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256" r:id="rId2"/>
    <p:sldId id="749" r:id="rId3"/>
    <p:sldId id="750" r:id="rId4"/>
    <p:sldId id="753" r:id="rId5"/>
    <p:sldId id="751" r:id="rId6"/>
    <p:sldId id="752" r:id="rId7"/>
    <p:sldId id="754" r:id="rId8"/>
    <p:sldId id="755" r:id="rId9"/>
    <p:sldId id="757" r:id="rId10"/>
    <p:sldId id="758" r:id="rId11"/>
    <p:sldId id="759" r:id="rId12"/>
    <p:sldId id="761" r:id="rId13"/>
    <p:sldId id="762" r:id="rId14"/>
    <p:sldId id="763" r:id="rId15"/>
    <p:sldId id="764" r:id="rId16"/>
    <p:sldId id="765" r:id="rId17"/>
    <p:sldId id="766" r:id="rId18"/>
    <p:sldId id="767" r:id="rId19"/>
    <p:sldId id="768" r:id="rId20"/>
    <p:sldId id="769" r:id="rId21"/>
    <p:sldId id="770" r:id="rId22"/>
    <p:sldId id="771" r:id="rId23"/>
    <p:sldId id="772" r:id="rId24"/>
    <p:sldId id="773" r:id="rId25"/>
    <p:sldId id="774" r:id="rId26"/>
    <p:sldId id="775" r:id="rId27"/>
    <p:sldId id="776" r:id="rId28"/>
    <p:sldId id="777" r:id="rId29"/>
    <p:sldId id="778" r:id="rId30"/>
    <p:sldId id="780" r:id="rId31"/>
    <p:sldId id="779" r:id="rId32"/>
    <p:sldId id="782" r:id="rId33"/>
    <p:sldId id="783" r:id="rId34"/>
    <p:sldId id="784" r:id="rId35"/>
    <p:sldId id="785" r:id="rId36"/>
    <p:sldId id="786" r:id="rId37"/>
    <p:sldId id="787" r:id="rId38"/>
    <p:sldId id="781" r:id="rId39"/>
    <p:sldId id="788" r:id="rId40"/>
    <p:sldId id="789" r:id="rId41"/>
    <p:sldId id="790" r:id="rId42"/>
    <p:sldId id="791" r:id="rId43"/>
    <p:sldId id="310" r:id="rId44"/>
    <p:sldId id="313" r:id="rId45"/>
    <p:sldId id="312" r:id="rId46"/>
    <p:sldId id="314" r:id="rId47"/>
    <p:sldId id="311" r:id="rId48"/>
    <p:sldId id="315" r:id="rId49"/>
    <p:sldId id="318" r:id="rId50"/>
    <p:sldId id="792" r:id="rId51"/>
    <p:sldId id="724" r:id="rId52"/>
  </p:sldIdLst>
  <p:sldSz cx="9144000" cy="6858000" type="screen4x3"/>
  <p:notesSz cx="9144000" cy="6858000"/>
  <p:defaultTextStyle>
    <a:defPPr>
      <a:defRPr lang="en-US"/>
    </a:defPPr>
    <a:lvl1pPr algn="l" rtl="0" fontAlgn="base">
      <a:spcBef>
        <a:spcPct val="0"/>
      </a:spcBef>
      <a:spcAft>
        <a:spcPct val="0"/>
      </a:spcAft>
      <a:defRPr sz="1600"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600"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600"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600"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600" b="1" kern="1200">
        <a:solidFill>
          <a:schemeClr val="tx1"/>
        </a:solidFill>
        <a:latin typeface="Arial" panose="020B0604020202020204" pitchFamily="34" charset="0"/>
        <a:ea typeface="+mn-ea"/>
        <a:cs typeface="+mn-cs"/>
      </a:defRPr>
    </a:lvl5pPr>
    <a:lvl6pPr marL="2286000" algn="l" defTabSz="914400" rtl="0" eaLnBrk="1" latinLnBrk="0" hangingPunct="1">
      <a:defRPr sz="1600" b="1" kern="1200">
        <a:solidFill>
          <a:schemeClr val="tx1"/>
        </a:solidFill>
        <a:latin typeface="Arial" panose="020B0604020202020204" pitchFamily="34" charset="0"/>
        <a:ea typeface="+mn-ea"/>
        <a:cs typeface="+mn-cs"/>
      </a:defRPr>
    </a:lvl6pPr>
    <a:lvl7pPr marL="2743200" algn="l" defTabSz="914400" rtl="0" eaLnBrk="1" latinLnBrk="0" hangingPunct="1">
      <a:defRPr sz="1600" b="1" kern="1200">
        <a:solidFill>
          <a:schemeClr val="tx1"/>
        </a:solidFill>
        <a:latin typeface="Arial" panose="020B0604020202020204" pitchFamily="34" charset="0"/>
        <a:ea typeface="+mn-ea"/>
        <a:cs typeface="+mn-cs"/>
      </a:defRPr>
    </a:lvl7pPr>
    <a:lvl8pPr marL="3200400" algn="l" defTabSz="914400" rtl="0" eaLnBrk="1" latinLnBrk="0" hangingPunct="1">
      <a:defRPr sz="1600" b="1" kern="1200">
        <a:solidFill>
          <a:schemeClr val="tx1"/>
        </a:solidFill>
        <a:latin typeface="Arial" panose="020B0604020202020204" pitchFamily="34" charset="0"/>
        <a:ea typeface="+mn-ea"/>
        <a:cs typeface="+mn-cs"/>
      </a:defRPr>
    </a:lvl8pPr>
    <a:lvl9pPr marL="3657600" algn="l" defTabSz="914400" rtl="0" eaLnBrk="1" latinLnBrk="0" hangingPunct="1">
      <a:defRPr sz="16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1C1C"/>
    <a:srgbClr val="7C6288"/>
    <a:srgbClr val="532753"/>
    <a:srgbClr val="36532B"/>
    <a:srgbClr val="583B6D"/>
    <a:srgbClr val="A50021"/>
    <a:srgbClr val="DDDDDD"/>
    <a:srgbClr val="3645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286" autoAdjust="0"/>
    <p:restoredTop sz="91567" autoAdjust="0"/>
  </p:normalViewPr>
  <p:slideViewPr>
    <p:cSldViewPr>
      <p:cViewPr varScale="1">
        <p:scale>
          <a:sx n="106" d="100"/>
          <a:sy n="106" d="100"/>
        </p:scale>
        <p:origin x="728" y="168"/>
      </p:cViewPr>
      <p:guideLst>
        <p:guide orient="horz" pos="2160"/>
        <p:guide pos="2880"/>
      </p:guideLst>
    </p:cSldViewPr>
  </p:slideViewPr>
  <p:outlineViewPr>
    <p:cViewPr>
      <p:scale>
        <a:sx n="33" d="100"/>
        <a:sy n="33" d="100"/>
      </p:scale>
      <p:origin x="0" y="-22952"/>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36185542-22AA-491E-B965-8A85EA3D2279}"/>
              </a:ext>
            </a:extLst>
          </p:cNvPr>
          <p:cNvSpPr>
            <a:spLocks noGrp="1" noChangeArrowheads="1"/>
          </p:cNvSpPr>
          <p:nvPr>
            <p:ph type="hdr" sz="quarter"/>
          </p:nvPr>
        </p:nvSpPr>
        <p:spPr bwMode="auto">
          <a:xfrm>
            <a:off x="0" y="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el-GR" altLang="en-US"/>
          </a:p>
        </p:txBody>
      </p:sp>
      <p:sp>
        <p:nvSpPr>
          <p:cNvPr id="187395" name="Rectangle 3">
            <a:extLst>
              <a:ext uri="{FF2B5EF4-FFF2-40B4-BE49-F238E27FC236}">
                <a16:creationId xmlns:a16="http://schemas.microsoft.com/office/drawing/2014/main" id="{D6FF92B4-CAAD-413E-9CAF-2F8032BC4946}"/>
              </a:ext>
            </a:extLst>
          </p:cNvPr>
          <p:cNvSpPr>
            <a:spLocks noGrp="1" noChangeArrowheads="1"/>
          </p:cNvSpPr>
          <p:nvPr>
            <p:ph type="dt" sz="quarter" idx="1"/>
          </p:nvPr>
        </p:nvSpPr>
        <p:spPr bwMode="auto">
          <a:xfrm>
            <a:off x="5180013" y="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el-GR" altLang="en-US"/>
          </a:p>
        </p:txBody>
      </p:sp>
      <p:sp>
        <p:nvSpPr>
          <p:cNvPr id="187396" name="Rectangle 4">
            <a:extLst>
              <a:ext uri="{FF2B5EF4-FFF2-40B4-BE49-F238E27FC236}">
                <a16:creationId xmlns:a16="http://schemas.microsoft.com/office/drawing/2014/main" id="{4FE6D679-4897-42F6-9B99-776B1612EF83}"/>
              </a:ext>
            </a:extLst>
          </p:cNvPr>
          <p:cNvSpPr>
            <a:spLocks noGrp="1" noChangeArrowheads="1"/>
          </p:cNvSpPr>
          <p:nvPr>
            <p:ph type="ftr" sz="quarter" idx="2"/>
          </p:nvPr>
        </p:nvSpPr>
        <p:spPr bwMode="auto">
          <a:xfrm>
            <a:off x="0" y="6513513"/>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l-GR" altLang="en-US"/>
          </a:p>
        </p:txBody>
      </p:sp>
      <p:sp>
        <p:nvSpPr>
          <p:cNvPr id="187397" name="Rectangle 5">
            <a:extLst>
              <a:ext uri="{FF2B5EF4-FFF2-40B4-BE49-F238E27FC236}">
                <a16:creationId xmlns:a16="http://schemas.microsoft.com/office/drawing/2014/main" id="{27509538-552C-488E-ACEE-81DDA84D27F8}"/>
              </a:ext>
            </a:extLst>
          </p:cNvPr>
          <p:cNvSpPr>
            <a:spLocks noGrp="1" noChangeArrowheads="1"/>
          </p:cNvSpPr>
          <p:nvPr>
            <p:ph type="sldNum" sz="quarter" idx="3"/>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D5EDFE22-B59A-4040-90BE-3431BB24C984}" type="slidenum">
              <a:rPr lang="el-GR" altLang="en-US"/>
              <a:pPr/>
              <a:t>‹#›</a:t>
            </a:fld>
            <a:endParaRPr lang="el-GR"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0D86E722-CBB5-46BD-A586-579F84CA1008}"/>
              </a:ext>
            </a:extLst>
          </p:cNvPr>
          <p:cNvSpPr>
            <a:spLocks noGrp="1" noChangeArrowheads="1"/>
          </p:cNvSpPr>
          <p:nvPr>
            <p:ph type="hdr" sz="quarter"/>
          </p:nvPr>
        </p:nvSpPr>
        <p:spPr bwMode="auto">
          <a:xfrm>
            <a:off x="0" y="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en-US" altLang="en-US"/>
          </a:p>
        </p:txBody>
      </p:sp>
      <p:sp>
        <p:nvSpPr>
          <p:cNvPr id="150531" name="Rectangle 3">
            <a:extLst>
              <a:ext uri="{FF2B5EF4-FFF2-40B4-BE49-F238E27FC236}">
                <a16:creationId xmlns:a16="http://schemas.microsoft.com/office/drawing/2014/main" id="{831C9663-7573-4D1D-840C-9C537D53BE39}"/>
              </a:ext>
            </a:extLst>
          </p:cNvPr>
          <p:cNvSpPr>
            <a:spLocks noGrp="1" noChangeArrowheads="1"/>
          </p:cNvSpPr>
          <p:nvPr>
            <p:ph type="dt" idx="1"/>
          </p:nvPr>
        </p:nvSpPr>
        <p:spPr bwMode="auto">
          <a:xfrm>
            <a:off x="5180013" y="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en-US" altLang="en-US"/>
          </a:p>
        </p:txBody>
      </p:sp>
      <p:sp>
        <p:nvSpPr>
          <p:cNvPr id="150532" name="Rectangle 4">
            <a:extLst>
              <a:ext uri="{FF2B5EF4-FFF2-40B4-BE49-F238E27FC236}">
                <a16:creationId xmlns:a16="http://schemas.microsoft.com/office/drawing/2014/main" id="{D399B97B-DBEF-4D5C-8BD8-29EB620739EE}"/>
              </a:ext>
            </a:extLst>
          </p:cNvPr>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0533" name="Rectangle 5">
            <a:extLst>
              <a:ext uri="{FF2B5EF4-FFF2-40B4-BE49-F238E27FC236}">
                <a16:creationId xmlns:a16="http://schemas.microsoft.com/office/drawing/2014/main" id="{5DCD366E-3E95-4646-8BF7-8A8B974492CD}"/>
              </a:ext>
            </a:extLst>
          </p:cNvPr>
          <p:cNvSpPr>
            <a:spLocks noGrp="1" noChangeArrowheads="1"/>
          </p:cNvSpPr>
          <p:nvPr>
            <p:ph type="body" sz="quarter" idx="3"/>
          </p:nvPr>
        </p:nvSpPr>
        <p:spPr bwMode="auto">
          <a:xfrm>
            <a:off x="914400" y="3257550"/>
            <a:ext cx="73152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Κάντε κλικ για να επεξεργαστείτε τα στυλ κειμένου του υποδείγματος</a:t>
            </a:r>
          </a:p>
          <a:p>
            <a:pPr lvl="1"/>
            <a:r>
              <a:rPr lang="en-US" altLang="en-US"/>
              <a:t>Δεύτερου επιπέδου</a:t>
            </a:r>
          </a:p>
          <a:p>
            <a:pPr lvl="2"/>
            <a:r>
              <a:rPr lang="en-US" altLang="en-US"/>
              <a:t>Τρίτου επιπέδου</a:t>
            </a:r>
          </a:p>
          <a:p>
            <a:pPr lvl="3"/>
            <a:r>
              <a:rPr lang="en-US" altLang="en-US"/>
              <a:t>Τέταρτου επιπέδου</a:t>
            </a:r>
          </a:p>
          <a:p>
            <a:pPr lvl="4"/>
            <a:r>
              <a:rPr lang="en-US" altLang="en-US"/>
              <a:t>Πέμπτου επιπέδου</a:t>
            </a:r>
          </a:p>
        </p:txBody>
      </p:sp>
      <p:sp>
        <p:nvSpPr>
          <p:cNvPr id="150534" name="Rectangle 6">
            <a:extLst>
              <a:ext uri="{FF2B5EF4-FFF2-40B4-BE49-F238E27FC236}">
                <a16:creationId xmlns:a16="http://schemas.microsoft.com/office/drawing/2014/main" id="{CD18E765-0495-4481-95B7-75394459519F}"/>
              </a:ext>
            </a:extLst>
          </p:cNvPr>
          <p:cNvSpPr>
            <a:spLocks noGrp="1" noChangeArrowheads="1"/>
          </p:cNvSpPr>
          <p:nvPr>
            <p:ph type="ftr" sz="quarter" idx="4"/>
          </p:nvPr>
        </p:nvSpPr>
        <p:spPr bwMode="auto">
          <a:xfrm>
            <a:off x="0" y="6513513"/>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ltLang="en-US"/>
          </a:p>
        </p:txBody>
      </p:sp>
      <p:sp>
        <p:nvSpPr>
          <p:cNvPr id="150535" name="Rectangle 7">
            <a:extLst>
              <a:ext uri="{FF2B5EF4-FFF2-40B4-BE49-F238E27FC236}">
                <a16:creationId xmlns:a16="http://schemas.microsoft.com/office/drawing/2014/main" id="{F2C0C0BC-0721-4A61-BC00-7FD2D8D97F17}"/>
              </a:ext>
            </a:extLst>
          </p:cNvPr>
          <p:cNvSpPr>
            <a:spLocks noGrp="1" noChangeArrowheads="1"/>
          </p:cNvSpPr>
          <p:nvPr>
            <p:ph type="sldNum" sz="quarter" idx="5"/>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8410F648-579D-4CCE-A55F-F144C8AC34DD}"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A81E249-1ADA-4AC0-87F4-A4904B6E6552}"/>
              </a:ext>
            </a:extLst>
          </p:cNvPr>
          <p:cNvSpPr>
            <a:spLocks noGrp="1" noChangeArrowheads="1"/>
          </p:cNvSpPr>
          <p:nvPr>
            <p:ph type="sldNum" sz="quarter" idx="5"/>
          </p:nvPr>
        </p:nvSpPr>
        <p:spPr>
          <a:ln/>
        </p:spPr>
        <p:txBody>
          <a:bodyPr/>
          <a:lstStyle/>
          <a:p>
            <a:fld id="{D9EB2888-D7EB-4174-8276-73E55BDB15FD}" type="slidenum">
              <a:rPr lang="en-US" altLang="en-US"/>
              <a:pPr/>
              <a:t>1</a:t>
            </a:fld>
            <a:endParaRPr lang="en-US" altLang="en-US"/>
          </a:p>
        </p:txBody>
      </p:sp>
      <p:sp>
        <p:nvSpPr>
          <p:cNvPr id="191490" name="Rectangle 2">
            <a:extLst>
              <a:ext uri="{FF2B5EF4-FFF2-40B4-BE49-F238E27FC236}">
                <a16:creationId xmlns:a16="http://schemas.microsoft.com/office/drawing/2014/main" id="{D98F31DE-B9FC-4F6D-9EF9-0187B43A9AB5}"/>
              </a:ext>
            </a:extLst>
          </p:cNvPr>
          <p:cNvSpPr>
            <a:spLocks noGrp="1" noRot="1" noChangeAspect="1" noChangeArrowheads="1" noTextEdit="1"/>
          </p:cNvSpPr>
          <p:nvPr>
            <p:ph type="sldImg"/>
          </p:nvPr>
        </p:nvSpPr>
        <p:spPr>
          <a:ln/>
        </p:spPr>
      </p:sp>
      <p:sp>
        <p:nvSpPr>
          <p:cNvPr id="191491" name="Rectangle 3">
            <a:extLst>
              <a:ext uri="{FF2B5EF4-FFF2-40B4-BE49-F238E27FC236}">
                <a16:creationId xmlns:a16="http://schemas.microsoft.com/office/drawing/2014/main" id="{127220ED-1FF1-4415-BD44-7F2599A1404F}"/>
              </a:ext>
            </a:extLst>
          </p:cNvPr>
          <p:cNvSpPr>
            <a:spLocks noGrp="1" noChangeArrowheads="1"/>
          </p:cNvSpPr>
          <p:nvPr>
            <p:ph type="body" idx="1"/>
          </p:nvPr>
        </p:nvSpPr>
        <p:spPr/>
        <p:txBody>
          <a:bodyPr/>
          <a:lstStyle/>
          <a:p>
            <a:endParaRPr lang="el-G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a:t>
            </a:r>
            <a:r>
              <a:rPr lang="en-GR" dirty="0"/>
              <a:t>otton-wool (soft) exudates </a:t>
            </a:r>
            <a:r>
              <a:rPr lang="en-GB" b="0" i="0" u="none" strike="noStrike" dirty="0">
                <a:solidFill>
                  <a:srgbClr val="202122"/>
                </a:solidFill>
                <a:effectLst/>
                <a:latin typeface="Arial" panose="020B0604020202020204" pitchFamily="34" charset="0"/>
              </a:rPr>
              <a:t>present as opaque fluffy white spots; it is a result of ischemia, or reduced blood flow and oxygen, in the retinal nerve </a:t>
            </a:r>
            <a:r>
              <a:rPr lang="en-GB" b="0" i="0" u="none" strike="noStrike" dirty="0" err="1">
                <a:solidFill>
                  <a:srgbClr val="202122"/>
                </a:solidFill>
                <a:effectLst/>
                <a:latin typeface="Arial" panose="020B0604020202020204" pitchFamily="34" charset="0"/>
              </a:rPr>
              <a:t>fiber</a:t>
            </a:r>
            <a:r>
              <a:rPr lang="en-GB" b="0" i="0" u="none" strike="noStrike" dirty="0">
                <a:solidFill>
                  <a:srgbClr val="202122"/>
                </a:solidFill>
                <a:effectLst/>
                <a:latin typeface="Arial" panose="020B0604020202020204" pitchFamily="34" charset="0"/>
              </a:rPr>
              <a:t> layer, which is located in the distribution of the capillaries of the superficial layer of the retina. These areas with reduced blood flow reflect the obstruction of axoplasmic flow due to mechanical or vascular causes and the consequential accumulation as a result of decreased axonal </a:t>
            </a:r>
            <a:r>
              <a:rPr lang="en-GB" b="0" i="0" u="none" strike="noStrike" dirty="0" err="1">
                <a:solidFill>
                  <a:srgbClr val="202122"/>
                </a:solidFill>
                <a:effectLst/>
                <a:latin typeface="Arial" panose="020B0604020202020204" pitchFamily="34" charset="0"/>
              </a:rPr>
              <a:t>transport.This</a:t>
            </a:r>
            <a:r>
              <a:rPr lang="en-GB" b="0" i="0" u="none" strike="noStrike" dirty="0">
                <a:solidFill>
                  <a:srgbClr val="202122"/>
                </a:solidFill>
                <a:effectLst/>
                <a:latin typeface="Arial" panose="020B0604020202020204" pitchFamily="34" charset="0"/>
              </a:rPr>
              <a:t> reduced axonal transport can then cause swelling or bulging on the surface layer of the retina, increasing the potential for nerve </a:t>
            </a:r>
            <a:r>
              <a:rPr lang="en-GB" b="0" i="0" u="none" strike="noStrike" dirty="0" err="1">
                <a:solidFill>
                  <a:srgbClr val="202122"/>
                </a:solidFill>
                <a:effectLst/>
                <a:latin typeface="Arial" panose="020B0604020202020204" pitchFamily="34" charset="0"/>
              </a:rPr>
              <a:t>fiber</a:t>
            </a:r>
            <a:r>
              <a:rPr lang="en-GB" b="0" i="0" u="none" strike="noStrike" dirty="0">
                <a:solidFill>
                  <a:srgbClr val="202122"/>
                </a:solidFill>
                <a:effectLst/>
                <a:latin typeface="Arial" panose="020B0604020202020204" pitchFamily="34" charset="0"/>
              </a:rPr>
              <a:t> damage. Common causes: hypertension, diabetes, infections (HIV), hypertensive retinopathy</a:t>
            </a:r>
            <a:endParaRPr lang="en-GR" dirty="0"/>
          </a:p>
          <a:p>
            <a:pPr marL="171450" indent="-171450">
              <a:buFont typeface="Arial" panose="020B0604020202020204" pitchFamily="34" charset="0"/>
              <a:buChar char="•"/>
            </a:pPr>
            <a:r>
              <a:rPr lang="en-GR" dirty="0"/>
              <a:t>Hard exudates: white -</a:t>
            </a:r>
            <a:r>
              <a:rPr lang="en-GB" dirty="0"/>
              <a:t>yellow flecks 9 (spots) with </a:t>
            </a:r>
            <a:r>
              <a:rPr lang="en-GB" dirty="0" err="1"/>
              <a:t>sharo</a:t>
            </a:r>
            <a:r>
              <a:rPr lang="en-GB" dirty="0"/>
              <a:t> margins, as a result of lipid residues (and to a lesser extend proteinaceous material) of serous leakage from damaged capillaries, located to outer layers of retina deep retina vessels. Causes: diabetic retinopathy, hypertensive retinopathy</a:t>
            </a:r>
            <a:endParaRPr lang="en-GR" dirty="0"/>
          </a:p>
        </p:txBody>
      </p:sp>
      <p:sp>
        <p:nvSpPr>
          <p:cNvPr id="4" name="Slide Number Placeholder 3"/>
          <p:cNvSpPr>
            <a:spLocks noGrp="1"/>
          </p:cNvSpPr>
          <p:nvPr>
            <p:ph type="sldNum" sz="quarter" idx="5"/>
          </p:nvPr>
        </p:nvSpPr>
        <p:spPr/>
        <p:txBody>
          <a:bodyPr/>
          <a:lstStyle/>
          <a:p>
            <a:fld id="{8410F648-579D-4CCE-A55F-F144C8AC34DD}" type="slidenum">
              <a:rPr lang="en-US" altLang="en-US" smtClean="0"/>
              <a:pPr/>
              <a:t>17</a:t>
            </a:fld>
            <a:endParaRPr lang="en-US" altLang="en-US"/>
          </a:p>
        </p:txBody>
      </p:sp>
    </p:spTree>
    <p:extLst>
      <p:ext uri="{BB962C8B-B14F-4D97-AF65-F5344CB8AC3E}">
        <p14:creationId xmlns:p14="http://schemas.microsoft.com/office/powerpoint/2010/main" val="695028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ΑΙΟΝ</a:t>
            </a:r>
            <a:r>
              <a:rPr lang="en-US" dirty="0"/>
              <a:t> (short posterior </a:t>
            </a:r>
            <a:r>
              <a:rPr lang="en-US" dirty="0" err="1"/>
              <a:t>cilliary</a:t>
            </a:r>
            <a:r>
              <a:rPr lang="en-US" dirty="0"/>
              <a:t> arteries that perfuse the head of the optic disc): </a:t>
            </a:r>
            <a:r>
              <a:rPr lang="en-US" dirty="0" err="1"/>
              <a:t>vasculitic</a:t>
            </a:r>
            <a:r>
              <a:rPr lang="en-US" dirty="0"/>
              <a:t> (GCA) vs non </a:t>
            </a:r>
            <a:r>
              <a:rPr lang="en-US" dirty="0" err="1"/>
              <a:t>vasculitic</a:t>
            </a:r>
            <a:r>
              <a:rPr lang="en-US" dirty="0"/>
              <a:t> (atherosclerosis) etiology</a:t>
            </a:r>
            <a:endParaRPr lang="el-GR" dirty="0"/>
          </a:p>
          <a:p>
            <a:pPr marL="628650" lvl="1" indent="-171450">
              <a:buFont typeface="Arial" panose="020B0604020202020204" pitchFamily="34" charset="0"/>
              <a:buChar char="•"/>
            </a:pPr>
            <a:r>
              <a:rPr lang="en-US" dirty="0"/>
              <a:t>AION/GCA: PMR (40-60%), constitutional symptoms, headache, claudication, age&gt;50, high ESR, high CRP, plus pale optic disc</a:t>
            </a:r>
            <a:r>
              <a:rPr lang="el-GR" dirty="0"/>
              <a:t> (ωχρότητα)</a:t>
            </a:r>
            <a:r>
              <a:rPr lang="en-US" dirty="0"/>
              <a:t>, with irregular margins </a:t>
            </a:r>
            <a:r>
              <a:rPr lang="el-GR" dirty="0"/>
              <a:t>(ασάφεια) </a:t>
            </a:r>
            <a:r>
              <a:rPr lang="en-US" dirty="0"/>
              <a:t>and edema</a:t>
            </a:r>
          </a:p>
          <a:p>
            <a:pPr marL="628650" lvl="1" indent="-171450">
              <a:buFont typeface="Arial" panose="020B0604020202020204" pitchFamily="34" charset="0"/>
              <a:buChar char="•"/>
            </a:pPr>
            <a:r>
              <a:rPr lang="en-US" dirty="0"/>
              <a:t>AION/atheromatic: no other clinical manifestation but history of diabetes, hypertension, smoking, age &gt;50, no inflammatory markers plus </a:t>
            </a:r>
            <a:r>
              <a:rPr lang="en-US" dirty="0" err="1"/>
              <a:t>i</a:t>
            </a:r>
            <a:r>
              <a:rPr lang="en-US" dirty="0"/>
              <a:t>) defect in afferent reflex, ii) alterations in color perception iii) hemorrhagic lesions, iv) diffuse edema (75%) or partial (usually at the upper disc) , v) hyperemia</a:t>
            </a:r>
          </a:p>
          <a:p>
            <a:pPr marL="171450" lvl="0" indent="-171450">
              <a:buFont typeface="Arial" panose="020B0604020202020204" pitchFamily="34" charset="0"/>
              <a:buChar char="•"/>
            </a:pPr>
            <a:r>
              <a:rPr lang="en-US" dirty="0"/>
              <a:t>PION (collateral branches from the ophthalmic artery): </a:t>
            </a:r>
            <a:r>
              <a:rPr lang="en-US" dirty="0" err="1"/>
              <a:t>vasculitic</a:t>
            </a:r>
            <a:r>
              <a:rPr lang="en-US" dirty="0"/>
              <a:t> (GCA) vs non </a:t>
            </a:r>
            <a:r>
              <a:rPr lang="en-US" dirty="0" err="1"/>
              <a:t>vasculitic</a:t>
            </a:r>
            <a:r>
              <a:rPr lang="en-US" dirty="0"/>
              <a:t> (atherosclerotic): visual loss, defect in afferent reflex, </a:t>
            </a:r>
            <a:r>
              <a:rPr lang="en-US" dirty="0" err="1"/>
              <a:t>nomal</a:t>
            </a:r>
            <a:r>
              <a:rPr lang="en-US" dirty="0"/>
              <a:t> optic disc accompanied by atrophy later on. DD between </a:t>
            </a:r>
            <a:r>
              <a:rPr lang="en-US" dirty="0" err="1"/>
              <a:t>vasculitic</a:t>
            </a:r>
            <a:r>
              <a:rPr lang="en-US" dirty="0"/>
              <a:t> vs non-</a:t>
            </a:r>
            <a:r>
              <a:rPr lang="en-US" dirty="0" err="1"/>
              <a:t>vasculitic</a:t>
            </a:r>
            <a:r>
              <a:rPr lang="en-US" dirty="0"/>
              <a:t>: in non </a:t>
            </a:r>
            <a:r>
              <a:rPr lang="en-US" dirty="0" err="1"/>
              <a:t>vasculitic</a:t>
            </a:r>
            <a:r>
              <a:rPr lang="en-US" dirty="0"/>
              <a:t> etiology the involvement is bilateral more frequently and in </a:t>
            </a:r>
            <a:r>
              <a:rPr lang="en-US" dirty="0" err="1"/>
              <a:t>vasculitic</a:t>
            </a:r>
            <a:r>
              <a:rPr lang="en-US" dirty="0"/>
              <a:t> there are the other clinical and laboratory findings of GCA</a:t>
            </a:r>
          </a:p>
          <a:p>
            <a:pPr marL="171450" lvl="0" indent="-171450">
              <a:buFont typeface="Arial" panose="020B0604020202020204" pitchFamily="34" charset="0"/>
              <a:buChar char="•"/>
            </a:pPr>
            <a:r>
              <a:rPr lang="en-US" dirty="0"/>
              <a:t>GCA ocular manifestations: </a:t>
            </a:r>
            <a:r>
              <a:rPr lang="en-US" dirty="0" err="1"/>
              <a:t>i</a:t>
            </a:r>
            <a:r>
              <a:rPr lang="en-US" dirty="0"/>
              <a:t>) </a:t>
            </a:r>
            <a:r>
              <a:rPr lang="en-US" dirty="0" err="1"/>
              <a:t>amarausis</a:t>
            </a:r>
            <a:r>
              <a:rPr lang="en-US" dirty="0"/>
              <a:t> </a:t>
            </a:r>
            <a:r>
              <a:rPr lang="en-US" dirty="0" err="1"/>
              <a:t>fungax</a:t>
            </a:r>
            <a:r>
              <a:rPr lang="en-US" dirty="0"/>
              <a:t>, ii) visual loss: AION (85%), central retinal occlusion, PION, cerebral ischemia (occipital lobe infarction) iii) diplopia (5%): ischemia in oculomotor including brainstem, oculomotor nerves or </a:t>
            </a:r>
            <a:r>
              <a:rPr lang="en-US" dirty="0" err="1"/>
              <a:t>exraocular</a:t>
            </a:r>
            <a:r>
              <a:rPr lang="en-US" dirty="0"/>
              <a:t> muscles  iv) Charles Bonnet (visual hallucinations due to lesions in peripheral or central visual pathways) and v) homonymous hemianopsia</a:t>
            </a:r>
            <a:endParaRPr lang="en-GR" dirty="0"/>
          </a:p>
        </p:txBody>
      </p:sp>
      <p:sp>
        <p:nvSpPr>
          <p:cNvPr id="4" name="Slide Number Placeholder 3"/>
          <p:cNvSpPr>
            <a:spLocks noGrp="1"/>
          </p:cNvSpPr>
          <p:nvPr>
            <p:ph type="sldNum" sz="quarter" idx="5"/>
          </p:nvPr>
        </p:nvSpPr>
        <p:spPr/>
        <p:txBody>
          <a:bodyPr/>
          <a:lstStyle/>
          <a:p>
            <a:fld id="{8410F648-579D-4CCE-A55F-F144C8AC34DD}" type="slidenum">
              <a:rPr lang="en-US" altLang="en-US" smtClean="0"/>
              <a:pPr/>
              <a:t>18</a:t>
            </a:fld>
            <a:endParaRPr lang="en-US" altLang="en-US"/>
          </a:p>
        </p:txBody>
      </p:sp>
    </p:spTree>
    <p:extLst>
      <p:ext uri="{BB962C8B-B14F-4D97-AF65-F5344CB8AC3E}">
        <p14:creationId xmlns:p14="http://schemas.microsoft.com/office/powerpoint/2010/main" val="1079244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ΑΙΟΝ</a:t>
            </a:r>
            <a:r>
              <a:rPr lang="en-US" dirty="0"/>
              <a:t> (short posterior </a:t>
            </a:r>
            <a:r>
              <a:rPr lang="en-US" dirty="0" err="1"/>
              <a:t>cilliary</a:t>
            </a:r>
            <a:r>
              <a:rPr lang="en-US" dirty="0"/>
              <a:t> arteries that perfuse the head of the optic disc): </a:t>
            </a:r>
            <a:r>
              <a:rPr lang="en-US" dirty="0" err="1"/>
              <a:t>vasculitic</a:t>
            </a:r>
            <a:r>
              <a:rPr lang="en-US" dirty="0"/>
              <a:t> (GCA) vs non </a:t>
            </a:r>
            <a:r>
              <a:rPr lang="en-US" dirty="0" err="1"/>
              <a:t>vasculitic</a:t>
            </a:r>
            <a:r>
              <a:rPr lang="en-US" dirty="0"/>
              <a:t> (atherosclerosis) etiology</a:t>
            </a:r>
            <a:endParaRPr lang="el-GR" dirty="0"/>
          </a:p>
          <a:p>
            <a:pPr marL="628650" lvl="1" indent="-171450">
              <a:buFont typeface="Arial" panose="020B0604020202020204" pitchFamily="34" charset="0"/>
              <a:buChar char="•"/>
            </a:pPr>
            <a:r>
              <a:rPr lang="en-US" dirty="0"/>
              <a:t>AION/GCA: PMR (40-60%), constitutional symptoms, headache, claudication, age&gt;50, high ESR, high CRP, plus pale optic disc</a:t>
            </a:r>
            <a:r>
              <a:rPr lang="el-GR" dirty="0"/>
              <a:t> (ωχρότητα)</a:t>
            </a:r>
            <a:r>
              <a:rPr lang="en-US" dirty="0"/>
              <a:t>, with irregular margins </a:t>
            </a:r>
            <a:r>
              <a:rPr lang="el-GR" dirty="0"/>
              <a:t>(ασάφεια) </a:t>
            </a:r>
            <a:r>
              <a:rPr lang="en-US" dirty="0"/>
              <a:t>and edema</a:t>
            </a:r>
          </a:p>
          <a:p>
            <a:pPr marL="628650" lvl="1" indent="-171450">
              <a:buFont typeface="Arial" panose="020B0604020202020204" pitchFamily="34" charset="0"/>
              <a:buChar char="•"/>
            </a:pPr>
            <a:r>
              <a:rPr lang="en-US" dirty="0"/>
              <a:t>AION/atheromatic: no other clinical manifestation but history of diabetes, hypertension, smoking, age &gt;50, no inflammatory markers plus </a:t>
            </a:r>
            <a:r>
              <a:rPr lang="en-US" dirty="0" err="1"/>
              <a:t>i</a:t>
            </a:r>
            <a:r>
              <a:rPr lang="en-US" dirty="0"/>
              <a:t>) defect in afferent reflex, ii) alterations in color perception iii) hemorrhagic lesions, iv) diffuse edema (75%) or partial (usually at the upper disc) , v) hyperemia</a:t>
            </a:r>
          </a:p>
          <a:p>
            <a:pPr marL="171450" lvl="0" indent="-171450">
              <a:buFont typeface="Arial" panose="020B0604020202020204" pitchFamily="34" charset="0"/>
              <a:buChar char="•"/>
            </a:pPr>
            <a:r>
              <a:rPr lang="en-US" dirty="0"/>
              <a:t>PION (collateral branches from the ophthalmic artery): </a:t>
            </a:r>
            <a:r>
              <a:rPr lang="en-US" dirty="0" err="1"/>
              <a:t>vasculitic</a:t>
            </a:r>
            <a:r>
              <a:rPr lang="en-US" dirty="0"/>
              <a:t> (GCA) vs non </a:t>
            </a:r>
            <a:r>
              <a:rPr lang="en-US" dirty="0" err="1"/>
              <a:t>vasculitic</a:t>
            </a:r>
            <a:r>
              <a:rPr lang="en-US" dirty="0"/>
              <a:t> (atherosclerotic): visual loss, defect in afferent reflex, </a:t>
            </a:r>
            <a:r>
              <a:rPr lang="en-US" dirty="0" err="1"/>
              <a:t>nomal</a:t>
            </a:r>
            <a:r>
              <a:rPr lang="en-US" dirty="0"/>
              <a:t> optic disc accompanied by atrophy later on. DD between </a:t>
            </a:r>
            <a:r>
              <a:rPr lang="en-US" dirty="0" err="1"/>
              <a:t>vasculitic</a:t>
            </a:r>
            <a:r>
              <a:rPr lang="en-US" dirty="0"/>
              <a:t> vs non-</a:t>
            </a:r>
            <a:r>
              <a:rPr lang="en-US" dirty="0" err="1"/>
              <a:t>vasculitic</a:t>
            </a:r>
            <a:r>
              <a:rPr lang="en-US" dirty="0"/>
              <a:t>: in non </a:t>
            </a:r>
            <a:r>
              <a:rPr lang="en-US" dirty="0" err="1"/>
              <a:t>vasculitic</a:t>
            </a:r>
            <a:r>
              <a:rPr lang="en-US" dirty="0"/>
              <a:t> etiology the involvement is bilateral more frequently and in </a:t>
            </a:r>
            <a:r>
              <a:rPr lang="en-US" dirty="0" err="1"/>
              <a:t>vasculitic</a:t>
            </a:r>
            <a:r>
              <a:rPr lang="en-US" dirty="0"/>
              <a:t> there are the other clinical and laboratory findings of GCA</a:t>
            </a:r>
          </a:p>
          <a:p>
            <a:pPr marL="171450" lvl="0" indent="-171450">
              <a:buFont typeface="Arial" panose="020B0604020202020204" pitchFamily="34" charset="0"/>
              <a:buChar char="•"/>
            </a:pPr>
            <a:r>
              <a:rPr lang="en-US" dirty="0"/>
              <a:t>GCA ocular manifestations: </a:t>
            </a:r>
            <a:r>
              <a:rPr lang="en-US" dirty="0" err="1"/>
              <a:t>i</a:t>
            </a:r>
            <a:r>
              <a:rPr lang="en-US" dirty="0"/>
              <a:t>) </a:t>
            </a:r>
            <a:r>
              <a:rPr lang="en-US" dirty="0" err="1"/>
              <a:t>amarausis</a:t>
            </a:r>
            <a:r>
              <a:rPr lang="en-US" dirty="0"/>
              <a:t> </a:t>
            </a:r>
            <a:r>
              <a:rPr lang="en-US" dirty="0" err="1"/>
              <a:t>fungax</a:t>
            </a:r>
            <a:r>
              <a:rPr lang="en-US" dirty="0"/>
              <a:t>, ii) visual loss: AION (85%), central retinal occlusion, PION, cerebral ischemia (occipital lobe infarction) iii) diplopia (5%): ischemia in oculomotor including brainstem, oculomotor nerves or </a:t>
            </a:r>
            <a:r>
              <a:rPr lang="en-US" dirty="0" err="1"/>
              <a:t>exraocular</a:t>
            </a:r>
            <a:r>
              <a:rPr lang="en-US" dirty="0"/>
              <a:t> muscles  iv) Charles Bonnet (visual hallucinations due to lesions in peripheral or central visual pathways) and v) homonymous hemianopsia</a:t>
            </a:r>
            <a:endParaRPr lang="en-GR" dirty="0"/>
          </a:p>
        </p:txBody>
      </p:sp>
      <p:sp>
        <p:nvSpPr>
          <p:cNvPr id="4" name="Slide Number Placeholder 3"/>
          <p:cNvSpPr>
            <a:spLocks noGrp="1"/>
          </p:cNvSpPr>
          <p:nvPr>
            <p:ph type="sldNum" sz="quarter" idx="5"/>
          </p:nvPr>
        </p:nvSpPr>
        <p:spPr/>
        <p:txBody>
          <a:bodyPr/>
          <a:lstStyle/>
          <a:p>
            <a:fld id="{8410F648-579D-4CCE-A55F-F144C8AC34DD}" type="slidenum">
              <a:rPr lang="en-US" altLang="en-US" smtClean="0"/>
              <a:pPr/>
              <a:t>19</a:t>
            </a:fld>
            <a:endParaRPr lang="en-US" altLang="en-US"/>
          </a:p>
        </p:txBody>
      </p:sp>
    </p:spTree>
    <p:extLst>
      <p:ext uri="{BB962C8B-B14F-4D97-AF65-F5344CB8AC3E}">
        <p14:creationId xmlns:p14="http://schemas.microsoft.com/office/powerpoint/2010/main" val="3401809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8410F648-579D-4CCE-A55F-F144C8AC34DD}" type="slidenum">
              <a:rPr lang="en-US" altLang="en-US" smtClean="0"/>
              <a:pPr/>
              <a:t>23</a:t>
            </a:fld>
            <a:endParaRPr lang="en-US" altLang="en-US"/>
          </a:p>
        </p:txBody>
      </p:sp>
    </p:spTree>
    <p:extLst>
      <p:ext uri="{BB962C8B-B14F-4D97-AF65-F5344CB8AC3E}">
        <p14:creationId xmlns:p14="http://schemas.microsoft.com/office/powerpoint/2010/main" val="80405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8410F648-579D-4CCE-A55F-F144C8AC34DD}" type="slidenum">
              <a:rPr lang="en-US" altLang="en-US" smtClean="0"/>
              <a:pPr/>
              <a:t>24</a:t>
            </a:fld>
            <a:endParaRPr lang="en-US" altLang="en-US"/>
          </a:p>
        </p:txBody>
      </p:sp>
    </p:spTree>
    <p:extLst>
      <p:ext uri="{BB962C8B-B14F-4D97-AF65-F5344CB8AC3E}">
        <p14:creationId xmlns:p14="http://schemas.microsoft.com/office/powerpoint/2010/main" val="4291456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9A612D52-7CD4-4E89-8897-45E3771E3C97}" type="slidenum">
              <a:rPr lang="en-US"/>
              <a:pPr/>
              <a:t>51</a:t>
            </a:fld>
            <a:endParaRPr lang="en-US"/>
          </a:p>
        </p:txBody>
      </p:sp>
      <p:sp>
        <p:nvSpPr>
          <p:cNvPr id="894978" name="Rectangle 2"/>
          <p:cNvSpPr>
            <a:spLocks noGrp="1" noRot="1" noChangeAspect="1" noChangeArrowheads="1" noTextEdit="1"/>
          </p:cNvSpPr>
          <p:nvPr>
            <p:ph type="sldImg"/>
          </p:nvPr>
        </p:nvSpPr>
        <p:spPr>
          <a:ln/>
        </p:spPr>
      </p:sp>
      <p:sp>
        <p:nvSpPr>
          <p:cNvPr id="894979" name="Rectangle 3"/>
          <p:cNvSpPr>
            <a:spLocks noGrp="1" noChangeArrowheads="1"/>
          </p:cNvSpPr>
          <p:nvPr>
            <p:ph type="body" idx="1"/>
          </p:nvPr>
        </p:nvSpPr>
        <p:spPr/>
        <p:txBody>
          <a:bodyPr/>
          <a:lstStyle/>
          <a:p>
            <a:pPr marL="171450" indent="-171450">
              <a:buFont typeface="Arial" panose="020B0604020202020204" pitchFamily="34" charset="0"/>
              <a:buChar char="•"/>
            </a:pPr>
            <a:r>
              <a:rPr lang="en-US" dirty="0"/>
              <a:t>RA: seropositive RA respond better compared to seronegative patients in Rx</a:t>
            </a:r>
          </a:p>
          <a:p>
            <a:pPr marL="171450" indent="-171450">
              <a:buFont typeface="Arial" panose="020B0604020202020204" pitchFamily="34" charset="0"/>
              <a:buChar char="•"/>
            </a:pPr>
            <a:r>
              <a:rPr lang="en-US" dirty="0"/>
              <a:t>ANCA: RAVE study (almost 200 AAV patients) were evaluated for treatment response according to GPA vs MPA and PR3 vs MPO. It was found that </a:t>
            </a:r>
            <a:endParaRPr lang="el-GR" dirty="0"/>
          </a:p>
        </p:txBody>
      </p:sp>
    </p:spTree>
    <p:extLst>
      <p:ext uri="{BB962C8B-B14F-4D97-AF65-F5344CB8AC3E}">
        <p14:creationId xmlns:p14="http://schemas.microsoft.com/office/powerpoint/2010/main" val="3503770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3A338-7697-449C-AC11-11260F2ECDD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E89FAB-7343-4348-BE9F-DF4D5AAE613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66974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BA296-9DFC-4E41-ACBC-2AFABA23A9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4B1AA5-98EB-45A2-A8ED-38EE6F1A71E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961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E2D7CD-290E-4504-AD89-C843C1D67E53}"/>
              </a:ext>
            </a:extLst>
          </p:cNvPr>
          <p:cNvSpPr>
            <a:spLocks noGrp="1"/>
          </p:cNvSpPr>
          <p:nvPr>
            <p:ph type="title" orient="vert"/>
          </p:nvPr>
        </p:nvSpPr>
        <p:spPr>
          <a:xfrm>
            <a:off x="6921500" y="0"/>
            <a:ext cx="2222500" cy="66579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13CAA6-8B8E-46F7-8A12-0AF54E1EE768}"/>
              </a:ext>
            </a:extLst>
          </p:cNvPr>
          <p:cNvSpPr>
            <a:spLocks noGrp="1"/>
          </p:cNvSpPr>
          <p:nvPr>
            <p:ph type="body" orient="vert" idx="1"/>
          </p:nvPr>
        </p:nvSpPr>
        <p:spPr>
          <a:xfrm>
            <a:off x="250825" y="0"/>
            <a:ext cx="6518275" cy="66579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6731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77C1-0D61-4A90-8262-E0CA3F3CA934}"/>
              </a:ext>
            </a:extLst>
          </p:cNvPr>
          <p:cNvSpPr>
            <a:spLocks noGrp="1"/>
          </p:cNvSpPr>
          <p:nvPr>
            <p:ph type="title"/>
          </p:nvPr>
        </p:nvSpPr>
        <p:spPr>
          <a:xfrm>
            <a:off x="250825" y="0"/>
            <a:ext cx="8893175" cy="11969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D398AD-284D-48FA-A981-6F28B1DF1946}"/>
              </a:ext>
            </a:extLst>
          </p:cNvPr>
          <p:cNvSpPr>
            <a:spLocks noGrp="1"/>
          </p:cNvSpPr>
          <p:nvPr>
            <p:ph type="body" sz="half" idx="1"/>
          </p:nvPr>
        </p:nvSpPr>
        <p:spPr>
          <a:xfrm>
            <a:off x="468313" y="2420938"/>
            <a:ext cx="4141787" cy="42370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179BE3-DA77-4A48-98EF-0557665E1CF1}"/>
              </a:ext>
            </a:extLst>
          </p:cNvPr>
          <p:cNvSpPr>
            <a:spLocks noGrp="1"/>
          </p:cNvSpPr>
          <p:nvPr>
            <p:ph sz="half" idx="2"/>
          </p:nvPr>
        </p:nvSpPr>
        <p:spPr>
          <a:xfrm>
            <a:off x="4762500" y="2420938"/>
            <a:ext cx="4141788" cy="42370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618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753B2-81EF-46A6-872E-8B720C1116DE}"/>
              </a:ext>
            </a:extLst>
          </p:cNvPr>
          <p:cNvSpPr>
            <a:spLocks noGrp="1"/>
          </p:cNvSpPr>
          <p:nvPr>
            <p:ph type="title"/>
          </p:nvPr>
        </p:nvSpPr>
        <p:spPr>
          <a:xfrm>
            <a:off x="250825" y="0"/>
            <a:ext cx="8893175" cy="1196975"/>
          </a:xfrm>
        </p:spPr>
        <p:txBody>
          <a:bodyPr/>
          <a:lstStyle/>
          <a:p>
            <a:r>
              <a:rPr lang="en-US"/>
              <a:t>Click to edit Master title style</a:t>
            </a:r>
          </a:p>
        </p:txBody>
      </p:sp>
      <p:sp>
        <p:nvSpPr>
          <p:cNvPr id="3" name="Table Placeholder 2">
            <a:extLst>
              <a:ext uri="{FF2B5EF4-FFF2-40B4-BE49-F238E27FC236}">
                <a16:creationId xmlns:a16="http://schemas.microsoft.com/office/drawing/2014/main" id="{DAB2E869-51BC-4C31-A08F-8EBB54D0D9A6}"/>
              </a:ext>
            </a:extLst>
          </p:cNvPr>
          <p:cNvSpPr>
            <a:spLocks noGrp="1"/>
          </p:cNvSpPr>
          <p:nvPr>
            <p:ph type="tbl" idx="1"/>
          </p:nvPr>
        </p:nvSpPr>
        <p:spPr>
          <a:xfrm>
            <a:off x="468313" y="2420938"/>
            <a:ext cx="8435975" cy="4237037"/>
          </a:xfrm>
        </p:spPr>
        <p:txBody>
          <a:bodyPr/>
          <a:lstStyle/>
          <a:p>
            <a:endParaRPr lang="en-US"/>
          </a:p>
        </p:txBody>
      </p:sp>
    </p:spTree>
    <p:extLst>
      <p:ext uri="{BB962C8B-B14F-4D97-AF65-F5344CB8AC3E}">
        <p14:creationId xmlns:p14="http://schemas.microsoft.com/office/powerpoint/2010/main" val="1696093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0092E-BBF9-428A-A53E-CC7687A0D9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F4DF13-3A80-4F8D-AF69-F25BC433D5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648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85AAE-4D44-4502-8357-B0DCF96CBBC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E3D0B8-51B0-4CC4-9527-47911E226AC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482993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00966-7C6C-480C-B570-31E40A9F3D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8F3492-82BC-406F-8038-CEAF5192997C}"/>
              </a:ext>
            </a:extLst>
          </p:cNvPr>
          <p:cNvSpPr>
            <a:spLocks noGrp="1"/>
          </p:cNvSpPr>
          <p:nvPr>
            <p:ph sz="half" idx="1"/>
          </p:nvPr>
        </p:nvSpPr>
        <p:spPr>
          <a:xfrm>
            <a:off x="468313" y="2420938"/>
            <a:ext cx="4141787" cy="42370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D4FBAA-FAE5-4D88-9EE8-5AF92A005223}"/>
              </a:ext>
            </a:extLst>
          </p:cNvPr>
          <p:cNvSpPr>
            <a:spLocks noGrp="1"/>
          </p:cNvSpPr>
          <p:nvPr>
            <p:ph sz="half" idx="2"/>
          </p:nvPr>
        </p:nvSpPr>
        <p:spPr>
          <a:xfrm>
            <a:off x="4762500" y="2420938"/>
            <a:ext cx="4141788" cy="42370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1814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F5A74-9DF6-4F75-8752-A95E5053E74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662B37-E19F-4D7A-8139-4405B449EC8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8517711-414C-4866-AF1F-E4ED68240875}"/>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404146-EB59-4E01-9809-BBB78AB1CF0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8952CA8-5C27-4229-9779-C04DC4BFB23C}"/>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230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0AD6B-CD00-446A-A55C-59840C883C3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8995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55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8EC74-8B8B-4FBF-A3B1-095D350B083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693904-E3DB-4871-8A74-ABB61561BBE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A041E7-625C-488F-A754-AB4FCF2AC86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574166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A1566-4D50-4C1E-B0B0-0B9CC1DE07F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740473-A9D8-4D90-B0B9-51C5127D259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27E87F-D175-44B4-B4A1-B20333D6A7D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86381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02F0EBA-DBDF-488F-9AA9-4AB2ED1E6CBB}"/>
              </a:ext>
            </a:extLst>
          </p:cNvPr>
          <p:cNvSpPr>
            <a:spLocks noGrp="1" noChangeArrowheads="1"/>
          </p:cNvSpPr>
          <p:nvPr>
            <p:ph type="title"/>
          </p:nvPr>
        </p:nvSpPr>
        <p:spPr bwMode="auto">
          <a:xfrm>
            <a:off x="250825" y="0"/>
            <a:ext cx="8893175" cy="119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bodyPr>
          <a:lstStyle/>
          <a:p>
            <a:pPr lvl="0"/>
            <a:r>
              <a:rPr lang="en-US" altLang="en-US"/>
              <a:t>Κάντε κλικ για επεξεργασία του τίτλου</a:t>
            </a:r>
          </a:p>
        </p:txBody>
      </p:sp>
      <p:sp>
        <p:nvSpPr>
          <p:cNvPr id="1027" name="Rectangle 3">
            <a:extLst>
              <a:ext uri="{FF2B5EF4-FFF2-40B4-BE49-F238E27FC236}">
                <a16:creationId xmlns:a16="http://schemas.microsoft.com/office/drawing/2014/main" id="{8B38E568-DCFC-4D21-A652-E449021832B8}"/>
              </a:ext>
            </a:extLst>
          </p:cNvPr>
          <p:cNvSpPr>
            <a:spLocks noGrp="1" noChangeArrowheads="1"/>
          </p:cNvSpPr>
          <p:nvPr>
            <p:ph type="body" idx="1"/>
          </p:nvPr>
        </p:nvSpPr>
        <p:spPr bwMode="auto">
          <a:xfrm>
            <a:off x="468313" y="2420938"/>
            <a:ext cx="8435975" cy="423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Κάντε κλικ για να επεξεργαστείτε τα στυλ κειμένου του υποδείγματος</a:t>
            </a:r>
          </a:p>
          <a:p>
            <a:pPr lvl="1"/>
            <a:r>
              <a:rPr lang="en-US" altLang="en-US"/>
              <a:t>Δεύτερου επιπέδου</a:t>
            </a:r>
          </a:p>
          <a:p>
            <a:pPr lvl="2"/>
            <a:r>
              <a:rPr lang="en-US" altLang="en-US"/>
              <a:t>Τρίτου επιπέδου</a:t>
            </a:r>
          </a:p>
          <a:p>
            <a:pPr lvl="3"/>
            <a:r>
              <a:rPr lang="en-US" altLang="en-US"/>
              <a:t>Τέταρτου επιπέδου</a:t>
            </a:r>
          </a:p>
          <a:p>
            <a:pPr lvl="4"/>
            <a:r>
              <a:rPr lang="en-US" altLang="en-US"/>
              <a:t>Πέμπτου επιπέδου</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fontAlgn="base">
        <a:lnSpc>
          <a:spcPct val="140000"/>
        </a:lnSpc>
        <a:spcBef>
          <a:spcPct val="0"/>
        </a:spcBef>
        <a:spcAft>
          <a:spcPct val="0"/>
        </a:spcAft>
        <a:defRPr sz="3200" kern="1200">
          <a:solidFill>
            <a:schemeClr val="tx1"/>
          </a:solidFill>
          <a:latin typeface="+mj-lt"/>
          <a:ea typeface="+mj-ea"/>
          <a:cs typeface="+mj-cs"/>
        </a:defRPr>
      </a:lvl1pPr>
      <a:lvl2pPr algn="l" rtl="0" fontAlgn="base">
        <a:lnSpc>
          <a:spcPct val="140000"/>
        </a:lnSpc>
        <a:spcBef>
          <a:spcPct val="0"/>
        </a:spcBef>
        <a:spcAft>
          <a:spcPct val="0"/>
        </a:spcAft>
        <a:defRPr sz="3200">
          <a:solidFill>
            <a:schemeClr val="tx1"/>
          </a:solidFill>
          <a:latin typeface="Century Schoolbook" panose="02040604050505020304" pitchFamily="18" charset="0"/>
        </a:defRPr>
      </a:lvl2pPr>
      <a:lvl3pPr algn="l" rtl="0" fontAlgn="base">
        <a:lnSpc>
          <a:spcPct val="140000"/>
        </a:lnSpc>
        <a:spcBef>
          <a:spcPct val="0"/>
        </a:spcBef>
        <a:spcAft>
          <a:spcPct val="0"/>
        </a:spcAft>
        <a:defRPr sz="3200">
          <a:solidFill>
            <a:schemeClr val="tx1"/>
          </a:solidFill>
          <a:latin typeface="Century Schoolbook" panose="02040604050505020304" pitchFamily="18" charset="0"/>
        </a:defRPr>
      </a:lvl3pPr>
      <a:lvl4pPr algn="l" rtl="0" fontAlgn="base">
        <a:lnSpc>
          <a:spcPct val="140000"/>
        </a:lnSpc>
        <a:spcBef>
          <a:spcPct val="0"/>
        </a:spcBef>
        <a:spcAft>
          <a:spcPct val="0"/>
        </a:spcAft>
        <a:defRPr sz="3200">
          <a:solidFill>
            <a:schemeClr val="tx1"/>
          </a:solidFill>
          <a:latin typeface="Century Schoolbook" panose="02040604050505020304" pitchFamily="18" charset="0"/>
        </a:defRPr>
      </a:lvl4pPr>
      <a:lvl5pPr algn="l" rtl="0" fontAlgn="base">
        <a:lnSpc>
          <a:spcPct val="140000"/>
        </a:lnSpc>
        <a:spcBef>
          <a:spcPct val="0"/>
        </a:spcBef>
        <a:spcAft>
          <a:spcPct val="0"/>
        </a:spcAft>
        <a:defRPr sz="3200">
          <a:solidFill>
            <a:schemeClr val="tx1"/>
          </a:solidFill>
          <a:latin typeface="Century Schoolbook" panose="02040604050505020304" pitchFamily="18" charset="0"/>
        </a:defRPr>
      </a:lvl5pPr>
      <a:lvl6pPr marL="457200" algn="l" rtl="0" fontAlgn="base">
        <a:lnSpc>
          <a:spcPct val="140000"/>
        </a:lnSpc>
        <a:spcBef>
          <a:spcPct val="0"/>
        </a:spcBef>
        <a:spcAft>
          <a:spcPct val="0"/>
        </a:spcAft>
        <a:defRPr sz="3200">
          <a:solidFill>
            <a:schemeClr val="tx1"/>
          </a:solidFill>
          <a:latin typeface="Century Schoolbook" panose="02040604050505020304" pitchFamily="18" charset="0"/>
        </a:defRPr>
      </a:lvl6pPr>
      <a:lvl7pPr marL="914400" algn="l" rtl="0" fontAlgn="base">
        <a:lnSpc>
          <a:spcPct val="140000"/>
        </a:lnSpc>
        <a:spcBef>
          <a:spcPct val="0"/>
        </a:spcBef>
        <a:spcAft>
          <a:spcPct val="0"/>
        </a:spcAft>
        <a:defRPr sz="3200">
          <a:solidFill>
            <a:schemeClr val="tx1"/>
          </a:solidFill>
          <a:latin typeface="Century Schoolbook" panose="02040604050505020304" pitchFamily="18" charset="0"/>
        </a:defRPr>
      </a:lvl7pPr>
      <a:lvl8pPr marL="1371600" algn="l" rtl="0" fontAlgn="base">
        <a:lnSpc>
          <a:spcPct val="140000"/>
        </a:lnSpc>
        <a:spcBef>
          <a:spcPct val="0"/>
        </a:spcBef>
        <a:spcAft>
          <a:spcPct val="0"/>
        </a:spcAft>
        <a:defRPr sz="3200">
          <a:solidFill>
            <a:schemeClr val="tx1"/>
          </a:solidFill>
          <a:latin typeface="Century Schoolbook" panose="02040604050505020304" pitchFamily="18" charset="0"/>
        </a:defRPr>
      </a:lvl8pPr>
      <a:lvl9pPr marL="1828800" algn="l" rtl="0" fontAlgn="base">
        <a:lnSpc>
          <a:spcPct val="140000"/>
        </a:lnSpc>
        <a:spcBef>
          <a:spcPct val="0"/>
        </a:spcBef>
        <a:spcAft>
          <a:spcPct val="0"/>
        </a:spcAft>
        <a:defRPr sz="3200">
          <a:solidFill>
            <a:schemeClr val="tx1"/>
          </a:solidFill>
          <a:latin typeface="Century Schoolbook" panose="02040604050505020304" pitchFamily="18" charset="0"/>
        </a:defRPr>
      </a:lvl9pPr>
    </p:titleStyle>
    <p:bodyStyle>
      <a:lvl1pPr marL="342900" indent="-342900" algn="l" rtl="0" fontAlgn="base">
        <a:spcBef>
          <a:spcPct val="20000"/>
        </a:spcBef>
        <a:spcAft>
          <a:spcPct val="20000"/>
        </a:spcAft>
        <a:buSzPct val="60000"/>
        <a:buBlip>
          <a:blip r:embed="rId15"/>
        </a:buBlip>
        <a:defRPr sz="2600" kern="1200">
          <a:solidFill>
            <a:schemeClr val="tx1"/>
          </a:solidFill>
          <a:latin typeface="+mn-lt"/>
          <a:ea typeface="+mn-ea"/>
          <a:cs typeface="+mn-cs"/>
        </a:defRPr>
      </a:lvl1pPr>
      <a:lvl2pPr marL="742950" indent="-285750" algn="l" rtl="0" fontAlgn="base">
        <a:spcBef>
          <a:spcPct val="20000"/>
        </a:spcBef>
        <a:spcAft>
          <a:spcPct val="20000"/>
        </a:spcAft>
        <a:buSzPct val="50000"/>
        <a:buBlip>
          <a:blip r:embed="rId16"/>
        </a:buBlip>
        <a:defRPr sz="2200" kern="1200">
          <a:solidFill>
            <a:srgbClr val="364558"/>
          </a:solidFill>
          <a:latin typeface="+mn-lt"/>
          <a:ea typeface="+mn-ea"/>
          <a:cs typeface="+mn-cs"/>
        </a:defRPr>
      </a:lvl2pPr>
      <a:lvl3pPr marL="1143000" indent="-228600" algn="l" rtl="0" fontAlgn="base">
        <a:spcBef>
          <a:spcPct val="20000"/>
        </a:spcBef>
        <a:spcAft>
          <a:spcPct val="20000"/>
        </a:spcAft>
        <a:buSzPct val="50000"/>
        <a:buBlip>
          <a:blip r:embed="rId17"/>
        </a:buBlip>
        <a:defRPr sz="2000" kern="1200">
          <a:solidFill>
            <a:srgbClr val="36532B"/>
          </a:solidFill>
          <a:latin typeface="+mn-lt"/>
          <a:ea typeface="+mn-ea"/>
          <a:cs typeface="+mn-cs"/>
        </a:defRPr>
      </a:lvl3pPr>
      <a:lvl4pPr marL="1600200" indent="-228600" algn="l" rtl="0" fontAlgn="base">
        <a:spcBef>
          <a:spcPct val="20000"/>
        </a:spcBef>
        <a:spcAft>
          <a:spcPct val="20000"/>
        </a:spcAft>
        <a:buFont typeface="Arial" panose="020B0604020202020204" pitchFamily="34" charset="0"/>
        <a:buChar char="~"/>
        <a:defRPr kern="1200">
          <a:solidFill>
            <a:srgbClr val="4D4D4D"/>
          </a:solidFill>
          <a:latin typeface="+mn-lt"/>
          <a:ea typeface="+mn-ea"/>
          <a:cs typeface="+mn-cs"/>
        </a:defRPr>
      </a:lvl4pPr>
      <a:lvl5pPr marL="2057400" indent="-228600" algn="l" rtl="0" fontAlgn="base">
        <a:spcBef>
          <a:spcPct val="20000"/>
        </a:spcBef>
        <a:spcAft>
          <a:spcPct val="20000"/>
        </a:spcAft>
        <a:buChar char="»"/>
        <a:defRPr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2DDD612-5BCF-4D30-B2C8-9116371C8444}"/>
              </a:ext>
            </a:extLst>
          </p:cNvPr>
          <p:cNvSpPr>
            <a:spLocks noGrp="1" noChangeArrowheads="1"/>
          </p:cNvSpPr>
          <p:nvPr>
            <p:ph type="ctrTitle"/>
          </p:nvPr>
        </p:nvSpPr>
        <p:spPr>
          <a:xfrm>
            <a:off x="2089151" y="868362"/>
            <a:ext cx="6757986" cy="2387600"/>
          </a:xfrm>
        </p:spPr>
        <p:txBody>
          <a:bodyPr anchor="ctr"/>
          <a:lstStyle/>
          <a:p>
            <a:pPr>
              <a:lnSpc>
                <a:spcPct val="100000"/>
              </a:lnSpc>
            </a:pPr>
            <a:r>
              <a:rPr lang="el-GR" sz="3200" b="1" dirty="0">
                <a:effectLst/>
                <a:latin typeface="Calibri" panose="020F0502020204030204" pitchFamily="34" charset="0"/>
              </a:rPr>
              <a:t>«</a:t>
            </a:r>
            <a:r>
              <a:rPr lang="el-GR" sz="3200" b="1" dirty="0" err="1">
                <a:latin typeface="Calibri" panose="020F0502020204030204" pitchFamily="34" charset="0"/>
              </a:rPr>
              <a:t>Επε</a:t>
            </a:r>
            <a:r>
              <a:rPr lang="en-US" sz="3200" b="1" dirty="0" err="1">
                <a:latin typeface="Calibri" panose="020F0502020204030204" pitchFamily="34" charset="0"/>
              </a:rPr>
              <a:t>ί</a:t>
            </a:r>
            <a:r>
              <a:rPr lang="el-GR" sz="3200" b="1" dirty="0" err="1">
                <a:latin typeface="Calibri" panose="020F0502020204030204" pitchFamily="34" charset="0"/>
              </a:rPr>
              <a:t>γουσες</a:t>
            </a:r>
            <a:r>
              <a:rPr lang="el-GR" sz="3200" b="1" dirty="0">
                <a:latin typeface="Calibri" panose="020F0502020204030204" pitchFamily="34" charset="0"/>
              </a:rPr>
              <a:t> οφθαλμολογικές και ΩΡΛ καταστάσεις</a:t>
            </a:r>
            <a:r>
              <a:rPr lang="el-GR" sz="3200" b="1" dirty="0">
                <a:effectLst/>
                <a:latin typeface="Calibri" panose="020F0502020204030204" pitchFamily="34" charset="0"/>
              </a:rPr>
              <a:t>» </a:t>
            </a:r>
            <a:endParaRPr lang="en-US" altLang="en-US" sz="3200" dirty="0">
              <a:solidFill>
                <a:srgbClr val="364558"/>
              </a:solidFill>
              <a:latin typeface="Calibri" panose="020F0502020204030204" pitchFamily="34" charset="0"/>
              <a:cs typeface="Calibri" panose="020F0502020204030204" pitchFamily="34" charset="0"/>
            </a:endParaRPr>
          </a:p>
        </p:txBody>
      </p:sp>
      <p:sp>
        <p:nvSpPr>
          <p:cNvPr id="2" name="Subtitle 1">
            <a:extLst>
              <a:ext uri="{FF2B5EF4-FFF2-40B4-BE49-F238E27FC236}">
                <a16:creationId xmlns:a16="http://schemas.microsoft.com/office/drawing/2014/main" id="{020CDA87-867C-48E8-B4E5-D12465852B47}"/>
              </a:ext>
            </a:extLst>
          </p:cNvPr>
          <p:cNvSpPr>
            <a:spLocks noGrp="1"/>
          </p:cNvSpPr>
          <p:nvPr>
            <p:ph type="subTitle" idx="1"/>
          </p:nvPr>
        </p:nvSpPr>
        <p:spPr>
          <a:xfrm>
            <a:off x="2250817" y="4509120"/>
            <a:ext cx="6858000" cy="1691655"/>
          </a:xfrm>
        </p:spPr>
        <p:txBody>
          <a:bodyPr/>
          <a:lstStyle/>
          <a:p>
            <a:r>
              <a:rPr lang="el-GR" sz="2000" dirty="0">
                <a:latin typeface="Calibri" panose="020F0502020204030204" pitchFamily="34" charset="0"/>
                <a:cs typeface="Calibri" panose="020F0502020204030204" pitchFamily="34" charset="0"/>
              </a:rPr>
              <a:t>Ανδρέας Β. </a:t>
            </a:r>
            <a:r>
              <a:rPr lang="el-GR" sz="2000" dirty="0" err="1">
                <a:latin typeface="Calibri" panose="020F0502020204030204" pitchFamily="34" charset="0"/>
                <a:cs typeface="Calibri" panose="020F0502020204030204" pitchFamily="34" charset="0"/>
              </a:rPr>
              <a:t>Γουλές</a:t>
            </a:r>
            <a:endParaRPr lang="el-GR" sz="200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Κλινική και Εργαστήριο Παθολογικής Φυσιολογίας ΕΚΠΑ</a:t>
            </a:r>
          </a:p>
          <a:p>
            <a:r>
              <a:rPr lang="el-GR" sz="2000" dirty="0">
                <a:latin typeface="Calibri" panose="020F0502020204030204" pitchFamily="34" charset="0"/>
                <a:cs typeface="Calibri" panose="020F0502020204030204" pitchFamily="34" charset="0"/>
              </a:rPr>
              <a:t>Αθήνα 8 Νοεμβρίου 2023</a:t>
            </a:r>
            <a:endParaRPr lang="en-US" sz="2000" dirty="0">
              <a:latin typeface="Calibri" panose="020F0502020204030204" pitchFamily="34" charset="0"/>
              <a:cs typeface="Calibri" panose="020F0502020204030204" pitchFamily="34" charset="0"/>
            </a:endParaRPr>
          </a:p>
        </p:txBody>
      </p:sp>
      <p:sp>
        <p:nvSpPr>
          <p:cNvPr id="2060" name="Rectangle 12">
            <a:extLst>
              <a:ext uri="{FF2B5EF4-FFF2-40B4-BE49-F238E27FC236}">
                <a16:creationId xmlns:a16="http://schemas.microsoft.com/office/drawing/2014/main" id="{3D2B5B96-9F35-4A4B-A34B-5063340C49C8}"/>
              </a:ext>
            </a:extLst>
          </p:cNvPr>
          <p:cNvSpPr>
            <a:spLocks noChangeArrowheads="1"/>
          </p:cNvSpPr>
          <p:nvPr/>
        </p:nvSpPr>
        <p:spPr bwMode="auto">
          <a:xfrm>
            <a:off x="1692275" y="0"/>
            <a:ext cx="7451725" cy="9080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l-GR" altLang="en-US" sz="1800" b="0">
              <a:solidFill>
                <a:schemeClr val="bg1"/>
              </a:solidFill>
            </a:endParaRPr>
          </a:p>
        </p:txBody>
      </p:sp>
      <p:grpSp>
        <p:nvGrpSpPr>
          <p:cNvPr id="2071" name="Group 23">
            <a:extLst>
              <a:ext uri="{FF2B5EF4-FFF2-40B4-BE49-F238E27FC236}">
                <a16:creationId xmlns:a16="http://schemas.microsoft.com/office/drawing/2014/main" id="{AFCAA01C-DC36-41E8-804A-2B6BBCB67509}"/>
              </a:ext>
            </a:extLst>
          </p:cNvPr>
          <p:cNvGrpSpPr>
            <a:grpSpLocks/>
          </p:cNvGrpSpPr>
          <p:nvPr/>
        </p:nvGrpSpPr>
        <p:grpSpPr bwMode="auto">
          <a:xfrm>
            <a:off x="0" y="0"/>
            <a:ext cx="2051050" cy="6884988"/>
            <a:chOff x="0" y="-8"/>
            <a:chExt cx="1292" cy="4337"/>
          </a:xfrm>
        </p:grpSpPr>
        <p:sp>
          <p:nvSpPr>
            <p:cNvPr id="2053" name="Rectangle 5">
              <a:extLst>
                <a:ext uri="{FF2B5EF4-FFF2-40B4-BE49-F238E27FC236}">
                  <a16:creationId xmlns:a16="http://schemas.microsoft.com/office/drawing/2014/main" id="{36BEE0DB-B0CD-4ECA-B6B8-10C1BB78AF7C}"/>
                </a:ext>
              </a:extLst>
            </p:cNvPr>
            <p:cNvSpPr>
              <a:spLocks noChangeArrowheads="1"/>
            </p:cNvSpPr>
            <p:nvPr/>
          </p:nvSpPr>
          <p:spPr bwMode="auto">
            <a:xfrm>
              <a:off x="0" y="-8"/>
              <a:ext cx="1292" cy="4337"/>
            </a:xfrm>
            <a:prstGeom prst="rect">
              <a:avLst/>
            </a:prstGeom>
            <a:gradFill rotWithShape="1">
              <a:gsLst>
                <a:gs pos="0">
                  <a:srgbClr val="364558">
                    <a:gamma/>
                    <a:shade val="46275"/>
                    <a:invGamma/>
                  </a:srgbClr>
                </a:gs>
                <a:gs pos="100000">
                  <a:srgbClr val="364558"/>
                </a:gs>
              </a:gsLst>
              <a:lin ang="0" scaled="1"/>
            </a:gradFill>
            <a:ln>
              <a:noFill/>
            </a:ln>
            <a:effectLst/>
            <a:extLst>
              <a:ext uri="{91240B29-F687-4F45-9708-019B960494DF}">
                <a14:hiddenLine xmlns:a14="http://schemas.microsoft.com/office/drawing/2010/main" w="9525">
                  <a:solidFill>
                    <a:srgbClr val="633F8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66" name="Picture 21" descr="PF%20tag">
              <a:extLst>
                <a:ext uri="{FF2B5EF4-FFF2-40B4-BE49-F238E27FC236}">
                  <a16:creationId xmlns:a16="http://schemas.microsoft.com/office/drawing/2014/main" id="{8F07FDD6-ADF0-4652-ACA7-AC0CD9B495E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641"/>
              <a:ext cx="430" cy="679"/>
            </a:xfrm>
            <a:prstGeom prst="rect">
              <a:avLst/>
            </a:prstGeom>
            <a:noFill/>
            <a:ln>
              <a:noFill/>
            </a:ln>
            <a:extLst>
              <a:ext uri="{909E8E84-426E-40DD-AFC4-6F175D3DCCD1}">
                <a14:hiddenFill xmlns:a14="http://schemas.microsoft.com/office/drawing/2010/main">
                  <a:gradFill rotWithShape="1">
                    <a:gsLst>
                      <a:gs pos="0">
                        <a:srgbClr val="364558"/>
                      </a:gs>
                      <a:gs pos="100000">
                        <a:srgbClr val="364558">
                          <a:gamma/>
                          <a:shade val="46275"/>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pic>
        <p:sp>
          <p:nvSpPr>
            <p:cNvPr id="2067" name="Rectangle 19">
              <a:extLst>
                <a:ext uri="{FF2B5EF4-FFF2-40B4-BE49-F238E27FC236}">
                  <a16:creationId xmlns:a16="http://schemas.microsoft.com/office/drawing/2014/main" id="{AB65E959-2A59-41A7-9FCE-576B86E8629C}"/>
                </a:ext>
              </a:extLst>
            </p:cNvPr>
            <p:cNvSpPr>
              <a:spLocks noChangeArrowheads="1"/>
            </p:cNvSpPr>
            <p:nvPr/>
          </p:nvSpPr>
          <p:spPr bwMode="auto">
            <a:xfrm>
              <a:off x="302" y="3898"/>
              <a:ext cx="854" cy="394"/>
            </a:xfrm>
            <a:prstGeom prst="rect">
              <a:avLst/>
            </a:prstGeom>
            <a:noFill/>
            <a:ln>
              <a:noFill/>
            </a:ln>
            <a:effectLst/>
            <a:extLst>
              <a:ext uri="{909E8E84-426E-40DD-AFC4-6F175D3DCCD1}">
                <a14:hiddenFill xmlns:a14="http://schemas.microsoft.com/office/drawing/2010/main">
                  <a:gradFill rotWithShape="1">
                    <a:gsLst>
                      <a:gs pos="0">
                        <a:srgbClr val="364558"/>
                      </a:gs>
                      <a:gs pos="100000">
                        <a:srgbClr val="364558">
                          <a:gamma/>
                          <a:shade val="46275"/>
                          <a:invGamma/>
                        </a:srgb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p>
              <a:pPr algn="ctr"/>
              <a:r>
                <a:rPr lang="el-GR" altLang="en-US" sz="1000" dirty="0">
                  <a:solidFill>
                    <a:schemeClr val="bg1"/>
                  </a:solidFill>
                  <a:cs typeface="Arial" panose="020B0604020202020204" pitchFamily="34" charset="0"/>
                </a:rPr>
                <a:t>Παθολογική Φυσιολογία</a:t>
              </a:r>
            </a:p>
            <a:p>
              <a:pPr algn="ctr"/>
              <a:endParaRPr lang="el-GR" altLang="en-US" sz="500" dirty="0">
                <a:solidFill>
                  <a:schemeClr val="bg1"/>
                </a:solidFill>
                <a:cs typeface="Arial" panose="020B0604020202020204" pitchFamily="34" charset="0"/>
              </a:endParaRPr>
            </a:p>
            <a:p>
              <a:pPr algn="ctr"/>
              <a:r>
                <a:rPr lang="el-GR" altLang="en-US" sz="1000" dirty="0">
                  <a:solidFill>
                    <a:schemeClr val="bg1"/>
                  </a:solidFill>
                  <a:cs typeface="Arial" panose="020B0604020202020204" pitchFamily="34" charset="0"/>
                </a:rPr>
                <a:t>Ιατρική Σχολή</a:t>
              </a:r>
            </a:p>
          </p:txBody>
        </p:sp>
        <p:grpSp>
          <p:nvGrpSpPr>
            <p:cNvPr id="2068" name="Group 20">
              <a:extLst>
                <a:ext uri="{FF2B5EF4-FFF2-40B4-BE49-F238E27FC236}">
                  <a16:creationId xmlns:a16="http://schemas.microsoft.com/office/drawing/2014/main" id="{ABC991CA-9504-4370-AC6A-F22594195029}"/>
                </a:ext>
              </a:extLst>
            </p:cNvPr>
            <p:cNvGrpSpPr>
              <a:grpSpLocks/>
            </p:cNvGrpSpPr>
            <p:nvPr/>
          </p:nvGrpSpPr>
          <p:grpSpPr bwMode="auto">
            <a:xfrm>
              <a:off x="14" y="0"/>
              <a:ext cx="1111" cy="1117"/>
              <a:chOff x="70" y="0"/>
              <a:chExt cx="1111" cy="1117"/>
            </a:xfrm>
          </p:grpSpPr>
          <p:pic>
            <p:nvPicPr>
              <p:cNvPr id="2069" name="Picture 12" descr="LOGO-UOA BLUE">
                <a:extLst>
                  <a:ext uri="{FF2B5EF4-FFF2-40B4-BE49-F238E27FC236}">
                    <a16:creationId xmlns:a16="http://schemas.microsoft.com/office/drawing/2014/main" id="{B26105B4-AD94-40FB-8575-0355C9366E65}"/>
                  </a:ext>
                </a:extLst>
              </p:cNvPr>
              <p:cNvPicPr>
                <a:picLocks noChangeAspect="1" noChangeArrowheads="1"/>
              </p:cNvPicPr>
              <p:nvPr/>
            </p:nvPicPr>
            <p:blipFill>
              <a:blip r:embed="rId4">
                <a:clrChange>
                  <a:clrFrom>
                    <a:srgbClr val="FFFFFF"/>
                  </a:clrFrom>
                  <a:clrTo>
                    <a:srgbClr val="FFFFFF">
                      <a:alpha val="0"/>
                    </a:srgbClr>
                  </a:clrTo>
                </a:clrChange>
                <a:lum bright="66000"/>
                <a:extLst>
                  <a:ext uri="{28A0092B-C50C-407E-A947-70E740481C1C}">
                    <a14:useLocalDpi xmlns:a14="http://schemas.microsoft.com/office/drawing/2010/main" val="0"/>
                  </a:ext>
                </a:extLst>
              </a:blip>
              <a:srcRect/>
              <a:stretch>
                <a:fillRect/>
              </a:stretch>
            </p:blipFill>
            <p:spPr bwMode="auto">
              <a:xfrm>
                <a:off x="247" y="0"/>
                <a:ext cx="757" cy="979"/>
              </a:xfrm>
              <a:prstGeom prst="rect">
                <a:avLst/>
              </a:prstGeom>
              <a:noFill/>
              <a:ln>
                <a:noFill/>
              </a:ln>
              <a:extLst>
                <a:ext uri="{909E8E84-426E-40DD-AFC4-6F175D3DCCD1}">
                  <a14:hiddenFill xmlns:a14="http://schemas.microsoft.com/office/drawing/2010/main">
                    <a:gradFill rotWithShape="1">
                      <a:gsLst>
                        <a:gs pos="0">
                          <a:srgbClr val="364558"/>
                        </a:gs>
                        <a:gs pos="100000">
                          <a:srgbClr val="364558">
                            <a:gamma/>
                            <a:shade val="46275"/>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Rectangle 22">
                <a:extLst>
                  <a:ext uri="{FF2B5EF4-FFF2-40B4-BE49-F238E27FC236}">
                    <a16:creationId xmlns:a16="http://schemas.microsoft.com/office/drawing/2014/main" id="{A7FE36FB-DC48-4BCF-B9EC-79A536CB527D}"/>
                  </a:ext>
                </a:extLst>
              </p:cNvPr>
              <p:cNvSpPr>
                <a:spLocks noChangeArrowheads="1"/>
              </p:cNvSpPr>
              <p:nvPr/>
            </p:nvSpPr>
            <p:spPr bwMode="auto">
              <a:xfrm>
                <a:off x="70" y="867"/>
                <a:ext cx="1111" cy="250"/>
              </a:xfrm>
              <a:prstGeom prst="rect">
                <a:avLst/>
              </a:prstGeom>
              <a:noFill/>
              <a:ln>
                <a:noFill/>
              </a:ln>
              <a:effectLst/>
              <a:extLst>
                <a:ext uri="{909E8E84-426E-40DD-AFC4-6F175D3DCCD1}">
                  <a14:hiddenFill xmlns:a14="http://schemas.microsoft.com/office/drawing/2010/main">
                    <a:gradFill rotWithShape="1">
                      <a:gsLst>
                        <a:gs pos="0">
                          <a:srgbClr val="364558"/>
                        </a:gs>
                        <a:gs pos="100000">
                          <a:srgbClr val="364558">
                            <a:gamma/>
                            <a:shade val="46275"/>
                            <a:invGamma/>
                          </a:srgb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p>
                <a:pPr algn="ctr"/>
                <a:r>
                  <a:rPr lang="el-GR" altLang="en-US" sz="1000" dirty="0">
                    <a:solidFill>
                      <a:schemeClr val="bg1"/>
                    </a:solidFill>
                    <a:latin typeface="Book Antiqua" panose="02040602050305030304" pitchFamily="18" charset="0"/>
                    <a:cs typeface="Arial" panose="020B0604020202020204" pitchFamily="34" charset="0"/>
                  </a:rPr>
                  <a:t>Εθνικό &amp; Καποδιστριακό Πανεπιστήμιο Αθηνών</a:t>
                </a: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250825" y="1"/>
            <a:ext cx="8893175" cy="908720"/>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b="1" dirty="0">
                <a:latin typeface="Calibri" panose="020F0502020204030204" pitchFamily="34" charset="0"/>
                <a:cs typeface="Calibri" panose="020F0502020204030204" pitchFamily="34" charset="0"/>
              </a:rPr>
            </a:br>
            <a:r>
              <a:rPr lang="el-GR" sz="2800" b="1" dirty="0">
                <a:latin typeface="Calibri" panose="020F0502020204030204" pitchFamily="34" charset="0"/>
                <a:cs typeface="Calibri" panose="020F0502020204030204" pitchFamily="34" charset="0"/>
              </a:rPr>
              <a:t>Τραύμα</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1"/>
          </p:nvPr>
        </p:nvSpPr>
        <p:spPr>
          <a:xfrm>
            <a:off x="98591" y="1124743"/>
            <a:ext cx="8794584" cy="5456257"/>
          </a:xfrm>
        </p:spPr>
        <p:txBody>
          <a:bodyPr/>
          <a:lstStyle/>
          <a:p>
            <a:pPr marL="0" lvl="1" indent="0">
              <a:buSzPct val="60000"/>
              <a:buNone/>
            </a:pPr>
            <a:r>
              <a:rPr lang="el-GR" sz="2400" b="1" u="sng" dirty="0" err="1">
                <a:solidFill>
                  <a:schemeClr val="tx1"/>
                </a:solidFill>
                <a:latin typeface="Calibri" panose="020F0502020204030204" pitchFamily="34" charset="0"/>
                <a:cs typeface="Calibri" panose="020F0502020204030204" pitchFamily="34" charset="0"/>
              </a:rPr>
              <a:t>Διατιτραίνον</a:t>
            </a:r>
            <a:endParaRPr lang="el-GR" sz="2400" b="1" u="sng"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Υποψία </a:t>
            </a:r>
            <a:r>
              <a:rPr lang="el-GR" dirty="0" err="1">
                <a:solidFill>
                  <a:schemeClr val="tx1"/>
                </a:solidFill>
                <a:latin typeface="Calibri" panose="020F0502020204030204" pitchFamily="34" charset="0"/>
                <a:cs typeface="Calibri" panose="020F0502020204030204" pitchFamily="34" charset="0"/>
              </a:rPr>
              <a:t>ενδο</a:t>
            </a:r>
            <a:r>
              <a:rPr lang="el-GR" dirty="0">
                <a:solidFill>
                  <a:schemeClr val="tx1"/>
                </a:solidFill>
                <a:latin typeface="Calibri" panose="020F0502020204030204" pitchFamily="34" charset="0"/>
                <a:cs typeface="Calibri" panose="020F0502020204030204" pitchFamily="34" charset="0"/>
              </a:rPr>
              <a:t>-οφθαλμικού ξένου σώματος ανάλογα με το ιστορικό </a:t>
            </a:r>
            <a:r>
              <a:rPr lang="en-US" dirty="0">
                <a:solidFill>
                  <a:schemeClr val="tx1"/>
                </a:solidFill>
                <a:latin typeface="Calibri" panose="020F0502020204030204" pitchFamily="34" charset="0"/>
                <a:cs typeface="Calibri" panose="020F0502020204030204" pitchFamily="34" charset="0"/>
              </a:rPr>
              <a:t>(</a:t>
            </a:r>
            <a:r>
              <a:rPr lang="el-GR" dirty="0" err="1">
                <a:solidFill>
                  <a:schemeClr val="tx1"/>
                </a:solidFill>
                <a:latin typeface="Calibri" panose="020F0502020204030204" pitchFamily="34" charset="0"/>
                <a:cs typeface="Calibri" panose="020F0502020204030204" pitchFamily="34" charset="0"/>
              </a:rPr>
              <a:t>προσοχ</a:t>
            </a:r>
            <a:r>
              <a:rPr lang="en-US" dirty="0" err="1">
                <a:solidFill>
                  <a:schemeClr val="tx1"/>
                </a:solidFill>
                <a:latin typeface="Calibri" panose="020F0502020204030204" pitchFamily="34" charset="0"/>
                <a:cs typeface="Calibri" panose="020F0502020204030204" pitchFamily="34" charset="0"/>
              </a:rPr>
              <a:t>ή</a:t>
            </a:r>
            <a:r>
              <a:rPr lang="el-GR" dirty="0">
                <a:solidFill>
                  <a:schemeClr val="tx1"/>
                </a:solidFill>
                <a:latin typeface="Calibri" panose="020F0502020204030204" pitchFamily="34" charset="0"/>
                <a:cs typeface="Calibri" panose="020F0502020204030204" pitchFamily="34" charset="0"/>
              </a:rPr>
              <a:t> στον τύπο των γυαλιών!!!)</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Αξιολόγηση</a:t>
            </a:r>
          </a:p>
          <a:p>
            <a:pPr marL="1200150" lvl="3"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οπτική οξύτητα, διαταραχές κόρης, έλεγχος για πύλη εισόδου (βλέφαρα, κερατοειδής, σκληρός), έλεγχος προσθίου θαλάμου (ρηχός θάλαμος, φυσαλίδες αέρα, επιπεδωμένος </a:t>
            </a:r>
            <a:r>
              <a:rPr lang="el-GR" dirty="0" err="1">
                <a:solidFill>
                  <a:schemeClr val="tx1"/>
                </a:solidFill>
                <a:latin typeface="Calibri" panose="020F0502020204030204" pitchFamily="34" charset="0"/>
                <a:cs typeface="Calibri" panose="020F0502020204030204" pitchFamily="34" charset="0"/>
              </a:rPr>
              <a:t>κερατοειδ</a:t>
            </a:r>
            <a:r>
              <a:rPr lang="en-US" dirty="0" err="1">
                <a:solidFill>
                  <a:schemeClr val="tx1"/>
                </a:solidFill>
                <a:latin typeface="Calibri" panose="020F0502020204030204" pitchFamily="34" charset="0"/>
                <a:cs typeface="Calibri" panose="020F0502020204030204" pitchFamily="34" charset="0"/>
              </a:rPr>
              <a:t>ή</a:t>
            </a:r>
            <a:r>
              <a:rPr lang="el-GR" dirty="0">
                <a:solidFill>
                  <a:schemeClr val="tx1"/>
                </a:solidFill>
                <a:latin typeface="Calibri" panose="020F0502020204030204" pitchFamily="34" charset="0"/>
                <a:cs typeface="Calibri" panose="020F0502020204030204" pitchFamily="34" charset="0"/>
              </a:rPr>
              <a:t>ς, αποσυμπιεσμένος βολβός, διαρροή </a:t>
            </a:r>
            <a:r>
              <a:rPr lang="el-GR" dirty="0" err="1">
                <a:solidFill>
                  <a:schemeClr val="tx1"/>
                </a:solidFill>
                <a:latin typeface="Calibri" panose="020F0502020204030204" pitchFamily="34" charset="0"/>
                <a:cs typeface="Calibri" panose="020F0502020204030204" pitchFamily="34" charset="0"/>
              </a:rPr>
              <a:t>φλουοροσκε</a:t>
            </a:r>
            <a:r>
              <a:rPr lang="en-US" dirty="0" err="1">
                <a:solidFill>
                  <a:schemeClr val="tx1"/>
                </a:solidFill>
                <a:latin typeface="Calibri" panose="020F0502020204030204" pitchFamily="34" charset="0"/>
                <a:cs typeface="Calibri" panose="020F0502020204030204" pitchFamily="34" charset="0"/>
              </a:rPr>
              <a:t>ΐ</a:t>
            </a:r>
            <a:r>
              <a:rPr lang="el-GR" dirty="0" err="1">
                <a:solidFill>
                  <a:schemeClr val="tx1"/>
                </a:solidFill>
                <a:latin typeface="Calibri" panose="020F0502020204030204" pitchFamily="34" charset="0"/>
                <a:cs typeface="Calibri" panose="020F0502020204030204" pitchFamily="34" charset="0"/>
              </a:rPr>
              <a:t>νης</a:t>
            </a:r>
            <a:r>
              <a:rPr lang="el-GR" dirty="0">
                <a:solidFill>
                  <a:schemeClr val="tx1"/>
                </a:solidFill>
                <a:latin typeface="Calibri" panose="020F0502020204030204" pitchFamily="34" charset="0"/>
                <a:cs typeface="Calibri" panose="020F0502020204030204" pitchFamily="34" charset="0"/>
              </a:rPr>
              <a:t> από τον πρόσθιο θάλαμο), </a:t>
            </a:r>
            <a:r>
              <a:rPr lang="el-GR" dirty="0" err="1">
                <a:solidFill>
                  <a:schemeClr val="tx1"/>
                </a:solidFill>
                <a:latin typeface="Calibri" panose="020F0502020204030204" pitchFamily="34" charset="0"/>
                <a:cs typeface="Calibri" panose="020F0502020204030204" pitchFamily="34" charset="0"/>
              </a:rPr>
              <a:t>ύφαιμα</a:t>
            </a:r>
            <a:r>
              <a:rPr lang="el-GR" dirty="0">
                <a:solidFill>
                  <a:schemeClr val="tx1"/>
                </a:solidFill>
                <a:latin typeface="Calibri" panose="020F0502020204030204" pitchFamily="34" charset="0"/>
                <a:cs typeface="Calibri" panose="020F0502020204030204" pitchFamily="34" charset="0"/>
              </a:rPr>
              <a:t>, αιμορραγικά στοιχεία), απεικονιστικός έλεγχος</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Θεραπεία</a:t>
            </a:r>
          </a:p>
          <a:p>
            <a:pPr marL="1200150" lvl="3"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Αναλγησία, αντιτετανικός ορός, αντιβιοτικά </a:t>
            </a:r>
            <a:r>
              <a:rPr lang="en-US" dirty="0">
                <a:solidFill>
                  <a:schemeClr val="tx1"/>
                </a:solidFill>
                <a:latin typeface="Calibri" panose="020F0502020204030204" pitchFamily="34" charset="0"/>
                <a:cs typeface="Calibri" panose="020F0502020204030204" pitchFamily="34" charset="0"/>
              </a:rPr>
              <a:t>iv</a:t>
            </a:r>
            <a:endParaRPr lang="el-GR" dirty="0">
              <a:solidFill>
                <a:schemeClr val="tx1"/>
              </a:solidFill>
              <a:latin typeface="Calibri" panose="020F0502020204030204" pitchFamily="34" charset="0"/>
              <a:cs typeface="Calibri" panose="020F0502020204030204" pitchFamily="34" charset="0"/>
            </a:endParaRPr>
          </a:p>
          <a:p>
            <a:pPr marL="1200150" lvl="3"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ΑΜΕΣΗ ΠΑΡΑΠΟΜΠΗ ΣΕ ΟΦΘΑΛΜΙΑΤΡΟ</a:t>
            </a:r>
          </a:p>
          <a:p>
            <a:pPr marL="400050" lvl="2" indent="0">
              <a:buSzPct val="60000"/>
              <a:buNone/>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9A2AE69-3229-B64A-9743-C1A111885B6C}"/>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3005100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250825" y="188640"/>
            <a:ext cx="8893175" cy="936104"/>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sz="2800" b="1" dirty="0">
                <a:latin typeface="Calibri" panose="020F0502020204030204" pitchFamily="34" charset="0"/>
                <a:ea typeface="+mn-ea"/>
                <a:cs typeface="Calibri" panose="020F0502020204030204" pitchFamily="34" charset="0"/>
              </a:rPr>
            </a:br>
            <a:r>
              <a:rPr lang="el-GR" sz="2800" b="1" dirty="0" err="1">
                <a:latin typeface="Calibri" panose="020F0502020204030204" pitchFamily="34" charset="0"/>
                <a:ea typeface="+mn-ea"/>
                <a:cs typeface="Calibri" panose="020F0502020204030204" pitchFamily="34" charset="0"/>
              </a:rPr>
              <a:t>Επιπεφυκότας</a:t>
            </a:r>
            <a:r>
              <a:rPr lang="el-GR" sz="2800" b="1" dirty="0">
                <a:latin typeface="Calibri" panose="020F0502020204030204" pitchFamily="34" charset="0"/>
                <a:ea typeface="+mn-ea"/>
                <a:cs typeface="Calibri" panose="020F0502020204030204" pitchFamily="34" charset="0"/>
              </a:rPr>
              <a:t>-Κερατοειδής</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1"/>
          </p:nvPr>
        </p:nvSpPr>
        <p:spPr>
          <a:xfrm>
            <a:off x="174708" y="1146065"/>
            <a:ext cx="8794584" cy="4752529"/>
          </a:xfrm>
        </p:spPr>
        <p:txBody>
          <a:bodyPr/>
          <a:lstStyle/>
          <a:p>
            <a:pPr marL="400050" lvl="2" indent="0">
              <a:buSzPct val="60000"/>
              <a:buNone/>
            </a:pPr>
            <a:endParaRPr lang="el-GR" dirty="0">
              <a:solidFill>
                <a:schemeClr val="tx1"/>
              </a:solidFill>
              <a:latin typeface="Calibri" panose="020F0502020204030204" pitchFamily="34" charset="0"/>
              <a:cs typeface="Calibri" panose="020F0502020204030204" pitchFamily="34" charset="0"/>
            </a:endParaRPr>
          </a:p>
          <a:p>
            <a:pPr marL="0" lvl="1" indent="0">
              <a:buSzPct val="60000"/>
              <a:buNone/>
            </a:pPr>
            <a:r>
              <a:rPr lang="el-GR" sz="2400" b="1" u="sng" dirty="0">
                <a:solidFill>
                  <a:schemeClr val="tx1"/>
                </a:solidFill>
                <a:latin typeface="Calibri" panose="020F0502020204030204" pitchFamily="34" charset="0"/>
                <a:cs typeface="Calibri" panose="020F0502020204030204" pitchFamily="34" charset="0"/>
              </a:rPr>
              <a:t>Ξένο σώμα στον </a:t>
            </a:r>
            <a:r>
              <a:rPr lang="el-GR" sz="2400" b="1" u="sng" dirty="0" err="1">
                <a:solidFill>
                  <a:schemeClr val="tx1"/>
                </a:solidFill>
                <a:latin typeface="Calibri" panose="020F0502020204030204" pitchFamily="34" charset="0"/>
                <a:cs typeface="Calibri" panose="020F0502020204030204" pitchFamily="34" charset="0"/>
              </a:rPr>
              <a:t>επιπεφυκ</a:t>
            </a:r>
            <a:r>
              <a:rPr lang="en-US" sz="2400" b="1" u="sng" dirty="0" err="1">
                <a:solidFill>
                  <a:schemeClr val="tx1"/>
                </a:solidFill>
                <a:latin typeface="Calibri" panose="020F0502020204030204" pitchFamily="34" charset="0"/>
                <a:cs typeface="Calibri" panose="020F0502020204030204" pitchFamily="34" charset="0"/>
              </a:rPr>
              <a:t>ό</a:t>
            </a:r>
            <a:r>
              <a:rPr lang="el-GR" sz="2400" b="1" u="sng" dirty="0">
                <a:solidFill>
                  <a:schemeClr val="tx1"/>
                </a:solidFill>
                <a:latin typeface="Calibri" panose="020F0502020204030204" pitchFamily="34" charset="0"/>
                <a:cs typeface="Calibri" panose="020F0502020204030204" pitchFamily="34" charset="0"/>
              </a:rPr>
              <a:t>τα (με τη ροή του αέρα)</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Στο κάτω βλέφαρο → απομάκρυνση με </a:t>
            </a:r>
            <a:r>
              <a:rPr lang="el-GR" dirty="0" err="1">
                <a:solidFill>
                  <a:schemeClr val="tx1"/>
                </a:solidFill>
                <a:latin typeface="Calibri" panose="020F0502020204030204" pitchFamily="34" charset="0"/>
                <a:cs typeface="Calibri" panose="020F0502020204030204" pitchFamily="34" charset="0"/>
              </a:rPr>
              <a:t>βαμβακοφ</a:t>
            </a:r>
            <a:r>
              <a:rPr lang="en-US" dirty="0" err="1">
                <a:solidFill>
                  <a:schemeClr val="tx1"/>
                </a:solidFill>
                <a:latin typeface="Calibri" panose="020F0502020204030204" pitchFamily="34" charset="0"/>
                <a:cs typeface="Calibri" panose="020F0502020204030204" pitchFamily="34" charset="0"/>
              </a:rPr>
              <a:t>ό</a:t>
            </a:r>
            <a:r>
              <a:rPr lang="el-GR" dirty="0">
                <a:solidFill>
                  <a:schemeClr val="tx1"/>
                </a:solidFill>
                <a:latin typeface="Calibri" panose="020F0502020204030204" pitchFamily="34" charset="0"/>
                <a:cs typeface="Calibri" panose="020F0502020204030204" pitchFamily="34" charset="0"/>
              </a:rPr>
              <a:t>ρο </a:t>
            </a:r>
            <a:r>
              <a:rPr lang="el-GR" dirty="0" err="1">
                <a:solidFill>
                  <a:schemeClr val="tx1"/>
                </a:solidFill>
                <a:latin typeface="Calibri" panose="020F0502020204030204" pitchFamily="34" charset="0"/>
                <a:cs typeface="Calibri" panose="020F0502020204030204" pitchFamily="34" charset="0"/>
              </a:rPr>
              <a:t>στυλεό</a:t>
            </a: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Έλεγχος άνω βλεφάρου</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πόνος στο </a:t>
            </a:r>
            <a:r>
              <a:rPr lang="el-GR" dirty="0" err="1">
                <a:solidFill>
                  <a:schemeClr val="tx1"/>
                </a:solidFill>
                <a:latin typeface="Calibri" panose="020F0502020204030204" pitchFamily="34" charset="0"/>
                <a:cs typeface="Calibri" panose="020F0502020204030204" pitchFamily="34" charset="0"/>
              </a:rPr>
              <a:t>ανοιγό-κλεισμα</a:t>
            </a:r>
            <a:r>
              <a:rPr lang="el-GR" dirty="0">
                <a:solidFill>
                  <a:schemeClr val="tx1"/>
                </a:solidFill>
                <a:latin typeface="Calibri" panose="020F0502020204030204" pitchFamily="34" charset="0"/>
                <a:cs typeface="Calibri" panose="020F0502020204030204" pitchFamily="34" charset="0"/>
              </a:rPr>
              <a:t> των βλεφάρων) →</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πιθανή κάθετης φοράς εκδορά στον κερατοειδή → αναστροφή βλεφάρου και απομάκρυνση με </a:t>
            </a:r>
            <a:r>
              <a:rPr lang="el-GR" dirty="0" err="1">
                <a:solidFill>
                  <a:schemeClr val="tx1"/>
                </a:solidFill>
                <a:latin typeface="Calibri" panose="020F0502020204030204" pitchFamily="34" charset="0"/>
                <a:cs typeface="Calibri" panose="020F0502020204030204" pitchFamily="34" charset="0"/>
              </a:rPr>
              <a:t>βαμβακοφ</a:t>
            </a:r>
            <a:r>
              <a:rPr lang="en-US" dirty="0" err="1">
                <a:solidFill>
                  <a:schemeClr val="tx1"/>
                </a:solidFill>
                <a:latin typeface="Calibri" panose="020F0502020204030204" pitchFamily="34" charset="0"/>
                <a:cs typeface="Calibri" panose="020F0502020204030204" pitchFamily="34" charset="0"/>
              </a:rPr>
              <a:t>ό</a:t>
            </a:r>
            <a:r>
              <a:rPr lang="el-GR" dirty="0">
                <a:solidFill>
                  <a:schemeClr val="tx1"/>
                </a:solidFill>
                <a:latin typeface="Calibri" panose="020F0502020204030204" pitchFamily="34" charset="0"/>
                <a:cs typeface="Calibri" panose="020F0502020204030204" pitchFamily="34" charset="0"/>
              </a:rPr>
              <a:t>ρο </a:t>
            </a:r>
            <a:r>
              <a:rPr lang="el-GR" dirty="0" err="1">
                <a:solidFill>
                  <a:schemeClr val="tx1"/>
                </a:solidFill>
                <a:latin typeface="Calibri" panose="020F0502020204030204" pitchFamily="34" charset="0"/>
                <a:cs typeface="Calibri" panose="020F0502020204030204" pitchFamily="34" charset="0"/>
              </a:rPr>
              <a:t>στυλεό</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και τοπικά αντιβιοτικά</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Έλεγχος κερατοειδούς για εκδορά (ξένο σώμα, εφημερίδα, νύχι)</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ερεθισμός, δακρύρροια, φωτοφοβία</a:t>
            </a:r>
          </a:p>
          <a:p>
            <a:pPr marL="1200150" lvl="3"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Αποκλεισμός ξένου σώματος και </a:t>
            </a:r>
            <a:r>
              <a:rPr lang="el-GR" dirty="0" err="1">
                <a:solidFill>
                  <a:schemeClr val="tx1"/>
                </a:solidFill>
                <a:latin typeface="Calibri" panose="020F0502020204030204" pitchFamily="34" charset="0"/>
                <a:cs typeface="Calibri" panose="020F0502020204030204" pitchFamily="34" charset="0"/>
              </a:rPr>
              <a:t>διατιτραινουσας</a:t>
            </a:r>
            <a:r>
              <a:rPr lang="el-GR" dirty="0">
                <a:solidFill>
                  <a:schemeClr val="tx1"/>
                </a:solidFill>
                <a:latin typeface="Calibri" panose="020F0502020204030204" pitchFamily="34" charset="0"/>
                <a:cs typeface="Calibri" panose="020F0502020204030204" pitchFamily="34" charset="0"/>
              </a:rPr>
              <a:t> βλάβης</a:t>
            </a:r>
          </a:p>
          <a:p>
            <a:pPr marL="1200150" lvl="3"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τοπικά αντιβιοτικά και αναισθησία</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και σύγκλειση οφθαλμού με βλάβη &gt;1 </a:t>
            </a:r>
            <a:r>
              <a:rPr lang="en-US" dirty="0">
                <a:solidFill>
                  <a:schemeClr val="tx1"/>
                </a:solidFill>
                <a:latin typeface="Calibri" panose="020F0502020204030204" pitchFamily="34" charset="0"/>
                <a:cs typeface="Calibri" panose="020F0502020204030204" pitchFamily="34" charset="0"/>
              </a:rPr>
              <a:t>cm</a:t>
            </a:r>
            <a:endParaRPr lang="el-GR" dirty="0">
              <a:solidFill>
                <a:schemeClr val="tx1"/>
              </a:solidFill>
              <a:latin typeface="Calibri" panose="020F0502020204030204" pitchFamily="34" charset="0"/>
              <a:cs typeface="Calibri" panose="020F0502020204030204" pitchFamily="34" charset="0"/>
            </a:endParaRPr>
          </a:p>
          <a:p>
            <a:pPr marL="1200150" lvl="3" indent="-342900">
              <a:buSzPct val="60000"/>
              <a:buBlip>
                <a:blip r:embed="rId2"/>
              </a:buBlip>
            </a:pPr>
            <a:r>
              <a:rPr lang="el-GR" dirty="0" err="1">
                <a:solidFill>
                  <a:schemeClr val="tx1"/>
                </a:solidFill>
                <a:latin typeface="Calibri" panose="020F0502020204030204" pitchFamily="34" charset="0"/>
                <a:cs typeface="Calibri" panose="020F0502020204030204" pitchFamily="34" charset="0"/>
              </a:rPr>
              <a:t>Επ</a:t>
            </a:r>
            <a:r>
              <a:rPr lang="en-US" dirty="0" err="1">
                <a:solidFill>
                  <a:schemeClr val="tx1"/>
                </a:solidFill>
                <a:latin typeface="Calibri" panose="020F0502020204030204" pitchFamily="34" charset="0"/>
                <a:cs typeface="Calibri" panose="020F0502020204030204" pitchFamily="34" charset="0"/>
              </a:rPr>
              <a:t>ί</a:t>
            </a:r>
            <a:r>
              <a:rPr lang="el-GR" dirty="0">
                <a:solidFill>
                  <a:schemeClr val="tx1"/>
                </a:solidFill>
                <a:latin typeface="Calibri" panose="020F0502020204030204" pitchFamily="34" charset="0"/>
                <a:cs typeface="Calibri" panose="020F0502020204030204" pitchFamily="34" charset="0"/>
              </a:rPr>
              <a:t> έντονης ενόχλησης → διαστολή και αντιφλεγμονώδη</a:t>
            </a:r>
          </a:p>
          <a:p>
            <a:pPr marL="1200150" lvl="3"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Αποφυγή οδήγησης και επανεκτίμηση σε 36</a:t>
            </a:r>
            <a:r>
              <a:rPr lang="en-US" dirty="0">
                <a:solidFill>
                  <a:schemeClr val="tx1"/>
                </a:solidFill>
                <a:latin typeface="Calibri" panose="020F0502020204030204" pitchFamily="34" charset="0"/>
                <a:cs typeface="Calibri" panose="020F0502020204030204" pitchFamily="34" charset="0"/>
              </a:rPr>
              <a:t>h</a:t>
            </a:r>
            <a:endParaRPr lang="el-GR" dirty="0">
              <a:solidFill>
                <a:schemeClr val="tx1"/>
              </a:solidFill>
              <a:latin typeface="Calibri" panose="020F0502020204030204" pitchFamily="34" charset="0"/>
              <a:cs typeface="Calibri" panose="020F0502020204030204" pitchFamily="34" charset="0"/>
            </a:endParaRPr>
          </a:p>
          <a:p>
            <a:pPr marL="1200150" lvl="3"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9A2AE69-3229-B64A-9743-C1A111885B6C}"/>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570911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250825" y="188640"/>
            <a:ext cx="8893175" cy="936104"/>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sz="28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Κερατοειδής</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1"/>
          </p:nvPr>
        </p:nvSpPr>
        <p:spPr>
          <a:xfrm>
            <a:off x="174708" y="1146065"/>
            <a:ext cx="8969292" cy="5163255"/>
          </a:xfrm>
        </p:spPr>
        <p:txBody>
          <a:bodyPr/>
          <a:lstStyle/>
          <a:p>
            <a:pPr marL="0" lvl="1" indent="0">
              <a:buSzPct val="60000"/>
              <a:buNone/>
            </a:pPr>
            <a:r>
              <a:rPr lang="el-GR" sz="2400" b="1" u="sng" dirty="0">
                <a:solidFill>
                  <a:schemeClr val="tx1"/>
                </a:solidFill>
                <a:latin typeface="Calibri" panose="020F0502020204030204" pitchFamily="34" charset="0"/>
                <a:cs typeface="Calibri" panose="020F0502020204030204" pitchFamily="34" charset="0"/>
              </a:rPr>
              <a:t>Ξένο σώμα στον </a:t>
            </a:r>
            <a:r>
              <a:rPr lang="el-GR" sz="2400" b="1" u="sng" dirty="0" err="1">
                <a:solidFill>
                  <a:schemeClr val="tx1"/>
                </a:solidFill>
                <a:latin typeface="Calibri" panose="020F0502020204030204" pitchFamily="34" charset="0"/>
                <a:cs typeface="Calibri" panose="020F0502020204030204" pitchFamily="34" charset="0"/>
              </a:rPr>
              <a:t>κερατοειδ</a:t>
            </a:r>
            <a:r>
              <a:rPr lang="en-US" sz="2400" b="1" u="sng" dirty="0" err="1">
                <a:solidFill>
                  <a:schemeClr val="tx1"/>
                </a:solidFill>
                <a:latin typeface="Calibri" panose="020F0502020204030204" pitchFamily="34" charset="0"/>
                <a:cs typeface="Calibri" panose="020F0502020204030204" pitchFamily="34" charset="0"/>
              </a:rPr>
              <a:t>ή</a:t>
            </a:r>
            <a:endParaRPr lang="el-GR" sz="2400" b="1" u="sng"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Πλήρης ακινητοποίηση κεφαλής</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Αναισθησία και απόπειρα απομάκρυνσης με </a:t>
            </a:r>
            <a:r>
              <a:rPr lang="el-GR" dirty="0" err="1">
                <a:solidFill>
                  <a:schemeClr val="tx1"/>
                </a:solidFill>
                <a:latin typeface="Calibri" panose="020F0502020204030204" pitchFamily="34" charset="0"/>
                <a:cs typeface="Calibri" panose="020F0502020204030204" pitchFamily="34" charset="0"/>
              </a:rPr>
              <a:t>βαμβακοφ</a:t>
            </a:r>
            <a:r>
              <a:rPr lang="en-US" dirty="0" err="1">
                <a:solidFill>
                  <a:schemeClr val="tx1"/>
                </a:solidFill>
                <a:latin typeface="Calibri" panose="020F0502020204030204" pitchFamily="34" charset="0"/>
                <a:cs typeface="Calibri" panose="020F0502020204030204" pitchFamily="34" charset="0"/>
              </a:rPr>
              <a:t>ό</a:t>
            </a:r>
            <a:r>
              <a:rPr lang="el-GR" dirty="0">
                <a:solidFill>
                  <a:schemeClr val="tx1"/>
                </a:solidFill>
                <a:latin typeface="Calibri" panose="020F0502020204030204" pitchFamily="34" charset="0"/>
                <a:cs typeface="Calibri" panose="020F0502020204030204" pitchFamily="34" charset="0"/>
              </a:rPr>
              <a:t>ρο </a:t>
            </a:r>
            <a:r>
              <a:rPr lang="el-GR" dirty="0" err="1">
                <a:solidFill>
                  <a:schemeClr val="tx1"/>
                </a:solidFill>
                <a:latin typeface="Calibri" panose="020F0502020204030204" pitchFamily="34" charset="0"/>
                <a:cs typeface="Calibri" panose="020F0502020204030204" pitchFamily="34" charset="0"/>
              </a:rPr>
              <a:t>στυλεό</a:t>
            </a:r>
            <a:r>
              <a:rPr lang="el-GR" dirty="0">
                <a:solidFill>
                  <a:schemeClr val="tx1"/>
                </a:solidFill>
                <a:latin typeface="Calibri" panose="020F0502020204030204" pitchFamily="34" charset="0"/>
                <a:cs typeface="Calibri" panose="020F0502020204030204" pitchFamily="34" charset="0"/>
              </a:rPr>
              <a:t> ή βελόνα 23</a:t>
            </a:r>
            <a:r>
              <a:rPr lang="en-US" dirty="0">
                <a:solidFill>
                  <a:schemeClr val="tx1"/>
                </a:solidFill>
                <a:latin typeface="Calibri" panose="020F0502020204030204" pitchFamily="34" charset="0"/>
                <a:cs typeface="Calibri" panose="020F0502020204030204" pitchFamily="34" charset="0"/>
              </a:rPr>
              <a:t>G </a:t>
            </a:r>
            <a:r>
              <a:rPr lang="el-GR" dirty="0">
                <a:solidFill>
                  <a:schemeClr val="tx1"/>
                </a:solidFill>
                <a:latin typeface="Calibri" panose="020F0502020204030204" pitchFamily="34" charset="0"/>
                <a:cs typeface="Calibri" panose="020F0502020204030204" pitchFamily="34" charset="0"/>
              </a:rPr>
              <a:t>από τα πλάγια και υπό </a:t>
            </a:r>
            <a:r>
              <a:rPr lang="el-GR" dirty="0" err="1">
                <a:solidFill>
                  <a:schemeClr val="tx1"/>
                </a:solidFill>
                <a:latin typeface="Calibri" panose="020F0502020204030204" pitchFamily="34" charset="0"/>
                <a:cs typeface="Calibri" panose="020F0502020204030204" pitchFamily="34" charset="0"/>
              </a:rPr>
              <a:t>σχισμοειδή</a:t>
            </a:r>
            <a:r>
              <a:rPr lang="el-GR" dirty="0">
                <a:solidFill>
                  <a:schemeClr val="tx1"/>
                </a:solidFill>
                <a:latin typeface="Calibri" panose="020F0502020204030204" pitchFamily="34" charset="0"/>
                <a:cs typeface="Calibri" panose="020F0502020204030204" pitchFamily="34" charset="0"/>
              </a:rPr>
              <a:t> λυχνία</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Έλεγχος προσθίου θαλάμου, τοπικά αντιβιοτικά και επανεκτίμηση σε 36</a:t>
            </a:r>
            <a:r>
              <a:rPr lang="en-US" dirty="0">
                <a:solidFill>
                  <a:schemeClr val="tx1"/>
                </a:solidFill>
                <a:latin typeface="Calibri" panose="020F0502020204030204" pitchFamily="34" charset="0"/>
                <a:cs typeface="Calibri" panose="020F0502020204030204" pitchFamily="34" charset="0"/>
              </a:rPr>
              <a:t>h</a:t>
            </a:r>
            <a:endParaRPr lang="el-GR" dirty="0">
              <a:solidFill>
                <a:schemeClr val="tx1"/>
              </a:solidFill>
              <a:latin typeface="Calibri" panose="020F0502020204030204" pitchFamily="34" charset="0"/>
              <a:cs typeface="Calibri" panose="020F0502020204030204" pitchFamily="34" charset="0"/>
            </a:endParaRPr>
          </a:p>
          <a:p>
            <a:pPr marL="0" indent="0">
              <a:buNone/>
            </a:pPr>
            <a:r>
              <a:rPr lang="el-GR" sz="2400" b="1" u="sng" dirty="0" err="1">
                <a:latin typeface="Calibri" panose="020F0502020204030204" pitchFamily="34" charset="0"/>
                <a:cs typeface="Calibri" panose="020F0502020204030204" pitchFamily="34" charset="0"/>
              </a:rPr>
              <a:t>Φωτο</a:t>
            </a:r>
            <a:r>
              <a:rPr lang="el-GR" sz="2400" b="1" u="sng" dirty="0" err="1">
                <a:solidFill>
                  <a:schemeClr val="tx1"/>
                </a:solidFill>
                <a:latin typeface="Calibri" panose="020F0502020204030204" pitchFamily="34" charset="0"/>
                <a:cs typeface="Calibri" panose="020F0502020204030204" pitchFamily="34" charset="0"/>
              </a:rPr>
              <a:t>κερατίτιδα</a:t>
            </a:r>
            <a:endParaRPr lang="el-GR" sz="2400" b="1" u="sng"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dirty="0" err="1">
                <a:solidFill>
                  <a:schemeClr val="tx1"/>
                </a:solidFill>
                <a:latin typeface="Calibri" panose="020F0502020204030204" pitchFamily="34" charset="0"/>
                <a:cs typeface="Calibri" panose="020F0502020204030204" pitchFamily="34" charset="0"/>
              </a:rPr>
              <a:t>Υπερι</a:t>
            </a:r>
            <a:r>
              <a:rPr lang="en-US" dirty="0" err="1">
                <a:solidFill>
                  <a:schemeClr val="tx1"/>
                </a:solidFill>
                <a:latin typeface="Calibri" panose="020F0502020204030204" pitchFamily="34" charset="0"/>
                <a:cs typeface="Calibri" panose="020F0502020204030204" pitchFamily="34" charset="0"/>
              </a:rPr>
              <a:t>ώ</a:t>
            </a:r>
            <a:r>
              <a:rPr lang="el-GR" dirty="0" err="1">
                <a:solidFill>
                  <a:schemeClr val="tx1"/>
                </a:solidFill>
                <a:latin typeface="Calibri" panose="020F0502020204030204" pitchFamily="34" charset="0"/>
                <a:cs typeface="Calibri" panose="020F0502020204030204" pitchFamily="34" charset="0"/>
              </a:rPr>
              <a:t>δης</a:t>
            </a:r>
            <a:r>
              <a:rPr lang="el-GR" dirty="0">
                <a:solidFill>
                  <a:schemeClr val="tx1"/>
                </a:solidFill>
                <a:latin typeface="Calibri" panose="020F0502020204030204" pitchFamily="34" charset="0"/>
                <a:cs typeface="Calibri" panose="020F0502020204030204" pitchFamily="34" charset="0"/>
              </a:rPr>
              <a:t> ακτινοβολία (σκιέρ, οξυγονοκολλητές, ορειβάτες)</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Πόνος, δακρύρροια, ερυθρότητα, </a:t>
            </a:r>
            <a:r>
              <a:rPr lang="el-GR" dirty="0" err="1">
                <a:solidFill>
                  <a:schemeClr val="tx1"/>
                </a:solidFill>
                <a:latin typeface="Calibri" panose="020F0502020204030204" pitchFamily="34" charset="0"/>
                <a:cs typeface="Calibri" panose="020F0502020204030204" pitchFamily="34" charset="0"/>
              </a:rPr>
              <a:t>βλεφαρόσπασμ</a:t>
            </a:r>
            <a:r>
              <a:rPr lang="en-US" dirty="0">
                <a:solidFill>
                  <a:schemeClr val="tx1"/>
                </a:solidFill>
                <a:latin typeface="Calibri" panose="020F0502020204030204" pitchFamily="34" charset="0"/>
                <a:cs typeface="Calibri" panose="020F0502020204030204" pitchFamily="34" charset="0"/>
              </a:rPr>
              <a:t>o</a:t>
            </a:r>
            <a:r>
              <a:rPr lang="el-GR" dirty="0">
                <a:solidFill>
                  <a:schemeClr val="tx1"/>
                </a:solidFill>
                <a:latin typeface="Calibri" panose="020F0502020204030204" pitchFamily="34" charset="0"/>
                <a:cs typeface="Calibri" panose="020F0502020204030204" pitchFamily="34" charset="0"/>
              </a:rPr>
              <a:t>ς</a:t>
            </a:r>
          </a:p>
          <a:p>
            <a:pPr marL="742950" lvl="2" indent="-342900">
              <a:buSzPct val="60000"/>
              <a:buBlip>
                <a:blip r:embed="rId2"/>
              </a:buBlip>
            </a:pPr>
            <a:r>
              <a:rPr lang="el-GR" dirty="0" err="1">
                <a:solidFill>
                  <a:schemeClr val="tx1"/>
                </a:solidFill>
                <a:latin typeface="Calibri" panose="020F0502020204030204" pitchFamily="34" charset="0"/>
                <a:cs typeface="Calibri" panose="020F0502020204030204" pitchFamily="34" charset="0"/>
              </a:rPr>
              <a:t>Φλουοροσκε</a:t>
            </a:r>
            <a:r>
              <a:rPr lang="en-US" dirty="0" err="1">
                <a:solidFill>
                  <a:schemeClr val="tx1"/>
                </a:solidFill>
                <a:latin typeface="Calibri" panose="020F0502020204030204" pitchFamily="34" charset="0"/>
                <a:cs typeface="Calibri" panose="020F0502020204030204" pitchFamily="34" charset="0"/>
              </a:rPr>
              <a:t>ΐ</a:t>
            </a:r>
            <a:r>
              <a:rPr lang="el-GR" dirty="0" err="1">
                <a:solidFill>
                  <a:schemeClr val="tx1"/>
                </a:solidFill>
                <a:latin typeface="Calibri" panose="020F0502020204030204" pitchFamily="34" charset="0"/>
                <a:cs typeface="Calibri" panose="020F0502020204030204" pitchFamily="34" charset="0"/>
              </a:rPr>
              <a:t>νη</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πολλαπλές στικτές αλλοιώσεις</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Διαστολή, αντιφλεγμονώδη/αναλγησία, αποφυγή οδήγησης</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Ύφεση εντός 24</a:t>
            </a:r>
            <a:r>
              <a:rPr lang="en-US" dirty="0">
                <a:solidFill>
                  <a:schemeClr val="tx1"/>
                </a:solidFill>
                <a:latin typeface="Calibri" panose="020F0502020204030204" pitchFamily="34" charset="0"/>
                <a:cs typeface="Calibri" panose="020F0502020204030204" pitchFamily="34" charset="0"/>
              </a:rPr>
              <a:t>h</a:t>
            </a: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9A2AE69-3229-B64A-9743-C1A111885B6C}"/>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422057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250825" y="188640"/>
            <a:ext cx="8893175" cy="936104"/>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sz="28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Εγκαύματα-Φακοί επαφής</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1"/>
          </p:nvPr>
        </p:nvSpPr>
        <p:spPr>
          <a:xfrm>
            <a:off x="174708" y="1146065"/>
            <a:ext cx="8969292" cy="5434936"/>
          </a:xfrm>
        </p:spPr>
        <p:txBody>
          <a:bodyPr/>
          <a:lstStyle/>
          <a:p>
            <a:pPr marL="0" lvl="1" indent="0">
              <a:buSzPct val="60000"/>
              <a:buNone/>
            </a:pPr>
            <a:r>
              <a:rPr lang="el-GR" sz="2400" b="1" u="sng" dirty="0">
                <a:solidFill>
                  <a:schemeClr val="tx1"/>
                </a:solidFill>
                <a:latin typeface="Calibri" panose="020F0502020204030204" pitchFamily="34" charset="0"/>
                <a:cs typeface="Calibri" panose="020F0502020204030204" pitchFamily="34" charset="0"/>
              </a:rPr>
              <a:t>Χημικά εγκαύματα</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Από αλκαλικές και όξινες ουσίες</a:t>
            </a:r>
          </a:p>
          <a:p>
            <a:pPr marL="742950" lvl="2" indent="-342900">
              <a:buSzPct val="60000"/>
              <a:buBlip>
                <a:blip r:embed="rId2"/>
              </a:buBlip>
            </a:pPr>
            <a:r>
              <a:rPr lang="el-GR" dirty="0" err="1">
                <a:solidFill>
                  <a:schemeClr val="tx1"/>
                </a:solidFill>
                <a:latin typeface="Calibri" panose="020F0502020204030204" pitchFamily="34" charset="0"/>
                <a:cs typeface="Calibri" panose="020F0502020204030204" pitchFamily="34" charset="0"/>
              </a:rPr>
              <a:t>Έκπλυση</a:t>
            </a:r>
            <a:r>
              <a:rPr lang="el-GR" dirty="0">
                <a:solidFill>
                  <a:schemeClr val="tx1"/>
                </a:solidFill>
                <a:latin typeface="Calibri" panose="020F0502020204030204" pitchFamily="34" charset="0"/>
                <a:cs typeface="Calibri" panose="020F0502020204030204" pitchFamily="34" charset="0"/>
              </a:rPr>
              <a:t> επί 20λέπτου με χλιαρό φυσιολογικό ορό ώστε το  </a:t>
            </a:r>
            <a:r>
              <a:rPr lang="en-US" dirty="0">
                <a:solidFill>
                  <a:schemeClr val="tx1"/>
                </a:solidFill>
                <a:latin typeface="Calibri" panose="020F0502020204030204" pitchFamily="34" charset="0"/>
                <a:cs typeface="Calibri" panose="020F0502020204030204" pitchFamily="34" charset="0"/>
              </a:rPr>
              <a:t>pH </a:t>
            </a:r>
            <a:r>
              <a:rPr lang="el-GR" dirty="0">
                <a:solidFill>
                  <a:schemeClr val="tx1"/>
                </a:solidFill>
                <a:latin typeface="Calibri" panose="020F0502020204030204" pitchFamily="34" charset="0"/>
                <a:cs typeface="Calibri" panose="020F0502020204030204" pitchFamily="34" charset="0"/>
              </a:rPr>
              <a:t>των δακρύων να επιστρέψει στο 7.4</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Απόπειρα προσδιορισμού της </a:t>
            </a:r>
            <a:r>
              <a:rPr lang="el-GR" dirty="0" err="1">
                <a:solidFill>
                  <a:schemeClr val="tx1"/>
                </a:solidFill>
                <a:latin typeface="Calibri" panose="020F0502020204030204" pitchFamily="34" charset="0"/>
                <a:cs typeface="Calibri" panose="020F0502020204030204" pitchFamily="34" charset="0"/>
              </a:rPr>
              <a:t>ύποτης</a:t>
            </a:r>
            <a:r>
              <a:rPr lang="el-GR" dirty="0">
                <a:solidFill>
                  <a:schemeClr val="tx1"/>
                </a:solidFill>
                <a:latin typeface="Calibri" panose="020F0502020204030204" pitchFamily="34" charset="0"/>
                <a:cs typeface="Calibri" panose="020F0502020204030204" pitchFamily="34" charset="0"/>
              </a:rPr>
              <a:t> ουσίας και επικοινωνία με κέντρο </a:t>
            </a:r>
            <a:r>
              <a:rPr lang="el-GR" dirty="0" err="1">
                <a:solidFill>
                  <a:schemeClr val="tx1"/>
                </a:solidFill>
                <a:latin typeface="Calibri" panose="020F0502020204030204" pitchFamily="34" charset="0"/>
                <a:cs typeface="Calibri" panose="020F0502020204030204" pitchFamily="34" charset="0"/>
              </a:rPr>
              <a:t>δηλητηριάσων</a:t>
            </a:r>
            <a:endParaRPr lang="en-US" dirty="0">
              <a:solidFill>
                <a:schemeClr val="tx1"/>
              </a:solidFill>
              <a:latin typeface="Calibri" panose="020F0502020204030204" pitchFamily="34" charset="0"/>
              <a:cs typeface="Calibri" panose="020F0502020204030204" pitchFamily="34" charset="0"/>
            </a:endParaRPr>
          </a:p>
          <a:p>
            <a:pPr marL="0" lvl="1" indent="0">
              <a:buSzPct val="60000"/>
              <a:buNone/>
            </a:pPr>
            <a:r>
              <a:rPr lang="en-US" dirty="0">
                <a:solidFill>
                  <a:schemeClr val="tx1"/>
                </a:solidFill>
                <a:latin typeface="Calibri" panose="020F0502020204030204" pitchFamily="34" charset="0"/>
                <a:cs typeface="Calibri" panose="020F0502020204030204" pitchFamily="34" charset="0"/>
              </a:rPr>
              <a:t> </a:t>
            </a:r>
            <a:r>
              <a:rPr lang="el-GR" b="1" u="sng" dirty="0">
                <a:solidFill>
                  <a:schemeClr val="tx1"/>
                </a:solidFill>
                <a:latin typeface="Calibri" panose="020F0502020204030204" pitchFamily="34" charset="0"/>
                <a:cs typeface="Calibri" panose="020F0502020204030204" pitchFamily="34" charset="0"/>
              </a:rPr>
              <a:t>Προβλήματα φακών επαφής</a:t>
            </a:r>
          </a:p>
          <a:p>
            <a:pPr marL="742950" lvl="2" indent="-342900">
              <a:buSzPct val="60000"/>
              <a:buBlip>
                <a:blip r:embed="rId2"/>
              </a:buBlip>
            </a:pPr>
            <a:r>
              <a:rPr lang="el-GR" dirty="0" err="1">
                <a:solidFill>
                  <a:schemeClr val="tx1"/>
                </a:solidFill>
                <a:latin typeface="Calibri" panose="020F0502020204030204" pitchFamily="34" charset="0"/>
                <a:cs typeface="Calibri" panose="020F0502020204030204" pitchFamily="34" charset="0"/>
              </a:rPr>
              <a:t>Προσκ</a:t>
            </a:r>
            <a:r>
              <a:rPr lang="en-US" dirty="0" err="1">
                <a:solidFill>
                  <a:schemeClr val="tx1"/>
                </a:solidFill>
                <a:latin typeface="Calibri" panose="020F0502020204030204" pitchFamily="34" charset="0"/>
                <a:cs typeface="Calibri" panose="020F0502020204030204" pitchFamily="34" charset="0"/>
              </a:rPr>
              <a:t>ό</a:t>
            </a:r>
            <a:r>
              <a:rPr lang="el-GR" dirty="0" err="1">
                <a:solidFill>
                  <a:schemeClr val="tx1"/>
                </a:solidFill>
                <a:latin typeface="Calibri" panose="020F0502020204030204" pitchFamily="34" charset="0"/>
                <a:cs typeface="Calibri" panose="020F0502020204030204" pitchFamily="34" charset="0"/>
              </a:rPr>
              <a:t>λληση</a:t>
            </a:r>
            <a:r>
              <a:rPr lang="el-GR" dirty="0">
                <a:solidFill>
                  <a:schemeClr val="tx1"/>
                </a:solidFill>
                <a:latin typeface="Calibri" panose="020F0502020204030204" pitchFamily="34" charset="0"/>
                <a:cs typeface="Calibri" panose="020F0502020204030204" pitchFamily="34" charset="0"/>
              </a:rPr>
              <a:t> φακών → </a:t>
            </a:r>
            <a:r>
              <a:rPr lang="el-GR" dirty="0" err="1">
                <a:solidFill>
                  <a:schemeClr val="tx1"/>
                </a:solidFill>
                <a:latin typeface="Calibri" panose="020F0502020204030204" pitchFamily="34" charset="0"/>
                <a:cs typeface="Calibri" panose="020F0502020204030204" pitchFamily="34" charset="0"/>
              </a:rPr>
              <a:t>εφύγρανση</a:t>
            </a:r>
            <a:r>
              <a:rPr lang="el-GR" dirty="0">
                <a:solidFill>
                  <a:schemeClr val="tx1"/>
                </a:solidFill>
                <a:latin typeface="Calibri" panose="020F0502020204030204" pitchFamily="34" charset="0"/>
                <a:cs typeface="Calibri" panose="020F0502020204030204" pitchFamily="34" charset="0"/>
              </a:rPr>
              <a:t> και αφαίρεση με αντίχειρα/δείκτη</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«Απώλεια φακών» → έλεγχος και του άνω βλεφάρου</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Υπερευαισθησία/υπερβολική χρήση → διακοπή χρήσης και αντιβιοτικά</a:t>
            </a:r>
          </a:p>
          <a:p>
            <a:pPr marL="742950" lvl="2" indent="-342900">
              <a:buSzPct val="60000"/>
              <a:buBlip>
                <a:blip r:embed="rId2"/>
              </a:buBlip>
            </a:pPr>
            <a:r>
              <a:rPr lang="en-US" dirty="0">
                <a:solidFill>
                  <a:schemeClr val="tx1"/>
                </a:solidFill>
                <a:latin typeface="Calibri" panose="020F0502020204030204" pitchFamily="34" charset="0"/>
                <a:cs typeface="Calibri" panose="020F0502020204030204" pitchFamily="34" charset="0"/>
              </a:rPr>
              <a:t>Acanthamoeba → </a:t>
            </a:r>
            <a:r>
              <a:rPr lang="el-GR" dirty="0">
                <a:solidFill>
                  <a:schemeClr val="tx1"/>
                </a:solidFill>
                <a:latin typeface="Calibri" panose="020F0502020204030204" pitchFamily="34" charset="0"/>
                <a:cs typeface="Calibri" panose="020F0502020204030204" pitchFamily="34" charset="0"/>
              </a:rPr>
              <a:t>φτωχή υγιεινή ή κολύμπι </a:t>
            </a:r>
            <a:r>
              <a:rPr lang="en-US" dirty="0">
                <a:solidFill>
                  <a:schemeClr val="tx1"/>
                </a:solidFill>
                <a:latin typeface="Calibri" panose="020F0502020204030204" pitchFamily="34" charset="0"/>
                <a:cs typeface="Calibri" panose="020F0502020204030204" pitchFamily="34" charset="0"/>
              </a:rPr>
              <a:t>→</a:t>
            </a:r>
            <a:r>
              <a:rPr lang="el-GR" dirty="0">
                <a:solidFill>
                  <a:schemeClr val="tx1"/>
                </a:solidFill>
                <a:latin typeface="Calibri" panose="020F0502020204030204" pitchFamily="34" charset="0"/>
                <a:cs typeface="Calibri" panose="020F0502020204030204" pitchFamily="34" charset="0"/>
              </a:rPr>
              <a:t> οίδημα/έλκος κερατοειδούς</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Επιπεφυκίτιδα, εκδορές και έλκη κερατοειδούς</a:t>
            </a: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9A2AE69-3229-B64A-9743-C1A111885B6C}"/>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1345580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255690" y="176964"/>
            <a:ext cx="8893175" cy="936104"/>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sz="28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Αιφνίδια απώλεια όρασης (οξεία τύφλωση)</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1"/>
          </p:nvPr>
        </p:nvSpPr>
        <p:spPr>
          <a:xfrm>
            <a:off x="467544" y="1628800"/>
            <a:ext cx="6845564" cy="4011127"/>
          </a:xfrm>
        </p:spPr>
        <p:txBody>
          <a:bodyPr/>
          <a:lstStyle/>
          <a:p>
            <a:pPr marL="342900" lvl="1" indent="-342900">
              <a:buSzPct val="60000"/>
              <a:buBlip>
                <a:blip r:embed="rId2"/>
              </a:buBlip>
            </a:pPr>
            <a:r>
              <a:rPr lang="en-US" sz="2000" dirty="0">
                <a:solidFill>
                  <a:schemeClr val="tx1"/>
                </a:solidFill>
                <a:latin typeface="Calibri" panose="020F0502020204030204" pitchFamily="34" charset="0"/>
                <a:cs typeface="Calibri" panose="020F0502020204030204" pitchFamily="34" charset="0"/>
              </a:rPr>
              <a:t>Amaurosis </a:t>
            </a:r>
            <a:r>
              <a:rPr lang="en-US" sz="2000" dirty="0" err="1">
                <a:solidFill>
                  <a:schemeClr val="tx1"/>
                </a:solidFill>
                <a:latin typeface="Calibri" panose="020F0502020204030204" pitchFamily="34" charset="0"/>
                <a:cs typeface="Calibri" panose="020F0502020204030204" pitchFamily="34" charset="0"/>
              </a:rPr>
              <a:t>fungax</a:t>
            </a:r>
            <a:endParaRPr lang="el-GR" sz="20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Απόφραξη κεντρικής αρτηρίας</a:t>
            </a:r>
            <a:r>
              <a:rPr lang="en-US" sz="2000" dirty="0">
                <a:solidFill>
                  <a:schemeClr val="tx1"/>
                </a:solidFill>
                <a:latin typeface="Calibri" panose="020F0502020204030204" pitchFamily="34" charset="0"/>
                <a:cs typeface="Calibri" panose="020F0502020204030204" pitchFamily="34" charset="0"/>
              </a:rPr>
              <a:t> </a:t>
            </a:r>
            <a:r>
              <a:rPr lang="el-GR" sz="2000" dirty="0">
                <a:solidFill>
                  <a:schemeClr val="tx1"/>
                </a:solidFill>
                <a:latin typeface="Calibri" panose="020F0502020204030204" pitchFamily="34" charset="0"/>
                <a:cs typeface="Calibri" panose="020F0502020204030204" pitchFamily="34" charset="0"/>
              </a:rPr>
              <a:t>αμφιβληστροειδή</a:t>
            </a:r>
            <a:endParaRPr lang="en-US" sz="20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2000" dirty="0" err="1">
                <a:solidFill>
                  <a:schemeClr val="tx1"/>
                </a:solidFill>
                <a:latin typeface="Calibri" panose="020F0502020204030204" pitchFamily="34" charset="0"/>
                <a:cs typeface="Calibri" panose="020F0502020204030204" pitchFamily="34" charset="0"/>
              </a:rPr>
              <a:t>Απ</a:t>
            </a:r>
            <a:r>
              <a:rPr lang="en-US" sz="2000" dirty="0" err="1">
                <a:solidFill>
                  <a:schemeClr val="tx1"/>
                </a:solidFill>
                <a:latin typeface="Calibri" panose="020F0502020204030204" pitchFamily="34" charset="0"/>
                <a:cs typeface="Calibri" panose="020F0502020204030204" pitchFamily="34" charset="0"/>
              </a:rPr>
              <a:t>ό</a:t>
            </a:r>
            <a:r>
              <a:rPr lang="el-GR" sz="2000" dirty="0" err="1">
                <a:solidFill>
                  <a:schemeClr val="tx1"/>
                </a:solidFill>
                <a:latin typeface="Calibri" panose="020F0502020204030204" pitchFamily="34" charset="0"/>
                <a:cs typeface="Calibri" panose="020F0502020204030204" pitchFamily="34" charset="0"/>
              </a:rPr>
              <a:t>φραξη</a:t>
            </a:r>
            <a:r>
              <a:rPr lang="el-GR" sz="2000" dirty="0">
                <a:solidFill>
                  <a:schemeClr val="tx1"/>
                </a:solidFill>
                <a:latin typeface="Calibri" panose="020F0502020204030204" pitchFamily="34" charset="0"/>
                <a:cs typeface="Calibri" panose="020F0502020204030204" pitchFamily="34" charset="0"/>
              </a:rPr>
              <a:t> κεντρικής φλέβας αμφιβληστροειδή</a:t>
            </a:r>
          </a:p>
          <a:p>
            <a:pPr marL="342900" lvl="1" indent="-342900">
              <a:buSzPct val="60000"/>
              <a:buBlip>
                <a:blip r:embed="rId2"/>
              </a:buBlip>
            </a:pPr>
            <a:r>
              <a:rPr lang="el-GR" sz="2000" dirty="0" err="1">
                <a:solidFill>
                  <a:schemeClr val="tx1"/>
                </a:solidFill>
                <a:latin typeface="Calibri" panose="020F0502020204030204" pitchFamily="34" charset="0"/>
                <a:cs typeface="Calibri" panose="020F0502020204030204" pitchFamily="34" charset="0"/>
              </a:rPr>
              <a:t>Γιγαντοκυτταρική</a:t>
            </a:r>
            <a:r>
              <a:rPr lang="el-GR" sz="2000" dirty="0">
                <a:solidFill>
                  <a:schemeClr val="tx1"/>
                </a:solidFill>
                <a:latin typeface="Calibri" panose="020F0502020204030204" pitchFamily="34" charset="0"/>
                <a:cs typeface="Calibri" panose="020F0502020204030204" pitchFamily="34" charset="0"/>
              </a:rPr>
              <a:t> αρτηρίτιδα</a:t>
            </a: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Αιμορραγία υαλώδους σώματος</a:t>
            </a: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Αποκόλληση αμφιβληστροειδούς</a:t>
            </a: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Οπτική νευρίτιδα</a:t>
            </a: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Διάφορα αίτια (οξεία επί </a:t>
            </a:r>
            <a:r>
              <a:rPr lang="el-GR" sz="2000" dirty="0" err="1">
                <a:solidFill>
                  <a:schemeClr val="tx1"/>
                </a:solidFill>
                <a:latin typeface="Calibri" panose="020F0502020204030204" pitchFamily="34" charset="0"/>
                <a:cs typeface="Calibri" panose="020F0502020204030204" pitchFamily="34" charset="0"/>
              </a:rPr>
              <a:t>χρονίας</a:t>
            </a:r>
            <a:r>
              <a:rPr lang="el-GR" sz="2000" dirty="0">
                <a:solidFill>
                  <a:schemeClr val="tx1"/>
                </a:solidFill>
                <a:latin typeface="Calibri" panose="020F0502020204030204" pitchFamily="34" charset="0"/>
                <a:cs typeface="Calibri" panose="020F0502020204030204" pitchFamily="34" charset="0"/>
              </a:rPr>
              <a:t>)</a:t>
            </a:r>
          </a:p>
          <a:p>
            <a:pPr marL="342900" lvl="1" indent="-342900">
              <a:buSzPct val="60000"/>
              <a:buBlip>
                <a:blip r:embed="rId2"/>
              </a:buBlip>
            </a:pPr>
            <a:endParaRPr lang="el-GR" sz="20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9A2AE69-3229-B64A-9743-C1A111885B6C}"/>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874387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255690" y="176964"/>
            <a:ext cx="8893175" cy="936104"/>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sz="28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Αιφνίδια απώλεια όρασης</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1"/>
          </p:nvPr>
        </p:nvSpPr>
        <p:spPr>
          <a:xfrm>
            <a:off x="244250" y="1127751"/>
            <a:ext cx="8429740" cy="5325585"/>
          </a:xfrm>
        </p:spPr>
        <p:txBody>
          <a:bodyPr/>
          <a:lstStyle/>
          <a:p>
            <a:pPr marL="0" lvl="1" indent="0">
              <a:buSzPct val="60000"/>
              <a:buNone/>
            </a:pPr>
            <a:r>
              <a:rPr lang="en-US" sz="2400" b="1" u="sng" dirty="0">
                <a:solidFill>
                  <a:schemeClr val="tx1"/>
                </a:solidFill>
                <a:latin typeface="Calibri" panose="020F0502020204030204" pitchFamily="34" charset="0"/>
                <a:cs typeface="Calibri" panose="020F0502020204030204" pitchFamily="34" charset="0"/>
              </a:rPr>
              <a:t>Amaurosis </a:t>
            </a:r>
            <a:r>
              <a:rPr lang="en-US" sz="2400" b="1" u="sng" dirty="0" err="1">
                <a:solidFill>
                  <a:schemeClr val="tx1"/>
                </a:solidFill>
                <a:latin typeface="Calibri" panose="020F0502020204030204" pitchFamily="34" charset="0"/>
                <a:cs typeface="Calibri" panose="020F0502020204030204" pitchFamily="34" charset="0"/>
              </a:rPr>
              <a:t>fungax</a:t>
            </a:r>
            <a:endParaRPr lang="el-GR" sz="2400" b="1" u="sng"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Μονόπλευρη, παροδική, ολική ή μερική απώλεια όρασης/οπτικού πεδίου</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Ισχαιμία οφθαλμικής, ακτινοειδών ή κεντρικής αρτηρίας αμφιβληστροειδούς</a:t>
            </a:r>
          </a:p>
          <a:p>
            <a:pPr marL="742950" lvl="2" indent="-342900">
              <a:buSzPct val="60000"/>
              <a:buBlip>
                <a:blip r:embed="rId2"/>
              </a:buBlip>
            </a:pPr>
            <a:r>
              <a:rPr lang="el-GR" dirty="0" err="1">
                <a:solidFill>
                  <a:schemeClr val="tx1"/>
                </a:solidFill>
                <a:latin typeface="Calibri" panose="020F0502020204030204" pitchFamily="34" charset="0"/>
                <a:cs typeface="Calibri" panose="020F0502020204030204" pitchFamily="34" charset="0"/>
              </a:rPr>
              <a:t>Θρομβο-εμβολικής</a:t>
            </a:r>
            <a:r>
              <a:rPr lang="el-GR" dirty="0">
                <a:solidFill>
                  <a:schemeClr val="tx1"/>
                </a:solidFill>
                <a:latin typeface="Calibri" panose="020F0502020204030204" pitchFamily="34" charset="0"/>
                <a:cs typeface="Calibri" panose="020F0502020204030204" pitchFamily="34" charset="0"/>
              </a:rPr>
              <a:t>/</a:t>
            </a:r>
            <a:r>
              <a:rPr lang="el-GR" dirty="0" err="1">
                <a:solidFill>
                  <a:schemeClr val="tx1"/>
                </a:solidFill>
                <a:latin typeface="Calibri" panose="020F0502020204030204" pitchFamily="34" charset="0"/>
                <a:cs typeface="Calibri" panose="020F0502020204030204" pitchFamily="34" charset="0"/>
              </a:rPr>
              <a:t>αθηρωματικής</a:t>
            </a:r>
            <a:r>
              <a:rPr lang="el-GR" dirty="0">
                <a:solidFill>
                  <a:schemeClr val="tx1"/>
                </a:solidFill>
                <a:latin typeface="Calibri" panose="020F0502020204030204" pitchFamily="34" charset="0"/>
                <a:cs typeface="Calibri" panose="020F0502020204030204" pitchFamily="34" charset="0"/>
              </a:rPr>
              <a:t> αιτιολογίας ή κροταφική αρτηρίτιδα</a:t>
            </a:r>
          </a:p>
          <a:p>
            <a:pPr marL="742950" lvl="2" indent="-342900">
              <a:buSzPct val="60000"/>
              <a:buBlip>
                <a:blip r:embed="rId2"/>
              </a:buBlip>
            </a:pPr>
            <a:endParaRPr lang="el-GR" sz="1800" dirty="0">
              <a:solidFill>
                <a:schemeClr val="tx1"/>
              </a:solidFill>
              <a:latin typeface="Calibri" panose="020F0502020204030204" pitchFamily="34" charset="0"/>
              <a:cs typeface="Calibri" panose="020F0502020204030204" pitchFamily="34" charset="0"/>
            </a:endParaRPr>
          </a:p>
          <a:p>
            <a:pPr marL="0" lvl="1" indent="0">
              <a:buSzPct val="60000"/>
              <a:buNone/>
            </a:pPr>
            <a:r>
              <a:rPr lang="el-GR" sz="2400" b="1" u="sng" dirty="0">
                <a:solidFill>
                  <a:schemeClr val="tx1"/>
                </a:solidFill>
                <a:latin typeface="Calibri" panose="020F0502020204030204" pitchFamily="34" charset="0"/>
                <a:cs typeface="Calibri" panose="020F0502020204030204" pitchFamily="34" charset="0"/>
              </a:rPr>
              <a:t>Απόφραξη κεντρικής αρτηρίας αμφιβληστροειδή</a:t>
            </a:r>
          </a:p>
          <a:p>
            <a:pPr marL="742950" lvl="2" indent="-342900">
              <a:buSzPct val="60000"/>
              <a:buBlip>
                <a:blip r:embed="rId2"/>
              </a:buBlip>
            </a:pPr>
            <a:r>
              <a:rPr lang="el-GR" dirty="0" err="1">
                <a:solidFill>
                  <a:schemeClr val="tx1"/>
                </a:solidFill>
                <a:latin typeface="Calibri" panose="020F0502020204030204" pitchFamily="34" charset="0"/>
                <a:cs typeface="Calibri" panose="020F0502020204030204" pitchFamily="34" charset="0"/>
              </a:rPr>
              <a:t>Θρομβο-εμβολικ</a:t>
            </a:r>
            <a:r>
              <a:rPr lang="en-US" dirty="0" err="1">
                <a:solidFill>
                  <a:schemeClr val="tx1"/>
                </a:solidFill>
                <a:latin typeface="Calibri" panose="020F0502020204030204" pitchFamily="34" charset="0"/>
                <a:cs typeface="Calibri" panose="020F0502020204030204" pitchFamily="34" charset="0"/>
              </a:rPr>
              <a:t>ά</a:t>
            </a:r>
            <a:r>
              <a:rPr lang="el-GR" dirty="0">
                <a:solidFill>
                  <a:schemeClr val="tx1"/>
                </a:solidFill>
                <a:latin typeface="Calibri" panose="020F0502020204030204" pitchFamily="34" charset="0"/>
                <a:cs typeface="Calibri" panose="020F0502020204030204" pitchFamily="34" charset="0"/>
              </a:rPr>
              <a:t> αίτια (καρωτίδες, </a:t>
            </a:r>
            <a:r>
              <a:rPr lang="el-GR" dirty="0" err="1">
                <a:solidFill>
                  <a:schemeClr val="tx1"/>
                </a:solidFill>
                <a:latin typeface="Calibri" panose="020F0502020204030204" pitchFamily="34" charset="0"/>
                <a:cs typeface="Calibri" panose="020F0502020204030204" pitchFamily="34" charset="0"/>
              </a:rPr>
              <a:t>καρδιογενές</a:t>
            </a:r>
            <a:r>
              <a:rPr lang="el-GR" dirty="0">
                <a:solidFill>
                  <a:schemeClr val="tx1"/>
                </a:solidFill>
                <a:latin typeface="Calibri" panose="020F0502020204030204" pitchFamily="34" charset="0"/>
                <a:cs typeface="Calibri" panose="020F0502020204030204" pitchFamily="34" charset="0"/>
              </a:rPr>
              <a:t>)</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Ιστορικό </a:t>
            </a:r>
            <a:r>
              <a:rPr lang="en-US" dirty="0">
                <a:solidFill>
                  <a:schemeClr val="tx1"/>
                </a:solidFill>
                <a:latin typeface="Calibri" panose="020F0502020204030204" pitchFamily="34" charset="0"/>
                <a:cs typeface="Calibri" panose="020F0502020204030204" pitchFamily="34" charset="0"/>
              </a:rPr>
              <a:t>amaurosis </a:t>
            </a:r>
            <a:r>
              <a:rPr lang="en-US" dirty="0" err="1">
                <a:solidFill>
                  <a:schemeClr val="tx1"/>
                </a:solidFill>
                <a:latin typeface="Calibri" panose="020F0502020204030204" pitchFamily="34" charset="0"/>
                <a:cs typeface="Calibri" panose="020F0502020204030204" pitchFamily="34" charset="0"/>
              </a:rPr>
              <a:t>fungax</a:t>
            </a: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Ανώδυνη, αιφνίδια απώλεια όρασης κ μείωση οπτικής οξύτητας</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 αντίδραση κόρης (άμεσο αντανακλαστικό)</a:t>
            </a:r>
          </a:p>
        </p:txBody>
      </p:sp>
      <p:sp>
        <p:nvSpPr>
          <p:cNvPr id="15" name="TextBox 14">
            <a:extLst>
              <a:ext uri="{FF2B5EF4-FFF2-40B4-BE49-F238E27FC236}">
                <a16:creationId xmlns:a16="http://schemas.microsoft.com/office/drawing/2014/main" id="{B9A2AE69-3229-B64A-9743-C1A111885B6C}"/>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2455028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255690" y="176964"/>
            <a:ext cx="8893175" cy="936104"/>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sz="28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Αιφνίδια απώλεια όρασης</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1"/>
          </p:nvPr>
        </p:nvSpPr>
        <p:spPr>
          <a:xfrm>
            <a:off x="174708" y="1146065"/>
            <a:ext cx="5549420" cy="4587192"/>
          </a:xfrm>
        </p:spPr>
        <p:txBody>
          <a:bodyPr/>
          <a:lstStyle/>
          <a:p>
            <a:pPr marL="0" lvl="1" indent="0">
              <a:buSzPct val="60000"/>
              <a:buNone/>
            </a:pPr>
            <a:r>
              <a:rPr lang="el-GR" sz="2400" b="1" u="sng" dirty="0">
                <a:solidFill>
                  <a:schemeClr val="tx1"/>
                </a:solidFill>
                <a:latin typeface="Calibri" panose="020F0502020204030204" pitchFamily="34" charset="0"/>
                <a:cs typeface="Calibri" panose="020F0502020204030204" pitchFamily="34" charset="0"/>
              </a:rPr>
              <a:t>Απόφραξη κεντρικής </a:t>
            </a:r>
            <a:r>
              <a:rPr lang="el-GR" sz="2400" b="1" u="sng" dirty="0" err="1">
                <a:solidFill>
                  <a:schemeClr val="tx1"/>
                </a:solidFill>
                <a:latin typeface="Calibri" panose="020F0502020204030204" pitchFamily="34" charset="0"/>
                <a:cs typeface="Calibri" panose="020F0502020204030204" pitchFamily="34" charset="0"/>
              </a:rPr>
              <a:t>αρτηριάς</a:t>
            </a:r>
            <a:r>
              <a:rPr lang="el-GR" sz="2400" b="1" u="sng" dirty="0">
                <a:solidFill>
                  <a:schemeClr val="tx1"/>
                </a:solidFill>
                <a:latin typeface="Calibri" panose="020F0502020204030204" pitchFamily="34" charset="0"/>
                <a:cs typeface="Calibri" panose="020F0502020204030204" pitchFamily="34" charset="0"/>
              </a:rPr>
              <a:t> αμφιβληστροειδή</a:t>
            </a:r>
            <a:r>
              <a:rPr lang="en-US" sz="2400" b="1" u="sng" dirty="0">
                <a:solidFill>
                  <a:schemeClr val="tx1"/>
                </a:solidFill>
                <a:latin typeface="Calibri" panose="020F0502020204030204" pitchFamily="34" charset="0"/>
                <a:cs typeface="Calibri" panose="020F0502020204030204" pitchFamily="34" charset="0"/>
              </a:rPr>
              <a:t> (</a:t>
            </a:r>
            <a:r>
              <a:rPr lang="el-GR" sz="2400" b="1" u="sng" dirty="0">
                <a:solidFill>
                  <a:schemeClr val="tx1"/>
                </a:solidFill>
                <a:latin typeface="Calibri" panose="020F0502020204030204" pitchFamily="34" charset="0"/>
                <a:cs typeface="Calibri" panose="020F0502020204030204" pitchFamily="34" charset="0"/>
              </a:rPr>
              <a:t>συνέχεια)</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Βυθοσκόπηση</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ωχρός </a:t>
            </a:r>
            <a:r>
              <a:rPr lang="el-GR" dirty="0" err="1">
                <a:solidFill>
                  <a:schemeClr val="tx1"/>
                </a:solidFill>
                <a:latin typeface="Calibri" panose="020F0502020204030204" pitchFamily="34" charset="0"/>
                <a:cs typeface="Calibri" panose="020F0502020204030204" pitchFamily="34" charset="0"/>
              </a:rPr>
              <a:t>αμφιβληστροειδ</a:t>
            </a:r>
            <a:r>
              <a:rPr lang="en-US" dirty="0" err="1">
                <a:solidFill>
                  <a:schemeClr val="tx1"/>
                </a:solidFill>
                <a:latin typeface="Calibri" panose="020F0502020204030204" pitchFamily="34" charset="0"/>
                <a:cs typeface="Calibri" panose="020F0502020204030204" pitchFamily="34" charset="0"/>
              </a:rPr>
              <a:t>ή</a:t>
            </a:r>
            <a:r>
              <a:rPr lang="el-GR" dirty="0">
                <a:solidFill>
                  <a:schemeClr val="tx1"/>
                </a:solidFill>
                <a:latin typeface="Calibri" panose="020F0502020204030204" pitchFamily="34" charset="0"/>
                <a:cs typeface="Calibri" panose="020F0502020204030204" pitchFamily="34" charset="0"/>
              </a:rPr>
              <a:t>ς (</a:t>
            </a:r>
            <a:r>
              <a:rPr lang="en-US" dirty="0">
                <a:solidFill>
                  <a:schemeClr val="tx1"/>
                </a:solidFill>
                <a:latin typeface="Calibri" panose="020F0502020204030204" pitchFamily="34" charset="0"/>
                <a:cs typeface="Calibri" panose="020F0502020204030204" pitchFamily="34" charset="0"/>
              </a:rPr>
              <a:t>“cherry red macula spot”)</a:t>
            </a:r>
            <a:r>
              <a:rPr lang="el-GR" dirty="0">
                <a:solidFill>
                  <a:schemeClr val="tx1"/>
                </a:solidFill>
                <a:latin typeface="Calibri" panose="020F0502020204030204" pitchFamily="34" charset="0"/>
                <a:cs typeface="Calibri" panose="020F0502020204030204" pitchFamily="34" charset="0"/>
              </a:rPr>
              <a:t>, </a:t>
            </a:r>
            <a:r>
              <a:rPr lang="el-GR" dirty="0" err="1">
                <a:solidFill>
                  <a:schemeClr val="tx1"/>
                </a:solidFill>
                <a:latin typeface="Calibri" panose="020F0502020204030204" pitchFamily="34" charset="0"/>
                <a:cs typeface="Calibri" panose="020F0502020204030204" pitchFamily="34" charset="0"/>
              </a:rPr>
              <a:t>εξασθ</a:t>
            </a:r>
            <a:r>
              <a:rPr lang="en-US" dirty="0" err="1">
                <a:solidFill>
                  <a:schemeClr val="tx1"/>
                </a:solidFill>
                <a:latin typeface="Calibri" panose="020F0502020204030204" pitchFamily="34" charset="0"/>
                <a:cs typeface="Calibri" panose="020F0502020204030204" pitchFamily="34" charset="0"/>
              </a:rPr>
              <a:t>έ</a:t>
            </a:r>
            <a:r>
              <a:rPr lang="el-GR" dirty="0" err="1">
                <a:solidFill>
                  <a:schemeClr val="tx1"/>
                </a:solidFill>
                <a:latin typeface="Calibri" panose="020F0502020204030204" pitchFamily="34" charset="0"/>
                <a:cs typeface="Calibri" panose="020F0502020204030204" pitchFamily="34" charset="0"/>
              </a:rPr>
              <a:t>νηση</a:t>
            </a:r>
            <a:r>
              <a:rPr lang="el-GR" dirty="0">
                <a:solidFill>
                  <a:schemeClr val="tx1"/>
                </a:solidFill>
                <a:latin typeface="Calibri" panose="020F0502020204030204" pitchFamily="34" charset="0"/>
                <a:cs typeface="Calibri" panose="020F0502020204030204" pitchFamily="34" charset="0"/>
              </a:rPr>
              <a:t> και ανωμαλία αγγείων, οίδημα αμφιβληστροειδούς, ατροφία οπτικής θηλής</a:t>
            </a:r>
            <a:endParaRPr lang="en-US"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dirty="0" err="1">
                <a:solidFill>
                  <a:schemeClr val="tx1"/>
                </a:solidFill>
                <a:latin typeface="Calibri" panose="020F0502020204030204" pitchFamily="34" charset="0"/>
                <a:cs typeface="Calibri" panose="020F0502020204030204" pitchFamily="34" charset="0"/>
              </a:rPr>
              <a:t>Θεραπε</a:t>
            </a:r>
            <a:r>
              <a:rPr lang="en-US" dirty="0" err="1">
                <a:solidFill>
                  <a:schemeClr val="tx1"/>
                </a:solidFill>
                <a:latin typeface="Calibri" panose="020F0502020204030204" pitchFamily="34" charset="0"/>
                <a:cs typeface="Calibri" panose="020F0502020204030204" pitchFamily="34" charset="0"/>
              </a:rPr>
              <a:t>ί</a:t>
            </a:r>
            <a:r>
              <a:rPr lang="el-GR" dirty="0">
                <a:solidFill>
                  <a:schemeClr val="tx1"/>
                </a:solidFill>
                <a:latin typeface="Calibri" panose="020F0502020204030204" pitchFamily="34" charset="0"/>
                <a:cs typeface="Calibri" panose="020F0502020204030204" pitchFamily="34" charset="0"/>
              </a:rPr>
              <a:t>α</a:t>
            </a:r>
            <a:endParaRPr lang="en-US" dirty="0">
              <a:solidFill>
                <a:schemeClr val="tx1"/>
              </a:solidFill>
              <a:latin typeface="Calibri" panose="020F0502020204030204" pitchFamily="34" charset="0"/>
              <a:cs typeface="Calibri" panose="020F0502020204030204" pitchFamily="34" charset="0"/>
            </a:endParaRPr>
          </a:p>
          <a:p>
            <a:pPr marL="1200150" lvl="3" indent="-342900">
              <a:buSzPct val="60000"/>
              <a:buBlip>
                <a:blip r:embed="rId2"/>
              </a:buBlip>
            </a:pPr>
            <a:r>
              <a:rPr lang="el-GR" dirty="0" err="1">
                <a:solidFill>
                  <a:schemeClr val="tx1"/>
                </a:solidFill>
                <a:latin typeface="Calibri" panose="020F0502020204030204" pitchFamily="34" charset="0"/>
                <a:cs typeface="Calibri" panose="020F0502020204030204" pitchFamily="34" charset="0"/>
              </a:rPr>
              <a:t>Επαναγγείωση</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ενδοφλέβια ή </a:t>
            </a:r>
            <a:r>
              <a:rPr lang="el-GR" dirty="0" err="1">
                <a:solidFill>
                  <a:schemeClr val="tx1"/>
                </a:solidFill>
                <a:latin typeface="Calibri" panose="020F0502020204030204" pitchFamily="34" charset="0"/>
                <a:cs typeface="Calibri" panose="020F0502020204030204" pitchFamily="34" charset="0"/>
              </a:rPr>
              <a:t>ενδοαρτηριακή</a:t>
            </a:r>
            <a:r>
              <a:rPr lang="el-GR" dirty="0">
                <a:solidFill>
                  <a:schemeClr val="tx1"/>
                </a:solidFill>
                <a:latin typeface="Calibri" panose="020F0502020204030204" pitchFamily="34" charset="0"/>
                <a:cs typeface="Calibri" panose="020F0502020204030204" pitchFamily="34" charset="0"/>
              </a:rPr>
              <a:t> </a:t>
            </a:r>
            <a:r>
              <a:rPr lang="el-GR" dirty="0" err="1">
                <a:solidFill>
                  <a:schemeClr val="tx1"/>
                </a:solidFill>
                <a:latin typeface="Calibri" panose="020F0502020204030204" pitchFamily="34" charset="0"/>
                <a:cs typeface="Calibri" panose="020F0502020204030204" pitchFamily="34" charset="0"/>
              </a:rPr>
              <a:t>θρομβόλυση</a:t>
            </a:r>
            <a:r>
              <a:rPr lang="el-GR" dirty="0">
                <a:solidFill>
                  <a:schemeClr val="tx1"/>
                </a:solidFill>
                <a:latin typeface="Calibri" panose="020F0502020204030204" pitchFamily="34" charset="0"/>
                <a:cs typeface="Calibri" panose="020F0502020204030204" pitchFamily="34" charset="0"/>
              </a:rPr>
              <a:t> (&lt;4.5</a:t>
            </a:r>
            <a:r>
              <a:rPr lang="en-US" dirty="0">
                <a:solidFill>
                  <a:schemeClr val="tx1"/>
                </a:solidFill>
                <a:latin typeface="Calibri" panose="020F0502020204030204" pitchFamily="34" charset="0"/>
                <a:cs typeface="Calibri" panose="020F0502020204030204" pitchFamily="34" charset="0"/>
              </a:rPr>
              <a:t>h)</a:t>
            </a:r>
            <a:endParaRPr lang="el-GR" dirty="0">
              <a:solidFill>
                <a:schemeClr val="tx1"/>
              </a:solidFill>
              <a:latin typeface="Calibri" panose="020F0502020204030204" pitchFamily="34" charset="0"/>
              <a:cs typeface="Calibri" panose="020F0502020204030204" pitchFamily="34" charset="0"/>
            </a:endParaRPr>
          </a:p>
          <a:p>
            <a:pPr marL="1200150" lvl="3"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Μ</a:t>
            </a:r>
            <a:r>
              <a:rPr lang="en-US" dirty="0" err="1">
                <a:solidFill>
                  <a:schemeClr val="tx1"/>
                </a:solidFill>
                <a:latin typeface="Calibri" panose="020F0502020204030204" pitchFamily="34" charset="0"/>
                <a:cs typeface="Calibri" panose="020F0502020204030204" pitchFamily="34" charset="0"/>
              </a:rPr>
              <a:t>ά</a:t>
            </a:r>
            <a:r>
              <a:rPr lang="el-GR" dirty="0" err="1">
                <a:solidFill>
                  <a:schemeClr val="tx1"/>
                </a:solidFill>
                <a:latin typeface="Calibri" panose="020F0502020204030204" pitchFamily="34" charset="0"/>
                <a:cs typeface="Calibri" panose="020F0502020204030204" pitchFamily="34" charset="0"/>
              </a:rPr>
              <a:t>λαξη</a:t>
            </a:r>
            <a:r>
              <a:rPr lang="el-GR" dirty="0">
                <a:solidFill>
                  <a:schemeClr val="tx1"/>
                </a:solidFill>
                <a:latin typeface="Calibri" panose="020F0502020204030204" pitchFamily="34" charset="0"/>
                <a:cs typeface="Calibri" panose="020F0502020204030204" pitchFamily="34" charset="0"/>
              </a:rPr>
              <a:t> βολβού για 5-15</a:t>
            </a:r>
            <a:r>
              <a:rPr lang="en-US" dirty="0">
                <a:solidFill>
                  <a:schemeClr val="tx1"/>
                </a:solidFill>
                <a:latin typeface="Calibri" panose="020F0502020204030204" pitchFamily="34" charset="0"/>
                <a:cs typeface="Calibri" panose="020F0502020204030204" pitchFamily="34" charset="0"/>
              </a:rPr>
              <a:t>sec , </a:t>
            </a:r>
            <a:r>
              <a:rPr lang="el-GR" dirty="0" err="1">
                <a:solidFill>
                  <a:schemeClr val="tx1"/>
                </a:solidFill>
                <a:latin typeface="Calibri" panose="020F0502020204030204" pitchFamily="34" charset="0"/>
                <a:cs typeface="Calibri" panose="020F0502020204030204" pitchFamily="34" charset="0"/>
              </a:rPr>
              <a:t>ακεταζολαμίδη</a:t>
            </a:r>
            <a:r>
              <a:rPr lang="el-GR" dirty="0">
                <a:solidFill>
                  <a:schemeClr val="tx1"/>
                </a:solidFill>
                <a:latin typeface="Calibri" panose="020F0502020204030204" pitchFamily="34" charset="0"/>
                <a:cs typeface="Calibri" panose="020F0502020204030204" pitchFamily="34" charset="0"/>
              </a:rPr>
              <a:t>, αγγειοδιαστολή</a:t>
            </a:r>
          </a:p>
        </p:txBody>
      </p:sp>
      <p:sp>
        <p:nvSpPr>
          <p:cNvPr id="15" name="TextBox 14">
            <a:extLst>
              <a:ext uri="{FF2B5EF4-FFF2-40B4-BE49-F238E27FC236}">
                <a16:creationId xmlns:a16="http://schemas.microsoft.com/office/drawing/2014/main" id="{B9A2AE69-3229-B64A-9743-C1A111885B6C}"/>
              </a:ext>
            </a:extLst>
          </p:cNvPr>
          <p:cNvSpPr txBox="1"/>
          <p:nvPr/>
        </p:nvSpPr>
        <p:spPr>
          <a:xfrm>
            <a:off x="4916561" y="6219371"/>
            <a:ext cx="4227439" cy="461665"/>
          </a:xfrm>
          <a:prstGeom prst="rect">
            <a:avLst/>
          </a:prstGeom>
          <a:noFill/>
        </p:spPr>
        <p:txBody>
          <a:bodyPr wrap="none" rtlCol="0">
            <a:spAutoFit/>
          </a:bodyPr>
          <a:lstStyle/>
          <a:p>
            <a:r>
              <a:rPr lang="en-GR" sz="1200" b="0" i="1" dirty="0"/>
              <a:t>Oxford Handbook of Emergency Medicine 5th Edition, 2020</a:t>
            </a:r>
          </a:p>
          <a:p>
            <a:r>
              <a:rPr lang="en-GR" sz="1200" b="0" i="1" dirty="0"/>
              <a:t>UpToDate 2023</a:t>
            </a:r>
          </a:p>
        </p:txBody>
      </p:sp>
      <p:pic>
        <p:nvPicPr>
          <p:cNvPr id="1026" name="Picture 2" descr="Image">
            <a:extLst>
              <a:ext uri="{FF2B5EF4-FFF2-40B4-BE49-F238E27FC236}">
                <a16:creationId xmlns:a16="http://schemas.microsoft.com/office/drawing/2014/main" id="{BAD004A3-53DF-D746-B7FE-E878FD00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556792"/>
            <a:ext cx="3200400" cy="328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971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255690" y="176964"/>
            <a:ext cx="8893175" cy="936104"/>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sz="28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Αιφνίδια απώλεια όρασης</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1"/>
          </p:nvPr>
        </p:nvSpPr>
        <p:spPr>
          <a:xfrm>
            <a:off x="174708" y="1146065"/>
            <a:ext cx="4775660" cy="5534972"/>
          </a:xfrm>
        </p:spPr>
        <p:txBody>
          <a:bodyPr/>
          <a:lstStyle/>
          <a:p>
            <a:pPr marL="0" lvl="1" indent="0">
              <a:buSzPct val="60000"/>
              <a:buNone/>
            </a:pPr>
            <a:r>
              <a:rPr lang="el-GR" sz="2400" b="1" u="sng" dirty="0">
                <a:solidFill>
                  <a:schemeClr val="tx1"/>
                </a:solidFill>
                <a:latin typeface="Calibri" panose="020F0502020204030204" pitchFamily="34" charset="0"/>
                <a:cs typeface="Calibri" panose="020F0502020204030204" pitchFamily="34" charset="0"/>
              </a:rPr>
              <a:t>Απόφραξη κεντρικής φλέβας αμφιβληστροειδή</a:t>
            </a:r>
          </a:p>
          <a:p>
            <a:pPr marL="742950" lvl="2" indent="-342900">
              <a:buSzPct val="60000"/>
              <a:buBlip>
                <a:blip r:embed="rId3"/>
              </a:buBlip>
            </a:pPr>
            <a:r>
              <a:rPr lang="el-GR" sz="1800" dirty="0">
                <a:solidFill>
                  <a:schemeClr val="tx1"/>
                </a:solidFill>
                <a:latin typeface="Calibri" panose="020F0502020204030204" pitchFamily="34" charset="0"/>
                <a:cs typeface="Calibri" panose="020F0502020204030204" pitchFamily="34" charset="0"/>
              </a:rPr>
              <a:t>Ανώδυνη, αιφνίδια απώλεια όρασης κ μείωση οπτικής οξύτητας</a:t>
            </a:r>
          </a:p>
          <a:p>
            <a:pPr marL="742950" lvl="2" indent="-342900">
              <a:buSzPct val="60000"/>
              <a:buBlip>
                <a:blip r:embed="rId3"/>
              </a:buBlip>
            </a:pPr>
            <a:r>
              <a:rPr lang="el-GR" sz="1800" dirty="0" err="1">
                <a:solidFill>
                  <a:schemeClr val="tx1"/>
                </a:solidFill>
                <a:latin typeface="Calibri" panose="020F0502020204030204" pitchFamily="34" charset="0"/>
                <a:cs typeface="Calibri" panose="020F0502020204030204" pitchFamily="34" charset="0"/>
              </a:rPr>
              <a:t>Προδιαθεσικο</a:t>
            </a:r>
            <a:r>
              <a:rPr lang="en-US" sz="1800" dirty="0" err="1">
                <a:solidFill>
                  <a:schemeClr val="tx1"/>
                </a:solidFill>
                <a:latin typeface="Calibri" panose="020F0502020204030204" pitchFamily="34" charset="0"/>
                <a:cs typeface="Calibri" panose="020F0502020204030204" pitchFamily="34" charset="0"/>
              </a:rPr>
              <a:t>ί</a:t>
            </a:r>
            <a:r>
              <a:rPr lang="el-GR" sz="1800" dirty="0">
                <a:solidFill>
                  <a:schemeClr val="tx1"/>
                </a:solidFill>
                <a:latin typeface="Calibri" panose="020F0502020204030204" pitchFamily="34" charset="0"/>
                <a:cs typeface="Calibri" panose="020F0502020204030204" pitchFamily="34" charset="0"/>
              </a:rPr>
              <a:t> παράγοντες</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ηλικία, χρόνιο γλαύκωμα, </a:t>
            </a:r>
            <a:r>
              <a:rPr lang="el-GR" sz="1800" dirty="0" err="1">
                <a:solidFill>
                  <a:schemeClr val="tx1"/>
                </a:solidFill>
                <a:latin typeface="Calibri" panose="020F0502020204030204" pitchFamily="34" charset="0"/>
                <a:cs typeface="Calibri" panose="020F0502020204030204" pitchFamily="34" charset="0"/>
              </a:rPr>
              <a:t>αθηροσκλήρυνση</a:t>
            </a:r>
            <a:r>
              <a:rPr lang="el-GR" sz="1800" dirty="0">
                <a:solidFill>
                  <a:schemeClr val="tx1"/>
                </a:solidFill>
                <a:latin typeface="Calibri" panose="020F0502020204030204" pitchFamily="34" charset="0"/>
                <a:cs typeface="Calibri" panose="020F0502020204030204" pitchFamily="34" charset="0"/>
              </a:rPr>
              <a:t>, , υπέρταση, </a:t>
            </a:r>
            <a:r>
              <a:rPr lang="el-GR" sz="1800" dirty="0" err="1">
                <a:solidFill>
                  <a:schemeClr val="tx1"/>
                </a:solidFill>
                <a:latin typeface="Calibri" panose="020F0502020204030204" pitchFamily="34" charset="0"/>
                <a:cs typeface="Calibri" panose="020F0502020204030204" pitchFamily="34" charset="0"/>
              </a:rPr>
              <a:t>πολυκυτταραιμία</a:t>
            </a:r>
            <a:r>
              <a:rPr lang="el-GR" sz="1800" dirty="0">
                <a:solidFill>
                  <a:schemeClr val="tx1"/>
                </a:solidFill>
                <a:latin typeface="Calibri" panose="020F0502020204030204" pitchFamily="34" charset="0"/>
                <a:cs typeface="Calibri" panose="020F0502020204030204" pitchFamily="34" charset="0"/>
              </a:rPr>
              <a:t>, </a:t>
            </a:r>
            <a:r>
              <a:rPr lang="el-GR" sz="1800" dirty="0" err="1">
                <a:solidFill>
                  <a:schemeClr val="tx1"/>
                </a:solidFill>
                <a:latin typeface="Calibri" panose="020F0502020204030204" pitchFamily="34" charset="0"/>
                <a:cs typeface="Calibri" panose="020F0502020204030204" pitchFamily="34" charset="0"/>
              </a:rPr>
              <a:t>θρομβοφιλία</a:t>
            </a:r>
            <a:r>
              <a:rPr lang="el-GR" sz="1800" dirty="0">
                <a:solidFill>
                  <a:schemeClr val="tx1"/>
                </a:solidFill>
                <a:latin typeface="Calibri" panose="020F0502020204030204" pitchFamily="34" charset="0"/>
                <a:cs typeface="Calibri" panose="020F0502020204030204" pitchFamily="34" charset="0"/>
              </a:rPr>
              <a:t> </a:t>
            </a:r>
          </a:p>
          <a:p>
            <a:pPr marL="742950" lvl="2" indent="-342900">
              <a:buSzPct val="60000"/>
              <a:buBlip>
                <a:blip r:embed="rId3"/>
              </a:buBlip>
            </a:pPr>
            <a:r>
              <a:rPr lang="el-GR" sz="1800" dirty="0">
                <a:solidFill>
                  <a:schemeClr val="tx1"/>
                </a:solidFill>
                <a:latin typeface="Calibri" panose="020F0502020204030204" pitchFamily="34" charset="0"/>
                <a:cs typeface="Calibri" panose="020F0502020204030204" pitchFamily="34" charset="0"/>
              </a:rPr>
              <a:t>↓ αντίδραση κόρης</a:t>
            </a:r>
          </a:p>
          <a:p>
            <a:pPr marL="742950" lvl="2" indent="-342900">
              <a:buSzPct val="60000"/>
              <a:buBlip>
                <a:blip r:embed="rId3"/>
              </a:buBlip>
            </a:pPr>
            <a:r>
              <a:rPr lang="el-GR" sz="1800" dirty="0">
                <a:solidFill>
                  <a:schemeClr val="tx1"/>
                </a:solidFill>
                <a:latin typeface="Calibri" panose="020F0502020204030204" pitchFamily="34" charset="0"/>
                <a:cs typeface="Calibri" panose="020F0502020204030204" pitchFamily="34" charset="0"/>
              </a:rPr>
              <a:t>Βυθοσκόπηση</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διόγκωση και ελικοειδής πορεία φλεβών, </a:t>
            </a:r>
            <a:r>
              <a:rPr lang="el-GR" sz="1800" dirty="0" err="1">
                <a:solidFill>
                  <a:schemeClr val="tx1"/>
                </a:solidFill>
                <a:latin typeface="Calibri" panose="020F0502020204030204" pitchFamily="34" charset="0"/>
                <a:cs typeface="Calibri" panose="020F0502020204030204" pitchFamily="34" charset="0"/>
              </a:rPr>
              <a:t>φλογοειδείς</a:t>
            </a:r>
            <a:r>
              <a:rPr lang="el-GR" sz="1800" dirty="0">
                <a:solidFill>
                  <a:schemeClr val="tx1"/>
                </a:solidFill>
                <a:latin typeface="Calibri" panose="020F0502020204030204" pitchFamily="34" charset="0"/>
                <a:cs typeface="Calibri" panose="020F0502020204030204" pitchFamily="34" charset="0"/>
              </a:rPr>
              <a:t> αιμορραγίες, οίδημα και ασάφεια οπτικής θηλής</a:t>
            </a:r>
            <a:r>
              <a:rPr lang="en-US" sz="1800" dirty="0">
                <a:solidFill>
                  <a:schemeClr val="tx1"/>
                </a:solidFill>
                <a:latin typeface="Calibri" panose="020F0502020204030204" pitchFamily="34" charset="0"/>
                <a:cs typeface="Calibri" panose="020F0502020204030204" pitchFamily="34" charset="0"/>
              </a:rPr>
              <a:t>, </a:t>
            </a:r>
            <a:r>
              <a:rPr lang="el-GR" sz="1800" dirty="0" err="1">
                <a:solidFill>
                  <a:schemeClr val="tx1"/>
                </a:solidFill>
                <a:latin typeface="Calibri" panose="020F0502020204030204" pitchFamily="34" charset="0"/>
                <a:cs typeface="Calibri" panose="020F0502020204030204" pitchFamily="34" charset="0"/>
              </a:rPr>
              <a:t>βαμβακόμορφα</a:t>
            </a:r>
            <a:r>
              <a:rPr lang="el-GR" sz="1800" dirty="0">
                <a:solidFill>
                  <a:schemeClr val="tx1"/>
                </a:solidFill>
                <a:latin typeface="Calibri" panose="020F0502020204030204" pitchFamily="34" charset="0"/>
                <a:cs typeface="Calibri" panose="020F0502020204030204" pitchFamily="34" charset="0"/>
              </a:rPr>
              <a:t> εξιδρώματα</a:t>
            </a:r>
          </a:p>
          <a:p>
            <a:pPr marL="742950" lvl="2" indent="-342900">
              <a:buSzPct val="60000"/>
              <a:buBlip>
                <a:blip r:embed="rId3"/>
              </a:buBlip>
            </a:pPr>
            <a:r>
              <a:rPr lang="el-GR" sz="1800" dirty="0" err="1">
                <a:solidFill>
                  <a:schemeClr val="tx1"/>
                </a:solidFill>
                <a:latin typeface="Calibri" panose="020F0502020204030204" pitchFamily="34" charset="0"/>
                <a:cs typeface="Calibri" panose="020F0502020204030204" pitchFamily="34" charset="0"/>
              </a:rPr>
              <a:t>Θεραπε</a:t>
            </a:r>
            <a:r>
              <a:rPr lang="en-US" sz="1800" dirty="0" err="1">
                <a:solidFill>
                  <a:schemeClr val="tx1"/>
                </a:solidFill>
                <a:latin typeface="Calibri" panose="020F0502020204030204" pitchFamily="34" charset="0"/>
                <a:cs typeface="Calibri" panose="020F0502020204030204" pitchFamily="34" charset="0"/>
              </a:rPr>
              <a:t>ί</a:t>
            </a:r>
            <a:r>
              <a:rPr lang="el-GR" sz="1800" dirty="0">
                <a:solidFill>
                  <a:schemeClr val="tx1"/>
                </a:solidFill>
                <a:latin typeface="Calibri" panose="020F0502020204030204" pitchFamily="34" charset="0"/>
                <a:cs typeface="Calibri" panose="020F0502020204030204" pitchFamily="34" charset="0"/>
              </a:rPr>
              <a:t>α</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παρακολούθηση και εντοπισμός </a:t>
            </a:r>
            <a:r>
              <a:rPr lang="el-GR" sz="1800" dirty="0" err="1">
                <a:solidFill>
                  <a:schemeClr val="tx1"/>
                </a:solidFill>
                <a:latin typeface="Calibri" panose="020F0502020204030204" pitchFamily="34" charset="0"/>
                <a:cs typeface="Calibri" panose="020F0502020204030204" pitchFamily="34" charset="0"/>
              </a:rPr>
              <a:t>νεοαγγείωσης</a:t>
            </a:r>
            <a:endParaRPr lang="el-GR" sz="1800" dirty="0">
              <a:solidFill>
                <a:schemeClr val="tx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9A2AE69-3229-B64A-9743-C1A111885B6C}"/>
              </a:ext>
            </a:extLst>
          </p:cNvPr>
          <p:cNvSpPr txBox="1"/>
          <p:nvPr/>
        </p:nvSpPr>
        <p:spPr>
          <a:xfrm>
            <a:off x="4950368" y="6093296"/>
            <a:ext cx="4227439" cy="461665"/>
          </a:xfrm>
          <a:prstGeom prst="rect">
            <a:avLst/>
          </a:prstGeom>
          <a:noFill/>
        </p:spPr>
        <p:txBody>
          <a:bodyPr wrap="none" rtlCol="0">
            <a:spAutoFit/>
          </a:bodyPr>
          <a:lstStyle/>
          <a:p>
            <a:r>
              <a:rPr lang="en-GR" sz="1200" b="0" i="1" dirty="0"/>
              <a:t>Oxford Handbook of Emergency Medicine 5th Edition, 2020</a:t>
            </a:r>
          </a:p>
          <a:p>
            <a:r>
              <a:rPr lang="en-GR" sz="1200" b="0" i="1" dirty="0"/>
              <a:t>UpToDate 2023</a:t>
            </a:r>
          </a:p>
        </p:txBody>
      </p:sp>
      <p:pic>
        <p:nvPicPr>
          <p:cNvPr id="2050" name="Picture 2" descr="Image">
            <a:extLst>
              <a:ext uri="{FF2B5EF4-FFF2-40B4-BE49-F238E27FC236}">
                <a16:creationId xmlns:a16="http://schemas.microsoft.com/office/drawing/2014/main" id="{615FF5C6-F918-E845-BE6E-CE3671318A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844824"/>
            <a:ext cx="3404870" cy="3404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790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250825" y="34955"/>
            <a:ext cx="8893175" cy="936104"/>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sz="28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Αιφνίδια απώλεια όρασης</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1"/>
          </p:nvPr>
        </p:nvSpPr>
        <p:spPr>
          <a:xfrm>
            <a:off x="0" y="1146065"/>
            <a:ext cx="5837452" cy="5215315"/>
          </a:xfrm>
        </p:spPr>
        <p:txBody>
          <a:bodyPr/>
          <a:lstStyle/>
          <a:p>
            <a:pPr marL="0" lvl="1" indent="0">
              <a:buSzPct val="60000"/>
              <a:buNone/>
            </a:pPr>
            <a:r>
              <a:rPr lang="el-GR" sz="2400" b="1" u="sng" dirty="0" err="1">
                <a:solidFill>
                  <a:schemeClr val="tx1"/>
                </a:solidFill>
                <a:latin typeface="Calibri" panose="020F0502020204030204" pitchFamily="34" charset="0"/>
                <a:cs typeface="Calibri" panose="020F0502020204030204" pitchFamily="34" charset="0"/>
              </a:rPr>
              <a:t>Γιγαντοκυτταρική</a:t>
            </a:r>
            <a:r>
              <a:rPr lang="el-GR" sz="2400" b="1" u="sng" dirty="0">
                <a:solidFill>
                  <a:schemeClr val="tx1"/>
                </a:solidFill>
                <a:latin typeface="Calibri" panose="020F0502020204030204" pitchFamily="34" charset="0"/>
                <a:cs typeface="Calibri" panose="020F0502020204030204" pitchFamily="34" charset="0"/>
              </a:rPr>
              <a:t> αρτηρίτιδα</a:t>
            </a:r>
            <a:endParaRPr lang="en-US" sz="2400" b="1" u="sng"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3"/>
              </a:buBlip>
            </a:pPr>
            <a:r>
              <a:rPr lang="el-GR" sz="1800" dirty="0">
                <a:solidFill>
                  <a:schemeClr val="tx1"/>
                </a:solidFill>
                <a:latin typeface="Calibri" panose="020F0502020204030204" pitchFamily="34" charset="0"/>
                <a:cs typeface="Calibri" panose="020F0502020204030204" pitchFamily="34" charset="0"/>
              </a:rPr>
              <a:t>Ανορεξία, απώλεια βάρους, καταβολή, πυρετός, πονοκέφαλος, διαλείπουσα χωλότητα κάτω γνάθο</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εικόνα ρευματικής </a:t>
            </a:r>
            <a:r>
              <a:rPr lang="el-GR" sz="1800" dirty="0" err="1">
                <a:solidFill>
                  <a:schemeClr val="tx1"/>
                </a:solidFill>
                <a:latin typeface="Calibri" panose="020F0502020204030204" pitchFamily="34" charset="0"/>
                <a:cs typeface="Calibri" panose="020F0502020204030204" pitchFamily="34" charset="0"/>
              </a:rPr>
              <a:t>πολυμυαλγίας</a:t>
            </a:r>
            <a:r>
              <a:rPr lang="el-GR" sz="1800" dirty="0">
                <a:solidFill>
                  <a:schemeClr val="tx1"/>
                </a:solidFill>
                <a:latin typeface="Calibri" panose="020F0502020204030204" pitchFamily="34" charset="0"/>
                <a:cs typeface="Calibri" panose="020F0502020204030204" pitchFamily="34" charset="0"/>
              </a:rPr>
              <a:t>, ευαισθησία στις κροταφικές, </a:t>
            </a:r>
            <a:r>
              <a:rPr lang="en-US" sz="1800" dirty="0">
                <a:solidFill>
                  <a:schemeClr val="tx1"/>
                </a:solidFill>
                <a:latin typeface="Calibri" panose="020F0502020204030204" pitchFamily="34" charset="0"/>
                <a:cs typeface="Calibri" panose="020F0502020204030204" pitchFamily="34" charset="0"/>
              </a:rPr>
              <a:t>α</a:t>
            </a:r>
            <a:r>
              <a:rPr lang="en-US" sz="1800" dirty="0" err="1">
                <a:solidFill>
                  <a:schemeClr val="tx1"/>
                </a:solidFill>
                <a:latin typeface="Calibri" panose="020F0502020204030204" pitchFamily="34" charset="0"/>
                <a:cs typeface="Calibri" panose="020F0502020204030204" pitchFamily="34" charset="0"/>
              </a:rPr>
              <a:t>υξημέν</a:t>
            </a:r>
            <a:r>
              <a:rPr lang="el-GR" sz="1800" dirty="0">
                <a:solidFill>
                  <a:schemeClr val="tx1"/>
                </a:solidFill>
                <a:latin typeface="Calibri" panose="020F0502020204030204" pitchFamily="34" charset="0"/>
                <a:cs typeface="Calibri" panose="020F0502020204030204" pitchFamily="34" charset="0"/>
              </a:rPr>
              <a:t>οι</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δείκτες</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φλεγμονής</a:t>
            </a:r>
            <a:r>
              <a:rPr lang="en-US" sz="1800" dirty="0">
                <a:solidFill>
                  <a:schemeClr val="tx1"/>
                </a:solidFill>
                <a:latin typeface="Calibri" panose="020F0502020204030204" pitchFamily="34" charset="0"/>
                <a:cs typeface="Calibri" panose="020F0502020204030204" pitchFamily="34" charset="0"/>
              </a:rPr>
              <a:t> (TKE, CRP)</a:t>
            </a:r>
            <a:endParaRPr lang="el-GR"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3"/>
              </a:buBlip>
            </a:pPr>
            <a:r>
              <a:rPr lang="el-GR" sz="1800" dirty="0">
                <a:solidFill>
                  <a:schemeClr val="tx1"/>
                </a:solidFill>
                <a:latin typeface="Calibri" panose="020F0502020204030204" pitchFamily="34" charset="0"/>
                <a:cs typeface="Calibri" panose="020F0502020204030204" pitchFamily="34" charset="0"/>
              </a:rPr>
              <a:t>Α</a:t>
            </a:r>
            <a:r>
              <a:rPr lang="en-US" sz="1800" dirty="0" err="1">
                <a:solidFill>
                  <a:schemeClr val="tx1"/>
                </a:solidFill>
                <a:latin typeface="Calibri" panose="020F0502020204030204" pitchFamily="34" charset="0"/>
                <a:cs typeface="Calibri" panose="020F0502020204030204" pitchFamily="34" charset="0"/>
              </a:rPr>
              <a:t>marausis</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fungax</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ή</a:t>
            </a:r>
            <a:r>
              <a:rPr lang="el-GR" sz="1800" dirty="0">
                <a:solidFill>
                  <a:schemeClr val="tx1"/>
                </a:solidFill>
                <a:latin typeface="Calibri" panose="020F0502020204030204" pitchFamily="34" charset="0"/>
                <a:cs typeface="Calibri" panose="020F0502020204030204" pitchFamily="34" charset="0"/>
              </a:rPr>
              <a:t> τύφλωση (</a:t>
            </a:r>
            <a:r>
              <a:rPr lang="en-US" sz="1800" dirty="0">
                <a:solidFill>
                  <a:schemeClr val="tx1"/>
                </a:solidFill>
                <a:latin typeface="Calibri" panose="020F0502020204030204" pitchFamily="34" charset="0"/>
                <a:cs typeface="Calibri" panose="020F0502020204030204" pitchFamily="34" charset="0"/>
              </a:rPr>
              <a:t>AION, PION, </a:t>
            </a:r>
            <a:r>
              <a:rPr lang="el-GR" sz="1800" dirty="0">
                <a:solidFill>
                  <a:schemeClr val="tx1"/>
                </a:solidFill>
                <a:latin typeface="Calibri" panose="020F0502020204030204" pitchFamily="34" charset="0"/>
                <a:cs typeface="Calibri" panose="020F0502020204030204" pitchFamily="34" charset="0"/>
              </a:rPr>
              <a:t>κεντρική αρτηρία αμφιβληστροειδή)</a:t>
            </a:r>
          </a:p>
          <a:p>
            <a:pPr marL="342900" lvl="1" indent="-342900">
              <a:buSzPct val="60000"/>
              <a:buBlip>
                <a:blip r:embed="rId3"/>
              </a:buBlip>
            </a:pPr>
            <a:r>
              <a:rPr lang="el-GR" sz="1800" dirty="0">
                <a:solidFill>
                  <a:schemeClr val="tx1"/>
                </a:solidFill>
                <a:latin typeface="Calibri" panose="020F0502020204030204" pitchFamily="34" charset="0"/>
                <a:cs typeface="Calibri" panose="020F0502020204030204" pitchFamily="34" charset="0"/>
              </a:rPr>
              <a:t>Διπλωπία (</a:t>
            </a:r>
            <a:r>
              <a:rPr lang="el-GR" sz="1800" dirty="0" err="1">
                <a:solidFill>
                  <a:schemeClr val="tx1"/>
                </a:solidFill>
                <a:latin typeface="Calibri" panose="020F0502020204030204" pitchFamily="34" charset="0"/>
                <a:cs typeface="Calibri" panose="020F0502020204030204" pitchFamily="34" charset="0"/>
              </a:rPr>
              <a:t>σπονδυλοβασικό</a:t>
            </a:r>
            <a:r>
              <a:rPr lang="el-GR" sz="1800" dirty="0">
                <a:solidFill>
                  <a:schemeClr val="tx1"/>
                </a:solidFill>
                <a:latin typeface="Calibri" panose="020F0502020204030204" pitchFamily="34" charset="0"/>
                <a:cs typeface="Calibri" panose="020F0502020204030204" pitchFamily="34" charset="0"/>
              </a:rPr>
              <a:t> σύστημα)</a:t>
            </a:r>
          </a:p>
          <a:p>
            <a:pPr marL="342900" lvl="1" indent="-342900">
              <a:buSzPct val="60000"/>
              <a:buBlip>
                <a:blip r:embed="rId3"/>
              </a:buBlip>
            </a:pPr>
            <a:r>
              <a:rPr lang="el-GR" sz="1800" dirty="0">
                <a:solidFill>
                  <a:schemeClr val="tx1"/>
                </a:solidFill>
                <a:latin typeface="Calibri" panose="020F0502020204030204" pitchFamily="34" charset="0"/>
                <a:cs typeface="Calibri" panose="020F0502020204030204" pitchFamily="34" charset="0"/>
              </a:rPr>
              <a:t>Ομώνυμη </a:t>
            </a:r>
            <a:r>
              <a:rPr lang="el-GR" sz="1800" dirty="0" err="1">
                <a:solidFill>
                  <a:schemeClr val="tx1"/>
                </a:solidFill>
                <a:latin typeface="Calibri" panose="020F0502020204030204" pitchFamily="34" charset="0"/>
                <a:cs typeface="Calibri" panose="020F0502020204030204" pitchFamily="34" charset="0"/>
              </a:rPr>
              <a:t>ημιανοψία</a:t>
            </a:r>
            <a:r>
              <a:rPr lang="el-GR" sz="1800" dirty="0">
                <a:solidFill>
                  <a:schemeClr val="tx1"/>
                </a:solidFill>
                <a:latin typeface="Calibri" panose="020F0502020204030204" pitchFamily="34" charset="0"/>
                <a:cs typeface="Calibri" panose="020F0502020204030204" pitchFamily="34" charset="0"/>
              </a:rPr>
              <a:t> ή ψευδαισθήσεις (</a:t>
            </a:r>
            <a:r>
              <a:rPr lang="el-GR" sz="1800" dirty="0" err="1">
                <a:solidFill>
                  <a:schemeClr val="tx1"/>
                </a:solidFill>
                <a:latin typeface="Calibri" panose="020F0502020204030204" pitchFamily="34" charset="0"/>
                <a:cs typeface="Calibri" panose="020F0502020204030204" pitchFamily="34" charset="0"/>
              </a:rPr>
              <a:t>εγκεφαλικ</a:t>
            </a:r>
            <a:r>
              <a:rPr lang="en-US" sz="1800" dirty="0" err="1">
                <a:solidFill>
                  <a:schemeClr val="tx1"/>
                </a:solidFill>
                <a:latin typeface="Calibri" panose="020F0502020204030204" pitchFamily="34" charset="0"/>
                <a:cs typeface="Calibri" panose="020F0502020204030204" pitchFamily="34" charset="0"/>
              </a:rPr>
              <a:t>ή</a:t>
            </a:r>
            <a:r>
              <a:rPr lang="el-GR" sz="1800" dirty="0">
                <a:solidFill>
                  <a:schemeClr val="tx1"/>
                </a:solidFill>
                <a:latin typeface="Calibri" panose="020F0502020204030204" pitchFamily="34" charset="0"/>
                <a:cs typeface="Calibri" panose="020F0502020204030204" pitchFamily="34" charset="0"/>
              </a:rPr>
              <a:t> ισχαιμία)</a:t>
            </a:r>
          </a:p>
          <a:p>
            <a:pPr marL="342900" lvl="1" indent="-342900">
              <a:buSzPct val="60000"/>
              <a:buBlip>
                <a:blip r:embed="rId3"/>
              </a:buBlip>
            </a:pPr>
            <a:r>
              <a:rPr lang="el-GR" sz="1800" dirty="0">
                <a:solidFill>
                  <a:schemeClr val="tx1"/>
                </a:solidFill>
                <a:latin typeface="Calibri" panose="020F0502020204030204" pitchFamily="34" charset="0"/>
                <a:cs typeface="Calibri" panose="020F0502020204030204" pitchFamily="34" charset="0"/>
              </a:rPr>
              <a:t>Βυθοσκόπηση</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εικόνα </a:t>
            </a:r>
            <a:r>
              <a:rPr lang="en-US" sz="1800" dirty="0">
                <a:solidFill>
                  <a:schemeClr val="tx1"/>
                </a:solidFill>
                <a:latin typeface="Calibri" panose="020F0502020204030204" pitchFamily="34" charset="0"/>
                <a:cs typeface="Calibri" panose="020F0502020204030204" pitchFamily="34" charset="0"/>
              </a:rPr>
              <a:t>AION </a:t>
            </a:r>
            <a:r>
              <a:rPr lang="el-GR" sz="1800" dirty="0">
                <a:solidFill>
                  <a:schemeClr val="tx1"/>
                </a:solidFill>
                <a:latin typeface="Calibri" panose="020F0502020204030204" pitchFamily="34" charset="0"/>
                <a:cs typeface="Calibri" panose="020F0502020204030204" pitchFamily="34" charset="0"/>
              </a:rPr>
              <a:t>με ωχρότητα και οίδημα οπτικής θηλής με ασάφεια ή απόφραξης κεντρικής αρτηρίας </a:t>
            </a:r>
            <a:r>
              <a:rPr lang="el-GR" sz="1800" dirty="0" err="1">
                <a:solidFill>
                  <a:schemeClr val="tx1"/>
                </a:solidFill>
                <a:latin typeface="Calibri" panose="020F0502020204030204" pitchFamily="34" charset="0"/>
                <a:cs typeface="Calibri" panose="020F0502020204030204" pitchFamily="34" charset="0"/>
              </a:rPr>
              <a:t>αμφιβληστροειδη</a:t>
            </a:r>
            <a:r>
              <a:rPr lang="el-GR"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ή</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εικόνα </a:t>
            </a:r>
            <a:r>
              <a:rPr lang="en-US" sz="1800" dirty="0">
                <a:solidFill>
                  <a:schemeClr val="tx1"/>
                </a:solidFill>
                <a:latin typeface="Calibri" panose="020F0502020204030204" pitchFamily="34" charset="0"/>
                <a:cs typeface="Calibri" panose="020F0502020204030204" pitchFamily="34" charset="0"/>
              </a:rPr>
              <a:t>PION </a:t>
            </a:r>
            <a:r>
              <a:rPr lang="el-GR" sz="1800" dirty="0">
                <a:solidFill>
                  <a:schemeClr val="tx1"/>
                </a:solidFill>
                <a:latin typeface="Calibri" panose="020F0502020204030204" pitchFamily="34" charset="0"/>
                <a:cs typeface="Calibri" panose="020F0502020204030204" pitchFamily="34" charset="0"/>
              </a:rPr>
              <a:t>(φυσιολογική βυθοσκόπηση, αργότερα ατροφία)</a:t>
            </a:r>
          </a:p>
          <a:p>
            <a:pPr marL="342900" lvl="1" indent="-342900">
              <a:buSzPct val="60000"/>
              <a:buBlip>
                <a:blip r:embed="rId3"/>
              </a:buBlip>
            </a:pPr>
            <a:r>
              <a:rPr lang="el-GR" sz="1800" dirty="0" err="1">
                <a:solidFill>
                  <a:schemeClr val="tx1"/>
                </a:solidFill>
                <a:latin typeface="Calibri" panose="020F0502020204030204" pitchFamily="34" charset="0"/>
                <a:cs typeface="Calibri" panose="020F0502020204030204" pitchFamily="34" charset="0"/>
              </a:rPr>
              <a:t>Θεραπε</a:t>
            </a:r>
            <a:r>
              <a:rPr lang="en-US" sz="1800" dirty="0" err="1">
                <a:solidFill>
                  <a:schemeClr val="tx1"/>
                </a:solidFill>
                <a:latin typeface="Calibri" panose="020F0502020204030204" pitchFamily="34" charset="0"/>
                <a:cs typeface="Calibri" panose="020F0502020204030204" pitchFamily="34" charset="0"/>
              </a:rPr>
              <a:t>ί</a:t>
            </a:r>
            <a:r>
              <a:rPr lang="el-GR" sz="1800" dirty="0">
                <a:solidFill>
                  <a:schemeClr val="tx1"/>
                </a:solidFill>
                <a:latin typeface="Calibri" panose="020F0502020204030204" pitchFamily="34" charset="0"/>
                <a:cs typeface="Calibri" panose="020F0502020204030204" pitchFamily="34" charset="0"/>
              </a:rPr>
              <a:t>α</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ώ</a:t>
            </a:r>
            <a:r>
              <a:rPr lang="el-GR" sz="1800" dirty="0">
                <a:solidFill>
                  <a:schemeClr val="tx1"/>
                </a:solidFill>
                <a:latin typeface="Calibri" panose="020F0502020204030204" pitchFamily="34" charset="0"/>
                <a:cs typeface="Calibri" panose="020F0502020204030204" pitchFamily="34" charset="0"/>
              </a:rPr>
              <a:t>σεις 0.5-1</a:t>
            </a:r>
            <a:r>
              <a:rPr lang="en-US" sz="1800" dirty="0">
                <a:solidFill>
                  <a:schemeClr val="tx1"/>
                </a:solidFill>
                <a:latin typeface="Calibri" panose="020F0502020204030204" pitchFamily="34" charset="0"/>
                <a:cs typeface="Calibri" panose="020F0502020204030204" pitchFamily="34" charset="0"/>
              </a:rPr>
              <a:t>g </a:t>
            </a:r>
            <a:r>
              <a:rPr lang="el-GR" sz="1800" dirty="0" err="1">
                <a:solidFill>
                  <a:schemeClr val="tx1"/>
                </a:solidFill>
                <a:latin typeface="Calibri" panose="020F0502020204030204" pitchFamily="34" charset="0"/>
                <a:cs typeface="Calibri" panose="020F0502020204030204" pitchFamily="34" charset="0"/>
              </a:rPr>
              <a:t>μεθυλπρεδνιζολόνης</a:t>
            </a:r>
            <a:r>
              <a:rPr lang="el-GR" sz="1800" dirty="0">
                <a:solidFill>
                  <a:schemeClr val="tx1"/>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x3 </a:t>
            </a:r>
            <a:r>
              <a:rPr lang="el-GR" sz="1800" dirty="0">
                <a:solidFill>
                  <a:schemeClr val="tx1"/>
                </a:solidFill>
                <a:latin typeface="Calibri" panose="020F0502020204030204" pitchFamily="34" charset="0"/>
                <a:cs typeface="Calibri" panose="020F0502020204030204" pitchFamily="34" charset="0"/>
              </a:rPr>
              <a:t>ημέρες (25-50% προσβολής </a:t>
            </a:r>
            <a:r>
              <a:rPr lang="el-GR" sz="1800" dirty="0" err="1">
                <a:solidFill>
                  <a:schemeClr val="tx1"/>
                </a:solidFill>
                <a:latin typeface="Calibri" panose="020F0502020204030204" pitchFamily="34" charset="0"/>
                <a:cs typeface="Calibri" panose="020F0502020204030204" pitchFamily="34" charset="0"/>
              </a:rPr>
              <a:t>έτερου</a:t>
            </a:r>
            <a:r>
              <a:rPr lang="el-GR" sz="1800" dirty="0">
                <a:solidFill>
                  <a:schemeClr val="tx1"/>
                </a:solidFill>
                <a:latin typeface="Calibri" panose="020F0502020204030204" pitchFamily="34" charset="0"/>
                <a:cs typeface="Calibri" panose="020F0502020204030204" pitchFamily="34" charset="0"/>
              </a:rPr>
              <a:t> οφθαλμού σε 1 εβδομάδα)</a:t>
            </a:r>
          </a:p>
        </p:txBody>
      </p:sp>
      <p:sp>
        <p:nvSpPr>
          <p:cNvPr id="15" name="TextBox 14">
            <a:extLst>
              <a:ext uri="{FF2B5EF4-FFF2-40B4-BE49-F238E27FC236}">
                <a16:creationId xmlns:a16="http://schemas.microsoft.com/office/drawing/2014/main" id="{B9A2AE69-3229-B64A-9743-C1A111885B6C}"/>
              </a:ext>
            </a:extLst>
          </p:cNvPr>
          <p:cNvSpPr txBox="1"/>
          <p:nvPr/>
        </p:nvSpPr>
        <p:spPr>
          <a:xfrm>
            <a:off x="4975723" y="6361380"/>
            <a:ext cx="4227439" cy="461665"/>
          </a:xfrm>
          <a:prstGeom prst="rect">
            <a:avLst/>
          </a:prstGeom>
          <a:noFill/>
        </p:spPr>
        <p:txBody>
          <a:bodyPr wrap="none" rtlCol="0">
            <a:spAutoFit/>
          </a:bodyPr>
          <a:lstStyle/>
          <a:p>
            <a:r>
              <a:rPr lang="en-GR" sz="1200" b="0" i="1" dirty="0"/>
              <a:t>Oxford Handbook of Emergency Medicine 5th Edition, 2020</a:t>
            </a:r>
          </a:p>
          <a:p>
            <a:r>
              <a:rPr lang="en-GR" sz="1200" b="0" i="1" dirty="0"/>
              <a:t>UpToDate 2023</a:t>
            </a:r>
          </a:p>
        </p:txBody>
      </p:sp>
      <p:pic>
        <p:nvPicPr>
          <p:cNvPr id="6" name="Picture 4">
            <a:extLst>
              <a:ext uri="{FF2B5EF4-FFF2-40B4-BE49-F238E27FC236}">
                <a16:creationId xmlns:a16="http://schemas.microsoft.com/office/drawing/2014/main" id="{DA4A30E4-5E16-904F-B970-C7116FEEB7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7452" y="2194560"/>
            <a:ext cx="3291840"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526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630238" y="104775"/>
            <a:ext cx="7886700" cy="1325563"/>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sz="28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Αιφνίδια απώλεια όρασης</a:t>
            </a:r>
            <a:br>
              <a:rPr lang="el-GR" sz="28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πρόσθια ισχαιμική </a:t>
            </a:r>
            <a:r>
              <a:rPr lang="el-GR" sz="2800" b="1" dirty="0" err="1">
                <a:latin typeface="Calibri" panose="020F0502020204030204" pitchFamily="34" charset="0"/>
                <a:ea typeface="+mn-ea"/>
                <a:cs typeface="Calibri" panose="020F0502020204030204" pitchFamily="34" charset="0"/>
              </a:rPr>
              <a:t>οπτικοπάθεια</a:t>
            </a:r>
            <a:endParaRPr lang="en-GR" sz="2800" b="1"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35C2008B-C780-D748-AF7C-A7837F0453B5}"/>
              </a:ext>
            </a:extLst>
          </p:cNvPr>
          <p:cNvSpPr>
            <a:spLocks noGrp="1"/>
          </p:cNvSpPr>
          <p:nvPr>
            <p:ph type="body" idx="1"/>
          </p:nvPr>
        </p:nvSpPr>
        <p:spPr>
          <a:xfrm>
            <a:off x="467544" y="1681163"/>
            <a:ext cx="4031431" cy="451693"/>
          </a:xfrm>
        </p:spPr>
        <p:txBody>
          <a:bodyPr/>
          <a:lstStyle/>
          <a:p>
            <a:pPr algn="ctr"/>
            <a:r>
              <a:rPr lang="el-GR" u="sng" dirty="0" err="1">
                <a:latin typeface="Calibri" panose="020F0502020204030204" pitchFamily="34" charset="0"/>
                <a:cs typeface="Calibri" panose="020F0502020204030204" pitchFamily="34" charset="0"/>
              </a:rPr>
              <a:t>Γιγαντοκυτταρική</a:t>
            </a:r>
            <a:r>
              <a:rPr lang="el-GR" u="sng" dirty="0">
                <a:latin typeface="Calibri" panose="020F0502020204030204" pitchFamily="34" charset="0"/>
                <a:cs typeface="Calibri" panose="020F0502020204030204" pitchFamily="34" charset="0"/>
              </a:rPr>
              <a:t> αρτηρίτιδα</a:t>
            </a:r>
            <a:endParaRPr lang="en-US" u="sng"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2"/>
          </p:nvPr>
        </p:nvSpPr>
        <p:spPr>
          <a:xfrm>
            <a:off x="627062" y="2132856"/>
            <a:ext cx="3868737" cy="4464496"/>
          </a:xfrm>
        </p:spPr>
        <p:txBody>
          <a:bodyPr/>
          <a:lstStyle/>
          <a:p>
            <a:pPr marL="342900" lvl="1" indent="-342900">
              <a:buSzPct val="60000"/>
              <a:buBlip>
                <a:blip r:embed="rId3"/>
              </a:buBlip>
            </a:pPr>
            <a:r>
              <a:rPr lang="el-GR" sz="2000" dirty="0">
                <a:solidFill>
                  <a:schemeClr val="tx1"/>
                </a:solidFill>
                <a:latin typeface="Calibri" panose="020F0502020204030204" pitchFamily="34" charset="0"/>
                <a:cs typeface="Calibri" panose="020F0502020204030204" pitchFamily="34" charset="0"/>
              </a:rPr>
              <a:t>&gt;50 ετών</a:t>
            </a:r>
          </a:p>
          <a:p>
            <a:pPr marL="342900" lvl="1" indent="-342900">
              <a:buSzPct val="60000"/>
              <a:buBlip>
                <a:blip r:embed="rId3"/>
              </a:buBlip>
            </a:pPr>
            <a:r>
              <a:rPr lang="el-GR" sz="2000" dirty="0" err="1">
                <a:solidFill>
                  <a:schemeClr val="tx1"/>
                </a:solidFill>
                <a:latin typeface="Calibri" panose="020F0502020204030204" pitchFamily="34" charset="0"/>
                <a:cs typeface="Calibri" panose="020F0502020204030204" pitchFamily="34" charset="0"/>
              </a:rPr>
              <a:t>Αγγει</a:t>
            </a:r>
            <a:r>
              <a:rPr lang="en-US" sz="2000" dirty="0" err="1">
                <a:solidFill>
                  <a:schemeClr val="tx1"/>
                </a:solidFill>
                <a:latin typeface="Calibri" panose="020F0502020204030204" pitchFamily="34" charset="0"/>
                <a:cs typeface="Calibri" panose="020F0502020204030204" pitchFamily="34" charset="0"/>
              </a:rPr>
              <a:t>ί</a:t>
            </a:r>
            <a:r>
              <a:rPr lang="el-GR" sz="2000" dirty="0" err="1">
                <a:solidFill>
                  <a:schemeClr val="tx1"/>
                </a:solidFill>
                <a:latin typeface="Calibri" panose="020F0502020204030204" pitchFamily="34" charset="0"/>
                <a:cs typeface="Calibri" panose="020F0502020204030204" pitchFamily="34" charset="0"/>
              </a:rPr>
              <a:t>τιδα</a:t>
            </a:r>
            <a:endParaRPr lang="el-GR" sz="20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3"/>
              </a:buBlip>
            </a:pPr>
            <a:r>
              <a:rPr lang="el-GR" sz="2000" dirty="0">
                <a:solidFill>
                  <a:schemeClr val="tx1"/>
                </a:solidFill>
                <a:latin typeface="Calibri" panose="020F0502020204030204" pitchFamily="34" charset="0"/>
                <a:cs typeface="Calibri" panose="020F0502020204030204" pitchFamily="34" charset="0"/>
              </a:rPr>
              <a:t>Ανορεξία, απώλεια βάρους, καταβολή, πυρετός, πονοκέφαλος, διαλείπουσα χωλότητα κάτω γνάθο</a:t>
            </a:r>
            <a:r>
              <a:rPr lang="en-US" sz="2000" dirty="0">
                <a:solidFill>
                  <a:schemeClr val="tx1"/>
                </a:solidFill>
                <a:latin typeface="Calibri" panose="020F0502020204030204" pitchFamily="34" charset="0"/>
                <a:cs typeface="Calibri" panose="020F0502020204030204" pitchFamily="34" charset="0"/>
              </a:rPr>
              <a:t>, </a:t>
            </a:r>
            <a:r>
              <a:rPr lang="el-GR" sz="2000" dirty="0">
                <a:solidFill>
                  <a:schemeClr val="tx1"/>
                </a:solidFill>
                <a:latin typeface="Calibri" panose="020F0502020204030204" pitchFamily="34" charset="0"/>
                <a:cs typeface="Calibri" panose="020F0502020204030204" pitchFamily="34" charset="0"/>
              </a:rPr>
              <a:t>εικόνα ρευματικής </a:t>
            </a:r>
            <a:r>
              <a:rPr lang="el-GR" sz="2000" dirty="0" err="1">
                <a:solidFill>
                  <a:schemeClr val="tx1"/>
                </a:solidFill>
                <a:latin typeface="Calibri" panose="020F0502020204030204" pitchFamily="34" charset="0"/>
                <a:cs typeface="Calibri" panose="020F0502020204030204" pitchFamily="34" charset="0"/>
              </a:rPr>
              <a:t>πολυμυαλγίας</a:t>
            </a:r>
            <a:r>
              <a:rPr lang="el-GR" sz="2000" dirty="0">
                <a:solidFill>
                  <a:schemeClr val="tx1"/>
                </a:solidFill>
                <a:latin typeface="Calibri" panose="020F0502020204030204" pitchFamily="34" charset="0"/>
                <a:cs typeface="Calibri" panose="020F0502020204030204" pitchFamily="34" charset="0"/>
              </a:rPr>
              <a:t>, </a:t>
            </a:r>
            <a:r>
              <a:rPr lang="en-US" sz="2000" dirty="0">
                <a:solidFill>
                  <a:schemeClr val="tx1"/>
                </a:solidFill>
                <a:latin typeface="Calibri" panose="020F0502020204030204" pitchFamily="34" charset="0"/>
                <a:cs typeface="Calibri" panose="020F0502020204030204" pitchFamily="34" charset="0"/>
              </a:rPr>
              <a:t>α</a:t>
            </a:r>
            <a:r>
              <a:rPr lang="en-US" sz="2000" dirty="0" err="1">
                <a:solidFill>
                  <a:schemeClr val="tx1"/>
                </a:solidFill>
                <a:latin typeface="Calibri" panose="020F0502020204030204" pitchFamily="34" charset="0"/>
                <a:cs typeface="Calibri" panose="020F0502020204030204" pitchFamily="34" charset="0"/>
              </a:rPr>
              <a:t>υξημέν</a:t>
            </a:r>
            <a:r>
              <a:rPr lang="el-GR" sz="2000" dirty="0">
                <a:solidFill>
                  <a:schemeClr val="tx1"/>
                </a:solidFill>
                <a:latin typeface="Calibri" panose="020F0502020204030204" pitchFamily="34" charset="0"/>
                <a:cs typeface="Calibri" panose="020F0502020204030204" pitchFamily="34" charset="0"/>
              </a:rPr>
              <a:t>οι</a:t>
            </a:r>
            <a:r>
              <a:rPr lang="en-US" sz="2000" dirty="0">
                <a:solidFill>
                  <a:schemeClr val="tx1"/>
                </a:solidFill>
                <a:latin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cs typeface="Calibri" panose="020F0502020204030204" pitchFamily="34" charset="0"/>
              </a:rPr>
              <a:t>δείκτες</a:t>
            </a:r>
            <a:r>
              <a:rPr lang="en-US" sz="2000" dirty="0">
                <a:solidFill>
                  <a:schemeClr val="tx1"/>
                </a:solidFill>
                <a:latin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cs typeface="Calibri" panose="020F0502020204030204" pitchFamily="34" charset="0"/>
              </a:rPr>
              <a:t>φλεγμονής</a:t>
            </a:r>
            <a:endParaRPr lang="el-GR" sz="20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3"/>
              </a:buBlip>
            </a:pPr>
            <a:r>
              <a:rPr lang="el-GR" sz="2000" dirty="0">
                <a:solidFill>
                  <a:schemeClr val="tx1"/>
                </a:solidFill>
                <a:latin typeface="Calibri" panose="020F0502020204030204" pitchFamily="34" charset="0"/>
                <a:cs typeface="Calibri" panose="020F0502020204030204" pitchFamily="34" charset="0"/>
              </a:rPr>
              <a:t>↑</a:t>
            </a:r>
            <a:r>
              <a:rPr lang="en-US" sz="2000" dirty="0">
                <a:solidFill>
                  <a:schemeClr val="tx1"/>
                </a:solidFill>
                <a:latin typeface="Calibri" panose="020F0502020204030204" pitchFamily="34" charset="0"/>
                <a:cs typeface="Calibri" panose="020F0502020204030204" pitchFamily="34" charset="0"/>
              </a:rPr>
              <a:t> TKE, </a:t>
            </a:r>
            <a:r>
              <a:rPr lang="el-GR" sz="2000" dirty="0">
                <a:solidFill>
                  <a:schemeClr val="tx1"/>
                </a:solidFill>
                <a:latin typeface="Calibri" panose="020F0502020204030204" pitchFamily="34" charset="0"/>
                <a:cs typeface="Calibri" panose="020F0502020204030204" pitchFamily="34" charset="0"/>
              </a:rPr>
              <a:t>↑</a:t>
            </a:r>
            <a:r>
              <a:rPr lang="en-US" sz="2000" dirty="0">
                <a:solidFill>
                  <a:schemeClr val="tx1"/>
                </a:solidFill>
                <a:latin typeface="Calibri" panose="020F0502020204030204" pitchFamily="34" charset="0"/>
                <a:cs typeface="Calibri" panose="020F0502020204030204" pitchFamily="34" charset="0"/>
              </a:rPr>
              <a:t>CRP</a:t>
            </a:r>
            <a:endParaRPr lang="el-GR" sz="20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3"/>
              </a:buBlip>
            </a:pPr>
            <a:r>
              <a:rPr lang="en-US" sz="2000" dirty="0" err="1">
                <a:solidFill>
                  <a:schemeClr val="tx1"/>
                </a:solidFill>
                <a:latin typeface="Calibri" panose="020F0502020204030204" pitchFamily="34" charset="0"/>
                <a:cs typeface="Calibri" panose="020F0502020204030204" pitchFamily="34" charset="0"/>
              </a:rPr>
              <a:t>Βυθοσκό</a:t>
            </a:r>
            <a:r>
              <a:rPr lang="en-US" sz="2000" dirty="0">
                <a:solidFill>
                  <a:schemeClr val="tx1"/>
                </a:solidFill>
                <a:latin typeface="Calibri" panose="020F0502020204030204" pitchFamily="34" charset="0"/>
                <a:cs typeface="Calibri" panose="020F0502020204030204" pitchFamily="34" charset="0"/>
              </a:rPr>
              <a:t>π</a:t>
            </a:r>
            <a:r>
              <a:rPr lang="en-US" sz="2000" dirty="0" err="1">
                <a:solidFill>
                  <a:schemeClr val="tx1"/>
                </a:solidFill>
                <a:latin typeface="Calibri" panose="020F0502020204030204" pitchFamily="34" charset="0"/>
                <a:cs typeface="Calibri" panose="020F0502020204030204" pitchFamily="34" charset="0"/>
              </a:rPr>
              <a:t>ηση</a:t>
            </a:r>
            <a:r>
              <a:rPr lang="en-US" sz="2000" dirty="0">
                <a:solidFill>
                  <a:schemeClr val="tx1"/>
                </a:solidFill>
                <a:latin typeface="Calibri" panose="020F0502020204030204" pitchFamily="34" charset="0"/>
                <a:cs typeface="Calibri" panose="020F0502020204030204" pitchFamily="34" charset="0"/>
              </a:rPr>
              <a:t>:</a:t>
            </a:r>
            <a:r>
              <a:rPr lang="el-GR" sz="2000" dirty="0">
                <a:solidFill>
                  <a:schemeClr val="tx1"/>
                </a:solidFill>
                <a:latin typeface="Calibri" panose="020F0502020204030204" pitchFamily="34" charset="0"/>
                <a:cs typeface="Calibri" panose="020F0502020204030204" pitchFamily="34" charset="0"/>
              </a:rPr>
              <a:t> ωχρότητα, οίδημα και ασάφεια οπτικής θηλής</a:t>
            </a:r>
          </a:p>
          <a:p>
            <a:pPr marL="457200" lvl="1" indent="-457200">
              <a:buSzPct val="60000"/>
              <a:buFont typeface="Arial" panose="020B0604020202020204" pitchFamily="34" charset="0"/>
              <a:buChar char="•"/>
            </a:pPr>
            <a:endParaRPr lang="el-GR" sz="1800" dirty="0">
              <a:solidFill>
                <a:schemeClr val="tx1"/>
              </a:solidFill>
              <a:latin typeface="Calibri" panose="020F0502020204030204" pitchFamily="34" charset="0"/>
              <a:cs typeface="Calibri" panose="020F0502020204030204" pitchFamily="34" charset="0"/>
            </a:endParaRPr>
          </a:p>
          <a:p>
            <a:pPr marL="457200" lvl="1" indent="-457200">
              <a:buSzPct val="60000"/>
              <a:buFont typeface="Arial" panose="020B0604020202020204" pitchFamily="34" charset="0"/>
              <a:buChar char="•"/>
            </a:pPr>
            <a:endParaRPr lang="el-GR" sz="1800" dirty="0">
              <a:solidFill>
                <a:schemeClr val="tx1"/>
              </a:solidFill>
              <a:latin typeface="Calibri" panose="020F0502020204030204" pitchFamily="34" charset="0"/>
              <a:cs typeface="Calibri" panose="020F0502020204030204" pitchFamily="34" charset="0"/>
            </a:endParaRPr>
          </a:p>
          <a:p>
            <a:pPr marL="457200" lvl="1" indent="-457200">
              <a:buSzPct val="60000"/>
              <a:buFont typeface="Arial" panose="020B0604020202020204" pitchFamily="34" charset="0"/>
              <a:buChar char="•"/>
            </a:pPr>
            <a:endParaRPr lang="el-GR" sz="1800" dirty="0">
              <a:solidFill>
                <a:schemeClr val="tx1"/>
              </a:solidFill>
              <a:latin typeface="Calibri" panose="020F0502020204030204" pitchFamily="34" charset="0"/>
              <a:cs typeface="Calibri" panose="020F0502020204030204" pitchFamily="34" charset="0"/>
            </a:endParaRPr>
          </a:p>
          <a:p>
            <a:pPr marL="457200" lvl="1" indent="-457200">
              <a:buSzPct val="60000"/>
              <a:buFont typeface="Arial" panose="020B0604020202020204" pitchFamily="34" charset="0"/>
              <a:buChar char="•"/>
            </a:pPr>
            <a:endParaRPr lang="en-US" sz="2600" dirty="0">
              <a:solidFill>
                <a:schemeClr val="tx1"/>
              </a:solidFill>
            </a:endParaRPr>
          </a:p>
        </p:txBody>
      </p:sp>
      <p:sp>
        <p:nvSpPr>
          <p:cNvPr id="7" name="Text Placeholder 6">
            <a:extLst>
              <a:ext uri="{FF2B5EF4-FFF2-40B4-BE49-F238E27FC236}">
                <a16:creationId xmlns:a16="http://schemas.microsoft.com/office/drawing/2014/main" id="{2291DB43-BABB-0748-AD51-CBC044DAF6CE}"/>
              </a:ext>
            </a:extLst>
          </p:cNvPr>
          <p:cNvSpPr>
            <a:spLocks noGrp="1"/>
          </p:cNvSpPr>
          <p:nvPr>
            <p:ph type="body" sz="quarter" idx="3"/>
          </p:nvPr>
        </p:nvSpPr>
        <p:spPr>
          <a:xfrm>
            <a:off x="4629150" y="1681163"/>
            <a:ext cx="3887788" cy="451693"/>
          </a:xfrm>
        </p:spPr>
        <p:txBody>
          <a:bodyPr/>
          <a:lstStyle/>
          <a:p>
            <a:pPr algn="ctr"/>
            <a:r>
              <a:rPr lang="el-GR" u="sng" dirty="0">
                <a:latin typeface="Calibri" panose="020F0502020204030204" pitchFamily="34" charset="0"/>
                <a:cs typeface="Calibri" panose="020F0502020204030204" pitchFamily="34" charset="0"/>
              </a:rPr>
              <a:t>Αθηρωμάτωση</a:t>
            </a:r>
            <a:endParaRPr lang="en-GR" u="sng"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C9B08860-B1BA-2440-A413-B12F68D8A8BE}"/>
              </a:ext>
            </a:extLst>
          </p:cNvPr>
          <p:cNvSpPr>
            <a:spLocks noGrp="1"/>
          </p:cNvSpPr>
          <p:nvPr>
            <p:ph sz="quarter" idx="4"/>
          </p:nvPr>
        </p:nvSpPr>
        <p:spPr>
          <a:xfrm>
            <a:off x="4975723" y="2132856"/>
            <a:ext cx="3887788" cy="3684588"/>
          </a:xfrm>
        </p:spPr>
        <p:txBody>
          <a:bodyPr/>
          <a:lstStyle/>
          <a:p>
            <a:r>
              <a:rPr lang="el-GR" sz="2000" dirty="0">
                <a:solidFill>
                  <a:schemeClr val="tx1"/>
                </a:solidFill>
                <a:latin typeface="Calibri" panose="020F0502020204030204" pitchFamily="34" charset="0"/>
                <a:cs typeface="Calibri" panose="020F0502020204030204" pitchFamily="34" charset="0"/>
              </a:rPr>
              <a:t>&gt;50 ετών</a:t>
            </a:r>
          </a:p>
          <a:p>
            <a:r>
              <a:rPr lang="en-GR" sz="2000" dirty="0">
                <a:latin typeface="Calibri" panose="020F0502020204030204" pitchFamily="34" charset="0"/>
                <a:cs typeface="Calibri" panose="020F0502020204030204" pitchFamily="34" charset="0"/>
              </a:rPr>
              <a:t>Θρομβοεμβολ</a:t>
            </a:r>
            <a:r>
              <a:rPr lang="el-GR" sz="2000" dirty="0" err="1">
                <a:latin typeface="Calibri" panose="020F0502020204030204" pitchFamily="34" charset="0"/>
                <a:cs typeface="Calibri" panose="020F0502020204030204" pitchFamily="34" charset="0"/>
              </a:rPr>
              <a:t>ικός</a:t>
            </a:r>
            <a:r>
              <a:rPr lang="el-GR" sz="2000" dirty="0">
                <a:latin typeface="Calibri" panose="020F0502020204030204" pitchFamily="34" charset="0"/>
                <a:cs typeface="Calibri" panose="020F0502020204030204" pitchFamily="34" charset="0"/>
              </a:rPr>
              <a:t> μηχανισμός</a:t>
            </a:r>
          </a:p>
          <a:p>
            <a:r>
              <a:rPr lang="en-GR" sz="2000" dirty="0">
                <a:latin typeface="Calibri" panose="020F0502020204030204" pitchFamily="34" charset="0"/>
                <a:cs typeface="Calibri" panose="020F0502020204030204" pitchFamily="34" charset="0"/>
              </a:rPr>
              <a:t>Ιστορικό </a:t>
            </a:r>
            <a:r>
              <a:rPr lang="el-GR" sz="2000" dirty="0">
                <a:latin typeface="Calibri" panose="020F0502020204030204" pitchFamily="34" charset="0"/>
                <a:cs typeface="Calibri" panose="020F0502020204030204" pitchFamily="34" charset="0"/>
              </a:rPr>
              <a:t>σ</a:t>
            </a:r>
            <a:r>
              <a:rPr lang="en-GR" sz="2000" dirty="0">
                <a:latin typeface="Calibri" panose="020F0502020204030204" pitchFamily="34" charset="0"/>
                <a:cs typeface="Calibri" panose="020F0502020204030204" pitchFamily="34" charset="0"/>
              </a:rPr>
              <a:t>αχαρώδους διαβήτη, υπέρτασης</a:t>
            </a:r>
            <a:endParaRPr lang="el-GR" sz="2000" dirty="0">
              <a:latin typeface="Calibri" panose="020F0502020204030204" pitchFamily="34" charset="0"/>
              <a:cs typeface="Calibri" panose="020F0502020204030204" pitchFamily="34" charset="0"/>
            </a:endParaRPr>
          </a:p>
          <a:p>
            <a:r>
              <a:rPr lang="en-US" sz="2000" dirty="0">
                <a:solidFill>
                  <a:schemeClr val="tx1"/>
                </a:solidFill>
                <a:latin typeface="Calibri" panose="020F0502020204030204" pitchFamily="34" charset="0"/>
                <a:cs typeface="Calibri" panose="020F0502020204030204" pitchFamily="34" charset="0"/>
              </a:rPr>
              <a:t> TKE</a:t>
            </a:r>
            <a:r>
              <a:rPr lang="el-GR" sz="2000" dirty="0">
                <a:solidFill>
                  <a:schemeClr val="tx1"/>
                </a:solidFill>
                <a:latin typeface="Calibri" panose="020F0502020204030204" pitchFamily="34" charset="0"/>
                <a:cs typeface="Calibri" panose="020F0502020204030204" pitchFamily="34" charset="0"/>
              </a:rPr>
              <a:t>/</a:t>
            </a:r>
            <a:r>
              <a:rPr lang="en-US" sz="2000" dirty="0">
                <a:solidFill>
                  <a:schemeClr val="tx1"/>
                </a:solidFill>
                <a:latin typeface="Calibri" panose="020F0502020204030204" pitchFamily="34" charset="0"/>
                <a:cs typeface="Calibri" panose="020F0502020204030204" pitchFamily="34" charset="0"/>
              </a:rPr>
              <a:t>CRP: </a:t>
            </a:r>
            <a:r>
              <a:rPr lang="en-US" sz="2000" dirty="0" err="1">
                <a:solidFill>
                  <a:schemeClr val="tx1"/>
                </a:solidFill>
                <a:latin typeface="Calibri" panose="020F0502020204030204" pitchFamily="34" charset="0"/>
                <a:cs typeface="Calibri" panose="020F0502020204030204" pitchFamily="34" charset="0"/>
              </a:rPr>
              <a:t>κ</a:t>
            </a:r>
            <a:r>
              <a:rPr lang="el-GR" sz="2000" dirty="0">
                <a:solidFill>
                  <a:schemeClr val="tx1"/>
                </a:solidFill>
                <a:latin typeface="Calibri" panose="020F0502020204030204" pitchFamily="34" charset="0"/>
                <a:cs typeface="Calibri" panose="020F0502020204030204" pitchFamily="34" charset="0"/>
              </a:rPr>
              <a:t>.φ.</a:t>
            </a:r>
          </a:p>
          <a:p>
            <a:r>
              <a:rPr lang="el-GR" sz="2000" dirty="0">
                <a:latin typeface="Calibri" panose="020F0502020204030204" pitchFamily="34" charset="0"/>
                <a:cs typeface="Calibri" panose="020F0502020204030204" pitchFamily="34" charset="0"/>
              </a:rPr>
              <a:t>Βυθοσκόπηση</a:t>
            </a:r>
            <a:r>
              <a:rPr lang="en-US" sz="2000" dirty="0">
                <a:latin typeface="Calibri" panose="020F0502020204030204" pitchFamily="34" charset="0"/>
                <a:cs typeface="Calibri" panose="020F0502020204030204" pitchFamily="34" charset="0"/>
              </a:rPr>
              <a:t>:</a:t>
            </a:r>
            <a:r>
              <a:rPr lang="el-GR" sz="2000" dirty="0">
                <a:latin typeface="Calibri" panose="020F0502020204030204" pitchFamily="34" charset="0"/>
                <a:cs typeface="Calibri" panose="020F0502020204030204" pitchFamily="34" charset="0"/>
              </a:rPr>
              <a:t> υπεραιμία, διάχυτο οίδημα ή εστιακό στο άνω τμήμα της οπτικής θηλής, αιμορραγικά στοιχεία</a:t>
            </a:r>
            <a:endParaRPr lang="el-GR" sz="2000" dirty="0">
              <a:solidFill>
                <a:schemeClr val="tx1"/>
              </a:solidFill>
              <a:latin typeface="Calibri" panose="020F0502020204030204" pitchFamily="34" charset="0"/>
              <a:cs typeface="Calibri" panose="020F0502020204030204" pitchFamily="34" charset="0"/>
            </a:endParaRPr>
          </a:p>
          <a:p>
            <a:endParaRPr lang="en-GR" dirty="0"/>
          </a:p>
        </p:txBody>
      </p:sp>
      <p:sp>
        <p:nvSpPr>
          <p:cNvPr id="15" name="TextBox 14">
            <a:extLst>
              <a:ext uri="{FF2B5EF4-FFF2-40B4-BE49-F238E27FC236}">
                <a16:creationId xmlns:a16="http://schemas.microsoft.com/office/drawing/2014/main" id="{B9A2AE69-3229-B64A-9743-C1A111885B6C}"/>
              </a:ext>
            </a:extLst>
          </p:cNvPr>
          <p:cNvSpPr txBox="1"/>
          <p:nvPr/>
        </p:nvSpPr>
        <p:spPr>
          <a:xfrm>
            <a:off x="4975723" y="6361380"/>
            <a:ext cx="4227439" cy="461665"/>
          </a:xfrm>
          <a:prstGeom prst="rect">
            <a:avLst/>
          </a:prstGeom>
          <a:noFill/>
        </p:spPr>
        <p:txBody>
          <a:bodyPr wrap="none" rtlCol="0">
            <a:spAutoFit/>
          </a:bodyPr>
          <a:lstStyle/>
          <a:p>
            <a:r>
              <a:rPr lang="en-GR" sz="1200" b="0" i="1" dirty="0"/>
              <a:t>Oxford Handbook of Emergency Medicine 5th Edition, 2020</a:t>
            </a:r>
          </a:p>
          <a:p>
            <a:r>
              <a:rPr lang="en-GR" sz="1200" b="0" i="1" dirty="0"/>
              <a:t>UpToDate 2023</a:t>
            </a:r>
          </a:p>
        </p:txBody>
      </p:sp>
    </p:spTree>
    <p:extLst>
      <p:ext uri="{BB962C8B-B14F-4D97-AF65-F5344CB8AC3E}">
        <p14:creationId xmlns:p14="http://schemas.microsoft.com/office/powerpoint/2010/main" val="3954301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250825" y="1844824"/>
            <a:ext cx="8893175" cy="1196975"/>
          </a:xfrm>
        </p:spPr>
        <p:txBody>
          <a:bodyPr/>
          <a:lstStyle/>
          <a:p>
            <a:pPr algn="ctr"/>
            <a:r>
              <a:rPr lang="el-GR" dirty="0" err="1">
                <a:latin typeface="Calibri" panose="020F0502020204030204" pitchFamily="34" charset="0"/>
                <a:cs typeface="Calibri" panose="020F0502020204030204" pitchFamily="34" charset="0"/>
              </a:rPr>
              <a:t>Καμ</a:t>
            </a:r>
            <a:r>
              <a:rPr lang="en-US" dirty="0" err="1">
                <a:latin typeface="Calibri" panose="020F0502020204030204" pitchFamily="34" charset="0"/>
                <a:cs typeface="Calibri" panose="020F0502020204030204" pitchFamily="34" charset="0"/>
              </a:rPr>
              <a:t>ί</a:t>
            </a:r>
            <a:r>
              <a:rPr lang="el-GR" dirty="0">
                <a:latin typeface="Calibri" panose="020F0502020204030204" pitchFamily="34" charset="0"/>
                <a:cs typeface="Calibri" panose="020F0502020204030204" pitchFamily="34" charset="0"/>
              </a:rPr>
              <a:t>α σύγκρουση συμφερόντων</a:t>
            </a:r>
            <a:endParaRPr lang="en-G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3032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255690" y="176964"/>
            <a:ext cx="8893175" cy="936104"/>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sz="28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Αιφνίδια απώλεια όρασης (οξεία τύφλωση)</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1"/>
          </p:nvPr>
        </p:nvSpPr>
        <p:spPr>
          <a:xfrm>
            <a:off x="292959" y="1146065"/>
            <a:ext cx="6845564" cy="5434936"/>
          </a:xfrm>
        </p:spPr>
        <p:txBody>
          <a:bodyPr/>
          <a:lstStyle/>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Αιμορραγία υαλώδους σώματος</a:t>
            </a: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Διαβήτης, αιμορραγική διάθεση, αποκόλληση αμφιβληστροειδούς</a:t>
            </a: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Περιορισμένες βλάβες</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μυ</a:t>
            </a:r>
            <a:r>
              <a:rPr lang="en-US" sz="1800" dirty="0" err="1">
                <a:solidFill>
                  <a:schemeClr val="tx1"/>
                </a:solidFill>
                <a:latin typeface="Calibri" panose="020F0502020204030204" pitchFamily="34" charset="0"/>
                <a:cs typeface="Calibri" panose="020F0502020204030204" pitchFamily="34" charset="0"/>
              </a:rPr>
              <a:t>οψίες</a:t>
            </a:r>
            <a:r>
              <a:rPr lang="en-US" sz="1800" dirty="0">
                <a:solidFill>
                  <a:schemeClr val="tx1"/>
                </a:solidFill>
                <a:latin typeface="Calibri" panose="020F0502020204030204" pitchFamily="34" charset="0"/>
                <a:cs typeface="Calibri" panose="020F0502020204030204" pitchFamily="34" charset="0"/>
              </a:rPr>
              <a:t>,</a:t>
            </a:r>
            <a:r>
              <a:rPr lang="el-GR" sz="1800" dirty="0">
                <a:solidFill>
                  <a:schemeClr val="tx1"/>
                </a:solidFill>
                <a:latin typeface="Calibri" panose="020F0502020204030204" pitchFamily="34" charset="0"/>
                <a:cs typeface="Calibri" panose="020F0502020204030204" pitchFamily="34" charset="0"/>
              </a:rPr>
              <a:t> φωταψίες</a:t>
            </a:r>
          </a:p>
          <a:p>
            <a:pPr marL="742950" lvl="2" indent="-342900">
              <a:buSzPct val="60000"/>
              <a:buBlip>
                <a:blip r:embed="rId2"/>
              </a:buBlip>
            </a:pPr>
            <a:r>
              <a:rPr lang="en-US" sz="1800" dirty="0" err="1">
                <a:solidFill>
                  <a:schemeClr val="tx1"/>
                </a:solidFill>
                <a:latin typeface="Calibri" panose="020F0502020204030204" pitchFamily="34" charset="0"/>
                <a:cs typeface="Calibri" panose="020F0502020204030204" pitchFamily="34" charset="0"/>
              </a:rPr>
              <a:t>Εκτετ</a:t>
            </a:r>
            <a:r>
              <a:rPr lang="en-US" sz="1800" dirty="0">
                <a:solidFill>
                  <a:schemeClr val="tx1"/>
                </a:solidFill>
                <a:latin typeface="Calibri" panose="020F0502020204030204" pitchFamily="34" charset="0"/>
                <a:cs typeface="Calibri" panose="020F0502020204030204" pitchFamily="34" charset="0"/>
              </a:rPr>
              <a:t>α</a:t>
            </a:r>
            <a:r>
              <a:rPr lang="en-US" sz="1800" dirty="0" err="1">
                <a:solidFill>
                  <a:schemeClr val="tx1"/>
                </a:solidFill>
                <a:latin typeface="Calibri" panose="020F0502020204030204" pitchFamily="34" charset="0"/>
                <a:cs typeface="Calibri" panose="020F0502020204030204" pitchFamily="34" charset="0"/>
              </a:rPr>
              <a:t>μένες</a:t>
            </a:r>
            <a:r>
              <a:rPr lang="en-US" sz="1800" dirty="0">
                <a:solidFill>
                  <a:schemeClr val="tx1"/>
                </a:solidFill>
                <a:latin typeface="Calibri" panose="020F0502020204030204" pitchFamily="34" charset="0"/>
                <a:cs typeface="Calibri" panose="020F0502020204030204" pitchFamily="34" charset="0"/>
              </a:rPr>
              <a:t> β</a:t>
            </a:r>
            <a:r>
              <a:rPr lang="en-US" sz="1800" dirty="0" err="1">
                <a:solidFill>
                  <a:schemeClr val="tx1"/>
                </a:solidFill>
                <a:latin typeface="Calibri" panose="020F0502020204030204" pitchFamily="34" charset="0"/>
                <a:cs typeface="Calibri" panose="020F0502020204030204" pitchFamily="34" charset="0"/>
              </a:rPr>
              <a:t>λά</a:t>
            </a:r>
            <a:r>
              <a:rPr lang="en-US" sz="1800" dirty="0">
                <a:solidFill>
                  <a:schemeClr val="tx1"/>
                </a:solidFill>
                <a:latin typeface="Calibri" panose="020F0502020204030204" pitchFamily="34" charset="0"/>
                <a:cs typeface="Calibri" panose="020F0502020204030204" pitchFamily="34" charset="0"/>
              </a:rPr>
              <a:t>β</a:t>
            </a:r>
            <a:r>
              <a:rPr lang="en-US" sz="1800" dirty="0" err="1">
                <a:solidFill>
                  <a:schemeClr val="tx1"/>
                </a:solidFill>
                <a:latin typeface="Calibri" panose="020F0502020204030204" pitchFamily="34" charset="0"/>
                <a:cs typeface="Calibri" panose="020F0502020204030204" pitchFamily="34" charset="0"/>
              </a:rPr>
              <a:t>ες</a:t>
            </a:r>
            <a:r>
              <a:rPr lang="en-US" sz="1800" dirty="0">
                <a:solidFill>
                  <a:schemeClr val="tx1"/>
                </a:solidFill>
                <a:latin typeface="Calibri" panose="020F0502020204030204" pitchFamily="34" charset="0"/>
                <a:cs typeface="Calibri" panose="020F0502020204030204" pitchFamily="34" charset="0"/>
              </a:rPr>
              <a:t> → α</a:t>
            </a:r>
            <a:r>
              <a:rPr lang="en-US" sz="1800" dirty="0" err="1">
                <a:solidFill>
                  <a:schemeClr val="tx1"/>
                </a:solidFill>
                <a:latin typeface="Calibri" panose="020F0502020204030204" pitchFamily="34" charset="0"/>
                <a:cs typeface="Calibri" panose="020F0502020204030204" pitchFamily="34" charset="0"/>
              </a:rPr>
              <a:t>νώδυνη</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μείωση</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ο</a:t>
            </a:r>
            <a:r>
              <a:rPr lang="en-US" sz="1800" dirty="0">
                <a:solidFill>
                  <a:schemeClr val="tx1"/>
                </a:solidFill>
                <a:latin typeface="Calibri" panose="020F0502020204030204" pitchFamily="34" charset="0"/>
                <a:cs typeface="Calibri" panose="020F0502020204030204" pitchFamily="34" charset="0"/>
              </a:rPr>
              <a:t>π</a:t>
            </a:r>
            <a:r>
              <a:rPr lang="en-US" sz="1800" dirty="0" err="1">
                <a:solidFill>
                  <a:schemeClr val="tx1"/>
                </a:solidFill>
                <a:latin typeface="Calibri" panose="020F0502020204030204" pitchFamily="34" charset="0"/>
                <a:cs typeface="Calibri" panose="020F0502020204030204" pitchFamily="34" charset="0"/>
              </a:rPr>
              <a:t>τικής</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οξύτητ</a:t>
            </a:r>
            <a:r>
              <a:rPr lang="en-US" sz="1800" dirty="0">
                <a:solidFill>
                  <a:schemeClr val="tx1"/>
                </a:solidFill>
                <a:latin typeface="Calibri" panose="020F0502020204030204" pitchFamily="34" charset="0"/>
                <a:cs typeface="Calibri" panose="020F0502020204030204" pitchFamily="34" charset="0"/>
              </a:rPr>
              <a:t>α</a:t>
            </a:r>
            <a:r>
              <a:rPr lang="en-US" sz="1800" dirty="0" err="1">
                <a:solidFill>
                  <a:schemeClr val="tx1"/>
                </a:solidFill>
                <a:latin typeface="Calibri" panose="020F0502020204030204" pitchFamily="34" charset="0"/>
                <a:cs typeface="Calibri" panose="020F0502020204030204" pitchFamily="34" charset="0"/>
              </a:rPr>
              <a:t>ς</a:t>
            </a:r>
            <a:endParaRPr lang="el-GR" sz="18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n-US" sz="1800" dirty="0" err="1">
                <a:solidFill>
                  <a:schemeClr val="tx1"/>
                </a:solidFill>
                <a:latin typeface="Calibri" panose="020F0502020204030204" pitchFamily="34" charset="0"/>
                <a:cs typeface="Calibri" panose="020F0502020204030204" pitchFamily="34" charset="0"/>
              </a:rPr>
              <a:t>Άμεση</a:t>
            </a:r>
            <a:r>
              <a:rPr lang="en-US" sz="1800" dirty="0">
                <a:solidFill>
                  <a:schemeClr val="tx1"/>
                </a:solidFill>
                <a:latin typeface="Calibri" panose="020F0502020204030204" pitchFamily="34" charset="0"/>
                <a:cs typeface="Calibri" panose="020F0502020204030204" pitchFamily="34" charset="0"/>
              </a:rPr>
              <a:t> πα</a:t>
            </a:r>
            <a:r>
              <a:rPr lang="en-US" sz="1800" dirty="0" err="1">
                <a:solidFill>
                  <a:schemeClr val="tx1"/>
                </a:solidFill>
                <a:latin typeface="Calibri" panose="020F0502020204030204" pitchFamily="34" charset="0"/>
                <a:cs typeface="Calibri" panose="020F0502020204030204" pitchFamily="34" charset="0"/>
              </a:rPr>
              <a:t>ρ</a:t>
            </a:r>
            <a:r>
              <a:rPr lang="en-US" sz="1800" dirty="0">
                <a:solidFill>
                  <a:schemeClr val="tx1"/>
                </a:solidFill>
                <a:latin typeface="Calibri" panose="020F0502020204030204" pitchFamily="34" charset="0"/>
                <a:cs typeface="Calibri" panose="020F0502020204030204" pitchFamily="34" charset="0"/>
              </a:rPr>
              <a:t>απ</a:t>
            </a:r>
            <a:r>
              <a:rPr lang="en-US" sz="1800" dirty="0" err="1">
                <a:solidFill>
                  <a:schemeClr val="tx1"/>
                </a:solidFill>
                <a:latin typeface="Calibri" panose="020F0502020204030204" pitchFamily="34" charset="0"/>
                <a:cs typeface="Calibri" panose="020F0502020204030204" pitchFamily="34" charset="0"/>
              </a:rPr>
              <a:t>ομ</a:t>
            </a:r>
            <a:r>
              <a:rPr lang="en-US" sz="1800" dirty="0">
                <a:solidFill>
                  <a:schemeClr val="tx1"/>
                </a:solidFill>
                <a:latin typeface="Calibri" panose="020F0502020204030204" pitchFamily="34" charset="0"/>
                <a:cs typeface="Calibri" panose="020F0502020204030204" pitchFamily="34" charset="0"/>
              </a:rPr>
              <a:t>π</a:t>
            </a:r>
            <a:r>
              <a:rPr lang="en-US" sz="1800" dirty="0" err="1">
                <a:solidFill>
                  <a:schemeClr val="tx1"/>
                </a:solidFill>
                <a:latin typeface="Calibri" panose="020F0502020204030204" pitchFamily="34" charset="0"/>
                <a:cs typeface="Calibri" panose="020F0502020204030204" pitchFamily="34" charset="0"/>
              </a:rPr>
              <a:t>ή</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έγερση</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κεφ</a:t>
            </a:r>
            <a:r>
              <a:rPr lang="en-US" sz="1800" dirty="0">
                <a:solidFill>
                  <a:schemeClr val="tx1"/>
                </a:solidFill>
                <a:latin typeface="Calibri" panose="020F0502020204030204" pitchFamily="34" charset="0"/>
                <a:cs typeface="Calibri" panose="020F0502020204030204" pitchFamily="34" charset="0"/>
              </a:rPr>
              <a:t>α</a:t>
            </a:r>
            <a:r>
              <a:rPr lang="en-US" sz="1800" dirty="0" err="1">
                <a:solidFill>
                  <a:schemeClr val="tx1"/>
                </a:solidFill>
                <a:latin typeface="Calibri" panose="020F0502020204030204" pitchFamily="34" charset="0"/>
                <a:cs typeface="Calibri" panose="020F0502020204030204" pitchFamily="34" charset="0"/>
              </a:rPr>
              <a:t>λής</a:t>
            </a:r>
            <a:endParaRPr lang="el-GR" sz="1800" dirty="0">
              <a:solidFill>
                <a:schemeClr val="tx1"/>
              </a:solidFill>
              <a:latin typeface="Calibri" panose="020F0502020204030204" pitchFamily="34" charset="0"/>
              <a:cs typeface="Calibri" panose="020F0502020204030204" pitchFamily="34" charset="0"/>
            </a:endParaRPr>
          </a:p>
          <a:p>
            <a:pPr marL="400050" lvl="2" indent="0">
              <a:buSzPct val="60000"/>
              <a:buNone/>
            </a:pPr>
            <a:endParaRPr lang="el-GR"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Αποκόλληση αμφιβληστροειδούς</a:t>
            </a: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Μυωπία, διαβήτης, τραύμα, μεγάλη ηλικία</a:t>
            </a: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Φωταψίες, </a:t>
            </a:r>
            <a:r>
              <a:rPr lang="el-GR" sz="1800" dirty="0" err="1">
                <a:solidFill>
                  <a:schemeClr val="tx1"/>
                </a:solidFill>
                <a:latin typeface="Calibri" panose="020F0502020204030204" pitchFamily="34" charset="0"/>
                <a:cs typeface="Calibri" panose="020F0502020204030204" pitchFamily="34" charset="0"/>
              </a:rPr>
              <a:t>θολώση</a:t>
            </a:r>
            <a:r>
              <a:rPr lang="el-GR" sz="1800" dirty="0">
                <a:solidFill>
                  <a:schemeClr val="tx1"/>
                </a:solidFill>
                <a:latin typeface="Calibri" panose="020F0502020204030204" pitchFamily="34" charset="0"/>
                <a:cs typeface="Calibri" panose="020F0502020204030204" pitchFamily="34" charset="0"/>
              </a:rPr>
              <a:t> της όρασης, έλλειμμα οπτικού πεδίου, μείωση οπτικής οξύτητας</a:t>
            </a: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Άμεσο χειρουργείο και </a:t>
            </a:r>
            <a:r>
              <a:rPr lang="el-GR" sz="1800" dirty="0" err="1">
                <a:solidFill>
                  <a:schemeClr val="tx1"/>
                </a:solidFill>
                <a:latin typeface="Calibri" panose="020F0502020204030204" pitchFamily="34" charset="0"/>
                <a:cs typeface="Calibri" panose="020F0502020204030204" pitchFamily="34" charset="0"/>
              </a:rPr>
              <a:t>φωτοπηξία</a:t>
            </a:r>
            <a:endParaRPr lang="el-GR" sz="18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9A2AE69-3229-B64A-9743-C1A111885B6C}"/>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2010196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255690" y="176964"/>
            <a:ext cx="8893175" cy="936104"/>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sz="28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Αιφνίδια απώλεια όρασης (οξεία τύφλωση)</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1"/>
          </p:nvPr>
        </p:nvSpPr>
        <p:spPr>
          <a:xfrm>
            <a:off x="292959" y="1146065"/>
            <a:ext cx="6845564" cy="5434936"/>
          </a:xfrm>
        </p:spPr>
        <p:txBody>
          <a:bodyPr/>
          <a:lstStyle/>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Οπτική νευρίτιδα</a:t>
            </a: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Φλεγμονή και </a:t>
            </a:r>
            <a:r>
              <a:rPr lang="el-GR" sz="1800" dirty="0" err="1">
                <a:solidFill>
                  <a:schemeClr val="tx1"/>
                </a:solidFill>
                <a:latin typeface="Calibri" panose="020F0502020204030204" pitchFamily="34" charset="0"/>
                <a:cs typeface="Calibri" panose="020F0502020204030204" pitchFamily="34" charset="0"/>
              </a:rPr>
              <a:t>απομυελίνωση</a:t>
            </a:r>
            <a:endParaRPr lang="el-GR" sz="18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Πόνος των οφθαλμών στην κίνηση, μειωμένη οπτική οξύτητα, διαταραχή της αντίληψης των χρωμάτων, </a:t>
            </a: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 άμεσο αντανακλαστικό, φυσιολογική η οιδηματώδης οπτική θηλή</a:t>
            </a: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Συσχέτιση με σκλήρυνση κατά πλάκας, </a:t>
            </a:r>
            <a:r>
              <a:rPr lang="en-US" sz="1800" dirty="0" err="1">
                <a:solidFill>
                  <a:schemeClr val="tx1"/>
                </a:solidFill>
                <a:latin typeface="Calibri" panose="020F0502020204030204" pitchFamily="34" charset="0"/>
                <a:cs typeface="Calibri" panose="020F0502020204030204" pitchFamily="34" charset="0"/>
              </a:rPr>
              <a:t>ώ</a:t>
            </a:r>
            <a:r>
              <a:rPr lang="el-GR" sz="1800" dirty="0">
                <a:solidFill>
                  <a:schemeClr val="tx1"/>
                </a:solidFill>
                <a:latin typeface="Calibri" panose="020F0502020204030204" pitchFamily="34" charset="0"/>
                <a:cs typeface="Calibri" panose="020F0502020204030204" pitchFamily="34" charset="0"/>
              </a:rPr>
              <a:t>σεις 0.5-1</a:t>
            </a:r>
            <a:r>
              <a:rPr lang="en-US" sz="1800" dirty="0">
                <a:solidFill>
                  <a:schemeClr val="tx1"/>
                </a:solidFill>
                <a:latin typeface="Calibri" panose="020F0502020204030204" pitchFamily="34" charset="0"/>
                <a:cs typeface="Calibri" panose="020F0502020204030204" pitchFamily="34" charset="0"/>
              </a:rPr>
              <a:t>g </a:t>
            </a:r>
            <a:r>
              <a:rPr lang="el-GR" sz="1800" dirty="0" err="1">
                <a:solidFill>
                  <a:schemeClr val="tx1"/>
                </a:solidFill>
                <a:latin typeface="Calibri" panose="020F0502020204030204" pitchFamily="34" charset="0"/>
                <a:cs typeface="Calibri" panose="020F0502020204030204" pitchFamily="34" charset="0"/>
              </a:rPr>
              <a:t>μεθυλπρεδνιζολόνης</a:t>
            </a:r>
            <a:r>
              <a:rPr lang="el-GR" sz="1800" dirty="0">
                <a:solidFill>
                  <a:schemeClr val="tx1"/>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x3 </a:t>
            </a:r>
            <a:r>
              <a:rPr lang="el-GR" sz="1800" dirty="0">
                <a:solidFill>
                  <a:schemeClr val="tx1"/>
                </a:solidFill>
                <a:latin typeface="Calibri" panose="020F0502020204030204" pitchFamily="34" charset="0"/>
                <a:cs typeface="Calibri" panose="020F0502020204030204" pitchFamily="34" charset="0"/>
              </a:rPr>
              <a:t>ημέρες (25-50% προσβολής </a:t>
            </a:r>
            <a:r>
              <a:rPr lang="el-GR" sz="1800" dirty="0" err="1">
                <a:solidFill>
                  <a:schemeClr val="tx1"/>
                </a:solidFill>
                <a:latin typeface="Calibri" panose="020F0502020204030204" pitchFamily="34" charset="0"/>
                <a:cs typeface="Calibri" panose="020F0502020204030204" pitchFamily="34" charset="0"/>
              </a:rPr>
              <a:t>έτερου</a:t>
            </a:r>
            <a:r>
              <a:rPr lang="el-GR" sz="1800" dirty="0">
                <a:solidFill>
                  <a:schemeClr val="tx1"/>
                </a:solidFill>
                <a:latin typeface="Calibri" panose="020F0502020204030204" pitchFamily="34" charset="0"/>
                <a:cs typeface="Calibri" panose="020F0502020204030204" pitchFamily="34" charset="0"/>
              </a:rPr>
              <a:t> οφθαλμού σε 1 εβδομάδα</a:t>
            </a: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Διάφορα αίτια (οξεία επί </a:t>
            </a:r>
            <a:r>
              <a:rPr lang="el-GR" sz="2000" dirty="0" err="1">
                <a:solidFill>
                  <a:schemeClr val="tx1"/>
                </a:solidFill>
                <a:latin typeface="Calibri" panose="020F0502020204030204" pitchFamily="34" charset="0"/>
                <a:cs typeface="Calibri" panose="020F0502020204030204" pitchFamily="34" charset="0"/>
              </a:rPr>
              <a:t>χρονίας</a:t>
            </a:r>
            <a:r>
              <a:rPr lang="el-GR" sz="2000" dirty="0">
                <a:solidFill>
                  <a:schemeClr val="tx1"/>
                </a:solidFill>
                <a:latin typeface="Calibri" panose="020F0502020204030204" pitchFamily="34" charset="0"/>
                <a:cs typeface="Calibri" panose="020F0502020204030204" pitchFamily="34" charset="0"/>
              </a:rPr>
              <a:t>)</a:t>
            </a: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Εκφύλιση </a:t>
            </a:r>
            <a:r>
              <a:rPr lang="el-GR" sz="1800" dirty="0" err="1">
                <a:solidFill>
                  <a:schemeClr val="tx1"/>
                </a:solidFill>
                <a:latin typeface="Calibri" panose="020F0502020204030204" pitchFamily="34" charset="0"/>
                <a:cs typeface="Calibri" panose="020F0502020204030204" pitchFamily="34" charset="0"/>
              </a:rPr>
              <a:t>ωχράς</a:t>
            </a:r>
            <a:r>
              <a:rPr lang="el-GR" sz="1800" dirty="0">
                <a:solidFill>
                  <a:schemeClr val="tx1"/>
                </a:solidFill>
                <a:latin typeface="Calibri" panose="020F0502020204030204" pitchFamily="34" charset="0"/>
                <a:cs typeface="Calibri" panose="020F0502020204030204" pitchFamily="34" charset="0"/>
              </a:rPr>
              <a:t> κηλίδας</a:t>
            </a: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Γλαύκωμα</a:t>
            </a: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Ατροφία οπτικού νεύρου</a:t>
            </a:r>
          </a:p>
          <a:p>
            <a:pPr marL="742950" lvl="2" indent="-342900">
              <a:buSzPct val="60000"/>
              <a:buBlip>
                <a:blip r:embed="rId2"/>
              </a:buBlip>
            </a:pPr>
            <a:r>
              <a:rPr lang="el-GR" sz="1800" dirty="0" err="1">
                <a:solidFill>
                  <a:schemeClr val="tx1"/>
                </a:solidFill>
                <a:latin typeface="Calibri" panose="020F0502020204030204" pitchFamily="34" charset="0"/>
                <a:cs typeface="Calibri" panose="020F0502020204030204" pitchFamily="34" charset="0"/>
              </a:rPr>
              <a:t>Χοριο-αμφιβληστροειδίτιδα</a:t>
            </a:r>
            <a:r>
              <a:rPr lang="el-GR" sz="1800" dirty="0">
                <a:solidFill>
                  <a:schemeClr val="tx1"/>
                </a:solidFill>
                <a:latin typeface="Calibri" panose="020F0502020204030204" pitchFamily="34" charset="0"/>
                <a:cs typeface="Calibri" panose="020F0502020204030204" pitchFamily="34" charset="0"/>
              </a:rPr>
              <a:t>/αγγειίτιδα αμφιβληστροειδούς</a:t>
            </a: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Φάρμακα</a:t>
            </a:r>
          </a:p>
          <a:p>
            <a:pPr marL="342900" lvl="1" indent="-342900">
              <a:buSzPct val="60000"/>
              <a:buBlip>
                <a:blip r:embed="rId2"/>
              </a:buBlip>
            </a:pPr>
            <a:endParaRPr lang="el-GR" sz="20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9A2AE69-3229-B64A-9743-C1A111885B6C}"/>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321466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255690" y="176964"/>
            <a:ext cx="8893175" cy="936104"/>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sz="28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Ερυθρός οφθαλμός</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1"/>
          </p:nvPr>
        </p:nvSpPr>
        <p:spPr>
          <a:xfrm>
            <a:off x="467544" y="1889824"/>
            <a:ext cx="6845564" cy="3744416"/>
          </a:xfrm>
        </p:spPr>
        <p:txBody>
          <a:bodyPr/>
          <a:lstStyle/>
          <a:p>
            <a:pPr marL="342900" lvl="1" indent="-342900">
              <a:buSzPct val="60000"/>
              <a:buBlip>
                <a:blip r:embed="rId2"/>
              </a:buBlip>
            </a:pPr>
            <a:r>
              <a:rPr lang="en-US" sz="2000" dirty="0" err="1">
                <a:solidFill>
                  <a:schemeClr val="tx1"/>
                </a:solidFill>
                <a:latin typeface="Calibri" panose="020F0502020204030204" pitchFamily="34" charset="0"/>
                <a:cs typeface="Calibri" panose="020F0502020204030204" pitchFamily="34" charset="0"/>
              </a:rPr>
              <a:t>Προδι</a:t>
            </a:r>
            <a:r>
              <a:rPr lang="en-US" sz="2000" dirty="0">
                <a:solidFill>
                  <a:schemeClr val="tx1"/>
                </a:solidFill>
                <a:latin typeface="Calibri" panose="020F0502020204030204" pitchFamily="34" charset="0"/>
                <a:cs typeface="Calibri" panose="020F0502020204030204" pitchFamily="34" charset="0"/>
              </a:rPr>
              <a:t>α</a:t>
            </a:r>
            <a:r>
              <a:rPr lang="en-US" sz="2000" dirty="0" err="1">
                <a:solidFill>
                  <a:schemeClr val="tx1"/>
                </a:solidFill>
                <a:latin typeface="Calibri" panose="020F0502020204030204" pitchFamily="34" charset="0"/>
                <a:cs typeface="Calibri" panose="020F0502020204030204" pitchFamily="34" charset="0"/>
              </a:rPr>
              <a:t>φρ</a:t>
            </a:r>
            <a:r>
              <a:rPr lang="en-US" sz="2000" dirty="0">
                <a:solidFill>
                  <a:schemeClr val="tx1"/>
                </a:solidFill>
                <a:latin typeface="Calibri" panose="020F0502020204030204" pitchFamily="34" charset="0"/>
                <a:cs typeface="Calibri" panose="020F0502020204030204" pitchFamily="34" charset="0"/>
              </a:rPr>
              <a:t>α</a:t>
            </a:r>
            <a:r>
              <a:rPr lang="en-US" sz="2000" dirty="0" err="1">
                <a:solidFill>
                  <a:schemeClr val="tx1"/>
                </a:solidFill>
                <a:latin typeface="Calibri" panose="020F0502020204030204" pitchFamily="34" charset="0"/>
                <a:cs typeface="Calibri" panose="020F0502020204030204" pitchFamily="34" charset="0"/>
              </a:rPr>
              <a:t>γμ</a:t>
            </a:r>
            <a:r>
              <a:rPr lang="en-US" sz="2000" dirty="0">
                <a:solidFill>
                  <a:schemeClr val="tx1"/>
                </a:solidFill>
                <a:latin typeface="Calibri" panose="020F0502020204030204" pitchFamily="34" charset="0"/>
                <a:cs typeface="Calibri" panose="020F0502020204030204" pitchFamily="34" charset="0"/>
              </a:rPr>
              <a:t>α</a:t>
            </a:r>
            <a:r>
              <a:rPr lang="en-US" sz="2000" dirty="0" err="1">
                <a:solidFill>
                  <a:schemeClr val="tx1"/>
                </a:solidFill>
                <a:latin typeface="Calibri" panose="020F0502020204030204" pitchFamily="34" charset="0"/>
                <a:cs typeface="Calibri" panose="020F0502020204030204" pitchFamily="34" charset="0"/>
              </a:rPr>
              <a:t>τική</a:t>
            </a:r>
            <a:r>
              <a:rPr lang="en-US" sz="2000" dirty="0">
                <a:solidFill>
                  <a:schemeClr val="tx1"/>
                </a:solidFill>
                <a:latin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cs typeface="Calibri" panose="020F0502020204030204" pitchFamily="34" charset="0"/>
              </a:rPr>
              <a:t>κυττ</a:t>
            </a:r>
            <a:r>
              <a:rPr lang="en-US" sz="2000" dirty="0">
                <a:solidFill>
                  <a:schemeClr val="tx1"/>
                </a:solidFill>
                <a:latin typeface="Calibri" panose="020F0502020204030204" pitchFamily="34" charset="0"/>
                <a:cs typeface="Calibri" panose="020F0502020204030204" pitchFamily="34" charset="0"/>
              </a:rPr>
              <a:t>α</a:t>
            </a:r>
            <a:r>
              <a:rPr lang="en-US" sz="2000" dirty="0" err="1">
                <a:solidFill>
                  <a:schemeClr val="tx1"/>
                </a:solidFill>
                <a:latin typeface="Calibri" panose="020F0502020204030204" pitchFamily="34" charset="0"/>
                <a:cs typeface="Calibri" panose="020F0502020204030204" pitchFamily="34" charset="0"/>
              </a:rPr>
              <a:t>ρίτιδ</a:t>
            </a:r>
            <a:r>
              <a:rPr lang="en-US" sz="2000" dirty="0">
                <a:solidFill>
                  <a:schemeClr val="tx1"/>
                </a:solidFill>
                <a:latin typeface="Calibri" panose="020F0502020204030204" pitchFamily="34" charset="0"/>
                <a:cs typeface="Calibri" panose="020F0502020204030204" pitchFamily="34" charset="0"/>
              </a:rPr>
              <a:t>α</a:t>
            </a:r>
            <a:r>
              <a:rPr lang="el-GR" sz="2000" dirty="0">
                <a:solidFill>
                  <a:schemeClr val="tx1"/>
                </a:solidFill>
                <a:latin typeface="Calibri" panose="020F0502020204030204" pitchFamily="34" charset="0"/>
                <a:cs typeface="Calibri" panose="020F0502020204030204" pitchFamily="34" charset="0"/>
              </a:rPr>
              <a:t>/ κυτταρίτιδα </a:t>
            </a:r>
            <a:r>
              <a:rPr lang="el-GR" sz="2000" dirty="0" err="1">
                <a:solidFill>
                  <a:schemeClr val="tx1"/>
                </a:solidFill>
                <a:latin typeface="Calibri" panose="020F0502020204030204" pitchFamily="34" charset="0"/>
                <a:cs typeface="Calibri" panose="020F0502020204030204" pitchFamily="34" charset="0"/>
              </a:rPr>
              <a:t>κόγχου</a:t>
            </a:r>
            <a:endParaRPr lang="el-GR" sz="20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Οξεία </a:t>
            </a:r>
            <a:r>
              <a:rPr lang="el-GR" sz="2000" dirty="0" err="1">
                <a:solidFill>
                  <a:schemeClr val="tx1"/>
                </a:solidFill>
                <a:latin typeface="Calibri" panose="020F0502020204030204" pitchFamily="34" charset="0"/>
                <a:cs typeface="Calibri" panose="020F0502020204030204" pitchFamily="34" charset="0"/>
              </a:rPr>
              <a:t>ιριδοκυκλίτιδα</a:t>
            </a:r>
            <a:endParaRPr lang="el-GR" sz="20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Οξύ γλαύκωμα κλειστής γωνίας</a:t>
            </a: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Επιπεφυκίτιδα</a:t>
            </a: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Κερατίτιδα</a:t>
            </a:r>
          </a:p>
          <a:p>
            <a:pPr marL="342900" lvl="1" indent="-342900">
              <a:buSzPct val="60000"/>
              <a:buBlip>
                <a:blip r:embed="rId2"/>
              </a:buBlip>
            </a:pPr>
            <a:r>
              <a:rPr lang="el-GR" sz="2000" dirty="0" err="1">
                <a:solidFill>
                  <a:schemeClr val="tx1"/>
                </a:solidFill>
                <a:latin typeface="Calibri" panose="020F0502020204030204" pitchFamily="34" charset="0"/>
                <a:cs typeface="Calibri" panose="020F0502020204030204" pitchFamily="34" charset="0"/>
              </a:rPr>
              <a:t>Επισκληρίτιδα</a:t>
            </a:r>
            <a:endParaRPr lang="el-GR" sz="20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Σκληρίτιδα</a:t>
            </a:r>
          </a:p>
          <a:p>
            <a:pPr marL="342900" lvl="1" indent="-342900">
              <a:buSzPct val="60000"/>
              <a:buBlip>
                <a:blip r:embed="rId2"/>
              </a:buBlip>
            </a:pPr>
            <a:endParaRPr lang="el-GR" sz="20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9A2AE69-3229-B64A-9743-C1A111885B6C}"/>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4289082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630238" y="5556"/>
            <a:ext cx="7886700" cy="863858"/>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sz="28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Ερυθρός οφθαλμός</a:t>
            </a:r>
            <a:endParaRPr lang="en-GR" sz="2800" b="1"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FE63B21D-3A6C-9E49-9426-0589883A7EEE}"/>
              </a:ext>
            </a:extLst>
          </p:cNvPr>
          <p:cNvSpPr>
            <a:spLocks noGrp="1"/>
          </p:cNvSpPr>
          <p:nvPr>
            <p:ph type="body" idx="1"/>
          </p:nvPr>
        </p:nvSpPr>
        <p:spPr>
          <a:xfrm>
            <a:off x="684128" y="1412776"/>
            <a:ext cx="3868737" cy="683234"/>
          </a:xfrm>
        </p:spPr>
        <p:txBody>
          <a:bodyPr/>
          <a:lstStyle/>
          <a:p>
            <a:pPr algn="ctr"/>
            <a:r>
              <a:rPr lang="en-US" sz="2400" dirty="0" err="1">
                <a:solidFill>
                  <a:schemeClr val="tx1"/>
                </a:solidFill>
                <a:latin typeface="Calibri" panose="020F0502020204030204" pitchFamily="34" charset="0"/>
                <a:cs typeface="Calibri" panose="020F0502020204030204" pitchFamily="34" charset="0"/>
              </a:rPr>
              <a:t>Προδι</a:t>
            </a:r>
            <a:r>
              <a:rPr lang="en-US" sz="2400" dirty="0">
                <a:solidFill>
                  <a:schemeClr val="tx1"/>
                </a:solidFill>
                <a:latin typeface="Calibri" panose="020F0502020204030204" pitchFamily="34" charset="0"/>
                <a:cs typeface="Calibri" panose="020F0502020204030204" pitchFamily="34" charset="0"/>
              </a:rPr>
              <a:t>α</a:t>
            </a:r>
            <a:r>
              <a:rPr lang="en-US" sz="2400" dirty="0" err="1">
                <a:solidFill>
                  <a:schemeClr val="tx1"/>
                </a:solidFill>
                <a:latin typeface="Calibri" panose="020F0502020204030204" pitchFamily="34" charset="0"/>
                <a:cs typeface="Calibri" panose="020F0502020204030204" pitchFamily="34" charset="0"/>
              </a:rPr>
              <a:t>φρ</a:t>
            </a:r>
            <a:r>
              <a:rPr lang="en-US" sz="2400" dirty="0">
                <a:solidFill>
                  <a:schemeClr val="tx1"/>
                </a:solidFill>
                <a:latin typeface="Calibri" panose="020F0502020204030204" pitchFamily="34" charset="0"/>
                <a:cs typeface="Calibri" panose="020F0502020204030204" pitchFamily="34" charset="0"/>
              </a:rPr>
              <a:t>α</a:t>
            </a:r>
            <a:r>
              <a:rPr lang="en-US" sz="2400" dirty="0" err="1">
                <a:solidFill>
                  <a:schemeClr val="tx1"/>
                </a:solidFill>
                <a:latin typeface="Calibri" panose="020F0502020204030204" pitchFamily="34" charset="0"/>
                <a:cs typeface="Calibri" panose="020F0502020204030204" pitchFamily="34" charset="0"/>
              </a:rPr>
              <a:t>γμ</a:t>
            </a:r>
            <a:r>
              <a:rPr lang="en-US" sz="2400" dirty="0">
                <a:solidFill>
                  <a:schemeClr val="tx1"/>
                </a:solidFill>
                <a:latin typeface="Calibri" panose="020F0502020204030204" pitchFamily="34" charset="0"/>
                <a:cs typeface="Calibri" panose="020F0502020204030204" pitchFamily="34" charset="0"/>
              </a:rPr>
              <a:t>α</a:t>
            </a:r>
            <a:r>
              <a:rPr lang="en-US" sz="2400" dirty="0" err="1">
                <a:solidFill>
                  <a:schemeClr val="tx1"/>
                </a:solidFill>
                <a:latin typeface="Calibri" panose="020F0502020204030204" pitchFamily="34" charset="0"/>
                <a:cs typeface="Calibri" panose="020F0502020204030204" pitchFamily="34" charset="0"/>
              </a:rPr>
              <a:t>τική</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κυττ</a:t>
            </a:r>
            <a:r>
              <a:rPr lang="en-US" sz="2400" dirty="0">
                <a:solidFill>
                  <a:schemeClr val="tx1"/>
                </a:solidFill>
                <a:latin typeface="Calibri" panose="020F0502020204030204" pitchFamily="34" charset="0"/>
                <a:cs typeface="Calibri" panose="020F0502020204030204" pitchFamily="34" charset="0"/>
              </a:rPr>
              <a:t>α</a:t>
            </a:r>
            <a:r>
              <a:rPr lang="en-US" sz="2400" dirty="0" err="1">
                <a:solidFill>
                  <a:schemeClr val="tx1"/>
                </a:solidFill>
                <a:latin typeface="Calibri" panose="020F0502020204030204" pitchFamily="34" charset="0"/>
                <a:cs typeface="Calibri" panose="020F0502020204030204" pitchFamily="34" charset="0"/>
              </a:rPr>
              <a:t>ρίτιδ</a:t>
            </a:r>
            <a:r>
              <a:rPr lang="en-US" sz="2400" dirty="0">
                <a:solidFill>
                  <a:schemeClr val="tx1"/>
                </a:solidFill>
                <a:latin typeface="Calibri" panose="020F0502020204030204" pitchFamily="34" charset="0"/>
                <a:cs typeface="Calibri" panose="020F0502020204030204" pitchFamily="34" charset="0"/>
              </a:rPr>
              <a:t>α</a:t>
            </a:r>
            <a:endParaRPr lang="el-GR" sz="2400" dirty="0">
              <a:solidFill>
                <a:schemeClr val="tx1"/>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2"/>
          </p:nvPr>
        </p:nvSpPr>
        <p:spPr>
          <a:xfrm>
            <a:off x="607114" y="2276872"/>
            <a:ext cx="3868737" cy="3550260"/>
          </a:xfrm>
        </p:spPr>
        <p:txBody>
          <a:bodyPr/>
          <a:lstStyle/>
          <a:p>
            <a:pPr marL="342900" lvl="1" indent="-342900">
              <a:buSzPct val="60000"/>
              <a:buBlip>
                <a:blip r:embed="rId3"/>
              </a:buBlip>
            </a:pPr>
            <a:r>
              <a:rPr lang="el-GR" sz="1800" dirty="0">
                <a:solidFill>
                  <a:schemeClr val="tx1"/>
                </a:solidFill>
                <a:latin typeface="Calibri" panose="020F0502020204030204" pitchFamily="34" charset="0"/>
                <a:cs typeface="Calibri" panose="020F0502020204030204" pitchFamily="34" charset="0"/>
              </a:rPr>
              <a:t>Λοίμωξη μπροστά από το </a:t>
            </a:r>
            <a:r>
              <a:rPr lang="el-GR" sz="1800" dirty="0" err="1">
                <a:solidFill>
                  <a:schemeClr val="tx1"/>
                </a:solidFill>
                <a:latin typeface="Calibri" panose="020F0502020204030204" pitchFamily="34" charset="0"/>
                <a:cs typeface="Calibri" panose="020F0502020204030204" pitchFamily="34" charset="0"/>
              </a:rPr>
              <a:t>κογχικό</a:t>
            </a:r>
            <a:r>
              <a:rPr lang="el-GR" sz="1800" dirty="0">
                <a:solidFill>
                  <a:schemeClr val="tx1"/>
                </a:solidFill>
                <a:latin typeface="Calibri" panose="020F0502020204030204" pitchFamily="34" charset="0"/>
                <a:cs typeface="Calibri" panose="020F0502020204030204" pitchFamily="34" charset="0"/>
              </a:rPr>
              <a:t> διάφραγμα</a:t>
            </a:r>
          </a:p>
          <a:p>
            <a:pPr marL="342900" lvl="1" indent="-342900">
              <a:buSzPct val="60000"/>
              <a:buBlip>
                <a:blip r:embed="rId3"/>
              </a:buBlip>
            </a:pPr>
            <a:r>
              <a:rPr lang="el-GR" sz="1800" dirty="0">
                <a:solidFill>
                  <a:schemeClr val="tx1"/>
                </a:solidFill>
                <a:latin typeface="Calibri" panose="020F0502020204030204" pitchFamily="34" charset="0"/>
                <a:cs typeface="Calibri" panose="020F0502020204030204" pitchFamily="34" charset="0"/>
              </a:rPr>
              <a:t>Α</a:t>
            </a:r>
            <a:r>
              <a:rPr lang="en-US" sz="1800" dirty="0" err="1">
                <a:solidFill>
                  <a:schemeClr val="tx1"/>
                </a:solidFill>
                <a:latin typeface="Calibri" panose="020F0502020204030204" pitchFamily="34" charset="0"/>
                <a:cs typeface="Calibri" panose="020F0502020204030204" pitchFamily="34" charset="0"/>
              </a:rPr>
              <a:t>ί</a:t>
            </a:r>
            <a:r>
              <a:rPr lang="el-GR" sz="1800" dirty="0" err="1">
                <a:solidFill>
                  <a:schemeClr val="tx1"/>
                </a:solidFill>
                <a:latin typeface="Calibri" panose="020F0502020204030204" pitchFamily="34" charset="0"/>
                <a:cs typeface="Calibri" panose="020F0502020204030204" pitchFamily="34" charset="0"/>
              </a:rPr>
              <a:t>τια</a:t>
            </a:r>
            <a:r>
              <a:rPr lang="en-US" sz="1800" dirty="0">
                <a:solidFill>
                  <a:schemeClr val="tx1"/>
                </a:solidFill>
                <a:latin typeface="Calibri" panose="020F0502020204030204" pitchFamily="34" charset="0"/>
                <a:cs typeface="Calibri" panose="020F0502020204030204" pitchFamily="34" charset="0"/>
              </a:rPr>
              <a:t>:</a:t>
            </a:r>
            <a:r>
              <a:rPr lang="el-GR" sz="1800" dirty="0">
                <a:solidFill>
                  <a:schemeClr val="tx1"/>
                </a:solidFill>
                <a:latin typeface="Calibri" panose="020F0502020204030204" pitchFamily="34" charset="0"/>
                <a:cs typeface="Calibri" panose="020F0502020204030204" pitchFamily="34" charset="0"/>
              </a:rPr>
              <a:t> τραύμα δέρματος, επέκταση οφθαλμικής ή </a:t>
            </a:r>
            <a:r>
              <a:rPr lang="el-GR" sz="1800" dirty="0" err="1">
                <a:solidFill>
                  <a:schemeClr val="tx1"/>
                </a:solidFill>
                <a:latin typeface="Calibri" panose="020F0502020204030204" pitchFamily="34" charset="0"/>
                <a:cs typeface="Calibri" panose="020F0502020204030204" pitchFamily="34" charset="0"/>
              </a:rPr>
              <a:t>περιοφθαλμικής</a:t>
            </a:r>
            <a:r>
              <a:rPr lang="el-GR" sz="1800" dirty="0">
                <a:solidFill>
                  <a:schemeClr val="tx1"/>
                </a:solidFill>
                <a:latin typeface="Calibri" panose="020F0502020204030204" pitchFamily="34" charset="0"/>
                <a:cs typeface="Calibri" panose="020F0502020204030204" pitchFamily="34" charset="0"/>
              </a:rPr>
              <a:t> λοίμωξης, </a:t>
            </a:r>
            <a:r>
              <a:rPr lang="el-GR" sz="1800" dirty="0" err="1">
                <a:solidFill>
                  <a:schemeClr val="tx1"/>
                </a:solidFill>
                <a:latin typeface="Calibri" panose="020F0502020204030204" pitchFamily="34" charset="0"/>
                <a:cs typeface="Calibri" panose="020F0502020204030204" pitchFamily="34" charset="0"/>
              </a:rPr>
              <a:t>αιματογενής</a:t>
            </a:r>
            <a:r>
              <a:rPr lang="el-GR" sz="1800" dirty="0">
                <a:solidFill>
                  <a:schemeClr val="tx1"/>
                </a:solidFill>
                <a:latin typeface="Calibri" panose="020F0502020204030204" pitchFamily="34" charset="0"/>
                <a:cs typeface="Calibri" panose="020F0502020204030204" pitchFamily="34" charset="0"/>
              </a:rPr>
              <a:t> διασπορά</a:t>
            </a:r>
          </a:p>
          <a:p>
            <a:pPr marL="342900" lvl="1" indent="-342900">
              <a:buSzPct val="60000"/>
              <a:buBlip>
                <a:blip r:embed="rId3"/>
              </a:buBlip>
            </a:pPr>
            <a:r>
              <a:rPr lang="el-GR" sz="1800" dirty="0">
                <a:solidFill>
                  <a:schemeClr val="tx1"/>
                </a:solidFill>
                <a:latin typeface="Calibri" panose="020F0502020204030204" pitchFamily="34" charset="0"/>
                <a:cs typeface="Calibri" panose="020F0502020204030204" pitchFamily="34" charset="0"/>
              </a:rPr>
              <a:t>Σταφυλόκοκκος ή στρεπτόκοκκος</a:t>
            </a:r>
            <a:endParaRPr lang="en-US"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3"/>
              </a:buBlip>
            </a:pPr>
            <a:endParaRPr lang="el-GR"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3"/>
              </a:buBlip>
            </a:pPr>
            <a:r>
              <a:rPr lang="el-GR" sz="1800" dirty="0">
                <a:solidFill>
                  <a:schemeClr val="tx1"/>
                </a:solidFill>
                <a:latin typeface="Calibri" panose="020F0502020204030204" pitchFamily="34" charset="0"/>
                <a:cs typeface="Calibri" panose="020F0502020204030204" pitchFamily="34" charset="0"/>
              </a:rPr>
              <a:t>Οίδημα, ερυθρότητα, θερμότητα και ευαισθησία βλεφάρων, πυρετός</a:t>
            </a:r>
          </a:p>
        </p:txBody>
      </p:sp>
      <p:sp>
        <p:nvSpPr>
          <p:cNvPr id="5" name="Text Placeholder 4">
            <a:extLst>
              <a:ext uri="{FF2B5EF4-FFF2-40B4-BE49-F238E27FC236}">
                <a16:creationId xmlns:a16="http://schemas.microsoft.com/office/drawing/2014/main" id="{0496653C-E8A6-FE42-BDE0-B14213232970}"/>
              </a:ext>
            </a:extLst>
          </p:cNvPr>
          <p:cNvSpPr>
            <a:spLocks noGrp="1"/>
          </p:cNvSpPr>
          <p:nvPr>
            <p:ph type="body" sz="quarter" idx="3"/>
          </p:nvPr>
        </p:nvSpPr>
        <p:spPr>
          <a:xfrm>
            <a:off x="4720325" y="1335194"/>
            <a:ext cx="3887788" cy="523136"/>
          </a:xfrm>
        </p:spPr>
        <p:txBody>
          <a:bodyPr/>
          <a:lstStyle/>
          <a:p>
            <a:pPr algn="ctr"/>
            <a:r>
              <a:rPr lang="el-GR" dirty="0">
                <a:latin typeface="Calibri" panose="020F0502020204030204" pitchFamily="34" charset="0"/>
                <a:cs typeface="Calibri" panose="020F0502020204030204" pitchFamily="34" charset="0"/>
              </a:rPr>
              <a:t>Κ</a:t>
            </a:r>
            <a:r>
              <a:rPr lang="el-GR" sz="2400" dirty="0">
                <a:solidFill>
                  <a:schemeClr val="tx1"/>
                </a:solidFill>
                <a:latin typeface="Calibri" panose="020F0502020204030204" pitchFamily="34" charset="0"/>
                <a:cs typeface="Calibri" panose="020F0502020204030204" pitchFamily="34" charset="0"/>
              </a:rPr>
              <a:t>υτταρίτιδα </a:t>
            </a:r>
            <a:r>
              <a:rPr lang="el-GR" sz="2400" dirty="0" err="1">
                <a:solidFill>
                  <a:schemeClr val="tx1"/>
                </a:solidFill>
                <a:latin typeface="Calibri" panose="020F0502020204030204" pitchFamily="34" charset="0"/>
                <a:cs typeface="Calibri" panose="020F0502020204030204" pitchFamily="34" charset="0"/>
              </a:rPr>
              <a:t>κόγχου</a:t>
            </a:r>
            <a:endParaRPr lang="en-GR" dirty="0"/>
          </a:p>
        </p:txBody>
      </p:sp>
      <p:sp>
        <p:nvSpPr>
          <p:cNvPr id="6" name="Content Placeholder 5">
            <a:extLst>
              <a:ext uri="{FF2B5EF4-FFF2-40B4-BE49-F238E27FC236}">
                <a16:creationId xmlns:a16="http://schemas.microsoft.com/office/drawing/2014/main" id="{A69F230C-10E8-5343-81B6-D8AD7D72A22E}"/>
              </a:ext>
            </a:extLst>
          </p:cNvPr>
          <p:cNvSpPr>
            <a:spLocks noGrp="1"/>
          </p:cNvSpPr>
          <p:nvPr>
            <p:ph sz="quarter" idx="4"/>
          </p:nvPr>
        </p:nvSpPr>
        <p:spPr>
          <a:xfrm>
            <a:off x="4720325" y="2243403"/>
            <a:ext cx="3887788" cy="4074542"/>
          </a:xfrm>
        </p:spPr>
        <p:txBody>
          <a:bodyPr/>
          <a:lstStyle/>
          <a:p>
            <a:r>
              <a:rPr lang="en-GR" sz="1800" dirty="0">
                <a:latin typeface="Calibri" panose="020F0502020204030204" pitchFamily="34" charset="0"/>
                <a:cs typeface="Calibri" panose="020F0502020204030204" pitchFamily="34" charset="0"/>
              </a:rPr>
              <a:t>Λοίμωξη πίσω από το κοσμικό διάφραγμα</a:t>
            </a:r>
          </a:p>
          <a:p>
            <a:r>
              <a:rPr lang="en-GR" sz="1800" dirty="0">
                <a:latin typeface="Calibri" panose="020F0502020204030204" pitchFamily="34" charset="0"/>
                <a:cs typeface="Calibri" panose="020F0502020204030204" pitchFamily="34" charset="0"/>
              </a:rPr>
              <a:t>Αί</a:t>
            </a:r>
            <a:r>
              <a:rPr lang="el-GR" sz="1800" dirty="0">
                <a:latin typeface="Calibri" panose="020F0502020204030204" pitchFamily="34" charset="0"/>
                <a:cs typeface="Calibri" panose="020F0502020204030204" pitchFamily="34" charset="0"/>
              </a:rPr>
              <a:t>τι</a:t>
            </a:r>
            <a:r>
              <a:rPr lang="en-GR" sz="1800" dirty="0">
                <a:latin typeface="Calibri" panose="020F0502020204030204" pitchFamily="34" charset="0"/>
                <a:cs typeface="Calibri" panose="020F0502020204030204" pitchFamily="34" charset="0"/>
              </a:rPr>
              <a:t>α: επέκταση λοιμώξ</a:t>
            </a:r>
            <a:r>
              <a:rPr lang="el-GR" sz="1800" dirty="0">
                <a:latin typeface="Calibri" panose="020F0502020204030204" pitchFamily="34" charset="0"/>
                <a:cs typeface="Calibri" panose="020F0502020204030204" pitchFamily="34" charset="0"/>
              </a:rPr>
              <a:t>η</a:t>
            </a:r>
            <a:r>
              <a:rPr lang="en-GR" sz="1800" dirty="0">
                <a:latin typeface="Calibri" panose="020F0502020204030204" pitchFamily="34" charset="0"/>
                <a:cs typeface="Calibri" panose="020F0502020204030204" pitchFamily="34" charset="0"/>
              </a:rPr>
              <a:t>ς </a:t>
            </a:r>
            <a:r>
              <a:rPr lang="el-GR" sz="1800" dirty="0">
                <a:latin typeface="Calibri" panose="020F0502020204030204" pitchFamily="34" charset="0"/>
                <a:cs typeface="Calibri" panose="020F0502020204030204" pitchFamily="34" charset="0"/>
              </a:rPr>
              <a:t>(</a:t>
            </a:r>
            <a:r>
              <a:rPr lang="en-GR" sz="1800" dirty="0">
                <a:latin typeface="Calibri" panose="020F0502020204030204" pitchFamily="34" charset="0"/>
                <a:cs typeface="Calibri" panose="020F0502020204030204" pitchFamily="34" charset="0"/>
              </a:rPr>
              <a:t>προ διαφραγματική κυτταρίτιδα, ηθμ</a:t>
            </a:r>
            <a:r>
              <a:rPr lang="el-GR" sz="1800" dirty="0" err="1">
                <a:latin typeface="Calibri" panose="020F0502020204030204" pitchFamily="34" charset="0"/>
                <a:cs typeface="Calibri" panose="020F0502020204030204" pitchFamily="34" charset="0"/>
              </a:rPr>
              <a:t>οειδίτιδα</a:t>
            </a:r>
            <a:r>
              <a:rPr lang="el-GR" sz="1800" dirty="0">
                <a:latin typeface="Calibri" panose="020F0502020204030204" pitchFamily="34" charset="0"/>
                <a:cs typeface="Calibri" panose="020F0502020204030204" pitchFamily="34" charset="0"/>
              </a:rPr>
              <a:t>, </a:t>
            </a:r>
            <a:r>
              <a:rPr lang="el-GR" sz="1800" dirty="0" err="1">
                <a:latin typeface="Calibri" panose="020F0502020204030204" pitchFamily="34" charset="0"/>
                <a:cs typeface="Calibri" panose="020F0502020204030204" pitchFamily="34" charset="0"/>
              </a:rPr>
              <a:t>δακρυοκυστίτιδα</a:t>
            </a:r>
            <a:r>
              <a:rPr lang="el-GR" sz="1800" dirty="0">
                <a:latin typeface="Calibri" panose="020F0502020204030204" pitchFamily="34" charset="0"/>
                <a:cs typeface="Calibri" panose="020F0502020204030204" pitchFamily="34" charset="0"/>
              </a:rPr>
              <a:t>)</a:t>
            </a:r>
          </a:p>
          <a:p>
            <a:r>
              <a:rPr lang="el-GR" sz="1800" dirty="0">
                <a:latin typeface="Calibri" panose="020F0502020204030204" pitchFamily="34" charset="0"/>
                <a:cs typeface="Calibri" panose="020F0502020204030204" pitchFamily="34" charset="0"/>
              </a:rPr>
              <a:t>Σταφυλόκοκκος, στρεπτόκοκκος, </a:t>
            </a:r>
            <a:r>
              <a:rPr lang="el-GR" sz="1800" dirty="0" err="1">
                <a:latin typeface="Calibri" panose="020F0502020204030204" pitchFamily="34" charset="0"/>
                <a:cs typeface="Calibri" panose="020F0502020204030204" pitchFamily="34" charset="0"/>
              </a:rPr>
              <a:t>πνευμονιόκοκκος</a:t>
            </a:r>
            <a:r>
              <a:rPr lang="el-GR" sz="1800" dirty="0">
                <a:latin typeface="Calibri" panose="020F0502020204030204" pitchFamily="34" charset="0"/>
                <a:cs typeface="Calibri" panose="020F0502020204030204" pitchFamily="34" charset="0"/>
              </a:rPr>
              <a:t>, </a:t>
            </a:r>
            <a:r>
              <a:rPr lang="el-GR" sz="1800" dirty="0" err="1">
                <a:latin typeface="Calibri" panose="020F0502020204030204" pitchFamily="34" charset="0"/>
                <a:cs typeface="Calibri" panose="020F0502020204030204" pitchFamily="34" charset="0"/>
              </a:rPr>
              <a:t>αιμόφιλος</a:t>
            </a:r>
            <a:endParaRPr lang="el-GR" sz="1800" dirty="0">
              <a:latin typeface="Calibri" panose="020F0502020204030204" pitchFamily="34" charset="0"/>
              <a:cs typeface="Calibri" panose="020F0502020204030204" pitchFamily="34" charset="0"/>
            </a:endParaRPr>
          </a:p>
          <a:p>
            <a:r>
              <a:rPr lang="el-GR" sz="1800" dirty="0">
                <a:latin typeface="Calibri" panose="020F0502020204030204" pitchFamily="34" charset="0"/>
                <a:cs typeface="Calibri" panose="020F0502020204030204" pitchFamily="34" charset="0"/>
              </a:rPr>
              <a:t>Πυρετός, οίδημα και ερυθρότητα βλεφάρων, </a:t>
            </a:r>
            <a:r>
              <a:rPr lang="el-GR" sz="1800" b="1" i="1" dirty="0">
                <a:latin typeface="Calibri" panose="020F0502020204030204" pitchFamily="34" charset="0"/>
                <a:cs typeface="Calibri" panose="020F0502020204030204" pitchFamily="34" charset="0"/>
              </a:rPr>
              <a:t>πρόπτωση, μειωμένη οπτική οξύτητα, επώδυνη </a:t>
            </a:r>
            <a:r>
              <a:rPr lang="el-GR" sz="1800" b="1" i="1" dirty="0" err="1">
                <a:latin typeface="Calibri" panose="020F0502020204030204" pitchFamily="34" charset="0"/>
                <a:cs typeface="Calibri" panose="020F0502020204030204" pitchFamily="34" charset="0"/>
              </a:rPr>
              <a:t>οφθαλμοκινητικότητα</a:t>
            </a:r>
            <a:r>
              <a:rPr lang="el-GR" sz="1800" b="1" i="1" dirty="0">
                <a:latin typeface="Calibri" panose="020F0502020204030204" pitchFamily="34" charset="0"/>
                <a:cs typeface="Calibri" panose="020F0502020204030204" pitchFamily="34" charset="0"/>
              </a:rPr>
              <a:t>, δυσχρωματοψία</a:t>
            </a:r>
          </a:p>
          <a:p>
            <a:endParaRPr lang="en-GR" sz="18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9A2AE69-3229-B64A-9743-C1A111885B6C}"/>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2742377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570757" y="237975"/>
            <a:ext cx="7886700" cy="863858"/>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sz="28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Ερυθρός οφθαλμός</a:t>
            </a:r>
            <a:endParaRPr lang="en-GR" sz="2800" b="1"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FE63B21D-3A6C-9E49-9426-0589883A7EEE}"/>
              </a:ext>
            </a:extLst>
          </p:cNvPr>
          <p:cNvSpPr>
            <a:spLocks noGrp="1"/>
          </p:cNvSpPr>
          <p:nvPr>
            <p:ph type="body" idx="1"/>
          </p:nvPr>
        </p:nvSpPr>
        <p:spPr>
          <a:xfrm>
            <a:off x="645370" y="1380628"/>
            <a:ext cx="3868737" cy="683234"/>
          </a:xfrm>
        </p:spPr>
        <p:txBody>
          <a:bodyPr/>
          <a:lstStyle/>
          <a:p>
            <a:pPr algn="ctr"/>
            <a:r>
              <a:rPr lang="en-US" sz="2400" dirty="0" err="1">
                <a:solidFill>
                  <a:schemeClr val="tx1"/>
                </a:solidFill>
                <a:latin typeface="Calibri" panose="020F0502020204030204" pitchFamily="34" charset="0"/>
                <a:cs typeface="Calibri" panose="020F0502020204030204" pitchFamily="34" charset="0"/>
              </a:rPr>
              <a:t>Προδι</a:t>
            </a:r>
            <a:r>
              <a:rPr lang="en-US" sz="2400" dirty="0">
                <a:solidFill>
                  <a:schemeClr val="tx1"/>
                </a:solidFill>
                <a:latin typeface="Calibri" panose="020F0502020204030204" pitchFamily="34" charset="0"/>
                <a:cs typeface="Calibri" panose="020F0502020204030204" pitchFamily="34" charset="0"/>
              </a:rPr>
              <a:t>α</a:t>
            </a:r>
            <a:r>
              <a:rPr lang="en-US" sz="2400" dirty="0" err="1">
                <a:solidFill>
                  <a:schemeClr val="tx1"/>
                </a:solidFill>
                <a:latin typeface="Calibri" panose="020F0502020204030204" pitchFamily="34" charset="0"/>
                <a:cs typeface="Calibri" panose="020F0502020204030204" pitchFamily="34" charset="0"/>
              </a:rPr>
              <a:t>φρ</a:t>
            </a:r>
            <a:r>
              <a:rPr lang="en-US" sz="2400" dirty="0">
                <a:solidFill>
                  <a:schemeClr val="tx1"/>
                </a:solidFill>
                <a:latin typeface="Calibri" panose="020F0502020204030204" pitchFamily="34" charset="0"/>
                <a:cs typeface="Calibri" panose="020F0502020204030204" pitchFamily="34" charset="0"/>
              </a:rPr>
              <a:t>α</a:t>
            </a:r>
            <a:r>
              <a:rPr lang="en-US" sz="2400" dirty="0" err="1">
                <a:solidFill>
                  <a:schemeClr val="tx1"/>
                </a:solidFill>
                <a:latin typeface="Calibri" panose="020F0502020204030204" pitchFamily="34" charset="0"/>
                <a:cs typeface="Calibri" panose="020F0502020204030204" pitchFamily="34" charset="0"/>
              </a:rPr>
              <a:t>γμ</a:t>
            </a:r>
            <a:r>
              <a:rPr lang="en-US" sz="2400" dirty="0">
                <a:solidFill>
                  <a:schemeClr val="tx1"/>
                </a:solidFill>
                <a:latin typeface="Calibri" panose="020F0502020204030204" pitchFamily="34" charset="0"/>
                <a:cs typeface="Calibri" panose="020F0502020204030204" pitchFamily="34" charset="0"/>
              </a:rPr>
              <a:t>α</a:t>
            </a:r>
            <a:r>
              <a:rPr lang="en-US" sz="2400" dirty="0" err="1">
                <a:solidFill>
                  <a:schemeClr val="tx1"/>
                </a:solidFill>
                <a:latin typeface="Calibri" panose="020F0502020204030204" pitchFamily="34" charset="0"/>
                <a:cs typeface="Calibri" panose="020F0502020204030204" pitchFamily="34" charset="0"/>
              </a:rPr>
              <a:t>τική</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κυττ</a:t>
            </a:r>
            <a:r>
              <a:rPr lang="en-US" sz="2400" dirty="0">
                <a:solidFill>
                  <a:schemeClr val="tx1"/>
                </a:solidFill>
                <a:latin typeface="Calibri" panose="020F0502020204030204" pitchFamily="34" charset="0"/>
                <a:cs typeface="Calibri" panose="020F0502020204030204" pitchFamily="34" charset="0"/>
              </a:rPr>
              <a:t>α</a:t>
            </a:r>
            <a:r>
              <a:rPr lang="en-US" sz="2400" dirty="0" err="1">
                <a:solidFill>
                  <a:schemeClr val="tx1"/>
                </a:solidFill>
                <a:latin typeface="Calibri" panose="020F0502020204030204" pitchFamily="34" charset="0"/>
                <a:cs typeface="Calibri" panose="020F0502020204030204" pitchFamily="34" charset="0"/>
              </a:rPr>
              <a:t>ρίτιδ</a:t>
            </a:r>
            <a:r>
              <a:rPr lang="en-US" sz="2400" dirty="0">
                <a:solidFill>
                  <a:schemeClr val="tx1"/>
                </a:solidFill>
                <a:latin typeface="Calibri" panose="020F0502020204030204" pitchFamily="34" charset="0"/>
                <a:cs typeface="Calibri" panose="020F0502020204030204" pitchFamily="34" charset="0"/>
              </a:rPr>
              <a:t>α</a:t>
            </a:r>
            <a:endParaRPr lang="el-GR" sz="2400" dirty="0">
              <a:solidFill>
                <a:schemeClr val="tx1"/>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2"/>
          </p:nvPr>
        </p:nvSpPr>
        <p:spPr>
          <a:xfrm>
            <a:off x="635025" y="2075826"/>
            <a:ext cx="3868737" cy="4305502"/>
          </a:xfrm>
        </p:spPr>
        <p:txBody>
          <a:bodyPr/>
          <a:lstStyle/>
          <a:p>
            <a:pPr marL="342900" lvl="1" indent="-342900">
              <a:buSzPct val="60000"/>
              <a:buBlip>
                <a:blip r:embed="rId3"/>
              </a:buBlip>
            </a:pPr>
            <a:r>
              <a:rPr lang="el-GR" sz="1800" dirty="0">
                <a:solidFill>
                  <a:schemeClr val="tx1"/>
                </a:solidFill>
                <a:latin typeface="Calibri" panose="020F0502020204030204" pitchFamily="34" charset="0"/>
                <a:cs typeface="Calibri" panose="020F0502020204030204" pitchFamily="34" charset="0"/>
              </a:rPr>
              <a:t>Επιπλοκές</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μηνιγγίτιδ</a:t>
            </a:r>
            <a:r>
              <a:rPr lang="en-US" sz="1800" dirty="0">
                <a:solidFill>
                  <a:schemeClr val="tx1"/>
                </a:solidFill>
                <a:latin typeface="Calibri" panose="020F0502020204030204" pitchFamily="34" charset="0"/>
                <a:cs typeface="Calibri" panose="020F0502020204030204" pitchFamily="34" charset="0"/>
              </a:rPr>
              <a:t>α, απ</a:t>
            </a:r>
            <a:r>
              <a:rPr lang="en-US" sz="1800" dirty="0" err="1">
                <a:solidFill>
                  <a:schemeClr val="tx1"/>
                </a:solidFill>
                <a:latin typeface="Calibri" panose="020F0502020204030204" pitchFamily="34" charset="0"/>
                <a:cs typeface="Calibri" panose="020F0502020204030204" pitchFamily="34" charset="0"/>
              </a:rPr>
              <a:t>όστημ</a:t>
            </a:r>
            <a:r>
              <a:rPr lang="en-US" sz="1800" dirty="0">
                <a:solidFill>
                  <a:schemeClr val="tx1"/>
                </a:solidFill>
                <a:latin typeface="Calibri" panose="020F0502020204030204" pitchFamily="34" charset="0"/>
                <a:cs typeface="Calibri" panose="020F0502020204030204" pitchFamily="34" charset="0"/>
              </a:rPr>
              <a:t>α, </a:t>
            </a:r>
            <a:r>
              <a:rPr lang="en-US" sz="1800" dirty="0" err="1">
                <a:solidFill>
                  <a:schemeClr val="tx1"/>
                </a:solidFill>
                <a:latin typeface="Calibri" panose="020F0502020204030204" pitchFamily="34" charset="0"/>
                <a:cs typeface="Calibri" panose="020F0502020204030204" pitchFamily="34" charset="0"/>
              </a:rPr>
              <a:t>θρόμ</a:t>
            </a:r>
            <a:r>
              <a:rPr lang="en-US" sz="1800" dirty="0">
                <a:solidFill>
                  <a:schemeClr val="tx1"/>
                </a:solidFill>
                <a:latin typeface="Calibri" panose="020F0502020204030204" pitchFamily="34" charset="0"/>
                <a:cs typeface="Calibri" panose="020F0502020204030204" pitchFamily="34" charset="0"/>
              </a:rPr>
              <a:t>β</a:t>
            </a:r>
            <a:r>
              <a:rPr lang="en-US" sz="1800" dirty="0" err="1">
                <a:solidFill>
                  <a:schemeClr val="tx1"/>
                </a:solidFill>
                <a:latin typeface="Calibri" panose="020F0502020204030204" pitchFamily="34" charset="0"/>
                <a:cs typeface="Calibri" panose="020F0502020204030204" pitchFamily="34" charset="0"/>
              </a:rPr>
              <a:t>ωση</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σηρ</a:t>
            </a:r>
            <a:r>
              <a:rPr lang="en-US" sz="1800" dirty="0">
                <a:solidFill>
                  <a:schemeClr val="tx1"/>
                </a:solidFill>
                <a:latin typeface="Calibri" panose="020F0502020204030204" pitchFamily="34" charset="0"/>
                <a:cs typeface="Calibri" panose="020F0502020204030204" pitchFamily="34" charset="0"/>
              </a:rPr>
              <a:t>α</a:t>
            </a:r>
            <a:r>
              <a:rPr lang="en-US" sz="1800" dirty="0" err="1">
                <a:solidFill>
                  <a:schemeClr val="tx1"/>
                </a:solidFill>
                <a:latin typeface="Calibri" panose="020F0502020204030204" pitchFamily="34" charset="0"/>
                <a:cs typeface="Calibri" panose="020F0502020204030204" pitchFamily="34" charset="0"/>
              </a:rPr>
              <a:t>γγώδ</a:t>
            </a:r>
            <a:r>
              <a:rPr lang="el-GR" sz="1800" dirty="0" err="1">
                <a:solidFill>
                  <a:schemeClr val="tx1"/>
                </a:solidFill>
                <a:latin typeface="Calibri" panose="020F0502020204030204" pitchFamily="34" charset="0"/>
                <a:cs typeface="Calibri" panose="020F0502020204030204" pitchFamily="34" charset="0"/>
              </a:rPr>
              <a:t>ους</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κόλ</a:t>
            </a:r>
            <a:r>
              <a:rPr lang="en-US" sz="1800" dirty="0">
                <a:solidFill>
                  <a:schemeClr val="tx1"/>
                </a:solidFill>
                <a:latin typeface="Calibri" panose="020F0502020204030204" pitchFamily="34" charset="0"/>
                <a:cs typeface="Calibri" panose="020F0502020204030204" pitchFamily="34" charset="0"/>
              </a:rPr>
              <a:t>π</a:t>
            </a:r>
            <a:r>
              <a:rPr lang="en-US" sz="1800" dirty="0" err="1">
                <a:solidFill>
                  <a:schemeClr val="tx1"/>
                </a:solidFill>
                <a:latin typeface="Calibri" panose="020F0502020204030204" pitchFamily="34" charset="0"/>
                <a:cs typeface="Calibri" panose="020F0502020204030204" pitchFamily="34" charset="0"/>
              </a:rPr>
              <a:t>ο</a:t>
            </a:r>
            <a:r>
              <a:rPr lang="el-GR" sz="1800" dirty="0">
                <a:solidFill>
                  <a:schemeClr val="tx1"/>
                </a:solidFill>
                <a:latin typeface="Calibri" panose="020F0502020204030204" pitchFamily="34" charset="0"/>
                <a:cs typeface="Calibri" panose="020F0502020204030204" pitchFamily="34" charset="0"/>
              </a:rPr>
              <a:t>υ</a:t>
            </a:r>
          </a:p>
          <a:p>
            <a:pPr marL="342900" lvl="1" indent="-342900">
              <a:buSzPct val="60000"/>
              <a:buBlip>
                <a:blip r:embed="rId3"/>
              </a:buBlip>
            </a:pPr>
            <a:endParaRPr lang="el-GR"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3"/>
              </a:buBlip>
            </a:pPr>
            <a:endParaRPr lang="el-GR"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3"/>
              </a:buBlip>
            </a:pPr>
            <a:r>
              <a:rPr lang="el-GR" sz="1800" dirty="0">
                <a:solidFill>
                  <a:schemeClr val="tx1"/>
                </a:solidFill>
                <a:latin typeface="Calibri" panose="020F0502020204030204" pitchFamily="34" charset="0"/>
                <a:cs typeface="Calibri" panose="020F0502020204030204" pitchFamily="34" charset="0"/>
              </a:rPr>
              <a:t>Έλεγχος</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οπτική οξύτητα, ανακλαστικό κόρης, οφθαλμό κινητικότητα, </a:t>
            </a:r>
            <a:r>
              <a:rPr lang="el-GR" sz="1800" dirty="0" err="1">
                <a:solidFill>
                  <a:schemeClr val="tx1"/>
                </a:solidFill>
                <a:latin typeface="Calibri" panose="020F0502020204030204" pitchFamily="34" charset="0"/>
                <a:cs typeface="Calibri" panose="020F0502020204030204" pitchFamily="34" charset="0"/>
              </a:rPr>
              <a:t>ενδοφθάλμια</a:t>
            </a:r>
            <a:r>
              <a:rPr lang="el-GR" sz="1800" dirty="0">
                <a:solidFill>
                  <a:schemeClr val="tx1"/>
                </a:solidFill>
                <a:latin typeface="Calibri" panose="020F0502020204030204" pitchFamily="34" charset="0"/>
                <a:cs typeface="Calibri" panose="020F0502020204030204" pitchFamily="34" charset="0"/>
              </a:rPr>
              <a:t> πίεση, βυθοσκόπηση, </a:t>
            </a:r>
            <a:r>
              <a:rPr lang="en-US" sz="1800" dirty="0">
                <a:solidFill>
                  <a:schemeClr val="tx1"/>
                </a:solidFill>
                <a:latin typeface="Calibri" panose="020F0502020204030204" pitchFamily="34" charset="0"/>
                <a:cs typeface="Calibri" panose="020F0502020204030204" pitchFamily="34" charset="0"/>
              </a:rPr>
              <a:t>CT, </a:t>
            </a:r>
            <a:r>
              <a:rPr lang="en-US" sz="1800" dirty="0" err="1">
                <a:solidFill>
                  <a:schemeClr val="tx1"/>
                </a:solidFill>
                <a:latin typeface="Calibri" panose="020F0502020204030204" pitchFamily="34" charset="0"/>
                <a:cs typeface="Calibri" panose="020F0502020204030204" pitchFamily="34" charset="0"/>
              </a:rPr>
              <a:t>κ</a:t>
            </a:r>
            <a:r>
              <a:rPr lang="el-GR" sz="1800" dirty="0">
                <a:solidFill>
                  <a:schemeClr val="tx1"/>
                </a:solidFill>
                <a:latin typeface="Calibri" panose="020F0502020204030204" pitchFamily="34" charset="0"/>
                <a:cs typeface="Calibri" panose="020F0502020204030204" pitchFamily="34" charset="0"/>
              </a:rPr>
              <a:t>/ε</a:t>
            </a:r>
            <a:r>
              <a:rPr lang="en-US" sz="1800" dirty="0" err="1">
                <a:solidFill>
                  <a:schemeClr val="tx1"/>
                </a:solidFill>
                <a:latin typeface="Calibri" panose="020F0502020204030204" pitchFamily="34" charset="0"/>
                <a:cs typeface="Calibri" panose="020F0502020204030204" pitchFamily="34" charset="0"/>
              </a:rPr>
              <a:t>ς</a:t>
            </a:r>
            <a:r>
              <a:rPr lang="en-US" sz="1800" dirty="0">
                <a:solidFill>
                  <a:schemeClr val="tx1"/>
                </a:solidFill>
                <a:latin typeface="Calibri" panose="020F0502020204030204" pitchFamily="34" charset="0"/>
                <a:cs typeface="Calibri" panose="020F0502020204030204" pitchFamily="34" charset="0"/>
              </a:rPr>
              <a:t> α</a:t>
            </a:r>
            <a:r>
              <a:rPr lang="en-US" sz="1800" dirty="0" err="1">
                <a:solidFill>
                  <a:schemeClr val="tx1"/>
                </a:solidFill>
                <a:latin typeface="Calibri" panose="020F0502020204030204" pitchFamily="34" charset="0"/>
                <a:cs typeface="Calibri" panose="020F0502020204030204" pitchFamily="34" charset="0"/>
              </a:rPr>
              <a:t>ίμ</a:t>
            </a:r>
            <a:r>
              <a:rPr lang="en-US" sz="1800" dirty="0">
                <a:solidFill>
                  <a:schemeClr val="tx1"/>
                </a:solidFill>
                <a:latin typeface="Calibri" panose="020F0502020204030204" pitchFamily="34" charset="0"/>
                <a:cs typeface="Calibri" panose="020F0502020204030204" pitchFamily="34" charset="0"/>
              </a:rPr>
              <a:t>α</a:t>
            </a:r>
            <a:r>
              <a:rPr lang="en-US" sz="1800" dirty="0" err="1">
                <a:solidFill>
                  <a:schemeClr val="tx1"/>
                </a:solidFill>
                <a:latin typeface="Calibri" panose="020F0502020204030204" pitchFamily="34" charset="0"/>
                <a:cs typeface="Calibri" panose="020F0502020204030204" pitchFamily="34" charset="0"/>
              </a:rPr>
              <a:t>τος</a:t>
            </a:r>
            <a:r>
              <a:rPr lang="en-US" sz="1800" dirty="0">
                <a:solidFill>
                  <a:schemeClr val="tx1"/>
                </a:solidFill>
                <a:latin typeface="Calibri" panose="020F0502020204030204" pitchFamily="34" charset="0"/>
                <a:cs typeface="Calibri" panose="020F0502020204030204" pitchFamily="34" charset="0"/>
              </a:rPr>
              <a:t> </a:t>
            </a:r>
          </a:p>
          <a:p>
            <a:pPr marL="0" lvl="1" indent="0">
              <a:buSzPct val="60000"/>
              <a:buNone/>
            </a:pPr>
            <a:endParaRPr lang="el-GR"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3"/>
              </a:buBlip>
            </a:pPr>
            <a:r>
              <a:rPr lang="el-GR" sz="1800" dirty="0" err="1">
                <a:solidFill>
                  <a:schemeClr val="tx1"/>
                </a:solidFill>
                <a:latin typeface="Calibri" panose="020F0502020204030204" pitchFamily="34" charset="0"/>
                <a:cs typeface="Calibri" panose="020F0502020204030204" pitchFamily="34" charset="0"/>
              </a:rPr>
              <a:t>Θεραπε</a:t>
            </a:r>
            <a:r>
              <a:rPr lang="en-US" sz="1800" dirty="0" err="1">
                <a:solidFill>
                  <a:schemeClr val="tx1"/>
                </a:solidFill>
                <a:latin typeface="Calibri" panose="020F0502020204030204" pitchFamily="34" charset="0"/>
                <a:cs typeface="Calibri" panose="020F0502020204030204" pitchFamily="34" charset="0"/>
              </a:rPr>
              <a:t>ί</a:t>
            </a:r>
            <a:r>
              <a:rPr lang="el-GR" sz="1800" dirty="0">
                <a:solidFill>
                  <a:schemeClr val="tx1"/>
                </a:solidFill>
                <a:latin typeface="Calibri" panose="020F0502020204030204" pitchFamily="34" charset="0"/>
                <a:cs typeface="Calibri" panose="020F0502020204030204" pitchFamily="34" charset="0"/>
              </a:rPr>
              <a:t>α</a:t>
            </a:r>
            <a:r>
              <a:rPr lang="en-US" sz="1800" dirty="0">
                <a:solidFill>
                  <a:schemeClr val="tx1"/>
                </a:solidFill>
                <a:latin typeface="Calibri" panose="020F0502020204030204" pitchFamily="34" charset="0"/>
                <a:cs typeface="Calibri" panose="020F0502020204030204" pitchFamily="34" charset="0"/>
              </a:rPr>
              <a:t>: απ</a:t>
            </a:r>
            <a:r>
              <a:rPr lang="en-US" sz="1800" dirty="0" err="1">
                <a:solidFill>
                  <a:schemeClr val="tx1"/>
                </a:solidFill>
                <a:latin typeface="Calibri" panose="020F0502020204030204" pitchFamily="34" charset="0"/>
                <a:cs typeface="Calibri" panose="020F0502020204030204" pitchFamily="34" charset="0"/>
              </a:rPr>
              <a:t>ό</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του</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στόμ</a:t>
            </a:r>
            <a:r>
              <a:rPr lang="en-US" sz="1800" dirty="0">
                <a:solidFill>
                  <a:schemeClr val="tx1"/>
                </a:solidFill>
                <a:latin typeface="Calibri" panose="020F0502020204030204" pitchFamily="34" charset="0"/>
                <a:cs typeface="Calibri" panose="020F0502020204030204" pitchFamily="34" charset="0"/>
              </a:rPr>
              <a:t>α</a:t>
            </a:r>
            <a:r>
              <a:rPr lang="en-US" sz="1800" dirty="0" err="1">
                <a:solidFill>
                  <a:schemeClr val="tx1"/>
                </a:solidFill>
                <a:latin typeface="Calibri" panose="020F0502020204030204" pitchFamily="34" charset="0"/>
                <a:cs typeface="Calibri" panose="020F0502020204030204" pitchFamily="34" charset="0"/>
              </a:rPr>
              <a:t>τος</a:t>
            </a:r>
            <a:r>
              <a:rPr lang="en-US" sz="1800" dirty="0">
                <a:solidFill>
                  <a:schemeClr val="tx1"/>
                </a:solidFill>
                <a:latin typeface="Calibri" panose="020F0502020204030204" pitchFamily="34" charset="0"/>
                <a:cs typeface="Calibri" panose="020F0502020204030204" pitchFamily="34" charset="0"/>
              </a:rPr>
              <a:t> α</a:t>
            </a:r>
            <a:r>
              <a:rPr lang="en-US" sz="1800" dirty="0" err="1">
                <a:solidFill>
                  <a:schemeClr val="tx1"/>
                </a:solidFill>
                <a:latin typeface="Calibri" panose="020F0502020204030204" pitchFamily="34" charset="0"/>
                <a:cs typeface="Calibri" panose="020F0502020204030204" pitchFamily="34" charset="0"/>
              </a:rPr>
              <a:t>ντι</a:t>
            </a:r>
            <a:r>
              <a:rPr lang="en-US" sz="1800" dirty="0">
                <a:solidFill>
                  <a:schemeClr val="tx1"/>
                </a:solidFill>
                <a:latin typeface="Calibri" panose="020F0502020204030204" pitchFamily="34" charset="0"/>
                <a:cs typeface="Calibri" panose="020F0502020204030204" pitchFamily="34" charset="0"/>
              </a:rPr>
              <a:t>β</a:t>
            </a:r>
            <a:r>
              <a:rPr lang="en-US" sz="1800" dirty="0" err="1">
                <a:solidFill>
                  <a:schemeClr val="tx1"/>
                </a:solidFill>
                <a:latin typeface="Calibri" panose="020F0502020204030204" pitchFamily="34" charset="0"/>
                <a:cs typeface="Calibri" panose="020F0502020204030204" pitchFamily="34" charset="0"/>
              </a:rPr>
              <a:t>ιοτικά</a:t>
            </a:r>
            <a:r>
              <a:rPr lang="en-US" sz="1800" dirty="0">
                <a:solidFill>
                  <a:schemeClr val="tx1"/>
                </a:solidFill>
                <a:latin typeface="Calibri" panose="020F0502020204030204" pitchFamily="34" charset="0"/>
                <a:cs typeface="Calibri" panose="020F0502020204030204" pitchFamily="34" charset="0"/>
              </a:rPr>
              <a:t> (α</a:t>
            </a:r>
            <a:r>
              <a:rPr lang="en-US" sz="1800" dirty="0" err="1">
                <a:solidFill>
                  <a:schemeClr val="tx1"/>
                </a:solidFill>
                <a:latin typeface="Calibri" panose="020F0502020204030204" pitchFamily="34" charset="0"/>
                <a:cs typeface="Calibri" panose="020F0502020204030204" pitchFamily="34" charset="0"/>
              </a:rPr>
              <a:t>μοξυκιλλίνη</a:t>
            </a:r>
            <a:r>
              <a:rPr lang="el-GR" sz="1800" dirty="0">
                <a:solidFill>
                  <a:schemeClr val="tx1"/>
                </a:solidFill>
                <a:latin typeface="Calibri" panose="020F0502020204030204" pitchFamily="34" charset="0"/>
                <a:cs typeface="Calibri" panose="020F0502020204030204" pitchFamily="34" charset="0"/>
              </a:rPr>
              <a:t>/</a:t>
            </a:r>
            <a:r>
              <a:rPr lang="en-US" sz="1800" dirty="0" err="1">
                <a:solidFill>
                  <a:schemeClr val="tx1"/>
                </a:solidFill>
                <a:latin typeface="Calibri" panose="020F0502020204030204" pitchFamily="34" charset="0"/>
                <a:cs typeface="Calibri" panose="020F0502020204030204" pitchFamily="34" charset="0"/>
              </a:rPr>
              <a:t>κλ</a:t>
            </a:r>
            <a:r>
              <a:rPr lang="en-US" sz="1800" dirty="0">
                <a:solidFill>
                  <a:schemeClr val="tx1"/>
                </a:solidFill>
                <a:latin typeface="Calibri" panose="020F0502020204030204" pitchFamily="34" charset="0"/>
                <a:cs typeface="Calibri" panose="020F0502020204030204" pitchFamily="34" charset="0"/>
              </a:rPr>
              <a:t>α</a:t>
            </a:r>
            <a:r>
              <a:rPr lang="el-GR" sz="1800" dirty="0" err="1">
                <a:solidFill>
                  <a:schemeClr val="tx1"/>
                </a:solidFill>
                <a:latin typeface="Calibri" panose="020F0502020204030204" pitchFamily="34" charset="0"/>
                <a:cs typeface="Calibri" panose="020F0502020204030204" pitchFamily="34" charset="0"/>
              </a:rPr>
              <a:t>βουλονικ</a:t>
            </a:r>
            <a:r>
              <a:rPr lang="en-US" sz="1800" dirty="0" err="1">
                <a:solidFill>
                  <a:schemeClr val="tx1"/>
                </a:solidFill>
                <a:latin typeface="Calibri" panose="020F0502020204030204" pitchFamily="34" charset="0"/>
                <a:cs typeface="Calibri" panose="020F0502020204030204" pitchFamily="34" charset="0"/>
              </a:rPr>
              <a:t>ό</a:t>
            </a:r>
            <a:r>
              <a:rPr lang="en-US" sz="1800" dirty="0">
                <a:solidFill>
                  <a:schemeClr val="tx1"/>
                </a:solidFill>
                <a:latin typeface="Calibri" panose="020F0502020204030204" pitchFamily="34" charset="0"/>
                <a:cs typeface="Calibri" panose="020F0502020204030204" pitchFamily="34" charset="0"/>
              </a:rPr>
              <a:t>)</a:t>
            </a:r>
            <a:endParaRPr lang="el-GR" sz="1800" dirty="0">
              <a:solidFill>
                <a:schemeClr val="tx1"/>
              </a:solidFill>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0496653C-E8A6-FE42-BDE0-B14213232970}"/>
              </a:ext>
            </a:extLst>
          </p:cNvPr>
          <p:cNvSpPr>
            <a:spLocks noGrp="1"/>
          </p:cNvSpPr>
          <p:nvPr>
            <p:ph type="body" sz="quarter" idx="3"/>
          </p:nvPr>
        </p:nvSpPr>
        <p:spPr>
          <a:xfrm>
            <a:off x="4720325" y="1369278"/>
            <a:ext cx="3887788" cy="523136"/>
          </a:xfrm>
        </p:spPr>
        <p:txBody>
          <a:bodyPr/>
          <a:lstStyle/>
          <a:p>
            <a:pPr algn="ctr"/>
            <a:r>
              <a:rPr lang="el-GR" dirty="0">
                <a:latin typeface="Calibri" panose="020F0502020204030204" pitchFamily="34" charset="0"/>
                <a:cs typeface="Calibri" panose="020F0502020204030204" pitchFamily="34" charset="0"/>
              </a:rPr>
              <a:t>Κ</a:t>
            </a:r>
            <a:r>
              <a:rPr lang="el-GR" sz="2400" dirty="0">
                <a:solidFill>
                  <a:schemeClr val="tx1"/>
                </a:solidFill>
                <a:latin typeface="Calibri" panose="020F0502020204030204" pitchFamily="34" charset="0"/>
                <a:cs typeface="Calibri" panose="020F0502020204030204" pitchFamily="34" charset="0"/>
              </a:rPr>
              <a:t>υτταρίτιδα </a:t>
            </a:r>
            <a:r>
              <a:rPr lang="el-GR" sz="2400" dirty="0" err="1">
                <a:solidFill>
                  <a:schemeClr val="tx1"/>
                </a:solidFill>
                <a:latin typeface="Calibri" panose="020F0502020204030204" pitchFamily="34" charset="0"/>
                <a:cs typeface="Calibri" panose="020F0502020204030204" pitchFamily="34" charset="0"/>
              </a:rPr>
              <a:t>κόγχου</a:t>
            </a:r>
            <a:endParaRPr lang="en-GR" dirty="0"/>
          </a:p>
        </p:txBody>
      </p:sp>
      <p:sp>
        <p:nvSpPr>
          <p:cNvPr id="6" name="Content Placeholder 5">
            <a:extLst>
              <a:ext uri="{FF2B5EF4-FFF2-40B4-BE49-F238E27FC236}">
                <a16:creationId xmlns:a16="http://schemas.microsoft.com/office/drawing/2014/main" id="{A69F230C-10E8-5343-81B6-D8AD7D72A22E}"/>
              </a:ext>
            </a:extLst>
          </p:cNvPr>
          <p:cNvSpPr>
            <a:spLocks noGrp="1"/>
          </p:cNvSpPr>
          <p:nvPr>
            <p:ph sz="quarter" idx="4"/>
          </p:nvPr>
        </p:nvSpPr>
        <p:spPr>
          <a:xfrm>
            <a:off x="4890150" y="1999136"/>
            <a:ext cx="3887788" cy="4381654"/>
          </a:xfrm>
        </p:spPr>
        <p:txBody>
          <a:bodyPr/>
          <a:lstStyle/>
          <a:p>
            <a:r>
              <a:rPr lang="el-GR" sz="1800" dirty="0">
                <a:solidFill>
                  <a:schemeClr val="tx1"/>
                </a:solidFill>
                <a:latin typeface="Calibri" panose="020F0502020204030204" pitchFamily="34" charset="0"/>
                <a:cs typeface="Calibri" panose="020F0502020204030204" pitchFamily="34" charset="0"/>
              </a:rPr>
              <a:t>Επιπλοκές</a:t>
            </a:r>
            <a:r>
              <a:rPr lang="en-US" sz="1800" dirty="0">
                <a:solidFill>
                  <a:schemeClr val="tx1"/>
                </a:solidFill>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κερ</a:t>
            </a:r>
            <a:r>
              <a:rPr lang="en-US" sz="1800" dirty="0">
                <a:latin typeface="Calibri" panose="020F0502020204030204" pitchFamily="34" charset="0"/>
                <a:cs typeface="Calibri" panose="020F0502020204030204" pitchFamily="34" charset="0"/>
              </a:rPr>
              <a:t>α</a:t>
            </a:r>
            <a:r>
              <a:rPr lang="en-US" sz="1800" dirty="0" err="1">
                <a:latin typeface="Calibri" panose="020F0502020204030204" pitchFamily="34" charset="0"/>
                <a:cs typeface="Calibri" panose="020F0502020204030204" pitchFamily="34" charset="0"/>
              </a:rPr>
              <a:t>το</a:t>
            </a:r>
            <a:r>
              <a:rPr lang="en-US" sz="1800" dirty="0">
                <a:latin typeface="Calibri" panose="020F0502020204030204" pitchFamily="34" charset="0"/>
                <a:cs typeface="Calibri" panose="020F0502020204030204" pitchFamily="34" charset="0"/>
              </a:rPr>
              <a:t>π</a:t>
            </a:r>
            <a:r>
              <a:rPr lang="en-US" sz="1800" dirty="0" err="1">
                <a:latin typeface="Calibri" panose="020F0502020204030204" pitchFamily="34" charset="0"/>
                <a:cs typeface="Calibri" panose="020F0502020204030204" pitchFamily="34" charset="0"/>
              </a:rPr>
              <a:t>άθει</a:t>
            </a:r>
            <a:r>
              <a:rPr lang="en-US" sz="1800" dirty="0">
                <a:latin typeface="Calibri" panose="020F0502020204030204" pitchFamily="34" charset="0"/>
                <a:cs typeface="Calibri" panose="020F0502020204030204" pitchFamily="34" charset="0"/>
              </a:rPr>
              <a:t>α, </a:t>
            </a:r>
            <a:r>
              <a:rPr lang="en-US" sz="1800" dirty="0" err="1">
                <a:latin typeface="Calibri" panose="020F0502020204030204" pitchFamily="34" charset="0"/>
                <a:cs typeface="Calibri" panose="020F0502020204030204" pitchFamily="34" charset="0"/>
              </a:rPr>
              <a:t>ο</a:t>
            </a:r>
            <a:r>
              <a:rPr lang="en-US" sz="1800" dirty="0">
                <a:latin typeface="Calibri" panose="020F0502020204030204" pitchFamily="34" charset="0"/>
                <a:cs typeface="Calibri" panose="020F0502020204030204" pitchFamily="34" charset="0"/>
              </a:rPr>
              <a:t>π</a:t>
            </a:r>
            <a:r>
              <a:rPr lang="en-US" sz="1800" dirty="0" err="1">
                <a:latin typeface="Calibri" panose="020F0502020204030204" pitchFamily="34" charset="0"/>
                <a:cs typeface="Calibri" panose="020F0502020204030204" pitchFamily="34" charset="0"/>
              </a:rPr>
              <a:t>τική</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νευρο</a:t>
            </a:r>
            <a:r>
              <a:rPr lang="en-US" sz="1800" dirty="0">
                <a:latin typeface="Calibri" panose="020F0502020204030204" pitchFamily="34" charset="0"/>
                <a:cs typeface="Calibri" panose="020F0502020204030204" pitchFamily="34" charset="0"/>
              </a:rPr>
              <a:t>π</a:t>
            </a:r>
            <a:r>
              <a:rPr lang="en-US" sz="1800" dirty="0" err="1">
                <a:latin typeface="Calibri" panose="020F0502020204030204" pitchFamily="34" charset="0"/>
                <a:cs typeface="Calibri" panose="020F0502020204030204" pitchFamily="34" charset="0"/>
              </a:rPr>
              <a:t>άθει</a:t>
            </a:r>
            <a:r>
              <a:rPr lang="en-US" sz="1800" dirty="0">
                <a:latin typeface="Calibri" panose="020F0502020204030204" pitchFamily="34" charset="0"/>
                <a:cs typeface="Calibri" panose="020F0502020204030204" pitchFamily="34" charset="0"/>
              </a:rPr>
              <a:t>α, απ</a:t>
            </a:r>
            <a:r>
              <a:rPr lang="en-US" sz="1800" dirty="0" err="1">
                <a:latin typeface="Calibri" panose="020F0502020204030204" pitchFamily="34" charset="0"/>
                <a:cs typeface="Calibri" panose="020F0502020204030204" pitchFamily="34" charset="0"/>
              </a:rPr>
              <a:t>όφρ</a:t>
            </a:r>
            <a:r>
              <a:rPr lang="en-US" sz="1800" dirty="0">
                <a:latin typeface="Calibri" panose="020F0502020204030204" pitchFamily="34" charset="0"/>
                <a:cs typeface="Calibri" panose="020F0502020204030204" pitchFamily="34" charset="0"/>
              </a:rPr>
              <a:t>α</a:t>
            </a:r>
            <a:r>
              <a:rPr lang="en-US" sz="1800" dirty="0" err="1">
                <a:latin typeface="Calibri" panose="020F0502020204030204" pitchFamily="34" charset="0"/>
                <a:cs typeface="Calibri" panose="020F0502020204030204" pitchFamily="34" charset="0"/>
              </a:rPr>
              <a:t>ξη</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φλέ</a:t>
            </a:r>
            <a:r>
              <a:rPr lang="en-US" sz="1800" dirty="0">
                <a:latin typeface="Calibri" panose="020F0502020204030204" pitchFamily="34" charset="0"/>
                <a:cs typeface="Calibri" panose="020F0502020204030204" pitchFamily="34" charset="0"/>
              </a:rPr>
              <a:t>βα</a:t>
            </a:r>
            <a:r>
              <a:rPr lang="en-US" sz="1800" dirty="0" err="1">
                <a:latin typeface="Calibri" panose="020F0502020204030204" pitchFamily="34" charset="0"/>
                <a:cs typeface="Calibri" panose="020F0502020204030204" pitchFamily="34" charset="0"/>
              </a:rPr>
              <a:t>ς</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ή</a:t>
            </a:r>
            <a:r>
              <a:rPr lang="en-US" sz="1800" dirty="0">
                <a:latin typeface="Calibri" panose="020F0502020204030204" pitchFamily="34" charset="0"/>
                <a:cs typeface="Calibri" panose="020F0502020204030204" pitchFamily="34" charset="0"/>
              </a:rPr>
              <a:t> α</a:t>
            </a:r>
            <a:r>
              <a:rPr lang="en-US" sz="1800" dirty="0" err="1">
                <a:latin typeface="Calibri" panose="020F0502020204030204" pitchFamily="34" charset="0"/>
                <a:cs typeface="Calibri" panose="020F0502020204030204" pitchFamily="34" charset="0"/>
              </a:rPr>
              <a:t>ρτηρί</a:t>
            </a:r>
            <a:r>
              <a:rPr lang="el-GR" sz="1800" dirty="0">
                <a:latin typeface="Calibri" panose="020F0502020204030204" pitchFamily="34" charset="0"/>
                <a:cs typeface="Calibri" panose="020F0502020204030204" pitchFamily="34" charset="0"/>
              </a:rPr>
              <a:t>α</a:t>
            </a:r>
            <a:r>
              <a:rPr lang="en-US" sz="1800" dirty="0" err="1">
                <a:latin typeface="Calibri" panose="020F0502020204030204" pitchFamily="34" charset="0"/>
                <a:cs typeface="Calibri" panose="020F0502020204030204" pitchFamily="34" charset="0"/>
              </a:rPr>
              <a:t>ς</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του</a:t>
            </a:r>
            <a:r>
              <a:rPr lang="en-US" sz="1800" dirty="0">
                <a:latin typeface="Calibri" panose="020F0502020204030204" pitchFamily="34" charset="0"/>
                <a:cs typeface="Calibri" panose="020F0502020204030204" pitchFamily="34" charset="0"/>
              </a:rPr>
              <a:t> α</a:t>
            </a:r>
            <a:r>
              <a:rPr lang="en-US" sz="1800" dirty="0" err="1">
                <a:latin typeface="Calibri" panose="020F0502020204030204" pitchFamily="34" charset="0"/>
                <a:cs typeface="Calibri" panose="020F0502020204030204" pitchFamily="34" charset="0"/>
              </a:rPr>
              <a:t>μφι</a:t>
            </a:r>
            <a:r>
              <a:rPr lang="en-US" sz="1800" dirty="0">
                <a:latin typeface="Calibri" panose="020F0502020204030204" pitchFamily="34" charset="0"/>
                <a:cs typeface="Calibri" panose="020F0502020204030204" pitchFamily="34" charset="0"/>
              </a:rPr>
              <a:t>β</a:t>
            </a:r>
            <a:r>
              <a:rPr lang="en-US" sz="1800" dirty="0" err="1">
                <a:latin typeface="Calibri" panose="020F0502020204030204" pitchFamily="34" charset="0"/>
                <a:cs typeface="Calibri" panose="020F0502020204030204" pitchFamily="34" charset="0"/>
              </a:rPr>
              <a:t>ληστροειδή</a:t>
            </a:r>
            <a:r>
              <a:rPr lang="el-GR" sz="1800" dirty="0">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μηνιγγίτιδ</a:t>
            </a:r>
            <a:r>
              <a:rPr lang="en-US" sz="1800" dirty="0">
                <a:solidFill>
                  <a:schemeClr val="tx1"/>
                </a:solidFill>
                <a:latin typeface="Calibri" panose="020F0502020204030204" pitchFamily="34" charset="0"/>
                <a:cs typeface="Calibri" panose="020F0502020204030204" pitchFamily="34" charset="0"/>
              </a:rPr>
              <a:t>α, </a:t>
            </a:r>
            <a:r>
              <a:rPr lang="en-US" sz="1800" dirty="0" err="1">
                <a:solidFill>
                  <a:schemeClr val="tx1"/>
                </a:solidFill>
                <a:latin typeface="Calibri" panose="020F0502020204030204" pitchFamily="34" charset="0"/>
                <a:cs typeface="Calibri" panose="020F0502020204030204" pitchFamily="34" charset="0"/>
              </a:rPr>
              <a:t>εγκεφ</a:t>
            </a:r>
            <a:r>
              <a:rPr lang="en-US" sz="1800" dirty="0">
                <a:solidFill>
                  <a:schemeClr val="tx1"/>
                </a:solidFill>
                <a:latin typeface="Calibri" panose="020F0502020204030204" pitchFamily="34" charset="0"/>
                <a:cs typeface="Calibri" panose="020F0502020204030204" pitchFamily="34" charset="0"/>
              </a:rPr>
              <a:t>α</a:t>
            </a:r>
            <a:r>
              <a:rPr lang="en-US" sz="1800" dirty="0" err="1">
                <a:solidFill>
                  <a:schemeClr val="tx1"/>
                </a:solidFill>
                <a:latin typeface="Calibri" panose="020F0502020204030204" pitchFamily="34" charset="0"/>
                <a:cs typeface="Calibri" panose="020F0502020204030204" pitchFamily="34" charset="0"/>
              </a:rPr>
              <a:t>λικό</a:t>
            </a:r>
            <a:r>
              <a:rPr lang="el-GR" sz="1800" dirty="0">
                <a:solidFill>
                  <a:schemeClr val="tx1"/>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απ</a:t>
            </a:r>
            <a:r>
              <a:rPr lang="en-US" sz="1800" dirty="0" err="1">
                <a:solidFill>
                  <a:schemeClr val="tx1"/>
                </a:solidFill>
                <a:latin typeface="Calibri" panose="020F0502020204030204" pitchFamily="34" charset="0"/>
                <a:cs typeface="Calibri" panose="020F0502020204030204" pitchFamily="34" charset="0"/>
              </a:rPr>
              <a:t>όστημ</a:t>
            </a:r>
            <a:r>
              <a:rPr lang="en-US" sz="1800" dirty="0">
                <a:solidFill>
                  <a:schemeClr val="tx1"/>
                </a:solidFill>
                <a:latin typeface="Calibri" panose="020F0502020204030204" pitchFamily="34" charset="0"/>
                <a:cs typeface="Calibri" panose="020F0502020204030204" pitchFamily="34" charset="0"/>
              </a:rPr>
              <a:t>α, </a:t>
            </a:r>
            <a:r>
              <a:rPr lang="en-US" sz="1800" dirty="0" err="1">
                <a:solidFill>
                  <a:schemeClr val="tx1"/>
                </a:solidFill>
                <a:latin typeface="Calibri" panose="020F0502020204030204" pitchFamily="34" charset="0"/>
                <a:cs typeface="Calibri" panose="020F0502020204030204" pitchFamily="34" charset="0"/>
              </a:rPr>
              <a:t>θρόμ</a:t>
            </a:r>
            <a:r>
              <a:rPr lang="en-US" sz="1800" dirty="0">
                <a:solidFill>
                  <a:schemeClr val="tx1"/>
                </a:solidFill>
                <a:latin typeface="Calibri" panose="020F0502020204030204" pitchFamily="34" charset="0"/>
                <a:cs typeface="Calibri" panose="020F0502020204030204" pitchFamily="34" charset="0"/>
              </a:rPr>
              <a:t>β</a:t>
            </a:r>
            <a:r>
              <a:rPr lang="en-US" sz="1800" dirty="0" err="1">
                <a:solidFill>
                  <a:schemeClr val="tx1"/>
                </a:solidFill>
                <a:latin typeface="Calibri" panose="020F0502020204030204" pitchFamily="34" charset="0"/>
                <a:cs typeface="Calibri" panose="020F0502020204030204" pitchFamily="34" charset="0"/>
              </a:rPr>
              <a:t>ωση</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σηρ</a:t>
            </a:r>
            <a:r>
              <a:rPr lang="en-US" sz="1800" dirty="0">
                <a:solidFill>
                  <a:schemeClr val="tx1"/>
                </a:solidFill>
                <a:latin typeface="Calibri" panose="020F0502020204030204" pitchFamily="34" charset="0"/>
                <a:cs typeface="Calibri" panose="020F0502020204030204" pitchFamily="34" charset="0"/>
              </a:rPr>
              <a:t>α</a:t>
            </a:r>
            <a:r>
              <a:rPr lang="en-US" sz="1800" dirty="0" err="1">
                <a:solidFill>
                  <a:schemeClr val="tx1"/>
                </a:solidFill>
                <a:latin typeface="Calibri" panose="020F0502020204030204" pitchFamily="34" charset="0"/>
                <a:cs typeface="Calibri" panose="020F0502020204030204" pitchFamily="34" charset="0"/>
              </a:rPr>
              <a:t>γγώδ</a:t>
            </a:r>
            <a:r>
              <a:rPr lang="el-GR" sz="1800" dirty="0" err="1">
                <a:solidFill>
                  <a:schemeClr val="tx1"/>
                </a:solidFill>
                <a:latin typeface="Calibri" panose="020F0502020204030204" pitchFamily="34" charset="0"/>
                <a:cs typeface="Calibri" panose="020F0502020204030204" pitchFamily="34" charset="0"/>
              </a:rPr>
              <a:t>ους</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κόλ</a:t>
            </a:r>
            <a:r>
              <a:rPr lang="en-US" sz="1800" dirty="0">
                <a:solidFill>
                  <a:schemeClr val="tx1"/>
                </a:solidFill>
                <a:latin typeface="Calibri" panose="020F0502020204030204" pitchFamily="34" charset="0"/>
                <a:cs typeface="Calibri" panose="020F0502020204030204" pitchFamily="34" charset="0"/>
              </a:rPr>
              <a:t>π</a:t>
            </a:r>
            <a:r>
              <a:rPr lang="en-US" sz="1800" dirty="0" err="1">
                <a:solidFill>
                  <a:schemeClr val="tx1"/>
                </a:solidFill>
                <a:latin typeface="Calibri" panose="020F0502020204030204" pitchFamily="34" charset="0"/>
                <a:cs typeface="Calibri" panose="020F0502020204030204" pitchFamily="34" charset="0"/>
              </a:rPr>
              <a:t>ο</a:t>
            </a:r>
            <a:r>
              <a:rPr lang="el-GR" sz="1800" dirty="0">
                <a:solidFill>
                  <a:schemeClr val="tx1"/>
                </a:solidFill>
                <a:latin typeface="Calibri" panose="020F0502020204030204" pitchFamily="34" charset="0"/>
                <a:cs typeface="Calibri" panose="020F0502020204030204" pitchFamily="34" charset="0"/>
              </a:rPr>
              <a:t>υ</a:t>
            </a:r>
          </a:p>
          <a:p>
            <a:r>
              <a:rPr lang="el-GR" sz="1800" dirty="0">
                <a:solidFill>
                  <a:schemeClr val="tx1"/>
                </a:solidFill>
                <a:latin typeface="Calibri" panose="020F0502020204030204" pitchFamily="34" charset="0"/>
                <a:cs typeface="Calibri" panose="020F0502020204030204" pitchFamily="34" charset="0"/>
              </a:rPr>
              <a:t>Έλεγχος</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οπτική οξύτητα, ανακλαστικό κόρης, οφθαλμό κινητικότητα, </a:t>
            </a:r>
            <a:r>
              <a:rPr lang="el-GR" sz="1800" dirty="0" err="1">
                <a:solidFill>
                  <a:schemeClr val="tx1"/>
                </a:solidFill>
                <a:latin typeface="Calibri" panose="020F0502020204030204" pitchFamily="34" charset="0"/>
                <a:cs typeface="Calibri" panose="020F0502020204030204" pitchFamily="34" charset="0"/>
              </a:rPr>
              <a:t>ενδοφθάλμια</a:t>
            </a:r>
            <a:r>
              <a:rPr lang="el-GR" sz="1800" dirty="0">
                <a:solidFill>
                  <a:schemeClr val="tx1"/>
                </a:solidFill>
                <a:latin typeface="Calibri" panose="020F0502020204030204" pitchFamily="34" charset="0"/>
                <a:cs typeface="Calibri" panose="020F0502020204030204" pitchFamily="34" charset="0"/>
              </a:rPr>
              <a:t> πίεση, βυθοσκόπηση, </a:t>
            </a:r>
            <a:r>
              <a:rPr lang="en-US" sz="1800" dirty="0">
                <a:solidFill>
                  <a:schemeClr val="tx1"/>
                </a:solidFill>
                <a:latin typeface="Calibri" panose="020F0502020204030204" pitchFamily="34" charset="0"/>
                <a:cs typeface="Calibri" panose="020F0502020204030204" pitchFamily="34" charset="0"/>
              </a:rPr>
              <a:t>CT, </a:t>
            </a:r>
            <a:r>
              <a:rPr lang="en-US" sz="1800" dirty="0" err="1">
                <a:solidFill>
                  <a:schemeClr val="tx1"/>
                </a:solidFill>
                <a:latin typeface="Calibri" panose="020F0502020204030204" pitchFamily="34" charset="0"/>
                <a:cs typeface="Calibri" panose="020F0502020204030204" pitchFamily="34" charset="0"/>
              </a:rPr>
              <a:t>κ</a:t>
            </a:r>
            <a:r>
              <a:rPr lang="el-GR" sz="1800" dirty="0">
                <a:solidFill>
                  <a:schemeClr val="tx1"/>
                </a:solidFill>
                <a:latin typeface="Calibri" panose="020F0502020204030204" pitchFamily="34" charset="0"/>
                <a:cs typeface="Calibri" panose="020F0502020204030204" pitchFamily="34" charset="0"/>
              </a:rPr>
              <a:t>/ε</a:t>
            </a:r>
            <a:r>
              <a:rPr lang="en-US" sz="1800" dirty="0" err="1">
                <a:solidFill>
                  <a:schemeClr val="tx1"/>
                </a:solidFill>
                <a:latin typeface="Calibri" panose="020F0502020204030204" pitchFamily="34" charset="0"/>
                <a:cs typeface="Calibri" panose="020F0502020204030204" pitchFamily="34" charset="0"/>
              </a:rPr>
              <a:t>ς</a:t>
            </a:r>
            <a:r>
              <a:rPr lang="en-US" sz="1800" dirty="0">
                <a:solidFill>
                  <a:schemeClr val="tx1"/>
                </a:solidFill>
                <a:latin typeface="Calibri" panose="020F0502020204030204" pitchFamily="34" charset="0"/>
                <a:cs typeface="Calibri" panose="020F0502020204030204" pitchFamily="34" charset="0"/>
              </a:rPr>
              <a:t> α</a:t>
            </a:r>
            <a:r>
              <a:rPr lang="en-US" sz="1800" dirty="0" err="1">
                <a:solidFill>
                  <a:schemeClr val="tx1"/>
                </a:solidFill>
                <a:latin typeface="Calibri" panose="020F0502020204030204" pitchFamily="34" charset="0"/>
                <a:cs typeface="Calibri" panose="020F0502020204030204" pitchFamily="34" charset="0"/>
              </a:rPr>
              <a:t>ίμ</a:t>
            </a:r>
            <a:r>
              <a:rPr lang="en-US" sz="1800" dirty="0">
                <a:solidFill>
                  <a:schemeClr val="tx1"/>
                </a:solidFill>
                <a:latin typeface="Calibri" panose="020F0502020204030204" pitchFamily="34" charset="0"/>
                <a:cs typeface="Calibri" panose="020F0502020204030204" pitchFamily="34" charset="0"/>
              </a:rPr>
              <a:t>α</a:t>
            </a:r>
            <a:r>
              <a:rPr lang="en-US" sz="1800" dirty="0" err="1">
                <a:solidFill>
                  <a:schemeClr val="tx1"/>
                </a:solidFill>
                <a:latin typeface="Calibri" panose="020F0502020204030204" pitchFamily="34" charset="0"/>
                <a:cs typeface="Calibri" panose="020F0502020204030204" pitchFamily="34" charset="0"/>
              </a:rPr>
              <a:t>τος</a:t>
            </a:r>
            <a:r>
              <a:rPr lang="en-US" sz="1800" dirty="0">
                <a:solidFill>
                  <a:schemeClr val="tx1"/>
                </a:solidFill>
                <a:latin typeface="Calibri" panose="020F0502020204030204" pitchFamily="34" charset="0"/>
                <a:cs typeface="Calibri" panose="020F0502020204030204" pitchFamily="34" charset="0"/>
              </a:rPr>
              <a:t> </a:t>
            </a:r>
            <a:endParaRPr lang="el-GR" sz="1800" dirty="0">
              <a:solidFill>
                <a:schemeClr val="tx1"/>
              </a:solidFill>
              <a:latin typeface="Calibri" panose="020F0502020204030204" pitchFamily="34" charset="0"/>
              <a:cs typeface="Calibri" panose="020F0502020204030204" pitchFamily="34" charset="0"/>
            </a:endParaRPr>
          </a:p>
          <a:p>
            <a:endParaRPr lang="el-GR" sz="1800" b="1" i="1" dirty="0">
              <a:latin typeface="Calibri" panose="020F0502020204030204" pitchFamily="34" charset="0"/>
              <a:cs typeface="Calibri" panose="020F0502020204030204" pitchFamily="34" charset="0"/>
            </a:endParaRPr>
          </a:p>
          <a:p>
            <a:r>
              <a:rPr lang="el-GR" sz="1800" dirty="0" err="1">
                <a:solidFill>
                  <a:schemeClr val="tx1"/>
                </a:solidFill>
                <a:latin typeface="Calibri" panose="020F0502020204030204" pitchFamily="34" charset="0"/>
                <a:cs typeface="Calibri" panose="020F0502020204030204" pitchFamily="34" charset="0"/>
              </a:rPr>
              <a:t>Θεραπε</a:t>
            </a:r>
            <a:r>
              <a:rPr lang="en-US" sz="1800" dirty="0" err="1">
                <a:solidFill>
                  <a:schemeClr val="tx1"/>
                </a:solidFill>
                <a:latin typeface="Calibri" panose="020F0502020204030204" pitchFamily="34" charset="0"/>
                <a:cs typeface="Calibri" panose="020F0502020204030204" pitchFamily="34" charset="0"/>
              </a:rPr>
              <a:t>ί</a:t>
            </a:r>
            <a:r>
              <a:rPr lang="el-GR" sz="1800" dirty="0">
                <a:solidFill>
                  <a:schemeClr val="tx1"/>
                </a:solidFill>
                <a:latin typeface="Calibri" panose="020F0502020204030204" pitchFamily="34" charset="0"/>
                <a:cs typeface="Calibri" panose="020F0502020204030204" pitchFamily="34" charset="0"/>
              </a:rPr>
              <a:t>α</a:t>
            </a:r>
            <a:r>
              <a:rPr lang="en-US" sz="1800" dirty="0">
                <a:solidFill>
                  <a:schemeClr val="tx1"/>
                </a:solidFill>
                <a:latin typeface="Calibri" panose="020F0502020204030204" pitchFamily="34" charset="0"/>
                <a:cs typeface="Calibri" panose="020F0502020204030204" pitchFamily="34" charset="0"/>
              </a:rPr>
              <a:t>:</a:t>
            </a:r>
            <a:r>
              <a:rPr lang="el-GR" sz="1800" dirty="0">
                <a:solidFill>
                  <a:schemeClr val="tx1"/>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iv </a:t>
            </a:r>
            <a:r>
              <a:rPr lang="el-GR" sz="1800" dirty="0">
                <a:solidFill>
                  <a:schemeClr val="tx1"/>
                </a:solidFill>
                <a:latin typeface="Calibri" panose="020F0502020204030204" pitchFamily="34" charset="0"/>
                <a:cs typeface="Calibri" panose="020F0502020204030204" pitchFamily="34" charset="0"/>
              </a:rPr>
              <a:t>αντιβιοτικά ευρέως φάσματος </a:t>
            </a:r>
            <a:r>
              <a:rPr lang="en-US" sz="1800" dirty="0">
                <a:effectLst/>
                <a:latin typeface="Calibri" panose="020F0502020204030204" pitchFamily="34" charset="0"/>
                <a:ea typeface="Calibri" panose="020F0502020204030204" pitchFamily="34" charset="0"/>
                <a:cs typeface="Calibri" panose="020F0502020204030204" pitchFamily="34" charset="0"/>
                <a:sym typeface="Symbol" pitchFamily="2" charset="2"/>
              </a:rPr>
              <a:t> </a:t>
            </a:r>
            <a:r>
              <a:rPr lang="el-GR" sz="1800" dirty="0">
                <a:solidFill>
                  <a:schemeClr val="tx1"/>
                </a:solidFill>
                <a:latin typeface="Calibri" panose="020F0502020204030204" pitchFamily="34" charset="0"/>
                <a:cs typeface="Calibri" panose="020F0502020204030204" pitchFamily="34" charset="0"/>
              </a:rPr>
              <a:t>χειρουργική επέμβαση</a:t>
            </a:r>
            <a:endParaRPr lang="el-GR" sz="1800" b="1" i="1" dirty="0">
              <a:latin typeface="Calibri" panose="020F0502020204030204" pitchFamily="34" charset="0"/>
              <a:cs typeface="Calibri" panose="020F0502020204030204" pitchFamily="34" charset="0"/>
            </a:endParaRPr>
          </a:p>
          <a:p>
            <a:endParaRPr lang="el-GR" sz="1800" b="1" i="1" dirty="0">
              <a:latin typeface="Calibri" panose="020F0502020204030204" pitchFamily="34" charset="0"/>
              <a:cs typeface="Calibri" panose="020F0502020204030204" pitchFamily="34" charset="0"/>
            </a:endParaRPr>
          </a:p>
          <a:p>
            <a:endParaRPr lang="en-GR" sz="18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9A2AE69-3229-B64A-9743-C1A111885B6C}"/>
              </a:ext>
            </a:extLst>
          </p:cNvPr>
          <p:cNvSpPr txBox="1"/>
          <p:nvPr/>
        </p:nvSpPr>
        <p:spPr>
          <a:xfrm>
            <a:off x="4720325" y="6381328"/>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718596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255690" y="176964"/>
            <a:ext cx="8893175" cy="936104"/>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sz="28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Ερυθρός οφθαλμός</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1"/>
          </p:nvPr>
        </p:nvSpPr>
        <p:spPr>
          <a:xfrm>
            <a:off x="255690" y="1275682"/>
            <a:ext cx="4248472" cy="5582318"/>
          </a:xfrm>
        </p:spPr>
        <p:txBody>
          <a:bodyPr/>
          <a:lstStyle/>
          <a:p>
            <a:pPr marL="0" lvl="1" indent="0">
              <a:buSzPct val="60000"/>
              <a:buNone/>
            </a:pPr>
            <a:r>
              <a:rPr lang="el-GR" sz="2000" b="1" u="sng" dirty="0">
                <a:solidFill>
                  <a:schemeClr val="tx1"/>
                </a:solidFill>
                <a:latin typeface="Calibri" panose="020F0502020204030204" pitchFamily="34" charset="0"/>
                <a:cs typeface="Calibri" panose="020F0502020204030204" pitchFamily="34" charset="0"/>
              </a:rPr>
              <a:t>Οξεία </a:t>
            </a:r>
            <a:r>
              <a:rPr lang="el-GR" sz="2000" b="1" u="sng" dirty="0" err="1">
                <a:solidFill>
                  <a:schemeClr val="tx1"/>
                </a:solidFill>
                <a:latin typeface="Calibri" panose="020F0502020204030204" pitchFamily="34" charset="0"/>
                <a:cs typeface="Calibri" panose="020F0502020204030204" pitchFamily="34" charset="0"/>
              </a:rPr>
              <a:t>ιριδοκυκλίτιδα</a:t>
            </a:r>
            <a:endParaRPr lang="en-US" sz="2000" b="1" u="sng"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Α</a:t>
            </a:r>
            <a:r>
              <a:rPr lang="en-US" sz="1800" dirty="0" err="1">
                <a:solidFill>
                  <a:schemeClr val="tx1"/>
                </a:solidFill>
                <a:latin typeface="Calibri" panose="020F0502020204030204" pitchFamily="34" charset="0"/>
                <a:cs typeface="Calibri" panose="020F0502020204030204" pitchFamily="34" charset="0"/>
              </a:rPr>
              <a:t>ί</a:t>
            </a:r>
            <a:r>
              <a:rPr lang="el-GR" sz="1800" dirty="0" err="1">
                <a:solidFill>
                  <a:schemeClr val="tx1"/>
                </a:solidFill>
                <a:latin typeface="Calibri" panose="020F0502020204030204" pitchFamily="34" charset="0"/>
                <a:cs typeface="Calibri" panose="020F0502020204030204" pitchFamily="34" charset="0"/>
              </a:rPr>
              <a:t>τια</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λοιμώξεις </a:t>
            </a:r>
            <a:r>
              <a:rPr lang="en-US" sz="1800" dirty="0">
                <a:solidFill>
                  <a:schemeClr val="tx1"/>
                </a:solidFill>
                <a:latin typeface="Calibri" panose="020F0502020204030204" pitchFamily="34" charset="0"/>
                <a:cs typeface="Calibri" panose="020F0502020204030204" pitchFamily="34" charset="0"/>
              </a:rPr>
              <a:t>(</a:t>
            </a:r>
            <a:r>
              <a:rPr lang="el-GR" sz="1800" dirty="0">
                <a:solidFill>
                  <a:schemeClr val="tx1"/>
                </a:solidFill>
                <a:latin typeface="Calibri" panose="020F0502020204030204" pitchFamily="34" charset="0"/>
                <a:cs typeface="Calibri" panose="020F0502020204030204" pitchFamily="34" charset="0"/>
              </a:rPr>
              <a:t>φυματίωση, </a:t>
            </a:r>
            <a:r>
              <a:rPr lang="el-GR" sz="1800" dirty="0" err="1">
                <a:solidFill>
                  <a:schemeClr val="tx1"/>
                </a:solidFill>
                <a:latin typeface="Calibri" panose="020F0502020204030204" pitchFamily="34" charset="0"/>
                <a:cs typeface="Calibri" panose="020F0502020204030204" pitchFamily="34" charset="0"/>
              </a:rPr>
              <a:t>βρουκέλλα</a:t>
            </a:r>
            <a:r>
              <a:rPr lang="el-GR" sz="1800" dirty="0">
                <a:solidFill>
                  <a:schemeClr val="tx1"/>
                </a:solidFill>
                <a:latin typeface="Calibri" panose="020F0502020204030204" pitchFamily="34" charset="0"/>
                <a:cs typeface="Calibri" panose="020F0502020204030204" pitchFamily="34" charset="0"/>
              </a:rPr>
              <a:t>, σύφιλη, </a:t>
            </a:r>
            <a:r>
              <a:rPr lang="en-US" sz="1800" dirty="0">
                <a:solidFill>
                  <a:schemeClr val="tx1"/>
                </a:solidFill>
                <a:latin typeface="Calibri" panose="020F0502020204030204" pitchFamily="34" charset="0"/>
                <a:cs typeface="Calibri" panose="020F0502020204030204" pitchFamily="34" charset="0"/>
              </a:rPr>
              <a:t>bartonella, HIV</a:t>
            </a:r>
            <a:r>
              <a:rPr lang="el-GR" sz="1800" dirty="0">
                <a:solidFill>
                  <a:schemeClr val="tx1"/>
                </a:solidFill>
                <a:latin typeface="Calibri" panose="020F0502020204030204" pitchFamily="34" charset="0"/>
                <a:cs typeface="Calibri" panose="020F0502020204030204" pitchFamily="34" charset="0"/>
              </a:rPr>
              <a:t>, μύκητες, ιοί, τοξοπλάσμωση, </a:t>
            </a:r>
            <a:r>
              <a:rPr lang="el-GR" sz="1800" dirty="0" err="1">
                <a:solidFill>
                  <a:schemeClr val="tx1"/>
                </a:solidFill>
                <a:latin typeface="Calibri" panose="020F0502020204030204" pitchFamily="34" charset="0"/>
                <a:cs typeface="Calibri" panose="020F0502020204030204" pitchFamily="34" charset="0"/>
              </a:rPr>
              <a:t>χλαμύδια</a:t>
            </a:r>
            <a:r>
              <a:rPr lang="el-GR" sz="1800" dirty="0">
                <a:solidFill>
                  <a:schemeClr val="tx1"/>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Lyme),  </a:t>
            </a:r>
            <a:r>
              <a:rPr lang="el-GR" sz="1800" dirty="0" err="1">
                <a:solidFill>
                  <a:schemeClr val="tx1"/>
                </a:solidFill>
                <a:latin typeface="Calibri" panose="020F0502020204030204" pitchFamily="34" charset="0"/>
                <a:cs typeface="Calibri" panose="020F0502020204030204" pitchFamily="34" charset="0"/>
              </a:rPr>
              <a:t>αυτοάνοσα</a:t>
            </a:r>
            <a:r>
              <a:rPr lang="el-GR" sz="1800" dirty="0">
                <a:solidFill>
                  <a:schemeClr val="tx1"/>
                </a:solidFill>
                <a:latin typeface="Calibri" panose="020F0502020204030204" pitchFamily="34" charset="0"/>
                <a:cs typeface="Calibri" panose="020F0502020204030204" pitchFamily="34" charset="0"/>
              </a:rPr>
              <a:t> (</a:t>
            </a:r>
            <a:r>
              <a:rPr lang="el-GR" sz="1800" dirty="0" err="1">
                <a:solidFill>
                  <a:schemeClr val="tx1"/>
                </a:solidFill>
                <a:latin typeface="Calibri" panose="020F0502020204030204" pitchFamily="34" charset="0"/>
                <a:cs typeface="Calibri" panose="020F0502020204030204" pitchFamily="34" charset="0"/>
              </a:rPr>
              <a:t>οροαρνητικές</a:t>
            </a:r>
            <a:r>
              <a:rPr lang="el-GR" sz="1800" dirty="0">
                <a:solidFill>
                  <a:schemeClr val="tx1"/>
                </a:solidFill>
                <a:latin typeface="Calibri" panose="020F0502020204030204" pitchFamily="34" charset="0"/>
                <a:cs typeface="Calibri" panose="020F0502020204030204" pitchFamily="34" charset="0"/>
              </a:rPr>
              <a:t>, </a:t>
            </a:r>
            <a:r>
              <a:rPr lang="el-GR" sz="1800" dirty="0" err="1">
                <a:solidFill>
                  <a:schemeClr val="tx1"/>
                </a:solidFill>
                <a:latin typeface="Calibri" panose="020F0502020204030204" pitchFamily="34" charset="0"/>
                <a:cs typeface="Calibri" panose="020F0502020204030204" pitchFamily="34" charset="0"/>
              </a:rPr>
              <a:t>σαρκοείδωση</a:t>
            </a:r>
            <a:r>
              <a:rPr lang="el-GR" sz="1800" dirty="0">
                <a:solidFill>
                  <a:schemeClr val="tx1"/>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Bechet, </a:t>
            </a:r>
            <a:r>
              <a:rPr lang="el-GR" sz="1800" dirty="0">
                <a:solidFill>
                  <a:schemeClr val="tx1"/>
                </a:solidFill>
                <a:latin typeface="Calibri" panose="020F0502020204030204" pitchFamily="34" charset="0"/>
                <a:cs typeface="Calibri" panose="020F0502020204030204" pitchFamily="34" charset="0"/>
              </a:rPr>
              <a:t>νεανική ρευματοειδής, ΣΕΛ, ΙΦΝΕ, αγγειίτιδες)</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Πρόσθια</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πόνος, θόλωση της όρασης, φωτοφοβία, δακρύρροια, </a:t>
            </a:r>
            <a:r>
              <a:rPr lang="el-GR" sz="1800" dirty="0" err="1">
                <a:solidFill>
                  <a:schemeClr val="tx1"/>
                </a:solidFill>
                <a:latin typeface="Calibri" panose="020F0502020204030204" pitchFamily="34" charset="0"/>
                <a:cs typeface="Calibri" panose="020F0502020204030204" pitchFamily="34" charset="0"/>
              </a:rPr>
              <a:t>μυοψίες</a:t>
            </a:r>
            <a:endParaRPr lang="el-GR"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Ευαισθησία, ήπια </a:t>
            </a:r>
            <a:r>
              <a:rPr lang="el-GR" sz="1800" dirty="0" err="1">
                <a:solidFill>
                  <a:schemeClr val="tx1"/>
                </a:solidFill>
                <a:latin typeface="Calibri" panose="020F0502020204030204" pitchFamily="34" charset="0"/>
                <a:cs typeface="Calibri" panose="020F0502020204030204" pitchFamily="34" charset="0"/>
              </a:rPr>
              <a:t>περικεράτια</a:t>
            </a:r>
            <a:r>
              <a:rPr lang="el-GR" sz="1800" dirty="0">
                <a:solidFill>
                  <a:schemeClr val="tx1"/>
                </a:solidFill>
                <a:latin typeface="Calibri" panose="020F0502020204030204" pitchFamily="34" charset="0"/>
                <a:cs typeface="Calibri" panose="020F0502020204030204" pitchFamily="34" charset="0"/>
              </a:rPr>
              <a:t> ένεση, π</a:t>
            </a:r>
            <a:r>
              <a:rPr lang="en-US" sz="1800" dirty="0" err="1">
                <a:solidFill>
                  <a:schemeClr val="tx1"/>
                </a:solidFill>
                <a:latin typeface="Calibri" panose="020F0502020204030204" pitchFamily="34" charset="0"/>
                <a:cs typeface="Calibri" panose="020F0502020204030204" pitchFamily="34" charset="0"/>
              </a:rPr>
              <a:t>ό</a:t>
            </a:r>
            <a:r>
              <a:rPr lang="el-GR" sz="1800" dirty="0" err="1">
                <a:solidFill>
                  <a:schemeClr val="tx1"/>
                </a:solidFill>
                <a:latin typeface="Calibri" panose="020F0502020204030204" pitchFamily="34" charset="0"/>
                <a:cs typeface="Calibri" panose="020F0502020204030204" pitchFamily="34" charset="0"/>
              </a:rPr>
              <a:t>νος</a:t>
            </a:r>
            <a:r>
              <a:rPr lang="el-GR" sz="1800" dirty="0">
                <a:solidFill>
                  <a:schemeClr val="tx1"/>
                </a:solidFill>
                <a:latin typeface="Calibri" panose="020F0502020204030204" pitchFamily="34" charset="0"/>
                <a:cs typeface="Calibri" panose="020F0502020204030204" pitchFamily="34" charset="0"/>
              </a:rPr>
              <a:t> στη σύγκλειση και προσαρμογή, μύση, </a:t>
            </a:r>
            <a:r>
              <a:rPr lang="el-GR" sz="1800" dirty="0" err="1">
                <a:solidFill>
                  <a:schemeClr val="tx1"/>
                </a:solidFill>
                <a:latin typeface="Calibri" panose="020F0502020204030204" pitchFamily="34" charset="0"/>
                <a:cs typeface="Calibri" panose="020F0502020204030204" pitchFamily="34" charset="0"/>
              </a:rPr>
              <a:t>υπόπυο</a:t>
            </a:r>
            <a:r>
              <a:rPr lang="el-GR" sz="1800" dirty="0">
                <a:solidFill>
                  <a:schemeClr val="tx1"/>
                </a:solidFill>
                <a:latin typeface="Calibri" panose="020F0502020204030204" pitchFamily="34" charset="0"/>
                <a:cs typeface="Calibri" panose="020F0502020204030204" pitchFamily="34" charset="0"/>
              </a:rPr>
              <a:t>,  θολερότητα προσθίου θαλάμου</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Διερεύνηση, σταγόνες </a:t>
            </a:r>
            <a:r>
              <a:rPr lang="el-GR" sz="1800" dirty="0" err="1">
                <a:solidFill>
                  <a:schemeClr val="tx1"/>
                </a:solidFill>
                <a:latin typeface="Calibri" panose="020F0502020204030204" pitchFamily="34" charset="0"/>
                <a:cs typeface="Calibri" panose="020F0502020204030204" pitchFamily="34" charset="0"/>
              </a:rPr>
              <a:t>στεροειδών</a:t>
            </a:r>
            <a:r>
              <a:rPr lang="el-GR" sz="1800" dirty="0">
                <a:solidFill>
                  <a:schemeClr val="tx1"/>
                </a:solidFill>
                <a:latin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sym typeface="Symbol" pitchFamily="2" charset="2"/>
              </a:rPr>
              <a:t></a:t>
            </a:r>
            <a:r>
              <a:rPr lang="en-US" sz="1800" dirty="0">
                <a:latin typeface="Calibri" panose="020F0502020204030204" pitchFamily="34" charset="0"/>
                <a:ea typeface="Calibri" panose="020F0502020204030204" pitchFamily="34" charset="0"/>
              </a:rPr>
              <a:t> </a:t>
            </a:r>
            <a:r>
              <a:rPr lang="el-GR" sz="1800" dirty="0">
                <a:latin typeface="Calibri" panose="020F0502020204030204" pitchFamily="34" charset="0"/>
                <a:ea typeface="Calibri" panose="020F0502020204030204" pitchFamily="34" charset="0"/>
              </a:rPr>
              <a:t>αντιβιοτικά, αναλγησία </a:t>
            </a:r>
            <a:endParaRPr lang="el-GR"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Οπίσθια</a:t>
            </a:r>
            <a:r>
              <a:rPr lang="en-US" sz="1800" dirty="0">
                <a:solidFill>
                  <a:schemeClr val="tx1"/>
                </a:solidFill>
                <a:latin typeface="Calibri" panose="020F0502020204030204" pitchFamily="34" charset="0"/>
                <a:cs typeface="Calibri" panose="020F0502020204030204" pitchFamily="34" charset="0"/>
              </a:rPr>
              <a:t>: </a:t>
            </a:r>
            <a:r>
              <a:rPr lang="el-GR" sz="1800" dirty="0" err="1">
                <a:solidFill>
                  <a:schemeClr val="tx1"/>
                </a:solidFill>
                <a:latin typeface="Calibri" panose="020F0502020204030204" pitchFamily="34" charset="0"/>
                <a:cs typeface="Calibri" panose="020F0502020204030204" pitchFamily="34" charset="0"/>
              </a:rPr>
              <a:t>μυοψίες</a:t>
            </a:r>
            <a:r>
              <a:rPr lang="el-GR" sz="1800" dirty="0">
                <a:solidFill>
                  <a:schemeClr val="tx1"/>
                </a:solidFill>
                <a:latin typeface="Calibri" panose="020F0502020204030204" pitchFamily="34" charset="0"/>
                <a:cs typeface="Calibri" panose="020F0502020204030204" pitchFamily="34" charset="0"/>
              </a:rPr>
              <a:t>, φωταψίες, μείωση οπτικής οξύτητας, έλλειμα οπτικών πεδίων</a:t>
            </a: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9A2AE69-3229-B64A-9743-C1A111885B6C}"/>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pic>
        <p:nvPicPr>
          <p:cNvPr id="5" name="Picture 2">
            <a:extLst>
              <a:ext uri="{FF2B5EF4-FFF2-40B4-BE49-F238E27FC236}">
                <a16:creationId xmlns:a16="http://schemas.microsoft.com/office/drawing/2014/main" id="{EC838A07-145D-6A4B-B252-5B59FF8B4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790" y="1728674"/>
            <a:ext cx="3251200" cy="211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8232A77-E1CD-B946-84F8-6F63AA1B8E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790" y="3789040"/>
            <a:ext cx="3251200" cy="224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496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235996" y="116632"/>
            <a:ext cx="8893175" cy="875772"/>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sz="28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Ερυθρός οφθαλμός</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1"/>
          </p:nvPr>
        </p:nvSpPr>
        <p:spPr>
          <a:xfrm>
            <a:off x="42928" y="1156956"/>
            <a:ext cx="4624036" cy="5152364"/>
          </a:xfrm>
        </p:spPr>
        <p:txBody>
          <a:bodyPr/>
          <a:lstStyle/>
          <a:p>
            <a:pPr marL="0" lvl="1" indent="0" algn="ctr">
              <a:buSzPct val="60000"/>
              <a:buNone/>
            </a:pPr>
            <a:r>
              <a:rPr lang="el-GR" sz="2000" b="1" u="sng" dirty="0">
                <a:solidFill>
                  <a:schemeClr val="tx1"/>
                </a:solidFill>
                <a:latin typeface="Calibri" panose="020F0502020204030204" pitchFamily="34" charset="0"/>
                <a:cs typeface="Calibri" panose="020F0502020204030204" pitchFamily="34" charset="0"/>
              </a:rPr>
              <a:t>Οξύ γλαύκωμα κλειστής γωνίας</a:t>
            </a:r>
            <a:endParaRPr lang="en-US" sz="2000" b="1" u="sng"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Α</a:t>
            </a:r>
            <a:r>
              <a:rPr lang="en-US" sz="1800" dirty="0" err="1">
                <a:solidFill>
                  <a:schemeClr val="tx1"/>
                </a:solidFill>
                <a:latin typeface="Calibri" panose="020F0502020204030204" pitchFamily="34" charset="0"/>
                <a:cs typeface="Calibri" panose="020F0502020204030204" pitchFamily="34" charset="0"/>
              </a:rPr>
              <a:t>ί</a:t>
            </a:r>
            <a:r>
              <a:rPr lang="el-GR" sz="1800" dirty="0" err="1">
                <a:solidFill>
                  <a:schemeClr val="tx1"/>
                </a:solidFill>
                <a:latin typeface="Calibri" panose="020F0502020204030204" pitchFamily="34" charset="0"/>
                <a:cs typeface="Calibri" panose="020F0502020204030204" pitchFamily="34" charset="0"/>
              </a:rPr>
              <a:t>τια</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μέση/μεγάλη ηλικία, ρηχός πρόσθιος θάλαμος, ΣΔ, </a:t>
            </a:r>
            <a:r>
              <a:rPr lang="el-GR" sz="1800" dirty="0" err="1">
                <a:solidFill>
                  <a:schemeClr val="tx1"/>
                </a:solidFill>
                <a:latin typeface="Calibri" panose="020F0502020204030204" pitchFamily="34" charset="0"/>
                <a:cs typeface="Calibri" panose="020F0502020204030204" pitchFamily="34" charset="0"/>
              </a:rPr>
              <a:t>αντιχολινεργικά</a:t>
            </a:r>
            <a:endParaRPr lang="el-GR"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1800" dirty="0" err="1">
                <a:solidFill>
                  <a:schemeClr val="tx1"/>
                </a:solidFill>
                <a:latin typeface="Calibri" panose="020F0502020204030204" pitchFamily="34" charset="0"/>
                <a:cs typeface="Calibri" panose="020F0502020204030204" pitchFamily="34" charset="0"/>
              </a:rPr>
              <a:t>Νεοαγγείωση</a:t>
            </a:r>
            <a:r>
              <a:rPr lang="el-GR" sz="1800" dirty="0">
                <a:solidFill>
                  <a:schemeClr val="tx1"/>
                </a:solidFill>
                <a:latin typeface="Calibri" panose="020F0502020204030204" pitchFamily="34" charset="0"/>
                <a:cs typeface="Calibri" panose="020F0502020204030204" pitchFamily="34" charset="0"/>
              </a:rPr>
              <a:t>, ανατομικά στενή γωνία → ↑ ΕΟΠ (20-70</a:t>
            </a:r>
            <a:r>
              <a:rPr lang="en-US" sz="1800" dirty="0">
                <a:solidFill>
                  <a:schemeClr val="tx1"/>
                </a:solidFill>
                <a:latin typeface="Calibri" panose="020F0502020204030204" pitchFamily="34" charset="0"/>
                <a:cs typeface="Calibri" panose="020F0502020204030204" pitchFamily="34" charset="0"/>
              </a:rPr>
              <a:t>mmHg)→</a:t>
            </a:r>
            <a:r>
              <a:rPr lang="el-GR" sz="1800" dirty="0">
                <a:solidFill>
                  <a:schemeClr val="tx1"/>
                </a:solidFill>
                <a:latin typeface="Calibri" panose="020F0502020204030204" pitchFamily="34" charset="0"/>
                <a:cs typeface="Calibri" panose="020F0502020204030204" pitchFamily="34" charset="0"/>
              </a:rPr>
              <a:t>ατροφία νεύρου</a:t>
            </a:r>
            <a:endParaRPr lang="en-US"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Πόνος, θόλωση της όρασης, ερυθρότητα, κεφαλαλγία, ναυτία, έμετος</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Ευαισθησία, </a:t>
            </a:r>
            <a:r>
              <a:rPr lang="el-GR" sz="1800" dirty="0" err="1">
                <a:solidFill>
                  <a:schemeClr val="tx1"/>
                </a:solidFill>
                <a:latin typeface="Calibri" panose="020F0502020204030204" pitchFamily="34" charset="0"/>
                <a:cs typeface="Calibri" panose="020F0502020204030204" pitchFamily="34" charset="0"/>
              </a:rPr>
              <a:t>περικεράτια</a:t>
            </a:r>
            <a:r>
              <a:rPr lang="el-GR" sz="1800" dirty="0">
                <a:solidFill>
                  <a:schemeClr val="tx1"/>
                </a:solidFill>
                <a:latin typeface="Calibri" panose="020F0502020204030204" pitchFamily="34" charset="0"/>
                <a:cs typeface="Calibri" panose="020F0502020204030204" pitchFamily="34" charset="0"/>
              </a:rPr>
              <a:t> ένεση, </a:t>
            </a:r>
            <a:r>
              <a:rPr lang="el-GR" sz="1800" dirty="0" err="1">
                <a:solidFill>
                  <a:schemeClr val="tx1"/>
                </a:solidFill>
                <a:latin typeface="Calibri" panose="020F0502020204030204" pitchFamily="34" charset="0"/>
                <a:cs typeface="Calibri" panose="020F0502020204030204" pitchFamily="34" charset="0"/>
              </a:rPr>
              <a:t>ημι</a:t>
            </a:r>
            <a:r>
              <a:rPr lang="en-US" sz="1800" dirty="0">
                <a:solidFill>
                  <a:schemeClr val="tx1"/>
                </a:solidFill>
                <a:latin typeface="Calibri" panose="020F0502020204030204" pitchFamily="34" charset="0"/>
                <a:cs typeface="Calibri" panose="020F0502020204030204" pitchFamily="34" charset="0"/>
              </a:rPr>
              <a:t>-</a:t>
            </a:r>
            <a:r>
              <a:rPr lang="el-GR" sz="1800" dirty="0">
                <a:solidFill>
                  <a:schemeClr val="tx1"/>
                </a:solidFill>
                <a:latin typeface="Calibri" panose="020F0502020204030204" pitchFamily="34" charset="0"/>
                <a:cs typeface="Calibri" panose="020F0502020204030204" pitchFamily="34" charset="0"/>
              </a:rPr>
              <a:t>μυδρίαση,  θολερότητα προσθίου θαλάμου, οίδημα κερατοειδούς</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 Αναλγησία, αντιεμετικά, τοπική αγωγή (</a:t>
            </a:r>
            <a:r>
              <a:rPr lang="el-GR" sz="1800" dirty="0" err="1">
                <a:solidFill>
                  <a:schemeClr val="tx1"/>
                </a:solidFill>
                <a:latin typeface="Calibri" panose="020F0502020204030204" pitchFamily="34" charset="0"/>
                <a:cs typeface="Calibri" panose="020F0502020204030204" pitchFamily="34" charset="0"/>
              </a:rPr>
              <a:t>πιλοκαρπίνη</a:t>
            </a:r>
            <a:r>
              <a:rPr lang="el-GR" sz="1800" dirty="0">
                <a:solidFill>
                  <a:schemeClr val="tx1"/>
                </a:solidFill>
                <a:latin typeface="Calibri" panose="020F0502020204030204" pitchFamily="34" charset="0"/>
                <a:cs typeface="Calibri" panose="020F0502020204030204" pitchFamily="34" charset="0"/>
              </a:rPr>
              <a:t>, β-αναστολείς, α2 αγωνιστές, αναστολείς </a:t>
            </a:r>
            <a:r>
              <a:rPr lang="el-GR" sz="1800" dirty="0" err="1">
                <a:solidFill>
                  <a:schemeClr val="tx1"/>
                </a:solidFill>
                <a:latin typeface="Calibri" panose="020F0502020204030204" pitchFamily="34" charset="0"/>
                <a:cs typeface="Calibri" panose="020F0502020204030204" pitchFamily="34" charset="0"/>
              </a:rPr>
              <a:t>ανυδράσης</a:t>
            </a:r>
            <a:r>
              <a:rPr lang="el-GR" sz="1800" dirty="0">
                <a:solidFill>
                  <a:schemeClr val="tx1"/>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sym typeface="Symbol" pitchFamily="2" charset="2"/>
              </a:rPr>
              <a:t></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συστηματική αγωγή (</a:t>
            </a:r>
            <a:r>
              <a:rPr lang="el-GR" sz="1800" dirty="0" err="1">
                <a:solidFill>
                  <a:schemeClr val="tx1"/>
                </a:solidFill>
                <a:latin typeface="Calibri" panose="020F0502020204030204" pitchFamily="34" charset="0"/>
                <a:cs typeface="Calibri" panose="020F0502020204030204" pitchFamily="34" charset="0"/>
              </a:rPr>
              <a:t>ακεταζολαμίδη</a:t>
            </a:r>
            <a:r>
              <a:rPr lang="el-GR" sz="1800" dirty="0">
                <a:solidFill>
                  <a:schemeClr val="tx1"/>
                </a:solidFill>
                <a:latin typeface="Calibri" panose="020F0502020204030204" pitchFamily="34" charset="0"/>
                <a:cs typeface="Calibri" panose="020F0502020204030204" pitchFamily="34" charset="0"/>
              </a:rPr>
              <a:t>/</a:t>
            </a:r>
            <a:r>
              <a:rPr lang="el-GR" sz="1800" dirty="0" err="1">
                <a:solidFill>
                  <a:schemeClr val="tx1"/>
                </a:solidFill>
                <a:latin typeface="Calibri" panose="020F0502020204030204" pitchFamily="34" charset="0"/>
                <a:cs typeface="Calibri" panose="020F0502020204030204" pitchFamily="34" charset="0"/>
              </a:rPr>
              <a:t>μαννιτόλη</a:t>
            </a:r>
            <a:r>
              <a:rPr lang="el-GR" sz="1800" dirty="0">
                <a:solidFill>
                  <a:schemeClr val="tx1"/>
                </a:solidFill>
                <a:latin typeface="Calibri" panose="020F0502020204030204" pitchFamily="34" charset="0"/>
                <a:cs typeface="Calibri" panose="020F0502020204030204" pitchFamily="34" charset="0"/>
              </a:rPr>
              <a:t>)</a:t>
            </a:r>
            <a:r>
              <a:rPr lang="en-US" sz="1800" dirty="0">
                <a:solidFill>
                  <a:schemeClr val="tx1"/>
                </a:solidFill>
                <a:latin typeface="Calibri" panose="020F0502020204030204" pitchFamily="34" charset="0"/>
                <a:cs typeface="Calibri" panose="020F0502020204030204" pitchFamily="34" charset="0"/>
                <a:sym typeface="Symbol" pitchFamily="2" charset="2"/>
              </a:rPr>
              <a:t> </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 </a:t>
            </a:r>
            <a:r>
              <a:rPr lang="el-GR" sz="1800" dirty="0" err="1">
                <a:solidFill>
                  <a:schemeClr val="tx1"/>
                </a:solidFill>
                <a:latin typeface="Calibri" panose="020F0502020204030204" pitchFamily="34" charset="0"/>
                <a:cs typeface="Calibri" panose="020F0502020204030204" pitchFamily="34" charset="0"/>
              </a:rPr>
              <a:t>ιριδοτομή</a:t>
            </a:r>
            <a:endParaRPr lang="el-GR" sz="18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9A2AE69-3229-B64A-9743-C1A111885B6C}"/>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sp>
        <p:nvSpPr>
          <p:cNvPr id="7" name="Content Placeholder 2">
            <a:extLst>
              <a:ext uri="{FF2B5EF4-FFF2-40B4-BE49-F238E27FC236}">
                <a16:creationId xmlns:a16="http://schemas.microsoft.com/office/drawing/2014/main" id="{6BC44E43-B993-9F4F-BA04-405C681C7C78}"/>
              </a:ext>
            </a:extLst>
          </p:cNvPr>
          <p:cNvSpPr txBox="1">
            <a:spLocks/>
          </p:cNvSpPr>
          <p:nvPr/>
        </p:nvSpPr>
        <p:spPr bwMode="auto">
          <a:xfrm>
            <a:off x="4950368" y="1156956"/>
            <a:ext cx="4025178" cy="5296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20000"/>
              </a:spcAft>
              <a:buSzPct val="60000"/>
              <a:buBlip>
                <a:blip r:embed="rId2"/>
              </a:buBlip>
              <a:defRPr sz="2600" kern="1200">
                <a:solidFill>
                  <a:schemeClr val="tx1"/>
                </a:solidFill>
                <a:latin typeface="+mn-lt"/>
                <a:ea typeface="+mn-ea"/>
                <a:cs typeface="+mn-cs"/>
              </a:defRPr>
            </a:lvl1pPr>
            <a:lvl2pPr marL="742950" indent="-285750" algn="l" rtl="0" fontAlgn="base">
              <a:spcBef>
                <a:spcPct val="20000"/>
              </a:spcBef>
              <a:spcAft>
                <a:spcPct val="20000"/>
              </a:spcAft>
              <a:buSzPct val="50000"/>
              <a:buBlip>
                <a:blip r:embed="rId3"/>
              </a:buBlip>
              <a:defRPr sz="2200" kern="1200">
                <a:solidFill>
                  <a:srgbClr val="364558"/>
                </a:solidFill>
                <a:latin typeface="+mn-lt"/>
                <a:ea typeface="+mn-ea"/>
                <a:cs typeface="+mn-cs"/>
              </a:defRPr>
            </a:lvl2pPr>
            <a:lvl3pPr marL="1143000" indent="-228600" algn="l" rtl="0" fontAlgn="base">
              <a:spcBef>
                <a:spcPct val="20000"/>
              </a:spcBef>
              <a:spcAft>
                <a:spcPct val="20000"/>
              </a:spcAft>
              <a:buSzPct val="50000"/>
              <a:buBlip>
                <a:blip r:embed="rId4"/>
              </a:buBlip>
              <a:defRPr sz="2000" kern="1200">
                <a:solidFill>
                  <a:srgbClr val="36532B"/>
                </a:solidFill>
                <a:latin typeface="+mn-lt"/>
                <a:ea typeface="+mn-ea"/>
                <a:cs typeface="+mn-cs"/>
              </a:defRPr>
            </a:lvl3pPr>
            <a:lvl4pPr marL="1600200" indent="-228600" algn="l" rtl="0" fontAlgn="base">
              <a:spcBef>
                <a:spcPct val="20000"/>
              </a:spcBef>
              <a:spcAft>
                <a:spcPct val="20000"/>
              </a:spcAft>
              <a:buFont typeface="Arial" panose="020B0604020202020204" pitchFamily="34" charset="0"/>
              <a:buChar char="~"/>
              <a:defRPr kern="1200">
                <a:solidFill>
                  <a:srgbClr val="4D4D4D"/>
                </a:solidFill>
                <a:latin typeface="+mn-lt"/>
                <a:ea typeface="+mn-ea"/>
                <a:cs typeface="+mn-cs"/>
              </a:defRPr>
            </a:lvl4pPr>
            <a:lvl5pPr marL="2057400" indent="-228600" algn="l" rtl="0" fontAlgn="base">
              <a:spcBef>
                <a:spcPct val="20000"/>
              </a:spcBef>
              <a:spcAft>
                <a:spcPct val="20000"/>
              </a:spcAft>
              <a:buChar char="»"/>
              <a:defRPr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SzPct val="60000"/>
              <a:buFontTx/>
              <a:buNone/>
            </a:pPr>
            <a:r>
              <a:rPr lang="el-GR" sz="2000" u="sng" dirty="0">
                <a:solidFill>
                  <a:schemeClr val="tx1"/>
                </a:solidFill>
                <a:latin typeface="Calibri" panose="020F0502020204030204" pitchFamily="34" charset="0"/>
                <a:cs typeface="Calibri" panose="020F0502020204030204" pitchFamily="34" charset="0"/>
              </a:rPr>
              <a:t>Επιπεφυκίτιδα</a:t>
            </a:r>
            <a:endParaRPr lang="en-US" sz="2000" b="1" u="sng" dirty="0">
              <a:solidFill>
                <a:schemeClr val="tx1"/>
              </a:solidFill>
              <a:latin typeface="Calibri" panose="020F0502020204030204" pitchFamily="34" charset="0"/>
              <a:cs typeface="Calibri" panose="020F0502020204030204" pitchFamily="34" charset="0"/>
            </a:endParaRPr>
          </a:p>
          <a:p>
            <a:pPr marL="342900" lvl="1" indent="-342900">
              <a:buSzPct val="60000"/>
              <a:buFontTx/>
              <a:buBlip>
                <a:blip r:embed="rId2"/>
              </a:buBlip>
            </a:pPr>
            <a:r>
              <a:rPr lang="el-GR" sz="1800" b="0" dirty="0">
                <a:solidFill>
                  <a:schemeClr val="tx1"/>
                </a:solidFill>
                <a:latin typeface="Calibri" panose="020F0502020204030204" pitchFamily="34" charset="0"/>
                <a:cs typeface="Calibri" panose="020F0502020204030204" pitchFamily="34" charset="0"/>
              </a:rPr>
              <a:t>Α</a:t>
            </a:r>
            <a:r>
              <a:rPr lang="en-US" sz="1800" b="0" dirty="0" err="1">
                <a:solidFill>
                  <a:schemeClr val="tx1"/>
                </a:solidFill>
                <a:latin typeface="Calibri" panose="020F0502020204030204" pitchFamily="34" charset="0"/>
                <a:cs typeface="Calibri" panose="020F0502020204030204" pitchFamily="34" charset="0"/>
              </a:rPr>
              <a:t>ί</a:t>
            </a:r>
            <a:r>
              <a:rPr lang="el-GR" sz="1800" b="0" dirty="0" err="1">
                <a:solidFill>
                  <a:schemeClr val="tx1"/>
                </a:solidFill>
                <a:latin typeface="Calibri" panose="020F0502020204030204" pitchFamily="34" charset="0"/>
                <a:cs typeface="Calibri" panose="020F0502020204030204" pitchFamily="34" charset="0"/>
              </a:rPr>
              <a:t>τια</a:t>
            </a:r>
            <a:r>
              <a:rPr lang="en-US" sz="1800" b="0" dirty="0">
                <a:solidFill>
                  <a:schemeClr val="tx1"/>
                </a:solidFill>
                <a:latin typeface="Calibri" panose="020F0502020204030204" pitchFamily="34" charset="0"/>
                <a:cs typeface="Calibri" panose="020F0502020204030204" pitchFamily="34" charset="0"/>
              </a:rPr>
              <a:t>:</a:t>
            </a:r>
            <a:r>
              <a:rPr lang="el-GR" sz="1800" b="0" dirty="0">
                <a:solidFill>
                  <a:schemeClr val="tx1"/>
                </a:solidFill>
                <a:latin typeface="Calibri" panose="020F0502020204030204" pitchFamily="34" charset="0"/>
                <a:cs typeface="Calibri" panose="020F0502020204030204" pitchFamily="34" charset="0"/>
              </a:rPr>
              <a:t> ιογενείς &amp; </a:t>
            </a:r>
            <a:r>
              <a:rPr lang="el-GR" sz="1800" b="0" dirty="0" err="1">
                <a:solidFill>
                  <a:schemeClr val="tx1"/>
                </a:solidFill>
                <a:latin typeface="Calibri" panose="020F0502020204030204" pitchFamily="34" charset="0"/>
                <a:cs typeface="Calibri" panose="020F0502020204030204" pitchFamily="34" charset="0"/>
              </a:rPr>
              <a:t>βακτηριακές</a:t>
            </a:r>
            <a:r>
              <a:rPr lang="el-GR" sz="1800" b="0" dirty="0">
                <a:solidFill>
                  <a:schemeClr val="tx1"/>
                </a:solidFill>
                <a:latin typeface="Calibri" panose="020F0502020204030204" pitchFamily="34" charset="0"/>
                <a:cs typeface="Calibri" panose="020F0502020204030204" pitchFamily="34" charset="0"/>
              </a:rPr>
              <a:t> λοιμώξεις, αλλεργία</a:t>
            </a:r>
          </a:p>
          <a:p>
            <a:pPr marL="342900" lvl="1" indent="-342900">
              <a:buSzPct val="60000"/>
              <a:buFontTx/>
              <a:buBlip>
                <a:blip r:embed="rId2"/>
              </a:buBlip>
            </a:pPr>
            <a:r>
              <a:rPr lang="el-GR" sz="1800" b="0" dirty="0">
                <a:solidFill>
                  <a:schemeClr val="tx1"/>
                </a:solidFill>
                <a:latin typeface="Calibri" panose="020F0502020204030204" pitchFamily="34" charset="0"/>
                <a:cs typeface="Calibri" panose="020F0502020204030204" pitchFamily="34" charset="0"/>
              </a:rPr>
              <a:t>Αίσθηση ξένου σώματος, ερυθρότητα</a:t>
            </a:r>
            <a:r>
              <a:rPr lang="en-US" sz="1800" b="0" dirty="0">
                <a:solidFill>
                  <a:schemeClr val="tx1"/>
                </a:solidFill>
                <a:latin typeface="Calibri" panose="020F0502020204030204" pitchFamily="34" charset="0"/>
                <a:cs typeface="Calibri" panose="020F0502020204030204" pitchFamily="34" charset="0"/>
              </a:rPr>
              <a:t> </a:t>
            </a:r>
            <a:r>
              <a:rPr lang="el-GR" sz="1800" b="0" dirty="0" err="1">
                <a:solidFill>
                  <a:schemeClr val="tx1"/>
                </a:solidFill>
                <a:latin typeface="Calibri" panose="020F0502020204030204" pitchFamily="34" charset="0"/>
                <a:cs typeface="Calibri" panose="020F0502020204030204" pitchFamily="34" charset="0"/>
              </a:rPr>
              <a:t>επιπεφυκότα</a:t>
            </a:r>
            <a:r>
              <a:rPr lang="el-GR" sz="1800" b="0" dirty="0">
                <a:solidFill>
                  <a:schemeClr val="tx1"/>
                </a:solidFill>
                <a:latin typeface="Calibri" panose="020F0502020204030204" pitchFamily="34" charset="0"/>
                <a:cs typeface="Calibri" panose="020F0502020204030204" pitchFamily="34" charset="0"/>
              </a:rPr>
              <a:t>, οίδημα βλεφάρων </a:t>
            </a:r>
          </a:p>
          <a:p>
            <a:pPr marL="342900" lvl="1" indent="-342900">
              <a:buSzPct val="60000"/>
              <a:buFontTx/>
              <a:buBlip>
                <a:blip r:embed="rId2"/>
              </a:buBlip>
            </a:pPr>
            <a:r>
              <a:rPr lang="el-GR" sz="1800" b="0" dirty="0">
                <a:solidFill>
                  <a:schemeClr val="tx1"/>
                </a:solidFill>
                <a:latin typeface="Calibri" panose="020F0502020204030204" pitchFamily="34" charset="0"/>
                <a:cs typeface="Calibri" panose="020F0502020204030204" pitchFamily="34" charset="0"/>
              </a:rPr>
              <a:t>Παρουσία εκκρίσεων (παχύρευστες &amp; </a:t>
            </a:r>
            <a:r>
              <a:rPr lang="el-GR" sz="1800" b="0" dirty="0" err="1">
                <a:solidFill>
                  <a:schemeClr val="tx1"/>
                </a:solidFill>
                <a:latin typeface="Calibri" panose="020F0502020204030204" pitchFamily="34" charset="0"/>
                <a:cs typeface="Calibri" panose="020F0502020204030204" pitchFamily="34" charset="0"/>
              </a:rPr>
              <a:t>βλεννοπυώδεις</a:t>
            </a:r>
            <a:r>
              <a:rPr lang="el-GR" sz="1800" dirty="0">
                <a:solidFill>
                  <a:schemeClr val="tx1"/>
                </a:solidFill>
                <a:latin typeface="Calibri" panose="020F0502020204030204" pitchFamily="34" charset="0"/>
                <a:cs typeface="Calibri" panose="020F0502020204030204" pitchFamily="34" charset="0"/>
              </a:rPr>
              <a:t> </a:t>
            </a:r>
            <a:r>
              <a:rPr lang="el-GR" sz="1800" b="0" dirty="0">
                <a:solidFill>
                  <a:schemeClr val="tx1"/>
                </a:solidFill>
                <a:latin typeface="Calibri" panose="020F0502020204030204" pitchFamily="34" charset="0"/>
                <a:cs typeface="Calibri" panose="020F0502020204030204" pitchFamily="34" charset="0"/>
              </a:rPr>
              <a:t>→βακτήρια, διαυγείς → ιοί), ερυθρότητα και οίδημα βλεφάρων, προ-</a:t>
            </a:r>
            <a:r>
              <a:rPr lang="el-GR" sz="1800" b="0" dirty="0" err="1">
                <a:solidFill>
                  <a:schemeClr val="tx1"/>
                </a:solidFill>
                <a:latin typeface="Calibri" panose="020F0502020204030204" pitchFamily="34" charset="0"/>
                <a:cs typeface="Calibri" panose="020F0502020204030204" pitchFamily="34" charset="0"/>
              </a:rPr>
              <a:t>ωτιαία</a:t>
            </a:r>
            <a:r>
              <a:rPr lang="el-GR" sz="1800" b="0" dirty="0">
                <a:solidFill>
                  <a:schemeClr val="tx1"/>
                </a:solidFill>
                <a:latin typeface="Calibri" panose="020F0502020204030204" pitchFamily="34" charset="0"/>
                <a:cs typeface="Calibri" panose="020F0502020204030204" pitchFamily="34" charset="0"/>
              </a:rPr>
              <a:t> </a:t>
            </a:r>
            <a:r>
              <a:rPr lang="el-GR" sz="1800" b="0" dirty="0" err="1">
                <a:solidFill>
                  <a:schemeClr val="tx1"/>
                </a:solidFill>
                <a:latin typeface="Calibri" panose="020F0502020204030204" pitchFamily="34" charset="0"/>
                <a:cs typeface="Calibri" panose="020F0502020204030204" pitchFamily="34" charset="0"/>
              </a:rPr>
              <a:t>λεμφαδενοπάθεια</a:t>
            </a:r>
            <a:r>
              <a:rPr lang="el-GR" sz="1800" b="0" dirty="0">
                <a:solidFill>
                  <a:schemeClr val="tx1"/>
                </a:solidFill>
                <a:latin typeface="Calibri" panose="020F0502020204030204" pitchFamily="34" charset="0"/>
                <a:cs typeface="Calibri" panose="020F0502020204030204" pitchFamily="34" charset="0"/>
              </a:rPr>
              <a:t>, </a:t>
            </a:r>
            <a:r>
              <a:rPr lang="el-GR" sz="1800" b="0" dirty="0" err="1">
                <a:solidFill>
                  <a:schemeClr val="tx1"/>
                </a:solidFill>
                <a:latin typeface="Calibri" panose="020F0502020204030204" pitchFamily="34" charset="0"/>
                <a:cs typeface="Calibri" panose="020F0502020204030204" pitchFamily="34" charset="0"/>
              </a:rPr>
              <a:t>φωτοβοβία</a:t>
            </a:r>
            <a:endParaRPr lang="el-GR" sz="1800" b="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1800" b="0" dirty="0">
                <a:solidFill>
                  <a:schemeClr val="tx1"/>
                </a:solidFill>
                <a:latin typeface="Calibri" panose="020F0502020204030204" pitchFamily="34" charset="0"/>
                <a:cs typeface="Calibri" panose="020F0502020204030204" pitchFamily="34" charset="0"/>
              </a:rPr>
              <a:t>Προσοχή στη χρήση πετσέτας/μαξιλαριού, τοπική αγωγή με αντιβιοτικά (</a:t>
            </a:r>
            <a:r>
              <a:rPr lang="el-GR" sz="1800" b="0" dirty="0" err="1">
                <a:solidFill>
                  <a:schemeClr val="tx1"/>
                </a:solidFill>
                <a:latin typeface="Calibri" panose="020F0502020204030204" pitchFamily="34" charset="0"/>
                <a:cs typeface="Calibri" panose="020F0502020204030204" pitchFamily="34" charset="0"/>
              </a:rPr>
              <a:t>φουσιδινικό</a:t>
            </a:r>
            <a:r>
              <a:rPr lang="el-GR" sz="1800" b="0" dirty="0">
                <a:solidFill>
                  <a:schemeClr val="tx1"/>
                </a:solidFill>
                <a:latin typeface="Calibri" panose="020F0502020204030204" pitchFamily="34" charset="0"/>
                <a:cs typeface="Calibri" panose="020F0502020204030204" pitchFamily="34" charset="0"/>
              </a:rPr>
              <a:t> οξύ, </a:t>
            </a:r>
            <a:r>
              <a:rPr lang="el-GR" sz="1800" b="0" dirty="0" err="1">
                <a:solidFill>
                  <a:schemeClr val="tx1"/>
                </a:solidFill>
                <a:latin typeface="Calibri" panose="020F0502020204030204" pitchFamily="34" charset="0"/>
                <a:cs typeface="Calibri" panose="020F0502020204030204" pitchFamily="34" charset="0"/>
              </a:rPr>
              <a:t>γενταμυκίνη</a:t>
            </a:r>
            <a:r>
              <a:rPr lang="el-GR" sz="1800" b="0"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258180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235996" y="116632"/>
            <a:ext cx="8893175" cy="875772"/>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sz="28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Ερυθρός οφθαλμός</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1"/>
          </p:nvPr>
        </p:nvSpPr>
        <p:spPr>
          <a:xfrm>
            <a:off x="58547" y="1022924"/>
            <a:ext cx="4624036" cy="5835075"/>
          </a:xfrm>
        </p:spPr>
        <p:txBody>
          <a:bodyPr/>
          <a:lstStyle/>
          <a:p>
            <a:pPr marL="0" lvl="1" indent="0" algn="ctr">
              <a:buSzPct val="60000"/>
              <a:buNone/>
            </a:pPr>
            <a:r>
              <a:rPr lang="el-GR" sz="2000" b="1" u="sng" dirty="0">
                <a:solidFill>
                  <a:schemeClr val="tx1"/>
                </a:solidFill>
                <a:latin typeface="Calibri" panose="020F0502020204030204" pitchFamily="34" charset="0"/>
                <a:cs typeface="Calibri" panose="020F0502020204030204" pitchFamily="34" charset="0"/>
              </a:rPr>
              <a:t>Σκληρίτιδα</a:t>
            </a:r>
            <a:endParaRPr lang="en-US" sz="2000" b="1" u="sng"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Α</a:t>
            </a:r>
            <a:r>
              <a:rPr lang="en-US" sz="1800" dirty="0" err="1">
                <a:solidFill>
                  <a:schemeClr val="tx1"/>
                </a:solidFill>
                <a:latin typeface="Calibri" panose="020F0502020204030204" pitchFamily="34" charset="0"/>
                <a:cs typeface="Calibri" panose="020F0502020204030204" pitchFamily="34" charset="0"/>
              </a:rPr>
              <a:t>ί</a:t>
            </a:r>
            <a:r>
              <a:rPr lang="el-GR" sz="1800" dirty="0" err="1">
                <a:solidFill>
                  <a:schemeClr val="tx1"/>
                </a:solidFill>
                <a:latin typeface="Calibri" panose="020F0502020204030204" pitchFamily="34" charset="0"/>
                <a:cs typeface="Calibri" panose="020F0502020204030204" pitchFamily="34" charset="0"/>
              </a:rPr>
              <a:t>τια</a:t>
            </a:r>
            <a:r>
              <a:rPr lang="en-US" sz="1800" dirty="0">
                <a:solidFill>
                  <a:schemeClr val="tx1"/>
                </a:solidFill>
                <a:latin typeface="Calibri" panose="020F0502020204030204" pitchFamily="34" charset="0"/>
                <a:cs typeface="Calibri" panose="020F0502020204030204" pitchFamily="34" charset="0"/>
              </a:rPr>
              <a:t>:</a:t>
            </a:r>
            <a:r>
              <a:rPr lang="el-GR" sz="1800" dirty="0">
                <a:solidFill>
                  <a:schemeClr val="tx1"/>
                </a:solidFill>
                <a:latin typeface="Calibri" panose="020F0502020204030204" pitchFamily="34" charset="0"/>
                <a:cs typeface="Calibri" panose="020F0502020204030204" pitchFamily="34" charset="0"/>
              </a:rPr>
              <a:t> ρευματοειδής αρθρίτιδα, κοκκιωμάτωση με αγγειίτιδα, έρπητας</a:t>
            </a:r>
          </a:p>
          <a:p>
            <a:pPr marL="342900" lvl="1" indent="-342900">
              <a:buSzPct val="60000"/>
              <a:buBlip>
                <a:blip r:embed="rId2"/>
              </a:buBlip>
            </a:pPr>
            <a:r>
              <a:rPr lang="el-GR" sz="1800" dirty="0" err="1">
                <a:solidFill>
                  <a:schemeClr val="tx1"/>
                </a:solidFill>
                <a:latin typeface="Calibri" panose="020F0502020204030204" pitchFamily="34" charset="0"/>
                <a:cs typeface="Calibri" panose="020F0502020204030204" pitchFamily="34" charset="0"/>
              </a:rPr>
              <a:t>Κοκκιωματώδης</a:t>
            </a:r>
            <a:r>
              <a:rPr lang="el-GR" sz="1800" dirty="0">
                <a:solidFill>
                  <a:schemeClr val="tx1"/>
                </a:solidFill>
                <a:latin typeface="Calibri" panose="020F0502020204030204" pitchFamily="34" charset="0"/>
                <a:cs typeface="Calibri" panose="020F0502020204030204" pitchFamily="34" charset="0"/>
              </a:rPr>
              <a:t> ή μη φλεγμονή του σκληρού</a:t>
            </a:r>
          </a:p>
          <a:p>
            <a:pPr eaLnBrk="1" hangingPunct="1"/>
            <a:r>
              <a:rPr lang="el-GR" altLang="en-GR" sz="1800" dirty="0">
                <a:latin typeface="Calibri" panose="020F0502020204030204" pitchFamily="34" charset="0"/>
                <a:cs typeface="Calibri" panose="020F0502020204030204" pitchFamily="34" charset="0"/>
              </a:rPr>
              <a:t>Οξύς, εν τω </a:t>
            </a:r>
            <a:r>
              <a:rPr lang="el-GR" altLang="en-GR" sz="1800" dirty="0" err="1">
                <a:latin typeface="Calibri" panose="020F0502020204030204" pitchFamily="34" charset="0"/>
                <a:cs typeface="Calibri" panose="020F0502020204030204" pitchFamily="34" charset="0"/>
              </a:rPr>
              <a:t>βάθει</a:t>
            </a:r>
            <a:r>
              <a:rPr lang="el-GR" altLang="en-GR" sz="1800" dirty="0">
                <a:latin typeface="Calibri" panose="020F0502020204030204" pitchFamily="34" charset="0"/>
                <a:cs typeface="Calibri" panose="020F0502020204030204" pitchFamily="34" charset="0"/>
              </a:rPr>
              <a:t> </a:t>
            </a:r>
            <a:r>
              <a:rPr lang="el-GR" altLang="en-GR" sz="1800" dirty="0" err="1">
                <a:latin typeface="Calibri" panose="020F0502020204030204" pitchFamily="34" charset="0"/>
                <a:cs typeface="Calibri" panose="020F0502020204030204" pitchFamily="34" charset="0"/>
              </a:rPr>
              <a:t>περικογχικός</a:t>
            </a:r>
            <a:r>
              <a:rPr lang="el-GR" altLang="en-GR" sz="1800" dirty="0">
                <a:latin typeface="Calibri" panose="020F0502020204030204" pitchFamily="34" charset="0"/>
                <a:cs typeface="Calibri" panose="020F0502020204030204" pitchFamily="34" charset="0"/>
              </a:rPr>
              <a:t> πόνος με αντανάκλαση στο πρόσωπο, στο τριχωτό</a:t>
            </a:r>
            <a:r>
              <a:rPr lang="en-US" altLang="en-GR" sz="1800" dirty="0">
                <a:latin typeface="Calibri" panose="020F0502020204030204" pitchFamily="34" charset="0"/>
                <a:cs typeface="Calibri" panose="020F0502020204030204" pitchFamily="34" charset="0"/>
              </a:rPr>
              <a:t>, </a:t>
            </a:r>
            <a:r>
              <a:rPr lang="el-GR" altLang="en-GR" sz="1800" dirty="0">
                <a:latin typeface="Calibri" panose="020F0502020204030204" pitchFamily="34" charset="0"/>
                <a:cs typeface="Calibri" panose="020F0502020204030204" pitchFamily="34" charset="0"/>
              </a:rPr>
              <a:t>στο αυτί &amp; στη γνάθο. Κυρίως πρωινές ώρες. Επιδείνωση με κινήσεις οφθαλμού</a:t>
            </a:r>
          </a:p>
          <a:p>
            <a:r>
              <a:rPr lang="el-GR" sz="1800" dirty="0">
                <a:latin typeface="Calibri" panose="020F0502020204030204" pitchFamily="34" charset="0"/>
                <a:cs typeface="Calibri" panose="020F0502020204030204" pitchFamily="34" charset="0"/>
              </a:rPr>
              <a:t>Ευαισθησία, ερυθρότητα σκληρού, νεκρωτικές βλάβες,  </a:t>
            </a:r>
          </a:p>
          <a:p>
            <a:r>
              <a:rPr lang="el-GR" altLang="en-GR" sz="1800" dirty="0">
                <a:latin typeface="Calibri" panose="020F0502020204030204" pitchFamily="34" charset="0"/>
                <a:cs typeface="Calibri" panose="020F0502020204030204" pitchFamily="34" charset="0"/>
              </a:rPr>
              <a:t>Πρόσθια σκληρίτιδα (90%)</a:t>
            </a:r>
            <a:r>
              <a:rPr lang="en-US" altLang="en-GR" sz="1800" dirty="0">
                <a:latin typeface="Calibri" panose="020F0502020204030204" pitchFamily="34" charset="0"/>
                <a:cs typeface="Calibri" panose="020F0502020204030204" pitchFamily="34" charset="0"/>
              </a:rPr>
              <a:t>: </a:t>
            </a:r>
            <a:r>
              <a:rPr lang="el-GR" altLang="en-GR" sz="1800" dirty="0">
                <a:latin typeface="Calibri" panose="020F0502020204030204" pitchFamily="34" charset="0"/>
                <a:cs typeface="Calibri" panose="020F0502020204030204" pitchFamily="34" charset="0"/>
              </a:rPr>
              <a:t>διάτρηση, κερατίτιδα</a:t>
            </a:r>
          </a:p>
          <a:p>
            <a:pPr eaLnBrk="1" hangingPunct="1"/>
            <a:r>
              <a:rPr lang="el-GR" altLang="en-GR" sz="1800" dirty="0">
                <a:latin typeface="Calibri" panose="020F0502020204030204" pitchFamily="34" charset="0"/>
                <a:cs typeface="Calibri" panose="020F0502020204030204" pitchFamily="34" charset="0"/>
              </a:rPr>
              <a:t>Οπίσθια σκληρίτιδα (10%)</a:t>
            </a:r>
            <a:r>
              <a:rPr lang="en-US" altLang="en-GR" sz="1800" dirty="0">
                <a:latin typeface="Calibri" panose="020F0502020204030204" pitchFamily="34" charset="0"/>
                <a:cs typeface="Calibri" panose="020F0502020204030204" pitchFamily="34" charset="0"/>
              </a:rPr>
              <a:t>:</a:t>
            </a:r>
            <a:r>
              <a:rPr lang="el-GR" altLang="en-GR" sz="1800" dirty="0">
                <a:latin typeface="Calibri" panose="020F0502020204030204" pitchFamily="34" charset="0"/>
                <a:cs typeface="Calibri" panose="020F0502020204030204" pitchFamily="34" charset="0"/>
              </a:rPr>
              <a:t> αποκόλληση αμφιβληστροειδούς, χοριοειδούς, οίδημα οπτικής θηλής, οξεία επώδυνη απώλεια όρασης, γλαύκωμα κλειστής γωνίας</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Άμεση </a:t>
            </a:r>
            <a:r>
              <a:rPr lang="el-GR" sz="1800" dirty="0" err="1">
                <a:solidFill>
                  <a:schemeClr val="tx1"/>
                </a:solidFill>
                <a:latin typeface="Calibri" panose="020F0502020204030204" pitchFamily="34" charset="0"/>
                <a:cs typeface="Calibri" panose="020F0502020204030204" pitchFamily="34" charset="0"/>
              </a:rPr>
              <a:t>ανοσοκαστολή</a:t>
            </a:r>
            <a:endParaRPr lang="el-GR" sz="1800" dirty="0">
              <a:solidFill>
                <a:schemeClr val="tx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9A2AE69-3229-B64A-9743-C1A111885B6C}"/>
              </a:ext>
            </a:extLst>
          </p:cNvPr>
          <p:cNvSpPr txBox="1"/>
          <p:nvPr/>
        </p:nvSpPr>
        <p:spPr>
          <a:xfrm>
            <a:off x="7668344" y="6546519"/>
            <a:ext cx="1252587" cy="276999"/>
          </a:xfrm>
          <a:prstGeom prst="rect">
            <a:avLst/>
          </a:prstGeom>
          <a:noFill/>
        </p:spPr>
        <p:txBody>
          <a:bodyPr wrap="none" rtlCol="0">
            <a:spAutoFit/>
          </a:bodyPr>
          <a:lstStyle/>
          <a:p>
            <a:r>
              <a:rPr lang="en-US" sz="1200" b="0" i="1" dirty="0"/>
              <a:t>UpToDate 2023</a:t>
            </a:r>
            <a:endParaRPr lang="en-GR" sz="1200" b="0" i="1" dirty="0"/>
          </a:p>
        </p:txBody>
      </p:sp>
      <p:pic>
        <p:nvPicPr>
          <p:cNvPr id="6" name="Picture 4">
            <a:extLst>
              <a:ext uri="{FF2B5EF4-FFF2-40B4-BE49-F238E27FC236}">
                <a16:creationId xmlns:a16="http://schemas.microsoft.com/office/drawing/2014/main" id="{1A57E65C-56F2-7B4C-97C6-69585C927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1824355"/>
            <a:ext cx="4400550" cy="3209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278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235996" y="116632"/>
            <a:ext cx="8893175" cy="875772"/>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sz="28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Ερυθρός οφθαλμός</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1"/>
          </p:nvPr>
        </p:nvSpPr>
        <p:spPr>
          <a:xfrm>
            <a:off x="58547" y="1022924"/>
            <a:ext cx="4624036" cy="5523595"/>
          </a:xfrm>
        </p:spPr>
        <p:txBody>
          <a:bodyPr/>
          <a:lstStyle/>
          <a:p>
            <a:pPr marL="0" lvl="1" indent="0" algn="ctr">
              <a:buSzPct val="60000"/>
              <a:buNone/>
            </a:pPr>
            <a:r>
              <a:rPr lang="el-GR" sz="2000" b="1" u="sng" dirty="0" err="1">
                <a:solidFill>
                  <a:schemeClr val="tx1"/>
                </a:solidFill>
                <a:latin typeface="Calibri" panose="020F0502020204030204" pitchFamily="34" charset="0"/>
                <a:cs typeface="Calibri" panose="020F0502020204030204" pitchFamily="34" charset="0"/>
              </a:rPr>
              <a:t>Κερατ</a:t>
            </a:r>
            <a:r>
              <a:rPr lang="en-US" sz="2000" b="1" u="sng" dirty="0" err="1">
                <a:solidFill>
                  <a:schemeClr val="tx1"/>
                </a:solidFill>
                <a:latin typeface="Calibri" panose="020F0502020204030204" pitchFamily="34" charset="0"/>
                <a:cs typeface="Calibri" panose="020F0502020204030204" pitchFamily="34" charset="0"/>
              </a:rPr>
              <a:t>ί</a:t>
            </a:r>
            <a:r>
              <a:rPr lang="el-GR" sz="2000" b="1" u="sng" dirty="0" err="1">
                <a:solidFill>
                  <a:schemeClr val="tx1"/>
                </a:solidFill>
                <a:latin typeface="Calibri" panose="020F0502020204030204" pitchFamily="34" charset="0"/>
                <a:cs typeface="Calibri" panose="020F0502020204030204" pitchFamily="34" charset="0"/>
              </a:rPr>
              <a:t>τιδα</a:t>
            </a:r>
            <a:endParaRPr lang="en-US" sz="2000" b="1" u="sng"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Α</a:t>
            </a:r>
            <a:r>
              <a:rPr lang="en-US" sz="1800" dirty="0" err="1">
                <a:solidFill>
                  <a:schemeClr val="tx1"/>
                </a:solidFill>
                <a:latin typeface="Calibri" panose="020F0502020204030204" pitchFamily="34" charset="0"/>
                <a:cs typeface="Calibri" panose="020F0502020204030204" pitchFamily="34" charset="0"/>
              </a:rPr>
              <a:t>ί</a:t>
            </a:r>
            <a:r>
              <a:rPr lang="el-GR" sz="1800" dirty="0" err="1">
                <a:solidFill>
                  <a:schemeClr val="tx1"/>
                </a:solidFill>
                <a:latin typeface="Calibri" panose="020F0502020204030204" pitchFamily="34" charset="0"/>
                <a:cs typeface="Calibri" panose="020F0502020204030204" pitchFamily="34" charset="0"/>
              </a:rPr>
              <a:t>τια</a:t>
            </a:r>
            <a:r>
              <a:rPr lang="en-US" sz="1800" dirty="0">
                <a:solidFill>
                  <a:schemeClr val="tx1"/>
                </a:solidFill>
                <a:latin typeface="Calibri" panose="020F0502020204030204" pitchFamily="34" charset="0"/>
                <a:cs typeface="Calibri" panose="020F0502020204030204" pitchFamily="34" charset="0"/>
              </a:rPr>
              <a:t>:</a:t>
            </a:r>
            <a:r>
              <a:rPr lang="el-GR" sz="1800" dirty="0">
                <a:solidFill>
                  <a:schemeClr val="tx1"/>
                </a:solidFill>
                <a:latin typeface="Calibri" panose="020F0502020204030204" pitchFamily="34" charset="0"/>
                <a:cs typeface="Calibri" panose="020F0502020204030204" pitchFamily="34" charset="0"/>
              </a:rPr>
              <a:t> ιογενής, </a:t>
            </a:r>
            <a:r>
              <a:rPr lang="el-GR" sz="1800" dirty="0" err="1">
                <a:solidFill>
                  <a:schemeClr val="tx1"/>
                </a:solidFill>
                <a:latin typeface="Calibri" panose="020F0502020204030204" pitchFamily="34" charset="0"/>
                <a:cs typeface="Calibri" panose="020F0502020204030204" pitchFamily="34" charset="0"/>
              </a:rPr>
              <a:t>βακτηριακή</a:t>
            </a:r>
            <a:r>
              <a:rPr lang="el-GR" sz="1800" dirty="0">
                <a:solidFill>
                  <a:schemeClr val="tx1"/>
                </a:solidFill>
                <a:latin typeface="Calibri" panose="020F0502020204030204" pitchFamily="34" charset="0"/>
                <a:cs typeface="Calibri" panose="020F0502020204030204" pitchFamily="34" charset="0"/>
              </a:rPr>
              <a:t>, σκληρίτιδα, </a:t>
            </a:r>
            <a:r>
              <a:rPr lang="el-GR" sz="1800" dirty="0" err="1">
                <a:solidFill>
                  <a:schemeClr val="tx1"/>
                </a:solidFill>
                <a:latin typeface="Calibri" panose="020F0502020204030204" pitchFamily="34" charset="0"/>
                <a:cs typeface="Calibri" panose="020F0502020204030204" pitchFamily="34" charset="0"/>
              </a:rPr>
              <a:t>φωτοκερατίτιδα</a:t>
            </a:r>
            <a:endParaRPr lang="el-GR"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Αίσθημα ξένου σώματος, φωτοφοβία, </a:t>
            </a:r>
            <a:r>
              <a:rPr lang="el-GR" sz="1800" dirty="0" err="1">
                <a:solidFill>
                  <a:schemeClr val="tx1"/>
                </a:solidFill>
                <a:latin typeface="Calibri" panose="020F0502020204030204" pitchFamily="34" charset="0"/>
                <a:cs typeface="Calibri" panose="020F0502020204030204" pitchFamily="34" charset="0"/>
              </a:rPr>
              <a:t>δακρύροια</a:t>
            </a:r>
            <a:r>
              <a:rPr lang="el-GR" sz="1800" dirty="0">
                <a:solidFill>
                  <a:schemeClr val="tx1"/>
                </a:solidFill>
                <a:latin typeface="Calibri" panose="020F0502020204030204" pitchFamily="34" charset="0"/>
                <a:cs typeface="Calibri" panose="020F0502020204030204" pitchFamily="34" charset="0"/>
              </a:rPr>
              <a:t>, </a:t>
            </a:r>
            <a:r>
              <a:rPr lang="el-GR" sz="1800" dirty="0" err="1">
                <a:solidFill>
                  <a:schemeClr val="tx1"/>
                </a:solidFill>
                <a:latin typeface="Calibri" panose="020F0502020204030204" pitchFamily="34" charset="0"/>
                <a:cs typeface="Calibri" panose="020F0502020204030204" pitchFamily="34" charset="0"/>
              </a:rPr>
              <a:t>βλεννοπυ</a:t>
            </a:r>
            <a:r>
              <a:rPr lang="en-US" sz="1800" dirty="0" err="1">
                <a:solidFill>
                  <a:schemeClr val="tx1"/>
                </a:solidFill>
                <a:latin typeface="Calibri" panose="020F0502020204030204" pitchFamily="34" charset="0"/>
                <a:cs typeface="Calibri" panose="020F0502020204030204" pitchFamily="34" charset="0"/>
              </a:rPr>
              <a:t>ώ</a:t>
            </a:r>
            <a:r>
              <a:rPr lang="el-GR" sz="1800" dirty="0">
                <a:solidFill>
                  <a:schemeClr val="tx1"/>
                </a:solidFill>
                <a:latin typeface="Calibri" panose="020F0502020204030204" pitchFamily="34" charset="0"/>
                <a:cs typeface="Calibri" panose="020F0502020204030204" pitchFamily="34" charset="0"/>
              </a:rPr>
              <a:t>δεις εκκρίσεις</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 Φλεγμονή του κερατοειδούς</a:t>
            </a:r>
          </a:p>
          <a:p>
            <a:r>
              <a:rPr lang="el-GR" sz="1800" dirty="0">
                <a:solidFill>
                  <a:schemeClr val="tx1"/>
                </a:solidFill>
                <a:latin typeface="Calibri" panose="020F0502020204030204" pitchFamily="34" charset="0"/>
                <a:cs typeface="Calibri" panose="020F0502020204030204" pitchFamily="34" charset="0"/>
              </a:rPr>
              <a:t>Ευαισθησία, </a:t>
            </a:r>
            <a:r>
              <a:rPr lang="el-GR" sz="1800" dirty="0" err="1">
                <a:solidFill>
                  <a:schemeClr val="tx1"/>
                </a:solidFill>
                <a:latin typeface="Calibri" panose="020F0502020204030204" pitchFamily="34" charset="0"/>
                <a:cs typeface="Calibri" panose="020F0502020204030204" pitchFamily="34" charset="0"/>
              </a:rPr>
              <a:t>περικεράτια</a:t>
            </a:r>
            <a:r>
              <a:rPr lang="el-GR" sz="1800" dirty="0">
                <a:solidFill>
                  <a:schemeClr val="tx1"/>
                </a:solidFill>
                <a:latin typeface="Calibri" panose="020F0502020204030204" pitchFamily="34" charset="0"/>
                <a:cs typeface="Calibri" panose="020F0502020204030204" pitchFamily="34" charset="0"/>
              </a:rPr>
              <a:t> ένεση, </a:t>
            </a:r>
            <a:r>
              <a:rPr lang="el-GR" sz="1800" dirty="0" err="1">
                <a:solidFill>
                  <a:schemeClr val="tx1"/>
                </a:solidFill>
                <a:latin typeface="Calibri" panose="020F0502020204030204" pitchFamily="34" charset="0"/>
                <a:cs typeface="Calibri" panose="020F0502020204030204" pitchFamily="34" charset="0"/>
              </a:rPr>
              <a:t>υπόπυο</a:t>
            </a:r>
            <a:r>
              <a:rPr lang="el-GR" sz="1800" dirty="0">
                <a:solidFill>
                  <a:schemeClr val="tx1"/>
                </a:solidFill>
                <a:latin typeface="Calibri" panose="020F0502020204030204" pitchFamily="34" charset="0"/>
                <a:cs typeface="Calibri" panose="020F0502020204030204" pitchFamily="34" charset="0"/>
              </a:rPr>
              <a:t>,  θολερότητα προσθίου θαλάμου &amp; </a:t>
            </a:r>
            <a:r>
              <a:rPr lang="el-GR" sz="1800" dirty="0" err="1">
                <a:solidFill>
                  <a:schemeClr val="tx1"/>
                </a:solidFill>
                <a:latin typeface="Calibri" panose="020F0502020204030204" pitchFamily="34" charset="0"/>
                <a:cs typeface="Calibri" panose="020F0502020204030204" pitchFamily="34" charset="0"/>
              </a:rPr>
              <a:t>σκληρο-κερατοειδικού</a:t>
            </a:r>
            <a:r>
              <a:rPr lang="el-GR" sz="1800" dirty="0">
                <a:solidFill>
                  <a:schemeClr val="tx1"/>
                </a:solidFill>
                <a:latin typeface="Calibri" panose="020F0502020204030204" pitchFamily="34" charset="0"/>
                <a:cs typeface="Calibri" panose="020F0502020204030204" pitchFamily="34" charset="0"/>
              </a:rPr>
              <a:t> ορ</a:t>
            </a:r>
            <a:r>
              <a:rPr lang="el-GR" sz="1800" dirty="0">
                <a:latin typeface="Calibri" panose="020F0502020204030204" pitchFamily="34" charset="0"/>
                <a:cs typeface="Calibri" panose="020F0502020204030204" pitchFamily="34" charset="0"/>
              </a:rPr>
              <a:t>ίου,</a:t>
            </a:r>
            <a:r>
              <a:rPr lang="en-US" sz="1800" dirty="0">
                <a:latin typeface="Calibri" panose="020F0502020204030204" pitchFamily="34" charset="0"/>
                <a:cs typeface="Calibri" panose="020F0502020204030204" pitchFamily="34" charset="0"/>
              </a:rPr>
              <a:t> </a:t>
            </a:r>
            <a:r>
              <a:rPr lang="el-GR" sz="1800" dirty="0">
                <a:latin typeface="Calibri" panose="020F0502020204030204" pitchFamily="34" charset="0"/>
                <a:cs typeface="Calibri" panose="020F0502020204030204" pitchFamily="34" charset="0"/>
              </a:rPr>
              <a:t>έλκη</a:t>
            </a:r>
            <a:endParaRPr lang="en-US" sz="1800" dirty="0">
              <a:latin typeface="Calibri" panose="020F0502020204030204" pitchFamily="34" charset="0"/>
              <a:cs typeface="Calibri" panose="020F0502020204030204" pitchFamily="34" charset="0"/>
            </a:endParaRPr>
          </a:p>
          <a:p>
            <a:endParaRPr lang="en-US" sz="1800" dirty="0">
              <a:solidFill>
                <a:schemeClr val="tx1"/>
              </a:solidFill>
              <a:latin typeface="Calibri" panose="020F0502020204030204" pitchFamily="34" charset="0"/>
              <a:cs typeface="Calibri" panose="020F0502020204030204" pitchFamily="34" charset="0"/>
            </a:endParaRPr>
          </a:p>
          <a:p>
            <a:r>
              <a:rPr lang="el-GR" sz="1800" b="1" dirty="0">
                <a:latin typeface="Calibri" panose="020F0502020204030204" pitchFamily="34" charset="0"/>
                <a:cs typeface="Calibri" panose="020F0502020204030204" pitchFamily="34" charset="0"/>
              </a:rPr>
              <a:t>Καταστροφική η χρήση τοπικής κορτιζόνης σε περίπτωση </a:t>
            </a:r>
            <a:r>
              <a:rPr lang="el-GR" sz="1800" b="1" dirty="0" err="1">
                <a:latin typeface="Calibri" panose="020F0502020204030204" pitchFamily="34" charset="0"/>
                <a:cs typeface="Calibri" panose="020F0502020204030204" pitchFamily="34" charset="0"/>
              </a:rPr>
              <a:t>ερπητικών</a:t>
            </a:r>
            <a:r>
              <a:rPr lang="el-GR" sz="1800" b="1" dirty="0">
                <a:latin typeface="Calibri" panose="020F0502020204030204" pitchFamily="34" charset="0"/>
                <a:cs typeface="Calibri" panose="020F0502020204030204" pitchFamily="34" charset="0"/>
              </a:rPr>
              <a:t> ελκών</a:t>
            </a:r>
            <a:endParaRPr lang="el-GR" sz="1800" b="1" dirty="0">
              <a:solidFill>
                <a:schemeClr val="tx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9A2AE69-3229-B64A-9743-C1A111885B6C}"/>
              </a:ext>
            </a:extLst>
          </p:cNvPr>
          <p:cNvSpPr txBox="1"/>
          <p:nvPr/>
        </p:nvSpPr>
        <p:spPr>
          <a:xfrm>
            <a:off x="7668344" y="6546519"/>
            <a:ext cx="1252587" cy="276999"/>
          </a:xfrm>
          <a:prstGeom prst="rect">
            <a:avLst/>
          </a:prstGeom>
          <a:noFill/>
        </p:spPr>
        <p:txBody>
          <a:bodyPr wrap="none" rtlCol="0">
            <a:spAutoFit/>
          </a:bodyPr>
          <a:lstStyle/>
          <a:p>
            <a:r>
              <a:rPr lang="en-US" sz="1200" b="0" i="1" dirty="0"/>
              <a:t>UpToDate 2023</a:t>
            </a:r>
            <a:endParaRPr lang="en-GR" sz="1200" b="0" i="1" dirty="0"/>
          </a:p>
        </p:txBody>
      </p:sp>
      <p:sp>
        <p:nvSpPr>
          <p:cNvPr id="7" name="TextBox 6">
            <a:extLst>
              <a:ext uri="{FF2B5EF4-FFF2-40B4-BE49-F238E27FC236}">
                <a16:creationId xmlns:a16="http://schemas.microsoft.com/office/drawing/2014/main" id="{8C45EF8F-94E5-6442-8160-8F56E493DA25}"/>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pic>
        <p:nvPicPr>
          <p:cNvPr id="8" name="Picture 5">
            <a:extLst>
              <a:ext uri="{FF2B5EF4-FFF2-40B4-BE49-F238E27FC236}">
                <a16:creationId xmlns:a16="http://schemas.microsoft.com/office/drawing/2014/main" id="{821D4668-AE8D-BF4D-BB82-2F9933DB7AE2}"/>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5283" t="4001" r="5038" b="10327"/>
          <a:stretch/>
        </p:blipFill>
        <p:spPr>
          <a:xfrm>
            <a:off x="5316409" y="1316144"/>
            <a:ext cx="3495356" cy="2345802"/>
          </a:xfrm>
          <a:noFill/>
        </p:spPr>
      </p:pic>
      <p:pic>
        <p:nvPicPr>
          <p:cNvPr id="9" name="Picture 4">
            <a:extLst>
              <a:ext uri="{FF2B5EF4-FFF2-40B4-BE49-F238E27FC236}">
                <a16:creationId xmlns:a16="http://schemas.microsoft.com/office/drawing/2014/main" id="{943C2809-D184-2A43-B6B4-226B71F25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410" y="3659580"/>
            <a:ext cx="3495356"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490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255690" y="176964"/>
            <a:ext cx="8893175" cy="936104"/>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sz="28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Διαταραχές της κόρης</a:t>
            </a:r>
            <a:endParaRPr lang="en-GR" sz="2800" b="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9A2AE69-3229-B64A-9743-C1A111885B6C}"/>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graphicFrame>
        <p:nvGraphicFramePr>
          <p:cNvPr id="5" name="Table 4">
            <a:extLst>
              <a:ext uri="{FF2B5EF4-FFF2-40B4-BE49-F238E27FC236}">
                <a16:creationId xmlns:a16="http://schemas.microsoft.com/office/drawing/2014/main" id="{FFEC3AE5-EEBE-9A49-B359-12CAF9F5E077}"/>
              </a:ext>
            </a:extLst>
          </p:cNvPr>
          <p:cNvGraphicFramePr>
            <a:graphicFrameLocks noGrp="1"/>
          </p:cNvGraphicFramePr>
          <p:nvPr>
            <p:extLst>
              <p:ext uri="{D42A27DB-BD31-4B8C-83A1-F6EECF244321}">
                <p14:modId xmlns:p14="http://schemas.microsoft.com/office/powerpoint/2010/main" val="1270790076"/>
              </p:ext>
            </p:extLst>
          </p:nvPr>
        </p:nvGraphicFramePr>
        <p:xfrm>
          <a:off x="885853" y="1130703"/>
          <a:ext cx="7632848" cy="5399261"/>
        </p:xfrm>
        <a:graphic>
          <a:graphicData uri="http://schemas.openxmlformats.org/drawingml/2006/table">
            <a:tbl>
              <a:tblPr firstRow="1" firstCol="1" bandRow="1">
                <a:tableStyleId>{5C22544A-7EE6-4342-B048-85BDC9FD1C3A}</a:tableStyleId>
              </a:tblPr>
              <a:tblGrid>
                <a:gridCol w="2178005">
                  <a:extLst>
                    <a:ext uri="{9D8B030D-6E8A-4147-A177-3AD203B41FA5}">
                      <a16:colId xmlns:a16="http://schemas.microsoft.com/office/drawing/2014/main" val="1587393581"/>
                    </a:ext>
                  </a:extLst>
                </a:gridCol>
                <a:gridCol w="3030564">
                  <a:extLst>
                    <a:ext uri="{9D8B030D-6E8A-4147-A177-3AD203B41FA5}">
                      <a16:colId xmlns:a16="http://schemas.microsoft.com/office/drawing/2014/main" val="914254248"/>
                    </a:ext>
                  </a:extLst>
                </a:gridCol>
                <a:gridCol w="2424279">
                  <a:extLst>
                    <a:ext uri="{9D8B030D-6E8A-4147-A177-3AD203B41FA5}">
                      <a16:colId xmlns:a16="http://schemas.microsoft.com/office/drawing/2014/main" val="361987793"/>
                    </a:ext>
                  </a:extLst>
                </a:gridCol>
              </a:tblGrid>
              <a:tr h="146105">
                <a:tc>
                  <a:txBody>
                    <a:bodyPr/>
                    <a:lstStyle/>
                    <a:p>
                      <a:pPr algn="just"/>
                      <a:r>
                        <a:rPr lang="el-GR" sz="1600" dirty="0">
                          <a:effectLst/>
                          <a:latin typeface="Calibri" panose="020F0502020204030204" pitchFamily="34" charset="0"/>
                          <a:cs typeface="Calibri" panose="020F0502020204030204" pitchFamily="34" charset="0"/>
                        </a:rPr>
                        <a:t>Διαταραχή</a:t>
                      </a:r>
                      <a:endParaRPr lang="en-GR" sz="16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solidFill>
                      <a:schemeClr val="accent2"/>
                    </a:solidFill>
                  </a:tcPr>
                </a:tc>
                <a:tc>
                  <a:txBody>
                    <a:bodyPr/>
                    <a:lstStyle/>
                    <a:p>
                      <a:pPr algn="ctr"/>
                      <a:r>
                        <a:rPr lang="el-GR" sz="1600" dirty="0">
                          <a:effectLst/>
                          <a:latin typeface="Calibri" panose="020F0502020204030204" pitchFamily="34" charset="0"/>
                          <a:cs typeface="Calibri" panose="020F0502020204030204" pitchFamily="34" charset="0"/>
                        </a:rPr>
                        <a:t>Περιγραφή</a:t>
                      </a:r>
                      <a:endParaRPr lang="en-GR" sz="16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solidFill>
                      <a:schemeClr val="accent2"/>
                    </a:solidFill>
                  </a:tcPr>
                </a:tc>
                <a:tc>
                  <a:txBody>
                    <a:bodyPr/>
                    <a:lstStyle/>
                    <a:p>
                      <a:pPr algn="ctr"/>
                      <a:r>
                        <a:rPr lang="el-GR" sz="1600" dirty="0">
                          <a:effectLst/>
                          <a:latin typeface="Calibri" panose="020F0502020204030204" pitchFamily="34" charset="0"/>
                          <a:cs typeface="Calibri" panose="020F0502020204030204" pitchFamily="34" charset="0"/>
                        </a:rPr>
                        <a:t>Συχνά Αίτια</a:t>
                      </a:r>
                      <a:endParaRPr lang="en-GR" sz="16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solidFill>
                      <a:schemeClr val="accent2"/>
                    </a:solidFill>
                  </a:tcPr>
                </a:tc>
                <a:extLst>
                  <a:ext uri="{0D108BD9-81ED-4DB2-BD59-A6C34878D82A}">
                    <a16:rowId xmlns:a16="http://schemas.microsoft.com/office/drawing/2014/main" val="331860494"/>
                  </a:ext>
                </a:extLst>
              </a:tr>
              <a:tr h="292209">
                <a:tc>
                  <a:txBody>
                    <a:bodyPr/>
                    <a:lstStyle/>
                    <a:p>
                      <a:pPr algn="just"/>
                      <a:r>
                        <a:rPr lang="el-GR" sz="1400" dirty="0" err="1">
                          <a:effectLst/>
                          <a:latin typeface="Calibri" panose="020F0502020204030204" pitchFamily="34" charset="0"/>
                          <a:cs typeface="Calibri" panose="020F0502020204030204" pitchFamily="34" charset="0"/>
                        </a:rPr>
                        <a:t>Παραλύση</a:t>
                      </a:r>
                      <a:r>
                        <a:rPr lang="el-GR" sz="1400" dirty="0">
                          <a:effectLst/>
                          <a:latin typeface="Calibri" panose="020F0502020204030204" pitchFamily="34" charset="0"/>
                          <a:cs typeface="Calibri" panose="020F0502020204030204" pitchFamily="34" charset="0"/>
                        </a:rPr>
                        <a:t> </a:t>
                      </a:r>
                      <a:r>
                        <a:rPr lang="en-US" sz="1400" dirty="0">
                          <a:effectLst/>
                          <a:latin typeface="Calibri" panose="020F0502020204030204" pitchFamily="34" charset="0"/>
                          <a:cs typeface="Calibri" panose="020F0502020204030204" pitchFamily="34" charset="0"/>
                        </a:rPr>
                        <a:t>VI</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solidFill>
                      <a:schemeClr val="accent2"/>
                    </a:solidFill>
                  </a:tcPr>
                </a:tc>
                <a:tc>
                  <a:txBody>
                    <a:bodyPr/>
                    <a:lstStyle/>
                    <a:p>
                      <a:pPr algn="just"/>
                      <a:r>
                        <a:rPr lang="el-GR" sz="1400">
                          <a:effectLst/>
                          <a:latin typeface="Calibri" panose="020F0502020204030204" pitchFamily="34" charset="0"/>
                          <a:cs typeface="Calibri" panose="020F0502020204030204" pitchFamily="34" charset="0"/>
                        </a:rPr>
                        <a:t>Διπλωπία, αδυναμία βλέμματος προς τα έξω</a:t>
                      </a:r>
                      <a:endParaRPr lang="en-GR" sz="140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tc>
                  <a:txBody>
                    <a:bodyPr/>
                    <a:lstStyle/>
                    <a:p>
                      <a:pPr algn="just"/>
                      <a:r>
                        <a:rPr lang="el-GR" sz="1400">
                          <a:effectLst/>
                          <a:latin typeface="Calibri" panose="020F0502020204030204" pitchFamily="34" charset="0"/>
                          <a:cs typeface="Calibri" panose="020F0502020204030204" pitchFamily="34" charset="0"/>
                        </a:rPr>
                        <a:t>Τραύμα, όγκοι, </a:t>
                      </a:r>
                      <a:r>
                        <a:rPr lang="en-US" sz="1400">
                          <a:effectLst/>
                          <a:latin typeface="Calibri" panose="020F0502020204030204" pitchFamily="34" charset="0"/>
                          <a:cs typeface="Calibri" panose="020F0502020204030204" pitchFamily="34" charset="0"/>
                        </a:rPr>
                        <a:t>Wernicke</a:t>
                      </a:r>
                      <a:endParaRPr lang="en-GR" sz="140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extLst>
                  <a:ext uri="{0D108BD9-81ED-4DB2-BD59-A6C34878D82A}">
                    <a16:rowId xmlns:a16="http://schemas.microsoft.com/office/drawing/2014/main" val="2582056195"/>
                  </a:ext>
                </a:extLst>
              </a:tr>
              <a:tr h="292209">
                <a:tc>
                  <a:txBody>
                    <a:bodyPr/>
                    <a:lstStyle/>
                    <a:p>
                      <a:pPr algn="just"/>
                      <a:r>
                        <a:rPr lang="el-GR" sz="1400" dirty="0">
                          <a:effectLst/>
                          <a:latin typeface="Calibri" panose="020F0502020204030204" pitchFamily="34" charset="0"/>
                          <a:cs typeface="Calibri" panose="020F0502020204030204" pitchFamily="34" charset="0"/>
                        </a:rPr>
                        <a:t>Κόρη </a:t>
                      </a:r>
                      <a:r>
                        <a:rPr lang="en-US" sz="1400" dirty="0">
                          <a:effectLst/>
                          <a:latin typeface="Calibri" panose="020F0502020204030204" pitchFamily="34" charset="0"/>
                          <a:cs typeface="Calibri" panose="020F0502020204030204" pitchFamily="34" charset="0"/>
                        </a:rPr>
                        <a:t>Adie</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solidFill>
                      <a:schemeClr val="accent2"/>
                    </a:solidFill>
                  </a:tcPr>
                </a:tc>
                <a:tc>
                  <a:txBody>
                    <a:bodyPr/>
                    <a:lstStyle/>
                    <a:p>
                      <a:pPr algn="just"/>
                      <a:r>
                        <a:rPr lang="el-GR" sz="1400" dirty="0">
                          <a:effectLst/>
                          <a:latin typeface="Calibri" panose="020F0502020204030204" pitchFamily="34" charset="0"/>
                          <a:cs typeface="Calibri" panose="020F0502020204030204" pitchFamily="34" charset="0"/>
                        </a:rPr>
                        <a:t>Διαστολή και αργή ανταπόκριση στο </a:t>
                      </a:r>
                      <a:r>
                        <a:rPr lang="el-GR" sz="1400" dirty="0" err="1">
                          <a:effectLst/>
                          <a:latin typeface="Calibri" panose="020F0502020204030204" pitchFamily="34" charset="0"/>
                          <a:cs typeface="Calibri" panose="020F0502020204030204" pitchFamily="34" charset="0"/>
                        </a:rPr>
                        <a:t>φώς</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tc>
                  <a:txBody>
                    <a:bodyPr/>
                    <a:lstStyle/>
                    <a:p>
                      <a:pPr algn="just"/>
                      <a:r>
                        <a:rPr lang="en-US" sz="1400">
                          <a:effectLst/>
                          <a:latin typeface="Calibri" panose="020F0502020204030204" pitchFamily="34" charset="0"/>
                          <a:cs typeface="Calibri" panose="020F0502020204030204" pitchFamily="34" charset="0"/>
                        </a:rPr>
                        <a:t>Holmes-Adie </a:t>
                      </a:r>
                      <a:r>
                        <a:rPr lang="el-GR" sz="1400">
                          <a:effectLst/>
                          <a:latin typeface="Calibri" panose="020F0502020204030204" pitchFamily="34" charset="0"/>
                          <a:cs typeface="Calibri" panose="020F0502020204030204" pitchFamily="34" charset="0"/>
                        </a:rPr>
                        <a:t>σύνδρομο</a:t>
                      </a:r>
                      <a:endParaRPr lang="en-GR" sz="140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extLst>
                  <a:ext uri="{0D108BD9-81ED-4DB2-BD59-A6C34878D82A}">
                    <a16:rowId xmlns:a16="http://schemas.microsoft.com/office/drawing/2014/main" val="3460923072"/>
                  </a:ext>
                </a:extLst>
              </a:tr>
              <a:tr h="292209">
                <a:tc>
                  <a:txBody>
                    <a:bodyPr/>
                    <a:lstStyle/>
                    <a:p>
                      <a:pPr algn="just"/>
                      <a:r>
                        <a:rPr lang="el-GR" sz="1400" dirty="0" err="1">
                          <a:effectLst/>
                          <a:latin typeface="Calibri" panose="020F0502020204030204" pitchFamily="34" charset="0"/>
                          <a:cs typeface="Calibri" panose="020F0502020204030204" pitchFamily="34" charset="0"/>
                        </a:rPr>
                        <a:t>Ανισοκορία</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solidFill>
                      <a:schemeClr val="accent2"/>
                    </a:solidFill>
                  </a:tcPr>
                </a:tc>
                <a:tc>
                  <a:txBody>
                    <a:bodyPr/>
                    <a:lstStyle/>
                    <a:p>
                      <a:pPr algn="just"/>
                      <a:r>
                        <a:rPr lang="el-GR" sz="1400" dirty="0">
                          <a:effectLst/>
                          <a:latin typeface="Calibri" panose="020F0502020204030204" pitchFamily="34" charset="0"/>
                          <a:cs typeface="Calibri" panose="020F0502020204030204" pitchFamily="34" charset="0"/>
                        </a:rPr>
                        <a:t>Διαφορά στο μέγεθος</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tc>
                  <a:txBody>
                    <a:bodyPr/>
                    <a:lstStyle/>
                    <a:p>
                      <a:pPr algn="just"/>
                      <a:r>
                        <a:rPr lang="el-GR" sz="1400">
                          <a:effectLst/>
                          <a:latin typeface="Calibri" panose="020F0502020204030204" pitchFamily="34" charset="0"/>
                          <a:cs typeface="Calibri" panose="020F0502020204030204" pitchFamily="34" charset="0"/>
                        </a:rPr>
                        <a:t>Φυσιολογικό, παράλυση ΙΙΙ, σύνδρομο </a:t>
                      </a:r>
                      <a:r>
                        <a:rPr lang="en-US" sz="1400">
                          <a:effectLst/>
                          <a:latin typeface="Calibri" panose="020F0502020204030204" pitchFamily="34" charset="0"/>
                          <a:cs typeface="Calibri" panose="020F0502020204030204" pitchFamily="34" charset="0"/>
                        </a:rPr>
                        <a:t>Horner </a:t>
                      </a:r>
                      <a:endParaRPr lang="en-GR" sz="140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extLst>
                  <a:ext uri="{0D108BD9-81ED-4DB2-BD59-A6C34878D82A}">
                    <a16:rowId xmlns:a16="http://schemas.microsoft.com/office/drawing/2014/main" val="2660203926"/>
                  </a:ext>
                </a:extLst>
              </a:tr>
              <a:tr h="438314">
                <a:tc>
                  <a:txBody>
                    <a:bodyPr/>
                    <a:lstStyle/>
                    <a:p>
                      <a:pPr algn="just"/>
                      <a:r>
                        <a:rPr lang="el-GR" sz="1400" dirty="0">
                          <a:effectLst/>
                          <a:latin typeface="Calibri" panose="020F0502020204030204" pitchFamily="34" charset="0"/>
                          <a:cs typeface="Calibri" panose="020F0502020204030204" pitchFamily="34" charset="0"/>
                        </a:rPr>
                        <a:t>Κόρη </a:t>
                      </a:r>
                      <a:r>
                        <a:rPr lang="en-US" sz="1400" dirty="0">
                          <a:effectLst/>
                          <a:latin typeface="Calibri" panose="020F0502020204030204" pitchFamily="34" charset="0"/>
                          <a:cs typeface="Calibri" panose="020F0502020204030204" pitchFamily="34" charset="0"/>
                        </a:rPr>
                        <a:t>Argyll Robertson</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solidFill>
                      <a:schemeClr val="accent2"/>
                    </a:solidFill>
                  </a:tcPr>
                </a:tc>
                <a:tc>
                  <a:txBody>
                    <a:bodyPr/>
                    <a:lstStyle/>
                    <a:p>
                      <a:pPr algn="just"/>
                      <a:r>
                        <a:rPr lang="el-GR" sz="1400" dirty="0" err="1">
                          <a:effectLst/>
                          <a:latin typeface="Calibri" panose="020F0502020204030204" pitchFamily="34" charset="0"/>
                          <a:cs typeface="Calibri" panose="020F0502020204030204" pitchFamily="34" charset="0"/>
                        </a:rPr>
                        <a:t>Άμφω</a:t>
                      </a:r>
                      <a:r>
                        <a:rPr lang="el-GR" sz="1400" dirty="0">
                          <a:effectLst/>
                          <a:latin typeface="Calibri" panose="020F0502020204030204" pitchFamily="34" charset="0"/>
                          <a:cs typeface="Calibri" panose="020F0502020204030204" pitchFamily="34" charset="0"/>
                        </a:rPr>
                        <a:t> μύση με </a:t>
                      </a:r>
                      <a:r>
                        <a:rPr lang="el-GR" sz="1400" dirty="0" err="1">
                          <a:effectLst/>
                          <a:latin typeface="Calibri" panose="020F0502020204030204" pitchFamily="34" charset="0"/>
                          <a:cs typeface="Calibri" panose="020F0502020204030204" pitchFamily="34" charset="0"/>
                        </a:rPr>
                        <a:t>ανταπόκρθση</a:t>
                      </a:r>
                      <a:r>
                        <a:rPr lang="el-GR" sz="1400" dirty="0">
                          <a:effectLst/>
                          <a:latin typeface="Calibri" panose="020F0502020204030204" pitchFamily="34" charset="0"/>
                          <a:cs typeface="Calibri" panose="020F0502020204030204" pitchFamily="34" charset="0"/>
                        </a:rPr>
                        <a:t> στην προσαρμογή αλλά όχι στο </a:t>
                      </a:r>
                      <a:r>
                        <a:rPr lang="el-GR" sz="1400" dirty="0" err="1">
                          <a:effectLst/>
                          <a:latin typeface="Calibri" panose="020F0502020204030204" pitchFamily="34" charset="0"/>
                          <a:cs typeface="Calibri" panose="020F0502020204030204" pitchFamily="34" charset="0"/>
                        </a:rPr>
                        <a:t>φώς</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tc>
                  <a:txBody>
                    <a:bodyPr/>
                    <a:lstStyle/>
                    <a:p>
                      <a:pPr algn="just"/>
                      <a:r>
                        <a:rPr lang="el-GR" sz="1400">
                          <a:effectLst/>
                          <a:latin typeface="Calibri" panose="020F0502020204030204" pitchFamily="34" charset="0"/>
                          <a:cs typeface="Calibri" panose="020F0502020204030204" pitchFamily="34" charset="0"/>
                        </a:rPr>
                        <a:t>Σύφιλη</a:t>
                      </a:r>
                      <a:endParaRPr lang="en-GR" sz="140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extLst>
                  <a:ext uri="{0D108BD9-81ED-4DB2-BD59-A6C34878D82A}">
                    <a16:rowId xmlns:a16="http://schemas.microsoft.com/office/drawing/2014/main" val="2181386234"/>
                  </a:ext>
                </a:extLst>
              </a:tr>
              <a:tr h="584419">
                <a:tc>
                  <a:txBody>
                    <a:bodyPr/>
                    <a:lstStyle/>
                    <a:p>
                      <a:pPr algn="just"/>
                      <a:r>
                        <a:rPr lang="el-GR" sz="1400" dirty="0">
                          <a:effectLst/>
                          <a:latin typeface="Calibri" panose="020F0502020204030204" pitchFamily="34" charset="0"/>
                          <a:cs typeface="Calibri" panose="020F0502020204030204" pitchFamily="34" charset="0"/>
                        </a:rPr>
                        <a:t>Σύνδρομο </a:t>
                      </a:r>
                      <a:r>
                        <a:rPr lang="en-US" sz="1400" dirty="0">
                          <a:effectLst/>
                          <a:latin typeface="Calibri" panose="020F0502020204030204" pitchFamily="34" charset="0"/>
                          <a:cs typeface="Calibri" panose="020F0502020204030204" pitchFamily="34" charset="0"/>
                        </a:rPr>
                        <a:t>Horner</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solidFill>
                      <a:schemeClr val="accent2"/>
                    </a:solidFill>
                  </a:tcPr>
                </a:tc>
                <a:tc>
                  <a:txBody>
                    <a:bodyPr/>
                    <a:lstStyle/>
                    <a:p>
                      <a:pPr algn="just"/>
                      <a:r>
                        <a:rPr lang="el-GR" sz="1400" dirty="0" err="1">
                          <a:effectLst/>
                          <a:latin typeface="Calibri" panose="020F0502020204030204" pitchFamily="34" charset="0"/>
                          <a:cs typeface="Calibri" panose="020F0502020204030204" pitchFamily="34" charset="0"/>
                        </a:rPr>
                        <a:t>Ομόπλευρη</a:t>
                      </a:r>
                      <a:r>
                        <a:rPr lang="el-GR" sz="1400" dirty="0">
                          <a:effectLst/>
                          <a:latin typeface="Calibri" panose="020F0502020204030204" pitchFamily="34" charset="0"/>
                          <a:cs typeface="Calibri" panose="020F0502020204030204" pitchFamily="34" charset="0"/>
                        </a:rPr>
                        <a:t> μύση, </a:t>
                      </a:r>
                      <a:r>
                        <a:rPr lang="el-GR" sz="1400" dirty="0" err="1">
                          <a:effectLst/>
                          <a:latin typeface="Calibri" panose="020F0502020204030204" pitchFamily="34" charset="0"/>
                          <a:cs typeface="Calibri" panose="020F0502020204030204" pitchFamily="34" charset="0"/>
                        </a:rPr>
                        <a:t>βλεφαρόπτώση</a:t>
                      </a:r>
                      <a:r>
                        <a:rPr lang="el-GR" sz="1400" dirty="0">
                          <a:effectLst/>
                          <a:latin typeface="Calibri" panose="020F0502020204030204" pitchFamily="34" charset="0"/>
                          <a:cs typeface="Calibri" panose="020F0502020204030204" pitchFamily="34" charset="0"/>
                        </a:rPr>
                        <a:t> και </a:t>
                      </a:r>
                      <a:r>
                        <a:rPr lang="el-GR" sz="1400" dirty="0" err="1">
                          <a:effectLst/>
                          <a:latin typeface="Calibri" panose="020F0502020204030204" pitchFamily="34" charset="0"/>
                          <a:cs typeface="Calibri" panose="020F0502020204030204" pitchFamily="34" charset="0"/>
                        </a:rPr>
                        <a:t>ανιδρωσία</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tc>
                  <a:txBody>
                    <a:bodyPr/>
                    <a:lstStyle/>
                    <a:p>
                      <a:pPr algn="just"/>
                      <a:r>
                        <a:rPr lang="el-GR" sz="1400" dirty="0">
                          <a:effectLst/>
                          <a:latin typeface="Calibri" panose="020F0502020204030204" pitchFamily="34" charset="0"/>
                          <a:cs typeface="Calibri" panose="020F0502020204030204" pitchFamily="34" charset="0"/>
                        </a:rPr>
                        <a:t>Καρκίνος πνεύμονα, πλάγιο </a:t>
                      </a:r>
                      <a:r>
                        <a:rPr lang="el-GR" sz="1400" dirty="0" err="1">
                          <a:effectLst/>
                          <a:latin typeface="Calibri" panose="020F0502020204030204" pitchFamily="34" charset="0"/>
                          <a:cs typeface="Calibri" panose="020F0502020204030204" pitchFamily="34" charset="0"/>
                        </a:rPr>
                        <a:t>προμηκιό</a:t>
                      </a:r>
                      <a:r>
                        <a:rPr lang="el-GR" sz="1400" dirty="0">
                          <a:effectLst/>
                          <a:latin typeface="Calibri" panose="020F0502020204030204" pitchFamily="34" charset="0"/>
                          <a:cs typeface="Calibri" panose="020F0502020204030204" pitchFamily="34" charset="0"/>
                        </a:rPr>
                        <a:t> σύνδρομο, διαχωρισμός καρωτίδας</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extLst>
                  <a:ext uri="{0D108BD9-81ED-4DB2-BD59-A6C34878D82A}">
                    <a16:rowId xmlns:a16="http://schemas.microsoft.com/office/drawing/2014/main" val="3468094305"/>
                  </a:ext>
                </a:extLst>
              </a:tr>
              <a:tr h="730524">
                <a:tc>
                  <a:txBody>
                    <a:bodyPr/>
                    <a:lstStyle/>
                    <a:p>
                      <a:pPr algn="just"/>
                      <a:r>
                        <a:rPr lang="el-GR" sz="1400" dirty="0">
                          <a:effectLst/>
                          <a:latin typeface="Calibri" panose="020F0502020204030204" pitchFamily="34" charset="0"/>
                          <a:cs typeface="Calibri" panose="020F0502020204030204" pitchFamily="34" charset="0"/>
                        </a:rPr>
                        <a:t>Κόρη </a:t>
                      </a:r>
                      <a:r>
                        <a:rPr lang="en-US" sz="1400" dirty="0">
                          <a:effectLst/>
                          <a:latin typeface="Calibri" panose="020F0502020204030204" pitchFamily="34" charset="0"/>
                          <a:cs typeface="Calibri" panose="020F0502020204030204" pitchFamily="34" charset="0"/>
                        </a:rPr>
                        <a:t>Marcus-Gunn</a:t>
                      </a:r>
                      <a:endParaRPr lang="en-GR" sz="1400" dirty="0">
                        <a:effectLst/>
                        <a:latin typeface="Calibri" panose="020F0502020204030204" pitchFamily="34" charset="0"/>
                        <a:cs typeface="Calibri" panose="020F0502020204030204" pitchFamily="34" charset="0"/>
                      </a:endParaRPr>
                    </a:p>
                    <a:p>
                      <a:pPr algn="just"/>
                      <a:r>
                        <a:rPr lang="en-US" sz="1400" dirty="0">
                          <a:effectLst/>
                          <a:latin typeface="Calibri" panose="020F0502020204030204" pitchFamily="34" charset="0"/>
                          <a:cs typeface="Calibri" panose="020F0502020204030204" pitchFamily="34" charset="0"/>
                        </a:rPr>
                        <a:t>(</a:t>
                      </a:r>
                      <a:r>
                        <a:rPr lang="el-GR" sz="1400" dirty="0">
                          <a:effectLst/>
                          <a:latin typeface="Calibri" panose="020F0502020204030204" pitchFamily="34" charset="0"/>
                          <a:cs typeface="Calibri" panose="020F0502020204030204" pitchFamily="34" charset="0"/>
                        </a:rPr>
                        <a:t>έλλειμμα άμεσου αντανακλαστικού)</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solidFill>
                      <a:schemeClr val="accent2"/>
                    </a:solidFill>
                  </a:tcPr>
                </a:tc>
                <a:tc>
                  <a:txBody>
                    <a:bodyPr/>
                    <a:lstStyle/>
                    <a:p>
                      <a:pPr algn="just"/>
                      <a:r>
                        <a:rPr lang="el-GR" sz="1400">
                          <a:effectLst/>
                          <a:latin typeface="Calibri" panose="020F0502020204030204" pitchFamily="34" charset="0"/>
                          <a:cs typeface="Calibri" panose="020F0502020204030204" pitchFamily="34" charset="0"/>
                        </a:rPr>
                        <a:t>Περιορισμένη αντίδραση κόρης στο πάσχων μάτι</a:t>
                      </a:r>
                      <a:endParaRPr lang="en-GR" sz="140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tc>
                  <a:txBody>
                    <a:bodyPr/>
                    <a:lstStyle/>
                    <a:p>
                      <a:pPr algn="just"/>
                      <a:r>
                        <a:rPr lang="el-GR" sz="1400" dirty="0">
                          <a:effectLst/>
                          <a:latin typeface="Calibri" panose="020F0502020204030204" pitchFamily="34" charset="0"/>
                          <a:cs typeface="Calibri" panose="020F0502020204030204" pitchFamily="34" charset="0"/>
                        </a:rPr>
                        <a:t>Οπτική νευρίτιδα, τραύμα οπτικού νεύρου, </a:t>
                      </a:r>
                      <a:r>
                        <a:rPr lang="el-GR" sz="1400" dirty="0" err="1">
                          <a:effectLst/>
                          <a:latin typeface="Calibri" panose="020F0502020204030204" pitchFamily="34" charset="0"/>
                          <a:cs typeface="Calibri" panose="020F0502020204030204" pitchFamily="34" charset="0"/>
                        </a:rPr>
                        <a:t>γιγαντοκυτταρική</a:t>
                      </a:r>
                      <a:r>
                        <a:rPr lang="el-GR" sz="1400" dirty="0">
                          <a:effectLst/>
                          <a:latin typeface="Calibri" panose="020F0502020204030204" pitchFamily="34" charset="0"/>
                          <a:cs typeface="Calibri" panose="020F0502020204030204" pitchFamily="34" charset="0"/>
                        </a:rPr>
                        <a:t>, αποκόλληση αμφιβληστροειδούς</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extLst>
                  <a:ext uri="{0D108BD9-81ED-4DB2-BD59-A6C34878D82A}">
                    <a16:rowId xmlns:a16="http://schemas.microsoft.com/office/drawing/2014/main" val="2350212341"/>
                  </a:ext>
                </a:extLst>
              </a:tr>
              <a:tr h="292209">
                <a:tc>
                  <a:txBody>
                    <a:bodyPr/>
                    <a:lstStyle/>
                    <a:p>
                      <a:pPr algn="just"/>
                      <a:r>
                        <a:rPr lang="el-GR" sz="1400" dirty="0">
                          <a:effectLst/>
                          <a:latin typeface="Calibri" panose="020F0502020204030204" pitchFamily="34" charset="0"/>
                          <a:cs typeface="Calibri" panose="020F0502020204030204" pitchFamily="34" charset="0"/>
                        </a:rPr>
                        <a:t>Κόρη </a:t>
                      </a:r>
                      <a:r>
                        <a:rPr lang="en-US" sz="1400" dirty="0" err="1">
                          <a:effectLst/>
                          <a:latin typeface="Calibri" panose="020F0502020204030204" pitchFamily="34" charset="0"/>
                          <a:cs typeface="Calibri" panose="020F0502020204030204" pitchFamily="34" charset="0"/>
                        </a:rPr>
                        <a:t>Huntchinson’s</a:t>
                      </a:r>
                      <a:r>
                        <a:rPr lang="en-US" sz="1400" dirty="0">
                          <a:effectLst/>
                          <a:latin typeface="Calibri" panose="020F0502020204030204" pitchFamily="34" charset="0"/>
                          <a:cs typeface="Calibri" panose="020F0502020204030204" pitchFamily="34" charset="0"/>
                        </a:rPr>
                        <a:t> </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solidFill>
                      <a:schemeClr val="accent2"/>
                    </a:solidFill>
                  </a:tcPr>
                </a:tc>
                <a:tc>
                  <a:txBody>
                    <a:bodyPr/>
                    <a:lstStyle/>
                    <a:p>
                      <a:pPr algn="just"/>
                      <a:r>
                        <a:rPr lang="el-GR" sz="1400">
                          <a:effectLst/>
                          <a:latin typeface="Calibri" panose="020F0502020204030204" pitchFamily="34" charset="0"/>
                          <a:cs typeface="Calibri" panose="020F0502020204030204" pitchFamily="34" charset="0"/>
                        </a:rPr>
                        <a:t>Ομόπλευρα μύση και μη ανταπόκριση στο φώς</a:t>
                      </a:r>
                      <a:endParaRPr lang="en-GR" sz="140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tc>
                  <a:txBody>
                    <a:bodyPr/>
                    <a:lstStyle/>
                    <a:p>
                      <a:pPr algn="just"/>
                      <a:r>
                        <a:rPr lang="el-GR" sz="1400" dirty="0">
                          <a:effectLst/>
                          <a:latin typeface="Calibri" panose="020F0502020204030204" pitchFamily="34" charset="0"/>
                          <a:cs typeface="Calibri" panose="020F0502020204030204" pitchFamily="34" charset="0"/>
                        </a:rPr>
                        <a:t>Συμπίεση ΙΙΙ συζυγίας από όγκο ή αιμάτωμα</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extLst>
                  <a:ext uri="{0D108BD9-81ED-4DB2-BD59-A6C34878D82A}">
                    <a16:rowId xmlns:a16="http://schemas.microsoft.com/office/drawing/2014/main" val="1155147262"/>
                  </a:ext>
                </a:extLst>
              </a:tr>
              <a:tr h="292209">
                <a:tc>
                  <a:txBody>
                    <a:bodyPr/>
                    <a:lstStyle/>
                    <a:p>
                      <a:pPr algn="just"/>
                      <a:r>
                        <a:rPr lang="el-GR" sz="1400" dirty="0">
                          <a:effectLst/>
                          <a:latin typeface="Calibri" panose="020F0502020204030204" pitchFamily="34" charset="0"/>
                          <a:cs typeface="Calibri" panose="020F0502020204030204" pitchFamily="34" charset="0"/>
                        </a:rPr>
                        <a:t>Μύση</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solidFill>
                      <a:schemeClr val="accent2"/>
                    </a:solidFill>
                  </a:tcPr>
                </a:tc>
                <a:tc>
                  <a:txBody>
                    <a:bodyPr/>
                    <a:lstStyle/>
                    <a:p>
                      <a:pPr algn="just"/>
                      <a:r>
                        <a:rPr lang="el-GR" sz="1400">
                          <a:effectLst/>
                          <a:latin typeface="Calibri" panose="020F0502020204030204" pitchFamily="34" charset="0"/>
                          <a:cs typeface="Calibri" panose="020F0502020204030204" pitchFamily="34" charset="0"/>
                        </a:rPr>
                        <a:t>Συστολή</a:t>
                      </a:r>
                      <a:endParaRPr lang="en-GR" sz="140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tc>
                  <a:txBody>
                    <a:bodyPr/>
                    <a:lstStyle/>
                    <a:p>
                      <a:pPr algn="just"/>
                      <a:r>
                        <a:rPr lang="el-GR" sz="1400" dirty="0">
                          <a:effectLst/>
                          <a:latin typeface="Calibri" panose="020F0502020204030204" pitchFamily="34" charset="0"/>
                          <a:cs typeface="Calibri" panose="020F0502020204030204" pitchFamily="34" charset="0"/>
                        </a:rPr>
                        <a:t>Φάρμακα (</a:t>
                      </a:r>
                      <a:r>
                        <a:rPr lang="el-GR" sz="1400" dirty="0" err="1">
                          <a:effectLst/>
                          <a:latin typeface="Calibri" panose="020F0502020204030204" pitchFamily="34" charset="0"/>
                          <a:cs typeface="Calibri" panose="020F0502020204030204" pitchFamily="34" charset="0"/>
                        </a:rPr>
                        <a:t>οπιοειδή</a:t>
                      </a:r>
                      <a:r>
                        <a:rPr lang="el-GR" sz="1400" dirty="0">
                          <a:effectLst/>
                          <a:latin typeface="Calibri" panose="020F0502020204030204" pitchFamily="34" charset="0"/>
                          <a:cs typeface="Calibri" panose="020F0502020204030204" pitchFamily="34" charset="0"/>
                        </a:rPr>
                        <a:t>), </a:t>
                      </a:r>
                      <a:r>
                        <a:rPr lang="en-US" sz="1400" dirty="0">
                          <a:effectLst/>
                          <a:latin typeface="Calibri" panose="020F0502020204030204" pitchFamily="34" charset="0"/>
                          <a:cs typeface="Calibri" panose="020F0502020204030204" pitchFamily="34" charset="0"/>
                        </a:rPr>
                        <a:t>Horner</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extLst>
                  <a:ext uri="{0D108BD9-81ED-4DB2-BD59-A6C34878D82A}">
                    <a16:rowId xmlns:a16="http://schemas.microsoft.com/office/drawing/2014/main" val="4007524345"/>
                  </a:ext>
                </a:extLst>
              </a:tr>
              <a:tr h="292209">
                <a:tc>
                  <a:txBody>
                    <a:bodyPr/>
                    <a:lstStyle/>
                    <a:p>
                      <a:pPr algn="just"/>
                      <a:r>
                        <a:rPr lang="el-GR" sz="1400" dirty="0">
                          <a:effectLst/>
                          <a:latin typeface="Calibri" panose="020F0502020204030204" pitchFamily="34" charset="0"/>
                          <a:cs typeface="Calibri" panose="020F0502020204030204" pitchFamily="34" charset="0"/>
                        </a:rPr>
                        <a:t>Μυδρίαση</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solidFill>
                      <a:schemeClr val="accent2"/>
                    </a:solidFill>
                  </a:tcPr>
                </a:tc>
                <a:tc>
                  <a:txBody>
                    <a:bodyPr/>
                    <a:lstStyle/>
                    <a:p>
                      <a:pPr algn="just"/>
                      <a:r>
                        <a:rPr lang="el-GR" sz="1400">
                          <a:effectLst/>
                          <a:latin typeface="Calibri" panose="020F0502020204030204" pitchFamily="34" charset="0"/>
                          <a:cs typeface="Calibri" panose="020F0502020204030204" pitchFamily="34" charset="0"/>
                        </a:rPr>
                        <a:t>Διαστολή</a:t>
                      </a:r>
                      <a:endParaRPr lang="en-GR" sz="140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tc>
                  <a:txBody>
                    <a:bodyPr/>
                    <a:lstStyle/>
                    <a:p>
                      <a:pPr algn="just"/>
                      <a:r>
                        <a:rPr lang="el-GR" sz="1400" dirty="0">
                          <a:effectLst/>
                          <a:latin typeface="Calibri" panose="020F0502020204030204" pitchFamily="34" charset="0"/>
                          <a:cs typeface="Calibri" panose="020F0502020204030204" pitchFamily="34" charset="0"/>
                        </a:rPr>
                        <a:t>Φάρμακα, μετά από ανακοπή</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extLst>
                  <a:ext uri="{0D108BD9-81ED-4DB2-BD59-A6C34878D82A}">
                    <a16:rowId xmlns:a16="http://schemas.microsoft.com/office/drawing/2014/main" val="3094311474"/>
                  </a:ext>
                </a:extLst>
              </a:tr>
              <a:tr h="292209">
                <a:tc>
                  <a:txBody>
                    <a:bodyPr/>
                    <a:lstStyle/>
                    <a:p>
                      <a:pPr algn="just"/>
                      <a:r>
                        <a:rPr lang="el-GR" sz="1400" dirty="0">
                          <a:effectLst/>
                          <a:latin typeface="Calibri" panose="020F0502020204030204" pitchFamily="34" charset="0"/>
                          <a:cs typeface="Calibri" panose="020F0502020204030204" pitchFamily="34" charset="0"/>
                        </a:rPr>
                        <a:t>Παράλυση ΙΙΙ</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solidFill>
                      <a:schemeClr val="accent2"/>
                    </a:solidFill>
                  </a:tcPr>
                </a:tc>
                <a:tc>
                  <a:txBody>
                    <a:bodyPr/>
                    <a:lstStyle/>
                    <a:p>
                      <a:pPr algn="just"/>
                      <a:r>
                        <a:rPr lang="el-GR" sz="1400">
                          <a:effectLst/>
                          <a:latin typeface="Calibri" panose="020F0502020204030204" pitchFamily="34" charset="0"/>
                          <a:cs typeface="Calibri" panose="020F0502020204030204" pitchFamily="34" charset="0"/>
                        </a:rPr>
                        <a:t>Πτώση, μυδρίαση, βλέμμα κάτω και έξω</a:t>
                      </a:r>
                      <a:endParaRPr lang="en-GR" sz="140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tc>
                  <a:txBody>
                    <a:bodyPr/>
                    <a:lstStyle/>
                    <a:p>
                      <a:pPr algn="just"/>
                      <a:r>
                        <a:rPr lang="el-GR" sz="1400" dirty="0">
                          <a:effectLst/>
                          <a:latin typeface="Calibri" panose="020F0502020204030204" pitchFamily="34" charset="0"/>
                          <a:cs typeface="Calibri" panose="020F0502020204030204" pitchFamily="34" charset="0"/>
                        </a:rPr>
                        <a:t> Τραύμα, όγκοι, ανεύρυσμα, </a:t>
                      </a:r>
                      <a:r>
                        <a:rPr lang="el-GR" sz="1400" dirty="0" err="1">
                          <a:effectLst/>
                          <a:latin typeface="Calibri" panose="020F0502020204030204" pitchFamily="34" charset="0"/>
                          <a:cs typeface="Calibri" panose="020F0502020204030204" pitchFamily="34" charset="0"/>
                        </a:rPr>
                        <a:t>απομυελίνωση</a:t>
                      </a:r>
                      <a:r>
                        <a:rPr lang="el-GR" sz="1400" dirty="0">
                          <a:effectLst/>
                          <a:latin typeface="Calibri" panose="020F0502020204030204" pitchFamily="34" charset="0"/>
                          <a:cs typeface="Calibri" panose="020F0502020204030204" pitchFamily="34" charset="0"/>
                        </a:rPr>
                        <a:t>, θρόμβωση </a:t>
                      </a:r>
                      <a:r>
                        <a:rPr lang="el-GR" sz="1400" dirty="0" err="1">
                          <a:effectLst/>
                          <a:latin typeface="Calibri" panose="020F0502020204030204" pitchFamily="34" charset="0"/>
                          <a:cs typeface="Calibri" panose="020F0502020204030204" pitchFamily="34" charset="0"/>
                        </a:rPr>
                        <a:t>σηρραγγώδους</a:t>
                      </a:r>
                      <a:r>
                        <a:rPr lang="el-GR" sz="1400" dirty="0">
                          <a:effectLst/>
                          <a:latin typeface="Calibri" panose="020F0502020204030204" pitchFamily="34" charset="0"/>
                          <a:cs typeface="Calibri" panose="020F0502020204030204" pitchFamily="34" charset="0"/>
                        </a:rPr>
                        <a:t> κόλπου </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extLst>
                  <a:ext uri="{0D108BD9-81ED-4DB2-BD59-A6C34878D82A}">
                    <a16:rowId xmlns:a16="http://schemas.microsoft.com/office/drawing/2014/main" val="3814480746"/>
                  </a:ext>
                </a:extLst>
              </a:tr>
              <a:tr h="292209">
                <a:tc>
                  <a:txBody>
                    <a:bodyPr/>
                    <a:lstStyle/>
                    <a:p>
                      <a:pPr algn="just"/>
                      <a:r>
                        <a:rPr lang="el-GR" sz="1400" dirty="0">
                          <a:effectLst/>
                          <a:latin typeface="Calibri" panose="020F0502020204030204" pitchFamily="34" charset="0"/>
                          <a:cs typeface="Calibri" panose="020F0502020204030204" pitchFamily="34" charset="0"/>
                        </a:rPr>
                        <a:t>Παράλυση </a:t>
                      </a:r>
                      <a:r>
                        <a:rPr lang="en-US" sz="1400" dirty="0">
                          <a:effectLst/>
                          <a:latin typeface="Calibri" panose="020F0502020204030204" pitchFamily="34" charset="0"/>
                          <a:cs typeface="Calibri" panose="020F0502020204030204" pitchFamily="34" charset="0"/>
                        </a:rPr>
                        <a:t>IV</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solidFill>
                      <a:schemeClr val="accent2"/>
                    </a:solidFill>
                  </a:tcPr>
                </a:tc>
                <a:tc>
                  <a:txBody>
                    <a:bodyPr/>
                    <a:lstStyle/>
                    <a:p>
                      <a:pPr algn="just"/>
                      <a:r>
                        <a:rPr lang="el-GR" sz="1400">
                          <a:effectLst/>
                          <a:latin typeface="Calibri" panose="020F0502020204030204" pitchFamily="34" charset="0"/>
                          <a:cs typeface="Calibri" panose="020F0502020204030204" pitchFamily="34" charset="0"/>
                        </a:rPr>
                        <a:t>Κάθετη διπλωπία, βλέμμα κάτω και έσω</a:t>
                      </a:r>
                      <a:endParaRPr lang="en-GR" sz="140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tc>
                  <a:txBody>
                    <a:bodyPr/>
                    <a:lstStyle/>
                    <a:p>
                      <a:pPr algn="just"/>
                      <a:r>
                        <a:rPr lang="el-GR" sz="1400" dirty="0">
                          <a:effectLst/>
                          <a:latin typeface="Calibri" panose="020F0502020204030204" pitchFamily="34" charset="0"/>
                          <a:cs typeface="Calibri" panose="020F0502020204030204" pitchFamily="34" charset="0"/>
                        </a:rPr>
                        <a:t> Τραύμα, αιμορραγία, λοίμωξη</a:t>
                      </a:r>
                      <a:endParaRPr lang="en-GR" sz="1400" dirty="0">
                        <a:effectLst/>
                        <a:latin typeface="Calibri" panose="020F0502020204030204" pitchFamily="34" charset="0"/>
                        <a:ea typeface="Calibri" panose="020F0502020204030204" pitchFamily="34" charset="0"/>
                        <a:cs typeface="Calibri" panose="020F0502020204030204" pitchFamily="34" charset="0"/>
                      </a:endParaRPr>
                    </a:p>
                  </a:txBody>
                  <a:tcPr marL="54789" marR="54789" marT="0" marB="0"/>
                </a:tc>
                <a:extLst>
                  <a:ext uri="{0D108BD9-81ED-4DB2-BD59-A6C34878D82A}">
                    <a16:rowId xmlns:a16="http://schemas.microsoft.com/office/drawing/2014/main" val="814512332"/>
                  </a:ext>
                </a:extLst>
              </a:tr>
            </a:tbl>
          </a:graphicData>
        </a:graphic>
      </p:graphicFrame>
    </p:spTree>
    <p:extLst>
      <p:ext uri="{BB962C8B-B14F-4D97-AF65-F5344CB8AC3E}">
        <p14:creationId xmlns:p14="http://schemas.microsoft.com/office/powerpoint/2010/main" val="931449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250825" y="227459"/>
            <a:ext cx="8893175" cy="980728"/>
          </a:xfrm>
        </p:spPr>
        <p:txBody>
          <a:bodyPr/>
          <a:lstStyle/>
          <a:p>
            <a:pPr algn="ctr"/>
            <a:r>
              <a:rPr lang="el-GR" b="1" dirty="0">
                <a:latin typeface="Calibri" panose="020F0502020204030204" pitchFamily="34" charset="0"/>
                <a:cs typeface="Calibri" panose="020F0502020204030204" pitchFamily="34" charset="0"/>
              </a:rPr>
              <a:t>Περίγραμμα Ομιλίας</a:t>
            </a:r>
            <a:endParaRPr lang="en-GR"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idx="1"/>
          </p:nvPr>
        </p:nvSpPr>
        <p:spPr>
          <a:xfrm>
            <a:off x="354012" y="1412776"/>
            <a:ext cx="8435975" cy="4237037"/>
          </a:xfrm>
        </p:spPr>
        <p:txBody>
          <a:bodyPr/>
          <a:lstStyle/>
          <a:p>
            <a:r>
              <a:rPr lang="el-GR" sz="2400" dirty="0">
                <a:latin typeface="Calibri" panose="020F0502020204030204" pitchFamily="34" charset="0"/>
                <a:cs typeface="Calibri" panose="020F0502020204030204" pitchFamily="34" charset="0"/>
              </a:rPr>
              <a:t>Οφθαλμολογία</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Υπόμνηση βασικής ανατομίας και λειτουργίας του οφθαλμού</a:t>
            </a:r>
            <a:endParaRPr lang="el-GR" sz="22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Επείγουσες και συχνές καταστάσεις στην οφθαλμολογία</a:t>
            </a:r>
          </a:p>
          <a:p>
            <a:pPr lvl="1">
              <a:buFont typeface="Arial" panose="020B0604020202020204" pitchFamily="34" charset="0"/>
              <a:buChar char="•"/>
            </a:pPr>
            <a:endParaRPr lang="el-GR" sz="2000" dirty="0">
              <a:solidFill>
                <a:schemeClr val="tx1"/>
              </a:solidFill>
              <a:latin typeface="Calibri" panose="020F0502020204030204" pitchFamily="34" charset="0"/>
              <a:cs typeface="Calibri" panose="020F0502020204030204" pitchFamily="34" charset="0"/>
            </a:endParaRPr>
          </a:p>
          <a:p>
            <a:pPr lvl="1">
              <a:buFont typeface="Arial" panose="020B0604020202020204" pitchFamily="34" charset="0"/>
              <a:buChar char="•"/>
            </a:pPr>
            <a:endParaRPr lang="el-GR" sz="2000" dirty="0">
              <a:solidFill>
                <a:schemeClr val="tx1"/>
              </a:solidFill>
              <a:latin typeface="Calibri" panose="020F0502020204030204" pitchFamily="34" charset="0"/>
              <a:cs typeface="Calibri" panose="020F0502020204030204" pitchFamily="34" charset="0"/>
            </a:endParaRPr>
          </a:p>
          <a:p>
            <a:r>
              <a:rPr lang="el-GR" sz="2400" dirty="0">
                <a:latin typeface="Calibri" panose="020F0502020204030204" pitchFamily="34" charset="0"/>
                <a:cs typeface="Calibri" panose="020F0502020204030204" pitchFamily="34" charset="0"/>
              </a:rPr>
              <a:t>ΩΡΛ</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Υπόμνηση βασικής ανατομίας και λειτουργίας του </a:t>
            </a:r>
            <a:r>
              <a:rPr lang="el-GR" dirty="0" err="1">
                <a:solidFill>
                  <a:schemeClr val="tx1"/>
                </a:solidFill>
                <a:latin typeface="Calibri" panose="020F0502020204030204" pitchFamily="34" charset="0"/>
                <a:cs typeface="Calibri" panose="020F0502020204030204" pitchFamily="34" charset="0"/>
              </a:rPr>
              <a:t>ωτός</a:t>
            </a:r>
            <a:r>
              <a:rPr lang="el-GR" dirty="0">
                <a:solidFill>
                  <a:schemeClr val="tx1"/>
                </a:solidFill>
                <a:latin typeface="Calibri" panose="020F0502020204030204" pitchFamily="34" charset="0"/>
                <a:cs typeface="Calibri" panose="020F0502020204030204" pitchFamily="34" charset="0"/>
              </a:rPr>
              <a:t>, της </a:t>
            </a:r>
            <a:r>
              <a:rPr lang="el-GR" dirty="0" err="1">
                <a:solidFill>
                  <a:schemeClr val="tx1"/>
                </a:solidFill>
                <a:latin typeface="Calibri" panose="020F0502020204030204" pitchFamily="34" charset="0"/>
                <a:cs typeface="Calibri" panose="020F0502020204030204" pitchFamily="34" charset="0"/>
              </a:rPr>
              <a:t>ρινός</a:t>
            </a:r>
            <a:r>
              <a:rPr lang="el-GR" dirty="0">
                <a:solidFill>
                  <a:schemeClr val="tx1"/>
                </a:solidFill>
                <a:latin typeface="Calibri" panose="020F0502020204030204" pitchFamily="34" charset="0"/>
                <a:cs typeface="Calibri" panose="020F0502020204030204" pitchFamily="34" charset="0"/>
              </a:rPr>
              <a:t> και του λάρυγγα</a:t>
            </a:r>
          </a:p>
          <a:p>
            <a:pPr marL="742950" lvl="2"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Επείγουσες και συχνές καταστάσεις στην ΩΡΛ</a:t>
            </a:r>
          </a:p>
          <a:p>
            <a:pPr marL="400050" lvl="2" indent="0">
              <a:buSzPct val="60000"/>
              <a:buNone/>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3683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117759" y="115039"/>
            <a:ext cx="8893175" cy="1202611"/>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br>
              <a:rPr lang="el-GR" sz="24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cs typeface="Calibri" panose="020F0502020204030204" pitchFamily="34" charset="0"/>
              </a:rPr>
              <a:t>Βασικά στοιχεία ανατομίας και φυσιολογίας του </a:t>
            </a:r>
            <a:r>
              <a:rPr lang="el-GR" sz="2800" b="1" dirty="0" err="1">
                <a:latin typeface="Calibri" panose="020F0502020204030204" pitchFamily="34" charset="0"/>
                <a:cs typeface="Calibri" panose="020F0502020204030204" pitchFamily="34" charset="0"/>
              </a:rPr>
              <a:t>αυτιο</a:t>
            </a:r>
            <a:r>
              <a:rPr lang="en-US" sz="2800" b="1" dirty="0" err="1">
                <a:latin typeface="Calibri" panose="020F0502020204030204" pitchFamily="34" charset="0"/>
                <a:cs typeface="Calibri" panose="020F0502020204030204" pitchFamily="34" charset="0"/>
              </a:rPr>
              <a:t>ύ</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idx="1"/>
          </p:nvPr>
        </p:nvSpPr>
        <p:spPr>
          <a:xfrm>
            <a:off x="87908" y="1556792"/>
            <a:ext cx="6234216" cy="5184576"/>
          </a:xfrm>
        </p:spPr>
        <p:txBody>
          <a:bodyPr/>
          <a:lstStyle/>
          <a:p>
            <a:pPr marL="0" indent="0">
              <a:buNone/>
            </a:pPr>
            <a:r>
              <a:rPr lang="el-GR" sz="2400" b="1" u="sng" dirty="0">
                <a:latin typeface="Calibri" panose="020F0502020204030204" pitchFamily="34" charset="0"/>
                <a:cs typeface="Calibri" panose="020F0502020204030204" pitchFamily="34" charset="0"/>
              </a:rPr>
              <a:t>Ανατομία αυτιού</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Έξω </a:t>
            </a:r>
            <a:r>
              <a:rPr lang="el-GR" dirty="0" err="1">
                <a:solidFill>
                  <a:schemeClr val="tx1"/>
                </a:solidFill>
                <a:latin typeface="Calibri" panose="020F0502020204030204" pitchFamily="34" charset="0"/>
                <a:cs typeface="Calibri" panose="020F0502020204030204" pitchFamily="34" charset="0"/>
              </a:rPr>
              <a:t>αυτ</a:t>
            </a:r>
            <a:r>
              <a:rPr lang="en-US" dirty="0" err="1">
                <a:solidFill>
                  <a:schemeClr val="tx1"/>
                </a:solidFill>
                <a:latin typeface="Calibri" panose="020F0502020204030204" pitchFamily="34" charset="0"/>
                <a:cs typeface="Calibri" panose="020F0502020204030204" pitchFamily="34" charset="0"/>
              </a:rPr>
              <a:t>ί</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πτερύγιο (εντοπισμός και συλλογή ήχου), έξω ακουστικός πόρος (μετάδοση ήχου) </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Μέσο αυτί</a:t>
            </a:r>
            <a:r>
              <a:rPr lang="en-US" dirty="0">
                <a:solidFill>
                  <a:schemeClr val="tx1"/>
                </a:solidFill>
                <a:latin typeface="Calibri" panose="020F0502020204030204" pitchFamily="34" charset="0"/>
                <a:cs typeface="Calibri" panose="020F0502020204030204" pitchFamily="34" charset="0"/>
              </a:rPr>
              <a:t>:</a:t>
            </a:r>
            <a:r>
              <a:rPr lang="el-GR" dirty="0">
                <a:solidFill>
                  <a:schemeClr val="tx1"/>
                </a:solidFill>
                <a:latin typeface="Calibri" panose="020F0502020204030204" pitchFamily="34" charset="0"/>
                <a:cs typeface="Calibri" panose="020F0502020204030204" pitchFamily="34" charset="0"/>
              </a:rPr>
              <a:t> τυμπανική μεμβράνη, οστάρια (ενίσχυση ήχου, περιορισμός εύρους δονήσεων) ωοειδής θυρίδα, στρογγυλή θυρίδα, μαστοειδής απόφυση, ρινοφάρυγγας/</a:t>
            </a:r>
            <a:r>
              <a:rPr lang="el-GR" dirty="0" err="1">
                <a:solidFill>
                  <a:schemeClr val="tx1"/>
                </a:solidFill>
                <a:latin typeface="Calibri" panose="020F0502020204030204" pitchFamily="34" charset="0"/>
                <a:cs typeface="Calibri" panose="020F0502020204030204" pitchFamily="34" charset="0"/>
              </a:rPr>
              <a:t>ευσταχιανή</a:t>
            </a:r>
            <a:r>
              <a:rPr lang="el-GR" dirty="0">
                <a:solidFill>
                  <a:schemeClr val="tx1"/>
                </a:solidFill>
                <a:latin typeface="Calibri" panose="020F0502020204030204" pitchFamily="34" charset="0"/>
                <a:cs typeface="Calibri" panose="020F0502020204030204" pitchFamily="34" charset="0"/>
              </a:rPr>
              <a:t> σάλπιγγα</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Έσω αυτί</a:t>
            </a:r>
            <a:r>
              <a:rPr lang="en-US" dirty="0">
                <a:solidFill>
                  <a:schemeClr val="tx1"/>
                </a:solidFill>
                <a:latin typeface="Calibri" panose="020F0502020204030204" pitchFamily="34" charset="0"/>
                <a:cs typeface="Calibri" panose="020F0502020204030204" pitchFamily="34" charset="0"/>
              </a:rPr>
              <a:t>:</a:t>
            </a:r>
            <a:r>
              <a:rPr lang="el-GR" dirty="0">
                <a:solidFill>
                  <a:schemeClr val="tx1"/>
                </a:solidFill>
                <a:latin typeface="Calibri" panose="020F0502020204030204" pitchFamily="34" charset="0"/>
                <a:cs typeface="Calibri" panose="020F0502020204030204" pitchFamily="34" charset="0"/>
              </a:rPr>
              <a:t> α</a:t>
            </a:r>
            <a:r>
              <a:rPr lang="en-US" dirty="0" err="1">
                <a:solidFill>
                  <a:schemeClr val="tx1"/>
                </a:solidFill>
                <a:latin typeface="Calibri" panose="020F0502020204030204" pitchFamily="34" charset="0"/>
                <a:cs typeface="Calibri" panose="020F0502020204030204" pitchFamily="34" charset="0"/>
              </a:rPr>
              <a:t>ί</a:t>
            </a:r>
            <a:r>
              <a:rPr lang="el-GR" dirty="0" err="1">
                <a:solidFill>
                  <a:schemeClr val="tx1"/>
                </a:solidFill>
                <a:latin typeface="Calibri" panose="020F0502020204030204" pitchFamily="34" charset="0"/>
                <a:cs typeface="Calibri" panose="020F0502020204030204" pitchFamily="34" charset="0"/>
              </a:rPr>
              <a:t>θουσα</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ισορροπία)/ελλειπτικό (κάθετη γραμμική επιτάχυνση) &amp; σφαιρικό (οριζόντια γραμμική κίνηση) </a:t>
            </a:r>
            <a:r>
              <a:rPr lang="el-GR" dirty="0" err="1">
                <a:solidFill>
                  <a:schemeClr val="tx1"/>
                </a:solidFill>
                <a:latin typeface="Calibri" panose="020F0502020204030204" pitchFamily="34" charset="0"/>
                <a:cs typeface="Calibri" panose="020F0502020204030204" pitchFamily="34" charset="0"/>
              </a:rPr>
              <a:t>κυστίδιο</a:t>
            </a:r>
            <a:r>
              <a:rPr lang="el-GR" dirty="0">
                <a:solidFill>
                  <a:schemeClr val="tx1"/>
                </a:solidFill>
                <a:latin typeface="Calibri" panose="020F0502020204030204" pitchFamily="34" charset="0"/>
                <a:cs typeface="Calibri" panose="020F0502020204030204" pitchFamily="34" charset="0"/>
              </a:rPr>
              <a:t>, κοχλίας (όργανο </a:t>
            </a:r>
            <a:r>
              <a:rPr lang="en-US" dirty="0" err="1">
                <a:solidFill>
                  <a:schemeClr val="tx1"/>
                </a:solidFill>
                <a:latin typeface="Calibri" panose="020F0502020204030204" pitchFamily="34" charset="0"/>
                <a:cs typeface="Calibri" panose="020F0502020204030204" pitchFamily="34" charset="0"/>
              </a:rPr>
              <a:t>Corti</a:t>
            </a:r>
            <a:r>
              <a:rPr lang="el-GR" dirty="0">
                <a:solidFill>
                  <a:schemeClr val="tx1"/>
                </a:solidFill>
                <a:latin typeface="Calibri" panose="020F0502020204030204" pitchFamily="34" charset="0"/>
                <a:cs typeface="Calibri" panose="020F0502020204030204" pitchFamily="34" charset="0"/>
              </a:rPr>
              <a:t>-τριχωτά κύτταρα</a:t>
            </a:r>
            <a:r>
              <a:rPr lang="en-US" dirty="0">
                <a:solidFill>
                  <a:schemeClr val="tx1"/>
                </a:solidFill>
                <a:latin typeface="Calibri" panose="020F0502020204030204" pitchFamily="34" charset="0"/>
                <a:cs typeface="Calibri" panose="020F0502020204030204" pitchFamily="34" charset="0"/>
              </a:rPr>
              <a:t>)</a:t>
            </a:r>
            <a:r>
              <a:rPr lang="el-GR" dirty="0">
                <a:solidFill>
                  <a:schemeClr val="tx1"/>
                </a:solidFill>
                <a:latin typeface="Calibri" panose="020F0502020204030204" pitchFamily="34" charset="0"/>
                <a:cs typeface="Calibri" panose="020F0502020204030204" pitchFamily="34" charset="0"/>
              </a:rPr>
              <a:t>, ημικύκλιοι σωλήνες (γωνιακή επιτάχυνση)</a:t>
            </a: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400050" lvl="2" indent="0">
              <a:buSzPct val="60000"/>
              <a:buNone/>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78FCE80-C101-6945-8064-63BD3E2D790A}"/>
              </a:ext>
            </a:extLst>
          </p:cNvPr>
          <p:cNvSpPr txBox="1"/>
          <p:nvPr/>
        </p:nvSpPr>
        <p:spPr>
          <a:xfrm>
            <a:off x="7024493" y="6465377"/>
            <a:ext cx="1986441" cy="276999"/>
          </a:xfrm>
          <a:prstGeom prst="rect">
            <a:avLst/>
          </a:prstGeom>
          <a:noFill/>
        </p:spPr>
        <p:txBody>
          <a:bodyPr wrap="none" rtlCol="0">
            <a:spAutoFit/>
          </a:bodyPr>
          <a:lstStyle/>
          <a:p>
            <a:r>
              <a:rPr lang="en-GB" sz="1200" b="0" i="1" dirty="0"/>
              <a:t>https://</a:t>
            </a:r>
            <a:r>
              <a:rPr lang="en-GB" sz="1200" b="0" i="1" dirty="0" err="1"/>
              <a:t>akouoprosthetiki.gr</a:t>
            </a:r>
            <a:endParaRPr lang="en-GR" sz="1200" b="0" i="1" dirty="0"/>
          </a:p>
        </p:txBody>
      </p:sp>
      <p:pic>
        <p:nvPicPr>
          <p:cNvPr id="10242" name="Picture 2">
            <a:extLst>
              <a:ext uri="{FF2B5EF4-FFF2-40B4-BE49-F238E27FC236}">
                <a16:creationId xmlns:a16="http://schemas.microsoft.com/office/drawing/2014/main" id="{0D4AF7CB-9B93-C34C-AA92-194467D0F5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092" y="2564904"/>
            <a:ext cx="3048000" cy="245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519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1F2DCA-CF93-C842-B667-75BE58220FA2}"/>
              </a:ext>
            </a:extLst>
          </p:cNvPr>
          <p:cNvSpPr>
            <a:spLocks noGrp="1"/>
          </p:cNvSpPr>
          <p:nvPr>
            <p:ph idx="1"/>
          </p:nvPr>
        </p:nvSpPr>
        <p:spPr>
          <a:xfrm>
            <a:off x="87908" y="1556792"/>
            <a:ext cx="8228508" cy="5184576"/>
          </a:xfrm>
        </p:spPr>
        <p:txBody>
          <a:bodyPr/>
          <a:lstStyle/>
          <a:p>
            <a:pPr marL="0" indent="0">
              <a:buNone/>
            </a:pPr>
            <a:r>
              <a:rPr lang="el-GR" sz="2400" b="1" u="sng" dirty="0">
                <a:latin typeface="Calibri" panose="020F0502020204030204" pitchFamily="34" charset="0"/>
                <a:cs typeface="Calibri" panose="020F0502020204030204" pitchFamily="34" charset="0"/>
              </a:rPr>
              <a:t>Φυσιολογία αυτιού</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Ακοή</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πτερύγιο</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έξω</a:t>
            </a:r>
            <a:r>
              <a:rPr lang="en-US" dirty="0">
                <a:solidFill>
                  <a:schemeClr val="tx1"/>
                </a:solidFill>
                <a:latin typeface="Calibri" panose="020F0502020204030204" pitchFamily="34" charset="0"/>
                <a:cs typeface="Calibri" panose="020F0502020204030204" pitchFamily="34" charset="0"/>
              </a:rPr>
              <a:t>→</a:t>
            </a:r>
            <a:r>
              <a:rPr lang="el-GR" dirty="0">
                <a:solidFill>
                  <a:schemeClr val="tx1"/>
                </a:solidFill>
                <a:latin typeface="Calibri" panose="020F0502020204030204" pitchFamily="34" charset="0"/>
                <a:cs typeface="Calibri" panose="020F0502020204030204" pitchFamily="34" charset="0"/>
              </a:rPr>
              <a:t>ακουστικός πόρος</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δονήσεις τυμπανικού υμένα</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μετάδοση των κινήσεων στα ακουστικά οστάρια</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μετάδοση των δονήσεων στην έξω λέμφο </a:t>
            </a:r>
            <a:r>
              <a:rPr lang="el-GR" dirty="0" err="1">
                <a:solidFill>
                  <a:schemeClr val="tx1"/>
                </a:solidFill>
                <a:latin typeface="Calibri" panose="020F0502020204030204" pitchFamily="34" charset="0"/>
                <a:cs typeface="Calibri" panose="020F0502020204030204" pitchFamily="34" charset="0"/>
              </a:rPr>
              <a:t>δηλ</a:t>
            </a:r>
            <a:r>
              <a:rPr lang="en-US" dirty="0">
                <a:solidFill>
                  <a:schemeClr val="tx1"/>
                </a:solidFill>
                <a:latin typeface="Calibri" panose="020F0502020204030204" pitchFamily="34" charset="0"/>
                <a:cs typeface="Calibri" panose="020F0502020204030204" pitchFamily="34" charset="0"/>
              </a:rPr>
              <a:t>.</a:t>
            </a:r>
            <a:r>
              <a:rPr lang="el-GR" dirty="0">
                <a:solidFill>
                  <a:schemeClr val="tx1"/>
                </a:solidFill>
                <a:latin typeface="Calibri" panose="020F0502020204030204" pitchFamily="34" charset="0"/>
                <a:cs typeface="Calibri" panose="020F0502020204030204" pitchFamily="34" charset="0"/>
              </a:rPr>
              <a:t> μετατόπιση με μορφή κυματισμού (ωοειδής θυρίδα)</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 κάμψη των απολήξεων των τριχοειδών αισθητικών κυττάρων του οργάνου </a:t>
            </a:r>
            <a:r>
              <a:rPr lang="en-US" dirty="0" err="1">
                <a:solidFill>
                  <a:schemeClr val="tx1"/>
                </a:solidFill>
                <a:latin typeface="Calibri" panose="020F0502020204030204" pitchFamily="34" charset="0"/>
                <a:cs typeface="Calibri" panose="020F0502020204030204" pitchFamily="34" charset="0"/>
              </a:rPr>
              <a:t>Corti</a:t>
            </a:r>
            <a:r>
              <a:rPr lang="el-GR" dirty="0">
                <a:solidFill>
                  <a:schemeClr val="tx1"/>
                </a:solidFill>
                <a:latin typeface="Calibri" panose="020F0502020204030204" pitchFamily="34" charset="0"/>
                <a:cs typeface="Calibri" panose="020F0502020204030204" pitchFamily="34" charset="0"/>
              </a:rPr>
              <a:t> ανάλογα με τη συχνότητα (</a:t>
            </a:r>
            <a:r>
              <a:rPr lang="el-GR" dirty="0" err="1">
                <a:solidFill>
                  <a:schemeClr val="tx1"/>
                </a:solidFill>
                <a:latin typeface="Calibri" panose="020F0502020204030204" pitchFamily="34" charset="0"/>
                <a:cs typeface="Calibri" panose="020F0502020204030204" pitchFamily="34" charset="0"/>
              </a:rPr>
              <a:t>τονοτοπία</a:t>
            </a:r>
            <a:r>
              <a:rPr lang="el-GR" dirty="0">
                <a:solidFill>
                  <a:schemeClr val="tx1"/>
                </a:solidFill>
                <a:latin typeface="Calibri" panose="020F0502020204030204" pitchFamily="34" charset="0"/>
                <a:cs typeface="Calibri" panose="020F0502020204030204" pitchFamily="34" charset="0"/>
              </a:rPr>
              <a:t>)</a:t>
            </a:r>
            <a:r>
              <a:rPr lang="en-GR"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&amp; μετατροπή της μηχανικής ενέργειας σε ηλεκτρικό  ερέθισμα </a:t>
            </a:r>
            <a:r>
              <a:rPr lang="en-US" dirty="0">
                <a:solidFill>
                  <a:schemeClr val="tx1"/>
                </a:solidFill>
                <a:latin typeface="Calibri" panose="020F0502020204030204" pitchFamily="34" charset="0"/>
                <a:cs typeface="Calibri" panose="020F0502020204030204" pitchFamily="34" charset="0"/>
              </a:rPr>
              <a:t>→</a:t>
            </a:r>
            <a:r>
              <a:rPr lang="el-GR" dirty="0">
                <a:solidFill>
                  <a:schemeClr val="tx1"/>
                </a:solidFill>
                <a:latin typeface="Calibri" panose="020F0502020204030204" pitchFamily="34" charset="0"/>
                <a:cs typeface="Calibri" panose="020F0502020204030204" pitchFamily="34" charset="0"/>
              </a:rPr>
              <a:t>κοχλιακό νεύρο</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κροταφικός λοβός (επεξεργασία &amp; ερμηνεία)</a:t>
            </a:r>
            <a:endParaRPr lang="en-US" dirty="0">
              <a:solidFill>
                <a:schemeClr val="tx1"/>
              </a:solidFill>
              <a:latin typeface="Calibri" panose="020F0502020204030204" pitchFamily="34" charset="0"/>
              <a:cs typeface="Calibri" panose="020F0502020204030204" pitchFamily="34" charset="0"/>
            </a:endParaRPr>
          </a:p>
          <a:p>
            <a:pPr marL="400050" lvl="2" indent="0">
              <a:buSzPct val="60000"/>
              <a:buNone/>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Ισορροπία</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μετακίνηση </a:t>
            </a:r>
            <a:r>
              <a:rPr lang="el-GR" dirty="0" err="1">
                <a:solidFill>
                  <a:schemeClr val="tx1"/>
                </a:solidFill>
                <a:latin typeface="Calibri" panose="020F0502020204030204" pitchFamily="34" charset="0"/>
                <a:cs typeface="Calibri" panose="020F0502020204030204" pitchFamily="34" charset="0"/>
              </a:rPr>
              <a:t>ενδολέμφου</a:t>
            </a:r>
            <a:r>
              <a:rPr lang="el-GR" dirty="0">
                <a:solidFill>
                  <a:schemeClr val="tx1"/>
                </a:solidFill>
                <a:latin typeface="Calibri" panose="020F0502020204030204" pitchFamily="34" charset="0"/>
                <a:cs typeface="Calibri" panose="020F0502020204030204" pitchFamily="34" charset="0"/>
              </a:rPr>
              <a:t> &amp; </a:t>
            </a:r>
            <a:r>
              <a:rPr lang="el-GR" dirty="0" err="1">
                <a:solidFill>
                  <a:schemeClr val="tx1"/>
                </a:solidFill>
                <a:latin typeface="Calibri" panose="020F0502020204030204" pitchFamily="34" charset="0"/>
                <a:cs typeface="Calibri" panose="020F0502020204030204" pitchFamily="34" charset="0"/>
              </a:rPr>
              <a:t>ωτοκονίων</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σε γραμμικό και περιστροφικό επίπεδο </a:t>
            </a:r>
            <a:r>
              <a:rPr lang="en-US" dirty="0">
                <a:solidFill>
                  <a:schemeClr val="tx1"/>
                </a:solidFill>
                <a:latin typeface="Calibri" panose="020F0502020204030204" pitchFamily="34" charset="0"/>
                <a:cs typeface="Calibri" panose="020F0502020204030204" pitchFamily="34" charset="0"/>
              </a:rPr>
              <a:t>→</a:t>
            </a:r>
            <a:r>
              <a:rPr lang="el-GR" dirty="0">
                <a:solidFill>
                  <a:schemeClr val="tx1"/>
                </a:solidFill>
                <a:latin typeface="Calibri" panose="020F0502020204030204" pitchFamily="34" charset="0"/>
                <a:cs typeface="Calibri" panose="020F0502020204030204" pitchFamily="34" charset="0"/>
              </a:rPr>
              <a:t> ερεθισμός τριχωτών κυττάρων και </a:t>
            </a:r>
            <a:r>
              <a:rPr lang="el-GR" dirty="0" err="1">
                <a:solidFill>
                  <a:schemeClr val="tx1"/>
                </a:solidFill>
                <a:latin typeface="Calibri" panose="020F0502020204030204" pitchFamily="34" charset="0"/>
                <a:cs typeface="Calibri" panose="020F0502020204030204" pitchFamily="34" charset="0"/>
              </a:rPr>
              <a:t>αιθουσαίου</a:t>
            </a:r>
            <a:r>
              <a:rPr lang="el-GR" dirty="0">
                <a:solidFill>
                  <a:schemeClr val="tx1"/>
                </a:solidFill>
                <a:latin typeface="Calibri" panose="020F0502020204030204" pitchFamily="34" charset="0"/>
                <a:cs typeface="Calibri" panose="020F0502020204030204" pitchFamily="34" charset="0"/>
              </a:rPr>
              <a:t> νεύρου</a:t>
            </a:r>
          </a:p>
          <a:p>
            <a:pPr marL="400050" lvl="2" indent="0">
              <a:buSzPct val="60000"/>
              <a:buNone/>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BDA09A68-E7A9-9642-A637-69630930BB40}"/>
              </a:ext>
            </a:extLst>
          </p:cNvPr>
          <p:cNvSpPr txBox="1"/>
          <p:nvPr/>
        </p:nvSpPr>
        <p:spPr>
          <a:xfrm>
            <a:off x="7690122" y="6464369"/>
            <a:ext cx="1252587" cy="276999"/>
          </a:xfrm>
          <a:prstGeom prst="rect">
            <a:avLst/>
          </a:prstGeom>
          <a:noFill/>
        </p:spPr>
        <p:txBody>
          <a:bodyPr wrap="none" rtlCol="0">
            <a:spAutoFit/>
          </a:bodyPr>
          <a:lstStyle/>
          <a:p>
            <a:r>
              <a:rPr lang="en-US" sz="1200" b="0" i="1" dirty="0"/>
              <a:t>UpToDate 2023</a:t>
            </a:r>
            <a:endParaRPr lang="en-GR" sz="1200" b="0" i="1" dirty="0"/>
          </a:p>
        </p:txBody>
      </p:sp>
      <p:sp>
        <p:nvSpPr>
          <p:cNvPr id="15" name="Title 1">
            <a:extLst>
              <a:ext uri="{FF2B5EF4-FFF2-40B4-BE49-F238E27FC236}">
                <a16:creationId xmlns:a16="http://schemas.microsoft.com/office/drawing/2014/main" id="{3C0D899B-6663-0742-BCF5-4C18F7AD36A6}"/>
              </a:ext>
            </a:extLst>
          </p:cNvPr>
          <p:cNvSpPr>
            <a:spLocks noGrp="1"/>
          </p:cNvSpPr>
          <p:nvPr>
            <p:ph type="title"/>
          </p:nvPr>
        </p:nvSpPr>
        <p:spPr>
          <a:xfrm>
            <a:off x="117759" y="115039"/>
            <a:ext cx="8893175" cy="1202611"/>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br>
              <a:rPr lang="el-GR" sz="24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cs typeface="Calibri" panose="020F0502020204030204" pitchFamily="34" charset="0"/>
              </a:rPr>
              <a:t>Βασικά στοιχεία ανατομίας και φυσιολογίας του </a:t>
            </a:r>
            <a:r>
              <a:rPr lang="el-GR" sz="2800" b="1" dirty="0" err="1">
                <a:latin typeface="Calibri" panose="020F0502020204030204" pitchFamily="34" charset="0"/>
                <a:cs typeface="Calibri" panose="020F0502020204030204" pitchFamily="34" charset="0"/>
              </a:rPr>
              <a:t>αυτιο</a:t>
            </a:r>
            <a:r>
              <a:rPr lang="en-US" sz="2800" b="1" dirty="0" err="1">
                <a:latin typeface="Calibri" panose="020F0502020204030204" pitchFamily="34" charset="0"/>
                <a:cs typeface="Calibri" panose="020F0502020204030204" pitchFamily="34" charset="0"/>
              </a:rPr>
              <a:t>ύ</a:t>
            </a:r>
            <a:endParaRPr lang="en-GR"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4425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117759" y="115039"/>
            <a:ext cx="8893175" cy="577657"/>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idx="1"/>
          </p:nvPr>
        </p:nvSpPr>
        <p:spPr>
          <a:xfrm>
            <a:off x="323528" y="899748"/>
            <a:ext cx="8352928" cy="5474201"/>
          </a:xfrm>
        </p:spPr>
        <p:txBody>
          <a:bodyPr/>
          <a:lstStyle/>
          <a:p>
            <a:pPr marL="0" indent="0">
              <a:buNone/>
            </a:pPr>
            <a:r>
              <a:rPr lang="el-GR" sz="2400" b="1" u="sng" dirty="0">
                <a:latin typeface="Calibri" panose="020F0502020204030204" pitchFamily="34" charset="0"/>
                <a:cs typeface="Calibri" panose="020F0502020204030204" pitchFamily="34" charset="0"/>
              </a:rPr>
              <a:t>Ανατομία αυτιού</a:t>
            </a:r>
          </a:p>
          <a:p>
            <a:pPr marL="342900" lvl="1"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Ωτοσκόπηση &amp; έλεγχο μαστοειδών </a:t>
            </a:r>
            <a:endParaRPr lang="en-US"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Πτερύγιο, έξω </a:t>
            </a:r>
            <a:r>
              <a:rPr lang="el-GR" dirty="0" err="1">
                <a:solidFill>
                  <a:schemeClr val="tx1"/>
                </a:solidFill>
                <a:latin typeface="Calibri" panose="020F0502020204030204" pitchFamily="34" charset="0"/>
                <a:cs typeface="Calibri" panose="020F0502020204030204" pitchFamily="34" charset="0"/>
              </a:rPr>
              <a:t>ακουστικ</a:t>
            </a:r>
            <a:r>
              <a:rPr lang="en-US" dirty="0" err="1">
                <a:solidFill>
                  <a:schemeClr val="tx1"/>
                </a:solidFill>
                <a:latin typeface="Calibri" panose="020F0502020204030204" pitchFamily="34" charset="0"/>
                <a:cs typeface="Calibri" panose="020F0502020204030204" pitchFamily="34" charset="0"/>
              </a:rPr>
              <a:t>ό</a:t>
            </a:r>
            <a:r>
              <a:rPr lang="el-GR" dirty="0">
                <a:solidFill>
                  <a:schemeClr val="tx1"/>
                </a:solidFill>
                <a:latin typeface="Calibri" panose="020F0502020204030204" pitchFamily="34" charset="0"/>
                <a:cs typeface="Calibri" panose="020F0502020204030204" pitchFamily="34" charset="0"/>
              </a:rPr>
              <a:t>ς πόρος, τύμπανο</a:t>
            </a:r>
          </a:p>
          <a:p>
            <a:pPr marL="342900" lvl="1"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Έλεγχο </a:t>
            </a:r>
            <a:r>
              <a:rPr lang="el-GR" dirty="0" err="1">
                <a:solidFill>
                  <a:schemeClr val="tx1"/>
                </a:solidFill>
                <a:latin typeface="Calibri" panose="020F0502020204030204" pitchFamily="34" charset="0"/>
                <a:cs typeface="Calibri" panose="020F0502020204030204" pitchFamily="34" charset="0"/>
              </a:rPr>
              <a:t>αιθουσαίου</a:t>
            </a:r>
            <a:r>
              <a:rPr lang="el-GR" dirty="0">
                <a:solidFill>
                  <a:schemeClr val="tx1"/>
                </a:solidFill>
                <a:latin typeface="Calibri" panose="020F0502020204030204" pitchFamily="34" charset="0"/>
                <a:cs typeface="Calibri" panose="020F0502020204030204" pitchFamily="34" charset="0"/>
              </a:rPr>
              <a:t> &amp; κοχλιακού νεύρου</a:t>
            </a:r>
          </a:p>
          <a:p>
            <a:pPr marL="742950" lvl="2" indent="-342900">
              <a:buSzPct val="60000"/>
              <a:buBlip>
                <a:blip r:embed="rId2"/>
              </a:buBlip>
            </a:pPr>
            <a:r>
              <a:rPr lang="en-US" dirty="0">
                <a:solidFill>
                  <a:schemeClr val="tx1"/>
                </a:solidFill>
                <a:latin typeface="Calibri" panose="020F0502020204030204" pitchFamily="34" charset="0"/>
                <a:cs typeface="Calibri" panose="020F0502020204030204" pitchFamily="34" charset="0"/>
              </a:rPr>
              <a:t>Rinne</a:t>
            </a:r>
          </a:p>
          <a:p>
            <a:pPr marL="742950" lvl="2" indent="-342900">
              <a:buSzPct val="60000"/>
              <a:buBlip>
                <a:blip r:embed="rId2"/>
              </a:buBlip>
            </a:pPr>
            <a:r>
              <a:rPr lang="en-US" dirty="0">
                <a:solidFill>
                  <a:schemeClr val="tx1"/>
                </a:solidFill>
                <a:latin typeface="Calibri" panose="020F0502020204030204" pitchFamily="34" charset="0"/>
                <a:cs typeface="Calibri" panose="020F0502020204030204" pitchFamily="34" charset="0"/>
              </a:rPr>
              <a:t>Weber</a:t>
            </a:r>
            <a:r>
              <a:rPr lang="el-GR" dirty="0">
                <a:solidFill>
                  <a:schemeClr val="tx1"/>
                </a:solidFill>
                <a:latin typeface="Calibri" panose="020F0502020204030204" pitchFamily="34" charset="0"/>
                <a:cs typeface="Calibri" panose="020F0502020204030204" pitchFamily="34" charset="0"/>
              </a:rPr>
              <a:t> </a:t>
            </a:r>
            <a:endParaRPr lang="en-US"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dirty="0" err="1">
                <a:solidFill>
                  <a:schemeClr val="tx1"/>
                </a:solidFill>
                <a:latin typeface="Calibri" panose="020F0502020204030204" pitchFamily="34" charset="0"/>
                <a:cs typeface="Calibri" panose="020F0502020204030204" pitchFamily="34" charset="0"/>
              </a:rPr>
              <a:t>Εκτ</a:t>
            </a:r>
            <a:r>
              <a:rPr lang="en-US" dirty="0" err="1">
                <a:solidFill>
                  <a:schemeClr val="tx1"/>
                </a:solidFill>
                <a:latin typeface="Calibri" panose="020F0502020204030204" pitchFamily="34" charset="0"/>
                <a:cs typeface="Calibri" panose="020F0502020204030204" pitchFamily="34" charset="0"/>
              </a:rPr>
              <a:t>ί</a:t>
            </a:r>
            <a:r>
              <a:rPr lang="el-GR" dirty="0" err="1">
                <a:solidFill>
                  <a:schemeClr val="tx1"/>
                </a:solidFill>
                <a:latin typeface="Calibri" panose="020F0502020204030204" pitchFamily="34" charset="0"/>
                <a:cs typeface="Calibri" panose="020F0502020204030204" pitchFamily="34" charset="0"/>
              </a:rPr>
              <a:t>μηση</a:t>
            </a:r>
            <a:r>
              <a:rPr lang="el-GR" dirty="0">
                <a:solidFill>
                  <a:schemeClr val="tx1"/>
                </a:solidFill>
                <a:latin typeface="Calibri" panose="020F0502020204030204" pitchFamily="34" charset="0"/>
                <a:cs typeface="Calibri" panose="020F0502020204030204" pitchFamily="34" charset="0"/>
              </a:rPr>
              <a:t> ακοής</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Νυσταγμός</a:t>
            </a:r>
          </a:p>
          <a:p>
            <a:pPr marL="0" lvl="1" indent="0">
              <a:buSzPct val="60000"/>
              <a:buNone/>
            </a:pPr>
            <a:r>
              <a:rPr lang="el-GR" b="1" u="sng" dirty="0">
                <a:solidFill>
                  <a:schemeClr val="tx1"/>
                </a:solidFill>
                <a:latin typeface="Calibri" panose="020F0502020204030204" pitchFamily="34" charset="0"/>
                <a:cs typeface="Calibri" panose="020F0502020204030204" pitchFamily="34" charset="0"/>
              </a:rPr>
              <a:t>Κοχλιακά εμφυτεύματα</a:t>
            </a:r>
          </a:p>
          <a:p>
            <a:pPr marL="342900" lvl="1" indent="-342900">
              <a:buSzPct val="60000"/>
              <a:buBlip>
                <a:blip r:embed="rId2"/>
              </a:buBlip>
            </a:pPr>
            <a:r>
              <a:rPr lang="el-GR" dirty="0" err="1">
                <a:solidFill>
                  <a:schemeClr val="tx1"/>
                </a:solidFill>
                <a:latin typeface="Calibri" panose="020F0502020204030204" pitchFamily="34" charset="0"/>
                <a:cs typeface="Calibri" panose="020F0502020204030204" pitchFamily="34" charset="0"/>
              </a:rPr>
              <a:t>Ακτινογραφ</a:t>
            </a:r>
            <a:r>
              <a:rPr lang="en-US" dirty="0" err="1">
                <a:solidFill>
                  <a:schemeClr val="tx1"/>
                </a:solidFill>
                <a:latin typeface="Calibri" panose="020F0502020204030204" pitchFamily="34" charset="0"/>
                <a:cs typeface="Calibri" panose="020F0502020204030204" pitchFamily="34" charset="0"/>
              </a:rPr>
              <a:t>ί</a:t>
            </a:r>
            <a:r>
              <a:rPr lang="el-GR" dirty="0" err="1">
                <a:solidFill>
                  <a:schemeClr val="tx1"/>
                </a:solidFill>
                <a:latin typeface="Calibri" panose="020F0502020204030204" pitchFamily="34" charset="0"/>
                <a:cs typeface="Calibri" panose="020F0502020204030204" pitchFamily="34" charset="0"/>
              </a:rPr>
              <a:t>ες</a:t>
            </a:r>
            <a:r>
              <a:rPr lang="el-GR" dirty="0">
                <a:solidFill>
                  <a:schemeClr val="tx1"/>
                </a:solidFill>
                <a:latin typeface="Calibri" panose="020F0502020204030204" pitchFamily="34" charset="0"/>
                <a:cs typeface="Calibri" panose="020F0502020204030204" pitchFamily="34" charset="0"/>
              </a:rPr>
              <a:t> και </a:t>
            </a:r>
            <a:r>
              <a:rPr lang="en-US" dirty="0">
                <a:solidFill>
                  <a:schemeClr val="tx1"/>
                </a:solidFill>
                <a:latin typeface="Calibri" panose="020F0502020204030204" pitchFamily="34" charset="0"/>
                <a:cs typeface="Calibri" panose="020F0502020204030204" pitchFamily="34" charset="0"/>
              </a:rPr>
              <a:t>CT </a:t>
            </a:r>
            <a:r>
              <a:rPr lang="el-GR" dirty="0">
                <a:solidFill>
                  <a:schemeClr val="tx1"/>
                </a:solidFill>
                <a:latin typeface="Calibri" panose="020F0502020204030204" pitchFamily="34" charset="0"/>
                <a:cs typeface="Calibri" panose="020F0502020204030204" pitchFamily="34" charset="0"/>
              </a:rPr>
              <a:t>δεν επηρεάζουν</a:t>
            </a:r>
          </a:p>
          <a:p>
            <a:pPr marL="342900" lvl="1" indent="-342900">
              <a:buSzPct val="60000"/>
              <a:buBlip>
                <a:blip r:embed="rId2"/>
              </a:buBlip>
            </a:pPr>
            <a:r>
              <a:rPr lang="en-US" dirty="0">
                <a:solidFill>
                  <a:schemeClr val="tx1"/>
                </a:solidFill>
                <a:latin typeface="Calibri" panose="020F0502020204030204" pitchFamily="34" charset="0"/>
                <a:cs typeface="Calibri" panose="020F0502020204030204" pitchFamily="34" charset="0"/>
              </a:rPr>
              <a:t>MRI </a:t>
            </a:r>
            <a:r>
              <a:rPr lang="el-GR" dirty="0">
                <a:solidFill>
                  <a:schemeClr val="tx1"/>
                </a:solidFill>
                <a:latin typeface="Calibri" panose="020F0502020204030204" pitchFamily="34" charset="0"/>
                <a:cs typeface="Calibri" panose="020F0502020204030204" pitchFamily="34" charset="0"/>
              </a:rPr>
              <a:t>μπορεί να προκαλέσει </a:t>
            </a:r>
            <a:r>
              <a:rPr lang="el-GR" dirty="0" err="1">
                <a:solidFill>
                  <a:schemeClr val="tx1"/>
                </a:solidFill>
                <a:latin typeface="Calibri" panose="020F0502020204030204" pitchFamily="34" charset="0"/>
                <a:cs typeface="Calibri" panose="020F0502020204030204" pitchFamily="34" charset="0"/>
              </a:rPr>
              <a:t>σηματική</a:t>
            </a:r>
            <a:r>
              <a:rPr lang="el-GR" dirty="0">
                <a:solidFill>
                  <a:schemeClr val="tx1"/>
                </a:solidFill>
                <a:latin typeface="Calibri" panose="020F0502020204030204" pitchFamily="34" charset="0"/>
                <a:cs typeface="Calibri" panose="020F0502020204030204" pitchFamily="34" charset="0"/>
              </a:rPr>
              <a:t> βλάβη</a:t>
            </a:r>
          </a:p>
          <a:p>
            <a:pPr marL="342900" lvl="1"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Τραύμα ή λοίμωξη → ΑΜΕΣΗ ΠΑΡΑΠΟΜΠΗ</a:t>
            </a:r>
          </a:p>
          <a:p>
            <a:pPr marL="342900" lvl="1" indent="-342900">
              <a:buSzPct val="60000"/>
              <a:buFont typeface="Arial" panose="020B0604020202020204" pitchFamily="34" charset="0"/>
              <a:buChar char="•"/>
            </a:pPr>
            <a:endParaRPr lang="el-GR" dirty="0">
              <a:solidFill>
                <a:schemeClr val="tx1"/>
              </a:solidFill>
              <a:latin typeface="Calibri" panose="020F0502020204030204" pitchFamily="34" charset="0"/>
              <a:cs typeface="Calibri" panose="020F0502020204030204" pitchFamily="34" charset="0"/>
            </a:endParaRPr>
          </a:p>
          <a:p>
            <a:pPr marL="400050" lvl="2" indent="0">
              <a:buSzPct val="60000"/>
              <a:buNone/>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EDAF719-5E6C-A043-84E6-956383A61642}"/>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901273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117759" y="115039"/>
            <a:ext cx="8893175" cy="784709"/>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br>
              <a:rPr lang="el-GR" b="1" dirty="0">
                <a:latin typeface="Calibri" panose="020F0502020204030204" pitchFamily="34" charset="0"/>
                <a:cs typeface="Calibri" panose="020F0502020204030204" pitchFamily="34" charset="0"/>
              </a:rPr>
            </a:br>
            <a:r>
              <a:rPr lang="el-GR" sz="2800" b="1" dirty="0">
                <a:latin typeface="Calibri" panose="020F0502020204030204" pitchFamily="34" charset="0"/>
                <a:cs typeface="Calibri" panose="020F0502020204030204" pitchFamily="34" charset="0"/>
              </a:rPr>
              <a:t>Ξένα σώματα</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idx="1"/>
          </p:nvPr>
        </p:nvSpPr>
        <p:spPr>
          <a:xfrm>
            <a:off x="323528" y="899748"/>
            <a:ext cx="8352928" cy="5681253"/>
          </a:xfrm>
        </p:spPr>
        <p:txBody>
          <a:bodyPr/>
          <a:lstStyle/>
          <a:p>
            <a:pPr marL="0" indent="0">
              <a:buNone/>
            </a:pPr>
            <a:r>
              <a:rPr lang="el-GR" sz="2400" b="1" u="sng" dirty="0">
                <a:latin typeface="Calibri" panose="020F0502020204030204" pitchFamily="34" charset="0"/>
                <a:cs typeface="Calibri" panose="020F0502020204030204" pitchFamily="34" charset="0"/>
              </a:rPr>
              <a:t>Αυτί</a:t>
            </a:r>
          </a:p>
          <a:p>
            <a:pPr marL="342900" lvl="1"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 </a:t>
            </a:r>
            <a:r>
              <a:rPr lang="el-GR" sz="2000" dirty="0">
                <a:solidFill>
                  <a:schemeClr val="tx1"/>
                </a:solidFill>
                <a:latin typeface="Calibri" panose="020F0502020204030204" pitchFamily="34" charset="0"/>
                <a:cs typeface="Calibri" panose="020F0502020204030204" pitchFamily="34" charset="0"/>
              </a:rPr>
              <a:t>Πόνος, μείωση ακοής, έκκριμα, </a:t>
            </a:r>
            <a:r>
              <a:rPr lang="el-GR" sz="2000" dirty="0" err="1">
                <a:solidFill>
                  <a:schemeClr val="tx1"/>
                </a:solidFill>
                <a:latin typeface="Calibri" panose="020F0502020204030204" pitchFamily="34" charset="0"/>
                <a:cs typeface="Calibri" panose="020F0502020204030204" pitchFamily="34" charset="0"/>
              </a:rPr>
              <a:t>εμβόες</a:t>
            </a:r>
            <a:r>
              <a:rPr lang="el-GR" sz="2000" dirty="0">
                <a:solidFill>
                  <a:schemeClr val="tx1"/>
                </a:solidFill>
                <a:latin typeface="Calibri" panose="020F0502020204030204" pitchFamily="34" charset="0"/>
                <a:cs typeface="Calibri" panose="020F0502020204030204" pitchFamily="34" charset="0"/>
              </a:rPr>
              <a:t> (έντομο)</a:t>
            </a: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Απομάκρυνση με λαβίδες ή αναρρόφηση</a:t>
            </a:r>
            <a:endParaRPr lang="en-US" sz="20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sz="1800" dirty="0" err="1">
                <a:solidFill>
                  <a:schemeClr val="tx1"/>
                </a:solidFill>
                <a:latin typeface="Calibri" panose="020F0502020204030204" pitchFamily="34" charset="0"/>
                <a:cs typeface="Calibri" panose="020F0502020204030204" pitchFamily="34" charset="0"/>
              </a:rPr>
              <a:t>Έντομα→λιδοκαΐνη</a:t>
            </a:r>
            <a:r>
              <a:rPr lang="el-GR" sz="1800" dirty="0">
                <a:solidFill>
                  <a:schemeClr val="tx1"/>
                </a:solidFill>
                <a:latin typeface="Calibri" panose="020F0502020204030204" pitchFamily="34" charset="0"/>
                <a:cs typeface="Calibri" panose="020F0502020204030204" pitchFamily="34" charset="0"/>
              </a:rPr>
              <a:t> 2%</a:t>
            </a:r>
          </a:p>
          <a:p>
            <a:pPr marL="742950" lvl="2" indent="-342900">
              <a:buSzPct val="60000"/>
              <a:buBlip>
                <a:blip r:embed="rId2"/>
              </a:buBlip>
            </a:pPr>
            <a:r>
              <a:rPr lang="el-GR" sz="1800" dirty="0" err="1">
                <a:solidFill>
                  <a:schemeClr val="tx1"/>
                </a:solidFill>
                <a:latin typeface="Calibri" panose="020F0502020204030204" pitchFamily="34" charset="0"/>
                <a:cs typeface="Calibri" panose="020F0502020204030204" pitchFamily="34" charset="0"/>
              </a:rPr>
              <a:t>Υπ</a:t>
            </a:r>
            <a:r>
              <a:rPr lang="en-US" sz="1800" dirty="0" err="1">
                <a:solidFill>
                  <a:schemeClr val="tx1"/>
                </a:solidFill>
                <a:latin typeface="Calibri" panose="020F0502020204030204" pitchFamily="34" charset="0"/>
                <a:cs typeface="Calibri" panose="020F0502020204030204" pitchFamily="34" charset="0"/>
              </a:rPr>
              <a:t>ό</a:t>
            </a:r>
            <a:r>
              <a:rPr lang="el-GR" sz="1800" dirty="0" err="1">
                <a:solidFill>
                  <a:schemeClr val="tx1"/>
                </a:solidFill>
                <a:latin typeface="Calibri" panose="020F0502020204030204" pitchFamily="34" charset="0"/>
                <a:cs typeface="Calibri" panose="020F0502020204030204" pitchFamily="34" charset="0"/>
              </a:rPr>
              <a:t>λειμμα</a:t>
            </a:r>
            <a:r>
              <a:rPr lang="el-GR" sz="1800" dirty="0">
                <a:solidFill>
                  <a:schemeClr val="tx1"/>
                </a:solidFill>
                <a:latin typeface="Calibri" panose="020F0502020204030204" pitchFamily="34" charset="0"/>
                <a:cs typeface="Calibri" panose="020F0502020204030204" pitchFamily="34" charset="0"/>
              </a:rPr>
              <a:t> φυτών/λαχανικών → ΟΧΙ ΝΕΡΟ</a:t>
            </a: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Έ</a:t>
            </a:r>
            <a:r>
              <a:rPr lang="el-GR" sz="1800" dirty="0" err="1">
                <a:solidFill>
                  <a:schemeClr val="tx1"/>
                </a:solidFill>
                <a:latin typeface="Calibri" panose="020F0502020204030204" pitchFamily="34" charset="0"/>
                <a:cs typeface="Calibri" panose="020F0502020204030204" pitchFamily="34" charset="0"/>
              </a:rPr>
              <a:t>λεγχος</a:t>
            </a:r>
            <a:r>
              <a:rPr lang="el-GR" sz="1800" dirty="0">
                <a:solidFill>
                  <a:schemeClr val="tx1"/>
                </a:solidFill>
                <a:latin typeface="Calibri" panose="020F0502020204030204" pitchFamily="34" charset="0"/>
                <a:cs typeface="Calibri" panose="020F0502020204030204" pitchFamily="34" charset="0"/>
              </a:rPr>
              <a:t> τυμπανικής μεμβράνης μετά την αφαίρεση</a:t>
            </a: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Σε δύσκολές περιπτώσεις → γενική αναισθησία</a:t>
            </a: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Σκουλαρίκια→ ενσφήνωση σε λοβό → απομάκρυνση με τοπική αναισθησία→ αφαίρεση με πίεση ή με λαβίδες </a:t>
            </a:r>
          </a:p>
          <a:p>
            <a:pPr marL="0" lvl="1" indent="0">
              <a:buSzPct val="60000"/>
              <a:buNone/>
            </a:pPr>
            <a:r>
              <a:rPr lang="el-GR" b="1" u="sng" dirty="0">
                <a:solidFill>
                  <a:schemeClr val="tx1"/>
                </a:solidFill>
                <a:latin typeface="Calibri" panose="020F0502020204030204" pitchFamily="34" charset="0"/>
                <a:cs typeface="Calibri" panose="020F0502020204030204" pitchFamily="34" charset="0"/>
              </a:rPr>
              <a:t>Μύτη</a:t>
            </a: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Εν</a:t>
            </a:r>
            <a:r>
              <a:rPr lang="en-US" sz="2000" dirty="0" err="1">
                <a:solidFill>
                  <a:schemeClr val="tx1"/>
                </a:solidFill>
                <a:latin typeface="Calibri" panose="020F0502020204030204" pitchFamily="34" charset="0"/>
                <a:cs typeface="Calibri" panose="020F0502020204030204" pitchFamily="34" charset="0"/>
              </a:rPr>
              <a:t>ό</a:t>
            </a:r>
            <a:r>
              <a:rPr lang="el-GR" sz="2000" dirty="0" err="1">
                <a:solidFill>
                  <a:schemeClr val="tx1"/>
                </a:solidFill>
                <a:latin typeface="Calibri" panose="020F0502020204030204" pitchFamily="34" charset="0"/>
                <a:cs typeface="Calibri" panose="020F0502020204030204" pitchFamily="34" charset="0"/>
              </a:rPr>
              <a:t>χληση</a:t>
            </a:r>
            <a:r>
              <a:rPr lang="el-GR" sz="2000" dirty="0">
                <a:solidFill>
                  <a:schemeClr val="tx1"/>
                </a:solidFill>
                <a:latin typeface="Calibri" panose="020F0502020204030204" pitchFamily="34" charset="0"/>
                <a:cs typeface="Calibri" panose="020F0502020204030204" pitchFamily="34" charset="0"/>
              </a:rPr>
              <a:t> και  έκκριμα στον αντίστοιχο </a:t>
            </a:r>
            <a:r>
              <a:rPr lang="el-GR" sz="2000" dirty="0" err="1">
                <a:solidFill>
                  <a:schemeClr val="tx1"/>
                </a:solidFill>
                <a:latin typeface="Calibri" panose="020F0502020204030204" pitchFamily="34" charset="0"/>
                <a:cs typeface="Calibri" panose="020F0502020204030204" pitchFamily="34" charset="0"/>
              </a:rPr>
              <a:t>ρώθωνα</a:t>
            </a:r>
            <a:endParaRPr lang="el-GR" sz="20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Απομάκρυνση με απόφραξη του άλλου </a:t>
            </a:r>
            <a:r>
              <a:rPr lang="el-GR" sz="2000" dirty="0" err="1">
                <a:solidFill>
                  <a:schemeClr val="tx1"/>
                </a:solidFill>
                <a:latin typeface="Calibri" panose="020F0502020204030204" pitchFamily="34" charset="0"/>
                <a:cs typeface="Calibri" panose="020F0502020204030204" pitchFamily="34" charset="0"/>
              </a:rPr>
              <a:t>ρώθωνα</a:t>
            </a:r>
            <a:r>
              <a:rPr lang="el-GR" sz="2000" dirty="0">
                <a:solidFill>
                  <a:schemeClr val="tx1"/>
                </a:solidFill>
                <a:latin typeface="Calibri" panose="020F0502020204030204" pitchFamily="34" charset="0"/>
                <a:cs typeface="Calibri" panose="020F0502020204030204" pitchFamily="34" charset="0"/>
              </a:rPr>
              <a:t> και φύσημα </a:t>
            </a:r>
            <a:r>
              <a:rPr lang="en-US" sz="2000" dirty="0">
                <a:effectLst/>
                <a:latin typeface="Calibri" panose="020F0502020204030204" pitchFamily="34" charset="0"/>
                <a:ea typeface="Calibri" panose="020F0502020204030204" pitchFamily="34" charset="0"/>
                <a:cs typeface="Calibri" panose="020F0502020204030204" pitchFamily="34" charset="0"/>
                <a:sym typeface="Symbol" pitchFamily="2" charset="2"/>
              </a:rPr>
              <a:t></a:t>
            </a:r>
            <a:r>
              <a:rPr lang="el-GR" sz="2000" dirty="0">
                <a:solidFill>
                  <a:schemeClr val="tx1"/>
                </a:solidFill>
                <a:latin typeface="Calibri" panose="020F0502020204030204" pitchFamily="34" charset="0"/>
                <a:cs typeface="Calibri" panose="020F0502020204030204" pitchFamily="34" charset="0"/>
              </a:rPr>
              <a:t> λαβίδες και αναρρόφηση</a:t>
            </a: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Σε μη συνεργαζόμενους ασθενείς →κίνδυνος απόφραξης αναπνευστικού!!</a:t>
            </a:r>
          </a:p>
          <a:p>
            <a:pPr marL="342900" lvl="1" indent="-342900">
              <a:buSzPct val="60000"/>
              <a:buFont typeface="Arial" panose="020B0604020202020204" pitchFamily="34" charset="0"/>
              <a:buChar char="•"/>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EDAF719-5E6C-A043-84E6-956383A61642}"/>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802149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117759" y="115039"/>
            <a:ext cx="8893175" cy="784709"/>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br>
              <a:rPr lang="el-GR" b="1" dirty="0">
                <a:latin typeface="Calibri" panose="020F0502020204030204" pitchFamily="34" charset="0"/>
                <a:cs typeface="Calibri" panose="020F0502020204030204" pitchFamily="34" charset="0"/>
              </a:rPr>
            </a:br>
            <a:r>
              <a:rPr lang="el-GR" sz="2800" b="1" dirty="0">
                <a:latin typeface="Calibri" panose="020F0502020204030204" pitchFamily="34" charset="0"/>
                <a:cs typeface="Calibri" panose="020F0502020204030204" pitchFamily="34" charset="0"/>
              </a:rPr>
              <a:t>Ξένα σώματα</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idx="1"/>
          </p:nvPr>
        </p:nvSpPr>
        <p:spPr>
          <a:xfrm>
            <a:off x="323528" y="899749"/>
            <a:ext cx="8352928" cy="5681252"/>
          </a:xfrm>
        </p:spPr>
        <p:txBody>
          <a:bodyPr/>
          <a:lstStyle/>
          <a:p>
            <a:pPr marL="0" indent="0">
              <a:buNone/>
            </a:pPr>
            <a:r>
              <a:rPr lang="el-GR" sz="2000" b="1" u="sng" dirty="0" err="1">
                <a:latin typeface="Calibri" panose="020F0502020204030204" pitchFamily="34" charset="0"/>
                <a:cs typeface="Calibri" panose="020F0502020204030204" pitchFamily="34" charset="0"/>
              </a:rPr>
              <a:t>Εισπνε</a:t>
            </a:r>
            <a:r>
              <a:rPr lang="en-US" sz="2000" b="1" u="sng" dirty="0" err="1">
                <a:latin typeface="Calibri" panose="020F0502020204030204" pitchFamily="34" charset="0"/>
                <a:cs typeface="Calibri" panose="020F0502020204030204" pitchFamily="34" charset="0"/>
              </a:rPr>
              <a:t>ό</a:t>
            </a:r>
            <a:r>
              <a:rPr lang="el-GR" sz="2000" b="1" u="sng" dirty="0" err="1">
                <a:latin typeface="Calibri" panose="020F0502020204030204" pitchFamily="34" charset="0"/>
                <a:cs typeface="Calibri" panose="020F0502020204030204" pitchFamily="34" charset="0"/>
              </a:rPr>
              <a:t>μενα</a:t>
            </a:r>
            <a:endParaRPr lang="el-GR" sz="2000" b="1" u="sng" dirty="0">
              <a:latin typeface="Calibri" panose="020F0502020204030204" pitchFamily="34" charset="0"/>
              <a:cs typeface="Calibri" panose="020F0502020204030204" pitchFamily="34" charset="0"/>
            </a:endParaRP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 Βήχας, δύσπνοια, εισπνευστικός συριγμός, χρήση επικουρικών μυών</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Α/α θώρακος (</a:t>
            </a:r>
            <a:r>
              <a:rPr lang="el-GR" sz="1800" dirty="0" err="1">
                <a:solidFill>
                  <a:schemeClr val="tx1"/>
                </a:solidFill>
                <a:latin typeface="Calibri" panose="020F0502020204030204" pitchFamily="34" charset="0"/>
                <a:cs typeface="Calibri" panose="020F0502020204030204" pitchFamily="34" charset="0"/>
              </a:rPr>
              <a:t>εφο</a:t>
            </a:r>
            <a:r>
              <a:rPr lang="el-GR" sz="1800" dirty="0">
                <a:solidFill>
                  <a:schemeClr val="tx1"/>
                </a:solidFill>
                <a:latin typeface="Calibri" panose="020F0502020204030204" pitchFamily="34" charset="0"/>
                <a:cs typeface="Calibri" panose="020F0502020204030204" pitchFamily="34" charset="0"/>
              </a:rPr>
              <a:t>, </a:t>
            </a:r>
            <a:r>
              <a:rPr lang="el-GR" sz="1800" dirty="0" err="1">
                <a:solidFill>
                  <a:schemeClr val="tx1"/>
                </a:solidFill>
                <a:latin typeface="Calibri" panose="020F0502020204030204" pitchFamily="34" charset="0"/>
                <a:cs typeface="Calibri" panose="020F0502020204030204" pitchFamily="34" charset="0"/>
              </a:rPr>
              <a:t>υπερδιαύγαση</a:t>
            </a:r>
            <a:r>
              <a:rPr lang="el-GR" sz="1800" dirty="0">
                <a:solidFill>
                  <a:schemeClr val="tx1"/>
                </a:solidFill>
                <a:latin typeface="Calibri" panose="020F0502020204030204" pitchFamily="34" charset="0"/>
                <a:cs typeface="Calibri" panose="020F0502020204030204" pitchFamily="34" charset="0"/>
              </a:rPr>
              <a:t>, θολερότητα) →επείγουσα αφαίρεση</a:t>
            </a:r>
            <a:endParaRPr lang="en-US" sz="1800" dirty="0">
              <a:solidFill>
                <a:schemeClr val="tx1"/>
              </a:solidFill>
              <a:latin typeface="Calibri" panose="020F0502020204030204" pitchFamily="34" charset="0"/>
              <a:cs typeface="Calibri" panose="020F0502020204030204" pitchFamily="34" charset="0"/>
            </a:endParaRPr>
          </a:p>
          <a:p>
            <a:pPr marL="0" lvl="1" indent="0">
              <a:buSzPct val="60000"/>
              <a:buNone/>
            </a:pPr>
            <a:r>
              <a:rPr lang="el-GR" sz="2000" b="1" u="sng" dirty="0">
                <a:solidFill>
                  <a:schemeClr val="tx1"/>
                </a:solidFill>
                <a:latin typeface="Calibri" panose="020F0502020204030204" pitchFamily="34" charset="0"/>
                <a:cs typeface="Calibri" panose="020F0502020204030204" pitchFamily="34" charset="0"/>
              </a:rPr>
              <a:t>Κατάποση</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Πλάγια Α/α τραχήλου και θώρακος</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Προσοχή σε </a:t>
            </a:r>
            <a:r>
              <a:rPr lang="el-GR" sz="1800" dirty="0" err="1">
                <a:solidFill>
                  <a:schemeClr val="tx1"/>
                </a:solidFill>
                <a:latin typeface="Calibri" panose="020F0502020204030204" pitchFamily="34" charset="0"/>
                <a:cs typeface="Calibri" panose="020F0502020204030204" pitchFamily="34" charset="0"/>
              </a:rPr>
              <a:t>επικύνδυνα</a:t>
            </a:r>
            <a:r>
              <a:rPr lang="el-GR" sz="1800" dirty="0">
                <a:solidFill>
                  <a:schemeClr val="tx1"/>
                </a:solidFill>
                <a:latin typeface="Calibri" panose="020F0502020204030204" pitchFamily="34" charset="0"/>
                <a:cs typeface="Calibri" panose="020F0502020204030204" pitchFamily="34" charset="0"/>
              </a:rPr>
              <a:t> αντικείμενα (μπαταρίες, ξυράφια, μαγνήτες) → κίνδυνος νέκρωσης/διάτρησης</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Άμεση παραπομπή &amp; έλεγχος κοπράνων</a:t>
            </a:r>
          </a:p>
          <a:p>
            <a:pPr marL="0" lvl="1" indent="0">
              <a:buSzPct val="60000"/>
              <a:buNone/>
            </a:pPr>
            <a:r>
              <a:rPr lang="el-GR" sz="2000" b="1" u="sng" dirty="0" err="1">
                <a:solidFill>
                  <a:schemeClr val="tx1"/>
                </a:solidFill>
                <a:latin typeface="Calibri" panose="020F0502020204030204" pitchFamily="34" charset="0"/>
                <a:cs typeface="Calibri" panose="020F0502020204030204" pitchFamily="34" charset="0"/>
              </a:rPr>
              <a:t>Ψαροκόκκαλο</a:t>
            </a:r>
            <a:endParaRPr lang="el-GR" sz="20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 Άμεσος εντοπισμός και αφαίρεση με λαβίδες ή έμμεσος εντοπισμός (πλάγια ακτινογραφία τραχήλου) και ενδοσκοπική αφαίρεση</a:t>
            </a:r>
          </a:p>
          <a:p>
            <a:pPr marL="0" lvl="1" indent="0">
              <a:buSzPct val="60000"/>
              <a:buNone/>
            </a:pPr>
            <a:r>
              <a:rPr lang="el-GR" sz="1800" b="1" u="sng" dirty="0">
                <a:solidFill>
                  <a:schemeClr val="tx1"/>
                </a:solidFill>
                <a:latin typeface="Calibri" panose="020F0502020204030204" pitchFamily="34" charset="0"/>
                <a:cs typeface="Calibri" panose="020F0502020204030204" pitchFamily="34" charset="0"/>
              </a:rPr>
              <a:t>Απόφραξη από βλωμό τροφής</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Πλήρης απόφραξη → </a:t>
            </a:r>
            <a:r>
              <a:rPr lang="el-GR" sz="1800" dirty="0" err="1">
                <a:solidFill>
                  <a:schemeClr val="tx1"/>
                </a:solidFill>
                <a:latin typeface="Calibri" panose="020F0502020204030204" pitchFamily="34" charset="0"/>
                <a:cs typeface="Calibri" panose="020F0502020204030204" pitchFamily="34" charset="0"/>
              </a:rPr>
              <a:t>οπισθοσθερνικό</a:t>
            </a:r>
            <a:r>
              <a:rPr lang="el-GR" sz="1800" dirty="0">
                <a:solidFill>
                  <a:schemeClr val="tx1"/>
                </a:solidFill>
                <a:latin typeface="Calibri" panose="020F0502020204030204" pitchFamily="34" charset="0"/>
                <a:cs typeface="Calibri" panose="020F0502020204030204" pitchFamily="34" charset="0"/>
              </a:rPr>
              <a:t> άλγος &amp; πλήρης αδυναμία κατάποσης</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Αποφυγή εμετικών λόγω κινδύνου ρήξεως οισοφάγου</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Ενδοσκοπική αφαίρεση</a:t>
            </a:r>
          </a:p>
          <a:p>
            <a:pPr marL="342900" lvl="1" indent="-342900">
              <a:buSzPct val="60000"/>
              <a:buBlip>
                <a:blip r:embed="rId2"/>
              </a:buBlip>
            </a:pPr>
            <a:endParaRPr lang="el-GR" sz="20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EDAF719-5E6C-A043-84E6-956383A61642}"/>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914672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630238" y="7099"/>
            <a:ext cx="7886700" cy="901621"/>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br>
              <a:rPr lang="el-GR" b="1" dirty="0">
                <a:latin typeface="Calibri" panose="020F0502020204030204" pitchFamily="34" charset="0"/>
                <a:cs typeface="Calibri" panose="020F0502020204030204" pitchFamily="34" charset="0"/>
              </a:rPr>
            </a:br>
            <a:r>
              <a:rPr lang="el-GR" sz="2800" b="1" dirty="0">
                <a:latin typeface="Calibri" panose="020F0502020204030204" pitchFamily="34" charset="0"/>
                <a:cs typeface="Calibri" panose="020F0502020204030204" pitchFamily="34" charset="0"/>
              </a:rPr>
              <a:t>Πάρεση προσωπικού</a:t>
            </a:r>
            <a:endParaRPr lang="en-GR" sz="2800" b="1"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D557BAEA-FBA3-8B42-A00A-83BCA67491CB}"/>
              </a:ext>
            </a:extLst>
          </p:cNvPr>
          <p:cNvSpPr>
            <a:spLocks noGrp="1"/>
          </p:cNvSpPr>
          <p:nvPr>
            <p:ph type="body" idx="1"/>
          </p:nvPr>
        </p:nvSpPr>
        <p:spPr>
          <a:xfrm>
            <a:off x="355644" y="928154"/>
            <a:ext cx="3868737" cy="391864"/>
          </a:xfrm>
        </p:spPr>
        <p:txBody>
          <a:bodyPr/>
          <a:lstStyle/>
          <a:p>
            <a:pPr algn="ctr"/>
            <a:r>
              <a:rPr lang="el-GR" dirty="0">
                <a:latin typeface="Calibri" panose="020F0502020204030204" pitchFamily="34" charset="0"/>
                <a:cs typeface="Calibri" panose="020F0502020204030204" pitchFamily="34" charset="0"/>
              </a:rPr>
              <a:t>Κεντρικού τύπου</a:t>
            </a:r>
            <a:endParaRPr lang="en-GR" dirty="0">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A4CCD0EF-3BE7-2B4B-9C55-24F772293279}"/>
              </a:ext>
            </a:extLst>
          </p:cNvPr>
          <p:cNvSpPr>
            <a:spLocks noGrp="1"/>
          </p:cNvSpPr>
          <p:nvPr>
            <p:ph sz="half" idx="2"/>
          </p:nvPr>
        </p:nvSpPr>
        <p:spPr>
          <a:xfrm>
            <a:off x="630238" y="1721872"/>
            <a:ext cx="3868737" cy="3684588"/>
          </a:xfrm>
        </p:spPr>
        <p:txBody>
          <a:bodyPr/>
          <a:lstStyle/>
          <a:p>
            <a:r>
              <a:rPr lang="el-GR" sz="1800" dirty="0">
                <a:latin typeface="Calibri" panose="020F0502020204030204" pitchFamily="34" charset="0"/>
                <a:cs typeface="Calibri" panose="020F0502020204030204" pitchFamily="34" charset="0"/>
              </a:rPr>
              <a:t>ΑΕΕ (</a:t>
            </a:r>
            <a:r>
              <a:rPr lang="el-GR" sz="1800" dirty="0" err="1">
                <a:latin typeface="Calibri" panose="020F0502020204030204" pitchFamily="34" charset="0"/>
                <a:cs typeface="Calibri" panose="020F0502020204030204" pitchFamily="34" charset="0"/>
              </a:rPr>
              <a:t>υπερπυρηνική</a:t>
            </a:r>
            <a:r>
              <a:rPr lang="el-GR" sz="1800" dirty="0">
                <a:latin typeface="Calibri" panose="020F0502020204030204" pitchFamily="34" charset="0"/>
                <a:cs typeface="Calibri" panose="020F0502020204030204" pitchFamily="34" charset="0"/>
              </a:rPr>
              <a:t> βλάβη)</a:t>
            </a:r>
          </a:p>
          <a:p>
            <a:endParaRPr lang="el-GR" sz="1800" dirty="0">
              <a:latin typeface="Calibri" panose="020F0502020204030204" pitchFamily="34" charset="0"/>
              <a:cs typeface="Calibri" panose="020F0502020204030204" pitchFamily="34" charset="0"/>
            </a:endParaRPr>
          </a:p>
          <a:p>
            <a:r>
              <a:rPr lang="el-GR" sz="1800" dirty="0">
                <a:latin typeface="Calibri" panose="020F0502020204030204" pitchFamily="34" charset="0"/>
                <a:cs typeface="Calibri" panose="020F0502020204030204" pitchFamily="34" charset="0"/>
              </a:rPr>
              <a:t>Μονόπλευρη μυϊκή παράλυση προσώπου</a:t>
            </a:r>
          </a:p>
          <a:p>
            <a:endParaRPr lang="el-GR" sz="1800" dirty="0">
              <a:latin typeface="Calibri" panose="020F0502020204030204" pitchFamily="34" charset="0"/>
              <a:cs typeface="Calibri" panose="020F0502020204030204" pitchFamily="34" charset="0"/>
            </a:endParaRPr>
          </a:p>
          <a:p>
            <a:r>
              <a:rPr lang="el-GR" sz="1800" dirty="0">
                <a:latin typeface="Calibri" panose="020F0502020204030204" pitchFamily="34" charset="0"/>
                <a:cs typeface="Calibri" panose="020F0502020204030204" pitchFamily="34" charset="0"/>
              </a:rPr>
              <a:t>Διατήρηση λειτουργίας άνω μοίρας προσωπικού (μέτωπο)</a:t>
            </a:r>
          </a:p>
          <a:p>
            <a:endParaRPr lang="el-GR" sz="1800" dirty="0">
              <a:latin typeface="Calibri" panose="020F0502020204030204" pitchFamily="34" charset="0"/>
              <a:cs typeface="Calibri" panose="020F0502020204030204" pitchFamily="34" charset="0"/>
            </a:endParaRPr>
          </a:p>
          <a:p>
            <a:r>
              <a:rPr lang="el-GR" sz="1800" dirty="0">
                <a:latin typeface="Calibri" panose="020F0502020204030204" pitchFamily="34" charset="0"/>
                <a:cs typeface="Calibri" panose="020F0502020204030204" pitchFamily="34" charset="0"/>
              </a:rPr>
              <a:t>Άλλα </a:t>
            </a:r>
            <a:r>
              <a:rPr lang="el-GR" sz="1800" dirty="0" err="1">
                <a:latin typeface="Calibri" panose="020F0502020204030204" pitchFamily="34" charset="0"/>
                <a:cs typeface="Calibri" panose="020F0502020204030204" pitchFamily="34" charset="0"/>
              </a:rPr>
              <a:t>συνοδά</a:t>
            </a:r>
            <a:r>
              <a:rPr lang="el-GR" sz="1800" dirty="0">
                <a:latin typeface="Calibri" panose="020F0502020204030204" pitchFamily="34" charset="0"/>
                <a:cs typeface="Calibri" panose="020F0502020204030204" pitchFamily="34" charset="0"/>
              </a:rPr>
              <a:t> νευρολογικά σημεία</a:t>
            </a:r>
            <a:endParaRPr lang="en-GR" sz="1800"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DDB6BCC2-F318-5244-BF2A-FB235594BCAE}"/>
              </a:ext>
            </a:extLst>
          </p:cNvPr>
          <p:cNvSpPr>
            <a:spLocks noGrp="1"/>
          </p:cNvSpPr>
          <p:nvPr>
            <p:ph type="body" sz="quarter" idx="3"/>
          </p:nvPr>
        </p:nvSpPr>
        <p:spPr>
          <a:xfrm>
            <a:off x="4932684" y="928154"/>
            <a:ext cx="3887788" cy="391864"/>
          </a:xfrm>
        </p:spPr>
        <p:txBody>
          <a:bodyPr/>
          <a:lstStyle/>
          <a:p>
            <a:pPr algn="ctr"/>
            <a:r>
              <a:rPr lang="el-GR" dirty="0">
                <a:latin typeface="Calibri" panose="020F0502020204030204" pitchFamily="34" charset="0"/>
                <a:cs typeface="Calibri" panose="020F0502020204030204" pitchFamily="34" charset="0"/>
              </a:rPr>
              <a:t>Περιφερικού τύπου</a:t>
            </a:r>
            <a:endParaRPr lang="en-GR" dirty="0">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559EBAA8-845B-8547-B535-18D120F6B873}"/>
              </a:ext>
            </a:extLst>
          </p:cNvPr>
          <p:cNvSpPr>
            <a:spLocks noGrp="1"/>
          </p:cNvSpPr>
          <p:nvPr>
            <p:ph sz="quarter" idx="4"/>
          </p:nvPr>
        </p:nvSpPr>
        <p:spPr>
          <a:xfrm>
            <a:off x="5120193" y="1339452"/>
            <a:ext cx="3887788" cy="4870100"/>
          </a:xfrm>
        </p:spPr>
        <p:txBody>
          <a:bodyPr/>
          <a:lstStyle/>
          <a:p>
            <a:r>
              <a:rPr lang="el-GR" sz="1800" b="1" i="1" dirty="0">
                <a:latin typeface="Calibri" panose="020F0502020204030204" pitchFamily="34" charset="0"/>
                <a:cs typeface="Calibri" panose="020F0502020204030204" pitchFamily="34" charset="0"/>
              </a:rPr>
              <a:t>Παράλυση τύπου </a:t>
            </a:r>
            <a:r>
              <a:rPr lang="en-US" sz="1800" b="1" i="1" dirty="0">
                <a:latin typeface="Calibri" panose="020F0502020204030204" pitchFamily="34" charset="0"/>
                <a:cs typeface="Calibri" panose="020F0502020204030204" pitchFamily="34" charset="0"/>
              </a:rPr>
              <a:t>Bell</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ό</a:t>
            </a:r>
            <a:r>
              <a:rPr lang="el-GR" sz="1800" dirty="0" err="1">
                <a:latin typeface="Calibri" panose="020F0502020204030204" pitchFamily="34" charset="0"/>
                <a:cs typeface="Calibri" panose="020F0502020204030204" pitchFamily="34" charset="0"/>
              </a:rPr>
              <a:t>γκοι</a:t>
            </a:r>
            <a:r>
              <a:rPr lang="el-GR" sz="1800" dirty="0">
                <a:latin typeface="Calibri" panose="020F0502020204030204" pitchFamily="34" charset="0"/>
                <a:cs typeface="Calibri" panose="020F0502020204030204" pitchFamily="34" charset="0"/>
              </a:rPr>
              <a:t> γέφυρας, αγγειακά </a:t>
            </a:r>
            <a:r>
              <a:rPr lang="el-GR" sz="1800" dirty="0" err="1">
                <a:latin typeface="Calibri" panose="020F0502020204030204" pitchFamily="34" charset="0"/>
                <a:cs typeface="Calibri" panose="020F0502020204030204" pitchFamily="34" charset="0"/>
              </a:rPr>
              <a:t>συμβάματα</a:t>
            </a:r>
            <a:r>
              <a:rPr lang="el-GR" sz="1800" dirty="0">
                <a:latin typeface="Calibri" panose="020F0502020204030204" pitchFamily="34" charset="0"/>
                <a:cs typeface="Calibri" panose="020F0502020204030204" pitchFamily="34" charset="0"/>
              </a:rPr>
              <a:t>, τραύμα, </a:t>
            </a:r>
            <a:r>
              <a:rPr lang="en-US" sz="1800" b="1" i="1" dirty="0" err="1">
                <a:latin typeface="Calibri" panose="020F0502020204030204" pitchFamily="34" charset="0"/>
                <a:cs typeface="Calibri" panose="020F0502020204030204" pitchFamily="34" charset="0"/>
              </a:rPr>
              <a:t>Rumsay</a:t>
            </a:r>
            <a:r>
              <a:rPr lang="en-US" sz="1800" b="1" i="1" dirty="0">
                <a:latin typeface="Calibri" panose="020F0502020204030204" pitchFamily="34" charset="0"/>
                <a:cs typeface="Calibri" panose="020F0502020204030204" pitchFamily="34" charset="0"/>
              </a:rPr>
              <a:t>-Hunt</a:t>
            </a:r>
            <a:r>
              <a:rPr lang="en-US" sz="1800" dirty="0">
                <a:latin typeface="Calibri" panose="020F0502020204030204" pitchFamily="34" charset="0"/>
                <a:cs typeface="Calibri" panose="020F0502020204030204" pitchFamily="34" charset="0"/>
              </a:rPr>
              <a:t>, </a:t>
            </a:r>
            <a:r>
              <a:rPr lang="el-GR" sz="1800" dirty="0">
                <a:latin typeface="Calibri" panose="020F0502020204030204" pitchFamily="34" charset="0"/>
                <a:cs typeface="Calibri" panose="020F0502020204030204" pitchFamily="34" charset="0"/>
              </a:rPr>
              <a:t>λοιμώξεις μέσου </a:t>
            </a:r>
            <a:r>
              <a:rPr lang="el-GR" sz="1800" dirty="0" err="1">
                <a:latin typeface="Calibri" panose="020F0502020204030204" pitchFamily="34" charset="0"/>
                <a:cs typeface="Calibri" panose="020F0502020204030204" pitchFamily="34" charset="0"/>
              </a:rPr>
              <a:t>ωτός</a:t>
            </a:r>
            <a:r>
              <a:rPr lang="el-GR" sz="1800" dirty="0">
                <a:latin typeface="Calibri" panose="020F0502020204030204" pitchFamily="34" charset="0"/>
                <a:cs typeface="Calibri" panose="020F0502020204030204" pitchFamily="34" charset="0"/>
              </a:rPr>
              <a:t>, </a:t>
            </a:r>
            <a:r>
              <a:rPr lang="el-GR" sz="1800" dirty="0" err="1">
                <a:latin typeface="Calibri" panose="020F0502020204030204" pitchFamily="34" charset="0"/>
                <a:cs typeface="Calibri" panose="020F0502020204030204" pitchFamily="34" charset="0"/>
              </a:rPr>
              <a:t>χολοστεάτωμα</a:t>
            </a:r>
            <a:r>
              <a:rPr lang="el-GR" sz="1800" dirty="0">
                <a:latin typeface="Calibri" panose="020F0502020204030204" pitchFamily="34" charset="0"/>
                <a:cs typeface="Calibri" panose="020F0502020204030204" pitchFamily="34" charset="0"/>
              </a:rPr>
              <a:t>, </a:t>
            </a:r>
            <a:r>
              <a:rPr lang="el-GR" sz="1800" dirty="0" err="1">
                <a:latin typeface="Calibri" panose="020F0502020204030204" pitchFamily="34" charset="0"/>
                <a:cs typeface="Calibri" panose="020F0502020204030204" pitchFamily="34" charset="0"/>
              </a:rPr>
              <a:t>σαρκοείδωση</a:t>
            </a:r>
            <a:r>
              <a:rPr lang="el-GR" sz="1800" dirty="0">
                <a:latin typeface="Calibri" panose="020F0502020204030204" pitchFamily="34" charset="0"/>
                <a:cs typeface="Calibri" panose="020F0502020204030204" pitchFamily="34" charset="0"/>
              </a:rPr>
              <a:t>, παθήσεις παρωτίδας,</a:t>
            </a:r>
            <a:r>
              <a:rPr lang="en-US" sz="1800" dirty="0">
                <a:latin typeface="Calibri" panose="020F0502020204030204" pitchFamily="34" charset="0"/>
                <a:cs typeface="Calibri" panose="020F0502020204030204" pitchFamily="34" charset="0"/>
              </a:rPr>
              <a:t>HIV</a:t>
            </a:r>
            <a:r>
              <a:rPr lang="el-GR"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a:t>
            </a:r>
            <a:r>
              <a:rPr lang="el-GR" sz="1800" dirty="0">
                <a:latin typeface="Calibri" panose="020F0502020204030204" pitchFamily="34" charset="0"/>
                <a:cs typeface="Calibri" panose="020F0502020204030204" pitchFamily="34" charset="0"/>
              </a:rPr>
              <a:t>πυρηνική, περιφερική βλάβη)</a:t>
            </a:r>
          </a:p>
          <a:p>
            <a:r>
              <a:rPr lang="el-GR" sz="1800" dirty="0">
                <a:latin typeface="Calibri" panose="020F0502020204030204" pitchFamily="34" charset="0"/>
                <a:cs typeface="Calibri" panose="020F0502020204030204" pitchFamily="34" charset="0"/>
              </a:rPr>
              <a:t>Μονόπλευρη μυϊκή παράλυση άνω και κάτω προσωπικού, ασυμμετρία (απώλεια </a:t>
            </a:r>
            <a:r>
              <a:rPr lang="el-GR" sz="1800" dirty="0" err="1">
                <a:latin typeface="Calibri" panose="020F0502020204030204" pitchFamily="34" charset="0"/>
                <a:cs typeface="Calibri" panose="020F0502020204030204" pitchFamily="34" charset="0"/>
              </a:rPr>
              <a:t>ρινοχειλικής</a:t>
            </a:r>
            <a:r>
              <a:rPr lang="el-GR" sz="1800" dirty="0">
                <a:latin typeface="Calibri" panose="020F0502020204030204" pitchFamily="34" charset="0"/>
                <a:cs typeface="Calibri" panose="020F0502020204030204" pitchFamily="34" charset="0"/>
              </a:rPr>
              <a:t>, πτώση γωνίας)</a:t>
            </a:r>
          </a:p>
          <a:p>
            <a:r>
              <a:rPr lang="el-GR" sz="1800" dirty="0" err="1">
                <a:latin typeface="Calibri" panose="020F0502020204030204" pitchFamily="34" charset="0"/>
                <a:cs typeface="Calibri" panose="020F0502020204030204" pitchFamily="34" charset="0"/>
              </a:rPr>
              <a:t>Λαγόφθαλμος</a:t>
            </a:r>
            <a:r>
              <a:rPr lang="el-GR" sz="1800" dirty="0">
                <a:latin typeface="Calibri" panose="020F0502020204030204" pitchFamily="34" charset="0"/>
                <a:cs typeface="Calibri" panose="020F0502020204030204" pitchFamily="34" charset="0"/>
              </a:rPr>
              <a:t>, </a:t>
            </a:r>
            <a:r>
              <a:rPr lang="el-GR" sz="1800" dirty="0" err="1">
                <a:latin typeface="Calibri" panose="020F0502020204030204" pitchFamily="34" charset="0"/>
                <a:cs typeface="Calibri" panose="020F0502020204030204" pitchFamily="34" charset="0"/>
              </a:rPr>
              <a:t>υπερακουσία</a:t>
            </a:r>
            <a:r>
              <a:rPr lang="el-GR" sz="1800" dirty="0">
                <a:latin typeface="Calibri" panose="020F0502020204030204" pitchFamily="34" charset="0"/>
                <a:cs typeface="Calibri" panose="020F0502020204030204" pitchFamily="34" charset="0"/>
              </a:rPr>
              <a:t>, απώλεια γεύσης στα 2/3 τριτημόρια, μειωμένη παραγωγή </a:t>
            </a:r>
            <a:r>
              <a:rPr lang="el-GR" sz="1800" dirty="0" err="1">
                <a:latin typeface="Calibri" panose="020F0502020204030204" pitchFamily="34" charset="0"/>
                <a:cs typeface="Calibri" panose="020F0502020204030204" pitchFamily="34" charset="0"/>
              </a:rPr>
              <a:t>σίελου</a:t>
            </a:r>
            <a:r>
              <a:rPr lang="el-GR" sz="1800" dirty="0">
                <a:latin typeface="Calibri" panose="020F0502020204030204" pitchFamily="34" charset="0"/>
                <a:cs typeface="Calibri" panose="020F0502020204030204" pitchFamily="34" charset="0"/>
              </a:rPr>
              <a:t>/δακρύων</a:t>
            </a:r>
          </a:p>
          <a:p>
            <a:r>
              <a:rPr lang="el-GR" sz="1800" dirty="0" err="1">
                <a:latin typeface="Calibri" panose="020F0502020204030204" pitchFamily="34" charset="0"/>
                <a:cs typeface="Calibri" panose="020F0502020204030204" pitchFamily="34" charset="0"/>
              </a:rPr>
              <a:t>Πρεδνιζόνη</a:t>
            </a:r>
            <a:r>
              <a:rPr lang="el-GR" sz="1800" dirty="0">
                <a:latin typeface="Calibri" panose="020F0502020204030204" pitchFamily="34" charset="0"/>
                <a:cs typeface="Calibri" panose="020F0502020204030204" pitchFamily="34" charset="0"/>
              </a:rPr>
              <a:t> 60</a:t>
            </a:r>
            <a:r>
              <a:rPr lang="en-US" sz="1800" dirty="0">
                <a:latin typeface="Calibri" panose="020F0502020204030204" pitchFamily="34" charset="0"/>
                <a:cs typeface="Calibri" panose="020F0502020204030204" pitchFamily="34" charset="0"/>
              </a:rPr>
              <a:t>mgx5d &lt;72h</a:t>
            </a:r>
            <a:r>
              <a:rPr lang="el-GR" sz="1800" dirty="0">
                <a:solidFill>
                  <a:schemeClr val="tx1"/>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10mg </a:t>
            </a:r>
            <a:r>
              <a:rPr lang="el-GR" sz="1800" dirty="0">
                <a:solidFill>
                  <a:schemeClr val="tx1"/>
                </a:solidFill>
                <a:latin typeface="Calibri" panose="020F0502020204030204" pitchFamily="34" charset="0"/>
                <a:cs typeface="Calibri" panose="020F0502020204030204" pitchFamily="34" charset="0"/>
              </a:rPr>
              <a:t>μείωση </a:t>
            </a:r>
            <a:r>
              <a:rPr lang="en-US" sz="1800" dirty="0">
                <a:solidFill>
                  <a:schemeClr val="tx1"/>
                </a:solidFill>
                <a:latin typeface="Calibri" panose="020F0502020204030204" pitchFamily="34" charset="0"/>
                <a:cs typeface="Calibri" panose="020F0502020204030204" pitchFamily="34" charset="0"/>
              </a:rPr>
              <a:t>x 5d, valacyclovir, </a:t>
            </a:r>
            <a:r>
              <a:rPr lang="el-GR" sz="1800" dirty="0">
                <a:solidFill>
                  <a:schemeClr val="tx1"/>
                </a:solidFill>
                <a:latin typeface="Calibri" panose="020F0502020204030204" pitchFamily="34" charset="0"/>
                <a:cs typeface="Calibri" panose="020F0502020204030204" pitchFamily="34" charset="0"/>
              </a:rPr>
              <a:t>φροντίδα</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ματιού </a:t>
            </a:r>
            <a:endParaRPr lang="el-GR" sz="1800" dirty="0">
              <a:latin typeface="Calibri" panose="020F0502020204030204" pitchFamily="34" charset="0"/>
              <a:cs typeface="Calibri" panose="020F0502020204030204" pitchFamily="34" charset="0"/>
            </a:endParaRPr>
          </a:p>
          <a:p>
            <a:endParaRPr lang="el-GR" sz="2000" dirty="0">
              <a:latin typeface="Calibri" panose="020F0502020204030204" pitchFamily="34" charset="0"/>
              <a:cs typeface="Calibri" panose="020F0502020204030204" pitchFamily="34" charset="0"/>
            </a:endParaRPr>
          </a:p>
          <a:p>
            <a:endParaRPr lang="en-GR" sz="20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EDAF719-5E6C-A043-84E6-956383A61642}"/>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3572300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117759" y="115039"/>
            <a:ext cx="8893175" cy="784709"/>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br>
              <a:rPr lang="el-GR" b="1" dirty="0">
                <a:latin typeface="Calibri" panose="020F0502020204030204" pitchFamily="34" charset="0"/>
                <a:cs typeface="Calibri" panose="020F0502020204030204" pitchFamily="34" charset="0"/>
              </a:rPr>
            </a:br>
            <a:r>
              <a:rPr lang="el-GR" sz="2800" b="1" dirty="0" err="1">
                <a:latin typeface="Calibri" panose="020F0502020204030204" pitchFamily="34" charset="0"/>
                <a:cs typeface="Calibri" panose="020F0502020204030204" pitchFamily="34" charset="0"/>
              </a:rPr>
              <a:t>Ωταλγ</a:t>
            </a:r>
            <a:r>
              <a:rPr lang="en-US" sz="2800" b="1" dirty="0" err="1">
                <a:latin typeface="Calibri" panose="020F0502020204030204" pitchFamily="34" charset="0"/>
                <a:cs typeface="Calibri" panose="020F0502020204030204" pitchFamily="34" charset="0"/>
              </a:rPr>
              <a:t>ί</a:t>
            </a:r>
            <a:r>
              <a:rPr lang="el-GR" sz="2800" b="1" dirty="0">
                <a:latin typeface="Calibri" panose="020F0502020204030204" pitchFamily="34" charset="0"/>
                <a:cs typeface="Calibri" panose="020F0502020204030204" pitchFamily="34" charset="0"/>
              </a:rPr>
              <a:t>α</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idx="1"/>
          </p:nvPr>
        </p:nvSpPr>
        <p:spPr>
          <a:xfrm>
            <a:off x="323528" y="899749"/>
            <a:ext cx="8687406" cy="5681252"/>
          </a:xfrm>
        </p:spPr>
        <p:txBody>
          <a:bodyPr/>
          <a:lstStyle/>
          <a:p>
            <a:pPr marL="0" indent="0">
              <a:buNone/>
            </a:pPr>
            <a:r>
              <a:rPr lang="el-GR" sz="2000" b="1" u="sng" dirty="0">
                <a:latin typeface="Calibri" panose="020F0502020204030204" pitchFamily="34" charset="0"/>
                <a:cs typeface="Calibri" panose="020F0502020204030204" pitchFamily="34" charset="0"/>
              </a:rPr>
              <a:t>Εξωτερική ωτίτιδα</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 (Κολυμβητές)</a:t>
            </a:r>
            <a:r>
              <a:rPr lang="en-US" sz="1800" dirty="0">
                <a:solidFill>
                  <a:schemeClr val="tx1"/>
                </a:solidFill>
                <a:latin typeface="Calibri" panose="020F0502020204030204" pitchFamily="34" charset="0"/>
                <a:cs typeface="Calibri" panose="020F0502020204030204" pitchFamily="34" charset="0"/>
              </a:rPr>
              <a:t>:</a:t>
            </a:r>
            <a:r>
              <a:rPr lang="el-GR" sz="1800" dirty="0">
                <a:solidFill>
                  <a:schemeClr val="tx1"/>
                </a:solidFill>
                <a:latin typeface="Calibri" panose="020F0502020204030204" pitchFamily="34" charset="0"/>
                <a:cs typeface="Calibri" panose="020F0502020204030204" pitchFamily="34" charset="0"/>
              </a:rPr>
              <a:t> κνησμός, πόνος, έκκριμα, αίσθημα πληρότητας, οίδημα και ερυθρότητα έξω ακουστικού πόρου και τυμπάνου, ευαισθησία τράγου (</a:t>
            </a:r>
            <a:r>
              <a:rPr lang="en-US" sz="1800" dirty="0">
                <a:solidFill>
                  <a:schemeClr val="tx1"/>
                </a:solidFill>
                <a:latin typeface="Calibri" panose="020F0502020204030204" pitchFamily="34" charset="0"/>
                <a:cs typeface="Calibri" panose="020F0502020204030204" pitchFamily="34" charset="0"/>
              </a:rPr>
              <a:t>Pseudomonas, Staphylococcus, Streptococcus, E.coli)</a:t>
            </a:r>
            <a:r>
              <a:rPr lang="el-GR" sz="1800" dirty="0">
                <a:solidFill>
                  <a:schemeClr val="tx1"/>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 </a:t>
            </a:r>
            <a:r>
              <a:rPr lang="el-GR" sz="1800" dirty="0" err="1">
                <a:solidFill>
                  <a:schemeClr val="tx1"/>
                </a:solidFill>
                <a:latin typeface="Calibri" panose="020F0502020204030204" pitchFamily="34" charset="0"/>
                <a:cs typeface="Calibri" panose="020F0502020204030204" pitchFamily="34" charset="0"/>
              </a:rPr>
              <a:t>τοπικ</a:t>
            </a:r>
            <a:r>
              <a:rPr lang="en-US" sz="1800" dirty="0" err="1">
                <a:solidFill>
                  <a:schemeClr val="tx1"/>
                </a:solidFill>
                <a:latin typeface="Calibri" panose="020F0502020204030204" pitchFamily="34" charset="0"/>
                <a:cs typeface="Calibri" panose="020F0502020204030204" pitchFamily="34" charset="0"/>
              </a:rPr>
              <a:t>ά</a:t>
            </a:r>
            <a:r>
              <a:rPr lang="el-GR" sz="1800" dirty="0">
                <a:solidFill>
                  <a:schemeClr val="tx1"/>
                </a:solidFill>
                <a:latin typeface="Calibri" panose="020F0502020204030204" pitchFamily="34" charset="0"/>
                <a:cs typeface="Calibri" panose="020F0502020204030204" pitchFamily="34" charset="0"/>
              </a:rPr>
              <a:t> αντιβιοτικά, αποφυγή κολύμβησης</a:t>
            </a:r>
            <a:endParaRPr lang="en-US" sz="1800" dirty="0">
              <a:solidFill>
                <a:schemeClr val="tx1"/>
              </a:solidFill>
              <a:latin typeface="Calibri" panose="020F0502020204030204" pitchFamily="34" charset="0"/>
              <a:cs typeface="Calibri" panose="020F0502020204030204" pitchFamily="34" charset="0"/>
            </a:endParaRPr>
          </a:p>
          <a:p>
            <a:pPr marL="0" lvl="1" indent="0">
              <a:buSzPct val="60000"/>
              <a:buNone/>
            </a:pPr>
            <a:r>
              <a:rPr lang="el-GR" sz="2000" b="1" u="sng" dirty="0">
                <a:solidFill>
                  <a:schemeClr val="tx1"/>
                </a:solidFill>
                <a:latin typeface="Calibri" panose="020F0502020204030204" pitchFamily="34" charset="0"/>
                <a:cs typeface="Calibri" panose="020F0502020204030204" pitchFamily="34" charset="0"/>
              </a:rPr>
              <a:t>Κυτταρίτιδα/</a:t>
            </a:r>
            <a:r>
              <a:rPr lang="el-GR" sz="2000" b="1" u="sng" dirty="0" err="1">
                <a:solidFill>
                  <a:schemeClr val="tx1"/>
                </a:solidFill>
                <a:latin typeface="Calibri" panose="020F0502020204030204" pitchFamily="34" charset="0"/>
                <a:cs typeface="Calibri" panose="020F0502020204030204" pitchFamily="34" charset="0"/>
              </a:rPr>
              <a:t>θυλακίτιδα</a:t>
            </a:r>
            <a:r>
              <a:rPr lang="el-GR" sz="2000" b="1" u="sng" dirty="0">
                <a:solidFill>
                  <a:schemeClr val="tx1"/>
                </a:solidFill>
                <a:latin typeface="Calibri" panose="020F0502020204030204" pitchFamily="34" charset="0"/>
                <a:cs typeface="Calibri" panose="020F0502020204030204" pitchFamily="34" charset="0"/>
              </a:rPr>
              <a:t> </a:t>
            </a:r>
            <a:r>
              <a:rPr lang="el-GR" sz="2000" b="1" u="sng" dirty="0" err="1">
                <a:solidFill>
                  <a:schemeClr val="tx1"/>
                </a:solidFill>
                <a:latin typeface="Calibri" panose="020F0502020204030204" pitchFamily="34" charset="0"/>
                <a:cs typeface="Calibri" panose="020F0502020204030204" pitchFamily="34" charset="0"/>
              </a:rPr>
              <a:t>εξω</a:t>
            </a:r>
            <a:r>
              <a:rPr lang="el-GR" sz="2000" b="1" u="sng" dirty="0">
                <a:solidFill>
                  <a:schemeClr val="tx1"/>
                </a:solidFill>
                <a:latin typeface="Calibri" panose="020F0502020204030204" pitchFamily="34" charset="0"/>
                <a:cs typeface="Calibri" panose="020F0502020204030204" pitchFamily="34" charset="0"/>
              </a:rPr>
              <a:t> ακουστικού πόρου</a:t>
            </a:r>
          </a:p>
          <a:p>
            <a:pPr marL="342900" lvl="1" indent="-342900">
              <a:buSzPct val="60000"/>
              <a:buBlip>
                <a:blip r:embed="rId2"/>
              </a:buBlip>
            </a:pPr>
            <a:r>
              <a:rPr lang="en-US" sz="1800" dirty="0" err="1">
                <a:solidFill>
                  <a:schemeClr val="tx1"/>
                </a:solidFill>
                <a:latin typeface="Calibri" panose="020F0502020204030204" pitchFamily="34" charset="0"/>
                <a:cs typeface="Calibri" panose="020F0502020204030204" pitchFamily="34" charset="0"/>
              </a:rPr>
              <a:t>S.aureus</a:t>
            </a:r>
            <a:r>
              <a:rPr lang="el-GR" sz="1800" dirty="0">
                <a:solidFill>
                  <a:schemeClr val="tx1"/>
                </a:solidFill>
                <a:latin typeface="Calibri" panose="020F0502020204030204" pitchFamily="34" charset="0"/>
                <a:cs typeface="Calibri" panose="020F0502020204030204" pitchFamily="34" charset="0"/>
              </a:rPr>
              <a:t> → κνησμός, πόνος, έκκριμα, αίσθημα πληρότητας, οίδημα και ερυθρότητα έξω ακουστικού πόρου</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ΜΣΑΦ και αντιβιοτικά (</a:t>
            </a:r>
            <a:r>
              <a:rPr lang="en-US" sz="1800" dirty="0" err="1">
                <a:solidFill>
                  <a:schemeClr val="tx1"/>
                </a:solidFill>
                <a:latin typeface="Calibri" panose="020F0502020204030204" pitchFamily="34" charset="0"/>
                <a:cs typeface="Calibri" panose="020F0502020204030204" pitchFamily="34" charset="0"/>
              </a:rPr>
              <a:t>fluxoclacillin</a:t>
            </a:r>
            <a:r>
              <a:rPr lang="en-US" sz="1800" dirty="0">
                <a:solidFill>
                  <a:schemeClr val="tx1"/>
                </a:solidFill>
                <a:latin typeface="Calibri" panose="020F0502020204030204" pitchFamily="34" charset="0"/>
                <a:cs typeface="Calibri" panose="020F0502020204030204" pitchFamily="34" charset="0"/>
              </a:rPr>
              <a:t> 500mg qdx5d)</a:t>
            </a:r>
            <a:endParaRPr lang="el-GR" sz="1800" dirty="0">
              <a:solidFill>
                <a:schemeClr val="tx1"/>
              </a:solidFill>
              <a:latin typeface="Calibri" panose="020F0502020204030204" pitchFamily="34" charset="0"/>
              <a:cs typeface="Calibri" panose="020F0502020204030204" pitchFamily="34" charset="0"/>
            </a:endParaRPr>
          </a:p>
          <a:p>
            <a:pPr marL="0" lvl="1" indent="0">
              <a:buSzPct val="60000"/>
              <a:buNone/>
            </a:pPr>
            <a:r>
              <a:rPr lang="el-GR" sz="2000" b="1" u="sng" dirty="0" err="1">
                <a:solidFill>
                  <a:schemeClr val="tx1"/>
                </a:solidFill>
                <a:latin typeface="Calibri" panose="020F0502020204030204" pitchFamily="34" charset="0"/>
                <a:cs typeface="Calibri" panose="020F0502020204030204" pitchFamily="34" charset="0"/>
              </a:rPr>
              <a:t>Οξε</a:t>
            </a:r>
            <a:r>
              <a:rPr lang="en-US" sz="2000" b="1" u="sng" dirty="0" err="1">
                <a:solidFill>
                  <a:schemeClr val="tx1"/>
                </a:solidFill>
                <a:latin typeface="Calibri" panose="020F0502020204030204" pitchFamily="34" charset="0"/>
                <a:cs typeface="Calibri" panose="020F0502020204030204" pitchFamily="34" charset="0"/>
              </a:rPr>
              <a:t>ί</a:t>
            </a:r>
            <a:r>
              <a:rPr lang="el-GR" sz="2000" b="1" u="sng" dirty="0">
                <a:solidFill>
                  <a:schemeClr val="tx1"/>
                </a:solidFill>
                <a:latin typeface="Calibri" panose="020F0502020204030204" pitchFamily="34" charset="0"/>
                <a:cs typeface="Calibri" panose="020F0502020204030204" pitchFamily="34" charset="0"/>
              </a:rPr>
              <a:t>α μέση ωτίτιδα</a:t>
            </a:r>
            <a:endParaRPr lang="el-GR" sz="20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a:t>
            </a:r>
            <a:r>
              <a:rPr lang="el-GR" sz="1800" dirty="0" err="1">
                <a:solidFill>
                  <a:schemeClr val="tx1"/>
                </a:solidFill>
                <a:latin typeface="Calibri" panose="020F0502020204030204" pitchFamily="34" charset="0"/>
                <a:cs typeface="Calibri" panose="020F0502020204030204" pitchFamily="34" charset="0"/>
              </a:rPr>
              <a:t>πνευμονιόκοκκος</a:t>
            </a:r>
            <a:r>
              <a:rPr lang="el-GR" sz="1800" dirty="0">
                <a:solidFill>
                  <a:schemeClr val="tx1"/>
                </a:solidFill>
                <a:latin typeface="Calibri" panose="020F0502020204030204" pitchFamily="34" charset="0"/>
                <a:cs typeface="Calibri" panose="020F0502020204030204" pitchFamily="34" charset="0"/>
              </a:rPr>
              <a:t>, </a:t>
            </a:r>
            <a:r>
              <a:rPr lang="el-GR" sz="1800" dirty="0" err="1">
                <a:solidFill>
                  <a:schemeClr val="tx1"/>
                </a:solidFill>
                <a:latin typeface="Calibri" panose="020F0502020204030204" pitchFamily="34" charset="0"/>
                <a:cs typeface="Calibri" panose="020F0502020204030204" pitchFamily="34" charset="0"/>
              </a:rPr>
              <a:t>αιμόφιλος</a:t>
            </a:r>
            <a:r>
              <a:rPr lang="el-GR" sz="1800" dirty="0">
                <a:solidFill>
                  <a:schemeClr val="tx1"/>
                </a:solidFill>
                <a:latin typeface="Calibri" panose="020F0502020204030204" pitchFamily="34" charset="0"/>
                <a:cs typeface="Calibri" panose="020F0502020204030204" pitchFamily="34" charset="0"/>
              </a:rPr>
              <a:t>)</a:t>
            </a:r>
            <a:r>
              <a:rPr lang="en-US" sz="1800" dirty="0">
                <a:solidFill>
                  <a:schemeClr val="tx1"/>
                </a:solidFill>
                <a:latin typeface="Calibri" panose="020F0502020204030204" pitchFamily="34" charset="0"/>
                <a:cs typeface="Calibri" panose="020F0502020204030204" pitchFamily="34" charset="0"/>
              </a:rPr>
              <a:t>:</a:t>
            </a:r>
            <a:r>
              <a:rPr lang="el-GR" sz="1800" dirty="0">
                <a:solidFill>
                  <a:schemeClr val="tx1"/>
                </a:solidFill>
                <a:latin typeface="Calibri" panose="020F0502020204030204" pitchFamily="34" charset="0"/>
                <a:cs typeface="Calibri" panose="020F0502020204030204" pitchFamily="34" charset="0"/>
              </a:rPr>
              <a:t> πυρετός, ↓ακουστικής οξύτητας, ευερεθιστότητα, οίδημα &amp; προπέτεια τυμπανικής μεμβράνης, πυώδες έκκριμα →</a:t>
            </a:r>
            <a:r>
              <a:rPr lang="en-US" sz="1800" dirty="0">
                <a:solidFill>
                  <a:schemeClr val="tx1"/>
                </a:solidFill>
                <a:latin typeface="Calibri" panose="020F0502020204030204" pitchFamily="34" charset="0"/>
                <a:cs typeface="Calibri" panose="020F0502020204030204" pitchFamily="34" charset="0"/>
              </a:rPr>
              <a:t>amoxycillin 500mgx5d</a:t>
            </a:r>
            <a:endParaRPr lang="el-GR" sz="1800" dirty="0">
              <a:solidFill>
                <a:schemeClr val="tx1"/>
              </a:solidFill>
              <a:latin typeface="Calibri" panose="020F0502020204030204" pitchFamily="34" charset="0"/>
              <a:cs typeface="Calibri" panose="020F0502020204030204" pitchFamily="34" charset="0"/>
            </a:endParaRPr>
          </a:p>
          <a:p>
            <a:pPr marL="0" lvl="1" indent="0">
              <a:buSzPct val="60000"/>
              <a:buNone/>
            </a:pPr>
            <a:r>
              <a:rPr lang="el-GR" sz="1800" b="1" u="sng" dirty="0" err="1">
                <a:solidFill>
                  <a:schemeClr val="tx1"/>
                </a:solidFill>
                <a:latin typeface="Calibri" panose="020F0502020204030204" pitchFamily="34" charset="0"/>
                <a:cs typeface="Calibri" panose="020F0502020204030204" pitchFamily="34" charset="0"/>
              </a:rPr>
              <a:t>Οξε</a:t>
            </a:r>
            <a:r>
              <a:rPr lang="en-US" sz="1800" b="1" u="sng" dirty="0" err="1">
                <a:solidFill>
                  <a:schemeClr val="tx1"/>
                </a:solidFill>
                <a:latin typeface="Calibri" panose="020F0502020204030204" pitchFamily="34" charset="0"/>
                <a:cs typeface="Calibri" panose="020F0502020204030204" pitchFamily="34" charset="0"/>
              </a:rPr>
              <a:t>ί</a:t>
            </a:r>
            <a:r>
              <a:rPr lang="el-GR" sz="1800" b="1" u="sng" dirty="0">
                <a:solidFill>
                  <a:schemeClr val="tx1"/>
                </a:solidFill>
                <a:latin typeface="Calibri" panose="020F0502020204030204" pitchFamily="34" charset="0"/>
                <a:cs typeface="Calibri" panose="020F0502020204030204" pitchFamily="34" charset="0"/>
              </a:rPr>
              <a:t>α μαστοειδίτιδα</a:t>
            </a:r>
          </a:p>
          <a:p>
            <a:pPr marL="342900" lvl="1" indent="-342900">
              <a:buSzPct val="60000"/>
              <a:buBlip>
                <a:blip r:embed="rId2"/>
              </a:buBlip>
            </a:pPr>
            <a:r>
              <a:rPr lang="en-US" sz="1800" dirty="0">
                <a:solidFill>
                  <a:schemeClr val="tx1"/>
                </a:solidFill>
                <a:latin typeface="Calibri" panose="020F0502020204030204" pitchFamily="34" charset="0"/>
                <a:cs typeface="Calibri" panose="020F0502020204030204" pitchFamily="34" charset="0"/>
              </a:rPr>
              <a:t> </a:t>
            </a:r>
            <a:r>
              <a:rPr lang="el-GR" sz="1800" dirty="0" err="1">
                <a:solidFill>
                  <a:schemeClr val="tx1"/>
                </a:solidFill>
                <a:latin typeface="Calibri" panose="020F0502020204030204" pitchFamily="34" charset="0"/>
                <a:cs typeface="Calibri" panose="020F0502020204030204" pitchFamily="34" charset="0"/>
              </a:rPr>
              <a:t>Επιπλοκ</a:t>
            </a:r>
            <a:r>
              <a:rPr lang="en-US" sz="1800" dirty="0" err="1">
                <a:solidFill>
                  <a:schemeClr val="tx1"/>
                </a:solidFill>
                <a:latin typeface="Calibri" panose="020F0502020204030204" pitchFamily="34" charset="0"/>
                <a:cs typeface="Calibri" panose="020F0502020204030204" pitchFamily="34" charset="0"/>
              </a:rPr>
              <a:t>ή</a:t>
            </a:r>
            <a:r>
              <a:rPr lang="el-GR" sz="1800" dirty="0">
                <a:solidFill>
                  <a:schemeClr val="tx1"/>
                </a:solidFill>
                <a:latin typeface="Calibri" panose="020F0502020204030204" pitchFamily="34" charset="0"/>
                <a:cs typeface="Calibri" panose="020F0502020204030204" pitchFamily="34" charset="0"/>
              </a:rPr>
              <a:t> μέσης ωτίτιδας → κίνδυνος επέκταση </a:t>
            </a:r>
            <a:r>
              <a:rPr lang="el-GR" sz="1800" dirty="0" err="1">
                <a:solidFill>
                  <a:schemeClr val="tx1"/>
                </a:solidFill>
                <a:latin typeface="Calibri" panose="020F0502020204030204" pitchFamily="34" charset="0"/>
                <a:cs typeface="Calibri" panose="020F0502020204030204" pitchFamily="34" charset="0"/>
              </a:rPr>
              <a:t>ενδοκράνια</a:t>
            </a:r>
            <a:endParaRPr lang="el-GR"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&gt; 10 ημέρες ωτίτιδα</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Πόνος, ερυθρότητα, οίδημα, ευαισθησία πάνω από την μαστοειδή απόφυση →παραπομπή για </a:t>
            </a:r>
            <a:r>
              <a:rPr lang="en-US" sz="1800" dirty="0">
                <a:solidFill>
                  <a:schemeClr val="tx1"/>
                </a:solidFill>
                <a:latin typeface="Calibri" panose="020F0502020204030204" pitchFamily="34" charset="0"/>
                <a:cs typeface="Calibri" panose="020F0502020204030204" pitchFamily="34" charset="0"/>
              </a:rPr>
              <a:t>IV </a:t>
            </a:r>
            <a:r>
              <a:rPr lang="el-GR" sz="1800" dirty="0">
                <a:solidFill>
                  <a:schemeClr val="tx1"/>
                </a:solidFill>
                <a:latin typeface="Calibri" panose="020F0502020204030204" pitchFamily="34" charset="0"/>
                <a:cs typeface="Calibri" panose="020F0502020204030204" pitchFamily="34" charset="0"/>
              </a:rPr>
              <a:t>αντιβιοτικά</a:t>
            </a:r>
          </a:p>
          <a:p>
            <a:pPr marL="342900" lvl="1" indent="-342900">
              <a:buSzPct val="60000"/>
              <a:buBlip>
                <a:blip r:embed="rId2"/>
              </a:buBlip>
            </a:pPr>
            <a:endParaRPr lang="el-GR"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endParaRPr lang="el-GR" sz="20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EDAF719-5E6C-A043-84E6-956383A61642}"/>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388091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125412" y="97556"/>
            <a:ext cx="8893175" cy="784709"/>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br>
              <a:rPr lang="el-GR" b="1" dirty="0">
                <a:latin typeface="Calibri" panose="020F0502020204030204" pitchFamily="34" charset="0"/>
                <a:cs typeface="Calibri" panose="020F0502020204030204" pitchFamily="34" charset="0"/>
              </a:rPr>
            </a:br>
            <a:r>
              <a:rPr lang="el-GR" sz="2800" b="1" dirty="0" err="1">
                <a:latin typeface="Calibri" panose="020F0502020204030204" pitchFamily="34" charset="0"/>
                <a:cs typeface="Calibri" panose="020F0502020204030204" pitchFamily="34" charset="0"/>
              </a:rPr>
              <a:t>Ωταλγ</a:t>
            </a:r>
            <a:r>
              <a:rPr lang="en-US" sz="2800" b="1" dirty="0" err="1">
                <a:latin typeface="Calibri" panose="020F0502020204030204" pitchFamily="34" charset="0"/>
                <a:cs typeface="Calibri" panose="020F0502020204030204" pitchFamily="34" charset="0"/>
              </a:rPr>
              <a:t>ί</a:t>
            </a:r>
            <a:r>
              <a:rPr lang="el-GR" sz="2800" b="1" dirty="0">
                <a:latin typeface="Calibri" panose="020F0502020204030204" pitchFamily="34" charset="0"/>
                <a:cs typeface="Calibri" panose="020F0502020204030204" pitchFamily="34" charset="0"/>
              </a:rPr>
              <a:t>α</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idx="1"/>
          </p:nvPr>
        </p:nvSpPr>
        <p:spPr>
          <a:xfrm>
            <a:off x="323528" y="899749"/>
            <a:ext cx="8687406" cy="5843212"/>
          </a:xfrm>
        </p:spPr>
        <p:txBody>
          <a:bodyPr/>
          <a:lstStyle/>
          <a:p>
            <a:pPr marL="0" indent="0">
              <a:buNone/>
            </a:pPr>
            <a:r>
              <a:rPr lang="el-GR" sz="2000" b="1" u="sng" dirty="0" err="1">
                <a:latin typeface="Calibri" panose="020F0502020204030204" pitchFamily="34" charset="0"/>
                <a:cs typeface="Calibri" panose="020F0502020204030204" pitchFamily="34" charset="0"/>
              </a:rPr>
              <a:t>Χολοστεάτωμα</a:t>
            </a:r>
            <a:endParaRPr lang="el-GR" sz="2000" b="1" u="sng" dirty="0">
              <a:latin typeface="Calibri" panose="020F0502020204030204" pitchFamily="34" charset="0"/>
              <a:cs typeface="Calibri" panose="020F0502020204030204" pitchFamily="34" charset="0"/>
            </a:endParaRP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ίλιγγος, κώφωση αγωγιμότητας, πάρεση προσωπικού, παρουσία εκκρίματος</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και κοκκιώδους ιστού με διάτρηση τυμπάνου → κίνδυνος </a:t>
            </a:r>
            <a:r>
              <a:rPr lang="el-GR" sz="1800" dirty="0" err="1">
                <a:solidFill>
                  <a:schemeClr val="tx1"/>
                </a:solidFill>
                <a:latin typeface="Calibri" panose="020F0502020204030204" pitchFamily="34" charset="0"/>
                <a:cs typeface="Calibri" panose="020F0502020204030204" pitchFamily="34" charset="0"/>
              </a:rPr>
              <a:t>ενδοκράνιας</a:t>
            </a:r>
            <a:r>
              <a:rPr lang="el-GR" sz="1800" dirty="0">
                <a:solidFill>
                  <a:schemeClr val="tx1"/>
                </a:solidFill>
                <a:latin typeface="Calibri" panose="020F0502020204030204" pitchFamily="34" charset="0"/>
                <a:cs typeface="Calibri" panose="020F0502020204030204" pitchFamily="34" charset="0"/>
              </a:rPr>
              <a:t> λοίμωξης → παραπομπή</a:t>
            </a:r>
            <a:endParaRPr lang="en-US" sz="1800" dirty="0">
              <a:solidFill>
                <a:schemeClr val="tx1"/>
              </a:solidFill>
              <a:latin typeface="Calibri" panose="020F0502020204030204" pitchFamily="34" charset="0"/>
              <a:cs typeface="Calibri" panose="020F0502020204030204" pitchFamily="34" charset="0"/>
            </a:endParaRPr>
          </a:p>
          <a:p>
            <a:pPr marL="0" lvl="1" indent="0">
              <a:buSzPct val="60000"/>
              <a:buNone/>
            </a:pPr>
            <a:r>
              <a:rPr lang="el-GR" sz="2000" b="1" u="sng" dirty="0">
                <a:solidFill>
                  <a:schemeClr val="tx1"/>
                </a:solidFill>
                <a:latin typeface="Calibri" panose="020F0502020204030204" pitchFamily="34" charset="0"/>
                <a:cs typeface="Calibri" panose="020F0502020204030204" pitchFamily="34" charset="0"/>
              </a:rPr>
              <a:t>Ρήξη τυμπανικής μεμβράνης</a:t>
            </a:r>
          </a:p>
          <a:p>
            <a:pPr marL="342900" lvl="1" indent="-342900">
              <a:buSzPct val="60000"/>
              <a:buBlip>
                <a:blip r:embed="rId2"/>
              </a:buBlip>
            </a:pPr>
            <a:r>
              <a:rPr lang="en-US" sz="1800" dirty="0" err="1">
                <a:solidFill>
                  <a:schemeClr val="tx1"/>
                </a:solidFill>
                <a:latin typeface="Calibri" panose="020F0502020204030204" pitchFamily="34" charset="0"/>
                <a:cs typeface="Calibri" panose="020F0502020204030204" pitchFamily="34" charset="0"/>
              </a:rPr>
              <a:t>Ά</a:t>
            </a:r>
            <a:r>
              <a:rPr lang="el-GR" sz="1800" dirty="0" err="1">
                <a:solidFill>
                  <a:schemeClr val="tx1"/>
                </a:solidFill>
                <a:latin typeface="Calibri" panose="020F0502020204030204" pitchFamily="34" charset="0"/>
                <a:cs typeface="Calibri" panose="020F0502020204030204" pitchFamily="34" charset="0"/>
              </a:rPr>
              <a:t>μεσο</a:t>
            </a:r>
            <a:r>
              <a:rPr lang="el-GR" sz="1800" dirty="0">
                <a:solidFill>
                  <a:schemeClr val="tx1"/>
                </a:solidFill>
                <a:latin typeface="Calibri" panose="020F0502020204030204" pitchFamily="34" charset="0"/>
                <a:cs typeface="Calibri" panose="020F0502020204030204" pitchFamily="34" charset="0"/>
              </a:rPr>
              <a:t> τραύμα ή κάταγμα βάσης κρανίου  → πόνος με συνοδό μείωση ακουστικής οξύτητας →</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παραπομπή, αυτόματη ίαση, </a:t>
            </a:r>
            <a:r>
              <a:rPr lang="el-GR" sz="1800" dirty="0" err="1">
                <a:solidFill>
                  <a:schemeClr val="tx1"/>
                </a:solidFill>
                <a:latin typeface="Calibri" panose="020F0502020204030204" pitchFamily="34" charset="0"/>
                <a:cs typeface="Calibri" panose="020F0502020204030204" pitchFamily="34" charset="0"/>
              </a:rPr>
              <a:t>προήπτικά</a:t>
            </a:r>
            <a:r>
              <a:rPr lang="el-GR" sz="1800" dirty="0">
                <a:solidFill>
                  <a:schemeClr val="tx1"/>
                </a:solidFill>
                <a:latin typeface="Calibri" panose="020F0502020204030204" pitchFamily="34" charset="0"/>
                <a:cs typeface="Calibri" panose="020F0502020204030204" pitchFamily="34" charset="0"/>
              </a:rPr>
              <a:t> αντιβιοτικά (εκτός </a:t>
            </a:r>
            <a:r>
              <a:rPr lang="el-GR" sz="1800" dirty="0" err="1">
                <a:solidFill>
                  <a:schemeClr val="tx1"/>
                </a:solidFill>
                <a:latin typeface="Calibri" panose="020F0502020204030204" pitchFamily="34" charset="0"/>
                <a:cs typeface="Calibri" panose="020F0502020204030204" pitchFamily="34" charset="0"/>
              </a:rPr>
              <a:t>αμινογλυκοσιδών</a:t>
            </a:r>
            <a:r>
              <a:rPr lang="el-GR" sz="1800" dirty="0">
                <a:solidFill>
                  <a:schemeClr val="tx1"/>
                </a:solidFill>
                <a:latin typeface="Calibri" panose="020F0502020204030204" pitchFamily="34" charset="0"/>
                <a:cs typeface="Calibri" panose="020F0502020204030204" pitchFamily="34" charset="0"/>
              </a:rPr>
              <a:t>) </a:t>
            </a:r>
          </a:p>
          <a:p>
            <a:pPr marL="0" lvl="1" indent="0">
              <a:buSzPct val="60000"/>
              <a:buNone/>
            </a:pPr>
            <a:r>
              <a:rPr lang="el-GR" sz="2000" b="1" u="sng" dirty="0" err="1">
                <a:solidFill>
                  <a:schemeClr val="tx1"/>
                </a:solidFill>
                <a:latin typeface="Calibri" panose="020F0502020204030204" pitchFamily="34" charset="0"/>
                <a:cs typeface="Calibri" panose="020F0502020204030204" pitchFamily="34" charset="0"/>
              </a:rPr>
              <a:t>Βαρότραυμα</a:t>
            </a:r>
            <a:endParaRPr lang="el-GR" sz="20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Μεταβολές ατμοσφαιρικής πίεσης με αποφραγμένη </a:t>
            </a:r>
            <a:r>
              <a:rPr lang="el-GR" sz="1800" dirty="0" err="1">
                <a:solidFill>
                  <a:schemeClr val="tx1"/>
                </a:solidFill>
                <a:latin typeface="Calibri" panose="020F0502020204030204" pitchFamily="34" charset="0"/>
                <a:cs typeface="Calibri" panose="020F0502020204030204" pitchFamily="34" charset="0"/>
              </a:rPr>
              <a:t>ευσταχιανή</a:t>
            </a:r>
            <a:r>
              <a:rPr lang="el-GR" sz="1800" dirty="0">
                <a:solidFill>
                  <a:schemeClr val="tx1"/>
                </a:solidFill>
                <a:latin typeface="Calibri" panose="020F0502020204030204" pitchFamily="34" charset="0"/>
                <a:cs typeface="Calibri" panose="020F0502020204030204" pitchFamily="34" charset="0"/>
              </a:rPr>
              <a:t> σάλπιγγα (πχ. επιβάτες αεροπλάνου με ίωση → πόνος που </a:t>
            </a:r>
            <a:r>
              <a:rPr lang="el-GR" sz="1800" dirty="0" err="1">
                <a:solidFill>
                  <a:schemeClr val="tx1"/>
                </a:solidFill>
                <a:latin typeface="Calibri" panose="020F0502020204030204" pitchFamily="34" charset="0"/>
                <a:cs typeface="Calibri" panose="020F0502020204030204" pitchFamily="34" charset="0"/>
              </a:rPr>
              <a:t>υφίεται</a:t>
            </a:r>
            <a:r>
              <a:rPr lang="el-GR" sz="1800" dirty="0">
                <a:solidFill>
                  <a:schemeClr val="tx1"/>
                </a:solidFill>
                <a:latin typeface="Calibri" panose="020F0502020204030204" pitchFamily="34" charset="0"/>
                <a:cs typeface="Calibri" panose="020F0502020204030204" pitchFamily="34" charset="0"/>
              </a:rPr>
              <a:t> με </a:t>
            </a:r>
            <a:r>
              <a:rPr lang="en-US" sz="1800" dirty="0">
                <a:solidFill>
                  <a:schemeClr val="tx1"/>
                </a:solidFill>
                <a:latin typeface="Calibri" panose="020F0502020204030204" pitchFamily="34" charset="0"/>
                <a:cs typeface="Calibri" panose="020F0502020204030204" pitchFamily="34" charset="0"/>
              </a:rPr>
              <a:t>Valsalva</a:t>
            </a:r>
            <a:r>
              <a:rPr lang="el-GR" sz="1800" dirty="0">
                <a:solidFill>
                  <a:schemeClr val="tx1"/>
                </a:solidFill>
                <a:latin typeface="Calibri" panose="020F0502020204030204" pitchFamily="34" charset="0"/>
                <a:cs typeface="Calibri" panose="020F0502020204030204" pitchFamily="34" charset="0"/>
              </a:rPr>
              <a:t> → </a:t>
            </a:r>
            <a:r>
              <a:rPr lang="el-GR" sz="1800" dirty="0" err="1">
                <a:solidFill>
                  <a:schemeClr val="tx1"/>
                </a:solidFill>
                <a:latin typeface="Calibri" panose="020F0502020204030204" pitchFamily="34" charset="0"/>
                <a:cs typeface="Calibri" panose="020F0502020204030204" pitchFamily="34" charset="0"/>
              </a:rPr>
              <a:t>αποσυμφορητικ</a:t>
            </a:r>
            <a:r>
              <a:rPr lang="en-US" sz="1800" dirty="0" err="1">
                <a:solidFill>
                  <a:schemeClr val="tx1"/>
                </a:solidFill>
                <a:latin typeface="Calibri" panose="020F0502020204030204" pitchFamily="34" charset="0"/>
                <a:cs typeface="Calibri" panose="020F0502020204030204" pitchFamily="34" charset="0"/>
              </a:rPr>
              <a:t>ά</a:t>
            </a:r>
            <a:r>
              <a:rPr lang="el-GR" sz="1800" dirty="0">
                <a:solidFill>
                  <a:schemeClr val="tx1"/>
                </a:solidFill>
                <a:latin typeface="Calibri" panose="020F0502020204030204" pitchFamily="34" charset="0"/>
                <a:cs typeface="Calibri" panose="020F0502020204030204" pitchFamily="34" charset="0"/>
              </a:rPr>
              <a:t>/αναλγητικά </a:t>
            </a:r>
          </a:p>
          <a:p>
            <a:pPr marL="0" lvl="1" indent="0">
              <a:buSzPct val="60000"/>
              <a:buNone/>
            </a:pPr>
            <a:r>
              <a:rPr lang="el-GR" sz="1800" b="1" u="sng" dirty="0">
                <a:solidFill>
                  <a:schemeClr val="tx1"/>
                </a:solidFill>
                <a:latin typeface="Calibri" panose="020F0502020204030204" pitchFamily="34" charset="0"/>
                <a:cs typeface="Calibri" panose="020F0502020204030204" pitchFamily="34" charset="0"/>
              </a:rPr>
              <a:t>Αναφερόμενος πόνος</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Οδοντικά αποστήματα, έγκλειστος</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γομφίος</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Φαρυγγικές λοιμώξεις ή όγκοι </a:t>
            </a:r>
            <a:r>
              <a:rPr lang="en-US" sz="1800" dirty="0" err="1">
                <a:solidFill>
                  <a:schemeClr val="tx1"/>
                </a:solidFill>
                <a:latin typeface="Calibri" panose="020F0502020204030204" pitchFamily="34" charset="0"/>
                <a:cs typeface="Calibri" panose="020F0502020204030204" pitchFamily="34" charset="0"/>
              </a:rPr>
              <a:t>ή</a:t>
            </a:r>
            <a:r>
              <a:rPr lang="el-GR" sz="1800" dirty="0">
                <a:solidFill>
                  <a:schemeClr val="tx1"/>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Ramsay-Hunt</a:t>
            </a:r>
            <a:endParaRPr lang="el-GR"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1800" dirty="0" err="1">
                <a:solidFill>
                  <a:schemeClr val="tx1"/>
                </a:solidFill>
                <a:latin typeface="Calibri" panose="020F0502020204030204" pitchFamily="34" charset="0"/>
                <a:cs typeface="Calibri" panose="020F0502020204030204" pitchFamily="34" charset="0"/>
              </a:rPr>
              <a:t>Αυχενικ</a:t>
            </a:r>
            <a:r>
              <a:rPr lang="en-US" sz="1800" dirty="0" err="1">
                <a:solidFill>
                  <a:schemeClr val="tx1"/>
                </a:solidFill>
                <a:latin typeface="Calibri" panose="020F0502020204030204" pitchFamily="34" charset="0"/>
                <a:cs typeface="Calibri" panose="020F0502020204030204" pitchFamily="34" charset="0"/>
              </a:rPr>
              <a:t>ή</a:t>
            </a:r>
            <a:r>
              <a:rPr lang="el-GR" sz="1800" dirty="0">
                <a:solidFill>
                  <a:schemeClr val="tx1"/>
                </a:solidFill>
                <a:latin typeface="Calibri" panose="020F0502020204030204" pitchFamily="34" charset="0"/>
                <a:cs typeface="Calibri" panose="020F0502020204030204" pitchFamily="34" charset="0"/>
              </a:rPr>
              <a:t> σπονδύλωση</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Σύνδρομο </a:t>
            </a:r>
            <a:r>
              <a:rPr lang="el-GR" sz="1800" dirty="0" err="1">
                <a:solidFill>
                  <a:schemeClr val="tx1"/>
                </a:solidFill>
                <a:latin typeface="Calibri" panose="020F0502020204030204" pitchFamily="34" charset="0"/>
                <a:cs typeface="Calibri" panose="020F0502020204030204" pitchFamily="34" charset="0"/>
              </a:rPr>
              <a:t>κροταφογναθικών</a:t>
            </a:r>
            <a:r>
              <a:rPr lang="el-GR" sz="1800" dirty="0">
                <a:solidFill>
                  <a:schemeClr val="tx1"/>
                </a:solidFill>
                <a:latin typeface="Calibri" panose="020F0502020204030204" pitchFamily="34" charset="0"/>
                <a:cs typeface="Calibri" panose="020F0502020204030204" pitchFamily="34" charset="0"/>
              </a:rPr>
              <a:t> αρθρώσεων</a:t>
            </a:r>
            <a:endParaRPr lang="en-US"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endParaRPr lang="el-GR"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endParaRPr lang="el-GR" sz="20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EDAF719-5E6C-A043-84E6-956383A61642}"/>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1778333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1F2DCA-CF93-C842-B667-75BE58220FA2}"/>
              </a:ext>
            </a:extLst>
          </p:cNvPr>
          <p:cNvSpPr>
            <a:spLocks noGrp="1"/>
          </p:cNvSpPr>
          <p:nvPr>
            <p:ph idx="1"/>
          </p:nvPr>
        </p:nvSpPr>
        <p:spPr>
          <a:xfrm>
            <a:off x="87908" y="1556792"/>
            <a:ext cx="5348188" cy="4464496"/>
          </a:xfrm>
        </p:spPr>
        <p:txBody>
          <a:bodyPr/>
          <a:lstStyle/>
          <a:p>
            <a:pPr marL="0" indent="0">
              <a:buNone/>
            </a:pPr>
            <a:r>
              <a:rPr lang="el-GR" sz="2400" b="1" u="sng" dirty="0">
                <a:latin typeface="Calibri" panose="020F0502020204030204" pitchFamily="34" charset="0"/>
                <a:cs typeface="Calibri" panose="020F0502020204030204" pitchFamily="34" charset="0"/>
              </a:rPr>
              <a:t>Ανατομία και </a:t>
            </a:r>
            <a:r>
              <a:rPr lang="el-GR" sz="2400" b="1" u="sng" dirty="0" err="1">
                <a:latin typeface="Calibri" panose="020F0502020204030204" pitchFamily="34" charset="0"/>
                <a:cs typeface="Calibri" panose="020F0502020204030204" pitchFamily="34" charset="0"/>
              </a:rPr>
              <a:t>φυσιολογ</a:t>
            </a:r>
            <a:r>
              <a:rPr lang="en-US" sz="2400" b="1" u="sng" dirty="0" err="1">
                <a:latin typeface="Calibri" panose="020F0502020204030204" pitchFamily="34" charset="0"/>
                <a:cs typeface="Calibri" panose="020F0502020204030204" pitchFamily="34" charset="0"/>
              </a:rPr>
              <a:t>ί</a:t>
            </a:r>
            <a:r>
              <a:rPr lang="el-GR" sz="2400" b="1" u="sng" dirty="0">
                <a:latin typeface="Calibri" panose="020F0502020204030204" pitchFamily="34" charset="0"/>
                <a:cs typeface="Calibri" panose="020F0502020204030204" pitchFamily="34" charset="0"/>
              </a:rPr>
              <a:t>α μύτης</a:t>
            </a: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Εξωτερική μύτη</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ρουθούνια, </a:t>
            </a:r>
            <a:r>
              <a:rPr lang="el-GR" sz="1800" dirty="0" err="1">
                <a:solidFill>
                  <a:schemeClr val="tx1"/>
                </a:solidFill>
                <a:latin typeface="Calibri" panose="020F0502020204030204" pitchFamily="34" charset="0"/>
                <a:cs typeface="Calibri" panose="020F0502020204030204" pitchFamily="34" charset="0"/>
              </a:rPr>
              <a:t>ριζορρίνιο</a:t>
            </a:r>
            <a:r>
              <a:rPr lang="el-GR" sz="1800" dirty="0">
                <a:solidFill>
                  <a:schemeClr val="tx1"/>
                </a:solidFill>
                <a:latin typeface="Calibri" panose="020F0502020204030204" pitchFamily="34" charset="0"/>
                <a:cs typeface="Calibri" panose="020F0502020204030204" pitchFamily="34" charset="0"/>
              </a:rPr>
              <a:t>, ράχη, </a:t>
            </a:r>
            <a:r>
              <a:rPr lang="el-GR" sz="1800" dirty="0" err="1">
                <a:solidFill>
                  <a:schemeClr val="tx1"/>
                </a:solidFill>
                <a:latin typeface="Calibri" panose="020F0502020204030204" pitchFamily="34" charset="0"/>
                <a:cs typeface="Calibri" panose="020F0502020204030204" pitchFamily="34" charset="0"/>
              </a:rPr>
              <a:t>ακρορρίνιο</a:t>
            </a:r>
            <a:endParaRPr lang="el-GR" sz="18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Εσωτερική μύτη</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δύο ρινικά οστά, τη μετωπιαία απόφυση της άνω γνάθου και τις δύο πρόσθιες ρινικές άκανθες, χόνδρος ρινικού διαφράγματος, δύο πλάγιους ρινικούς χόνδρους, δύο μείζονες </a:t>
            </a:r>
            <a:r>
              <a:rPr lang="el-GR" sz="1800" dirty="0" err="1">
                <a:solidFill>
                  <a:schemeClr val="tx1"/>
                </a:solidFill>
                <a:latin typeface="Calibri" panose="020F0502020204030204" pitchFamily="34" charset="0"/>
                <a:cs typeface="Calibri" panose="020F0502020204030204" pitchFamily="34" charset="0"/>
              </a:rPr>
              <a:t>πτερυγιαίους</a:t>
            </a:r>
            <a:r>
              <a:rPr lang="el-GR" sz="1800" dirty="0">
                <a:solidFill>
                  <a:schemeClr val="tx1"/>
                </a:solidFill>
                <a:latin typeface="Calibri" panose="020F0502020204030204" pitchFamily="34" charset="0"/>
                <a:cs typeface="Calibri" panose="020F0502020204030204" pitchFamily="34" charset="0"/>
              </a:rPr>
              <a:t> χόνδρους και μερικούς ελάσσονες χόνδρους, μύες→ ρινικές θαλάμες, ρινικοί πόροι (</a:t>
            </a:r>
            <a:r>
              <a:rPr lang="el-GR" sz="1800" dirty="0" err="1">
                <a:solidFill>
                  <a:schemeClr val="tx1"/>
                </a:solidFill>
                <a:latin typeface="Calibri" panose="020F0502020204030204" pitchFamily="34" charset="0"/>
                <a:cs typeface="Calibri" panose="020F0502020204030204" pitchFamily="34" charset="0"/>
              </a:rPr>
              <a:t>παραρρίνιοι</a:t>
            </a:r>
            <a:r>
              <a:rPr lang="el-GR" sz="1800" dirty="0">
                <a:solidFill>
                  <a:schemeClr val="tx1"/>
                </a:solidFill>
                <a:latin typeface="Calibri" panose="020F0502020204030204" pitchFamily="34" charset="0"/>
                <a:cs typeface="Calibri" panose="020F0502020204030204" pitchFamily="34" charset="0"/>
              </a:rPr>
              <a:t> κόλποι), </a:t>
            </a:r>
            <a:r>
              <a:rPr lang="el-GR" sz="1800" dirty="0" err="1">
                <a:solidFill>
                  <a:schemeClr val="tx1"/>
                </a:solidFill>
                <a:latin typeface="Calibri" panose="020F0502020204030204" pitchFamily="34" charset="0"/>
                <a:cs typeface="Calibri" panose="020F0502020204030204" pitchFamily="34" charset="0"/>
              </a:rPr>
              <a:t>ρινιφάρυγγας</a:t>
            </a:r>
            <a:endParaRPr lang="el-GR" sz="18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Ρύθμιση αναπνευστικής ροής, καθαρισμό εισπνεόμενου αέρα, θέρμανση και </a:t>
            </a:r>
            <a:r>
              <a:rPr lang="el-GR" sz="1800" dirty="0" err="1">
                <a:solidFill>
                  <a:schemeClr val="tx1"/>
                </a:solidFill>
                <a:latin typeface="Calibri" panose="020F0502020204030204" pitchFamily="34" charset="0"/>
                <a:cs typeface="Calibri" panose="020F0502020204030204" pitchFamily="34" charset="0"/>
              </a:rPr>
              <a:t>εφύγρανση</a:t>
            </a:r>
            <a:r>
              <a:rPr lang="el-GR" sz="1800" dirty="0">
                <a:solidFill>
                  <a:schemeClr val="tx1"/>
                </a:solidFill>
                <a:latin typeface="Calibri" panose="020F0502020204030204" pitchFamily="34" charset="0"/>
                <a:cs typeface="Calibri" panose="020F0502020204030204" pitchFamily="34" charset="0"/>
              </a:rPr>
              <a:t> του εισπνεόμενου αέρα, αντηχείο (αντηχείο)</a:t>
            </a:r>
          </a:p>
          <a:p>
            <a:pPr marL="742950" lvl="2" indent="-342900">
              <a:buSzPct val="60000"/>
              <a:buBlip>
                <a:blip r:embed="rId2"/>
              </a:buBlip>
            </a:pPr>
            <a:endParaRPr lang="el-GR" sz="1800" dirty="0">
              <a:solidFill>
                <a:schemeClr val="tx1"/>
              </a:solidFill>
              <a:latin typeface="Calibri" panose="020F0502020204030204" pitchFamily="34" charset="0"/>
              <a:cs typeface="Calibri" panose="020F0502020204030204" pitchFamily="34" charset="0"/>
            </a:endParaRPr>
          </a:p>
          <a:p>
            <a:pPr marL="400050" lvl="2" indent="0">
              <a:buSzPct val="60000"/>
              <a:buNone/>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78FCE80-C101-6945-8064-63BD3E2D790A}"/>
              </a:ext>
            </a:extLst>
          </p:cNvPr>
          <p:cNvSpPr txBox="1"/>
          <p:nvPr/>
        </p:nvSpPr>
        <p:spPr>
          <a:xfrm>
            <a:off x="7024493" y="6465377"/>
            <a:ext cx="1252587" cy="276999"/>
          </a:xfrm>
          <a:prstGeom prst="rect">
            <a:avLst/>
          </a:prstGeom>
          <a:noFill/>
        </p:spPr>
        <p:txBody>
          <a:bodyPr wrap="none" rtlCol="0">
            <a:spAutoFit/>
          </a:bodyPr>
          <a:lstStyle/>
          <a:p>
            <a:r>
              <a:rPr lang="en-GB" sz="1200" b="0" i="1" dirty="0"/>
              <a:t>UpToDate 2023</a:t>
            </a:r>
            <a:endParaRPr lang="en-GR" sz="1200" b="0" i="1" dirty="0"/>
          </a:p>
        </p:txBody>
      </p:sp>
      <p:pic>
        <p:nvPicPr>
          <p:cNvPr id="13314" name="Picture 2" descr="Image">
            <a:extLst>
              <a:ext uri="{FF2B5EF4-FFF2-40B4-BE49-F238E27FC236}">
                <a16:creationId xmlns:a16="http://schemas.microsoft.com/office/drawing/2014/main" id="{D6B4A877-0D72-824A-ACBB-647A5036A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6044" y="1772816"/>
            <a:ext cx="3564890" cy="228473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a:extLst>
              <a:ext uri="{FF2B5EF4-FFF2-40B4-BE49-F238E27FC236}">
                <a16:creationId xmlns:a16="http://schemas.microsoft.com/office/drawing/2014/main" id="{447072FD-D242-E146-8AB8-1263F74F5C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4057546"/>
            <a:ext cx="3097530"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92CB3568-8099-124B-B1D3-0706F4B31FE1}"/>
              </a:ext>
            </a:extLst>
          </p:cNvPr>
          <p:cNvSpPr>
            <a:spLocks noGrp="1"/>
          </p:cNvSpPr>
          <p:nvPr>
            <p:ph type="title"/>
          </p:nvPr>
        </p:nvSpPr>
        <p:spPr>
          <a:xfrm>
            <a:off x="117759" y="115039"/>
            <a:ext cx="8893175" cy="1202611"/>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br>
              <a:rPr lang="el-GR" sz="24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cs typeface="Calibri" panose="020F0502020204030204" pitchFamily="34" charset="0"/>
              </a:rPr>
              <a:t>Βασικά στοιχεία ανατομίας και φυσιολογίας της μύτης</a:t>
            </a:r>
            <a:endParaRPr lang="en-GR"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0118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1F2DCA-CF93-C842-B667-75BE58220FA2}"/>
              </a:ext>
            </a:extLst>
          </p:cNvPr>
          <p:cNvSpPr>
            <a:spLocks noGrp="1"/>
          </p:cNvSpPr>
          <p:nvPr>
            <p:ph idx="1"/>
          </p:nvPr>
        </p:nvSpPr>
        <p:spPr>
          <a:xfrm>
            <a:off x="87908" y="1556792"/>
            <a:ext cx="5564212" cy="5185584"/>
          </a:xfrm>
        </p:spPr>
        <p:txBody>
          <a:bodyPr/>
          <a:lstStyle/>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Αυτόματη ή μετά από ήπιο τραυματισμό</a:t>
            </a: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Πρόσθιο ρινικό διάφραγμα (</a:t>
            </a:r>
            <a:r>
              <a:rPr lang="en-US" sz="2000" dirty="0">
                <a:solidFill>
                  <a:schemeClr val="tx1"/>
                </a:solidFill>
                <a:latin typeface="Calibri" panose="020F0502020204030204" pitchFamily="34" charset="0"/>
                <a:cs typeface="Calibri" panose="020F0502020204030204" pitchFamily="34" charset="0"/>
              </a:rPr>
              <a:t>Little)</a:t>
            </a:r>
            <a:r>
              <a:rPr lang="el-GR" sz="2000" dirty="0">
                <a:solidFill>
                  <a:schemeClr val="tx1"/>
                </a:solidFill>
                <a:latin typeface="Calibri" panose="020F0502020204030204" pitchFamily="34" charset="0"/>
                <a:cs typeface="Calibri" panose="020F0502020204030204" pitchFamily="34" charset="0"/>
              </a:rPr>
              <a:t> &gt; οπίσθιο</a:t>
            </a:r>
            <a:endParaRPr lang="en-US" sz="20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2000" dirty="0" err="1">
                <a:solidFill>
                  <a:schemeClr val="tx1"/>
                </a:solidFill>
                <a:latin typeface="Calibri" panose="020F0502020204030204" pitchFamily="34" charset="0"/>
                <a:cs typeface="Calibri" panose="020F0502020204030204" pitchFamily="34" charset="0"/>
              </a:rPr>
              <a:t>Βαρ</a:t>
            </a:r>
            <a:r>
              <a:rPr lang="en-US" sz="2000" dirty="0" err="1">
                <a:solidFill>
                  <a:schemeClr val="tx1"/>
                </a:solidFill>
                <a:latin typeface="Calibri" panose="020F0502020204030204" pitchFamily="34" charset="0"/>
                <a:cs typeface="Calibri" panose="020F0502020204030204" pitchFamily="34" charset="0"/>
              </a:rPr>
              <a:t>ύ</a:t>
            </a:r>
            <a:r>
              <a:rPr lang="el-GR" sz="2000" dirty="0" err="1">
                <a:solidFill>
                  <a:schemeClr val="tx1"/>
                </a:solidFill>
                <a:latin typeface="Calibri" panose="020F0502020204030204" pitchFamily="34" charset="0"/>
                <a:cs typeface="Calibri" panose="020F0502020204030204" pitchFamily="34" charset="0"/>
              </a:rPr>
              <a:t>τητα</a:t>
            </a:r>
            <a:r>
              <a:rPr lang="el-GR" sz="2000" dirty="0">
                <a:solidFill>
                  <a:schemeClr val="tx1"/>
                </a:solidFill>
                <a:latin typeface="Calibri" panose="020F0502020204030204" pitchFamily="34" charset="0"/>
                <a:cs typeface="Calibri" panose="020F0502020204030204" pitchFamily="34" charset="0"/>
              </a:rPr>
              <a:t> αιμορραγίας, έλεγχος πήξης/φαρμάκων, θεραπεία </a:t>
            </a:r>
            <a:r>
              <a:rPr lang="el-GR" sz="2000" dirty="0" err="1">
                <a:solidFill>
                  <a:schemeClr val="tx1"/>
                </a:solidFill>
                <a:latin typeface="Calibri" panose="020F0502020204030204" pitchFamily="34" charset="0"/>
                <a:cs typeface="Calibri" panose="020F0502020204030204" pitchFamily="34" charset="0"/>
              </a:rPr>
              <a:t>υπογκαιμίας</a:t>
            </a:r>
            <a:endParaRPr lang="el-GR" sz="20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Π</a:t>
            </a:r>
            <a:r>
              <a:rPr lang="en-US" sz="2000" dirty="0" err="1">
                <a:solidFill>
                  <a:schemeClr val="tx1"/>
                </a:solidFill>
                <a:latin typeface="Calibri" panose="020F0502020204030204" pitchFamily="34" charset="0"/>
                <a:cs typeface="Calibri" panose="020F0502020204030204" pitchFamily="34" charset="0"/>
              </a:rPr>
              <a:t>ί</a:t>
            </a:r>
            <a:r>
              <a:rPr lang="el-GR" sz="2000" dirty="0" err="1">
                <a:solidFill>
                  <a:schemeClr val="tx1"/>
                </a:solidFill>
                <a:latin typeface="Calibri" panose="020F0502020204030204" pitchFamily="34" charset="0"/>
                <a:cs typeface="Calibri" panose="020F0502020204030204" pitchFamily="34" charset="0"/>
              </a:rPr>
              <a:t>εση</a:t>
            </a:r>
            <a:r>
              <a:rPr lang="el-GR" sz="2000" dirty="0">
                <a:solidFill>
                  <a:schemeClr val="tx1"/>
                </a:solidFill>
                <a:latin typeface="Calibri" panose="020F0502020204030204" pitchFamily="34" charset="0"/>
                <a:cs typeface="Calibri" panose="020F0502020204030204" pitchFamily="34" charset="0"/>
              </a:rPr>
              <a:t>  </a:t>
            </a:r>
            <a:r>
              <a:rPr lang="el-GR" sz="2000" dirty="0" err="1">
                <a:solidFill>
                  <a:schemeClr val="tx1"/>
                </a:solidFill>
                <a:latin typeface="Calibri" panose="020F0502020204030204" pitchFamily="34" charset="0"/>
                <a:cs typeface="Calibri" panose="020F0502020204030204" pitchFamily="34" charset="0"/>
              </a:rPr>
              <a:t>επι</a:t>
            </a:r>
            <a:r>
              <a:rPr lang="el-GR" sz="2000" dirty="0">
                <a:solidFill>
                  <a:schemeClr val="tx1"/>
                </a:solidFill>
                <a:latin typeface="Calibri" panose="020F0502020204030204" pitchFamily="34" charset="0"/>
                <a:cs typeface="Calibri" panose="020F0502020204030204" pitchFamily="34" charset="0"/>
              </a:rPr>
              <a:t> 10</a:t>
            </a:r>
            <a:r>
              <a:rPr lang="en-US" sz="2000" dirty="0">
                <a:solidFill>
                  <a:schemeClr val="tx1"/>
                </a:solidFill>
                <a:latin typeface="Calibri" panose="020F0502020204030204" pitchFamily="34" charset="0"/>
                <a:cs typeface="Calibri" panose="020F0502020204030204" pitchFamily="34" charset="0"/>
              </a:rPr>
              <a:t>min </a:t>
            </a:r>
            <a:r>
              <a:rPr lang="el-GR" sz="2000" dirty="0">
                <a:solidFill>
                  <a:schemeClr val="tx1"/>
                </a:solidFill>
                <a:latin typeface="Calibri" panose="020F0502020204030204" pitchFamily="34" charset="0"/>
                <a:cs typeface="Calibri" panose="020F0502020204030204" pitchFamily="34" charset="0"/>
              </a:rPr>
              <a:t>→</a:t>
            </a:r>
            <a:r>
              <a:rPr lang="el-GR" sz="1800" dirty="0">
                <a:solidFill>
                  <a:schemeClr val="tx1"/>
                </a:solidFill>
                <a:latin typeface="Calibri" panose="020F0502020204030204" pitchFamily="34" charset="0"/>
                <a:cs typeface="Calibri" panose="020F0502020204030204" pitchFamily="34" charset="0"/>
              </a:rPr>
              <a:t> αποδέσμευση μετά από 30</a:t>
            </a:r>
            <a:r>
              <a:rPr lang="en-US" sz="1800" dirty="0">
                <a:solidFill>
                  <a:schemeClr val="tx1"/>
                </a:solidFill>
                <a:latin typeface="Calibri" panose="020F0502020204030204" pitchFamily="34" charset="0"/>
                <a:cs typeface="Calibri" panose="020F0502020204030204" pitchFamily="34" charset="0"/>
              </a:rPr>
              <a:t>min</a:t>
            </a:r>
            <a:endParaRPr lang="el-GR"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2000" dirty="0" err="1">
                <a:solidFill>
                  <a:schemeClr val="tx1"/>
                </a:solidFill>
                <a:latin typeface="Calibri" panose="020F0502020204030204" pitchFamily="34" charset="0"/>
                <a:cs typeface="Calibri" panose="020F0502020204030204" pitchFamily="34" charset="0"/>
              </a:rPr>
              <a:t>Επ</a:t>
            </a:r>
            <a:r>
              <a:rPr lang="en-US" sz="2000" dirty="0" err="1">
                <a:solidFill>
                  <a:schemeClr val="tx1"/>
                </a:solidFill>
                <a:latin typeface="Calibri" panose="020F0502020204030204" pitchFamily="34" charset="0"/>
                <a:cs typeface="Calibri" panose="020F0502020204030204" pitchFamily="34" charset="0"/>
              </a:rPr>
              <a:t>ί</a:t>
            </a:r>
            <a:r>
              <a:rPr lang="el-GR" sz="2000" dirty="0" err="1">
                <a:solidFill>
                  <a:schemeClr val="tx1"/>
                </a:solidFill>
                <a:latin typeface="Calibri" panose="020F0502020204030204" pitchFamily="34" charset="0"/>
                <a:cs typeface="Calibri" panose="020F0502020204030204" pitchFamily="34" charset="0"/>
              </a:rPr>
              <a:t>μονη</a:t>
            </a:r>
            <a:r>
              <a:rPr lang="el-GR" sz="2000" dirty="0">
                <a:solidFill>
                  <a:schemeClr val="tx1"/>
                </a:solidFill>
                <a:latin typeface="Calibri" panose="020F0502020204030204" pitchFamily="34" charset="0"/>
                <a:cs typeface="Calibri" panose="020F0502020204030204" pitchFamily="34" charset="0"/>
              </a:rPr>
              <a:t> αιμορραγία → τοποθέτηση γάζας με </a:t>
            </a:r>
            <a:r>
              <a:rPr lang="el-GR" sz="2000" dirty="0" err="1">
                <a:solidFill>
                  <a:schemeClr val="tx1"/>
                </a:solidFill>
                <a:latin typeface="Calibri" panose="020F0502020204030204" pitchFamily="34" charset="0"/>
                <a:cs typeface="Calibri" panose="020F0502020204030204" pitchFamily="34" charset="0"/>
              </a:rPr>
              <a:t>λιδοκαΐνη</a:t>
            </a:r>
            <a:r>
              <a:rPr lang="el-GR" sz="2000" dirty="0">
                <a:solidFill>
                  <a:schemeClr val="tx1"/>
                </a:solidFill>
                <a:latin typeface="Calibri" panose="020F0502020204030204" pitchFamily="34" charset="0"/>
                <a:cs typeface="Calibri" panose="020F0502020204030204" pitchFamily="34" charset="0"/>
              </a:rPr>
              <a:t>/</a:t>
            </a:r>
            <a:r>
              <a:rPr lang="el-GR" sz="2000" dirty="0" err="1">
                <a:solidFill>
                  <a:schemeClr val="tx1"/>
                </a:solidFill>
                <a:latin typeface="Calibri" panose="020F0502020204030204" pitchFamily="34" charset="0"/>
                <a:cs typeface="Calibri" panose="020F0502020204030204" pitchFamily="34" charset="0"/>
              </a:rPr>
              <a:t>φαινυλαιφρίνη</a:t>
            </a:r>
            <a:r>
              <a:rPr lang="el-GR" sz="2000" dirty="0">
                <a:solidFill>
                  <a:schemeClr val="tx1"/>
                </a:solidFill>
                <a:latin typeface="Calibri" panose="020F0502020204030204" pitchFamily="34" charset="0"/>
                <a:cs typeface="Calibri" panose="020F0502020204030204" pitchFamily="34" charset="0"/>
              </a:rPr>
              <a:t> και εντοπισμός σημείου αιμορραγίας → «καυτηριασμός» με νιτρικό άργυρο για 10-15</a:t>
            </a:r>
            <a:r>
              <a:rPr lang="en-US" sz="2000" dirty="0">
                <a:solidFill>
                  <a:schemeClr val="tx1"/>
                </a:solidFill>
                <a:latin typeface="Calibri" panose="020F0502020204030204" pitchFamily="34" charset="0"/>
                <a:cs typeface="Calibri" panose="020F0502020204030204" pitchFamily="34" charset="0"/>
              </a:rPr>
              <a:t>s</a:t>
            </a:r>
            <a:endParaRPr lang="el-GR" sz="20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2000" dirty="0" err="1">
                <a:solidFill>
                  <a:schemeClr val="tx1"/>
                </a:solidFill>
                <a:latin typeface="Calibri" panose="020F0502020204030204" pitchFamily="34" charset="0"/>
                <a:cs typeface="Calibri" panose="020F0502020204030204" pitchFamily="34" charset="0"/>
              </a:rPr>
              <a:t>Επι</a:t>
            </a:r>
            <a:r>
              <a:rPr lang="el-GR" sz="2000" dirty="0">
                <a:solidFill>
                  <a:schemeClr val="tx1"/>
                </a:solidFill>
                <a:latin typeface="Calibri" panose="020F0502020204030204" pitchFamily="34" charset="0"/>
                <a:cs typeface="Calibri" panose="020F0502020204030204" pitchFamily="34" charset="0"/>
              </a:rPr>
              <a:t> αποτυχίας πρόσθιος επιπωματισμός </a:t>
            </a:r>
          </a:p>
          <a:p>
            <a:pPr marL="342900" lvl="1" indent="-342900">
              <a:buSzPct val="60000"/>
              <a:buBlip>
                <a:blip r:embed="rId2"/>
              </a:buBlip>
            </a:pPr>
            <a:r>
              <a:rPr lang="el-GR" sz="2000" dirty="0" err="1">
                <a:solidFill>
                  <a:schemeClr val="tx1"/>
                </a:solidFill>
                <a:latin typeface="Calibri" panose="020F0502020204030204" pitchFamily="34" charset="0"/>
                <a:cs typeface="Calibri" panose="020F0502020204030204" pitchFamily="34" charset="0"/>
              </a:rPr>
              <a:t>Επι</a:t>
            </a:r>
            <a:r>
              <a:rPr lang="el-GR" sz="2000" dirty="0">
                <a:solidFill>
                  <a:schemeClr val="tx1"/>
                </a:solidFill>
                <a:latin typeface="Calibri" panose="020F0502020204030204" pitchFamily="34" charset="0"/>
                <a:cs typeface="Calibri" panose="020F0502020204030204" pitchFamily="34" charset="0"/>
              </a:rPr>
              <a:t> επιμονής →άμεση παραπομπή και απόπειρα οπίσθιου επιπωματισμού με </a:t>
            </a:r>
            <a:r>
              <a:rPr lang="en-US" sz="2000" dirty="0">
                <a:solidFill>
                  <a:schemeClr val="tx1"/>
                </a:solidFill>
                <a:latin typeface="Calibri" panose="020F0502020204030204" pitchFamily="34" charset="0"/>
                <a:cs typeface="Calibri" panose="020F0502020204030204" pitchFamily="34" charset="0"/>
              </a:rPr>
              <a:t>Foley</a:t>
            </a: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15" name="Title 1">
            <a:extLst>
              <a:ext uri="{FF2B5EF4-FFF2-40B4-BE49-F238E27FC236}">
                <a16:creationId xmlns:a16="http://schemas.microsoft.com/office/drawing/2014/main" id="{92CB3568-8099-124B-B1D3-0706F4B31FE1}"/>
              </a:ext>
            </a:extLst>
          </p:cNvPr>
          <p:cNvSpPr>
            <a:spLocks noGrp="1"/>
          </p:cNvSpPr>
          <p:nvPr>
            <p:ph type="title"/>
          </p:nvPr>
        </p:nvSpPr>
        <p:spPr>
          <a:xfrm>
            <a:off x="117759" y="115039"/>
            <a:ext cx="8893175" cy="1202611"/>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br>
              <a:rPr lang="el-GR" sz="24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Επίσταξη</a:t>
            </a:r>
            <a:endParaRPr lang="en-GR" sz="28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5CDBA1B-CEB9-AE4D-B7D4-72D04FF925EB}"/>
              </a:ext>
            </a:extLst>
          </p:cNvPr>
          <p:cNvSpPr txBox="1"/>
          <p:nvPr/>
        </p:nvSpPr>
        <p:spPr>
          <a:xfrm>
            <a:off x="2913894" y="6395862"/>
            <a:ext cx="5885394" cy="461665"/>
          </a:xfrm>
          <a:prstGeom prst="rect">
            <a:avLst/>
          </a:prstGeom>
          <a:noFill/>
        </p:spPr>
        <p:txBody>
          <a:bodyPr wrap="none" rtlCol="0">
            <a:spAutoFit/>
          </a:bodyPr>
          <a:lstStyle/>
          <a:p>
            <a:r>
              <a:rPr lang="en-GR" sz="1200" b="0" i="1" dirty="0"/>
              <a:t>Oxford Handbook of Emergency Medicine 5th Edition, 2020</a:t>
            </a:r>
          </a:p>
          <a:p>
            <a:r>
              <a:rPr lang="en-GB" sz="1200" b="0" i="1" dirty="0"/>
              <a:t>https://</a:t>
            </a:r>
            <a:r>
              <a:rPr lang="en-GB" sz="1200" b="0" i="1" dirty="0" err="1"/>
              <a:t>sjrhem.ca</a:t>
            </a:r>
            <a:r>
              <a:rPr lang="en-GB" sz="1200" b="0" i="1" dirty="0"/>
              <a:t>/</a:t>
            </a:r>
            <a:r>
              <a:rPr lang="en-GB" sz="1200" b="0" i="1" dirty="0" err="1"/>
              <a:t>wp</a:t>
            </a:r>
            <a:r>
              <a:rPr lang="en-GB" sz="1200" b="0" i="1" dirty="0"/>
              <a:t>-content/uploads/2018/12/Littles-area-or-</a:t>
            </a:r>
            <a:r>
              <a:rPr lang="en-GB" sz="1200" b="0" i="1" dirty="0" err="1"/>
              <a:t>Kiesselbach</a:t>
            </a:r>
            <a:r>
              <a:rPr lang="en-GB" sz="1200" b="0" i="1" dirty="0"/>
              <a:t>-</a:t>
            </a:r>
            <a:r>
              <a:rPr lang="en-GB" sz="1200" b="0" i="1" dirty="0" err="1"/>
              <a:t>plexus.jpg</a:t>
            </a:r>
            <a:endParaRPr lang="en-GR" sz="1200" b="0" i="1" dirty="0"/>
          </a:p>
        </p:txBody>
      </p:sp>
      <p:pic>
        <p:nvPicPr>
          <p:cNvPr id="24578" name="Picture 2">
            <a:extLst>
              <a:ext uri="{FF2B5EF4-FFF2-40B4-BE49-F238E27FC236}">
                <a16:creationId xmlns:a16="http://schemas.microsoft.com/office/drawing/2014/main" id="{5EA28AA4-1792-0141-98E3-F6E2987F8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591" y="2282825"/>
            <a:ext cx="3136900" cy="229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21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125412" y="201678"/>
            <a:ext cx="8893175" cy="980728"/>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 </a:t>
            </a:r>
            <a:br>
              <a:rPr lang="el-GR" sz="28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cs typeface="Calibri" panose="020F0502020204030204" pitchFamily="34" charset="0"/>
              </a:rPr>
              <a:t>Η ειδική αίσθηση της όρασης</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idx="1"/>
          </p:nvPr>
        </p:nvSpPr>
        <p:spPr>
          <a:xfrm>
            <a:off x="146643" y="1412776"/>
            <a:ext cx="6009533" cy="5243546"/>
          </a:xfrm>
        </p:spPr>
        <p:txBody>
          <a:bodyPr/>
          <a:lstStyle/>
          <a:p>
            <a:r>
              <a:rPr lang="el-GR" sz="2400" dirty="0">
                <a:latin typeface="Calibri" panose="020F0502020204030204" pitchFamily="34" charset="0"/>
                <a:cs typeface="Calibri" panose="020F0502020204030204" pitchFamily="34" charset="0"/>
              </a:rPr>
              <a:t>Οφθαλμικός βολβός (σύστημα λήψης)</a:t>
            </a:r>
          </a:p>
          <a:p>
            <a:pPr marL="742950" lvl="2" indent="-342900">
              <a:buSzPct val="60000"/>
              <a:buBlip>
                <a:blip r:embed="rId2"/>
              </a:buBlip>
            </a:pPr>
            <a:r>
              <a:rPr lang="el-GR" dirty="0" err="1">
                <a:solidFill>
                  <a:schemeClr val="tx1"/>
                </a:solidFill>
                <a:latin typeface="Calibri" panose="020F0502020204030204" pitchFamily="34" charset="0"/>
                <a:cs typeface="Calibri" panose="020F0502020204030204" pitchFamily="34" charset="0"/>
              </a:rPr>
              <a:t>Επικουρικ</a:t>
            </a:r>
            <a:r>
              <a:rPr lang="en-US" dirty="0" err="1">
                <a:solidFill>
                  <a:schemeClr val="tx1"/>
                </a:solidFill>
                <a:latin typeface="Calibri" panose="020F0502020204030204" pitchFamily="34" charset="0"/>
                <a:cs typeface="Calibri" panose="020F0502020204030204" pitchFamily="34" charset="0"/>
              </a:rPr>
              <a:t>ά</a:t>
            </a:r>
            <a:r>
              <a:rPr lang="el-GR" dirty="0">
                <a:solidFill>
                  <a:schemeClr val="tx1"/>
                </a:solidFill>
                <a:latin typeface="Calibri" panose="020F0502020204030204" pitchFamily="34" charset="0"/>
                <a:cs typeface="Calibri" panose="020F0502020204030204" pitchFamily="34" charset="0"/>
              </a:rPr>
              <a:t> στοιχεία (</a:t>
            </a:r>
            <a:r>
              <a:rPr lang="el-GR" dirty="0" err="1">
                <a:solidFill>
                  <a:schemeClr val="tx1"/>
                </a:solidFill>
                <a:latin typeface="Calibri" panose="020F0502020204030204" pitchFamily="34" charset="0"/>
                <a:cs typeface="Calibri" panose="020F0502020204030204" pitchFamily="34" charset="0"/>
              </a:rPr>
              <a:t>όφρυς</a:t>
            </a:r>
            <a:r>
              <a:rPr lang="el-GR" dirty="0">
                <a:solidFill>
                  <a:schemeClr val="tx1"/>
                </a:solidFill>
                <a:latin typeface="Calibri" panose="020F0502020204030204" pitchFamily="34" charset="0"/>
                <a:cs typeface="Calibri" panose="020F0502020204030204" pitchFamily="34" charset="0"/>
              </a:rPr>
              <a:t>, βλέφαρα, βλεφαρίδες, σμηγματογόνοι αδένες, </a:t>
            </a:r>
            <a:r>
              <a:rPr lang="el-GR" dirty="0" err="1">
                <a:solidFill>
                  <a:schemeClr val="tx1"/>
                </a:solidFill>
                <a:latin typeface="Calibri" panose="020F0502020204030204" pitchFamily="34" charset="0"/>
                <a:cs typeface="Calibri" panose="020F0502020204030204" pitchFamily="34" charset="0"/>
              </a:rPr>
              <a:t>οφθαλμοκινητικοί</a:t>
            </a:r>
            <a:r>
              <a:rPr lang="el-GR" dirty="0">
                <a:solidFill>
                  <a:schemeClr val="tx1"/>
                </a:solidFill>
                <a:latin typeface="Calibri" panose="020F0502020204030204" pitchFamily="34" charset="0"/>
                <a:cs typeface="Calibri" panose="020F0502020204030204" pitchFamily="34" charset="0"/>
              </a:rPr>
              <a:t> μύες, </a:t>
            </a:r>
            <a:r>
              <a:rPr lang="el-GR" dirty="0" err="1">
                <a:solidFill>
                  <a:schemeClr val="tx1"/>
                </a:solidFill>
                <a:latin typeface="Calibri" panose="020F0502020204030204" pitchFamily="34" charset="0"/>
                <a:cs typeface="Calibri" panose="020F0502020204030204" pitchFamily="34" charset="0"/>
              </a:rPr>
              <a:t>ανελκτήρας</a:t>
            </a:r>
            <a:r>
              <a:rPr lang="el-GR" dirty="0">
                <a:solidFill>
                  <a:schemeClr val="tx1"/>
                </a:solidFill>
                <a:latin typeface="Calibri" panose="020F0502020204030204" pitchFamily="34" charset="0"/>
                <a:cs typeface="Calibri" panose="020F0502020204030204" pitchFamily="34" charset="0"/>
              </a:rPr>
              <a:t>/σφιγκτήρας βλεφάρου)</a:t>
            </a:r>
            <a:endParaRPr lang="el-GR" sz="24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2400" dirty="0">
                <a:solidFill>
                  <a:schemeClr val="tx1"/>
                </a:solidFill>
                <a:latin typeface="Calibri" panose="020F0502020204030204" pitchFamily="34" charset="0"/>
                <a:cs typeface="Calibri" panose="020F0502020204030204" pitchFamily="34" charset="0"/>
              </a:rPr>
              <a:t>Οπτική οδός (σύστημα μετάδοσης)</a:t>
            </a:r>
          </a:p>
          <a:p>
            <a:pPr marL="742950" lvl="2" indent="-342900">
              <a:buSzPct val="60000"/>
              <a:buBlip>
                <a:blip r:embed="rId2"/>
              </a:buBlip>
            </a:pPr>
            <a:r>
              <a:rPr lang="el-GR" sz="2200" dirty="0">
                <a:solidFill>
                  <a:schemeClr val="tx1"/>
                </a:solidFill>
                <a:latin typeface="Calibri" panose="020F0502020204030204" pitchFamily="34" charset="0"/>
                <a:cs typeface="Calibri" panose="020F0502020204030204" pitchFamily="34" charset="0"/>
              </a:rPr>
              <a:t>Οπτικό νεύρο</a:t>
            </a:r>
          </a:p>
          <a:p>
            <a:pPr marL="742950" lvl="2" indent="-342900">
              <a:buSzPct val="60000"/>
              <a:buBlip>
                <a:blip r:embed="rId2"/>
              </a:buBlip>
            </a:pPr>
            <a:r>
              <a:rPr lang="el-GR" sz="2200" dirty="0">
                <a:solidFill>
                  <a:schemeClr val="tx1"/>
                </a:solidFill>
                <a:latin typeface="Calibri" panose="020F0502020204030204" pitchFamily="34" charset="0"/>
                <a:cs typeface="Calibri" panose="020F0502020204030204" pitchFamily="34" charset="0"/>
              </a:rPr>
              <a:t>Οπτικό χίασμα</a:t>
            </a:r>
          </a:p>
          <a:p>
            <a:pPr marL="742950" lvl="2" indent="-342900">
              <a:buSzPct val="60000"/>
              <a:buBlip>
                <a:blip r:embed="rId2"/>
              </a:buBlip>
            </a:pPr>
            <a:r>
              <a:rPr lang="el-GR" sz="2200" dirty="0">
                <a:solidFill>
                  <a:schemeClr val="tx1"/>
                </a:solidFill>
                <a:latin typeface="Calibri" panose="020F0502020204030204" pitchFamily="34" charset="0"/>
                <a:cs typeface="Calibri" panose="020F0502020204030204" pitchFamily="34" charset="0"/>
              </a:rPr>
              <a:t>Οπτική ακτινοβολία</a:t>
            </a:r>
            <a:endParaRPr lang="el-GR" sz="24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Οπτικός φλοιός (επεξεργασία και ερμηνεία οπτικών ερεθισμάτων)</a:t>
            </a: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2599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1F2DCA-CF93-C842-B667-75BE58220FA2}"/>
              </a:ext>
            </a:extLst>
          </p:cNvPr>
          <p:cNvSpPr>
            <a:spLocks noGrp="1"/>
          </p:cNvSpPr>
          <p:nvPr>
            <p:ph idx="1"/>
          </p:nvPr>
        </p:nvSpPr>
        <p:spPr>
          <a:xfrm>
            <a:off x="117286" y="1389624"/>
            <a:ext cx="8372524" cy="4127608"/>
          </a:xfrm>
        </p:spPr>
        <p:txBody>
          <a:bodyPr/>
          <a:lstStyle/>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Ιστορικό τραυματισμού και αιμορραγία</a:t>
            </a: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Έλεγχος σοβαρού τραυματισμού προσώπου/κεφαλής και παρουσία νευρολογικής σημειολογίας ή ΕΝΥ</a:t>
            </a:r>
            <a:endParaRPr lang="en-US" sz="20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Οίδημα, ευαισθησία &amp; έλεγχος απόκλισης, αιματώματος &amp; ικανότητας αναπνοής από κάθε </a:t>
            </a:r>
            <a:r>
              <a:rPr lang="el-GR" sz="2000" dirty="0" err="1">
                <a:solidFill>
                  <a:schemeClr val="tx1"/>
                </a:solidFill>
                <a:latin typeface="Calibri" panose="020F0502020204030204" pitchFamily="34" charset="0"/>
                <a:cs typeface="Calibri" panose="020F0502020204030204" pitchFamily="34" charset="0"/>
              </a:rPr>
              <a:t>ρώθωνα</a:t>
            </a:r>
            <a:endParaRPr lang="el-GR" sz="20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2000" dirty="0" err="1">
                <a:solidFill>
                  <a:schemeClr val="tx1"/>
                </a:solidFill>
                <a:latin typeface="Calibri" panose="020F0502020204030204" pitchFamily="34" charset="0"/>
                <a:cs typeface="Calibri" panose="020F0502020204030204" pitchFamily="34" charset="0"/>
              </a:rPr>
              <a:t>Ακτνογραφία</a:t>
            </a:r>
            <a:r>
              <a:rPr lang="el-GR" sz="2000" dirty="0">
                <a:solidFill>
                  <a:schemeClr val="tx1"/>
                </a:solidFill>
                <a:latin typeface="Calibri" panose="020F0502020204030204" pitchFamily="34" charset="0"/>
                <a:cs typeface="Calibri" panose="020F0502020204030204" pitchFamily="34" charset="0"/>
              </a:rPr>
              <a:t> μόνο </a:t>
            </a:r>
            <a:r>
              <a:rPr lang="el-GR" sz="2000" dirty="0" err="1">
                <a:solidFill>
                  <a:schemeClr val="tx1"/>
                </a:solidFill>
                <a:latin typeface="Calibri" panose="020F0502020204030204" pitchFamily="34" charset="0"/>
                <a:cs typeface="Calibri" panose="020F0502020204030204" pitchFamily="34" charset="0"/>
              </a:rPr>
              <a:t>επι</a:t>
            </a:r>
            <a:r>
              <a:rPr lang="el-GR" sz="2000" dirty="0">
                <a:solidFill>
                  <a:schemeClr val="tx1"/>
                </a:solidFill>
                <a:latin typeface="Calibri" panose="020F0502020204030204" pitchFamily="34" charset="0"/>
                <a:cs typeface="Calibri" panose="020F0502020204030204" pitchFamily="34" charset="0"/>
              </a:rPr>
              <a:t> υποψίας άλλων καταγμάτων</a:t>
            </a: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Παραπομπή σε ΩΡΛ ιδιαίτερα </a:t>
            </a:r>
            <a:r>
              <a:rPr lang="el-GR" sz="2000" dirty="0" err="1">
                <a:solidFill>
                  <a:schemeClr val="tx1"/>
                </a:solidFill>
                <a:latin typeface="Calibri" panose="020F0502020204030204" pitchFamily="34" charset="0"/>
                <a:cs typeface="Calibri" panose="020F0502020204030204" pitchFamily="34" charset="0"/>
              </a:rPr>
              <a:t>επι</a:t>
            </a:r>
            <a:r>
              <a:rPr lang="el-GR" sz="2000" dirty="0">
                <a:solidFill>
                  <a:schemeClr val="tx1"/>
                </a:solidFill>
                <a:latin typeface="Calibri" panose="020F0502020204030204" pitchFamily="34" charset="0"/>
                <a:cs typeface="Calibri" panose="020F0502020204030204" pitchFamily="34" charset="0"/>
              </a:rPr>
              <a:t> αιματώματος (προς αποφυγή νέκρωσης) ή συνεχιζόμενης αιμορραγίας</a:t>
            </a: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Φροντίδα δερματικών τραυμάτων ( καθαρισμός, </a:t>
            </a:r>
            <a:r>
              <a:rPr lang="en-US" sz="2000" dirty="0" err="1">
                <a:solidFill>
                  <a:schemeClr val="tx1"/>
                </a:solidFill>
                <a:latin typeface="Calibri" panose="020F0502020204030204" pitchFamily="34" charset="0"/>
                <a:cs typeface="Calibri" panose="020F0502020204030204" pitchFamily="34" charset="0"/>
              </a:rPr>
              <a:t>steri</a:t>
            </a:r>
            <a:r>
              <a:rPr lang="en-US" sz="2000" dirty="0">
                <a:solidFill>
                  <a:schemeClr val="tx1"/>
                </a:solidFill>
                <a:latin typeface="Calibri" panose="020F0502020204030204" pitchFamily="34" charset="0"/>
                <a:cs typeface="Calibri" panose="020F0502020204030204" pitchFamily="34" charset="0"/>
              </a:rPr>
              <a:t>-strip, </a:t>
            </a:r>
            <a:r>
              <a:rPr lang="el-GR" sz="2000" dirty="0">
                <a:solidFill>
                  <a:schemeClr val="tx1"/>
                </a:solidFill>
                <a:latin typeface="Calibri" panose="020F0502020204030204" pitchFamily="34" charset="0"/>
                <a:cs typeface="Calibri" panose="020F0502020204030204" pitchFamily="34" charset="0"/>
              </a:rPr>
              <a:t>αντιβιοτικά)</a:t>
            </a: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Αναλγησία</a:t>
            </a:r>
            <a:endParaRPr lang="el-GR" sz="1800" dirty="0">
              <a:solidFill>
                <a:schemeClr val="tx1"/>
              </a:solidFill>
              <a:latin typeface="Calibri" panose="020F0502020204030204" pitchFamily="34" charset="0"/>
              <a:cs typeface="Calibri" panose="020F0502020204030204" pitchFamily="34" charset="0"/>
            </a:endParaRPr>
          </a:p>
          <a:p>
            <a:pPr marL="400050" lvl="2" indent="0">
              <a:buSzPct val="60000"/>
              <a:buNone/>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15" name="Title 1">
            <a:extLst>
              <a:ext uri="{FF2B5EF4-FFF2-40B4-BE49-F238E27FC236}">
                <a16:creationId xmlns:a16="http://schemas.microsoft.com/office/drawing/2014/main" id="{92CB3568-8099-124B-B1D3-0706F4B31FE1}"/>
              </a:ext>
            </a:extLst>
          </p:cNvPr>
          <p:cNvSpPr>
            <a:spLocks noGrp="1"/>
          </p:cNvSpPr>
          <p:nvPr>
            <p:ph type="title"/>
          </p:nvPr>
        </p:nvSpPr>
        <p:spPr>
          <a:xfrm>
            <a:off x="117759" y="115039"/>
            <a:ext cx="8893175" cy="937697"/>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br>
              <a:rPr lang="el-GR" sz="2400" b="1" dirty="0">
                <a:latin typeface="Calibri" panose="020F0502020204030204" pitchFamily="34" charset="0"/>
                <a:ea typeface="+mn-ea"/>
                <a:cs typeface="Calibri" panose="020F0502020204030204" pitchFamily="34" charset="0"/>
              </a:rPr>
            </a:br>
            <a:r>
              <a:rPr lang="el-GR" sz="2800" b="1" dirty="0" err="1">
                <a:latin typeface="Calibri" panose="020F0502020204030204" pitchFamily="34" charset="0"/>
                <a:ea typeface="+mn-ea"/>
                <a:cs typeface="Calibri" panose="020F0502020204030204" pitchFamily="34" charset="0"/>
              </a:rPr>
              <a:t>Ρινικ</a:t>
            </a:r>
            <a:r>
              <a:rPr lang="en-US" sz="2800" b="1" dirty="0" err="1">
                <a:latin typeface="Calibri" panose="020F0502020204030204" pitchFamily="34" charset="0"/>
                <a:ea typeface="+mn-ea"/>
                <a:cs typeface="Calibri" panose="020F0502020204030204" pitchFamily="34" charset="0"/>
              </a:rPr>
              <a:t>ά</a:t>
            </a:r>
            <a:r>
              <a:rPr lang="el-GR" sz="2800" b="1" dirty="0">
                <a:latin typeface="Calibri" panose="020F0502020204030204" pitchFamily="34" charset="0"/>
                <a:ea typeface="+mn-ea"/>
                <a:cs typeface="Calibri" panose="020F0502020204030204" pitchFamily="34" charset="0"/>
              </a:rPr>
              <a:t> κατάγματα</a:t>
            </a:r>
            <a:endParaRPr lang="en-GR" sz="28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5CDBA1B-CEB9-AE4D-B7D4-72D04FF925EB}"/>
              </a:ext>
            </a:extLst>
          </p:cNvPr>
          <p:cNvSpPr txBox="1"/>
          <p:nvPr/>
        </p:nvSpPr>
        <p:spPr>
          <a:xfrm>
            <a:off x="4783495" y="6456926"/>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655357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1F2DCA-CF93-C842-B667-75BE58220FA2}"/>
              </a:ext>
            </a:extLst>
          </p:cNvPr>
          <p:cNvSpPr>
            <a:spLocks noGrp="1"/>
          </p:cNvSpPr>
          <p:nvPr>
            <p:ph idx="1"/>
          </p:nvPr>
        </p:nvSpPr>
        <p:spPr>
          <a:xfrm>
            <a:off x="385738" y="1071802"/>
            <a:ext cx="8372524" cy="5525550"/>
          </a:xfrm>
        </p:spPr>
        <p:txBody>
          <a:bodyPr/>
          <a:lstStyle/>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Ιογενείς (</a:t>
            </a:r>
            <a:r>
              <a:rPr lang="en-US" sz="1800" dirty="0">
                <a:solidFill>
                  <a:schemeClr val="tx1"/>
                </a:solidFill>
                <a:latin typeface="Calibri" panose="020F0502020204030204" pitchFamily="34" charset="0"/>
                <a:cs typeface="Calibri" panose="020F0502020204030204" pitchFamily="34" charset="0"/>
              </a:rPr>
              <a:t>EBV, CMV, HSV, </a:t>
            </a:r>
            <a:r>
              <a:rPr lang="el-GR" sz="1800" dirty="0" err="1">
                <a:solidFill>
                  <a:schemeClr val="tx1"/>
                </a:solidFill>
                <a:latin typeface="Calibri" panose="020F0502020204030204" pitchFamily="34" charset="0"/>
                <a:cs typeface="Calibri" panose="020F0502020204030204" pitchFamily="34" charset="0"/>
              </a:rPr>
              <a:t>αδενοϊοί</a:t>
            </a:r>
            <a:r>
              <a:rPr lang="en-US" sz="1800" dirty="0">
                <a:solidFill>
                  <a:schemeClr val="tx1"/>
                </a:solidFill>
                <a:latin typeface="Calibri" panose="020F0502020204030204" pitchFamily="34" charset="0"/>
                <a:cs typeface="Calibri" panose="020F0502020204030204" pitchFamily="34" charset="0"/>
              </a:rPr>
              <a:t>, </a:t>
            </a:r>
            <a:r>
              <a:rPr lang="el-GR" sz="1800" dirty="0" err="1">
                <a:solidFill>
                  <a:schemeClr val="tx1"/>
                </a:solidFill>
                <a:latin typeface="Calibri" panose="020F0502020204030204" pitchFamily="34" charset="0"/>
                <a:cs typeface="Calibri" panose="020F0502020204030204" pitchFamily="34" charset="0"/>
              </a:rPr>
              <a:t>ρινοϊοί</a:t>
            </a:r>
            <a:r>
              <a:rPr lang="el-GR" sz="1800" dirty="0">
                <a:solidFill>
                  <a:schemeClr val="tx1"/>
                </a:solidFill>
                <a:latin typeface="Calibri" panose="020F0502020204030204" pitchFamily="34" charset="0"/>
                <a:cs typeface="Calibri" panose="020F0502020204030204" pitchFamily="34" charset="0"/>
              </a:rPr>
              <a:t>, </a:t>
            </a:r>
            <a:r>
              <a:rPr lang="el-GR" sz="1800" dirty="0" err="1">
                <a:solidFill>
                  <a:schemeClr val="tx1"/>
                </a:solidFill>
                <a:latin typeface="Calibri" panose="020F0502020204030204" pitchFamily="34" charset="0"/>
                <a:cs typeface="Calibri" panose="020F0502020204030204" pitchFamily="34" charset="0"/>
              </a:rPr>
              <a:t>κορονοϊοί</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ΗΙ</a:t>
            </a:r>
            <a:r>
              <a:rPr lang="en-US" sz="1800" dirty="0">
                <a:solidFill>
                  <a:schemeClr val="tx1"/>
                </a:solidFill>
                <a:latin typeface="Calibri" panose="020F0502020204030204" pitchFamily="34" charset="0"/>
                <a:cs typeface="Calibri" panose="020F0502020204030204" pitchFamily="34" charset="0"/>
              </a:rPr>
              <a:t>V</a:t>
            </a:r>
            <a:r>
              <a:rPr lang="el-GR" sz="1800" dirty="0">
                <a:solidFill>
                  <a:schemeClr val="tx1"/>
                </a:solidFill>
                <a:latin typeface="Calibri" panose="020F0502020204030204" pitchFamily="34" charset="0"/>
                <a:cs typeface="Calibri" panose="020F0502020204030204" pitchFamily="34" charset="0"/>
              </a:rPr>
              <a:t>) ή </a:t>
            </a:r>
            <a:r>
              <a:rPr lang="el-GR" sz="1800" dirty="0" err="1">
                <a:solidFill>
                  <a:schemeClr val="tx1"/>
                </a:solidFill>
                <a:latin typeface="Calibri" panose="020F0502020204030204" pitchFamily="34" charset="0"/>
                <a:cs typeface="Calibri" panose="020F0502020204030204" pitchFamily="34" charset="0"/>
              </a:rPr>
              <a:t>βακτηριακές</a:t>
            </a:r>
            <a:r>
              <a:rPr lang="el-GR" sz="1800" dirty="0">
                <a:solidFill>
                  <a:schemeClr val="tx1"/>
                </a:solidFill>
                <a:latin typeface="Calibri" panose="020F0502020204030204" pitchFamily="34" charset="0"/>
                <a:cs typeface="Calibri" panose="020F0502020204030204" pitchFamily="34" charset="0"/>
              </a:rPr>
              <a:t> λοιμώξεις (</a:t>
            </a:r>
            <a:r>
              <a:rPr lang="el-GR" sz="1800" dirty="0" err="1">
                <a:solidFill>
                  <a:schemeClr val="tx1"/>
                </a:solidFill>
                <a:latin typeface="Calibri" panose="020F0502020204030204" pitchFamily="34" charset="0"/>
                <a:cs typeface="Calibri" panose="020F0502020204030204" pitchFamily="34" charset="0"/>
              </a:rPr>
              <a:t>στρεπτ</a:t>
            </a:r>
            <a:r>
              <a:rPr lang="en-US" sz="1800" dirty="0" err="1">
                <a:solidFill>
                  <a:schemeClr val="tx1"/>
                </a:solidFill>
                <a:latin typeface="Calibri" panose="020F0502020204030204" pitchFamily="34" charset="0"/>
                <a:cs typeface="Calibri" panose="020F0502020204030204" pitchFamily="34" charset="0"/>
              </a:rPr>
              <a:t>ό</a:t>
            </a:r>
            <a:r>
              <a:rPr lang="el-GR" sz="1800" dirty="0" err="1">
                <a:solidFill>
                  <a:schemeClr val="tx1"/>
                </a:solidFill>
                <a:latin typeface="Calibri" panose="020F0502020204030204" pitchFamily="34" charset="0"/>
                <a:cs typeface="Calibri" panose="020F0502020204030204" pitchFamily="34" charset="0"/>
              </a:rPr>
              <a:t>κοκκος</a:t>
            </a:r>
            <a:r>
              <a:rPr lang="el-GR" sz="1800" dirty="0">
                <a:solidFill>
                  <a:schemeClr val="tx1"/>
                </a:solidFill>
                <a:latin typeface="Calibri" panose="020F0502020204030204" pitchFamily="34" charset="0"/>
                <a:cs typeface="Calibri" panose="020F0502020204030204" pitchFamily="34" charset="0"/>
              </a:rPr>
              <a:t>, </a:t>
            </a:r>
            <a:r>
              <a:rPr lang="el-GR" sz="1800" dirty="0" err="1">
                <a:solidFill>
                  <a:schemeClr val="tx1"/>
                </a:solidFill>
                <a:latin typeface="Calibri" panose="020F0502020204030204" pitchFamily="34" charset="0"/>
                <a:cs typeface="Calibri" panose="020F0502020204030204" pitchFamily="34" charset="0"/>
              </a:rPr>
              <a:t>μυκόπλασμα</a:t>
            </a:r>
            <a:r>
              <a:rPr lang="el-GR" sz="1800" dirty="0">
                <a:solidFill>
                  <a:schemeClr val="tx1"/>
                </a:solidFill>
                <a:latin typeface="Calibri" panose="020F0502020204030204" pitchFamily="34" charset="0"/>
                <a:cs typeface="Calibri" panose="020F0502020204030204" pitchFamily="34" charset="0"/>
              </a:rPr>
              <a:t>, </a:t>
            </a:r>
            <a:r>
              <a:rPr lang="el-GR" sz="1800" dirty="0" err="1">
                <a:solidFill>
                  <a:schemeClr val="tx1"/>
                </a:solidFill>
                <a:latin typeface="Calibri" panose="020F0502020204030204" pitchFamily="34" charset="0"/>
                <a:cs typeface="Calibri" panose="020F0502020204030204" pitchFamily="34" charset="0"/>
              </a:rPr>
              <a:t>χλαμύδια</a:t>
            </a:r>
            <a:r>
              <a:rPr lang="el-GR" sz="1800" dirty="0">
                <a:solidFill>
                  <a:schemeClr val="tx1"/>
                </a:solidFill>
                <a:latin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cs typeface="Calibri" panose="020F0502020204030204" pitchFamily="34" charset="0"/>
              </a:rPr>
              <a:t>Arcanobacterium</a:t>
            </a:r>
            <a:r>
              <a:rPr lang="el-GR" sz="1800" dirty="0">
                <a:solidFill>
                  <a:schemeClr val="tx1"/>
                </a:solidFill>
                <a:latin typeface="Calibri" panose="020F0502020204030204" pitchFamily="34" charset="0"/>
                <a:cs typeface="Calibri" panose="020F0502020204030204" pitchFamily="34" charset="0"/>
              </a:rPr>
              <a:t>, </a:t>
            </a:r>
            <a:r>
              <a:rPr lang="en-GB" sz="1800" dirty="0">
                <a:solidFill>
                  <a:schemeClr val="tx1"/>
                </a:solidFill>
                <a:latin typeface="Calibri" panose="020F0502020204030204" pitchFamily="34" charset="0"/>
                <a:cs typeface="Calibri" panose="020F0502020204030204" pitchFamily="34" charset="0"/>
              </a:rPr>
              <a:t>Corynebacterium, </a:t>
            </a:r>
            <a:r>
              <a:rPr lang="el-GR" sz="1800" dirty="0">
                <a:solidFill>
                  <a:schemeClr val="tx1"/>
                </a:solidFill>
                <a:latin typeface="Calibri" panose="020F0502020204030204" pitchFamily="34" charset="0"/>
                <a:cs typeface="Calibri" panose="020F0502020204030204" pitchFamily="34" charset="0"/>
              </a:rPr>
              <a:t>γονόκοκκος) </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Πόνος, </a:t>
            </a:r>
            <a:r>
              <a:rPr lang="el-GR" sz="1800" dirty="0" err="1">
                <a:solidFill>
                  <a:schemeClr val="tx1"/>
                </a:solidFill>
                <a:latin typeface="Calibri" panose="020F0502020204030204" pitchFamily="34" charset="0"/>
                <a:cs typeface="Calibri" panose="020F0502020204030204" pitchFamily="34" charset="0"/>
              </a:rPr>
              <a:t>δυσκαταποσία</a:t>
            </a:r>
            <a:r>
              <a:rPr lang="el-GR" sz="1800" dirty="0">
                <a:solidFill>
                  <a:schemeClr val="tx1"/>
                </a:solidFill>
                <a:latin typeface="Calibri" panose="020F0502020204030204" pitchFamily="34" charset="0"/>
                <a:cs typeface="Calibri" panose="020F0502020204030204" pitchFamily="34" charset="0"/>
              </a:rPr>
              <a:t>, πυρετός, κεφαλαλγία, κακουχία, </a:t>
            </a:r>
            <a:r>
              <a:rPr lang="el-GR" sz="1800" dirty="0" err="1">
                <a:solidFill>
                  <a:schemeClr val="tx1"/>
                </a:solidFill>
                <a:latin typeface="Calibri" panose="020F0502020204030204" pitchFamily="34" charset="0"/>
                <a:cs typeface="Calibri" panose="020F0502020204030204" pitchFamily="34" charset="0"/>
              </a:rPr>
              <a:t>ενάνθημα</a:t>
            </a:r>
            <a:r>
              <a:rPr lang="el-GR" sz="1800" dirty="0">
                <a:solidFill>
                  <a:schemeClr val="tx1"/>
                </a:solidFill>
                <a:latin typeface="Calibri" panose="020F0502020204030204" pitchFamily="34" charset="0"/>
                <a:cs typeface="Calibri" panose="020F0502020204030204" pitchFamily="34" charset="0"/>
              </a:rPr>
              <a:t>, πυώδεις αμυγδαλές, αυχενική </a:t>
            </a:r>
            <a:r>
              <a:rPr lang="el-GR" sz="1800" dirty="0" err="1">
                <a:solidFill>
                  <a:schemeClr val="tx1"/>
                </a:solidFill>
                <a:latin typeface="Calibri" panose="020F0502020204030204" pitchFamily="34" charset="0"/>
                <a:cs typeface="Calibri" panose="020F0502020204030204" pitchFamily="34" charset="0"/>
              </a:rPr>
              <a:t>λεμφαδενοπάθεια</a:t>
            </a:r>
            <a:r>
              <a:rPr lang="el-GR" sz="1800" dirty="0">
                <a:solidFill>
                  <a:schemeClr val="tx1"/>
                </a:solidFill>
                <a:latin typeface="Calibri" panose="020F0502020204030204" pitchFamily="34" charset="0"/>
                <a:cs typeface="Calibri" panose="020F0502020204030204" pitchFamily="34" charset="0"/>
              </a:rPr>
              <a:t>, σπληνομεγαλία</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Σημεία «συναγερμού»</a:t>
            </a:r>
            <a:r>
              <a:rPr lang="en-US" sz="1800" dirty="0">
                <a:solidFill>
                  <a:schemeClr val="tx1"/>
                </a:solidFill>
                <a:latin typeface="Calibri" panose="020F0502020204030204" pitchFamily="34" charset="0"/>
                <a:cs typeface="Calibri" panose="020F0502020204030204" pitchFamily="34" charset="0"/>
              </a:rPr>
              <a:t>:</a:t>
            </a:r>
          </a:p>
          <a:p>
            <a:pPr marL="742950" lvl="2" indent="-342900">
              <a:buSzPct val="60000"/>
              <a:buBlip>
                <a:blip r:embed="rId2"/>
              </a:buBlip>
            </a:pPr>
            <a:r>
              <a:rPr lang="el-GR" sz="1600" dirty="0" err="1">
                <a:solidFill>
                  <a:schemeClr val="tx1"/>
                </a:solidFill>
                <a:latin typeface="Calibri" panose="020F0502020204030204" pitchFamily="34" charset="0"/>
                <a:cs typeface="Calibri" panose="020F0502020204030204" pitchFamily="34" charset="0"/>
              </a:rPr>
              <a:t>Επιγλωτ</a:t>
            </a:r>
            <a:r>
              <a:rPr lang="en-US" sz="1600" dirty="0" err="1">
                <a:solidFill>
                  <a:schemeClr val="tx1"/>
                </a:solidFill>
                <a:latin typeface="Calibri" panose="020F0502020204030204" pitchFamily="34" charset="0"/>
                <a:cs typeface="Calibri" panose="020F0502020204030204" pitchFamily="34" charset="0"/>
              </a:rPr>
              <a:t>ί</a:t>
            </a:r>
            <a:r>
              <a:rPr lang="el-GR" sz="1600" dirty="0" err="1">
                <a:solidFill>
                  <a:schemeClr val="tx1"/>
                </a:solidFill>
                <a:latin typeface="Calibri" panose="020F0502020204030204" pitchFamily="34" charset="0"/>
                <a:cs typeface="Calibri" panose="020F0502020204030204" pitchFamily="34" charset="0"/>
              </a:rPr>
              <a:t>τιδα</a:t>
            </a:r>
            <a:r>
              <a:rPr lang="en-US" sz="1600" dirty="0">
                <a:solidFill>
                  <a:schemeClr val="tx1"/>
                </a:solidFill>
                <a:latin typeface="Calibri" panose="020F0502020204030204" pitchFamily="34" charset="0"/>
                <a:cs typeface="Calibri" panose="020F0502020204030204" pitchFamily="34" charset="0"/>
              </a:rPr>
              <a:t>: </a:t>
            </a:r>
            <a:r>
              <a:rPr lang="el-GR" sz="1600" dirty="0">
                <a:solidFill>
                  <a:schemeClr val="tx1"/>
                </a:solidFill>
                <a:latin typeface="Calibri" panose="020F0502020204030204" pitchFamily="34" charset="0"/>
                <a:cs typeface="Calibri" panose="020F0502020204030204" pitchFamily="34" charset="0"/>
              </a:rPr>
              <a:t>«σιγανή» φωνή (καυτή πατάτα), </a:t>
            </a:r>
            <a:r>
              <a:rPr lang="el-GR" sz="1600" dirty="0" err="1">
                <a:solidFill>
                  <a:schemeClr val="tx1"/>
                </a:solidFill>
                <a:latin typeface="Calibri" panose="020F0502020204030204" pitchFamily="34" charset="0"/>
                <a:cs typeface="Calibri" panose="020F0502020204030204" pitchFamily="34" charset="0"/>
              </a:rPr>
              <a:t>βράγχος</a:t>
            </a:r>
            <a:r>
              <a:rPr lang="el-GR" sz="1600" dirty="0">
                <a:solidFill>
                  <a:schemeClr val="tx1"/>
                </a:solidFill>
                <a:latin typeface="Calibri" panose="020F0502020204030204" pitchFamily="34" charset="0"/>
                <a:cs typeface="Calibri" panose="020F0502020204030204" pitchFamily="34" charset="0"/>
              </a:rPr>
              <a:t> φωνής, σιελόρροια, συριγμός, δύσπνοια, κεφαλή προς τα πίσω/ανοιχτό στόμα/γλώσσα έξω</a:t>
            </a:r>
            <a:endParaRPr lang="en-US" sz="16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sz="1600" dirty="0" err="1">
                <a:solidFill>
                  <a:schemeClr val="tx1"/>
                </a:solidFill>
                <a:latin typeface="Calibri" panose="020F0502020204030204" pitchFamily="34" charset="0"/>
                <a:cs typeface="Calibri" panose="020F0502020204030204" pitchFamily="34" charset="0"/>
              </a:rPr>
              <a:t>Περιαμυγδαλικ</a:t>
            </a:r>
            <a:r>
              <a:rPr lang="en-US" sz="1600" dirty="0" err="1">
                <a:solidFill>
                  <a:schemeClr val="tx1"/>
                </a:solidFill>
                <a:latin typeface="Calibri" panose="020F0502020204030204" pitchFamily="34" charset="0"/>
                <a:cs typeface="Calibri" panose="020F0502020204030204" pitchFamily="34" charset="0"/>
              </a:rPr>
              <a:t>ό</a:t>
            </a:r>
            <a:r>
              <a:rPr lang="el-GR" sz="1600" dirty="0">
                <a:solidFill>
                  <a:schemeClr val="tx1"/>
                </a:solidFill>
                <a:latin typeface="Calibri" panose="020F0502020204030204" pitchFamily="34" charset="0"/>
                <a:cs typeface="Calibri" panose="020F0502020204030204" pitchFamily="34" charset="0"/>
              </a:rPr>
              <a:t> απόστημα</a:t>
            </a:r>
            <a:r>
              <a:rPr lang="en-US" sz="1600" dirty="0">
                <a:solidFill>
                  <a:schemeClr val="tx1"/>
                </a:solidFill>
                <a:latin typeface="Calibri" panose="020F0502020204030204" pitchFamily="34" charset="0"/>
                <a:cs typeface="Calibri" panose="020F0502020204030204" pitchFamily="34" charset="0"/>
              </a:rPr>
              <a:t>: </a:t>
            </a:r>
            <a:r>
              <a:rPr lang="el-GR" sz="1600" dirty="0">
                <a:solidFill>
                  <a:schemeClr val="tx1"/>
                </a:solidFill>
                <a:latin typeface="Calibri" panose="020F0502020204030204" pitchFamily="34" charset="0"/>
                <a:cs typeface="Calibri" panose="020F0502020204030204" pitchFamily="34" charset="0"/>
              </a:rPr>
              <a:t> έντονος πόνος μονόπλευρα, προπέτεια σταφυλής, εδάφους ή σταφυλής, </a:t>
            </a:r>
            <a:r>
              <a:rPr lang="el-GR" sz="1600" dirty="0" err="1">
                <a:solidFill>
                  <a:schemeClr val="tx1"/>
                </a:solidFill>
                <a:latin typeface="Calibri" panose="020F0502020204030204" pitchFamily="34" charset="0"/>
                <a:cs typeface="Calibri" panose="020F0502020204030204" pitchFamily="34" charset="0"/>
              </a:rPr>
              <a:t>αυχεναλγία</a:t>
            </a:r>
            <a:r>
              <a:rPr lang="el-GR" sz="1600" dirty="0">
                <a:solidFill>
                  <a:schemeClr val="tx1"/>
                </a:solidFill>
                <a:latin typeface="Calibri" panose="020F0502020204030204" pitchFamily="34" charset="0"/>
                <a:cs typeface="Calibri" panose="020F0502020204030204" pitchFamily="34" charset="0"/>
              </a:rPr>
              <a:t>, ραιβόκρανο, </a:t>
            </a:r>
            <a:r>
              <a:rPr lang="el-GR" sz="1600" dirty="0" err="1">
                <a:solidFill>
                  <a:schemeClr val="tx1"/>
                </a:solidFill>
                <a:latin typeface="Calibri" panose="020F0502020204030204" pitchFamily="34" charset="0"/>
                <a:cs typeface="Calibri" panose="020F0502020204030204" pitchFamily="34" charset="0"/>
              </a:rPr>
              <a:t>κριγμός</a:t>
            </a:r>
            <a:r>
              <a:rPr lang="el-GR" sz="1600" dirty="0">
                <a:solidFill>
                  <a:schemeClr val="tx1"/>
                </a:solidFill>
                <a:latin typeface="Calibri" panose="020F0502020204030204" pitchFamily="34" charset="0"/>
                <a:cs typeface="Calibri" panose="020F0502020204030204" pitchFamily="34" charset="0"/>
              </a:rPr>
              <a:t>, </a:t>
            </a:r>
            <a:r>
              <a:rPr lang="el-GR" sz="1600" dirty="0" err="1">
                <a:solidFill>
                  <a:schemeClr val="tx1"/>
                </a:solidFill>
                <a:latin typeface="Calibri" panose="020F0502020204030204" pitchFamily="34" charset="0"/>
                <a:cs typeface="Calibri" panose="020F0502020204030204" pitchFamily="34" charset="0"/>
              </a:rPr>
              <a:t>τρισμός</a:t>
            </a:r>
            <a:r>
              <a:rPr lang="el-GR" sz="1600" dirty="0">
                <a:solidFill>
                  <a:schemeClr val="tx1"/>
                </a:solidFill>
                <a:latin typeface="Calibri" panose="020F0502020204030204" pitchFamily="34" charset="0"/>
                <a:cs typeface="Calibri" panose="020F0502020204030204" pitchFamily="34" charset="0"/>
              </a:rPr>
              <a:t>, υψηλός πυρετός με ρίγο</a:t>
            </a:r>
            <a:r>
              <a:rPr lang="el-GR" sz="1800" dirty="0">
                <a:solidFill>
                  <a:schemeClr val="tx1"/>
                </a:solidFill>
                <a:latin typeface="Calibri" panose="020F0502020204030204" pitchFamily="34" charset="0"/>
                <a:cs typeface="Calibri" panose="020F0502020204030204" pitchFamily="34" charset="0"/>
              </a:rPr>
              <a:t>ς</a:t>
            </a: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Διάγνωση</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centor</a:t>
            </a:r>
            <a:r>
              <a:rPr lang="en-US" sz="1800" dirty="0">
                <a:solidFill>
                  <a:schemeClr val="tx1"/>
                </a:solidFill>
                <a:latin typeface="Calibri" panose="020F0502020204030204" pitchFamily="34" charset="0"/>
                <a:cs typeface="Calibri" panose="020F0502020204030204" pitchFamily="34" charset="0"/>
              </a:rPr>
              <a:t> criteria (</a:t>
            </a:r>
            <a:r>
              <a:rPr lang="el-GR" sz="1800" dirty="0">
                <a:solidFill>
                  <a:schemeClr val="tx1"/>
                </a:solidFill>
                <a:latin typeface="Calibri" panose="020F0502020204030204" pitchFamily="34" charset="0"/>
                <a:cs typeface="Calibri" panose="020F0502020204030204" pitchFamily="34" charset="0"/>
              </a:rPr>
              <a:t>πυρετός, απουσία βήχα, πυώδες εξίδρωμα αμυγδαλών, επώδυνη αυχενική </a:t>
            </a:r>
            <a:r>
              <a:rPr lang="el-GR" sz="1800" dirty="0" err="1">
                <a:solidFill>
                  <a:schemeClr val="tx1"/>
                </a:solidFill>
                <a:latin typeface="Calibri" panose="020F0502020204030204" pitchFamily="34" charset="0"/>
                <a:cs typeface="Calibri" panose="020F0502020204030204" pitchFamily="34" charset="0"/>
              </a:rPr>
              <a:t>λεμφαδενοπάθεια</a:t>
            </a:r>
            <a:r>
              <a:rPr lang="el-GR" sz="1800" dirty="0">
                <a:solidFill>
                  <a:schemeClr val="tx1"/>
                </a:solidFill>
                <a:latin typeface="Calibri" panose="020F0502020204030204" pitchFamily="34" charset="0"/>
                <a:cs typeface="Calibri" panose="020F0502020204030204" pitchFamily="34" charset="0"/>
              </a:rPr>
              <a:t>)</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κ/</a:t>
            </a:r>
            <a:r>
              <a:rPr lang="el-GR" sz="1800" dirty="0" err="1">
                <a:solidFill>
                  <a:schemeClr val="tx1"/>
                </a:solidFill>
                <a:latin typeface="Calibri" panose="020F0502020204030204" pitchFamily="34" charset="0"/>
                <a:cs typeface="Calibri" panose="020F0502020204030204" pitchFamily="34" charset="0"/>
              </a:rPr>
              <a:t>ες</a:t>
            </a:r>
            <a:r>
              <a:rPr lang="el-GR" sz="1800" dirty="0">
                <a:solidFill>
                  <a:schemeClr val="tx1"/>
                </a:solidFill>
                <a:latin typeface="Calibri" panose="020F0502020204030204" pitchFamily="34" charset="0"/>
                <a:cs typeface="Calibri" panose="020F0502020204030204" pitchFamily="34" charset="0"/>
              </a:rPr>
              <a:t> φαρυγγικού, </a:t>
            </a:r>
            <a:r>
              <a:rPr lang="en-US" sz="1800" dirty="0">
                <a:solidFill>
                  <a:schemeClr val="tx1"/>
                </a:solidFill>
                <a:latin typeface="Calibri" panose="020F0502020204030204" pitchFamily="34" charset="0"/>
                <a:cs typeface="Calibri" panose="020F0502020204030204" pitchFamily="34" charset="0"/>
              </a:rPr>
              <a:t>strep-test, </a:t>
            </a:r>
            <a:r>
              <a:rPr lang="en-US" sz="1800" dirty="0" err="1">
                <a:solidFill>
                  <a:schemeClr val="tx1"/>
                </a:solidFill>
                <a:latin typeface="Calibri" panose="020F0502020204030204" pitchFamily="34" charset="0"/>
                <a:cs typeface="Calibri" panose="020F0502020204030204" pitchFamily="34" charset="0"/>
              </a:rPr>
              <a:t>Monospot</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επίχρισμα περιφερικού αίματος </a:t>
            </a:r>
            <a:endParaRPr lang="en-US"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Αντιπυρετικά, αντιβιοτικά (βακτήρια, </a:t>
            </a:r>
            <a:r>
              <a:rPr lang="el-GR" sz="1800" dirty="0" err="1">
                <a:solidFill>
                  <a:schemeClr val="tx1"/>
                </a:solidFill>
                <a:latin typeface="Calibri" panose="020F0502020204030204" pitchFamily="34" charset="0"/>
                <a:cs typeface="Calibri" panose="020F0502020204030204" pitchFamily="34" charset="0"/>
              </a:rPr>
              <a:t>ανοσοκαταστολή</a:t>
            </a:r>
            <a:r>
              <a:rPr lang="el-GR" sz="1800" dirty="0">
                <a:solidFill>
                  <a:schemeClr val="tx1"/>
                </a:solidFill>
                <a:latin typeface="Calibri" panose="020F0502020204030204" pitchFamily="34" charset="0"/>
                <a:cs typeface="Calibri" panose="020F0502020204030204" pitchFamily="34" charset="0"/>
              </a:rPr>
              <a:t>, </a:t>
            </a:r>
            <a:r>
              <a:rPr lang="el-GR" sz="1800" dirty="0" err="1">
                <a:solidFill>
                  <a:schemeClr val="tx1"/>
                </a:solidFill>
                <a:latin typeface="Calibri" panose="020F0502020204030204" pitchFamily="34" charset="0"/>
                <a:cs typeface="Calibri" panose="020F0502020204030204" pitchFamily="34" charset="0"/>
              </a:rPr>
              <a:t>βαλβιδοπάθεια</a:t>
            </a:r>
            <a:r>
              <a:rPr lang="el-GR" sz="1800" dirty="0">
                <a:solidFill>
                  <a:schemeClr val="tx1"/>
                </a:solidFill>
                <a:latin typeface="Calibri" panose="020F0502020204030204" pitchFamily="34" charset="0"/>
                <a:cs typeface="Calibri" panose="020F0502020204030204" pitchFamily="34" charset="0"/>
              </a:rPr>
              <a:t>, διαβήτης κ.α.) → </a:t>
            </a:r>
            <a:r>
              <a:rPr lang="en-US" sz="1800" dirty="0">
                <a:solidFill>
                  <a:schemeClr val="tx1"/>
                </a:solidFill>
                <a:latin typeface="Calibri" panose="020F0502020204030204" pitchFamily="34" charset="0"/>
                <a:cs typeface="Calibri" panose="020F0502020204030204" pitchFamily="34" charset="0"/>
              </a:rPr>
              <a:t>penicillin V (500mgx4)</a:t>
            </a:r>
          </a:p>
          <a:p>
            <a:pPr marL="342900" lvl="1" indent="-342900">
              <a:buSzPct val="60000"/>
              <a:buBlip>
                <a:blip r:embed="rId2"/>
              </a:buBlip>
            </a:pPr>
            <a:r>
              <a:rPr lang="el-GR" sz="1800" dirty="0" err="1">
                <a:solidFill>
                  <a:schemeClr val="tx1"/>
                </a:solidFill>
                <a:latin typeface="Calibri" panose="020F0502020204030204" pitchFamily="34" charset="0"/>
                <a:cs typeface="Calibri" panose="020F0502020204030204" pitchFamily="34" charset="0"/>
              </a:rPr>
              <a:t>Επιπλοκ</a:t>
            </a:r>
            <a:r>
              <a:rPr lang="en-US" sz="1800" dirty="0" err="1">
                <a:solidFill>
                  <a:schemeClr val="tx1"/>
                </a:solidFill>
                <a:latin typeface="Calibri" panose="020F0502020204030204" pitchFamily="34" charset="0"/>
                <a:cs typeface="Calibri" panose="020F0502020204030204" pitchFamily="34" charset="0"/>
              </a:rPr>
              <a:t>έ</a:t>
            </a:r>
            <a:r>
              <a:rPr lang="el-GR" sz="1800" dirty="0">
                <a:solidFill>
                  <a:schemeClr val="tx1"/>
                </a:solidFill>
                <a:latin typeface="Calibri" panose="020F0502020204030204" pitchFamily="34" charset="0"/>
                <a:cs typeface="Calibri" panose="020F0502020204030204" pitchFamily="34" charset="0"/>
              </a:rPr>
              <a:t>ς</a:t>
            </a:r>
            <a:r>
              <a:rPr 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μέση ωτίτιδα, </a:t>
            </a:r>
            <a:r>
              <a:rPr lang="el-GR" sz="1800" dirty="0" err="1">
                <a:solidFill>
                  <a:schemeClr val="tx1"/>
                </a:solidFill>
                <a:latin typeface="Calibri" panose="020F0502020204030204" pitchFamily="34" charset="0"/>
                <a:cs typeface="Calibri" panose="020F0502020204030204" pitchFamily="34" charset="0"/>
              </a:rPr>
              <a:t>παραρρινικολπίτιδα</a:t>
            </a:r>
            <a:r>
              <a:rPr lang="el-GR" sz="1800" dirty="0">
                <a:solidFill>
                  <a:schemeClr val="tx1"/>
                </a:solidFill>
                <a:latin typeface="Calibri" panose="020F0502020204030204" pitchFamily="34" charset="0"/>
                <a:cs typeface="Calibri" panose="020F0502020204030204" pitchFamily="34" charset="0"/>
              </a:rPr>
              <a:t>, </a:t>
            </a:r>
            <a:r>
              <a:rPr lang="el-GR" sz="1800" dirty="0" err="1">
                <a:solidFill>
                  <a:schemeClr val="tx1"/>
                </a:solidFill>
                <a:latin typeface="Calibri" panose="020F0502020204030204" pitchFamily="34" charset="0"/>
                <a:cs typeface="Calibri" panose="020F0502020204030204" pitchFamily="34" charset="0"/>
              </a:rPr>
              <a:t>περιαμυγδαλικό</a:t>
            </a:r>
            <a:r>
              <a:rPr lang="el-GR" sz="1800" dirty="0">
                <a:solidFill>
                  <a:schemeClr val="tx1"/>
                </a:solidFill>
                <a:latin typeface="Calibri" panose="020F0502020204030204" pitchFamily="34" charset="0"/>
                <a:cs typeface="Calibri" panose="020F0502020204030204" pitchFamily="34" charset="0"/>
              </a:rPr>
              <a:t> απόστημα,  </a:t>
            </a:r>
            <a:r>
              <a:rPr lang="el-GR" sz="1800" dirty="0" err="1">
                <a:solidFill>
                  <a:schemeClr val="tx1"/>
                </a:solidFill>
                <a:latin typeface="Calibri" panose="020F0502020204030204" pitchFamily="34" charset="0"/>
                <a:cs typeface="Calibri" panose="020F0502020204030204" pitchFamily="34" charset="0"/>
              </a:rPr>
              <a:t>οπισθοφαρυγγικό</a:t>
            </a:r>
            <a:r>
              <a:rPr lang="el-GR" sz="1800" dirty="0">
                <a:solidFill>
                  <a:schemeClr val="tx1"/>
                </a:solidFill>
                <a:latin typeface="Calibri" panose="020F0502020204030204" pitchFamily="34" charset="0"/>
                <a:cs typeface="Calibri" panose="020F0502020204030204" pitchFamily="34" charset="0"/>
              </a:rPr>
              <a:t> απόστημα</a:t>
            </a:r>
          </a:p>
          <a:p>
            <a:pPr marL="400050" lvl="2" indent="0">
              <a:buSzPct val="60000"/>
              <a:buNone/>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15" name="Title 1">
            <a:extLst>
              <a:ext uri="{FF2B5EF4-FFF2-40B4-BE49-F238E27FC236}">
                <a16:creationId xmlns:a16="http://schemas.microsoft.com/office/drawing/2014/main" id="{92CB3568-8099-124B-B1D3-0706F4B31FE1}"/>
              </a:ext>
            </a:extLst>
          </p:cNvPr>
          <p:cNvSpPr>
            <a:spLocks noGrp="1"/>
          </p:cNvSpPr>
          <p:nvPr>
            <p:ph type="title"/>
          </p:nvPr>
        </p:nvSpPr>
        <p:spPr>
          <a:xfrm>
            <a:off x="117759" y="115039"/>
            <a:ext cx="8893175" cy="937697"/>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br>
              <a:rPr lang="el-GR" sz="24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Πονόλαιμος</a:t>
            </a:r>
            <a:endParaRPr lang="en-GR" sz="28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5CDBA1B-CEB9-AE4D-B7D4-72D04FF925EB}"/>
              </a:ext>
            </a:extLst>
          </p:cNvPr>
          <p:cNvSpPr txBox="1"/>
          <p:nvPr/>
        </p:nvSpPr>
        <p:spPr>
          <a:xfrm>
            <a:off x="4783495" y="6456926"/>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42493441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1F2DCA-CF93-C842-B667-75BE58220FA2}"/>
              </a:ext>
            </a:extLst>
          </p:cNvPr>
          <p:cNvSpPr>
            <a:spLocks noGrp="1"/>
          </p:cNvSpPr>
          <p:nvPr>
            <p:ph idx="1"/>
          </p:nvPr>
        </p:nvSpPr>
        <p:spPr>
          <a:xfrm>
            <a:off x="385738" y="1071802"/>
            <a:ext cx="8372524" cy="5525550"/>
          </a:xfrm>
        </p:spPr>
        <p:txBody>
          <a:bodyPr/>
          <a:lstStyle/>
          <a:p>
            <a:pPr marL="342900" lvl="1" indent="-342900">
              <a:buSzPct val="60000"/>
              <a:buBlip>
                <a:blip r:embed="rId2"/>
              </a:buBlip>
            </a:pPr>
            <a:r>
              <a:rPr lang="el-GR" sz="2000" dirty="0" err="1">
                <a:solidFill>
                  <a:schemeClr val="tx1"/>
                </a:solidFill>
                <a:latin typeface="Calibri" panose="020F0502020204030204" pitchFamily="34" charset="0"/>
                <a:cs typeface="Calibri" panose="020F0502020204030204" pitchFamily="34" charset="0"/>
              </a:rPr>
              <a:t>Περιαμυγδαλικ</a:t>
            </a:r>
            <a:r>
              <a:rPr lang="en-US" sz="2000" dirty="0" err="1">
                <a:solidFill>
                  <a:schemeClr val="tx1"/>
                </a:solidFill>
                <a:latin typeface="Calibri" panose="020F0502020204030204" pitchFamily="34" charset="0"/>
                <a:cs typeface="Calibri" panose="020F0502020204030204" pitchFamily="34" charset="0"/>
              </a:rPr>
              <a:t>ό</a:t>
            </a:r>
            <a:r>
              <a:rPr lang="el-GR" sz="2000" dirty="0">
                <a:solidFill>
                  <a:schemeClr val="tx1"/>
                </a:solidFill>
                <a:latin typeface="Calibri" panose="020F0502020204030204" pitchFamily="34" charset="0"/>
                <a:cs typeface="Calibri" panose="020F0502020204030204" pitchFamily="34" charset="0"/>
              </a:rPr>
              <a:t> απόστημα</a:t>
            </a:r>
            <a:r>
              <a:rPr lang="en-US" sz="2000" dirty="0">
                <a:solidFill>
                  <a:schemeClr val="tx1"/>
                </a:solidFill>
                <a:latin typeface="Calibri" panose="020F0502020204030204" pitchFamily="34" charset="0"/>
                <a:cs typeface="Calibri" panose="020F0502020204030204" pitchFamily="34" charset="0"/>
              </a:rPr>
              <a:t>: </a:t>
            </a:r>
            <a:r>
              <a:rPr lang="el-GR" sz="2000" dirty="0">
                <a:solidFill>
                  <a:schemeClr val="tx1"/>
                </a:solidFill>
                <a:latin typeface="Calibri" panose="020F0502020204030204" pitchFamily="34" charset="0"/>
                <a:cs typeface="Calibri" panose="020F0502020204030204" pitchFamily="34" charset="0"/>
              </a:rPr>
              <a:t> έντονος πόνος μονόπλευρα, προπέτεια σταφυλής, εδάφους ή σταφυλής, </a:t>
            </a:r>
            <a:r>
              <a:rPr lang="el-GR" sz="2000" dirty="0" err="1">
                <a:solidFill>
                  <a:schemeClr val="tx1"/>
                </a:solidFill>
                <a:latin typeface="Calibri" panose="020F0502020204030204" pitchFamily="34" charset="0"/>
                <a:cs typeface="Calibri" panose="020F0502020204030204" pitchFamily="34" charset="0"/>
              </a:rPr>
              <a:t>αυχεναλγία</a:t>
            </a:r>
            <a:r>
              <a:rPr lang="el-GR" sz="2000" dirty="0">
                <a:solidFill>
                  <a:schemeClr val="tx1"/>
                </a:solidFill>
                <a:latin typeface="Calibri" panose="020F0502020204030204" pitchFamily="34" charset="0"/>
                <a:cs typeface="Calibri" panose="020F0502020204030204" pitchFamily="34" charset="0"/>
              </a:rPr>
              <a:t>, ραιβόκρανο, </a:t>
            </a:r>
            <a:r>
              <a:rPr lang="el-GR" sz="2000" dirty="0" err="1">
                <a:solidFill>
                  <a:schemeClr val="tx1"/>
                </a:solidFill>
                <a:latin typeface="Calibri" panose="020F0502020204030204" pitchFamily="34" charset="0"/>
                <a:cs typeface="Calibri" panose="020F0502020204030204" pitchFamily="34" charset="0"/>
              </a:rPr>
              <a:t>κριγμός</a:t>
            </a:r>
            <a:r>
              <a:rPr lang="el-GR" sz="2000" dirty="0">
                <a:solidFill>
                  <a:schemeClr val="tx1"/>
                </a:solidFill>
                <a:latin typeface="Calibri" panose="020F0502020204030204" pitchFamily="34" charset="0"/>
                <a:cs typeface="Calibri" panose="020F0502020204030204" pitchFamily="34" charset="0"/>
              </a:rPr>
              <a:t>, </a:t>
            </a:r>
            <a:r>
              <a:rPr lang="el-GR" sz="2000" dirty="0" err="1">
                <a:solidFill>
                  <a:schemeClr val="tx1"/>
                </a:solidFill>
                <a:latin typeface="Calibri" panose="020F0502020204030204" pitchFamily="34" charset="0"/>
                <a:cs typeface="Calibri" panose="020F0502020204030204" pitchFamily="34" charset="0"/>
              </a:rPr>
              <a:t>τρισμός</a:t>
            </a:r>
            <a:r>
              <a:rPr lang="el-GR" sz="2000" dirty="0">
                <a:solidFill>
                  <a:schemeClr val="tx1"/>
                </a:solidFill>
                <a:latin typeface="Calibri" panose="020F0502020204030204" pitchFamily="34" charset="0"/>
                <a:cs typeface="Calibri" panose="020F0502020204030204" pitchFamily="34" charset="0"/>
              </a:rPr>
              <a:t>, υψηλός πυρετός με ρίγος</a:t>
            </a:r>
            <a:r>
              <a:rPr lang="en-US" sz="2000" dirty="0">
                <a:solidFill>
                  <a:schemeClr val="tx1"/>
                </a:solidFill>
                <a:latin typeface="Calibri" panose="020F0502020204030204" pitchFamily="34" charset="0"/>
                <a:cs typeface="Calibri" panose="020F0502020204030204" pitchFamily="34" charset="0"/>
              </a:rPr>
              <a:t> </a:t>
            </a:r>
            <a:r>
              <a:rPr lang="el-GR" sz="2000" dirty="0">
                <a:solidFill>
                  <a:schemeClr val="tx1"/>
                </a:solidFill>
                <a:latin typeface="Calibri" panose="020F0502020204030204" pitchFamily="34" charset="0"/>
                <a:cs typeface="Calibri" panose="020F0502020204030204" pitchFamily="34" charset="0"/>
              </a:rPr>
              <a:t>→ εισαγωγή, </a:t>
            </a:r>
            <a:r>
              <a:rPr lang="en-US" sz="2000" dirty="0">
                <a:solidFill>
                  <a:schemeClr val="tx1"/>
                </a:solidFill>
                <a:latin typeface="Calibri" panose="020F0502020204030204" pitchFamily="34" charset="0"/>
                <a:cs typeface="Calibri" panose="020F0502020204030204" pitchFamily="34" charset="0"/>
              </a:rPr>
              <a:t>IV </a:t>
            </a:r>
            <a:r>
              <a:rPr lang="el-GR" sz="2000" dirty="0">
                <a:solidFill>
                  <a:schemeClr val="tx1"/>
                </a:solidFill>
                <a:latin typeface="Calibri" panose="020F0502020204030204" pitchFamily="34" charset="0"/>
                <a:cs typeface="Calibri" panose="020F0502020204030204" pitchFamily="34" charset="0"/>
              </a:rPr>
              <a:t>υγρά, </a:t>
            </a:r>
            <a:r>
              <a:rPr lang="en-US" sz="2000" dirty="0">
                <a:solidFill>
                  <a:schemeClr val="tx1"/>
                </a:solidFill>
                <a:latin typeface="Calibri" panose="020F0502020204030204" pitchFamily="34" charset="0"/>
                <a:cs typeface="Calibri" panose="020F0502020204030204" pitchFamily="34" charset="0"/>
              </a:rPr>
              <a:t>IV </a:t>
            </a:r>
            <a:r>
              <a:rPr lang="el-GR" sz="2000" dirty="0">
                <a:solidFill>
                  <a:schemeClr val="tx1"/>
                </a:solidFill>
                <a:latin typeface="Calibri" panose="020F0502020204030204" pitchFamily="34" charset="0"/>
                <a:cs typeface="Calibri" panose="020F0502020204030204" pitchFamily="34" charset="0"/>
              </a:rPr>
              <a:t>αντιβιοτικά (</a:t>
            </a:r>
            <a:r>
              <a:rPr lang="en-US" sz="2000" dirty="0">
                <a:solidFill>
                  <a:schemeClr val="tx1"/>
                </a:solidFill>
                <a:latin typeface="Calibri" panose="020F0502020204030204" pitchFamily="34" charset="0"/>
                <a:cs typeface="Calibri" panose="020F0502020204030204" pitchFamily="34" charset="0"/>
              </a:rPr>
              <a:t>penicillin G)</a:t>
            </a:r>
          </a:p>
          <a:p>
            <a:pPr marL="342900" lvl="1" indent="-342900">
              <a:buSzPct val="60000"/>
              <a:buBlip>
                <a:blip r:embed="rId2"/>
              </a:buBlip>
            </a:pPr>
            <a:endParaRPr lang="el-GR" sz="20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n-US" sz="2000" dirty="0" err="1">
                <a:solidFill>
                  <a:schemeClr val="tx1"/>
                </a:solidFill>
                <a:latin typeface="Calibri" panose="020F0502020204030204" pitchFamily="34" charset="0"/>
                <a:cs typeface="Calibri" panose="020F0502020204030204" pitchFamily="34" charset="0"/>
              </a:rPr>
              <a:t>Ό</a:t>
            </a:r>
            <a:r>
              <a:rPr lang="el-GR" sz="2000" dirty="0" err="1">
                <a:solidFill>
                  <a:schemeClr val="tx1"/>
                </a:solidFill>
                <a:latin typeface="Calibri" panose="020F0502020204030204" pitchFamily="34" charset="0"/>
                <a:cs typeface="Calibri" panose="020F0502020204030204" pitchFamily="34" charset="0"/>
              </a:rPr>
              <a:t>πισθοφαρυγγικό</a:t>
            </a:r>
            <a:r>
              <a:rPr lang="el-GR" sz="2000" dirty="0">
                <a:solidFill>
                  <a:schemeClr val="tx1"/>
                </a:solidFill>
                <a:latin typeface="Calibri" panose="020F0502020204030204" pitchFamily="34" charset="0"/>
                <a:cs typeface="Calibri" panose="020F0502020204030204" pitchFamily="34" charset="0"/>
              </a:rPr>
              <a:t> απόστημα (&lt;3 ετών)</a:t>
            </a:r>
            <a:r>
              <a:rPr lang="en-US" sz="2000" dirty="0">
                <a:solidFill>
                  <a:schemeClr val="tx1"/>
                </a:solidFill>
                <a:latin typeface="Calibri" panose="020F0502020204030204" pitchFamily="34" charset="0"/>
                <a:cs typeface="Calibri" panose="020F0502020204030204" pitchFamily="34" charset="0"/>
              </a:rPr>
              <a:t>:  </a:t>
            </a:r>
            <a:r>
              <a:rPr lang="el-GR" sz="2000" dirty="0">
                <a:solidFill>
                  <a:schemeClr val="tx1"/>
                </a:solidFill>
                <a:latin typeface="Calibri" panose="020F0502020204030204" pitchFamily="34" charset="0"/>
                <a:cs typeface="Calibri" panose="020F0502020204030204" pitchFamily="34" charset="0"/>
              </a:rPr>
              <a:t>πυρετός, </a:t>
            </a:r>
            <a:r>
              <a:rPr lang="el-GR" sz="2000" dirty="0" err="1">
                <a:solidFill>
                  <a:schemeClr val="tx1"/>
                </a:solidFill>
                <a:latin typeface="Calibri" panose="020F0502020204030204" pitchFamily="34" charset="0"/>
                <a:cs typeface="Calibri" panose="020F0502020204030204" pitchFamily="34" charset="0"/>
              </a:rPr>
              <a:t>δυσκαταποσία</a:t>
            </a:r>
            <a:r>
              <a:rPr lang="el-GR" sz="2000" dirty="0">
                <a:solidFill>
                  <a:schemeClr val="tx1"/>
                </a:solidFill>
                <a:latin typeface="Calibri" panose="020F0502020204030204" pitchFamily="34" charset="0"/>
                <a:cs typeface="Calibri" panose="020F0502020204030204" pitchFamily="34" charset="0"/>
              </a:rPr>
              <a:t>, κακουχία, απουσία βήχα, «σημεία </a:t>
            </a:r>
            <a:r>
              <a:rPr lang="el-GR" sz="2000" dirty="0" err="1">
                <a:solidFill>
                  <a:schemeClr val="tx1"/>
                </a:solidFill>
                <a:latin typeface="Calibri" panose="020F0502020204030204" pitchFamily="34" charset="0"/>
                <a:cs typeface="Calibri" panose="020F0502020204030204" pitchFamily="34" charset="0"/>
              </a:rPr>
              <a:t>επιγλωτίτιδας</a:t>
            </a:r>
            <a:r>
              <a:rPr lang="el-GR" sz="2000" dirty="0">
                <a:solidFill>
                  <a:schemeClr val="tx1"/>
                </a:solidFill>
                <a:latin typeface="Calibri" panose="020F0502020204030204" pitchFamily="34" charset="0"/>
                <a:cs typeface="Calibri" panose="020F0502020204030204" pitchFamily="34" charset="0"/>
              </a:rPr>
              <a:t>» → ΔΔ με </a:t>
            </a:r>
            <a:r>
              <a:rPr lang="el-GR" sz="2000" dirty="0" err="1">
                <a:solidFill>
                  <a:schemeClr val="tx1"/>
                </a:solidFill>
                <a:latin typeface="Calibri" panose="020F0502020204030204" pitchFamily="34" charset="0"/>
                <a:cs typeface="Calibri" panose="020F0502020204030204" pitchFamily="34" charset="0"/>
              </a:rPr>
              <a:t>επιγλωτ</a:t>
            </a:r>
            <a:r>
              <a:rPr lang="en-US" sz="2000" dirty="0" err="1">
                <a:solidFill>
                  <a:schemeClr val="tx1"/>
                </a:solidFill>
                <a:latin typeface="Calibri" panose="020F0502020204030204" pitchFamily="34" charset="0"/>
                <a:cs typeface="Calibri" panose="020F0502020204030204" pitchFamily="34" charset="0"/>
              </a:rPr>
              <a:t>ί</a:t>
            </a:r>
            <a:r>
              <a:rPr lang="el-GR" sz="2000" dirty="0" err="1">
                <a:solidFill>
                  <a:schemeClr val="tx1"/>
                </a:solidFill>
                <a:latin typeface="Calibri" panose="020F0502020204030204" pitchFamily="34" charset="0"/>
                <a:cs typeface="Calibri" panose="020F0502020204030204" pitchFamily="34" charset="0"/>
              </a:rPr>
              <a:t>τιδα</a:t>
            </a:r>
            <a:r>
              <a:rPr lang="el-GR" sz="2000" dirty="0">
                <a:solidFill>
                  <a:schemeClr val="tx1"/>
                </a:solidFill>
                <a:latin typeface="Calibri" panose="020F0502020204030204" pitchFamily="34" charset="0"/>
                <a:cs typeface="Calibri" panose="020F0502020204030204" pitchFamily="34" charset="0"/>
              </a:rPr>
              <a:t>, προσοχή στους χειρισμούς (κίνδυνος απόφραξης αναπνευστικού) → πλάγια Α/α τραχήλου, </a:t>
            </a:r>
            <a:r>
              <a:rPr lang="en-US" sz="2000" dirty="0">
                <a:solidFill>
                  <a:schemeClr val="tx1"/>
                </a:solidFill>
                <a:latin typeface="Calibri" panose="020F0502020204030204" pitchFamily="34" charset="0"/>
                <a:cs typeface="Calibri" panose="020F0502020204030204" pitchFamily="34" charset="0"/>
              </a:rPr>
              <a:t>CT  </a:t>
            </a:r>
            <a:r>
              <a:rPr lang="en-US" sz="2000" dirty="0" err="1">
                <a:solidFill>
                  <a:schemeClr val="tx1"/>
                </a:solidFill>
                <a:latin typeface="Calibri" panose="020F0502020204030204" pitchFamily="34" charset="0"/>
                <a:cs typeface="Calibri" panose="020F0502020204030204" pitchFamily="34" charset="0"/>
              </a:rPr>
              <a:t>ή</a:t>
            </a:r>
            <a:r>
              <a:rPr lang="el-GR" sz="2000" dirty="0">
                <a:solidFill>
                  <a:schemeClr val="tx1"/>
                </a:solidFill>
                <a:latin typeface="Calibri" panose="020F0502020204030204" pitchFamily="34" charset="0"/>
                <a:cs typeface="Calibri" panose="020F0502020204030204" pitchFamily="34" charset="0"/>
              </a:rPr>
              <a:t> </a:t>
            </a:r>
            <a:r>
              <a:rPr lang="en-US" sz="2000" dirty="0">
                <a:solidFill>
                  <a:schemeClr val="tx1"/>
                </a:solidFill>
                <a:latin typeface="Calibri" panose="020F0502020204030204" pitchFamily="34" charset="0"/>
                <a:cs typeface="Calibri" panose="020F0502020204030204" pitchFamily="34" charset="0"/>
              </a:rPr>
              <a:t>MRI, </a:t>
            </a:r>
            <a:r>
              <a:rPr lang="el-GR" sz="2000" dirty="0">
                <a:solidFill>
                  <a:schemeClr val="tx1"/>
                </a:solidFill>
                <a:latin typeface="Calibri" panose="020F0502020204030204" pitchFamily="34" charset="0"/>
                <a:cs typeface="Calibri" panose="020F0502020204030204" pitchFamily="34" charset="0"/>
              </a:rPr>
              <a:t>κ/</a:t>
            </a:r>
            <a:r>
              <a:rPr lang="el-GR" sz="2000" dirty="0" err="1">
                <a:solidFill>
                  <a:schemeClr val="tx1"/>
                </a:solidFill>
                <a:latin typeface="Calibri" panose="020F0502020204030204" pitchFamily="34" charset="0"/>
                <a:cs typeface="Calibri" panose="020F0502020204030204" pitchFamily="34" charset="0"/>
              </a:rPr>
              <a:t>ες</a:t>
            </a:r>
            <a:r>
              <a:rPr lang="el-GR" sz="2000" dirty="0">
                <a:solidFill>
                  <a:schemeClr val="tx1"/>
                </a:solidFill>
                <a:latin typeface="Calibri" panose="020F0502020204030204" pitchFamily="34" charset="0"/>
                <a:cs typeface="Calibri" panose="020F0502020204030204" pitchFamily="34" charset="0"/>
              </a:rPr>
              <a:t> αίματος → εισαγωγή, </a:t>
            </a:r>
            <a:r>
              <a:rPr lang="en-US" sz="2000" dirty="0">
                <a:solidFill>
                  <a:schemeClr val="tx1"/>
                </a:solidFill>
                <a:latin typeface="Calibri" panose="020F0502020204030204" pitchFamily="34" charset="0"/>
                <a:cs typeface="Calibri" panose="020F0502020204030204" pitchFamily="34" charset="0"/>
              </a:rPr>
              <a:t>IV </a:t>
            </a:r>
            <a:r>
              <a:rPr lang="el-GR" sz="2000" dirty="0">
                <a:solidFill>
                  <a:schemeClr val="tx1"/>
                </a:solidFill>
                <a:latin typeface="Calibri" panose="020F0502020204030204" pitchFamily="34" charset="0"/>
                <a:cs typeface="Calibri" panose="020F0502020204030204" pitchFamily="34" charset="0"/>
              </a:rPr>
              <a:t>υγρά, </a:t>
            </a:r>
            <a:r>
              <a:rPr lang="en-US" sz="2000" dirty="0">
                <a:solidFill>
                  <a:schemeClr val="tx1"/>
                </a:solidFill>
                <a:latin typeface="Calibri" panose="020F0502020204030204" pitchFamily="34" charset="0"/>
                <a:cs typeface="Calibri" panose="020F0502020204030204" pitchFamily="34" charset="0"/>
              </a:rPr>
              <a:t>IV </a:t>
            </a:r>
            <a:r>
              <a:rPr lang="el-GR" sz="2000" dirty="0">
                <a:solidFill>
                  <a:schemeClr val="tx1"/>
                </a:solidFill>
                <a:latin typeface="Calibri" panose="020F0502020204030204" pitchFamily="34" charset="0"/>
                <a:cs typeface="Calibri" panose="020F0502020204030204" pitchFamily="34" charset="0"/>
              </a:rPr>
              <a:t>αντιβιοτικά (</a:t>
            </a:r>
            <a:r>
              <a:rPr lang="en-US" sz="2000" dirty="0" err="1">
                <a:solidFill>
                  <a:schemeClr val="tx1"/>
                </a:solidFill>
                <a:latin typeface="Calibri" panose="020F0502020204030204" pitchFamily="34" charset="0"/>
                <a:cs typeface="Calibri" panose="020F0502020204030204" pitchFamily="34" charset="0"/>
              </a:rPr>
              <a:t>ceftriaxone+metronidazole</a:t>
            </a:r>
            <a:r>
              <a:rPr lang="en-US" sz="2000" dirty="0">
                <a:solidFill>
                  <a:schemeClr val="tx1"/>
                </a:solidFill>
                <a:latin typeface="Calibri" panose="020F0502020204030204" pitchFamily="34" charset="0"/>
                <a:cs typeface="Calibri" panose="020F0502020204030204" pitchFamily="34" charset="0"/>
              </a:rPr>
              <a:t>)</a:t>
            </a:r>
          </a:p>
          <a:p>
            <a:pPr marL="342900" lvl="1" indent="-342900">
              <a:buSzPct val="60000"/>
              <a:buBlip>
                <a:blip r:embed="rId2"/>
              </a:buBlip>
            </a:pPr>
            <a:endParaRPr lang="en-US" sz="20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2000" dirty="0" err="1">
                <a:solidFill>
                  <a:schemeClr val="tx1"/>
                </a:solidFill>
                <a:latin typeface="Calibri" panose="020F0502020204030204" pitchFamily="34" charset="0"/>
                <a:cs typeface="Calibri" panose="020F0502020204030204" pitchFamily="34" charset="0"/>
              </a:rPr>
              <a:t>Παραρρινοκολπίτιδες</a:t>
            </a:r>
            <a:r>
              <a:rPr lang="en-US" sz="2000" dirty="0">
                <a:solidFill>
                  <a:schemeClr val="tx1"/>
                </a:solidFill>
                <a:latin typeface="Calibri" panose="020F0502020204030204" pitchFamily="34" charset="0"/>
                <a:cs typeface="Calibri" panose="020F0502020204030204" pitchFamily="34" charset="0"/>
              </a:rPr>
              <a:t>: </a:t>
            </a:r>
            <a:r>
              <a:rPr lang="el-GR" sz="2000" dirty="0">
                <a:solidFill>
                  <a:schemeClr val="tx1"/>
                </a:solidFill>
                <a:latin typeface="Calibri" panose="020F0502020204030204" pitchFamily="34" charset="0"/>
                <a:cs typeface="Calibri" panose="020F0502020204030204" pitchFamily="34" charset="0"/>
              </a:rPr>
              <a:t>πόνος, πυρετός, πυώδες ρινικό έκκριμα, κεφαλαλγία, οδονταλγία → αναλγησία </a:t>
            </a:r>
            <a:r>
              <a:rPr lang="en-US" sz="2000" dirty="0">
                <a:solidFill>
                  <a:schemeClr val="tx1"/>
                </a:solidFill>
                <a:latin typeface="Calibri" panose="020F0502020204030204" pitchFamily="34" charset="0"/>
                <a:cs typeface="Calibri" panose="020F0502020204030204" pitchFamily="34" charset="0"/>
                <a:sym typeface="Symbol" pitchFamily="2" charset="2"/>
              </a:rPr>
              <a:t></a:t>
            </a:r>
            <a:r>
              <a:rPr lang="el-GR" sz="2000" dirty="0">
                <a:solidFill>
                  <a:schemeClr val="tx1"/>
                </a:solidFill>
                <a:latin typeface="Calibri" panose="020F0502020204030204" pitchFamily="34" charset="0"/>
                <a:cs typeface="Calibri" panose="020F0502020204030204" pitchFamily="34" charset="0"/>
                <a:sym typeface="Symbol" pitchFamily="2" charset="2"/>
              </a:rPr>
              <a:t> αντιβιοτικά (</a:t>
            </a:r>
            <a:r>
              <a:rPr lang="el-GR" sz="2000" dirty="0" err="1">
                <a:solidFill>
                  <a:schemeClr val="tx1"/>
                </a:solidFill>
                <a:latin typeface="Calibri" panose="020F0502020204030204" pitchFamily="34" charset="0"/>
                <a:cs typeface="Calibri" panose="020F0502020204030204" pitchFamily="34" charset="0"/>
                <a:sym typeface="Symbol" pitchFamily="2" charset="2"/>
              </a:rPr>
              <a:t>συνοσηρότητες</a:t>
            </a:r>
            <a:r>
              <a:rPr lang="el-GR" sz="2000" dirty="0">
                <a:solidFill>
                  <a:schemeClr val="tx1"/>
                </a:solidFill>
                <a:latin typeface="Calibri" panose="020F0502020204030204" pitchFamily="34" charset="0"/>
                <a:cs typeface="Calibri" panose="020F0502020204030204" pitchFamily="34" charset="0"/>
                <a:sym typeface="Symbol" pitchFamily="2" charset="2"/>
              </a:rPr>
              <a:t>, βαριά κλινική εικόνα)</a:t>
            </a:r>
            <a:endParaRPr lang="el-GR" sz="20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endParaRPr lang="en-US" sz="18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15" name="Title 1">
            <a:extLst>
              <a:ext uri="{FF2B5EF4-FFF2-40B4-BE49-F238E27FC236}">
                <a16:creationId xmlns:a16="http://schemas.microsoft.com/office/drawing/2014/main" id="{92CB3568-8099-124B-B1D3-0706F4B31FE1}"/>
              </a:ext>
            </a:extLst>
          </p:cNvPr>
          <p:cNvSpPr>
            <a:spLocks noGrp="1"/>
          </p:cNvSpPr>
          <p:nvPr>
            <p:ph type="title"/>
          </p:nvPr>
        </p:nvSpPr>
        <p:spPr>
          <a:xfrm>
            <a:off x="117759" y="115039"/>
            <a:ext cx="8893175" cy="937697"/>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br>
              <a:rPr lang="el-GR" sz="24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Πονόλαιμος</a:t>
            </a:r>
            <a:endParaRPr lang="en-GR" sz="28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5CDBA1B-CEB9-AE4D-B7D4-72D04FF925EB}"/>
              </a:ext>
            </a:extLst>
          </p:cNvPr>
          <p:cNvSpPr txBox="1"/>
          <p:nvPr/>
        </p:nvSpPr>
        <p:spPr>
          <a:xfrm>
            <a:off x="4783495" y="6456926"/>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3669458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a:extLst>
              <a:ext uri="{FF2B5EF4-FFF2-40B4-BE49-F238E27FC236}">
                <a16:creationId xmlns:a16="http://schemas.microsoft.com/office/drawing/2014/main" id="{F2B089CD-C10B-9A4A-9B65-B7872248B7CC}"/>
              </a:ext>
            </a:extLst>
          </p:cNvPr>
          <p:cNvSpPr>
            <a:spLocks noGrp="1"/>
          </p:cNvSpPr>
          <p:nvPr>
            <p:ph idx="1"/>
          </p:nvPr>
        </p:nvSpPr>
        <p:spPr>
          <a:xfrm>
            <a:off x="457200" y="1412777"/>
            <a:ext cx="8229600" cy="4176464"/>
          </a:xfrm>
        </p:spPr>
        <p:txBody>
          <a:bodyPr/>
          <a:lstStyle/>
          <a:p>
            <a:pPr marL="342900" lvl="1" indent="-342900">
              <a:buSzPct val="60000"/>
              <a:buBlip>
                <a:blip r:embed="rId2"/>
              </a:buBlip>
            </a:pPr>
            <a:r>
              <a:rPr lang="el-GR" altLang="en-US" sz="2000" dirty="0">
                <a:solidFill>
                  <a:schemeClr val="tx1"/>
                </a:solidFill>
                <a:latin typeface="Calibri" panose="020F0502020204030204" pitchFamily="34" charset="0"/>
                <a:cs typeface="Calibri" panose="020F0502020204030204" pitchFamily="34" charset="0"/>
              </a:rPr>
              <a:t>Ζάλη</a:t>
            </a:r>
            <a:r>
              <a:rPr lang="en-US" altLang="en-US" sz="2000" dirty="0">
                <a:solidFill>
                  <a:schemeClr val="tx1"/>
                </a:solidFill>
                <a:latin typeface="Calibri" panose="020F0502020204030204" pitchFamily="34" charset="0"/>
                <a:cs typeface="Calibri" panose="020F0502020204030204" pitchFamily="34" charset="0"/>
              </a:rPr>
              <a:t>: </a:t>
            </a:r>
            <a:r>
              <a:rPr lang="el-GR" altLang="en-US" sz="2000" dirty="0">
                <a:solidFill>
                  <a:schemeClr val="tx1"/>
                </a:solidFill>
                <a:latin typeface="Calibri" panose="020F0502020204030204" pitchFamily="34" charset="0"/>
                <a:cs typeface="Calibri" panose="020F0502020204030204" pitchFamily="34" charset="0"/>
              </a:rPr>
              <a:t>μη ειδική ποικιλία «αισθησιακό σύμπτωμα που μπορεί να υπονοεί </a:t>
            </a:r>
            <a:r>
              <a:rPr lang="el-GR" altLang="en-US" sz="2000" dirty="0" err="1">
                <a:solidFill>
                  <a:schemeClr val="tx1"/>
                </a:solidFill>
                <a:latin typeface="Calibri" panose="020F0502020204030204" pitchFamily="34" charset="0"/>
                <a:cs typeface="Calibri" panose="020F0502020204030204" pitchFamily="34" charset="0"/>
              </a:rPr>
              <a:t>εων</a:t>
            </a:r>
            <a:r>
              <a:rPr lang="el-GR" altLang="en-US" sz="2000" dirty="0">
                <a:solidFill>
                  <a:schemeClr val="tx1"/>
                </a:solidFill>
                <a:latin typeface="Calibri" panose="020F0502020204030204" pitchFamily="34" charset="0"/>
                <a:cs typeface="Calibri" panose="020F0502020204030204" pitchFamily="34" charset="0"/>
              </a:rPr>
              <a:t>» από τον ασθενή</a:t>
            </a:r>
          </a:p>
          <a:p>
            <a:pPr marL="742950" lvl="2" indent="-342900">
              <a:buSzPct val="60000"/>
              <a:buBlip>
                <a:blip r:embed="rId2"/>
              </a:buBlip>
            </a:pPr>
            <a:r>
              <a:rPr lang="el-GR" altLang="en-US" sz="1800" dirty="0">
                <a:solidFill>
                  <a:schemeClr val="tx1"/>
                </a:solidFill>
                <a:latin typeface="Calibri" panose="020F0502020204030204" pitchFamily="34" charset="0"/>
                <a:cs typeface="Calibri" panose="020F0502020204030204" pitchFamily="34" charset="0"/>
              </a:rPr>
              <a:t>Καρηβαρία, λιποθυμική τάση, αίσθημα περιστροφής</a:t>
            </a:r>
          </a:p>
          <a:p>
            <a:pPr marL="742950" lvl="2" indent="-342900">
              <a:buSzPct val="60000"/>
              <a:buBlip>
                <a:blip r:embed="rId2"/>
              </a:buBlip>
            </a:pPr>
            <a:r>
              <a:rPr lang="el-GR" altLang="en-US" sz="1800" dirty="0">
                <a:solidFill>
                  <a:schemeClr val="tx1"/>
                </a:solidFill>
                <a:latin typeface="Calibri" panose="020F0502020204030204" pitchFamily="34" charset="0"/>
                <a:cs typeface="Calibri" panose="020F0502020204030204" pitchFamily="34" charset="0"/>
              </a:rPr>
              <a:t>Σύγχυση, θάμβος όρασης, κεφαλαλγία</a:t>
            </a:r>
          </a:p>
          <a:p>
            <a:pPr marL="742950" lvl="2" indent="-342900">
              <a:buSzPct val="60000"/>
              <a:buBlip>
                <a:blip r:embed="rId2"/>
              </a:buBlip>
            </a:pPr>
            <a:r>
              <a:rPr lang="el-GR" altLang="en-US" sz="1800" dirty="0">
                <a:solidFill>
                  <a:schemeClr val="tx1"/>
                </a:solidFill>
                <a:latin typeface="Calibri" panose="020F0502020204030204" pitchFamily="34" charset="0"/>
                <a:cs typeface="Calibri" panose="020F0502020204030204" pitchFamily="34" charset="0"/>
              </a:rPr>
              <a:t>«Παθολογική αίσθηση» ασθενών με διαταραχές της βάδισης</a:t>
            </a:r>
          </a:p>
          <a:p>
            <a:pPr marL="742950" lvl="2" indent="-342900">
              <a:buSzPct val="60000"/>
              <a:buBlip>
                <a:blip r:embed="rId2"/>
              </a:buBlip>
            </a:pPr>
            <a:r>
              <a:rPr lang="el-GR" altLang="en-US" sz="1800" dirty="0">
                <a:solidFill>
                  <a:schemeClr val="tx1"/>
                </a:solidFill>
                <a:latin typeface="Calibri" panose="020F0502020204030204" pitchFamily="34" charset="0"/>
                <a:cs typeface="Calibri" panose="020F0502020204030204" pitchFamily="34" charset="0"/>
              </a:rPr>
              <a:t>Ηλικιωμένα άτομα</a:t>
            </a:r>
            <a:r>
              <a:rPr lang="en-US" altLang="en-US" sz="1800" dirty="0">
                <a:solidFill>
                  <a:schemeClr val="tx1"/>
                </a:solidFill>
                <a:latin typeface="Calibri" panose="020F0502020204030204" pitchFamily="34" charset="0"/>
                <a:cs typeface="Calibri" panose="020F0502020204030204" pitchFamily="34" charset="0"/>
              </a:rPr>
              <a:t>:</a:t>
            </a:r>
            <a:r>
              <a:rPr lang="el-GR" altLang="en-US" sz="1800" dirty="0">
                <a:solidFill>
                  <a:schemeClr val="tx1"/>
                </a:solidFill>
                <a:latin typeface="Calibri" panose="020F0502020204030204" pitchFamily="34" charset="0"/>
                <a:cs typeface="Calibri" panose="020F0502020204030204" pitchFamily="34" charset="0"/>
              </a:rPr>
              <a:t> αποτέλεσμα πολύ-αισθητικού ελλείματος στη διάρκεια της βάδισης </a:t>
            </a:r>
          </a:p>
          <a:p>
            <a:pPr marL="742950" lvl="2" indent="-342900">
              <a:buSzPct val="60000"/>
              <a:buBlip>
                <a:blip r:embed="rId2"/>
              </a:buBlip>
            </a:pPr>
            <a:endParaRPr lang="el-GR" altLang="en-US" sz="1800" dirty="0">
              <a:solidFill>
                <a:schemeClr val="tx1"/>
              </a:solidFill>
              <a:latin typeface="Calibri" panose="020F0502020204030204" pitchFamily="34" charset="0"/>
              <a:cs typeface="Calibri" panose="020F0502020204030204" pitchFamily="34" charset="0"/>
            </a:endParaRPr>
          </a:p>
          <a:p>
            <a:r>
              <a:rPr lang="el-GR" altLang="en-US" sz="2000" dirty="0">
                <a:latin typeface="Calibri" panose="020F0502020204030204" pitchFamily="34" charset="0"/>
                <a:cs typeface="Calibri" panose="020F0502020204030204" pitchFamily="34" charset="0"/>
              </a:rPr>
              <a:t>Ίλιγγος</a:t>
            </a:r>
            <a:r>
              <a:rPr lang="en-US" altLang="en-US" sz="2000" dirty="0">
                <a:latin typeface="Calibri" panose="020F0502020204030204" pitchFamily="34" charset="0"/>
                <a:cs typeface="Calibri" panose="020F0502020204030204" pitchFamily="34" charset="0"/>
              </a:rPr>
              <a:t>: </a:t>
            </a:r>
            <a:r>
              <a:rPr lang="el-GR" altLang="en-US" sz="2000" dirty="0">
                <a:latin typeface="Calibri" panose="020F0502020204030204" pitchFamily="34" charset="0"/>
                <a:cs typeface="Calibri" panose="020F0502020204030204" pitchFamily="34" charset="0"/>
              </a:rPr>
              <a:t>ψευδής αίσθηση κίνησης του σώματος ή του περιβάλλοντος χώρου που συχνά έχει περιστροφικό χαρακτήρα</a:t>
            </a:r>
          </a:p>
          <a:p>
            <a:endParaRPr lang="el-GR" altLang="en-US" dirty="0"/>
          </a:p>
          <a:p>
            <a:endParaRPr lang="el-GR" altLang="en-US" dirty="0"/>
          </a:p>
          <a:p>
            <a:pPr lvl="1"/>
            <a:endParaRPr lang="en-US" altLang="en-US" dirty="0"/>
          </a:p>
        </p:txBody>
      </p:sp>
      <p:sp>
        <p:nvSpPr>
          <p:cNvPr id="5" name="Title 1">
            <a:extLst>
              <a:ext uri="{FF2B5EF4-FFF2-40B4-BE49-F238E27FC236}">
                <a16:creationId xmlns:a16="http://schemas.microsoft.com/office/drawing/2014/main" id="{4AC0493E-9D90-0C4C-B99F-6D03D7AA38AC}"/>
              </a:ext>
            </a:extLst>
          </p:cNvPr>
          <p:cNvSpPr>
            <a:spLocks noGrp="1"/>
          </p:cNvSpPr>
          <p:nvPr>
            <p:ph type="title"/>
          </p:nvPr>
        </p:nvSpPr>
        <p:spPr>
          <a:xfrm>
            <a:off x="117759" y="115039"/>
            <a:ext cx="8893175" cy="937697"/>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br>
              <a:rPr lang="el-GR" sz="2400" b="1" dirty="0">
                <a:latin typeface="Calibri" panose="020F0502020204030204" pitchFamily="34" charset="0"/>
                <a:ea typeface="+mn-ea"/>
                <a:cs typeface="Calibri" panose="020F0502020204030204" pitchFamily="34" charset="0"/>
              </a:rPr>
            </a:br>
            <a:r>
              <a:rPr lang="en-US" sz="2800" b="1" dirty="0" err="1">
                <a:latin typeface="Calibri" panose="020F0502020204030204" pitchFamily="34" charset="0"/>
                <a:ea typeface="+mn-ea"/>
                <a:cs typeface="Calibri" panose="020F0502020204030204" pitchFamily="34" charset="0"/>
              </a:rPr>
              <a:t>Ί</a:t>
            </a:r>
            <a:r>
              <a:rPr lang="el-GR" sz="2800" b="1" dirty="0" err="1">
                <a:latin typeface="Calibri" panose="020F0502020204030204" pitchFamily="34" charset="0"/>
                <a:ea typeface="+mn-ea"/>
                <a:cs typeface="Calibri" panose="020F0502020204030204" pitchFamily="34" charset="0"/>
              </a:rPr>
              <a:t>λιγγος</a:t>
            </a:r>
            <a:endParaRPr lang="en-GR" sz="28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B092DB4-554E-0B4D-8854-6B92A734DAB6}"/>
              </a:ext>
            </a:extLst>
          </p:cNvPr>
          <p:cNvSpPr txBox="1"/>
          <p:nvPr/>
        </p:nvSpPr>
        <p:spPr>
          <a:xfrm>
            <a:off x="4783495" y="6456926"/>
            <a:ext cx="4227439" cy="276999"/>
          </a:xfrm>
          <a:prstGeom prst="rect">
            <a:avLst/>
          </a:prstGeom>
          <a:noFill/>
        </p:spPr>
        <p:txBody>
          <a:bodyPr wrap="none" rtlCol="0">
            <a:spAutoFit/>
          </a:bodyPr>
          <a:lstStyle/>
          <a:p>
            <a:r>
              <a:rPr lang="en-GR" sz="1200" b="0" i="1" dirty="0"/>
              <a:t>Oxford Handbook of Emergency Medicine 5th Edition, 2020</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a:extLst>
              <a:ext uri="{FF2B5EF4-FFF2-40B4-BE49-F238E27FC236}">
                <a16:creationId xmlns:a16="http://schemas.microsoft.com/office/drawing/2014/main" id="{75AC7E81-1AE9-DB4A-8279-C081841D2E24}"/>
              </a:ext>
            </a:extLst>
          </p:cNvPr>
          <p:cNvSpPr>
            <a:spLocks noGrp="1"/>
          </p:cNvSpPr>
          <p:nvPr>
            <p:ph idx="1"/>
          </p:nvPr>
        </p:nvSpPr>
        <p:spPr>
          <a:xfrm>
            <a:off x="449546" y="1477225"/>
            <a:ext cx="8229600" cy="4616072"/>
          </a:xfrm>
        </p:spPr>
        <p:txBody>
          <a:bodyPr/>
          <a:lstStyle/>
          <a:p>
            <a:r>
              <a:rPr lang="el-GR" altLang="en-US" sz="2400" dirty="0">
                <a:latin typeface="Calibri" panose="020F0502020204030204" pitchFamily="34" charset="0"/>
                <a:cs typeface="Calibri" panose="020F0502020204030204" pitchFamily="34" charset="0"/>
              </a:rPr>
              <a:t>Οπτικό σύστημα</a:t>
            </a:r>
          </a:p>
          <a:p>
            <a:pPr marL="742950" lvl="2" indent="-342900">
              <a:buSzPct val="60000"/>
              <a:buBlip>
                <a:blip r:embed="rId2"/>
              </a:buBlip>
            </a:pPr>
            <a:r>
              <a:rPr lang="el-GR" altLang="en-US" dirty="0">
                <a:solidFill>
                  <a:schemeClr val="tx1"/>
                </a:solidFill>
                <a:latin typeface="Calibri" panose="020F0502020204030204" pitchFamily="34" charset="0"/>
                <a:cs typeface="Calibri" panose="020F0502020204030204" pitchFamily="34" charset="0"/>
              </a:rPr>
              <a:t>Αμφιβληστροειδής</a:t>
            </a:r>
          </a:p>
          <a:p>
            <a:pPr marL="742950" lvl="2" indent="-342900">
              <a:buSzPct val="60000"/>
              <a:buBlip>
                <a:blip r:embed="rId2"/>
              </a:buBlip>
            </a:pPr>
            <a:r>
              <a:rPr lang="el-GR" altLang="en-US" dirty="0">
                <a:solidFill>
                  <a:schemeClr val="tx1"/>
                </a:solidFill>
                <a:latin typeface="Calibri" panose="020F0502020204030204" pitchFamily="34" charset="0"/>
                <a:cs typeface="Calibri" panose="020F0502020204030204" pitchFamily="34" charset="0"/>
              </a:rPr>
              <a:t>Οπτικό νεύρο/οδός</a:t>
            </a:r>
          </a:p>
          <a:p>
            <a:pPr marL="742950" lvl="2" indent="-342900">
              <a:buSzPct val="60000"/>
              <a:buBlip>
                <a:blip r:embed="rId2"/>
              </a:buBlip>
            </a:pPr>
            <a:r>
              <a:rPr lang="el-GR" altLang="en-US" dirty="0">
                <a:solidFill>
                  <a:schemeClr val="tx1"/>
                </a:solidFill>
                <a:latin typeface="Calibri" panose="020F0502020204030204" pitchFamily="34" charset="0"/>
                <a:cs typeface="Calibri" panose="020F0502020204030204" pitchFamily="34" charset="0"/>
              </a:rPr>
              <a:t>Ινιακός Φλοιός</a:t>
            </a:r>
          </a:p>
          <a:p>
            <a:r>
              <a:rPr lang="el-GR" altLang="en-US" sz="2400" dirty="0">
                <a:latin typeface="Calibri" panose="020F0502020204030204" pitchFamily="34" charset="0"/>
                <a:cs typeface="Calibri" panose="020F0502020204030204" pitchFamily="34" charset="0"/>
              </a:rPr>
              <a:t>Εν τω </a:t>
            </a:r>
            <a:r>
              <a:rPr lang="el-GR" altLang="en-US" sz="2400" dirty="0" err="1">
                <a:latin typeface="Calibri" panose="020F0502020204030204" pitchFamily="34" charset="0"/>
                <a:cs typeface="Calibri" panose="020F0502020204030204" pitchFamily="34" charset="0"/>
              </a:rPr>
              <a:t>βάθει</a:t>
            </a:r>
            <a:r>
              <a:rPr lang="el-GR" altLang="en-US" sz="2400" dirty="0">
                <a:latin typeface="Calibri" panose="020F0502020204030204" pitchFamily="34" charset="0"/>
                <a:cs typeface="Calibri" panose="020F0502020204030204" pitchFamily="34" charset="0"/>
              </a:rPr>
              <a:t> αισθητικότητα</a:t>
            </a:r>
          </a:p>
          <a:p>
            <a:pPr marL="742950" lvl="2" indent="-342900">
              <a:buSzPct val="60000"/>
              <a:buBlip>
                <a:blip r:embed="rId2"/>
              </a:buBlip>
            </a:pPr>
            <a:r>
              <a:rPr lang="el-GR" altLang="en-US" dirty="0">
                <a:solidFill>
                  <a:schemeClr val="tx1"/>
                </a:solidFill>
                <a:latin typeface="Calibri" panose="020F0502020204030204" pitchFamily="34" charset="0"/>
                <a:cs typeface="Calibri" panose="020F0502020204030204" pitchFamily="34" charset="0"/>
              </a:rPr>
              <a:t>Δέρμα/αρθρώσεις/Μυς</a:t>
            </a:r>
          </a:p>
          <a:p>
            <a:pPr marL="742950" lvl="2" indent="-342900">
              <a:buSzPct val="60000"/>
              <a:buBlip>
                <a:blip r:embed="rId2"/>
              </a:buBlip>
            </a:pPr>
            <a:r>
              <a:rPr lang="el-GR" altLang="en-US" dirty="0">
                <a:solidFill>
                  <a:schemeClr val="tx1"/>
                </a:solidFill>
                <a:latin typeface="Calibri" panose="020F0502020204030204" pitchFamily="34" charset="0"/>
                <a:cs typeface="Calibri" panose="020F0502020204030204" pitchFamily="34" charset="0"/>
              </a:rPr>
              <a:t>Περιφερικά νεύρα</a:t>
            </a:r>
          </a:p>
          <a:p>
            <a:pPr marL="742950" lvl="2" indent="-342900">
              <a:buSzPct val="60000"/>
              <a:buBlip>
                <a:blip r:embed="rId2"/>
              </a:buBlip>
            </a:pPr>
            <a:r>
              <a:rPr lang="el-GR" altLang="en-US" dirty="0">
                <a:solidFill>
                  <a:schemeClr val="tx1"/>
                </a:solidFill>
                <a:latin typeface="Calibri" panose="020F0502020204030204" pitchFamily="34" charset="0"/>
                <a:cs typeface="Calibri" panose="020F0502020204030204" pitchFamily="34" charset="0"/>
              </a:rPr>
              <a:t>Οπίσθια δεμάτια</a:t>
            </a:r>
          </a:p>
          <a:p>
            <a:r>
              <a:rPr lang="el-GR" altLang="en-US" sz="2400" dirty="0" err="1">
                <a:latin typeface="Calibri" panose="020F0502020204030204" pitchFamily="34" charset="0"/>
                <a:cs typeface="Calibri" panose="020F0502020204030204" pitchFamily="34" charset="0"/>
              </a:rPr>
              <a:t>Αιθουσαίο</a:t>
            </a:r>
            <a:r>
              <a:rPr lang="el-GR" altLang="en-US" sz="2400" dirty="0">
                <a:latin typeface="Calibri" panose="020F0502020204030204" pitchFamily="34" charset="0"/>
                <a:cs typeface="Calibri" panose="020F0502020204030204" pitchFamily="34" charset="0"/>
              </a:rPr>
              <a:t> Σύστημα</a:t>
            </a:r>
          </a:p>
        </p:txBody>
      </p:sp>
      <p:sp>
        <p:nvSpPr>
          <p:cNvPr id="4" name="Title 1">
            <a:extLst>
              <a:ext uri="{FF2B5EF4-FFF2-40B4-BE49-F238E27FC236}">
                <a16:creationId xmlns:a16="http://schemas.microsoft.com/office/drawing/2014/main" id="{8C06A2D2-00F1-734E-AE6E-2BA9B024B514}"/>
              </a:ext>
            </a:extLst>
          </p:cNvPr>
          <p:cNvSpPr txBox="1">
            <a:spLocks/>
          </p:cNvSpPr>
          <p:nvPr/>
        </p:nvSpPr>
        <p:spPr bwMode="auto">
          <a:xfrm>
            <a:off x="117759" y="115039"/>
            <a:ext cx="8893175" cy="937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bodyPr>
          <a:lstStyle>
            <a:lvl1pPr algn="l" rtl="0" fontAlgn="base">
              <a:lnSpc>
                <a:spcPct val="140000"/>
              </a:lnSpc>
              <a:spcBef>
                <a:spcPct val="0"/>
              </a:spcBef>
              <a:spcAft>
                <a:spcPct val="0"/>
              </a:spcAft>
              <a:defRPr sz="3200" kern="1200">
                <a:solidFill>
                  <a:schemeClr val="tx1"/>
                </a:solidFill>
                <a:latin typeface="+mj-lt"/>
                <a:ea typeface="+mj-ea"/>
                <a:cs typeface="+mj-cs"/>
              </a:defRPr>
            </a:lvl1pPr>
            <a:lvl2pPr algn="l" rtl="0" fontAlgn="base">
              <a:lnSpc>
                <a:spcPct val="140000"/>
              </a:lnSpc>
              <a:spcBef>
                <a:spcPct val="0"/>
              </a:spcBef>
              <a:spcAft>
                <a:spcPct val="0"/>
              </a:spcAft>
              <a:defRPr sz="3200">
                <a:solidFill>
                  <a:schemeClr val="tx1"/>
                </a:solidFill>
                <a:latin typeface="Century Schoolbook" panose="02040604050505020304" pitchFamily="18" charset="0"/>
              </a:defRPr>
            </a:lvl2pPr>
            <a:lvl3pPr algn="l" rtl="0" fontAlgn="base">
              <a:lnSpc>
                <a:spcPct val="140000"/>
              </a:lnSpc>
              <a:spcBef>
                <a:spcPct val="0"/>
              </a:spcBef>
              <a:spcAft>
                <a:spcPct val="0"/>
              </a:spcAft>
              <a:defRPr sz="3200">
                <a:solidFill>
                  <a:schemeClr val="tx1"/>
                </a:solidFill>
                <a:latin typeface="Century Schoolbook" panose="02040604050505020304" pitchFamily="18" charset="0"/>
              </a:defRPr>
            </a:lvl3pPr>
            <a:lvl4pPr algn="l" rtl="0" fontAlgn="base">
              <a:lnSpc>
                <a:spcPct val="140000"/>
              </a:lnSpc>
              <a:spcBef>
                <a:spcPct val="0"/>
              </a:spcBef>
              <a:spcAft>
                <a:spcPct val="0"/>
              </a:spcAft>
              <a:defRPr sz="3200">
                <a:solidFill>
                  <a:schemeClr val="tx1"/>
                </a:solidFill>
                <a:latin typeface="Century Schoolbook" panose="02040604050505020304" pitchFamily="18" charset="0"/>
              </a:defRPr>
            </a:lvl4pPr>
            <a:lvl5pPr algn="l" rtl="0" fontAlgn="base">
              <a:lnSpc>
                <a:spcPct val="140000"/>
              </a:lnSpc>
              <a:spcBef>
                <a:spcPct val="0"/>
              </a:spcBef>
              <a:spcAft>
                <a:spcPct val="0"/>
              </a:spcAft>
              <a:defRPr sz="3200">
                <a:solidFill>
                  <a:schemeClr val="tx1"/>
                </a:solidFill>
                <a:latin typeface="Century Schoolbook" panose="02040604050505020304" pitchFamily="18" charset="0"/>
              </a:defRPr>
            </a:lvl5pPr>
            <a:lvl6pPr marL="457200" algn="l" rtl="0" fontAlgn="base">
              <a:lnSpc>
                <a:spcPct val="140000"/>
              </a:lnSpc>
              <a:spcBef>
                <a:spcPct val="0"/>
              </a:spcBef>
              <a:spcAft>
                <a:spcPct val="0"/>
              </a:spcAft>
              <a:defRPr sz="3200">
                <a:solidFill>
                  <a:schemeClr val="tx1"/>
                </a:solidFill>
                <a:latin typeface="Century Schoolbook" panose="02040604050505020304" pitchFamily="18" charset="0"/>
              </a:defRPr>
            </a:lvl6pPr>
            <a:lvl7pPr marL="914400" algn="l" rtl="0" fontAlgn="base">
              <a:lnSpc>
                <a:spcPct val="140000"/>
              </a:lnSpc>
              <a:spcBef>
                <a:spcPct val="0"/>
              </a:spcBef>
              <a:spcAft>
                <a:spcPct val="0"/>
              </a:spcAft>
              <a:defRPr sz="3200">
                <a:solidFill>
                  <a:schemeClr val="tx1"/>
                </a:solidFill>
                <a:latin typeface="Century Schoolbook" panose="02040604050505020304" pitchFamily="18" charset="0"/>
              </a:defRPr>
            </a:lvl7pPr>
            <a:lvl8pPr marL="1371600" algn="l" rtl="0" fontAlgn="base">
              <a:lnSpc>
                <a:spcPct val="140000"/>
              </a:lnSpc>
              <a:spcBef>
                <a:spcPct val="0"/>
              </a:spcBef>
              <a:spcAft>
                <a:spcPct val="0"/>
              </a:spcAft>
              <a:defRPr sz="3200">
                <a:solidFill>
                  <a:schemeClr val="tx1"/>
                </a:solidFill>
                <a:latin typeface="Century Schoolbook" panose="02040604050505020304" pitchFamily="18" charset="0"/>
              </a:defRPr>
            </a:lvl8pPr>
            <a:lvl9pPr marL="1828800" algn="l" rtl="0" fontAlgn="base">
              <a:lnSpc>
                <a:spcPct val="140000"/>
              </a:lnSpc>
              <a:spcBef>
                <a:spcPct val="0"/>
              </a:spcBef>
              <a:spcAft>
                <a:spcPct val="0"/>
              </a:spcAft>
              <a:defRPr sz="3200">
                <a:solidFill>
                  <a:schemeClr val="tx1"/>
                </a:solidFill>
                <a:latin typeface="Century Schoolbook" panose="02040604050505020304" pitchFamily="18" charset="0"/>
              </a:defRPr>
            </a:lvl9p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br>
              <a:rPr lang="el-GR" sz="24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Προσανατολισμός-Θέση του σώματος στο χώρο</a:t>
            </a:r>
            <a:endParaRPr lang="en-GR" sz="28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03DFB49-78EB-FD4A-B982-1325F5E4EE8D}"/>
              </a:ext>
            </a:extLst>
          </p:cNvPr>
          <p:cNvSpPr txBox="1"/>
          <p:nvPr/>
        </p:nvSpPr>
        <p:spPr>
          <a:xfrm>
            <a:off x="4783495" y="6456926"/>
            <a:ext cx="4227439" cy="276999"/>
          </a:xfrm>
          <a:prstGeom prst="rect">
            <a:avLst/>
          </a:prstGeom>
          <a:noFill/>
        </p:spPr>
        <p:txBody>
          <a:bodyPr wrap="none" rtlCol="0">
            <a:spAutoFit/>
          </a:bodyPr>
          <a:lstStyle/>
          <a:p>
            <a:r>
              <a:rPr lang="en-GR" sz="1200" b="0" i="1" dirty="0"/>
              <a:t>Oxford Handbook of Emergency Medicine 5th Edition, 2020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2">
            <a:extLst>
              <a:ext uri="{FF2B5EF4-FFF2-40B4-BE49-F238E27FC236}">
                <a16:creationId xmlns:a16="http://schemas.microsoft.com/office/drawing/2014/main" id="{AEB442E1-CD06-BD4C-B3C3-464A18D2C2B3}"/>
              </a:ext>
            </a:extLst>
          </p:cNvPr>
          <p:cNvSpPr>
            <a:spLocks noGrp="1"/>
          </p:cNvSpPr>
          <p:nvPr>
            <p:ph idx="1"/>
          </p:nvPr>
        </p:nvSpPr>
        <p:spPr>
          <a:xfrm>
            <a:off x="457199" y="1412776"/>
            <a:ext cx="8229600" cy="5112568"/>
          </a:xfrm>
        </p:spPr>
        <p:txBody>
          <a:bodyPr/>
          <a:lstStyle/>
          <a:p>
            <a:pPr marL="0" indent="0">
              <a:buNone/>
            </a:pPr>
            <a:r>
              <a:rPr lang="el-GR" altLang="en-US" sz="2400" b="1" u="sng" dirty="0" err="1">
                <a:latin typeface="Calibri" panose="020F0502020204030204" pitchFamily="34" charset="0"/>
                <a:cs typeface="Calibri" panose="020F0502020204030204" pitchFamily="34" charset="0"/>
              </a:rPr>
              <a:t>Αιθουσαίο</a:t>
            </a:r>
            <a:r>
              <a:rPr lang="el-GR" altLang="en-US" sz="2400" b="1" u="sng" dirty="0">
                <a:latin typeface="Calibri" panose="020F0502020204030204" pitchFamily="34" charset="0"/>
                <a:cs typeface="Calibri" panose="020F0502020204030204" pitchFamily="34" charset="0"/>
              </a:rPr>
              <a:t> Σύστημα</a:t>
            </a:r>
          </a:p>
          <a:p>
            <a:r>
              <a:rPr lang="el-GR" altLang="en-US" sz="2400" dirty="0">
                <a:latin typeface="Calibri" panose="020F0502020204030204" pitchFamily="34" charset="0"/>
                <a:cs typeface="Calibri" panose="020F0502020204030204" pitchFamily="34" charset="0"/>
              </a:rPr>
              <a:t>Υμενώδης Λαβύρινθος</a:t>
            </a:r>
          </a:p>
          <a:p>
            <a:pPr marL="742950" lvl="2" indent="-342900">
              <a:buSzPct val="60000"/>
              <a:buBlip>
                <a:blip r:embed="rId2"/>
              </a:buBlip>
            </a:pPr>
            <a:r>
              <a:rPr lang="el-GR" altLang="en-US" dirty="0" err="1">
                <a:solidFill>
                  <a:schemeClr val="tx1"/>
                </a:solidFill>
                <a:latin typeface="Calibri" panose="020F0502020204030204" pitchFamily="34" charset="0"/>
                <a:cs typeface="Calibri" panose="020F0502020204030204" pitchFamily="34" charset="0"/>
              </a:rPr>
              <a:t>Ωτολιθική</a:t>
            </a:r>
            <a:r>
              <a:rPr lang="el-GR" altLang="en-US" dirty="0">
                <a:solidFill>
                  <a:schemeClr val="tx1"/>
                </a:solidFill>
                <a:latin typeface="Calibri" panose="020F0502020204030204" pitchFamily="34" charset="0"/>
                <a:cs typeface="Calibri" panose="020F0502020204030204" pitchFamily="34" charset="0"/>
              </a:rPr>
              <a:t> Συσκευή (γραμμική επιτάχυνση/κάθετη θέση)</a:t>
            </a:r>
          </a:p>
          <a:p>
            <a:pPr marL="742950" lvl="2" indent="-342900">
              <a:buSzPct val="60000"/>
              <a:buBlip>
                <a:blip r:embed="rId2"/>
              </a:buBlip>
            </a:pPr>
            <a:r>
              <a:rPr lang="el-GR" altLang="en-US" dirty="0">
                <a:solidFill>
                  <a:schemeClr val="tx1"/>
                </a:solidFill>
                <a:latin typeface="Calibri" panose="020F0502020204030204" pitchFamily="34" charset="0"/>
                <a:cs typeface="Calibri" panose="020F0502020204030204" pitchFamily="34" charset="0"/>
              </a:rPr>
              <a:t>Σφαιρικό </a:t>
            </a:r>
            <a:r>
              <a:rPr lang="el-GR" altLang="en-US" dirty="0" err="1">
                <a:solidFill>
                  <a:schemeClr val="tx1"/>
                </a:solidFill>
                <a:latin typeface="Calibri" panose="020F0502020204030204" pitchFamily="34" charset="0"/>
                <a:cs typeface="Calibri" panose="020F0502020204030204" pitchFamily="34" charset="0"/>
              </a:rPr>
              <a:t>κυστίδιο</a:t>
            </a:r>
            <a:endParaRPr lang="el-GR" altLang="en-US"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altLang="en-US" dirty="0">
                <a:solidFill>
                  <a:schemeClr val="tx1"/>
                </a:solidFill>
                <a:latin typeface="Calibri" panose="020F0502020204030204" pitchFamily="34" charset="0"/>
                <a:cs typeface="Calibri" panose="020F0502020204030204" pitchFamily="34" charset="0"/>
              </a:rPr>
              <a:t>Ελλειπτικό </a:t>
            </a:r>
            <a:r>
              <a:rPr lang="el-GR" altLang="en-US" dirty="0" err="1">
                <a:solidFill>
                  <a:schemeClr val="tx1"/>
                </a:solidFill>
                <a:latin typeface="Calibri" panose="020F0502020204030204" pitchFamily="34" charset="0"/>
                <a:cs typeface="Calibri" panose="020F0502020204030204" pitchFamily="34" charset="0"/>
              </a:rPr>
              <a:t>κυστίδιο</a:t>
            </a:r>
            <a:endParaRPr lang="el-GR" altLang="en-US" dirty="0">
              <a:solidFill>
                <a:schemeClr val="tx1"/>
              </a:solidFill>
              <a:latin typeface="Calibri" panose="020F0502020204030204" pitchFamily="34" charset="0"/>
              <a:cs typeface="Calibri" panose="020F0502020204030204" pitchFamily="34" charset="0"/>
            </a:endParaRPr>
          </a:p>
          <a:p>
            <a:r>
              <a:rPr lang="el-GR" altLang="en-US" sz="2400" dirty="0">
                <a:latin typeface="Calibri" panose="020F0502020204030204" pitchFamily="34" charset="0"/>
                <a:cs typeface="Calibri" panose="020F0502020204030204" pitchFamily="34" charset="0"/>
              </a:rPr>
              <a:t>Ημικύκλιοι σωλήνες (γωνιακή επιτάχυνση)</a:t>
            </a:r>
          </a:p>
          <a:p>
            <a:r>
              <a:rPr lang="el-GR" altLang="en-US" sz="2400" dirty="0" err="1">
                <a:latin typeface="Calibri" panose="020F0502020204030204" pitchFamily="34" charset="0"/>
                <a:cs typeface="Calibri" panose="020F0502020204030204" pitchFamily="34" charset="0"/>
              </a:rPr>
              <a:t>Αιθουσαίο</a:t>
            </a:r>
            <a:r>
              <a:rPr lang="el-GR" altLang="en-US" sz="2400" dirty="0">
                <a:latin typeface="Calibri" panose="020F0502020204030204" pitchFamily="34" charset="0"/>
                <a:cs typeface="Calibri" panose="020F0502020204030204" pitchFamily="34" charset="0"/>
              </a:rPr>
              <a:t> Νεύρο</a:t>
            </a:r>
            <a:r>
              <a:rPr lang="en-US" altLang="en-US" sz="2400" dirty="0">
                <a:latin typeface="Calibri" panose="020F0502020204030204" pitchFamily="34" charset="0"/>
                <a:cs typeface="Calibri" panose="020F0502020204030204" pitchFamily="34" charset="0"/>
              </a:rPr>
              <a:t> (VIII)</a:t>
            </a:r>
            <a:endParaRPr lang="el-GR" altLang="en-US" sz="2400" dirty="0">
              <a:latin typeface="Calibri" panose="020F0502020204030204" pitchFamily="34" charset="0"/>
              <a:cs typeface="Calibri" panose="020F0502020204030204" pitchFamily="34" charset="0"/>
            </a:endParaRPr>
          </a:p>
          <a:p>
            <a:pPr marL="742950" lvl="2" indent="-342900">
              <a:buSzPct val="60000"/>
              <a:buBlip>
                <a:blip r:embed="rId2"/>
              </a:buBlip>
            </a:pPr>
            <a:r>
              <a:rPr lang="en-US" altLang="en-US" dirty="0">
                <a:solidFill>
                  <a:schemeClr val="tx1"/>
                </a:solidFill>
                <a:latin typeface="Calibri" panose="020F0502020204030204" pitchFamily="34" charset="0"/>
                <a:cs typeface="Calibri" panose="020F0502020204030204" pitchFamily="34" charset="0"/>
              </a:rPr>
              <a:t>III, IV, VI</a:t>
            </a:r>
          </a:p>
          <a:p>
            <a:pPr marL="742950" lvl="2" indent="-342900">
              <a:buSzPct val="60000"/>
              <a:buBlip>
                <a:blip r:embed="rId2"/>
              </a:buBlip>
            </a:pPr>
            <a:r>
              <a:rPr lang="en-US" altLang="en-US" dirty="0">
                <a:solidFill>
                  <a:schemeClr val="tx1"/>
                </a:solidFill>
                <a:latin typeface="Calibri" panose="020F0502020204030204" pitchFamily="34" charset="0"/>
                <a:cs typeface="Calibri" panose="020F0502020204030204" pitchFamily="34" charset="0"/>
              </a:rPr>
              <a:t>NM</a:t>
            </a:r>
          </a:p>
          <a:p>
            <a:pPr marL="742950" lvl="2" indent="-342900">
              <a:buSzPct val="60000"/>
              <a:buBlip>
                <a:blip r:embed="rId2"/>
              </a:buBlip>
            </a:pPr>
            <a:r>
              <a:rPr lang="el-GR" altLang="en-US" dirty="0" err="1">
                <a:solidFill>
                  <a:schemeClr val="tx1"/>
                </a:solidFill>
                <a:latin typeface="Calibri" panose="020F0502020204030204" pitchFamily="34" charset="0"/>
                <a:cs typeface="Calibri" panose="020F0502020204030204" pitchFamily="34" charset="0"/>
              </a:rPr>
              <a:t>Εγκεφαλικ</a:t>
            </a:r>
            <a:r>
              <a:rPr lang="en-US" altLang="en-US" dirty="0" err="1">
                <a:solidFill>
                  <a:schemeClr val="tx1"/>
                </a:solidFill>
                <a:latin typeface="Calibri" panose="020F0502020204030204" pitchFamily="34" charset="0"/>
                <a:cs typeface="Calibri" panose="020F0502020204030204" pitchFamily="34" charset="0"/>
              </a:rPr>
              <a:t>ό</a:t>
            </a:r>
            <a:r>
              <a:rPr lang="el-GR" altLang="en-US" dirty="0">
                <a:solidFill>
                  <a:schemeClr val="tx1"/>
                </a:solidFill>
                <a:latin typeface="Calibri" panose="020F0502020204030204" pitchFamily="34" charset="0"/>
                <a:cs typeface="Calibri" panose="020F0502020204030204" pitchFamily="34" charset="0"/>
              </a:rPr>
              <a:t>ς Φλοιός</a:t>
            </a:r>
          </a:p>
          <a:p>
            <a:pPr marL="742950" lvl="2" indent="-342900">
              <a:buSzPct val="60000"/>
              <a:buBlip>
                <a:blip r:embed="rId2"/>
              </a:buBlip>
            </a:pPr>
            <a:r>
              <a:rPr lang="el-GR" altLang="en-US" dirty="0">
                <a:solidFill>
                  <a:schemeClr val="tx1"/>
                </a:solidFill>
                <a:latin typeface="Calibri" panose="020F0502020204030204" pitchFamily="34" charset="0"/>
                <a:cs typeface="Calibri" panose="020F0502020204030204" pitchFamily="34" charset="0"/>
              </a:rPr>
              <a:t>Παρεγκεφαλίδα</a:t>
            </a:r>
            <a:endParaRPr lang="en-US" altLang="en-US" dirty="0">
              <a:solidFill>
                <a:schemeClr val="tx1"/>
              </a:solidFill>
              <a:latin typeface="Calibri" panose="020F0502020204030204" pitchFamily="34" charset="0"/>
              <a:cs typeface="Calibri" panose="020F0502020204030204" pitchFamily="34" charset="0"/>
            </a:endParaRPr>
          </a:p>
          <a:p>
            <a:pPr lvl="1"/>
            <a:endParaRPr lang="en-US" altLang="en-US" dirty="0"/>
          </a:p>
          <a:p>
            <a:pPr lvl="1"/>
            <a:endParaRPr lang="en-US" altLang="en-US" dirty="0"/>
          </a:p>
        </p:txBody>
      </p:sp>
      <p:sp>
        <p:nvSpPr>
          <p:cNvPr id="5" name="Title 1">
            <a:extLst>
              <a:ext uri="{FF2B5EF4-FFF2-40B4-BE49-F238E27FC236}">
                <a16:creationId xmlns:a16="http://schemas.microsoft.com/office/drawing/2014/main" id="{5D2C4A2B-517B-A147-9971-20D0C3DF804A}"/>
              </a:ext>
            </a:extLst>
          </p:cNvPr>
          <p:cNvSpPr txBox="1">
            <a:spLocks/>
          </p:cNvSpPr>
          <p:nvPr/>
        </p:nvSpPr>
        <p:spPr bwMode="auto">
          <a:xfrm>
            <a:off x="125412" y="188912"/>
            <a:ext cx="8893175" cy="937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bodyPr>
          <a:lstStyle>
            <a:lvl1pPr algn="l" rtl="0" fontAlgn="base">
              <a:lnSpc>
                <a:spcPct val="140000"/>
              </a:lnSpc>
              <a:spcBef>
                <a:spcPct val="0"/>
              </a:spcBef>
              <a:spcAft>
                <a:spcPct val="0"/>
              </a:spcAft>
              <a:defRPr sz="3200" kern="1200">
                <a:solidFill>
                  <a:schemeClr val="tx1"/>
                </a:solidFill>
                <a:latin typeface="+mj-lt"/>
                <a:ea typeface="+mj-ea"/>
                <a:cs typeface="+mj-cs"/>
              </a:defRPr>
            </a:lvl1pPr>
            <a:lvl2pPr algn="l" rtl="0" fontAlgn="base">
              <a:lnSpc>
                <a:spcPct val="140000"/>
              </a:lnSpc>
              <a:spcBef>
                <a:spcPct val="0"/>
              </a:spcBef>
              <a:spcAft>
                <a:spcPct val="0"/>
              </a:spcAft>
              <a:defRPr sz="3200">
                <a:solidFill>
                  <a:schemeClr val="tx1"/>
                </a:solidFill>
                <a:latin typeface="Century Schoolbook" panose="02040604050505020304" pitchFamily="18" charset="0"/>
              </a:defRPr>
            </a:lvl2pPr>
            <a:lvl3pPr algn="l" rtl="0" fontAlgn="base">
              <a:lnSpc>
                <a:spcPct val="140000"/>
              </a:lnSpc>
              <a:spcBef>
                <a:spcPct val="0"/>
              </a:spcBef>
              <a:spcAft>
                <a:spcPct val="0"/>
              </a:spcAft>
              <a:defRPr sz="3200">
                <a:solidFill>
                  <a:schemeClr val="tx1"/>
                </a:solidFill>
                <a:latin typeface="Century Schoolbook" panose="02040604050505020304" pitchFamily="18" charset="0"/>
              </a:defRPr>
            </a:lvl3pPr>
            <a:lvl4pPr algn="l" rtl="0" fontAlgn="base">
              <a:lnSpc>
                <a:spcPct val="140000"/>
              </a:lnSpc>
              <a:spcBef>
                <a:spcPct val="0"/>
              </a:spcBef>
              <a:spcAft>
                <a:spcPct val="0"/>
              </a:spcAft>
              <a:defRPr sz="3200">
                <a:solidFill>
                  <a:schemeClr val="tx1"/>
                </a:solidFill>
                <a:latin typeface="Century Schoolbook" panose="02040604050505020304" pitchFamily="18" charset="0"/>
              </a:defRPr>
            </a:lvl4pPr>
            <a:lvl5pPr algn="l" rtl="0" fontAlgn="base">
              <a:lnSpc>
                <a:spcPct val="140000"/>
              </a:lnSpc>
              <a:spcBef>
                <a:spcPct val="0"/>
              </a:spcBef>
              <a:spcAft>
                <a:spcPct val="0"/>
              </a:spcAft>
              <a:defRPr sz="3200">
                <a:solidFill>
                  <a:schemeClr val="tx1"/>
                </a:solidFill>
                <a:latin typeface="Century Schoolbook" panose="02040604050505020304" pitchFamily="18" charset="0"/>
              </a:defRPr>
            </a:lvl5pPr>
            <a:lvl6pPr marL="457200" algn="l" rtl="0" fontAlgn="base">
              <a:lnSpc>
                <a:spcPct val="140000"/>
              </a:lnSpc>
              <a:spcBef>
                <a:spcPct val="0"/>
              </a:spcBef>
              <a:spcAft>
                <a:spcPct val="0"/>
              </a:spcAft>
              <a:defRPr sz="3200">
                <a:solidFill>
                  <a:schemeClr val="tx1"/>
                </a:solidFill>
                <a:latin typeface="Century Schoolbook" panose="02040604050505020304" pitchFamily="18" charset="0"/>
              </a:defRPr>
            </a:lvl6pPr>
            <a:lvl7pPr marL="914400" algn="l" rtl="0" fontAlgn="base">
              <a:lnSpc>
                <a:spcPct val="140000"/>
              </a:lnSpc>
              <a:spcBef>
                <a:spcPct val="0"/>
              </a:spcBef>
              <a:spcAft>
                <a:spcPct val="0"/>
              </a:spcAft>
              <a:defRPr sz="3200">
                <a:solidFill>
                  <a:schemeClr val="tx1"/>
                </a:solidFill>
                <a:latin typeface="Century Schoolbook" panose="02040604050505020304" pitchFamily="18" charset="0"/>
              </a:defRPr>
            </a:lvl7pPr>
            <a:lvl8pPr marL="1371600" algn="l" rtl="0" fontAlgn="base">
              <a:lnSpc>
                <a:spcPct val="140000"/>
              </a:lnSpc>
              <a:spcBef>
                <a:spcPct val="0"/>
              </a:spcBef>
              <a:spcAft>
                <a:spcPct val="0"/>
              </a:spcAft>
              <a:defRPr sz="3200">
                <a:solidFill>
                  <a:schemeClr val="tx1"/>
                </a:solidFill>
                <a:latin typeface="Century Schoolbook" panose="02040604050505020304" pitchFamily="18" charset="0"/>
              </a:defRPr>
            </a:lvl8pPr>
            <a:lvl9pPr marL="1828800" algn="l" rtl="0" fontAlgn="base">
              <a:lnSpc>
                <a:spcPct val="140000"/>
              </a:lnSpc>
              <a:spcBef>
                <a:spcPct val="0"/>
              </a:spcBef>
              <a:spcAft>
                <a:spcPct val="0"/>
              </a:spcAft>
              <a:defRPr sz="3200">
                <a:solidFill>
                  <a:schemeClr val="tx1"/>
                </a:solidFill>
                <a:latin typeface="Century Schoolbook" panose="02040604050505020304" pitchFamily="18" charset="0"/>
              </a:defRPr>
            </a:lvl9p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br>
              <a:rPr lang="el-GR" sz="24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ea typeface="+mn-ea"/>
                <a:cs typeface="Calibri" panose="020F0502020204030204" pitchFamily="34" charset="0"/>
              </a:rPr>
              <a:t>Προσανατολισμός-Θέση του σώματος στο χώρο</a:t>
            </a:r>
            <a:endParaRPr lang="en-GR" sz="28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914668B-6FB0-D746-A688-57024B4CE12A}"/>
              </a:ext>
            </a:extLst>
          </p:cNvPr>
          <p:cNvSpPr txBox="1"/>
          <p:nvPr/>
        </p:nvSpPr>
        <p:spPr>
          <a:xfrm>
            <a:off x="4783495" y="6456926"/>
            <a:ext cx="4227439" cy="276999"/>
          </a:xfrm>
          <a:prstGeom prst="rect">
            <a:avLst/>
          </a:prstGeom>
          <a:noFill/>
        </p:spPr>
        <p:txBody>
          <a:bodyPr wrap="none" rtlCol="0">
            <a:spAutoFit/>
          </a:bodyPr>
          <a:lstStyle/>
          <a:p>
            <a:r>
              <a:rPr lang="en-GR" sz="1200" b="0" i="1" dirty="0"/>
              <a:t>Oxford Handbook of Emergency Medicine 5th Edition, 2020</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a:extLst>
              <a:ext uri="{FF2B5EF4-FFF2-40B4-BE49-F238E27FC236}">
                <a16:creationId xmlns:a16="http://schemas.microsoft.com/office/drawing/2014/main" id="{15AA35F5-A2BB-144B-946E-C726A18BBE78}"/>
              </a:ext>
            </a:extLst>
          </p:cNvPr>
          <p:cNvSpPr>
            <a:spLocks noGrp="1"/>
          </p:cNvSpPr>
          <p:nvPr>
            <p:ph idx="1"/>
          </p:nvPr>
        </p:nvSpPr>
        <p:spPr>
          <a:xfrm>
            <a:off x="449546" y="1196752"/>
            <a:ext cx="8229600" cy="5256584"/>
          </a:xfrm>
        </p:spPr>
        <p:txBody>
          <a:bodyPr/>
          <a:lstStyle/>
          <a:p>
            <a:r>
              <a:rPr lang="el-GR" altLang="en-US" sz="2400" dirty="0">
                <a:latin typeface="Calibri" panose="020F0502020204030204" pitchFamily="34" charset="0"/>
                <a:cs typeface="Calibri" panose="020F0502020204030204" pitchFamily="34" charset="0"/>
              </a:rPr>
              <a:t>Φυσιολογικός</a:t>
            </a:r>
          </a:p>
          <a:p>
            <a:pPr marL="742950" lvl="2" indent="-342900">
              <a:buSzPct val="60000"/>
              <a:buBlip>
                <a:blip r:embed="rId2"/>
              </a:buBlip>
            </a:pPr>
            <a:r>
              <a:rPr lang="el-GR" altLang="en-US" dirty="0">
                <a:solidFill>
                  <a:schemeClr val="tx1"/>
                </a:solidFill>
                <a:latin typeface="Calibri" panose="020F0502020204030204" pitchFamily="34" charset="0"/>
                <a:cs typeface="Calibri" panose="020F0502020204030204" pitchFamily="34" charset="0"/>
              </a:rPr>
              <a:t>Δυσαρμονία μεταξύ των 3 συστημάτων</a:t>
            </a:r>
          </a:p>
          <a:p>
            <a:pPr marL="742950" lvl="2" indent="-342900">
              <a:buSzPct val="60000"/>
              <a:buBlip>
                <a:blip r:embed="rId2"/>
              </a:buBlip>
            </a:pPr>
            <a:r>
              <a:rPr lang="el-GR" altLang="en-US" dirty="0" err="1">
                <a:solidFill>
                  <a:schemeClr val="tx1"/>
                </a:solidFill>
                <a:latin typeface="Calibri" panose="020F0502020204030204" pitchFamily="34" charset="0"/>
                <a:cs typeface="Calibri" panose="020F0502020204030204" pitchFamily="34" charset="0"/>
              </a:rPr>
              <a:t>Δυσπροσαρμοστικότητα</a:t>
            </a:r>
            <a:r>
              <a:rPr lang="el-GR" altLang="en-US" dirty="0">
                <a:solidFill>
                  <a:schemeClr val="tx1"/>
                </a:solidFill>
                <a:latin typeface="Calibri" panose="020F0502020204030204" pitchFamily="34" charset="0"/>
                <a:cs typeface="Calibri" panose="020F0502020204030204" pitchFamily="34" charset="0"/>
              </a:rPr>
              <a:t> του </a:t>
            </a:r>
            <a:r>
              <a:rPr lang="el-GR" altLang="en-US" dirty="0" err="1">
                <a:solidFill>
                  <a:schemeClr val="tx1"/>
                </a:solidFill>
                <a:latin typeface="Calibri" panose="020F0502020204030204" pitchFamily="34" charset="0"/>
                <a:cs typeface="Calibri" panose="020F0502020204030204" pitchFamily="34" charset="0"/>
              </a:rPr>
              <a:t>αιθουσαίου</a:t>
            </a:r>
            <a:r>
              <a:rPr lang="el-GR" altLang="en-US" dirty="0">
                <a:solidFill>
                  <a:schemeClr val="tx1"/>
                </a:solidFill>
                <a:latin typeface="Calibri" panose="020F0502020204030204" pitchFamily="34" charset="0"/>
                <a:cs typeface="Calibri" panose="020F0502020204030204" pitchFamily="34" charset="0"/>
              </a:rPr>
              <a:t> συστήματος σε ασυνήθιστες κινήσεις κεφαλής/τραχήλου</a:t>
            </a:r>
          </a:p>
          <a:p>
            <a:pPr marL="742950" lvl="2" indent="-342900">
              <a:buSzPct val="60000"/>
              <a:buBlip>
                <a:blip r:embed="rId2"/>
              </a:buBlip>
            </a:pPr>
            <a:r>
              <a:rPr lang="el-GR" altLang="en-US" dirty="0" err="1">
                <a:solidFill>
                  <a:schemeClr val="tx1"/>
                </a:solidFill>
                <a:latin typeface="Calibri" panose="020F0502020204030204" pitchFamily="34" charset="0"/>
                <a:cs typeface="Calibri" panose="020F0502020204030204" pitchFamily="34" charset="0"/>
              </a:rPr>
              <a:t>Δυσπροσαρμοστικότητα</a:t>
            </a:r>
            <a:r>
              <a:rPr lang="el-GR" altLang="en-US" dirty="0">
                <a:solidFill>
                  <a:schemeClr val="tx1"/>
                </a:solidFill>
                <a:latin typeface="Calibri" panose="020F0502020204030204" pitchFamily="34" charset="0"/>
                <a:cs typeface="Calibri" panose="020F0502020204030204" pitchFamily="34" charset="0"/>
              </a:rPr>
              <a:t> του </a:t>
            </a:r>
            <a:r>
              <a:rPr lang="el-GR" altLang="en-US" dirty="0" err="1">
                <a:solidFill>
                  <a:schemeClr val="tx1"/>
                </a:solidFill>
                <a:latin typeface="Calibri" panose="020F0502020204030204" pitchFamily="34" charset="0"/>
                <a:cs typeface="Calibri" panose="020F0502020204030204" pitchFamily="34" charset="0"/>
              </a:rPr>
              <a:t>αιθουσαίου</a:t>
            </a:r>
            <a:r>
              <a:rPr lang="el-GR" altLang="en-US" dirty="0">
                <a:solidFill>
                  <a:schemeClr val="tx1"/>
                </a:solidFill>
                <a:latin typeface="Calibri" panose="020F0502020204030204" pitchFamily="34" charset="0"/>
                <a:cs typeface="Calibri" panose="020F0502020204030204" pitchFamily="34" charset="0"/>
              </a:rPr>
              <a:t> συστήματος σε ασυνήθιστες θέσεις κεφαλής/τραχήλου</a:t>
            </a:r>
          </a:p>
          <a:p>
            <a:pPr marL="742950" lvl="2" indent="-342900">
              <a:buSzPct val="60000"/>
              <a:buBlip>
                <a:blip r:embed="rId2"/>
              </a:buBlip>
            </a:pPr>
            <a:r>
              <a:rPr lang="el-GR" altLang="en-US" dirty="0">
                <a:solidFill>
                  <a:schemeClr val="tx1"/>
                </a:solidFill>
                <a:latin typeface="Calibri" panose="020F0502020204030204" pitchFamily="34" charset="0"/>
                <a:cs typeface="Calibri" panose="020F0502020204030204" pitchFamily="34" charset="0"/>
              </a:rPr>
              <a:t>Μετά από περιστροφικές </a:t>
            </a:r>
            <a:r>
              <a:rPr lang="el-GR" altLang="en-US" dirty="0" err="1">
                <a:solidFill>
                  <a:schemeClr val="tx1"/>
                </a:solidFill>
                <a:latin typeface="Calibri" panose="020F0502020204030204" pitchFamily="34" charset="0"/>
                <a:cs typeface="Calibri" panose="020F0502020204030204" pitchFamily="34" charset="0"/>
              </a:rPr>
              <a:t>κινησεις</a:t>
            </a:r>
            <a:endParaRPr lang="el-GR" altLang="en-US" dirty="0">
              <a:solidFill>
                <a:schemeClr val="tx1"/>
              </a:solidFill>
              <a:latin typeface="Calibri" panose="020F0502020204030204" pitchFamily="34" charset="0"/>
              <a:cs typeface="Calibri" panose="020F0502020204030204" pitchFamily="34" charset="0"/>
            </a:endParaRPr>
          </a:p>
          <a:p>
            <a:r>
              <a:rPr lang="el-GR" altLang="en-US" sz="2400" dirty="0">
                <a:latin typeface="Calibri" panose="020F0502020204030204" pitchFamily="34" charset="0"/>
                <a:cs typeface="Calibri" panose="020F0502020204030204" pitchFamily="34" charset="0"/>
              </a:rPr>
              <a:t>Παθολογικός</a:t>
            </a:r>
          </a:p>
          <a:p>
            <a:pPr marL="742950" lvl="2" indent="-342900">
              <a:buSzPct val="60000"/>
              <a:buBlip>
                <a:blip r:embed="rId2"/>
              </a:buBlip>
            </a:pPr>
            <a:r>
              <a:rPr lang="el-GR" altLang="en-US" dirty="0">
                <a:solidFill>
                  <a:schemeClr val="tx1"/>
                </a:solidFill>
                <a:latin typeface="Calibri" panose="020F0502020204030204" pitchFamily="34" charset="0"/>
                <a:cs typeface="Calibri" panose="020F0502020204030204" pitchFamily="34" charset="0"/>
              </a:rPr>
              <a:t>Λαβύρινθος</a:t>
            </a:r>
          </a:p>
          <a:p>
            <a:pPr marL="742950" lvl="2" indent="-342900">
              <a:buSzPct val="60000"/>
              <a:buBlip>
                <a:blip r:embed="rId2"/>
              </a:buBlip>
            </a:pPr>
            <a:r>
              <a:rPr lang="el-GR" altLang="en-US" dirty="0" err="1">
                <a:solidFill>
                  <a:schemeClr val="tx1"/>
                </a:solidFill>
                <a:latin typeface="Calibri" panose="020F0502020204030204" pitchFamily="34" charset="0"/>
                <a:cs typeface="Calibri" panose="020F0502020204030204" pitchFamily="34" charset="0"/>
              </a:rPr>
              <a:t>Αιθουσαίο</a:t>
            </a:r>
            <a:r>
              <a:rPr lang="el-GR" altLang="en-US" dirty="0">
                <a:solidFill>
                  <a:schemeClr val="tx1"/>
                </a:solidFill>
                <a:latin typeface="Calibri" panose="020F0502020204030204" pitchFamily="34" charset="0"/>
                <a:cs typeface="Calibri" panose="020F0502020204030204" pitchFamily="34" charset="0"/>
              </a:rPr>
              <a:t> νεύρο</a:t>
            </a:r>
          </a:p>
          <a:p>
            <a:pPr marL="742950" lvl="2" indent="-342900">
              <a:buSzPct val="60000"/>
              <a:buBlip>
                <a:blip r:embed="rId2"/>
              </a:buBlip>
            </a:pPr>
            <a:r>
              <a:rPr lang="el-GR" altLang="en-US" dirty="0">
                <a:solidFill>
                  <a:schemeClr val="tx1"/>
                </a:solidFill>
                <a:latin typeface="Calibri" panose="020F0502020204030204" pitchFamily="34" charset="0"/>
                <a:cs typeface="Calibri" panose="020F0502020204030204" pitchFamily="34" charset="0"/>
              </a:rPr>
              <a:t>Κεντρικής αιτιολογίας</a:t>
            </a:r>
          </a:p>
          <a:p>
            <a:pPr lvl="1"/>
            <a:endParaRPr lang="el-GR" altLang="en-US" dirty="0"/>
          </a:p>
          <a:p>
            <a:pPr lvl="1"/>
            <a:endParaRPr lang="el-GR" altLang="en-US" dirty="0"/>
          </a:p>
          <a:p>
            <a:pPr lvl="1"/>
            <a:endParaRPr lang="en-US" altLang="en-US" dirty="0"/>
          </a:p>
        </p:txBody>
      </p:sp>
      <p:sp>
        <p:nvSpPr>
          <p:cNvPr id="5" name="Title 1">
            <a:extLst>
              <a:ext uri="{FF2B5EF4-FFF2-40B4-BE49-F238E27FC236}">
                <a16:creationId xmlns:a16="http://schemas.microsoft.com/office/drawing/2014/main" id="{A3B8AA4D-E890-1649-A3C8-709F393776F3}"/>
              </a:ext>
            </a:extLst>
          </p:cNvPr>
          <p:cNvSpPr>
            <a:spLocks noGrp="1"/>
          </p:cNvSpPr>
          <p:nvPr>
            <p:ph type="title"/>
          </p:nvPr>
        </p:nvSpPr>
        <p:spPr>
          <a:xfrm>
            <a:off x="117759" y="115039"/>
            <a:ext cx="8893175" cy="937697"/>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br>
              <a:rPr lang="el-GR" sz="2400" b="1" dirty="0">
                <a:latin typeface="Calibri" panose="020F0502020204030204" pitchFamily="34" charset="0"/>
                <a:ea typeface="+mn-ea"/>
                <a:cs typeface="Calibri" panose="020F0502020204030204" pitchFamily="34" charset="0"/>
              </a:rPr>
            </a:br>
            <a:r>
              <a:rPr lang="en-US" sz="2800" b="1" dirty="0" err="1">
                <a:latin typeface="Calibri" panose="020F0502020204030204" pitchFamily="34" charset="0"/>
                <a:ea typeface="+mn-ea"/>
                <a:cs typeface="Calibri" panose="020F0502020204030204" pitchFamily="34" charset="0"/>
              </a:rPr>
              <a:t>Ί</a:t>
            </a:r>
            <a:r>
              <a:rPr lang="el-GR" sz="2800" b="1" dirty="0" err="1">
                <a:latin typeface="Calibri" panose="020F0502020204030204" pitchFamily="34" charset="0"/>
                <a:ea typeface="+mn-ea"/>
                <a:cs typeface="Calibri" panose="020F0502020204030204" pitchFamily="34" charset="0"/>
              </a:rPr>
              <a:t>λιγγος</a:t>
            </a:r>
            <a:endParaRPr lang="en-GR" sz="28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E1B4990-2E87-6540-81AC-69FDF91EE37D}"/>
              </a:ext>
            </a:extLst>
          </p:cNvPr>
          <p:cNvSpPr txBox="1"/>
          <p:nvPr/>
        </p:nvSpPr>
        <p:spPr>
          <a:xfrm>
            <a:off x="4783495" y="6456926"/>
            <a:ext cx="4227439" cy="276999"/>
          </a:xfrm>
          <a:prstGeom prst="rect">
            <a:avLst/>
          </a:prstGeom>
          <a:noFill/>
        </p:spPr>
        <p:txBody>
          <a:bodyPr wrap="none" rtlCol="0">
            <a:spAutoFit/>
          </a:bodyPr>
          <a:lstStyle/>
          <a:p>
            <a:r>
              <a:rPr lang="en-GR" sz="1200" b="0" i="1" dirty="0"/>
              <a:t>Oxford Handbook of Emergency Medicine 5th Edition, 2020</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a:extLst>
              <a:ext uri="{FF2B5EF4-FFF2-40B4-BE49-F238E27FC236}">
                <a16:creationId xmlns:a16="http://schemas.microsoft.com/office/drawing/2014/main" id="{E16A4831-1BAD-6746-8353-8A7FD87A9173}"/>
              </a:ext>
            </a:extLst>
          </p:cNvPr>
          <p:cNvSpPr>
            <a:spLocks noGrp="1"/>
          </p:cNvSpPr>
          <p:nvPr>
            <p:ph idx="1"/>
          </p:nvPr>
        </p:nvSpPr>
        <p:spPr>
          <a:xfrm>
            <a:off x="467544" y="1484784"/>
            <a:ext cx="4618856" cy="4536504"/>
          </a:xfrm>
        </p:spPr>
        <p:txBody>
          <a:bodyPr/>
          <a:lstStyle/>
          <a:p>
            <a:r>
              <a:rPr lang="el-GR" altLang="en-US" sz="2000" dirty="0">
                <a:latin typeface="Calibri" panose="020F0502020204030204" pitchFamily="34" charset="0"/>
                <a:cs typeface="Calibri" panose="020F0502020204030204" pitchFamily="34" charset="0"/>
              </a:rPr>
              <a:t>Ιστορικό</a:t>
            </a:r>
          </a:p>
          <a:p>
            <a:r>
              <a:rPr lang="el-GR" altLang="en-US" sz="2000" dirty="0">
                <a:latin typeface="Calibri" panose="020F0502020204030204" pitchFamily="34" charset="0"/>
                <a:cs typeface="Calibri" panose="020F0502020204030204" pitchFamily="34" charset="0"/>
              </a:rPr>
              <a:t>Φυσική Εξέταση</a:t>
            </a:r>
          </a:p>
          <a:p>
            <a:r>
              <a:rPr lang="el-GR" altLang="en-US" sz="2000" dirty="0">
                <a:latin typeface="Calibri" panose="020F0502020204030204" pitchFamily="34" charset="0"/>
                <a:cs typeface="Calibri" panose="020F0502020204030204" pitchFamily="34" charset="0"/>
              </a:rPr>
              <a:t>Ταξινόμηση αισθήματος ζάλης</a:t>
            </a:r>
            <a:endParaRPr lang="el-GR" altLang="en-US" dirty="0"/>
          </a:p>
          <a:p>
            <a:pPr marL="342900" lvl="1" indent="-342900">
              <a:buSzPct val="60000"/>
              <a:buBlip>
                <a:blip r:embed="rId2"/>
              </a:buBlip>
            </a:pPr>
            <a:r>
              <a:rPr lang="el-GR" altLang="en-US" sz="2000" dirty="0" err="1">
                <a:solidFill>
                  <a:schemeClr val="tx1"/>
                </a:solidFill>
                <a:latin typeface="Calibri" panose="020F0502020204030204" pitchFamily="34" charset="0"/>
                <a:cs typeface="Calibri" panose="020F0502020204030204" pitchFamily="34" charset="0"/>
              </a:rPr>
              <a:t>Λιποθυμ</a:t>
            </a:r>
            <a:r>
              <a:rPr lang="en-US" altLang="en-US" sz="2000" dirty="0" err="1">
                <a:solidFill>
                  <a:schemeClr val="tx1"/>
                </a:solidFill>
                <a:latin typeface="Calibri" panose="020F0502020204030204" pitchFamily="34" charset="0"/>
                <a:cs typeface="Calibri" panose="020F0502020204030204" pitchFamily="34" charset="0"/>
              </a:rPr>
              <a:t>ί</a:t>
            </a:r>
            <a:r>
              <a:rPr lang="el-GR" altLang="en-US" sz="2000" dirty="0">
                <a:solidFill>
                  <a:schemeClr val="tx1"/>
                </a:solidFill>
                <a:latin typeface="Calibri" panose="020F0502020204030204" pitchFamily="34" charset="0"/>
                <a:cs typeface="Calibri" panose="020F0502020204030204" pitchFamily="34" charset="0"/>
              </a:rPr>
              <a:t>α (πρόδρομα συμπτώματα και σημεία)</a:t>
            </a:r>
          </a:p>
          <a:p>
            <a:pPr marL="342900" lvl="1" indent="-342900">
              <a:buSzPct val="60000"/>
              <a:buBlip>
                <a:blip r:embed="rId2"/>
              </a:buBlip>
            </a:pPr>
            <a:r>
              <a:rPr lang="el-GR" altLang="en-US" sz="2000" dirty="0">
                <a:solidFill>
                  <a:schemeClr val="tx1"/>
                </a:solidFill>
                <a:latin typeface="Calibri" panose="020F0502020204030204" pitchFamily="34" charset="0"/>
                <a:cs typeface="Calibri" panose="020F0502020204030204" pitchFamily="34" charset="0"/>
              </a:rPr>
              <a:t>Ίλιγγος</a:t>
            </a:r>
          </a:p>
          <a:p>
            <a:pPr marL="342900" lvl="1" indent="-342900">
              <a:buSzPct val="60000"/>
              <a:buBlip>
                <a:blip r:embed="rId2"/>
              </a:buBlip>
            </a:pPr>
            <a:r>
              <a:rPr lang="el-GR" altLang="en-US" sz="2000" dirty="0">
                <a:solidFill>
                  <a:schemeClr val="tx1"/>
                </a:solidFill>
                <a:latin typeface="Calibri" panose="020F0502020204030204" pitchFamily="34" charset="0"/>
                <a:cs typeface="Calibri" panose="020F0502020204030204" pitchFamily="34" charset="0"/>
              </a:rPr>
              <a:t>Ποικίλες «αισθήσεις» της κεφαλής</a:t>
            </a:r>
          </a:p>
          <a:p>
            <a:pPr marL="742950" lvl="2" indent="-342900">
              <a:buSzPct val="60000"/>
              <a:buBlip>
                <a:blip r:embed="rId2"/>
              </a:buBlip>
            </a:pPr>
            <a:r>
              <a:rPr lang="el-GR" altLang="en-US" sz="1800" dirty="0">
                <a:solidFill>
                  <a:schemeClr val="tx1"/>
                </a:solidFill>
                <a:latin typeface="Calibri" panose="020F0502020204030204" pitchFamily="34" charset="0"/>
                <a:cs typeface="Calibri" panose="020F0502020204030204" pitchFamily="34" charset="0"/>
              </a:rPr>
              <a:t>Ήπια πτώση ΑΠ</a:t>
            </a:r>
          </a:p>
          <a:p>
            <a:pPr marL="742950" lvl="2" indent="-342900">
              <a:buSzPct val="60000"/>
              <a:buBlip>
                <a:blip r:embed="rId2"/>
              </a:buBlip>
            </a:pPr>
            <a:r>
              <a:rPr lang="el-GR" altLang="en-US" sz="1800" dirty="0" err="1">
                <a:solidFill>
                  <a:schemeClr val="tx1"/>
                </a:solidFill>
                <a:latin typeface="Calibri" panose="020F0502020204030204" pitchFamily="34" charset="0"/>
                <a:cs typeface="Calibri" panose="020F0502020204030204" pitchFamily="34" charset="0"/>
              </a:rPr>
              <a:t>Υπέρπνοια</a:t>
            </a:r>
            <a:endParaRPr lang="el-GR" altLang="en-US" sz="18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altLang="en-US" sz="1800" dirty="0">
                <a:solidFill>
                  <a:schemeClr val="tx1"/>
                </a:solidFill>
                <a:latin typeface="Calibri" panose="020F0502020204030204" pitchFamily="34" charset="0"/>
                <a:cs typeface="Calibri" panose="020F0502020204030204" pitchFamily="34" charset="0"/>
              </a:rPr>
              <a:t>Υπογλυκαιμία</a:t>
            </a:r>
          </a:p>
          <a:p>
            <a:pPr marL="742950" lvl="2" indent="-342900">
              <a:buSzPct val="60000"/>
              <a:buBlip>
                <a:blip r:embed="rId2"/>
              </a:buBlip>
            </a:pPr>
            <a:r>
              <a:rPr lang="el-GR" altLang="en-US" sz="1800" dirty="0">
                <a:solidFill>
                  <a:schemeClr val="tx1"/>
                </a:solidFill>
                <a:latin typeface="Calibri" panose="020F0502020204030204" pitchFamily="34" charset="0"/>
                <a:cs typeface="Calibri" panose="020F0502020204030204" pitchFamily="34" charset="0"/>
              </a:rPr>
              <a:t>Ψυχιατρικά αίτια (κατάθλιψη)</a:t>
            </a:r>
          </a:p>
          <a:p>
            <a:pPr lvl="2"/>
            <a:endParaRPr lang="el-GR" altLang="en-US" dirty="0"/>
          </a:p>
          <a:p>
            <a:pPr lvl="2"/>
            <a:endParaRPr lang="el-GR" altLang="en-US" dirty="0"/>
          </a:p>
          <a:p>
            <a:pPr lvl="2"/>
            <a:endParaRPr lang="el-GR" altLang="en-US" dirty="0"/>
          </a:p>
        </p:txBody>
      </p:sp>
      <p:sp>
        <p:nvSpPr>
          <p:cNvPr id="6" name="Title 1">
            <a:extLst>
              <a:ext uri="{FF2B5EF4-FFF2-40B4-BE49-F238E27FC236}">
                <a16:creationId xmlns:a16="http://schemas.microsoft.com/office/drawing/2014/main" id="{CF3CEB8C-62BC-824B-9286-55D226029739}"/>
              </a:ext>
            </a:extLst>
          </p:cNvPr>
          <p:cNvSpPr>
            <a:spLocks noGrp="1"/>
          </p:cNvSpPr>
          <p:nvPr>
            <p:ph type="title"/>
          </p:nvPr>
        </p:nvSpPr>
        <p:spPr>
          <a:xfrm>
            <a:off x="117759" y="115039"/>
            <a:ext cx="8893175" cy="937697"/>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br>
              <a:rPr lang="el-GR" sz="2400" b="1" dirty="0">
                <a:latin typeface="Calibri" panose="020F0502020204030204" pitchFamily="34" charset="0"/>
                <a:ea typeface="+mn-ea"/>
                <a:cs typeface="Calibri" panose="020F0502020204030204" pitchFamily="34" charset="0"/>
              </a:rPr>
            </a:br>
            <a:r>
              <a:rPr lang="en-US" sz="2800" b="1" dirty="0" err="1">
                <a:latin typeface="Calibri" panose="020F0502020204030204" pitchFamily="34" charset="0"/>
                <a:ea typeface="+mn-ea"/>
                <a:cs typeface="Calibri" panose="020F0502020204030204" pitchFamily="34" charset="0"/>
              </a:rPr>
              <a:t>Ί</a:t>
            </a:r>
            <a:r>
              <a:rPr lang="el-GR" sz="2800" b="1" dirty="0" err="1">
                <a:latin typeface="Calibri" panose="020F0502020204030204" pitchFamily="34" charset="0"/>
                <a:ea typeface="+mn-ea"/>
                <a:cs typeface="Calibri" panose="020F0502020204030204" pitchFamily="34" charset="0"/>
              </a:rPr>
              <a:t>λιγγος</a:t>
            </a:r>
            <a:endParaRPr lang="en-GR" sz="28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A65A681-C12C-C443-85FA-E7400717BB8E}"/>
              </a:ext>
            </a:extLst>
          </p:cNvPr>
          <p:cNvPicPr>
            <a:picLocks noChangeAspect="1"/>
          </p:cNvPicPr>
          <p:nvPr/>
        </p:nvPicPr>
        <p:blipFill>
          <a:blip r:embed="rId3"/>
          <a:stretch>
            <a:fillRect/>
          </a:stretch>
        </p:blipFill>
        <p:spPr>
          <a:xfrm>
            <a:off x="5603796" y="3848458"/>
            <a:ext cx="2828290" cy="2612390"/>
          </a:xfrm>
          <a:prstGeom prst="rect">
            <a:avLst/>
          </a:prstGeom>
        </p:spPr>
      </p:pic>
      <p:sp>
        <p:nvSpPr>
          <p:cNvPr id="8" name="TextBox 7">
            <a:extLst>
              <a:ext uri="{FF2B5EF4-FFF2-40B4-BE49-F238E27FC236}">
                <a16:creationId xmlns:a16="http://schemas.microsoft.com/office/drawing/2014/main" id="{14D9A632-6B5B-A745-BBFE-D56C947A4D4A}"/>
              </a:ext>
            </a:extLst>
          </p:cNvPr>
          <p:cNvSpPr txBox="1"/>
          <p:nvPr/>
        </p:nvSpPr>
        <p:spPr>
          <a:xfrm>
            <a:off x="4783495" y="6456926"/>
            <a:ext cx="4300986" cy="461665"/>
          </a:xfrm>
          <a:prstGeom prst="rect">
            <a:avLst/>
          </a:prstGeom>
          <a:noFill/>
        </p:spPr>
        <p:txBody>
          <a:bodyPr wrap="none" rtlCol="0">
            <a:spAutoFit/>
          </a:bodyPr>
          <a:lstStyle/>
          <a:p>
            <a:r>
              <a:rPr lang="en-GR" sz="1200" b="0" i="1" dirty="0"/>
              <a:t>Oxford Handbook of Emergency Medicine 5th Edition, 2020</a:t>
            </a:r>
            <a:endParaRPr lang="el-GR" sz="1200" b="0" i="1" dirty="0"/>
          </a:p>
          <a:p>
            <a:r>
              <a:rPr lang="en-GB" sz="1200" b="0" i="1" dirty="0"/>
              <a:t>https://</a:t>
            </a:r>
            <a:r>
              <a:rPr lang="en-GB" sz="1200" b="0" i="1" dirty="0" err="1"/>
              <a:t>my.clevelandclinic.org</a:t>
            </a:r>
            <a:endParaRPr lang="en-GR" sz="1200" b="0" i="1" dirty="0"/>
          </a:p>
        </p:txBody>
      </p:sp>
      <p:pic>
        <p:nvPicPr>
          <p:cNvPr id="30722" name="Picture 2" descr="Dix-Hallpike maneuver step-by-step instructions.">
            <a:extLst>
              <a:ext uri="{FF2B5EF4-FFF2-40B4-BE49-F238E27FC236}">
                <a16:creationId xmlns:a16="http://schemas.microsoft.com/office/drawing/2014/main" id="{A93422CA-76F9-DF4D-876C-13BDC12C42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015" y="1009963"/>
            <a:ext cx="2540000" cy="2863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70A7A4-BA88-2540-9C92-B0A97F9A569D}"/>
              </a:ext>
            </a:extLst>
          </p:cNvPr>
          <p:cNvSpPr>
            <a:spLocks noGrp="1"/>
          </p:cNvSpPr>
          <p:nvPr>
            <p:ph type="title"/>
          </p:nvPr>
        </p:nvSpPr>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br>
              <a:rPr lang="el-GR" sz="2400" b="1" dirty="0">
                <a:latin typeface="Calibri" panose="020F0502020204030204" pitchFamily="34" charset="0"/>
                <a:ea typeface="+mn-ea"/>
                <a:cs typeface="Calibri" panose="020F0502020204030204" pitchFamily="34" charset="0"/>
              </a:rPr>
            </a:br>
            <a:r>
              <a:rPr lang="en-US" sz="2800" b="1" dirty="0" err="1">
                <a:latin typeface="Calibri" panose="020F0502020204030204" pitchFamily="34" charset="0"/>
                <a:ea typeface="+mn-ea"/>
                <a:cs typeface="Calibri" panose="020F0502020204030204" pitchFamily="34" charset="0"/>
              </a:rPr>
              <a:t>Ί</a:t>
            </a:r>
            <a:r>
              <a:rPr lang="el-GR" sz="2800" b="1" dirty="0" err="1">
                <a:latin typeface="Calibri" panose="020F0502020204030204" pitchFamily="34" charset="0"/>
                <a:ea typeface="+mn-ea"/>
                <a:cs typeface="Calibri" panose="020F0502020204030204" pitchFamily="34" charset="0"/>
              </a:rPr>
              <a:t>λιγγος</a:t>
            </a:r>
            <a:endParaRPr lang="en-GR" sz="2800" b="1" dirty="0">
              <a:latin typeface="Calibri" panose="020F0502020204030204" pitchFamily="34" charset="0"/>
              <a:cs typeface="Calibri" panose="020F0502020204030204" pitchFamily="34" charset="0"/>
            </a:endParaRPr>
          </a:p>
        </p:txBody>
      </p:sp>
      <p:sp>
        <p:nvSpPr>
          <p:cNvPr id="72706" name="Content Placeholder 2">
            <a:extLst>
              <a:ext uri="{FF2B5EF4-FFF2-40B4-BE49-F238E27FC236}">
                <a16:creationId xmlns:a16="http://schemas.microsoft.com/office/drawing/2014/main" id="{C0238D1F-8813-2345-AD37-1B55299AAF7E}"/>
              </a:ext>
            </a:extLst>
          </p:cNvPr>
          <p:cNvSpPr>
            <a:spLocks noGrp="1"/>
          </p:cNvSpPr>
          <p:nvPr>
            <p:ph sz="half" idx="1"/>
          </p:nvPr>
        </p:nvSpPr>
        <p:spPr>
          <a:xfrm>
            <a:off x="249684" y="1587826"/>
            <a:ext cx="4141787" cy="4470300"/>
          </a:xfrm>
        </p:spPr>
        <p:txBody>
          <a:bodyPr/>
          <a:lstStyle/>
          <a:p>
            <a:pPr marL="0" indent="0">
              <a:buNone/>
            </a:pPr>
            <a:r>
              <a:rPr lang="el-GR" altLang="en-US" sz="2400" b="1" u="sng" dirty="0">
                <a:latin typeface="Calibri" panose="020F0502020204030204" pitchFamily="34" charset="0"/>
                <a:cs typeface="Calibri" panose="020F0502020204030204" pitchFamily="34" charset="0"/>
              </a:rPr>
              <a:t>Έσω αυτί (λαβύρινθος)</a:t>
            </a:r>
          </a:p>
          <a:p>
            <a:r>
              <a:rPr lang="el-GR" altLang="en-US" sz="2000" dirty="0">
                <a:latin typeface="Calibri" panose="020F0502020204030204" pitchFamily="34" charset="0"/>
                <a:cs typeface="Calibri" panose="020F0502020204030204" pitchFamily="34" charset="0"/>
              </a:rPr>
              <a:t>Οξεία μονόπλευρη δυσλειτουργία του λαβυρίνθου</a:t>
            </a:r>
          </a:p>
          <a:p>
            <a:pPr marL="742950" lvl="2" indent="-342900">
              <a:buSzPct val="60000"/>
              <a:buBlip>
                <a:blip r:embed="rId2"/>
              </a:buBlip>
            </a:pPr>
            <a:r>
              <a:rPr lang="el-GR" altLang="en-US" sz="1800" dirty="0">
                <a:solidFill>
                  <a:schemeClr val="tx1"/>
                </a:solidFill>
                <a:latin typeface="Calibri" panose="020F0502020204030204" pitchFamily="34" charset="0"/>
                <a:cs typeface="Calibri" panose="020F0502020204030204" pitchFamily="34" charset="0"/>
              </a:rPr>
              <a:t>Λοίμωξη, τραύμα, ισχαιμία, τοξίνες, φάρμακα</a:t>
            </a:r>
          </a:p>
          <a:p>
            <a:r>
              <a:rPr lang="el-GR" altLang="en-US" sz="2000" dirty="0">
                <a:latin typeface="Calibri" panose="020F0502020204030204" pitchFamily="34" charset="0"/>
                <a:cs typeface="Calibri" panose="020F0502020204030204" pitchFamily="34" charset="0"/>
              </a:rPr>
              <a:t>Υποτροπιάζουσα μονόπλευρη δυσλειτουργία του λαβυρίνθου</a:t>
            </a:r>
          </a:p>
          <a:p>
            <a:pPr marL="742950" lvl="2" indent="-342900">
              <a:buSzPct val="60000"/>
              <a:buBlip>
                <a:blip r:embed="rId2"/>
              </a:buBlip>
            </a:pPr>
            <a:r>
              <a:rPr lang="en-US" altLang="en-US" sz="1800" dirty="0">
                <a:solidFill>
                  <a:schemeClr val="tx1"/>
                </a:solidFill>
                <a:latin typeface="Calibri" panose="020F0502020204030204" pitchFamily="34" charset="0"/>
                <a:cs typeface="Calibri" panose="020F0502020204030204" pitchFamily="34" charset="0"/>
              </a:rPr>
              <a:t>Meniere</a:t>
            </a:r>
            <a:r>
              <a:rPr lang="el-GR" altLang="en-US" sz="1800" dirty="0">
                <a:solidFill>
                  <a:schemeClr val="tx1"/>
                </a:solidFill>
                <a:latin typeface="Calibri" panose="020F0502020204030204" pitchFamily="34" charset="0"/>
                <a:cs typeface="Calibri" panose="020F0502020204030204" pitchFamily="34" charset="0"/>
              </a:rPr>
              <a:t> </a:t>
            </a:r>
            <a:r>
              <a:rPr lang="el-GR" altLang="en-US" sz="1800" b="1" i="1" dirty="0">
                <a:solidFill>
                  <a:schemeClr val="tx1"/>
                </a:solidFill>
                <a:latin typeface="Calibri" panose="020F0502020204030204" pitchFamily="34" charset="0"/>
                <a:cs typeface="Calibri" panose="020F0502020204030204" pitchFamily="34" charset="0"/>
              </a:rPr>
              <a:t>(+</a:t>
            </a:r>
            <a:r>
              <a:rPr lang="el-GR" altLang="en-US" sz="1800" b="1" i="1" dirty="0" err="1">
                <a:solidFill>
                  <a:schemeClr val="tx1"/>
                </a:solidFill>
                <a:latin typeface="Calibri" panose="020F0502020204030204" pitchFamily="34" charset="0"/>
                <a:cs typeface="Calibri" panose="020F0502020204030204" pitchFamily="34" charset="0"/>
              </a:rPr>
              <a:t>εμβοές</a:t>
            </a:r>
            <a:r>
              <a:rPr lang="el-GR" altLang="en-US" sz="1800" b="1" i="1" dirty="0">
                <a:solidFill>
                  <a:schemeClr val="tx1"/>
                </a:solidFill>
                <a:latin typeface="Calibri" panose="020F0502020204030204" pitchFamily="34" charset="0"/>
                <a:cs typeface="Calibri" panose="020F0502020204030204" pitchFamily="34" charset="0"/>
              </a:rPr>
              <a:t>, κώφωση)</a:t>
            </a:r>
            <a:r>
              <a:rPr lang="en-US" altLang="en-US" sz="1800" dirty="0">
                <a:solidFill>
                  <a:schemeClr val="tx1"/>
                </a:solidFill>
                <a:latin typeface="Calibri" panose="020F0502020204030204" pitchFamily="34" charset="0"/>
                <a:cs typeface="Calibri" panose="020F0502020204030204" pitchFamily="34" charset="0"/>
              </a:rPr>
              <a:t>, </a:t>
            </a:r>
            <a:r>
              <a:rPr lang="el-GR" altLang="en-US" sz="1800" dirty="0" err="1">
                <a:solidFill>
                  <a:schemeClr val="tx1"/>
                </a:solidFill>
                <a:latin typeface="Calibri" panose="020F0502020204030204" pitchFamily="34" charset="0"/>
                <a:cs typeface="Calibri" panose="020F0502020204030204" pitchFamily="34" charset="0"/>
              </a:rPr>
              <a:t>αιθουσαία</a:t>
            </a:r>
            <a:r>
              <a:rPr lang="el-GR" altLang="en-US" sz="1800" dirty="0">
                <a:solidFill>
                  <a:schemeClr val="tx1"/>
                </a:solidFill>
                <a:latin typeface="Calibri" panose="020F0502020204030204" pitchFamily="34" charset="0"/>
                <a:cs typeface="Calibri" panose="020F0502020204030204" pitchFamily="34" charset="0"/>
              </a:rPr>
              <a:t> </a:t>
            </a:r>
            <a:r>
              <a:rPr lang="el-GR" altLang="en-US" sz="1800" dirty="0" err="1">
                <a:solidFill>
                  <a:schemeClr val="tx1"/>
                </a:solidFill>
                <a:latin typeface="Calibri" panose="020F0502020204030204" pitchFamily="34" charset="0"/>
                <a:cs typeface="Calibri" panose="020F0502020204030204" pitchFamily="34" charset="0"/>
              </a:rPr>
              <a:t>νευρωνίτιδα</a:t>
            </a:r>
            <a:endParaRPr lang="el-GR" altLang="en-US" sz="1800" dirty="0">
              <a:solidFill>
                <a:schemeClr val="tx1"/>
              </a:solidFill>
              <a:latin typeface="Calibri" panose="020F0502020204030204" pitchFamily="34" charset="0"/>
              <a:cs typeface="Calibri" panose="020F0502020204030204" pitchFamily="34" charset="0"/>
            </a:endParaRPr>
          </a:p>
          <a:p>
            <a:r>
              <a:rPr lang="el-GR" altLang="en-US" sz="2000" dirty="0">
                <a:latin typeface="Calibri" panose="020F0502020204030204" pitchFamily="34" charset="0"/>
                <a:cs typeface="Calibri" panose="020F0502020204030204" pitchFamily="34" charset="0"/>
              </a:rPr>
              <a:t>Καλοήθης </a:t>
            </a:r>
            <a:r>
              <a:rPr lang="el-GR" altLang="en-US" sz="2000" dirty="0" err="1">
                <a:latin typeface="Calibri" panose="020F0502020204030204" pitchFamily="34" charset="0"/>
                <a:cs typeface="Calibri" panose="020F0502020204030204" pitchFamily="34" charset="0"/>
              </a:rPr>
              <a:t>Παροξυσμικός</a:t>
            </a:r>
            <a:r>
              <a:rPr lang="el-GR" altLang="en-US" sz="2000" dirty="0">
                <a:latin typeface="Calibri" panose="020F0502020204030204" pitchFamily="34" charset="0"/>
                <a:cs typeface="Calibri" panose="020F0502020204030204" pitchFamily="34" charset="0"/>
              </a:rPr>
              <a:t> ίλιγγος θέσης</a:t>
            </a:r>
            <a:r>
              <a:rPr lang="en-US" altLang="en-US" sz="2000" dirty="0">
                <a:latin typeface="Calibri" panose="020F0502020204030204" pitchFamily="34" charset="0"/>
                <a:cs typeface="Calibri" panose="020F0502020204030204" pitchFamily="34" charset="0"/>
              </a:rPr>
              <a:t> (Hallpike, Epley)</a:t>
            </a:r>
            <a:endParaRPr lang="el-GR" altLang="en-US" sz="2000" dirty="0">
              <a:latin typeface="Calibri" panose="020F0502020204030204" pitchFamily="34" charset="0"/>
              <a:cs typeface="Calibri" panose="020F0502020204030204" pitchFamily="34" charset="0"/>
            </a:endParaRPr>
          </a:p>
          <a:p>
            <a:pPr marL="342900" lvl="1" indent="-342900">
              <a:buSzPct val="60000"/>
              <a:buBlip>
                <a:blip r:embed="rId2"/>
              </a:buBlip>
            </a:pPr>
            <a:r>
              <a:rPr lang="el-GR" altLang="en-US" sz="2000" dirty="0" err="1">
                <a:solidFill>
                  <a:schemeClr val="tx1"/>
                </a:solidFill>
                <a:latin typeface="Calibri" panose="020F0502020204030204" pitchFamily="34" charset="0"/>
                <a:cs typeface="Calibri" panose="020F0502020204030204" pitchFamily="34" charset="0"/>
              </a:rPr>
              <a:t>Περιλυμφατική</a:t>
            </a:r>
            <a:r>
              <a:rPr lang="el-GR" altLang="en-US" sz="2000" dirty="0">
                <a:solidFill>
                  <a:schemeClr val="tx1"/>
                </a:solidFill>
                <a:latin typeface="Calibri" panose="020F0502020204030204" pitchFamily="34" charset="0"/>
                <a:cs typeface="Calibri" panose="020F0502020204030204" pitchFamily="34" charset="0"/>
              </a:rPr>
              <a:t> φίστουλα</a:t>
            </a:r>
          </a:p>
        </p:txBody>
      </p:sp>
      <p:sp>
        <p:nvSpPr>
          <p:cNvPr id="3" name="Content Placeholder 2">
            <a:extLst>
              <a:ext uri="{FF2B5EF4-FFF2-40B4-BE49-F238E27FC236}">
                <a16:creationId xmlns:a16="http://schemas.microsoft.com/office/drawing/2014/main" id="{55FFB387-AA29-DA49-9864-8B578D7E0CCF}"/>
              </a:ext>
            </a:extLst>
          </p:cNvPr>
          <p:cNvSpPr>
            <a:spLocks noGrp="1"/>
          </p:cNvSpPr>
          <p:nvPr>
            <p:ph sz="half" idx="2"/>
          </p:nvPr>
        </p:nvSpPr>
        <p:spPr>
          <a:xfrm>
            <a:off x="4896545" y="1587826"/>
            <a:ext cx="4141787" cy="4237037"/>
          </a:xfrm>
        </p:spPr>
        <p:txBody>
          <a:bodyPr/>
          <a:lstStyle/>
          <a:p>
            <a:pPr marL="0" indent="0">
              <a:buNone/>
            </a:pPr>
            <a:r>
              <a:rPr lang="el-GR" altLang="en-US" sz="2400" b="1" u="sng" dirty="0" err="1">
                <a:latin typeface="Calibri" panose="020F0502020204030204" pitchFamily="34" charset="0"/>
                <a:cs typeface="Calibri" panose="020F0502020204030204" pitchFamily="34" charset="0"/>
              </a:rPr>
              <a:t>Αιθουσαίο</a:t>
            </a:r>
            <a:r>
              <a:rPr lang="el-GR" altLang="en-US" sz="2400" b="1" u="sng" dirty="0">
                <a:latin typeface="Calibri" panose="020F0502020204030204" pitchFamily="34" charset="0"/>
                <a:cs typeface="Calibri" panose="020F0502020204030204" pitchFamily="34" charset="0"/>
              </a:rPr>
              <a:t> Νεύρο</a:t>
            </a:r>
          </a:p>
          <a:p>
            <a:pPr marL="342900" lvl="1" indent="-342900">
              <a:buSzPct val="60000"/>
              <a:buBlip>
                <a:blip r:embed="rId2"/>
              </a:buBlip>
            </a:pPr>
            <a:r>
              <a:rPr lang="el-GR" altLang="en-US" sz="2000" dirty="0">
                <a:solidFill>
                  <a:schemeClr val="tx1"/>
                </a:solidFill>
                <a:latin typeface="Calibri" panose="020F0502020204030204" pitchFamily="34" charset="0"/>
                <a:cs typeface="Calibri" panose="020F0502020204030204" pitchFamily="34" charset="0"/>
              </a:rPr>
              <a:t>Ακουστικό </a:t>
            </a:r>
            <a:r>
              <a:rPr lang="el-GR" altLang="en-US" sz="2000" dirty="0" err="1">
                <a:solidFill>
                  <a:schemeClr val="tx1"/>
                </a:solidFill>
                <a:latin typeface="Calibri" panose="020F0502020204030204" pitchFamily="34" charset="0"/>
                <a:cs typeface="Calibri" panose="020F0502020204030204" pitchFamily="34" charset="0"/>
              </a:rPr>
              <a:t>νευρίνωμα</a:t>
            </a:r>
            <a:r>
              <a:rPr lang="el-GR" altLang="en-US" sz="2000" dirty="0">
                <a:solidFill>
                  <a:schemeClr val="tx1"/>
                </a:solidFill>
                <a:latin typeface="Calibri" panose="020F0502020204030204" pitchFamily="34" charset="0"/>
                <a:cs typeface="Calibri" panose="020F0502020204030204" pitchFamily="34" charset="0"/>
              </a:rPr>
              <a:t> </a:t>
            </a:r>
            <a:r>
              <a:rPr lang="el-GR" altLang="en-US" sz="2000" b="1" i="1" dirty="0">
                <a:solidFill>
                  <a:schemeClr val="tx1"/>
                </a:solidFill>
                <a:latin typeface="Calibri" panose="020F0502020204030204" pitchFamily="34" charset="0"/>
                <a:cs typeface="Calibri" panose="020F0502020204030204" pitchFamily="34" charset="0"/>
              </a:rPr>
              <a:t>(+κώφωση, </a:t>
            </a:r>
            <a:r>
              <a:rPr lang="el-GR" altLang="en-US" sz="2000" b="1" i="1" dirty="0" err="1">
                <a:solidFill>
                  <a:schemeClr val="tx1"/>
                </a:solidFill>
                <a:latin typeface="Calibri" panose="020F0502020204030204" pitchFamily="34" charset="0"/>
                <a:cs typeface="Calibri" panose="020F0502020204030204" pitchFamily="34" charset="0"/>
              </a:rPr>
              <a:t>εμβοές</a:t>
            </a:r>
            <a:r>
              <a:rPr lang="el-GR" altLang="en-US" sz="2000" b="1" i="1" dirty="0">
                <a:solidFill>
                  <a:schemeClr val="tx1"/>
                </a:solidFill>
                <a:latin typeface="Calibri" panose="020F0502020204030204" pitchFamily="34" charset="0"/>
                <a:cs typeface="Calibri" panose="020F0502020204030204" pitchFamily="34" charset="0"/>
              </a:rPr>
              <a:t>, </a:t>
            </a:r>
            <a:r>
              <a:rPr lang="en-US" altLang="en-US" sz="2000" b="1" i="1" dirty="0">
                <a:solidFill>
                  <a:schemeClr val="tx1"/>
                </a:solidFill>
                <a:latin typeface="Calibri" panose="020F0502020204030204" pitchFamily="34" charset="0"/>
                <a:cs typeface="Calibri" panose="020F0502020204030204" pitchFamily="34" charset="0"/>
              </a:rPr>
              <a:t>V, VI, IX, X)</a:t>
            </a:r>
            <a:r>
              <a:rPr lang="el-GR" altLang="en-US" sz="2000" dirty="0">
                <a:solidFill>
                  <a:schemeClr val="tx1"/>
                </a:solidFill>
                <a:latin typeface="Calibri" panose="020F0502020204030204" pitchFamily="34" charset="0"/>
                <a:cs typeface="Calibri" panose="020F0502020204030204" pitchFamily="34" charset="0"/>
              </a:rPr>
              <a:t>/</a:t>
            </a:r>
            <a:r>
              <a:rPr lang="el-GR" altLang="en-US" sz="2000" dirty="0" err="1">
                <a:solidFill>
                  <a:schemeClr val="tx1"/>
                </a:solidFill>
                <a:latin typeface="Calibri" panose="020F0502020204030204" pitchFamily="34" charset="0"/>
                <a:cs typeface="Calibri" panose="020F0502020204030204" pitchFamily="34" charset="0"/>
              </a:rPr>
              <a:t>μηνιγγίωμα</a:t>
            </a:r>
            <a:endParaRPr lang="el-GR" altLang="en-US" sz="2000" dirty="0">
              <a:solidFill>
                <a:schemeClr val="tx1"/>
              </a:solidFill>
              <a:latin typeface="Calibri" panose="020F0502020204030204" pitchFamily="34" charset="0"/>
              <a:cs typeface="Calibri" panose="020F0502020204030204" pitchFamily="34" charset="0"/>
            </a:endParaRPr>
          </a:p>
          <a:p>
            <a:pPr marL="0" indent="0">
              <a:buNone/>
            </a:pPr>
            <a:r>
              <a:rPr lang="el-GR" altLang="en-US" sz="2400" b="1" u="sng" dirty="0">
                <a:latin typeface="Calibri" panose="020F0502020204030204" pitchFamily="34" charset="0"/>
                <a:cs typeface="Calibri" panose="020F0502020204030204" pitchFamily="34" charset="0"/>
              </a:rPr>
              <a:t>Κεντρικής Αιτιολογίας</a:t>
            </a:r>
          </a:p>
          <a:p>
            <a:pPr marL="342900" lvl="1" indent="-342900">
              <a:buSzPct val="60000"/>
              <a:buBlip>
                <a:blip r:embed="rId2"/>
              </a:buBlip>
            </a:pPr>
            <a:r>
              <a:rPr lang="el-GR" altLang="en-US" sz="2000" dirty="0">
                <a:solidFill>
                  <a:schemeClr val="tx1"/>
                </a:solidFill>
                <a:latin typeface="Calibri" panose="020F0502020204030204" pitchFamily="34" charset="0"/>
                <a:cs typeface="Calibri" panose="020F0502020204030204" pitchFamily="34" charset="0"/>
              </a:rPr>
              <a:t>Όγκοι, </a:t>
            </a:r>
            <a:r>
              <a:rPr lang="el-GR" altLang="en-US" sz="2000" dirty="0" err="1">
                <a:solidFill>
                  <a:schemeClr val="tx1"/>
                </a:solidFill>
                <a:latin typeface="Calibri" panose="020F0502020204030204" pitchFamily="34" charset="0"/>
                <a:cs typeface="Calibri" panose="020F0502020204030204" pitchFamily="34" charset="0"/>
              </a:rPr>
              <a:t>χωροκατακτητικές</a:t>
            </a:r>
            <a:r>
              <a:rPr lang="el-GR" altLang="en-US" sz="2000" dirty="0">
                <a:solidFill>
                  <a:schemeClr val="tx1"/>
                </a:solidFill>
                <a:latin typeface="Calibri" panose="020F0502020204030204" pitchFamily="34" charset="0"/>
                <a:cs typeface="Calibri" panose="020F0502020204030204" pitchFamily="34" charset="0"/>
              </a:rPr>
              <a:t> βλάβες, ΑΕΕ, </a:t>
            </a:r>
            <a:r>
              <a:rPr lang="el-GR" altLang="en-US" sz="2000" dirty="0" err="1">
                <a:solidFill>
                  <a:schemeClr val="tx1"/>
                </a:solidFill>
                <a:latin typeface="Calibri" panose="020F0502020204030204" pitchFamily="34" charset="0"/>
                <a:cs typeface="Calibri" panose="020F0502020204030204" pitchFamily="34" charset="0"/>
              </a:rPr>
              <a:t>απομυελινωτικές</a:t>
            </a:r>
            <a:r>
              <a:rPr lang="el-GR" altLang="en-US" sz="2000" dirty="0">
                <a:solidFill>
                  <a:schemeClr val="tx1"/>
                </a:solidFill>
                <a:latin typeface="Calibri" panose="020F0502020204030204" pitchFamily="34" charset="0"/>
                <a:cs typeface="Calibri" panose="020F0502020204030204" pitchFamily="34" charset="0"/>
              </a:rPr>
              <a:t> βλάβες</a:t>
            </a:r>
            <a:endParaRPr lang="en-US" altLang="en-US" sz="2000" dirty="0">
              <a:solidFill>
                <a:schemeClr val="tx1"/>
              </a:solidFill>
              <a:latin typeface="Calibri" panose="020F0502020204030204" pitchFamily="34" charset="0"/>
              <a:cs typeface="Calibri" panose="020F0502020204030204" pitchFamily="34" charset="0"/>
            </a:endParaRPr>
          </a:p>
          <a:p>
            <a:r>
              <a:rPr lang="el-GR" altLang="en-US" sz="2000" dirty="0" err="1">
                <a:latin typeface="Calibri" panose="020F0502020204030204" pitchFamily="34" charset="0"/>
                <a:cs typeface="Calibri" panose="020F0502020204030204" pitchFamily="34" charset="0"/>
              </a:rPr>
              <a:t>Ημικραν</a:t>
            </a:r>
            <a:r>
              <a:rPr lang="en-US" altLang="en-US" sz="2000" dirty="0" err="1">
                <a:latin typeface="Calibri" panose="020F0502020204030204" pitchFamily="34" charset="0"/>
                <a:cs typeface="Calibri" panose="020F0502020204030204" pitchFamily="34" charset="0"/>
              </a:rPr>
              <a:t>ί</a:t>
            </a:r>
            <a:r>
              <a:rPr lang="el-GR" altLang="en-US" sz="2000" dirty="0">
                <a:latin typeface="Calibri" panose="020F0502020204030204" pitchFamily="34" charset="0"/>
                <a:cs typeface="Calibri" panose="020F0502020204030204" pitchFamily="34" charset="0"/>
              </a:rPr>
              <a:t>α</a:t>
            </a:r>
          </a:p>
          <a:p>
            <a:r>
              <a:rPr lang="el-GR" altLang="en-US" sz="2000" dirty="0">
                <a:latin typeface="Calibri" panose="020F0502020204030204" pitchFamily="34" charset="0"/>
                <a:cs typeface="Calibri" panose="020F0502020204030204" pitchFamily="34" charset="0"/>
              </a:rPr>
              <a:t>Τραύμα ΑΜΣΣ</a:t>
            </a:r>
            <a:r>
              <a:rPr lang="en-US" altLang="en-US" sz="2000" dirty="0">
                <a:latin typeface="Calibri" panose="020F0502020204030204" pitchFamily="34" charset="0"/>
                <a:cs typeface="Calibri" panose="020F0502020204030204" pitchFamily="34" charset="0"/>
              </a:rPr>
              <a:t>?</a:t>
            </a:r>
            <a:endParaRPr lang="el-GR" altLang="en-US" sz="2000" dirty="0">
              <a:latin typeface="Calibri" panose="020F0502020204030204" pitchFamily="34" charset="0"/>
              <a:cs typeface="Calibri" panose="020F0502020204030204" pitchFamily="34" charset="0"/>
            </a:endParaRPr>
          </a:p>
          <a:p>
            <a:endParaRPr lang="en-GR" dirty="0"/>
          </a:p>
        </p:txBody>
      </p:sp>
      <p:sp>
        <p:nvSpPr>
          <p:cNvPr id="7" name="TextBox 6">
            <a:extLst>
              <a:ext uri="{FF2B5EF4-FFF2-40B4-BE49-F238E27FC236}">
                <a16:creationId xmlns:a16="http://schemas.microsoft.com/office/drawing/2014/main" id="{96AB9D30-3820-544F-979D-B19D01BB685E}"/>
              </a:ext>
            </a:extLst>
          </p:cNvPr>
          <p:cNvSpPr txBox="1"/>
          <p:nvPr/>
        </p:nvSpPr>
        <p:spPr>
          <a:xfrm>
            <a:off x="4783495" y="6456926"/>
            <a:ext cx="4227439" cy="276999"/>
          </a:xfrm>
          <a:prstGeom prst="rect">
            <a:avLst/>
          </a:prstGeom>
          <a:noFill/>
        </p:spPr>
        <p:txBody>
          <a:bodyPr wrap="none" rtlCol="0">
            <a:spAutoFit/>
          </a:bodyPr>
          <a:lstStyle/>
          <a:p>
            <a:r>
              <a:rPr lang="en-GR" sz="1200" b="0" i="1" dirty="0"/>
              <a:t>Oxford Handbook of Emergency Medicine 5th Edition, 2020</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7773A76-AFEC-6647-AB6F-F042520323F0}"/>
              </a:ext>
            </a:extLst>
          </p:cNvPr>
          <p:cNvGraphicFramePr>
            <a:graphicFrameLocks noGrp="1"/>
          </p:cNvGraphicFramePr>
          <p:nvPr>
            <p:extLst>
              <p:ext uri="{D42A27DB-BD31-4B8C-83A1-F6EECF244321}">
                <p14:modId xmlns:p14="http://schemas.microsoft.com/office/powerpoint/2010/main" val="2033449548"/>
              </p:ext>
            </p:extLst>
          </p:nvPr>
        </p:nvGraphicFramePr>
        <p:xfrm>
          <a:off x="1043781" y="1556792"/>
          <a:ext cx="7056438" cy="4388272"/>
        </p:xfrm>
        <a:graphic>
          <a:graphicData uri="http://schemas.openxmlformats.org/drawingml/2006/table">
            <a:tbl>
              <a:tblPr firstRow="1" firstCol="1" bandRow="1">
                <a:tableStyleId>{5C22544A-7EE6-4342-B048-85BDC9FD1C3A}</a:tableStyleId>
              </a:tblPr>
              <a:tblGrid>
                <a:gridCol w="2351885">
                  <a:extLst>
                    <a:ext uri="{9D8B030D-6E8A-4147-A177-3AD203B41FA5}">
                      <a16:colId xmlns:a16="http://schemas.microsoft.com/office/drawing/2014/main" val="1464271464"/>
                    </a:ext>
                  </a:extLst>
                </a:gridCol>
                <a:gridCol w="2351885">
                  <a:extLst>
                    <a:ext uri="{9D8B030D-6E8A-4147-A177-3AD203B41FA5}">
                      <a16:colId xmlns:a16="http://schemas.microsoft.com/office/drawing/2014/main" val="2263037227"/>
                    </a:ext>
                  </a:extLst>
                </a:gridCol>
                <a:gridCol w="2352668">
                  <a:extLst>
                    <a:ext uri="{9D8B030D-6E8A-4147-A177-3AD203B41FA5}">
                      <a16:colId xmlns:a16="http://schemas.microsoft.com/office/drawing/2014/main" val="61215212"/>
                    </a:ext>
                  </a:extLst>
                </a:gridCol>
              </a:tblGrid>
              <a:tr h="959908">
                <a:tc>
                  <a:txBody>
                    <a:bodyPr/>
                    <a:lstStyle/>
                    <a:p>
                      <a:pPr algn="l">
                        <a:spcAft>
                          <a:spcPts val="0"/>
                        </a:spcAft>
                      </a:pPr>
                      <a:r>
                        <a:rPr lang="en-GB" sz="2400" dirty="0" err="1">
                          <a:effectLst/>
                          <a:latin typeface="Calibri" panose="020F0502020204030204" pitchFamily="34" charset="0"/>
                          <a:cs typeface="Calibri" panose="020F0502020204030204" pitchFamily="34" charset="0"/>
                        </a:rPr>
                        <a:t>Π</a:t>
                      </a:r>
                      <a:r>
                        <a:rPr lang="en-GB" sz="2400" dirty="0">
                          <a:effectLst/>
                          <a:latin typeface="Calibri" panose="020F0502020204030204" pitchFamily="34" charset="0"/>
                          <a:cs typeface="Calibri" panose="020F0502020204030204" pitchFamily="34" charset="0"/>
                        </a:rPr>
                        <a:t>α</a:t>
                      </a:r>
                      <a:r>
                        <a:rPr lang="en-GB" sz="2400" dirty="0" err="1">
                          <a:effectLst/>
                          <a:latin typeface="Calibri" panose="020F0502020204030204" pitchFamily="34" charset="0"/>
                          <a:cs typeface="Calibri" panose="020F0502020204030204" pitchFamily="34" charset="0"/>
                        </a:rPr>
                        <a:t>ράμετρος</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2"/>
                    </a:solidFill>
                  </a:tcPr>
                </a:tc>
                <a:tc>
                  <a:txBody>
                    <a:bodyPr/>
                    <a:lstStyle/>
                    <a:p>
                      <a:pPr algn="ctr">
                        <a:spcAft>
                          <a:spcPts val="0"/>
                        </a:spcAft>
                      </a:pPr>
                      <a:r>
                        <a:rPr lang="en-GB" sz="2400" dirty="0" err="1">
                          <a:effectLst/>
                          <a:latin typeface="Calibri" panose="020F0502020204030204" pitchFamily="34" charset="0"/>
                          <a:cs typeface="Calibri" panose="020F0502020204030204" pitchFamily="34" charset="0"/>
                        </a:rPr>
                        <a:t>Περιφερικό</a:t>
                      </a:r>
                      <a:r>
                        <a:rPr lang="en-GB" sz="2400" dirty="0">
                          <a:effectLst/>
                          <a:latin typeface="Calibri" panose="020F0502020204030204" pitchFamily="34" charset="0"/>
                          <a:cs typeface="Calibri" panose="020F0502020204030204" pitchFamily="34" charset="0"/>
                        </a:rPr>
                        <a:t> </a:t>
                      </a:r>
                      <a:r>
                        <a:rPr lang="en-GB" sz="2400" dirty="0" err="1">
                          <a:effectLst/>
                          <a:latin typeface="Calibri" panose="020F0502020204030204" pitchFamily="34" charset="0"/>
                          <a:cs typeface="Calibri" panose="020F0502020204030204" pitchFamily="34" charset="0"/>
                        </a:rPr>
                        <a:t>σύνδρομο</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2"/>
                    </a:solidFill>
                  </a:tcPr>
                </a:tc>
                <a:tc>
                  <a:txBody>
                    <a:bodyPr/>
                    <a:lstStyle/>
                    <a:p>
                      <a:pPr algn="ctr">
                        <a:spcAft>
                          <a:spcPts val="0"/>
                        </a:spcAft>
                      </a:pPr>
                      <a:r>
                        <a:rPr lang="en-GB" sz="2400" dirty="0" err="1">
                          <a:effectLst/>
                          <a:latin typeface="Calibri" panose="020F0502020204030204" pitchFamily="34" charset="0"/>
                          <a:cs typeface="Calibri" panose="020F0502020204030204" pitchFamily="34" charset="0"/>
                        </a:rPr>
                        <a:t>Κεντρικό</a:t>
                      </a:r>
                      <a:r>
                        <a:rPr lang="en-GB" sz="2400" dirty="0">
                          <a:effectLst/>
                          <a:latin typeface="Calibri" panose="020F0502020204030204" pitchFamily="34" charset="0"/>
                          <a:cs typeface="Calibri" panose="020F0502020204030204" pitchFamily="34" charset="0"/>
                        </a:rPr>
                        <a:t> </a:t>
                      </a:r>
                      <a:r>
                        <a:rPr lang="en-GB" sz="2400" dirty="0" err="1">
                          <a:effectLst/>
                          <a:latin typeface="Calibri" panose="020F0502020204030204" pitchFamily="34" charset="0"/>
                          <a:cs typeface="Calibri" panose="020F0502020204030204" pitchFamily="34" charset="0"/>
                        </a:rPr>
                        <a:t>σύνδρομο</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2"/>
                    </a:solidFill>
                  </a:tcPr>
                </a:tc>
                <a:extLst>
                  <a:ext uri="{0D108BD9-81ED-4DB2-BD59-A6C34878D82A}">
                    <a16:rowId xmlns:a16="http://schemas.microsoft.com/office/drawing/2014/main" val="2326855112"/>
                  </a:ext>
                </a:extLst>
              </a:tr>
              <a:tr h="479954">
                <a:tc>
                  <a:txBody>
                    <a:bodyPr/>
                    <a:lstStyle/>
                    <a:p>
                      <a:pPr algn="just">
                        <a:spcAft>
                          <a:spcPts val="0"/>
                        </a:spcAft>
                      </a:pPr>
                      <a:r>
                        <a:rPr lang="en-GB" sz="1200" dirty="0" err="1">
                          <a:effectLst/>
                          <a:latin typeface="Calibri" panose="020F0502020204030204" pitchFamily="34" charset="0"/>
                          <a:cs typeface="Calibri" panose="020F0502020204030204" pitchFamily="34" charset="0"/>
                        </a:rPr>
                        <a:t>Κ</a:t>
                      </a:r>
                      <a:r>
                        <a:rPr lang="en-GB" sz="1200" dirty="0">
                          <a:effectLst/>
                          <a:latin typeface="Calibri" panose="020F0502020204030204" pitchFamily="34" charset="0"/>
                          <a:cs typeface="Calibri" panose="020F0502020204030204" pitchFamily="34" charset="0"/>
                        </a:rPr>
                        <a:t>α</a:t>
                      </a:r>
                      <a:r>
                        <a:rPr lang="en-GB" sz="1200" dirty="0" err="1">
                          <a:effectLst/>
                          <a:latin typeface="Calibri" panose="020F0502020204030204" pitchFamily="34" charset="0"/>
                          <a:cs typeface="Calibri" panose="020F0502020204030204" pitchFamily="34" charset="0"/>
                        </a:rPr>
                        <a:t>τεύθυνση</a:t>
                      </a:r>
                      <a:r>
                        <a:rPr lang="en-GB" sz="1200" dirty="0">
                          <a:effectLst/>
                          <a:latin typeface="Calibri" panose="020F0502020204030204" pitchFamily="34" charset="0"/>
                          <a:cs typeface="Calibri" panose="020F0502020204030204" pitchFamily="34" charset="0"/>
                        </a:rPr>
                        <a:t> </a:t>
                      </a:r>
                      <a:r>
                        <a:rPr lang="en-GB" sz="1200" dirty="0" err="1">
                          <a:effectLst/>
                          <a:latin typeface="Calibri" panose="020F0502020204030204" pitchFamily="34" charset="0"/>
                          <a:cs typeface="Calibri" panose="020F0502020204030204" pitchFamily="34" charset="0"/>
                        </a:rPr>
                        <a:t>νυστ</a:t>
                      </a:r>
                      <a:r>
                        <a:rPr lang="en-GB" sz="1200" dirty="0">
                          <a:effectLst/>
                          <a:latin typeface="Calibri" panose="020F0502020204030204" pitchFamily="34" charset="0"/>
                          <a:cs typeface="Calibri" panose="020F0502020204030204" pitchFamily="34" charset="0"/>
                        </a:rPr>
                        <a:t>α</a:t>
                      </a:r>
                      <a:r>
                        <a:rPr lang="en-GB" sz="1200" dirty="0" err="1">
                          <a:effectLst/>
                          <a:latin typeface="Calibri" panose="020F0502020204030204" pitchFamily="34" charset="0"/>
                          <a:cs typeface="Calibri" panose="020F0502020204030204" pitchFamily="34" charset="0"/>
                        </a:rPr>
                        <a:t>γμού</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2"/>
                    </a:solidFill>
                  </a:tcPr>
                </a:tc>
                <a:tc>
                  <a:txBody>
                    <a:bodyPr/>
                    <a:lstStyle/>
                    <a:p>
                      <a:pPr algn="ctr">
                        <a:spcAft>
                          <a:spcPts val="0"/>
                        </a:spcAft>
                      </a:pPr>
                      <a:r>
                        <a:rPr lang="el-GR" sz="1200" dirty="0">
                          <a:effectLst/>
                          <a:latin typeface="Calibri" panose="020F0502020204030204" pitchFamily="34" charset="0"/>
                          <a:cs typeface="Calibri" panose="020F0502020204030204" pitchFamily="34" charset="0"/>
                        </a:rPr>
                        <a:t>Μονόδρομος με ταχεία φάση αντίθετα στη βλάβη</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1"/>
                    </a:solidFill>
                  </a:tcPr>
                </a:tc>
                <a:tc>
                  <a:txBody>
                    <a:bodyPr/>
                    <a:lstStyle/>
                    <a:p>
                      <a:pPr algn="ctr">
                        <a:spcAft>
                          <a:spcPts val="0"/>
                        </a:spcAft>
                      </a:pPr>
                      <a:r>
                        <a:rPr lang="el-GR" sz="1200">
                          <a:effectLst/>
                          <a:latin typeface="Calibri" panose="020F0502020204030204" pitchFamily="34" charset="0"/>
                          <a:cs typeface="Calibri" panose="020F0502020204030204" pitchFamily="34" charset="0"/>
                        </a:rPr>
                        <a:t>Αμφίδρομος ή μονόδρομος</a:t>
                      </a:r>
                      <a:endParaRPr lang="en-GB" sz="120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1"/>
                    </a:solidFill>
                  </a:tcPr>
                </a:tc>
                <a:extLst>
                  <a:ext uri="{0D108BD9-81ED-4DB2-BD59-A6C34878D82A}">
                    <a16:rowId xmlns:a16="http://schemas.microsoft.com/office/drawing/2014/main" val="3748227297"/>
                  </a:ext>
                </a:extLst>
              </a:tr>
              <a:tr h="719931">
                <a:tc>
                  <a:txBody>
                    <a:bodyPr/>
                    <a:lstStyle/>
                    <a:p>
                      <a:pPr algn="just">
                        <a:spcAft>
                          <a:spcPts val="0"/>
                        </a:spcAft>
                      </a:pPr>
                      <a:r>
                        <a:rPr lang="el-GR" sz="1200" dirty="0">
                          <a:effectLst/>
                          <a:latin typeface="Calibri" panose="020F0502020204030204" pitchFamily="34" charset="0"/>
                          <a:cs typeface="Calibri" panose="020F0502020204030204" pitchFamily="34" charset="0"/>
                        </a:rPr>
                        <a:t>Αμιγώς οριζόντιος νυσταγμός χωρίς κυκλικό στοιχείο</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2"/>
                    </a:solidFill>
                  </a:tcPr>
                </a:tc>
                <a:tc>
                  <a:txBody>
                    <a:bodyPr/>
                    <a:lstStyle/>
                    <a:p>
                      <a:pPr algn="ctr">
                        <a:spcAft>
                          <a:spcPts val="0"/>
                        </a:spcAft>
                      </a:pPr>
                      <a:r>
                        <a:rPr lang="en-GB" sz="1200" dirty="0" err="1">
                          <a:effectLst/>
                          <a:latin typeface="Calibri" panose="020F0502020204030204" pitchFamily="34" charset="0"/>
                          <a:cs typeface="Calibri" panose="020F0502020204030204" pitchFamily="34" charset="0"/>
                        </a:rPr>
                        <a:t>Σ</a:t>
                      </a:r>
                      <a:r>
                        <a:rPr lang="en-GB" sz="1200" dirty="0">
                          <a:effectLst/>
                          <a:latin typeface="Calibri" panose="020F0502020204030204" pitchFamily="34" charset="0"/>
                          <a:cs typeface="Calibri" panose="020F0502020204030204" pitchFamily="34" charset="0"/>
                        </a:rPr>
                        <a:t>π</a:t>
                      </a:r>
                      <a:r>
                        <a:rPr lang="en-GB" sz="1200" dirty="0" err="1">
                          <a:effectLst/>
                          <a:latin typeface="Calibri" panose="020F0502020204030204" pitchFamily="34" charset="0"/>
                          <a:cs typeface="Calibri" panose="020F0502020204030204" pitchFamily="34" charset="0"/>
                        </a:rPr>
                        <a:t>άνι</a:t>
                      </a:r>
                      <a:r>
                        <a:rPr lang="en-GB" sz="1200" dirty="0">
                          <a:effectLst/>
                          <a:latin typeface="Calibri" panose="020F0502020204030204" pitchFamily="34" charset="0"/>
                          <a:cs typeface="Calibri" panose="020F0502020204030204" pitchFamily="34" charset="0"/>
                        </a:rPr>
                        <a:t>α</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1"/>
                    </a:solidFill>
                  </a:tcPr>
                </a:tc>
                <a:tc>
                  <a:txBody>
                    <a:bodyPr/>
                    <a:lstStyle/>
                    <a:p>
                      <a:pPr algn="ctr">
                        <a:spcAft>
                          <a:spcPts val="0"/>
                        </a:spcAft>
                      </a:pPr>
                      <a:r>
                        <a:rPr lang="en-GB" sz="1200" dirty="0" err="1">
                          <a:effectLst/>
                          <a:latin typeface="Calibri" panose="020F0502020204030204" pitchFamily="34" charset="0"/>
                          <a:cs typeface="Calibri" panose="020F0502020204030204" pitchFamily="34" charset="0"/>
                        </a:rPr>
                        <a:t>Συχνά</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1"/>
                    </a:solidFill>
                  </a:tcPr>
                </a:tc>
                <a:extLst>
                  <a:ext uri="{0D108BD9-81ED-4DB2-BD59-A6C34878D82A}">
                    <a16:rowId xmlns:a16="http://schemas.microsoft.com/office/drawing/2014/main" val="1129677674"/>
                  </a:ext>
                </a:extLst>
              </a:tr>
              <a:tr h="239977">
                <a:tc>
                  <a:txBody>
                    <a:bodyPr/>
                    <a:lstStyle/>
                    <a:p>
                      <a:pPr algn="just">
                        <a:spcAft>
                          <a:spcPts val="0"/>
                        </a:spcAft>
                      </a:pPr>
                      <a:r>
                        <a:rPr lang="en-GB" sz="1200" dirty="0" err="1">
                          <a:effectLst/>
                          <a:latin typeface="Calibri" panose="020F0502020204030204" pitchFamily="34" charset="0"/>
                          <a:cs typeface="Calibri" panose="020F0502020204030204" pitchFamily="34" charset="0"/>
                        </a:rPr>
                        <a:t>Κάθετος</a:t>
                      </a:r>
                      <a:r>
                        <a:rPr lang="en-GB" sz="1200" dirty="0">
                          <a:effectLst/>
                          <a:latin typeface="Calibri" panose="020F0502020204030204" pitchFamily="34" charset="0"/>
                          <a:cs typeface="Calibri" panose="020F0502020204030204" pitchFamily="34" charset="0"/>
                        </a:rPr>
                        <a:t> </a:t>
                      </a:r>
                      <a:r>
                        <a:rPr lang="en-GB" sz="1200" dirty="0" err="1">
                          <a:effectLst/>
                          <a:latin typeface="Calibri" panose="020F0502020204030204" pitchFamily="34" charset="0"/>
                          <a:cs typeface="Calibri" panose="020F0502020204030204" pitchFamily="34" charset="0"/>
                        </a:rPr>
                        <a:t>νυστ</a:t>
                      </a:r>
                      <a:r>
                        <a:rPr lang="en-GB" sz="1200" dirty="0">
                          <a:effectLst/>
                          <a:latin typeface="Calibri" panose="020F0502020204030204" pitchFamily="34" charset="0"/>
                          <a:cs typeface="Calibri" panose="020F0502020204030204" pitchFamily="34" charset="0"/>
                        </a:rPr>
                        <a:t>α</a:t>
                      </a:r>
                      <a:r>
                        <a:rPr lang="en-GB" sz="1200" dirty="0" err="1">
                          <a:effectLst/>
                          <a:latin typeface="Calibri" panose="020F0502020204030204" pitchFamily="34" charset="0"/>
                          <a:cs typeface="Calibri" panose="020F0502020204030204" pitchFamily="34" charset="0"/>
                        </a:rPr>
                        <a:t>γμός</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2"/>
                    </a:solidFill>
                  </a:tcPr>
                </a:tc>
                <a:tc>
                  <a:txBody>
                    <a:bodyPr/>
                    <a:lstStyle/>
                    <a:p>
                      <a:pPr algn="ctr">
                        <a:spcAft>
                          <a:spcPts val="0"/>
                        </a:spcAft>
                      </a:pPr>
                      <a:r>
                        <a:rPr lang="en-GB" sz="1200" dirty="0" err="1">
                          <a:effectLst/>
                          <a:latin typeface="Calibri" panose="020F0502020204030204" pitchFamily="34" charset="0"/>
                          <a:cs typeface="Calibri" panose="020F0502020204030204" pitchFamily="34" charset="0"/>
                        </a:rPr>
                        <a:t>Ποτέ</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1"/>
                    </a:solidFill>
                  </a:tcPr>
                </a:tc>
                <a:tc>
                  <a:txBody>
                    <a:bodyPr/>
                    <a:lstStyle/>
                    <a:p>
                      <a:pPr algn="ctr">
                        <a:spcAft>
                          <a:spcPts val="0"/>
                        </a:spcAft>
                      </a:pPr>
                      <a:r>
                        <a:rPr lang="en-GB" sz="1200" dirty="0" err="1">
                          <a:effectLst/>
                          <a:latin typeface="Calibri" panose="020F0502020204030204" pitchFamily="34" charset="0"/>
                          <a:cs typeface="Calibri" panose="020F0502020204030204" pitchFamily="34" charset="0"/>
                        </a:rPr>
                        <a:t>Μ</a:t>
                      </a:r>
                      <a:r>
                        <a:rPr lang="en-GB" sz="1200" dirty="0">
                          <a:effectLst/>
                          <a:latin typeface="Calibri" panose="020F0502020204030204" pitchFamily="34" charset="0"/>
                          <a:cs typeface="Calibri" panose="020F0502020204030204" pitchFamily="34" charset="0"/>
                        </a:rPr>
                        <a:t>π</a:t>
                      </a:r>
                      <a:r>
                        <a:rPr lang="en-GB" sz="1200" dirty="0" err="1">
                          <a:effectLst/>
                          <a:latin typeface="Calibri" panose="020F0502020204030204" pitchFamily="34" charset="0"/>
                          <a:cs typeface="Calibri" panose="020F0502020204030204" pitchFamily="34" charset="0"/>
                        </a:rPr>
                        <a:t>ορεί</a:t>
                      </a:r>
                      <a:r>
                        <a:rPr lang="en-GB" sz="1200" dirty="0">
                          <a:effectLst/>
                          <a:latin typeface="Calibri" panose="020F0502020204030204" pitchFamily="34" charset="0"/>
                          <a:cs typeface="Calibri" panose="020F0502020204030204" pitchFamily="34" charset="0"/>
                        </a:rPr>
                        <a:t> </a:t>
                      </a:r>
                      <a:r>
                        <a:rPr lang="en-GB" sz="1200" dirty="0" err="1">
                          <a:effectLst/>
                          <a:latin typeface="Calibri" panose="020F0502020204030204" pitchFamily="34" charset="0"/>
                          <a:cs typeface="Calibri" panose="020F0502020204030204" pitchFamily="34" charset="0"/>
                        </a:rPr>
                        <a:t>ν</a:t>
                      </a:r>
                      <a:r>
                        <a:rPr lang="en-GB" sz="1200" dirty="0">
                          <a:effectLst/>
                          <a:latin typeface="Calibri" panose="020F0502020204030204" pitchFamily="34" charset="0"/>
                          <a:cs typeface="Calibri" panose="020F0502020204030204" pitchFamily="34" charset="0"/>
                        </a:rPr>
                        <a:t>α </a:t>
                      </a:r>
                      <a:r>
                        <a:rPr lang="en-GB" sz="1200" dirty="0" err="1">
                          <a:effectLst/>
                          <a:latin typeface="Calibri" panose="020F0502020204030204" pitchFamily="34" charset="0"/>
                          <a:cs typeface="Calibri" panose="020F0502020204030204" pitchFamily="34" charset="0"/>
                        </a:rPr>
                        <a:t>υ</a:t>
                      </a:r>
                      <a:r>
                        <a:rPr lang="en-GB" sz="1200" dirty="0">
                          <a:effectLst/>
                          <a:latin typeface="Calibri" panose="020F0502020204030204" pitchFamily="34" charset="0"/>
                          <a:cs typeface="Calibri" panose="020F0502020204030204" pitchFamily="34" charset="0"/>
                        </a:rPr>
                        <a:t>π</a:t>
                      </a:r>
                      <a:r>
                        <a:rPr lang="en-GB" sz="1200" dirty="0" err="1">
                          <a:effectLst/>
                          <a:latin typeface="Calibri" panose="020F0502020204030204" pitchFamily="34" charset="0"/>
                          <a:cs typeface="Calibri" panose="020F0502020204030204" pitchFamily="34" charset="0"/>
                        </a:rPr>
                        <a:t>άρχει</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1"/>
                    </a:solidFill>
                  </a:tcPr>
                </a:tc>
                <a:extLst>
                  <a:ext uri="{0D108BD9-81ED-4DB2-BD59-A6C34878D82A}">
                    <a16:rowId xmlns:a16="http://schemas.microsoft.com/office/drawing/2014/main" val="3306067748"/>
                  </a:ext>
                </a:extLst>
              </a:tr>
              <a:tr h="479954">
                <a:tc>
                  <a:txBody>
                    <a:bodyPr/>
                    <a:lstStyle/>
                    <a:p>
                      <a:pPr algn="just">
                        <a:spcAft>
                          <a:spcPts val="0"/>
                        </a:spcAft>
                      </a:pPr>
                      <a:r>
                        <a:rPr lang="en-GB" sz="1200" dirty="0" err="1">
                          <a:effectLst/>
                          <a:latin typeface="Calibri" panose="020F0502020204030204" pitchFamily="34" charset="0"/>
                          <a:cs typeface="Calibri" panose="020F0502020204030204" pitchFamily="34" charset="0"/>
                        </a:rPr>
                        <a:t>Κ</a:t>
                      </a:r>
                      <a:r>
                        <a:rPr lang="en-GB" sz="1200" dirty="0">
                          <a:effectLst/>
                          <a:latin typeface="Calibri" panose="020F0502020204030204" pitchFamily="34" charset="0"/>
                          <a:cs typeface="Calibri" panose="020F0502020204030204" pitchFamily="34" charset="0"/>
                        </a:rPr>
                        <a:t>α</a:t>
                      </a:r>
                      <a:r>
                        <a:rPr lang="en-GB" sz="1200" dirty="0" err="1">
                          <a:effectLst/>
                          <a:latin typeface="Calibri" panose="020F0502020204030204" pitchFamily="34" charset="0"/>
                          <a:cs typeface="Calibri" panose="020F0502020204030204" pitchFamily="34" charset="0"/>
                        </a:rPr>
                        <a:t>θήλωση</a:t>
                      </a:r>
                      <a:r>
                        <a:rPr lang="en-GB" sz="1200" dirty="0">
                          <a:effectLst/>
                          <a:latin typeface="Calibri" panose="020F0502020204030204" pitchFamily="34" charset="0"/>
                          <a:cs typeface="Calibri" panose="020F0502020204030204" pitchFamily="34" charset="0"/>
                        </a:rPr>
                        <a:t> β</a:t>
                      </a:r>
                      <a:r>
                        <a:rPr lang="en-GB" sz="1200" dirty="0" err="1">
                          <a:effectLst/>
                          <a:latin typeface="Calibri" panose="020F0502020204030204" pitchFamily="34" charset="0"/>
                          <a:cs typeface="Calibri" panose="020F0502020204030204" pitchFamily="34" charset="0"/>
                        </a:rPr>
                        <a:t>λέμμ</a:t>
                      </a:r>
                      <a:r>
                        <a:rPr lang="en-GB" sz="1200" dirty="0">
                          <a:effectLst/>
                          <a:latin typeface="Calibri" panose="020F0502020204030204" pitchFamily="34" charset="0"/>
                          <a:cs typeface="Calibri" panose="020F0502020204030204" pitchFamily="34" charset="0"/>
                        </a:rPr>
                        <a:t>α</a:t>
                      </a:r>
                      <a:r>
                        <a:rPr lang="en-GB" sz="1200" dirty="0" err="1">
                          <a:effectLst/>
                          <a:latin typeface="Calibri" panose="020F0502020204030204" pitchFamily="34" charset="0"/>
                          <a:cs typeface="Calibri" panose="020F0502020204030204" pitchFamily="34" charset="0"/>
                        </a:rPr>
                        <a:t>τος</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2"/>
                    </a:solidFill>
                  </a:tcPr>
                </a:tc>
                <a:tc>
                  <a:txBody>
                    <a:bodyPr/>
                    <a:lstStyle/>
                    <a:p>
                      <a:pPr algn="ctr">
                        <a:spcAft>
                          <a:spcPts val="0"/>
                        </a:spcAft>
                      </a:pPr>
                      <a:r>
                        <a:rPr lang="en-GB" sz="1200">
                          <a:effectLst/>
                          <a:latin typeface="Calibri" panose="020F0502020204030204" pitchFamily="34" charset="0"/>
                          <a:cs typeface="Calibri" panose="020F0502020204030204" pitchFamily="34" charset="0"/>
                        </a:rPr>
                        <a:t>Βελτίωση ιλίγγου/νυσταγμού</a:t>
                      </a:r>
                      <a:endParaRPr lang="en-GB" sz="120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1"/>
                    </a:solidFill>
                  </a:tcPr>
                </a:tc>
                <a:tc>
                  <a:txBody>
                    <a:bodyPr/>
                    <a:lstStyle/>
                    <a:p>
                      <a:pPr algn="ctr">
                        <a:spcAft>
                          <a:spcPts val="0"/>
                        </a:spcAft>
                      </a:pPr>
                      <a:r>
                        <a:rPr lang="en-GB" sz="1200" dirty="0" err="1">
                          <a:effectLst/>
                          <a:latin typeface="Calibri" panose="020F0502020204030204" pitchFamily="34" charset="0"/>
                          <a:cs typeface="Calibri" panose="020F0502020204030204" pitchFamily="34" charset="0"/>
                        </a:rPr>
                        <a:t>Κ</a:t>
                      </a:r>
                      <a:r>
                        <a:rPr lang="en-GB" sz="1200" dirty="0">
                          <a:effectLst/>
                          <a:latin typeface="Calibri" panose="020F0502020204030204" pitchFamily="34" charset="0"/>
                          <a:cs typeface="Calibri" panose="020F0502020204030204" pitchFamily="34" charset="0"/>
                        </a:rPr>
                        <a:t>α</a:t>
                      </a:r>
                      <a:r>
                        <a:rPr lang="en-GB" sz="1200" dirty="0" err="1">
                          <a:effectLst/>
                          <a:latin typeface="Calibri" panose="020F0502020204030204" pitchFamily="34" charset="0"/>
                          <a:cs typeface="Calibri" panose="020F0502020204030204" pitchFamily="34" charset="0"/>
                        </a:rPr>
                        <a:t>μί</a:t>
                      </a:r>
                      <a:r>
                        <a:rPr lang="en-GB" sz="1200" dirty="0">
                          <a:effectLst/>
                          <a:latin typeface="Calibri" panose="020F0502020204030204" pitchFamily="34" charset="0"/>
                          <a:cs typeface="Calibri" panose="020F0502020204030204" pitchFamily="34" charset="0"/>
                        </a:rPr>
                        <a:t>α </a:t>
                      </a:r>
                      <a:r>
                        <a:rPr lang="en-GB" sz="1200" dirty="0" err="1">
                          <a:effectLst/>
                          <a:latin typeface="Calibri" panose="020F0502020204030204" pitchFamily="34" charset="0"/>
                          <a:cs typeface="Calibri" panose="020F0502020204030204" pitchFamily="34" charset="0"/>
                        </a:rPr>
                        <a:t>ε</a:t>
                      </a:r>
                      <a:r>
                        <a:rPr lang="en-GB" sz="1200" dirty="0">
                          <a:effectLst/>
                          <a:latin typeface="Calibri" panose="020F0502020204030204" pitchFamily="34" charset="0"/>
                          <a:cs typeface="Calibri" panose="020F0502020204030204" pitchFamily="34" charset="0"/>
                        </a:rPr>
                        <a:t>π</a:t>
                      </a:r>
                      <a:r>
                        <a:rPr lang="en-GB" sz="1200" dirty="0" err="1">
                          <a:effectLst/>
                          <a:latin typeface="Calibri" panose="020F0502020204030204" pitchFamily="34" charset="0"/>
                          <a:cs typeface="Calibri" panose="020F0502020204030204" pitchFamily="34" charset="0"/>
                        </a:rPr>
                        <a:t>ίδρ</a:t>
                      </a:r>
                      <a:r>
                        <a:rPr lang="en-GB" sz="1200" dirty="0">
                          <a:effectLst/>
                          <a:latin typeface="Calibri" panose="020F0502020204030204" pitchFamily="34" charset="0"/>
                          <a:cs typeface="Calibri" panose="020F0502020204030204" pitchFamily="34" charset="0"/>
                        </a:rPr>
                        <a:t>α</a:t>
                      </a:r>
                      <a:r>
                        <a:rPr lang="en-GB" sz="1200" dirty="0" err="1">
                          <a:effectLst/>
                          <a:latin typeface="Calibri" panose="020F0502020204030204" pitchFamily="34" charset="0"/>
                          <a:cs typeface="Calibri" panose="020F0502020204030204" pitchFamily="34" charset="0"/>
                        </a:rPr>
                        <a:t>ση</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1"/>
                    </a:solidFill>
                  </a:tcPr>
                </a:tc>
                <a:extLst>
                  <a:ext uri="{0D108BD9-81ED-4DB2-BD59-A6C34878D82A}">
                    <a16:rowId xmlns:a16="http://schemas.microsoft.com/office/drawing/2014/main" val="1013338202"/>
                  </a:ext>
                </a:extLst>
              </a:tr>
              <a:tr h="239977">
                <a:tc>
                  <a:txBody>
                    <a:bodyPr/>
                    <a:lstStyle/>
                    <a:p>
                      <a:pPr algn="just">
                        <a:spcAft>
                          <a:spcPts val="0"/>
                        </a:spcAft>
                      </a:pPr>
                      <a:r>
                        <a:rPr lang="en-GB" sz="1200" dirty="0" err="1">
                          <a:effectLst/>
                          <a:latin typeface="Calibri" panose="020F0502020204030204" pitchFamily="34" charset="0"/>
                          <a:cs typeface="Calibri" panose="020F0502020204030204" pitchFamily="34" charset="0"/>
                        </a:rPr>
                        <a:t>Β</a:t>
                      </a:r>
                      <a:r>
                        <a:rPr lang="en-GB" sz="1200" dirty="0">
                          <a:effectLst/>
                          <a:latin typeface="Calibri" panose="020F0502020204030204" pitchFamily="34" charset="0"/>
                          <a:cs typeface="Calibri" panose="020F0502020204030204" pitchFamily="34" charset="0"/>
                        </a:rPr>
                        <a:t>α</a:t>
                      </a:r>
                      <a:r>
                        <a:rPr lang="en-GB" sz="1200" dirty="0" err="1">
                          <a:effectLst/>
                          <a:latin typeface="Calibri" panose="020F0502020204030204" pitchFamily="34" charset="0"/>
                          <a:cs typeface="Calibri" panose="020F0502020204030204" pitchFamily="34" charset="0"/>
                        </a:rPr>
                        <a:t>ρύτητ</a:t>
                      </a:r>
                      <a:r>
                        <a:rPr lang="en-GB" sz="1200" dirty="0">
                          <a:effectLst/>
                          <a:latin typeface="Calibri" panose="020F0502020204030204" pitchFamily="34" charset="0"/>
                          <a:cs typeface="Calibri" panose="020F0502020204030204" pitchFamily="34" charset="0"/>
                        </a:rPr>
                        <a:t>α </a:t>
                      </a:r>
                      <a:r>
                        <a:rPr lang="en-GB" sz="1200" dirty="0" err="1">
                          <a:effectLst/>
                          <a:latin typeface="Calibri" panose="020F0502020204030204" pitchFamily="34" charset="0"/>
                          <a:cs typeface="Calibri" panose="020F0502020204030204" pitchFamily="34" charset="0"/>
                        </a:rPr>
                        <a:t>ιλίγγου</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2"/>
                    </a:solidFill>
                  </a:tcPr>
                </a:tc>
                <a:tc>
                  <a:txBody>
                    <a:bodyPr/>
                    <a:lstStyle/>
                    <a:p>
                      <a:pPr algn="ctr">
                        <a:spcAft>
                          <a:spcPts val="0"/>
                        </a:spcAft>
                      </a:pPr>
                      <a:r>
                        <a:rPr lang="en-GB" sz="1200">
                          <a:effectLst/>
                          <a:latin typeface="Calibri" panose="020F0502020204030204" pitchFamily="34" charset="0"/>
                          <a:cs typeface="Calibri" panose="020F0502020204030204" pitchFamily="34" charset="0"/>
                        </a:rPr>
                        <a:t>Βαριά</a:t>
                      </a:r>
                      <a:endParaRPr lang="en-GB" sz="120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1"/>
                    </a:solidFill>
                  </a:tcPr>
                </a:tc>
                <a:tc>
                  <a:txBody>
                    <a:bodyPr/>
                    <a:lstStyle/>
                    <a:p>
                      <a:pPr algn="ctr">
                        <a:spcAft>
                          <a:spcPts val="0"/>
                        </a:spcAft>
                      </a:pPr>
                      <a:r>
                        <a:rPr lang="en-GB" sz="1200" dirty="0" err="1">
                          <a:effectLst/>
                          <a:latin typeface="Calibri" panose="020F0502020204030204" pitchFamily="34" charset="0"/>
                          <a:cs typeface="Calibri" panose="020F0502020204030204" pitchFamily="34" charset="0"/>
                        </a:rPr>
                        <a:t>Ή</a:t>
                      </a:r>
                      <a:r>
                        <a:rPr lang="en-GB" sz="1200" dirty="0">
                          <a:effectLst/>
                          <a:latin typeface="Calibri" panose="020F0502020204030204" pitchFamily="34" charset="0"/>
                          <a:cs typeface="Calibri" panose="020F0502020204030204" pitchFamily="34" charset="0"/>
                        </a:rPr>
                        <a:t>π</a:t>
                      </a:r>
                      <a:r>
                        <a:rPr lang="en-GB" sz="1200" dirty="0" err="1">
                          <a:effectLst/>
                          <a:latin typeface="Calibri" panose="020F0502020204030204" pitchFamily="34" charset="0"/>
                          <a:cs typeface="Calibri" panose="020F0502020204030204" pitchFamily="34" charset="0"/>
                        </a:rPr>
                        <a:t>ι</a:t>
                      </a:r>
                      <a:r>
                        <a:rPr lang="en-GB" sz="1200" dirty="0">
                          <a:effectLst/>
                          <a:latin typeface="Calibri" panose="020F0502020204030204" pitchFamily="34" charset="0"/>
                          <a:cs typeface="Calibri" panose="020F0502020204030204" pitchFamily="34" charset="0"/>
                        </a:rPr>
                        <a:t>α</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1"/>
                    </a:solidFill>
                  </a:tcPr>
                </a:tc>
                <a:extLst>
                  <a:ext uri="{0D108BD9-81ED-4DB2-BD59-A6C34878D82A}">
                    <a16:rowId xmlns:a16="http://schemas.microsoft.com/office/drawing/2014/main" val="1837517292"/>
                  </a:ext>
                </a:extLst>
              </a:tr>
              <a:tr h="239977">
                <a:tc>
                  <a:txBody>
                    <a:bodyPr/>
                    <a:lstStyle/>
                    <a:p>
                      <a:pPr algn="just">
                        <a:spcAft>
                          <a:spcPts val="0"/>
                        </a:spcAft>
                      </a:pPr>
                      <a:r>
                        <a:rPr lang="en-GB" sz="1200" dirty="0" err="1">
                          <a:effectLst/>
                          <a:latin typeface="Calibri" panose="020F0502020204030204" pitchFamily="34" charset="0"/>
                          <a:cs typeface="Calibri" panose="020F0502020204030204" pitchFamily="34" charset="0"/>
                        </a:rPr>
                        <a:t>Διάρκει</a:t>
                      </a:r>
                      <a:r>
                        <a:rPr lang="en-GB" sz="1200" dirty="0">
                          <a:effectLst/>
                          <a:latin typeface="Calibri" panose="020F0502020204030204" pitchFamily="34" charset="0"/>
                          <a:cs typeface="Calibri" panose="020F0502020204030204" pitchFamily="34" charset="0"/>
                        </a:rPr>
                        <a:t>α</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2"/>
                    </a:solidFill>
                  </a:tcPr>
                </a:tc>
                <a:tc>
                  <a:txBody>
                    <a:bodyPr/>
                    <a:lstStyle/>
                    <a:p>
                      <a:pPr algn="ctr">
                        <a:spcAft>
                          <a:spcPts val="0"/>
                        </a:spcAft>
                      </a:pPr>
                      <a:r>
                        <a:rPr lang="el-GR" sz="1200">
                          <a:effectLst/>
                          <a:latin typeface="Calibri" panose="020F0502020204030204" pitchFamily="34" charset="0"/>
                          <a:cs typeface="Calibri" panose="020F0502020204030204" pitchFamily="34" charset="0"/>
                        </a:rPr>
                        <a:t>Βραχεία ή υποτροπιάζουσα</a:t>
                      </a:r>
                      <a:endParaRPr lang="en-GB" sz="120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1"/>
                    </a:solidFill>
                  </a:tcPr>
                </a:tc>
                <a:tc>
                  <a:txBody>
                    <a:bodyPr/>
                    <a:lstStyle/>
                    <a:p>
                      <a:pPr algn="ctr">
                        <a:spcAft>
                          <a:spcPts val="0"/>
                        </a:spcAft>
                      </a:pPr>
                      <a:r>
                        <a:rPr lang="el-GR" sz="1200" dirty="0">
                          <a:effectLst/>
                          <a:latin typeface="Calibri" panose="020F0502020204030204" pitchFamily="34" charset="0"/>
                          <a:cs typeface="Calibri" panose="020F0502020204030204" pitchFamily="34" charset="0"/>
                        </a:rPr>
                        <a:t>Χρόνια</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1"/>
                    </a:solidFill>
                  </a:tcPr>
                </a:tc>
                <a:extLst>
                  <a:ext uri="{0D108BD9-81ED-4DB2-BD59-A6C34878D82A}">
                    <a16:rowId xmlns:a16="http://schemas.microsoft.com/office/drawing/2014/main" val="3310500859"/>
                  </a:ext>
                </a:extLst>
              </a:tr>
              <a:tr h="239977">
                <a:tc>
                  <a:txBody>
                    <a:bodyPr/>
                    <a:lstStyle/>
                    <a:p>
                      <a:pPr algn="just">
                        <a:spcAft>
                          <a:spcPts val="0"/>
                        </a:spcAft>
                      </a:pPr>
                      <a:r>
                        <a:rPr lang="el-GR" sz="1200" dirty="0" err="1">
                          <a:effectLst/>
                          <a:latin typeface="Calibri" panose="020F0502020204030204" pitchFamily="34" charset="0"/>
                          <a:cs typeface="Calibri" panose="020F0502020204030204" pitchFamily="34" charset="0"/>
                        </a:rPr>
                        <a:t>Εμβοές</a:t>
                      </a:r>
                      <a:r>
                        <a:rPr lang="el-GR" sz="1200" dirty="0">
                          <a:effectLst/>
                          <a:latin typeface="Calibri" panose="020F0502020204030204" pitchFamily="34" charset="0"/>
                          <a:cs typeface="Calibri" panose="020F0502020204030204" pitchFamily="34" charset="0"/>
                        </a:rPr>
                        <a:t>, </a:t>
                      </a:r>
                      <a:r>
                        <a:rPr lang="el-GR" sz="1200" dirty="0" err="1">
                          <a:effectLst/>
                          <a:latin typeface="Calibri" panose="020F0502020204030204" pitchFamily="34" charset="0"/>
                          <a:cs typeface="Calibri" panose="020F0502020204030204" pitchFamily="34" charset="0"/>
                        </a:rPr>
                        <a:t>βαρηκοϊα</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2"/>
                    </a:solidFill>
                  </a:tcPr>
                </a:tc>
                <a:tc>
                  <a:txBody>
                    <a:bodyPr/>
                    <a:lstStyle/>
                    <a:p>
                      <a:pPr algn="ctr">
                        <a:spcAft>
                          <a:spcPts val="0"/>
                        </a:spcAft>
                      </a:pPr>
                      <a:r>
                        <a:rPr lang="el-GR" sz="1200">
                          <a:effectLst/>
                          <a:latin typeface="Calibri" panose="020F0502020204030204" pitchFamily="34" charset="0"/>
                          <a:cs typeface="Calibri" panose="020F0502020204030204" pitchFamily="34" charset="0"/>
                        </a:rPr>
                        <a:t>Συχνά</a:t>
                      </a:r>
                      <a:endParaRPr lang="en-GB" sz="120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1"/>
                    </a:solidFill>
                  </a:tcPr>
                </a:tc>
                <a:tc>
                  <a:txBody>
                    <a:bodyPr/>
                    <a:lstStyle/>
                    <a:p>
                      <a:pPr algn="ctr">
                        <a:spcAft>
                          <a:spcPts val="0"/>
                        </a:spcAft>
                      </a:pPr>
                      <a:r>
                        <a:rPr lang="el-GR" sz="1200" dirty="0">
                          <a:effectLst/>
                          <a:latin typeface="Calibri" panose="020F0502020204030204" pitchFamily="34" charset="0"/>
                          <a:cs typeface="Calibri" panose="020F0502020204030204" pitchFamily="34" charset="0"/>
                        </a:rPr>
                        <a:t>Σπάνια</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1"/>
                    </a:solidFill>
                  </a:tcPr>
                </a:tc>
                <a:extLst>
                  <a:ext uri="{0D108BD9-81ED-4DB2-BD59-A6C34878D82A}">
                    <a16:rowId xmlns:a16="http://schemas.microsoft.com/office/drawing/2014/main" val="979000147"/>
                  </a:ext>
                </a:extLst>
              </a:tr>
              <a:tr h="239977">
                <a:tc>
                  <a:txBody>
                    <a:bodyPr/>
                    <a:lstStyle/>
                    <a:p>
                      <a:pPr algn="just">
                        <a:spcAft>
                          <a:spcPts val="0"/>
                        </a:spcAft>
                      </a:pPr>
                      <a:r>
                        <a:rPr lang="el-GR" sz="1200" dirty="0">
                          <a:effectLst/>
                          <a:latin typeface="Calibri" panose="020F0502020204030204" pitchFamily="34" charset="0"/>
                          <a:cs typeface="Calibri" panose="020F0502020204030204" pitchFamily="34" charset="0"/>
                        </a:rPr>
                        <a:t>Νευρολογικά </a:t>
                      </a:r>
                      <a:r>
                        <a:rPr lang="el-GR" sz="1200" dirty="0" err="1">
                          <a:effectLst/>
                          <a:latin typeface="Calibri" panose="020F0502020204030204" pitchFamily="34" charset="0"/>
                          <a:cs typeface="Calibri" panose="020F0502020204030204" pitchFamily="34" charset="0"/>
                        </a:rPr>
                        <a:t>συμτώματα</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2"/>
                    </a:solidFill>
                  </a:tcPr>
                </a:tc>
                <a:tc>
                  <a:txBody>
                    <a:bodyPr/>
                    <a:lstStyle/>
                    <a:p>
                      <a:pPr algn="ctr">
                        <a:spcAft>
                          <a:spcPts val="0"/>
                        </a:spcAft>
                      </a:pPr>
                      <a:r>
                        <a:rPr lang="el-GR" sz="1200">
                          <a:effectLst/>
                          <a:latin typeface="Calibri" panose="020F0502020204030204" pitchFamily="34" charset="0"/>
                          <a:cs typeface="Calibri" panose="020F0502020204030204" pitchFamily="34" charset="0"/>
                        </a:rPr>
                        <a:t>Απουσία</a:t>
                      </a:r>
                      <a:endParaRPr lang="en-GB" sz="120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1"/>
                    </a:solidFill>
                  </a:tcPr>
                </a:tc>
                <a:tc>
                  <a:txBody>
                    <a:bodyPr/>
                    <a:lstStyle/>
                    <a:p>
                      <a:pPr algn="ctr">
                        <a:spcAft>
                          <a:spcPts val="0"/>
                        </a:spcAft>
                      </a:pPr>
                      <a:r>
                        <a:rPr lang="el-GR" sz="1200" dirty="0">
                          <a:effectLst/>
                          <a:latin typeface="Calibri" panose="020F0502020204030204" pitchFamily="34" charset="0"/>
                          <a:cs typeface="Calibri" panose="020F0502020204030204" pitchFamily="34" charset="0"/>
                        </a:rPr>
                        <a:t>Πολύ συχνά</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1"/>
                    </a:solidFill>
                  </a:tcPr>
                </a:tc>
                <a:extLst>
                  <a:ext uri="{0D108BD9-81ED-4DB2-BD59-A6C34878D82A}">
                    <a16:rowId xmlns:a16="http://schemas.microsoft.com/office/drawing/2014/main" val="2580099640"/>
                  </a:ext>
                </a:extLst>
              </a:tr>
              <a:tr h="479954">
                <a:tc>
                  <a:txBody>
                    <a:bodyPr/>
                    <a:lstStyle/>
                    <a:p>
                      <a:pPr algn="just">
                        <a:spcAft>
                          <a:spcPts val="0"/>
                        </a:spcAft>
                      </a:pPr>
                      <a:r>
                        <a:rPr lang="el-GR" sz="1200" dirty="0">
                          <a:effectLst/>
                          <a:latin typeface="Calibri" panose="020F0502020204030204" pitchFamily="34" charset="0"/>
                          <a:cs typeface="Calibri" panose="020F0502020204030204" pitchFamily="34" charset="0"/>
                        </a:rPr>
                        <a:t>Αίτια</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2"/>
                    </a:solidFill>
                  </a:tcPr>
                </a:tc>
                <a:tc>
                  <a:txBody>
                    <a:bodyPr/>
                    <a:lstStyle/>
                    <a:p>
                      <a:pPr algn="ctr">
                        <a:spcAft>
                          <a:spcPts val="0"/>
                        </a:spcAft>
                      </a:pPr>
                      <a:r>
                        <a:rPr lang="el-GR" sz="1200" dirty="0">
                          <a:effectLst/>
                          <a:latin typeface="Calibri" panose="020F0502020204030204" pitchFamily="34" charset="0"/>
                          <a:cs typeface="Calibri" panose="020F0502020204030204" pitchFamily="34" charset="0"/>
                        </a:rPr>
                        <a:t>Λοιμώξεις, ισχαιμία, τραύμα, τοξίνες, </a:t>
                      </a:r>
                      <a:r>
                        <a:rPr lang="en-US" sz="1200" dirty="0">
                          <a:effectLst/>
                          <a:latin typeface="Calibri" panose="020F0502020204030204" pitchFamily="34" charset="0"/>
                          <a:cs typeface="Calibri" panose="020F0502020204030204" pitchFamily="34" charset="0"/>
                        </a:rPr>
                        <a:t>Meniere, </a:t>
                      </a:r>
                      <a:r>
                        <a:rPr lang="el-GR" sz="1200" dirty="0">
                          <a:effectLst/>
                          <a:latin typeface="Calibri" panose="020F0502020204030204" pitchFamily="34" charset="0"/>
                          <a:cs typeface="Calibri" panose="020F0502020204030204" pitchFamily="34" charset="0"/>
                        </a:rPr>
                        <a:t>ακουστικό </a:t>
                      </a:r>
                      <a:r>
                        <a:rPr lang="el-GR" sz="1200" dirty="0" err="1">
                          <a:effectLst/>
                          <a:latin typeface="Calibri" panose="020F0502020204030204" pitchFamily="34" charset="0"/>
                          <a:cs typeface="Calibri" panose="020F0502020204030204" pitchFamily="34" charset="0"/>
                        </a:rPr>
                        <a:t>νευρίνωμα</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1"/>
                    </a:solidFill>
                  </a:tcPr>
                </a:tc>
                <a:tc>
                  <a:txBody>
                    <a:bodyPr/>
                    <a:lstStyle/>
                    <a:p>
                      <a:pPr algn="ctr">
                        <a:spcAft>
                          <a:spcPts val="0"/>
                        </a:spcAft>
                      </a:pPr>
                      <a:r>
                        <a:rPr lang="el-GR" sz="1200" dirty="0">
                          <a:effectLst/>
                          <a:latin typeface="Calibri" panose="020F0502020204030204" pitchFamily="34" charset="0"/>
                          <a:cs typeface="Calibri" panose="020F0502020204030204" pitchFamily="34" charset="0"/>
                        </a:rPr>
                        <a:t>ΑΕΕ, </a:t>
                      </a:r>
                      <a:r>
                        <a:rPr lang="el-GR" sz="1200" dirty="0" err="1">
                          <a:effectLst/>
                          <a:latin typeface="Calibri" panose="020F0502020204030204" pitchFamily="34" charset="0"/>
                          <a:cs typeface="Calibri" panose="020F0502020204030204" pitchFamily="34" charset="0"/>
                        </a:rPr>
                        <a:t>απομυελίνωση</a:t>
                      </a:r>
                      <a:r>
                        <a:rPr lang="el-GR" sz="1200" dirty="0">
                          <a:effectLst/>
                          <a:latin typeface="Calibri" panose="020F0502020204030204" pitchFamily="34" charset="0"/>
                          <a:cs typeface="Calibri" panose="020F0502020204030204" pitchFamily="34" charset="0"/>
                        </a:rPr>
                        <a:t>, νεοπλάσματα, σύνδρομο υποκλοπής, αιμορραγία </a:t>
                      </a:r>
                      <a:r>
                        <a:rPr lang="el-GR" sz="1200" dirty="0" err="1">
                          <a:effectLst/>
                          <a:latin typeface="Calibri" panose="020F0502020204030204" pitchFamily="34" charset="0"/>
                          <a:cs typeface="Calibri" panose="020F0502020204030204" pitchFamily="34" charset="0"/>
                        </a:rPr>
                        <a:t>υποκλειδίου</a:t>
                      </a:r>
                      <a:r>
                        <a:rPr lang="el-GR" sz="1200" dirty="0">
                          <a:effectLst/>
                          <a:latin typeface="Calibri" panose="020F0502020204030204" pitchFamily="34" charset="0"/>
                          <a:cs typeface="Calibri" panose="020F0502020204030204" pitchFamily="34" charset="0"/>
                        </a:rPr>
                        <a:t>, τραύμα</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68577" marR="68577" marT="0" marB="0">
                    <a:solidFill>
                      <a:schemeClr val="accent1"/>
                    </a:solidFill>
                  </a:tcPr>
                </a:tc>
                <a:extLst>
                  <a:ext uri="{0D108BD9-81ED-4DB2-BD59-A6C34878D82A}">
                    <a16:rowId xmlns:a16="http://schemas.microsoft.com/office/drawing/2014/main" val="3858911373"/>
                  </a:ext>
                </a:extLst>
              </a:tr>
            </a:tbl>
          </a:graphicData>
        </a:graphic>
      </p:graphicFrame>
      <p:sp>
        <p:nvSpPr>
          <p:cNvPr id="6" name="Title 1">
            <a:extLst>
              <a:ext uri="{FF2B5EF4-FFF2-40B4-BE49-F238E27FC236}">
                <a16:creationId xmlns:a16="http://schemas.microsoft.com/office/drawing/2014/main" id="{063600FA-A410-DF44-A9BB-440E82A2B277}"/>
              </a:ext>
            </a:extLst>
          </p:cNvPr>
          <p:cNvSpPr>
            <a:spLocks noGrp="1"/>
          </p:cNvSpPr>
          <p:nvPr>
            <p:ph type="title"/>
          </p:nvPr>
        </p:nvSpPr>
        <p:spPr>
          <a:xfrm>
            <a:off x="117759" y="115039"/>
            <a:ext cx="8893175" cy="937697"/>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br>
              <a:rPr lang="el-GR" sz="2400" b="1" dirty="0">
                <a:latin typeface="Calibri" panose="020F0502020204030204" pitchFamily="34" charset="0"/>
                <a:ea typeface="+mn-ea"/>
                <a:cs typeface="Calibri" panose="020F0502020204030204" pitchFamily="34" charset="0"/>
              </a:rPr>
            </a:br>
            <a:r>
              <a:rPr lang="el-GR" sz="2400" b="1" dirty="0">
                <a:latin typeface="Calibri" panose="020F0502020204030204" pitchFamily="34" charset="0"/>
                <a:ea typeface="+mn-ea"/>
                <a:cs typeface="Calibri" panose="020F0502020204030204" pitchFamily="34" charset="0"/>
              </a:rPr>
              <a:t>Διαφορική διάγνωση </a:t>
            </a:r>
            <a:r>
              <a:rPr lang="el-GR" sz="2800" b="1" dirty="0" err="1">
                <a:latin typeface="Calibri" panose="020F0502020204030204" pitchFamily="34" charset="0"/>
                <a:ea typeface="+mn-ea"/>
                <a:cs typeface="Calibri" panose="020F0502020204030204" pitchFamily="34" charset="0"/>
              </a:rPr>
              <a:t>ιλλ</a:t>
            </a:r>
            <a:r>
              <a:rPr lang="en-US" sz="2800" b="1" dirty="0" err="1">
                <a:latin typeface="Calibri" panose="020F0502020204030204" pitchFamily="34" charset="0"/>
                <a:ea typeface="+mn-ea"/>
                <a:cs typeface="Calibri" panose="020F0502020204030204" pitchFamily="34" charset="0"/>
              </a:rPr>
              <a:t>ί</a:t>
            </a:r>
            <a:r>
              <a:rPr lang="el-GR" sz="2800" b="1" dirty="0" err="1">
                <a:latin typeface="Calibri" panose="020F0502020204030204" pitchFamily="34" charset="0"/>
                <a:ea typeface="+mn-ea"/>
                <a:cs typeface="Calibri" panose="020F0502020204030204" pitchFamily="34" charset="0"/>
              </a:rPr>
              <a:t>γγου</a:t>
            </a:r>
            <a:endParaRPr lang="en-GR" sz="28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63700AF-5937-5E4E-B1FE-ED777C9086FF}"/>
              </a:ext>
            </a:extLst>
          </p:cNvPr>
          <p:cNvSpPr txBox="1"/>
          <p:nvPr/>
        </p:nvSpPr>
        <p:spPr>
          <a:xfrm>
            <a:off x="4783495" y="6456926"/>
            <a:ext cx="4227439" cy="276999"/>
          </a:xfrm>
          <a:prstGeom prst="rect">
            <a:avLst/>
          </a:prstGeom>
          <a:noFill/>
        </p:spPr>
        <p:txBody>
          <a:bodyPr wrap="none" rtlCol="0">
            <a:spAutoFit/>
          </a:bodyPr>
          <a:lstStyle/>
          <a:p>
            <a:r>
              <a:rPr lang="en-GR" sz="1200" b="0" i="1" dirty="0"/>
              <a:t>Oxford Handbook of Emergency Medicine 5th Edition, 2020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125412" y="67138"/>
            <a:ext cx="8893175" cy="1282841"/>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b="1" dirty="0">
                <a:latin typeface="Calibri" panose="020F0502020204030204" pitchFamily="34" charset="0"/>
                <a:ea typeface="+mn-ea"/>
                <a:cs typeface="Calibri" panose="020F0502020204030204" pitchFamily="34" charset="0"/>
              </a:rPr>
              <a:t>οφθαλμολογία </a:t>
            </a:r>
            <a:r>
              <a:rPr lang="el-GR" sz="2800" b="1" dirty="0">
                <a:latin typeface="Calibri" panose="020F0502020204030204" pitchFamily="34" charset="0"/>
                <a:cs typeface="Calibri" panose="020F0502020204030204" pitchFamily="34" charset="0"/>
              </a:rPr>
              <a:t>Βασικά στοιχεία ανατομίας και φυσιολογίας</a:t>
            </a:r>
            <a:br>
              <a:rPr lang="el-GR" sz="2800" b="1" dirty="0">
                <a:latin typeface="Calibri" panose="020F0502020204030204" pitchFamily="34" charset="0"/>
                <a:cs typeface="Calibri" panose="020F0502020204030204" pitchFamily="34" charset="0"/>
              </a:rPr>
            </a:br>
            <a:r>
              <a:rPr lang="el-GR" sz="2800" b="1" dirty="0">
                <a:latin typeface="Calibri" panose="020F0502020204030204" pitchFamily="34" charset="0"/>
                <a:cs typeface="Calibri" panose="020F0502020204030204" pitchFamily="34" charset="0"/>
              </a:rPr>
              <a:t>του οφθαλμικού βολβού</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idx="1"/>
          </p:nvPr>
        </p:nvSpPr>
        <p:spPr>
          <a:xfrm>
            <a:off x="57077" y="1916832"/>
            <a:ext cx="6234216" cy="4357915"/>
          </a:xfrm>
        </p:spPr>
        <p:txBody>
          <a:bodyPr/>
          <a:lstStyle/>
          <a:p>
            <a:pPr marL="0" indent="0">
              <a:buNone/>
            </a:pPr>
            <a:r>
              <a:rPr lang="el-GR" sz="2400" b="1" u="sng" dirty="0">
                <a:latin typeface="Calibri" panose="020F0502020204030204" pitchFamily="34" charset="0"/>
                <a:cs typeface="Calibri" panose="020F0502020204030204" pitchFamily="34" charset="0"/>
              </a:rPr>
              <a:t>Ανατομία</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Ινώδης (σκληρός και κερατοειδής)</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Αγγειώδης (χοριοειδής, ακτινωτό σώμα και ίριδα)</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Αμφιβληστροειδής</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Διαθλαστική συσκευή</a:t>
            </a:r>
            <a:endParaRPr lang="en-US" dirty="0">
              <a:solidFill>
                <a:schemeClr val="tx1"/>
              </a:solidFill>
              <a:latin typeface="Calibri" panose="020F0502020204030204" pitchFamily="34" charset="0"/>
              <a:cs typeface="Calibri" panose="020F0502020204030204" pitchFamily="34" charset="0"/>
            </a:endParaRPr>
          </a:p>
          <a:p>
            <a:pPr marL="1200150" lvl="3"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Δάκρυα</a:t>
            </a:r>
            <a:endParaRPr lang="en-US" dirty="0">
              <a:solidFill>
                <a:schemeClr val="tx1"/>
              </a:solidFill>
              <a:latin typeface="Calibri" panose="020F0502020204030204" pitchFamily="34" charset="0"/>
              <a:cs typeface="Calibri" panose="020F0502020204030204" pitchFamily="34" charset="0"/>
            </a:endParaRPr>
          </a:p>
          <a:p>
            <a:pPr marL="1200150" lvl="3" indent="-342900">
              <a:buSzPct val="60000"/>
              <a:buBlip>
                <a:blip r:embed="rId2"/>
              </a:buBlip>
            </a:pPr>
            <a:r>
              <a:rPr lang="el-GR" dirty="0" err="1">
                <a:solidFill>
                  <a:schemeClr val="tx1"/>
                </a:solidFill>
                <a:latin typeface="Calibri" panose="020F0502020204030204" pitchFamily="34" charset="0"/>
                <a:cs typeface="Calibri" panose="020F0502020204030204" pitchFamily="34" charset="0"/>
              </a:rPr>
              <a:t>Κερατοειδ</a:t>
            </a:r>
            <a:r>
              <a:rPr lang="en-US" dirty="0" err="1">
                <a:solidFill>
                  <a:schemeClr val="tx1"/>
                </a:solidFill>
                <a:latin typeface="Calibri" panose="020F0502020204030204" pitchFamily="34" charset="0"/>
                <a:cs typeface="Calibri" panose="020F0502020204030204" pitchFamily="34" charset="0"/>
              </a:rPr>
              <a:t>ή</a:t>
            </a:r>
            <a:r>
              <a:rPr lang="el-GR" dirty="0">
                <a:solidFill>
                  <a:schemeClr val="tx1"/>
                </a:solidFill>
                <a:latin typeface="Calibri" panose="020F0502020204030204" pitchFamily="34" charset="0"/>
                <a:cs typeface="Calibri" panose="020F0502020204030204" pitchFamily="34" charset="0"/>
              </a:rPr>
              <a:t>ς</a:t>
            </a:r>
          </a:p>
          <a:p>
            <a:pPr marL="1200150" lvl="3"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Υδατοειδές υγρό</a:t>
            </a:r>
          </a:p>
          <a:p>
            <a:pPr marL="1200150" lvl="3"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Ίριδα</a:t>
            </a:r>
          </a:p>
          <a:p>
            <a:pPr marL="1200150" lvl="3"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Φακός</a:t>
            </a:r>
          </a:p>
          <a:p>
            <a:pPr marL="1200150" lvl="3"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Υαλώδες σώμα</a:t>
            </a:r>
          </a:p>
          <a:p>
            <a:pPr marL="400050" lvl="2" indent="0">
              <a:buSzPct val="60000"/>
              <a:buNone/>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5" name="Right Brace 4">
            <a:extLst>
              <a:ext uri="{FF2B5EF4-FFF2-40B4-BE49-F238E27FC236}">
                <a16:creationId xmlns:a16="http://schemas.microsoft.com/office/drawing/2014/main" id="{961181AF-FC80-2847-B91D-0F1874031D29}"/>
              </a:ext>
            </a:extLst>
          </p:cNvPr>
          <p:cNvSpPr/>
          <p:nvPr/>
        </p:nvSpPr>
        <p:spPr bwMode="auto">
          <a:xfrm>
            <a:off x="2996965" y="4271076"/>
            <a:ext cx="227456" cy="814107"/>
          </a:xfrm>
          <a:prstGeom prst="rightBrac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R" sz="1600" b="1" i="0" u="none" strike="noStrike" cap="none" normalizeH="0" baseline="0" dirty="0">
              <a:ln>
                <a:noFill/>
              </a:ln>
              <a:solidFill>
                <a:schemeClr val="tx1"/>
              </a:solidFill>
              <a:effectLst/>
              <a:latin typeface="Arial" panose="020B0604020202020204" pitchFamily="34" charset="0"/>
            </a:endParaRPr>
          </a:p>
        </p:txBody>
      </p:sp>
      <p:sp>
        <p:nvSpPr>
          <p:cNvPr id="6" name="Right Brace 5">
            <a:extLst>
              <a:ext uri="{FF2B5EF4-FFF2-40B4-BE49-F238E27FC236}">
                <a16:creationId xmlns:a16="http://schemas.microsoft.com/office/drawing/2014/main" id="{75723AFB-6E45-A645-A778-8DEC64D77228}"/>
              </a:ext>
            </a:extLst>
          </p:cNvPr>
          <p:cNvSpPr/>
          <p:nvPr/>
        </p:nvSpPr>
        <p:spPr bwMode="auto">
          <a:xfrm>
            <a:off x="2977560" y="5387130"/>
            <a:ext cx="227456" cy="368424"/>
          </a:xfrm>
          <a:prstGeom prst="rightBrac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R" sz="1600" b="1"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49B68FC8-8681-2F46-B527-A6499CC906F2}"/>
              </a:ext>
            </a:extLst>
          </p:cNvPr>
          <p:cNvSpPr txBox="1"/>
          <p:nvPr/>
        </p:nvSpPr>
        <p:spPr>
          <a:xfrm>
            <a:off x="3167964" y="4497975"/>
            <a:ext cx="1901611" cy="338554"/>
          </a:xfrm>
          <a:prstGeom prst="rect">
            <a:avLst/>
          </a:prstGeom>
          <a:noFill/>
        </p:spPr>
        <p:txBody>
          <a:bodyPr wrap="none" rtlCol="0">
            <a:spAutoFit/>
          </a:bodyPr>
          <a:lstStyle/>
          <a:p>
            <a:r>
              <a:rPr lang="el-GR" b="0" dirty="0"/>
              <a:t>Πρόσθιος θάλαμος</a:t>
            </a:r>
            <a:endParaRPr lang="en-GR" b="0" dirty="0"/>
          </a:p>
        </p:txBody>
      </p:sp>
      <p:sp>
        <p:nvSpPr>
          <p:cNvPr id="8" name="TextBox 7">
            <a:extLst>
              <a:ext uri="{FF2B5EF4-FFF2-40B4-BE49-F238E27FC236}">
                <a16:creationId xmlns:a16="http://schemas.microsoft.com/office/drawing/2014/main" id="{EA4E1DE7-FF34-9346-B427-80976FE3ACF6}"/>
              </a:ext>
            </a:extLst>
          </p:cNvPr>
          <p:cNvSpPr txBox="1"/>
          <p:nvPr/>
        </p:nvSpPr>
        <p:spPr>
          <a:xfrm>
            <a:off x="3167964" y="5413349"/>
            <a:ext cx="1877565" cy="338554"/>
          </a:xfrm>
          <a:prstGeom prst="rect">
            <a:avLst/>
          </a:prstGeom>
          <a:noFill/>
        </p:spPr>
        <p:txBody>
          <a:bodyPr wrap="none" rtlCol="0">
            <a:spAutoFit/>
          </a:bodyPr>
          <a:lstStyle/>
          <a:p>
            <a:r>
              <a:rPr lang="el-GR" b="0" dirty="0"/>
              <a:t>Οπίσθιος θάλαμο</a:t>
            </a:r>
            <a:r>
              <a:rPr lang="el-GR" dirty="0"/>
              <a:t>ς</a:t>
            </a:r>
            <a:endParaRPr lang="en-GR" dirty="0"/>
          </a:p>
        </p:txBody>
      </p:sp>
      <p:pic>
        <p:nvPicPr>
          <p:cNvPr id="9" name="Picture 4">
            <a:extLst>
              <a:ext uri="{FF2B5EF4-FFF2-40B4-BE49-F238E27FC236}">
                <a16:creationId xmlns:a16="http://schemas.microsoft.com/office/drawing/2014/main" id="{E01BEA0C-08B4-D84E-8EAD-982CAB8EE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621" y="4197819"/>
            <a:ext cx="2697480" cy="25044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7DCEA7D-F8C2-934C-ADB5-5522BEB3B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1293" y="1443585"/>
            <a:ext cx="2447925" cy="2762250"/>
          </a:xfrm>
          <a:prstGeom prst="rect">
            <a:avLst/>
          </a:prstGeom>
        </p:spPr>
      </p:pic>
      <p:sp>
        <p:nvSpPr>
          <p:cNvPr id="11" name="TextBox 10">
            <a:extLst>
              <a:ext uri="{FF2B5EF4-FFF2-40B4-BE49-F238E27FC236}">
                <a16:creationId xmlns:a16="http://schemas.microsoft.com/office/drawing/2014/main" id="{378FCE80-C101-6945-8064-63BD3E2D790A}"/>
              </a:ext>
            </a:extLst>
          </p:cNvPr>
          <p:cNvSpPr txBox="1"/>
          <p:nvPr/>
        </p:nvSpPr>
        <p:spPr>
          <a:xfrm>
            <a:off x="6452700" y="6581001"/>
            <a:ext cx="1263295" cy="276999"/>
          </a:xfrm>
          <a:prstGeom prst="rect">
            <a:avLst/>
          </a:prstGeom>
          <a:noFill/>
        </p:spPr>
        <p:txBody>
          <a:bodyPr wrap="none" rtlCol="0">
            <a:spAutoFit/>
          </a:bodyPr>
          <a:lstStyle/>
          <a:p>
            <a:r>
              <a:rPr lang="en-GB" sz="1200" b="0" i="1" dirty="0"/>
              <a:t>e</a:t>
            </a:r>
            <a:r>
              <a:rPr lang="en-GR" sz="1200" b="0" i="1" dirty="0"/>
              <a:t>yepathology.gr</a:t>
            </a:r>
          </a:p>
        </p:txBody>
      </p:sp>
    </p:spTree>
    <p:extLst>
      <p:ext uri="{BB962C8B-B14F-4D97-AF65-F5344CB8AC3E}">
        <p14:creationId xmlns:p14="http://schemas.microsoft.com/office/powerpoint/2010/main" val="38555449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a:extLst>
              <a:ext uri="{FF2B5EF4-FFF2-40B4-BE49-F238E27FC236}">
                <a16:creationId xmlns:a16="http://schemas.microsoft.com/office/drawing/2014/main" id="{F2B089CD-C10B-9A4A-9B65-B7872248B7CC}"/>
              </a:ext>
            </a:extLst>
          </p:cNvPr>
          <p:cNvSpPr>
            <a:spLocks noGrp="1"/>
          </p:cNvSpPr>
          <p:nvPr>
            <p:ph idx="1"/>
          </p:nvPr>
        </p:nvSpPr>
        <p:spPr>
          <a:xfrm>
            <a:off x="396216" y="902813"/>
            <a:ext cx="8336260" cy="5838555"/>
          </a:xfrm>
        </p:spPr>
        <p:txBody>
          <a:bodyPr/>
          <a:lstStyle/>
          <a:p>
            <a:pPr marL="0" lvl="1" indent="0">
              <a:buSzPct val="60000"/>
              <a:buNone/>
            </a:pPr>
            <a:r>
              <a:rPr lang="en-US" altLang="en-US" sz="2000" dirty="0">
                <a:solidFill>
                  <a:schemeClr val="tx1"/>
                </a:solidFill>
                <a:latin typeface="Calibri" panose="020F0502020204030204" pitchFamily="34" charset="0"/>
                <a:cs typeface="Calibri" panose="020F0502020204030204" pitchFamily="34" charset="0"/>
              </a:rPr>
              <a:t> </a:t>
            </a:r>
            <a:r>
              <a:rPr lang="el-GR" altLang="en-US" sz="2000" b="1" u="sng" dirty="0" err="1">
                <a:solidFill>
                  <a:schemeClr val="tx1"/>
                </a:solidFill>
                <a:latin typeface="Calibri" panose="020F0502020204030204" pitchFamily="34" charset="0"/>
                <a:cs typeface="Calibri" panose="020F0502020204030204" pitchFamily="34" charset="0"/>
              </a:rPr>
              <a:t>Σιελογ</a:t>
            </a:r>
            <a:r>
              <a:rPr lang="en-US" altLang="en-US" sz="2000" b="1" u="sng" dirty="0" err="1">
                <a:solidFill>
                  <a:schemeClr val="tx1"/>
                </a:solidFill>
                <a:latin typeface="Calibri" panose="020F0502020204030204" pitchFamily="34" charset="0"/>
                <a:cs typeface="Calibri" panose="020F0502020204030204" pitchFamily="34" charset="0"/>
              </a:rPr>
              <a:t>ό</a:t>
            </a:r>
            <a:r>
              <a:rPr lang="el-GR" altLang="en-US" sz="2000" b="1" u="sng" dirty="0" err="1">
                <a:solidFill>
                  <a:schemeClr val="tx1"/>
                </a:solidFill>
                <a:latin typeface="Calibri" panose="020F0502020204030204" pitchFamily="34" charset="0"/>
                <a:cs typeface="Calibri" panose="020F0502020204030204" pitchFamily="34" charset="0"/>
              </a:rPr>
              <a:t>νοι</a:t>
            </a:r>
            <a:r>
              <a:rPr lang="el-GR" altLang="en-US" sz="2000" b="1" u="sng" dirty="0">
                <a:solidFill>
                  <a:schemeClr val="tx1"/>
                </a:solidFill>
                <a:latin typeface="Calibri" panose="020F0502020204030204" pitchFamily="34" charset="0"/>
                <a:cs typeface="Calibri" panose="020F0502020204030204" pitchFamily="34" charset="0"/>
              </a:rPr>
              <a:t> αδένες</a:t>
            </a:r>
          </a:p>
          <a:p>
            <a:pPr marL="342900" lvl="1" indent="-342900">
              <a:buSzPct val="60000"/>
              <a:buBlip>
                <a:blip r:embed="rId2"/>
              </a:buBlip>
            </a:pPr>
            <a:r>
              <a:rPr lang="el-GR" altLang="en-US" sz="1800" dirty="0" err="1">
                <a:solidFill>
                  <a:schemeClr val="tx1"/>
                </a:solidFill>
                <a:latin typeface="Calibri" panose="020F0502020204030204" pitchFamily="34" charset="0"/>
                <a:cs typeface="Calibri" panose="020F0502020204030204" pitchFamily="34" charset="0"/>
              </a:rPr>
              <a:t>Αμφοτερόπλευρη</a:t>
            </a:r>
            <a:r>
              <a:rPr lang="el-GR" altLang="en-US" sz="1800" dirty="0">
                <a:solidFill>
                  <a:schemeClr val="tx1"/>
                </a:solidFill>
                <a:latin typeface="Calibri" panose="020F0502020204030204" pitchFamily="34" charset="0"/>
                <a:cs typeface="Calibri" panose="020F0502020204030204" pitchFamily="34" charset="0"/>
              </a:rPr>
              <a:t> </a:t>
            </a:r>
            <a:r>
              <a:rPr lang="el-GR" altLang="en-US" sz="1800" dirty="0" err="1">
                <a:solidFill>
                  <a:schemeClr val="tx1"/>
                </a:solidFill>
                <a:latin typeface="Calibri" panose="020F0502020204030204" pitchFamily="34" charset="0"/>
                <a:cs typeface="Calibri" panose="020F0502020204030204" pitchFamily="34" charset="0"/>
              </a:rPr>
              <a:t>παρωτίτιδα</a:t>
            </a:r>
            <a:r>
              <a:rPr lang="en-US" altLang="en-US" sz="1800" dirty="0">
                <a:solidFill>
                  <a:schemeClr val="tx1"/>
                </a:solidFill>
                <a:latin typeface="Calibri" panose="020F0502020204030204" pitchFamily="34" charset="0"/>
                <a:cs typeface="Calibri" panose="020F0502020204030204" pitchFamily="34" charset="0"/>
              </a:rPr>
              <a:t>: </a:t>
            </a:r>
            <a:r>
              <a:rPr lang="el-GR" altLang="en-US" sz="1800" dirty="0">
                <a:solidFill>
                  <a:schemeClr val="tx1"/>
                </a:solidFill>
                <a:latin typeface="Calibri" panose="020F0502020204030204" pitchFamily="34" charset="0"/>
                <a:cs typeface="Calibri" panose="020F0502020204030204" pitchFamily="34" charset="0"/>
              </a:rPr>
              <a:t>ιογενής </a:t>
            </a:r>
            <a:r>
              <a:rPr lang="el-GR" altLang="en-US" sz="1800" dirty="0" err="1">
                <a:solidFill>
                  <a:schemeClr val="tx1"/>
                </a:solidFill>
                <a:latin typeface="Calibri" panose="020F0502020204030204" pitchFamily="34" charset="0"/>
                <a:cs typeface="Calibri" panose="020F0502020204030204" pitchFamily="34" charset="0"/>
              </a:rPr>
              <a:t>παρωτίτιδα</a:t>
            </a:r>
            <a:r>
              <a:rPr lang="el-GR" altLang="en-US" sz="1800" dirty="0">
                <a:solidFill>
                  <a:schemeClr val="tx1"/>
                </a:solidFill>
                <a:latin typeface="Calibri" panose="020F0502020204030204" pitchFamily="34" charset="0"/>
                <a:cs typeface="Calibri" panose="020F0502020204030204" pitchFamily="34" charset="0"/>
              </a:rPr>
              <a:t>, ν</a:t>
            </a:r>
            <a:r>
              <a:rPr lang="en-US" altLang="en-US" sz="1800" dirty="0" err="1">
                <a:solidFill>
                  <a:schemeClr val="tx1"/>
                </a:solidFill>
                <a:latin typeface="Calibri" panose="020F0502020204030204" pitchFamily="34" charset="0"/>
                <a:cs typeface="Calibri" panose="020F0502020204030204" pitchFamily="34" charset="0"/>
              </a:rPr>
              <a:t>ό</a:t>
            </a:r>
            <a:r>
              <a:rPr lang="el-GR" altLang="en-US" sz="1800" dirty="0" err="1">
                <a:solidFill>
                  <a:schemeClr val="tx1"/>
                </a:solidFill>
                <a:latin typeface="Calibri" panose="020F0502020204030204" pitchFamily="34" charset="0"/>
                <a:cs typeface="Calibri" panose="020F0502020204030204" pitchFamily="34" charset="0"/>
              </a:rPr>
              <a:t>σος</a:t>
            </a:r>
            <a:r>
              <a:rPr lang="el-GR" altLang="en-US" sz="1800" dirty="0">
                <a:solidFill>
                  <a:schemeClr val="tx1"/>
                </a:solidFill>
                <a:latin typeface="Calibri" panose="020F0502020204030204" pitchFamily="34" charset="0"/>
                <a:cs typeface="Calibri" panose="020F0502020204030204" pitchFamily="34" charset="0"/>
              </a:rPr>
              <a:t> </a:t>
            </a:r>
            <a:r>
              <a:rPr lang="en-US" altLang="en-US" sz="1800" dirty="0">
                <a:solidFill>
                  <a:schemeClr val="tx1"/>
                </a:solidFill>
                <a:latin typeface="Calibri" panose="020F0502020204030204" pitchFamily="34" charset="0"/>
                <a:cs typeface="Calibri" panose="020F0502020204030204" pitchFamily="34" charset="0"/>
              </a:rPr>
              <a:t>Sjogren’s</a:t>
            </a:r>
            <a:endParaRPr lang="el-GR" altLang="en-US"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altLang="en-US" sz="1800" dirty="0" err="1">
                <a:solidFill>
                  <a:schemeClr val="tx1"/>
                </a:solidFill>
                <a:latin typeface="Calibri" panose="020F0502020204030204" pitchFamily="34" charset="0"/>
                <a:cs typeface="Calibri" panose="020F0502020204030204" pitchFamily="34" charset="0"/>
              </a:rPr>
              <a:t>Ετερ</a:t>
            </a:r>
            <a:r>
              <a:rPr lang="en-US" altLang="en-US" sz="1800" dirty="0" err="1">
                <a:solidFill>
                  <a:schemeClr val="tx1"/>
                </a:solidFill>
                <a:latin typeface="Calibri" panose="020F0502020204030204" pitchFamily="34" charset="0"/>
                <a:cs typeface="Calibri" panose="020F0502020204030204" pitchFamily="34" charset="0"/>
              </a:rPr>
              <a:t>ό</a:t>
            </a:r>
            <a:r>
              <a:rPr lang="el-GR" altLang="en-US" sz="1800" dirty="0" err="1">
                <a:solidFill>
                  <a:schemeClr val="tx1"/>
                </a:solidFill>
                <a:latin typeface="Calibri" panose="020F0502020204030204" pitchFamily="34" charset="0"/>
                <a:cs typeface="Calibri" panose="020F0502020204030204" pitchFamily="34" charset="0"/>
              </a:rPr>
              <a:t>πλευρη</a:t>
            </a:r>
            <a:r>
              <a:rPr lang="en-US" altLang="en-US" sz="1800" dirty="0">
                <a:solidFill>
                  <a:schemeClr val="tx1"/>
                </a:solidFill>
                <a:latin typeface="Calibri" panose="020F0502020204030204" pitchFamily="34" charset="0"/>
                <a:cs typeface="Calibri" panose="020F0502020204030204" pitchFamily="34" charset="0"/>
              </a:rPr>
              <a:t>: </a:t>
            </a:r>
            <a:r>
              <a:rPr lang="el-GR" altLang="en-US" sz="1800" dirty="0">
                <a:solidFill>
                  <a:schemeClr val="tx1"/>
                </a:solidFill>
                <a:latin typeface="Calibri" panose="020F0502020204030204" pitchFamily="34" charset="0"/>
                <a:cs typeface="Calibri" panose="020F0502020204030204" pitchFamily="34" charset="0"/>
              </a:rPr>
              <a:t>ιογενής </a:t>
            </a:r>
            <a:r>
              <a:rPr lang="el-GR" altLang="en-US" sz="1800" dirty="0" err="1">
                <a:solidFill>
                  <a:schemeClr val="tx1"/>
                </a:solidFill>
                <a:latin typeface="Calibri" panose="020F0502020204030204" pitchFamily="34" charset="0"/>
                <a:cs typeface="Calibri" panose="020F0502020204030204" pitchFamily="34" charset="0"/>
              </a:rPr>
              <a:t>παρωτίτιδα</a:t>
            </a:r>
            <a:r>
              <a:rPr lang="en-US" altLang="en-US" sz="1800" dirty="0">
                <a:solidFill>
                  <a:schemeClr val="tx1"/>
                </a:solidFill>
                <a:latin typeface="Calibri" panose="020F0502020204030204" pitchFamily="34" charset="0"/>
                <a:cs typeface="Calibri" panose="020F0502020204030204" pitchFamily="34" charset="0"/>
              </a:rPr>
              <a:t>, </a:t>
            </a:r>
            <a:r>
              <a:rPr lang="el-GR" altLang="en-US" sz="1800" dirty="0">
                <a:solidFill>
                  <a:schemeClr val="tx1"/>
                </a:solidFill>
                <a:latin typeface="Calibri" panose="020F0502020204030204" pitchFamily="34" charset="0"/>
                <a:cs typeface="Calibri" panose="020F0502020204030204" pitchFamily="34" charset="0"/>
              </a:rPr>
              <a:t>ν</a:t>
            </a:r>
            <a:r>
              <a:rPr lang="en-US" altLang="en-US" sz="1800" dirty="0" err="1">
                <a:solidFill>
                  <a:schemeClr val="tx1"/>
                </a:solidFill>
                <a:latin typeface="Calibri" panose="020F0502020204030204" pitchFamily="34" charset="0"/>
                <a:cs typeface="Calibri" panose="020F0502020204030204" pitchFamily="34" charset="0"/>
              </a:rPr>
              <a:t>ό</a:t>
            </a:r>
            <a:r>
              <a:rPr lang="el-GR" altLang="en-US" sz="1800" dirty="0" err="1">
                <a:solidFill>
                  <a:schemeClr val="tx1"/>
                </a:solidFill>
                <a:latin typeface="Calibri" panose="020F0502020204030204" pitchFamily="34" charset="0"/>
                <a:cs typeface="Calibri" panose="020F0502020204030204" pitchFamily="34" charset="0"/>
              </a:rPr>
              <a:t>σος</a:t>
            </a:r>
            <a:r>
              <a:rPr lang="el-GR" altLang="en-US" sz="1800" dirty="0">
                <a:solidFill>
                  <a:schemeClr val="tx1"/>
                </a:solidFill>
                <a:latin typeface="Calibri" panose="020F0502020204030204" pitchFamily="34" charset="0"/>
                <a:cs typeface="Calibri" panose="020F0502020204030204" pitchFamily="34" charset="0"/>
              </a:rPr>
              <a:t> </a:t>
            </a:r>
            <a:r>
              <a:rPr lang="en-US" altLang="en-US" sz="1800" dirty="0">
                <a:solidFill>
                  <a:schemeClr val="tx1"/>
                </a:solidFill>
                <a:latin typeface="Calibri" panose="020F0502020204030204" pitchFamily="34" charset="0"/>
                <a:cs typeface="Calibri" panose="020F0502020204030204" pitchFamily="34" charset="0"/>
              </a:rPr>
              <a:t>Sjogren’s,</a:t>
            </a:r>
            <a:r>
              <a:rPr lang="el-GR" altLang="en-US" sz="1800" dirty="0">
                <a:solidFill>
                  <a:schemeClr val="tx1"/>
                </a:solidFill>
                <a:latin typeface="Calibri" panose="020F0502020204030204" pitchFamily="34" charset="0"/>
                <a:cs typeface="Calibri" panose="020F0502020204030204" pitchFamily="34" charset="0"/>
              </a:rPr>
              <a:t>νεοπλασία</a:t>
            </a:r>
          </a:p>
          <a:p>
            <a:r>
              <a:rPr lang="el-GR" altLang="en-US" sz="1800" dirty="0">
                <a:latin typeface="Calibri" panose="020F0502020204030204" pitchFamily="34" charset="0"/>
                <a:cs typeface="Calibri" panose="020F0502020204030204" pitchFamily="34" charset="0"/>
              </a:rPr>
              <a:t>Λιθίαση (υπογνάθιοι, παρωτίδες)</a:t>
            </a:r>
            <a:r>
              <a:rPr lang="en-US" altLang="en-US" sz="1800" dirty="0">
                <a:latin typeface="Calibri" panose="020F0502020204030204" pitchFamily="34" charset="0"/>
                <a:cs typeface="Calibri" panose="020F0502020204030204" pitchFamily="34" charset="0"/>
              </a:rPr>
              <a:t>: </a:t>
            </a:r>
            <a:r>
              <a:rPr lang="el-GR" altLang="en-US" sz="1800" dirty="0">
                <a:latin typeface="Calibri" panose="020F0502020204030204" pitchFamily="34" charset="0"/>
                <a:cs typeface="Calibri" panose="020F0502020204030204" pitchFamily="34" charset="0"/>
              </a:rPr>
              <a:t>πόνος, οίδημα, αποκάλυψη λίθου μετά από </a:t>
            </a:r>
            <a:r>
              <a:rPr lang="el-GR" altLang="en-US" sz="1800" dirty="0" err="1">
                <a:latin typeface="Calibri" panose="020F0502020204030204" pitchFamily="34" charset="0"/>
                <a:cs typeface="Calibri" panose="020F0502020204030204" pitchFamily="34" charset="0"/>
              </a:rPr>
              <a:t>αμφοτερόπλευρση</a:t>
            </a:r>
            <a:r>
              <a:rPr lang="el-GR" altLang="en-US" sz="1800" dirty="0">
                <a:latin typeface="Calibri" panose="020F0502020204030204" pitchFamily="34" charset="0"/>
                <a:cs typeface="Calibri" panose="020F0502020204030204" pitchFamily="34" charset="0"/>
              </a:rPr>
              <a:t> </a:t>
            </a:r>
            <a:r>
              <a:rPr lang="el-GR" altLang="en-US" sz="1800" dirty="0" err="1">
                <a:latin typeface="Calibri" panose="020F0502020204030204" pitchFamily="34" charset="0"/>
                <a:cs typeface="Calibri" panose="020F0502020204030204" pitchFamily="34" charset="0"/>
              </a:rPr>
              <a:t>μάλλαξη</a:t>
            </a:r>
            <a:r>
              <a:rPr lang="el-GR" altLang="en-US" sz="1800" dirty="0">
                <a:latin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sym typeface="Symbol" pitchFamily="2" charset="2"/>
              </a:rPr>
              <a:t></a:t>
            </a:r>
            <a:r>
              <a:rPr lang="el-GR" sz="1800" dirty="0">
                <a:effectLst/>
                <a:latin typeface="Calibri" panose="020F0502020204030204" pitchFamily="34" charset="0"/>
                <a:ea typeface="Calibri" panose="020F0502020204030204" pitchFamily="34" charset="0"/>
                <a:cs typeface="Calibri" panose="020F0502020204030204" pitchFamily="34" charset="0"/>
                <a:sym typeface="Symbol" pitchFamily="2" charset="2"/>
              </a:rPr>
              <a:t> πύο </a:t>
            </a:r>
            <a:r>
              <a:rPr lang="el-GR" sz="1800" dirty="0">
                <a:solidFill>
                  <a:schemeClr val="tx1"/>
                </a:solidFill>
                <a:latin typeface="Calibri" panose="020F0502020204030204" pitchFamily="34" charset="0"/>
                <a:cs typeface="Calibri" panose="020F0502020204030204" pitchFamily="34" charset="0"/>
              </a:rPr>
              <a:t>→ Α/</a:t>
            </a:r>
            <a:r>
              <a:rPr lang="el-GR" sz="1800" dirty="0" err="1">
                <a:solidFill>
                  <a:schemeClr val="tx1"/>
                </a:solidFill>
                <a:latin typeface="Calibri" panose="020F0502020204030204" pitchFamily="34" charset="0"/>
                <a:cs typeface="Calibri" panose="020F0502020204030204" pitchFamily="34" charset="0"/>
              </a:rPr>
              <a:t>ες</a:t>
            </a:r>
            <a:r>
              <a:rPr lang="el-GR" sz="1800" dirty="0">
                <a:solidFill>
                  <a:schemeClr val="tx1"/>
                </a:solidFill>
                <a:latin typeface="Calibri" panose="020F0502020204030204" pitchFamily="34" charset="0"/>
                <a:cs typeface="Calibri" panose="020F0502020204030204" pitchFamily="34" charset="0"/>
              </a:rPr>
              <a:t>, αντιβιοτικά, αναλγητικά</a:t>
            </a:r>
            <a:endParaRPr lang="el-GR" altLang="en-US" sz="1800" dirty="0">
              <a:latin typeface="Calibri" panose="020F0502020204030204" pitchFamily="34" charset="0"/>
              <a:cs typeface="Calibri" panose="020F0502020204030204" pitchFamily="34" charset="0"/>
            </a:endParaRPr>
          </a:p>
          <a:p>
            <a:pPr marL="0" indent="0">
              <a:buNone/>
            </a:pPr>
            <a:r>
              <a:rPr lang="el-GR" altLang="en-US" sz="2000" b="1" u="sng" dirty="0">
                <a:latin typeface="Calibri" panose="020F0502020204030204" pitchFamily="34" charset="0"/>
                <a:cs typeface="Calibri" panose="020F0502020204030204" pitchFamily="34" charset="0"/>
              </a:rPr>
              <a:t>Δ</a:t>
            </a:r>
            <a:r>
              <a:rPr lang="en-US" altLang="en-US" sz="2000" b="1" u="sng" dirty="0" err="1">
                <a:latin typeface="Calibri" panose="020F0502020204030204" pitchFamily="34" charset="0"/>
                <a:cs typeface="Calibri" panose="020F0502020204030204" pitchFamily="34" charset="0"/>
              </a:rPr>
              <a:t>ό</a:t>
            </a:r>
            <a:r>
              <a:rPr lang="el-GR" altLang="en-US" sz="2000" b="1" u="sng" dirty="0" err="1">
                <a:latin typeface="Calibri" panose="020F0502020204030204" pitchFamily="34" charset="0"/>
                <a:cs typeface="Calibri" panose="020F0502020204030204" pitchFamily="34" charset="0"/>
              </a:rPr>
              <a:t>ντια</a:t>
            </a:r>
            <a:endParaRPr lang="el-GR" altLang="en-US" sz="2000" b="1" u="sng" dirty="0">
              <a:latin typeface="Calibri" panose="020F0502020204030204" pitchFamily="34" charset="0"/>
              <a:cs typeface="Calibri" panose="020F0502020204030204" pitchFamily="34" charset="0"/>
            </a:endParaRPr>
          </a:p>
          <a:p>
            <a:pPr marL="342900" lvl="1" indent="-342900">
              <a:buSzPct val="60000"/>
              <a:buBlip>
                <a:blip r:embed="rId2"/>
              </a:buBlip>
            </a:pPr>
            <a:r>
              <a:rPr lang="el-GR" altLang="en-US" sz="1800" dirty="0">
                <a:solidFill>
                  <a:schemeClr val="tx1"/>
                </a:solidFill>
                <a:latin typeface="Calibri" panose="020F0502020204030204" pitchFamily="34" charset="0"/>
                <a:cs typeface="Calibri" panose="020F0502020204030204" pitchFamily="34" charset="0"/>
              </a:rPr>
              <a:t>Βλάβη</a:t>
            </a:r>
            <a:r>
              <a:rPr lang="en-US" altLang="en-US" sz="1800" dirty="0">
                <a:solidFill>
                  <a:schemeClr val="tx1"/>
                </a:solidFill>
                <a:latin typeface="Calibri" panose="020F0502020204030204" pitchFamily="34" charset="0"/>
                <a:cs typeface="Calibri" panose="020F0502020204030204" pitchFamily="34" charset="0"/>
              </a:rPr>
              <a:t> </a:t>
            </a:r>
            <a:r>
              <a:rPr lang="el-GR" sz="1800" dirty="0">
                <a:solidFill>
                  <a:schemeClr val="tx1"/>
                </a:solidFill>
                <a:latin typeface="Calibri" panose="020F0502020204030204" pitchFamily="34" charset="0"/>
                <a:cs typeface="Calibri" panose="020F0502020204030204" pitchFamily="34" charset="0"/>
              </a:rPr>
              <a:t>→</a:t>
            </a:r>
            <a:r>
              <a:rPr lang="en-US" sz="1800" dirty="0">
                <a:solidFill>
                  <a:schemeClr val="tx1"/>
                </a:solidFill>
                <a:latin typeface="Calibri" panose="020F0502020204030204" pitchFamily="34" charset="0"/>
                <a:cs typeface="Calibri" panose="020F0502020204030204" pitchFamily="34" charset="0"/>
              </a:rPr>
              <a:t> </a:t>
            </a:r>
            <a:r>
              <a:rPr lang="el-GR" sz="1800" dirty="0" err="1">
                <a:solidFill>
                  <a:schemeClr val="tx1"/>
                </a:solidFill>
                <a:latin typeface="Calibri" panose="020F0502020204030204" pitchFamily="34" charset="0"/>
                <a:cs typeface="Calibri" panose="020F0502020204030204" pitchFamily="34" charset="0"/>
              </a:rPr>
              <a:t>μετατ</a:t>
            </a:r>
            <a:r>
              <a:rPr lang="en-US" sz="1800" dirty="0" err="1">
                <a:solidFill>
                  <a:schemeClr val="tx1"/>
                </a:solidFill>
                <a:latin typeface="Calibri" panose="020F0502020204030204" pitchFamily="34" charset="0"/>
                <a:cs typeface="Calibri" panose="020F0502020204030204" pitchFamily="34" charset="0"/>
              </a:rPr>
              <a:t>ό</a:t>
            </a:r>
            <a:r>
              <a:rPr lang="el-GR" sz="1800" dirty="0" err="1">
                <a:solidFill>
                  <a:schemeClr val="tx1"/>
                </a:solidFill>
                <a:latin typeface="Calibri" panose="020F0502020204030204" pitchFamily="34" charset="0"/>
                <a:cs typeface="Calibri" panose="020F0502020204030204" pitchFamily="34" charset="0"/>
              </a:rPr>
              <a:t>πιση</a:t>
            </a:r>
            <a:r>
              <a:rPr lang="el-GR" sz="1800" dirty="0">
                <a:solidFill>
                  <a:schemeClr val="tx1"/>
                </a:solidFill>
                <a:latin typeface="Calibri" panose="020F0502020204030204" pitchFamily="34" charset="0"/>
                <a:cs typeface="Calibri" panose="020F0502020204030204" pitchFamily="34" charset="0"/>
              </a:rPr>
              <a:t>, κάταγμα (συνυπάρχει αιμορραγία) ή παρουσία κινητικότητας → παραπομπή</a:t>
            </a:r>
          </a:p>
          <a:p>
            <a:pPr marL="342900" lvl="1" indent="-342900">
              <a:buSzPct val="60000"/>
              <a:buBlip>
                <a:blip r:embed="rId2"/>
              </a:buBlip>
            </a:pPr>
            <a:r>
              <a:rPr lang="el-GR" altLang="en-US" sz="1800" dirty="0">
                <a:solidFill>
                  <a:schemeClr val="tx1"/>
                </a:solidFill>
                <a:latin typeface="Calibri" panose="020F0502020204030204" pitchFamily="34" charset="0"/>
                <a:cs typeface="Calibri" panose="020F0502020204030204" pitchFamily="34" charset="0"/>
              </a:rPr>
              <a:t>Σπασμένο δόντι</a:t>
            </a:r>
            <a:r>
              <a:rPr lang="en-US" altLang="en-US" sz="1800" dirty="0">
                <a:solidFill>
                  <a:schemeClr val="tx1"/>
                </a:solidFill>
                <a:latin typeface="Calibri" panose="020F0502020204030204" pitchFamily="34" charset="0"/>
                <a:cs typeface="Calibri" panose="020F0502020204030204" pitchFamily="34" charset="0"/>
              </a:rPr>
              <a:t>: </a:t>
            </a:r>
            <a:r>
              <a:rPr lang="el-GR" altLang="en-US" sz="1800" dirty="0">
                <a:solidFill>
                  <a:schemeClr val="tx1"/>
                </a:solidFill>
                <a:latin typeface="Calibri" panose="020F0502020204030204" pitchFamily="34" charset="0"/>
                <a:cs typeface="Calibri" panose="020F0502020204030204" pitchFamily="34" charset="0"/>
              </a:rPr>
              <a:t>πλήρης απουσία ή μόνιμα σπασμένο δόντι </a:t>
            </a:r>
            <a:r>
              <a:rPr lang="el-GR" sz="1800" dirty="0">
                <a:solidFill>
                  <a:schemeClr val="tx1"/>
                </a:solidFill>
                <a:latin typeface="Calibri" panose="020F0502020204030204" pitchFamily="34" charset="0"/>
                <a:cs typeface="Calibri" panose="020F0502020204030204" pitchFamily="34" charset="0"/>
              </a:rPr>
              <a:t>→ </a:t>
            </a:r>
            <a:r>
              <a:rPr lang="el-GR" sz="1800" dirty="0" err="1">
                <a:solidFill>
                  <a:schemeClr val="tx1"/>
                </a:solidFill>
                <a:latin typeface="Calibri" panose="020F0502020204030204" pitchFamily="34" charset="0"/>
                <a:cs typeface="Calibri" panose="020F0502020204030204" pitchFamily="34" charset="0"/>
              </a:rPr>
              <a:t>επανεμφύτευση</a:t>
            </a:r>
            <a:r>
              <a:rPr lang="el-GR" sz="1800" dirty="0">
                <a:solidFill>
                  <a:schemeClr val="tx1"/>
                </a:solidFill>
                <a:latin typeface="Calibri" panose="020F0502020204030204" pitchFamily="34" charset="0"/>
                <a:cs typeface="Calibri" panose="020F0502020204030204" pitchFamily="34" charset="0"/>
              </a:rPr>
              <a:t> σε ώρες (εξαίρεση σε ρευματικό πυρετό, </a:t>
            </a:r>
            <a:r>
              <a:rPr lang="el-GR" sz="1800" dirty="0" err="1">
                <a:solidFill>
                  <a:schemeClr val="tx1"/>
                </a:solidFill>
                <a:latin typeface="Calibri" panose="020F0502020204030204" pitchFamily="34" charset="0"/>
                <a:cs typeface="Calibri" panose="020F0502020204030204" pitchFamily="34" charset="0"/>
              </a:rPr>
              <a:t>ανοσοκαταστολή</a:t>
            </a:r>
            <a:r>
              <a:rPr lang="el-GR" sz="1800" dirty="0">
                <a:solidFill>
                  <a:schemeClr val="tx1"/>
                </a:solidFill>
                <a:latin typeface="Calibri" panose="020F0502020204030204" pitchFamily="34" charset="0"/>
                <a:cs typeface="Calibri" panose="020F0502020204030204" pitchFamily="34" charset="0"/>
              </a:rPr>
              <a:t>, βαλβιδική νόσος καρδιάς) → μεταφορά σε γάλα, πλύση με φυσιολογικό ορό → παραπομπή και </a:t>
            </a:r>
            <a:r>
              <a:rPr lang="el-GR" sz="1800" dirty="0" err="1">
                <a:solidFill>
                  <a:schemeClr val="tx1"/>
                </a:solidFill>
                <a:latin typeface="Calibri" panose="020F0502020204030204" pitchFamily="34" charset="0"/>
                <a:cs typeface="Calibri" panose="020F0502020204030204" pitchFamily="34" charset="0"/>
              </a:rPr>
              <a:t>επανευμφύτευση</a:t>
            </a:r>
            <a:endParaRPr lang="el-GR"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altLang="en-US" sz="1800" dirty="0">
                <a:solidFill>
                  <a:schemeClr val="tx1"/>
                </a:solidFill>
                <a:latin typeface="Calibri" panose="020F0502020204030204" pitchFamily="34" charset="0"/>
                <a:cs typeface="Calibri" panose="020F0502020204030204" pitchFamily="34" charset="0"/>
              </a:rPr>
              <a:t>Μετά από εξαγωγή</a:t>
            </a:r>
          </a:p>
          <a:p>
            <a:pPr marL="742950" lvl="2" indent="-342900">
              <a:buSzPct val="60000"/>
              <a:buBlip>
                <a:blip r:embed="rId2"/>
              </a:buBlip>
            </a:pPr>
            <a:r>
              <a:rPr lang="el-GR" altLang="en-US" sz="1600" dirty="0">
                <a:solidFill>
                  <a:schemeClr val="tx1"/>
                </a:solidFill>
                <a:latin typeface="Calibri" panose="020F0502020204030204" pitchFamily="34" charset="0"/>
                <a:cs typeface="Calibri" panose="020F0502020204030204" pitchFamily="34" charset="0"/>
              </a:rPr>
              <a:t>Αιμορραγία δάγκωμα γάζας </a:t>
            </a:r>
            <a:r>
              <a:rPr lang="el-GR" altLang="en-US" sz="1600" dirty="0" err="1">
                <a:solidFill>
                  <a:schemeClr val="tx1"/>
                </a:solidFill>
                <a:latin typeface="Calibri" panose="020F0502020204030204" pitchFamily="34" charset="0"/>
                <a:cs typeface="Calibri" panose="020F0502020204030204" pitchFamily="34" charset="0"/>
              </a:rPr>
              <a:t>επι</a:t>
            </a:r>
            <a:r>
              <a:rPr lang="el-GR" altLang="en-US" sz="1600" dirty="0">
                <a:solidFill>
                  <a:schemeClr val="tx1"/>
                </a:solidFill>
                <a:latin typeface="Calibri" panose="020F0502020204030204" pitchFamily="34" charset="0"/>
                <a:cs typeface="Calibri" panose="020F0502020204030204" pitchFamily="34" charset="0"/>
              </a:rPr>
              <a:t> 10λέπτου</a:t>
            </a:r>
            <a:r>
              <a:rPr lang="el-GR" sz="1600" dirty="0">
                <a:solidFill>
                  <a:schemeClr val="tx1"/>
                </a:solidFill>
                <a:latin typeface="Calibri" panose="020F0502020204030204" pitchFamily="34" charset="0"/>
                <a:cs typeface="Calibri" panose="020F0502020204030204" pitchFamily="34" charset="0"/>
              </a:rPr>
              <a:t> →</a:t>
            </a:r>
            <a:r>
              <a:rPr lang="el-GR" altLang="en-US" sz="1600" dirty="0">
                <a:solidFill>
                  <a:schemeClr val="tx1"/>
                </a:solidFill>
                <a:latin typeface="Calibri" panose="020F0502020204030204" pitchFamily="34" charset="0"/>
                <a:cs typeface="Calibri" panose="020F0502020204030204" pitchFamily="34" charset="0"/>
              </a:rPr>
              <a:t> ρ</a:t>
            </a:r>
            <a:r>
              <a:rPr lang="en-US" altLang="en-US" sz="1600" dirty="0" err="1">
                <a:solidFill>
                  <a:schemeClr val="tx1"/>
                </a:solidFill>
                <a:latin typeface="Calibri" panose="020F0502020204030204" pitchFamily="34" charset="0"/>
                <a:cs typeface="Calibri" panose="020F0502020204030204" pitchFamily="34" charset="0"/>
              </a:rPr>
              <a:t>ά</a:t>
            </a:r>
            <a:r>
              <a:rPr lang="el-GR" altLang="en-US" sz="1600" dirty="0" err="1">
                <a:solidFill>
                  <a:schemeClr val="tx1"/>
                </a:solidFill>
                <a:latin typeface="Calibri" panose="020F0502020204030204" pitchFamily="34" charset="0"/>
                <a:cs typeface="Calibri" panose="020F0502020204030204" pitchFamily="34" charset="0"/>
              </a:rPr>
              <a:t>ματα</a:t>
            </a:r>
            <a:r>
              <a:rPr lang="el-GR" sz="1600" dirty="0">
                <a:solidFill>
                  <a:schemeClr val="tx1"/>
                </a:solidFill>
                <a:latin typeface="Calibri" panose="020F0502020204030204" pitchFamily="34" charset="0"/>
                <a:cs typeface="Calibri" panose="020F0502020204030204" pitchFamily="34" charset="0"/>
              </a:rPr>
              <a:t> → άμεση πίεση &amp; έλεγχος/παραπομπή</a:t>
            </a:r>
            <a:r>
              <a:rPr lang="el-GR" altLang="en-US" sz="1600" dirty="0">
                <a:solidFill>
                  <a:schemeClr val="tx1"/>
                </a:solidFill>
                <a:latin typeface="Calibri" panose="020F0502020204030204" pitchFamily="34" charset="0"/>
                <a:cs typeface="Calibri" panose="020F0502020204030204" pitchFamily="34" charset="0"/>
              </a:rPr>
              <a:t> </a:t>
            </a:r>
          </a:p>
          <a:p>
            <a:pPr marL="742950" lvl="2" indent="-342900">
              <a:buSzPct val="60000"/>
              <a:buBlip>
                <a:blip r:embed="rId2"/>
              </a:buBlip>
            </a:pPr>
            <a:r>
              <a:rPr lang="el-GR" altLang="en-US" sz="1600" dirty="0">
                <a:solidFill>
                  <a:schemeClr val="tx1"/>
                </a:solidFill>
                <a:latin typeface="Calibri" panose="020F0502020204030204" pitchFamily="34" charset="0"/>
                <a:cs typeface="Calibri" panose="020F0502020204030204" pitchFamily="34" charset="0"/>
              </a:rPr>
              <a:t>Ξηρό φατνίο </a:t>
            </a:r>
            <a:r>
              <a:rPr lang="el-GR" sz="1600" dirty="0">
                <a:solidFill>
                  <a:schemeClr val="tx1"/>
                </a:solidFill>
                <a:latin typeface="Calibri" panose="020F0502020204030204" pitchFamily="34" charset="0"/>
                <a:cs typeface="Calibri" panose="020F0502020204030204" pitchFamily="34" charset="0"/>
              </a:rPr>
              <a:t>→</a:t>
            </a:r>
            <a:r>
              <a:rPr lang="el-GR" altLang="en-US" sz="1600" dirty="0">
                <a:solidFill>
                  <a:schemeClr val="tx1"/>
                </a:solidFill>
                <a:latin typeface="Calibri" panose="020F0502020204030204" pitchFamily="34" charset="0"/>
                <a:cs typeface="Calibri" panose="020F0502020204030204" pitchFamily="34" charset="0"/>
              </a:rPr>
              <a:t> 3-8 ημέρες </a:t>
            </a:r>
            <a:r>
              <a:rPr lang="el-GR" sz="1600" dirty="0">
                <a:solidFill>
                  <a:schemeClr val="tx1"/>
                </a:solidFill>
                <a:latin typeface="Calibri" panose="020F0502020204030204" pitchFamily="34" charset="0"/>
                <a:cs typeface="Calibri" panose="020F0502020204030204" pitchFamily="34" charset="0"/>
              </a:rPr>
              <a:t>→ πλύση με φυσιολογικό ορό, αναλγητικά </a:t>
            </a:r>
            <a:r>
              <a:rPr lang="en-US" sz="1600" dirty="0">
                <a:effectLst/>
                <a:latin typeface="Calibri" panose="020F0502020204030204" pitchFamily="34" charset="0"/>
                <a:ea typeface="Calibri" panose="020F0502020204030204" pitchFamily="34" charset="0"/>
                <a:cs typeface="Calibri" panose="020F0502020204030204" pitchFamily="34" charset="0"/>
                <a:sym typeface="Symbol" pitchFamily="2" charset="2"/>
              </a:rPr>
              <a:t></a:t>
            </a:r>
            <a:r>
              <a:rPr lang="el-GR" sz="1600" dirty="0">
                <a:effectLst/>
                <a:latin typeface="Calibri" panose="020F0502020204030204" pitchFamily="34" charset="0"/>
                <a:ea typeface="Calibri" panose="020F0502020204030204" pitchFamily="34" charset="0"/>
                <a:cs typeface="Calibri" panose="020F0502020204030204" pitchFamily="34" charset="0"/>
                <a:sym typeface="Symbol" pitchFamily="2" charset="2"/>
              </a:rPr>
              <a:t> </a:t>
            </a:r>
            <a:r>
              <a:rPr lang="el-GR" sz="1600" dirty="0" err="1">
                <a:latin typeface="Calibri" panose="020F0502020204030204" pitchFamily="34" charset="0"/>
                <a:ea typeface="Calibri" panose="020F0502020204030204" pitchFamily="34" charset="0"/>
                <a:cs typeface="Calibri" panose="020F0502020204030204" pitchFamily="34" charset="0"/>
                <a:sym typeface="Symbol" pitchFamily="2" charset="2"/>
              </a:rPr>
              <a:t>αντιβιοτικ</a:t>
            </a:r>
            <a:r>
              <a:rPr lang="en-US" sz="1600" dirty="0" err="1">
                <a:latin typeface="Calibri" panose="020F0502020204030204" pitchFamily="34" charset="0"/>
                <a:ea typeface="Calibri" panose="020F0502020204030204" pitchFamily="34" charset="0"/>
                <a:cs typeface="Calibri" panose="020F0502020204030204" pitchFamily="34" charset="0"/>
                <a:sym typeface="Symbol" pitchFamily="2" charset="2"/>
              </a:rPr>
              <a:t>ά</a:t>
            </a:r>
            <a:endParaRPr lang="el-GR" sz="1600" dirty="0">
              <a:latin typeface="Calibri" panose="020F0502020204030204" pitchFamily="34" charset="0"/>
              <a:ea typeface="Calibri" panose="020F0502020204030204" pitchFamily="34" charset="0"/>
              <a:cs typeface="Calibri" panose="020F0502020204030204" pitchFamily="34" charset="0"/>
              <a:sym typeface="Symbol" pitchFamily="2" charset="2"/>
            </a:endParaRPr>
          </a:p>
          <a:p>
            <a:pPr marL="342900" lvl="1" indent="-342900">
              <a:buSzPct val="60000"/>
              <a:buBlip>
                <a:blip r:embed="rId2"/>
              </a:buBlip>
            </a:pPr>
            <a:r>
              <a:rPr lang="el-GR" altLang="en-US" sz="1800" dirty="0">
                <a:solidFill>
                  <a:schemeClr val="tx1"/>
                </a:solidFill>
                <a:latin typeface="Calibri" panose="020F0502020204030204" pitchFamily="34" charset="0"/>
                <a:cs typeface="Calibri" panose="020F0502020204030204" pitchFamily="34" charset="0"/>
              </a:rPr>
              <a:t>Λοιμώξεις </a:t>
            </a:r>
            <a:r>
              <a:rPr lang="el-GR" sz="1800" dirty="0">
                <a:solidFill>
                  <a:schemeClr val="tx1"/>
                </a:solidFill>
                <a:latin typeface="Calibri" panose="020F0502020204030204" pitchFamily="34" charset="0"/>
                <a:cs typeface="Calibri" panose="020F0502020204030204" pitchFamily="34" charset="0"/>
              </a:rPr>
              <a:t>→ αναλγητικά </a:t>
            </a:r>
            <a:r>
              <a:rPr lang="en-US" sz="1800" dirty="0">
                <a:effectLst/>
                <a:latin typeface="Calibri" panose="020F0502020204030204" pitchFamily="34" charset="0"/>
                <a:ea typeface="Calibri" panose="020F0502020204030204" pitchFamily="34" charset="0"/>
                <a:cs typeface="Calibri" panose="020F0502020204030204" pitchFamily="34" charset="0"/>
                <a:sym typeface="Symbol" pitchFamily="2" charset="2"/>
              </a:rPr>
              <a:t></a:t>
            </a:r>
            <a:r>
              <a:rPr lang="el-GR" sz="1800" dirty="0">
                <a:effectLst/>
                <a:latin typeface="Calibri" panose="020F0502020204030204" pitchFamily="34" charset="0"/>
                <a:ea typeface="Calibri" panose="020F0502020204030204" pitchFamily="34" charset="0"/>
                <a:cs typeface="Calibri" panose="020F0502020204030204" pitchFamily="34" charset="0"/>
                <a:sym typeface="Symbol" pitchFamily="2" charset="2"/>
              </a:rPr>
              <a:t> </a:t>
            </a:r>
            <a:r>
              <a:rPr lang="el-GR" sz="1800" dirty="0" err="1">
                <a:solidFill>
                  <a:schemeClr val="tx1"/>
                </a:solidFill>
                <a:latin typeface="Calibri" panose="020F0502020204030204" pitchFamily="34" charset="0"/>
                <a:cs typeface="Calibri" panose="020F0502020204030204" pitchFamily="34" charset="0"/>
                <a:sym typeface="Symbol" pitchFamily="2" charset="2"/>
              </a:rPr>
              <a:t>αντιβιοτικ</a:t>
            </a:r>
            <a:r>
              <a:rPr lang="en-US" sz="1800" dirty="0" err="1">
                <a:solidFill>
                  <a:schemeClr val="tx1"/>
                </a:solidFill>
                <a:latin typeface="Calibri" panose="020F0502020204030204" pitchFamily="34" charset="0"/>
                <a:cs typeface="Calibri" panose="020F0502020204030204" pitchFamily="34" charset="0"/>
                <a:sym typeface="Symbol" pitchFamily="2" charset="2"/>
              </a:rPr>
              <a:t>ά</a:t>
            </a:r>
            <a:r>
              <a:rPr lang="el-GR" sz="1800" dirty="0">
                <a:solidFill>
                  <a:schemeClr val="tx1"/>
                </a:solidFill>
                <a:latin typeface="Calibri" panose="020F0502020204030204" pitchFamily="34" charset="0"/>
                <a:cs typeface="Calibri" panose="020F0502020204030204" pitchFamily="34" charset="0"/>
                <a:sym typeface="Symbol" pitchFamily="2" charset="2"/>
              </a:rPr>
              <a:t>, </a:t>
            </a:r>
            <a:r>
              <a:rPr lang="el-GR" sz="1800" b="1" i="1" dirty="0">
                <a:solidFill>
                  <a:schemeClr val="tx1"/>
                </a:solidFill>
                <a:latin typeface="Calibri" panose="020F0502020204030204" pitchFamily="34" charset="0"/>
                <a:cs typeface="Calibri" panose="020F0502020204030204" pitchFamily="34" charset="0"/>
                <a:sym typeface="Symbol" pitchFamily="2" charset="2"/>
              </a:rPr>
              <a:t>προσοχή</a:t>
            </a:r>
            <a:r>
              <a:rPr lang="el-GR" sz="1800" dirty="0">
                <a:solidFill>
                  <a:schemeClr val="tx1"/>
                </a:solidFill>
                <a:latin typeface="Calibri" panose="020F0502020204030204" pitchFamily="34" charset="0"/>
                <a:cs typeface="Calibri" panose="020F0502020204030204" pitchFamily="34" charset="0"/>
                <a:sym typeface="Symbol" pitchFamily="2" charset="2"/>
              </a:rPr>
              <a:t> σε σημεία συναγερμού</a:t>
            </a:r>
          </a:p>
          <a:p>
            <a:pPr marL="342900" lvl="1" indent="-342900">
              <a:buSzPct val="60000"/>
              <a:buBlip>
                <a:blip r:embed="rId2"/>
              </a:buBlip>
            </a:pPr>
            <a:endParaRPr lang="el-GR" altLang="en-US"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endParaRPr lang="el-GR" altLang="en-US" sz="18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endParaRPr lang="el-GR" altLang="en-US" sz="1800" dirty="0">
              <a:solidFill>
                <a:schemeClr val="tx1"/>
              </a:solidFill>
              <a:latin typeface="Calibri" panose="020F0502020204030204" pitchFamily="34" charset="0"/>
              <a:cs typeface="Calibri" panose="020F0502020204030204" pitchFamily="34" charset="0"/>
            </a:endParaRPr>
          </a:p>
          <a:p>
            <a:endParaRPr lang="el-GR" altLang="en-US" dirty="0"/>
          </a:p>
          <a:p>
            <a:pPr lvl="1"/>
            <a:endParaRPr lang="en-US" altLang="en-US" dirty="0"/>
          </a:p>
        </p:txBody>
      </p:sp>
      <p:sp>
        <p:nvSpPr>
          <p:cNvPr id="5" name="Title 1">
            <a:extLst>
              <a:ext uri="{FF2B5EF4-FFF2-40B4-BE49-F238E27FC236}">
                <a16:creationId xmlns:a16="http://schemas.microsoft.com/office/drawing/2014/main" id="{4AC0493E-9D90-0C4C-B99F-6D03D7AA38AC}"/>
              </a:ext>
            </a:extLst>
          </p:cNvPr>
          <p:cNvSpPr>
            <a:spLocks noGrp="1"/>
          </p:cNvSpPr>
          <p:nvPr>
            <p:ph type="title"/>
          </p:nvPr>
        </p:nvSpPr>
        <p:spPr>
          <a:xfrm>
            <a:off x="117759" y="18058"/>
            <a:ext cx="8893175" cy="865689"/>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ΩΡΛ</a:t>
            </a:r>
            <a:br>
              <a:rPr lang="el-GR" sz="2400" b="1" dirty="0">
                <a:latin typeface="Calibri" panose="020F0502020204030204" pitchFamily="34" charset="0"/>
                <a:ea typeface="+mn-ea"/>
                <a:cs typeface="Calibri" panose="020F0502020204030204" pitchFamily="34" charset="0"/>
              </a:rPr>
            </a:br>
            <a:r>
              <a:rPr lang="en-US" sz="2800" b="1" dirty="0">
                <a:latin typeface="Calibri" panose="020F0502020204030204" pitchFamily="34" charset="0"/>
                <a:ea typeface="+mn-ea"/>
                <a:cs typeface="Calibri" panose="020F0502020204030204" pitchFamily="34" charset="0"/>
              </a:rPr>
              <a:t> </a:t>
            </a:r>
            <a:r>
              <a:rPr lang="el-GR" sz="2800" b="1" dirty="0" err="1">
                <a:latin typeface="Calibri" panose="020F0502020204030204" pitchFamily="34" charset="0"/>
                <a:ea typeface="+mn-ea"/>
                <a:cs typeface="Calibri" panose="020F0502020204030204" pitchFamily="34" charset="0"/>
              </a:rPr>
              <a:t>Σιελογ</a:t>
            </a:r>
            <a:r>
              <a:rPr lang="en-US" sz="2800" b="1" dirty="0" err="1">
                <a:latin typeface="Calibri" panose="020F0502020204030204" pitchFamily="34" charset="0"/>
                <a:ea typeface="+mn-ea"/>
                <a:cs typeface="Calibri" panose="020F0502020204030204" pitchFamily="34" charset="0"/>
              </a:rPr>
              <a:t>ό</a:t>
            </a:r>
            <a:r>
              <a:rPr lang="el-GR" sz="2800" b="1" dirty="0" err="1">
                <a:latin typeface="Calibri" panose="020F0502020204030204" pitchFamily="34" charset="0"/>
                <a:ea typeface="+mn-ea"/>
                <a:cs typeface="Calibri" panose="020F0502020204030204" pitchFamily="34" charset="0"/>
              </a:rPr>
              <a:t>νοι</a:t>
            </a:r>
            <a:r>
              <a:rPr lang="el-GR" sz="2800" b="1" dirty="0">
                <a:latin typeface="Calibri" panose="020F0502020204030204" pitchFamily="34" charset="0"/>
                <a:ea typeface="+mn-ea"/>
                <a:cs typeface="Calibri" panose="020F0502020204030204" pitchFamily="34" charset="0"/>
              </a:rPr>
              <a:t> αδένες-Δόντια</a:t>
            </a:r>
            <a:endParaRPr lang="en-GR" sz="28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B092DB4-554E-0B4D-8854-6B92A734DAB6}"/>
              </a:ext>
            </a:extLst>
          </p:cNvPr>
          <p:cNvSpPr txBox="1"/>
          <p:nvPr/>
        </p:nvSpPr>
        <p:spPr>
          <a:xfrm>
            <a:off x="4915854" y="6614491"/>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28984714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636C83-6DD3-5F41-AB12-F330C70ACEA8}"/>
              </a:ext>
            </a:extLst>
          </p:cNvPr>
          <p:cNvSpPr>
            <a:spLocks noGrp="1"/>
          </p:cNvSpPr>
          <p:nvPr>
            <p:ph type="title"/>
          </p:nvPr>
        </p:nvSpPr>
        <p:spPr>
          <a:xfrm>
            <a:off x="250825" y="2420888"/>
            <a:ext cx="8893175" cy="1196975"/>
          </a:xfrm>
        </p:spPr>
        <p:txBody>
          <a:bodyPr/>
          <a:lstStyle/>
          <a:p>
            <a:pPr algn="ctr"/>
            <a:r>
              <a:rPr lang="en-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Σας ευχαριστώ για την προσοχή σας</a:t>
            </a:r>
            <a:endParaRPr lang="en-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4541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125412" y="95736"/>
            <a:ext cx="8893175" cy="1279481"/>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b="1" dirty="0">
                <a:latin typeface="Calibri" panose="020F0502020204030204" pitchFamily="34" charset="0"/>
                <a:ea typeface="+mn-ea"/>
                <a:cs typeface="Calibri" panose="020F0502020204030204" pitchFamily="34" charset="0"/>
              </a:rPr>
              <a:t>οφθαλμ</a:t>
            </a:r>
            <a:r>
              <a:rPr lang="el-GR" sz="2400" b="1" dirty="0">
                <a:latin typeface="Calibri" panose="020F0502020204030204" pitchFamily="34" charset="0"/>
                <a:ea typeface="+mn-ea"/>
                <a:cs typeface="Calibri" panose="020F0502020204030204" pitchFamily="34" charset="0"/>
              </a:rPr>
              <a:t>ολογία </a:t>
            </a:r>
            <a:br>
              <a:rPr lang="el-GR" sz="2400" b="1" dirty="0">
                <a:latin typeface="Calibri" panose="020F0502020204030204" pitchFamily="34" charset="0"/>
                <a:ea typeface="+mn-ea"/>
                <a:cs typeface="Calibri" panose="020F0502020204030204" pitchFamily="34" charset="0"/>
              </a:rPr>
            </a:br>
            <a:r>
              <a:rPr lang="el-GR" sz="2800" b="1" dirty="0">
                <a:latin typeface="Calibri" panose="020F0502020204030204" pitchFamily="34" charset="0"/>
                <a:cs typeface="Calibri" panose="020F0502020204030204" pitchFamily="34" charset="0"/>
              </a:rPr>
              <a:t>Βασικά στοιχεία ανατομίας και φυσιολογίας </a:t>
            </a:r>
            <a:br>
              <a:rPr lang="el-GR" sz="2800" b="1" dirty="0">
                <a:latin typeface="Calibri" panose="020F0502020204030204" pitchFamily="34" charset="0"/>
                <a:cs typeface="Calibri" panose="020F0502020204030204" pitchFamily="34" charset="0"/>
              </a:rPr>
            </a:br>
            <a:r>
              <a:rPr lang="el-GR" sz="2800" b="1" dirty="0">
                <a:latin typeface="Calibri" panose="020F0502020204030204" pitchFamily="34" charset="0"/>
                <a:cs typeface="Calibri" panose="020F0502020204030204" pitchFamily="34" charset="0"/>
              </a:rPr>
              <a:t>του</a:t>
            </a:r>
            <a:r>
              <a:rPr lang="en-US" sz="2800" b="1" dirty="0">
                <a:latin typeface="Calibri" panose="020F0502020204030204" pitchFamily="34" charset="0"/>
                <a:cs typeface="Calibri" panose="020F0502020204030204" pitchFamily="34" charset="0"/>
              </a:rPr>
              <a:t> </a:t>
            </a:r>
            <a:r>
              <a:rPr lang="el-GR" sz="2800" b="1" dirty="0">
                <a:latin typeface="Calibri" panose="020F0502020204030204" pitchFamily="34" charset="0"/>
                <a:cs typeface="Calibri" panose="020F0502020204030204" pitchFamily="34" charset="0"/>
              </a:rPr>
              <a:t>αμφιβληστροειδούς </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idx="1"/>
          </p:nvPr>
        </p:nvSpPr>
        <p:spPr>
          <a:xfrm>
            <a:off x="26376" y="1770835"/>
            <a:ext cx="6234216" cy="4738637"/>
          </a:xfrm>
        </p:spPr>
        <p:txBody>
          <a:bodyPr/>
          <a:lstStyle/>
          <a:p>
            <a:r>
              <a:rPr lang="el-GR" sz="2400" dirty="0">
                <a:latin typeface="Calibri" panose="020F0502020204030204" pitchFamily="34" charset="0"/>
                <a:cs typeface="Calibri" panose="020F0502020204030204" pitchFamily="34" charset="0"/>
              </a:rPr>
              <a:t>Ανατομία-Ιστολογία</a:t>
            </a:r>
            <a:endParaRPr lang="el-GR" sz="2400" dirty="0">
              <a:solidFill>
                <a:srgbClr val="36532B"/>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sz="2200" dirty="0">
                <a:solidFill>
                  <a:schemeClr val="tx1"/>
                </a:solidFill>
                <a:latin typeface="Calibri" panose="020F0502020204030204" pitchFamily="34" charset="0"/>
                <a:cs typeface="Calibri" panose="020F0502020204030204" pitchFamily="34" charset="0"/>
              </a:rPr>
              <a:t>10 </a:t>
            </a:r>
            <a:r>
              <a:rPr lang="el-GR" sz="2200" dirty="0" err="1">
                <a:solidFill>
                  <a:schemeClr val="tx1"/>
                </a:solidFill>
                <a:latin typeface="Calibri" panose="020F0502020204030204" pitchFamily="34" charset="0"/>
                <a:cs typeface="Calibri" panose="020F0502020204030204" pitchFamily="34" charset="0"/>
              </a:rPr>
              <a:t>στοιβ</a:t>
            </a:r>
            <a:r>
              <a:rPr lang="en-US" sz="2200" dirty="0" err="1">
                <a:solidFill>
                  <a:schemeClr val="tx1"/>
                </a:solidFill>
                <a:latin typeface="Calibri" panose="020F0502020204030204" pitchFamily="34" charset="0"/>
                <a:cs typeface="Calibri" panose="020F0502020204030204" pitchFamily="34" charset="0"/>
              </a:rPr>
              <a:t>ά</a:t>
            </a:r>
            <a:r>
              <a:rPr lang="el-GR" sz="2200" dirty="0">
                <a:solidFill>
                  <a:schemeClr val="tx1"/>
                </a:solidFill>
                <a:latin typeface="Calibri" panose="020F0502020204030204" pitchFamily="34" charset="0"/>
                <a:cs typeface="Calibri" panose="020F0502020204030204" pitchFamily="34" charset="0"/>
              </a:rPr>
              <a:t>δες</a:t>
            </a:r>
          </a:p>
          <a:p>
            <a:pPr marL="742950" lvl="2" indent="-342900">
              <a:buSzPct val="60000"/>
              <a:buBlip>
                <a:blip r:embed="rId2"/>
              </a:buBlip>
            </a:pPr>
            <a:r>
              <a:rPr lang="el-GR" sz="2200" dirty="0">
                <a:solidFill>
                  <a:schemeClr val="tx1"/>
                </a:solidFill>
                <a:latin typeface="Calibri" panose="020F0502020204030204" pitchFamily="34" charset="0"/>
                <a:cs typeface="Calibri" panose="020F0502020204030204" pitchFamily="34" charset="0"/>
              </a:rPr>
              <a:t>Αντεστραμμένη δομή</a:t>
            </a:r>
            <a:endParaRPr lang="el-GR" sz="2400"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2400" dirty="0">
                <a:solidFill>
                  <a:schemeClr val="tx1"/>
                </a:solidFill>
                <a:latin typeface="Calibri" panose="020F0502020204030204" pitchFamily="34" charset="0"/>
                <a:cs typeface="Calibri" panose="020F0502020204030204" pitchFamily="34" charset="0"/>
              </a:rPr>
              <a:t>Αιμάτωση</a:t>
            </a:r>
          </a:p>
          <a:p>
            <a:pPr marL="742950" lvl="2" indent="-342900">
              <a:buSzPct val="60000"/>
              <a:buBlip>
                <a:blip r:embed="rId2"/>
              </a:buBlip>
            </a:pPr>
            <a:r>
              <a:rPr lang="el-GR" sz="2200" dirty="0">
                <a:solidFill>
                  <a:schemeClr val="tx1"/>
                </a:solidFill>
                <a:latin typeface="Calibri" panose="020F0502020204030204" pitchFamily="34" charset="0"/>
                <a:cs typeface="Calibri" panose="020F0502020204030204" pitchFamily="34" charset="0"/>
              </a:rPr>
              <a:t>Χοριοειδής</a:t>
            </a:r>
            <a:r>
              <a:rPr lang="en-US" sz="2200" dirty="0">
                <a:solidFill>
                  <a:schemeClr val="tx1"/>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οπίσθιες ακτινοειδείς/μακροί κλάδοι</a:t>
            </a:r>
            <a:r>
              <a:rPr lang="en-US" sz="2200" dirty="0">
                <a:solidFill>
                  <a:schemeClr val="tx1"/>
                </a:solidFill>
                <a:latin typeface="Calibri" panose="020F0502020204030204" pitchFamily="34" charset="0"/>
                <a:cs typeface="Calibri" panose="020F0502020204030204" pitchFamily="34" charset="0"/>
              </a:rPr>
              <a:t>)</a:t>
            </a:r>
            <a:endParaRPr lang="el-GR" sz="22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sz="2200" dirty="0">
                <a:solidFill>
                  <a:schemeClr val="tx1"/>
                </a:solidFill>
                <a:latin typeface="Calibri" panose="020F0502020204030204" pitchFamily="34" charset="0"/>
                <a:cs typeface="Calibri" panose="020F0502020204030204" pitchFamily="34" charset="0"/>
              </a:rPr>
              <a:t>Κεντρική αρτηρία αμφιβληστροειδούς</a:t>
            </a:r>
          </a:p>
          <a:p>
            <a:pPr marL="342900" lvl="1" indent="-342900">
              <a:buSzPct val="60000"/>
              <a:buBlip>
                <a:blip r:embed="rId2"/>
              </a:buBlip>
            </a:pPr>
            <a:r>
              <a:rPr lang="el-GR" sz="2400" dirty="0">
                <a:solidFill>
                  <a:schemeClr val="tx1"/>
                </a:solidFill>
                <a:latin typeface="Calibri" panose="020F0502020204030204" pitchFamily="34" charset="0"/>
                <a:cs typeface="Calibri" panose="020F0502020204030204" pitchFamily="34" charset="0"/>
              </a:rPr>
              <a:t>Φυσιολογία</a:t>
            </a:r>
          </a:p>
          <a:p>
            <a:pPr marL="742950" lvl="2" indent="-342900">
              <a:buSzPct val="60000"/>
              <a:buBlip>
                <a:blip r:embed="rId2"/>
              </a:buBlip>
            </a:pPr>
            <a:r>
              <a:rPr lang="el-GR" sz="2200" dirty="0">
                <a:solidFill>
                  <a:schemeClr val="tx1"/>
                </a:solidFill>
                <a:latin typeface="Calibri" panose="020F0502020204030204" pitchFamily="34" charset="0"/>
                <a:cs typeface="Calibri" panose="020F0502020204030204" pitchFamily="34" charset="0"/>
              </a:rPr>
              <a:t>Αντεστραμμένο είδωλο</a:t>
            </a:r>
          </a:p>
          <a:p>
            <a:pPr marL="742950" lvl="2" indent="-342900">
              <a:buSzPct val="60000"/>
              <a:buBlip>
                <a:blip r:embed="rId2"/>
              </a:buBlip>
            </a:pPr>
            <a:r>
              <a:rPr lang="el-GR" sz="2200" dirty="0">
                <a:solidFill>
                  <a:schemeClr val="tx1"/>
                </a:solidFill>
                <a:latin typeface="Calibri" panose="020F0502020204030204" pitchFamily="34" charset="0"/>
                <a:cs typeface="Calibri" panose="020F0502020204030204" pitchFamily="34" charset="0"/>
              </a:rPr>
              <a:t>Φωτοηλεκτρική μετατροπή</a:t>
            </a:r>
          </a:p>
          <a:p>
            <a:pPr marL="400050" lvl="2" indent="0">
              <a:buSzPct val="60000"/>
              <a:buNone/>
            </a:pPr>
            <a:endParaRPr lang="el-GR" sz="22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sz="2200" dirty="0">
              <a:solidFill>
                <a:schemeClr val="tx1"/>
              </a:solidFill>
              <a:latin typeface="Calibri" panose="020F0502020204030204" pitchFamily="34" charset="0"/>
              <a:cs typeface="Calibri" panose="020F0502020204030204" pitchFamily="34" charset="0"/>
            </a:endParaRPr>
          </a:p>
          <a:p>
            <a:pPr marL="400050" lvl="2" indent="0">
              <a:buSzPct val="60000"/>
              <a:buNone/>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20F88F3D-59AC-B84A-A025-AE8C168A1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4400" y="1353108"/>
            <a:ext cx="3149600" cy="2489200"/>
          </a:xfrm>
          <a:prstGeom prst="rect">
            <a:avLst/>
          </a:prstGeom>
        </p:spPr>
      </p:pic>
      <p:sp>
        <p:nvSpPr>
          <p:cNvPr id="15" name="TextBox 14">
            <a:extLst>
              <a:ext uri="{FF2B5EF4-FFF2-40B4-BE49-F238E27FC236}">
                <a16:creationId xmlns:a16="http://schemas.microsoft.com/office/drawing/2014/main" id="{B9A2AE69-3229-B64A-9743-C1A111885B6C}"/>
              </a:ext>
            </a:extLst>
          </p:cNvPr>
          <p:cNvSpPr txBox="1"/>
          <p:nvPr/>
        </p:nvSpPr>
        <p:spPr>
          <a:xfrm>
            <a:off x="6459547" y="6394349"/>
            <a:ext cx="2684453" cy="461665"/>
          </a:xfrm>
          <a:prstGeom prst="rect">
            <a:avLst/>
          </a:prstGeom>
          <a:noFill/>
        </p:spPr>
        <p:txBody>
          <a:bodyPr wrap="none" rtlCol="0">
            <a:spAutoFit/>
          </a:bodyPr>
          <a:lstStyle/>
          <a:p>
            <a:r>
              <a:rPr lang="en-GB" sz="1200" b="0" i="1" dirty="0"/>
              <a:t>e</a:t>
            </a:r>
            <a:r>
              <a:rPr lang="en-GR" sz="1200" b="0" i="1" dirty="0"/>
              <a:t>yepathology.gr</a:t>
            </a:r>
          </a:p>
          <a:p>
            <a:r>
              <a:rPr lang="en-GR" sz="1200" b="0" i="1" dirty="0"/>
              <a:t>Vodopivec et al. Rheumatology 2018</a:t>
            </a:r>
          </a:p>
        </p:txBody>
      </p:sp>
      <p:pic>
        <p:nvPicPr>
          <p:cNvPr id="16" name="Picture 15">
            <a:extLst>
              <a:ext uri="{FF2B5EF4-FFF2-40B4-BE49-F238E27FC236}">
                <a16:creationId xmlns:a16="http://schemas.microsoft.com/office/drawing/2014/main" id="{BC9DFB7E-D776-7A4A-B4FB-D9E20741F071}"/>
              </a:ext>
            </a:extLst>
          </p:cNvPr>
          <p:cNvPicPr>
            <a:picLocks noChangeAspect="1"/>
          </p:cNvPicPr>
          <p:nvPr/>
        </p:nvPicPr>
        <p:blipFill>
          <a:blip r:embed="rId4"/>
          <a:stretch>
            <a:fillRect/>
          </a:stretch>
        </p:blipFill>
        <p:spPr>
          <a:xfrm>
            <a:off x="5984918" y="4012758"/>
            <a:ext cx="3075940" cy="2506980"/>
          </a:xfrm>
          <a:prstGeom prst="rect">
            <a:avLst/>
          </a:prstGeom>
        </p:spPr>
      </p:pic>
    </p:spTree>
    <p:extLst>
      <p:ext uri="{BB962C8B-B14F-4D97-AF65-F5344CB8AC3E}">
        <p14:creationId xmlns:p14="http://schemas.microsoft.com/office/powerpoint/2010/main" val="2966660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b="1" dirty="0">
                <a:latin typeface="Calibri" panose="020F0502020204030204" pitchFamily="34" charset="0"/>
                <a:cs typeface="Calibri" panose="020F0502020204030204" pitchFamily="34" charset="0"/>
              </a:rPr>
            </a:br>
            <a:r>
              <a:rPr lang="el-GR" sz="2800" b="1" dirty="0">
                <a:latin typeface="Calibri" panose="020F0502020204030204" pitchFamily="34" charset="0"/>
                <a:cs typeface="Calibri" panose="020F0502020204030204" pitchFamily="34" charset="0"/>
              </a:rPr>
              <a:t>Βασικές αρχές προσέγγισης</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1"/>
          </p:nvPr>
        </p:nvSpPr>
        <p:spPr>
          <a:xfrm>
            <a:off x="107286" y="1264547"/>
            <a:ext cx="4598821" cy="4684734"/>
          </a:xfrm>
        </p:spPr>
        <p:txBody>
          <a:bodyPr/>
          <a:lstStyle/>
          <a:p>
            <a:pPr marL="0" lvl="1" indent="0">
              <a:buSzPct val="60000"/>
              <a:buNone/>
            </a:pPr>
            <a:r>
              <a:rPr lang="el-GR" sz="2400" b="1" u="sng" dirty="0">
                <a:solidFill>
                  <a:schemeClr val="tx1"/>
                </a:solidFill>
                <a:latin typeface="Calibri" panose="020F0502020204030204" pitchFamily="34" charset="0"/>
                <a:cs typeface="Calibri" panose="020F0502020204030204" pitchFamily="34" charset="0"/>
              </a:rPr>
              <a:t>Ιστορικό</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Ποιο είναι το βασικό ενόχλημα</a:t>
            </a:r>
            <a:r>
              <a:rPr lang="en-US" dirty="0">
                <a:solidFill>
                  <a:schemeClr val="tx1"/>
                </a:solidFill>
                <a:latin typeface="Calibri" panose="020F0502020204030204" pitchFamily="34" charset="0"/>
                <a:cs typeface="Calibri" panose="020F0502020204030204" pitchFamily="34" charset="0"/>
              </a:rPr>
              <a:t>;</a:t>
            </a: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dirty="0" err="1">
                <a:solidFill>
                  <a:schemeClr val="tx1"/>
                </a:solidFill>
                <a:latin typeface="Calibri" panose="020F0502020204030204" pitchFamily="34" charset="0"/>
                <a:cs typeface="Calibri" panose="020F0502020204030204" pitchFamily="34" charset="0"/>
              </a:rPr>
              <a:t>Μειωμ</a:t>
            </a:r>
            <a:r>
              <a:rPr lang="en-US" dirty="0" err="1">
                <a:solidFill>
                  <a:schemeClr val="tx1"/>
                </a:solidFill>
                <a:latin typeface="Calibri" panose="020F0502020204030204" pitchFamily="34" charset="0"/>
                <a:cs typeface="Calibri" panose="020F0502020204030204" pitchFamily="34" charset="0"/>
              </a:rPr>
              <a:t>έ</a:t>
            </a:r>
            <a:r>
              <a:rPr lang="el-GR" dirty="0" err="1">
                <a:solidFill>
                  <a:schemeClr val="tx1"/>
                </a:solidFill>
                <a:latin typeface="Calibri" panose="020F0502020204030204" pitchFamily="34" charset="0"/>
                <a:cs typeface="Calibri" panose="020F0502020204030204" pitchFamily="34" charset="0"/>
              </a:rPr>
              <a:t>νη</a:t>
            </a:r>
            <a:r>
              <a:rPr lang="el-GR" dirty="0">
                <a:solidFill>
                  <a:schemeClr val="tx1"/>
                </a:solidFill>
                <a:latin typeface="Calibri" panose="020F0502020204030204" pitchFamily="34" charset="0"/>
                <a:cs typeface="Calibri" panose="020F0502020204030204" pitchFamily="34" charset="0"/>
              </a:rPr>
              <a:t> οπτική οξύτητα</a:t>
            </a:r>
            <a:r>
              <a:rPr lang="en-US" dirty="0">
                <a:solidFill>
                  <a:schemeClr val="tx1"/>
                </a:solidFill>
                <a:latin typeface="Calibri" panose="020F0502020204030204" pitchFamily="34" charset="0"/>
                <a:cs typeface="Calibri" panose="020F0502020204030204" pitchFamily="34" charset="0"/>
              </a:rPr>
              <a:t>;</a:t>
            </a: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dirty="0" err="1">
                <a:solidFill>
                  <a:schemeClr val="tx1"/>
                </a:solidFill>
                <a:latin typeface="Calibri" panose="020F0502020204030204" pitchFamily="34" charset="0"/>
                <a:cs typeface="Calibri" panose="020F0502020204030204" pitchFamily="34" charset="0"/>
              </a:rPr>
              <a:t>Μυωψίες</a:t>
            </a:r>
            <a:r>
              <a:rPr lang="el-GR" dirty="0">
                <a:solidFill>
                  <a:schemeClr val="tx1"/>
                </a:solidFill>
                <a:latin typeface="Calibri" panose="020F0502020204030204" pitchFamily="34" charset="0"/>
                <a:cs typeface="Calibri" panose="020F0502020204030204" pitchFamily="34" charset="0"/>
              </a:rPr>
              <a:t> ή φωταψίες</a:t>
            </a:r>
            <a:r>
              <a:rPr lang="en-US" dirty="0">
                <a:solidFill>
                  <a:schemeClr val="tx1"/>
                </a:solidFill>
                <a:latin typeface="Calibri" panose="020F0502020204030204" pitchFamily="34" charset="0"/>
                <a:cs typeface="Calibri" panose="020F0502020204030204" pitchFamily="34" charset="0"/>
              </a:rPr>
              <a:t>;</a:t>
            </a:r>
          </a:p>
          <a:p>
            <a:pPr marL="742950" lvl="2" indent="-342900">
              <a:buSzPct val="60000"/>
              <a:buBlip>
                <a:blip r:embed="rId2"/>
              </a:buBlip>
            </a:pP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Προσβολή</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ενός ή και των δύο οφθαλμών</a:t>
            </a:r>
            <a:r>
              <a:rPr lang="en-US" dirty="0">
                <a:solidFill>
                  <a:schemeClr val="tx1"/>
                </a:solidFill>
                <a:latin typeface="Calibri" panose="020F0502020204030204" pitchFamily="34" charset="0"/>
                <a:cs typeface="Calibri" panose="020F0502020204030204" pitchFamily="34" charset="0"/>
              </a:rPr>
              <a:t>;</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Ποια είναι η ταχύτητα εγκατάστασης</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των συμπτωμάτων</a:t>
            </a:r>
            <a:r>
              <a:rPr lang="en-US" dirty="0">
                <a:solidFill>
                  <a:schemeClr val="tx1"/>
                </a:solidFill>
                <a:latin typeface="Calibri" panose="020F0502020204030204" pitchFamily="34" charset="0"/>
                <a:cs typeface="Calibri" panose="020F0502020204030204" pitchFamily="34" charset="0"/>
              </a:rPr>
              <a:t>;</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Ποιότητα ζωής/ καθημερινότητα</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Ατομικό ιστορικό και φάρμακα</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Οικογενειακό ιστορικό (γλαύκωμα)</a:t>
            </a:r>
            <a:endParaRPr lang="el-GR" sz="16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sz="16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sz="2200" dirty="0">
              <a:solidFill>
                <a:schemeClr val="tx1"/>
              </a:solidFill>
              <a:latin typeface="Calibri" panose="020F0502020204030204" pitchFamily="34" charset="0"/>
              <a:cs typeface="Calibri" panose="020F0502020204030204" pitchFamily="34" charset="0"/>
            </a:endParaRPr>
          </a:p>
          <a:p>
            <a:pPr marL="400050" lvl="2" indent="0">
              <a:buSzPct val="60000"/>
              <a:buNone/>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D16D963F-529F-BE4A-B73C-3E7FD8FEBB00}"/>
              </a:ext>
            </a:extLst>
          </p:cNvPr>
          <p:cNvSpPr>
            <a:spLocks noGrp="1"/>
          </p:cNvSpPr>
          <p:nvPr>
            <p:ph sz="half" idx="2"/>
          </p:nvPr>
        </p:nvSpPr>
        <p:spPr>
          <a:xfrm>
            <a:off x="4925757" y="1264546"/>
            <a:ext cx="4141788" cy="4684734"/>
          </a:xfrm>
        </p:spPr>
        <p:txBody>
          <a:bodyPr/>
          <a:lstStyle/>
          <a:p>
            <a:pPr marL="0" lvl="1" indent="0">
              <a:buSzPct val="60000"/>
              <a:buNone/>
            </a:pPr>
            <a:r>
              <a:rPr lang="el-GR" sz="2400" b="1" u="sng" dirty="0">
                <a:solidFill>
                  <a:schemeClr val="tx1"/>
                </a:solidFill>
                <a:latin typeface="Calibri" panose="020F0502020204030204" pitchFamily="34" charset="0"/>
                <a:cs typeface="Calibri" panose="020F0502020204030204" pitchFamily="34" charset="0"/>
              </a:rPr>
              <a:t>Σημεία «συναγερμού»</a:t>
            </a:r>
          </a:p>
          <a:p>
            <a:pPr marL="342900" lvl="1" indent="-342900">
              <a:buSzPct val="60000"/>
              <a:buBlip>
                <a:blip r:embed="rId2"/>
              </a:buBlip>
            </a:pPr>
            <a:r>
              <a:rPr lang="el-GR" sz="2000" b="1" i="1" dirty="0">
                <a:solidFill>
                  <a:schemeClr val="tx1"/>
                </a:solidFill>
                <a:latin typeface="Calibri" panose="020F0502020204030204" pitchFamily="34" charset="0"/>
                <a:cs typeface="Calibri" panose="020F0502020204030204" pitchFamily="34" charset="0"/>
              </a:rPr>
              <a:t>Αιφνίδια απώλεια όρασης</a:t>
            </a:r>
          </a:p>
          <a:p>
            <a:pPr marL="342900" lvl="1" indent="-342900">
              <a:buSzPct val="60000"/>
              <a:buBlip>
                <a:blip r:embed="rId2"/>
              </a:buBlip>
            </a:pPr>
            <a:endParaRPr lang="el-GR" sz="2000" b="1" i="1"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2000" b="1" i="1" dirty="0">
                <a:solidFill>
                  <a:schemeClr val="tx1"/>
                </a:solidFill>
                <a:latin typeface="Calibri" panose="020F0502020204030204" pitchFamily="34" charset="0"/>
                <a:cs typeface="Calibri" panose="020F0502020204030204" pitchFamily="34" charset="0"/>
              </a:rPr>
              <a:t>Σημαντική μείωση οπτικής οξύτητας</a:t>
            </a:r>
          </a:p>
          <a:p>
            <a:pPr marL="342900" lvl="1" indent="-342900">
              <a:buSzPct val="60000"/>
              <a:buBlip>
                <a:blip r:embed="rId2"/>
              </a:buBlip>
            </a:pPr>
            <a:endParaRPr lang="el-GR" sz="2000" b="1" i="1"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2000" b="1" i="1" dirty="0" err="1">
                <a:solidFill>
                  <a:schemeClr val="tx1"/>
                </a:solidFill>
                <a:latin typeface="Calibri" panose="020F0502020204030204" pitchFamily="34" charset="0"/>
                <a:cs typeface="Calibri" panose="020F0502020204030204" pitchFamily="34" charset="0"/>
              </a:rPr>
              <a:t>Διατιτραίνοντα</a:t>
            </a:r>
            <a:r>
              <a:rPr lang="el-GR" sz="2000" b="1" i="1" dirty="0">
                <a:solidFill>
                  <a:schemeClr val="tx1"/>
                </a:solidFill>
                <a:latin typeface="Calibri" panose="020F0502020204030204" pitchFamily="34" charset="0"/>
                <a:cs typeface="Calibri" panose="020F0502020204030204" pitchFamily="34" charset="0"/>
              </a:rPr>
              <a:t> τραύματα</a:t>
            </a:r>
          </a:p>
          <a:p>
            <a:pPr marL="342900" lvl="1" indent="-342900">
              <a:buSzPct val="60000"/>
              <a:buBlip>
                <a:blip r:embed="rId2"/>
              </a:buBlip>
            </a:pPr>
            <a:endParaRPr lang="el-GR" sz="2000" b="1" i="1"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2000" b="1" i="1" dirty="0">
                <a:solidFill>
                  <a:schemeClr val="tx1"/>
                </a:solidFill>
                <a:latin typeface="Calibri" panose="020F0502020204030204" pitchFamily="34" charset="0"/>
                <a:cs typeface="Calibri" panose="020F0502020204030204" pitchFamily="34" charset="0"/>
              </a:rPr>
              <a:t>Χημικά εγκαύματα</a:t>
            </a:r>
          </a:p>
          <a:p>
            <a:pPr marL="342900" lvl="1" indent="-342900">
              <a:buSzPct val="60000"/>
              <a:buBlip>
                <a:blip r:embed="rId2"/>
              </a:buBlip>
            </a:pPr>
            <a:endParaRPr lang="el-GR" sz="2000" b="1" i="1" dirty="0">
              <a:solidFill>
                <a:schemeClr val="tx1"/>
              </a:solidFill>
              <a:latin typeface="Calibri" panose="020F0502020204030204" pitchFamily="34" charset="0"/>
              <a:cs typeface="Calibri" panose="020F0502020204030204" pitchFamily="34" charset="0"/>
            </a:endParaRPr>
          </a:p>
          <a:p>
            <a:pPr marL="342900" lvl="1" indent="-342900">
              <a:buSzPct val="60000"/>
              <a:buBlip>
                <a:blip r:embed="rId2"/>
              </a:buBlip>
            </a:pPr>
            <a:r>
              <a:rPr lang="el-GR" sz="2000" b="1" i="1" dirty="0" err="1">
                <a:solidFill>
                  <a:schemeClr val="tx1"/>
                </a:solidFill>
                <a:latin typeface="Calibri" panose="020F0502020204030204" pitchFamily="34" charset="0"/>
                <a:cs typeface="Calibri" panose="020F0502020204030204" pitchFamily="34" charset="0"/>
              </a:rPr>
              <a:t>Μονοφθαλμός</a:t>
            </a:r>
            <a:r>
              <a:rPr lang="el-GR" sz="2000" b="1" i="1" dirty="0">
                <a:solidFill>
                  <a:schemeClr val="tx1"/>
                </a:solidFill>
                <a:latin typeface="Calibri" panose="020F0502020204030204" pitchFamily="34" charset="0"/>
                <a:cs typeface="Calibri" panose="020F0502020204030204" pitchFamily="34" charset="0"/>
              </a:rPr>
              <a:t> όραση</a:t>
            </a:r>
          </a:p>
          <a:p>
            <a:pPr marL="0" indent="0">
              <a:buNone/>
            </a:pPr>
            <a:endParaRPr lang="en-GR" sz="2400" b="1" u="sng"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9A2AE69-3229-B64A-9743-C1A111885B6C}"/>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3849441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b="1" dirty="0">
                <a:latin typeface="Calibri" panose="020F0502020204030204" pitchFamily="34" charset="0"/>
                <a:cs typeface="Calibri" panose="020F0502020204030204" pitchFamily="34" charset="0"/>
              </a:rPr>
            </a:br>
            <a:r>
              <a:rPr lang="el-GR" sz="2800" b="1" dirty="0">
                <a:latin typeface="Calibri" panose="020F0502020204030204" pitchFamily="34" charset="0"/>
                <a:cs typeface="Calibri" panose="020F0502020204030204" pitchFamily="34" charset="0"/>
              </a:rPr>
              <a:t>Φυσική εξέταση</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1"/>
          </p:nvPr>
        </p:nvSpPr>
        <p:spPr>
          <a:xfrm>
            <a:off x="107286" y="1264546"/>
            <a:ext cx="6048890" cy="5044773"/>
          </a:xfrm>
        </p:spPr>
        <p:txBody>
          <a:bodyPr/>
          <a:lstStyle/>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Οπτική οξύτητα</a:t>
            </a: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Διάγραμμα </a:t>
            </a:r>
            <a:r>
              <a:rPr lang="en-US" sz="1800" dirty="0">
                <a:solidFill>
                  <a:schemeClr val="tx1"/>
                </a:solidFill>
                <a:latin typeface="Calibri" panose="020F0502020204030204" pitchFamily="34" charset="0"/>
                <a:cs typeface="Calibri" panose="020F0502020204030204" pitchFamily="34" charset="0"/>
              </a:rPr>
              <a:t>Snellen </a:t>
            </a:r>
            <a:r>
              <a:rPr lang="el-GR" sz="1800" dirty="0">
                <a:solidFill>
                  <a:schemeClr val="tx1"/>
                </a:solidFill>
                <a:latin typeface="Calibri" panose="020F0502020204030204" pitchFamily="34" charset="0"/>
                <a:cs typeface="Calibri" panose="020F0502020204030204" pitchFamily="34" charset="0"/>
              </a:rPr>
              <a:t>στα 6</a:t>
            </a:r>
            <a:r>
              <a:rPr lang="en-US" sz="1800" dirty="0">
                <a:solidFill>
                  <a:schemeClr val="tx1"/>
                </a:solidFill>
                <a:latin typeface="Calibri" panose="020F0502020204030204" pitchFamily="34" charset="0"/>
                <a:cs typeface="Calibri" panose="020F0502020204030204" pitchFamily="34" charset="0"/>
              </a:rPr>
              <a:t>m </a:t>
            </a:r>
            <a:r>
              <a:rPr lang="en-US" sz="1800" dirty="0" err="1">
                <a:solidFill>
                  <a:schemeClr val="tx1"/>
                </a:solidFill>
                <a:latin typeface="Calibri" panose="020F0502020204030204" pitchFamily="34" charset="0"/>
                <a:cs typeface="Calibri" panose="020F0502020204030204" pitchFamily="34" charset="0"/>
              </a:rPr>
              <a:t>ή</a:t>
            </a:r>
            <a:r>
              <a:rPr lang="el-GR" sz="1800" dirty="0">
                <a:solidFill>
                  <a:schemeClr val="tx1"/>
                </a:solidFill>
                <a:latin typeface="Calibri" panose="020F0502020204030204" pitchFamily="34" charset="0"/>
                <a:cs typeface="Calibri" panose="020F0502020204030204" pitchFamily="34" charset="0"/>
              </a:rPr>
              <a:t> 20 πόδια και ανάγκη μεγέθυνσης σε σχέση με τη γραμμή αναφοράς (6/6 ή 20/20)</a:t>
            </a: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Κόρες (μέγεθος, σχήμα, αντανακλαστικό φωτός/προσαρμογής)</a:t>
            </a:r>
          </a:p>
          <a:p>
            <a:pPr marL="342900" lvl="1" indent="-342900">
              <a:buSzPct val="60000"/>
              <a:buBlip>
                <a:blip r:embed="rId2"/>
              </a:buBlip>
            </a:pPr>
            <a:r>
              <a:rPr lang="el-GR" sz="2000" dirty="0" err="1">
                <a:solidFill>
                  <a:schemeClr val="tx1"/>
                </a:solidFill>
                <a:latin typeface="Calibri" panose="020F0502020204030204" pitchFamily="34" charset="0"/>
                <a:cs typeface="Calibri" panose="020F0502020204030204" pitchFamily="34" charset="0"/>
              </a:rPr>
              <a:t>Οφθαλμοκινητικότητα</a:t>
            </a:r>
            <a:r>
              <a:rPr lang="el-GR" sz="2000" dirty="0">
                <a:solidFill>
                  <a:schemeClr val="tx1"/>
                </a:solidFill>
                <a:latin typeface="Calibri" panose="020F0502020204030204" pitchFamily="34" charset="0"/>
                <a:cs typeface="Calibri" panose="020F0502020204030204" pitchFamily="34" charset="0"/>
              </a:rPr>
              <a:t>/νυσταγμός</a:t>
            </a: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Οπτικά πεδία</a:t>
            </a: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Βυθοσκόπηση</a:t>
            </a:r>
          </a:p>
          <a:p>
            <a:pPr marL="342900" lvl="1" indent="-342900">
              <a:buSzPct val="60000"/>
              <a:buBlip>
                <a:blip r:embed="rId2"/>
              </a:buBlip>
            </a:pPr>
            <a:r>
              <a:rPr lang="el-GR" sz="2000" dirty="0">
                <a:solidFill>
                  <a:schemeClr val="tx1"/>
                </a:solidFill>
                <a:latin typeface="Calibri" panose="020F0502020204030204" pitchFamily="34" charset="0"/>
                <a:cs typeface="Calibri" panose="020F0502020204030204" pitchFamily="34" charset="0"/>
              </a:rPr>
              <a:t>Άμεση εξέταση</a:t>
            </a: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Άμεση επισκόπηση για ξένο σώμα</a:t>
            </a: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Εξέταση με </a:t>
            </a:r>
            <a:r>
              <a:rPr lang="el-GR" sz="1800" dirty="0" err="1">
                <a:solidFill>
                  <a:schemeClr val="tx1"/>
                </a:solidFill>
                <a:latin typeface="Calibri" panose="020F0502020204030204" pitchFamily="34" charset="0"/>
                <a:cs typeface="Calibri" panose="020F0502020204030204" pitchFamily="34" charset="0"/>
              </a:rPr>
              <a:t>σχισμοειδή</a:t>
            </a:r>
            <a:r>
              <a:rPr lang="el-GR" sz="1800" dirty="0">
                <a:solidFill>
                  <a:schemeClr val="tx1"/>
                </a:solidFill>
                <a:latin typeface="Calibri" panose="020F0502020204030204" pitchFamily="34" charset="0"/>
                <a:cs typeface="Calibri" panose="020F0502020204030204" pitchFamily="34" charset="0"/>
              </a:rPr>
              <a:t> λυχνία</a:t>
            </a:r>
          </a:p>
          <a:p>
            <a:pPr marL="742950" lvl="2" indent="-342900">
              <a:buSzPct val="60000"/>
              <a:buBlip>
                <a:blip r:embed="rId2"/>
              </a:buBlip>
            </a:pPr>
            <a:r>
              <a:rPr lang="el-GR" sz="1800" dirty="0">
                <a:solidFill>
                  <a:schemeClr val="tx1"/>
                </a:solidFill>
                <a:latin typeface="Calibri" panose="020F0502020204030204" pitchFamily="34" charset="0"/>
                <a:cs typeface="Calibri" panose="020F0502020204030204" pitchFamily="34" charset="0"/>
              </a:rPr>
              <a:t>Μέτρηση </a:t>
            </a:r>
            <a:r>
              <a:rPr lang="el-GR" sz="1800" dirty="0" err="1">
                <a:solidFill>
                  <a:schemeClr val="tx1"/>
                </a:solidFill>
                <a:latin typeface="Calibri" panose="020F0502020204030204" pitchFamily="34" charset="0"/>
                <a:cs typeface="Calibri" panose="020F0502020204030204" pitchFamily="34" charset="0"/>
              </a:rPr>
              <a:t>ενδοφθάλμιας</a:t>
            </a:r>
            <a:r>
              <a:rPr lang="el-GR" sz="1800" dirty="0">
                <a:solidFill>
                  <a:schemeClr val="tx1"/>
                </a:solidFill>
                <a:latin typeface="Calibri" panose="020F0502020204030204" pitchFamily="34" charset="0"/>
                <a:cs typeface="Calibri" panose="020F0502020204030204" pitchFamily="34" charset="0"/>
              </a:rPr>
              <a:t> πίεσης</a:t>
            </a:r>
          </a:p>
          <a:p>
            <a:pPr marL="742950" lvl="2" indent="-342900">
              <a:buSzPct val="60000"/>
              <a:buBlip>
                <a:blip r:embed="rId2"/>
              </a:buBlip>
            </a:pPr>
            <a:endParaRPr lang="el-GR" sz="1600"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sz="2200" dirty="0">
              <a:solidFill>
                <a:schemeClr val="tx1"/>
              </a:solidFill>
              <a:latin typeface="Calibri" panose="020F0502020204030204" pitchFamily="34" charset="0"/>
              <a:cs typeface="Calibri" panose="020F0502020204030204" pitchFamily="34" charset="0"/>
            </a:endParaRPr>
          </a:p>
          <a:p>
            <a:pPr marL="400050" lvl="2" indent="0">
              <a:buSzPct val="60000"/>
              <a:buNone/>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9A2AE69-3229-B64A-9743-C1A111885B6C}"/>
              </a:ext>
            </a:extLst>
          </p:cNvPr>
          <p:cNvSpPr txBox="1"/>
          <p:nvPr/>
        </p:nvSpPr>
        <p:spPr>
          <a:xfrm>
            <a:off x="4917170" y="6388784"/>
            <a:ext cx="4227439" cy="461665"/>
          </a:xfrm>
          <a:prstGeom prst="rect">
            <a:avLst/>
          </a:prstGeom>
          <a:noFill/>
        </p:spPr>
        <p:txBody>
          <a:bodyPr wrap="none" rtlCol="0">
            <a:spAutoFit/>
          </a:bodyPr>
          <a:lstStyle/>
          <a:p>
            <a:r>
              <a:rPr lang="en-GR" sz="1200" b="0" i="1" dirty="0"/>
              <a:t>Oxford Handbook of Emergency Medicine 5th Edition, 2020</a:t>
            </a:r>
            <a:endParaRPr lang="el-GR" sz="1200" b="0" i="1" dirty="0"/>
          </a:p>
          <a:p>
            <a:r>
              <a:rPr lang="en-GB" sz="1200" b="0" i="1" dirty="0"/>
              <a:t>e</a:t>
            </a:r>
            <a:r>
              <a:rPr lang="en-GR" sz="1200" b="0" i="1" dirty="0"/>
              <a:t>yepathology.gr</a:t>
            </a:r>
          </a:p>
        </p:txBody>
      </p:sp>
      <p:pic>
        <p:nvPicPr>
          <p:cNvPr id="1026" name="Picture 2" descr="undefined">
            <a:extLst>
              <a:ext uri="{FF2B5EF4-FFF2-40B4-BE49-F238E27FC236}">
                <a16:creationId xmlns:a16="http://schemas.microsoft.com/office/drawing/2014/main" id="{56A11BA5-67E2-4C47-9B57-42B2F7FAF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25" y="1124744"/>
            <a:ext cx="2600960" cy="3241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7601BC2-F845-C44B-9CBA-C46425330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230" y="4445249"/>
            <a:ext cx="2462530" cy="1564640"/>
          </a:xfrm>
          <a:prstGeom prst="rect">
            <a:avLst/>
          </a:prstGeom>
        </p:spPr>
      </p:pic>
    </p:spTree>
    <p:extLst>
      <p:ext uri="{BB962C8B-B14F-4D97-AF65-F5344CB8AC3E}">
        <p14:creationId xmlns:p14="http://schemas.microsoft.com/office/powerpoint/2010/main" val="1008355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5395-DA34-3444-895F-EBD3A29BB736}"/>
              </a:ext>
            </a:extLst>
          </p:cNvPr>
          <p:cNvSpPr>
            <a:spLocks noGrp="1"/>
          </p:cNvSpPr>
          <p:nvPr>
            <p:ph type="title"/>
          </p:nvPr>
        </p:nvSpPr>
        <p:spPr>
          <a:xfrm>
            <a:off x="250825" y="1"/>
            <a:ext cx="8893175" cy="908720"/>
          </a:xfrm>
        </p:spPr>
        <p:txBody>
          <a:bodyPr/>
          <a:lstStyle/>
          <a:p>
            <a:pPr algn="ctr">
              <a:lnSpc>
                <a:spcPct val="100000"/>
              </a:lnSpc>
            </a:pPr>
            <a:r>
              <a:rPr lang="el-GR" b="1" dirty="0">
                <a:latin typeface="Calibri" panose="020F0502020204030204" pitchFamily="34" charset="0"/>
                <a:cs typeface="Calibri" panose="020F0502020204030204" pitchFamily="34" charset="0"/>
              </a:rPr>
              <a:t>Επείγουσες καταστάσεις στην </a:t>
            </a:r>
            <a:r>
              <a:rPr lang="el-GR" sz="2800" b="1" dirty="0">
                <a:latin typeface="Calibri" panose="020F0502020204030204" pitchFamily="34" charset="0"/>
                <a:ea typeface="+mn-ea"/>
                <a:cs typeface="Calibri" panose="020F0502020204030204" pitchFamily="34" charset="0"/>
              </a:rPr>
              <a:t>οφθαλμολογία</a:t>
            </a:r>
            <a:br>
              <a:rPr lang="el-GR" b="1" dirty="0">
                <a:latin typeface="Calibri" panose="020F0502020204030204" pitchFamily="34" charset="0"/>
                <a:cs typeface="Calibri" panose="020F0502020204030204" pitchFamily="34" charset="0"/>
              </a:rPr>
            </a:br>
            <a:r>
              <a:rPr lang="el-GR" sz="2800" b="1" dirty="0">
                <a:latin typeface="Calibri" panose="020F0502020204030204" pitchFamily="34" charset="0"/>
                <a:cs typeface="Calibri" panose="020F0502020204030204" pitchFamily="34" charset="0"/>
              </a:rPr>
              <a:t>Τραύμα</a:t>
            </a:r>
            <a:endParaRPr lang="en-GR"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11F2DCA-CF93-C842-B667-75BE58220FA2}"/>
              </a:ext>
            </a:extLst>
          </p:cNvPr>
          <p:cNvSpPr>
            <a:spLocks noGrp="1"/>
          </p:cNvSpPr>
          <p:nvPr>
            <p:ph sz="half" idx="1"/>
          </p:nvPr>
        </p:nvSpPr>
        <p:spPr>
          <a:xfrm>
            <a:off x="98591" y="1124743"/>
            <a:ext cx="8794584" cy="5456257"/>
          </a:xfrm>
        </p:spPr>
        <p:txBody>
          <a:bodyPr/>
          <a:lstStyle/>
          <a:p>
            <a:pPr marL="0" lvl="1" indent="0">
              <a:buSzPct val="60000"/>
              <a:buNone/>
            </a:pPr>
            <a:r>
              <a:rPr lang="el-GR" sz="2400" b="1" u="sng" dirty="0">
                <a:solidFill>
                  <a:schemeClr val="tx1"/>
                </a:solidFill>
                <a:latin typeface="Calibri" panose="020F0502020204030204" pitchFamily="34" charset="0"/>
                <a:cs typeface="Calibri" panose="020F0502020204030204" pitchFamily="34" charset="0"/>
              </a:rPr>
              <a:t>Αμβλύ</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Άσκηση βίας στο πρόσωπο → συμπίεση βολβού στην </a:t>
            </a:r>
            <a:r>
              <a:rPr lang="el-GR" dirty="0" err="1">
                <a:solidFill>
                  <a:schemeClr val="tx1"/>
                </a:solidFill>
                <a:latin typeface="Calibri" panose="020F0502020204030204" pitchFamily="34" charset="0"/>
                <a:cs typeface="Calibri" panose="020F0502020204030204" pitchFamily="34" charset="0"/>
              </a:rPr>
              <a:t>προσθιοπίσθια</a:t>
            </a:r>
            <a:r>
              <a:rPr lang="el-GR" dirty="0">
                <a:solidFill>
                  <a:schemeClr val="tx1"/>
                </a:solidFill>
                <a:latin typeface="Calibri" panose="020F0502020204030204" pitchFamily="34" charset="0"/>
                <a:cs typeface="Calibri" panose="020F0502020204030204" pitchFamily="34" charset="0"/>
              </a:rPr>
              <a:t> διάμετρο → πιθανό κάταγμα στο έδαφος του </a:t>
            </a:r>
            <a:r>
              <a:rPr lang="el-GR" dirty="0" err="1">
                <a:solidFill>
                  <a:schemeClr val="tx1"/>
                </a:solidFill>
                <a:latin typeface="Calibri" panose="020F0502020204030204" pitchFamily="34" charset="0"/>
                <a:cs typeface="Calibri" panose="020F0502020204030204" pitchFamily="34" charset="0"/>
              </a:rPr>
              <a:t>κόγχου</a:t>
            </a: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r>
              <a:rPr lang="el-GR" dirty="0" err="1">
                <a:solidFill>
                  <a:schemeClr val="tx1"/>
                </a:solidFill>
                <a:latin typeface="Calibri" panose="020F0502020204030204" pitchFamily="34" charset="0"/>
                <a:cs typeface="Calibri" panose="020F0502020204030204" pitchFamily="34" charset="0"/>
              </a:rPr>
              <a:t>Οπισθοβολβικό</a:t>
            </a:r>
            <a:r>
              <a:rPr lang="el-GR" dirty="0">
                <a:solidFill>
                  <a:schemeClr val="tx1"/>
                </a:solidFill>
                <a:latin typeface="Calibri" panose="020F0502020204030204" pitchFamily="34" charset="0"/>
                <a:cs typeface="Calibri" panose="020F0502020204030204" pitchFamily="34" charset="0"/>
              </a:rPr>
              <a:t> αιμάτωμα →</a:t>
            </a:r>
            <a:r>
              <a:rPr lang="en-US" dirty="0">
                <a:solidFill>
                  <a:schemeClr val="tx1"/>
                </a:solidFill>
                <a:latin typeface="Calibri" panose="020F0502020204030204" pitchFamily="34" charset="0"/>
                <a:cs typeface="Calibri" panose="020F0502020204030204" pitchFamily="34" charset="0"/>
              </a:rPr>
              <a:t> </a:t>
            </a:r>
            <a:r>
              <a:rPr lang="el-GR" dirty="0" err="1">
                <a:solidFill>
                  <a:schemeClr val="tx1"/>
                </a:solidFill>
                <a:latin typeface="Calibri" panose="020F0502020204030204" pitchFamily="34" charset="0"/>
                <a:cs typeface="Calibri" panose="020F0502020204030204" pitchFamily="34" charset="0"/>
              </a:rPr>
              <a:t>ισχαιμ</a:t>
            </a:r>
            <a:r>
              <a:rPr lang="en-US" dirty="0" err="1">
                <a:solidFill>
                  <a:schemeClr val="tx1"/>
                </a:solidFill>
                <a:latin typeface="Calibri" panose="020F0502020204030204" pitchFamily="34" charset="0"/>
                <a:cs typeface="Calibri" panose="020F0502020204030204" pitchFamily="34" charset="0"/>
              </a:rPr>
              <a:t>ί</a:t>
            </a:r>
            <a:r>
              <a:rPr lang="el-GR" dirty="0">
                <a:solidFill>
                  <a:schemeClr val="tx1"/>
                </a:solidFill>
                <a:latin typeface="Calibri" panose="020F0502020204030204" pitchFamily="34" charset="0"/>
                <a:cs typeface="Calibri" panose="020F0502020204030204" pitchFamily="34" charset="0"/>
              </a:rPr>
              <a:t>α οπτικού νεύρου → πόνος, πρόπτωση, περιορισμένη </a:t>
            </a:r>
            <a:r>
              <a:rPr lang="el-GR" dirty="0" err="1">
                <a:solidFill>
                  <a:schemeClr val="tx1"/>
                </a:solidFill>
                <a:latin typeface="Calibri" panose="020F0502020204030204" pitchFamily="34" charset="0"/>
                <a:cs typeface="Calibri" panose="020F0502020204030204" pitchFamily="34" charset="0"/>
              </a:rPr>
              <a:t>οφθαλμοκινητικότητα</a:t>
            </a:r>
            <a:r>
              <a:rPr lang="el-GR" dirty="0">
                <a:solidFill>
                  <a:schemeClr val="tx1"/>
                </a:solidFill>
                <a:latin typeface="Calibri" panose="020F0502020204030204" pitchFamily="34" charset="0"/>
                <a:cs typeface="Calibri" panose="020F0502020204030204" pitchFamily="34" charset="0"/>
              </a:rPr>
              <a:t>, απώλεια όρασης</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έλλειμα έμμεσου αντανακλαστικού</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Αξιολόγηση</a:t>
            </a:r>
          </a:p>
          <a:p>
            <a:pPr marL="1200150" lvl="3" indent="-342900">
              <a:buSzPct val="60000"/>
              <a:buBlip>
                <a:blip r:embed="rId2"/>
              </a:buBlip>
            </a:pP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πρόπτωση, οπτική οξύτητα, </a:t>
            </a:r>
            <a:r>
              <a:rPr lang="el-GR" dirty="0" err="1">
                <a:solidFill>
                  <a:schemeClr val="tx1"/>
                </a:solidFill>
                <a:latin typeface="Calibri" panose="020F0502020204030204" pitchFamily="34" charset="0"/>
                <a:cs typeface="Calibri" panose="020F0502020204030204" pitchFamily="34" charset="0"/>
              </a:rPr>
              <a:t>κορικά</a:t>
            </a:r>
            <a:r>
              <a:rPr lang="el-GR" dirty="0">
                <a:solidFill>
                  <a:schemeClr val="tx1"/>
                </a:solidFill>
                <a:latin typeface="Calibri" panose="020F0502020204030204" pitchFamily="34" charset="0"/>
                <a:cs typeface="Calibri" panose="020F0502020204030204" pitchFamily="34" charset="0"/>
              </a:rPr>
              <a:t> αντανακλαστικά, </a:t>
            </a:r>
            <a:r>
              <a:rPr lang="el-GR" dirty="0" err="1">
                <a:solidFill>
                  <a:schemeClr val="tx1"/>
                </a:solidFill>
                <a:latin typeface="Calibri" panose="020F0502020204030204" pitchFamily="34" charset="0"/>
                <a:cs typeface="Calibri" panose="020F0502020204030204" pitchFamily="34" charset="0"/>
              </a:rPr>
              <a:t>οφθαλμοκινητικότητα</a:t>
            </a:r>
            <a:r>
              <a:rPr lang="el-GR"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εξ</a:t>
            </a:r>
            <a:r>
              <a:rPr lang="en-US" dirty="0" err="1">
                <a:solidFill>
                  <a:schemeClr val="tx1"/>
                </a:solidFill>
                <a:latin typeface="Calibri" panose="020F0502020204030204" pitchFamily="34" charset="0"/>
                <a:cs typeface="Calibri" panose="020F0502020204030204" pitchFamily="34" charset="0"/>
              </a:rPr>
              <a:t>έ</a:t>
            </a:r>
            <a:r>
              <a:rPr lang="el-GR" dirty="0" err="1">
                <a:solidFill>
                  <a:schemeClr val="tx1"/>
                </a:solidFill>
                <a:latin typeface="Calibri" panose="020F0502020204030204" pitchFamily="34" charset="0"/>
                <a:cs typeface="Calibri" panose="020F0502020204030204" pitchFamily="34" charset="0"/>
              </a:rPr>
              <a:t>ταση</a:t>
            </a:r>
            <a:r>
              <a:rPr lang="el-GR" dirty="0">
                <a:solidFill>
                  <a:schemeClr val="tx1"/>
                </a:solidFill>
                <a:latin typeface="Calibri" panose="020F0502020204030204" pitchFamily="34" charset="0"/>
                <a:cs typeface="Calibri" panose="020F0502020204030204" pitchFamily="34" charset="0"/>
              </a:rPr>
              <a:t> με </a:t>
            </a:r>
            <a:r>
              <a:rPr lang="el-GR" dirty="0" err="1">
                <a:solidFill>
                  <a:schemeClr val="tx1"/>
                </a:solidFill>
                <a:latin typeface="Calibri" panose="020F0502020204030204" pitchFamily="34" charset="0"/>
                <a:cs typeface="Calibri" panose="020F0502020204030204" pitchFamily="34" charset="0"/>
              </a:rPr>
              <a:t>σχισμοειδή</a:t>
            </a:r>
            <a:r>
              <a:rPr lang="el-GR" dirty="0">
                <a:solidFill>
                  <a:schemeClr val="tx1"/>
                </a:solidFill>
                <a:latin typeface="Calibri" panose="020F0502020204030204" pitchFamily="34" charset="0"/>
                <a:cs typeface="Calibri" panose="020F0502020204030204" pitchFamily="34" charset="0"/>
              </a:rPr>
              <a:t> λυχνία (κερατοειδής) και βυθοσκόπηση</a:t>
            </a:r>
          </a:p>
          <a:p>
            <a:pPr marL="1200150" lvl="3" indent="-342900">
              <a:buSzPct val="60000"/>
              <a:buBlip>
                <a:blip r:embed="rId2"/>
              </a:buBlip>
            </a:pPr>
            <a:r>
              <a:rPr lang="el-GR" dirty="0" err="1">
                <a:solidFill>
                  <a:schemeClr val="tx1"/>
                </a:solidFill>
                <a:latin typeface="Calibri" panose="020F0502020204030204" pitchFamily="34" charset="0"/>
                <a:cs typeface="Calibri" panose="020F0502020204030204" pitchFamily="34" charset="0"/>
              </a:rPr>
              <a:t>ύφαιμα</a:t>
            </a:r>
            <a:r>
              <a:rPr lang="el-GR" dirty="0">
                <a:solidFill>
                  <a:schemeClr val="tx1"/>
                </a:solidFill>
                <a:latin typeface="Calibri" panose="020F0502020204030204" pitchFamily="34" charset="0"/>
                <a:cs typeface="Calibri" panose="020F0502020204030204" pitchFamily="34" charset="0"/>
              </a:rPr>
              <a:t> (πόνος, φωτοφοβία, μειωμένη όραση, αυξημένη </a:t>
            </a:r>
            <a:r>
              <a:rPr lang="el-GR" dirty="0" err="1">
                <a:solidFill>
                  <a:schemeClr val="tx1"/>
                </a:solidFill>
                <a:latin typeface="Calibri" panose="020F0502020204030204" pitchFamily="34" charset="0"/>
                <a:cs typeface="Calibri" panose="020F0502020204030204" pitchFamily="34" charset="0"/>
              </a:rPr>
              <a:t>ενδοφθλαμια</a:t>
            </a:r>
            <a:r>
              <a:rPr lang="el-GR" dirty="0">
                <a:solidFill>
                  <a:schemeClr val="tx1"/>
                </a:solidFill>
                <a:latin typeface="Calibri" panose="020F0502020204030204" pitchFamily="34" charset="0"/>
                <a:cs typeface="Calibri" panose="020F0502020204030204" pitchFamily="34" charset="0"/>
              </a:rPr>
              <a:t> πίεση με ναυτία/εμέτους), εκτοπία φακού, αιμορραγίες και οίδημα αμφιβληστροειδούς</a:t>
            </a:r>
          </a:p>
          <a:p>
            <a:pPr marL="742950" lvl="2"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Θεραπεία</a:t>
            </a:r>
          </a:p>
          <a:p>
            <a:pPr marL="1200150" lvl="3"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Κεφαλή 45º και αντιβιοτικά</a:t>
            </a:r>
          </a:p>
          <a:p>
            <a:pPr marL="1200150" lvl="3" indent="-342900">
              <a:buSzPct val="60000"/>
              <a:buBlip>
                <a:blip r:embed="rId2"/>
              </a:buBlip>
            </a:pPr>
            <a:r>
              <a:rPr lang="el-GR" dirty="0">
                <a:solidFill>
                  <a:schemeClr val="tx1"/>
                </a:solidFill>
                <a:latin typeface="Calibri" panose="020F0502020204030204" pitchFamily="34" charset="0"/>
                <a:cs typeface="Calibri" panose="020F0502020204030204" pitchFamily="34" charset="0"/>
              </a:rPr>
              <a:t>ΑΜΕΣΗ ΠΑΡΑΠΟΜΠΗ ΣΕ ΟΦΘΑΛΜΙΑΤΡΟ</a:t>
            </a:r>
          </a:p>
          <a:p>
            <a:pPr marL="1200150" lvl="3"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400050" lvl="2" indent="0">
              <a:buSzPct val="60000"/>
              <a:buNone/>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a:p>
            <a:pPr marL="742950" lvl="2" indent="-342900">
              <a:buSzPct val="60000"/>
              <a:buBlip>
                <a:blip r:embed="rId2"/>
              </a:buBlip>
            </a:pPr>
            <a:endParaRPr lang="el-GR" dirty="0">
              <a:solidFill>
                <a:schemeClr val="tx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9A2AE69-3229-B64A-9743-C1A111885B6C}"/>
              </a:ext>
            </a:extLst>
          </p:cNvPr>
          <p:cNvSpPr txBox="1"/>
          <p:nvPr/>
        </p:nvSpPr>
        <p:spPr>
          <a:xfrm>
            <a:off x="4950368" y="6581001"/>
            <a:ext cx="4227439" cy="276999"/>
          </a:xfrm>
          <a:prstGeom prst="rect">
            <a:avLst/>
          </a:prstGeom>
          <a:noFill/>
        </p:spPr>
        <p:txBody>
          <a:bodyPr wrap="none" rtlCol="0">
            <a:spAutoFit/>
          </a:bodyPr>
          <a:lstStyle/>
          <a:p>
            <a:r>
              <a:rPr lang="en-GR" sz="1200" b="0" i="1" dirty="0"/>
              <a:t>Oxford Handbook of Emergency Medicine 5th Edition, 2020</a:t>
            </a:r>
          </a:p>
        </p:txBody>
      </p:sp>
    </p:spTree>
    <p:extLst>
      <p:ext uri="{BB962C8B-B14F-4D97-AF65-F5344CB8AC3E}">
        <p14:creationId xmlns:p14="http://schemas.microsoft.com/office/powerpoint/2010/main" val="1409934367"/>
      </p:ext>
    </p:extLst>
  </p:cSld>
  <p:clrMapOvr>
    <a:masterClrMapping/>
  </p:clrMapOvr>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Century Schoolbook"/>
        <a:ea typeface=""/>
        <a:cs typeface=""/>
      </a:majorFont>
      <a:minorFont>
        <a:latin typeface="Century School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6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6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123931</TotalTime>
  <Words>5423</Words>
  <Application>Microsoft Macintosh PowerPoint</Application>
  <PresentationFormat>On-screen Show (4:3)</PresentationFormat>
  <Paragraphs>680</Paragraphs>
  <Slides>51</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Book Antiqua</vt:lpstr>
      <vt:lpstr>Calibri</vt:lpstr>
      <vt:lpstr>Century Schoolbook</vt:lpstr>
      <vt:lpstr>Προεπιλεγμένη σχεδίαση</vt:lpstr>
      <vt:lpstr>«Επείγουσες οφθαλμολογικές και ΩΡΛ καταστάσεις» </vt:lpstr>
      <vt:lpstr>Καμία σύγκρουση συμφερόντων</vt:lpstr>
      <vt:lpstr>Περίγραμμα Ομιλίας</vt:lpstr>
      <vt:lpstr>Επείγουσες καταστάσεις στην οφθαλμολογία  Η ειδική αίσθηση της όρασης</vt:lpstr>
      <vt:lpstr>Επείγουσες καταστάσεις στην οφθαλμολογία Βασικά στοιχεία ανατομίας και φυσιολογίας του οφθαλμικού βολβού</vt:lpstr>
      <vt:lpstr>Επείγουσες καταστάσεις στην οφθαλμολογία  Βασικά στοιχεία ανατομίας και φυσιολογίας  του αμφιβληστροειδούς </vt:lpstr>
      <vt:lpstr>Επείγουσες καταστάσεις στην οφθαλμολογία Βασικές αρχές προσέγγισης</vt:lpstr>
      <vt:lpstr>Επείγουσες καταστάσεις στην οφθαλμολογία Φυσική εξέταση</vt:lpstr>
      <vt:lpstr>Επείγουσες καταστάσεις στην οφθαλμολογία Τραύμα</vt:lpstr>
      <vt:lpstr>Επείγουσες καταστάσεις στην οφθαλμολογία Τραύμα</vt:lpstr>
      <vt:lpstr>Επείγουσες καταστάσεις στην οφθαλμολογία Επιπεφυκότας-Κερατοειδής</vt:lpstr>
      <vt:lpstr>Επείγουσες καταστάσεις στην οφθαλμολογία Κερατοειδής</vt:lpstr>
      <vt:lpstr>Επείγουσες καταστάσεις στην οφθαλμολογία Εγκαύματα-Φακοί επαφής</vt:lpstr>
      <vt:lpstr>Επείγουσες καταστάσεις στην οφθαλμολογία Αιφνίδια απώλεια όρασης (οξεία τύφλωση)</vt:lpstr>
      <vt:lpstr>Επείγουσες καταστάσεις στην οφθαλμολογία Αιφνίδια απώλεια όρασης</vt:lpstr>
      <vt:lpstr>Επείγουσες καταστάσεις στην οφθαλμολογία Αιφνίδια απώλεια όρασης</vt:lpstr>
      <vt:lpstr>Επείγουσες καταστάσεις στην οφθαλμολογία Αιφνίδια απώλεια όρασης</vt:lpstr>
      <vt:lpstr>Επείγουσες καταστάσεις στην οφθαλμολογία Αιφνίδια απώλεια όρασης</vt:lpstr>
      <vt:lpstr>Επείγουσες καταστάσεις στην οφθαλμολογία Αιφνίδια απώλεια όρασης πρόσθια ισχαιμική οπτικοπάθεια</vt:lpstr>
      <vt:lpstr>Επείγουσες καταστάσεις στην οφθαλμολογία Αιφνίδια απώλεια όρασης (οξεία τύφλωση)</vt:lpstr>
      <vt:lpstr>Επείγουσες καταστάσεις στην οφθαλμολογία Αιφνίδια απώλεια όρασης (οξεία τύφλωση)</vt:lpstr>
      <vt:lpstr>Επείγουσες καταστάσεις στην οφθαλμολογία Ερυθρός οφθαλμός</vt:lpstr>
      <vt:lpstr>Επείγουσες καταστάσεις στην οφθαλμολογία Ερυθρός οφθαλμός</vt:lpstr>
      <vt:lpstr>Επείγουσες καταστάσεις στην οφθαλμολογία Ερυθρός οφθαλμός</vt:lpstr>
      <vt:lpstr>Επείγουσες καταστάσεις στην οφθαλμολογία Ερυθρός οφθαλμός</vt:lpstr>
      <vt:lpstr>Επείγουσες καταστάσεις στην οφθαλμολογία Ερυθρός οφθαλμός</vt:lpstr>
      <vt:lpstr>Επείγουσες καταστάσεις στην οφθαλμολογία Ερυθρός οφθαλμός</vt:lpstr>
      <vt:lpstr>Επείγουσες καταστάσεις στην οφθαλμολογία Ερυθρός οφθαλμός</vt:lpstr>
      <vt:lpstr>Επείγουσες καταστάσεις στην οφθαλμολογία Διαταραχές της κόρης</vt:lpstr>
      <vt:lpstr>Επείγουσες καταστάσεις στην ΩΡΛ Βασικά στοιχεία ανατομίας και φυσιολογίας του αυτιού</vt:lpstr>
      <vt:lpstr>Επείγουσες καταστάσεις στην ΩΡΛ Βασικά στοιχεία ανατομίας και φυσιολογίας του αυτιού</vt:lpstr>
      <vt:lpstr>Επείγουσες καταστάσεις στην ΩΡΛ</vt:lpstr>
      <vt:lpstr>Επείγουσες καταστάσεις στην ΩΡΛ Ξένα σώματα</vt:lpstr>
      <vt:lpstr>Επείγουσες καταστάσεις στην ΩΡΛ Ξένα σώματα</vt:lpstr>
      <vt:lpstr>Επείγουσες καταστάσεις στην ΩΡΛ Πάρεση προσωπικού</vt:lpstr>
      <vt:lpstr>Επείγουσες καταστάσεις στην ΩΡΛ Ωταλγία</vt:lpstr>
      <vt:lpstr>Επείγουσες καταστάσεις στην ΩΡΛ Ωταλγία</vt:lpstr>
      <vt:lpstr>Επείγουσες καταστάσεις στην ΩΡΛ Βασικά στοιχεία ανατομίας και φυσιολογίας της μύτης</vt:lpstr>
      <vt:lpstr>Επείγουσες καταστάσεις στην ΩΡΛ Επίσταξη</vt:lpstr>
      <vt:lpstr>Επείγουσες καταστάσεις στην ΩΡΛ Ρινικά κατάγματα</vt:lpstr>
      <vt:lpstr>Επείγουσες καταστάσεις στην ΩΡΛ Πονόλαιμος</vt:lpstr>
      <vt:lpstr>Επείγουσες καταστάσεις στην ΩΡΛ Πονόλαιμος</vt:lpstr>
      <vt:lpstr>Επείγουσες καταστάσεις στην ΩΡΛ Ίλιγγος</vt:lpstr>
      <vt:lpstr>PowerPoint Presentation</vt:lpstr>
      <vt:lpstr>PowerPoint Presentation</vt:lpstr>
      <vt:lpstr>Επείγουσες καταστάσεις στην ΩΡΛ Ίλιγγος</vt:lpstr>
      <vt:lpstr>Επείγουσες καταστάσεις στην ΩΡΛ Ίλιγγος</vt:lpstr>
      <vt:lpstr>Επείγουσες καταστάσεις στην ΩΡΛ Ίλιγγος</vt:lpstr>
      <vt:lpstr>Επείγουσες καταστάσεις στην ΩΡΛ Διαφορική διάγνωση ιλλίγγου</vt:lpstr>
      <vt:lpstr>Επείγουσες καταστάσεις στην ΩΡΛ  Σιελογόνοι αδένες-Δόντια</vt:lpstr>
      <vt:lpstr> Σας ευχαριστώ για την προσοχή σας</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Efi</dc:creator>
  <cp:lastModifiedBy>Microsoft Office User</cp:lastModifiedBy>
  <cp:revision>2078</cp:revision>
  <dcterms:created xsi:type="dcterms:W3CDTF">2006-07-28T16:51:19Z</dcterms:created>
  <dcterms:modified xsi:type="dcterms:W3CDTF">2023-11-02T20:42:15Z</dcterms:modified>
</cp:coreProperties>
</file>