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412" r:id="rId2"/>
    <p:sldId id="324" r:id="rId3"/>
    <p:sldId id="326" r:id="rId4"/>
    <p:sldId id="274" r:id="rId5"/>
    <p:sldId id="278" r:id="rId6"/>
    <p:sldId id="345" r:id="rId7"/>
    <p:sldId id="279" r:id="rId8"/>
    <p:sldId id="344" r:id="rId9"/>
    <p:sldId id="282" r:id="rId10"/>
    <p:sldId id="395" r:id="rId11"/>
    <p:sldId id="396" r:id="rId12"/>
    <p:sldId id="280" r:id="rId13"/>
    <p:sldId id="265" r:id="rId14"/>
    <p:sldId id="267" r:id="rId15"/>
    <p:sldId id="286" r:id="rId16"/>
    <p:sldId id="317" r:id="rId17"/>
    <p:sldId id="411" r:id="rId18"/>
    <p:sldId id="315" r:id="rId19"/>
    <p:sldId id="271" r:id="rId20"/>
    <p:sldId id="316" r:id="rId21"/>
    <p:sldId id="397" r:id="rId22"/>
    <p:sldId id="275" r:id="rId23"/>
    <p:sldId id="283" r:id="rId24"/>
    <p:sldId id="276" r:id="rId25"/>
    <p:sldId id="319" r:id="rId26"/>
    <p:sldId id="366" r:id="rId27"/>
    <p:sldId id="368" r:id="rId28"/>
    <p:sldId id="369" r:id="rId29"/>
    <p:sldId id="371" r:id="rId30"/>
    <p:sldId id="372" r:id="rId31"/>
    <p:sldId id="373" r:id="rId32"/>
    <p:sldId id="399" r:id="rId33"/>
    <p:sldId id="281" r:id="rId34"/>
    <p:sldId id="261" r:id="rId35"/>
    <p:sldId id="262" r:id="rId36"/>
    <p:sldId id="403" r:id="rId37"/>
    <p:sldId id="269" r:id="rId38"/>
    <p:sldId id="270" r:id="rId39"/>
    <p:sldId id="400" r:id="rId40"/>
    <p:sldId id="272" r:id="rId41"/>
    <p:sldId id="401" r:id="rId42"/>
    <p:sldId id="402" r:id="rId43"/>
    <p:sldId id="277" r:id="rId44"/>
    <p:sldId id="259" r:id="rId45"/>
    <p:sldId id="404" r:id="rId46"/>
    <p:sldId id="405" r:id="rId47"/>
    <p:sldId id="406" r:id="rId48"/>
    <p:sldId id="407" r:id="rId49"/>
    <p:sldId id="408" r:id="rId50"/>
    <p:sldId id="409" r:id="rId51"/>
    <p:sldId id="410" r:id="rId52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1"/>
    <p:restoredTop sz="94689"/>
  </p:normalViewPr>
  <p:slideViewPr>
    <p:cSldViewPr snapToGrid="0" snapToObjects="1">
      <p:cViewPr varScale="1">
        <p:scale>
          <a:sx n="108" d="100"/>
          <a:sy n="10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10457-8709-F240-BDA3-AA24F7F2E9D2}" type="datetimeFigureOut">
              <a:rPr lang="en-GR" smtClean="0"/>
              <a:t>13/10/23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8630E-7DE1-D344-B562-5A3D1F7E820C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4101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- Θέση εικόνας διαφάνειας">
            <a:extLst>
              <a:ext uri="{FF2B5EF4-FFF2-40B4-BE49-F238E27FC236}">
                <a16:creationId xmlns:a16="http://schemas.microsoft.com/office/drawing/2014/main" id="{D92B9F37-5AE6-4E41-AC7C-492D04A800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2 - Θέση σημειώσεων">
            <a:extLst>
              <a:ext uri="{FF2B5EF4-FFF2-40B4-BE49-F238E27FC236}">
                <a16:creationId xmlns:a16="http://schemas.microsoft.com/office/drawing/2014/main" id="{5EBB5D83-FBFC-B640-B2CD-894E7A9B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R" altLang="en-GR" sz="1400"/>
          </a:p>
        </p:txBody>
      </p:sp>
      <p:sp>
        <p:nvSpPr>
          <p:cNvPr id="81924" name="3 - Θέση αριθμού διαφάνειας">
            <a:extLst>
              <a:ext uri="{FF2B5EF4-FFF2-40B4-BE49-F238E27FC236}">
                <a16:creationId xmlns:a16="http://schemas.microsoft.com/office/drawing/2014/main" id="{0ADC703A-9EF6-A74D-A23C-3DF1551A9B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83509EB-7C5B-EF40-B7B8-CE03A63857BC}" type="slidenum">
              <a:rPr lang="el-GR" altLang="en-GR" sz="1200"/>
              <a:pPr eaLnBrk="1" hangingPunct="1"/>
              <a:t>2</a:t>
            </a:fld>
            <a:endParaRPr lang="el-GR" altLang="en-GR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09C69131-2226-634C-9423-04A850C56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18E2E21B-E008-094A-9CDB-0DB1DC60C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R" altLang="en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- Θέση εικόνας διαφάνειας">
            <a:extLst>
              <a:ext uri="{FF2B5EF4-FFF2-40B4-BE49-F238E27FC236}">
                <a16:creationId xmlns:a16="http://schemas.microsoft.com/office/drawing/2014/main" id="{6CB2176D-70AD-A84B-B0E2-4258D1AC34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- Θέση σημειώσεων">
            <a:extLst>
              <a:ext uri="{FF2B5EF4-FFF2-40B4-BE49-F238E27FC236}">
                <a16:creationId xmlns:a16="http://schemas.microsoft.com/office/drawing/2014/main" id="{E857D3F4-253D-9545-B369-9527F07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R" altLang="en-GR"/>
          </a:p>
        </p:txBody>
      </p:sp>
      <p:sp>
        <p:nvSpPr>
          <p:cNvPr id="99332" name="3 - Θέση αριθμού διαφάνειας">
            <a:extLst>
              <a:ext uri="{FF2B5EF4-FFF2-40B4-BE49-F238E27FC236}">
                <a16:creationId xmlns:a16="http://schemas.microsoft.com/office/drawing/2014/main" id="{C0400807-AB74-224F-96A3-ACF567242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E723833-D431-C147-BD34-B003D96EFA07}" type="slidenum">
              <a:rPr lang="el-GR" altLang="en-GR" sz="1200"/>
              <a:pPr eaLnBrk="1" hangingPunct="1"/>
              <a:t>12</a:t>
            </a:fld>
            <a:endParaRPr lang="el-GR" altLang="en-G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570FF9B6-5259-3044-8420-D6C236A720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BC49A-793C-944E-AF48-4165359069CF}" type="slidenum">
              <a:rPr lang="el-GR" altLang="el-GR"/>
              <a:pPr>
                <a:spcBef>
                  <a:spcPct val="0"/>
                </a:spcBef>
              </a:pPr>
              <a:t>26</a:t>
            </a:fld>
            <a:endParaRPr lang="el-GR" altLang="el-GR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C2567719-8484-9540-9355-DE9F103FB1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8B9275D5-92DC-4A4E-8FF1-2049060D7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919BC67C-8018-1641-9920-2DB76A1226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F8E612-A3A4-D246-AD76-C8518CFFEA19}" type="slidenum">
              <a:rPr lang="el-GR" altLang="el-GR"/>
              <a:pPr>
                <a:spcBef>
                  <a:spcPct val="0"/>
                </a:spcBef>
              </a:pPr>
              <a:t>27</a:t>
            </a:fld>
            <a:endParaRPr lang="el-GR" altLang="el-GR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DA7ABF1C-974C-4E4E-8535-B7271EA12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8BF34698-D864-3942-AFF6-274202D35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31A63832-12E6-8C47-8135-4D789B8474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D5BF58-1B07-C442-9252-1A81A703FBF9}" type="slidenum">
              <a:rPr lang="el-GR" altLang="el-GR"/>
              <a:pPr>
                <a:spcBef>
                  <a:spcPct val="0"/>
                </a:spcBef>
              </a:pPr>
              <a:t>28</a:t>
            </a:fld>
            <a:endParaRPr lang="el-GR" altLang="el-GR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3D4154F8-5F28-5E41-AC03-B2D6068DF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8FC7416E-92D9-0542-8A40-001DFA571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0C2EF157-13E9-5240-911D-2A2F4EF740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A44C14-3868-0C4F-A503-54F689788B0A}" type="slidenum">
              <a:rPr lang="el-GR" altLang="el-GR"/>
              <a:pPr>
                <a:spcBef>
                  <a:spcPct val="0"/>
                </a:spcBef>
              </a:pPr>
              <a:t>29</a:t>
            </a:fld>
            <a:endParaRPr lang="el-GR" altLang="el-GR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ABABAEBF-9806-B445-B192-7726662EDF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4F30F27C-CA90-534C-8E71-DFBCEED3D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C05F7895-EF3E-9947-B730-24D9FED49F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90A383-E310-C249-B6D3-C39480344EA8}" type="slidenum">
              <a:rPr lang="el-GR" altLang="el-GR"/>
              <a:pPr>
                <a:spcBef>
                  <a:spcPct val="0"/>
                </a:spcBef>
              </a:pPr>
              <a:t>30</a:t>
            </a:fld>
            <a:endParaRPr lang="el-GR" altLang="el-GR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455A6267-21E3-8F45-81BA-5A61823927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73197E5E-EAE0-9448-8A72-A0BAD6AD7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2F8B8DCF-1171-A842-83F6-D075F9DDF6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6BFBDD-F757-E649-BA54-762D73192681}" type="slidenum">
              <a:rPr lang="el-GR" altLang="el-GR"/>
              <a:pPr>
                <a:spcBef>
                  <a:spcPct val="0"/>
                </a:spcBef>
              </a:pPr>
              <a:t>31</a:t>
            </a:fld>
            <a:endParaRPr lang="el-GR" altLang="el-GR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88B94093-9846-374F-924C-F36333332C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7455321D-F2B9-A24D-81EF-15C28A69A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668DC7B9-4FF3-6D4B-A8EA-161E795573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9771FE-1C81-4644-8184-62DCFB29A731}" type="slidenum">
              <a:rPr lang="el-GR" altLang="el-GR"/>
              <a:pPr>
                <a:spcBef>
                  <a:spcPct val="0"/>
                </a:spcBef>
              </a:pPr>
              <a:t>32</a:t>
            </a:fld>
            <a:endParaRPr lang="el-GR" altLang="el-GR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6A108E72-E7DA-4840-BC8B-5B9D41F0A2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0B6A9F64-F58D-8644-A411-76390F71F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E1D4044-1F69-FD40-A4A9-B2FF5E4B09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4AAB12-4A04-D040-A535-AC6B2C3D0485}" type="slidenum">
              <a:rPr lang="el-GR" altLang="el-GR"/>
              <a:pPr>
                <a:spcBef>
                  <a:spcPct val="0"/>
                </a:spcBef>
              </a:pPr>
              <a:t>33</a:t>
            </a:fld>
            <a:endParaRPr lang="el-GR" altLang="el-GR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6E70F36-1DD6-F140-B94B-58BFED53B5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7218B74-460D-154D-9BA7-0202A649C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- Θέση εικόνας διαφάνειας">
            <a:extLst>
              <a:ext uri="{FF2B5EF4-FFF2-40B4-BE49-F238E27FC236}">
                <a16:creationId xmlns:a16="http://schemas.microsoft.com/office/drawing/2014/main" id="{764F42DD-299B-3D42-A309-89B42891FB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2 - Θέση σημειώσεων">
            <a:extLst>
              <a:ext uri="{FF2B5EF4-FFF2-40B4-BE49-F238E27FC236}">
                <a16:creationId xmlns:a16="http://schemas.microsoft.com/office/drawing/2014/main" id="{A83C5FDE-B38E-D54D-8662-3DC733DA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R" altLang="en-GR"/>
          </a:p>
        </p:txBody>
      </p:sp>
      <p:sp>
        <p:nvSpPr>
          <p:cNvPr id="82948" name="3 - Θέση αριθμού διαφάνειας">
            <a:extLst>
              <a:ext uri="{FF2B5EF4-FFF2-40B4-BE49-F238E27FC236}">
                <a16:creationId xmlns:a16="http://schemas.microsoft.com/office/drawing/2014/main" id="{48D69EB2-4A52-4C46-92D1-506693B565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0EC52A2-B4B0-1349-9AFC-66C1409AF6B4}" type="slidenum">
              <a:rPr lang="el-GR" altLang="en-GR" sz="1200"/>
              <a:pPr eaLnBrk="1" hangingPunct="1"/>
              <a:t>3</a:t>
            </a:fld>
            <a:endParaRPr lang="el-GR" altLang="en-G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BA0E4B8A-D8C8-B848-934E-E42A889744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FB2EE3-7F4F-5746-B5BE-9F005FFEB082}" type="slidenum">
              <a:rPr lang="el-GR" altLang="el-GR"/>
              <a:pPr>
                <a:spcBef>
                  <a:spcPct val="0"/>
                </a:spcBef>
              </a:pPr>
              <a:t>34</a:t>
            </a:fld>
            <a:endParaRPr lang="el-GR" altLang="el-G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500E85-2A06-914C-9D84-499F812566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B9301FD-61E8-2247-92DA-D7CF7B9840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E8622BD-5782-2943-B287-2FE731402C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01E2F8-5A7F-0D46-BFCC-CB2BDF3DF811}" type="slidenum">
              <a:rPr lang="el-GR" altLang="el-GR"/>
              <a:pPr>
                <a:spcBef>
                  <a:spcPct val="0"/>
                </a:spcBef>
              </a:pPr>
              <a:t>35</a:t>
            </a:fld>
            <a:endParaRPr lang="el-GR" altLang="el-G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F524FC1-7591-5E47-AEBA-91D4EB56B5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0E566C8-7BBF-E145-B5E0-79674BAFA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223E5F1E-9585-244F-93ED-5351218ACE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81720F-D339-D84A-BE67-9691A01455D7}" type="slidenum">
              <a:rPr lang="el-GR" altLang="el-GR"/>
              <a:pPr>
                <a:spcBef>
                  <a:spcPct val="0"/>
                </a:spcBef>
              </a:pPr>
              <a:t>36</a:t>
            </a:fld>
            <a:endParaRPr lang="el-GR" altLang="el-GR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FD6A195-13B7-004E-8CD9-6B4E64668E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AFAB177-3E0C-1D4D-A7FF-D022886F5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A106D0B0-9529-CD4C-8224-29EF6B852D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BD7414-9D1F-6D44-AA00-C8308E15D8AB}" type="slidenum">
              <a:rPr lang="el-GR" altLang="el-GR"/>
              <a:pPr>
                <a:spcBef>
                  <a:spcPct val="0"/>
                </a:spcBef>
              </a:pPr>
              <a:t>37</a:t>
            </a:fld>
            <a:endParaRPr lang="el-GR" altLang="el-GR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C1B60EA-55F2-0947-BA99-A268517A35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A50D5A6-7A41-C34C-8932-791EC0F7E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932E846-BEFC-EC49-BCB5-106D3287E7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1269C3-0641-2644-9589-1D0BCA07A648}" type="slidenum">
              <a:rPr lang="el-GR" altLang="el-GR"/>
              <a:pPr>
                <a:spcBef>
                  <a:spcPct val="0"/>
                </a:spcBef>
              </a:pPr>
              <a:t>38</a:t>
            </a:fld>
            <a:endParaRPr lang="el-GR" altLang="el-GR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A7296C-F2C3-E940-9FE6-45817907B4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4A07F83C-0E12-684A-9757-6E4CDC51E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0464E06F-5EAD-A149-89DF-9AA49E6715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4AA236-BB68-CB4E-8BC7-E8A22232A6E4}" type="slidenum">
              <a:rPr lang="el-GR" altLang="el-GR"/>
              <a:pPr>
                <a:spcBef>
                  <a:spcPct val="0"/>
                </a:spcBef>
              </a:pPr>
              <a:t>39</a:t>
            </a:fld>
            <a:endParaRPr lang="el-GR" altLang="el-G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5F9AF20-FFE7-9C4A-80F7-843B3E5B20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B6A140F5-6FE8-6F4A-9901-4788D5187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B5BC416-8104-D746-A183-02C79C149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C5CD7B-974F-8140-8ABD-A39CAB69628E}" type="slidenum">
              <a:rPr lang="el-GR" altLang="el-GR"/>
              <a:pPr>
                <a:spcBef>
                  <a:spcPct val="0"/>
                </a:spcBef>
              </a:pPr>
              <a:t>40</a:t>
            </a:fld>
            <a:endParaRPr lang="el-GR" altLang="el-G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234E19B-22B0-7949-8A7D-E3BFC511E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51F7A61-B94C-C94B-A8CD-666D54318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018C3AE1-29F3-9B42-AD26-E467B7353A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7DBA9F-57DB-FF46-9F0A-784A3D6B80F1}" type="slidenum">
              <a:rPr lang="el-GR" altLang="el-GR"/>
              <a:pPr>
                <a:spcBef>
                  <a:spcPct val="0"/>
                </a:spcBef>
              </a:pPr>
              <a:t>41</a:t>
            </a:fld>
            <a:endParaRPr lang="el-GR" altLang="el-GR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13BD849A-1343-9B4C-9A02-AC5BEDE8E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FD3730E-4A51-7441-A171-CA3181611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5AB6422-72A6-3045-AB7B-A9BBCE28E0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BF5285-32E2-6541-813F-121110323BC1}" type="slidenum">
              <a:rPr lang="el-GR" altLang="el-GR"/>
              <a:pPr>
                <a:spcBef>
                  <a:spcPct val="0"/>
                </a:spcBef>
              </a:pPr>
              <a:t>42</a:t>
            </a:fld>
            <a:endParaRPr lang="el-GR" altLang="el-GR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A54015E-526C-A840-8FE2-A2F1BDA40F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427CF4F-796E-3A44-A123-2FA01EAF4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F8A86661-2342-1E41-B9BB-EE7DDA91F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3873F6-4C8F-3649-AE15-E7EA9FD96329}" type="slidenum">
              <a:rPr lang="el-GR" altLang="el-GR"/>
              <a:pPr>
                <a:spcBef>
                  <a:spcPct val="0"/>
                </a:spcBef>
              </a:pPr>
              <a:t>43</a:t>
            </a:fld>
            <a:endParaRPr lang="el-GR" altLang="el-GR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2F5ED1EF-8C35-9644-8056-9BD2DDA39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E604E3C-45E4-6647-B69A-5343C51B5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- Θέση εικόνας διαφάνειας">
            <a:extLst>
              <a:ext uri="{FF2B5EF4-FFF2-40B4-BE49-F238E27FC236}">
                <a16:creationId xmlns:a16="http://schemas.microsoft.com/office/drawing/2014/main" id="{7AAA5C25-409D-1748-803C-265696E3C8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- Θέση σημειώσεων">
            <a:extLst>
              <a:ext uri="{FF2B5EF4-FFF2-40B4-BE49-F238E27FC236}">
                <a16:creationId xmlns:a16="http://schemas.microsoft.com/office/drawing/2014/main" id="{CE895DCB-FD83-6747-8A3A-3DCF1A3BB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GR" altLang="en-GR"/>
          </a:p>
        </p:txBody>
      </p:sp>
      <p:sp>
        <p:nvSpPr>
          <p:cNvPr id="92164" name="3 - Θέση αριθμού διαφάνειας">
            <a:extLst>
              <a:ext uri="{FF2B5EF4-FFF2-40B4-BE49-F238E27FC236}">
                <a16:creationId xmlns:a16="http://schemas.microsoft.com/office/drawing/2014/main" id="{D151CE83-3680-9943-8F76-408EB7A97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B025A3B-3A92-EE4E-9295-BB94CAFEB072}" type="slidenum">
              <a:rPr lang="el-GR" altLang="en-GR" sz="1200"/>
              <a:pPr eaLnBrk="1" hangingPunct="1"/>
              <a:t>4</a:t>
            </a:fld>
            <a:endParaRPr lang="el-GR" altLang="en-GR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C234C2E-6159-D74F-88C0-44C5B08E3F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6FE5E1-5005-EA44-9394-377B5291E8FF}" type="slidenum">
              <a:rPr lang="el-GR" altLang="el-GR"/>
              <a:pPr>
                <a:spcBef>
                  <a:spcPct val="0"/>
                </a:spcBef>
              </a:pPr>
              <a:t>44</a:t>
            </a:fld>
            <a:endParaRPr lang="el-GR" altLang="el-GR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C91A5D6-63FD-8544-BF14-F78536E066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0360C1FD-7707-8240-AA49-E8B5DC5E4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26D18B6A-DCDB-7E4A-88D7-1194D1AEEA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13B945-4E0E-1142-8082-CD7EEB32BA49}" type="slidenum">
              <a:rPr lang="el-GR" altLang="el-GR"/>
              <a:pPr>
                <a:spcBef>
                  <a:spcPct val="0"/>
                </a:spcBef>
              </a:pPr>
              <a:t>45</a:t>
            </a:fld>
            <a:endParaRPr lang="el-GR" altLang="el-GR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7FE5EFD0-0734-9845-860B-F4C8A0DE06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87C5988B-E459-BC45-B536-D20AA6101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- Θέση εικόνας διαφάνειας">
            <a:extLst>
              <a:ext uri="{FF2B5EF4-FFF2-40B4-BE49-F238E27FC236}">
                <a16:creationId xmlns:a16="http://schemas.microsoft.com/office/drawing/2014/main" id="{45EC3067-53BB-DE4C-98C8-071688A88D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2 - Θέση σημειώσεων">
            <a:extLst>
              <a:ext uri="{FF2B5EF4-FFF2-40B4-BE49-F238E27FC236}">
                <a16:creationId xmlns:a16="http://schemas.microsoft.com/office/drawing/2014/main" id="{44EBBC60-4B0D-2344-9243-174498E6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R" altLang="en-GR"/>
          </a:p>
        </p:txBody>
      </p:sp>
      <p:sp>
        <p:nvSpPr>
          <p:cNvPr id="96260" name="3 - Θέση αριθμού διαφάνειας">
            <a:extLst>
              <a:ext uri="{FF2B5EF4-FFF2-40B4-BE49-F238E27FC236}">
                <a16:creationId xmlns:a16="http://schemas.microsoft.com/office/drawing/2014/main" id="{AECF9923-8B6A-C34D-8A72-9A8033E26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75C7BD3-193E-9A41-AC0D-14EDEFC97C97}" type="slidenum">
              <a:rPr lang="el-GR" altLang="en-GR" sz="1200"/>
              <a:pPr eaLnBrk="1" hangingPunct="1"/>
              <a:t>5</a:t>
            </a:fld>
            <a:endParaRPr lang="el-GR" altLang="en-G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7ADB033A-5326-D945-905E-F94657ED27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C1142645-492C-EC45-A11C-B706F5CB2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R" altLang="en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- Θέση εικόνας διαφάνειας">
            <a:extLst>
              <a:ext uri="{FF2B5EF4-FFF2-40B4-BE49-F238E27FC236}">
                <a16:creationId xmlns:a16="http://schemas.microsoft.com/office/drawing/2014/main" id="{022B6B74-2259-D340-84DF-238497C08B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2 - Θέση σημειώσεων">
            <a:extLst>
              <a:ext uri="{FF2B5EF4-FFF2-40B4-BE49-F238E27FC236}">
                <a16:creationId xmlns:a16="http://schemas.microsoft.com/office/drawing/2014/main" id="{74AE6F30-27D7-634E-ABE4-C3905C81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R" altLang="en-GR" b="1"/>
          </a:p>
        </p:txBody>
      </p:sp>
      <p:sp>
        <p:nvSpPr>
          <p:cNvPr id="97284" name="3 - Θέση αριθμού διαφάνειας">
            <a:extLst>
              <a:ext uri="{FF2B5EF4-FFF2-40B4-BE49-F238E27FC236}">
                <a16:creationId xmlns:a16="http://schemas.microsoft.com/office/drawing/2014/main" id="{44E7967C-A029-694D-AC2C-1922AF30C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867A323-C73F-C244-AD8D-0C7807B05BE9}" type="slidenum">
              <a:rPr lang="el-GR" altLang="en-GR" sz="1200"/>
              <a:pPr eaLnBrk="1" hangingPunct="1"/>
              <a:t>7</a:t>
            </a:fld>
            <a:endParaRPr lang="el-GR" altLang="en-G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- Θέση εικόνας διαφάνειας">
            <a:extLst>
              <a:ext uri="{FF2B5EF4-FFF2-40B4-BE49-F238E27FC236}">
                <a16:creationId xmlns:a16="http://schemas.microsoft.com/office/drawing/2014/main" id="{D5C40B98-B949-7A48-B669-C8FFAB877E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2 - Θέση σημειώσεων">
            <a:extLst>
              <a:ext uri="{FF2B5EF4-FFF2-40B4-BE49-F238E27FC236}">
                <a16:creationId xmlns:a16="http://schemas.microsoft.com/office/drawing/2014/main" id="{8009EB29-B2C2-864F-BB58-28C7D9E97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R" altLang="en-GR"/>
          </a:p>
        </p:txBody>
      </p:sp>
      <p:sp>
        <p:nvSpPr>
          <p:cNvPr id="98308" name="3 - Θέση αριθμού διαφάνειας">
            <a:extLst>
              <a:ext uri="{FF2B5EF4-FFF2-40B4-BE49-F238E27FC236}">
                <a16:creationId xmlns:a16="http://schemas.microsoft.com/office/drawing/2014/main" id="{78FC14B9-5979-6041-BA0C-7A85F4471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7EBF2CC-4D5B-894C-A9C2-929769C7354B}" type="slidenum">
              <a:rPr lang="el-GR" altLang="en-GR" sz="1200"/>
              <a:pPr eaLnBrk="1" hangingPunct="1"/>
              <a:t>8</a:t>
            </a:fld>
            <a:endParaRPr lang="el-GR" altLang="en-G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A543117C-8945-5B45-9E30-893301C703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FBB1E227-E13D-DF43-9ABE-0A8BD29A0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GR" altLang="en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C7623499-F8E9-0F47-A340-113907B90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E5B3E071-E685-CC40-98B8-18D2AFD41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R" altLang="en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56A5-942C-D34F-8360-A9D37AD70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1B056-9C9C-7F45-95E4-5F73ECD28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37F61-E32D-9943-8FCA-B6897FF1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357-15D5-BC43-8247-FA80BCFD3FA8}" type="datetimeFigureOut">
              <a:rPr lang="en-GR" smtClean="0"/>
              <a:t>13/10/23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CCBEA-5321-074E-B10C-6FABFA17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3F2DD-3E6D-274F-B3FC-F9DE1BB9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828F-E437-B843-BA3E-0A57AD8BF04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543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E1039-8671-1048-8F86-7E741086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D4DF1-1797-8D43-910A-A9B7D19BF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FF3C9-5D67-7C4A-ABB2-A373D900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357-15D5-BC43-8247-FA80BCFD3FA8}" type="datetimeFigureOut">
              <a:rPr lang="en-GR" smtClean="0"/>
              <a:t>13/10/23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826FD-F001-AC40-906B-B4EA51B7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5E153-90E6-2247-AC02-64F70B61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828F-E437-B843-BA3E-0A57AD8BF04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0401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4A946-275B-084C-A9E1-7BC68DB9E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8A52E-5414-0644-BA7B-5E1EE82C7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9D841-F627-694B-814C-1282A2FBD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357-15D5-BC43-8247-FA80BCFD3FA8}" type="datetimeFigureOut">
              <a:rPr lang="en-GR" smtClean="0"/>
              <a:t>13/10/23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58F5C-9F89-464C-81BC-D71EDB0D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BF350-1644-914E-93B9-9603DE72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828F-E437-B843-BA3E-0A57AD8BF04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5056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6146800" y="1828800"/>
            <a:ext cx="5029200" cy="17526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6146800" y="3733800"/>
            <a:ext cx="5029200" cy="17526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DCE21A-9A5E-42F2-87C1-B049F6A3CA3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0458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7075B-3A09-2E4D-9EF0-EF932D8E47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C7A3CC-8047-754E-A699-DBB726C4BF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F0A5F-49B1-0E44-B562-16D150D25C82}" type="slidenum">
              <a:rPr lang="el-GR" altLang="el-GR"/>
              <a:pPr/>
              <a:t>‹#›</a:t>
            </a:fld>
            <a:endParaRPr lang="el-GR" altLang="el-G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07659E4-3D32-6541-81E9-31471B84CC6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0642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5374546-41E5-034C-A1B4-A17D6BD41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2A966F7-186C-DE4A-8C5A-58ABF8DA87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FB5FC-EF2E-9E4B-9E64-A1DCA1F506C2}" type="slidenum">
              <a:rPr lang="el-GR" altLang="el-GR"/>
              <a:pPr/>
              <a:t>‹#›</a:t>
            </a:fld>
            <a:endParaRPr lang="el-GR" altLang="el-G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58E5793-1CF0-DE43-B22B-FA196158399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851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0D67-734A-834B-A1C1-4C62607F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44EA9-54A2-4F40-A349-CA3A91F1D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FA08C-6845-0A43-B83D-694578504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357-15D5-BC43-8247-FA80BCFD3FA8}" type="datetimeFigureOut">
              <a:rPr lang="en-GR" smtClean="0"/>
              <a:t>13/10/23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31BFC-A008-0148-866A-180AE02A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F761A-C456-F54C-8B24-4A33DCCA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828F-E437-B843-BA3E-0A57AD8BF04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70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20F0-2F94-464D-8E48-99B93FBD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30D43-1CED-CB4E-BCE9-5EDE54F1B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F13FC-097A-C54F-A766-A0A6A465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357-15D5-BC43-8247-FA80BCFD3FA8}" type="datetimeFigureOut">
              <a:rPr lang="en-GR" smtClean="0"/>
              <a:t>13/10/23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EF78E-8233-4A46-8235-C50EC57B3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2A708-27F4-4345-A3EB-485C8DF20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828F-E437-B843-BA3E-0A57AD8BF04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4144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5322B-19FC-C543-95F2-DB26B632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CA415-2CE9-084D-9FD6-157CC1B33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8AC61-AB74-8340-A60A-74DAF8EB5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4B415-D101-E446-8D19-96F6B0AF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357-15D5-BC43-8247-FA80BCFD3FA8}" type="datetimeFigureOut">
              <a:rPr lang="en-GR" smtClean="0"/>
              <a:t>13/10/23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D7085-03CB-1240-838D-7F275969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41C57-3107-5F44-8B83-14CCD5C7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828F-E437-B843-BA3E-0A57AD8BF04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3273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8A6E5-9D4A-294C-9216-0DC360849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A1C5A-AC70-BD40-9AFA-52D9BD58C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53706-DCEF-C140-88BB-F3BD7273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CC6D3-D40D-D244-A008-6A147227E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46C34-858A-2B4F-9383-194E11818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335DF2-6A05-5648-A7D2-2A065868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357-15D5-BC43-8247-FA80BCFD3FA8}" type="datetimeFigureOut">
              <a:rPr lang="en-GR" smtClean="0"/>
              <a:t>13/10/23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B5DBC-D5FA-8A4C-8E5E-785CF685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D93D14-16F8-3A4B-A890-6C03C68E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828F-E437-B843-BA3E-0A57AD8BF04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3005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99FF-68F4-C443-B3FA-599BA5B9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C4CA04-F189-5E41-9791-B6406EC3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357-15D5-BC43-8247-FA80BCFD3FA8}" type="datetimeFigureOut">
              <a:rPr lang="en-GR" smtClean="0"/>
              <a:t>13/10/23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7EEB0-6E11-1047-A053-44687827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3857B-1CE9-D442-805D-C9C2FEEE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828F-E437-B843-BA3E-0A57AD8BF04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6486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E34341-ED02-D345-81A5-6B8F1972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357-15D5-BC43-8247-FA80BCFD3FA8}" type="datetimeFigureOut">
              <a:rPr lang="en-GR" smtClean="0"/>
              <a:t>13/10/23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D4D3C-0361-144A-860B-B48A4F5B7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E2D25-CC3A-E247-A5AC-B861A761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828F-E437-B843-BA3E-0A57AD8BF04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6595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A50F-A28A-3942-8596-8142158E5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CBAD8-C8AE-2746-913A-0E609C567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78099-473B-7C47-BCB9-3A25BDFD9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CB98B-0354-6246-A052-B468A2C0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357-15D5-BC43-8247-FA80BCFD3FA8}" type="datetimeFigureOut">
              <a:rPr lang="en-GR" smtClean="0"/>
              <a:t>13/10/23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99FB5-BE5F-BC4D-AD06-620CD2A7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F1435-971D-784A-819A-860956449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828F-E437-B843-BA3E-0A57AD8BF04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6845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64B4-3849-9E45-A164-61195B9C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1B810F-99D8-294B-B54F-7E42366D9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EEB59-FF0C-5344-B5A7-504E4B32D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F51A5-F66E-EB48-A20B-52DB4CF2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357-15D5-BC43-8247-FA80BCFD3FA8}" type="datetimeFigureOut">
              <a:rPr lang="en-GR" smtClean="0"/>
              <a:t>13/10/23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FA77F-D1DD-A14A-9094-440F103B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96F26-F3ED-0E4B-8117-459AED4A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828F-E437-B843-BA3E-0A57AD8BF04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5057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E88BBC-B6B9-B841-9686-5EB9B42A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3682E-573E-C24C-BE6E-20AF137D6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D7123-A5D7-9A48-B627-1A3CA4AED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A9357-15D5-BC43-8247-FA80BCFD3FA8}" type="datetimeFigureOut">
              <a:rPr lang="en-GR" smtClean="0"/>
              <a:t>13/10/23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6EBAC-3097-294D-B17B-556730E30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2CB63-5C33-FB45-80FE-98551AE0C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6828F-E437-B843-BA3E-0A57AD8BF04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5371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wm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2.wm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462A-DFA3-D04C-B392-89DBC926D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287491" cy="955819"/>
          </a:xfrm>
        </p:spPr>
        <p:txBody>
          <a:bodyPr>
            <a:normAutofit/>
          </a:bodyPr>
          <a:lstStyle/>
          <a:p>
            <a:r>
              <a:rPr lang="el-GR" sz="4000" b="1" u="sng" dirty="0"/>
              <a:t>ΔΗΛΗΤΗΡΙΑΣΕΙΣ</a:t>
            </a:r>
            <a:endParaRPr lang="en-GR" sz="4000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238AC-CCFF-F940-9002-D7131D21C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29444"/>
            <a:ext cx="5767450" cy="2885704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/>
              <a:t>Δηλητηρίαση στο πλαίσιο της ΔΔ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/>
              <a:t>Ιστορικό-Συμπτώματα-Τοξικολογική Ανάλυση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/>
              <a:t>Κυρίως στο οικιακό περιβάλλον- </a:t>
            </a:r>
            <a:r>
              <a:rPr lang="el-GR" dirty="0" err="1"/>
              <a:t>Σπανιώτερα</a:t>
            </a:r>
            <a:r>
              <a:rPr lang="el-GR" dirty="0"/>
              <a:t> στο επαγγελματικό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/>
              <a:t>Εγκληματική ενέργεια- Αυτοκτονία-Ατύχημα (δικαστικές προεκτάσεις)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52879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0CE6BDD-8570-D647-9706-0FCD242F12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endParaRPr lang="el-GR" altLang="en-G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A5E9CC-A609-9A43-A056-1AE59591F0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el-GR" altLang="en-GR" dirty="0"/>
          </a:p>
        </p:txBody>
      </p:sp>
      <p:sp>
        <p:nvSpPr>
          <p:cNvPr id="37890" name="1 - Τίτλος">
            <a:extLst>
              <a:ext uri="{FF2B5EF4-FFF2-40B4-BE49-F238E27FC236}">
                <a16:creationId xmlns:a16="http://schemas.microsoft.com/office/drawing/2014/main" id="{4CFFC3C8-1BBB-8544-81FE-2A45F626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GR"/>
              <a:t>Χρόνια έκθεση σε </a:t>
            </a:r>
            <a:r>
              <a:rPr lang="en-US" altLang="en-GR"/>
              <a:t>CO</a:t>
            </a:r>
            <a:endParaRPr lang="el-GR" altLang="en-GR"/>
          </a:p>
        </p:txBody>
      </p:sp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C1FF0BE1-7105-0C47-A24F-C41535D85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981201"/>
            <a:ext cx="7772400" cy="4519613"/>
          </a:xfrm>
        </p:spPr>
        <p:txBody>
          <a:bodyPr/>
          <a:lstStyle/>
          <a:p>
            <a:pPr>
              <a:defRPr/>
            </a:pPr>
            <a:r>
              <a:rPr lang="el-GR" dirty="0"/>
              <a:t>Αθροίζεται το </a:t>
            </a:r>
            <a:r>
              <a:rPr lang="en-US" dirty="0"/>
              <a:t>CO;</a:t>
            </a:r>
          </a:p>
          <a:p>
            <a:pPr>
              <a:defRPr/>
            </a:pPr>
            <a:r>
              <a:rPr lang="en-US" dirty="0"/>
              <a:t>OXI. </a:t>
            </a:r>
            <a:r>
              <a:rPr lang="el-GR" dirty="0"/>
              <a:t>Δημιουργεί κατάσταση συνεχούς </a:t>
            </a:r>
            <a:r>
              <a:rPr lang="el-GR" dirty="0" err="1"/>
              <a:t>υποξίας</a:t>
            </a:r>
            <a:r>
              <a:rPr lang="el-GR" dirty="0"/>
              <a:t> στον οργανισμό. </a:t>
            </a:r>
            <a:endParaRPr lang="en-US" dirty="0"/>
          </a:p>
          <a:p>
            <a:pPr>
              <a:defRPr/>
            </a:pPr>
            <a:r>
              <a:rPr lang="el-GR" dirty="0"/>
              <a:t>Που οφείλεται η χρόνια έκθεση</a:t>
            </a:r>
            <a:r>
              <a:rPr lang="en-US" dirty="0"/>
              <a:t>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/>
              <a:t>Έκθεση στο </a:t>
            </a:r>
            <a:r>
              <a:rPr lang="en-US" dirty="0"/>
              <a:t>CO </a:t>
            </a:r>
            <a:r>
              <a:rPr lang="el-GR" dirty="0"/>
              <a:t>ατμοσφαιρικού αέρα από ατελή καύση βενζίνης των αυτοκινήτων, βιομηχανία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/>
              <a:t>Κάπνισμα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8B07C251-0A5E-5C46-A09B-0DC127928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endParaRPr lang="el-GR" altLang="en-G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AD7572-3EA5-8A41-A34E-C16B536C0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el-GR" altLang="en-GR" dirty="0"/>
          </a:p>
        </p:txBody>
      </p:sp>
      <p:sp>
        <p:nvSpPr>
          <p:cNvPr id="38914" name="1 - Τίτλος">
            <a:extLst>
              <a:ext uri="{FF2B5EF4-FFF2-40B4-BE49-F238E27FC236}">
                <a16:creationId xmlns:a16="http://schemas.microsoft.com/office/drawing/2014/main" id="{8E5E1381-B920-F348-AA99-17EFDB7A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GR"/>
              <a:t>Κάπνισμα</a:t>
            </a:r>
          </a:p>
        </p:txBody>
      </p:sp>
      <p:sp>
        <p:nvSpPr>
          <p:cNvPr id="38915" name="2 - Θέση περιεχομένου">
            <a:extLst>
              <a:ext uri="{FF2B5EF4-FFF2-40B4-BE49-F238E27FC236}">
                <a16:creationId xmlns:a16="http://schemas.microsoft.com/office/drawing/2014/main" id="{B9B34AF0-3FCB-8C49-A4AC-058CEC2BA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049" y="2327563"/>
            <a:ext cx="6056416" cy="1983179"/>
          </a:xfrm>
        </p:spPr>
        <p:txBody>
          <a:bodyPr/>
          <a:lstStyle/>
          <a:p>
            <a:r>
              <a:rPr lang="en-US" altLang="en-GR" dirty="0"/>
              <a:t>[H</a:t>
            </a:r>
            <a:r>
              <a:rPr lang="el-GR" altLang="en-GR" dirty="0"/>
              <a:t>β</a:t>
            </a:r>
            <a:r>
              <a:rPr lang="en-US" altLang="en-GR" dirty="0"/>
              <a:t>CO] 5-6% 1 </a:t>
            </a:r>
            <a:r>
              <a:rPr lang="el-GR" altLang="en-GR" dirty="0"/>
              <a:t>πακέτο ημερησίως</a:t>
            </a:r>
          </a:p>
          <a:p>
            <a:r>
              <a:rPr lang="el-GR" altLang="en-GR" dirty="0"/>
              <a:t>15-17% </a:t>
            </a:r>
            <a:r>
              <a:rPr lang="el-GR" altLang="en-GR" dirty="0" err="1"/>
              <a:t>βαρείς</a:t>
            </a:r>
            <a:r>
              <a:rPr lang="el-GR" altLang="en-GR" dirty="0"/>
              <a:t> καπνιστές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AA01B2A0-5AF2-7143-BEB6-DCA2DF1107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endParaRPr lang="el-GR" altLang="en-G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02719-DA2E-DD48-BBCF-0D70665F6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el-GR" altLang="en-GR" dirty="0"/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AB017CFA-0CAB-1C46-9563-A475D9C80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l-GR" i="1" dirty="0">
                <a:solidFill>
                  <a:schemeClr val="tx1"/>
                </a:solidFill>
              </a:rPr>
              <a:t>Θεραπεία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929F7756-E838-E941-B143-C4D7D1C9DA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GR" b="1" dirty="0"/>
              <a:t>απομάκρυνση</a:t>
            </a:r>
            <a:r>
              <a:rPr lang="el-GR" altLang="en-GR" dirty="0"/>
              <a:t> αρρώστου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GR" b="1" dirty="0"/>
              <a:t>τεχνητή αναπνοή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GR" dirty="0"/>
              <a:t> χορήγηση Ο</a:t>
            </a:r>
            <a:r>
              <a:rPr lang="el-GR" altLang="en-GR" baseline="-25000" dirty="0"/>
              <a:t>2 </a:t>
            </a:r>
            <a:r>
              <a:rPr lang="el-GR" altLang="en-GR" dirty="0"/>
              <a:t>επί 4</a:t>
            </a:r>
            <a:r>
              <a:rPr lang="en-US" altLang="en-GR" dirty="0"/>
              <a:t> h </a:t>
            </a:r>
            <a:r>
              <a:rPr lang="el-GR" altLang="en-GR" dirty="0"/>
              <a:t>ή </a:t>
            </a:r>
            <a:r>
              <a:rPr lang="el-GR" altLang="en-GR" b="1" dirty="0" err="1"/>
              <a:t>υπερβαρικού</a:t>
            </a:r>
            <a:r>
              <a:rPr lang="el-GR" altLang="en-GR" b="1" dirty="0"/>
              <a:t> Ο</a:t>
            </a:r>
            <a:r>
              <a:rPr lang="el-GR" altLang="en-GR" b="1" baseline="-25000" dirty="0"/>
              <a:t>2</a:t>
            </a:r>
            <a:endParaRPr lang="el-GR" altLang="en-GR" b="1" dirty="0"/>
          </a:p>
          <a:p>
            <a:pPr eaLnBrk="1" hangingPunct="1">
              <a:lnSpc>
                <a:spcPct val="90000"/>
              </a:lnSpc>
            </a:pPr>
            <a:r>
              <a:rPr lang="el-GR" altLang="en-GR" dirty="0"/>
              <a:t>διόρθωση μεταβολικής </a:t>
            </a:r>
            <a:r>
              <a:rPr lang="el-GR" altLang="en-GR" b="1" dirty="0"/>
              <a:t>οξέωσης </a:t>
            </a:r>
            <a:r>
              <a:rPr lang="el-GR" altLang="en-GR" dirty="0"/>
              <a:t>με αερισμό και οξυγόνο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GR" dirty="0"/>
              <a:t>ακινησία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GR" dirty="0"/>
              <a:t>Αντιμετώπιση εγκεφαλικού οιδήματος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FA1A028-3030-AE4B-97D4-9993B9168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GR"/>
              <a:t>Χλώριο (</a:t>
            </a:r>
            <a:r>
              <a:rPr lang="en-US" altLang="en-GR"/>
              <a:t>Cl</a:t>
            </a:r>
            <a:r>
              <a:rPr lang="en-US" altLang="en-GR" baseline="-25000"/>
              <a:t>2</a:t>
            </a:r>
            <a:r>
              <a:rPr lang="en-US" altLang="en-GR"/>
              <a:t>)</a:t>
            </a:r>
            <a:endParaRPr lang="el-GR" altLang="en-GR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B4BE5F6-EB5A-674F-A83A-0F86E5492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GR"/>
              <a:t>ερεθιστική οσμή </a:t>
            </a:r>
            <a:r>
              <a:rPr lang="el-GR" altLang="en-GR">
                <a:sym typeface="Symbol" pitchFamily="2" charset="2"/>
              </a:rPr>
              <a:t> εύκολη ανίχνευση</a:t>
            </a:r>
          </a:p>
          <a:p>
            <a:pPr eaLnBrk="1" hangingPunct="1"/>
            <a:r>
              <a:rPr lang="el-GR" altLang="en-GR">
                <a:sym typeface="Symbol" pitchFamily="2" charset="2"/>
              </a:rPr>
              <a:t>βαρύτερο του αέρα</a:t>
            </a:r>
          </a:p>
          <a:p>
            <a:pPr eaLnBrk="1" hangingPunct="1"/>
            <a:r>
              <a:rPr lang="el-GR" altLang="en-GR">
                <a:sym typeface="Symbol" pitchFamily="2" charset="2"/>
              </a:rPr>
              <a:t>εκλύεται μετά από ανάμιξη χλωρίνης &amp; οξέων.</a:t>
            </a:r>
          </a:p>
          <a:p>
            <a:pPr eaLnBrk="1" hangingPunct="1"/>
            <a:endParaRPr lang="el-GR" altLang="en-GR">
              <a:sym typeface="Symbol" pitchFamily="2" charset="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lue_grey_md_wht">
            <a:extLst>
              <a:ext uri="{FF2B5EF4-FFF2-40B4-BE49-F238E27FC236}">
                <a16:creationId xmlns:a16="http://schemas.microsoft.com/office/drawing/2014/main" id="{85080FD1-2000-9E4D-98FD-A9667411B4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EBA61F57-4D32-FB44-94A0-FE5655F89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52600"/>
            <a:ext cx="9144000" cy="40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GR" sz="4400" dirty="0">
              <a:latin typeface="Arial Black" panose="020B0604020202020204" pitchFamily="34" charset="0"/>
            </a:endParaRPr>
          </a:p>
          <a:p>
            <a:pPr eaLnBrk="1" hangingPunct="1"/>
            <a:r>
              <a:rPr lang="el-GR" altLang="en-GR" sz="3600" dirty="0"/>
              <a:t>Απολύμανση ποσίμου ύδατος </a:t>
            </a:r>
            <a:r>
              <a:rPr lang="el-GR" altLang="en-GR" sz="2800" dirty="0">
                <a:sym typeface="Symbol" pitchFamily="2" charset="2"/>
              </a:rPr>
              <a:t>(χλωρίωση ύδατος)</a:t>
            </a:r>
          </a:p>
          <a:p>
            <a:pPr eaLnBrk="1" hangingPunct="1"/>
            <a:r>
              <a:rPr lang="el-GR" altLang="en-GR" sz="3600" dirty="0"/>
              <a:t>Οικιακό περιβάλλον</a:t>
            </a:r>
            <a:endParaRPr lang="en-US" altLang="en-GR" sz="3600" dirty="0"/>
          </a:p>
          <a:p>
            <a:pPr eaLnBrk="1" hangingPunct="1"/>
            <a:r>
              <a:rPr lang="el-GR" altLang="en-GR" sz="3600" dirty="0"/>
              <a:t>Υγιεινή και απολύμανση</a:t>
            </a:r>
            <a:endParaRPr lang="en-US" altLang="en-GR" sz="3600" dirty="0"/>
          </a:p>
          <a:p>
            <a:pPr eaLnBrk="1" hangingPunct="1"/>
            <a:r>
              <a:rPr lang="el-GR" altLang="en-GR" sz="3600" dirty="0"/>
              <a:t>Καταναλωτικά προϊόντα</a:t>
            </a:r>
            <a:endParaRPr lang="en-US" altLang="en-GR" sz="3600" dirty="0"/>
          </a:p>
          <a:p>
            <a:pPr eaLnBrk="1" hangingPunct="1">
              <a:spcBef>
                <a:spcPct val="20000"/>
              </a:spcBef>
            </a:pPr>
            <a:r>
              <a:rPr lang="el-GR" altLang="en-GR" sz="2800" dirty="0">
                <a:sym typeface="Symbol" pitchFamily="2" charset="2"/>
              </a:rPr>
              <a:t>πολεμικό αέριο</a:t>
            </a:r>
          </a:p>
          <a:p>
            <a:pPr eaLnBrk="1" hangingPunct="1"/>
            <a:endParaRPr lang="en-US" altLang="en-GR" sz="3600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0C86773-E2B7-3241-8120-F0DFC6444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4839" y="944563"/>
            <a:ext cx="5038725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GR" b="1"/>
              <a:t>Χρήσεις χλωρίου</a:t>
            </a:r>
            <a:endParaRPr lang="en-US" altLang="en-GR" b="1"/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3D8860DA-0155-8C4E-BBE4-C040D1600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325" y="1717675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GR" sz="4400">
              <a:latin typeface="Arial Black" panose="020B0604020202020204" pitchFamily="34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2980DE9-54C4-1749-86F2-D41EB8BB94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GR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033EA72-E42E-3648-A03A-5EEB10216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GR" i="1" dirty="0"/>
              <a:t>Μηχανισμός τοξικής δράσης</a:t>
            </a:r>
            <a:r>
              <a:rPr lang="el-GR" altLang="en-GR" dirty="0"/>
              <a:t> </a:t>
            </a:r>
            <a:r>
              <a:rPr lang="en-US" altLang="en-GR" dirty="0"/>
              <a:t>: </a:t>
            </a:r>
            <a:r>
              <a:rPr lang="el-GR" altLang="en-GR" dirty="0"/>
              <a:t>αντιδρά με το νερό </a:t>
            </a:r>
            <a:r>
              <a:rPr lang="el-GR" altLang="en-GR" dirty="0">
                <a:sym typeface="Symbol" pitchFamily="2" charset="2"/>
              </a:rPr>
              <a:t> σχηματισμός Η</a:t>
            </a:r>
            <a:r>
              <a:rPr lang="en-US" altLang="en-GR" dirty="0">
                <a:sym typeface="Symbol" pitchFamily="2" charset="2"/>
              </a:rPr>
              <a:t>Cl</a:t>
            </a:r>
            <a:r>
              <a:rPr lang="el-GR" altLang="en-GR">
                <a:sym typeface="Symbol" pitchFamily="2" charset="2"/>
              </a:rPr>
              <a:t>, Ο2</a:t>
            </a:r>
            <a:r>
              <a:rPr lang="el-GR" altLang="en-GR" baseline="30000">
                <a:sym typeface="Symbol" pitchFamily="2" charset="2"/>
              </a:rPr>
              <a:t>.</a:t>
            </a:r>
          </a:p>
          <a:p>
            <a:pPr eaLnBrk="1" hangingPunct="1"/>
            <a:r>
              <a:rPr lang="el-GR" altLang="en-GR" dirty="0">
                <a:sym typeface="Symbol" pitchFamily="2" charset="2"/>
              </a:rPr>
              <a:t>20 φορές ισχυρότερο απλού </a:t>
            </a:r>
            <a:r>
              <a:rPr lang="en-GB" altLang="en-GR" dirty="0">
                <a:sym typeface="Symbol" pitchFamily="2" charset="2"/>
              </a:rPr>
              <a:t>HCl</a:t>
            </a:r>
          </a:p>
          <a:p>
            <a:pPr eaLnBrk="1" hangingPunct="1"/>
            <a:r>
              <a:rPr lang="el-GR" altLang="en-GR" dirty="0">
                <a:sym typeface="Symbol" pitchFamily="2" charset="2"/>
              </a:rPr>
              <a:t>Καθυστέρηση εμφάνισης συμπτωμάτων μέχρι και 48 </a:t>
            </a:r>
            <a:r>
              <a:rPr lang="en-GB" altLang="en-GR" dirty="0">
                <a:sym typeface="Symbol" pitchFamily="2" charset="2"/>
              </a:rPr>
              <a:t>h.</a:t>
            </a:r>
            <a:endParaRPr lang="el-GR" altLang="en-GR" dirty="0">
              <a:sym typeface="Symbol" pitchFamily="2" charset="2"/>
            </a:endParaRPr>
          </a:p>
          <a:p>
            <a:pPr eaLnBrk="1" hangingPunct="1"/>
            <a:endParaRPr lang="el-GR" altLang="en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E29E228F-3BEC-6F41-A4BA-52473614D8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l-GR" dirty="0"/>
              <a:t>Χρόνια δηλητηρίαση με χλώριο</a:t>
            </a:r>
          </a:p>
        </p:txBody>
      </p:sp>
      <p:sp>
        <p:nvSpPr>
          <p:cNvPr id="24579" name="2 - Θέση περιεχομένου">
            <a:extLst>
              <a:ext uri="{FF2B5EF4-FFF2-40B4-BE49-F238E27FC236}">
                <a16:creationId xmlns:a16="http://schemas.microsoft.com/office/drawing/2014/main" id="{5D3DC067-BC58-E247-B580-74EF00065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altLang="en-GR" dirty="0"/>
              <a:t>Από τους οφθαλμούς</a:t>
            </a:r>
          </a:p>
          <a:p>
            <a:r>
              <a:rPr lang="el-GR" altLang="en-GR" dirty="0"/>
              <a:t>Επιπεφυκίτιδα, δακρύρροια</a:t>
            </a:r>
          </a:p>
          <a:p>
            <a:pPr>
              <a:buFontTx/>
              <a:buNone/>
            </a:pPr>
            <a:r>
              <a:rPr lang="el-GR" altLang="en-GR" dirty="0"/>
              <a:t>Από το δέρμα</a:t>
            </a:r>
          </a:p>
          <a:p>
            <a:r>
              <a:rPr lang="el-GR" altLang="en-GR" dirty="0" err="1"/>
              <a:t>Ακμοειδές</a:t>
            </a:r>
            <a:r>
              <a:rPr lang="el-GR" altLang="en-GR" dirty="0"/>
              <a:t> εξάνθημα </a:t>
            </a:r>
          </a:p>
          <a:p>
            <a:pPr lvl="1"/>
            <a:r>
              <a:rPr lang="el-GR" altLang="en-GR" dirty="0" err="1"/>
              <a:t>Προσθια</a:t>
            </a:r>
            <a:r>
              <a:rPr lang="el-GR" altLang="en-GR" dirty="0"/>
              <a:t> επιφάνεια θώρακα</a:t>
            </a:r>
          </a:p>
          <a:p>
            <a:pPr lvl="1"/>
            <a:r>
              <a:rPr lang="el-GR" altLang="en-GR" dirty="0"/>
              <a:t>Άνω άκρα</a:t>
            </a:r>
          </a:p>
          <a:p>
            <a:pPr lvl="1"/>
            <a:r>
              <a:rPr lang="el-GR" altLang="en-GR" dirty="0"/>
              <a:t>Λαιμό</a:t>
            </a:r>
          </a:p>
          <a:p>
            <a:pPr lvl="1"/>
            <a:endParaRPr lang="el-GR" altLang="en-GR" dirty="0"/>
          </a:p>
          <a:p>
            <a:pPr lvl="1"/>
            <a:r>
              <a:rPr lang="el-GR" altLang="en-GR" u="sng" dirty="0"/>
              <a:t>Λαρυγγικό και πνευμονικό οίδημα εντός λίγων ωρών</a:t>
            </a:r>
          </a:p>
          <a:p>
            <a:pPr marL="457200" lvl="1" indent="0">
              <a:buNone/>
            </a:pPr>
            <a:endParaRPr lang="el-GR" altLang="en-GR" dirty="0"/>
          </a:p>
          <a:p>
            <a:pPr lvl="1">
              <a:buFontTx/>
              <a:buNone/>
            </a:pPr>
            <a:endParaRPr lang="el-GR" altLang="en-GR" dirty="0"/>
          </a:p>
          <a:p>
            <a:pPr lvl="1">
              <a:buFontTx/>
              <a:buNone/>
            </a:pPr>
            <a:endParaRPr lang="el-GR" altLang="en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627-1DF4-A743-80A6-DEC77D293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Θεραπεία</a:t>
            </a:r>
            <a:endParaRPr lang="en-GR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E827F-4F5A-A74B-9155-24540FC31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Βρογχοδιαστολή</a:t>
            </a:r>
            <a:r>
              <a:rPr lang="el-GR" dirty="0"/>
              <a:t> με χορήγηση οξυγόνου</a:t>
            </a:r>
          </a:p>
          <a:p>
            <a:r>
              <a:rPr lang="el-GR" dirty="0" err="1"/>
              <a:t>Πρεδνιζολόνη</a:t>
            </a:r>
            <a:r>
              <a:rPr lang="el-GR" dirty="0"/>
              <a:t> επί οιδήματος (60-80/</a:t>
            </a:r>
            <a:r>
              <a:rPr lang="el-GR" dirty="0" err="1"/>
              <a:t>ημερα</a:t>
            </a:r>
            <a:r>
              <a:rPr lang="el-GR" dirty="0"/>
              <a:t>)</a:t>
            </a:r>
          </a:p>
          <a:p>
            <a:r>
              <a:rPr lang="el-GR" dirty="0"/>
              <a:t>Διασωλήνωση</a:t>
            </a:r>
          </a:p>
          <a:p>
            <a:r>
              <a:rPr lang="el-GR" dirty="0" err="1"/>
              <a:t>Οφθαλμοκινητικός</a:t>
            </a:r>
            <a:r>
              <a:rPr lang="el-GR" dirty="0"/>
              <a:t> έλεγχος</a:t>
            </a:r>
          </a:p>
          <a:p>
            <a:r>
              <a:rPr lang="el-GR"/>
              <a:t>Παρακολούθηση επί 12ωρο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98483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31916" y="2196935"/>
            <a:ext cx="7479476" cy="38713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dirty="0"/>
              <a:t>   </a:t>
            </a:r>
            <a:r>
              <a:rPr lang="el-GR" b="1" dirty="0"/>
              <a:t>Απαγορεύεται η κατανάλωση αυτοφυών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b="1" dirty="0"/>
              <a:t>   μανιταριών εάν προηγουμένως δεν </a:t>
            </a:r>
            <a:r>
              <a:rPr lang="el-GR" b="1" dirty="0" err="1"/>
              <a:t>ταυτοποιηθούν</a:t>
            </a:r>
            <a:r>
              <a:rPr lang="el-GR" b="1" dirty="0"/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b="1" dirty="0">
                <a:solidFill>
                  <a:srgbClr val="E1EB1B"/>
                </a:solidFill>
              </a:rPr>
              <a:t> </a:t>
            </a:r>
            <a:endParaRPr lang="el-GR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dirty="0"/>
              <a:t>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b="1" dirty="0">
                <a:solidFill>
                  <a:srgbClr val="FFC000"/>
                </a:solidFill>
              </a:rPr>
              <a:t>Μύκητες (Μανιτάρια)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990600"/>
            <a:ext cx="8610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b="1" dirty="0"/>
              <a:t>Δηλητηριώδη μανιτάρια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b="1" dirty="0"/>
              <a:t>Εμπειρικά ΜΗ ΑΣΦΑΛΗ κριτήρια αναγνώρισης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/>
              <a:t>Ζωηρό χρώμα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/>
              <a:t>Σκοτεινό χρώμα της σάρκας τους  στο σημείο αποκοπής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/>
              <a:t>Μελανή απόχρωση των αργυρών σκευών όταν έλθουν σ’ επαφή με δηλητηριώδη μανιτάρια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/>
              <a:t>Η απουσία δακτυλίου από τον ποδίσκο τους  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9982200" y="6324601"/>
            <a:ext cx="554832" cy="448469"/>
          </a:xfrm>
        </p:spPr>
        <p:txBody>
          <a:bodyPr/>
          <a:lstStyle/>
          <a:p>
            <a:pPr>
              <a:defRPr/>
            </a:pPr>
            <a:endParaRPr lang="el-GR" sz="1500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b="1" dirty="0">
                <a:solidFill>
                  <a:srgbClr val="FFC000"/>
                </a:solidFill>
              </a:rPr>
              <a:t>Μύκητες (Μανιτάρια)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EBD55FA-7AF6-E240-B238-03A846F0D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endParaRPr lang="el-GR" altLang="en-G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D32AB6-C10C-0E43-AA49-BD4416048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el-GR" altLang="en-GR" dirty="0"/>
          </a:p>
        </p:txBody>
      </p:sp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95BF23BF-5BCA-F441-B2E4-4BC5D8A43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l-GR" dirty="0">
                <a:solidFill>
                  <a:srgbClr val="CC0066"/>
                </a:solidFill>
              </a:rPr>
            </a:br>
            <a:r>
              <a:rPr lang="el-GR" dirty="0">
                <a:solidFill>
                  <a:srgbClr val="CC0066"/>
                </a:solidFill>
              </a:rPr>
              <a:t>Μονοξείδιο του άνθρακα (CO)</a:t>
            </a:r>
            <a:br>
              <a:rPr lang="el-GR" dirty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9875" name="Rectangle 1027">
            <a:extLst>
              <a:ext uri="{FF2B5EF4-FFF2-40B4-BE49-F238E27FC236}">
                <a16:creationId xmlns:a16="http://schemas.microsoft.com/office/drawing/2014/main" id="{2CF215A1-8690-9645-AA14-2A04BA513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1"/>
            <a:ext cx="7772400" cy="4543425"/>
          </a:xfrm>
        </p:spPr>
        <p:txBody>
          <a:bodyPr/>
          <a:lstStyle/>
          <a:p>
            <a:pPr eaLnBrk="1" hangingPunct="1"/>
            <a:r>
              <a:rPr lang="el-GR" altLang="en-GR" dirty="0"/>
              <a:t>Αρχαιότερο δηλητήριο</a:t>
            </a:r>
          </a:p>
          <a:p>
            <a:pPr eaLnBrk="1" hangingPunct="1"/>
            <a:r>
              <a:rPr lang="el-GR" altLang="en-GR" dirty="0"/>
              <a:t>Ρωμαϊκή εποχή </a:t>
            </a:r>
          </a:p>
          <a:p>
            <a:pPr eaLnBrk="1" hangingPunct="1"/>
            <a:r>
              <a:rPr lang="el-GR" altLang="en-GR" dirty="0"/>
              <a:t>Τέλειο ασφυξιογόνο αέριο</a:t>
            </a:r>
          </a:p>
          <a:p>
            <a:pPr eaLnBrk="1" hangingPunct="1"/>
            <a:r>
              <a:rPr lang="el-GR" altLang="en-GR" dirty="0"/>
              <a:t>δεν μπορείς να το δεις ή να το αισθανθείς</a:t>
            </a:r>
          </a:p>
          <a:p>
            <a:pPr eaLnBrk="1" hangingPunct="1"/>
            <a:r>
              <a:rPr lang="el-GR" altLang="en-GR" dirty="0"/>
              <a:t>δεν έχει γεύση ή οσμή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68707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200" b="1" dirty="0">
                <a:solidFill>
                  <a:srgbClr val="FFC000"/>
                </a:solidFill>
              </a:rPr>
              <a:t>Θανατηφόροι</a:t>
            </a:r>
            <a:r>
              <a:rPr lang="el-GR" sz="3200" b="1" dirty="0">
                <a:solidFill>
                  <a:srgbClr val="FFFF00"/>
                </a:solidFill>
              </a:rPr>
              <a:t> </a:t>
            </a:r>
            <a:r>
              <a:rPr lang="el-GR" sz="3200" b="1" dirty="0">
                <a:solidFill>
                  <a:srgbClr val="FFC000"/>
                </a:solidFill>
              </a:rPr>
              <a:t>Μύκητες</a:t>
            </a:r>
            <a:br>
              <a:rPr lang="el-GR" sz="3200" b="1" dirty="0">
                <a:solidFill>
                  <a:srgbClr val="FFFF00"/>
                </a:solidFill>
              </a:rPr>
            </a:br>
            <a:endParaRPr lang="el-GR" sz="3200" b="1" dirty="0">
              <a:solidFill>
                <a:srgbClr val="FFFF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914400"/>
            <a:ext cx="75438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600" dirty="0"/>
              <a:t>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Amanita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phalloides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400" b="1" u="sng" dirty="0" err="1">
                <a:latin typeface="Times New Roman" pitchFamily="18" charset="0"/>
                <a:cs typeface="Times New Roman" pitchFamily="18" charset="0"/>
              </a:rPr>
              <a:t>φαλλοειδής</a:t>
            </a:r>
            <a:r>
              <a:rPr lang="el-GR" sz="2400" b="1" u="sng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 και η ποικιλία του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Amanita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verna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εαρινός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 περιέχουν </a:t>
            </a:r>
            <a:r>
              <a:rPr lang="el-GR" sz="2400" dirty="0" err="1">
                <a:latin typeface="Times New Roman" pitchFamily="18" charset="0"/>
                <a:cs typeface="Times New Roman" pitchFamily="18" charset="0"/>
              </a:rPr>
              <a:t>φαλλοειδίνη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400" dirty="0" err="1">
                <a:latin typeface="Times New Roman" pitchFamily="18" charset="0"/>
                <a:cs typeface="Times New Roman" pitchFamily="18" charset="0"/>
              </a:rPr>
              <a:t>φαλλοΐνη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l-GR" sz="2400" dirty="0" err="1">
                <a:latin typeface="Times New Roman" pitchFamily="18" charset="0"/>
                <a:cs typeface="Times New Roman" pitchFamily="18" charset="0"/>
              </a:rPr>
              <a:t>α,β,γ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400" dirty="0" err="1">
                <a:latin typeface="Times New Roman" pitchFamily="18" charset="0"/>
                <a:cs typeface="Times New Roman" pitchFamily="18" charset="0"/>
              </a:rPr>
              <a:t>αμανιτίνη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   Είναι πολύ τοξικός μύκητας, αρκεί η κατανάλωση του 1/3 του πίλου του για να προκληθεί θάνατος σε παιδιά.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l-GR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   Κλινική εικόνα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Συμπτώματα εμφανίζονται μετά από μια περίοδο επωάσεως 10 -48 ωρών από τη βρώση και όσο μεγαλύτερος ο χρόνος επώασης, τόσο βαρύτερη η δηλητηρίαση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Έμετοι αιματηροί, κολικοί, δίψα, διαρροϊκές κενώσεις </a:t>
            </a:r>
            <a:r>
              <a:rPr lang="el-GR" sz="2400" dirty="0" err="1">
                <a:latin typeface="Times New Roman" pitchFamily="18" charset="0"/>
                <a:cs typeface="Times New Roman" pitchFamily="18" charset="0"/>
              </a:rPr>
              <a:t>χολεροειδείς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, υπογλυκαιμία, ηπατική και νεφρική ανεπάρκεια.   </a:t>
            </a:r>
          </a:p>
        </p:txBody>
      </p:sp>
      <p:pic>
        <p:nvPicPr>
          <p:cNvPr id="205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569816" y="0"/>
            <a:ext cx="2098184" cy="1752600"/>
          </a:xfrm>
          <a:noFill/>
        </p:spPr>
      </p:pic>
      <p:pic>
        <p:nvPicPr>
          <p:cNvPr id="2055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8382001" y="4648200"/>
            <a:ext cx="1133125" cy="1752600"/>
          </a:xfrm>
          <a:noFill/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096001" y="5572126"/>
          <a:ext cx="9620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Φωτογραφία του Photo Editor" r:id="rId5" imgW="961905" imgH="1286055" progId="MSPhotoEd.3">
                  <p:embed/>
                </p:oleObj>
              </mc:Choice>
              <mc:Fallback>
                <p:oleObj name="Φωτογραφία του Photo Editor" r:id="rId5" imgW="961905" imgH="1286055" progId="MSPhotoEd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5572126"/>
                        <a:ext cx="96202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9191626" y="2286000"/>
          <a:ext cx="14763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Φωτογραφία του Photo Editor" r:id="rId7" imgW="1714739" imgH="2476190" progId="MSPhotoEd.3">
                  <p:embed/>
                </p:oleObj>
              </mc:Choice>
              <mc:Fallback>
                <p:oleObj name="Φωτογραφία του Photo Editor" r:id="rId7" imgW="1714739" imgH="2476190" progId="MSPhotoEd.3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26" y="2286000"/>
                        <a:ext cx="1476375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6870700" cy="7620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b="1" dirty="0">
                <a:solidFill>
                  <a:srgbClr val="92D050"/>
                </a:solidFill>
              </a:rPr>
              <a:t>Μύκητες Επικίνδυνοι</a:t>
            </a:r>
            <a:r>
              <a:rPr lang="el-GR" sz="40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914400"/>
            <a:ext cx="66294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600" dirty="0"/>
              <a:t>    </a:t>
            </a:r>
            <a:r>
              <a:rPr lang="el-GR" sz="2000" dirty="0">
                <a:latin typeface="Arial" charset="0"/>
              </a:rPr>
              <a:t>Περιέχουν </a:t>
            </a:r>
            <a:r>
              <a:rPr lang="el-GR" sz="2000" dirty="0" err="1">
                <a:latin typeface="Arial" charset="0"/>
              </a:rPr>
              <a:t>μουσκαρίνη</a:t>
            </a:r>
            <a:r>
              <a:rPr lang="el-GR" sz="2000" dirty="0">
                <a:latin typeface="Arial" charset="0"/>
              </a:rPr>
              <a:t> (</a:t>
            </a:r>
            <a:r>
              <a:rPr lang="el-GR" sz="2000" dirty="0" err="1">
                <a:latin typeface="Arial" charset="0"/>
              </a:rPr>
              <a:t>παρασυμπαθομιμητικό</a:t>
            </a:r>
            <a:r>
              <a:rPr lang="el-GR" sz="2000" dirty="0">
                <a:latin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>
                <a:latin typeface="Arial" charset="0"/>
              </a:rPr>
              <a:t>    </a:t>
            </a:r>
            <a:r>
              <a:rPr lang="el-GR" sz="2000" dirty="0">
                <a:latin typeface="Arial" charset="0"/>
              </a:rPr>
              <a:t>ή </a:t>
            </a:r>
            <a:r>
              <a:rPr lang="el-GR" sz="2000" dirty="0" err="1">
                <a:latin typeface="Arial" charset="0"/>
              </a:rPr>
              <a:t>ατροπίνη</a:t>
            </a:r>
            <a:r>
              <a:rPr lang="el-GR" sz="2000" dirty="0">
                <a:latin typeface="Arial" charset="0"/>
              </a:rPr>
              <a:t> (</a:t>
            </a:r>
            <a:r>
              <a:rPr lang="el-GR" sz="2000" dirty="0" err="1">
                <a:latin typeface="Arial" charset="0"/>
              </a:rPr>
              <a:t>παρασυμπαθολυτικό</a:t>
            </a:r>
            <a:r>
              <a:rPr lang="el-GR" sz="2000" dirty="0">
                <a:latin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>
                <a:latin typeface="Arial" charset="0"/>
              </a:rPr>
              <a:t>    Amanita </a:t>
            </a:r>
            <a:r>
              <a:rPr lang="en-US" sz="2000" b="1" dirty="0" err="1">
                <a:latin typeface="Arial" charset="0"/>
              </a:rPr>
              <a:t>muscaria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(</a:t>
            </a:r>
            <a:r>
              <a:rPr lang="el-GR" sz="2000" dirty="0">
                <a:latin typeface="Arial" charset="0"/>
              </a:rPr>
              <a:t>ο μυοκτόνος)</a:t>
            </a: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>
                <a:latin typeface="Arial" charset="0"/>
              </a:rPr>
              <a:t>    (</a:t>
            </a:r>
            <a:r>
              <a:rPr lang="el-GR" sz="2000" dirty="0">
                <a:latin typeface="Arial" charset="0"/>
              </a:rPr>
              <a:t>περιέχει αλκαλοειδή τύπου </a:t>
            </a:r>
            <a:r>
              <a:rPr lang="el-GR" sz="2000" dirty="0" err="1">
                <a:latin typeface="Arial" charset="0"/>
              </a:rPr>
              <a:t>ατροπίνης</a:t>
            </a:r>
            <a:r>
              <a:rPr lang="en-US" sz="2000" dirty="0">
                <a:latin typeface="Arial" charset="0"/>
              </a:rPr>
              <a:t> </a:t>
            </a:r>
            <a:r>
              <a:rPr lang="el-GR" sz="2000" dirty="0">
                <a:latin typeface="Arial" charset="0"/>
              </a:rPr>
              <a:t>και ελάχιστη </a:t>
            </a:r>
            <a:r>
              <a:rPr lang="el-GR" sz="2000" dirty="0" err="1">
                <a:latin typeface="Arial" charset="0"/>
              </a:rPr>
              <a:t>μουσκαρίνη</a:t>
            </a:r>
            <a:r>
              <a:rPr lang="el-GR" sz="2000" dirty="0">
                <a:latin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2000" dirty="0">
                <a:latin typeface="Arial" charset="0"/>
              </a:rPr>
              <a:t>    </a:t>
            </a:r>
            <a:r>
              <a:rPr lang="en-US" sz="2000" dirty="0">
                <a:latin typeface="Arial" charset="0"/>
              </a:rPr>
              <a:t>Amanita </a:t>
            </a:r>
            <a:r>
              <a:rPr lang="en-US" sz="2000" dirty="0" err="1">
                <a:latin typeface="Arial" charset="0"/>
              </a:rPr>
              <a:t>pantherina</a:t>
            </a:r>
            <a:r>
              <a:rPr lang="en-US" sz="2000" dirty="0">
                <a:latin typeface="Arial" charset="0"/>
              </a:rPr>
              <a:t> </a:t>
            </a:r>
            <a:r>
              <a:rPr lang="el-GR" sz="2000" dirty="0">
                <a:latin typeface="Arial" charset="0"/>
              </a:rPr>
              <a:t>(ο πάνθηρ)</a:t>
            </a: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2000" b="1" dirty="0">
                <a:latin typeface="Arial" charset="0"/>
              </a:rPr>
              <a:t>    Κλινική εικόνα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>
                <a:latin typeface="Arial" charset="0"/>
              </a:rPr>
              <a:t>Συμπτώματα με τη μορφή της γαστρεντερικής της νευρικής ή της μικτής μορφής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>
                <a:latin typeface="Arial" charset="0"/>
              </a:rPr>
              <a:t>Εμφάνιση συμπτωμάτων εντός 1 ώρας ή και νωρίτερα μετά τη βρώση μανιταριών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>
                <a:latin typeface="Arial" charset="0"/>
              </a:rPr>
              <a:t>Ναυτία, έμετοι, κολικοί, δίψα, </a:t>
            </a:r>
            <a:r>
              <a:rPr lang="el-GR" sz="2000" dirty="0" err="1">
                <a:latin typeface="Arial" charset="0"/>
              </a:rPr>
              <a:t>βλεννοαιματηρές</a:t>
            </a:r>
            <a:r>
              <a:rPr lang="el-GR" sz="2000" dirty="0">
                <a:latin typeface="Arial" charset="0"/>
              </a:rPr>
              <a:t> διαρροϊκές κενώσεις, σιελόρροια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>
                <a:latin typeface="Arial" charset="0"/>
              </a:rPr>
              <a:t>Νάρκη, σπασμοί, μυδρίαση και σπάνια μύση και οπτικές διαταραχές, παραλήρημα, γνωστό στους Γάλλους ως «</a:t>
            </a:r>
            <a:r>
              <a:rPr lang="el-GR" sz="2000" dirty="0" err="1">
                <a:latin typeface="Arial" charset="0"/>
              </a:rPr>
              <a:t>μουσκαρινική</a:t>
            </a:r>
            <a:r>
              <a:rPr lang="el-GR" sz="2000" dirty="0">
                <a:latin typeface="Arial" charset="0"/>
              </a:rPr>
              <a:t> μέθη»    </a:t>
            </a:r>
          </a:p>
        </p:txBody>
      </p:sp>
      <p:pic>
        <p:nvPicPr>
          <p:cNvPr id="3079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686800" y="1827214"/>
            <a:ext cx="1722438" cy="1373187"/>
          </a:xfrm>
          <a:noFill/>
        </p:spPr>
      </p:pic>
      <p:graphicFrame>
        <p:nvGraphicFramePr>
          <p:cNvPr id="3074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686801" y="3516314"/>
          <a:ext cx="1679575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Φωτογραφία του Photo Editor" r:id="rId4" imgW="1714739" imgH="1142857" progId="MSPhotoEd.3">
                  <p:embed/>
                </p:oleObj>
              </mc:Choice>
              <mc:Fallback>
                <p:oleObj name="Φωτογραφία του Photo Editor" r:id="rId4" imgW="1714739" imgH="1142857" progId="MSPhotoEd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1" y="3516314"/>
                        <a:ext cx="1679575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8686800" y="314326"/>
          <a:ext cx="17145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Φωτογραφία του Photo Editor" r:id="rId6" imgW="1714739" imgH="1286055" progId="MSPhotoEd.3">
                  <p:embed/>
                </p:oleObj>
              </mc:Choice>
              <mc:Fallback>
                <p:oleObj name="Φωτογραφία του Photo Editor" r:id="rId6" imgW="1714739" imgH="1286055" progId="MSPhotoEd.3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314326"/>
                        <a:ext cx="1714500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7391400" y="5143500"/>
          <a:ext cx="17145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Φωτογραφία του Photo Editor" r:id="rId8" imgW="1714739" imgH="1714739" progId="MSPhotoEd.3">
                  <p:embed/>
                </p:oleObj>
              </mc:Choice>
              <mc:Fallback>
                <p:oleObj name="Φωτογραφία του Photo Editor" r:id="rId8" imgW="1714739" imgH="1714739" progId="MSPhotoEd.3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143500"/>
                        <a:ext cx="17145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828800"/>
            <a:ext cx="8763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b="1"/>
              <a:t>Νευρική μορφή</a:t>
            </a:r>
            <a:r>
              <a:rPr lang="el-GR"/>
              <a:t>: Διέγερση, διαταραχές προσαρμογής, σπασμοί, επιληπτικές κρίσεις, υπνηλία, κώμα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b="1"/>
              <a:t>Γαστρεντερική μορφή</a:t>
            </a:r>
            <a:r>
              <a:rPr lang="el-GR"/>
              <a:t>: Συμπτώματα από το πεπτικό, με έναρξη μετά 2-6 ώρες και διάρκεια έως 24-48 ώρες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b="1"/>
              <a:t>Αγγειακή μορφή</a:t>
            </a:r>
            <a:r>
              <a:rPr lang="el-GR"/>
              <a:t>: Κυκλοφορική ανεπάρκεια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b="1"/>
              <a:t>Ηπατική μορφή</a:t>
            </a:r>
            <a:r>
              <a:rPr lang="el-GR"/>
              <a:t>: Συμπτώματα από ήπαρ, σπλήνα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b="1"/>
              <a:t>Αιμολυτικό σύνδρομο</a:t>
            </a:r>
            <a:r>
              <a:rPr lang="el-GR"/>
              <a:t>: Αιμόλυση    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73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b="1">
                <a:solidFill>
                  <a:srgbClr val="E1EB1B"/>
                </a:solidFill>
              </a:rPr>
              <a:t>Γενική Κλινική Εικόνα Δηλητηρίασης με Μανιτάρια</a:t>
            </a:r>
            <a:r>
              <a:rPr lang="el-GR" sz="400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Σε δηλητηρίαση με το μανιτάρι αυτό το ένζυμο </a:t>
            </a:r>
            <a:r>
              <a:rPr lang="el-GR" b="1" dirty="0"/>
              <a:t>γαλακτική </a:t>
            </a:r>
            <a:r>
              <a:rPr lang="el-GR" b="1" dirty="0" err="1"/>
              <a:t>αφυδρογονάση</a:t>
            </a:r>
            <a:r>
              <a:rPr lang="el-GR" b="1" dirty="0"/>
              <a:t> (</a:t>
            </a:r>
            <a:r>
              <a:rPr lang="en-US" b="1" dirty="0"/>
              <a:t>LDH)</a:t>
            </a:r>
            <a:r>
              <a:rPr lang="el-GR" b="1" dirty="0"/>
              <a:t> </a:t>
            </a:r>
            <a:r>
              <a:rPr lang="el-GR" dirty="0"/>
              <a:t>είναι πολύ αυξημένο.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9906000" y="6248401"/>
            <a:ext cx="631032" cy="524669"/>
          </a:xfrm>
        </p:spPr>
        <p:txBody>
          <a:bodyPr/>
          <a:lstStyle/>
          <a:p>
            <a:pPr>
              <a:defRPr/>
            </a:pPr>
            <a:endParaRPr lang="el-GR" sz="1500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92D050"/>
                </a:solidFill>
              </a:rPr>
              <a:t>Amanita </a:t>
            </a:r>
            <a:r>
              <a:rPr lang="en-US" b="1" dirty="0" err="1">
                <a:solidFill>
                  <a:srgbClr val="92D050"/>
                </a:solidFill>
              </a:rPr>
              <a:t>phalloides</a:t>
            </a:r>
            <a:endParaRPr lang="el-GR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066800"/>
            <a:ext cx="84582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Δύσκολη, διότι είναι άγνωστο το είδος του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Έμετος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Χορήγηση ενεργοποιημένου άνθρακα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Χορήγηση αλατούχων καθαρτικών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Κατασταλτικά ΚΝΣ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Φυσιολογικός και σακχαρούχος ορός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Αντενδείκνυται η χορήγηση οινοπνεύματος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Αν υπάρχουν </a:t>
            </a:r>
            <a:r>
              <a:rPr lang="el-GR" sz="2400" b="1" dirty="0" err="1"/>
              <a:t>μουσκαρινικά</a:t>
            </a:r>
            <a:r>
              <a:rPr lang="el-GR" sz="2400" b="1" dirty="0"/>
              <a:t> συμπτώματα</a:t>
            </a:r>
            <a:r>
              <a:rPr lang="el-GR" sz="2400" dirty="0"/>
              <a:t>, χορήγηση </a:t>
            </a:r>
            <a:r>
              <a:rPr lang="el-GR" sz="2400" b="1" dirty="0" err="1"/>
              <a:t>θειϊκής</a:t>
            </a:r>
            <a:r>
              <a:rPr lang="el-GR" sz="2400" b="1" dirty="0"/>
              <a:t> </a:t>
            </a:r>
            <a:r>
              <a:rPr lang="el-GR" sz="2400" b="1" dirty="0" err="1"/>
              <a:t>ατροπίνης</a:t>
            </a:r>
            <a:r>
              <a:rPr lang="el-GR" sz="2400" b="1" dirty="0"/>
              <a:t>  </a:t>
            </a:r>
            <a:r>
              <a:rPr lang="el-GR" sz="2400" b="1" dirty="0" err="1"/>
              <a:t>μεχρι</a:t>
            </a:r>
            <a:r>
              <a:rPr lang="el-GR" sz="2400" b="1" dirty="0"/>
              <a:t> </a:t>
            </a:r>
            <a:r>
              <a:rPr lang="el-GR" sz="2400" b="1" dirty="0" err="1"/>
              <a:t>ατροπινισμού</a:t>
            </a:r>
            <a:endParaRPr lang="el-GR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err="1"/>
              <a:t>Αιμοδιΰλιση</a:t>
            </a:r>
            <a:r>
              <a:rPr lang="el-GR" sz="2400" dirty="0"/>
              <a:t> ή περιτοναϊκή </a:t>
            </a:r>
            <a:r>
              <a:rPr lang="el-GR" sz="2400" dirty="0" err="1"/>
              <a:t>διΰλιση</a:t>
            </a:r>
            <a:r>
              <a:rPr lang="el-GR" sz="2400" dirty="0"/>
              <a:t> (μείωση πιθανότητας πρόκλησης νεφρικής βλάβης)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Χορήγηση βιταμίνης Κ (κατά της αιμορραγίας)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Κατά των σπασμών, χορήγηση </a:t>
            </a:r>
            <a:r>
              <a:rPr lang="el-GR" sz="2400" dirty="0" err="1"/>
              <a:t>διαζεπάμης</a:t>
            </a:r>
            <a:r>
              <a:rPr lang="el-GR" sz="2400" dirty="0"/>
              <a:t> 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9906000" y="6324601"/>
            <a:ext cx="631032" cy="448469"/>
          </a:xfrm>
        </p:spPr>
        <p:txBody>
          <a:bodyPr/>
          <a:lstStyle/>
          <a:p>
            <a:pPr>
              <a:defRPr/>
            </a:pPr>
            <a:endParaRPr lang="el-GR" sz="1500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2296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b="1" dirty="0">
                <a:solidFill>
                  <a:srgbClr val="92D050"/>
                </a:solidFill>
              </a:rPr>
              <a:t>Θεραπεία Δηλητηρίασης με Μανιτάρια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/>
              <a:t>Τα διακριτικά γνωρίσματα των δηλητηριωδών από τα εδώδιμα μανιτάρια είναι ασταθή και πρέπει να λαμβάνονται υπόψη με ιδιαίτερη επιφύλαξη.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l-GR" sz="240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/>
              <a:t>Οι δηλητηριάσεις με μανιτάρια είναι πολύ σοβαρές.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sz="240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/>
              <a:t>Είναι επείγοντα περιστατικά και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400"/>
              <a:t>   απαιτούν νοσοκομειακή υποστήριξη.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9982200" y="6248401"/>
            <a:ext cx="554832" cy="524669"/>
          </a:xfrm>
        </p:spPr>
        <p:txBody>
          <a:bodyPr/>
          <a:lstStyle/>
          <a:p>
            <a:pPr>
              <a:defRPr/>
            </a:pPr>
            <a:endParaRPr lang="el-GR" sz="1500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b="1" dirty="0">
                <a:solidFill>
                  <a:srgbClr val="92D050"/>
                </a:solidFill>
              </a:rPr>
              <a:t>ΔΗΛΗΤΗΡΙΑΣΕΙΣ ΜΕ ΜΑΝΙΤΑΡΙΑ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43" name="Group 327">
            <a:extLst>
              <a:ext uri="{FF2B5EF4-FFF2-40B4-BE49-F238E27FC236}">
                <a16:creationId xmlns:a16="http://schemas.microsoft.com/office/drawing/2014/main" id="{13CF421A-C396-D848-9350-0F7D10574131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1774825" y="2492375"/>
          <a:ext cx="3887788" cy="3471862"/>
        </p:xfrm>
        <a:graphic>
          <a:graphicData uri="http://schemas.openxmlformats.org/drawingml/2006/table">
            <a:tbl>
              <a:tblPr/>
              <a:tblGrid>
                <a:gridCol w="302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Azinphos ethyl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Azodrin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Monocrotophos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Bidrin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Dicrotophos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Carbophenothion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Trithion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Chlorpyrifos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Diazinon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Dichlorvos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DDVP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Dimethoate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Rogor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215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Fenitrothion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Guthion,  Azinphos-methyl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Malathion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1375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4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Mecarbam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542" name="Group 326">
            <a:extLst>
              <a:ext uri="{FF2B5EF4-FFF2-40B4-BE49-F238E27FC236}">
                <a16:creationId xmlns:a16="http://schemas.microsoft.com/office/drawing/2014/main" id="{190ADEE0-8F54-BA4E-9538-C3553D6D4EBB}"/>
              </a:ext>
            </a:extLst>
          </p:cNvPr>
          <p:cNvGraphicFramePr>
            <a:graphicFrameLocks noGrp="1"/>
          </p:cNvGraphicFramePr>
          <p:nvPr/>
        </p:nvGraphicFramePr>
        <p:xfrm>
          <a:off x="6600825" y="2492376"/>
          <a:ext cx="3600450" cy="3473465"/>
        </p:xfrm>
        <a:graphic>
          <a:graphicData uri="http://schemas.openxmlformats.org/drawingml/2006/table">
            <a:tbl>
              <a:tblPr/>
              <a:tblGrid>
                <a:gridCol w="295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Metasystox S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105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Methidathion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65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Methyl-parathion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Parathion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Phorate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2,1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Phosdrin, Mevinphos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3,7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Phosphamidon,  Dimecron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17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Pirimiphos ethyl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140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Pirimiphos methyl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2000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Systox,  Demeton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2,5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Triazophos,  Hostathion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82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519" name="Rectangle 303">
            <a:extLst>
              <a:ext uri="{FF2B5EF4-FFF2-40B4-BE49-F238E27FC236}">
                <a16:creationId xmlns:a16="http://schemas.microsoft.com/office/drawing/2014/main" id="{9903CD96-CCFE-1840-8A7E-6244A55A3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6250"/>
            <a:ext cx="91440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400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ΟΡΓΑΝΟΦΩΣΦΟΡΙΚΟΙ ΕΣΤΕΡΕΣ</a:t>
            </a:r>
          </a:p>
          <a:p>
            <a:pPr algn="ctr" eaLnBrk="1" hangingPunct="1">
              <a:defRPr/>
            </a:pPr>
            <a:r>
              <a:rPr lang="en-US" sz="36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LD50 (mg/kg*)</a:t>
            </a:r>
            <a:endParaRPr lang="el-GR" sz="360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el-GR" sz="4000">
              <a:solidFill>
                <a:srgbClr val="CC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380A7ED-4777-0744-9F24-09DA2ED04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b="1">
                <a:solidFill>
                  <a:srgbClr val="CCCC00"/>
                </a:solidFill>
              </a:rPr>
              <a:t>ΟΡΓΑΝΟΦΩΣΦΟΡΙΚΟΙ ΕΣΤΕΡΕΣ</a:t>
            </a:r>
            <a:br>
              <a:rPr lang="el-GR" sz="4000" b="1">
                <a:solidFill>
                  <a:srgbClr val="CCCC00"/>
                </a:solidFill>
              </a:rPr>
            </a:br>
            <a:r>
              <a:rPr lang="el-GR" sz="4000">
                <a:solidFill>
                  <a:srgbClr val="CC9900"/>
                </a:solidFill>
              </a:rPr>
              <a:t>Έναρξη συμπτωμάτων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241C9A8-1083-CE41-9B1D-4F1A4AA50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43250" y="2276475"/>
            <a:ext cx="7067550" cy="385445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/>
              <a:t>Επί εισπνοής: Μετά από 30` </a:t>
            </a:r>
          </a:p>
          <a:p>
            <a:pPr eaLnBrk="1" hangingPunct="1">
              <a:defRPr/>
            </a:pPr>
            <a:r>
              <a:rPr lang="el-GR" dirty="0"/>
              <a:t>Επί καταπόσεως: Μετά από 1 </a:t>
            </a:r>
            <a:r>
              <a:rPr lang="en-US" dirty="0" err="1"/>
              <a:t>hr</a:t>
            </a:r>
            <a:endParaRPr lang="en-US" dirty="0"/>
          </a:p>
          <a:p>
            <a:pPr eaLnBrk="1" hangingPunct="1">
              <a:defRPr/>
            </a:pPr>
            <a:r>
              <a:rPr lang="el-GR" dirty="0"/>
              <a:t>Επί δερματικής επαφής: Μετά από 2-3</a:t>
            </a:r>
            <a:r>
              <a:rPr lang="en-US" dirty="0" err="1"/>
              <a:t>hr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B9C6FC7-BDB3-BF41-9507-9E9BC4001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b="1">
                <a:solidFill>
                  <a:srgbClr val="CCCC00"/>
                </a:solidFill>
              </a:rPr>
              <a:t>ΟΡΓΑΝΟΦΩΣΦΟΡΙΚΟΙ ΕΣΤΕΡΕΣ</a:t>
            </a:r>
            <a:r>
              <a:rPr lang="el-GR" sz="4000"/>
              <a:t> </a:t>
            </a:r>
            <a:br>
              <a:rPr lang="el-GR" sz="4000"/>
            </a:br>
            <a:r>
              <a:rPr lang="el-GR" sz="4000">
                <a:solidFill>
                  <a:srgbClr val="CC9900"/>
                </a:solidFill>
              </a:rPr>
              <a:t>Τοξική δράση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2E75C28-2CB5-CD44-B736-EBDAF9A59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27350" y="1557338"/>
            <a:ext cx="5761038" cy="5111750"/>
          </a:xfrm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1800" b="1">
                <a:solidFill>
                  <a:srgbClr val="CC0000"/>
                </a:solidFill>
              </a:rPr>
              <a:t>Παρασυμπαθητικομιμητική δράση</a:t>
            </a:r>
            <a:endParaRPr lang="en-US" sz="1800" b="1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>
                <a:solidFill>
                  <a:srgbClr val="CC0000"/>
                </a:solidFill>
              </a:rPr>
              <a:t>       </a:t>
            </a:r>
            <a:r>
              <a:rPr lang="el-GR" sz="1800" b="1">
                <a:solidFill>
                  <a:srgbClr val="CC0000"/>
                </a:solidFill>
              </a:rPr>
              <a:t> λόγω αντιχολινεστερασικής ενέργειας.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80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/>
              <a:t>R – O   Z                        </a:t>
            </a:r>
            <a:r>
              <a:rPr lang="el-GR" sz="1800"/>
              <a:t>    </a:t>
            </a:r>
            <a:r>
              <a:rPr lang="en-US" sz="1800"/>
              <a:t> R – O   Z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/>
              <a:t>          \  ||                                  </a:t>
            </a:r>
            <a:r>
              <a:rPr lang="el-GR" sz="1800"/>
              <a:t>   </a:t>
            </a:r>
            <a:r>
              <a:rPr lang="en-US" sz="1800"/>
              <a:t>\  </a:t>
            </a:r>
            <a:r>
              <a:rPr lang="el-GR" sz="1800"/>
              <a:t> </a:t>
            </a:r>
            <a:r>
              <a:rPr lang="en-US" sz="1800"/>
              <a:t>||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/>
              <a:t>             P – O – X </a:t>
            </a:r>
            <a:r>
              <a:rPr lang="el-GR" sz="1800"/>
              <a:t> </a:t>
            </a:r>
            <a:r>
              <a:rPr lang="en-US" sz="1800"/>
              <a:t>+ </a:t>
            </a:r>
            <a:r>
              <a:rPr lang="el-GR" sz="1800"/>
              <a:t> </a:t>
            </a:r>
            <a:r>
              <a:rPr lang="en-US" sz="1800"/>
              <a:t>Ache </a:t>
            </a:r>
            <a:r>
              <a:rPr lang="en-US" sz="1800">
                <a:sym typeface="Wingdings" pitchFamily="2" charset="2"/>
              </a:rPr>
              <a:t></a:t>
            </a:r>
            <a:r>
              <a:rPr lang="el-GR" sz="1800">
                <a:sym typeface="Wingdings" pitchFamily="2" charset="2"/>
              </a:rPr>
              <a:t>  </a:t>
            </a:r>
            <a:r>
              <a:rPr lang="en-US" sz="1800"/>
              <a:t>   </a:t>
            </a:r>
            <a:r>
              <a:rPr lang="el-GR" sz="1800"/>
              <a:t>  </a:t>
            </a:r>
            <a:r>
              <a:rPr lang="en-US" sz="1800"/>
              <a:t> P</a:t>
            </a:r>
            <a:r>
              <a:rPr lang="el-GR" sz="1800"/>
              <a:t> - </a:t>
            </a:r>
            <a:r>
              <a:rPr lang="en-US" sz="1800"/>
              <a:t>Ache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/>
              <a:t>          /                                           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/>
              <a:t>R` - O                               </a:t>
            </a:r>
            <a:r>
              <a:rPr lang="el-GR" sz="1800"/>
              <a:t>   </a:t>
            </a:r>
            <a:r>
              <a:rPr lang="en-US" sz="1800"/>
              <a:t>R` - 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800"/>
              <a:t>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800"/>
              <a:t>                                    </a:t>
            </a:r>
            <a:r>
              <a:rPr lang="el-GR" sz="800"/>
              <a:t>                             </a:t>
            </a:r>
            <a:r>
              <a:rPr lang="el-GR" sz="1600"/>
              <a:t>Αναστολή</a:t>
            </a:r>
            <a:r>
              <a:rPr lang="en-US" sz="1600"/>
              <a:t> Ache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/>
              <a:t>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600"/>
              <a:t>              Συσσώρευση ακετυλχολίνης στις συνάψεις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600"/>
              <a:t>                   των χολινεργών νευρικών ινών.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/>
              <a:t>                             </a:t>
            </a:r>
            <a:endParaRPr lang="el-GR" sz="16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600"/>
              <a:t>                     Διέγερση παρασυμπαθητικού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600"/>
              <a:t>                 Διέγερση και τελικά καταστολή του ΚΝΣ</a:t>
            </a:r>
          </a:p>
        </p:txBody>
      </p:sp>
      <p:sp>
        <p:nvSpPr>
          <p:cNvPr id="78852" name="Line 6">
            <a:extLst>
              <a:ext uri="{FF2B5EF4-FFF2-40B4-BE49-F238E27FC236}">
                <a16:creationId xmlns:a16="http://schemas.microsoft.com/office/drawing/2014/main" id="{B2ADA840-ACAC-4049-A256-04C5F01CC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R"/>
          </a:p>
        </p:txBody>
      </p:sp>
      <p:sp>
        <p:nvSpPr>
          <p:cNvPr id="78853" name="Line 9">
            <a:extLst>
              <a:ext uri="{FF2B5EF4-FFF2-40B4-BE49-F238E27FC236}">
                <a16:creationId xmlns:a16="http://schemas.microsoft.com/office/drawing/2014/main" id="{99CEB1C8-3AB5-374F-B83C-7C23E1FD4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738" y="5516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FB7AAAC-DC2E-CE4E-BE26-DF5FF8988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b="1">
                <a:solidFill>
                  <a:srgbClr val="CCCC00"/>
                </a:solidFill>
              </a:rPr>
              <a:t>ΟΡΓΑΝΟΦΩΣΦΟΡΙΚΟΙ ΕΣΤΕΡΕΣ</a:t>
            </a:r>
            <a:br>
              <a:rPr lang="el-GR" sz="4000"/>
            </a:br>
            <a:r>
              <a:rPr lang="el-GR" sz="4000">
                <a:solidFill>
                  <a:srgbClr val="CC9900"/>
                </a:solidFill>
              </a:rPr>
              <a:t>Μουσκαρινικά Συμπτώματα</a:t>
            </a:r>
            <a:r>
              <a:rPr lang="el-GR" sz="4000"/>
              <a:t>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F44B0D4-BAEE-2F4E-9546-90007EC5A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844675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400" b="1" dirty="0">
                <a:solidFill>
                  <a:srgbClr val="CC9900"/>
                </a:solidFill>
              </a:rPr>
              <a:t>ΓΑΣΤΡΕΝΤΕΡΙΚΟ ΣΥΣΤΗΜΑ</a:t>
            </a:r>
            <a:r>
              <a:rPr lang="el-GR" sz="2400" dirty="0"/>
              <a:t>: Ανορεξία, ναυτία, έμετοι, διάρροια, </a:t>
            </a:r>
            <a:r>
              <a:rPr lang="el-GR" sz="2400" dirty="0" err="1"/>
              <a:t>κολικοειδή</a:t>
            </a:r>
            <a:r>
              <a:rPr lang="el-GR" sz="2400" dirty="0"/>
              <a:t> άλγη.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dirty="0">
                <a:solidFill>
                  <a:srgbClr val="CC9900"/>
                </a:solidFill>
              </a:rPr>
              <a:t>ΑΝΑΠΝΕΥΣΤΙΚΟ ΣΥΣΤΗΜΑ</a:t>
            </a:r>
            <a:r>
              <a:rPr lang="el-GR" sz="2400" dirty="0"/>
              <a:t>: </a:t>
            </a:r>
            <a:r>
              <a:rPr lang="el-GR" sz="2400" dirty="0" err="1"/>
              <a:t>Αισθημα</a:t>
            </a:r>
            <a:r>
              <a:rPr lang="el-GR" sz="2400" dirty="0"/>
              <a:t> </a:t>
            </a:r>
            <a:r>
              <a:rPr lang="el-GR" sz="2400" dirty="0" err="1"/>
              <a:t>συσφιξης</a:t>
            </a:r>
            <a:r>
              <a:rPr lang="el-GR" sz="2400" dirty="0"/>
              <a:t> στο θώρακα, </a:t>
            </a:r>
            <a:r>
              <a:rPr lang="el-GR" sz="2400" dirty="0" err="1"/>
              <a:t>βρογχόσπασμος</a:t>
            </a:r>
            <a:r>
              <a:rPr lang="el-GR" sz="2400" dirty="0"/>
              <a:t>, δύσπνοια, κυάνωση, πνευμονικό οίδημα.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dirty="0">
                <a:solidFill>
                  <a:srgbClr val="CC9900"/>
                </a:solidFill>
              </a:rPr>
              <a:t>ΚΥΚΛΟΦΟΡΙΚΟ ΣΥΣΤΗΜΑ</a:t>
            </a:r>
            <a:r>
              <a:rPr lang="el-GR" sz="2400" dirty="0"/>
              <a:t>: Βραδυκαρδία, κολποκοιλιακός αποκλεισμός, κολπικές και κοιλιακές αρρυθμίες, πτώση της αρτηριακής πίεσης.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dirty="0">
                <a:solidFill>
                  <a:srgbClr val="CC9900"/>
                </a:solidFill>
              </a:rPr>
              <a:t>ΟΥΡΟΠΟΙΗΤΙΚΟ ΣΥΣΤΗΜΑ</a:t>
            </a:r>
            <a:r>
              <a:rPr lang="el-GR" sz="2400" dirty="0"/>
              <a:t>: Σύσπαση ουροδόχου κύστης.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dirty="0">
                <a:solidFill>
                  <a:srgbClr val="CC9900"/>
                </a:solidFill>
              </a:rPr>
              <a:t>ΟΦΘΑΛΜΟΙ</a:t>
            </a:r>
            <a:r>
              <a:rPr lang="el-GR" sz="2400" dirty="0"/>
              <a:t>: Μύση, σπασμός της προσαρμογής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dirty="0">
                <a:solidFill>
                  <a:srgbClr val="CC9900"/>
                </a:solidFill>
              </a:rPr>
              <a:t>ΑΔΕΝΕΣ</a:t>
            </a:r>
            <a:r>
              <a:rPr lang="el-GR" sz="2400" dirty="0"/>
              <a:t>: </a:t>
            </a:r>
            <a:r>
              <a:rPr lang="el-GR" sz="2400" dirty="0" err="1"/>
              <a:t>Δακρυικοί</a:t>
            </a:r>
            <a:r>
              <a:rPr lang="en-US" sz="2400" dirty="0"/>
              <a:t>, </a:t>
            </a:r>
            <a:r>
              <a:rPr lang="el-GR" sz="2400" dirty="0"/>
              <a:t>Ιδρωτοποιοί, Σμηγματογόνοι, Σιελογόνοι, Παγκρέατος, Εντέρου, Στομάχου Βρόγχων, Υπερέκκριση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dirty="0">
                <a:solidFill>
                  <a:srgbClr val="CC9900"/>
                </a:solidFill>
              </a:rPr>
              <a:t>ΣΦΙΚΤΗΡΕΣ</a:t>
            </a:r>
            <a:r>
              <a:rPr lang="el-GR" sz="2400" dirty="0"/>
              <a:t>: </a:t>
            </a:r>
            <a:r>
              <a:rPr lang="el-GR" sz="2400" dirty="0" err="1"/>
              <a:t>Χάλαση</a:t>
            </a:r>
            <a:r>
              <a:rPr lang="el-GR" sz="2400" dirty="0"/>
              <a:t>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1A59839D-EF2F-6644-ACE1-F10B2AC79F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endParaRPr lang="el-GR" altLang="en-GR" dirty="0"/>
          </a:p>
        </p:txBody>
      </p:sp>
      <p:sp>
        <p:nvSpPr>
          <p:cNvPr id="37890" name="Rectangle 1026">
            <a:extLst>
              <a:ext uri="{FF2B5EF4-FFF2-40B4-BE49-F238E27FC236}">
                <a16:creationId xmlns:a16="http://schemas.microsoft.com/office/drawing/2014/main" id="{7C5B5AED-BA89-8B43-9FD6-64CAACD1E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8610600" cy="8382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l-GR" i="1" dirty="0">
                <a:solidFill>
                  <a:schemeClr val="tx1"/>
                </a:solidFill>
              </a:rPr>
              <a:t>Πηγές έκθεσης</a:t>
            </a:r>
          </a:p>
        </p:txBody>
      </p:sp>
      <p:sp>
        <p:nvSpPr>
          <p:cNvPr id="81923" name="Rectangle 1027">
            <a:extLst>
              <a:ext uri="{FF2B5EF4-FFF2-40B4-BE49-F238E27FC236}">
                <a16:creationId xmlns:a16="http://schemas.microsoft.com/office/drawing/2014/main" id="{0FD23A89-D9AF-C443-8A9B-E4A3D3840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0042" y="1626919"/>
            <a:ext cx="8919358" cy="484074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n-GR" dirty="0"/>
              <a:t>Όπου υπάρχει </a:t>
            </a:r>
            <a:r>
              <a:rPr lang="el-GR" altLang="en-GR" b="1" dirty="0"/>
              <a:t>ατελής </a:t>
            </a:r>
            <a:r>
              <a:rPr lang="el-GR" altLang="en-GR" dirty="0"/>
              <a:t>καύση </a:t>
            </a:r>
          </a:p>
          <a:p>
            <a:pPr eaLnBrk="1" hangingPunct="1"/>
            <a:endParaRPr lang="el-GR" altLang="en-GR" sz="2400" dirty="0"/>
          </a:p>
          <a:p>
            <a:pPr eaLnBrk="1" hangingPunct="1"/>
            <a:r>
              <a:rPr lang="el-GR" altLang="en-GR" b="1" dirty="0"/>
              <a:t>Βενζίνης σε μηχανές εσωτερικής καύσης (λειτουργία κινητήρα σε αυτοκίνητα, φορτηγά, τροχόσπιτα </a:t>
            </a:r>
            <a:r>
              <a:rPr lang="el-GR" altLang="en-GR" b="1" dirty="0" err="1"/>
              <a:t>κ.λ.π</a:t>
            </a:r>
            <a:r>
              <a:rPr lang="el-GR" altLang="en-GR" b="1" dirty="0"/>
              <a:t>.) </a:t>
            </a:r>
          </a:p>
          <a:p>
            <a:pPr eaLnBrk="1" hangingPunct="1"/>
            <a:r>
              <a:rPr lang="el-GR" altLang="en-GR" dirty="0"/>
              <a:t>Πυρκαγιές σε δάση &amp; από καύση πολυμερών </a:t>
            </a:r>
          </a:p>
          <a:p>
            <a:pPr eaLnBrk="1" hangingPunct="1"/>
            <a:r>
              <a:rPr lang="el-GR" altLang="en-GR" dirty="0"/>
              <a:t>Υψικαμίνους </a:t>
            </a:r>
          </a:p>
          <a:p>
            <a:pPr eaLnBrk="1" hangingPunct="1"/>
            <a:r>
              <a:rPr lang="el-GR" altLang="en-GR" dirty="0"/>
              <a:t>Απορρίμματα</a:t>
            </a:r>
          </a:p>
          <a:p>
            <a:pPr eaLnBrk="1" hangingPunct="1"/>
            <a:r>
              <a:rPr lang="el-GR" altLang="en-GR" dirty="0"/>
              <a:t>Θερμαντικά μέσα (σόμπες, τζάκι)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1454797-A525-554D-AEF7-7605E791C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b="1">
                <a:solidFill>
                  <a:srgbClr val="CCCC00"/>
                </a:solidFill>
              </a:rPr>
              <a:t>ΟΡΓΑΝΟΦΩΣΦΟΡΙΚΟΙ ΕΣΤΕΡΕΣ</a:t>
            </a:r>
            <a:br>
              <a:rPr lang="el-GR" sz="4000" b="1">
                <a:solidFill>
                  <a:srgbClr val="CCCC00"/>
                </a:solidFill>
              </a:rPr>
            </a:br>
            <a:r>
              <a:rPr lang="el-GR" sz="4000">
                <a:solidFill>
                  <a:srgbClr val="CC9900"/>
                </a:solidFill>
              </a:rPr>
              <a:t>Νικοτινικά συμπτώματα</a:t>
            </a:r>
            <a:r>
              <a:rPr lang="el-GR" sz="4000"/>
              <a:t>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CD01208-27BC-394B-8675-9E68441433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2327276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>
                <a:solidFill>
                  <a:srgbClr val="CC9900"/>
                </a:solidFill>
              </a:rPr>
              <a:t>ΜΥΕΣ</a:t>
            </a:r>
            <a:r>
              <a:rPr lang="el-GR" dirty="0"/>
              <a:t>:</a:t>
            </a:r>
            <a:r>
              <a:rPr lang="en-US" dirty="0"/>
              <a:t> </a:t>
            </a:r>
            <a:r>
              <a:rPr lang="el-GR" dirty="0"/>
              <a:t>Συσπάσεις, αδυναμία, παράλυση</a:t>
            </a:r>
          </a:p>
          <a:p>
            <a:pPr eaLnBrk="1" hangingPunct="1">
              <a:defRPr/>
            </a:pPr>
            <a:r>
              <a:rPr lang="el-GR" b="1" dirty="0">
                <a:solidFill>
                  <a:srgbClr val="CC9900"/>
                </a:solidFill>
              </a:rPr>
              <a:t>ΕΠΙΝΕΦΡΙΔΙΑ</a:t>
            </a:r>
            <a:r>
              <a:rPr lang="el-GR" dirty="0"/>
              <a:t>: Έκκριση </a:t>
            </a:r>
            <a:r>
              <a:rPr lang="el-GR" dirty="0" err="1"/>
              <a:t>κατεχολαμινών</a:t>
            </a:r>
            <a:r>
              <a:rPr lang="el-GR" dirty="0"/>
              <a:t>, υπεργλυκαιμία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7322703-468B-BE42-8567-527395021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b="1">
                <a:solidFill>
                  <a:srgbClr val="CCCC00"/>
                </a:solidFill>
              </a:rPr>
              <a:t>ΟΡΓΑΝΟΦΩΣΦΟΡΙΚΟΙ ΕΣΤΕΡΕΣ</a:t>
            </a:r>
            <a:br>
              <a:rPr lang="el-GR" sz="4000"/>
            </a:br>
            <a:r>
              <a:rPr lang="el-GR" sz="4000">
                <a:solidFill>
                  <a:srgbClr val="CC9900"/>
                </a:solidFill>
              </a:rPr>
              <a:t>Συμπτώματα από το ΚΝΣ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8BF7536-FA63-694A-807F-A9B790AC4C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2060576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l-GR"/>
              <a:t>Αρχικά διεγερση (ανησυχία, αϋπνία, άγχος, ζάλη, κεφαλαλγία, αταξία, συγχυτική κατάσταση)</a:t>
            </a:r>
          </a:p>
          <a:p>
            <a:pPr eaLnBrk="1" hangingPunct="1">
              <a:defRPr/>
            </a:pPr>
            <a:r>
              <a:rPr lang="el-GR"/>
              <a:t>Καταστολή (καταστολή αναπνευστικού κέντρου)</a:t>
            </a:r>
          </a:p>
          <a:p>
            <a:pPr eaLnBrk="1" hangingPunct="1">
              <a:defRPr/>
            </a:pPr>
            <a:r>
              <a:rPr lang="el-GR"/>
              <a:t>Τοξική ψύχωση</a:t>
            </a:r>
          </a:p>
          <a:p>
            <a:pPr eaLnBrk="1" hangingPunct="1">
              <a:defRPr/>
            </a:pPr>
            <a:r>
              <a:rPr lang="el-GR"/>
              <a:t>Σπασμοί</a:t>
            </a:r>
          </a:p>
          <a:p>
            <a:pPr eaLnBrk="1" hangingPunct="1">
              <a:defRPr/>
            </a:pPr>
            <a:r>
              <a:rPr lang="el-GR"/>
              <a:t>Κώμα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67F64AE-C968-8746-A060-4C7B3E0F0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b="1">
                <a:solidFill>
                  <a:srgbClr val="CCCC00"/>
                </a:solidFill>
              </a:rPr>
              <a:t>ΟΡΓΑΝΟΦΩΣΦΟΡΙΚΟΙ ΕΣΤΕΡΕΣ</a:t>
            </a:r>
            <a:br>
              <a:rPr lang="en-US" sz="4000"/>
            </a:br>
            <a:r>
              <a:rPr lang="el-GR" sz="4000">
                <a:solidFill>
                  <a:srgbClr val="CC9900"/>
                </a:solidFill>
              </a:rPr>
              <a:t>Θεραπεία Δηλητηρίασης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4EEC9D9-1BFF-8B4D-81C9-619CA9CB0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628776"/>
            <a:ext cx="8229600" cy="50403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/>
              <a:t>Χορήγηση Ο</a:t>
            </a:r>
            <a:r>
              <a:rPr lang="en-US" sz="2400" baseline="-25000"/>
              <a:t>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400" baseline="-2500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/>
              <a:t>Χορήγηση θειικής ατροπίνης 2-4 </a:t>
            </a:r>
            <a:r>
              <a:rPr lang="en-US" sz="2400"/>
              <a:t>mg IV </a:t>
            </a:r>
            <a:r>
              <a:rPr lang="el-GR" sz="2400"/>
              <a:t>ή </a:t>
            </a:r>
            <a:r>
              <a:rPr lang="en-US" sz="2400"/>
              <a:t>IM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/>
              <a:t>     </a:t>
            </a:r>
            <a:r>
              <a:rPr lang="el-GR" sz="2400"/>
              <a:t>(έως 50 </a:t>
            </a:r>
            <a:r>
              <a:rPr lang="en-US" sz="2400"/>
              <a:t>mg/ </a:t>
            </a:r>
            <a:r>
              <a:rPr lang="el-GR" sz="2400"/>
              <a:t>ημέρα). Παιδιατρική δόση </a:t>
            </a:r>
            <a:r>
              <a:rPr lang="en-US" sz="2400"/>
              <a:t>0,05 mg/kg*</a:t>
            </a:r>
            <a:r>
              <a:rPr lang="el-GR" sz="2400"/>
              <a:t>.</a:t>
            </a:r>
            <a:endParaRPr lang="en-US" sz="24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40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/>
              <a:t>Χορήγηση υδροχλωρικής πραλιδοξίμης </a:t>
            </a:r>
            <a:r>
              <a:rPr lang="en-US" sz="2400"/>
              <a:t>1</a:t>
            </a:r>
            <a:r>
              <a:rPr lang="el-GR" sz="2400"/>
              <a:t> </a:t>
            </a:r>
            <a:r>
              <a:rPr lang="en-US" sz="2400"/>
              <a:t>g IV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/>
              <a:t>    </a:t>
            </a:r>
            <a:r>
              <a:rPr lang="el-GR" sz="2400"/>
              <a:t>(βραδεία έγχυση). Παιδιατρική δόση </a:t>
            </a:r>
            <a:r>
              <a:rPr lang="en-US" sz="2400"/>
              <a:t>20-50</a:t>
            </a:r>
            <a:r>
              <a:rPr lang="el-GR" sz="2400"/>
              <a:t> </a:t>
            </a:r>
            <a:r>
              <a:rPr lang="en-US" sz="2400"/>
              <a:t>mg/kg*</a:t>
            </a:r>
            <a:r>
              <a:rPr lang="el-GR" sz="2400"/>
              <a:t>.</a:t>
            </a:r>
            <a:endParaRPr lang="en-US" sz="24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40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/>
              <a:t>Χορήγηση διαζεπάμης 5-10 </a:t>
            </a:r>
            <a:r>
              <a:rPr lang="en-US" sz="2400"/>
              <a:t>mg</a:t>
            </a:r>
            <a:r>
              <a:rPr lang="el-GR" sz="2400"/>
              <a:t> </a:t>
            </a:r>
            <a:r>
              <a:rPr lang="en-US" sz="2400"/>
              <a:t>IV</a:t>
            </a:r>
            <a:r>
              <a:rPr lang="el-GR" sz="2400"/>
              <a:t> </a:t>
            </a:r>
            <a:endParaRPr lang="en-US" sz="24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/>
              <a:t>     </a:t>
            </a:r>
            <a:r>
              <a:rPr lang="el-GR" sz="2400"/>
              <a:t>(βραδέως). Παιδιατρική δόση 0, </a:t>
            </a:r>
            <a:r>
              <a:rPr lang="en-US" sz="2400"/>
              <a:t>1</a:t>
            </a:r>
            <a:r>
              <a:rPr lang="el-GR" sz="2400"/>
              <a:t> </a:t>
            </a:r>
            <a:r>
              <a:rPr lang="en-US" sz="2400"/>
              <a:t>mg/kg*</a:t>
            </a:r>
            <a:r>
              <a:rPr lang="el-GR" sz="2400"/>
              <a:t>.</a:t>
            </a:r>
            <a:endParaRPr lang="en-US" sz="24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40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/>
              <a:t>Αποφυγή χορήγησης φαρμάκων που μπορούν να καταστείλουν το κέντρο της αναπνοής. </a:t>
            </a:r>
            <a:endParaRPr lang="en-US" sz="2400"/>
          </a:p>
          <a:p>
            <a:pPr eaLnBrk="1" hangingPunct="1">
              <a:lnSpc>
                <a:spcPct val="90000"/>
              </a:lnSpc>
              <a:defRPr/>
            </a:pPr>
            <a:endParaRPr lang="el-GR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48979932-532F-2C44-AF87-58EEEDC433F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>
                <a:solidFill>
                  <a:srgbClr val="FFCC00"/>
                </a:solidFill>
                <a:latin typeface="Arial" charset="0"/>
              </a:rPr>
              <a:t>Το οινόπνευμα είναι κατασταλτικό του ΚΝΣ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4031299B-BA58-3540-8D5F-C6083D38C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3600"/>
              <a:t>   </a:t>
            </a:r>
          </a:p>
        </p:txBody>
      </p:sp>
      <p:pic>
        <p:nvPicPr>
          <p:cNvPr id="22532" name="Picture 4" descr="alcbrain">
            <a:extLst>
              <a:ext uri="{FF2B5EF4-FFF2-40B4-BE49-F238E27FC236}">
                <a16:creationId xmlns:a16="http://schemas.microsoft.com/office/drawing/2014/main" id="{DCFF01B0-5F91-B44F-8D0D-6B0A08B82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700213"/>
            <a:ext cx="691356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8222D6D-58A1-5846-8B5C-C9094858C41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ΟΙΝΟΠΝΕΥΜΑΤΩΔΗ  ΠΟΤΑ</a:t>
            </a:r>
          </a:p>
        </p:txBody>
      </p:sp>
      <p:graphicFrame>
        <p:nvGraphicFramePr>
          <p:cNvPr id="22577" name="Group 49">
            <a:extLst>
              <a:ext uri="{FF2B5EF4-FFF2-40B4-BE49-F238E27FC236}">
                <a16:creationId xmlns:a16="http://schemas.microsoft.com/office/drawing/2014/main" id="{D61EEC95-5E37-B947-BC04-6D2E7B6EDA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189" y="1628776"/>
          <a:ext cx="8086725" cy="5040313"/>
        </p:xfrm>
        <a:graphic>
          <a:graphicData uri="http://schemas.openxmlformats.org/drawingml/2006/table">
            <a:tbl>
              <a:tblPr/>
              <a:tblGrid>
                <a:gridCol w="4043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3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Είδος ποτού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Περιεκτικότητα %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v/v</a:t>
                      </a:r>
                      <a:endParaRPr kumimoji="0" lang="el-GR" sz="2800" b="1" i="0" u="none" strike="noStrike" cap="none" normalizeH="0" baseline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Μπύρες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– 12</a:t>
                      </a:r>
                      <a:endParaRPr kumimoji="0" lang="el-G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Κρασιά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 – 16</a:t>
                      </a:r>
                      <a:endParaRPr kumimoji="0" lang="el-G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Ούζο και τσίπουρο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35 – 55 </a:t>
                      </a:r>
                      <a:endParaRPr kumimoji="0" lang="el-G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Κονιάκ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40 – 48</a:t>
                      </a:r>
                      <a:endParaRPr kumimoji="0" lang="el-G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Whiskey, rum, gin, vodka</a:t>
                      </a:r>
                      <a:endParaRPr kumimoji="0" lang="el-G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40 – 50 </a:t>
                      </a:r>
                      <a:endParaRPr kumimoji="0" lang="el-G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EtOH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</a:rPr>
                        <a:t> 0,79 Kg/L</a:t>
                      </a:r>
                      <a:endParaRPr kumimoji="0" lang="el-GR" sz="2800" b="1" i="0" u="none" strike="noStrike" cap="none" normalizeH="0" baseline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43FA28A-5626-EA40-89E0-EB165D84BCD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>
                <a:solidFill>
                  <a:srgbClr val="FFCC00"/>
                </a:solidFill>
                <a:latin typeface="Arial" charset="0"/>
              </a:rPr>
              <a:t>ΑΠΟΡΡΟΦΗΣΗ  ΟΙΝΟΠΝΕΥΜΑΤΟΣ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A030060-1915-5A4F-81E7-02C22AF74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3" y="1989138"/>
            <a:ext cx="8913812" cy="4525962"/>
          </a:xfrm>
        </p:spPr>
        <p:txBody>
          <a:bodyPr/>
          <a:lstStyle/>
          <a:p>
            <a:pPr eaLnBrk="1" hangingPunct="1"/>
            <a:r>
              <a:rPr lang="el-GR" altLang="el-GR" b="1">
                <a:effectLst/>
                <a:latin typeface="Arial" panose="020B0604020202020204" pitchFamily="34" charset="0"/>
              </a:rPr>
              <a:t>Από το στομάχι κατά 20% και </a:t>
            </a:r>
          </a:p>
          <a:p>
            <a:pPr eaLnBrk="1" hangingPunct="1"/>
            <a:r>
              <a:rPr lang="el-GR" altLang="el-GR" b="1">
                <a:effectLst/>
                <a:latin typeface="Arial" panose="020B0604020202020204" pitchFamily="34" charset="0"/>
              </a:rPr>
              <a:t>Από το έντερο κατά 80%</a:t>
            </a:r>
          </a:p>
          <a:p>
            <a:pPr eaLnBrk="1" hangingPunct="1"/>
            <a:endParaRPr lang="el-GR" altLang="el-GR" sz="1600" b="1">
              <a:latin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>
                <a:effectLst/>
                <a:latin typeface="Arial" panose="020B0604020202020204" pitchFamily="34" charset="0"/>
              </a:rPr>
              <a:t>Η απορρόφηση ολοκληρώνεται</a:t>
            </a:r>
            <a:endParaRPr lang="en-US" altLang="el-GR" b="1">
              <a:effectLst/>
              <a:latin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>
                <a:effectLst/>
                <a:latin typeface="Arial" panose="020B0604020202020204" pitchFamily="34" charset="0"/>
              </a:rPr>
              <a:t> εντός 45’ – 3 ωρών.</a:t>
            </a:r>
          </a:p>
        </p:txBody>
      </p:sp>
      <p:pic>
        <p:nvPicPr>
          <p:cNvPr id="8196" name="Picture 6">
            <a:extLst>
              <a:ext uri="{FF2B5EF4-FFF2-40B4-BE49-F238E27FC236}">
                <a16:creationId xmlns:a16="http://schemas.microsoft.com/office/drawing/2014/main" id="{B0AA355D-D261-E840-A6E8-424A3469E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868864"/>
            <a:ext cx="228441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>
            <a:extLst>
              <a:ext uri="{FF2B5EF4-FFF2-40B4-BE49-F238E27FC236}">
                <a16:creationId xmlns:a16="http://schemas.microsoft.com/office/drawing/2014/main" id="{50309C09-E37F-8D4B-842D-85FEA31A9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4941889"/>
            <a:ext cx="18002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BC386F01-0174-1E4C-90FD-3703128519A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>
                <a:solidFill>
                  <a:srgbClr val="FF0000"/>
                </a:solidFill>
                <a:latin typeface="Arial" charset="0"/>
              </a:rPr>
              <a:t>ΒΙΟΜΕΤΑΤΡΟΠΗ  </a:t>
            </a:r>
            <a:br>
              <a:rPr lang="el-GR" sz="3600">
                <a:solidFill>
                  <a:srgbClr val="FF0000"/>
                </a:solidFill>
                <a:latin typeface="Arial" charset="0"/>
              </a:rPr>
            </a:br>
            <a:r>
              <a:rPr lang="el-GR" sz="3600">
                <a:solidFill>
                  <a:srgbClr val="FF0000"/>
                </a:solidFill>
                <a:latin typeface="Arial" charset="0"/>
              </a:rPr>
              <a:t>ΑΙΘΥΛΙΚΗΣ  ΑΛΚΟΟΛΗΣ</a:t>
            </a:r>
          </a:p>
        </p:txBody>
      </p:sp>
      <p:pic>
        <p:nvPicPr>
          <p:cNvPr id="14339" name="Picture 30">
            <a:extLst>
              <a:ext uri="{FF2B5EF4-FFF2-40B4-BE49-F238E27FC236}">
                <a16:creationId xmlns:a16="http://schemas.microsoft.com/office/drawing/2014/main" id="{5B14DD54-E76A-4C48-94CB-DC3CDDDC1B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4339" y="4652963"/>
            <a:ext cx="3240087" cy="254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31">
            <a:extLst>
              <a:ext uri="{FF2B5EF4-FFF2-40B4-BE49-F238E27FC236}">
                <a16:creationId xmlns:a16="http://schemas.microsoft.com/office/drawing/2014/main" id="{A96774E9-ED2C-AB4E-BF93-90EC7B085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700214"/>
            <a:ext cx="9144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b="1">
                <a:latin typeface="Arial" panose="020B0604020202020204" pitchFamily="34" charset="0"/>
              </a:rPr>
              <a:t>Η αιθυλική αλκοόλη βιομετατρέπεται σε ακεταλδεΰδη </a:t>
            </a:r>
            <a:r>
              <a:rPr lang="en-US" altLang="el-GR" b="1">
                <a:latin typeface="Arial" panose="020B0604020202020204" pitchFamily="34" charset="0"/>
              </a:rPr>
              <a:t>         </a:t>
            </a:r>
            <a:r>
              <a:rPr lang="el-GR" altLang="el-GR" b="1">
                <a:latin typeface="Arial" panose="020B0604020202020204" pitchFamily="34" charset="0"/>
              </a:rPr>
              <a:t>οξικό οξύ</a:t>
            </a:r>
            <a:r>
              <a:rPr lang="en-US" altLang="el-GR" b="1">
                <a:latin typeface="Arial" panose="020B0604020202020204" pitchFamily="34" charset="0"/>
              </a:rPr>
              <a:t>         CO</a:t>
            </a:r>
            <a:r>
              <a:rPr lang="en-US" altLang="el-GR" b="1" baseline="-25000">
                <a:latin typeface="Arial" panose="020B0604020202020204" pitchFamily="34" charset="0"/>
              </a:rPr>
              <a:t>2</a:t>
            </a:r>
            <a:r>
              <a:rPr lang="en-US" altLang="el-GR" b="1">
                <a:latin typeface="Arial" panose="020B0604020202020204" pitchFamily="34" charset="0"/>
              </a:rPr>
              <a:t> + H</a:t>
            </a:r>
            <a:r>
              <a:rPr lang="en-US" altLang="el-GR" b="1" baseline="-25000">
                <a:latin typeface="Arial" panose="020B0604020202020204" pitchFamily="34" charset="0"/>
              </a:rPr>
              <a:t>2</a:t>
            </a:r>
            <a:r>
              <a:rPr lang="en-US" altLang="el-GR" b="1">
                <a:latin typeface="Arial" panose="020B0604020202020204" pitchFamily="34" charset="0"/>
              </a:rPr>
              <a:t>O</a:t>
            </a:r>
            <a:endParaRPr lang="el-GR" altLang="el-GR" sz="2800" b="1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Tx/>
              <a:buFontTx/>
              <a:buChar char="•"/>
            </a:pPr>
            <a:r>
              <a:rPr lang="el-GR" altLang="el-GR" b="1">
                <a:latin typeface="Arial" panose="020B0604020202020204" pitchFamily="34" charset="0"/>
              </a:rPr>
              <a:t> </a:t>
            </a:r>
            <a:r>
              <a:rPr lang="el-GR" altLang="el-GR" sz="2800" b="1">
                <a:latin typeface="Arial" panose="020B0604020202020204" pitchFamily="34" charset="0"/>
              </a:rPr>
              <a:t>Αλκοολική αφυδρογονάση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Tx/>
              <a:buFontTx/>
              <a:buChar char="•"/>
            </a:pPr>
            <a:r>
              <a:rPr lang="el-GR" altLang="el-GR" sz="2800" b="1">
                <a:latin typeface="Arial" panose="020B0604020202020204" pitchFamily="34" charset="0"/>
              </a:rPr>
              <a:t> Αλδεϋδική αφυδρογονάση</a:t>
            </a:r>
            <a:endParaRPr lang="en-US" altLang="el-GR" sz="2800" b="1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Tx/>
              <a:buFontTx/>
              <a:buNone/>
            </a:pPr>
            <a:r>
              <a:rPr lang="en-US" altLang="el-GR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en-US" altLang="el-GR" b="1">
                <a:latin typeface="Arial" panose="020B0604020202020204" pitchFamily="34" charset="0"/>
              </a:rPr>
              <a:t> MFOS</a:t>
            </a:r>
            <a:endParaRPr lang="el-GR" altLang="el-GR" b="1">
              <a:latin typeface="Arial" panose="020B0604020202020204" pitchFamily="34" charset="0"/>
            </a:endParaRPr>
          </a:p>
        </p:txBody>
      </p:sp>
      <p:sp>
        <p:nvSpPr>
          <p:cNvPr id="14341" name="Line 32">
            <a:extLst>
              <a:ext uri="{FF2B5EF4-FFF2-40B4-BE49-F238E27FC236}">
                <a16:creationId xmlns:a16="http://schemas.microsoft.com/office/drawing/2014/main" id="{FCA7F373-6FA9-1447-9A15-326EFB730E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7213" y="24923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R"/>
          </a:p>
        </p:txBody>
      </p:sp>
      <p:sp>
        <p:nvSpPr>
          <p:cNvPr id="14342" name="Line 33">
            <a:extLst>
              <a:ext uri="{FF2B5EF4-FFF2-40B4-BE49-F238E27FC236}">
                <a16:creationId xmlns:a16="http://schemas.microsoft.com/office/drawing/2014/main" id="{0D2C3233-9D85-E548-88AF-F1806CDB9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7214" y="24923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R"/>
          </a:p>
        </p:txBody>
      </p:sp>
      <p:sp>
        <p:nvSpPr>
          <p:cNvPr id="14343" name="Line 35">
            <a:extLst>
              <a:ext uri="{FF2B5EF4-FFF2-40B4-BE49-F238E27FC236}">
                <a16:creationId xmlns:a16="http://schemas.microsoft.com/office/drawing/2014/main" id="{9D588273-CF85-BE4E-9541-9A72C4F91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249237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707CC5E-4274-EB41-979E-3E8B72BB43B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>
                <a:solidFill>
                  <a:srgbClr val="FF0000"/>
                </a:solidFill>
                <a:latin typeface="Arial" charset="0"/>
              </a:rPr>
              <a:t>ΟΞΕΙΑ  ΔΗΛΗΤΗΡΙΑΣΗ  ΜΕ  ΟΙΝΟΠΝΕΥΜΑ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A189EBA-8086-7541-960B-C37068C66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1989138"/>
            <a:ext cx="9612313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b="1">
                <a:latin typeface="Arial" charset="0"/>
              </a:rPr>
              <a:t>     Το οινόπνευμα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b="1">
                <a:latin typeface="Arial" charset="0"/>
              </a:rPr>
              <a:t>     πλην της </a:t>
            </a:r>
            <a:r>
              <a:rPr lang="el-GR" b="1">
                <a:solidFill>
                  <a:srgbClr val="FFCC00"/>
                </a:solidFill>
                <a:latin typeface="Arial" charset="0"/>
              </a:rPr>
              <a:t>καταστολής του Κ.Ν.Σ</a:t>
            </a:r>
            <a:r>
              <a:rPr lang="el-GR" b="1">
                <a:latin typeface="Arial" charset="0"/>
              </a:rPr>
              <a:t>. προκαλεί:</a:t>
            </a:r>
          </a:p>
          <a:p>
            <a:pPr eaLnBrk="1" hangingPunct="1">
              <a:defRPr/>
            </a:pPr>
            <a:r>
              <a:rPr lang="el-GR" b="1">
                <a:latin typeface="Arial" charset="0"/>
              </a:rPr>
              <a:t> Περιφερική αγγειοδιαστολή</a:t>
            </a:r>
          </a:p>
          <a:p>
            <a:pPr eaLnBrk="1" hangingPunct="1">
              <a:defRPr/>
            </a:pPr>
            <a:r>
              <a:rPr lang="el-GR" b="1">
                <a:latin typeface="Arial" charset="0"/>
              </a:rPr>
              <a:t> Γαστρίτιδα</a:t>
            </a:r>
          </a:p>
          <a:p>
            <a:pPr eaLnBrk="1" hangingPunct="1">
              <a:defRPr/>
            </a:pPr>
            <a:r>
              <a:rPr lang="el-GR" b="1">
                <a:latin typeface="Arial" charset="0"/>
              </a:rPr>
              <a:t> Υπογλυκαιμία  </a:t>
            </a:r>
          </a:p>
        </p:txBody>
      </p:sp>
      <p:sp>
        <p:nvSpPr>
          <p:cNvPr id="24580" name="Picture 5">
            <a:extLst>
              <a:ext uri="{FF2B5EF4-FFF2-40B4-BE49-F238E27FC236}">
                <a16:creationId xmlns:a16="http://schemas.microsoft.com/office/drawing/2014/main" id="{6D9A38C2-2FE2-224F-869C-7ECA891C11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24789" y="4365625"/>
            <a:ext cx="201612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50" name="Group 34">
            <a:extLst>
              <a:ext uri="{FF2B5EF4-FFF2-40B4-BE49-F238E27FC236}">
                <a16:creationId xmlns:a16="http://schemas.microsoft.com/office/drawing/2014/main" id="{32EAAFEF-671A-7342-9735-B379AD22F137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981200" y="277813"/>
          <a:ext cx="8229600" cy="6402386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3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Συγκέντρωση αλκοόλης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στο αίμα (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mg/100ml</a:t>
                      </a: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Συμπτωματολογία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Μέχρι </a:t>
                      </a: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50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Άτομο νηφάλιο, ελαφρές διαταραχές, δύσκολα διαγνώσιμες.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50 – 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(υποθάλαμος)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Άρση των φυσιολογικών αναστολών, ευφορία, φλυαρία, υπερεκτίμηση ικανοτήτων.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100 – 200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(μεταιχμιακό σύστημα, παρεγκεφαλίδα)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Μείωση ικανοτήτων, σύγχυση, αποπροσανατολισμός, ασυγχρονισμός κινήσεων, διαταραχές στην ομιλία. 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78" name="Group 38">
            <a:extLst>
              <a:ext uri="{FF2B5EF4-FFF2-40B4-BE49-F238E27FC236}">
                <a16:creationId xmlns:a16="http://schemas.microsoft.com/office/drawing/2014/main" id="{2E3B2715-707F-D546-AF00-1901B7062C56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847850" y="260351"/>
          <a:ext cx="8229600" cy="6332539"/>
        </p:xfrm>
        <a:graphic>
          <a:graphicData uri="http://schemas.openxmlformats.org/drawingml/2006/table">
            <a:tbl>
              <a:tblPr/>
              <a:tblGrid>
                <a:gridCol w="389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7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Συγκέντρωση αλκοόλης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στο αίμα (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mg/100ml</a:t>
                      </a: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Συμπτωματολογία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Wingdings" pitchFamily="2" charset="2"/>
                        </a:rPr>
                        <a:t>200 – 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1" i="0" u="none" strike="noStrike" cap="none" normalizeH="0" baseline="0">
                        <a:ln>
                          <a:noFill/>
                        </a:ln>
                        <a:solidFill>
                          <a:srgbClr val="66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Wingdings" pitchFamily="2" charset="2"/>
                        </a:rPr>
                        <a:t> Επίταση των ανωτέρω, ελάττωση των αντανακλαστικών, απώλεια των αισθήσεων </a:t>
                      </a:r>
                      <a:endParaRPr kumimoji="0" lang="el-G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3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Wingdings" pitchFamily="2" charset="2"/>
                        </a:rPr>
                        <a:t>300 – 350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Wingdings" pitchFamily="2" charset="2"/>
                        </a:rPr>
                        <a:t>(δικτυωτός σχηματισμός εγκεφαλικού στελέχους)</a:t>
                      </a:r>
                      <a:endParaRPr kumimoji="0" 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Wingdings" pitchFamily="2" charset="2"/>
                        </a:rPr>
                        <a:t> Αναισθησία, καταστολή των αντανακλαστικών, απώλεια θερμαντικού  </a:t>
                      </a:r>
                      <a:endParaRPr kumimoji="0" lang="el-G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6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Wingdings" pitchFamily="2" charset="2"/>
                        </a:rPr>
                        <a:t>&gt; 350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(αναπνευστικό και αγγειοκινητικό κέντρο)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Wingdings" pitchFamily="2" charset="2"/>
                        </a:rPr>
                        <a:t> Κώμα - θάνατος</a:t>
                      </a:r>
                      <a:endParaRPr kumimoji="0" lang="el-G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DA87C63-9C52-FC43-90C8-131ACD99A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endParaRPr lang="el-GR" altLang="en-G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B349AD-B9DC-DE46-8A5E-8415E0960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el-GR" altLang="en-GR" dirty="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16AE64AC-0284-D147-A97D-B9CB8BD02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143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l-GR" i="1">
                <a:solidFill>
                  <a:schemeClr val="tx1"/>
                </a:solidFill>
              </a:rPr>
              <a:t>Μηχανισμός τοξικής δράσης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A4C9EAD-6A3E-9549-9775-A09FC510C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23802" y="2057400"/>
            <a:ext cx="8744197" cy="4298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GR" dirty="0"/>
              <a:t>αναστρέψιμη σύνδεση με </a:t>
            </a:r>
            <a:r>
              <a:rPr lang="en-US" altLang="en-GR" dirty="0"/>
              <a:t>Hb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GR" dirty="0"/>
              <a:t>μείωση διαθεσιμότητας του Ο</a:t>
            </a:r>
            <a:r>
              <a:rPr lang="el-GR" altLang="en-GR" baseline="-25000" dirty="0"/>
              <a:t>2 </a:t>
            </a:r>
            <a:r>
              <a:rPr lang="el-GR" altLang="en-GR" dirty="0"/>
              <a:t>στους ιστούς </a:t>
            </a:r>
            <a:r>
              <a:rPr lang="en-US" altLang="en-GR" dirty="0"/>
              <a:t>(Claude Bernard 1865) </a:t>
            </a:r>
            <a:r>
              <a:rPr lang="el-GR" altLang="en-GR" dirty="0"/>
              <a:t>λόγω: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GR" dirty="0"/>
              <a:t>άμεσης σύνδεσης με </a:t>
            </a:r>
            <a:r>
              <a:rPr lang="en-US" altLang="en-GR" dirty="0"/>
              <a:t>Hb</a:t>
            </a:r>
            <a:r>
              <a:rPr lang="el-GR" altLang="en-GR" dirty="0">
                <a:sym typeface="Symbol" pitchFamily="2" charset="2"/>
              </a:rPr>
              <a:t>ανεπαρκή μεταφορά του </a:t>
            </a:r>
            <a:r>
              <a:rPr lang="el-GR" altLang="en-GR" dirty="0"/>
              <a:t>Ο</a:t>
            </a:r>
            <a:r>
              <a:rPr lang="el-GR" altLang="en-GR" baseline="-25000" dirty="0"/>
              <a:t>2</a:t>
            </a:r>
            <a:r>
              <a:rPr lang="el-GR" altLang="en-GR" dirty="0"/>
              <a:t> στους ιστούς 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GR" dirty="0" err="1"/>
              <a:t>αλλοστερική</a:t>
            </a:r>
            <a:r>
              <a:rPr lang="el-GR" altLang="en-GR" dirty="0"/>
              <a:t> μετατροπή των θέσεων σύνδεσης της </a:t>
            </a:r>
            <a:r>
              <a:rPr lang="en-US" altLang="en-GR" dirty="0"/>
              <a:t>Hb</a:t>
            </a:r>
            <a:r>
              <a:rPr lang="el-GR" altLang="en-GR" dirty="0"/>
              <a:t> με το Ο</a:t>
            </a:r>
            <a:r>
              <a:rPr lang="el-GR" altLang="en-GR" baseline="-25000" dirty="0"/>
              <a:t>2</a:t>
            </a:r>
            <a:r>
              <a:rPr lang="en-US" altLang="en-GR" baseline="-25000" dirty="0"/>
              <a:t> </a:t>
            </a:r>
            <a:r>
              <a:rPr lang="el-GR" altLang="en-GR" dirty="0">
                <a:sym typeface="Symbol" pitchFamily="2" charset="2"/>
              </a:rPr>
              <a:t></a:t>
            </a:r>
            <a:r>
              <a:rPr lang="en-US" altLang="en-GR" baseline="-25000" dirty="0"/>
              <a:t> </a:t>
            </a:r>
            <a:r>
              <a:rPr lang="el-GR" altLang="en-GR" dirty="0"/>
              <a:t>παρεμπόδιση της απελευθέρωσης ενός ποσοστού του Ο</a:t>
            </a:r>
            <a:r>
              <a:rPr lang="el-GR" altLang="en-GR" baseline="-25000" dirty="0"/>
              <a:t>2</a:t>
            </a:r>
            <a:r>
              <a:rPr lang="el-GR" altLang="en-GR" dirty="0"/>
              <a:t> στους ιστούς 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GR" dirty="0"/>
              <a:t>σύνδεση με μυοσφαιρίνη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GR" dirty="0"/>
              <a:t>Αναστολή της </a:t>
            </a:r>
            <a:r>
              <a:rPr lang="el-GR" altLang="en-GR" dirty="0" err="1"/>
              <a:t>κυτοχρωμικής</a:t>
            </a:r>
            <a:r>
              <a:rPr lang="el-GR" altLang="en-GR" dirty="0"/>
              <a:t> </a:t>
            </a:r>
            <a:r>
              <a:rPr lang="el-GR" altLang="en-GR" dirty="0" err="1"/>
              <a:t>οξειδάσης</a:t>
            </a:r>
            <a:r>
              <a:rPr lang="el-GR" altLang="en-GR" dirty="0"/>
              <a:t> 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48FE0C4-81DF-5648-A2DF-0BC4A1F7E3C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260351"/>
            <a:ext cx="8686800" cy="1998663"/>
          </a:xfrm>
        </p:spPr>
        <p:txBody>
          <a:bodyPr/>
          <a:lstStyle/>
          <a:p>
            <a:pPr algn="l" eaLnBrk="1" hangingPunct="1">
              <a:defRPr/>
            </a:pPr>
            <a:r>
              <a:rPr lang="el-GR" sz="3600">
                <a:solidFill>
                  <a:srgbClr val="FF0000"/>
                </a:solidFill>
                <a:latin typeface="Arial" charset="0"/>
              </a:rPr>
              <a:t>Το άτομο υπό την επήρεια οινοπνεύματος αισθάνεται και βιώνει κατά τα πρώτα στάδια της μέθης: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2D1EA4A-8219-FC4E-AD96-3D02A2953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563813"/>
            <a:ext cx="8229600" cy="35623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l-GR" b="1">
                <a:latin typeface="Arial" charset="0"/>
              </a:rPr>
              <a:t>Ευφορία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l-GR" b="1">
                <a:latin typeface="Arial" charset="0"/>
              </a:rPr>
              <a:t>Υπερεκτίμηση των ικανοτήτων του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l-GR" b="1">
                <a:latin typeface="Arial" charset="0"/>
              </a:rPr>
              <a:t>Άρση των φυσιολογικών αναστολών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l-GR" b="1">
                <a:latin typeface="Arial" charset="0"/>
              </a:rPr>
              <a:t>Ελάττωση της προσοχής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l-GR" b="1">
                <a:latin typeface="Arial" charset="0"/>
              </a:rPr>
              <a:t>Κατάργηση των λεπτών κινήσεων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9454251-9F47-9742-89DB-8C001F73E9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>
                <a:solidFill>
                  <a:srgbClr val="FF0000"/>
                </a:solidFill>
                <a:latin typeface="Arial" charset="0"/>
              </a:rPr>
              <a:t>Επίδραση στην ικανότητα οδήγησης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4579031-9F59-AE4A-AC6B-E65A18EA3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9161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l-GR" b="1">
                <a:latin typeface="Arial" charset="0"/>
              </a:rPr>
              <a:t>Καταστολή του ΚΝΣ</a:t>
            </a:r>
          </a:p>
          <a:p>
            <a:pPr eaLnBrk="1" hangingPunct="1">
              <a:defRPr/>
            </a:pPr>
            <a:r>
              <a:rPr lang="el-GR" b="1">
                <a:latin typeface="Arial" charset="0"/>
              </a:rPr>
              <a:t>Αύξηση του χρόνου ανταπόκρισης στα ερεθίσματα</a:t>
            </a:r>
          </a:p>
          <a:p>
            <a:pPr eaLnBrk="1" hangingPunct="1">
              <a:defRPr/>
            </a:pPr>
            <a:r>
              <a:rPr lang="el-GR" b="1">
                <a:latin typeface="Arial" charset="0"/>
              </a:rPr>
              <a:t>Ελάττωση τα ικανότητας εκτίμησης του χώρου και των αποστάσεων</a:t>
            </a:r>
          </a:p>
          <a:p>
            <a:pPr eaLnBrk="1" hangingPunct="1">
              <a:defRPr/>
            </a:pPr>
            <a:r>
              <a:rPr lang="el-GR" b="1">
                <a:latin typeface="Arial" charset="0"/>
              </a:rPr>
              <a:t>Υπερεκτίμηση των ικανοτήτων του ατόμου 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CFF51AD-340C-D644-82E9-4496369D5D7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>
                <a:solidFill>
                  <a:srgbClr val="FF0000"/>
                </a:solidFill>
                <a:latin typeface="Arial" charset="0"/>
              </a:rPr>
              <a:t>ΑΝΤΙΜΕΤΩΠΙΣΗ ΜΕΘΗΣ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2466EC1-AAE4-A447-871C-67814287F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>
                <a:latin typeface="Arial" charset="0"/>
              </a:rPr>
              <a:t>Διατήρηση της αναπνοής και της θερμοκρασίας του ασθενούς.</a:t>
            </a:r>
          </a:p>
          <a:p>
            <a:pPr eaLnBrk="1" hangingPunct="1">
              <a:defRPr/>
            </a:pPr>
            <a:r>
              <a:rPr lang="el-GR" b="1" dirty="0">
                <a:latin typeface="Arial" charset="0"/>
              </a:rPr>
              <a:t>Απομάκρυνση μη </a:t>
            </a:r>
            <a:r>
              <a:rPr lang="el-GR" b="1" dirty="0" err="1">
                <a:latin typeface="Arial" charset="0"/>
              </a:rPr>
              <a:t>απορροφηθέντος</a:t>
            </a:r>
            <a:r>
              <a:rPr lang="el-GR" b="1" dirty="0">
                <a:latin typeface="Arial" charset="0"/>
              </a:rPr>
              <a:t> οινοπνεύματος.</a:t>
            </a:r>
          </a:p>
          <a:p>
            <a:pPr eaLnBrk="1" hangingPunct="1">
              <a:defRPr/>
            </a:pPr>
            <a:r>
              <a:rPr lang="el-GR" b="1" dirty="0">
                <a:latin typeface="Arial" charset="0"/>
              </a:rPr>
              <a:t>Αλκαλική διούρηση.</a:t>
            </a:r>
          </a:p>
          <a:p>
            <a:pPr eaLnBrk="1" hangingPunct="1">
              <a:defRPr/>
            </a:pPr>
            <a:r>
              <a:rPr lang="el-GR" b="1" dirty="0">
                <a:latin typeface="Arial" charset="0"/>
              </a:rPr>
              <a:t>Αντιμετώπιση καταστολής, υπογλυκαιμίας, γαστρίτιδας.</a:t>
            </a:r>
          </a:p>
          <a:p>
            <a:pPr eaLnBrk="1" hangingPunct="1">
              <a:defRPr/>
            </a:pPr>
            <a:r>
              <a:rPr lang="el-GR" b="1" dirty="0" err="1">
                <a:latin typeface="Arial" charset="0"/>
              </a:rPr>
              <a:t>Συμπτωματική</a:t>
            </a:r>
            <a:r>
              <a:rPr lang="el-GR" b="1" dirty="0">
                <a:latin typeface="Arial" charset="0"/>
              </a:rPr>
              <a:t> αγωγή</a:t>
            </a:r>
          </a:p>
          <a:p>
            <a:pPr eaLnBrk="1" hangingPunct="1">
              <a:defRPr/>
            </a:pPr>
            <a:r>
              <a:rPr lang="el-GR" b="1" dirty="0" err="1">
                <a:latin typeface="Arial" charset="0"/>
              </a:rPr>
              <a:t>Αιμοδιϋλιση</a:t>
            </a:r>
            <a:r>
              <a:rPr lang="el-GR" b="1" dirty="0">
                <a:latin typeface="Arial" charset="0"/>
              </a:rPr>
              <a:t> (ΒΑ</a:t>
            </a:r>
            <a:r>
              <a:rPr lang="en-US" b="1" dirty="0">
                <a:latin typeface="Arial" charset="0"/>
              </a:rPr>
              <a:t>C &gt; 500 mg</a:t>
            </a:r>
            <a:r>
              <a:rPr lang="el-GR" b="1" dirty="0">
                <a:latin typeface="Arial" charset="0"/>
              </a:rPr>
              <a:t>/</a:t>
            </a:r>
            <a:r>
              <a:rPr lang="en-US" b="1" dirty="0">
                <a:latin typeface="Arial" charset="0"/>
              </a:rPr>
              <a:t>dl)</a:t>
            </a:r>
            <a:endParaRPr lang="el-GR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6B13827-CCAA-8349-A3B4-F07CCE5E7D1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>
                <a:solidFill>
                  <a:srgbClr val="FF0000"/>
                </a:solidFill>
                <a:latin typeface="Arial" charset="0"/>
              </a:rPr>
              <a:t>ΑΠΟΔΕΚΤΗ ΚΑΤΑΝΑΛΩΣΗ ΟΙΝΟΠΝΕΥΜΑΤΟΣ</a:t>
            </a:r>
            <a:r>
              <a:rPr lang="el-GR" sz="3600"/>
              <a:t> 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B2EDA67-F502-4643-8F54-01DB53BB8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0" y="2133601"/>
            <a:ext cx="7272338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b="1">
                <a:solidFill>
                  <a:srgbClr val="FFCC00"/>
                </a:solidFill>
                <a:latin typeface="Arial" charset="0"/>
              </a:rPr>
              <a:t>20 -30 </a:t>
            </a:r>
            <a:r>
              <a:rPr lang="en-US" b="1">
                <a:solidFill>
                  <a:srgbClr val="FFCC00"/>
                </a:solidFill>
                <a:latin typeface="Arial" charset="0"/>
              </a:rPr>
              <a:t>g </a:t>
            </a:r>
            <a:r>
              <a:rPr lang="el-GR" b="1">
                <a:solidFill>
                  <a:srgbClr val="FFCC00"/>
                </a:solidFill>
                <a:latin typeface="Arial" charset="0"/>
              </a:rPr>
              <a:t>ημερησίως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>
                <a:latin typeface="Arial" charset="0"/>
              </a:rPr>
              <a:t>	</a:t>
            </a:r>
            <a:endParaRPr lang="el-GR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b="1">
                <a:solidFill>
                  <a:srgbClr val="FFCC00"/>
                </a:solidFill>
                <a:latin typeface="Arial" charset="0"/>
              </a:rPr>
              <a:t>&gt;</a:t>
            </a:r>
            <a:r>
              <a:rPr lang="el-GR">
                <a:solidFill>
                  <a:srgbClr val="FFCC00"/>
                </a:solidFill>
                <a:latin typeface="Arial" charset="0"/>
              </a:rPr>
              <a:t> </a:t>
            </a:r>
            <a:r>
              <a:rPr lang="el-GR" b="1">
                <a:solidFill>
                  <a:srgbClr val="FFCC00"/>
                </a:solidFill>
                <a:latin typeface="Arial" charset="0"/>
              </a:rPr>
              <a:t>40 </a:t>
            </a:r>
            <a:r>
              <a:rPr lang="en-US" b="1">
                <a:solidFill>
                  <a:srgbClr val="FFCC00"/>
                </a:solidFill>
                <a:latin typeface="Arial" charset="0"/>
              </a:rPr>
              <a:t>g</a:t>
            </a:r>
            <a:r>
              <a:rPr lang="en-US">
                <a:latin typeface="Arial" charset="0"/>
              </a:rPr>
              <a:t> </a:t>
            </a:r>
            <a:r>
              <a:rPr lang="el-GR" b="1">
                <a:latin typeface="Arial" charset="0"/>
              </a:rPr>
              <a:t>ημερησίως </a:t>
            </a:r>
            <a:r>
              <a:rPr lang="el-GR" b="1">
                <a:solidFill>
                  <a:srgbClr val="FFCC00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l-GR" b="1">
                <a:latin typeface="Arial" charset="0"/>
                <a:sym typeface="Wingdings" pitchFamily="2" charset="2"/>
              </a:rPr>
              <a:t> βαθμιαία αύξηση νοσηρότητας και θνητότητας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b="1">
                <a:solidFill>
                  <a:srgbClr val="FFCC00"/>
                </a:solidFill>
                <a:latin typeface="Arial" charset="0"/>
              </a:rPr>
              <a:t>&lt; 60 </a:t>
            </a:r>
            <a:r>
              <a:rPr lang="en-US" b="1">
                <a:solidFill>
                  <a:srgbClr val="FFCC00"/>
                </a:solidFill>
                <a:latin typeface="Arial" charset="0"/>
              </a:rPr>
              <a:t>g</a:t>
            </a:r>
            <a:r>
              <a:rPr lang="en-US" b="1">
                <a:latin typeface="Arial" charset="0"/>
              </a:rPr>
              <a:t> </a:t>
            </a:r>
            <a:r>
              <a:rPr lang="el-GR" b="1">
                <a:latin typeface="Arial" charset="0"/>
              </a:rPr>
              <a:t>ημερησίως </a:t>
            </a:r>
            <a:r>
              <a:rPr lang="el-GR" b="1">
                <a:solidFill>
                  <a:srgbClr val="FFCC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l-GR" b="1">
                <a:latin typeface="Arial" charset="0"/>
                <a:sym typeface="Wingdings" pitchFamily="2" charset="2"/>
              </a:rPr>
              <a:t>για την αποφυγή ψυχολογικών επιπτώσεων και τη διατήρηση μιας κατάστασης ισορροπίας</a:t>
            </a:r>
            <a:endParaRPr lang="el-GR" b="1">
              <a:latin typeface="Arial" charset="0"/>
            </a:endParaRPr>
          </a:p>
        </p:txBody>
      </p:sp>
      <p:pic>
        <p:nvPicPr>
          <p:cNvPr id="45060" name="Picture 5">
            <a:extLst>
              <a:ext uri="{FF2B5EF4-FFF2-40B4-BE49-F238E27FC236}">
                <a16:creationId xmlns:a16="http://schemas.microsoft.com/office/drawing/2014/main" id="{873FC32F-68B8-B147-AC4F-C6680CFCF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4508500"/>
            <a:ext cx="17272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0BBB3CC-F526-A646-A8D7-3D5B713F50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>
                <a:solidFill>
                  <a:srgbClr val="FF0000"/>
                </a:solidFill>
                <a:latin typeface="Arial" charset="0"/>
              </a:rPr>
              <a:t>ΧΡΟΝΙΑ ΔΗΛΗΤΗΡΙΑΣΗ ΜΕ ΟΙΝΟΠΝΕΥΜΑ</a:t>
            </a:r>
          </a:p>
        </p:txBody>
      </p:sp>
      <p:graphicFrame>
        <p:nvGraphicFramePr>
          <p:cNvPr id="14379" name="Group 43">
            <a:extLst>
              <a:ext uri="{FF2B5EF4-FFF2-40B4-BE49-F238E27FC236}">
                <a16:creationId xmlns:a16="http://schemas.microsoft.com/office/drawing/2014/main" id="{A305AF94-5936-A240-96A4-D8AAB90F8A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74825" y="1196975"/>
          <a:ext cx="8713788" cy="5675344"/>
        </p:xfrm>
        <a:graphic>
          <a:graphicData uri="http://schemas.openxmlformats.org/drawingml/2006/table">
            <a:tbl>
              <a:tblPr/>
              <a:tblGrid>
                <a:gridCol w="338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9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2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Ήπαρ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Λιπώδη εκφύλιση </a:t>
                      </a: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Wingdings" pitchFamily="2" charset="2"/>
                        </a:rPr>
                        <a:t> Κίρρωση</a:t>
                      </a:r>
                      <a:endParaRPr kumimoji="0" lang="el-G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Νεφροί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Νεφροσκλήρυνση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Καρδιά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Λιπώδης εκφύλιση, μυοκαρδιοπάθεια, υπερτροφία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Πεπτικό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Οξεία και χρόνια γαστρεντερίτιδα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Κ.Ν.Σ.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Αλκοολικός τρόμος, πολυνευρίτιδα, ατροφία εγκεφάλου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7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Ψυχοπαθολογικές καταστάσεις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Παραλήρημα ζηλοτυπίας, οξεία αλκοολική ψύχωση, ψευδαίσθησεις,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Σύνδρομο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Wernicke- Korsakow.</a:t>
                      </a:r>
                      <a:endParaRPr kumimoji="0" lang="el-G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7B28370-0FF1-194F-9EBA-98070289F32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024063" y="-3571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endParaRPr lang="el-GR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AF3AF68-1246-8A46-B296-893F56CB59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09750" y="857251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l-GR" b="1" dirty="0">
              <a:latin typeface="Arial" charset="0"/>
            </a:endParaRPr>
          </a:p>
        </p:txBody>
      </p:sp>
      <p:pic>
        <p:nvPicPr>
          <p:cNvPr id="61444" name="Picture 3" descr="alcoholism-4.jpg">
            <a:extLst>
              <a:ext uri="{FF2B5EF4-FFF2-40B4-BE49-F238E27FC236}">
                <a16:creationId xmlns:a16="http://schemas.microsoft.com/office/drawing/2014/main" id="{0A176FA4-8CD0-0F43-BCE4-AC6C8D5C9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786188"/>
            <a:ext cx="48577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DrinkTheOcean-m.jpg">
            <a:extLst>
              <a:ext uri="{FF2B5EF4-FFF2-40B4-BE49-F238E27FC236}">
                <a16:creationId xmlns:a16="http://schemas.microsoft.com/office/drawing/2014/main" id="{9CE5ECAD-2C25-6E4C-AC30-0C85846D0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alcoholic.jpg">
            <a:extLst>
              <a:ext uri="{FF2B5EF4-FFF2-40B4-BE49-F238E27FC236}">
                <a16:creationId xmlns:a16="http://schemas.microsoft.com/office/drawing/2014/main" id="{F5522999-6F67-B74D-93C4-A7E036230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86188"/>
            <a:ext cx="42862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1EC64-E7D8-714B-9B44-6F993AFE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ΜΕΘΑΝΟΛΗ</a:t>
            </a:r>
            <a:endParaRPr lang="en-GR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88016-17C7-C947-B554-455E7C7BA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Η </a:t>
            </a:r>
            <a:r>
              <a:rPr lang="el-GR" sz="2400" dirty="0" err="1"/>
              <a:t>μεθανόλη</a:t>
            </a:r>
            <a:r>
              <a:rPr lang="el-GR" sz="2400" dirty="0"/>
              <a:t> έχει σχετικά χαμηλή τοξικότητα, η οποία οφείλεται στα τοξικά </a:t>
            </a:r>
            <a:r>
              <a:rPr lang="el-GR" sz="2400" dirty="0" err="1"/>
              <a:t>προιόντα</a:t>
            </a:r>
            <a:r>
              <a:rPr lang="el-GR" sz="2400" dirty="0"/>
              <a:t> του μεταβολισμού της, την </a:t>
            </a:r>
            <a:r>
              <a:rPr lang="el-GR" sz="2400" dirty="0" err="1"/>
              <a:t>φορμαλδεύδη</a:t>
            </a:r>
            <a:r>
              <a:rPr lang="el-GR" sz="2400" dirty="0"/>
              <a:t> </a:t>
            </a:r>
            <a:r>
              <a:rPr lang="el-GR" sz="2400" dirty="0" err="1"/>
              <a:t>κσι</a:t>
            </a:r>
            <a:r>
              <a:rPr lang="el-GR" sz="2400" dirty="0"/>
              <a:t> το μυρμηκικό οξύ</a:t>
            </a:r>
          </a:p>
          <a:p>
            <a:r>
              <a:rPr lang="el-GR" sz="2400" dirty="0"/>
              <a:t>Μυρμηκικό οξύ                 μεταβολική οξέωση</a:t>
            </a:r>
          </a:p>
          <a:p>
            <a:endParaRPr lang="el-GR" sz="2400" dirty="0"/>
          </a:p>
          <a:p>
            <a:r>
              <a:rPr lang="el-GR" sz="2400" dirty="0"/>
              <a:t>Μυρμηκικό οξύ                   αναστολή της </a:t>
            </a:r>
            <a:r>
              <a:rPr lang="el-GR" sz="2400" dirty="0" err="1"/>
              <a:t>οξειδάσης</a:t>
            </a:r>
            <a:r>
              <a:rPr lang="el-GR" sz="2400" dirty="0"/>
              <a:t> του κυτοχρώματος    </a:t>
            </a:r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                                               ΤΥΦΛΩΣΗ</a:t>
            </a:r>
            <a:endParaRPr lang="en-GR" sz="2400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30F9D05A-2601-804A-90CD-7E367B3E0106}"/>
              </a:ext>
            </a:extLst>
          </p:cNvPr>
          <p:cNvSpPr/>
          <p:nvPr/>
        </p:nvSpPr>
        <p:spPr>
          <a:xfrm>
            <a:off x="3186196" y="25884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68E9F01-3F7B-8B4C-802B-691970355FA2}"/>
              </a:ext>
            </a:extLst>
          </p:cNvPr>
          <p:cNvSpPr/>
          <p:nvPr/>
        </p:nvSpPr>
        <p:spPr>
          <a:xfrm>
            <a:off x="3186196" y="35166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Circular Arrow 7">
            <a:extLst>
              <a:ext uri="{FF2B5EF4-FFF2-40B4-BE49-F238E27FC236}">
                <a16:creationId xmlns:a16="http://schemas.microsoft.com/office/drawing/2014/main" id="{5A717F93-17CA-1348-AD80-B2BBA5C9176A}"/>
              </a:ext>
            </a:extLst>
          </p:cNvPr>
          <p:cNvSpPr/>
          <p:nvPr/>
        </p:nvSpPr>
        <p:spPr>
          <a:xfrm>
            <a:off x="4583575" y="4606724"/>
            <a:ext cx="978408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93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C841-6A92-9A4A-80F9-F0D6A850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u="sng" dirty="0"/>
              <a:t>Συμπτώματα δηλητηρίασης</a:t>
            </a:r>
            <a:br>
              <a:rPr lang="el-GR" sz="3600" dirty="0"/>
            </a:br>
            <a:endParaRPr lang="en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BFC9A-D570-FC4B-AF50-68FF0602F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Αρχικά με ήπια υπνηλία</a:t>
            </a:r>
          </a:p>
          <a:p>
            <a:r>
              <a:rPr lang="el-GR" sz="2400" dirty="0"/>
              <a:t>Σε 12-24 ώρες έμετος, </a:t>
            </a:r>
            <a:r>
              <a:rPr lang="el-GR" sz="2400" dirty="0" err="1"/>
              <a:t>επιγαστραλγία</a:t>
            </a:r>
            <a:r>
              <a:rPr lang="el-GR" sz="2400" dirty="0"/>
              <a:t>, κεφαλαλγία, ζάλη, θόλωση όρασης,</a:t>
            </a:r>
          </a:p>
          <a:p>
            <a:pPr marL="0" indent="0">
              <a:buNone/>
            </a:pPr>
            <a:r>
              <a:rPr lang="el-GR" sz="2400" dirty="0"/>
              <a:t>υπνηλία που οδηγεί σε κώμα, μεταβολική οξέωση, υπεργλυκαιμία,   </a:t>
            </a:r>
            <a:r>
              <a:rPr lang="el-GR" sz="2400" dirty="0" err="1"/>
              <a:t>αμυλάσης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       Οι επιβιώσαντες                 τύφλωση και εμφάνιση </a:t>
            </a:r>
            <a:r>
              <a:rPr lang="en-US" sz="2400"/>
              <a:t>PARKINSON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 </a:t>
            </a:r>
          </a:p>
          <a:p>
            <a:pPr marL="0" indent="0">
              <a:buNone/>
            </a:pPr>
            <a:r>
              <a:rPr lang="el-GR" sz="2400" dirty="0"/>
              <a:t>   </a:t>
            </a:r>
            <a:endParaRPr lang="en-GR" sz="2400" dirty="0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4D1B8CF0-50B6-B84F-BD8C-1ECBDC5DEF8B}"/>
              </a:ext>
            </a:extLst>
          </p:cNvPr>
          <p:cNvSpPr/>
          <p:nvPr/>
        </p:nvSpPr>
        <p:spPr>
          <a:xfrm>
            <a:off x="9239002" y="2739539"/>
            <a:ext cx="175873" cy="3965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B9ADCC-24D5-5141-B51B-232BFB489C4E}"/>
              </a:ext>
            </a:extLst>
          </p:cNvPr>
          <p:cNvSpPr/>
          <p:nvPr/>
        </p:nvSpPr>
        <p:spPr>
          <a:xfrm>
            <a:off x="1041990" y="3737691"/>
            <a:ext cx="233779" cy="213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5D872B2-3C2D-CE46-9485-16F7D8E86DA9}"/>
              </a:ext>
            </a:extLst>
          </p:cNvPr>
          <p:cNvSpPr/>
          <p:nvPr/>
        </p:nvSpPr>
        <p:spPr>
          <a:xfrm>
            <a:off x="3692106" y="3737691"/>
            <a:ext cx="535451" cy="282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935644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49ABA-F084-354B-9143-D640D217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u="sng" dirty="0"/>
              <a:t>Θεραπεία</a:t>
            </a:r>
            <a:endParaRPr lang="en-GR" sz="36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EB0D9-0177-8249-B570-4518F0C22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την πρώτη ώρα γαστρική πλύση ΟΧΙ άνθρακα</a:t>
            </a:r>
          </a:p>
          <a:p>
            <a:r>
              <a:rPr lang="el-GR" sz="2400" dirty="0"/>
              <a:t>Αναστολή αλκοολικής </a:t>
            </a:r>
            <a:r>
              <a:rPr lang="el-GR" sz="2400" dirty="0" err="1"/>
              <a:t>διυδρογενάσης</a:t>
            </a:r>
            <a:r>
              <a:rPr lang="el-GR" sz="2400" dirty="0"/>
              <a:t> – </a:t>
            </a:r>
            <a:r>
              <a:rPr lang="el-GR" sz="2400" b="1" dirty="0"/>
              <a:t>ΦΟΜΕΠΙΖΟΛΗ         </a:t>
            </a:r>
            <a:r>
              <a:rPr lang="el-GR" sz="2400" dirty="0"/>
              <a:t>δόση φόρτισης </a:t>
            </a:r>
          </a:p>
          <a:p>
            <a:pPr marL="0" indent="0">
              <a:buNone/>
            </a:pPr>
            <a:r>
              <a:rPr lang="el-GR" sz="2400" dirty="0"/>
              <a:t>   15</a:t>
            </a:r>
            <a:r>
              <a:rPr lang="en-US" sz="2400" dirty="0"/>
              <a:t>mg/kg, </a:t>
            </a:r>
            <a:r>
              <a:rPr lang="el-GR" sz="2400" dirty="0"/>
              <a:t>στη συν</a:t>
            </a:r>
            <a:r>
              <a:rPr lang="en-US" sz="2400" dirty="0" err="1"/>
              <a:t>έ</a:t>
            </a:r>
            <a:r>
              <a:rPr lang="el-GR" sz="2400" dirty="0" err="1"/>
              <a:t>χεια</a:t>
            </a:r>
            <a:r>
              <a:rPr lang="el-GR" sz="2400" dirty="0"/>
              <a:t> 10</a:t>
            </a:r>
            <a:r>
              <a:rPr lang="en-US" sz="2400" dirty="0"/>
              <a:t>mg/kg </a:t>
            </a:r>
            <a:r>
              <a:rPr lang="el-GR" sz="2400" dirty="0"/>
              <a:t>κάθε 12 ώρες για 4 δόσεις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  ΧΟΡΗΓΗΣΗ ΔΙΤΤΑΝΘΡΑΚΙΚΩΝ ΓΙΑ ΜΕΤΑΒΟΛΙΚΗ ΟΞΕΩΣΗ</a:t>
            </a:r>
          </a:p>
          <a:p>
            <a:pPr marL="0" indent="0">
              <a:buNone/>
            </a:pPr>
            <a:r>
              <a:rPr lang="el-GR" sz="2400" dirty="0"/>
              <a:t>  ΧΟΡΗΓΗΣΗ ΦΥΛΛΙΚΟΥ ΟΞΕΩΣ 1</a:t>
            </a:r>
            <a:r>
              <a:rPr lang="en-US" sz="2400" dirty="0"/>
              <a:t>mg/kg </a:t>
            </a:r>
            <a:r>
              <a:rPr lang="el-GR" sz="2400" dirty="0"/>
              <a:t>ΚΑΘΕ 4 ΩΡΕΣ</a:t>
            </a:r>
          </a:p>
          <a:p>
            <a:pPr marL="0" indent="0">
              <a:buNone/>
            </a:pPr>
            <a:r>
              <a:rPr lang="el-GR" sz="2400" dirty="0"/>
              <a:t>  ΠΙΘΑΝΑ ΑΙΜΟΚΑΘΑΡΣΗ </a:t>
            </a:r>
          </a:p>
          <a:p>
            <a:pPr marL="0" indent="0">
              <a:buNone/>
            </a:pPr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b="1" dirty="0"/>
          </a:p>
          <a:p>
            <a:endParaRPr lang="el-GR" sz="2400" b="1" dirty="0"/>
          </a:p>
          <a:p>
            <a:endParaRPr lang="en-GR" sz="2400" b="1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1775D7B4-7B1D-854A-A5EA-253F24C442BF}"/>
              </a:ext>
            </a:extLst>
          </p:cNvPr>
          <p:cNvSpPr/>
          <p:nvPr/>
        </p:nvSpPr>
        <p:spPr>
          <a:xfrm>
            <a:off x="8063344" y="2422567"/>
            <a:ext cx="550897" cy="128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824374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D9A06-96BE-B94C-9616-38258E59A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ΔΙΓΟΞΙΝΗ</a:t>
            </a:r>
            <a:endParaRPr lang="en-GR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D70B9-0E26-BB4C-AA65-CBDA09950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Συχνή σχετικά τοξικότητα από την θεραπευτική χρήση της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Οξεία δηλητηρίαση σπάνια αλλά μοιραία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31513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BFC8914-7AFA-554E-979B-8D76AC972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endParaRPr lang="el-GR" altLang="en-G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6EB7E6-17D2-6349-96D5-A7BFD0071F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el-GR" altLang="en-GR" dirty="0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DD1BC6A1-4F85-2144-9595-77319DD51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1189" y="609600"/>
            <a:ext cx="8429625" cy="1143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l-GR" dirty="0">
                <a:solidFill>
                  <a:schemeClr val="tx1"/>
                </a:solidFill>
              </a:rPr>
              <a:t>Σύνδεση με μυοσφαιρίνη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50" name="Object 3">
            <a:extLst>
              <a:ext uri="{FF2B5EF4-FFF2-40B4-BE49-F238E27FC236}">
                <a16:creationId xmlns:a16="http://schemas.microsoft.com/office/drawing/2014/main" id="{028D131A-B6D6-4A42-80C4-02FCFF7123B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905000" y="2514600"/>
          <a:ext cx="84582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Εικόνα bitmap" r:id="rId4" imgW="3422650" imgH="1212850" progId="Ζωγραφική. Εικόνα">
                  <p:embed/>
                </p:oleObj>
              </mc:Choice>
              <mc:Fallback>
                <p:oleObj name="Εικόνα bitmap" r:id="rId4" imgW="3422650" imgH="1212850" progId="Ζωγραφική. Εικόνα">
                  <p:embed/>
                  <p:pic>
                    <p:nvPicPr>
                      <p:cNvPr id="2050" name="Object 3">
                        <a:extLst>
                          <a:ext uri="{FF2B5EF4-FFF2-40B4-BE49-F238E27FC236}">
                            <a16:creationId xmlns:a16="http://schemas.microsoft.com/office/drawing/2014/main" id="{028D131A-B6D6-4A42-80C4-02FCFF7123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14600"/>
                        <a:ext cx="8458200" cy="299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8CAA-5A39-6747-9701-F06F0353B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u="sng" dirty="0"/>
              <a:t>Συμπτώματα</a:t>
            </a:r>
            <a:endParaRPr lang="en-GR" sz="36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5947D-C379-064F-B07B-5BB229AD8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Ναυτία, έμετος, κακουχία, παραλήρημα, ξανθοψία</a:t>
            </a:r>
          </a:p>
          <a:p>
            <a:r>
              <a:rPr lang="el-GR" dirty="0"/>
              <a:t>Βραδυκαρδία, παράταση </a:t>
            </a:r>
            <a:r>
              <a:rPr lang="en-US" dirty="0"/>
              <a:t>PR QRS, </a:t>
            </a:r>
            <a:r>
              <a:rPr lang="el-GR" dirty="0" err="1"/>
              <a:t>πιθαν</a:t>
            </a:r>
            <a:r>
              <a:rPr lang="en-US" dirty="0" err="1"/>
              <a:t>ό</a:t>
            </a:r>
            <a:r>
              <a:rPr lang="el-GR" dirty="0"/>
              <a:t>ς κολποκοιλιακός αποκλεισμός</a:t>
            </a:r>
          </a:p>
          <a:p>
            <a:r>
              <a:rPr lang="el-GR" dirty="0" err="1"/>
              <a:t>Υπερκαλιαιμία</a:t>
            </a:r>
            <a:r>
              <a:rPr lang="el-GR" dirty="0"/>
              <a:t>, μεταβολική οξέωση λόγω υπότασης και      της </a:t>
            </a:r>
          </a:p>
          <a:p>
            <a:pPr marL="0" indent="0">
              <a:buNone/>
            </a:pPr>
            <a:r>
              <a:rPr lang="el-GR" dirty="0" err="1"/>
              <a:t>ιστικής</a:t>
            </a:r>
            <a:r>
              <a:rPr lang="el-GR" dirty="0"/>
              <a:t> αιμάτωσης</a:t>
            </a:r>
            <a:endParaRPr lang="en-GR" dirty="0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3480E5C9-A6D2-AD45-9843-30D666E3852B}"/>
              </a:ext>
            </a:extLst>
          </p:cNvPr>
          <p:cNvSpPr/>
          <p:nvPr/>
        </p:nvSpPr>
        <p:spPr>
          <a:xfrm>
            <a:off x="9334005" y="3429000"/>
            <a:ext cx="306502" cy="298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94541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9DC42-0427-5B45-869F-94FC1E76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u="sng" dirty="0"/>
              <a:t>ΘΕΡΑΠΕΙΑ</a:t>
            </a:r>
            <a:endParaRPr lang="en-GR" sz="36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58837-287B-C54D-A5B8-268D84041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Υποστηρικτική θεραπεία –φλεβική γραμμή</a:t>
            </a:r>
          </a:p>
          <a:p>
            <a:r>
              <a:rPr lang="el-GR" dirty="0"/>
              <a:t>Χορήγηση ενεργού άνθρακα</a:t>
            </a:r>
          </a:p>
          <a:p>
            <a:r>
              <a:rPr lang="el-GR" dirty="0"/>
              <a:t>Αντιμετώπιση </a:t>
            </a:r>
            <a:r>
              <a:rPr lang="el-GR" dirty="0" err="1"/>
              <a:t>υπερκαλιαιμίας</a:t>
            </a:r>
            <a:r>
              <a:rPr lang="el-GR" dirty="0"/>
              <a:t> άμεσα (χορήγηση ειδικών αντισωμάτων επανειλημμένως που μαζί με ινσουλίνη/ γλυκόζη    το Κ)</a:t>
            </a:r>
          </a:p>
          <a:p>
            <a:r>
              <a:rPr lang="el-GR" dirty="0"/>
              <a:t>Χορήγηση </a:t>
            </a:r>
            <a:r>
              <a:rPr lang="el-GR" dirty="0" err="1"/>
              <a:t>διττανθρακικών</a:t>
            </a:r>
            <a:endParaRPr lang="el-GR" dirty="0"/>
          </a:p>
          <a:p>
            <a:r>
              <a:rPr lang="el-GR" dirty="0"/>
              <a:t>Χορήγηση </a:t>
            </a:r>
            <a:r>
              <a:rPr lang="el-GR" dirty="0" err="1"/>
              <a:t>ατροπίνης</a:t>
            </a:r>
            <a:r>
              <a:rPr lang="el-GR" dirty="0"/>
              <a:t> για την βραδυκαρδία και </a:t>
            </a:r>
            <a:r>
              <a:rPr lang="en-US" dirty="0"/>
              <a:t>AV block</a:t>
            </a:r>
            <a:endParaRPr lang="el-GR" dirty="0"/>
          </a:p>
          <a:p>
            <a:r>
              <a:rPr lang="el-GR" dirty="0"/>
              <a:t>Πιθανή </a:t>
            </a:r>
            <a:r>
              <a:rPr lang="el-GR" dirty="0" err="1"/>
              <a:t>βηματοδότηση</a:t>
            </a:r>
            <a:endParaRPr lang="en-GR" dirty="0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354FCBC2-0994-FA4F-93FC-226D4F1AADF5}"/>
              </a:ext>
            </a:extLst>
          </p:cNvPr>
          <p:cNvSpPr/>
          <p:nvPr/>
        </p:nvSpPr>
        <p:spPr>
          <a:xfrm>
            <a:off x="10236529" y="3429000"/>
            <a:ext cx="460881" cy="420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5975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8D39AA85-846C-004E-B93D-CADF83800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endParaRPr lang="el-GR" altLang="en-GR" dirty="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E81B7FEA-16CF-7049-86FC-CE67D8F0C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8382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l-GR" dirty="0"/>
              <a:t>Όταν η έκθεση αυξηθεί ή συνεχιστεί:</a:t>
            </a:r>
            <a:endParaRPr lang="en-US" dirty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8102A2E-0B36-CB41-AD70-458C43543C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8382000" cy="4724400"/>
          </a:xfrm>
        </p:spPr>
        <p:txBody>
          <a:bodyPr/>
          <a:lstStyle/>
          <a:p>
            <a:pPr algn="ctr" eaLnBrk="1" hangingPunct="1">
              <a:lnSpc>
                <a:spcPct val="1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l-GR" altLang="en-GR" b="1"/>
              <a:t>Έντονη σύγχυση</a:t>
            </a:r>
            <a:endParaRPr lang="en-US" altLang="en-GR" b="1"/>
          </a:p>
          <a:p>
            <a:pPr lvl="1" algn="ctr" eaLnBrk="1" hangingPunct="1">
              <a:lnSpc>
                <a:spcPct val="1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l-GR" altLang="en-GR" b="1"/>
              <a:t>σπασμοί</a:t>
            </a:r>
            <a:endParaRPr lang="en-US" altLang="en-GR" b="1"/>
          </a:p>
          <a:p>
            <a:pPr lvl="1" algn="ctr" eaLnBrk="1" hangingPunct="1">
              <a:lnSpc>
                <a:spcPct val="1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l-GR" altLang="en-GR" b="1"/>
              <a:t>Συμπτώματα από καρδιαγγειακό/ανεπάρκεια</a:t>
            </a:r>
            <a:endParaRPr lang="en-US" altLang="en-GR" b="1"/>
          </a:p>
          <a:p>
            <a:pPr lvl="1" algn="ctr" eaLnBrk="1" hangingPunct="1">
              <a:lnSpc>
                <a:spcPct val="1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altLang="en-GR" b="1"/>
              <a:t> </a:t>
            </a:r>
            <a:r>
              <a:rPr lang="el-GR" altLang="en-GR" b="1"/>
              <a:t>κώμα/θάνατος</a:t>
            </a:r>
            <a:endParaRPr lang="en-US" altLang="en-GR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DF38C9-143E-C243-BC81-593076876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endParaRPr lang="el-GR" altLang="en-G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1681B1-64AD-BD43-9CDF-33EA75D90A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l-GR" altLang="en-GR"/>
              <a:t>Αρτεμις Ντονά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60015B1-2285-AF4A-A2FE-C2F08B17C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14314"/>
            <a:ext cx="7772400" cy="10001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l-GR" sz="3200" dirty="0"/>
              <a:t>Συμπτώματα δηλητηρίασης με </a:t>
            </a:r>
            <a:r>
              <a:rPr lang="en-US" sz="3200" dirty="0"/>
              <a:t>CO</a:t>
            </a:r>
            <a:r>
              <a:rPr lang="el-GR" sz="3200" dirty="0"/>
              <a:t> σε σχέση με την [</a:t>
            </a:r>
            <a:r>
              <a:rPr lang="en-US" sz="3200" dirty="0" err="1"/>
              <a:t>HbCO</a:t>
            </a:r>
            <a:r>
              <a:rPr lang="el-GR" sz="3200" dirty="0"/>
              <a:t>] στο αίμα</a:t>
            </a:r>
          </a:p>
        </p:txBody>
      </p:sp>
      <p:graphicFrame>
        <p:nvGraphicFramePr>
          <p:cNvPr id="3074" name="Object 3">
            <a:extLst>
              <a:ext uri="{FF2B5EF4-FFF2-40B4-BE49-F238E27FC236}">
                <a16:creationId xmlns:a16="http://schemas.microsoft.com/office/drawing/2014/main" id="{C37FFF0D-BA50-7A49-806E-FC00D2CFDA4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209800" y="1676400"/>
          <a:ext cx="7772400" cy="503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Εικόνα bitmap" r:id="rId4" imgW="9226550" imgH="5975350" progId="Ζωγραφική. Εικόνα">
                  <p:embed/>
                </p:oleObj>
              </mc:Choice>
              <mc:Fallback>
                <p:oleObj name="Εικόνα bitmap" r:id="rId4" imgW="9226550" imgH="5975350" progId="Ζωγραφική. Εικόνα">
                  <p:embed/>
                  <p:pic>
                    <p:nvPicPr>
                      <p:cNvPr id="3074" name="Object 3">
                        <a:extLst>
                          <a:ext uri="{FF2B5EF4-FFF2-40B4-BE49-F238E27FC236}">
                            <a16:creationId xmlns:a16="http://schemas.microsoft.com/office/drawing/2014/main" id="{C37FFF0D-BA50-7A49-806E-FC00D2CFDA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6400"/>
                        <a:ext cx="7772400" cy="503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 descr="CRTN_320">
            <a:extLst>
              <a:ext uri="{FF2B5EF4-FFF2-40B4-BE49-F238E27FC236}">
                <a16:creationId xmlns:a16="http://schemas.microsoft.com/office/drawing/2014/main" id="{20205A65-23D3-0D45-9CC2-0C71F155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295400"/>
            <a:ext cx="1676400" cy="1371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1B50DD87-98D4-1846-9E00-C8B997815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el-GR" altLang="en-GR" dirty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77F96E37-4FCF-9042-8714-22775FAE2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42900"/>
            <a:ext cx="9144000" cy="1104900"/>
          </a:xfrm>
        </p:spPr>
        <p:txBody>
          <a:bodyPr/>
          <a:lstStyle/>
          <a:p>
            <a:pPr eaLnBrk="1" hangingPunct="1"/>
            <a:r>
              <a:rPr lang="el-GR" altLang="en-GR"/>
              <a:t>Όταν η έκθεση είναι</a:t>
            </a:r>
            <a:r>
              <a:rPr lang="en-US" altLang="en-GR"/>
              <a:t> </a:t>
            </a:r>
            <a:r>
              <a:rPr lang="el-GR" altLang="en-GR"/>
              <a:t>ΠΟΛΥ ΥΨΗΛΗ</a:t>
            </a:r>
            <a:endParaRPr lang="en-US" altLang="en-GR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8EEA12B-4716-824F-9B7A-BE56251A1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61250"/>
            <a:ext cx="10515600" cy="43513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GR" sz="4000">
              <a:solidFill>
                <a:srgbClr val="CC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n-GR" sz="5400" b="1">
                <a:solidFill>
                  <a:srgbClr val="FF3300"/>
                </a:solidFill>
              </a:rPr>
              <a:t>Δεν υπάρχει σημείο προειδοποίησης</a:t>
            </a:r>
            <a:endParaRPr lang="en-US" altLang="en-GR" sz="5400" b="1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GR" sz="40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GR" sz="4000"/>
              <a:t>  </a:t>
            </a:r>
            <a:r>
              <a:rPr lang="el-GR" altLang="en-GR" sz="4000"/>
              <a:t>Το άτομο εμφανίζει </a:t>
            </a:r>
            <a:r>
              <a:rPr lang="en-US" altLang="en-GR" sz="4000"/>
              <a:t> </a:t>
            </a:r>
            <a:r>
              <a:rPr lang="el-GR" altLang="en-GR" sz="4000" b="1" i="1"/>
              <a:t>μόνο</a:t>
            </a:r>
            <a:r>
              <a:rPr lang="en-US" altLang="en-GR" sz="4000" b="1" i="1"/>
              <a:t> </a:t>
            </a:r>
            <a:r>
              <a:rPr lang="en-US" altLang="en-GR" sz="4000"/>
              <a:t> </a:t>
            </a:r>
            <a:r>
              <a:rPr lang="el-GR" altLang="en-GR" sz="4000"/>
              <a:t>σπασμούς, κώμα ή/και θάνατο.</a:t>
            </a:r>
            <a:endParaRPr lang="en-US" altLang="en-GR"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BCF04DF0-20BA-BC4C-8DC4-0B15B6D02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endParaRPr lang="el-GR" altLang="en-G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949014-F963-574D-91E2-E8E8A6E2F8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el-GR" altLang="en-GR" dirty="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8F361508-3B75-0F4C-980D-B6320D6B9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l-GR" i="1" dirty="0">
                <a:solidFill>
                  <a:schemeClr val="tx1"/>
                </a:solidFill>
              </a:rPr>
              <a:t>Πρόγνωση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0D2C71F-F0B0-D548-801A-20B936A04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GR" dirty="0"/>
              <a:t>ηλικία</a:t>
            </a:r>
          </a:p>
          <a:p>
            <a:pPr eaLnBrk="1" hangingPunct="1"/>
            <a:r>
              <a:rPr lang="el-GR" altLang="en-GR" dirty="0"/>
              <a:t>κατάσταση υγείας πριν την έκθεση</a:t>
            </a:r>
          </a:p>
          <a:p>
            <a:pPr eaLnBrk="1" hangingPunct="1"/>
            <a:r>
              <a:rPr lang="el-GR" altLang="en-GR" dirty="0"/>
              <a:t>διάρκεια</a:t>
            </a:r>
          </a:p>
          <a:p>
            <a:pPr eaLnBrk="1" hangingPunct="1"/>
            <a:r>
              <a:rPr lang="el-GR" altLang="en-GR" dirty="0"/>
              <a:t>έγκαιρη έναρξη της θεραπείας</a:t>
            </a:r>
          </a:p>
          <a:p>
            <a:pPr eaLnBrk="1" hangingPunct="1"/>
            <a:r>
              <a:rPr lang="el-GR" altLang="en-GR" dirty="0"/>
              <a:t>διάρκεια του κώματος και συμπτωμάτων από ΚΝΣ</a:t>
            </a:r>
          </a:p>
          <a:p>
            <a:pPr eaLnBrk="1" hangingPunct="1"/>
            <a:r>
              <a:rPr lang="el-GR" altLang="en-GR" dirty="0"/>
              <a:t>βλάβες στη φαιά ουσία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1937</Words>
  <Application>Microsoft Macintosh PowerPoint</Application>
  <PresentationFormat>Widescreen</PresentationFormat>
  <Paragraphs>421</Paragraphs>
  <Slides>51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Arial Black</vt:lpstr>
      <vt:lpstr>Calibri</vt:lpstr>
      <vt:lpstr>Calibri Light</vt:lpstr>
      <vt:lpstr>Garamond</vt:lpstr>
      <vt:lpstr>Times New Roman</vt:lpstr>
      <vt:lpstr>Wingdings</vt:lpstr>
      <vt:lpstr>Office Theme</vt:lpstr>
      <vt:lpstr>Εικόνα bitmap</vt:lpstr>
      <vt:lpstr>Φωτογραφία του Photo Editor</vt:lpstr>
      <vt:lpstr>ΔΗΛΗΤΗΡΙΑΣΕΙΣ</vt:lpstr>
      <vt:lpstr> Μονοξείδιο του άνθρακα (CO) </vt:lpstr>
      <vt:lpstr>Πηγές έκθεσης</vt:lpstr>
      <vt:lpstr>Μηχανισμός τοξικής δράσης</vt:lpstr>
      <vt:lpstr>Σύνδεση με μυοσφαιρίνη </vt:lpstr>
      <vt:lpstr>Όταν η έκθεση αυξηθεί ή συνεχιστεί:</vt:lpstr>
      <vt:lpstr>Συμπτώματα δηλητηρίασης με CO σε σχέση με την [HbCO] στο αίμα</vt:lpstr>
      <vt:lpstr>Όταν η έκθεση είναι ΠΟΛΥ ΥΨΗΛΗ</vt:lpstr>
      <vt:lpstr>Πρόγνωση</vt:lpstr>
      <vt:lpstr>Χρόνια έκθεση σε CO</vt:lpstr>
      <vt:lpstr>Κάπνισμα</vt:lpstr>
      <vt:lpstr>Θεραπεία</vt:lpstr>
      <vt:lpstr>Χλώριο (Cl2)</vt:lpstr>
      <vt:lpstr>Χρήσεις χλωρίου</vt:lpstr>
      <vt:lpstr>PowerPoint Presentation</vt:lpstr>
      <vt:lpstr>Χρόνια δηλητηρίαση με χλώριο</vt:lpstr>
      <vt:lpstr>Θεραπεία</vt:lpstr>
      <vt:lpstr>Μύκητες (Μανιτάρια)</vt:lpstr>
      <vt:lpstr>Μύκητες (Μανιτάρια)</vt:lpstr>
      <vt:lpstr>Θανατηφόροι Μύκητες </vt:lpstr>
      <vt:lpstr>Μύκητες Επικίνδυνοι </vt:lpstr>
      <vt:lpstr>Γενική Κλινική Εικόνα Δηλητηρίασης με Μανιτάρια </vt:lpstr>
      <vt:lpstr>Amanita phalloides</vt:lpstr>
      <vt:lpstr>Θεραπεία Δηλητηρίασης με Μανιτάρια</vt:lpstr>
      <vt:lpstr>ΔΗΛΗΤΗΡΙΑΣΕΙΣ ΜΕ ΜΑΝΙΤΑΡΙΑ</vt:lpstr>
      <vt:lpstr>PowerPoint Presentation</vt:lpstr>
      <vt:lpstr>ΟΡΓΑΝΟΦΩΣΦΟΡΙΚΟΙ ΕΣΤΕΡΕΣ Έναρξη συμπτωμάτων</vt:lpstr>
      <vt:lpstr>ΟΡΓΑΝΟΦΩΣΦΟΡΙΚΟΙ ΕΣΤΕΡΕΣ  Τοξική δράση</vt:lpstr>
      <vt:lpstr>ΟΡΓΑΝΟΦΩΣΦΟΡΙΚΟΙ ΕΣΤΕΡΕΣ Μουσκαρινικά Συμπτώματα </vt:lpstr>
      <vt:lpstr>ΟΡΓΑΝΟΦΩΣΦΟΡΙΚΟΙ ΕΣΤΕΡΕΣ Νικοτινικά συμπτώματα </vt:lpstr>
      <vt:lpstr>ΟΡΓΑΝΟΦΩΣΦΟΡΙΚΟΙ ΕΣΤΕΡΕΣ Συμπτώματα από το ΚΝΣ</vt:lpstr>
      <vt:lpstr>ΟΡΓΑΝΟΦΩΣΦΟΡΙΚΟΙ ΕΣΤΕΡΕΣ Θεραπεία Δηλητηρίασης</vt:lpstr>
      <vt:lpstr>Το οινόπνευμα είναι κατασταλτικό του ΚΝΣ</vt:lpstr>
      <vt:lpstr>ΟΙΝΟΠΝΕΥΜΑΤΩΔΗ  ΠΟΤΑ</vt:lpstr>
      <vt:lpstr>ΑΠΟΡΡΟΦΗΣΗ  ΟΙΝΟΠΝΕΥΜΑΤΟΣ</vt:lpstr>
      <vt:lpstr>ΒΙΟΜΕΤΑΤΡΟΠΗ   ΑΙΘΥΛΙΚΗΣ  ΑΛΚΟΟΛΗΣ</vt:lpstr>
      <vt:lpstr>ΟΞΕΙΑ  ΔΗΛΗΤΗΡΙΑΣΗ  ΜΕ  ΟΙΝΟΠΝΕΥΜΑ</vt:lpstr>
      <vt:lpstr>PowerPoint Presentation</vt:lpstr>
      <vt:lpstr>PowerPoint Presentation</vt:lpstr>
      <vt:lpstr>Το άτομο υπό την επήρεια οινοπνεύματος αισθάνεται και βιώνει κατά τα πρώτα στάδια της μέθης:</vt:lpstr>
      <vt:lpstr>Επίδραση στην ικανότητα οδήγησης</vt:lpstr>
      <vt:lpstr>ΑΝΤΙΜΕΤΩΠΙΣΗ ΜΕΘΗΣ</vt:lpstr>
      <vt:lpstr>ΑΠΟΔΕΚΤΗ ΚΑΤΑΝΑΛΩΣΗ ΟΙΝΟΠΝΕΥΜΑΤΟΣ </vt:lpstr>
      <vt:lpstr>ΧΡΟΝΙΑ ΔΗΛΗΤΗΡΙΑΣΗ ΜΕ ΟΙΝΟΠΝΕΥΜΑ</vt:lpstr>
      <vt:lpstr>PowerPoint Presentation</vt:lpstr>
      <vt:lpstr>ΜΕΘΑΝΟΛΗ</vt:lpstr>
      <vt:lpstr>Συμπτώματα δηλητηρίασης </vt:lpstr>
      <vt:lpstr>Θεραπεία</vt:lpstr>
      <vt:lpstr>ΔΙΓΟΞΙΝΗ</vt:lpstr>
      <vt:lpstr>Συμπτώματα</vt:lpstr>
      <vt:lpstr>ΘΕΡΑΠΕΙΑ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Μονοξείδιο του άνθρακα (CO) </dc:title>
  <dc:creator>Λουκια Κουτσογεωργοπουλου</dc:creator>
  <cp:lastModifiedBy>Λουκια Κουτσογεωργοπουλου</cp:lastModifiedBy>
  <cp:revision>36</cp:revision>
  <dcterms:created xsi:type="dcterms:W3CDTF">2023-10-07T13:08:19Z</dcterms:created>
  <dcterms:modified xsi:type="dcterms:W3CDTF">2023-10-13T08:51:43Z</dcterms:modified>
</cp:coreProperties>
</file>