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e28fe6ae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e28fe6ae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28fe6ae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28fe6ae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e28fe6ae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e28fe6ae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e28fe6ae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e28fe6ae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e28fe6ae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e28fe6ae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e28fe6ae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e28fe6ae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e28fe6ae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e28fe6ae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e28fe6ae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e28fe6ae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e28fe6ae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e28fe6ae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e28fe6ae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e28fe6ae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e28fe6a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e28fe6a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e28fe6ae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e28fe6ae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e28fe6ae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e28fe6ae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e28fe6ae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e28fe6ae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e28fe6ae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e28fe6ae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e28fe6ae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e28fe6ae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e28fe6ae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e28fe6ae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e28fe6ae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e28fe6ae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e28fe6ae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e28fe6ae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e28fe6ae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e28fe6ae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e28fe6ae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e28fe6ae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28fe6ae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28fe6a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e28fe6ae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e28fe6ae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e28fe6ae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e28fe6ae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e28fe6ae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e28fe6ae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e28fe6ae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e28fe6ae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e28fe6ae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5e28fe6ae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e28fe6ae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5e28fe6ae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e28fe6ae8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5e28fe6ae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e28fe6ae8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e28fe6ae8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e28fe6ae8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5e28fe6ae8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e28fe6ae8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5e28fe6ae8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e28fe6ae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e28fe6ae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e28fe6ae8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e28fe6ae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e28fe6ae8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e28fe6ae8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e28fe6a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e28fe6a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e28fe6ae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e28fe6ae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e28fe6ae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e28fe6ae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e28fe6ae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e28fe6ae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e28fe6ae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e28fe6ae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ΔΙΑΓΝΩΣΤΙΚΗ ΠΡΟΣΕΓΓΙΣΗ ΑΝΑΙΜΙΩΝ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Χριστοφορου Παναγιώτης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Ειδικευόμενος Αιματολογίας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470250" y="4385225"/>
            <a:ext cx="22035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/>
              <a:t>Δευτέρα 30/10/23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000" y="2"/>
            <a:ext cx="6915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10026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625" y="0"/>
            <a:ext cx="699871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/>
          <p:nvPr/>
        </p:nvSpPr>
        <p:spPr>
          <a:xfrm>
            <a:off x="9264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937" y="0"/>
            <a:ext cx="6818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/>
          <p:nvPr/>
        </p:nvSpPr>
        <p:spPr>
          <a:xfrm>
            <a:off x="10026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950" y="0"/>
            <a:ext cx="67460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0" y="0"/>
            <a:ext cx="68508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074" y="0"/>
            <a:ext cx="68758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99" y="0"/>
            <a:ext cx="6893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00" y="0"/>
            <a:ext cx="68724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600" y="0"/>
            <a:ext cx="6904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/>
          <p:nvPr/>
        </p:nvSpPr>
        <p:spPr>
          <a:xfrm>
            <a:off x="1078875" y="3151300"/>
            <a:ext cx="2362200" cy="19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975" y="0"/>
            <a:ext cx="68401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/>
          <p:nvPr/>
        </p:nvSpPr>
        <p:spPr>
          <a:xfrm>
            <a:off x="1078875" y="3066775"/>
            <a:ext cx="2700300" cy="207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352550"/>
            <a:ext cx="8520600" cy="4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-6412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25" y="0"/>
            <a:ext cx="68113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074" y="0"/>
            <a:ext cx="68938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200" y="0"/>
            <a:ext cx="687956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401" y="0"/>
            <a:ext cx="68472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575" y="0"/>
            <a:ext cx="68328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726" y="0"/>
            <a:ext cx="68365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165" y="0"/>
            <a:ext cx="681166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525" y="0"/>
            <a:ext cx="6918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/>
          <p:nvPr/>
        </p:nvSpPr>
        <p:spPr>
          <a:xfrm>
            <a:off x="1078875" y="4805425"/>
            <a:ext cx="547200" cy="33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199" y="0"/>
            <a:ext cx="68616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900" y="0"/>
            <a:ext cx="6808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1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50" y="0"/>
            <a:ext cx="72990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8502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25" y="0"/>
            <a:ext cx="66801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/>
          <p:nvPr/>
        </p:nvSpPr>
        <p:spPr>
          <a:xfrm>
            <a:off x="926475" y="4693000"/>
            <a:ext cx="618900" cy="45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25" y="0"/>
            <a:ext cx="68399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3"/>
          <p:cNvSpPr/>
          <p:nvPr/>
        </p:nvSpPr>
        <p:spPr>
          <a:xfrm>
            <a:off x="1078875" y="4817500"/>
            <a:ext cx="547200" cy="32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050" y="0"/>
            <a:ext cx="6817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499" y="0"/>
            <a:ext cx="68470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225" y="0"/>
            <a:ext cx="67615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6"/>
          <p:cNvSpPr/>
          <p:nvPr/>
        </p:nvSpPr>
        <p:spPr>
          <a:xfrm>
            <a:off x="1078875" y="4757125"/>
            <a:ext cx="4425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024" y="0"/>
            <a:ext cx="69339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/>
          <p:nvPr/>
        </p:nvSpPr>
        <p:spPr>
          <a:xfrm>
            <a:off x="1078875" y="47571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/>
          <p:nvPr>
            <p:ph type="title"/>
          </p:nvPr>
        </p:nvSpPr>
        <p:spPr>
          <a:xfrm>
            <a:off x="2620950" y="1999050"/>
            <a:ext cx="390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5220">
                <a:solidFill>
                  <a:srgbClr val="FF0000"/>
                </a:solidFill>
              </a:rPr>
              <a:t>ΣΥΖΗΤΗΣΗ</a:t>
            </a:r>
            <a:endParaRPr sz="522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type="title"/>
          </p:nvPr>
        </p:nvSpPr>
        <p:spPr>
          <a:xfrm>
            <a:off x="251325" y="81475"/>
            <a:ext cx="882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11"/>
              <a:t>37 ετών άνδρας πρόσφυγας απο Παλαιστίνη προσέρχεται για άτυπα κοιλιακά - οστικά άλγη. Από γενική αίματος </a:t>
            </a:r>
            <a:r>
              <a:rPr lang="el" sz="1911"/>
              <a:t>Hb:7mg/dl, MCV:62, MCH:14, MCHC:16  RDW:30      RET# 150.000/μL, WBC: 9000/μL (N# 6000), PLT: 167000/μL</a:t>
            </a:r>
            <a:endParaRPr b="1" sz="19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350" y="1223363"/>
            <a:ext cx="690129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311700" y="9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1380">
                <a:highlight>
                  <a:srgbClr val="FFFFFF"/>
                </a:highlight>
              </a:rPr>
              <a:t>55 ετών Γυναίκα με ιστορικό Πολλαπλούν Μυελώματος IgG  η οποία ανταποκρινόταν σε θεραπεία 3ης γραμμής με  Καρφλίζομίμπη, Κυκλοφωσφαμίδη και Δεξαμεθαζόνη αναπτύσσει προοδευτικά σημαντική μακροκυτταρική αναιμία (Hb: 12 → 8,8mg/dl, MCV: 93 → 117fl και ΔΕΚ# 140000/μL) κατά την διάρκεια των 3 κύκλων που ελάμβανε. Ασυμπτωματική χωρίς άλλες πενίες. Coombs : ( - ).  G6PD: κφ</a:t>
            </a:r>
            <a:endParaRPr sz="2820"/>
          </a:p>
        </p:txBody>
      </p:sp>
      <p:pic>
        <p:nvPicPr>
          <p:cNvPr id="318" name="Google Shape;31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4350"/>
            <a:ext cx="5126874" cy="362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679" y="1677225"/>
            <a:ext cx="3559921" cy="266154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0"/>
          <p:cNvSpPr txBox="1"/>
          <p:nvPr/>
        </p:nvSpPr>
        <p:spPr>
          <a:xfrm>
            <a:off x="6293938" y="4406975"/>
            <a:ext cx="18354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chemeClr val="dk1"/>
                </a:solidFill>
                <a:highlight>
                  <a:srgbClr val="FFFFFF"/>
                </a:highlight>
              </a:rPr>
              <a:t>Brilliant cresyl blue stain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1820"/>
              <a:t>Κορίτσι 23 ετών με αδυναμία, καταβολή και </a:t>
            </a:r>
            <a:r>
              <a:rPr lang="el" sz="1820"/>
              <a:t>Hb:6mg/dl, MCV:60, MCH: 16, MCHC:18  RDW: 9 RET# 10.000/μL, WBC: 7000/μL (N# 2500), PLT: 500000/μL</a:t>
            </a:r>
            <a:endParaRPr b="1" sz="1820"/>
          </a:p>
        </p:txBody>
      </p:sp>
      <p:pic>
        <p:nvPicPr>
          <p:cNvPr id="326" name="Google Shape;32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63" y="1107050"/>
            <a:ext cx="5930875" cy="39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80" y="0"/>
            <a:ext cx="6647071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829325" y="4515650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120"/>
              <a:t>Ασθενής 85 ετών με Hb:10mg/dl, MCV:99, MCH: 26, MCHC:30  RDW:16 RET# 25.000/μL, WBC: 6500/</a:t>
            </a:r>
            <a:r>
              <a:rPr lang="el" sz="2120"/>
              <a:t>μL (N# 1200), PLT: 145000/μL</a:t>
            </a:r>
            <a:endParaRPr sz="2120"/>
          </a:p>
        </p:txBody>
      </p:sp>
      <p:pic>
        <p:nvPicPr>
          <p:cNvPr id="332" name="Google Shape;33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88" y="1386200"/>
            <a:ext cx="5472825" cy="36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type="title"/>
          </p:nvPr>
        </p:nvSpPr>
        <p:spPr>
          <a:xfrm>
            <a:off x="636900" y="96600"/>
            <a:ext cx="8904900" cy="1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1620"/>
              <a:t>Αγόρι 24 ετών με άτυπη Λοίμωξη Αναπνευστικού και </a:t>
            </a:r>
            <a:r>
              <a:rPr lang="el" sz="1620"/>
              <a:t>Hb: 9,5mg/dl, MCV:115, MCH: 30, MCHC:34  RDW:18 RET# 300.000/μL, WBC: 11000/μL (N# 7000), PLT: 200000/μL</a:t>
            </a:r>
            <a:endParaRPr sz="1620"/>
          </a:p>
        </p:txBody>
      </p:sp>
      <p:pic>
        <p:nvPicPr>
          <p:cNvPr id="338" name="Google Shape;33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963" y="814450"/>
            <a:ext cx="5348076" cy="42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469" y="-1"/>
            <a:ext cx="6476732" cy="48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986300" y="449147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407" y="0"/>
            <a:ext cx="647531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986325" y="450357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985" y="1"/>
            <a:ext cx="6486965" cy="48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/>
          <p:nvPr/>
        </p:nvSpPr>
        <p:spPr>
          <a:xfrm>
            <a:off x="962150" y="450357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38" y="0"/>
            <a:ext cx="69459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/>
          <p:nvPr/>
        </p:nvSpPr>
        <p:spPr>
          <a:xfrm>
            <a:off x="917625" y="4805425"/>
            <a:ext cx="5313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988" y="0"/>
            <a:ext cx="69060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/>
          <p:nvPr/>
        </p:nvSpPr>
        <p:spPr>
          <a:xfrm>
            <a:off x="865575" y="4805425"/>
            <a:ext cx="547200" cy="3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