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9" r:id="rId5"/>
    <p:sldId id="311" r:id="rId6"/>
    <p:sldId id="314" r:id="rId7"/>
    <p:sldId id="312" r:id="rId8"/>
    <p:sldId id="315" r:id="rId9"/>
    <p:sldId id="318" r:id="rId10"/>
    <p:sldId id="310" r:id="rId11"/>
    <p:sldId id="316" r:id="rId12"/>
    <p:sldId id="319" r:id="rId13"/>
    <p:sldId id="336" r:id="rId14"/>
    <p:sldId id="320" r:id="rId15"/>
    <p:sldId id="337" r:id="rId16"/>
    <p:sldId id="321" r:id="rId17"/>
    <p:sldId id="323" r:id="rId18"/>
    <p:sldId id="325" r:id="rId19"/>
    <p:sldId id="259" r:id="rId20"/>
    <p:sldId id="263" r:id="rId21"/>
    <p:sldId id="326" r:id="rId22"/>
    <p:sldId id="328" r:id="rId23"/>
    <p:sldId id="329" r:id="rId24"/>
    <p:sldId id="260" r:id="rId25"/>
    <p:sldId id="330" r:id="rId26"/>
    <p:sldId id="327" r:id="rId27"/>
    <p:sldId id="332" r:id="rId28"/>
    <p:sldId id="270" r:id="rId29"/>
    <p:sldId id="272" r:id="rId30"/>
    <p:sldId id="273" r:id="rId31"/>
    <p:sldId id="295" r:id="rId32"/>
    <p:sldId id="276" r:id="rId33"/>
    <p:sldId id="284" r:id="rId34"/>
    <p:sldId id="334" r:id="rId35"/>
    <p:sldId id="335" r:id="rId36"/>
    <p:sldId id="294" r:id="rId37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33"/>
    <a:srgbClr val="CC6600"/>
    <a:srgbClr val="FF7C80"/>
    <a:srgbClr val="993300"/>
    <a:srgbClr val="CC33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76" y="90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B07C4-1868-4BD5-81B3-95931A52C4D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5433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CE1AB-FF5F-4FDE-B6CF-461E925B954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2615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55B64-F5B1-4FA5-9E12-F27F60D40F6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6431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1AFA3-88DE-43FE-AD2C-C94852C7E18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5930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12081-A280-48F3-A790-BE7F41608F5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4699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A1D74-90E2-42A4-A53A-D910426D5E0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1472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EBE53-DC51-4AAC-AD10-F5FA3E5D54D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3865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5623-D63F-48BE-9AC8-90CA887C29D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5767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21562-551C-4EC9-A956-22142AC013F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3926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BF13D-06D9-4E28-BF33-8BD3E31F42F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8693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DC795-2587-4E79-B5A3-2A45A9D7252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9327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37D7-1532-4778-8114-D3756A78AF9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1171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562011-579C-4FD6-8796-3D73269DB78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35200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4000" b="1" smtClean="0">
                <a:solidFill>
                  <a:srgbClr val="FFFF00"/>
                </a:solidFill>
              </a:rPr>
              <a:t>ΔΙΑΓΝΩΣΗ-ΕΠΕΙΓΟΥΣΑ ΑΝΤΙΜΕΤΩΠΙΣΗ ΠΝΕΥΜ.ΕΜΒΟΛΗΣ</a:t>
            </a:r>
            <a:br>
              <a:rPr lang="el-GR" altLang="el-GR" sz="4000" b="1" smtClean="0">
                <a:solidFill>
                  <a:srgbClr val="FFFF00"/>
                </a:solidFill>
              </a:rPr>
            </a:br>
            <a:endParaRPr lang="el-GR" altLang="el-GR" sz="4000" b="1" smtClean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3789363"/>
            <a:ext cx="6400800" cy="1752600"/>
          </a:xfrm>
        </p:spPr>
        <p:txBody>
          <a:bodyPr/>
          <a:lstStyle/>
          <a:p>
            <a:pPr eaLnBrk="1" hangingPunct="1"/>
            <a:r>
              <a:rPr lang="el-GR" altLang="el-GR" b="1" i="1" smtClean="0">
                <a:solidFill>
                  <a:schemeClr val="accent1"/>
                </a:solidFill>
              </a:rPr>
              <a:t>ΒΛ.ΣΠ. ΠΟΛΥΧΡΟΝΟΠΟΥΛΟΣ</a:t>
            </a:r>
          </a:p>
          <a:p>
            <a:pPr eaLnBrk="1" hangingPunct="1"/>
            <a:r>
              <a:rPr lang="el-GR" altLang="el-GR" b="1" i="1" smtClean="0">
                <a:solidFill>
                  <a:schemeClr val="accent1"/>
                </a:solidFill>
              </a:rPr>
              <a:t>Εκτοετείς Παν/μίου Αθηνών</a:t>
            </a:r>
          </a:p>
          <a:p>
            <a:pPr eaLnBrk="1" hangingPunct="1"/>
            <a:r>
              <a:rPr lang="el-GR" altLang="el-GR" b="1" i="1" smtClean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-315913"/>
            <a:ext cx="9144000" cy="1417638"/>
          </a:xfrm>
        </p:spPr>
        <p:txBody>
          <a:bodyPr/>
          <a:lstStyle/>
          <a:p>
            <a:r>
              <a:rPr lang="el-GR" altLang="el-GR" sz="3600" b="1" smtClean="0">
                <a:solidFill>
                  <a:srgbClr val="FFFF00"/>
                </a:solidFill>
              </a:rPr>
              <a:t>Κλινική παρουσία του ασθενούς  με ΠΘΕ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l-GR" altLang="el-GR" b="1" dirty="0" smtClean="0">
                <a:solidFill>
                  <a:srgbClr val="FFFF00"/>
                </a:solidFill>
              </a:rPr>
              <a:t>Α.Κεραυνοβόλος</a:t>
            </a:r>
            <a:r>
              <a:rPr lang="el-GR" altLang="el-GR" dirty="0" smtClean="0">
                <a:solidFill>
                  <a:srgbClr val="FFFF00"/>
                </a:solidFill>
              </a:rPr>
              <a:t>: </a:t>
            </a:r>
            <a:r>
              <a:rPr lang="el-GR" altLang="el-GR" dirty="0" smtClean="0">
                <a:solidFill>
                  <a:schemeClr val="bg1"/>
                </a:solidFill>
              </a:rPr>
              <a:t>Επικίνδυνη για την ζωή ΠΘΕ,</a:t>
            </a:r>
          </a:p>
          <a:p>
            <a:pPr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</a:rPr>
              <a:t> με σημαντική υπόταση(</a:t>
            </a:r>
            <a:r>
              <a:rPr lang="en-US" altLang="el-GR" dirty="0" smtClean="0">
                <a:solidFill>
                  <a:schemeClr val="bg1"/>
                </a:solidFill>
              </a:rPr>
              <a:t>P</a:t>
            </a:r>
            <a:r>
              <a:rPr lang="el-GR" altLang="el-GR" dirty="0" smtClean="0">
                <a:solidFill>
                  <a:schemeClr val="bg1"/>
                </a:solidFill>
              </a:rPr>
              <a:t>συστ&lt; 90</a:t>
            </a:r>
            <a:r>
              <a:rPr lang="en-US" altLang="el-GR" dirty="0" smtClean="0">
                <a:solidFill>
                  <a:schemeClr val="bg1"/>
                </a:solidFill>
              </a:rPr>
              <a:t>mm), </a:t>
            </a:r>
            <a:r>
              <a:rPr lang="el-GR" altLang="el-GR" dirty="0" smtClean="0">
                <a:solidFill>
                  <a:schemeClr val="bg1"/>
                </a:solidFill>
              </a:rPr>
              <a:t>ή </a:t>
            </a:r>
            <a:r>
              <a:rPr lang="en-US" altLang="el-GR" dirty="0" smtClean="0">
                <a:solidFill>
                  <a:schemeClr val="bg1"/>
                </a:solidFill>
              </a:rPr>
              <a:t>shock.</a:t>
            </a:r>
          </a:p>
          <a:p>
            <a:pPr>
              <a:buFontTx/>
              <a:buNone/>
              <a:defRPr/>
            </a:pPr>
            <a:r>
              <a:rPr lang="en-US" altLang="el-GR" dirty="0" smtClean="0">
                <a:solidFill>
                  <a:schemeClr val="bg1"/>
                </a:solidFill>
              </a:rPr>
              <a:t>        </a:t>
            </a:r>
            <a:r>
              <a:rPr lang="el-GR" altLang="el-GR" dirty="0" smtClean="0">
                <a:solidFill>
                  <a:schemeClr val="bg1"/>
                </a:solidFill>
              </a:rPr>
              <a:t>Μικρό το ποσοστό--&lt; 5%--</a:t>
            </a:r>
          </a:p>
          <a:p>
            <a:pPr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</a:rPr>
              <a:t> </a:t>
            </a:r>
          </a:p>
          <a:p>
            <a:pPr>
              <a:buFontTx/>
              <a:buNone/>
              <a:defRPr/>
            </a:pPr>
            <a:r>
              <a:rPr lang="el-GR" altLang="el-GR" b="1" dirty="0" smtClean="0">
                <a:solidFill>
                  <a:srgbClr val="FFFF00"/>
                </a:solidFill>
              </a:rPr>
              <a:t>Β.Υποκλινική: </a:t>
            </a:r>
            <a:r>
              <a:rPr lang="el-GR" altLang="el-GR" dirty="0" smtClean="0">
                <a:solidFill>
                  <a:schemeClr val="bg1"/>
                </a:solidFill>
              </a:rPr>
              <a:t>Αγνωστη η πραγματική επίπτωση</a:t>
            </a:r>
          </a:p>
          <a:p>
            <a:pPr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</a:rPr>
              <a:t>             Συχνό νεκροτομικό εύρημα—</a:t>
            </a:r>
          </a:p>
          <a:p>
            <a:pPr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</a:rPr>
              <a:t>                   </a:t>
            </a:r>
            <a:r>
              <a:rPr lang="el-GR" altLang="el-GR" b="1" dirty="0" smtClean="0">
                <a:solidFill>
                  <a:srgbClr val="FFFF00"/>
                </a:solidFill>
              </a:rPr>
              <a:t>Γ.Κλινική:  </a:t>
            </a:r>
            <a:r>
              <a:rPr lang="el-GR" altLang="el-GR" i="1" u="sng" dirty="0" smtClean="0">
                <a:solidFill>
                  <a:schemeClr val="bg1"/>
                </a:solidFill>
              </a:rPr>
              <a:t>Συχνά  συμπτώματα: </a:t>
            </a:r>
          </a:p>
          <a:p>
            <a:pPr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</a:rPr>
              <a:t>          Ηπια/μέτρια δύσπνοια,θωρακικό άλγος,</a:t>
            </a:r>
          </a:p>
          <a:p>
            <a:pPr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</a:rPr>
              <a:t>            Επίταση προυπάρχουσας δύσπνοιας</a:t>
            </a:r>
          </a:p>
          <a:p>
            <a:pPr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</a:rPr>
              <a:t>         (Χρονία αναπν/κή ή καρδιακή ανεπάρκεια)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-387350"/>
            <a:ext cx="9144000" cy="1412875"/>
          </a:xfrm>
        </p:spPr>
        <p:txBody>
          <a:bodyPr/>
          <a:lstStyle/>
          <a:p>
            <a:r>
              <a:rPr lang="el-GR" altLang="el-GR" sz="3600" b="1" smtClean="0">
                <a:solidFill>
                  <a:srgbClr val="FFFF00"/>
                </a:solidFill>
              </a:rPr>
              <a:t>Κλινική παρουσία του ασθενούς  με ΠΘΕ </a:t>
            </a:r>
            <a:endParaRPr lang="el-GR" altLang="el-GR" sz="3600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-22225" y="620713"/>
            <a:ext cx="9144000" cy="61658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Δ</a:t>
            </a:r>
            <a:r>
              <a:rPr lang="el-GR" altLang="el-GR" dirty="0">
                <a:solidFill>
                  <a:schemeClr val="bg1"/>
                </a:solidFill>
                <a:ea typeface="ＭＳ Ｐゴシック" pitchFamily="34" charset="-128"/>
              </a:rPr>
              <a:t>ύ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σπ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νοι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α, πλευριτικ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ό 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l-GR" altLang="el-GR" dirty="0">
                <a:solidFill>
                  <a:schemeClr val="bg1"/>
                </a:solidFill>
                <a:ea typeface="ＭＳ Ｐゴシック" pitchFamily="34" charset="-128"/>
              </a:rPr>
              <a:t>ά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λγος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, α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ιμ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ό</a:t>
            </a: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π</a:t>
            </a:r>
            <a:r>
              <a:rPr lang="en-US" altLang="el-GR" dirty="0" err="1" smtClean="0">
                <a:solidFill>
                  <a:schemeClr val="bg1"/>
                </a:solidFill>
                <a:ea typeface="ＭＳ Ｐゴシック" pitchFamily="34" charset="-128"/>
              </a:rPr>
              <a:t>τυσ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η:</a:t>
            </a:r>
          </a:p>
          <a:p>
            <a:pPr eaLnBrk="1" hangingPunct="1">
              <a:defRPr/>
            </a:pPr>
            <a:endParaRPr lang="el-GR" altLang="el-GR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l-GR" altLang="el-GR" b="1" u="sng" dirty="0" smtClean="0">
                <a:solidFill>
                  <a:srgbClr val="FFFF00"/>
                </a:solidFill>
                <a:ea typeface="ＭＳ Ｐゴシック" pitchFamily="34" charset="-128"/>
              </a:rPr>
              <a:t>Μέτρια ευαισθησία-Πολύ μικρή ειδικότητα</a:t>
            </a:r>
          </a:p>
          <a:p>
            <a:pPr marL="0" indent="0" eaLnBrk="1" hangingPunct="1">
              <a:buFontTx/>
              <a:buNone/>
              <a:defRPr/>
            </a:pPr>
            <a:r>
              <a:rPr lang="el-GR" altLang="el-GR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      </a:t>
            </a:r>
          </a:p>
          <a:p>
            <a:pPr marL="0" indent="0" eaLnBrk="1" hangingPunct="1">
              <a:buFontTx/>
              <a:buNone/>
              <a:defRPr/>
            </a:pPr>
            <a:endParaRPr lang="el-GR" altLang="el-GR" dirty="0">
              <a:solidFill>
                <a:schemeClr val="bg1"/>
              </a:solidFill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l-GR" altLang="el-GR" dirty="0" smtClean="0">
                <a:solidFill>
                  <a:schemeClr val="bg1"/>
                </a:solidFill>
                <a:ea typeface="ＭＳ Ｐゴシック" pitchFamily="34" charset="-128"/>
              </a:rPr>
              <a:t>       </a:t>
            </a:r>
            <a:r>
              <a:rPr lang="el-GR" altLang="el-GR" b="1" dirty="0" smtClean="0">
                <a:solidFill>
                  <a:srgbClr val="FFFF00"/>
                </a:solidFill>
                <a:ea typeface="ＭＳ Ｐゴシック" pitchFamily="34" charset="-128"/>
              </a:rPr>
              <a:t>ΠΡΟΣΟΧΗ ΣΤΟΥΣ ΟΡΟΥΣ  ΑΥΤΟΥΣ—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l-GR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marL="0" indent="0">
              <a:buFontTx/>
              <a:buNone/>
              <a:defRPr/>
            </a:pPr>
            <a:endParaRPr lang="el-GR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4925"/>
            <a:ext cx="8229600" cy="1143000"/>
          </a:xfrm>
          <a:ln w="762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l-GR" altLang="el-GR" sz="4000" b="1" u="sng" smtClean="0">
                <a:solidFill>
                  <a:srgbClr val="FFFF00"/>
                </a:solidFill>
              </a:rPr>
              <a:t>ΧΑΠ   ΚΑΙ   ΠΘΕ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-180975" y="1628775"/>
            <a:ext cx="9564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Κλινική εικόνα των ασθενών με ΧΑΠ υπόπτων για ΠΘΕ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787900" y="2133600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FF9900"/>
                </a:solidFill>
              </a:rPr>
              <a:t>(</a:t>
            </a:r>
            <a:r>
              <a:rPr lang="en-US" altLang="el-GR" sz="2400">
                <a:solidFill>
                  <a:srgbClr val="FF9900"/>
                </a:solidFill>
              </a:rPr>
              <a:t>Lasser BA;Chest 1992;102)</a:t>
            </a:r>
            <a:endParaRPr lang="el-GR" altLang="el-GR" sz="2400">
              <a:solidFill>
                <a:srgbClr val="FF9900"/>
              </a:solidFill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743075" y="2074863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3600" b="1">
                <a:solidFill>
                  <a:srgbClr val="FF9900"/>
                </a:solidFill>
              </a:rPr>
              <a:t>(PIOPED I)</a:t>
            </a:r>
            <a:endParaRPr lang="el-GR" altLang="el-GR" sz="3600" b="1">
              <a:solidFill>
                <a:srgbClr val="FF9900"/>
              </a:solidFill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0" y="2924175"/>
            <a:ext cx="3925888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4000" b="1" u="sng">
                <a:solidFill>
                  <a:srgbClr val="FFFF00"/>
                </a:solidFill>
              </a:rPr>
              <a:t>XA</a:t>
            </a:r>
            <a:r>
              <a:rPr lang="el-GR" altLang="el-GR" sz="4000" b="1" u="sng">
                <a:solidFill>
                  <a:srgbClr val="FFFF00"/>
                </a:solidFill>
              </a:rPr>
              <a:t>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Δύσπνοια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Βήχας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Υπεζ.πόνος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Οίδημα άκρου(ων)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Συρρίτουσα αναπνοή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Αιμόπτυση</a:t>
            </a:r>
            <a:r>
              <a:rPr lang="el-GR" altLang="el-GR" sz="2800">
                <a:solidFill>
                  <a:srgbClr val="CCCC00"/>
                </a:solidFill>
              </a:rPr>
              <a:t>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851275" y="2997200"/>
            <a:ext cx="463073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chemeClr val="bg1"/>
                </a:solidFill>
              </a:rPr>
              <a:t>ΠΘΕ: ΝΑΙ        </a:t>
            </a:r>
            <a:r>
              <a:rPr lang="el-GR" altLang="el-GR" b="1">
                <a:solidFill>
                  <a:srgbClr val="FF9900"/>
                </a:solidFill>
              </a:rPr>
              <a:t>ΠΘΕ:ΟΧΙ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90%</a:t>
            </a:r>
            <a:r>
              <a:rPr lang="el-GR" altLang="el-GR" sz="2800" b="1">
                <a:solidFill>
                  <a:srgbClr val="FF9900"/>
                </a:solidFill>
              </a:rPr>
              <a:t>                     92%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62%</a:t>
            </a:r>
            <a:r>
              <a:rPr lang="el-GR" altLang="el-GR" sz="2800" b="1">
                <a:solidFill>
                  <a:srgbClr val="FF9900"/>
                </a:solidFill>
              </a:rPr>
              <a:t>                     55%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43%</a:t>
            </a:r>
            <a:r>
              <a:rPr lang="el-GR" altLang="el-GR" sz="2800" b="1">
                <a:solidFill>
                  <a:srgbClr val="FF9900"/>
                </a:solidFill>
              </a:rPr>
              <a:t>                     37%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43%</a:t>
            </a:r>
            <a:r>
              <a:rPr lang="el-GR" altLang="el-GR" sz="2800" b="1">
                <a:solidFill>
                  <a:srgbClr val="FF9900"/>
                </a:solidFill>
              </a:rPr>
              <a:t>                      26%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38%</a:t>
            </a:r>
            <a:r>
              <a:rPr lang="el-GR" altLang="el-GR" sz="2800" b="1">
                <a:solidFill>
                  <a:srgbClr val="FF9900"/>
                </a:solidFill>
              </a:rPr>
              <a:t>                      40%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19%</a:t>
            </a:r>
            <a:r>
              <a:rPr lang="el-GR" altLang="el-GR" sz="2800" b="1">
                <a:solidFill>
                  <a:srgbClr val="FF9900"/>
                </a:solidFill>
              </a:rPr>
              <a:t>                      8%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0" y="6092825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 u="sng">
                <a:solidFill>
                  <a:srgbClr val="FFFF00"/>
                </a:solidFill>
              </a:rPr>
              <a:t>ΜΗ ΣΤΑΤΙΣΤΙΚΑ ΣΗΜΑΝΤΙΚΕΣ ΔΙΑΦΟΡΕΣ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5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2" grpId="0" animBg="1"/>
      <p:bldP spid="46083" grpId="0"/>
      <p:bldP spid="46084" grpId="0"/>
      <p:bldP spid="46085" grpId="0"/>
      <p:bldP spid="46086" grpId="0"/>
      <p:bldP spid="46087" grpId="0"/>
      <p:bldP spid="460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88900" y="115888"/>
            <a:ext cx="9280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600" b="1">
                <a:solidFill>
                  <a:srgbClr val="FFFF00"/>
                </a:solidFill>
              </a:rPr>
              <a:t>Κλινική παρουσία του ασθενούς  με ΠΘΕ </a:t>
            </a:r>
            <a:endParaRPr lang="en-US" altLang="el-GR" sz="3600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2205038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4000">
                <a:solidFill>
                  <a:srgbClr val="FFFF00"/>
                </a:solidFill>
              </a:rPr>
              <a:t>Δύσπνοια στην ΠΘΕ</a:t>
            </a:r>
            <a:r>
              <a:rPr lang="el-GR" altLang="el-GR" sz="4000">
                <a:solidFill>
                  <a:schemeClr val="bg1"/>
                </a:solidFill>
              </a:rPr>
              <a:t>:   </a:t>
            </a:r>
            <a:r>
              <a:rPr lang="el-GR" altLang="el-GR" sz="3600" b="1" i="1" u="sng">
                <a:solidFill>
                  <a:schemeClr val="bg1"/>
                </a:solidFill>
              </a:rPr>
              <a:t>απούσα   </a:t>
            </a:r>
            <a:r>
              <a:rPr lang="el-GR" altLang="el-GR" sz="3600">
                <a:solidFill>
                  <a:schemeClr val="bg1"/>
                </a:solidFill>
              </a:rPr>
              <a:t>σε μικρής έκτασης νόσο</a:t>
            </a:r>
            <a:r>
              <a:rPr lang="en-US" altLang="el-GR" sz="3600">
                <a:solidFill>
                  <a:schemeClr val="bg1"/>
                </a:solidFill>
              </a:rPr>
              <a:t>-------</a:t>
            </a:r>
            <a:endParaRPr lang="el-GR" altLang="el-GR" sz="3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chemeClr val="bg1"/>
                </a:solidFill>
              </a:rPr>
              <a:t>                       ΚΑΙ σε υγιά νέα άτομα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0" y="981075"/>
            <a:ext cx="9532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rgbClr val="FFFF00"/>
                </a:solidFill>
              </a:rPr>
              <a:t>          Θωρακικός πόνος σε  ΠΘΕ</a:t>
            </a:r>
            <a:r>
              <a:rPr lang="el-GR" altLang="el-GR" sz="2800">
                <a:solidFill>
                  <a:schemeClr val="bg1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u="sng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 u="sng">
                <a:solidFill>
                  <a:schemeClr val="bg1"/>
                </a:solidFill>
              </a:rPr>
              <a:t>Ελαττωμένη η αίσθηση του πόνου</a:t>
            </a:r>
            <a:r>
              <a:rPr lang="el-GR" altLang="el-GR" b="1">
                <a:solidFill>
                  <a:schemeClr val="bg1"/>
                </a:solidFill>
              </a:rPr>
              <a:t>:</a:t>
            </a:r>
            <a:r>
              <a:rPr lang="el-GR" altLang="el-GR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bg1"/>
                </a:solidFill>
              </a:rPr>
              <a:t>Διαβητικοί, ηλικιωμένοι;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bg1"/>
                </a:solidFill>
              </a:rPr>
              <a:t>Εκφράζεται μάλλον ως δυσφορία, δύσπνοια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ΣΥΧΝΑ  ΣΥΓΧΕΕΤΑΙ Η ΕΝΝΟΙΑ ΔΥΣΠΝΟΙΑ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ΜΕ  ΤΟΝ ΘΩΡ.ΠΟΝΟ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                       (Πλάκωμα, φούσκωμα, δυσανεξία)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solidFill>
                <a:schemeClr val="bg1"/>
              </a:solidFill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88900" y="115888"/>
            <a:ext cx="9280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600" b="1">
                <a:solidFill>
                  <a:srgbClr val="FFFF00"/>
                </a:solidFill>
              </a:rPr>
              <a:t>Κλινική παρουσία του ασθενούς  με ΠΘΕ </a:t>
            </a:r>
            <a:endParaRPr lang="en-US" altLang="el-GR" sz="36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1557338"/>
            <a:ext cx="9144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3600">
                <a:solidFill>
                  <a:srgbClr val="FFFF00"/>
                </a:solidFill>
              </a:rPr>
              <a:t>1: </a:t>
            </a:r>
            <a:r>
              <a:rPr lang="el-GR" altLang="el-GR" sz="3600">
                <a:solidFill>
                  <a:srgbClr val="FFFF00"/>
                </a:solidFill>
              </a:rPr>
              <a:t>Εφίδρωση, αίσθημα παλμών,</a:t>
            </a:r>
            <a:r>
              <a:rPr lang="el-GR" altLang="el-GR" sz="3600">
                <a:solidFill>
                  <a:schemeClr val="bg1"/>
                </a:solidFill>
              </a:rPr>
              <a:t> πάσχων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3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3600">
                <a:solidFill>
                  <a:srgbClr val="FFFF00"/>
                </a:solidFill>
              </a:rPr>
              <a:t>2:</a:t>
            </a:r>
            <a:r>
              <a:rPr lang="en-US" altLang="el-GR" sz="3600">
                <a:solidFill>
                  <a:schemeClr val="bg1"/>
                </a:solidFill>
              </a:rPr>
              <a:t> </a:t>
            </a:r>
            <a:r>
              <a:rPr lang="el-GR" altLang="el-GR" sz="3600">
                <a:solidFill>
                  <a:schemeClr val="bg1"/>
                </a:solidFill>
              </a:rPr>
              <a:t> Φαινομενικά υγιής—ΑΛΛΑ: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chemeClr val="bg1"/>
                </a:solidFill>
              </a:rPr>
              <a:t>Ανεξήγητη ταχυκαρδία,υποξυγοναιμία, αίσθημα δυσφορίας, κλινικά ευρήματα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3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rgbClr val="FFFF00"/>
                </a:solidFill>
              </a:rPr>
              <a:t>3</a:t>
            </a:r>
            <a:r>
              <a:rPr lang="el-GR" altLang="el-GR" sz="3600">
                <a:solidFill>
                  <a:schemeClr val="bg1"/>
                </a:solidFill>
              </a:rPr>
              <a:t>: Προδιαθεσικοί παράγοντες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36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rgbClr val="FFFF00"/>
                </a:solidFill>
              </a:rPr>
              <a:t>4:Αιμόπτυση:</a:t>
            </a:r>
            <a:r>
              <a:rPr lang="el-GR" altLang="el-GR" sz="3600">
                <a:solidFill>
                  <a:schemeClr val="bg1"/>
                </a:solidFill>
              </a:rPr>
              <a:t> κατά κανόνα μικρή--</a:t>
            </a:r>
            <a:endParaRPr lang="en-US" altLang="el-GR" sz="3600">
              <a:solidFill>
                <a:schemeClr val="bg1"/>
              </a:solidFill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188913"/>
            <a:ext cx="9458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4000" b="1">
                <a:solidFill>
                  <a:srgbClr val="FFFF00"/>
                </a:solidFill>
              </a:rPr>
              <a:t>Κλινική παρουσία  ασθενούς  με ΠΘΕ </a:t>
            </a:r>
            <a:endParaRPr lang="en-US" altLang="el-GR" sz="40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8350"/>
          </a:xfrm>
        </p:spPr>
        <p:txBody>
          <a:bodyPr/>
          <a:lstStyle/>
          <a:p>
            <a:r>
              <a:rPr lang="el-GR" altLang="el-GR" sz="3600" b="1" smtClean="0">
                <a:solidFill>
                  <a:srgbClr val="FFFF00"/>
                </a:solidFill>
              </a:rPr>
              <a:t>Κλινική παρουσία του ασθενούς  με ΠΘΕ</a:t>
            </a:r>
            <a:br>
              <a:rPr lang="el-GR" altLang="el-GR" sz="3600" b="1" smtClean="0">
                <a:solidFill>
                  <a:srgbClr val="FFFF00"/>
                </a:solidFill>
              </a:rPr>
            </a:br>
            <a:r>
              <a:rPr lang="el-GR" altLang="el-GR" sz="3600" b="1" smtClean="0">
                <a:solidFill>
                  <a:srgbClr val="FFFF00"/>
                </a:solidFill>
              </a:rPr>
              <a:t/>
            </a:r>
            <a:br>
              <a:rPr lang="el-GR" altLang="el-GR" sz="3600" b="1" smtClean="0">
                <a:solidFill>
                  <a:srgbClr val="FFFF00"/>
                </a:solidFill>
              </a:rPr>
            </a:br>
            <a:r>
              <a:rPr lang="el-GR" altLang="el-GR" sz="3600" b="1" smtClean="0">
                <a:solidFill>
                  <a:schemeClr val="bg1"/>
                </a:solidFill>
              </a:rPr>
              <a:t>Κλινική βαθμονόμηση με κλίμακες </a:t>
            </a:r>
            <a:br>
              <a:rPr lang="el-GR" altLang="el-GR" sz="3600" b="1" smtClean="0">
                <a:solidFill>
                  <a:schemeClr val="bg1"/>
                </a:solidFill>
              </a:rPr>
            </a:br>
            <a:r>
              <a:rPr lang="en-US" altLang="el-GR" sz="3600" b="1" smtClean="0">
                <a:solidFill>
                  <a:schemeClr val="bg1"/>
                </a:solidFill>
              </a:rPr>
              <a:t>Wells-Geneva</a:t>
            </a:r>
            <a:r>
              <a:rPr lang="el-GR" altLang="el-GR" sz="3600" b="1" smtClean="0">
                <a:solidFill>
                  <a:schemeClr val="bg1"/>
                </a:solidFill>
              </a:rPr>
              <a:t> </a:t>
            </a:r>
            <a:r>
              <a:rPr lang="en-US" altLang="el-GR" sz="3600" b="1" smtClean="0">
                <a:solidFill>
                  <a:schemeClr val="bg1"/>
                </a:solidFill>
              </a:rPr>
              <a:t>: </a:t>
            </a:r>
            <a:r>
              <a:rPr lang="en-US" altLang="el-GR" sz="3600" b="1" smtClean="0">
                <a:solidFill>
                  <a:srgbClr val="FFFF00"/>
                </a:solidFill>
              </a:rPr>
              <a:t/>
            </a:r>
            <a:br>
              <a:rPr lang="en-US" altLang="el-GR" sz="3600" b="1" smtClean="0">
                <a:solidFill>
                  <a:srgbClr val="FFFF00"/>
                </a:solidFill>
              </a:rPr>
            </a:br>
            <a:r>
              <a:rPr lang="el-GR" altLang="el-GR" sz="3600" b="1" smtClean="0">
                <a:solidFill>
                  <a:srgbClr val="FFFF00"/>
                </a:solidFill>
              </a:rPr>
              <a:t>ΝΑ ΕΚΤΕΛΕΙΤΑΙ ΣΕ ΟΛΟΥΣ ΤΟΥΣ ΥΠΟΠΤΟΥΣ  ΓΙΑ ΠΘΕ:</a:t>
            </a:r>
            <a:br>
              <a:rPr lang="el-GR" altLang="el-GR" sz="3600" b="1" smtClean="0">
                <a:solidFill>
                  <a:srgbClr val="FFFF00"/>
                </a:solidFill>
              </a:rPr>
            </a:br>
            <a:r>
              <a:rPr lang="el-GR" altLang="el-GR" sz="3200" b="1" smtClean="0">
                <a:solidFill>
                  <a:schemeClr val="bg1"/>
                </a:solidFill>
              </a:rPr>
              <a:t>1.διαρκεί 2-3 λεπτά</a:t>
            </a:r>
            <a:br>
              <a:rPr lang="el-GR" altLang="el-GR" sz="3200" b="1" smtClean="0">
                <a:solidFill>
                  <a:schemeClr val="bg1"/>
                </a:solidFill>
              </a:rPr>
            </a:br>
            <a:r>
              <a:rPr lang="el-GR" altLang="el-GR" sz="3200" b="1" smtClean="0">
                <a:solidFill>
                  <a:schemeClr val="bg1"/>
                </a:solidFill>
              </a:rPr>
              <a:t/>
            </a:r>
            <a:br>
              <a:rPr lang="el-GR" altLang="el-GR" sz="3200" b="1" smtClean="0">
                <a:solidFill>
                  <a:schemeClr val="bg1"/>
                </a:solidFill>
              </a:rPr>
            </a:br>
            <a:r>
              <a:rPr lang="el-GR" altLang="el-GR" sz="3200" b="1" smtClean="0">
                <a:solidFill>
                  <a:schemeClr val="bg1"/>
                </a:solidFill>
              </a:rPr>
              <a:t>2. αποφεύγεται πρόσθετη δαπάνη χρόνου/χρήματος</a:t>
            </a:r>
            <a:br>
              <a:rPr lang="el-GR" altLang="el-GR" sz="3200" b="1" smtClean="0">
                <a:solidFill>
                  <a:schemeClr val="bg1"/>
                </a:solidFill>
              </a:rPr>
            </a:br>
            <a:r>
              <a:rPr lang="el-GR" altLang="el-GR" sz="3200" b="1" smtClean="0">
                <a:solidFill>
                  <a:schemeClr val="bg1"/>
                </a:solidFill>
              </a:rPr>
              <a:t/>
            </a:r>
            <a:br>
              <a:rPr lang="el-GR" altLang="el-GR" sz="3200" b="1" smtClean="0">
                <a:solidFill>
                  <a:schemeClr val="bg1"/>
                </a:solidFill>
              </a:rPr>
            </a:br>
            <a:r>
              <a:rPr lang="el-GR" altLang="el-GR" sz="3200" b="1" smtClean="0">
                <a:solidFill>
                  <a:schemeClr val="bg1"/>
                </a:solidFill>
              </a:rPr>
              <a:t>3.δίδεται προτεραιότητα σε όσους πραγματικά χρειάζονται περαιτέρω έλεγχο</a:t>
            </a:r>
            <a:r>
              <a:rPr lang="en-US" altLang="el-GR" sz="3200" smtClean="0"/>
              <a:t/>
            </a:r>
            <a:br>
              <a:rPr lang="en-US" altLang="el-GR" sz="3200" smtClean="0"/>
            </a:br>
            <a:endParaRPr lang="el-GR" altLang="el-GR" sz="320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l-GR" sz="3200" b="1" smtClean="0">
                <a:solidFill>
                  <a:srgbClr val="FFFF00"/>
                </a:solidFill>
              </a:rPr>
              <a:t>WELL’S  CRITERIA:</a:t>
            </a:r>
            <a:br>
              <a:rPr lang="en-US" altLang="el-GR" sz="3200" b="1" smtClean="0">
                <a:solidFill>
                  <a:srgbClr val="FFFF00"/>
                </a:solidFill>
              </a:rPr>
            </a:br>
            <a:r>
              <a:rPr lang="en-US" altLang="el-GR" sz="3200" b="1" smtClean="0">
                <a:solidFill>
                  <a:srgbClr val="FFFF00"/>
                </a:solidFill>
              </a:rPr>
              <a:t>ORIGINAL/SIMPLIFIED VERSION</a:t>
            </a:r>
            <a:endParaRPr lang="el-GR" altLang="el-GR" sz="3200" b="1" smtClean="0">
              <a:solidFill>
                <a:srgbClr val="FFFF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r>
              <a:rPr lang="en-US" altLang="el-GR" sz="2800" b="1" smtClean="0">
                <a:solidFill>
                  <a:schemeClr val="bg1"/>
                </a:solidFill>
              </a:rPr>
              <a:t>Previous PE or DVT 1.5/ 1</a:t>
            </a:r>
          </a:p>
          <a:p>
            <a:r>
              <a:rPr lang="en-US" altLang="el-GR" sz="2800" b="1" smtClean="0">
                <a:solidFill>
                  <a:schemeClr val="bg1"/>
                </a:solidFill>
              </a:rPr>
              <a:t>Heart rate ≥100 b.p.m. 1.5/ 1</a:t>
            </a:r>
          </a:p>
          <a:p>
            <a:r>
              <a:rPr lang="en-US" altLang="el-GR" sz="2800" b="1" smtClean="0">
                <a:solidFill>
                  <a:schemeClr val="bg1"/>
                </a:solidFill>
              </a:rPr>
              <a:t>Surgery/immobile within the past four weeks 1.5 /1</a:t>
            </a:r>
          </a:p>
          <a:p>
            <a:r>
              <a:rPr lang="en-US" altLang="el-GR" sz="2800" b="1" smtClean="0">
                <a:solidFill>
                  <a:schemeClr val="bg1"/>
                </a:solidFill>
              </a:rPr>
              <a:t>Haemoptysis 1 /1</a:t>
            </a:r>
          </a:p>
          <a:p>
            <a:r>
              <a:rPr lang="en-US" altLang="el-GR" sz="2800" b="1" smtClean="0">
                <a:solidFill>
                  <a:schemeClr val="bg1"/>
                </a:solidFill>
              </a:rPr>
              <a:t>Active cancer 1/ 1</a:t>
            </a:r>
          </a:p>
          <a:p>
            <a:pPr>
              <a:buFontTx/>
              <a:buNone/>
            </a:pPr>
            <a:endParaRPr lang="en-US" altLang="el-GR" sz="2800" b="1" i="1" u="sng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altLang="el-GR" sz="2800" b="1" i="1" smtClean="0">
                <a:solidFill>
                  <a:srgbClr val="FFFF00"/>
                </a:solidFill>
              </a:rPr>
              <a:t>    </a:t>
            </a:r>
            <a:r>
              <a:rPr lang="en-US" altLang="el-GR" sz="2800" b="1" i="1" u="sng" smtClean="0">
                <a:solidFill>
                  <a:srgbClr val="FFFF00"/>
                </a:solidFill>
              </a:rPr>
              <a:t>Clinical signs of DVT- 3/1</a:t>
            </a:r>
          </a:p>
          <a:p>
            <a:r>
              <a:rPr lang="en-US" altLang="el-GR" sz="2800" b="1" i="1" u="sng" smtClean="0">
                <a:solidFill>
                  <a:srgbClr val="FFFF00"/>
                </a:solidFill>
              </a:rPr>
              <a:t>Alternative diagnosis less likely than PE 3/ 1</a:t>
            </a:r>
          </a:p>
          <a:p>
            <a:endParaRPr lang="en-US" altLang="el-GR" sz="2800" b="1" smtClean="0">
              <a:solidFill>
                <a:schemeClr val="bg1"/>
              </a:solidFill>
            </a:endParaRPr>
          </a:p>
          <a:p>
            <a:r>
              <a:rPr lang="en-US" altLang="el-GR" sz="2800" b="1" i="1" u="sng" smtClean="0">
                <a:solidFill>
                  <a:srgbClr val="FFFF00"/>
                </a:solidFill>
              </a:rPr>
              <a:t>Clinical probability: </a:t>
            </a:r>
            <a:r>
              <a:rPr lang="en-US" altLang="el-GR" sz="2800" b="1" smtClean="0">
                <a:solidFill>
                  <a:schemeClr val="bg1"/>
                </a:solidFill>
              </a:rPr>
              <a:t>PE : Likely:&gt;5 /   2 or more</a:t>
            </a:r>
          </a:p>
          <a:p>
            <a:r>
              <a:rPr lang="en-US" altLang="el-GR" sz="2800" u="sng" smtClean="0">
                <a:solidFill>
                  <a:schemeClr val="bg1"/>
                </a:solidFill>
              </a:rPr>
              <a:t>Low: 0-1-----Intermediate: 2-6----High: 7 more(original) </a:t>
            </a:r>
            <a:endParaRPr lang="el-GR" altLang="el-GR" sz="2800" u="sng" smtClean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6" grpId="0" animBg="1"/>
      <p:bldP spid="1638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0113"/>
          </a:xfrm>
        </p:spPr>
        <p:txBody>
          <a:bodyPr/>
          <a:lstStyle/>
          <a:p>
            <a:r>
              <a:rPr lang="en-US" altLang="el-GR" smtClean="0">
                <a:solidFill>
                  <a:srgbClr val="FFFF00"/>
                </a:solidFill>
              </a:rPr>
              <a:t/>
            </a:r>
            <a:br>
              <a:rPr lang="en-US" altLang="el-GR" smtClean="0">
                <a:solidFill>
                  <a:srgbClr val="FFFF00"/>
                </a:solidFill>
              </a:rPr>
            </a:br>
            <a:r>
              <a:rPr lang="en-US" altLang="el-GR" sz="2800" b="1" smtClean="0">
                <a:solidFill>
                  <a:srgbClr val="FFFF00"/>
                </a:solidFill>
              </a:rPr>
              <a:t>GENEVA  CRITERIA</a:t>
            </a:r>
            <a:r>
              <a:rPr lang="en-US" altLang="el-GR" sz="2800" smtClean="0">
                <a:solidFill>
                  <a:srgbClr val="FFFF00"/>
                </a:solidFill>
              </a:rPr>
              <a:t>:</a:t>
            </a:r>
            <a:r>
              <a:rPr lang="en-US" altLang="el-GR" sz="2800" b="1" smtClean="0">
                <a:solidFill>
                  <a:srgbClr val="FFFF00"/>
                </a:solidFill>
              </a:rPr>
              <a:t> ORIGINAL/SIMPLIFIED VERSION </a:t>
            </a:r>
            <a:r>
              <a:rPr lang="en-US" altLang="el-GR" sz="3200" smtClean="0">
                <a:solidFill>
                  <a:srgbClr val="FFFF00"/>
                </a:solidFill>
              </a:rPr>
              <a:t/>
            </a:r>
            <a:br>
              <a:rPr lang="en-US" altLang="el-GR" sz="3200" smtClean="0">
                <a:solidFill>
                  <a:srgbClr val="FFFF00"/>
                </a:solidFill>
              </a:rPr>
            </a:br>
            <a:endParaRPr lang="el-GR" altLang="el-GR" sz="3200" smtClean="0">
              <a:solidFill>
                <a:srgbClr val="FFFF00"/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0" y="1052513"/>
            <a:ext cx="9144000" cy="6021387"/>
          </a:xfrm>
        </p:spPr>
        <p:txBody>
          <a:bodyPr/>
          <a:lstStyle/>
          <a:p>
            <a:r>
              <a:rPr lang="en-US" altLang="el-GR" sz="2400" b="1" dirty="0" smtClean="0">
                <a:solidFill>
                  <a:schemeClr val="bg1"/>
                </a:solidFill>
              </a:rPr>
              <a:t>Previous PE or DVT 3/ 1</a:t>
            </a:r>
          </a:p>
          <a:p>
            <a:r>
              <a:rPr lang="en-US" altLang="el-GR" sz="2400" b="1" dirty="0" smtClean="0">
                <a:solidFill>
                  <a:schemeClr val="bg1"/>
                </a:solidFill>
              </a:rPr>
              <a:t>Heart rate:75–94 </a:t>
            </a:r>
            <a:r>
              <a:rPr lang="en-US" altLang="el-GR" sz="2400" b="1" dirty="0" err="1" smtClean="0">
                <a:solidFill>
                  <a:schemeClr val="bg1"/>
                </a:solidFill>
              </a:rPr>
              <a:t>b.p.m</a:t>
            </a:r>
            <a:r>
              <a:rPr lang="en-US" altLang="el-GR" sz="2400" b="1" dirty="0" smtClean="0">
                <a:solidFill>
                  <a:schemeClr val="bg1"/>
                </a:solidFill>
              </a:rPr>
              <a:t>.: 3/1---≥</a:t>
            </a:r>
          </a:p>
          <a:p>
            <a:r>
              <a:rPr lang="en-US" altLang="el-GR" sz="2400" b="1" dirty="0" smtClean="0">
                <a:solidFill>
                  <a:schemeClr val="bg1"/>
                </a:solidFill>
              </a:rPr>
              <a:t>Surgery or fracture within the past month :2 /1</a:t>
            </a:r>
          </a:p>
          <a:p>
            <a:r>
              <a:rPr lang="en-US" altLang="el-GR" sz="2400" b="1" dirty="0" err="1" smtClean="0">
                <a:solidFill>
                  <a:schemeClr val="bg1"/>
                </a:solidFill>
              </a:rPr>
              <a:t>Haemoptysis</a:t>
            </a:r>
            <a:r>
              <a:rPr lang="en-US" altLang="el-GR" sz="2400" b="1" dirty="0" smtClean="0">
                <a:solidFill>
                  <a:schemeClr val="bg1"/>
                </a:solidFill>
              </a:rPr>
              <a:t> :2/ 1</a:t>
            </a:r>
          </a:p>
          <a:p>
            <a:r>
              <a:rPr lang="en-US" altLang="el-GR" sz="2400" b="1" dirty="0" smtClean="0">
                <a:solidFill>
                  <a:schemeClr val="bg1"/>
                </a:solidFill>
              </a:rPr>
              <a:t>Active cancer: 2/ 1</a:t>
            </a:r>
          </a:p>
          <a:p>
            <a:r>
              <a:rPr lang="en-US" altLang="el-GR" sz="2400" b="1" dirty="0" smtClean="0">
                <a:solidFill>
                  <a:schemeClr val="bg1"/>
                </a:solidFill>
              </a:rPr>
              <a:t>Unilateral lower limb pain: 3/ 1</a:t>
            </a:r>
          </a:p>
          <a:p>
            <a:r>
              <a:rPr lang="en-US" altLang="el-GR" sz="2400" b="1" dirty="0" smtClean="0">
                <a:solidFill>
                  <a:schemeClr val="bg1"/>
                </a:solidFill>
              </a:rPr>
              <a:t>Pain on lower limb deep  palpation and </a:t>
            </a:r>
            <a:r>
              <a:rPr lang="en-US" altLang="el-GR" sz="2400" b="1" dirty="0" err="1" smtClean="0">
                <a:solidFill>
                  <a:schemeClr val="bg1"/>
                </a:solidFill>
              </a:rPr>
              <a:t>unilat</a:t>
            </a:r>
            <a:r>
              <a:rPr lang="en-US" altLang="el-GR" sz="2400" b="1" dirty="0" smtClean="0">
                <a:solidFill>
                  <a:schemeClr val="bg1"/>
                </a:solidFill>
              </a:rPr>
              <a:t> </a:t>
            </a:r>
            <a:r>
              <a:rPr lang="en-US" altLang="el-GR" sz="2400" b="1" dirty="0" err="1" smtClean="0">
                <a:solidFill>
                  <a:schemeClr val="bg1"/>
                </a:solidFill>
              </a:rPr>
              <a:t>oedema</a:t>
            </a:r>
            <a:r>
              <a:rPr lang="en-US" altLang="el-GR" sz="2400" b="1" dirty="0" smtClean="0">
                <a:solidFill>
                  <a:schemeClr val="bg1"/>
                </a:solidFill>
              </a:rPr>
              <a:t> :4/ 1</a:t>
            </a:r>
          </a:p>
          <a:p>
            <a:r>
              <a:rPr lang="en-US" altLang="el-GR" sz="2400" b="1" dirty="0" smtClean="0">
                <a:solidFill>
                  <a:schemeClr val="bg1"/>
                </a:solidFill>
              </a:rPr>
              <a:t>Age &gt;65 years 1 /1</a:t>
            </a:r>
          </a:p>
          <a:p>
            <a:endParaRPr lang="en-US" altLang="el-GR" sz="2400" b="1" dirty="0" smtClean="0">
              <a:solidFill>
                <a:schemeClr val="bg1"/>
              </a:solidFill>
            </a:endParaRPr>
          </a:p>
          <a:p>
            <a:r>
              <a:rPr lang="en-US" altLang="el-GR" sz="2400" b="1" i="1" u="sng" dirty="0" smtClean="0">
                <a:solidFill>
                  <a:srgbClr val="FFFF00"/>
                </a:solidFill>
              </a:rPr>
              <a:t>Clinical probability</a:t>
            </a:r>
          </a:p>
          <a:p>
            <a:r>
              <a:rPr lang="en-US" altLang="el-GR" sz="2400" b="1" i="1" dirty="0" smtClean="0">
                <a:solidFill>
                  <a:srgbClr val="FFFF00"/>
                </a:solidFill>
              </a:rPr>
              <a:t>Three-level score::Low 0–3/ 0–1---Intermediate 4–10/ 2–4---High ≥11 / ≥5</a:t>
            </a:r>
          </a:p>
          <a:p>
            <a:pPr>
              <a:buFontTx/>
              <a:buNone/>
            </a:pPr>
            <a:r>
              <a:rPr lang="en-US" altLang="el-GR" sz="2400" b="1" i="1" dirty="0" smtClean="0">
                <a:solidFill>
                  <a:srgbClr val="FFFF00"/>
                </a:solidFill>
              </a:rPr>
              <a:t>Two-level score--PE unlikely 0–5/ 0–2-----PE likely ≥6/ &gt;3</a:t>
            </a:r>
            <a:endParaRPr lang="el-GR" altLang="el-GR" sz="2400" b="1" i="1" dirty="0" smtClean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5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066800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600" b="1" smtClean="0">
                <a:solidFill>
                  <a:srgbClr val="FFFF00"/>
                </a:solidFill>
              </a:rPr>
              <a:t>Η ΑΞΙΟΛΟΓΗΣΗ ΤΩΝ </a:t>
            </a:r>
            <a:r>
              <a:rPr lang="en-US" altLang="el-GR" sz="3600" b="1" smtClean="0">
                <a:solidFill>
                  <a:srgbClr val="FFFF00"/>
                </a:solidFill>
              </a:rPr>
              <a:t>D- dimer.</a:t>
            </a:r>
            <a:endParaRPr lang="el-GR" altLang="el-GR" sz="3600" b="1" smtClean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2413" cy="5257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smtClean="0">
                <a:solidFill>
                  <a:schemeClr val="bg1"/>
                </a:solidFill>
              </a:rPr>
              <a:t>Τι είναι τα </a:t>
            </a:r>
            <a:r>
              <a:rPr lang="en-US" altLang="el-GR" sz="2800" smtClean="0">
                <a:solidFill>
                  <a:schemeClr val="bg1"/>
                </a:solidFill>
              </a:rPr>
              <a:t>D- dimer</a:t>
            </a:r>
            <a:r>
              <a:rPr lang="el-GR" altLang="el-GR" sz="2800" smtClean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b="1" smtClean="0">
                <a:solidFill>
                  <a:schemeClr val="bg1"/>
                </a:solidFill>
              </a:rPr>
              <a:t>Είναι δείκτης μετρήσεως των προϊόντων αποδομήσεως του ινώδους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b="1" smtClean="0">
                <a:solidFill>
                  <a:srgbClr val="FFFF00"/>
                </a:solidFill>
              </a:rPr>
              <a:t>ΔΕΝ ΑΠΟΤΕΛΕΙ ΕΞΕΤΑΣΗ ΡΟΥΤΙΝΑΣ ΠΡΟΤΟΥ  ΑΞΙΟΛΟΓΗΘΕΙ ΚΛΙΝΙΚΑ Ο ΑΣΘΕΝΗΣ </a:t>
            </a:r>
          </a:p>
          <a:p>
            <a:pPr eaLnBrk="1" hangingPunct="1">
              <a:buFontTx/>
              <a:buNone/>
            </a:pPr>
            <a:r>
              <a:rPr lang="el-GR" altLang="el-GR" sz="2800" b="1" smtClean="0">
                <a:solidFill>
                  <a:srgbClr val="FFFF00"/>
                </a:solidFill>
              </a:rPr>
              <a:t>                            (1-2 λεπτά)</a:t>
            </a:r>
          </a:p>
          <a:p>
            <a:pPr eaLnBrk="1" hangingPunct="1">
              <a:buFontTx/>
              <a:buNone/>
            </a:pPr>
            <a:r>
              <a:rPr lang="el-GR" altLang="el-GR" sz="2800" smtClean="0">
                <a:solidFill>
                  <a:srgbClr val="FFFF00"/>
                </a:solidFill>
              </a:rPr>
              <a:t>                            </a:t>
            </a:r>
            <a:r>
              <a:rPr lang="el-GR" altLang="el-GR" sz="2800" smtClean="0">
                <a:solidFill>
                  <a:srgbClr val="FFFF00"/>
                </a:solidFill>
                <a:sym typeface="Wingdings 3" panose="05040102010807070707" pitchFamily="18" charset="2"/>
              </a:rPr>
              <a:t>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smtClean="0">
                <a:solidFill>
                  <a:srgbClr val="FFFF00"/>
                </a:solidFill>
              </a:rPr>
              <a:t> </a:t>
            </a:r>
            <a:r>
              <a:rPr lang="el-GR" altLang="el-GR" sz="2800" b="1" smtClean="0">
                <a:solidFill>
                  <a:srgbClr val="FFFF00"/>
                </a:solidFill>
              </a:rPr>
              <a:t>Εάν η κλινική πιθανότητα  είναι χαμηλή, αρνητικά </a:t>
            </a:r>
            <a:r>
              <a:rPr lang="en-US" altLang="el-GR" sz="2800" b="1" smtClean="0">
                <a:solidFill>
                  <a:srgbClr val="FFFF00"/>
                </a:solidFill>
              </a:rPr>
              <a:t>D- dimer</a:t>
            </a:r>
            <a:r>
              <a:rPr lang="el-GR" altLang="el-GR" sz="2800" b="1" smtClean="0">
                <a:solidFill>
                  <a:srgbClr val="FFFF00"/>
                </a:solidFill>
              </a:rPr>
              <a:t>(Ε</a:t>
            </a:r>
            <a:r>
              <a:rPr lang="en-US" altLang="el-GR" sz="2800" b="1" smtClean="0">
                <a:solidFill>
                  <a:srgbClr val="FFFF00"/>
                </a:solidFill>
              </a:rPr>
              <a:t>lisa)</a:t>
            </a:r>
            <a:r>
              <a:rPr lang="en-US" altLang="el-GR" sz="2000" b="1" smtClean="0">
                <a:solidFill>
                  <a:srgbClr val="FFFF00"/>
                </a:solidFill>
              </a:rPr>
              <a:t> </a:t>
            </a:r>
            <a:r>
              <a:rPr lang="el-GR" altLang="el-GR" sz="2800" b="1" smtClean="0">
                <a:solidFill>
                  <a:srgbClr val="FFFF00"/>
                </a:solidFill>
              </a:rPr>
              <a:t>σημαίνει αποφυγή εξετάσεων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8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600" b="1" smtClean="0">
                <a:solidFill>
                  <a:srgbClr val="FFFF00"/>
                </a:solidFill>
              </a:rPr>
              <a:t>Η Π.Θ.Ε. ΜΠΟΡΕΙ ΝΑ: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2051050" y="1484313"/>
            <a:ext cx="1800225" cy="18716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84213" y="3500438"/>
            <a:ext cx="35242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Υποδιαγιγνώσκεται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(συνηθέστερα)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851275" y="1484313"/>
            <a:ext cx="792163" cy="32400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471863" y="5053013"/>
            <a:ext cx="386873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Υπερδιαγιγνώσκεται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(όχι σπάνια- έστω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΄΄και μόνον </a:t>
            </a:r>
            <a:r>
              <a:rPr lang="en-US" altLang="el-GR" sz="2800" b="1">
                <a:solidFill>
                  <a:srgbClr val="FFFF00"/>
                </a:solidFill>
              </a:rPr>
              <a:t>“</a:t>
            </a:r>
            <a:r>
              <a:rPr lang="el-GR" altLang="el-GR" sz="2800" b="1">
                <a:solidFill>
                  <a:srgbClr val="FFFF00"/>
                </a:solidFill>
              </a:rPr>
              <a:t>κλινικά</a:t>
            </a:r>
            <a:r>
              <a:rPr lang="en-US" altLang="el-GR" sz="2800" b="1">
                <a:solidFill>
                  <a:srgbClr val="FFFF00"/>
                </a:solidFill>
              </a:rPr>
              <a:t>”</a:t>
            </a:r>
            <a:r>
              <a:rPr lang="el-GR" altLang="el-GR" sz="2800" b="1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3851275" y="1484313"/>
            <a:ext cx="1800225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508625" y="3213100"/>
            <a:ext cx="3440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u="sng">
                <a:solidFill>
                  <a:srgbClr val="FF9900"/>
                </a:solidFill>
              </a:rPr>
              <a:t>Διαγνωσθεί σωστά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1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 animBg="1"/>
      <p:bldP spid="3077" grpId="0"/>
      <p:bldP spid="3079" grpId="0"/>
      <p:bldP spid="30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03350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600" b="1" dirty="0" smtClean="0">
                <a:solidFill>
                  <a:schemeClr val="bg1"/>
                </a:solidFill>
              </a:rPr>
              <a:t>Κλινική αξιολόγηση καρδιακών βιο- δεικτών </a:t>
            </a:r>
            <a:r>
              <a:rPr lang="en-US" altLang="el-GR" sz="3600" b="1" dirty="0" smtClean="0">
                <a:solidFill>
                  <a:schemeClr val="bg1"/>
                </a:solidFill>
              </a:rPr>
              <a:t>/ECHO </a:t>
            </a:r>
            <a:r>
              <a:rPr lang="el-GR" altLang="el-GR" sz="3600" b="1" dirty="0" smtClean="0">
                <a:solidFill>
                  <a:schemeClr val="bg1"/>
                </a:solidFill>
              </a:rPr>
              <a:t>στην εκτίμηση της Π.Θ.Ε.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rgbClr val="FFFF00"/>
                </a:solidFill>
              </a:rPr>
              <a:t>Καρδιακή Τροπονίνη Ι και Τ</a:t>
            </a:r>
          </a:p>
          <a:p>
            <a:pPr eaLnBrk="1" hangingPunct="1">
              <a:buClr>
                <a:srgbClr val="FF0000"/>
              </a:buClr>
              <a:buSzPct val="160000"/>
            </a:pPr>
            <a:endParaRPr lang="el-GR" altLang="el-GR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rgbClr val="FFFF00"/>
                </a:solidFill>
              </a:rPr>
              <a:t>Νατριουρητικά πεπτίδια</a:t>
            </a:r>
          </a:p>
          <a:p>
            <a:pPr eaLnBrk="1" hangingPunct="1">
              <a:buClr>
                <a:srgbClr val="FF0000"/>
              </a:buClr>
              <a:buSzPct val="160000"/>
            </a:pPr>
            <a:endParaRPr lang="el-GR" altLang="el-GR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rgbClr val="FFFF00"/>
                </a:solidFill>
              </a:rPr>
              <a:t>Λοιποί βιο- δείκτες</a:t>
            </a:r>
            <a:endParaRPr lang="en-US" altLang="el-GR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0000"/>
              </a:buClr>
              <a:buSzPct val="160000"/>
            </a:pPr>
            <a:endParaRPr lang="en-US" altLang="el-GR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n-US" altLang="el-GR" smtClean="0">
                <a:solidFill>
                  <a:srgbClr val="FFFF00"/>
                </a:solidFill>
              </a:rPr>
              <a:t>ECHO</a:t>
            </a:r>
            <a:endParaRPr lang="el-GR" altLang="el-GR" smtClean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8" grpId="0" animBg="1"/>
      <p:bldP spid="92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23850" y="0"/>
            <a:ext cx="9001125" cy="1341438"/>
          </a:xfrm>
        </p:spPr>
        <p:txBody>
          <a:bodyPr/>
          <a:lstStyle/>
          <a:p>
            <a:r>
              <a:rPr lang="en-US" altLang="el-GR" sz="3600" dirty="0" smtClean="0">
                <a:solidFill>
                  <a:srgbClr val="FFFF00"/>
                </a:solidFill>
              </a:rPr>
              <a:t>A</a:t>
            </a:r>
            <a:r>
              <a:rPr lang="el-GR" altLang="el-GR" sz="3600" dirty="0" smtClean="0">
                <a:solidFill>
                  <a:srgbClr val="FFFF00"/>
                </a:solidFill>
              </a:rPr>
              <a:t>σθενής  στα  ΤΕΠ σε </a:t>
            </a:r>
            <a:r>
              <a:rPr lang="en-US" altLang="el-GR" sz="3600" dirty="0" smtClean="0">
                <a:solidFill>
                  <a:srgbClr val="FFFF00"/>
                </a:solidFill>
              </a:rPr>
              <a:t>shock:</a:t>
            </a:r>
            <a:br>
              <a:rPr lang="en-US" altLang="el-GR" sz="3600" dirty="0" smtClean="0">
                <a:solidFill>
                  <a:srgbClr val="FFFF00"/>
                </a:solidFill>
              </a:rPr>
            </a:br>
            <a:r>
              <a:rPr lang="en-US" altLang="el-GR" sz="3600" dirty="0" smtClean="0">
                <a:solidFill>
                  <a:srgbClr val="FFFF00"/>
                </a:solidFill>
              </a:rPr>
              <a:t>M</a:t>
            </a:r>
            <a:r>
              <a:rPr lang="el-GR" altLang="el-GR" sz="3600" dirty="0" smtClean="0">
                <a:solidFill>
                  <a:srgbClr val="FFFF00"/>
                </a:solidFill>
              </a:rPr>
              <a:t>ήπως είναι ΠΘΕ </a:t>
            </a:r>
            <a:r>
              <a:rPr lang="en-US" altLang="el-GR" sz="3600" dirty="0" smtClean="0">
                <a:solidFill>
                  <a:srgbClr val="FFFF00"/>
                </a:solidFill>
              </a:rPr>
              <a:t>;(</a:t>
            </a:r>
            <a:r>
              <a:rPr lang="el-GR" altLang="el-GR" sz="3600" dirty="0" smtClean="0">
                <a:solidFill>
                  <a:srgbClr val="FFFF00"/>
                </a:solidFill>
              </a:rPr>
              <a:t>Επικίνδυνη για τη ζωή</a:t>
            </a:r>
            <a:r>
              <a:rPr lang="en-US" altLang="el-GR" sz="3600" dirty="0" smtClean="0">
                <a:solidFill>
                  <a:srgbClr val="FFFF00"/>
                </a:solidFill>
              </a:rPr>
              <a:t>)</a:t>
            </a:r>
            <a:endParaRPr lang="el-GR" altLang="el-GR" sz="3600" dirty="0" smtClean="0">
              <a:solidFill>
                <a:srgbClr val="FFFF00"/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733033"/>
          </a:xfrm>
        </p:spPr>
        <p:txBody>
          <a:bodyPr/>
          <a:lstStyle/>
          <a:p>
            <a:r>
              <a:rPr lang="en-US" altLang="el-GR" sz="2800" b="1" i="1" u="sng" dirty="0" smtClean="0">
                <a:solidFill>
                  <a:srgbClr val="FFFF00"/>
                </a:solidFill>
              </a:rPr>
              <a:t>1</a:t>
            </a:r>
            <a:r>
              <a:rPr lang="el-GR" altLang="el-GR" sz="2800" b="1" i="1" u="sng" baseline="30000" dirty="0" smtClean="0">
                <a:solidFill>
                  <a:srgbClr val="FFFF00"/>
                </a:solidFill>
              </a:rPr>
              <a:t>Ο </a:t>
            </a:r>
            <a:r>
              <a:rPr lang="en-US" altLang="el-GR" sz="2800" b="1" i="1" u="sng" baseline="30000" dirty="0" smtClean="0">
                <a:solidFill>
                  <a:srgbClr val="FFFF00"/>
                </a:solidFill>
              </a:rPr>
              <a:t> </a:t>
            </a:r>
            <a:r>
              <a:rPr lang="en-US" altLang="el-GR" sz="2800" b="1" i="1" u="sng" dirty="0" smtClean="0">
                <a:solidFill>
                  <a:srgbClr val="FFFF00"/>
                </a:solidFill>
              </a:rPr>
              <a:t> B</a:t>
            </a:r>
            <a:r>
              <a:rPr lang="el-GR" altLang="el-GR" sz="2800" b="1" i="1" u="sng" dirty="0" smtClean="0">
                <a:solidFill>
                  <a:srgbClr val="FFFF00"/>
                </a:solidFill>
              </a:rPr>
              <a:t>ήμα</a:t>
            </a:r>
            <a:r>
              <a:rPr lang="el-GR" altLang="el-GR" sz="2800" u="sng" dirty="0" smtClean="0">
                <a:solidFill>
                  <a:srgbClr val="FFFF00"/>
                </a:solidFill>
              </a:rPr>
              <a:t>:</a:t>
            </a:r>
            <a:r>
              <a:rPr lang="el-GR" altLang="el-GR" sz="2800" dirty="0" smtClean="0"/>
              <a:t> </a:t>
            </a:r>
            <a:r>
              <a:rPr lang="el-GR" altLang="el-GR" sz="2800" dirty="0" smtClean="0">
                <a:solidFill>
                  <a:schemeClr val="bg1"/>
                </a:solidFill>
              </a:rPr>
              <a:t>Προσπάθεια ανάνηψης, ζωτικά, φλ.γραμμές, αέρια αίματος, γεν.αίμ, βιοχημικά-</a:t>
            </a:r>
          </a:p>
          <a:p>
            <a:pPr>
              <a:buFontTx/>
              <a:buNone/>
            </a:pPr>
            <a:r>
              <a:rPr lang="el-GR" altLang="el-GR" sz="2800" dirty="0" smtClean="0">
                <a:solidFill>
                  <a:schemeClr val="bg1"/>
                </a:solidFill>
              </a:rPr>
              <a:t>  Ουροκαθετήρας(γεν.ούρων)—</a:t>
            </a:r>
          </a:p>
          <a:p>
            <a:pPr>
              <a:buFontTx/>
              <a:buNone/>
            </a:pPr>
            <a:endParaRPr lang="el-GR" altLang="el-GR" sz="2800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l-GR" altLang="el-GR" sz="2800" dirty="0" smtClean="0">
                <a:solidFill>
                  <a:schemeClr val="bg1"/>
                </a:solidFill>
              </a:rPr>
              <a:t>    </a:t>
            </a:r>
            <a:r>
              <a:rPr lang="el-GR" altLang="el-GR" sz="2800" b="1" i="1" u="sng" dirty="0" smtClean="0">
                <a:solidFill>
                  <a:srgbClr val="FFFF00"/>
                </a:solidFill>
              </a:rPr>
              <a:t>2</a:t>
            </a:r>
            <a:r>
              <a:rPr lang="el-GR" altLang="el-GR" sz="2800" b="1" i="1" u="sng" baseline="30000" dirty="0" smtClean="0">
                <a:solidFill>
                  <a:srgbClr val="FFFF00"/>
                </a:solidFill>
              </a:rPr>
              <a:t>ο  </a:t>
            </a:r>
            <a:r>
              <a:rPr lang="en-US" altLang="el-GR" sz="2800" b="1" i="1" u="sng" baseline="30000" dirty="0" smtClean="0">
                <a:solidFill>
                  <a:srgbClr val="FFFF00"/>
                </a:solidFill>
              </a:rPr>
              <a:t> </a:t>
            </a:r>
            <a:r>
              <a:rPr lang="en-US" altLang="el-GR" sz="2800" b="1" i="1" u="sng" dirty="0" smtClean="0">
                <a:solidFill>
                  <a:srgbClr val="FFFF00"/>
                </a:solidFill>
              </a:rPr>
              <a:t>B</a:t>
            </a:r>
            <a:r>
              <a:rPr lang="el-GR" altLang="el-GR" sz="2800" b="1" i="1" u="sng" dirty="0" smtClean="0">
                <a:solidFill>
                  <a:srgbClr val="FFFF00"/>
                </a:solidFill>
              </a:rPr>
              <a:t>ήμα: </a:t>
            </a:r>
            <a:r>
              <a:rPr lang="el-GR" altLang="el-GR" sz="2800" dirty="0" smtClean="0">
                <a:solidFill>
                  <a:schemeClr val="bg1"/>
                </a:solidFill>
              </a:rPr>
              <a:t>Δ.Δ.: ΜΗΠΩΣ ΤΟ </a:t>
            </a:r>
            <a:r>
              <a:rPr lang="en-US" altLang="el-GR" sz="2800" dirty="0" smtClean="0">
                <a:solidFill>
                  <a:schemeClr val="bg1"/>
                </a:solidFill>
              </a:rPr>
              <a:t>shock </a:t>
            </a:r>
            <a:r>
              <a:rPr lang="el-GR" altLang="el-GR" sz="2800" dirty="0" smtClean="0">
                <a:solidFill>
                  <a:schemeClr val="bg1"/>
                </a:solidFill>
              </a:rPr>
              <a:t>οφείλεται σε  ΠΘΕ</a:t>
            </a:r>
            <a:r>
              <a:rPr lang="en-US" altLang="el-GR" sz="2800" dirty="0" smtClean="0">
                <a:solidFill>
                  <a:schemeClr val="bg1"/>
                </a:solidFill>
              </a:rPr>
              <a:t>;   </a:t>
            </a:r>
            <a:r>
              <a:rPr lang="en-US" altLang="el-GR" sz="2800" b="1" u="sng" dirty="0" smtClean="0">
                <a:solidFill>
                  <a:srgbClr val="FFFF00"/>
                </a:solidFill>
              </a:rPr>
              <a:t>ECHO---T</a:t>
            </a:r>
            <a:r>
              <a:rPr lang="el-GR" altLang="el-GR" sz="2800" b="1" u="sng" dirty="0" smtClean="0">
                <a:solidFill>
                  <a:srgbClr val="FFFF00"/>
                </a:solidFill>
              </a:rPr>
              <a:t>ΡΟΠΟΝΙΝΗ—ΒΝΡ---</a:t>
            </a:r>
            <a:endParaRPr lang="en-US" altLang="el-GR" sz="2800" b="1" u="sng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altLang="el-GR" sz="2800" b="1" i="1" dirty="0" smtClean="0">
                <a:solidFill>
                  <a:srgbClr val="FFFF00"/>
                </a:solidFill>
              </a:rPr>
              <a:t>A</a:t>
            </a:r>
            <a:r>
              <a:rPr lang="el-GR" altLang="el-GR" sz="2800" b="1" i="1" dirty="0" smtClean="0">
                <a:solidFill>
                  <a:srgbClr val="FFFF00"/>
                </a:solidFill>
              </a:rPr>
              <a:t>ΡΝΗΤΙΚΑ  ΓΙΑ  </a:t>
            </a:r>
            <a:r>
              <a:rPr lang="en-US" altLang="el-GR" sz="2800" b="1" i="1" dirty="0" smtClean="0">
                <a:solidFill>
                  <a:srgbClr val="FFFF00"/>
                </a:solidFill>
              </a:rPr>
              <a:t>Strain  </a:t>
            </a:r>
            <a:r>
              <a:rPr lang="el-GR" altLang="el-GR" sz="2800" b="1" i="1" dirty="0" smtClean="0">
                <a:solidFill>
                  <a:srgbClr val="FFFF00"/>
                </a:solidFill>
              </a:rPr>
              <a:t>ΔΕΞΙΑΣ  ΚΟΙΛΙΑΣ</a:t>
            </a:r>
            <a:r>
              <a:rPr lang="en-US" altLang="el-GR" sz="2800" b="1" i="1" dirty="0" smtClean="0">
                <a:solidFill>
                  <a:srgbClr val="FFFF00"/>
                </a:solidFill>
              </a:rPr>
              <a:t>;</a:t>
            </a:r>
          </a:p>
          <a:p>
            <a:pPr>
              <a:buFontTx/>
              <a:buNone/>
            </a:pPr>
            <a:r>
              <a:rPr lang="en-US" altLang="el-GR" sz="2800" b="1" i="1" dirty="0" smtClean="0">
                <a:solidFill>
                  <a:srgbClr val="FFFF00"/>
                </a:solidFill>
              </a:rPr>
              <a:t>  TO Shock  </a:t>
            </a:r>
            <a:r>
              <a:rPr lang="el-GR" altLang="el-GR" sz="2800" b="1" i="1" dirty="0" smtClean="0">
                <a:solidFill>
                  <a:srgbClr val="FFFF00"/>
                </a:solidFill>
              </a:rPr>
              <a:t>ΔΕΝ  ΟΦΕΙΛΕΤΑΙ ΣΕ ΠΘΕ—</a:t>
            </a:r>
          </a:p>
          <a:p>
            <a:pPr algn="ctr">
              <a:buFontTx/>
              <a:buNone/>
            </a:pPr>
            <a:r>
              <a:rPr lang="el-GR" altLang="el-GR" sz="2800" dirty="0" smtClean="0">
                <a:solidFill>
                  <a:schemeClr val="bg1"/>
                </a:solidFill>
              </a:rPr>
              <a:t>ΘΕΤΙΚΑ</a:t>
            </a:r>
            <a:r>
              <a:rPr lang="en-US" altLang="el-GR" sz="2800" dirty="0" smtClean="0">
                <a:solidFill>
                  <a:schemeClr val="bg1"/>
                </a:solidFill>
              </a:rPr>
              <a:t>;M</a:t>
            </a:r>
            <a:r>
              <a:rPr lang="el-GR" altLang="el-GR" sz="2800" dirty="0" smtClean="0">
                <a:solidFill>
                  <a:schemeClr val="bg1"/>
                </a:solidFill>
              </a:rPr>
              <a:t>η κλασματ</a:t>
            </a:r>
            <a:r>
              <a:rPr lang="en-US" altLang="el-GR" sz="2800" dirty="0" smtClean="0">
                <a:solidFill>
                  <a:schemeClr val="bg1"/>
                </a:solidFill>
              </a:rPr>
              <a:t>/</a:t>
            </a:r>
            <a:r>
              <a:rPr lang="el-GR" altLang="el-GR" sz="2800" dirty="0" smtClean="0">
                <a:solidFill>
                  <a:schemeClr val="bg1"/>
                </a:solidFill>
              </a:rPr>
              <a:t>νη ηπαρίνη</a:t>
            </a:r>
            <a:r>
              <a:rPr lang="en-US" altLang="el-GR" sz="2800" dirty="0" smtClean="0">
                <a:solidFill>
                  <a:schemeClr val="bg1"/>
                </a:solidFill>
              </a:rPr>
              <a:t>IV+</a:t>
            </a:r>
            <a:r>
              <a:rPr lang="el-GR" altLang="el-GR" sz="2800" dirty="0" smtClean="0">
                <a:solidFill>
                  <a:schemeClr val="bg1"/>
                </a:solidFill>
              </a:rPr>
              <a:t>θρομβόλυση:               Οταν ανανήψει: </a:t>
            </a:r>
            <a:r>
              <a:rPr lang="en-US" altLang="el-GR" sz="2800" dirty="0" smtClean="0">
                <a:solidFill>
                  <a:schemeClr val="bg1"/>
                </a:solidFill>
              </a:rPr>
              <a:t>spiral CT-</a:t>
            </a:r>
          </a:p>
          <a:p>
            <a:pPr>
              <a:buFontTx/>
              <a:buNone/>
            </a:pPr>
            <a:endParaRPr lang="el-GR" altLang="el-GR" sz="2800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l-GR" altLang="el-GR" sz="2800" dirty="0" smtClean="0">
                <a:solidFill>
                  <a:schemeClr val="bg1"/>
                </a:solidFill>
              </a:rPr>
              <a:t> </a:t>
            </a:r>
          </a:p>
          <a:p>
            <a:endParaRPr lang="en-US" altLang="el-GR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ChangeArrowheads="1"/>
          </p:cNvSpPr>
          <p:nvPr/>
        </p:nvSpPr>
        <p:spPr bwMode="auto">
          <a:xfrm>
            <a:off x="0" y="908050"/>
            <a:ext cx="9144000" cy="75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 b="1" i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i="1">
              <a:solidFill>
                <a:schemeClr val="bg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5400" y="0"/>
            <a:ext cx="9144000" cy="836613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l-GR" sz="3200" dirty="0" smtClean="0">
                <a:solidFill>
                  <a:srgbClr val="FFFF00"/>
                </a:solidFill>
              </a:rPr>
              <a:t>A</a:t>
            </a:r>
            <a:r>
              <a:rPr lang="el-GR" altLang="el-GR" sz="3200" dirty="0" smtClean="0">
                <a:solidFill>
                  <a:srgbClr val="FFFF00"/>
                </a:solidFill>
              </a:rPr>
              <a:t>σθενής  στα  ΤΕΠ</a:t>
            </a:r>
            <a:r>
              <a:rPr lang="en-US" altLang="el-GR" sz="3200" dirty="0" smtClean="0">
                <a:solidFill>
                  <a:srgbClr val="FFFF00"/>
                </a:solidFill>
              </a:rPr>
              <a:t>: </a:t>
            </a:r>
            <a:r>
              <a:rPr lang="el-GR" altLang="el-GR" sz="3200" dirty="0" smtClean="0">
                <a:solidFill>
                  <a:srgbClr val="FFFF00"/>
                </a:solidFill>
              </a:rPr>
              <a:t>Δύσπνοια ή /και θωρ.άλγος</a:t>
            </a:r>
            <a:r>
              <a:rPr lang="en-US" altLang="el-GR" sz="3200" dirty="0" smtClean="0">
                <a:solidFill>
                  <a:srgbClr val="FFFF00"/>
                </a:solidFill>
              </a:rPr>
              <a:t/>
            </a:r>
            <a:br>
              <a:rPr lang="en-US" altLang="el-GR" sz="3200" dirty="0" smtClean="0">
                <a:solidFill>
                  <a:srgbClr val="FFFF00"/>
                </a:solidFill>
              </a:rPr>
            </a:br>
            <a:r>
              <a:rPr lang="el-GR" altLang="el-GR" sz="3200" dirty="0" smtClean="0">
                <a:solidFill>
                  <a:srgbClr val="FFFF00"/>
                </a:solidFill>
              </a:rPr>
              <a:t>Χωρίς   υπόταση--</a:t>
            </a:r>
            <a:r>
              <a:rPr lang="en-US" altLang="el-GR" sz="3200" dirty="0" smtClean="0">
                <a:solidFill>
                  <a:srgbClr val="FFFF00"/>
                </a:solidFill>
              </a:rPr>
              <a:t>M</a:t>
            </a:r>
            <a:r>
              <a:rPr lang="el-GR" altLang="el-GR" sz="3200" dirty="0" smtClean="0">
                <a:solidFill>
                  <a:srgbClr val="FFFF00"/>
                </a:solidFill>
              </a:rPr>
              <a:t>ήπως είναι ΠΘΕ </a:t>
            </a:r>
            <a:r>
              <a:rPr lang="en-US" altLang="el-GR" sz="3200" dirty="0" smtClean="0">
                <a:solidFill>
                  <a:srgbClr val="FFFF00"/>
                </a:solidFill>
              </a:rPr>
              <a:t>;</a:t>
            </a:r>
            <a:endParaRPr lang="el-GR" altLang="el-GR" sz="3200" u="sng" dirty="0" smtClean="0">
              <a:solidFill>
                <a:srgbClr val="FFFF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6092825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altLang="el-GR" sz="2800" b="1" i="1" u="sng" dirty="0" smtClean="0">
                <a:solidFill>
                  <a:srgbClr val="FFFF00"/>
                </a:solidFill>
              </a:rPr>
              <a:t>&gt;90% των ασθενών αυτών:ΔΕΝ ΠΑΣΧΕΙ ΑΠΌ ΠΘΕ</a:t>
            </a:r>
          </a:p>
          <a:p>
            <a:pPr algn="ctr">
              <a:buFontTx/>
              <a:buNone/>
            </a:pPr>
            <a:endParaRPr lang="en-US" altLang="el-GR" sz="2800" b="1" i="1" u="sng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en-US" altLang="el-GR" sz="2800" b="1" i="1" u="sng" dirty="0" smtClean="0">
                <a:solidFill>
                  <a:schemeClr val="bg1"/>
                </a:solidFill>
              </a:rPr>
              <a:t>CT spiral: </a:t>
            </a:r>
            <a:r>
              <a:rPr lang="el-GR" altLang="el-GR" sz="2800" b="1" i="1" u="sng" dirty="0" smtClean="0">
                <a:solidFill>
                  <a:schemeClr val="bg1"/>
                </a:solidFill>
              </a:rPr>
              <a:t>ΝΑ ΜΗΝ ΕΙΝΑΙ Η ΠΡΩΤΗ ΕΞΕΤΑΣΗ,</a:t>
            </a:r>
            <a:r>
              <a:rPr lang="el-GR" altLang="el-GR" sz="2800" b="1" i="1" u="sng" dirty="0" smtClean="0">
                <a:solidFill>
                  <a:srgbClr val="FFFF00"/>
                </a:solidFill>
              </a:rPr>
              <a:t>ΠΛΗΝ</a:t>
            </a:r>
            <a:r>
              <a:rPr lang="en-US" altLang="el-GR" sz="2800" b="1" i="1" u="sng" dirty="0" smtClean="0">
                <a:solidFill>
                  <a:srgbClr val="FFFF00"/>
                </a:solidFill>
              </a:rPr>
              <a:t>: </a:t>
            </a:r>
          </a:p>
          <a:p>
            <a:pPr algn="ctr">
              <a:buFontTx/>
              <a:buNone/>
            </a:pPr>
            <a:r>
              <a:rPr lang="el-GR" altLang="el-GR" sz="2800" b="1" i="1" dirty="0" smtClean="0">
                <a:solidFill>
                  <a:srgbClr val="FFFF00"/>
                </a:solidFill>
              </a:rPr>
              <a:t>ΕΠΙ  ΑΣΘΕΝΩΝ ΥΨΗΛΗΣ ΚΛΙΝ.ΠΙΘΑΝ</a:t>
            </a:r>
            <a:r>
              <a:rPr lang="en-US" altLang="el-GR" sz="2800" b="1" i="1" dirty="0" smtClean="0">
                <a:solidFill>
                  <a:srgbClr val="FFFF00"/>
                </a:solidFill>
              </a:rPr>
              <a:t>:</a:t>
            </a:r>
            <a:r>
              <a:rPr lang="el-GR" altLang="el-GR" sz="2800" b="1" i="1" dirty="0" smtClean="0">
                <a:solidFill>
                  <a:srgbClr val="FFFF00"/>
                </a:solidFill>
              </a:rPr>
              <a:t>χωρίς </a:t>
            </a:r>
            <a:r>
              <a:rPr lang="en-US" altLang="el-GR" sz="2800" b="1" i="1" dirty="0" smtClean="0">
                <a:solidFill>
                  <a:srgbClr val="FFFF00"/>
                </a:solidFill>
              </a:rPr>
              <a:t>D-dimer    </a:t>
            </a:r>
            <a:endParaRPr lang="en-US" altLang="el-GR" sz="2800" b="1" i="1" u="sng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altLang="el-GR" sz="2800" b="1" dirty="0" smtClean="0">
                <a:solidFill>
                  <a:schemeClr val="bg1"/>
                </a:solidFill>
              </a:rPr>
              <a:t>   </a:t>
            </a:r>
          </a:p>
          <a:p>
            <a:pPr>
              <a:buFontTx/>
              <a:buNone/>
            </a:pPr>
            <a:r>
              <a:rPr lang="en-US" altLang="el-GR" sz="2800" b="1" u="sng" dirty="0" smtClean="0">
                <a:solidFill>
                  <a:schemeClr val="bg1"/>
                </a:solidFill>
              </a:rPr>
              <a:t>1o 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Βήμα: Κλιν.βαθμονόμηση: </a:t>
            </a:r>
          </a:p>
          <a:p>
            <a:pPr algn="ctr">
              <a:buFontTx/>
              <a:buNone/>
            </a:pPr>
            <a:r>
              <a:rPr lang="en-US" altLang="el-GR" sz="2800" b="1" u="sng" dirty="0" smtClean="0">
                <a:solidFill>
                  <a:schemeClr val="bg1"/>
                </a:solidFill>
              </a:rPr>
              <a:t>2o B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ήμα:χαμηλή</a:t>
            </a:r>
            <a:r>
              <a:rPr lang="en-US" altLang="el-GR" sz="2800" b="1" u="sng" dirty="0" smtClean="0">
                <a:solidFill>
                  <a:schemeClr val="bg1"/>
                </a:solidFill>
              </a:rPr>
              <a:t>/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μέτρια 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κλιν.πιθαν</a:t>
            </a:r>
            <a:r>
              <a:rPr lang="en-US" altLang="el-GR" sz="2800" b="1" u="sng" dirty="0" smtClean="0">
                <a:solidFill>
                  <a:schemeClr val="bg1"/>
                </a:solidFill>
              </a:rPr>
              <a:t>;Dimer:(Elisa) 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   ΘΕΤΙΚΑ</a:t>
            </a:r>
            <a:r>
              <a:rPr lang="en-US" altLang="el-GR" sz="2800" b="1" u="sng" dirty="0" smtClean="0">
                <a:solidFill>
                  <a:schemeClr val="bg1"/>
                </a:solidFill>
              </a:rPr>
              <a:t>;----</a:t>
            </a:r>
          </a:p>
          <a:p>
            <a:pPr>
              <a:buFontTx/>
              <a:buNone/>
            </a:pPr>
            <a:r>
              <a:rPr lang="en-US" altLang="el-GR" sz="2800" b="1" dirty="0" smtClean="0">
                <a:solidFill>
                  <a:schemeClr val="bg1"/>
                </a:solidFill>
              </a:rPr>
              <a:t>  </a:t>
            </a:r>
            <a:r>
              <a:rPr lang="el-GR" altLang="el-GR" sz="2800" b="1" dirty="0" smtClean="0">
                <a:solidFill>
                  <a:schemeClr val="bg1"/>
                </a:solidFill>
              </a:rPr>
              <a:t>3</a:t>
            </a:r>
            <a:r>
              <a:rPr lang="el-GR" altLang="el-GR" sz="2800" b="1" baseline="30000" dirty="0" smtClean="0">
                <a:solidFill>
                  <a:schemeClr val="bg1"/>
                </a:solidFill>
              </a:rPr>
              <a:t>ο</a:t>
            </a:r>
            <a:r>
              <a:rPr lang="el-GR" altLang="el-GR" sz="2800" b="1" dirty="0" smtClean="0">
                <a:solidFill>
                  <a:schemeClr val="bg1"/>
                </a:solidFill>
              </a:rPr>
              <a:t> Βήμα:</a:t>
            </a:r>
            <a:r>
              <a:rPr lang="en-US" altLang="el-GR" sz="2800" b="1" u="sng" dirty="0" smtClean="0">
                <a:solidFill>
                  <a:schemeClr val="bg1"/>
                </a:solidFill>
              </a:rPr>
              <a:t>Spiral CT</a:t>
            </a:r>
          </a:p>
          <a:p>
            <a:pPr>
              <a:buFontTx/>
              <a:buNone/>
            </a:pPr>
            <a:r>
              <a:rPr lang="en-US" altLang="el-GR" sz="2800" b="1" dirty="0" smtClean="0">
                <a:solidFill>
                  <a:schemeClr val="bg1"/>
                </a:solidFill>
              </a:rPr>
              <a:t>           </a:t>
            </a:r>
            <a:r>
              <a:rPr lang="en-US" altLang="el-GR" sz="2800" b="1" u="sng" dirty="0" smtClean="0">
                <a:solidFill>
                  <a:schemeClr val="bg1"/>
                </a:solidFill>
              </a:rPr>
              <a:t>A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ρνητικά </a:t>
            </a:r>
            <a:r>
              <a:rPr lang="en-US" altLang="el-GR" sz="2800" b="1" u="sng" dirty="0" smtClean="0">
                <a:solidFill>
                  <a:schemeClr val="bg1"/>
                </a:solidFill>
              </a:rPr>
              <a:t>d-Dimer;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 Μη  δίδετε  συνέχεια---</a:t>
            </a:r>
          </a:p>
          <a:p>
            <a:pPr>
              <a:buFontTx/>
              <a:buNone/>
            </a:pPr>
            <a:r>
              <a:rPr lang="en-US" altLang="el-GR" sz="2800" b="1" dirty="0" smtClean="0">
                <a:solidFill>
                  <a:schemeClr val="bg1"/>
                </a:solidFill>
              </a:rPr>
              <a:t>            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Αρνητική </a:t>
            </a:r>
            <a:r>
              <a:rPr lang="en-US" altLang="el-GR" sz="2800" b="1" u="sng" dirty="0" smtClean="0">
                <a:solidFill>
                  <a:schemeClr val="bg1"/>
                </a:solidFill>
              </a:rPr>
              <a:t>spiral; </a:t>
            </a:r>
            <a:r>
              <a:rPr lang="el-GR" altLang="el-GR" sz="2800" b="1" u="sng" dirty="0" smtClean="0">
                <a:solidFill>
                  <a:schemeClr val="bg1"/>
                </a:solidFill>
              </a:rPr>
              <a:t>Μη δίδετε συνέχεια</a:t>
            </a:r>
            <a:endParaRPr lang="en-US" altLang="el-GR" sz="2800" b="1" u="sng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l-GR" sz="2400" b="1" i="1" dirty="0" smtClean="0">
                <a:solidFill>
                  <a:srgbClr val="FFFF00"/>
                </a:solidFill>
              </a:rPr>
              <a:t>2014 ESC Guidelines on the </a:t>
            </a:r>
            <a:r>
              <a:rPr lang="en-US" altLang="el-GR" sz="2400" b="1" i="1" dirty="0" err="1" smtClean="0">
                <a:solidFill>
                  <a:srgbClr val="FFFF00"/>
                </a:solidFill>
              </a:rPr>
              <a:t>Dx</a:t>
            </a:r>
            <a:r>
              <a:rPr lang="en-US" altLang="el-GR" sz="2400" b="1" i="1" dirty="0" smtClean="0">
                <a:solidFill>
                  <a:srgbClr val="FFFF00"/>
                </a:solidFill>
              </a:rPr>
              <a:t> and management of acute PE</a:t>
            </a:r>
          </a:p>
          <a:p>
            <a:pPr>
              <a:buFontTx/>
              <a:buNone/>
            </a:pPr>
            <a:endParaRPr lang="en-US" altLang="el-GR" sz="2800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l-GR" altLang="el-GR" sz="2800" b="1" i="1" u="sng" dirty="0" smtClean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3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31913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600" b="1" smtClean="0">
                <a:solidFill>
                  <a:srgbClr val="FFFF00"/>
                </a:solidFill>
              </a:rPr>
              <a:t>Ο κλινικός ιατρός οφείλει να γνωρίζει για τα </a:t>
            </a:r>
            <a:r>
              <a:rPr lang="en-US" altLang="el-GR" sz="3600" b="1" smtClean="0">
                <a:solidFill>
                  <a:srgbClr val="FFFF00"/>
                </a:solidFill>
              </a:rPr>
              <a:t>D- dimer:</a:t>
            </a:r>
            <a:endParaRPr lang="el-GR" altLang="el-GR" sz="3600" b="1" smtClean="0">
              <a:solidFill>
                <a:srgbClr val="FFFF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1973263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smtClean="0">
                <a:solidFill>
                  <a:schemeClr val="bg1"/>
                </a:solidFill>
              </a:rPr>
              <a:t>Χαμηλή κλινική υποψία και </a:t>
            </a:r>
            <a:r>
              <a:rPr lang="en-US" altLang="el-GR" sz="2800" smtClean="0">
                <a:solidFill>
                  <a:schemeClr val="bg1"/>
                </a:solidFill>
              </a:rPr>
              <a:t>D- dimer </a:t>
            </a:r>
            <a:r>
              <a:rPr lang="el-GR" altLang="el-GR" sz="2800" smtClean="0">
                <a:solidFill>
                  <a:schemeClr val="bg1"/>
                </a:solidFill>
              </a:rPr>
              <a:t>αρνητικά </a:t>
            </a:r>
            <a:r>
              <a:rPr lang="el-GR" altLang="el-GR" sz="2800" smtClean="0">
                <a:solidFill>
                  <a:schemeClr val="bg1"/>
                </a:solidFill>
                <a:sym typeface="Wingdings" panose="05000000000000000000" pitchFamily="2" charset="2"/>
              </a:rPr>
              <a:t> σχεδόν αποκλείουν την Π.Θ.Ε.(&lt;2%)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smtClean="0">
                <a:solidFill>
                  <a:schemeClr val="bg1"/>
                </a:solidFill>
              </a:rPr>
              <a:t>Χαμηλή κλινική υποψία και </a:t>
            </a:r>
            <a:r>
              <a:rPr lang="en-US" altLang="el-GR" sz="2800" smtClean="0">
                <a:solidFill>
                  <a:schemeClr val="bg1"/>
                </a:solidFill>
              </a:rPr>
              <a:t>D- dimer</a:t>
            </a:r>
            <a:r>
              <a:rPr lang="el-GR" altLang="el-GR" sz="2800" smtClean="0">
                <a:solidFill>
                  <a:schemeClr val="bg1"/>
                </a:solidFill>
              </a:rPr>
              <a:t> θετικά</a:t>
            </a:r>
            <a:r>
              <a:rPr lang="el-GR" altLang="el-GR" sz="2800" smtClean="0">
                <a:solidFill>
                  <a:schemeClr val="bg1"/>
                </a:solidFill>
                <a:sym typeface="Wingdings" panose="05000000000000000000" pitchFamily="2" charset="2"/>
              </a:rPr>
              <a:t> έως 15% Π.Θ.Ε.  </a:t>
            </a:r>
            <a:r>
              <a:rPr lang="en-US" altLang="el-GR" sz="2800" smtClean="0">
                <a:solidFill>
                  <a:schemeClr val="bg1"/>
                </a:solidFill>
                <a:sym typeface="Wingdings" panose="05000000000000000000" pitchFamily="2" charset="2"/>
              </a:rPr>
              <a:t>V/Q</a:t>
            </a:r>
            <a:r>
              <a:rPr lang="el-GR" altLang="el-GR" sz="280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altLang="el-GR" sz="2800" smtClean="0">
                <a:solidFill>
                  <a:schemeClr val="bg1"/>
                </a:solidFill>
                <a:sym typeface="Wingdings" panose="05000000000000000000" pitchFamily="2" charset="2"/>
              </a:rPr>
              <a:t>scan </a:t>
            </a:r>
            <a:r>
              <a:rPr lang="el-GR" altLang="el-GR" sz="2800" smtClean="0">
                <a:solidFill>
                  <a:schemeClr val="bg1"/>
                </a:solidFill>
                <a:sym typeface="Wingdings" panose="05000000000000000000" pitchFamily="2" charset="2"/>
              </a:rPr>
              <a:t>ή σπειρ. </a:t>
            </a:r>
            <a:r>
              <a:rPr lang="en-US" altLang="el-GR" sz="2800" smtClean="0">
                <a:solidFill>
                  <a:schemeClr val="bg1"/>
                </a:solidFill>
                <a:sym typeface="Wingdings" panose="05000000000000000000" pitchFamily="2" charset="2"/>
              </a:rPr>
              <a:t>CT</a:t>
            </a:r>
            <a:endParaRPr lang="el-GR" altLang="el-GR" sz="280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eaLnBrk="1" hangingPunct="1"/>
            <a:endParaRPr lang="el-GR" altLang="el-GR" sz="2800" smtClean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3284538"/>
            <a:ext cx="559911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>
                <a:solidFill>
                  <a:srgbClr val="FFFF00"/>
                </a:solidFill>
                <a:sym typeface="Wingdings" panose="05000000000000000000" pitchFamily="2" charset="2"/>
              </a:rPr>
              <a:t>Αρνητικά </a:t>
            </a:r>
            <a:r>
              <a:rPr lang="en-US" altLang="el-GR" sz="2800">
                <a:solidFill>
                  <a:srgbClr val="FFFF00"/>
                </a:solidFill>
              </a:rPr>
              <a:t>D- dimer</a:t>
            </a:r>
            <a:r>
              <a:rPr lang="el-GR" altLang="el-GR" sz="2800">
                <a:solidFill>
                  <a:srgbClr val="FFFF00"/>
                </a:solidFill>
              </a:rPr>
              <a:t> σε ασθενείς </a:t>
            </a:r>
          </a:p>
          <a:p>
            <a:pPr eaLnBrk="1" hangingPunct="1">
              <a:buFontTx/>
              <a:buNone/>
            </a:pPr>
            <a:r>
              <a:rPr lang="el-GR" altLang="el-GR" sz="2800">
                <a:solidFill>
                  <a:srgbClr val="FFFF00"/>
                </a:solidFill>
              </a:rPr>
              <a:t>με μέτρια ή υψηλή κλινική υποψία </a:t>
            </a:r>
            <a:endParaRPr lang="el-GR" altLang="el-GR" sz="280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5435600" y="3933825"/>
            <a:ext cx="1079500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156325" y="3141663"/>
            <a:ext cx="3276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FF7C80"/>
                </a:solidFill>
              </a:rPr>
              <a:t>Διαδοχικά υπερηχα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FF7C80"/>
                </a:solidFill>
              </a:rPr>
              <a:t>κάτω άκρων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5435600" y="4221163"/>
            <a:ext cx="1008063" cy="649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372225" y="4868863"/>
            <a:ext cx="1450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FF7C80"/>
                </a:solidFill>
              </a:rPr>
              <a:t>Σπειρ.</a:t>
            </a:r>
            <a:r>
              <a:rPr lang="en-US" altLang="el-GR" sz="2400">
                <a:solidFill>
                  <a:srgbClr val="FF7C80"/>
                </a:solidFill>
              </a:rPr>
              <a:t>CT</a:t>
            </a:r>
            <a:endParaRPr lang="el-GR" altLang="el-GR" sz="2400">
              <a:solidFill>
                <a:srgbClr val="FF7C80"/>
              </a:solidFill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510338" y="3789363"/>
            <a:ext cx="2633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FFFF00"/>
                </a:solidFill>
              </a:rPr>
              <a:t>&lt;1% ψευδώς αρν.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FFFF00"/>
                </a:solidFill>
              </a:rPr>
              <a:t>για Π.Θ.Ε.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-180975" y="4724400"/>
            <a:ext cx="93249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SzPct val="160000"/>
            </a:pPr>
            <a:r>
              <a:rPr lang="el-GR" altLang="el-GR" sz="2800">
                <a:solidFill>
                  <a:srgbClr val="FFFF00"/>
                </a:solidFill>
              </a:rPr>
              <a:t>Τα </a:t>
            </a:r>
            <a:r>
              <a:rPr lang="el-GR" altLang="el-GR" sz="180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altLang="el-GR" sz="2800">
                <a:solidFill>
                  <a:srgbClr val="FFFF00"/>
                </a:solidFill>
              </a:rPr>
              <a:t>D- dimer</a:t>
            </a:r>
            <a:r>
              <a:rPr lang="el-GR" altLang="el-GR" sz="2800">
                <a:solidFill>
                  <a:srgbClr val="FFFF00"/>
                </a:solidFill>
              </a:rPr>
              <a:t> αυξάνουν με την ηλικία </a:t>
            </a:r>
            <a:endParaRPr lang="en-US" altLang="el-GR" sz="28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>
                <a:solidFill>
                  <a:srgbClr val="FFFF00"/>
                </a:solidFill>
              </a:rPr>
              <a:t>                             </a:t>
            </a:r>
            <a:r>
              <a:rPr lang="en-US" altLang="el-GR" sz="2800" i="1">
                <a:solidFill>
                  <a:schemeClr val="bg1"/>
                </a:solidFill>
              </a:rPr>
              <a:t>(Bosson JL.J.Thromb Hem.2005;3)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SzPct val="160000"/>
            </a:pPr>
            <a:r>
              <a:rPr lang="el-GR" altLang="el-GR" sz="2800" b="1" u="sng">
                <a:solidFill>
                  <a:srgbClr val="FFFF00"/>
                </a:solidFill>
              </a:rPr>
              <a:t>ΜΕΘΟΔΟΣ</a:t>
            </a:r>
            <a:r>
              <a:rPr lang="en-US" altLang="el-GR" sz="2800">
                <a:solidFill>
                  <a:srgbClr val="FFFF00"/>
                </a:solidFill>
              </a:rPr>
              <a:t>:</a:t>
            </a:r>
            <a:r>
              <a:rPr lang="el-GR" altLang="el-GR" sz="2800">
                <a:solidFill>
                  <a:schemeClr val="bg1"/>
                </a:solidFill>
              </a:rPr>
              <a:t>Συγκόλληση παράγοντος </a:t>
            </a:r>
            <a:r>
              <a:rPr lang="en-US" altLang="el-GR" sz="2800">
                <a:solidFill>
                  <a:schemeClr val="bg1"/>
                </a:solidFill>
              </a:rPr>
              <a:t>Latex</a:t>
            </a:r>
            <a:r>
              <a:rPr lang="el-GR" altLang="el-GR" sz="2800">
                <a:solidFill>
                  <a:schemeClr val="bg1"/>
                </a:solidFill>
              </a:rPr>
              <a:t>, αίματος 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Ειδικότητα 72%</a:t>
            </a:r>
            <a:r>
              <a:rPr lang="en-US" altLang="el-GR" sz="2800">
                <a:solidFill>
                  <a:schemeClr val="bg1"/>
                </a:solidFill>
              </a:rPr>
              <a:t>-</a:t>
            </a:r>
            <a:r>
              <a:rPr lang="el-GR" altLang="el-GR" sz="2800">
                <a:solidFill>
                  <a:schemeClr val="bg1"/>
                </a:solidFill>
              </a:rPr>
              <a:t> Ευαισθ.90%,</a:t>
            </a:r>
            <a:r>
              <a:rPr lang="en-US" altLang="el-GR" sz="2800">
                <a:solidFill>
                  <a:srgbClr val="FFFF00"/>
                </a:solidFill>
              </a:rPr>
              <a:t> </a:t>
            </a:r>
            <a:r>
              <a:rPr lang="el-GR" altLang="el-GR" sz="2800">
                <a:solidFill>
                  <a:srgbClr val="FFFF00"/>
                </a:solidFill>
              </a:rPr>
              <a:t>    </a:t>
            </a:r>
            <a:r>
              <a:rPr lang="en-US" altLang="el-GR" sz="2800" b="1" i="1" u="sng">
                <a:solidFill>
                  <a:srgbClr val="FFFF00"/>
                </a:solidFill>
              </a:rPr>
              <a:t>Elisa:</a:t>
            </a:r>
            <a:r>
              <a:rPr lang="el-GR" altLang="el-GR" sz="2800" b="1" i="1" u="sng">
                <a:solidFill>
                  <a:srgbClr val="FFFF00"/>
                </a:solidFill>
              </a:rPr>
              <a:t>ευαισθησία-</a:t>
            </a:r>
            <a:r>
              <a:rPr lang="en-US" altLang="el-GR" sz="2800" b="1" i="1" u="sng">
                <a:solidFill>
                  <a:srgbClr val="FFFF00"/>
                </a:solidFill>
              </a:rPr>
              <a:t> 96%-</a:t>
            </a:r>
            <a:r>
              <a:rPr lang="el-GR" altLang="el-GR" sz="2800" b="1" i="1" u="sng">
                <a:solidFill>
                  <a:srgbClr val="FFFF00"/>
                </a:solidFill>
              </a:rPr>
              <a:t>      </a:t>
            </a:r>
            <a:r>
              <a:rPr lang="en-US" altLang="el-GR" sz="2800" b="1" i="1" u="sng">
                <a:solidFill>
                  <a:srgbClr val="FFFF00"/>
                </a:solidFill>
              </a:rPr>
              <a:t>                                                                             </a:t>
            </a:r>
            <a:r>
              <a:rPr lang="el-GR" altLang="el-GR" sz="2800" b="1" i="1" u="sng">
                <a:solidFill>
                  <a:srgbClr val="FFFF00"/>
                </a:solidFill>
              </a:rPr>
              <a:t>              ειδικότητα:50%  </a:t>
            </a:r>
            <a:endParaRPr lang="el-GR" altLang="el-GR" sz="1800" b="1" i="1" u="sng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39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6" grpId="0" animBg="1"/>
      <p:bldP spid="6147" grpId="0" build="p"/>
      <p:bldP spid="6148" grpId="0"/>
      <p:bldP spid="6150" grpId="0"/>
      <p:bldP spid="6152" grpId="0"/>
      <p:bldP spid="61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l-GR" altLang="el-GR" dirty="0" smtClean="0">
                <a:solidFill>
                  <a:srgbClr val="FFFF00"/>
                </a:solidFill>
              </a:rPr>
              <a:t>Ασθενή  σημεία της Κλινικής βαθμονόμησης κατά </a:t>
            </a:r>
            <a:r>
              <a:rPr lang="en-US" altLang="el-GR" dirty="0" smtClean="0">
                <a:solidFill>
                  <a:srgbClr val="FFFF00"/>
                </a:solidFill>
              </a:rPr>
              <a:t>Wells</a:t>
            </a:r>
            <a:endParaRPr lang="el-GR" altLang="el-GR" dirty="0" smtClean="0">
              <a:solidFill>
                <a:srgbClr val="FFFF00"/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4784725"/>
          </a:xfrm>
        </p:spPr>
        <p:txBody>
          <a:bodyPr/>
          <a:lstStyle/>
          <a:p>
            <a:pPr>
              <a:buFontTx/>
              <a:buNone/>
            </a:pPr>
            <a:endParaRPr lang="el-GR" altLang="el-GR" b="1" i="1" u="sng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l-GR" altLang="el-GR" b="1" i="1" u="sng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l-GR" altLang="el-GR" b="1" i="1" u="sng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altLang="el-GR" b="1" i="1" u="sng" dirty="0" smtClean="0">
                <a:solidFill>
                  <a:srgbClr val="FFFF00"/>
                </a:solidFill>
              </a:rPr>
              <a:t>K</a:t>
            </a:r>
            <a:r>
              <a:rPr lang="el-GR" altLang="el-GR" b="1" i="1" u="sng" dirty="0" smtClean="0">
                <a:solidFill>
                  <a:srgbClr val="FFFF00"/>
                </a:solidFill>
              </a:rPr>
              <a:t>λινικά σημεία ΕΤΒΦ</a:t>
            </a:r>
            <a:r>
              <a:rPr lang="en-US" altLang="el-GR" b="1" i="1" u="sng" dirty="0" smtClean="0">
                <a:solidFill>
                  <a:srgbClr val="FFFF00"/>
                </a:solidFill>
              </a:rPr>
              <a:t>- 3/1</a:t>
            </a:r>
            <a:r>
              <a:rPr lang="el-GR" altLang="el-GR" b="1" i="1" u="sng" dirty="0" smtClean="0">
                <a:solidFill>
                  <a:schemeClr val="bg1"/>
                </a:solidFill>
              </a:rPr>
              <a:t>:Υπάρχει  σαφώς οριζόμενη ομάδα κριτηρίων </a:t>
            </a:r>
            <a:r>
              <a:rPr lang="en-US" altLang="el-GR" b="1" i="1" u="sng" dirty="0" smtClean="0">
                <a:solidFill>
                  <a:schemeClr val="bg1"/>
                </a:solidFill>
              </a:rPr>
              <a:t>Wells </a:t>
            </a:r>
            <a:r>
              <a:rPr lang="el-GR" altLang="el-GR" b="1" i="1" u="sng" dirty="0" smtClean="0">
                <a:solidFill>
                  <a:schemeClr val="bg1"/>
                </a:solidFill>
              </a:rPr>
              <a:t>για ΕΤΒΦ</a:t>
            </a:r>
          </a:p>
          <a:p>
            <a:pPr>
              <a:buFontTx/>
              <a:buNone/>
            </a:pPr>
            <a:endParaRPr lang="en-US" altLang="el-GR" b="1" i="1" u="sng" dirty="0" smtClean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el-GR" altLang="el-GR" smtClean="0">
                <a:solidFill>
                  <a:srgbClr val="FFFF00"/>
                </a:solidFill>
              </a:rPr>
              <a:t>Ασθενή  σημεία της Κλινικής βαθμονόμησης κατά </a:t>
            </a:r>
            <a:r>
              <a:rPr lang="en-US" altLang="el-GR" smtClean="0">
                <a:solidFill>
                  <a:srgbClr val="FFFF00"/>
                </a:solidFill>
              </a:rPr>
              <a:t>Wells</a:t>
            </a:r>
            <a:endParaRPr lang="el-GR" altLang="el-GR" smtClean="0"/>
          </a:p>
        </p:txBody>
      </p:sp>
      <p:sp>
        <p:nvSpPr>
          <p:cNvPr id="28675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412875"/>
            <a:ext cx="9144000" cy="5445125"/>
          </a:xfrm>
        </p:spPr>
        <p:txBody>
          <a:bodyPr/>
          <a:lstStyle/>
          <a:p>
            <a:pPr marL="0" indent="0">
              <a:buNone/>
            </a:pPr>
            <a:r>
              <a:rPr lang="el-GR" altLang="el-GR" i="1" u="sng" dirty="0" smtClean="0">
                <a:solidFill>
                  <a:srgbClr val="FFFF00"/>
                </a:solidFill>
              </a:rPr>
              <a:t>Άλλη διάγνωση πλην της ΠΘΕ :ΌΧΙ ΠΙΘΑΝΗ: 3/1  </a:t>
            </a:r>
          </a:p>
          <a:p>
            <a:pPr>
              <a:buFontTx/>
              <a:buNone/>
            </a:pPr>
            <a:endParaRPr lang="el-GR" altLang="el-GR" dirty="0" smtClean="0">
              <a:solidFill>
                <a:schemeClr val="bg1"/>
              </a:solidFill>
            </a:endParaRPr>
          </a:p>
          <a:p>
            <a:r>
              <a:rPr lang="el-GR" altLang="el-GR" dirty="0" smtClean="0">
                <a:solidFill>
                  <a:schemeClr val="bg1"/>
                </a:solidFill>
              </a:rPr>
              <a:t>ΤΟ ΠΛΕΟΝ ΑΔΥΝΑΤΟ  ΣΗΜΕΙΟ  ΤΗΣ ΚΛΙΜΑΚΑΣ: απαιτεί πλήρη κλινική εξέταση—</a:t>
            </a:r>
            <a:endParaRPr lang="en-US" altLang="el-GR" dirty="0" smtClean="0">
              <a:solidFill>
                <a:schemeClr val="bg1"/>
              </a:solidFill>
            </a:endParaRPr>
          </a:p>
          <a:p>
            <a:endParaRPr lang="en-US" altLang="el-GR" dirty="0" smtClean="0">
              <a:solidFill>
                <a:schemeClr val="bg1"/>
              </a:solidFill>
            </a:endParaRPr>
          </a:p>
          <a:p>
            <a:r>
              <a:rPr lang="el-GR" altLang="el-GR" b="1" dirty="0" smtClean="0">
                <a:solidFill>
                  <a:srgbClr val="FFFF00"/>
                </a:solidFill>
              </a:rPr>
              <a:t>ΑΠΟΚΛΕΙΣΜΟ</a:t>
            </a:r>
            <a:r>
              <a:rPr lang="el-GR" altLang="el-GR" dirty="0" smtClean="0">
                <a:solidFill>
                  <a:schemeClr val="bg1"/>
                </a:solidFill>
              </a:rPr>
              <a:t>: </a:t>
            </a:r>
            <a:r>
              <a:rPr lang="el-GR" altLang="el-GR" dirty="0" smtClean="0">
                <a:solidFill>
                  <a:srgbClr val="FFFF00"/>
                </a:solidFill>
              </a:rPr>
              <a:t>α: Πνευμονίας/υπεζ.συλλογής</a:t>
            </a:r>
          </a:p>
          <a:p>
            <a:pPr>
              <a:buFontTx/>
              <a:buNone/>
            </a:pPr>
            <a:r>
              <a:rPr lang="el-GR" altLang="el-GR" dirty="0" smtClean="0">
                <a:solidFill>
                  <a:schemeClr val="bg1"/>
                </a:solidFill>
              </a:rPr>
              <a:t>         (Α/α ,λευκά&gt;15000, πυρετός άνω 38,5)—</a:t>
            </a:r>
          </a:p>
          <a:p>
            <a:r>
              <a:rPr lang="el-GR" altLang="el-GR" dirty="0" smtClean="0">
                <a:solidFill>
                  <a:srgbClr val="FFFF00"/>
                </a:solidFill>
              </a:rPr>
              <a:t>β: Ισχαιμίας μυοκαρδίου</a:t>
            </a:r>
            <a:r>
              <a:rPr lang="el-GR" altLang="el-GR" dirty="0" smtClean="0">
                <a:solidFill>
                  <a:schemeClr val="bg1"/>
                </a:solidFill>
              </a:rPr>
              <a:t>(ένζυμα,ΗΚΓ,</a:t>
            </a:r>
            <a:r>
              <a:rPr lang="en-US" altLang="el-GR" dirty="0" smtClean="0">
                <a:solidFill>
                  <a:schemeClr val="bg1"/>
                </a:solidFill>
              </a:rPr>
              <a:t>ECHO)</a:t>
            </a:r>
          </a:p>
          <a:p>
            <a:pPr>
              <a:buFontTx/>
              <a:buNone/>
            </a:pPr>
            <a:r>
              <a:rPr lang="el-GR" altLang="el-GR" dirty="0" smtClean="0">
                <a:solidFill>
                  <a:srgbClr val="FFFF00"/>
                </a:solidFill>
              </a:rPr>
              <a:t>γ:Παρόξυνσης ΧΑΠ</a:t>
            </a:r>
            <a:r>
              <a:rPr lang="en-US" altLang="el-GR" dirty="0" smtClean="0">
                <a:solidFill>
                  <a:srgbClr val="FFFF00"/>
                </a:solidFill>
              </a:rPr>
              <a:t>,</a:t>
            </a:r>
            <a:r>
              <a:rPr lang="el-GR" altLang="el-GR" dirty="0" smtClean="0">
                <a:solidFill>
                  <a:srgbClr val="FFFF00"/>
                </a:solidFill>
              </a:rPr>
              <a:t>δ:Περι/μυοκαρδίτιδα</a:t>
            </a:r>
            <a:r>
              <a:rPr lang="en-US" altLang="el-GR" dirty="0" smtClean="0">
                <a:solidFill>
                  <a:srgbClr val="FFFF00"/>
                </a:solidFill>
              </a:rPr>
              <a:t>(ECHO)</a:t>
            </a:r>
          </a:p>
          <a:p>
            <a:endParaRPr lang="el-GR" altLang="el-GR" dirty="0" smtClean="0">
              <a:solidFill>
                <a:schemeClr val="bg1"/>
              </a:solidFill>
            </a:endParaRPr>
          </a:p>
          <a:p>
            <a:endParaRPr lang="el-GR" altLang="el-GR" dirty="0" smtClean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4000" b="1" smtClean="0">
                <a:solidFill>
                  <a:schemeClr val="bg1"/>
                </a:solidFill>
              </a:rPr>
              <a:t>ΤΟ ΗΚΓφημα στην Π.Θ.Ε.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9144000" cy="5229225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u="sng" smtClean="0">
                <a:solidFill>
                  <a:srgbClr val="FFFF00"/>
                </a:solidFill>
              </a:rPr>
              <a:t>Φυσιολογικό ΗΚΓφημα σε μαζική ΠΘΕ:               6%</a:t>
            </a:r>
          </a:p>
          <a:p>
            <a:pPr eaLnBrk="1" hangingPunct="1">
              <a:buClr>
                <a:srgbClr val="FF0000"/>
              </a:buClr>
              <a:buSzPct val="160000"/>
            </a:pPr>
            <a:endParaRPr lang="el-GR" altLang="el-GR" sz="2800" u="sng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u="sng" smtClean="0">
                <a:solidFill>
                  <a:srgbClr val="FFFF00"/>
                </a:solidFill>
              </a:rPr>
              <a:t>Φυσιολογικό ΗΚΓφημα σε υπομαζική ΠΘΕ:        23%</a:t>
            </a:r>
          </a:p>
          <a:p>
            <a:pPr eaLnBrk="1" hangingPunct="1">
              <a:buClr>
                <a:srgbClr val="FF0000"/>
              </a:buClr>
              <a:buSzPct val="160000"/>
            </a:pPr>
            <a:endParaRPr lang="el-GR" altLang="el-GR" sz="2800" u="sng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z="2800" u="sng" smtClean="0">
                <a:solidFill>
                  <a:srgbClr val="FFFF00"/>
                </a:solidFill>
              </a:rPr>
              <a:t>Φυσιολογικό ΗΚΓφημα σε άλλες  ΠΘΕ:               30%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6" grpId="0" animBg="1"/>
      <p:bldP spid="1638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4000" b="1" smtClean="0">
                <a:solidFill>
                  <a:srgbClr val="FFFF00"/>
                </a:solidFill>
              </a:rPr>
              <a:t>ΤΟ ΗΚΓφημα στην Π.Θ.Ε.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60000"/>
            </a:pPr>
            <a:r>
              <a:rPr lang="en-US" altLang="el-GR" sz="3600" b="1" u="sng" smtClean="0">
                <a:solidFill>
                  <a:schemeClr val="bg1"/>
                </a:solidFill>
              </a:rPr>
              <a:t>S</a:t>
            </a:r>
            <a:r>
              <a:rPr lang="en-US" altLang="el-GR" sz="3600" b="1" u="sng" baseline="-25000" smtClean="0">
                <a:solidFill>
                  <a:schemeClr val="bg1"/>
                </a:solidFill>
              </a:rPr>
              <a:t>1</a:t>
            </a:r>
            <a:r>
              <a:rPr lang="en-US" altLang="el-GR" sz="3600" b="1" u="sng" smtClean="0">
                <a:solidFill>
                  <a:schemeClr val="bg1"/>
                </a:solidFill>
              </a:rPr>
              <a:t> Q</a:t>
            </a:r>
            <a:r>
              <a:rPr lang="en-US" altLang="el-GR" sz="3600" b="1" u="sng" baseline="-25000" smtClean="0">
                <a:solidFill>
                  <a:schemeClr val="bg1"/>
                </a:solidFill>
              </a:rPr>
              <a:t>3</a:t>
            </a:r>
            <a:r>
              <a:rPr lang="en-US" altLang="el-GR" sz="3600" b="1" u="sng" smtClean="0">
                <a:solidFill>
                  <a:schemeClr val="bg1"/>
                </a:solidFill>
              </a:rPr>
              <a:t> T</a:t>
            </a:r>
            <a:r>
              <a:rPr lang="en-US" altLang="el-GR" sz="3600" b="1" u="sng" baseline="-25000" smtClean="0">
                <a:solidFill>
                  <a:schemeClr val="bg1"/>
                </a:solidFill>
              </a:rPr>
              <a:t>3</a:t>
            </a:r>
            <a:r>
              <a:rPr lang="en-US" altLang="el-GR" smtClean="0">
                <a:solidFill>
                  <a:srgbClr val="FFFF00"/>
                </a:solidFill>
              </a:rPr>
              <a:t> – </a:t>
            </a:r>
            <a:r>
              <a:rPr lang="el-GR" altLang="el-GR" smtClean="0">
                <a:solidFill>
                  <a:srgbClr val="FFFF00"/>
                </a:solidFill>
              </a:rPr>
              <a:t>Πλήρης αποκλεισμός Δ. σκέλους πνευμονικά Ρ - Δεξιός άξων</a:t>
            </a:r>
          </a:p>
          <a:p>
            <a:pPr eaLnBrk="1" hangingPunct="1">
              <a:buFontTx/>
              <a:buNone/>
            </a:pPr>
            <a:r>
              <a:rPr lang="el-GR" altLang="el-GR" smtClean="0">
                <a:solidFill>
                  <a:srgbClr val="FFFF00"/>
                </a:solidFill>
              </a:rPr>
              <a:t>              </a:t>
            </a:r>
            <a:r>
              <a:rPr lang="el-GR" altLang="el-GR" smtClean="0">
                <a:solidFill>
                  <a:srgbClr val="FFFF00"/>
                </a:solidFill>
                <a:sym typeface="Wingdings 3" panose="05040102010807070707" pitchFamily="18" charset="2"/>
              </a:rPr>
              <a:t> </a:t>
            </a:r>
            <a:r>
              <a:rPr lang="el-GR" altLang="el-GR" smtClean="0">
                <a:solidFill>
                  <a:srgbClr val="FF9900"/>
                </a:solidFill>
                <a:sym typeface="Wingdings 3" panose="05040102010807070707" pitchFamily="18" charset="2"/>
              </a:rPr>
              <a:t>Λιγότερο συχνά από τις </a:t>
            </a:r>
            <a:r>
              <a:rPr lang="el-GR" altLang="el-GR" u="sng" smtClean="0">
                <a:solidFill>
                  <a:srgbClr val="FF9900"/>
                </a:solidFill>
                <a:sym typeface="Wingdings 3" panose="05040102010807070707" pitchFamily="18" charset="2"/>
              </a:rPr>
              <a:t>μη ειδικές</a:t>
            </a:r>
            <a:r>
              <a:rPr lang="el-GR" altLang="el-GR" smtClean="0">
                <a:solidFill>
                  <a:srgbClr val="FF9900"/>
                </a:solidFill>
                <a:sym typeface="Wingdings 3" panose="05040102010807070707" pitchFamily="18" charset="2"/>
              </a:rPr>
              <a:t>:</a:t>
            </a:r>
          </a:p>
          <a:p>
            <a:pPr eaLnBrk="1" hangingPunct="1">
              <a:buFontTx/>
              <a:buNone/>
            </a:pPr>
            <a:r>
              <a:rPr lang="el-GR" altLang="el-GR" smtClean="0">
                <a:solidFill>
                  <a:srgbClr val="FFFF00"/>
                </a:solidFill>
                <a:sym typeface="Wingdings 3" panose="05040102010807070707" pitchFamily="18" charset="2"/>
              </a:rPr>
              <a:t>                  </a:t>
            </a:r>
            <a:r>
              <a:rPr lang="el-GR" altLang="el-GR" smtClean="0">
                <a:solidFill>
                  <a:srgbClr val="FF9900"/>
                </a:solidFill>
                <a:sym typeface="Wingdings 3" panose="05040102010807070707" pitchFamily="18" charset="2"/>
              </a:rPr>
              <a:t>Τ</a:t>
            </a:r>
            <a:r>
              <a:rPr lang="en-US" altLang="el-GR" smtClean="0">
                <a:solidFill>
                  <a:srgbClr val="FF9900"/>
                </a:solidFill>
                <a:sym typeface="Wingdings 3" panose="05040102010807070707" pitchFamily="18" charset="2"/>
              </a:rPr>
              <a:t> </a:t>
            </a:r>
            <a:r>
              <a:rPr lang="el-GR" altLang="el-GR" smtClean="0">
                <a:solidFill>
                  <a:srgbClr val="FF9900"/>
                </a:solidFill>
                <a:sym typeface="Wingdings 3" panose="05040102010807070707" pitchFamily="18" charset="2"/>
              </a:rPr>
              <a:t>κύματα, </a:t>
            </a:r>
            <a:r>
              <a:rPr lang="en-US" altLang="el-GR" smtClean="0">
                <a:solidFill>
                  <a:srgbClr val="FF9900"/>
                </a:solidFill>
                <a:sym typeface="Wingdings 3" panose="05040102010807070707" pitchFamily="18" charset="2"/>
              </a:rPr>
              <a:t>ST</a:t>
            </a:r>
            <a:r>
              <a:rPr lang="el-GR" altLang="el-GR" smtClean="0">
                <a:solidFill>
                  <a:srgbClr val="FF9900"/>
                </a:solidFill>
                <a:sym typeface="Wingdings 3" panose="05040102010807070707" pitchFamily="18" charset="2"/>
              </a:rPr>
              <a:t>                  </a:t>
            </a:r>
            <a:r>
              <a:rPr lang="el-GR" altLang="el-GR" u="sng" smtClean="0">
                <a:solidFill>
                  <a:srgbClr val="FF9900"/>
                </a:solidFill>
                <a:sym typeface="Wingdings 3" panose="05040102010807070707" pitchFamily="18" charset="2"/>
              </a:rPr>
              <a:t>αλλοιώσεις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n-US" altLang="el-GR" b="1" smtClean="0">
                <a:solidFill>
                  <a:schemeClr val="bg1"/>
                </a:solidFill>
                <a:sym typeface="Wingdings 3" panose="05040102010807070707" pitchFamily="18" charset="2"/>
              </a:rPr>
              <a:t>S</a:t>
            </a:r>
            <a:r>
              <a:rPr lang="en-US" altLang="el-GR" b="1" baseline="-25000" smtClean="0">
                <a:solidFill>
                  <a:schemeClr val="bg1"/>
                </a:solidFill>
                <a:sym typeface="Wingdings 3" panose="05040102010807070707" pitchFamily="18" charset="2"/>
              </a:rPr>
              <a:t>1</a:t>
            </a:r>
            <a:r>
              <a:rPr lang="en-US" altLang="el-GR" b="1" smtClean="0">
                <a:solidFill>
                  <a:schemeClr val="bg1"/>
                </a:solidFill>
                <a:sym typeface="Wingdings 3" panose="05040102010807070707" pitchFamily="18" charset="2"/>
              </a:rPr>
              <a:t> Q</a:t>
            </a:r>
            <a:r>
              <a:rPr lang="en-US" altLang="el-GR" b="1" baseline="-25000" smtClean="0">
                <a:solidFill>
                  <a:schemeClr val="bg1"/>
                </a:solidFill>
                <a:sym typeface="Wingdings 3" panose="05040102010807070707" pitchFamily="18" charset="2"/>
              </a:rPr>
              <a:t>3</a:t>
            </a:r>
            <a:r>
              <a:rPr lang="en-US" altLang="el-GR" b="1" smtClean="0">
                <a:solidFill>
                  <a:schemeClr val="bg1"/>
                </a:solidFill>
                <a:sym typeface="Wingdings 3" panose="05040102010807070707" pitchFamily="18" charset="2"/>
              </a:rPr>
              <a:t> T</a:t>
            </a:r>
            <a:r>
              <a:rPr lang="en-US" altLang="el-GR" b="1" baseline="-25000" smtClean="0">
                <a:solidFill>
                  <a:schemeClr val="bg1"/>
                </a:solidFill>
                <a:sym typeface="Wingdings 3" panose="05040102010807070707" pitchFamily="18" charset="2"/>
              </a:rPr>
              <a:t>3</a:t>
            </a:r>
            <a:r>
              <a:rPr lang="en-US" altLang="el-GR" b="1" smtClean="0">
                <a:solidFill>
                  <a:schemeClr val="bg1"/>
                </a:solidFill>
                <a:sym typeface="Wingdings 3" panose="05040102010807070707" pitchFamily="18" charset="2"/>
              </a:rPr>
              <a:t>:</a:t>
            </a:r>
            <a:r>
              <a:rPr lang="en-US" altLang="el-GR" smtClean="0">
                <a:solidFill>
                  <a:srgbClr val="FFFF00"/>
                </a:solidFill>
                <a:sym typeface="Wingdings 3" panose="05040102010807070707" pitchFamily="18" charset="2"/>
              </a:rPr>
              <a:t> </a:t>
            </a:r>
            <a:r>
              <a:rPr lang="en-US" altLang="el-GR" smtClean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l-GR" altLang="el-GR" smtClean="0">
                <a:solidFill>
                  <a:srgbClr val="FFFF00"/>
                </a:solidFill>
                <a:sym typeface="Wingdings" panose="05000000000000000000" pitchFamily="2" charset="2"/>
              </a:rPr>
              <a:t>Έως 28% 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Αριστερός άξων</a:t>
            </a:r>
            <a:r>
              <a:rPr lang="el-GR" altLang="el-GR" smtClean="0">
                <a:solidFill>
                  <a:srgbClr val="FFFF00"/>
                </a:solidFill>
                <a:sym typeface="Wingdings" panose="05000000000000000000" pitchFamily="2" charset="2"/>
              </a:rPr>
              <a:t>: 7-13% χωρίς προϋπ.καρδ.νόσο ή ασθενείς με πν.εμφύσημα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Δεξιός άξων</a:t>
            </a:r>
            <a:r>
              <a:rPr lang="el-GR" altLang="el-GR" smtClean="0">
                <a:solidFill>
                  <a:srgbClr val="FFFF00"/>
                </a:solidFill>
                <a:sym typeface="Wingdings" panose="05000000000000000000" pitchFamily="2" charset="2"/>
              </a:rPr>
              <a:t>: 2-7% (!)</a:t>
            </a: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b="1" u="sng" smtClean="0">
                <a:solidFill>
                  <a:srgbClr val="FFFF00"/>
                </a:solidFill>
                <a:sym typeface="Wingdings" panose="05000000000000000000" pitchFamily="2" charset="2"/>
              </a:rPr>
              <a:t>Μαζική ΠΕ:</a:t>
            </a:r>
            <a:r>
              <a:rPr lang="el-GR" altLang="el-GR" smtClean="0">
                <a:solidFill>
                  <a:srgbClr val="FFFF00"/>
                </a:solidFill>
                <a:sym typeface="Wingdings" panose="05000000000000000000" pitchFamily="2" charset="2"/>
              </a:rPr>
              <a:t> Ίδια αναλογία δεξ./αρ.άξονα</a:t>
            </a:r>
            <a:endParaRPr lang="el-GR" altLang="el-GR" smtClean="0">
              <a:solidFill>
                <a:srgbClr val="FFFF00"/>
              </a:solidFill>
              <a:sym typeface="Wingdings 3" panose="05040102010807070707" pitchFamily="18" charset="2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354638" y="6400800"/>
            <a:ext cx="3789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7C80"/>
                </a:solidFill>
              </a:rPr>
              <a:t>(Cutforth RH: Br. Heart J.)</a:t>
            </a:r>
            <a:endParaRPr lang="el-GR" altLang="el-GR" sz="2400">
              <a:solidFill>
                <a:srgbClr val="FF7C8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4" grpId="0" animBg="1"/>
      <p:bldP spid="184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600" b="1" smtClean="0">
                <a:solidFill>
                  <a:srgbClr val="FFFF00"/>
                </a:solidFill>
              </a:rPr>
              <a:t>Η ΣΩΣΤΗ ΑΞΙΟΛΟΓΗΣΗ ΤΗΣ Π.Θ.Ε. ΑΠΑΙΤΕΙ: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2700338" y="1700213"/>
            <a:ext cx="1657350" cy="792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9388" y="2349500"/>
            <a:ext cx="4159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Σαφή γνώση και </a:t>
            </a:r>
            <a:r>
              <a:rPr lang="el-GR" altLang="el-GR" sz="2800" b="1" u="sng">
                <a:solidFill>
                  <a:srgbClr val="FFFF00"/>
                </a:solidFill>
              </a:rPr>
              <a:t>χρήση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 των διεθνώς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 χρησιμοποιουμένων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κλινικών δεικτών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356100" y="1700213"/>
            <a:ext cx="360363" cy="2162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059113" y="4149725"/>
            <a:ext cx="47069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Γνώση του ατομικού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 αναμνηστικού του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 ασθενούς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(ΧΑΠ, Συμφορ.καρδ.ανεπ.)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356100" y="1700213"/>
            <a:ext cx="1081088" cy="504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762625" y="1916113"/>
            <a:ext cx="367506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 u="sng">
                <a:solidFill>
                  <a:schemeClr val="bg1"/>
                </a:solidFill>
              </a:rPr>
              <a:t>Απόφαση</a:t>
            </a:r>
            <a:r>
              <a:rPr lang="en-US" altLang="el-GR" sz="2800" b="1" u="sng">
                <a:solidFill>
                  <a:schemeClr val="bg1"/>
                </a:solidFill>
              </a:rPr>
              <a:t>:</a:t>
            </a:r>
            <a:r>
              <a:rPr lang="el-GR" altLang="el-GR" sz="2800" b="1">
                <a:solidFill>
                  <a:schemeClr val="bg1"/>
                </a:solidFill>
              </a:rPr>
              <a:t> </a:t>
            </a:r>
            <a:r>
              <a:rPr lang="el-GR" altLang="el-GR" sz="2800" b="1" u="sng">
                <a:solidFill>
                  <a:schemeClr val="bg1"/>
                </a:solidFill>
              </a:rPr>
              <a:t>Ποιους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 ασθενείς θα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παραπέμψουμε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 στο </a:t>
            </a:r>
            <a:r>
              <a:rPr lang="el-GR" altLang="el-GR" sz="2800" b="1" u="sng">
                <a:solidFill>
                  <a:schemeClr val="bg1"/>
                </a:solidFill>
              </a:rPr>
              <a:t>εργαστήριο</a:t>
            </a:r>
            <a:r>
              <a:rPr lang="el-GR" altLang="el-GR" sz="2800" b="1">
                <a:solidFill>
                  <a:schemeClr val="bg1"/>
                </a:solidFill>
              </a:rPr>
              <a:t> και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</a:rPr>
              <a:t> για </a:t>
            </a:r>
            <a:r>
              <a:rPr lang="el-GR" altLang="el-GR" sz="2800" b="1" u="sng">
                <a:solidFill>
                  <a:schemeClr val="bg1"/>
                </a:solidFill>
              </a:rPr>
              <a:t>ποιο λόγο</a:t>
            </a:r>
            <a:r>
              <a:rPr lang="el-GR" altLang="el-GR" sz="2800" b="1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0" y="5911850"/>
            <a:ext cx="9159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Σωρεία εργαστηριακών εξετάσεων </a:t>
            </a: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 μεγάλη πιθανότητα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l-GR" altLang="el-GR" sz="2800" u="sng">
                <a:solidFill>
                  <a:schemeClr val="bg1"/>
                </a:solidFill>
                <a:sym typeface="Wingdings" panose="05000000000000000000" pitchFamily="2" charset="2"/>
              </a:rPr>
              <a:t>εργ/κού λάθους + κακής ερμηνείας</a:t>
            </a: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 ευρημάτων</a:t>
            </a:r>
            <a:endParaRPr lang="el-GR" altLang="el-GR" sz="2800" u="sng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8" grpId="0" animBg="1"/>
      <p:bldP spid="4101" grpId="0"/>
      <p:bldP spid="4103" grpId="0"/>
      <p:bldP spid="4105" grpId="0"/>
      <p:bldP spid="410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228725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4000" b="1" smtClean="0">
                <a:solidFill>
                  <a:srgbClr val="FFFF00"/>
                </a:solidFill>
              </a:rPr>
              <a:t>ΤΟ ΗΚΓφημα στην Π.Θ.Ε.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9144000" cy="10795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l-GR" sz="2800" smtClean="0">
                <a:solidFill>
                  <a:srgbClr val="FFFF00"/>
                </a:solidFill>
              </a:rPr>
              <a:t>    </a:t>
            </a:r>
            <a:r>
              <a:rPr lang="el-GR" altLang="el-GR" sz="2800" b="1" smtClean="0">
                <a:solidFill>
                  <a:schemeClr val="bg1"/>
                </a:solidFill>
              </a:rPr>
              <a:t>ΗΚΓ/φική εικόνα κατώτερου ΄΄εμφράγματος΄΄ επί </a:t>
            </a:r>
            <a:r>
              <a:rPr lang="en-US" altLang="el-GR" sz="2800" b="1" smtClean="0">
                <a:solidFill>
                  <a:schemeClr val="bg1"/>
                </a:solidFill>
              </a:rPr>
              <a:t>    </a:t>
            </a:r>
            <a:r>
              <a:rPr lang="el-GR" altLang="el-GR" sz="2800" b="1" smtClean="0">
                <a:solidFill>
                  <a:schemeClr val="bg1"/>
                </a:solidFill>
              </a:rPr>
              <a:t>ΠΘΕ (ψευδώς θετική)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2268538" y="2636838"/>
            <a:ext cx="1223962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3644900"/>
            <a:ext cx="28876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rgbClr val="FFFF00"/>
                </a:solidFill>
              </a:rPr>
              <a:t>10% μαζικής ή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rgbClr val="FFFF00"/>
                </a:solidFill>
              </a:rPr>
              <a:t>υπομαζικής ΠΘΕ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3492500" y="2636838"/>
            <a:ext cx="1655763" cy="7191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862513" y="3284538"/>
            <a:ext cx="42814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rgbClr val="FFFF00"/>
                </a:solidFill>
              </a:rPr>
              <a:t>3%  μικρής –μέτριας ΠΘΕ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i="1">
                <a:solidFill>
                  <a:srgbClr val="FF7C80"/>
                </a:solidFill>
              </a:rPr>
              <a:t>(</a:t>
            </a:r>
            <a:r>
              <a:rPr lang="en-US" altLang="el-GR" sz="2800" i="1">
                <a:solidFill>
                  <a:srgbClr val="FF7C80"/>
                </a:solidFill>
              </a:rPr>
              <a:t>Stein P;Chest 1991;100)</a:t>
            </a:r>
            <a:r>
              <a:rPr lang="en-US" altLang="el-GR" sz="2800">
                <a:solidFill>
                  <a:srgbClr val="FFFF00"/>
                </a:solidFill>
              </a:rPr>
              <a:t> </a:t>
            </a:r>
            <a:endParaRPr lang="el-GR" altLang="el-GR" sz="280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58" grpId="0" animBg="1"/>
      <p:bldP spid="19459" grpId="0" build="p"/>
      <p:bldP spid="19461" grpId="0"/>
      <p:bldP spid="194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228725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4000" b="1" smtClean="0">
                <a:solidFill>
                  <a:schemeClr val="bg1"/>
                </a:solidFill>
              </a:rPr>
              <a:t>ΥΠΑΡΧΕΙ ΕΤΒΦ;</a:t>
            </a:r>
            <a:r>
              <a:rPr lang="en-US" altLang="el-GR" sz="4000" b="1" smtClean="0">
                <a:solidFill>
                  <a:schemeClr val="bg1"/>
                </a:solidFill>
              </a:rPr>
              <a:t>---</a:t>
            </a:r>
            <a:r>
              <a:rPr lang="el-GR" altLang="el-GR" sz="4000" b="1" smtClean="0">
                <a:solidFill>
                  <a:schemeClr val="bg1"/>
                </a:solidFill>
              </a:rPr>
              <a:t> Πως ελέγχεται;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12900"/>
          </a:xfrm>
        </p:spPr>
        <p:txBody>
          <a:bodyPr/>
          <a:lstStyle/>
          <a:p>
            <a:pPr eaLnBrk="1" hangingPunct="1"/>
            <a:r>
              <a:rPr lang="el-GR" altLang="el-GR" sz="2800" b="1" smtClean="0">
                <a:solidFill>
                  <a:srgbClr val="FFFF00"/>
                </a:solidFill>
              </a:rPr>
              <a:t>ΠΘΕ και ΕΤΒΦ αποτελούν δυο κλινικές εκδηλώσεις της αυτής νόσου</a:t>
            </a:r>
          </a:p>
          <a:p>
            <a:pPr eaLnBrk="1" hangingPunct="1"/>
            <a:r>
              <a:rPr lang="el-GR" altLang="el-GR" sz="2800" b="1" u="sng" smtClean="0">
                <a:solidFill>
                  <a:schemeClr val="bg1"/>
                </a:solidFill>
              </a:rPr>
              <a:t>Απαιτείται έλεγχος για ΕΤΒΦ;</a:t>
            </a: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1908175" y="3141663"/>
            <a:ext cx="215900" cy="574675"/>
          </a:xfrm>
          <a:prstGeom prst="downArrow">
            <a:avLst>
              <a:gd name="adj1" fmla="val 50000"/>
              <a:gd name="adj2" fmla="val 66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800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095375" y="3684588"/>
            <a:ext cx="2058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ΝΑΙ ΔΙΟΤΙ: </a:t>
            </a: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1116013" y="4221163"/>
            <a:ext cx="1223962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23850" y="4797425"/>
            <a:ext cx="3209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ΑΠΟΥΣΙΑ ΠΘΕ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στο </a:t>
            </a:r>
            <a:r>
              <a:rPr lang="en-US" altLang="el-GR" sz="2800">
                <a:solidFill>
                  <a:schemeClr val="bg1"/>
                </a:solidFill>
              </a:rPr>
              <a:t>V/Q</a:t>
            </a:r>
            <a:r>
              <a:rPr lang="el-GR" altLang="el-GR" sz="2800">
                <a:solidFill>
                  <a:schemeClr val="bg1"/>
                </a:solidFill>
              </a:rPr>
              <a:t> ή ελικ. </a:t>
            </a:r>
            <a:r>
              <a:rPr lang="en-US" altLang="el-GR" sz="2800">
                <a:solidFill>
                  <a:schemeClr val="bg1"/>
                </a:solidFill>
              </a:rPr>
              <a:t>CT</a:t>
            </a:r>
            <a:r>
              <a:rPr lang="el-GR" altLang="el-GR" sz="280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και θετική ΕΤΒΦ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θεραπεία</a:t>
            </a:r>
            <a:r>
              <a:rPr lang="el-GR" altLang="el-GR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2339975" y="4221163"/>
            <a:ext cx="1511300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492500" y="5445125"/>
            <a:ext cx="56515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>
                <a:solidFill>
                  <a:schemeClr val="bg1"/>
                </a:solidFill>
              </a:rPr>
              <a:t>V/Q Scan:</a:t>
            </a:r>
            <a:r>
              <a:rPr lang="el-GR" altLang="el-GR" sz="2800">
                <a:solidFill>
                  <a:schemeClr val="bg1"/>
                </a:solidFill>
              </a:rPr>
              <a:t>Ενδιάμεσηςπιθανότητας + ΕΤΒΦ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θεραπεία</a:t>
            </a:r>
            <a:endParaRPr lang="el-GR" altLang="el-GR" sz="2800">
              <a:solidFill>
                <a:schemeClr val="bg1"/>
              </a:solidFill>
            </a:endParaRPr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V="1">
            <a:off x="2268538" y="3860800"/>
            <a:ext cx="2519362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4572000" y="3141663"/>
            <a:ext cx="45720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Δύσκολα να μεταφερθούν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ασθενείς για </a:t>
            </a:r>
            <a:r>
              <a:rPr lang="en-US" altLang="el-GR" sz="2800">
                <a:solidFill>
                  <a:schemeClr val="bg1"/>
                </a:solidFill>
              </a:rPr>
              <a:t>V/Q</a:t>
            </a:r>
            <a:r>
              <a:rPr lang="el-GR" altLang="el-GR" sz="2800">
                <a:solidFill>
                  <a:schemeClr val="bg1"/>
                </a:solidFill>
              </a:rPr>
              <a:t> ή ελικ.</a:t>
            </a:r>
            <a:r>
              <a:rPr lang="en-US" altLang="el-GR" sz="2800">
                <a:solidFill>
                  <a:schemeClr val="bg1"/>
                </a:solidFill>
              </a:rPr>
              <a:t>CT</a:t>
            </a:r>
            <a:endParaRPr lang="el-GR" altLang="el-GR" sz="2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rgbClr val="FFFF00"/>
                </a:solidFill>
              </a:rPr>
              <a:t> </a:t>
            </a:r>
            <a:r>
              <a:rPr lang="el-GR" altLang="el-GR" sz="2800">
                <a:solidFill>
                  <a:schemeClr val="bg1"/>
                </a:solidFill>
              </a:rPr>
              <a:t>υπέρηχο φλεβών θετικό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 θεραπεία</a:t>
            </a:r>
            <a:endParaRPr lang="el-GR" altLang="el-GR" sz="2800">
              <a:solidFill>
                <a:schemeClr val="bg1"/>
              </a:solidFill>
            </a:endParaRPr>
          </a:p>
        </p:txBody>
      </p:sp>
      <p:sp>
        <p:nvSpPr>
          <p:cNvPr id="48140" name="AutoShape 12"/>
          <p:cNvSpPr>
            <a:spLocks noChangeArrowheads="1"/>
          </p:cNvSpPr>
          <p:nvPr/>
        </p:nvSpPr>
        <p:spPr bwMode="auto">
          <a:xfrm>
            <a:off x="6516688" y="4005263"/>
            <a:ext cx="576262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8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77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130" grpId="0" animBg="1"/>
      <p:bldP spid="48131" grpId="0" build="p"/>
      <p:bldP spid="48132" grpId="0" animBg="1"/>
      <p:bldP spid="48133" grpId="0"/>
      <p:bldP spid="48135" grpId="0"/>
      <p:bldP spid="48137" grpId="0"/>
      <p:bldP spid="48139" grpId="0"/>
      <p:bldP spid="481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57288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4000" b="1" smtClean="0">
                <a:solidFill>
                  <a:schemeClr val="bg1"/>
                </a:solidFill>
              </a:rPr>
              <a:t>Αέρια αίματος και Ρ</a:t>
            </a:r>
            <a:r>
              <a:rPr lang="el-GR" altLang="el-GR" sz="4000" b="1" baseline="-25000" smtClean="0">
                <a:solidFill>
                  <a:schemeClr val="bg1"/>
                </a:solidFill>
              </a:rPr>
              <a:t>Α</a:t>
            </a:r>
            <a:r>
              <a:rPr lang="el-GR" altLang="el-GR" sz="4000" b="1" smtClean="0">
                <a:solidFill>
                  <a:schemeClr val="bg1"/>
                </a:solidFill>
              </a:rPr>
              <a:t>-αο</a:t>
            </a:r>
            <a:r>
              <a:rPr lang="el-GR" altLang="el-GR" sz="4000" b="1" baseline="-25000" smtClean="0">
                <a:solidFill>
                  <a:schemeClr val="bg1"/>
                </a:solidFill>
              </a:rPr>
              <a:t>2</a:t>
            </a:r>
            <a:r>
              <a:rPr lang="el-GR" altLang="el-GR" sz="4000" b="1" smtClean="0">
                <a:solidFill>
                  <a:schemeClr val="bg1"/>
                </a:solidFill>
              </a:rPr>
              <a:t> επί ΠΘΕ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5038"/>
            <a:ext cx="9144000" cy="29083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b="1" smtClean="0">
                <a:solidFill>
                  <a:srgbClr val="FFFF00"/>
                </a:solidFill>
              </a:rPr>
              <a:t>Χαμηλή Ραο2 συνηγορεί στη διάγνωση ΠΘΕ</a:t>
            </a:r>
          </a:p>
          <a:p>
            <a:pPr eaLnBrk="1" hangingPunct="1">
              <a:buClr>
                <a:srgbClr val="FF0000"/>
              </a:buClr>
              <a:buSzPct val="160000"/>
            </a:pPr>
            <a:endParaRPr lang="el-GR" altLang="el-GR" b="1" smtClean="0">
              <a:solidFill>
                <a:srgbClr val="FFFF00"/>
              </a:solidFill>
            </a:endParaRPr>
          </a:p>
          <a:p>
            <a:pPr eaLnBrk="1" hangingPunct="1">
              <a:buClr>
                <a:srgbClr val="FF0000"/>
              </a:buClr>
              <a:buSzPct val="160000"/>
            </a:pPr>
            <a:r>
              <a:rPr lang="el-GR" altLang="el-GR" b="1" smtClean="0">
                <a:solidFill>
                  <a:srgbClr val="FF9900"/>
                </a:solidFill>
              </a:rPr>
              <a:t>Φυσιολογική Ρ</a:t>
            </a:r>
            <a:r>
              <a:rPr lang="el-GR" altLang="el-GR" b="1" baseline="-25000" smtClean="0">
                <a:solidFill>
                  <a:srgbClr val="FF9900"/>
                </a:solidFill>
              </a:rPr>
              <a:t>Α</a:t>
            </a:r>
            <a:r>
              <a:rPr lang="el-GR" altLang="el-GR" b="1" smtClean="0">
                <a:solidFill>
                  <a:srgbClr val="FF9900"/>
                </a:solidFill>
              </a:rPr>
              <a:t>-αο</a:t>
            </a:r>
            <a:r>
              <a:rPr lang="el-GR" altLang="el-GR" b="1" baseline="-25000" smtClean="0">
                <a:solidFill>
                  <a:srgbClr val="FF9900"/>
                </a:solidFill>
              </a:rPr>
              <a:t>2</a:t>
            </a:r>
            <a:r>
              <a:rPr lang="el-GR" altLang="el-GR" b="1" smtClean="0">
                <a:solidFill>
                  <a:srgbClr val="FF9900"/>
                </a:solidFill>
              </a:rPr>
              <a:t> δεν αποκλείει διάγνωση ΠΘΕ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0" grpId="0" animBg="1"/>
      <p:bldP spid="2253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600" b="1" smtClean="0">
                <a:solidFill>
                  <a:srgbClr val="FFFF00"/>
                </a:solidFill>
              </a:rPr>
              <a:t>Η ΚΛΙΝΙΚΗ ΣΗΜΑΣΙΑ ΤΟΥ ΑΝΟΙΚΤΟΥ ΩΟΕΙΔΟΥΣ ΤΡΗΜΑΤΟΣ ΣΤΗΝ ΠΘΕ.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9144000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chemeClr val="bg1"/>
                </a:solidFill>
              </a:rPr>
              <a:t>Ανοικτό ωοειδές τρήμα  σε ασθενείς που παρουσιάζουν ΠΘΕ</a:t>
            </a:r>
            <a:r>
              <a:rPr lang="el-GR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 παράδοξη εμβολή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60000"/>
            </a:pPr>
            <a:endParaRPr lang="el-GR" altLang="el-GR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Ασθενείς νοσηλευθέντες με ΠΘΕ: 35% είχαν ανοικτό ωοειδές τρήμα </a:t>
            </a:r>
            <a:r>
              <a:rPr lang="el-GR" altLang="el-GR" b="1" smtClean="0">
                <a:solidFill>
                  <a:schemeClr val="bg1"/>
                </a:solidFill>
                <a:sym typeface="Wingdings" panose="05000000000000000000" pitchFamily="2" charset="2"/>
              </a:rPr>
              <a:t>-33%</a:t>
            </a:r>
            <a:r>
              <a:rPr lang="el-GR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 (του 35%) απεβίωσε (14% απεβίωσαν χωρίς να έχουν ανοικτό ωοειδές τρήμα)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60000"/>
            </a:pPr>
            <a:endParaRPr lang="el-GR" altLang="el-GR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60000"/>
            </a:pPr>
            <a:r>
              <a:rPr lang="el-GR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Δεξιά δυσπραγία λόγω ΠΘΕ + ανοικτό ωοειδές τρήμα: Αυξημένη πιθανότητα αρτηρ.εμβολής</a:t>
            </a:r>
            <a:endParaRPr lang="en-US" altLang="el-GR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60000"/>
            </a:pPr>
            <a:r>
              <a:rPr lang="en-US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 KAI   E</a:t>
            </a:r>
            <a:r>
              <a:rPr lang="el-GR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ΠΙΜΕΝΟΥΣΑ ΥΠΟΞΥΓΟΝΑΙΜΙΑ(</a:t>
            </a:r>
            <a:r>
              <a:rPr lang="en-US" altLang="el-GR" smtClean="0">
                <a:solidFill>
                  <a:schemeClr val="bg1"/>
                </a:solidFill>
                <a:sym typeface="Wingdings" panose="05000000000000000000" pitchFamily="2" charset="2"/>
              </a:rPr>
              <a:t>shunt)</a:t>
            </a:r>
            <a:endParaRPr lang="el-GR" altLang="el-GR" smtClean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2" grpId="0" animBg="1"/>
      <p:bldP spid="3072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3963"/>
          </a:xfrm>
        </p:spPr>
        <p:txBody>
          <a:bodyPr/>
          <a:lstStyle/>
          <a:p>
            <a:r>
              <a:rPr lang="el-GR" altLang="el-GR" sz="2800" b="1" smtClean="0">
                <a:solidFill>
                  <a:srgbClr val="FFFF00"/>
                </a:solidFill>
              </a:rPr>
              <a:t>Θεραπευτική στρατηγική πνευμονικής</a:t>
            </a:r>
            <a:r>
              <a:rPr lang="en-US" altLang="el-GR" sz="2800" b="1" smtClean="0">
                <a:solidFill>
                  <a:srgbClr val="FFFF00"/>
                </a:solidFill>
              </a:rPr>
              <a:t> </a:t>
            </a:r>
            <a:r>
              <a:rPr lang="el-GR" altLang="el-GR" sz="2800" b="1" smtClean="0">
                <a:solidFill>
                  <a:srgbClr val="FFFF00"/>
                </a:solidFill>
              </a:rPr>
              <a:t>εμβολής</a:t>
            </a:r>
            <a:endParaRPr lang="el-GR" altLang="el-GR" sz="2800" smtClean="0">
              <a:solidFill>
                <a:srgbClr val="FFFF00"/>
              </a:solidFill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4597400"/>
          </a:xfrm>
        </p:spPr>
        <p:txBody>
          <a:bodyPr/>
          <a:lstStyle/>
          <a:p>
            <a:endParaRPr lang="el-GR" altLang="el-GR" sz="2000" b="1" dirty="0" smtClean="0"/>
          </a:p>
          <a:p>
            <a:r>
              <a:rPr lang="el-GR" altLang="el-GR" sz="2800" b="1" i="1" dirty="0" smtClean="0">
                <a:solidFill>
                  <a:srgbClr val="FFFF00"/>
                </a:solidFill>
              </a:rPr>
              <a:t>Α. Ασθενείς με υψηλού κινδύνου ΠΘΕ</a:t>
            </a:r>
          </a:p>
          <a:p>
            <a:pPr>
              <a:buFontTx/>
              <a:buNone/>
            </a:pPr>
            <a:endParaRPr lang="el-GR" altLang="el-GR" sz="2400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l-GR" altLang="el-GR" sz="2400" dirty="0" smtClean="0">
                <a:solidFill>
                  <a:schemeClr val="bg1"/>
                </a:solidFill>
              </a:rPr>
              <a:t>Αιμοδυναμικά ασταθείς ασθενείς με ΠΘΕ(Ε</a:t>
            </a:r>
            <a:r>
              <a:rPr lang="en-US" altLang="el-GR" sz="2400" dirty="0" err="1" smtClean="0">
                <a:solidFill>
                  <a:schemeClr val="bg1"/>
                </a:solidFill>
              </a:rPr>
              <a:t>CHO:Strain</a:t>
            </a:r>
            <a:r>
              <a:rPr lang="en-US" altLang="el-GR" sz="2400" dirty="0" smtClean="0">
                <a:solidFill>
                  <a:schemeClr val="bg1"/>
                </a:solidFill>
              </a:rPr>
              <a:t> </a:t>
            </a:r>
            <a:r>
              <a:rPr lang="el-GR" altLang="el-GR" sz="2400" dirty="0" smtClean="0">
                <a:solidFill>
                  <a:schemeClr val="bg1"/>
                </a:solidFill>
              </a:rPr>
              <a:t>δεξιάς):</a:t>
            </a:r>
          </a:p>
          <a:p>
            <a:pPr>
              <a:buFontTx/>
              <a:buNone/>
            </a:pPr>
            <a:r>
              <a:rPr lang="el-GR" altLang="el-GR" sz="2400" dirty="0" smtClean="0">
                <a:solidFill>
                  <a:schemeClr val="bg1"/>
                </a:solidFill>
              </a:rPr>
              <a:t> </a:t>
            </a:r>
          </a:p>
          <a:p>
            <a:pPr>
              <a:buFontTx/>
              <a:buNone/>
            </a:pPr>
            <a:r>
              <a:rPr lang="el-GR" altLang="el-GR" sz="2400" dirty="0" smtClean="0">
                <a:solidFill>
                  <a:schemeClr val="bg1"/>
                </a:solidFill>
              </a:rPr>
              <a:t>Αμεσα ενδοφλέβια μη κλασματοποιημένη ηπαρίνη +θρομβόλυση. </a:t>
            </a:r>
          </a:p>
          <a:p>
            <a:pPr>
              <a:buFontTx/>
              <a:buNone/>
            </a:pPr>
            <a:r>
              <a:rPr lang="el-GR" altLang="el-GR" sz="2400" dirty="0" smtClean="0">
                <a:solidFill>
                  <a:schemeClr val="bg1"/>
                </a:solidFill>
              </a:rPr>
              <a:t>   </a:t>
            </a:r>
          </a:p>
          <a:p>
            <a:pPr>
              <a:buFontTx/>
              <a:buNone/>
            </a:pPr>
            <a:r>
              <a:rPr lang="el-GR" altLang="el-GR" sz="2400" dirty="0" smtClean="0">
                <a:solidFill>
                  <a:schemeClr val="bg1"/>
                </a:solidFill>
              </a:rPr>
              <a:t>Αντένδειξη ή αποτυχία : χειρουργική εμβολεκτομή ή διαδερμική εμβολεκτομή με καθετήρα και θρυμματοποίηση του θρόμβου.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/>
          <a:lstStyle/>
          <a:p>
            <a:r>
              <a:rPr lang="el-GR" altLang="el-GR" sz="3600" b="1" i="1" dirty="0" smtClean="0">
                <a:solidFill>
                  <a:srgbClr val="FFFF00"/>
                </a:solidFill>
              </a:rPr>
              <a:t>Β. Ασθενείς με μη υψηλού κινδύνου ΠΘΕ</a:t>
            </a:r>
            <a:br>
              <a:rPr lang="el-GR" altLang="el-GR" sz="3600" b="1" i="1" dirty="0" smtClean="0">
                <a:solidFill>
                  <a:srgbClr val="FFFF00"/>
                </a:solidFill>
              </a:rPr>
            </a:br>
            <a:endParaRPr lang="el-GR" altLang="el-GR" sz="3600" dirty="0" smtClean="0">
              <a:solidFill>
                <a:srgbClr val="FFFF00"/>
              </a:solidFill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4598988"/>
          </a:xfrm>
        </p:spPr>
        <p:txBody>
          <a:bodyPr/>
          <a:lstStyle/>
          <a:p>
            <a:pPr>
              <a:defRPr/>
            </a:pPr>
            <a:r>
              <a:rPr lang="el-GR" sz="2800" dirty="0" smtClean="0">
                <a:solidFill>
                  <a:schemeClr val="bg1"/>
                </a:solidFill>
              </a:rPr>
              <a:t>Στους νορμοτασικούς ασθενείς, εάν δεν υπάρχει σο-</a:t>
            </a:r>
          </a:p>
          <a:p>
            <a:pPr marL="0" indent="0">
              <a:buFontTx/>
              <a:buNone/>
              <a:defRPr/>
            </a:pPr>
            <a:r>
              <a:rPr lang="el-GR" sz="2800" dirty="0" smtClean="0">
                <a:solidFill>
                  <a:schemeClr val="bg1"/>
                </a:solidFill>
              </a:rPr>
              <a:t>    βαρή νεφρική </a:t>
            </a:r>
            <a:r>
              <a:rPr lang="el-GR" sz="2800" dirty="0">
                <a:solidFill>
                  <a:schemeClr val="bg1"/>
                </a:solidFill>
              </a:rPr>
              <a:t>ανεπάρκειαFondaparinux, </a:t>
            </a:r>
            <a:r>
              <a:rPr lang="el-GR" sz="2800" dirty="0" smtClean="0">
                <a:solidFill>
                  <a:schemeClr val="bg1"/>
                </a:solidFill>
              </a:rPr>
              <a:t>συστήνεται    θεραπεία με ηπαρίνη χαμηλού Μ.Β ή σε υποδόρια</a:t>
            </a:r>
          </a:p>
          <a:p>
            <a:pPr marL="0" indent="0">
              <a:buFontTx/>
              <a:buNone/>
              <a:defRPr/>
            </a:pPr>
            <a:r>
              <a:rPr lang="el-GR" sz="2800" dirty="0" smtClean="0">
                <a:solidFill>
                  <a:schemeClr val="bg1"/>
                </a:solidFill>
              </a:rPr>
              <a:t>    χορήγηση ανάλογα με το σωματικό βάρος-</a:t>
            </a:r>
          </a:p>
          <a:p>
            <a:pPr marL="0" indent="0">
              <a:buFontTx/>
              <a:buNone/>
              <a:defRPr/>
            </a:pPr>
            <a:r>
              <a:rPr lang="el-GR" sz="2800" dirty="0" smtClean="0">
                <a:solidFill>
                  <a:schemeClr val="bg1"/>
                </a:solidFill>
              </a:rPr>
              <a:t>    </a:t>
            </a:r>
          </a:p>
          <a:p>
            <a:pPr>
              <a:defRPr/>
            </a:pPr>
            <a:endParaRPr lang="el-GR" sz="28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l-GR" sz="2800" dirty="0" smtClean="0">
                <a:solidFill>
                  <a:schemeClr val="bg1"/>
                </a:solidFill>
              </a:rPr>
              <a:t>Η θρομβόλυση γενικά δεν συστήνεται </a:t>
            </a:r>
          </a:p>
          <a:p>
            <a:pPr marL="0" indent="0">
              <a:buFontTx/>
              <a:buNone/>
              <a:defRPr/>
            </a:pPr>
            <a:r>
              <a:rPr lang="el-GR" sz="2800" dirty="0" smtClean="0">
                <a:solidFill>
                  <a:schemeClr val="bg1"/>
                </a:solidFill>
              </a:rPr>
              <a:t>    ως θεραπευτική επιλογή πρώτης γραμμής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24075" y="5445125"/>
            <a:ext cx="4038600" cy="12525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sz="2800" smtClean="0">
                <a:solidFill>
                  <a:srgbClr val="FF0000"/>
                </a:solidFill>
              </a:rPr>
              <a:t>    </a:t>
            </a:r>
            <a:r>
              <a:rPr lang="el-GR" altLang="el-GR" sz="2800" b="1" i="1" smtClean="0">
                <a:solidFill>
                  <a:srgbClr val="FF0000"/>
                </a:solidFill>
              </a:rPr>
              <a:t>ΕΥΧΑΡΙΣΤΩ ΓΙΑ ΤΗΝ ΠΡΟΣΟΧΗ ΣΑΣ</a:t>
            </a:r>
          </a:p>
        </p:txBody>
      </p:sp>
      <p:pic>
        <p:nvPicPr>
          <p:cNvPr id="40964" name="Picture 4" descr="louloud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60350"/>
            <a:ext cx="7920037" cy="5113338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6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/>
            <a:r>
              <a:rPr lang="el-GR" altLang="el-GR" smtClean="0">
                <a:solidFill>
                  <a:srgbClr val="FFFF00"/>
                </a:solidFill>
              </a:rPr>
              <a:t>ΟΡΙΣΜΟΣ ΤΗΣ ΠΘΕ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1052513"/>
            <a:ext cx="9144000" cy="45989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 b="1" smtClean="0">
                <a:solidFill>
                  <a:schemeClr val="bg1"/>
                </a:solidFill>
              </a:rPr>
              <a:t>Ως ΠΘΕ ορίζεται η  ενσφήνωση θρόμβου(ων)</a:t>
            </a:r>
          </a:p>
          <a:p>
            <a:pPr eaLnBrk="1" hangingPunct="1">
              <a:buFontTx/>
              <a:buNone/>
            </a:pPr>
            <a:r>
              <a:rPr lang="el-GR" altLang="el-GR" b="1" smtClean="0">
                <a:solidFill>
                  <a:schemeClr val="bg1"/>
                </a:solidFill>
              </a:rPr>
              <a:t> εντός  της κυρίας πνευμονικής αρτηρίας, ή κλάδων της-</a:t>
            </a:r>
          </a:p>
          <a:p>
            <a:pPr eaLnBrk="1" hangingPunct="1">
              <a:buFontTx/>
              <a:buNone/>
            </a:pPr>
            <a:endParaRPr lang="el-GR" altLang="el-GR" smtClean="0"/>
          </a:p>
          <a:p>
            <a:pPr eaLnBrk="1" hangingPunct="1">
              <a:buFontTx/>
              <a:buNone/>
            </a:pPr>
            <a:r>
              <a:rPr lang="el-GR" altLang="el-GR" b="1" smtClean="0">
                <a:solidFill>
                  <a:schemeClr val="bg1"/>
                </a:solidFill>
              </a:rPr>
              <a:t>Αποτελεί ΕΝΙΑΙΑ ΝΟΣΟ με την  εν τω  βάθει φλεβοθρόμβωση (ΕΤΒΦ)– και αναφέρεται </a:t>
            </a:r>
          </a:p>
          <a:p>
            <a:pPr eaLnBrk="1" hangingPunct="1">
              <a:buFontTx/>
              <a:buNone/>
            </a:pPr>
            <a:r>
              <a:rPr lang="el-GR" altLang="el-GR" b="1" smtClean="0">
                <a:solidFill>
                  <a:schemeClr val="bg1"/>
                </a:solidFill>
              </a:rPr>
              <a:t>γενικά ως  </a:t>
            </a:r>
            <a:r>
              <a:rPr lang="el-GR" altLang="el-GR" b="1" smtClean="0">
                <a:solidFill>
                  <a:srgbClr val="FFFF00"/>
                </a:solidFill>
              </a:rPr>
              <a:t>Θρομβοεμβολική νόσος(ΘΝ)--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3960812" cy="1143000"/>
          </a:xfrm>
        </p:spPr>
        <p:txBody>
          <a:bodyPr/>
          <a:lstStyle/>
          <a:p>
            <a:pPr eaLnBrk="1" hangingPunct="1"/>
            <a:r>
              <a:rPr lang="el-GR" altLang="el-GR" sz="3200" b="1" smtClean="0">
                <a:solidFill>
                  <a:srgbClr val="FFFF00"/>
                </a:solidFill>
              </a:rPr>
              <a:t>Πνευμονική  εμβολή    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4211638" y="836613"/>
            <a:ext cx="9366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222875" y="476250"/>
            <a:ext cx="3919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chemeClr val="bg1"/>
                </a:solidFill>
              </a:rPr>
              <a:t>Απόφραξη πνευμ. αρτηρίας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5651500" y="908050"/>
            <a:ext cx="0" cy="7207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710113" y="1628775"/>
            <a:ext cx="4433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chemeClr val="bg1"/>
                </a:solidFill>
              </a:rPr>
              <a:t>Ισχαιμία ενδοθηλίου τριχοειδών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>
            <a:off x="3419475" y="2205038"/>
            <a:ext cx="15128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4213" y="1916113"/>
            <a:ext cx="24272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chemeClr val="bg1"/>
                </a:solidFill>
              </a:rPr>
              <a:t>Αλλοιώσεις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chemeClr val="bg1"/>
                </a:solidFill>
              </a:rPr>
              <a:t>τοιχώματος τριχ.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971550" y="2924175"/>
            <a:ext cx="0" cy="10810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35013" y="4116388"/>
            <a:ext cx="41036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Έξοδος υγρού+ερυθρών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εντός των κυψελίδων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(Αιμορραγική πύκνωση)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4572000" y="4581525"/>
            <a:ext cx="79216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435600" y="3500438"/>
            <a:ext cx="37084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3600" b="1" i="1">
                <a:solidFill>
                  <a:srgbClr val="FFFF00"/>
                </a:solidFill>
              </a:rPr>
              <a:t>         EAN: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>
                <a:solidFill>
                  <a:schemeClr val="bg1"/>
                </a:solidFill>
              </a:rPr>
              <a:t>+</a:t>
            </a:r>
            <a:r>
              <a:rPr lang="el-GR" altLang="el-GR" sz="2800">
                <a:solidFill>
                  <a:schemeClr val="bg1"/>
                </a:solidFill>
              </a:rPr>
              <a:t> παράγοντες που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εμποδίζουν την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φυσιολ. λειτουργία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της αριστεράς</a:t>
            </a:r>
            <a:endParaRPr lang="en-US" altLang="el-GR" sz="2800">
              <a:solidFill>
                <a:schemeClr val="bg1"/>
              </a:solidFill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6875463" y="5661025"/>
            <a:ext cx="0" cy="431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775325" y="5989638"/>
            <a:ext cx="299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Πνευμ.έμφρακτο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2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8" grpId="0"/>
      <p:bldP spid="4101" grpId="0"/>
      <p:bldP spid="4103" grpId="0"/>
      <p:bldP spid="4105" grpId="0"/>
      <p:bldP spid="4107" grpId="0"/>
      <p:bldP spid="4109" grpId="0"/>
      <p:bldP spid="41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8750" y="515938"/>
            <a:ext cx="353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Πνευμονική εμβολή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3635375" y="908050"/>
            <a:ext cx="71913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211638" y="404813"/>
            <a:ext cx="51958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rgbClr val="FFCC00"/>
                </a:solidFill>
              </a:rPr>
              <a:t> </a:t>
            </a:r>
            <a:r>
              <a:rPr lang="el-GR" altLang="el-GR" sz="2800">
                <a:solidFill>
                  <a:schemeClr val="bg1"/>
                </a:solidFill>
              </a:rPr>
              <a:t>Ανεπαρκής προσφορά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φλεβικού αίματος προς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οξυγόνωση (ο αερισμός αρχικά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διατηρείται τοπικά)</a:t>
            </a: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4859338" y="2276475"/>
            <a:ext cx="0" cy="863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619250" y="3644900"/>
            <a:ext cx="497046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>
                <a:solidFill>
                  <a:schemeClr val="bg1"/>
                </a:solidFill>
              </a:rPr>
              <a:t>↓↓P</a:t>
            </a:r>
            <a:r>
              <a:rPr lang="en-US" altLang="el-GR" sz="2800" baseline="-25000">
                <a:solidFill>
                  <a:schemeClr val="bg1"/>
                </a:solidFill>
              </a:rPr>
              <a:t>ACO2</a:t>
            </a:r>
            <a:r>
              <a:rPr lang="en-US" altLang="el-GR" sz="2800">
                <a:solidFill>
                  <a:schemeClr val="bg1"/>
                </a:solidFill>
              </a:rPr>
              <a:t> </a:t>
            </a:r>
            <a:r>
              <a:rPr lang="el-GR" altLang="el-GR" sz="2800">
                <a:solidFill>
                  <a:schemeClr val="bg1"/>
                </a:solidFill>
              </a:rPr>
              <a:t>τοπικά </a:t>
            </a: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Υποκαπνική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Επιδείνωσή της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από βρογχοσυσπαστικές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 ουσίες που απελευθ.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  <a:sym typeface="Wingdings" panose="05000000000000000000" pitchFamily="2" charset="2"/>
              </a:rPr>
              <a:t>από τον θρόμβο</a:t>
            </a:r>
            <a:r>
              <a:rPr lang="en-US" altLang="el-GR" sz="2800">
                <a:solidFill>
                  <a:schemeClr val="bg1"/>
                </a:solidFill>
                <a:sym typeface="Wingdings" panose="05000000000000000000" pitchFamily="2" charset="2"/>
              </a:rPr>
              <a:t>--</a:t>
            </a:r>
            <a:endParaRPr lang="el-GR" altLang="el-GR" sz="2800" baseline="-25000">
              <a:solidFill>
                <a:schemeClr val="bg1"/>
              </a:solidFill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5003800" y="4292600"/>
            <a:ext cx="863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426200" y="3644900"/>
            <a:ext cx="296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βρογχοσύσπαση </a:t>
            </a: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7019925" y="4508500"/>
            <a:ext cx="0" cy="7921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992813" y="5268913"/>
            <a:ext cx="2105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Διαταραχή 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516688" y="5876925"/>
            <a:ext cx="79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FF00"/>
                </a:solidFill>
              </a:rPr>
              <a:t>V/Q</a:t>
            </a:r>
            <a:endParaRPr lang="el-GR" altLang="el-GR" sz="2800" b="1">
              <a:solidFill>
                <a:srgbClr val="FFFF00"/>
              </a:solidFill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588125" y="5734050"/>
            <a:ext cx="263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FFCC00"/>
                </a:solidFill>
              </a:rPr>
              <a:t>•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6948488" y="5734050"/>
            <a:ext cx="263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FFCC00"/>
                </a:solidFill>
              </a:rPr>
              <a:t>•</a:t>
            </a: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2700338" y="2276475"/>
            <a:ext cx="2160587" cy="431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0" y="1773238"/>
            <a:ext cx="3403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Μείωση παραγωγής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</a:t>
            </a:r>
            <a:r>
              <a:rPr lang="en-US" altLang="el-GR" sz="2800">
                <a:solidFill>
                  <a:schemeClr val="bg1"/>
                </a:solidFill>
              </a:rPr>
              <a:t>surfactant: </a:t>
            </a:r>
            <a:endParaRPr lang="el-GR" altLang="el-GR" sz="2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</a:t>
            </a:r>
            <a:r>
              <a:rPr lang="en-US" altLang="el-GR" sz="2800" b="1">
                <a:solidFill>
                  <a:srgbClr val="FFFF00"/>
                </a:solidFill>
              </a:rPr>
              <a:t>A</a:t>
            </a:r>
            <a:r>
              <a:rPr lang="el-GR" altLang="el-GR" sz="2800" b="1">
                <a:solidFill>
                  <a:srgbClr val="FFFF00"/>
                </a:solidFill>
              </a:rPr>
              <a:t>τελεκτασία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9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4" grpId="0"/>
      <p:bldP spid="5126" grpId="0"/>
      <p:bldP spid="5128" grpId="0"/>
      <p:bldP spid="5130" grpId="0"/>
      <p:bldP spid="5132" grpId="0"/>
      <p:bldP spid="5133" grpId="0"/>
      <p:bldP spid="5134" grpId="0"/>
      <p:bldP spid="5135" grpId="0"/>
      <p:bldP spid="5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-107950" y="517525"/>
            <a:ext cx="40782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</a:rPr>
              <a:t>Π.Θ.Ε.</a:t>
            </a:r>
            <a:r>
              <a:rPr lang="el-GR" altLang="el-GR" sz="2800" b="1">
                <a:solidFill>
                  <a:srgbClr val="FFFF00"/>
                </a:solidFill>
                <a:sym typeface="Wingdings" panose="05000000000000000000" pitchFamily="2" charset="2"/>
              </a:rPr>
              <a:t>↑↑ Ρπν.αρτ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sym typeface="Wingdings" panose="05000000000000000000" pitchFamily="2" charset="2"/>
              </a:rPr>
              <a:t>ΔΙΑΤΑΣΗ ΤΗΣ ΔΕΞΙΑΣ .</a:t>
            </a:r>
            <a:endParaRPr lang="el-GR" altLang="el-GR" sz="2800" b="1">
              <a:solidFill>
                <a:srgbClr val="FFFF00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3779838" y="836613"/>
            <a:ext cx="1079500" cy="4333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840288" y="3000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800">
              <a:solidFill>
                <a:srgbClr val="FFCC00"/>
              </a:solidFill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635375" y="0"/>
            <a:ext cx="55070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Έκταση αποφράξεως</a:t>
            </a:r>
            <a:endParaRPr lang="en-US" altLang="el-GR" sz="2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Κατάσταση λοιπού αγγ.δικτύου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3779838" y="1268413"/>
            <a:ext cx="792162" cy="2159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597400" y="1628775"/>
            <a:ext cx="454501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Συστημ. φλεβ. επιστροφή: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(↑↑ λόγω αυξ. τόνου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 συμπαθ. λόγω υποξαιμίας)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2555875" y="1628775"/>
            <a:ext cx="0" cy="20161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0" y="3789363"/>
            <a:ext cx="914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rgbClr val="FFFF00"/>
                </a:solidFill>
              </a:rPr>
              <a:t>Νευροχυμικοί μηχανισμοί(περαιτέρω αύξηση πιέσεως)</a:t>
            </a:r>
            <a:endParaRPr lang="en-US" altLang="el-GR" sz="28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>
              <a:solidFill>
                <a:srgbClr val="FFCC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Μείωση επιστροφής αίματος από την αριστερά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Μείωση διαστολικής πληρώσεως αριστεράς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ΚΑΙ  ΛΟΓΩ  ΜΕΤΑΤΟΠΙΣΗΣ ΜΕΣΟΚΟΙΛΙΑΚΟΥ ΔΙΑΦΡΑΓΜΑΤΟΣ ΠΡΟΣ ΤΑ ΑΡΙΣΤΕΡΑ,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bg1"/>
                </a:solidFill>
              </a:rPr>
              <a:t>(ΛΟΓΩ ΔΙΑΤΑΣΕΩΣ  ΤΗΣ   ΔΕΞΙΑΣ)--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8" grpId="0"/>
      <p:bldP spid="6151" grpId="0"/>
      <p:bldP spid="6154" grpId="0"/>
      <p:bldP spid="61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can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81000" y="509588"/>
          <a:ext cx="8763000" cy="611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Slide" r:id="rId5" imgW="4572000" imgH="3429000" progId="PowerPoint.Slide.8">
                  <p:embed/>
                </p:oleObj>
              </mc:Choice>
              <mc:Fallback>
                <p:oleObj name="Slide" r:id="rId5" imgW="457200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9588"/>
                        <a:ext cx="8763000" cy="611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1549</Words>
  <Application>Microsoft Office PowerPoint</Application>
  <PresentationFormat>On-screen Show (4:3)</PresentationFormat>
  <Paragraphs>316</Paragraphs>
  <Slides>36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ＭＳ Ｐゴシック</vt:lpstr>
      <vt:lpstr>Arial</vt:lpstr>
      <vt:lpstr>Wingdings</vt:lpstr>
      <vt:lpstr>Wingdings 3</vt:lpstr>
      <vt:lpstr>Προεπιλεγμένη σχεδίαση</vt:lpstr>
      <vt:lpstr>Slide</vt:lpstr>
      <vt:lpstr>ΔΙΑΓΝΩΣΗ-ΕΠΕΙΓΟΥΣΑ ΑΝΤΙΜΕΤΩΠΙΣΗ ΠΝΕΥΜ.ΕΜΒΟΛΗΣ </vt:lpstr>
      <vt:lpstr>Η Π.Θ.Ε. ΜΠΟΡΕΙ ΝΑ:</vt:lpstr>
      <vt:lpstr>Η ΣΩΣΤΗ ΑΞΙΟΛΟΓΗΣΗ ΤΗΣ Π.Θ.Ε. ΑΠΑΙΤΕΙ:</vt:lpstr>
      <vt:lpstr>ΟΡΙΣΜΟΣ ΤΗΣ ΠΘΕ</vt:lpstr>
      <vt:lpstr>Πνευμονική  εμβολή    </vt:lpstr>
      <vt:lpstr>PowerPoint Presentation</vt:lpstr>
      <vt:lpstr>PowerPoint Presentation</vt:lpstr>
      <vt:lpstr>PowerPoint Presentation</vt:lpstr>
      <vt:lpstr>PowerPoint Presentation</vt:lpstr>
      <vt:lpstr>Κλινική παρουσία του ασθενούς  με ΠΘΕ </vt:lpstr>
      <vt:lpstr>Κλινική παρουσία του ασθενούς  με ΠΘΕ </vt:lpstr>
      <vt:lpstr>ΧΑΠ   ΚΑΙ   ΠΘΕ</vt:lpstr>
      <vt:lpstr>PowerPoint Presentation</vt:lpstr>
      <vt:lpstr>PowerPoint Presentation</vt:lpstr>
      <vt:lpstr>PowerPoint Presentation</vt:lpstr>
      <vt:lpstr>Κλινική παρουσία του ασθενούς  με ΠΘΕ  Κλινική βαθμονόμηση με κλίμακες  Wells-Geneva :  ΝΑ ΕΚΤΕΛΕΙΤΑΙ ΣΕ ΟΛΟΥΣ ΤΟΥΣ ΥΠΟΠΤΟΥΣ  ΓΙΑ ΠΘΕ: 1.διαρκεί 2-3 λεπτά  2. αποφεύγεται πρόσθετη δαπάνη χρόνου/χρήματος  3.δίδεται προτεραιότητα σε όσους πραγματικά χρειάζονται περαιτέρω έλεγχο </vt:lpstr>
      <vt:lpstr>WELL’S  CRITERIA: ORIGINAL/SIMPLIFIED VERSION</vt:lpstr>
      <vt:lpstr> GENEVA  CRITERIA: ORIGINAL/SIMPLIFIED VERSION  </vt:lpstr>
      <vt:lpstr>Η ΑΞΙΟΛΟΓΗΣΗ ΤΩΝ D- dimer.</vt:lpstr>
      <vt:lpstr>Κλινική αξιολόγηση καρδιακών βιο- δεικτών /ECHO στην εκτίμηση της Π.Θ.Ε.</vt:lpstr>
      <vt:lpstr>Aσθενής  στα  ΤΕΠ σε shock: Mήπως είναι ΠΘΕ ;(Επικίνδυνη για τη ζωή)</vt:lpstr>
      <vt:lpstr>PowerPoint Presentation</vt:lpstr>
      <vt:lpstr>Aσθενής  στα  ΤΕΠ: Δύσπνοια ή /και θωρ.άλγος Χωρίς   υπόταση--Mήπως είναι ΠΘΕ ;</vt:lpstr>
      <vt:lpstr>Ο κλινικός ιατρός οφείλει να γνωρίζει για τα D- dimer:</vt:lpstr>
      <vt:lpstr>PowerPoint Presentation</vt:lpstr>
      <vt:lpstr>Ασθενή  σημεία της Κλινικής βαθμονόμησης κατά Wells</vt:lpstr>
      <vt:lpstr>Ασθενή  σημεία της Κλινικής βαθμονόμησης κατά Wells</vt:lpstr>
      <vt:lpstr>ΤΟ ΗΚΓφημα στην Π.Θ.Ε.</vt:lpstr>
      <vt:lpstr>ΤΟ ΗΚΓφημα στην Π.Θ.Ε.</vt:lpstr>
      <vt:lpstr>ΤΟ ΗΚΓφημα στην Π.Θ.Ε.</vt:lpstr>
      <vt:lpstr>ΥΠΑΡΧΕΙ ΕΤΒΦ;--- Πως ελέγχεται;</vt:lpstr>
      <vt:lpstr>Αέρια αίματος και ΡΑ-αο2 επί ΠΘΕ</vt:lpstr>
      <vt:lpstr>Η ΚΛΙΝΙΚΗ ΣΗΜΑΣΙΑ ΤΟΥ ΑΝΟΙΚΤΟΥ ΩΟΕΙΔΟΥΣ ΤΡΗΜΑΤΟΣ ΣΤΗΝ ΠΘΕ.</vt:lpstr>
      <vt:lpstr>Θεραπευτική στρατηγική πνευμονικής εμβολής</vt:lpstr>
      <vt:lpstr>Β. Ασθενείς με μη υψηλού κινδύνου ΠΘΕ 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ΚΛΙΝΙΚΗ ΑΞΙΟΛΟΓΗΣΗ ΕΙΚΤΩΝ Π.Θ.Ε.</dc:title>
  <dc:creator>lygeri</dc:creator>
  <cp:lastModifiedBy>User</cp:lastModifiedBy>
  <cp:revision>199</cp:revision>
  <dcterms:created xsi:type="dcterms:W3CDTF">2007-11-12T19:05:56Z</dcterms:created>
  <dcterms:modified xsi:type="dcterms:W3CDTF">2020-04-13T07:13:43Z</dcterms:modified>
</cp:coreProperties>
</file>