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8" r:id="rId3"/>
    <p:sldId id="259" r:id="rId4"/>
    <p:sldId id="260" r:id="rId5"/>
    <p:sldId id="261" r:id="rId6"/>
    <p:sldId id="262" r:id="rId7"/>
    <p:sldId id="272" r:id="rId8"/>
    <p:sldId id="257"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79" r:id="rId22"/>
    <p:sldId id="276" r:id="rId23"/>
    <p:sldId id="277" r:id="rId24"/>
    <p:sldId id="278"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12192000" cy="6858000"/>
  <p:notesSz cx="6858000" cy="9947275"/>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AFC"/>
    <a:srgbClr val="99CCFF"/>
    <a:srgbClr val="B808B0"/>
    <a:srgbClr val="35FBC7"/>
    <a:srgbClr val="66FFFF"/>
    <a:srgbClr val="FFCCFF"/>
    <a:srgbClr val="CCFFCC"/>
    <a:srgbClr val="FFFFCC"/>
    <a:srgbClr val="FF99C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Φωτεινό στυλ 1 - Έμφαση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81" autoAdjust="0"/>
  </p:normalViewPr>
  <p:slideViewPr>
    <p:cSldViewPr snapToGrid="0">
      <p:cViewPr varScale="1">
        <p:scale>
          <a:sx n="109" d="100"/>
          <a:sy n="109" d="100"/>
        </p:scale>
        <p:origin x="612" y="10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76" d="100"/>
          <a:sy n="76" d="100"/>
        </p:scale>
        <p:origin x="-3384" y="-90"/>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E9C039AB-E4C5-4E26-B385-48DD7345A98E}" type="datetimeFigureOut">
              <a:rPr lang="el-GR" smtClean="0"/>
              <a:pPr/>
              <a:t>8/2/2023</a:t>
            </a:fld>
            <a:endParaRPr lang="el-GR"/>
          </a:p>
        </p:txBody>
      </p:sp>
      <p:sp>
        <p:nvSpPr>
          <p:cNvPr id="4" name="Θέση εικόνας διαφάνειας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98EBD517-76C7-4CC9-BD1B-F71AB5D794FB}" type="slidenum">
              <a:rPr lang="el-GR" smtClean="0"/>
              <a:pPr/>
              <a:t>‹#›</a:t>
            </a:fld>
            <a:endParaRPr lang="el-GR"/>
          </a:p>
        </p:txBody>
      </p:sp>
    </p:spTree>
    <p:extLst>
      <p:ext uri="{BB962C8B-B14F-4D97-AF65-F5344CB8AC3E}">
        <p14:creationId xmlns:p14="http://schemas.microsoft.com/office/powerpoint/2010/main" val="372981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8EBD517-76C7-4CC9-BD1B-F71AB5D794FB}" type="slidenum">
              <a:rPr lang="el-GR" smtClean="0"/>
              <a:pPr/>
              <a:t>1</a:t>
            </a:fld>
            <a:endParaRPr lang="el-GR"/>
          </a:p>
        </p:txBody>
      </p:sp>
    </p:spTree>
    <p:extLst>
      <p:ext uri="{BB962C8B-B14F-4D97-AF65-F5344CB8AC3E}">
        <p14:creationId xmlns:p14="http://schemas.microsoft.com/office/powerpoint/2010/main" val="2544355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8EBD517-76C7-4CC9-BD1B-F71AB5D794FB}" type="slidenum">
              <a:rPr lang="el-GR" smtClean="0"/>
              <a:pPr/>
              <a:t>15</a:t>
            </a:fld>
            <a:endParaRPr lang="el-GR"/>
          </a:p>
        </p:txBody>
      </p:sp>
    </p:spTree>
    <p:extLst>
      <p:ext uri="{BB962C8B-B14F-4D97-AF65-F5344CB8AC3E}">
        <p14:creationId xmlns:p14="http://schemas.microsoft.com/office/powerpoint/2010/main" val="1186443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8EBD517-76C7-4CC9-BD1B-F71AB5D794FB}" type="slidenum">
              <a:rPr lang="el-GR" smtClean="0"/>
              <a:pPr/>
              <a:t>36</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8EBD517-76C7-4CC9-BD1B-F71AB5D794FB}" type="slidenum">
              <a:rPr lang="el-GR" smtClean="0"/>
              <a:pPr/>
              <a:t>37</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2D9B1FB-6BB8-40B2-A978-3BA93B50B749}" type="datetimeFigureOut">
              <a:rPr lang="el-GR" smtClean="0"/>
              <a:pPr/>
              <a:t>8/2/2023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1B11068-BA70-4409-8817-86525F85DDC7}" type="slidenum">
              <a:rPr lang="el-GR" smtClean="0"/>
              <a:pPr/>
              <a:t>‹#›</a:t>
            </a:fld>
            <a:endParaRPr lang="el-GR"/>
          </a:p>
        </p:txBody>
      </p:sp>
    </p:spTree>
    <p:extLst>
      <p:ext uri="{BB962C8B-B14F-4D97-AF65-F5344CB8AC3E}">
        <p14:creationId xmlns:p14="http://schemas.microsoft.com/office/powerpoint/2010/main" val="2860324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2D9B1FB-6BB8-40B2-A978-3BA93B50B749}" type="datetimeFigureOut">
              <a:rPr lang="el-GR" smtClean="0"/>
              <a:pPr/>
              <a:t>8/2/2023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1B11068-BA70-4409-8817-86525F85DDC7}" type="slidenum">
              <a:rPr lang="el-GR" smtClean="0"/>
              <a:pPr/>
              <a:t>‹#›</a:t>
            </a:fld>
            <a:endParaRPr lang="el-GR"/>
          </a:p>
        </p:txBody>
      </p:sp>
    </p:spTree>
    <p:extLst>
      <p:ext uri="{BB962C8B-B14F-4D97-AF65-F5344CB8AC3E}">
        <p14:creationId xmlns:p14="http://schemas.microsoft.com/office/powerpoint/2010/main" val="1340669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2D9B1FB-6BB8-40B2-A978-3BA93B50B749}" type="datetimeFigureOut">
              <a:rPr lang="el-GR" smtClean="0"/>
              <a:pPr/>
              <a:t>8/2/2023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1B11068-BA70-4409-8817-86525F85DDC7}" type="slidenum">
              <a:rPr lang="el-GR" smtClean="0"/>
              <a:pPr/>
              <a:t>‹#›</a:t>
            </a:fld>
            <a:endParaRPr lang="el-GR"/>
          </a:p>
        </p:txBody>
      </p:sp>
    </p:spTree>
    <p:extLst>
      <p:ext uri="{BB962C8B-B14F-4D97-AF65-F5344CB8AC3E}">
        <p14:creationId xmlns:p14="http://schemas.microsoft.com/office/powerpoint/2010/main" val="87030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2D9B1FB-6BB8-40B2-A978-3BA93B50B749}" type="datetimeFigureOut">
              <a:rPr lang="el-GR" smtClean="0"/>
              <a:pPr/>
              <a:t>8/2/2023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1B11068-BA70-4409-8817-86525F85DDC7}" type="slidenum">
              <a:rPr lang="el-GR" smtClean="0"/>
              <a:pPr/>
              <a:t>‹#›</a:t>
            </a:fld>
            <a:endParaRPr lang="el-GR"/>
          </a:p>
        </p:txBody>
      </p:sp>
    </p:spTree>
    <p:extLst>
      <p:ext uri="{BB962C8B-B14F-4D97-AF65-F5344CB8AC3E}">
        <p14:creationId xmlns:p14="http://schemas.microsoft.com/office/powerpoint/2010/main" val="1509452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2D9B1FB-6BB8-40B2-A978-3BA93B50B749}" type="datetimeFigureOut">
              <a:rPr lang="el-GR" smtClean="0"/>
              <a:pPr/>
              <a:t>8/2/2023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1B11068-BA70-4409-8817-86525F85DDC7}" type="slidenum">
              <a:rPr lang="el-GR" smtClean="0"/>
              <a:pPr/>
              <a:t>‹#›</a:t>
            </a:fld>
            <a:endParaRPr lang="el-GR"/>
          </a:p>
        </p:txBody>
      </p:sp>
    </p:spTree>
    <p:extLst>
      <p:ext uri="{BB962C8B-B14F-4D97-AF65-F5344CB8AC3E}">
        <p14:creationId xmlns:p14="http://schemas.microsoft.com/office/powerpoint/2010/main" val="1254618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2D9B1FB-6BB8-40B2-A978-3BA93B50B749}" type="datetimeFigureOut">
              <a:rPr lang="el-GR" smtClean="0"/>
              <a:pPr/>
              <a:t>8/2/2023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1B11068-BA70-4409-8817-86525F85DDC7}" type="slidenum">
              <a:rPr lang="el-GR" smtClean="0"/>
              <a:pPr/>
              <a:t>‹#›</a:t>
            </a:fld>
            <a:endParaRPr lang="el-GR"/>
          </a:p>
        </p:txBody>
      </p:sp>
    </p:spTree>
    <p:extLst>
      <p:ext uri="{BB962C8B-B14F-4D97-AF65-F5344CB8AC3E}">
        <p14:creationId xmlns:p14="http://schemas.microsoft.com/office/powerpoint/2010/main" val="275533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2D9B1FB-6BB8-40B2-A978-3BA93B50B749}" type="datetimeFigureOut">
              <a:rPr lang="el-GR" smtClean="0"/>
              <a:pPr/>
              <a:t>8/2/2023</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F1B11068-BA70-4409-8817-86525F85DDC7}" type="slidenum">
              <a:rPr lang="el-GR" smtClean="0"/>
              <a:pPr/>
              <a:t>‹#›</a:t>
            </a:fld>
            <a:endParaRPr lang="el-GR"/>
          </a:p>
        </p:txBody>
      </p:sp>
    </p:spTree>
    <p:extLst>
      <p:ext uri="{BB962C8B-B14F-4D97-AF65-F5344CB8AC3E}">
        <p14:creationId xmlns:p14="http://schemas.microsoft.com/office/powerpoint/2010/main" val="289488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2D9B1FB-6BB8-40B2-A978-3BA93B50B749}" type="datetimeFigureOut">
              <a:rPr lang="el-GR" smtClean="0"/>
              <a:pPr/>
              <a:t>8/2/2023</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F1B11068-BA70-4409-8817-86525F85DDC7}" type="slidenum">
              <a:rPr lang="el-GR" smtClean="0"/>
              <a:pPr/>
              <a:t>‹#›</a:t>
            </a:fld>
            <a:endParaRPr lang="el-GR"/>
          </a:p>
        </p:txBody>
      </p:sp>
    </p:spTree>
    <p:extLst>
      <p:ext uri="{BB962C8B-B14F-4D97-AF65-F5344CB8AC3E}">
        <p14:creationId xmlns:p14="http://schemas.microsoft.com/office/powerpoint/2010/main" val="1929478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2D9B1FB-6BB8-40B2-A978-3BA93B50B749}" type="datetimeFigureOut">
              <a:rPr lang="el-GR" smtClean="0"/>
              <a:pPr/>
              <a:t>8/2/2023</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F1B11068-BA70-4409-8817-86525F85DDC7}" type="slidenum">
              <a:rPr lang="el-GR" smtClean="0"/>
              <a:pPr/>
              <a:t>‹#›</a:t>
            </a:fld>
            <a:endParaRPr lang="el-GR"/>
          </a:p>
        </p:txBody>
      </p:sp>
    </p:spTree>
    <p:extLst>
      <p:ext uri="{BB962C8B-B14F-4D97-AF65-F5344CB8AC3E}">
        <p14:creationId xmlns:p14="http://schemas.microsoft.com/office/powerpoint/2010/main" val="3268536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2D9B1FB-6BB8-40B2-A978-3BA93B50B749}" type="datetimeFigureOut">
              <a:rPr lang="el-GR" smtClean="0"/>
              <a:pPr/>
              <a:t>8/2/2023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1B11068-BA70-4409-8817-86525F85DDC7}" type="slidenum">
              <a:rPr lang="el-GR" smtClean="0"/>
              <a:pPr/>
              <a:t>‹#›</a:t>
            </a:fld>
            <a:endParaRPr lang="el-GR"/>
          </a:p>
        </p:txBody>
      </p:sp>
    </p:spTree>
    <p:extLst>
      <p:ext uri="{BB962C8B-B14F-4D97-AF65-F5344CB8AC3E}">
        <p14:creationId xmlns:p14="http://schemas.microsoft.com/office/powerpoint/2010/main" val="387057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2D9B1FB-6BB8-40B2-A978-3BA93B50B749}" type="datetimeFigureOut">
              <a:rPr lang="el-GR" smtClean="0"/>
              <a:pPr/>
              <a:t>8/2/2023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1B11068-BA70-4409-8817-86525F85DDC7}" type="slidenum">
              <a:rPr lang="el-GR" smtClean="0"/>
              <a:pPr/>
              <a:t>‹#›</a:t>
            </a:fld>
            <a:endParaRPr lang="el-GR"/>
          </a:p>
        </p:txBody>
      </p:sp>
    </p:spTree>
    <p:extLst>
      <p:ext uri="{BB962C8B-B14F-4D97-AF65-F5344CB8AC3E}">
        <p14:creationId xmlns:p14="http://schemas.microsoft.com/office/powerpoint/2010/main" val="111844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9B1FB-6BB8-40B2-A978-3BA93B50B749}" type="datetimeFigureOut">
              <a:rPr lang="el-GR" smtClean="0"/>
              <a:pPr/>
              <a:t>8/2/2023</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11068-BA70-4409-8817-86525F85DDC7}" type="slidenum">
              <a:rPr lang="el-GR" smtClean="0"/>
              <a:pPr/>
              <a:t>‹#›</a:t>
            </a:fld>
            <a:endParaRPr lang="el-GR"/>
          </a:p>
        </p:txBody>
      </p:sp>
    </p:spTree>
    <p:extLst>
      <p:ext uri="{BB962C8B-B14F-4D97-AF65-F5344CB8AC3E}">
        <p14:creationId xmlns:p14="http://schemas.microsoft.com/office/powerpoint/2010/main" val="2946525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899822" y="3708570"/>
            <a:ext cx="7705817" cy="1655762"/>
          </a:xfrm>
        </p:spPr>
        <p:txBody>
          <a:bodyPr>
            <a:normAutofit lnSpcReduction="10000"/>
          </a:bodyPr>
          <a:lstStyle/>
          <a:p>
            <a:r>
              <a:rPr lang="el-GR" dirty="0" smtClean="0"/>
              <a:t>Παναγιώτης Γ. </a:t>
            </a:r>
            <a:r>
              <a:rPr lang="el-GR" dirty="0" err="1" smtClean="0"/>
              <a:t>Βλαχογιαννόπουλος</a:t>
            </a:r>
            <a:endParaRPr lang="el-GR" dirty="0" smtClean="0"/>
          </a:p>
          <a:p>
            <a:r>
              <a:rPr lang="el-GR" dirty="0" smtClean="0"/>
              <a:t>Εργαστήριο και Κλινική παθολογικής Φυσιολογίας </a:t>
            </a:r>
          </a:p>
          <a:p>
            <a:r>
              <a:rPr lang="el-GR" dirty="0" smtClean="0"/>
              <a:t>Ιατρική Σχολή</a:t>
            </a:r>
          </a:p>
          <a:p>
            <a:r>
              <a:rPr lang="el-GR" dirty="0" smtClean="0"/>
              <a:t>Εθνικό και Καποδιστριακό Πανεπιστήμιο Αθηνών</a:t>
            </a:r>
            <a:endParaRPr lang="el-GR" dirty="0"/>
          </a:p>
        </p:txBody>
      </p:sp>
      <p:sp>
        <p:nvSpPr>
          <p:cNvPr id="5" name="Τίτλος 4"/>
          <p:cNvSpPr>
            <a:spLocks noGrp="1"/>
          </p:cNvSpPr>
          <p:nvPr>
            <p:ph type="ctrTitle"/>
          </p:nvPr>
        </p:nvSpPr>
        <p:spPr>
          <a:xfrm>
            <a:off x="1811044" y="488272"/>
            <a:ext cx="8744506" cy="2237173"/>
          </a:xfrm>
        </p:spPr>
        <p:txBody>
          <a:bodyPr>
            <a:noAutofit/>
          </a:bodyPr>
          <a:lstStyle/>
          <a:p>
            <a:r>
              <a:rPr lang="el-GR" sz="4000" dirty="0" smtClean="0">
                <a:latin typeface="+mn-lt"/>
              </a:rPr>
              <a:t> ΕΠΕΙΓΟΥΣΕΣ ΚΑΤΑΣΤΑΣΕΙΣ ΑΠΕΙΛΗΤΙΚΕΣ ΓΙΑ ΤΗ ΖΩΗ</a:t>
            </a:r>
            <a:endParaRPr lang="el-GR" sz="4000" dirty="0">
              <a:latin typeface="+mn-lt"/>
            </a:endParaRPr>
          </a:p>
        </p:txBody>
      </p:sp>
      <p:pic>
        <p:nvPicPr>
          <p:cNvPr id="6" name="Εικόνα 18">
            <a:extLst>
              <a:ext uri="{FF2B5EF4-FFF2-40B4-BE49-F238E27FC236}">
                <a16:creationId xmlns:a16="http://schemas.microsoft.com/office/drawing/2014/main" id="{42743AA2-E2E3-4134-8C97-06E4399F9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08" y="851588"/>
            <a:ext cx="1592263"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61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Δύο καταστάσεις που μιμούνται αναφυλαξία</a:t>
            </a:r>
            <a:endParaRPr lang="el-GR" dirty="0"/>
          </a:p>
        </p:txBody>
      </p:sp>
      <p:sp>
        <p:nvSpPr>
          <p:cNvPr id="3" name="2 - Θέση περιεχομένου"/>
          <p:cNvSpPr>
            <a:spLocks noGrp="1"/>
          </p:cNvSpPr>
          <p:nvPr>
            <p:ph idx="1"/>
          </p:nvPr>
        </p:nvSpPr>
        <p:spPr/>
        <p:txBody>
          <a:bodyPr/>
          <a:lstStyle/>
          <a:p>
            <a:r>
              <a:rPr lang="el-GR" dirty="0" smtClean="0"/>
              <a:t>Αναστολείς </a:t>
            </a:r>
            <a:r>
              <a:rPr lang="el-GR" dirty="0" err="1" smtClean="0"/>
              <a:t>μετατρεπτικού</a:t>
            </a:r>
            <a:r>
              <a:rPr lang="el-GR" dirty="0" smtClean="0"/>
              <a:t> ενζύμου της </a:t>
            </a:r>
            <a:r>
              <a:rPr lang="el-GR" dirty="0" err="1" smtClean="0"/>
              <a:t>αγγειοτασίνης</a:t>
            </a:r>
            <a:r>
              <a:rPr lang="el-GR" dirty="0" smtClean="0"/>
              <a:t> (</a:t>
            </a:r>
            <a:r>
              <a:rPr lang="en-US" dirty="0" err="1" smtClean="0"/>
              <a:t>Angiotensin</a:t>
            </a:r>
            <a:r>
              <a:rPr lang="en-US" dirty="0" smtClean="0"/>
              <a:t> converting enzyme inhibitors, ACE)</a:t>
            </a:r>
          </a:p>
          <a:p>
            <a:pPr lvl="1"/>
            <a:r>
              <a:rPr lang="el-GR" dirty="0" smtClean="0"/>
              <a:t>Προκαλούν συνήθως </a:t>
            </a:r>
            <a:r>
              <a:rPr lang="el-GR" dirty="0" err="1" smtClean="0"/>
              <a:t>αγγει</a:t>
            </a:r>
            <a:r>
              <a:rPr lang="el-GR" dirty="0" err="1"/>
              <a:t>ο</a:t>
            </a:r>
            <a:r>
              <a:rPr lang="el-GR" dirty="0" err="1" smtClean="0"/>
              <a:t>οίδημα</a:t>
            </a:r>
            <a:endParaRPr lang="el-GR" dirty="0" smtClean="0"/>
          </a:p>
          <a:p>
            <a:pPr lvl="1"/>
            <a:r>
              <a:rPr lang="el-GR" dirty="0" smtClean="0"/>
              <a:t>Θεραπεία: Διακοπή του φαρμάκου και αντικατάσταση αυτού</a:t>
            </a:r>
          </a:p>
          <a:p>
            <a:r>
              <a:rPr lang="el-GR" dirty="0" smtClean="0"/>
              <a:t>Συγγενές </a:t>
            </a:r>
            <a:r>
              <a:rPr lang="el-GR" dirty="0" err="1" smtClean="0"/>
              <a:t>αγγει</a:t>
            </a:r>
            <a:r>
              <a:rPr lang="el-GR" dirty="0" err="1"/>
              <a:t>ο</a:t>
            </a:r>
            <a:r>
              <a:rPr lang="el-GR" dirty="0" err="1" smtClean="0"/>
              <a:t>οίδημα</a:t>
            </a:r>
            <a:endParaRPr lang="el-GR" dirty="0" smtClean="0"/>
          </a:p>
          <a:p>
            <a:pPr lvl="1"/>
            <a:r>
              <a:rPr lang="el-GR" dirty="0" smtClean="0"/>
              <a:t>Προκαλείται από έλλειψη του αναστολέα του </a:t>
            </a:r>
            <a:r>
              <a:rPr lang="en-US" dirty="0" smtClean="0"/>
              <a:t>C1q </a:t>
            </a:r>
            <a:r>
              <a:rPr lang="el-GR" dirty="0" smtClean="0"/>
              <a:t>συστατικού του συμπληρώματος (</a:t>
            </a:r>
            <a:r>
              <a:rPr lang="en-US" dirty="0" smtClean="0"/>
              <a:t>C1 </a:t>
            </a:r>
            <a:r>
              <a:rPr lang="el-GR" dirty="0" err="1" smtClean="0"/>
              <a:t>εστεράσης</a:t>
            </a:r>
            <a:r>
              <a:rPr lang="el-GR" dirty="0" smtClean="0"/>
              <a:t>)</a:t>
            </a:r>
          </a:p>
          <a:p>
            <a:pPr lvl="1"/>
            <a:r>
              <a:rPr lang="el-GR" dirty="0" smtClean="0"/>
              <a:t>Το συγγενές </a:t>
            </a:r>
            <a:r>
              <a:rPr lang="el-GR" dirty="0" err="1" smtClean="0"/>
              <a:t>αγγειοοίδημα</a:t>
            </a:r>
            <a:r>
              <a:rPr lang="el-GR" dirty="0" smtClean="0"/>
              <a:t> δεν συνοδεύεται από </a:t>
            </a:r>
            <a:r>
              <a:rPr lang="el-GR" dirty="0" err="1" smtClean="0"/>
              <a:t>ουρτικάρια</a:t>
            </a:r>
            <a:r>
              <a:rPr lang="el-GR" dirty="0" smtClean="0"/>
              <a:t> (πομφούς)</a:t>
            </a:r>
          </a:p>
          <a:p>
            <a:pPr lvl="1"/>
            <a:r>
              <a:rPr lang="el-GR" dirty="0" smtClean="0"/>
              <a:t>Θεραπεία: Αναστολείς της </a:t>
            </a:r>
            <a:r>
              <a:rPr lang="en-US" dirty="0" smtClean="0"/>
              <a:t>C1 </a:t>
            </a:r>
            <a:r>
              <a:rPr lang="el-GR" dirty="0" err="1" smtClean="0"/>
              <a:t>εστεράσης</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Κοινές αιτίες αναφυλαξίας</a:t>
            </a:r>
            <a:endParaRPr lang="el-GR" dirty="0"/>
          </a:p>
        </p:txBody>
      </p:sp>
      <p:sp>
        <p:nvSpPr>
          <p:cNvPr id="3" name="2 - Θέση περιεχομένου"/>
          <p:cNvSpPr>
            <a:spLocks noGrp="1"/>
          </p:cNvSpPr>
          <p:nvPr>
            <p:ph idx="1"/>
          </p:nvPr>
        </p:nvSpPr>
        <p:spPr/>
        <p:txBody>
          <a:bodyPr/>
          <a:lstStyle/>
          <a:p>
            <a:r>
              <a:rPr lang="el-GR" dirty="0" smtClean="0"/>
              <a:t>Φάρμακα </a:t>
            </a:r>
          </a:p>
          <a:p>
            <a:pPr lvl="1"/>
            <a:r>
              <a:rPr lang="el-GR" dirty="0" smtClean="0"/>
              <a:t>Πχ: αντιβιοτικά, </a:t>
            </a:r>
            <a:r>
              <a:rPr lang="el-GR" dirty="0" err="1" smtClean="0"/>
              <a:t>στρεπτοκινάση</a:t>
            </a:r>
            <a:r>
              <a:rPr lang="el-GR" dirty="0" smtClean="0"/>
              <a:t>, </a:t>
            </a:r>
            <a:r>
              <a:rPr lang="el-GR" dirty="0" err="1" smtClean="0"/>
              <a:t>σουξαμεθόνιο</a:t>
            </a:r>
            <a:r>
              <a:rPr lang="el-GR" dirty="0" smtClean="0"/>
              <a:t>, ασπιρίνη, μη-</a:t>
            </a:r>
            <a:r>
              <a:rPr lang="el-GR" dirty="0" err="1" smtClean="0"/>
              <a:t>στεροειδή</a:t>
            </a:r>
            <a:r>
              <a:rPr lang="el-GR" dirty="0" smtClean="0"/>
              <a:t> αντιφλεγμονώδη φάρμακα, ενδοφλέβιες σκιαγραφικές ουσίες, </a:t>
            </a:r>
            <a:r>
              <a:rPr lang="el-GR" dirty="0" err="1" smtClean="0"/>
              <a:t>κλπ</a:t>
            </a:r>
            <a:endParaRPr lang="el-GR" dirty="0"/>
          </a:p>
          <a:p>
            <a:r>
              <a:rPr lang="el-GR" dirty="0" smtClean="0"/>
              <a:t>Δηλητήρια υμενοπτέρων</a:t>
            </a:r>
          </a:p>
          <a:p>
            <a:r>
              <a:rPr lang="el-GR" dirty="0" smtClean="0"/>
              <a:t>Τρόφιμα</a:t>
            </a:r>
          </a:p>
          <a:p>
            <a:pPr lvl="1"/>
            <a:r>
              <a:rPr lang="el-GR" dirty="0" smtClean="0"/>
              <a:t>Θαλασσινά</a:t>
            </a:r>
            <a:r>
              <a:rPr lang="en-US" dirty="0" smtClean="0"/>
              <a:t> (</a:t>
            </a:r>
            <a:r>
              <a:rPr lang="el-GR" dirty="0" smtClean="0"/>
              <a:t>οστρακόδερμα) , ξηροί καρποί</a:t>
            </a:r>
            <a:r>
              <a:rPr lang="en-US" dirty="0" smtClean="0"/>
              <a:t>, </a:t>
            </a:r>
            <a:r>
              <a:rPr lang="el-GR" dirty="0" smtClean="0"/>
              <a:t>σιτάρι</a:t>
            </a:r>
            <a:r>
              <a:rPr lang="en-US" dirty="0" smtClean="0"/>
              <a:t>, </a:t>
            </a:r>
            <a:r>
              <a:rPr lang="el-GR" dirty="0" smtClean="0"/>
              <a:t>φράουλα</a:t>
            </a:r>
          </a:p>
          <a:p>
            <a:r>
              <a:rPr lang="el-GR" dirty="0" err="1" smtClean="0"/>
              <a:t>Λάτεξ</a:t>
            </a:r>
            <a:r>
              <a:rPr lang="el-GR" dirty="0" smtClean="0"/>
              <a:t> (</a:t>
            </a:r>
            <a:r>
              <a:rPr lang="en-US" dirty="0" smtClean="0"/>
              <a:t>Latex)</a:t>
            </a:r>
            <a:endParaRPr lang="el-GR" dirty="0" smtClean="0"/>
          </a:p>
          <a:p>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Αναφυλαξία: Κλινικές εικόνες</a:t>
            </a:r>
            <a:endParaRPr lang="el-GR" dirty="0"/>
          </a:p>
        </p:txBody>
      </p:sp>
      <p:sp>
        <p:nvSpPr>
          <p:cNvPr id="3" name="Θέση περιεχομένου 2"/>
          <p:cNvSpPr>
            <a:spLocks noGrp="1"/>
          </p:cNvSpPr>
          <p:nvPr>
            <p:ph idx="1"/>
          </p:nvPr>
        </p:nvSpPr>
        <p:spPr/>
        <p:txBody>
          <a:bodyPr>
            <a:normAutofit/>
          </a:bodyPr>
          <a:lstStyle/>
          <a:p>
            <a:r>
              <a:rPr lang="el-GR" dirty="0" smtClean="0"/>
              <a:t>Είσοδος σε λεπτά μέχρι ώρες</a:t>
            </a:r>
          </a:p>
          <a:p>
            <a:r>
              <a:rPr lang="el-GR" dirty="0" smtClean="0"/>
              <a:t>Μια πρόδρομη αύρα με αίσθημα επικειμένου θανάτου</a:t>
            </a:r>
          </a:p>
          <a:p>
            <a:r>
              <a:rPr lang="el-GR" dirty="0" smtClean="0"/>
              <a:t>Ασθενείς σε β-αναστολείς, με ιστορικό εμφράγματος μυοκαρδίου και άσθμα παρουσιάζουν βαριές εικόνες</a:t>
            </a:r>
          </a:p>
          <a:p>
            <a:r>
              <a:rPr lang="el-GR" dirty="0" smtClean="0"/>
              <a:t>Συνήθως προσβάλλονται δύο ή περισσότερα συστήματα </a:t>
            </a:r>
          </a:p>
          <a:p>
            <a:endParaRPr lang="el-GR" dirty="0"/>
          </a:p>
        </p:txBody>
      </p:sp>
    </p:spTree>
    <p:extLst>
      <p:ext uri="{BB962C8B-B14F-4D97-AF65-F5344CB8AC3E}">
        <p14:creationId xmlns:p14="http://schemas.microsoft.com/office/powerpoint/2010/main" val="543328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Αναφυλαξία: Συστήματα που προσβάλλονται</a:t>
            </a:r>
            <a:endParaRPr lang="el-GR" dirty="0"/>
          </a:p>
        </p:txBody>
      </p:sp>
      <p:sp>
        <p:nvSpPr>
          <p:cNvPr id="3" name="Θέση περιεχομένου 2"/>
          <p:cNvSpPr>
            <a:spLocks noGrp="1"/>
          </p:cNvSpPr>
          <p:nvPr>
            <p:ph idx="1"/>
          </p:nvPr>
        </p:nvSpPr>
        <p:spPr>
          <a:xfrm>
            <a:off x="838200" y="1825624"/>
            <a:ext cx="10515600" cy="4619137"/>
          </a:xfrm>
        </p:spPr>
        <p:txBody>
          <a:bodyPr>
            <a:normAutofit fontScale="92500" lnSpcReduction="20000"/>
          </a:bodyPr>
          <a:lstStyle/>
          <a:p>
            <a:r>
              <a:rPr lang="el-GR" dirty="0"/>
              <a:t>Αναπνευστικό</a:t>
            </a:r>
          </a:p>
          <a:p>
            <a:pPr lvl="1"/>
            <a:r>
              <a:rPr lang="el-GR" dirty="0"/>
              <a:t>Οίδημα </a:t>
            </a:r>
            <a:r>
              <a:rPr lang="el-GR" dirty="0" err="1"/>
              <a:t>χειλέων</a:t>
            </a:r>
            <a:r>
              <a:rPr lang="el-GR" dirty="0"/>
              <a:t>, γλώσσας, φάρυγγα, μέχρι απόφραξη αεροφόρων οδών</a:t>
            </a:r>
          </a:p>
          <a:p>
            <a:pPr lvl="1"/>
            <a:r>
              <a:rPr lang="el-GR" dirty="0"/>
              <a:t>Προσβολή κατώτερου αναπνευστικού που θυμίζει άσθμα (δύσπνοια, συριγμός, σφίξιμο στο στήθος, </a:t>
            </a:r>
            <a:r>
              <a:rPr lang="el-GR" dirty="0" err="1"/>
              <a:t>υποξαιμία</a:t>
            </a:r>
            <a:r>
              <a:rPr lang="el-GR" dirty="0"/>
              <a:t>, </a:t>
            </a:r>
            <a:r>
              <a:rPr lang="el-GR" dirty="0" err="1"/>
              <a:t>υπερκαπνία</a:t>
            </a:r>
            <a:r>
              <a:rPr lang="el-GR" dirty="0"/>
              <a:t>)</a:t>
            </a:r>
          </a:p>
          <a:p>
            <a:r>
              <a:rPr lang="el-GR" dirty="0"/>
              <a:t>Δέρμα </a:t>
            </a:r>
          </a:p>
          <a:p>
            <a:pPr lvl="1"/>
            <a:r>
              <a:rPr lang="el-GR" dirty="0"/>
              <a:t>Κνησμός, ερύθημα, </a:t>
            </a:r>
            <a:r>
              <a:rPr lang="el-GR" dirty="0" err="1"/>
              <a:t>ουρτικάρια</a:t>
            </a:r>
            <a:r>
              <a:rPr lang="el-GR" dirty="0"/>
              <a:t> (πομφοί) και </a:t>
            </a:r>
            <a:r>
              <a:rPr lang="el-GR" dirty="0" err="1" smtClean="0"/>
              <a:t>αγγειοοίδημα</a:t>
            </a:r>
            <a:endParaRPr lang="el-GR" dirty="0" smtClean="0"/>
          </a:p>
          <a:p>
            <a:r>
              <a:rPr lang="el-GR" dirty="0" smtClean="0"/>
              <a:t>Καρδιαγγειακό</a:t>
            </a:r>
          </a:p>
          <a:p>
            <a:pPr lvl="1"/>
            <a:r>
              <a:rPr lang="el-GR" dirty="0" smtClean="0"/>
              <a:t>Περιφερική αγγειοδιαστολή και αυξημένη αγγειακή διαπερατότητα οδηγούν σε έξοδο πλάσματος από τον </a:t>
            </a:r>
            <a:r>
              <a:rPr lang="el-GR" dirty="0" err="1" smtClean="0"/>
              <a:t>ενδαγγειακό</a:t>
            </a:r>
            <a:r>
              <a:rPr lang="el-GR" dirty="0" smtClean="0"/>
              <a:t> χώρο και μείωση όγκου παλμού, υπόταση και </a:t>
            </a:r>
            <a:r>
              <a:rPr lang="en-US" dirty="0" smtClean="0"/>
              <a:t>shock. </a:t>
            </a:r>
            <a:endParaRPr lang="el-GR" dirty="0" smtClean="0"/>
          </a:p>
          <a:p>
            <a:pPr lvl="1"/>
            <a:r>
              <a:rPr lang="el-GR" dirty="0" smtClean="0"/>
              <a:t>Καρδιακές αρρυθμίες, ισχαιμικό πόνο στο στήθος και αλλαγές στο ΗΚΓ.</a:t>
            </a:r>
          </a:p>
          <a:p>
            <a:r>
              <a:rPr lang="el-GR" dirty="0" smtClean="0"/>
              <a:t>Γαστρεντερικό</a:t>
            </a:r>
          </a:p>
          <a:p>
            <a:pPr lvl="1"/>
            <a:r>
              <a:rPr lang="el-GR" dirty="0" smtClean="0"/>
              <a:t>Ναυτία, έμετος, διάρροια, κράμπες στα σπλάγχνα</a:t>
            </a:r>
          </a:p>
          <a:p>
            <a:pPr marL="0" indent="0">
              <a:buNone/>
            </a:pPr>
            <a:r>
              <a:rPr lang="el-GR" dirty="0" smtClean="0"/>
              <a:t> </a:t>
            </a:r>
          </a:p>
          <a:p>
            <a:pPr lvl="1"/>
            <a:endParaRPr lang="el-GR" dirty="0" smtClean="0"/>
          </a:p>
          <a:p>
            <a:endParaRPr lang="el-GR" dirty="0"/>
          </a:p>
          <a:p>
            <a:endParaRPr lang="el-GR" dirty="0"/>
          </a:p>
        </p:txBody>
      </p:sp>
    </p:spTree>
    <p:extLst>
      <p:ext uri="{BB962C8B-B14F-4D97-AF65-F5344CB8AC3E}">
        <p14:creationId xmlns:p14="http://schemas.microsoft.com/office/powerpoint/2010/main" val="2221853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Αναφυλαξία: Θεραπεία-αντιμετώπιση (1)</a:t>
            </a:r>
            <a:endParaRPr lang="el-GR" dirty="0"/>
          </a:p>
        </p:txBody>
      </p:sp>
      <p:sp>
        <p:nvSpPr>
          <p:cNvPr id="3" name="Θέση περιεχομένου 2"/>
          <p:cNvSpPr>
            <a:spLocks noGrp="1"/>
          </p:cNvSpPr>
          <p:nvPr>
            <p:ph idx="1"/>
          </p:nvPr>
        </p:nvSpPr>
        <p:spPr/>
        <p:txBody>
          <a:bodyPr/>
          <a:lstStyle/>
          <a:p>
            <a:r>
              <a:rPr lang="el-GR" dirty="0" smtClean="0"/>
              <a:t>Τρέξτε!!!</a:t>
            </a:r>
          </a:p>
          <a:p>
            <a:r>
              <a:rPr lang="el-GR" dirty="0" smtClean="0"/>
              <a:t>Διακόψτε κάθε χορήγηση φαρμάκου, ή άλλου ύποπτου παράγοντα</a:t>
            </a:r>
          </a:p>
          <a:p>
            <a:r>
              <a:rPr lang="el-GR" dirty="0" smtClean="0"/>
              <a:t>Απομακρύνετε κεντριά υμενόπτερων αν είναι στο δέρμα με καλή παρατήρηση και ξύσιμο του δέρματος</a:t>
            </a:r>
            <a:r>
              <a:rPr lang="en-US" dirty="0" smtClean="0"/>
              <a:t>.</a:t>
            </a:r>
            <a:endParaRPr lang="el-GR" dirty="0" smtClean="0"/>
          </a:p>
          <a:p>
            <a:r>
              <a:rPr lang="el-GR" dirty="0" smtClean="0"/>
              <a:t>Χορηγείστε 100% Οξυγόνο και αδρεναλίνη ως ενδείκνυται (δόσεις  ακολούθως)</a:t>
            </a:r>
          </a:p>
          <a:p>
            <a:r>
              <a:rPr lang="el-GR" dirty="0" smtClean="0"/>
              <a:t>Εξασφαλίστε ανοικτές τις αεροφόρες οδούς. Αν υπάρχει οίδημα ανώτερων αεραγωγών, καλέστε επειγόντως ειδικό. Διασωλήνωση, ή χειρουργική αποκατάσταση βατότητας πιθανώς να χρειαστεί.</a:t>
            </a:r>
          </a:p>
          <a:p>
            <a:pPr lvl="1"/>
            <a:endParaRPr lang="el-GR" dirty="0"/>
          </a:p>
        </p:txBody>
      </p:sp>
    </p:spTree>
    <p:extLst>
      <p:ext uri="{BB962C8B-B14F-4D97-AF65-F5344CB8AC3E}">
        <p14:creationId xmlns:p14="http://schemas.microsoft.com/office/powerpoint/2010/main" val="3051005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Αναφυλαξία: Θεραπεία-αντιμετώπιση </a:t>
            </a:r>
            <a:r>
              <a:rPr lang="el-GR" dirty="0" smtClean="0"/>
              <a:t>(2)</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Αν υπάρχει εμφανές </a:t>
            </a:r>
            <a:r>
              <a:rPr lang="en-US" dirty="0" smtClean="0"/>
              <a:t>Shock, </a:t>
            </a:r>
            <a:r>
              <a:rPr lang="el-GR" dirty="0" smtClean="0"/>
              <a:t>προσφέρετε άμεσα </a:t>
            </a:r>
            <a:r>
              <a:rPr lang="el-GR" dirty="0" err="1" smtClean="0"/>
              <a:t>καρδιοαναπνευστική</a:t>
            </a:r>
            <a:r>
              <a:rPr lang="el-GR" dirty="0" smtClean="0"/>
              <a:t> αναζωογόνηση (</a:t>
            </a:r>
            <a:r>
              <a:rPr lang="en-US" dirty="0" smtClean="0"/>
              <a:t>CPR)/ </a:t>
            </a:r>
            <a:r>
              <a:rPr lang="el-GR" dirty="0" smtClean="0"/>
              <a:t>Ανώτερη υποστήριξη ζωής (</a:t>
            </a:r>
            <a:r>
              <a:rPr lang="en-US" dirty="0" smtClean="0"/>
              <a:t>ALS) </a:t>
            </a:r>
          </a:p>
          <a:p>
            <a:r>
              <a:rPr lang="el-GR" dirty="0" smtClean="0"/>
              <a:t>Βραδεία, συνεχής ενδοφλέβια έγχυση διαλύματος αδρεναλίνης 1:10.000 ή 1:100.000</a:t>
            </a:r>
          </a:p>
          <a:p>
            <a:pPr lvl="1"/>
            <a:r>
              <a:rPr lang="el-GR" dirty="0" smtClean="0"/>
              <a:t>Αυτό συστήνεται σε έμπειρους κλινικούς που μπορούν επίσης να βρουν γρήγορα φλέβα</a:t>
            </a:r>
          </a:p>
          <a:p>
            <a:r>
              <a:rPr lang="el-GR" dirty="0" smtClean="0"/>
              <a:t>Αν δεν υπάρχει απόκριση στην αδρεναλίνη χορηγείστε </a:t>
            </a:r>
            <a:r>
              <a:rPr lang="el-GR" dirty="0" err="1" smtClean="0"/>
              <a:t>γλουκαγόνο</a:t>
            </a:r>
            <a:r>
              <a:rPr lang="el-GR" dirty="0" smtClean="0"/>
              <a:t> 1-2</a:t>
            </a:r>
            <a:r>
              <a:rPr lang="en-US" dirty="0" smtClean="0"/>
              <a:t>mg </a:t>
            </a:r>
            <a:r>
              <a:rPr lang="el-GR" dirty="0" smtClean="0"/>
              <a:t>ή </a:t>
            </a:r>
            <a:r>
              <a:rPr lang="en-US" dirty="0" smtClean="0"/>
              <a:t>IM </a:t>
            </a:r>
            <a:r>
              <a:rPr lang="el-GR" dirty="0" smtClean="0"/>
              <a:t>ή </a:t>
            </a:r>
            <a:r>
              <a:rPr lang="en-US" dirty="0" smtClean="0"/>
              <a:t>IV </a:t>
            </a:r>
            <a:r>
              <a:rPr lang="el-GR" dirty="0" smtClean="0"/>
              <a:t>κάθε 5 λεπτά (ιδιαίτερα σε ασθενείς που παίρνουν β-αναστολείς)</a:t>
            </a:r>
          </a:p>
          <a:p>
            <a:r>
              <a:rPr lang="el-GR" dirty="0" smtClean="0"/>
              <a:t>Χορηγείστε β2 διεγέρτες (πχ </a:t>
            </a:r>
            <a:r>
              <a:rPr lang="el-GR" dirty="0" err="1" smtClean="0"/>
              <a:t>σαλβουταμόλη</a:t>
            </a:r>
            <a:r>
              <a:rPr lang="el-GR" dirty="0" smtClean="0"/>
              <a:t> 5</a:t>
            </a:r>
            <a:r>
              <a:rPr lang="en-US" dirty="0" smtClean="0"/>
              <a:t>mg) (</a:t>
            </a:r>
            <a:r>
              <a:rPr lang="el-GR" dirty="0" smtClean="0"/>
              <a:t>εισπνεόμενο μαζί με Ο2, συχνά μαζί με </a:t>
            </a:r>
            <a:r>
              <a:rPr lang="el-GR" dirty="0" err="1" smtClean="0"/>
              <a:t>βρωμιούχο</a:t>
            </a:r>
            <a:r>
              <a:rPr lang="el-GR" dirty="0" smtClean="0"/>
              <a:t> </a:t>
            </a:r>
            <a:r>
              <a:rPr lang="el-GR" dirty="0" err="1" smtClean="0"/>
              <a:t>ιπρατρόπιο</a:t>
            </a:r>
            <a:r>
              <a:rPr lang="el-GR" dirty="0" smtClean="0"/>
              <a:t> 500μ</a:t>
            </a:r>
            <a:r>
              <a:rPr lang="en-US" dirty="0" smtClean="0"/>
              <a:t>g)</a:t>
            </a:r>
            <a:endParaRPr lang="el-GR" dirty="0" smtClean="0"/>
          </a:p>
          <a:p>
            <a:endParaRPr lang="el-GR" dirty="0"/>
          </a:p>
        </p:txBody>
      </p:sp>
    </p:spTree>
    <p:extLst>
      <p:ext uri="{BB962C8B-B14F-4D97-AF65-F5344CB8AC3E}">
        <p14:creationId xmlns:p14="http://schemas.microsoft.com/office/powerpoint/2010/main" val="864067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Αναφυλαξία: Θεραπεία-αντιμετώπιση </a:t>
            </a:r>
            <a:r>
              <a:rPr lang="el-GR" dirty="0" smtClean="0"/>
              <a:t>(</a:t>
            </a:r>
            <a:r>
              <a:rPr lang="en-US" dirty="0" smtClean="0"/>
              <a:t>3</a:t>
            </a:r>
            <a:r>
              <a:rPr lang="el-GR" dirty="0" smtClean="0"/>
              <a:t>)</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smtClean="0"/>
              <a:t>Αν </a:t>
            </a:r>
            <a:r>
              <a:rPr lang="el-GR" smtClean="0"/>
              <a:t>η υπόταση </a:t>
            </a:r>
            <a:r>
              <a:rPr lang="el-GR" dirty="0" smtClean="0"/>
              <a:t>δεν διορθώνεται άμεσα με τη χρήση αδρεναλίνης χορηγείστε ενδοφλεβίως υγρά.</a:t>
            </a:r>
          </a:p>
          <a:p>
            <a:pPr lvl="1"/>
            <a:r>
              <a:rPr lang="el-GR" dirty="0" smtClean="0"/>
              <a:t>1-2 λίτρα 0.9% </a:t>
            </a:r>
            <a:r>
              <a:rPr lang="en-US" dirty="0" smtClean="0"/>
              <a:t>Normal Saline IV </a:t>
            </a:r>
            <a:r>
              <a:rPr lang="el-GR" dirty="0" smtClean="0"/>
              <a:t>ίσως είναι αναγκαία και η συνέχεια εξαρτάται από την κλινική εικόνα</a:t>
            </a:r>
          </a:p>
          <a:p>
            <a:r>
              <a:rPr lang="el-GR" dirty="0" smtClean="0"/>
              <a:t>Η1 </a:t>
            </a:r>
            <a:r>
              <a:rPr lang="el-GR" dirty="0" err="1" smtClean="0"/>
              <a:t>αποκλειστές</a:t>
            </a:r>
            <a:r>
              <a:rPr lang="el-GR" dirty="0" smtClean="0"/>
              <a:t> (πχ </a:t>
            </a:r>
            <a:r>
              <a:rPr lang="en-US" dirty="0" err="1" smtClean="0"/>
              <a:t>Chlorphenamine</a:t>
            </a:r>
            <a:r>
              <a:rPr lang="el-GR" dirty="0" smtClean="0"/>
              <a:t> </a:t>
            </a:r>
            <a:r>
              <a:rPr lang="en-US" dirty="0" smtClean="0"/>
              <a:t>10-20 mg </a:t>
            </a:r>
            <a:r>
              <a:rPr lang="el-GR" dirty="0" smtClean="0"/>
              <a:t>αργά </a:t>
            </a:r>
            <a:r>
              <a:rPr lang="en-US" dirty="0" smtClean="0"/>
              <a:t>IV</a:t>
            </a:r>
            <a:r>
              <a:rPr lang="el-GR" dirty="0" smtClean="0"/>
              <a:t>)</a:t>
            </a:r>
            <a:r>
              <a:rPr lang="en-US" dirty="0" smtClean="0"/>
              <a:t> </a:t>
            </a:r>
            <a:r>
              <a:rPr lang="el-GR" dirty="0" smtClean="0"/>
              <a:t>και </a:t>
            </a:r>
            <a:r>
              <a:rPr lang="el-GR" dirty="0"/>
              <a:t>Η2 </a:t>
            </a:r>
            <a:r>
              <a:rPr lang="el-GR" dirty="0" err="1"/>
              <a:t>αποκλειστές</a:t>
            </a:r>
            <a:r>
              <a:rPr lang="el-GR" dirty="0"/>
              <a:t> </a:t>
            </a:r>
            <a:r>
              <a:rPr lang="el-GR" dirty="0" smtClean="0"/>
              <a:t>(πχ </a:t>
            </a:r>
            <a:r>
              <a:rPr lang="el-GR" dirty="0" err="1" smtClean="0"/>
              <a:t>ρανιτιδίνη</a:t>
            </a:r>
            <a:r>
              <a:rPr lang="el-GR" dirty="0" smtClean="0"/>
              <a:t> 50 </a:t>
            </a:r>
            <a:r>
              <a:rPr lang="en-US" dirty="0"/>
              <a:t>mg </a:t>
            </a:r>
            <a:r>
              <a:rPr lang="en-US" dirty="0" smtClean="0"/>
              <a:t>IV</a:t>
            </a:r>
            <a:r>
              <a:rPr lang="el-GR" dirty="0" smtClean="0"/>
              <a:t>) συχνά θα πρέπει να χορηγηθούν.</a:t>
            </a:r>
          </a:p>
          <a:p>
            <a:r>
              <a:rPr lang="el-GR" dirty="0" err="1" smtClean="0"/>
              <a:t>Υδροκορτιζόνη</a:t>
            </a:r>
            <a:r>
              <a:rPr lang="el-GR" dirty="0" smtClean="0"/>
              <a:t> 100-200 </a:t>
            </a:r>
            <a:r>
              <a:rPr lang="en-US" dirty="0"/>
              <a:t>mg </a:t>
            </a:r>
            <a:r>
              <a:rPr lang="el-GR" dirty="0"/>
              <a:t>αργά </a:t>
            </a:r>
            <a:r>
              <a:rPr lang="en-US" dirty="0" smtClean="0"/>
              <a:t>IV</a:t>
            </a:r>
            <a:endParaRPr lang="el-GR" dirty="0" smtClean="0"/>
          </a:p>
          <a:p>
            <a:r>
              <a:rPr lang="el-GR" dirty="0"/>
              <a:t>Η1 </a:t>
            </a:r>
            <a:r>
              <a:rPr lang="el-GR" dirty="0" err="1" smtClean="0"/>
              <a:t>αποκλειστές</a:t>
            </a:r>
            <a:r>
              <a:rPr lang="el-GR" dirty="0" smtClean="0"/>
              <a:t>, Η2 </a:t>
            </a:r>
            <a:r>
              <a:rPr lang="el-GR" dirty="0" err="1" smtClean="0"/>
              <a:t>αποκλειστές</a:t>
            </a:r>
            <a:r>
              <a:rPr lang="el-GR" dirty="0" smtClean="0"/>
              <a:t> και </a:t>
            </a:r>
            <a:r>
              <a:rPr lang="el-GR" dirty="0" err="1" smtClean="0"/>
              <a:t>υδροκορτιζόνη</a:t>
            </a:r>
            <a:r>
              <a:rPr lang="el-GR" dirty="0" smtClean="0"/>
              <a:t> μειώνουν την ένταση των συμπτωμάτων (φάρμακα δεύτερης γραμμής)</a:t>
            </a:r>
          </a:p>
          <a:p>
            <a:r>
              <a:rPr lang="el-GR" dirty="0" smtClean="0"/>
              <a:t>Παρακολουθείστε τον άρρωστο για 4-6 ώρες μετά την πλήρη ύφεση των συμπτωμάτων</a:t>
            </a:r>
          </a:p>
          <a:p>
            <a:pPr lvl="1"/>
            <a:r>
              <a:rPr lang="el-GR" dirty="0" smtClean="0"/>
              <a:t>Διφασική αντίδραση ή παρατεταμένες αντιδράσεις είναι πιθανές</a:t>
            </a:r>
          </a:p>
          <a:p>
            <a:endParaRPr lang="el-GR" dirty="0"/>
          </a:p>
        </p:txBody>
      </p:sp>
    </p:spTree>
    <p:extLst>
      <p:ext uri="{BB962C8B-B14F-4D97-AF65-F5344CB8AC3E}">
        <p14:creationId xmlns:p14="http://schemas.microsoft.com/office/powerpoint/2010/main" val="1284677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80290" y="253877"/>
            <a:ext cx="10812387" cy="1325563"/>
          </a:xfrm>
        </p:spPr>
        <p:txBody>
          <a:bodyPr/>
          <a:lstStyle/>
          <a:p>
            <a:r>
              <a:rPr lang="el-GR" dirty="0" smtClean="0"/>
              <a:t>Αλγόριθμος Θεραπείας ενηλίκων με αναφυλαξία</a:t>
            </a:r>
            <a:endParaRPr lang="el-GR" dirty="0"/>
          </a:p>
        </p:txBody>
      </p:sp>
      <p:grpSp>
        <p:nvGrpSpPr>
          <p:cNvPr id="14" name="Ομάδα 13"/>
          <p:cNvGrpSpPr/>
          <p:nvPr/>
        </p:nvGrpSpPr>
        <p:grpSpPr>
          <a:xfrm>
            <a:off x="791309" y="1731670"/>
            <a:ext cx="6242538" cy="4396713"/>
            <a:chOff x="2198078" y="1854756"/>
            <a:chExt cx="6242538" cy="4396713"/>
          </a:xfrm>
          <a:solidFill>
            <a:schemeClr val="accent2">
              <a:lumMod val="40000"/>
              <a:lumOff val="60000"/>
            </a:schemeClr>
          </a:solidFill>
        </p:grpSpPr>
        <p:grpSp>
          <p:nvGrpSpPr>
            <p:cNvPr id="8" name="Ομάδα 7"/>
            <p:cNvGrpSpPr/>
            <p:nvPr/>
          </p:nvGrpSpPr>
          <p:grpSpPr>
            <a:xfrm>
              <a:off x="3666391" y="1854756"/>
              <a:ext cx="2954215" cy="557090"/>
              <a:chOff x="3666391" y="1854756"/>
              <a:chExt cx="2954215" cy="557090"/>
            </a:xfrm>
            <a:grpFill/>
          </p:grpSpPr>
          <p:sp>
            <p:nvSpPr>
              <p:cNvPr id="4" name="Στρογγυλεμένο ορθογώνιο 3"/>
              <p:cNvSpPr/>
              <p:nvPr/>
            </p:nvSpPr>
            <p:spPr>
              <a:xfrm>
                <a:off x="3666391" y="1854756"/>
                <a:ext cx="2954215" cy="55709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3824653" y="1948635"/>
                <a:ext cx="2795953" cy="369332"/>
              </a:xfrm>
              <a:prstGeom prst="rect">
                <a:avLst/>
              </a:prstGeom>
              <a:grpFill/>
            </p:spPr>
            <p:txBody>
              <a:bodyPr wrap="square" rtlCol="0">
                <a:spAutoFit/>
              </a:bodyPr>
              <a:lstStyle/>
              <a:p>
                <a:r>
                  <a:rPr lang="el-GR" dirty="0" err="1" smtClean="0"/>
                  <a:t>Αναφυλακτική</a:t>
                </a:r>
                <a:r>
                  <a:rPr lang="el-GR" dirty="0" smtClean="0"/>
                  <a:t> αντίδραση </a:t>
                </a:r>
                <a:endParaRPr lang="el-GR" dirty="0"/>
              </a:p>
            </p:txBody>
          </p:sp>
        </p:grpSp>
        <p:grpSp>
          <p:nvGrpSpPr>
            <p:cNvPr id="11" name="Ομάδα 10"/>
            <p:cNvGrpSpPr/>
            <p:nvPr/>
          </p:nvGrpSpPr>
          <p:grpSpPr>
            <a:xfrm>
              <a:off x="2198078" y="2780930"/>
              <a:ext cx="6242538" cy="527539"/>
              <a:chOff x="2145324" y="2945423"/>
              <a:chExt cx="6242538" cy="527539"/>
            </a:xfrm>
            <a:grpFill/>
          </p:grpSpPr>
          <p:sp>
            <p:nvSpPr>
              <p:cNvPr id="6" name="Ορθογώνιο 5"/>
              <p:cNvSpPr/>
              <p:nvPr/>
            </p:nvSpPr>
            <p:spPr>
              <a:xfrm>
                <a:off x="2145324" y="2945423"/>
                <a:ext cx="6242538" cy="527539"/>
              </a:xfrm>
              <a:prstGeom prst="rect">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7" name="TextBox 6"/>
              <p:cNvSpPr txBox="1"/>
              <p:nvPr/>
            </p:nvSpPr>
            <p:spPr>
              <a:xfrm>
                <a:off x="2306441" y="2945423"/>
                <a:ext cx="6081421" cy="369332"/>
              </a:xfrm>
              <a:prstGeom prst="rect">
                <a:avLst/>
              </a:prstGeom>
              <a:grpFill/>
            </p:spPr>
            <p:txBody>
              <a:bodyPr wrap="square" rtlCol="0">
                <a:spAutoFit/>
              </a:bodyPr>
              <a:lstStyle/>
              <a:p>
                <a:r>
                  <a:rPr lang="el-GR" dirty="0" smtClean="0"/>
                  <a:t>Αεροφόρες οδοί, Αναπνοή, Κυκλοφορία, Αναπηρία, ΄</a:t>
                </a:r>
                <a:r>
                  <a:rPr lang="el-GR" dirty="0" err="1" smtClean="0"/>
                  <a:t>Εκθεση</a:t>
                </a:r>
                <a:endParaRPr lang="el-GR" dirty="0"/>
              </a:p>
            </p:txBody>
          </p:sp>
        </p:grpSp>
        <p:sp>
          <p:nvSpPr>
            <p:cNvPr id="12" name="TextBox 11"/>
            <p:cNvSpPr txBox="1"/>
            <p:nvPr/>
          </p:nvSpPr>
          <p:spPr>
            <a:xfrm>
              <a:off x="2567354" y="3519346"/>
              <a:ext cx="5503985" cy="1477328"/>
            </a:xfrm>
            <a:prstGeom prst="rect">
              <a:avLst/>
            </a:prstGeom>
            <a:grpFill/>
          </p:spPr>
          <p:txBody>
            <a:bodyPr wrap="square" rtlCol="0">
              <a:spAutoFit/>
            </a:bodyPr>
            <a:lstStyle/>
            <a:p>
              <a:r>
                <a:rPr lang="el-GR" b="1" dirty="0" smtClean="0"/>
                <a:t>Διάγνωση: </a:t>
              </a:r>
              <a:r>
                <a:rPr lang="el-GR" dirty="0" smtClean="0"/>
                <a:t>Κοιτάξτε για:</a:t>
              </a:r>
            </a:p>
            <a:p>
              <a:pPr marL="285750" indent="-285750">
                <a:buFont typeface="Wingdings" panose="05000000000000000000" pitchFamily="2" charset="2"/>
                <a:buChar char="§"/>
              </a:pPr>
              <a:r>
                <a:rPr lang="el-GR" dirty="0"/>
                <a:t>	</a:t>
              </a:r>
              <a:r>
                <a:rPr lang="el-GR" dirty="0" smtClean="0"/>
                <a:t>Οξεία έναρξη νόσου</a:t>
              </a:r>
            </a:p>
            <a:p>
              <a:pPr marL="285750" indent="-285750">
                <a:buFont typeface="Wingdings" panose="05000000000000000000" pitchFamily="2" charset="2"/>
                <a:buChar char="§"/>
              </a:pPr>
              <a:r>
                <a:rPr lang="el-GR" dirty="0"/>
                <a:t>	</a:t>
              </a:r>
              <a:r>
                <a:rPr lang="el-GR" dirty="0" smtClean="0"/>
                <a:t>Απειλητικά για τη ζωή προβλήματα</a:t>
              </a:r>
            </a:p>
            <a:p>
              <a:r>
                <a:rPr lang="el-GR" dirty="0" smtClean="0"/>
                <a:t>	αεραγωγών/ αναπνοής/κυκλοφορίας</a:t>
              </a:r>
            </a:p>
            <a:p>
              <a:pPr marL="285750" indent="-285750">
                <a:buFont typeface="Wingdings" panose="05000000000000000000" pitchFamily="2" charset="2"/>
                <a:buChar char="§"/>
              </a:pPr>
              <a:r>
                <a:rPr lang="el-GR" dirty="0"/>
                <a:t>	</a:t>
              </a:r>
              <a:r>
                <a:rPr lang="el-GR" dirty="0" smtClean="0"/>
                <a:t>Δερματικές αλλαγές συμβατές με αναφυλαξία </a:t>
              </a:r>
              <a:endParaRPr lang="el-GR" dirty="0"/>
            </a:p>
          </p:txBody>
        </p:sp>
        <p:sp>
          <p:nvSpPr>
            <p:cNvPr id="13" name="TextBox 12"/>
            <p:cNvSpPr txBox="1"/>
            <p:nvPr/>
          </p:nvSpPr>
          <p:spPr>
            <a:xfrm>
              <a:off x="3552090" y="5328139"/>
              <a:ext cx="3068516" cy="923330"/>
            </a:xfrm>
            <a:prstGeom prst="rect">
              <a:avLst/>
            </a:prstGeom>
            <a:grpFill/>
          </p:spPr>
          <p:txBody>
            <a:bodyPr wrap="square" rtlCol="0">
              <a:spAutoFit/>
            </a:bodyPr>
            <a:lstStyle/>
            <a:p>
              <a:pPr algn="ctr"/>
              <a:r>
                <a:rPr lang="el-GR" b="1" dirty="0" smtClean="0"/>
                <a:t>Κάλεσε για βοήθεια</a:t>
              </a:r>
            </a:p>
            <a:p>
              <a:pPr algn="ctr"/>
              <a:r>
                <a:rPr lang="el-GR" dirty="0" smtClean="0"/>
                <a:t>Ασθενής σε ύπτια θέση</a:t>
              </a:r>
            </a:p>
            <a:p>
              <a:pPr algn="ctr"/>
              <a:r>
                <a:rPr lang="el-GR" dirty="0" err="1" smtClean="0"/>
                <a:t>Ανασήκωση</a:t>
              </a:r>
              <a:r>
                <a:rPr lang="el-GR" dirty="0" smtClean="0"/>
                <a:t> των κάτω άκρων</a:t>
              </a:r>
              <a:endParaRPr lang="el-GR" dirty="0"/>
            </a:p>
          </p:txBody>
        </p:sp>
      </p:grpSp>
      <p:sp>
        <p:nvSpPr>
          <p:cNvPr id="15" name="TextBox 14"/>
          <p:cNvSpPr txBox="1"/>
          <p:nvPr/>
        </p:nvSpPr>
        <p:spPr>
          <a:xfrm>
            <a:off x="2995976" y="6275209"/>
            <a:ext cx="1367206" cy="369277"/>
          </a:xfrm>
          <a:prstGeom prst="rect">
            <a:avLst/>
          </a:prstGeom>
          <a:solidFill>
            <a:schemeClr val="accent2">
              <a:lumMod val="40000"/>
              <a:lumOff val="60000"/>
            </a:schemeClr>
          </a:solidFill>
        </p:spPr>
        <p:txBody>
          <a:bodyPr wrap="square" rtlCol="0">
            <a:spAutoFit/>
          </a:bodyPr>
          <a:lstStyle/>
          <a:p>
            <a:r>
              <a:rPr lang="el-GR" dirty="0" smtClean="0"/>
              <a:t>Αδρεναλίνη</a:t>
            </a:r>
            <a:endParaRPr lang="el-GR" dirty="0"/>
          </a:p>
        </p:txBody>
      </p:sp>
      <p:sp>
        <p:nvSpPr>
          <p:cNvPr id="16" name="TextBox 15"/>
          <p:cNvSpPr txBox="1"/>
          <p:nvPr/>
        </p:nvSpPr>
        <p:spPr>
          <a:xfrm>
            <a:off x="7728438" y="2921613"/>
            <a:ext cx="4205579" cy="3693319"/>
          </a:xfrm>
          <a:prstGeom prst="rect">
            <a:avLst/>
          </a:prstGeom>
          <a:solidFill>
            <a:schemeClr val="accent2">
              <a:lumMod val="40000"/>
              <a:lumOff val="60000"/>
            </a:schemeClr>
          </a:solidFill>
        </p:spPr>
        <p:txBody>
          <a:bodyPr wrap="square" rtlCol="0">
            <a:spAutoFit/>
          </a:bodyPr>
          <a:lstStyle/>
          <a:p>
            <a:r>
              <a:rPr lang="el-GR" b="1" dirty="0" smtClean="0"/>
              <a:t>Όταν οι δεξιότητες και τα υλικά είναι διαθέσιμα</a:t>
            </a:r>
          </a:p>
          <a:p>
            <a:pPr marL="285750" indent="-285750">
              <a:buFont typeface="Arial" panose="020B0604020202020204" pitchFamily="34" charset="0"/>
              <a:buChar char="•"/>
            </a:pPr>
            <a:r>
              <a:rPr lang="el-GR" dirty="0" smtClean="0"/>
              <a:t>Αποκατάσταση αεραγωγών</a:t>
            </a:r>
          </a:p>
          <a:p>
            <a:pPr marL="285750" indent="-285750">
              <a:buFont typeface="Arial" panose="020B0604020202020204" pitchFamily="34" charset="0"/>
              <a:buChar char="•"/>
            </a:pPr>
            <a:r>
              <a:rPr lang="el-GR" dirty="0" smtClean="0"/>
              <a:t>Οξυγόνο σε υψηλή ροή</a:t>
            </a:r>
          </a:p>
          <a:p>
            <a:pPr marL="285750" indent="-285750">
              <a:buFont typeface="Arial" panose="020B0604020202020204" pitchFamily="34" charset="0"/>
              <a:buChar char="•"/>
            </a:pPr>
            <a:r>
              <a:rPr lang="el-GR" dirty="0" smtClean="0"/>
              <a:t>Ενδοφλεβίως υγρά</a:t>
            </a:r>
          </a:p>
          <a:p>
            <a:pPr marL="285750" indent="-285750">
              <a:buFont typeface="Arial" panose="020B0604020202020204" pitchFamily="34" charset="0"/>
              <a:buChar char="•"/>
            </a:pPr>
            <a:r>
              <a:rPr lang="en-US" dirty="0" err="1" smtClean="0"/>
              <a:t>Chlorphenamine</a:t>
            </a:r>
            <a:endParaRPr lang="en-US" dirty="0" smtClean="0"/>
          </a:p>
          <a:p>
            <a:pPr marL="285750" indent="-285750">
              <a:buFont typeface="Arial" panose="020B0604020202020204" pitchFamily="34" charset="0"/>
              <a:buChar char="•"/>
            </a:pPr>
            <a:r>
              <a:rPr lang="en-US" dirty="0" smtClean="0"/>
              <a:t>Hydrocortisone</a:t>
            </a:r>
          </a:p>
          <a:p>
            <a:endParaRPr lang="en-US" dirty="0"/>
          </a:p>
          <a:p>
            <a:r>
              <a:rPr lang="el-GR" b="1" dirty="0" smtClean="0"/>
              <a:t>Παρακολούθηση</a:t>
            </a:r>
          </a:p>
          <a:p>
            <a:pPr marL="285750" indent="-285750">
              <a:buFont typeface="Arial" panose="020B0604020202020204" pitchFamily="34" charset="0"/>
              <a:buChar char="•"/>
            </a:pPr>
            <a:r>
              <a:rPr lang="el-GR" dirty="0" smtClean="0"/>
              <a:t>Παλμική </a:t>
            </a:r>
            <a:r>
              <a:rPr lang="el-GR" dirty="0" err="1" smtClean="0"/>
              <a:t>υξυμετρία</a:t>
            </a:r>
            <a:endParaRPr lang="el-GR" dirty="0" smtClean="0"/>
          </a:p>
          <a:p>
            <a:pPr marL="285750" indent="-285750">
              <a:buFont typeface="Arial" panose="020B0604020202020204" pitchFamily="34" charset="0"/>
              <a:buChar char="•"/>
            </a:pPr>
            <a:r>
              <a:rPr lang="el-GR" dirty="0" smtClean="0"/>
              <a:t>ΗΚΓ</a:t>
            </a:r>
          </a:p>
          <a:p>
            <a:pPr marL="285750" indent="-285750">
              <a:buFont typeface="Arial" panose="020B0604020202020204" pitchFamily="34" charset="0"/>
              <a:buChar char="•"/>
            </a:pPr>
            <a:r>
              <a:rPr lang="el-GR" dirty="0" smtClean="0"/>
              <a:t>Αρτηριακή πίεση</a:t>
            </a:r>
          </a:p>
          <a:p>
            <a:pPr marL="285750" indent="-285750">
              <a:buFont typeface="Arial" panose="020B0604020202020204" pitchFamily="34" charset="0"/>
              <a:buChar char="•"/>
            </a:pPr>
            <a:endParaRPr lang="el-GR" dirty="0"/>
          </a:p>
        </p:txBody>
      </p:sp>
      <p:sp>
        <p:nvSpPr>
          <p:cNvPr id="17" name="Κάτω βέλος 16"/>
          <p:cNvSpPr/>
          <p:nvPr/>
        </p:nvSpPr>
        <p:spPr>
          <a:xfrm>
            <a:off x="3736731" y="2288760"/>
            <a:ext cx="247440" cy="369084"/>
          </a:xfrm>
          <a:prstGeom prst="downArrow">
            <a:avLst/>
          </a:prstGeom>
          <a:solidFill>
            <a:srgbClr val="B808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8" name="Εικόνα 17"/>
          <p:cNvPicPr>
            <a:picLocks noChangeAspect="1"/>
          </p:cNvPicPr>
          <p:nvPr/>
        </p:nvPicPr>
        <p:blipFill>
          <a:blip r:embed="rId2"/>
          <a:stretch>
            <a:fillRect/>
          </a:stretch>
        </p:blipFill>
        <p:spPr>
          <a:xfrm>
            <a:off x="3717182" y="3063707"/>
            <a:ext cx="286537" cy="390178"/>
          </a:xfrm>
          <a:prstGeom prst="rect">
            <a:avLst/>
          </a:prstGeom>
        </p:spPr>
      </p:pic>
      <p:pic>
        <p:nvPicPr>
          <p:cNvPr id="19" name="Εικόνα 18"/>
          <p:cNvPicPr>
            <a:picLocks noChangeAspect="1"/>
          </p:cNvPicPr>
          <p:nvPr/>
        </p:nvPicPr>
        <p:blipFill>
          <a:blip r:embed="rId2"/>
          <a:stretch>
            <a:fillRect/>
          </a:stretch>
        </p:blipFill>
        <p:spPr>
          <a:xfrm>
            <a:off x="3632259" y="4814875"/>
            <a:ext cx="286537" cy="390178"/>
          </a:xfrm>
          <a:prstGeom prst="rect">
            <a:avLst/>
          </a:prstGeom>
        </p:spPr>
      </p:pic>
      <p:pic>
        <p:nvPicPr>
          <p:cNvPr id="20" name="Εικόνα 19"/>
          <p:cNvPicPr>
            <a:picLocks noChangeAspect="1"/>
          </p:cNvPicPr>
          <p:nvPr/>
        </p:nvPicPr>
        <p:blipFill>
          <a:blip r:embed="rId2"/>
          <a:stretch>
            <a:fillRect/>
          </a:stretch>
        </p:blipFill>
        <p:spPr>
          <a:xfrm>
            <a:off x="3593460" y="6039489"/>
            <a:ext cx="185587" cy="252714"/>
          </a:xfrm>
          <a:prstGeom prst="rect">
            <a:avLst/>
          </a:prstGeom>
        </p:spPr>
      </p:pic>
      <p:pic>
        <p:nvPicPr>
          <p:cNvPr id="21" name="Εικόνα 20"/>
          <p:cNvPicPr>
            <a:picLocks noChangeAspect="1"/>
          </p:cNvPicPr>
          <p:nvPr/>
        </p:nvPicPr>
        <p:blipFill>
          <a:blip r:embed="rId2"/>
          <a:stretch>
            <a:fillRect/>
          </a:stretch>
        </p:blipFill>
        <p:spPr>
          <a:xfrm rot="16200000">
            <a:off x="5902542" y="4818588"/>
            <a:ext cx="286537" cy="3365257"/>
          </a:xfrm>
          <a:prstGeom prst="rect">
            <a:avLst/>
          </a:prstGeom>
        </p:spPr>
      </p:pic>
    </p:spTree>
    <p:extLst>
      <p:ext uri="{BB962C8B-B14F-4D97-AF65-F5344CB8AC3E}">
        <p14:creationId xmlns:p14="http://schemas.microsoft.com/office/powerpoint/2010/main" val="1525148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Στρογγυλεμένο ορθογώνιο 15"/>
          <p:cNvSpPr/>
          <p:nvPr/>
        </p:nvSpPr>
        <p:spPr>
          <a:xfrm>
            <a:off x="860322" y="4908081"/>
            <a:ext cx="10604847" cy="194991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430823" y="87923"/>
            <a:ext cx="11289323" cy="1110432"/>
          </a:xfrm>
        </p:spPr>
        <p:txBody>
          <a:bodyPr>
            <a:normAutofit fontScale="90000"/>
          </a:bodyPr>
          <a:lstStyle/>
          <a:p>
            <a:r>
              <a:rPr lang="el-GR" dirty="0"/>
              <a:t>Αλγόριθμος Θεραπείας ενηλίκων με </a:t>
            </a:r>
            <a:r>
              <a:rPr lang="el-GR" dirty="0" smtClean="0"/>
              <a:t>αναφυλαξία </a:t>
            </a:r>
            <a:r>
              <a:rPr lang="el-GR" sz="3600" dirty="0" smtClean="0"/>
              <a:t>(συνέχεια)</a:t>
            </a:r>
            <a:endParaRPr lang="el-GR" sz="3600" dirty="0"/>
          </a:p>
        </p:txBody>
      </p:sp>
      <p:grpSp>
        <p:nvGrpSpPr>
          <p:cNvPr id="6" name="Ομάδα 5"/>
          <p:cNvGrpSpPr/>
          <p:nvPr/>
        </p:nvGrpSpPr>
        <p:grpSpPr>
          <a:xfrm>
            <a:off x="838200" y="1243751"/>
            <a:ext cx="10418885" cy="1389530"/>
            <a:chOff x="1011115" y="1837592"/>
            <a:chExt cx="10342685" cy="1556239"/>
          </a:xfrm>
        </p:grpSpPr>
        <p:sp>
          <p:nvSpPr>
            <p:cNvPr id="4" name="Στρογγυλεμένο ορθογώνιο 3"/>
            <p:cNvSpPr/>
            <p:nvPr/>
          </p:nvSpPr>
          <p:spPr>
            <a:xfrm>
              <a:off x="1011115" y="1837592"/>
              <a:ext cx="10342685" cy="155623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a:p>
          </p:txBody>
        </p:sp>
        <p:sp>
          <p:nvSpPr>
            <p:cNvPr id="5" name="TextBox 4"/>
            <p:cNvSpPr txBox="1"/>
            <p:nvPr/>
          </p:nvSpPr>
          <p:spPr>
            <a:xfrm>
              <a:off x="1239715" y="1987062"/>
              <a:ext cx="9785839" cy="1206457"/>
            </a:xfrm>
            <a:prstGeom prst="rect">
              <a:avLst/>
            </a:prstGeom>
            <a:noFill/>
          </p:spPr>
          <p:txBody>
            <a:bodyPr wrap="square" rtlCol="0">
              <a:spAutoFit/>
            </a:bodyPr>
            <a:lstStyle/>
            <a:p>
              <a:r>
                <a:rPr lang="el-GR" sz="1600" b="1" i="1" dirty="0" smtClean="0"/>
                <a:t>1. </a:t>
              </a:r>
              <a:r>
                <a:rPr lang="el-GR" sz="1600" i="1" dirty="0" smtClean="0"/>
                <a:t>Προβλήματα απειλητικά για τη ζωή:</a:t>
              </a:r>
            </a:p>
            <a:p>
              <a:pPr marL="285750" indent="-285750">
                <a:buFont typeface="Arial" panose="020B0604020202020204" pitchFamily="34" charset="0"/>
                <a:buChar char="•"/>
              </a:pPr>
              <a:r>
                <a:rPr lang="el-GR" sz="1600" b="1" dirty="0" smtClean="0"/>
                <a:t>Αεραγωγοί: </a:t>
              </a:r>
              <a:r>
                <a:rPr lang="el-GR" sz="1600" dirty="0" smtClean="0"/>
                <a:t>Οίδημα, βραχνάδα, συριγμός</a:t>
              </a:r>
            </a:p>
            <a:p>
              <a:pPr marL="285750" indent="-285750">
                <a:buFont typeface="Arial" panose="020B0604020202020204" pitchFamily="34" charset="0"/>
                <a:buChar char="•"/>
              </a:pPr>
              <a:r>
                <a:rPr lang="el-GR" sz="1600" b="1" dirty="0" smtClean="0"/>
                <a:t>Αναπνοή: </a:t>
              </a:r>
              <a:r>
                <a:rPr lang="el-GR" sz="1600" dirty="0" smtClean="0"/>
                <a:t>Ταχύπνοια, συριγμός, κακουχία, κυάνωση, </a:t>
              </a:r>
              <a:r>
                <a:rPr lang="en-US" sz="1600" dirty="0" smtClean="0"/>
                <a:t>SpO</a:t>
              </a:r>
              <a:r>
                <a:rPr lang="en-US" sz="1600" baseline="-25000" dirty="0" smtClean="0"/>
                <a:t>2 </a:t>
              </a:r>
              <a:r>
                <a:rPr lang="en-US" sz="1600" strike="sngStrike" dirty="0"/>
                <a:t> </a:t>
              </a:r>
              <a:r>
                <a:rPr lang="en-US" sz="1600" dirty="0" smtClean="0"/>
                <a:t>&lt; 92%, </a:t>
              </a:r>
              <a:r>
                <a:rPr lang="el-GR" sz="1600" dirty="0" smtClean="0"/>
                <a:t>σύγχυση</a:t>
              </a:r>
            </a:p>
            <a:p>
              <a:pPr marL="285750" indent="-285750">
                <a:buFont typeface="Arial" panose="020B0604020202020204" pitchFamily="34" charset="0"/>
                <a:buChar char="•"/>
              </a:pPr>
              <a:r>
                <a:rPr lang="el-GR" sz="1600" dirty="0" smtClean="0"/>
                <a:t>Κυκλοφορία: Ωχρότητα, Ιδρώτας, χαμηλή πίεση, αδυναμία, υπνηλία, κώμα </a:t>
              </a:r>
            </a:p>
          </p:txBody>
        </p:sp>
      </p:grpSp>
      <p:grpSp>
        <p:nvGrpSpPr>
          <p:cNvPr id="15" name="Ομάδα 14"/>
          <p:cNvGrpSpPr/>
          <p:nvPr/>
        </p:nvGrpSpPr>
        <p:grpSpPr>
          <a:xfrm>
            <a:off x="860322" y="2705574"/>
            <a:ext cx="7388756" cy="2202507"/>
            <a:chOff x="1011114" y="3045253"/>
            <a:chExt cx="7388756" cy="2370304"/>
          </a:xfrm>
        </p:grpSpPr>
        <p:sp>
          <p:nvSpPr>
            <p:cNvPr id="7" name="Στρογγυλεμένο ορθογώνιο 6"/>
            <p:cNvSpPr/>
            <p:nvPr/>
          </p:nvSpPr>
          <p:spPr>
            <a:xfrm>
              <a:off x="1011114" y="3045253"/>
              <a:ext cx="7388756" cy="237030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8" name="TextBox 7"/>
            <p:cNvSpPr txBox="1"/>
            <p:nvPr/>
          </p:nvSpPr>
          <p:spPr>
            <a:xfrm>
              <a:off x="1151792" y="3107233"/>
              <a:ext cx="5741377" cy="2252326"/>
            </a:xfrm>
            <a:prstGeom prst="rect">
              <a:avLst/>
            </a:prstGeom>
            <a:noFill/>
          </p:spPr>
          <p:txBody>
            <a:bodyPr wrap="square" rtlCol="0">
              <a:spAutoFit/>
            </a:bodyPr>
            <a:lstStyle/>
            <a:p>
              <a:r>
                <a:rPr lang="el-GR" sz="1600" b="1" i="1" dirty="0" smtClean="0"/>
                <a:t>2</a:t>
              </a:r>
              <a:r>
                <a:rPr lang="el-GR" sz="1600" i="1" dirty="0" smtClean="0"/>
                <a:t>.</a:t>
              </a:r>
              <a:r>
                <a:rPr lang="el-GR" sz="1600" b="1" i="1" dirty="0" smtClean="0"/>
                <a:t>Αδρεναλίνη</a:t>
              </a:r>
              <a:r>
                <a:rPr lang="el-GR" sz="1600" i="1" dirty="0" smtClean="0"/>
                <a:t>(χορηγείστε τη </a:t>
              </a:r>
              <a:r>
                <a:rPr lang="en-US" sz="1600" i="1" dirty="0" smtClean="0"/>
                <a:t>IM </a:t>
              </a:r>
              <a:r>
                <a:rPr lang="el-GR" sz="1600" i="1" dirty="0" smtClean="0"/>
                <a:t>αν δεν έχετε διαθέσιμη</a:t>
              </a:r>
              <a:r>
                <a:rPr lang="el-GR" i="1" dirty="0" smtClean="0"/>
                <a:t> </a:t>
              </a:r>
              <a:r>
                <a:rPr lang="el-GR" sz="1600" i="1" dirty="0" smtClean="0"/>
                <a:t>φλέβα) Δόση </a:t>
              </a:r>
              <a:r>
                <a:rPr lang="en-US" sz="1600" i="1" dirty="0" smtClean="0"/>
                <a:t>IM </a:t>
              </a:r>
              <a:r>
                <a:rPr lang="el-GR" sz="1600" i="1" dirty="0" smtClean="0"/>
                <a:t>αδρεναλίνης:1:1000. Επαναλάβετε σε 5 λεπτά αν δεν έχετε ανταπόκριση)</a:t>
              </a:r>
            </a:p>
            <a:p>
              <a:pPr marL="285750" indent="-285750">
                <a:buFont typeface="Arial" panose="020B0604020202020204" pitchFamily="34" charset="0"/>
                <a:buChar char="•"/>
              </a:pPr>
              <a:r>
                <a:rPr lang="el-GR" sz="1600" dirty="0" smtClean="0"/>
                <a:t>Ενήλικες                                         500 μ</a:t>
              </a:r>
              <a:r>
                <a:rPr lang="en-US" sz="1600" dirty="0" smtClean="0"/>
                <a:t>g IM (0.5mL)</a:t>
              </a:r>
              <a:endParaRPr lang="el-GR" sz="1600" dirty="0" smtClean="0"/>
            </a:p>
            <a:p>
              <a:pPr marL="285750" indent="-285750">
                <a:buFont typeface="Arial" panose="020B0604020202020204" pitchFamily="34" charset="0"/>
                <a:buChar char="•"/>
              </a:pPr>
              <a:r>
                <a:rPr lang="el-GR" sz="1600" dirty="0" smtClean="0"/>
                <a:t>Παιδιά &gt;12 </a:t>
              </a:r>
              <a:r>
                <a:rPr lang="el-GR" sz="1600" dirty="0"/>
                <a:t>ετών                           500 μ</a:t>
              </a:r>
              <a:r>
                <a:rPr lang="en-US" sz="1600" dirty="0"/>
                <a:t>g IM (0.5mL)</a:t>
              </a:r>
            </a:p>
            <a:p>
              <a:pPr marL="285750" indent="-285750">
                <a:buFont typeface="Arial" panose="020B0604020202020204" pitchFamily="34" charset="0"/>
                <a:buChar char="•"/>
              </a:pPr>
              <a:r>
                <a:rPr lang="el-GR" sz="1600" dirty="0" smtClean="0"/>
                <a:t>Παιδιά 6-12 ετών                          300 </a:t>
              </a:r>
              <a:r>
                <a:rPr lang="el-GR" sz="1600" dirty="0"/>
                <a:t>μ</a:t>
              </a:r>
              <a:r>
                <a:rPr lang="en-US" sz="1600" dirty="0"/>
                <a:t>g IM (0.</a:t>
              </a:r>
              <a:r>
                <a:rPr lang="el-GR" sz="1600" dirty="0"/>
                <a:t>3</a:t>
              </a:r>
              <a:r>
                <a:rPr lang="en-US" sz="1600" dirty="0"/>
                <a:t>mL)</a:t>
              </a:r>
            </a:p>
            <a:p>
              <a:pPr marL="285750" indent="-285750">
                <a:buFont typeface="Arial" panose="020B0604020202020204" pitchFamily="34" charset="0"/>
                <a:buChar char="•"/>
              </a:pPr>
              <a:r>
                <a:rPr lang="el-GR" sz="1600" dirty="0" smtClean="0"/>
                <a:t>Παιδιά κάτω των 6 ετών              150 μ</a:t>
              </a:r>
              <a:r>
                <a:rPr lang="en-US" sz="1600" dirty="0" smtClean="0"/>
                <a:t>g IM (0.15 mL)</a:t>
              </a:r>
            </a:p>
            <a:p>
              <a:r>
                <a:rPr lang="el-GR" sz="1600" dirty="0" err="1" smtClean="0"/>
                <a:t>Τιτλοποίηση</a:t>
              </a:r>
              <a:r>
                <a:rPr lang="el-GR" sz="1600" dirty="0" smtClean="0"/>
                <a:t>: ενήλικες: 50μ</a:t>
              </a:r>
              <a:r>
                <a:rPr lang="en-US" sz="1600" dirty="0" smtClean="0"/>
                <a:t>g / </a:t>
              </a:r>
              <a:r>
                <a:rPr lang="el-GR" sz="1600" dirty="0" smtClean="0"/>
                <a:t>παιδιά: 1μ</a:t>
              </a:r>
              <a:r>
                <a:rPr lang="en-US" sz="1600" dirty="0" smtClean="0"/>
                <a:t>g/Kg</a:t>
              </a:r>
              <a:endParaRPr lang="el-GR" sz="1600" dirty="0"/>
            </a:p>
          </p:txBody>
        </p:sp>
      </p:grpSp>
      <p:grpSp>
        <p:nvGrpSpPr>
          <p:cNvPr id="11" name="Ομάδα 10"/>
          <p:cNvGrpSpPr/>
          <p:nvPr/>
        </p:nvGrpSpPr>
        <p:grpSpPr>
          <a:xfrm>
            <a:off x="8301830" y="2708063"/>
            <a:ext cx="3024554" cy="2070542"/>
            <a:chOff x="7332784" y="3312135"/>
            <a:chExt cx="2883877" cy="2631465"/>
          </a:xfrm>
        </p:grpSpPr>
        <p:sp>
          <p:nvSpPr>
            <p:cNvPr id="3" name="Στρογγυλεμένο ορθογώνιο 2"/>
            <p:cNvSpPr/>
            <p:nvPr/>
          </p:nvSpPr>
          <p:spPr>
            <a:xfrm>
              <a:off x="7332784" y="3312135"/>
              <a:ext cx="2883877" cy="263146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a:p>
          </p:txBody>
        </p:sp>
        <p:sp>
          <p:nvSpPr>
            <p:cNvPr id="9" name="TextBox 8"/>
            <p:cNvSpPr txBox="1"/>
            <p:nvPr/>
          </p:nvSpPr>
          <p:spPr>
            <a:xfrm>
              <a:off x="7505018" y="3560881"/>
              <a:ext cx="2597342" cy="2307816"/>
            </a:xfrm>
            <a:prstGeom prst="rect">
              <a:avLst/>
            </a:prstGeom>
            <a:solidFill>
              <a:schemeClr val="accent2">
                <a:lumMod val="40000"/>
                <a:lumOff val="60000"/>
              </a:schemeClr>
            </a:solidFill>
          </p:spPr>
          <p:txBody>
            <a:bodyPr wrap="square" rtlCol="0">
              <a:spAutoFit/>
            </a:bodyPr>
            <a:lstStyle/>
            <a:p>
              <a:r>
                <a:rPr lang="en-US" sz="1600" b="1" i="1" dirty="0" smtClean="0"/>
                <a:t>3. IV </a:t>
              </a:r>
              <a:r>
                <a:rPr lang="el-GR" sz="1600" b="1" i="1" dirty="0" smtClean="0"/>
                <a:t>φόρτιση με υγρά</a:t>
              </a:r>
            </a:p>
            <a:p>
              <a:r>
                <a:rPr lang="el-GR" sz="1600" dirty="0" smtClean="0"/>
                <a:t>Ενήλικες: 500-1000 </a:t>
              </a:r>
              <a:r>
                <a:rPr lang="en-US" sz="1600" dirty="0" smtClean="0"/>
                <a:t>mL</a:t>
              </a:r>
            </a:p>
            <a:p>
              <a:r>
                <a:rPr lang="el-GR" sz="1600" dirty="0" smtClean="0"/>
                <a:t>Παιδιά: κρυσταλ</a:t>
              </a:r>
              <a:r>
                <a:rPr lang="el-GR" sz="1600" dirty="0"/>
                <a:t>λ</a:t>
              </a:r>
              <a:r>
                <a:rPr lang="el-GR" sz="1600" dirty="0" smtClean="0"/>
                <a:t>ικά 20</a:t>
              </a:r>
              <a:r>
                <a:rPr lang="en-US" sz="1600" dirty="0" smtClean="0"/>
                <a:t> mL/Kg</a:t>
              </a:r>
              <a:endParaRPr lang="el-GR" sz="1600" dirty="0" smtClean="0"/>
            </a:p>
            <a:p>
              <a:r>
                <a:rPr lang="el-GR" sz="1600" i="1" dirty="0" smtClean="0"/>
                <a:t>Σταματήστε κρυσταλλικά αν αυτά ευθύνονται για την αναφυλαξία </a:t>
              </a:r>
              <a:endParaRPr lang="el-GR" sz="1600" i="1" dirty="0"/>
            </a:p>
          </p:txBody>
        </p:sp>
      </p:grpSp>
      <p:graphicFrame>
        <p:nvGraphicFramePr>
          <p:cNvPr id="14" name="Πίνακας 13"/>
          <p:cNvGraphicFramePr>
            <a:graphicFrameLocks noGrp="1"/>
          </p:cNvGraphicFramePr>
          <p:nvPr>
            <p:extLst>
              <p:ext uri="{D42A27DB-BD31-4B8C-83A1-F6EECF244321}">
                <p14:modId xmlns:p14="http://schemas.microsoft.com/office/powerpoint/2010/main" val="1288444882"/>
              </p:ext>
            </p:extLst>
          </p:nvPr>
        </p:nvGraphicFramePr>
        <p:xfrm>
          <a:off x="1001001" y="5015884"/>
          <a:ext cx="10256085" cy="1739774"/>
        </p:xfrm>
        <a:graphic>
          <a:graphicData uri="http://schemas.openxmlformats.org/drawingml/2006/table">
            <a:tbl>
              <a:tblPr firstRow="1" bandRow="1">
                <a:tableStyleId>{D27102A9-8310-4765-A935-A1911B00CA55}</a:tableStyleId>
              </a:tblPr>
              <a:tblGrid>
                <a:gridCol w="3418695">
                  <a:extLst>
                    <a:ext uri="{9D8B030D-6E8A-4147-A177-3AD203B41FA5}">
                      <a16:colId xmlns:a16="http://schemas.microsoft.com/office/drawing/2014/main" val="3726665377"/>
                    </a:ext>
                  </a:extLst>
                </a:gridCol>
                <a:gridCol w="3418695">
                  <a:extLst>
                    <a:ext uri="{9D8B030D-6E8A-4147-A177-3AD203B41FA5}">
                      <a16:colId xmlns:a16="http://schemas.microsoft.com/office/drawing/2014/main" val="1703815663"/>
                    </a:ext>
                  </a:extLst>
                </a:gridCol>
                <a:gridCol w="3418695">
                  <a:extLst>
                    <a:ext uri="{9D8B030D-6E8A-4147-A177-3AD203B41FA5}">
                      <a16:colId xmlns:a16="http://schemas.microsoft.com/office/drawing/2014/main" val="2388611140"/>
                    </a:ext>
                  </a:extLst>
                </a:gridCol>
              </a:tblGrid>
              <a:tr h="271738">
                <a:tc>
                  <a:txBody>
                    <a:bodyPr/>
                    <a:lstStyle/>
                    <a:p>
                      <a:endParaRPr lang="el-GR" sz="1600" dirty="0"/>
                    </a:p>
                  </a:txBody>
                  <a:tcPr/>
                </a:tc>
                <a:tc>
                  <a:txBody>
                    <a:bodyPr/>
                    <a:lstStyle/>
                    <a:p>
                      <a:r>
                        <a:rPr lang="en-US" sz="1600" dirty="0" smtClean="0"/>
                        <a:t>4. </a:t>
                      </a:r>
                      <a:r>
                        <a:rPr lang="en-US" sz="1600" dirty="0" err="1" smtClean="0"/>
                        <a:t>Chlorphenamine</a:t>
                      </a:r>
                      <a:r>
                        <a:rPr lang="en-US" sz="1600" baseline="0" dirty="0" smtClean="0"/>
                        <a:t> (IM /</a:t>
                      </a:r>
                      <a:r>
                        <a:rPr lang="el-GR" sz="1600" baseline="0" dirty="0" smtClean="0"/>
                        <a:t>ή αργά </a:t>
                      </a:r>
                      <a:r>
                        <a:rPr lang="en-US" sz="1600" baseline="0" dirty="0" smtClean="0"/>
                        <a:t>IV)</a:t>
                      </a:r>
                      <a:endParaRPr lang="el-GR" sz="1600" dirty="0"/>
                    </a:p>
                  </a:txBody>
                  <a:tcPr/>
                </a:tc>
                <a:tc>
                  <a:txBody>
                    <a:bodyPr/>
                    <a:lstStyle/>
                    <a:p>
                      <a:r>
                        <a:rPr lang="en-US" sz="1600" dirty="0" smtClean="0"/>
                        <a:t> 5.</a:t>
                      </a:r>
                      <a:r>
                        <a:rPr lang="en-US" sz="1600" baseline="0" dirty="0" smtClean="0"/>
                        <a:t> Hydrocortisone (IM/</a:t>
                      </a:r>
                      <a:r>
                        <a:rPr lang="el-GR" sz="1600" baseline="0" dirty="0" smtClean="0"/>
                        <a:t>ή αργά </a:t>
                      </a:r>
                      <a:r>
                        <a:rPr lang="en-US" sz="1600" baseline="0" dirty="0" smtClean="0"/>
                        <a:t>IV)</a:t>
                      </a:r>
                      <a:endParaRPr lang="el-GR" sz="1600" dirty="0"/>
                    </a:p>
                  </a:txBody>
                  <a:tcPr/>
                </a:tc>
                <a:extLst>
                  <a:ext uri="{0D108BD9-81ED-4DB2-BD59-A6C34878D82A}">
                    <a16:rowId xmlns:a16="http://schemas.microsoft.com/office/drawing/2014/main" val="3767458633"/>
                  </a:ext>
                </a:extLst>
              </a:tr>
              <a:tr h="182642">
                <a:tc>
                  <a:txBody>
                    <a:bodyPr/>
                    <a:lstStyle/>
                    <a:p>
                      <a:r>
                        <a:rPr lang="el-GR" sz="1600" dirty="0" smtClean="0"/>
                        <a:t>Ενήλικες</a:t>
                      </a:r>
                      <a:r>
                        <a:rPr lang="el-GR" sz="1600" baseline="0" dirty="0" smtClean="0"/>
                        <a:t> και παιδιά πάνω από 12 ετών</a:t>
                      </a:r>
                      <a:endParaRPr lang="el-GR" sz="1600" dirty="0"/>
                    </a:p>
                  </a:txBody>
                  <a:tcPr/>
                </a:tc>
                <a:tc>
                  <a:txBody>
                    <a:bodyPr/>
                    <a:lstStyle/>
                    <a:p>
                      <a:r>
                        <a:rPr lang="el-GR" sz="1600" dirty="0" smtClean="0"/>
                        <a:t>10</a:t>
                      </a:r>
                      <a:r>
                        <a:rPr lang="en-US" sz="1600" dirty="0" smtClean="0"/>
                        <a:t>mg</a:t>
                      </a:r>
                      <a:endParaRPr lang="el-GR" sz="1600" dirty="0"/>
                    </a:p>
                  </a:txBody>
                  <a:tcPr/>
                </a:tc>
                <a:tc>
                  <a:txBody>
                    <a:bodyPr/>
                    <a:lstStyle/>
                    <a:p>
                      <a:r>
                        <a:rPr lang="el-GR" sz="1600" dirty="0" smtClean="0"/>
                        <a:t>200</a:t>
                      </a:r>
                      <a:r>
                        <a:rPr lang="en-US" sz="1600" dirty="0" smtClean="0"/>
                        <a:t>mg</a:t>
                      </a:r>
                      <a:endParaRPr lang="el-GR" sz="1600" dirty="0"/>
                    </a:p>
                  </a:txBody>
                  <a:tcPr/>
                </a:tc>
                <a:extLst>
                  <a:ext uri="{0D108BD9-81ED-4DB2-BD59-A6C34878D82A}">
                    <a16:rowId xmlns:a16="http://schemas.microsoft.com/office/drawing/2014/main" val="1427306129"/>
                  </a:ext>
                </a:extLst>
              </a:tr>
              <a:tr h="251808">
                <a:tc>
                  <a:txBody>
                    <a:bodyPr/>
                    <a:lstStyle/>
                    <a:p>
                      <a:r>
                        <a:rPr lang="el-GR" sz="1600" dirty="0" smtClean="0"/>
                        <a:t>Παιδιά 6-12 ετών</a:t>
                      </a:r>
                      <a:endParaRPr lang="el-GR" sz="1600" dirty="0"/>
                    </a:p>
                  </a:txBody>
                  <a:tcPr/>
                </a:tc>
                <a:tc>
                  <a:txBody>
                    <a:bodyPr/>
                    <a:lstStyle/>
                    <a:p>
                      <a:r>
                        <a:rPr lang="en-US" sz="1600" dirty="0" smtClean="0"/>
                        <a:t>5mg</a:t>
                      </a:r>
                      <a:endParaRPr lang="el-GR" sz="1600" dirty="0"/>
                    </a:p>
                  </a:txBody>
                  <a:tcPr/>
                </a:tc>
                <a:tc>
                  <a:txBody>
                    <a:bodyPr/>
                    <a:lstStyle/>
                    <a:p>
                      <a:r>
                        <a:rPr lang="en-US" sz="1600" dirty="0" smtClean="0"/>
                        <a:t>100 mg</a:t>
                      </a:r>
                      <a:endParaRPr lang="el-GR" sz="1600" dirty="0"/>
                    </a:p>
                  </a:txBody>
                  <a:tcPr/>
                </a:tc>
                <a:extLst>
                  <a:ext uri="{0D108BD9-81ED-4DB2-BD59-A6C34878D82A}">
                    <a16:rowId xmlns:a16="http://schemas.microsoft.com/office/drawing/2014/main" val="2183716036"/>
                  </a:ext>
                </a:extLst>
              </a:tr>
              <a:tr h="241844">
                <a:tc>
                  <a:txBody>
                    <a:bodyPr/>
                    <a:lstStyle/>
                    <a:p>
                      <a:r>
                        <a:rPr lang="el-GR" sz="1600" dirty="0" smtClean="0"/>
                        <a:t>Παιδιά 6 μηνών ως 6 ετών</a:t>
                      </a:r>
                      <a:endParaRPr lang="el-GR" sz="1600" dirty="0"/>
                    </a:p>
                  </a:txBody>
                  <a:tcPr/>
                </a:tc>
                <a:tc>
                  <a:txBody>
                    <a:bodyPr/>
                    <a:lstStyle/>
                    <a:p>
                      <a:r>
                        <a:rPr lang="en-US" sz="1600" dirty="0" smtClean="0"/>
                        <a:t>2.5 mg</a:t>
                      </a:r>
                      <a:endParaRPr lang="el-GR" sz="1600" dirty="0"/>
                    </a:p>
                  </a:txBody>
                  <a:tcPr/>
                </a:tc>
                <a:tc>
                  <a:txBody>
                    <a:bodyPr/>
                    <a:lstStyle/>
                    <a:p>
                      <a:r>
                        <a:rPr lang="en-US" sz="1600" dirty="0" smtClean="0"/>
                        <a:t>50 mg</a:t>
                      </a:r>
                      <a:endParaRPr lang="el-GR" sz="1600" dirty="0"/>
                    </a:p>
                  </a:txBody>
                  <a:tcPr/>
                </a:tc>
                <a:extLst>
                  <a:ext uri="{0D108BD9-81ED-4DB2-BD59-A6C34878D82A}">
                    <a16:rowId xmlns:a16="http://schemas.microsoft.com/office/drawing/2014/main" val="3197556411"/>
                  </a:ext>
                </a:extLst>
              </a:tr>
              <a:tr h="398654">
                <a:tc>
                  <a:txBody>
                    <a:bodyPr/>
                    <a:lstStyle/>
                    <a:p>
                      <a:r>
                        <a:rPr lang="el-GR" sz="1600" dirty="0" smtClean="0"/>
                        <a:t>Παιδιά κάτω από 6 μηνών</a:t>
                      </a:r>
                      <a:endParaRPr lang="el-GR" sz="1600" dirty="0"/>
                    </a:p>
                  </a:txBody>
                  <a:tcPr/>
                </a:tc>
                <a:tc>
                  <a:txBody>
                    <a:bodyPr/>
                    <a:lstStyle/>
                    <a:p>
                      <a:r>
                        <a:rPr lang="en-US" sz="1600" dirty="0" smtClean="0"/>
                        <a:t>250</a:t>
                      </a:r>
                      <a:r>
                        <a:rPr lang="el-GR" sz="1600" dirty="0" smtClean="0"/>
                        <a:t>μ</a:t>
                      </a:r>
                      <a:r>
                        <a:rPr lang="en-US" sz="1600" dirty="0" smtClean="0"/>
                        <a:t>g/Kg</a:t>
                      </a:r>
                      <a:endParaRPr lang="el-GR" sz="1600" dirty="0"/>
                    </a:p>
                  </a:txBody>
                  <a:tcPr/>
                </a:tc>
                <a:tc>
                  <a:txBody>
                    <a:bodyPr/>
                    <a:lstStyle/>
                    <a:p>
                      <a:r>
                        <a:rPr lang="en-US" sz="1600" dirty="0" smtClean="0"/>
                        <a:t>25 mg</a:t>
                      </a:r>
                      <a:endParaRPr lang="el-GR" sz="1600" dirty="0"/>
                    </a:p>
                  </a:txBody>
                  <a:tcPr/>
                </a:tc>
                <a:extLst>
                  <a:ext uri="{0D108BD9-81ED-4DB2-BD59-A6C34878D82A}">
                    <a16:rowId xmlns:a16="http://schemas.microsoft.com/office/drawing/2014/main" val="68057436"/>
                  </a:ext>
                </a:extLst>
              </a:tr>
            </a:tbl>
          </a:graphicData>
        </a:graphic>
      </p:graphicFrame>
    </p:spTree>
    <p:extLst>
      <p:ext uri="{BB962C8B-B14F-4D97-AF65-F5344CB8AC3E}">
        <p14:creationId xmlns:p14="http://schemas.microsoft.com/office/powerpoint/2010/main" val="2272926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Πνιγμός</a:t>
            </a:r>
            <a:endParaRPr lang="el-GR" dirty="0"/>
          </a:p>
        </p:txBody>
      </p:sp>
      <p:sp>
        <p:nvSpPr>
          <p:cNvPr id="5" name="Θέση περιεχομένου 4"/>
          <p:cNvSpPr>
            <a:spLocks noGrp="1"/>
          </p:cNvSpPr>
          <p:nvPr>
            <p:ph idx="1"/>
          </p:nvPr>
        </p:nvSpPr>
        <p:spPr/>
        <p:txBody>
          <a:bodyPr/>
          <a:lstStyle/>
          <a:p>
            <a:r>
              <a:rPr lang="el-GR" dirty="0" smtClean="0"/>
              <a:t>Κλειδί για την επιτυχία της αντιμετώπισης: Η αναγνώριση του προβλήματος</a:t>
            </a:r>
          </a:p>
          <a:p>
            <a:r>
              <a:rPr lang="el-GR" dirty="0" smtClean="0"/>
              <a:t>Το άτομο αισθάνεται ένα πρόβλημα στους αεραγωγούς ενώ σιτίζεται</a:t>
            </a:r>
            <a:r>
              <a:rPr lang="en-US" dirty="0" smtClean="0"/>
              <a:t> </a:t>
            </a:r>
          </a:p>
          <a:p>
            <a:r>
              <a:rPr lang="el-GR" dirty="0" smtClean="0"/>
              <a:t>Συχνά σφίγγει τον αυχένα</a:t>
            </a:r>
          </a:p>
          <a:p>
            <a:r>
              <a:rPr lang="el-GR" dirty="0" smtClean="0"/>
              <a:t>Τα θύματα μπορεί να μην μπορούν να αναπνεύσουν και μπορεί να μην έχουν τις αισθήσεις τους</a:t>
            </a:r>
            <a:endParaRPr lang="el-GR" dirty="0"/>
          </a:p>
        </p:txBody>
      </p:sp>
    </p:spTree>
    <p:extLst>
      <p:ext uri="{BB962C8B-B14F-4D97-AF65-F5344CB8AC3E}">
        <p14:creationId xmlns:p14="http://schemas.microsoft.com/office/powerpoint/2010/main" val="2807332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ΓΕΝΙΚΗ ΠΡΟΣΕΓΓΙΣΗ ΣΤΑ ΤΕΠ</a:t>
            </a:r>
            <a:endParaRPr lang="el-GR" dirty="0"/>
          </a:p>
        </p:txBody>
      </p:sp>
      <p:sp>
        <p:nvSpPr>
          <p:cNvPr id="8" name="7 - Θέση περιεχομένου"/>
          <p:cNvSpPr>
            <a:spLocks noGrp="1"/>
          </p:cNvSpPr>
          <p:nvPr>
            <p:ph sz="half" idx="1"/>
          </p:nvPr>
        </p:nvSpPr>
        <p:spPr/>
        <p:txBody>
          <a:bodyPr/>
          <a:lstStyle/>
          <a:p>
            <a:r>
              <a:rPr lang="el-GR" dirty="0" smtClean="0"/>
              <a:t>Η προσέγγιση στα ΤΕΠ πρέπει να σιγουρέψει ότι η περισσότερο απειλητική για την ζωή κατάσταση θα αντιμετωπιστεί πρώτη</a:t>
            </a:r>
          </a:p>
          <a:p>
            <a:r>
              <a:rPr lang="el-GR" dirty="0" smtClean="0"/>
              <a:t>Μια διαδικασία διαλογής θα κατηγοριοποιήσει τους ασθενείς ως προς την προτεραιότητα αντιμετώπισής τους</a:t>
            </a:r>
            <a:endParaRPr lang="el-GR" dirty="0"/>
          </a:p>
        </p:txBody>
      </p:sp>
      <p:graphicFrame>
        <p:nvGraphicFramePr>
          <p:cNvPr id="10" name="9 - Θέση περιεχομένου"/>
          <p:cNvGraphicFramePr>
            <a:graphicFrameLocks noGrp="1"/>
          </p:cNvGraphicFramePr>
          <p:nvPr>
            <p:ph sz="half" idx="2"/>
            <p:extLst>
              <p:ext uri="{D42A27DB-BD31-4B8C-83A1-F6EECF244321}">
                <p14:modId xmlns:p14="http://schemas.microsoft.com/office/powerpoint/2010/main" val="501043950"/>
              </p:ext>
            </p:extLst>
          </p:nvPr>
        </p:nvGraphicFramePr>
        <p:xfrm>
          <a:off x="6172199" y="1825625"/>
          <a:ext cx="5466425" cy="3139440"/>
        </p:xfrm>
        <a:graphic>
          <a:graphicData uri="http://schemas.openxmlformats.org/drawingml/2006/table">
            <a:tbl>
              <a:tblPr firstRow="1" bandRow="1">
                <a:tableStyleId>{21E4AEA4-8DFA-4A89-87EB-49C32662AFE0}</a:tableStyleId>
              </a:tblPr>
              <a:tblGrid>
                <a:gridCol w="2625572">
                  <a:extLst>
                    <a:ext uri="{9D8B030D-6E8A-4147-A177-3AD203B41FA5}">
                      <a16:colId xmlns:a16="http://schemas.microsoft.com/office/drawing/2014/main" val="20000"/>
                    </a:ext>
                  </a:extLst>
                </a:gridCol>
                <a:gridCol w="1193277">
                  <a:extLst>
                    <a:ext uri="{9D8B030D-6E8A-4147-A177-3AD203B41FA5}">
                      <a16:colId xmlns:a16="http://schemas.microsoft.com/office/drawing/2014/main" val="20001"/>
                    </a:ext>
                  </a:extLst>
                </a:gridCol>
                <a:gridCol w="1647576">
                  <a:extLst>
                    <a:ext uri="{9D8B030D-6E8A-4147-A177-3AD203B41FA5}">
                      <a16:colId xmlns:a16="http://schemas.microsoft.com/office/drawing/2014/main" val="20002"/>
                    </a:ext>
                  </a:extLst>
                </a:gridCol>
              </a:tblGrid>
              <a:tr h="370840">
                <a:tc gridSpan="3">
                  <a:txBody>
                    <a:bodyPr/>
                    <a:lstStyle/>
                    <a:p>
                      <a:r>
                        <a:rPr lang="el-GR" dirty="0" smtClean="0"/>
                        <a:t>Εθνικό σύστημα κατάταξης διαλογής κατά </a:t>
                      </a:r>
                      <a:r>
                        <a:rPr lang="en-US" dirty="0" smtClean="0"/>
                        <a:t>UK</a:t>
                      </a:r>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r>
                        <a:rPr lang="el-GR" dirty="0" smtClean="0"/>
                        <a:t>Βαθμός</a:t>
                      </a:r>
                      <a:r>
                        <a:rPr lang="el-GR" baseline="0" dirty="0" smtClean="0"/>
                        <a:t> προτεραιότητας  διαλογής</a:t>
                      </a:r>
                      <a:endParaRPr lang="el-GR" dirty="0"/>
                    </a:p>
                  </a:txBody>
                  <a:tcPr/>
                </a:tc>
                <a:tc>
                  <a:txBody>
                    <a:bodyPr/>
                    <a:lstStyle/>
                    <a:p>
                      <a:r>
                        <a:rPr lang="el-GR" dirty="0" smtClean="0"/>
                        <a:t>Χρώμα</a:t>
                      </a:r>
                      <a:endParaRPr lang="el-GR" dirty="0"/>
                    </a:p>
                  </a:txBody>
                  <a:tcPr/>
                </a:tc>
                <a:tc>
                  <a:txBody>
                    <a:bodyPr/>
                    <a:lstStyle/>
                    <a:p>
                      <a:r>
                        <a:rPr lang="el-GR" dirty="0" smtClean="0"/>
                        <a:t>Χρόνος μέχρι να εξεταστεί</a:t>
                      </a:r>
                      <a:r>
                        <a:rPr lang="el-GR" baseline="0" dirty="0" smtClean="0"/>
                        <a:t> από γιατρό</a:t>
                      </a:r>
                      <a:endParaRPr lang="el-GR" dirty="0"/>
                    </a:p>
                  </a:txBody>
                  <a:tcPr/>
                </a:tc>
                <a:extLst>
                  <a:ext uri="{0D108BD9-81ED-4DB2-BD59-A6C34878D82A}">
                    <a16:rowId xmlns:a16="http://schemas.microsoft.com/office/drawing/2014/main" val="10001"/>
                  </a:ext>
                </a:extLst>
              </a:tr>
              <a:tr h="370840">
                <a:tc>
                  <a:txBody>
                    <a:bodyPr/>
                    <a:lstStyle/>
                    <a:p>
                      <a:r>
                        <a:rPr lang="el-GR" dirty="0" smtClean="0"/>
                        <a:t>1. Άμεσα</a:t>
                      </a:r>
                      <a:endParaRPr lang="el-GR" dirty="0"/>
                    </a:p>
                  </a:txBody>
                  <a:tcPr/>
                </a:tc>
                <a:tc>
                  <a:txBody>
                    <a:bodyPr/>
                    <a:lstStyle/>
                    <a:p>
                      <a:r>
                        <a:rPr lang="el-GR" dirty="0" smtClean="0"/>
                        <a:t>Κόκκινο</a:t>
                      </a:r>
                      <a:endParaRPr lang="el-GR" dirty="0"/>
                    </a:p>
                  </a:txBody>
                  <a:tcPr/>
                </a:tc>
                <a:tc>
                  <a:txBody>
                    <a:bodyPr/>
                    <a:lstStyle/>
                    <a:p>
                      <a:r>
                        <a:rPr lang="el-GR" dirty="0" smtClean="0"/>
                        <a:t>Άμεσα</a:t>
                      </a:r>
                      <a:endParaRPr lang="el-GR" dirty="0"/>
                    </a:p>
                  </a:txBody>
                  <a:tcPr/>
                </a:tc>
                <a:extLst>
                  <a:ext uri="{0D108BD9-81ED-4DB2-BD59-A6C34878D82A}">
                    <a16:rowId xmlns:a16="http://schemas.microsoft.com/office/drawing/2014/main" val="10002"/>
                  </a:ext>
                </a:extLst>
              </a:tr>
              <a:tr h="370840">
                <a:tc>
                  <a:txBody>
                    <a:bodyPr/>
                    <a:lstStyle/>
                    <a:p>
                      <a:r>
                        <a:rPr lang="el-GR" dirty="0" smtClean="0"/>
                        <a:t>2. Πολύ επείγον</a:t>
                      </a:r>
                      <a:endParaRPr lang="el-GR" dirty="0"/>
                    </a:p>
                  </a:txBody>
                  <a:tcPr/>
                </a:tc>
                <a:tc>
                  <a:txBody>
                    <a:bodyPr/>
                    <a:lstStyle/>
                    <a:p>
                      <a:r>
                        <a:rPr lang="el-GR" dirty="0" smtClean="0"/>
                        <a:t>πορτοκαλί</a:t>
                      </a:r>
                      <a:endParaRPr lang="el-GR" dirty="0"/>
                    </a:p>
                  </a:txBody>
                  <a:tcPr/>
                </a:tc>
                <a:tc>
                  <a:txBody>
                    <a:bodyPr/>
                    <a:lstStyle/>
                    <a:p>
                      <a:r>
                        <a:rPr lang="el-GR" dirty="0" smtClean="0"/>
                        <a:t>Σε 5-10 λεπτά</a:t>
                      </a:r>
                      <a:endParaRPr lang="el-GR" dirty="0"/>
                    </a:p>
                  </a:txBody>
                  <a:tcPr/>
                </a:tc>
                <a:extLst>
                  <a:ext uri="{0D108BD9-81ED-4DB2-BD59-A6C34878D82A}">
                    <a16:rowId xmlns:a16="http://schemas.microsoft.com/office/drawing/2014/main" val="10003"/>
                  </a:ext>
                </a:extLst>
              </a:tr>
              <a:tr h="370840">
                <a:tc>
                  <a:txBody>
                    <a:bodyPr/>
                    <a:lstStyle/>
                    <a:p>
                      <a:r>
                        <a:rPr lang="el-GR" dirty="0" smtClean="0"/>
                        <a:t>3. Επείγον</a:t>
                      </a:r>
                      <a:endParaRPr lang="el-GR" dirty="0"/>
                    </a:p>
                  </a:txBody>
                  <a:tcPr/>
                </a:tc>
                <a:tc>
                  <a:txBody>
                    <a:bodyPr/>
                    <a:lstStyle/>
                    <a:p>
                      <a:r>
                        <a:rPr lang="el-GR" dirty="0" smtClean="0"/>
                        <a:t>Κίτρινο</a:t>
                      </a:r>
                      <a:endParaRPr lang="el-GR" dirty="0"/>
                    </a:p>
                  </a:txBody>
                  <a:tcPr/>
                </a:tc>
                <a:tc>
                  <a:txBody>
                    <a:bodyPr/>
                    <a:lstStyle/>
                    <a:p>
                      <a:r>
                        <a:rPr lang="el-GR" dirty="0" smtClean="0"/>
                        <a:t>Σε 1 ώρα</a:t>
                      </a:r>
                      <a:endParaRPr lang="el-GR" dirty="0"/>
                    </a:p>
                  </a:txBody>
                  <a:tcPr/>
                </a:tc>
                <a:extLst>
                  <a:ext uri="{0D108BD9-81ED-4DB2-BD59-A6C34878D82A}">
                    <a16:rowId xmlns:a16="http://schemas.microsoft.com/office/drawing/2014/main" val="10004"/>
                  </a:ext>
                </a:extLst>
              </a:tr>
              <a:tr h="370840">
                <a:tc>
                  <a:txBody>
                    <a:bodyPr/>
                    <a:lstStyle/>
                    <a:p>
                      <a:r>
                        <a:rPr lang="el-GR" dirty="0" smtClean="0"/>
                        <a:t>4. Συνήθης</a:t>
                      </a:r>
                      <a:endParaRPr lang="el-GR" dirty="0"/>
                    </a:p>
                  </a:txBody>
                  <a:tcPr/>
                </a:tc>
                <a:tc>
                  <a:txBody>
                    <a:bodyPr/>
                    <a:lstStyle/>
                    <a:p>
                      <a:r>
                        <a:rPr lang="el-GR" dirty="0" smtClean="0"/>
                        <a:t>Πράσινο </a:t>
                      </a:r>
                      <a:endParaRPr lang="el-GR" dirty="0"/>
                    </a:p>
                  </a:txBody>
                  <a:tcPr/>
                </a:tc>
                <a:tc>
                  <a:txBody>
                    <a:bodyPr/>
                    <a:lstStyle/>
                    <a:p>
                      <a:r>
                        <a:rPr lang="el-GR" dirty="0" smtClean="0"/>
                        <a:t>Σε 2 ώρες</a:t>
                      </a:r>
                      <a:endParaRPr lang="el-GR" dirty="0"/>
                    </a:p>
                  </a:txBody>
                  <a:tcPr/>
                </a:tc>
                <a:extLst>
                  <a:ext uri="{0D108BD9-81ED-4DB2-BD59-A6C34878D82A}">
                    <a16:rowId xmlns:a16="http://schemas.microsoft.com/office/drawing/2014/main" val="10005"/>
                  </a:ext>
                </a:extLst>
              </a:tr>
              <a:tr h="370840">
                <a:tc>
                  <a:txBody>
                    <a:bodyPr/>
                    <a:lstStyle/>
                    <a:p>
                      <a:r>
                        <a:rPr lang="el-GR" dirty="0" smtClean="0"/>
                        <a:t>5. Μη- επείγον</a:t>
                      </a:r>
                      <a:endParaRPr lang="el-GR" dirty="0"/>
                    </a:p>
                  </a:txBody>
                  <a:tcPr/>
                </a:tc>
                <a:tc>
                  <a:txBody>
                    <a:bodyPr/>
                    <a:lstStyle/>
                    <a:p>
                      <a:r>
                        <a:rPr lang="el-GR" dirty="0" smtClean="0"/>
                        <a:t>Μπλε</a:t>
                      </a:r>
                      <a:endParaRPr lang="el-GR" dirty="0"/>
                    </a:p>
                  </a:txBody>
                  <a:tcPr/>
                </a:tc>
                <a:tc>
                  <a:txBody>
                    <a:bodyPr/>
                    <a:lstStyle/>
                    <a:p>
                      <a:r>
                        <a:rPr lang="el-GR" dirty="0" smtClean="0"/>
                        <a:t>Σε 4 ώρες</a:t>
                      </a:r>
                      <a:endParaRPr lang="el-GR" dirty="0"/>
                    </a:p>
                  </a:txBody>
                  <a:tcPr/>
                </a:tc>
                <a:extLst>
                  <a:ext uri="{0D108BD9-81ED-4DB2-BD59-A6C34878D82A}">
                    <a16:rowId xmlns:a16="http://schemas.microsoft.com/office/drawing/2014/main" val="10006"/>
                  </a:ext>
                </a:extLst>
              </a:tr>
            </a:tbl>
          </a:graphicData>
        </a:graphic>
      </p:graphicFrame>
      <p:sp>
        <p:nvSpPr>
          <p:cNvPr id="11" name="10 - TextBox"/>
          <p:cNvSpPr txBox="1"/>
          <p:nvPr/>
        </p:nvSpPr>
        <p:spPr>
          <a:xfrm>
            <a:off x="6096000" y="5220070"/>
            <a:ext cx="5587014" cy="1200329"/>
          </a:xfrm>
          <a:prstGeom prst="rect">
            <a:avLst/>
          </a:prstGeom>
          <a:noFill/>
        </p:spPr>
        <p:txBody>
          <a:bodyPr wrap="square" rtlCol="0">
            <a:spAutoFit/>
          </a:bodyPr>
          <a:lstStyle/>
          <a:p>
            <a:r>
              <a:rPr lang="el-GR" i="1" dirty="0" smtClean="0"/>
              <a:t>Σημείωση: Η κατάταξη προτεραιότητας είναι μια δυναμική διαδικασία. Αν ο ασθενής είναι ασταθής η προτεραιότητα αλλάζει </a:t>
            </a:r>
            <a:r>
              <a:rPr lang="el-GR" b="1" i="1" dirty="0" smtClean="0"/>
              <a:t>με ευθύνη της νοσηλεύτριας διαλογής</a:t>
            </a:r>
            <a:endParaRPr lang="el-GR" b="1"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Αλγόριθμος για την αντιμετώπιση πνιγμού στον ενήλικα</a:t>
            </a:r>
            <a:endParaRPr lang="el-GR" dirty="0"/>
          </a:p>
        </p:txBody>
      </p:sp>
      <p:grpSp>
        <p:nvGrpSpPr>
          <p:cNvPr id="32" name="Ομάδα 31"/>
          <p:cNvGrpSpPr/>
          <p:nvPr/>
        </p:nvGrpSpPr>
        <p:grpSpPr>
          <a:xfrm>
            <a:off x="1362269" y="1820008"/>
            <a:ext cx="9815804" cy="4648794"/>
            <a:chOff x="1362269" y="1820008"/>
            <a:chExt cx="9815804" cy="4648794"/>
          </a:xfrm>
        </p:grpSpPr>
        <p:sp>
          <p:nvSpPr>
            <p:cNvPr id="17" name="Στρογγυλεμένο ορθογώνιο 16"/>
            <p:cNvSpPr/>
            <p:nvPr/>
          </p:nvSpPr>
          <p:spPr>
            <a:xfrm>
              <a:off x="7587762" y="3312367"/>
              <a:ext cx="2722565" cy="1073021"/>
            </a:xfrm>
            <a:prstGeom prst="round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Στρογγυλεμένο ορθογώνιο 3"/>
            <p:cNvSpPr/>
            <p:nvPr/>
          </p:nvSpPr>
          <p:spPr>
            <a:xfrm>
              <a:off x="4246685" y="1820008"/>
              <a:ext cx="3508129" cy="74734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4317023" y="1987062"/>
              <a:ext cx="3270739" cy="461665"/>
            </a:xfrm>
            <a:prstGeom prst="rect">
              <a:avLst/>
            </a:prstGeom>
            <a:noFill/>
          </p:spPr>
          <p:txBody>
            <a:bodyPr wrap="square" rtlCol="0">
              <a:spAutoFit/>
            </a:bodyPr>
            <a:lstStyle/>
            <a:p>
              <a:pPr algn="ctr"/>
              <a:r>
                <a:rPr lang="el-GR" sz="2400" b="1" dirty="0" smtClean="0"/>
                <a:t>Εκτίμηση βαρύτητας</a:t>
              </a:r>
              <a:endParaRPr lang="el-GR" sz="2400" b="1" dirty="0"/>
            </a:p>
          </p:txBody>
        </p:sp>
        <p:cxnSp>
          <p:nvCxnSpPr>
            <p:cNvPr id="7" name="Ευθεία γραμμή σύνδεσης 6"/>
            <p:cNvCxnSpPr>
              <a:stCxn id="4" idx="1"/>
            </p:cNvCxnSpPr>
            <p:nvPr/>
          </p:nvCxnSpPr>
          <p:spPr>
            <a:xfrm flipH="1" flipV="1">
              <a:off x="3050931" y="2189285"/>
              <a:ext cx="1195754" cy="4396"/>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Εικόνα 7"/>
            <p:cNvPicPr>
              <a:picLocks noChangeAspect="1"/>
            </p:cNvPicPr>
            <p:nvPr/>
          </p:nvPicPr>
          <p:blipFill>
            <a:blip r:embed="rId2"/>
            <a:stretch>
              <a:fillRect/>
            </a:stretch>
          </p:blipFill>
          <p:spPr>
            <a:xfrm>
              <a:off x="7697545" y="2217894"/>
              <a:ext cx="1243692" cy="97544"/>
            </a:xfrm>
            <a:prstGeom prst="rect">
              <a:avLst/>
            </a:prstGeom>
          </p:spPr>
        </p:pic>
        <p:cxnSp>
          <p:nvCxnSpPr>
            <p:cNvPr id="10" name="Ευθύγραμμο βέλος σύνδεσης 9"/>
            <p:cNvCxnSpPr/>
            <p:nvPr/>
          </p:nvCxnSpPr>
          <p:spPr>
            <a:xfrm>
              <a:off x="3050931" y="2151961"/>
              <a:ext cx="0" cy="10950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Εικόνα 10"/>
            <p:cNvPicPr>
              <a:picLocks noChangeAspect="1"/>
            </p:cNvPicPr>
            <p:nvPr/>
          </p:nvPicPr>
          <p:blipFill>
            <a:blip r:embed="rId3"/>
            <a:stretch>
              <a:fillRect/>
            </a:stretch>
          </p:blipFill>
          <p:spPr>
            <a:xfrm>
              <a:off x="8756144" y="2229344"/>
              <a:ext cx="335309" cy="1268078"/>
            </a:xfrm>
            <a:prstGeom prst="rect">
              <a:avLst/>
            </a:prstGeom>
          </p:spPr>
        </p:pic>
        <p:grpSp>
          <p:nvGrpSpPr>
            <p:cNvPr id="14" name="Ομάδα 13"/>
            <p:cNvGrpSpPr/>
            <p:nvPr/>
          </p:nvGrpSpPr>
          <p:grpSpPr>
            <a:xfrm>
              <a:off x="1754155" y="3226841"/>
              <a:ext cx="2677886" cy="990602"/>
              <a:chOff x="1754155" y="3497422"/>
              <a:chExt cx="2677886" cy="990602"/>
            </a:xfrm>
          </p:grpSpPr>
          <p:sp>
            <p:nvSpPr>
              <p:cNvPr id="13" name="Στρογγυλεμένο ορθογώνιο 12"/>
              <p:cNvSpPr/>
              <p:nvPr/>
            </p:nvSpPr>
            <p:spPr>
              <a:xfrm>
                <a:off x="1754155" y="3497422"/>
                <a:ext cx="2677886" cy="99060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TextBox 11"/>
              <p:cNvSpPr txBox="1"/>
              <p:nvPr/>
            </p:nvSpPr>
            <p:spPr>
              <a:xfrm>
                <a:off x="1819470" y="3497422"/>
                <a:ext cx="2497554" cy="954107"/>
              </a:xfrm>
              <a:prstGeom prst="rect">
                <a:avLst/>
              </a:prstGeom>
              <a:noFill/>
            </p:spPr>
            <p:txBody>
              <a:bodyPr wrap="square" rtlCol="0">
                <a:spAutoFit/>
              </a:bodyPr>
              <a:lstStyle/>
              <a:p>
                <a:pPr algn="ctr"/>
                <a:r>
                  <a:rPr lang="el-GR" sz="2000" b="1" dirty="0" smtClean="0"/>
                  <a:t>Βαριά </a:t>
                </a:r>
              </a:p>
              <a:p>
                <a:pPr algn="ctr"/>
                <a:r>
                  <a:rPr lang="el-GR" dirty="0" smtClean="0"/>
                  <a:t>Απόφραξη αεραγωγών</a:t>
                </a:r>
              </a:p>
              <a:p>
                <a:pPr algn="ctr"/>
                <a:r>
                  <a:rPr lang="el-GR" dirty="0" smtClean="0"/>
                  <a:t>(Βήχας αδύνατος)</a:t>
                </a:r>
                <a:endParaRPr lang="el-GR" dirty="0"/>
              </a:p>
            </p:txBody>
          </p:sp>
        </p:grpSp>
        <p:sp>
          <p:nvSpPr>
            <p:cNvPr id="16" name="Ορθογώνιο 15"/>
            <p:cNvSpPr/>
            <p:nvPr/>
          </p:nvSpPr>
          <p:spPr>
            <a:xfrm>
              <a:off x="7780113" y="3357870"/>
              <a:ext cx="2322247" cy="954107"/>
            </a:xfrm>
            <a:prstGeom prst="rect">
              <a:avLst/>
            </a:prstGeom>
          </p:spPr>
          <p:txBody>
            <a:bodyPr wrap="square">
              <a:spAutoFit/>
            </a:bodyPr>
            <a:lstStyle/>
            <a:p>
              <a:pPr algn="ctr"/>
              <a:r>
                <a:rPr lang="el-GR" sz="2000" b="1" dirty="0" smtClean="0"/>
                <a:t>Ήπια </a:t>
              </a:r>
              <a:endParaRPr lang="el-GR" sz="2000" b="1" dirty="0"/>
            </a:p>
            <a:p>
              <a:pPr algn="ctr"/>
              <a:r>
                <a:rPr lang="el-GR" dirty="0"/>
                <a:t>Απόφραξη αεραγωγών</a:t>
              </a:r>
            </a:p>
            <a:p>
              <a:pPr algn="ctr"/>
              <a:r>
                <a:rPr lang="el-GR" dirty="0"/>
                <a:t>(Βήχας </a:t>
              </a:r>
              <a:r>
                <a:rPr lang="el-GR" dirty="0" smtClean="0"/>
                <a:t>υπάρχει)</a:t>
              </a:r>
              <a:endParaRPr lang="el-GR" dirty="0"/>
            </a:p>
          </p:txBody>
        </p:sp>
        <p:pic>
          <p:nvPicPr>
            <p:cNvPr id="18" name="Εικόνα 17"/>
            <p:cNvPicPr>
              <a:picLocks noChangeAspect="1"/>
            </p:cNvPicPr>
            <p:nvPr/>
          </p:nvPicPr>
          <p:blipFill>
            <a:blip r:embed="rId3"/>
            <a:stretch>
              <a:fillRect/>
            </a:stretch>
          </p:blipFill>
          <p:spPr>
            <a:xfrm>
              <a:off x="1934843" y="4242891"/>
              <a:ext cx="335309" cy="634039"/>
            </a:xfrm>
            <a:prstGeom prst="rect">
              <a:avLst/>
            </a:prstGeom>
          </p:spPr>
        </p:pic>
        <p:grpSp>
          <p:nvGrpSpPr>
            <p:cNvPr id="25" name="Ομάδα 24"/>
            <p:cNvGrpSpPr/>
            <p:nvPr/>
          </p:nvGrpSpPr>
          <p:grpSpPr>
            <a:xfrm>
              <a:off x="1362269" y="4802282"/>
              <a:ext cx="1688662" cy="833405"/>
              <a:chOff x="1362269" y="4876930"/>
              <a:chExt cx="1688662" cy="833405"/>
            </a:xfrm>
          </p:grpSpPr>
          <p:sp>
            <p:nvSpPr>
              <p:cNvPr id="21" name="Στρογγυλεμένο ορθογώνιο 20"/>
              <p:cNvSpPr/>
              <p:nvPr/>
            </p:nvSpPr>
            <p:spPr>
              <a:xfrm>
                <a:off x="1362269" y="4876930"/>
                <a:ext cx="1688662" cy="83340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Box 18"/>
              <p:cNvSpPr txBox="1"/>
              <p:nvPr/>
            </p:nvSpPr>
            <p:spPr>
              <a:xfrm>
                <a:off x="1474058" y="4876930"/>
                <a:ext cx="1576873" cy="646331"/>
              </a:xfrm>
              <a:prstGeom prst="rect">
                <a:avLst/>
              </a:prstGeom>
              <a:noFill/>
            </p:spPr>
            <p:txBody>
              <a:bodyPr wrap="square" rtlCol="0">
                <a:spAutoFit/>
              </a:bodyPr>
              <a:lstStyle/>
              <a:p>
                <a:pPr algn="ctr"/>
                <a:r>
                  <a:rPr lang="el-GR" b="1" dirty="0" smtClean="0"/>
                  <a:t>Αναίσθητος</a:t>
                </a:r>
              </a:p>
              <a:p>
                <a:pPr algn="ctr"/>
                <a:r>
                  <a:rPr lang="el-GR" dirty="0" smtClean="0"/>
                  <a:t>Ξεκινήστε </a:t>
                </a:r>
                <a:r>
                  <a:rPr lang="en-US" dirty="0" smtClean="0"/>
                  <a:t>CPR</a:t>
                </a:r>
                <a:endParaRPr lang="el-GR" dirty="0"/>
              </a:p>
            </p:txBody>
          </p:sp>
        </p:grpSp>
        <p:pic>
          <p:nvPicPr>
            <p:cNvPr id="20" name="Εικόνα 19"/>
            <p:cNvPicPr>
              <a:picLocks noChangeAspect="1"/>
            </p:cNvPicPr>
            <p:nvPr/>
          </p:nvPicPr>
          <p:blipFill>
            <a:blip r:embed="rId4"/>
            <a:stretch>
              <a:fillRect/>
            </a:stretch>
          </p:blipFill>
          <p:spPr>
            <a:xfrm>
              <a:off x="3886494" y="4251071"/>
              <a:ext cx="335309" cy="634039"/>
            </a:xfrm>
            <a:prstGeom prst="rect">
              <a:avLst/>
            </a:prstGeom>
          </p:spPr>
        </p:pic>
        <p:grpSp>
          <p:nvGrpSpPr>
            <p:cNvPr id="24" name="Ομάδα 23"/>
            <p:cNvGrpSpPr/>
            <p:nvPr/>
          </p:nvGrpSpPr>
          <p:grpSpPr>
            <a:xfrm>
              <a:off x="3122480" y="4758172"/>
              <a:ext cx="2351941" cy="1354217"/>
              <a:chOff x="3206459" y="4851482"/>
              <a:chExt cx="2351941" cy="1354217"/>
            </a:xfrm>
          </p:grpSpPr>
          <p:sp>
            <p:nvSpPr>
              <p:cNvPr id="23" name="Στρογγυλεμένο ορθογώνιο 22"/>
              <p:cNvSpPr/>
              <p:nvPr/>
            </p:nvSpPr>
            <p:spPr>
              <a:xfrm>
                <a:off x="3293707" y="4885110"/>
                <a:ext cx="2146040" cy="132058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TextBox 21"/>
              <p:cNvSpPr txBox="1"/>
              <p:nvPr/>
            </p:nvSpPr>
            <p:spPr>
              <a:xfrm>
                <a:off x="3206459" y="4851482"/>
                <a:ext cx="2351941" cy="1354217"/>
              </a:xfrm>
              <a:prstGeom prst="rect">
                <a:avLst/>
              </a:prstGeom>
              <a:noFill/>
            </p:spPr>
            <p:txBody>
              <a:bodyPr wrap="square" rtlCol="0">
                <a:spAutoFit/>
              </a:bodyPr>
              <a:lstStyle/>
              <a:p>
                <a:pPr algn="ctr"/>
                <a:r>
                  <a:rPr lang="el-GR" b="1" dirty="0" smtClean="0"/>
                  <a:t>Διατηρεί αισθήσεις</a:t>
                </a:r>
                <a:endParaRPr lang="en-US" b="1" dirty="0" smtClean="0"/>
              </a:p>
              <a:p>
                <a:pPr algn="ctr"/>
                <a:r>
                  <a:rPr lang="el-GR" sz="1600" dirty="0" smtClean="0"/>
                  <a:t>Πέντε χτυπήματα στην πλάτη</a:t>
                </a:r>
              </a:p>
              <a:p>
                <a:pPr algn="ctr"/>
                <a:r>
                  <a:rPr lang="el-GR" sz="1600" dirty="0" smtClean="0"/>
                  <a:t>Πέντε ωθήσεις στην κοιλιά</a:t>
                </a:r>
              </a:p>
            </p:txBody>
          </p:sp>
        </p:grpSp>
        <p:pic>
          <p:nvPicPr>
            <p:cNvPr id="26" name="Εικόνα 25"/>
            <p:cNvPicPr>
              <a:picLocks noChangeAspect="1"/>
            </p:cNvPicPr>
            <p:nvPr/>
          </p:nvPicPr>
          <p:blipFill>
            <a:blip r:embed="rId4"/>
            <a:stretch>
              <a:fillRect/>
            </a:stretch>
          </p:blipFill>
          <p:spPr>
            <a:xfrm>
              <a:off x="8781389" y="4430891"/>
              <a:ext cx="335309" cy="634039"/>
            </a:xfrm>
            <a:prstGeom prst="rect">
              <a:avLst/>
            </a:prstGeom>
          </p:spPr>
        </p:pic>
        <p:grpSp>
          <p:nvGrpSpPr>
            <p:cNvPr id="31" name="Ομάδα 30"/>
            <p:cNvGrpSpPr/>
            <p:nvPr/>
          </p:nvGrpSpPr>
          <p:grpSpPr>
            <a:xfrm>
              <a:off x="7108697" y="4960697"/>
              <a:ext cx="4069376" cy="1508105"/>
              <a:chOff x="7108697" y="5044676"/>
              <a:chExt cx="4069376" cy="1508105"/>
            </a:xfrm>
          </p:grpSpPr>
          <p:sp>
            <p:nvSpPr>
              <p:cNvPr id="29" name="Στρογγυλεμένο ορθογώνιο 28"/>
              <p:cNvSpPr/>
              <p:nvPr/>
            </p:nvSpPr>
            <p:spPr>
              <a:xfrm>
                <a:off x="7175241" y="5064930"/>
                <a:ext cx="4002832" cy="120524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TextBox 26"/>
              <p:cNvSpPr txBox="1"/>
              <p:nvPr/>
            </p:nvSpPr>
            <p:spPr>
              <a:xfrm>
                <a:off x="7108697" y="5044676"/>
                <a:ext cx="3965511" cy="1508105"/>
              </a:xfrm>
              <a:prstGeom prst="rect">
                <a:avLst/>
              </a:prstGeom>
              <a:noFill/>
            </p:spPr>
            <p:txBody>
              <a:bodyPr wrap="square" rtlCol="0">
                <a:spAutoFit/>
              </a:bodyPr>
              <a:lstStyle/>
              <a:p>
                <a:pPr algn="ctr"/>
                <a:r>
                  <a:rPr lang="el-GR" sz="2000" b="1" dirty="0" smtClean="0"/>
                  <a:t>Ενθαρρύνετε τον ασθενή να βήξει</a:t>
                </a:r>
              </a:p>
              <a:p>
                <a:pPr algn="ctr"/>
                <a:r>
                  <a:rPr lang="el-GR" dirty="0" smtClean="0"/>
                  <a:t>Συνεχίστε να ελέγχετε για αλλοίωση αναποτελεσματικού βήχα, ή μέχρι να λυθεί η απόφραξη</a:t>
                </a:r>
              </a:p>
              <a:p>
                <a:pPr algn="ctr"/>
                <a:endParaRPr lang="el-GR" dirty="0"/>
              </a:p>
            </p:txBody>
          </p:sp>
        </p:grpSp>
      </p:grpSp>
      <p:sp>
        <p:nvSpPr>
          <p:cNvPr id="33" name="Ορθογώνιο 32"/>
          <p:cNvSpPr/>
          <p:nvPr/>
        </p:nvSpPr>
        <p:spPr>
          <a:xfrm>
            <a:off x="969835" y="6204408"/>
            <a:ext cx="5288371" cy="369332"/>
          </a:xfrm>
          <a:prstGeom prst="rect">
            <a:avLst/>
          </a:prstGeom>
        </p:spPr>
        <p:txBody>
          <a:bodyPr wrap="none">
            <a:spAutoFit/>
          </a:bodyPr>
          <a:lstStyle/>
          <a:p>
            <a:r>
              <a:rPr lang="en-US" dirty="0"/>
              <a:t>Cardiopulmonary resuscitation (CPR</a:t>
            </a:r>
            <a:r>
              <a:rPr lang="en-US" dirty="0" smtClean="0"/>
              <a:t>)</a:t>
            </a:r>
            <a:r>
              <a:rPr lang="el-GR" dirty="0" smtClean="0"/>
              <a:t> Ελληνικά: ΚΑΡΠΑ</a:t>
            </a:r>
            <a:endParaRPr lang="el-GR" dirty="0"/>
          </a:p>
        </p:txBody>
      </p:sp>
    </p:spTree>
    <p:extLst>
      <p:ext uri="{BB962C8B-B14F-4D97-AF65-F5344CB8AC3E}">
        <p14:creationId xmlns:p14="http://schemas.microsoft.com/office/powerpoint/2010/main" val="1819682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Καρδιακή ανακοπή</a:t>
            </a:r>
            <a:endParaRPr lang="el-GR" dirty="0"/>
          </a:p>
        </p:txBody>
      </p:sp>
      <p:sp>
        <p:nvSpPr>
          <p:cNvPr id="3" name="Υπότιτλος 2"/>
          <p:cNvSpPr>
            <a:spLocks noGrp="1"/>
          </p:cNvSpPr>
          <p:nvPr>
            <p:ph type="subTitle" idx="1"/>
          </p:nvPr>
        </p:nvSpPr>
        <p:spPr/>
        <p:txBody>
          <a:bodyPr/>
          <a:lstStyle/>
          <a:p>
            <a:r>
              <a:rPr lang="el-GR" dirty="0" smtClean="0"/>
              <a:t>Από το βιβλίο:</a:t>
            </a:r>
            <a:endParaRPr lang="en-US" dirty="0" smtClean="0"/>
          </a:p>
          <a:p>
            <a:r>
              <a:rPr lang="en-US" dirty="0" smtClean="0"/>
              <a:t>Oxford Handbook of Emergency medicine</a:t>
            </a:r>
          </a:p>
          <a:p>
            <a:r>
              <a:rPr lang="el-GR" dirty="0" err="1" smtClean="0"/>
              <a:t>Π.Γ.Βλαχογιαννόπουλος</a:t>
            </a:r>
            <a:endParaRPr lang="el-GR" dirty="0"/>
          </a:p>
        </p:txBody>
      </p:sp>
    </p:spTree>
    <p:extLst>
      <p:ext uri="{BB962C8B-B14F-4D97-AF65-F5344CB8AC3E}">
        <p14:creationId xmlns:p14="http://schemas.microsoft.com/office/powerpoint/2010/main" val="888431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Καρδιακή ανακοπή (είναι κλινική διάγνωση)</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smtClean="0"/>
              <a:t>Ακολουθείστε άμεσα τον αλγόριθμο καρδιακής ανακοπής (αναφέρεται αμέσως παρακάτω)</a:t>
            </a:r>
          </a:p>
          <a:p>
            <a:r>
              <a:rPr lang="el-GR" dirty="0" smtClean="0"/>
              <a:t>Υποπτευθείτε καρδιακή ανακοπή σε κάθε αναίσθητο ασθενή χωρίς σημάδια ζωής (αναπνοή και κυκλοφορία)</a:t>
            </a:r>
          </a:p>
          <a:p>
            <a:pPr lvl="1"/>
            <a:r>
              <a:rPr lang="el-GR" dirty="0" smtClean="0"/>
              <a:t>Ελέγξτε για 10 </a:t>
            </a:r>
            <a:r>
              <a:rPr lang="en-US" dirty="0" smtClean="0"/>
              <a:t>sec </a:t>
            </a:r>
            <a:r>
              <a:rPr lang="el-GR" dirty="0" err="1" smtClean="0"/>
              <a:t>σφύξεις</a:t>
            </a:r>
            <a:r>
              <a:rPr lang="el-GR" dirty="0" smtClean="0"/>
              <a:t> μόνο σε μεγάλα αγγεία (καρωτίδες, μηριαίες) </a:t>
            </a:r>
          </a:p>
          <a:p>
            <a:pPr lvl="1"/>
            <a:r>
              <a:rPr lang="el-GR" dirty="0" smtClean="0"/>
              <a:t>Άλλα αποδεικτικά σημεία ζωής δεν χρειάζονται (σπατάλη χρόνου και ό</a:t>
            </a:r>
            <a:r>
              <a:rPr lang="en-US" dirty="0"/>
              <a:t>x</a:t>
            </a:r>
            <a:r>
              <a:rPr lang="el-GR" dirty="0" smtClean="0"/>
              <a:t>ι βοήθεια)</a:t>
            </a:r>
          </a:p>
          <a:p>
            <a:r>
              <a:rPr lang="el-GR" dirty="0" smtClean="0"/>
              <a:t>Μερικές αναπνευστικές προσπάθειες όπως λαχάνιασμα μπορεί να παραμένουν για ένα λεπτό μετά την καρδιακή ανακοπή</a:t>
            </a:r>
          </a:p>
          <a:p>
            <a:r>
              <a:rPr lang="el-GR" dirty="0" smtClean="0"/>
              <a:t>Μερικές φορές μια ανακοπή μπορεί να εκδηλώνεται ως μεγάλη επιληψία για ελάχιστα λεπτά</a:t>
            </a:r>
          </a:p>
          <a:p>
            <a:r>
              <a:rPr lang="el-GR" dirty="0" smtClean="0"/>
              <a:t>Μερικοί ασθενείς μπορεί να έχουν ένα επεισόδιο εκτός νοσοκομείου</a:t>
            </a:r>
            <a:endParaRPr lang="el-GR" dirty="0"/>
          </a:p>
        </p:txBody>
      </p:sp>
    </p:spTree>
    <p:extLst>
      <p:ext uri="{BB962C8B-B14F-4D97-AF65-F5344CB8AC3E}">
        <p14:creationId xmlns:p14="http://schemas.microsoft.com/office/powerpoint/2010/main" val="245784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58 - Στρογγυλεμένο ορθογώνιο"/>
          <p:cNvSpPr/>
          <p:nvPr/>
        </p:nvSpPr>
        <p:spPr>
          <a:xfrm>
            <a:off x="4641669" y="5599611"/>
            <a:ext cx="2455817" cy="61830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57 - TextBox"/>
          <p:cNvSpPr txBox="1"/>
          <p:nvPr/>
        </p:nvSpPr>
        <p:spPr>
          <a:xfrm>
            <a:off x="4615543" y="5582194"/>
            <a:ext cx="2490652" cy="646331"/>
          </a:xfrm>
          <a:prstGeom prst="rect">
            <a:avLst/>
          </a:prstGeom>
          <a:noFill/>
        </p:spPr>
        <p:txBody>
          <a:bodyPr wrap="square" rtlCol="0">
            <a:spAutoFit/>
          </a:bodyPr>
          <a:lstStyle/>
          <a:p>
            <a:pPr algn="ctr"/>
            <a:r>
              <a:rPr lang="el-GR" dirty="0" smtClean="0"/>
              <a:t>Παραδώστε στην ομάδα ανάνηψης</a:t>
            </a:r>
            <a:endParaRPr lang="el-GR" dirty="0"/>
          </a:p>
        </p:txBody>
      </p:sp>
      <p:sp>
        <p:nvSpPr>
          <p:cNvPr id="57" name="56 - Στρογγυλεμένο ορθογώνιο"/>
          <p:cNvSpPr/>
          <p:nvPr/>
        </p:nvSpPr>
        <p:spPr>
          <a:xfrm>
            <a:off x="4441371" y="4659086"/>
            <a:ext cx="2934789" cy="67926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32 - Στρογγυλεμένο ορθογώνιο"/>
          <p:cNvSpPr/>
          <p:nvPr/>
        </p:nvSpPr>
        <p:spPr>
          <a:xfrm>
            <a:off x="252549" y="3429000"/>
            <a:ext cx="3126377" cy="44631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24 - Στρογγυλεμένο ορθογώνιο"/>
          <p:cNvSpPr/>
          <p:nvPr/>
        </p:nvSpPr>
        <p:spPr>
          <a:xfrm>
            <a:off x="1471749" y="2987042"/>
            <a:ext cx="531222" cy="357051"/>
          </a:xfrm>
          <a:prstGeom prst="roundRect">
            <a:avLst/>
          </a:prstGeom>
          <a:solidFill>
            <a:srgbClr val="F73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Τίτλος"/>
          <p:cNvSpPr>
            <a:spLocks noGrp="1"/>
          </p:cNvSpPr>
          <p:nvPr>
            <p:ph type="title"/>
          </p:nvPr>
        </p:nvSpPr>
        <p:spPr>
          <a:xfrm>
            <a:off x="838200" y="269330"/>
            <a:ext cx="10515600" cy="514441"/>
          </a:xfrm>
        </p:spPr>
        <p:txBody>
          <a:bodyPr>
            <a:normAutofit fontScale="90000"/>
          </a:bodyPr>
          <a:lstStyle/>
          <a:p>
            <a:r>
              <a:rPr lang="el-GR" dirty="0" smtClean="0"/>
              <a:t>Αλγόριθμος αναζωογόνησης εντός νοσοκομείου</a:t>
            </a:r>
            <a:endParaRPr lang="el-GR" dirty="0"/>
          </a:p>
        </p:txBody>
      </p:sp>
      <p:grpSp>
        <p:nvGrpSpPr>
          <p:cNvPr id="2" name="41 - Ομάδα"/>
          <p:cNvGrpSpPr/>
          <p:nvPr/>
        </p:nvGrpSpPr>
        <p:grpSpPr>
          <a:xfrm>
            <a:off x="1698171" y="1524000"/>
            <a:ext cx="3544389" cy="646331"/>
            <a:chOff x="1698171" y="1524000"/>
            <a:chExt cx="3544389" cy="646331"/>
          </a:xfrm>
        </p:grpSpPr>
        <p:sp>
          <p:nvSpPr>
            <p:cNvPr id="12" name="11 - Στρογγυλεμένο ορθογώνιο"/>
            <p:cNvSpPr/>
            <p:nvPr/>
          </p:nvSpPr>
          <p:spPr>
            <a:xfrm>
              <a:off x="1698171" y="1532710"/>
              <a:ext cx="3544389" cy="61830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1733005" y="1524000"/>
              <a:ext cx="3474720" cy="646331"/>
            </a:xfrm>
            <a:prstGeom prst="rect">
              <a:avLst/>
            </a:prstGeom>
            <a:noFill/>
          </p:spPr>
          <p:txBody>
            <a:bodyPr wrap="square" rtlCol="0">
              <a:spAutoFit/>
            </a:bodyPr>
            <a:lstStyle/>
            <a:p>
              <a:pPr algn="ctr"/>
              <a:r>
                <a:rPr lang="el-GR" dirty="0" smtClean="0"/>
                <a:t>Κραυγάστε ΒΟΗΘΕΙΑ και εκτιμήστε τον ασθενή</a:t>
              </a:r>
              <a:endParaRPr lang="el-GR" dirty="0"/>
            </a:p>
          </p:txBody>
        </p:sp>
      </p:grpSp>
      <p:grpSp>
        <p:nvGrpSpPr>
          <p:cNvPr id="3" name="42 - Ομάδα"/>
          <p:cNvGrpSpPr/>
          <p:nvPr/>
        </p:nvGrpSpPr>
        <p:grpSpPr>
          <a:xfrm>
            <a:off x="2473227" y="2290354"/>
            <a:ext cx="1637212" cy="400595"/>
            <a:chOff x="2473227" y="2290354"/>
            <a:chExt cx="1637212" cy="400595"/>
          </a:xfrm>
        </p:grpSpPr>
        <p:sp>
          <p:nvSpPr>
            <p:cNvPr id="13" name="12 - Στρογγυλεμένο ορθογώνιο"/>
            <p:cNvSpPr/>
            <p:nvPr/>
          </p:nvSpPr>
          <p:spPr>
            <a:xfrm>
              <a:off x="2629990" y="2325189"/>
              <a:ext cx="1410787" cy="36576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TextBox"/>
            <p:cNvSpPr txBox="1"/>
            <p:nvPr/>
          </p:nvSpPr>
          <p:spPr>
            <a:xfrm>
              <a:off x="2473227" y="2290354"/>
              <a:ext cx="1637212" cy="369332"/>
            </a:xfrm>
            <a:prstGeom prst="rect">
              <a:avLst/>
            </a:prstGeom>
            <a:noFill/>
          </p:spPr>
          <p:txBody>
            <a:bodyPr wrap="square" rtlCol="0">
              <a:spAutoFit/>
            </a:bodyPr>
            <a:lstStyle/>
            <a:p>
              <a:pPr algn="ctr"/>
              <a:r>
                <a:rPr lang="el-GR" dirty="0" smtClean="0"/>
                <a:t>Σημεία ζωής;</a:t>
              </a:r>
              <a:endParaRPr lang="el-GR" dirty="0"/>
            </a:p>
          </p:txBody>
        </p:sp>
      </p:grpSp>
      <p:grpSp>
        <p:nvGrpSpPr>
          <p:cNvPr id="5" name="40 - Ομάδα"/>
          <p:cNvGrpSpPr/>
          <p:nvPr/>
        </p:nvGrpSpPr>
        <p:grpSpPr>
          <a:xfrm>
            <a:off x="1706880" y="984069"/>
            <a:ext cx="3910149" cy="618310"/>
            <a:chOff x="1706880" y="984069"/>
            <a:chExt cx="3910149" cy="618310"/>
          </a:xfrm>
        </p:grpSpPr>
        <p:sp>
          <p:nvSpPr>
            <p:cNvPr id="10" name="9 - Στρογγυλεμένο ορθογώνιο"/>
            <p:cNvSpPr/>
            <p:nvPr/>
          </p:nvSpPr>
          <p:spPr>
            <a:xfrm>
              <a:off x="1706880" y="992777"/>
              <a:ext cx="3622766" cy="43542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TextBox"/>
            <p:cNvSpPr txBox="1"/>
            <p:nvPr/>
          </p:nvSpPr>
          <p:spPr>
            <a:xfrm>
              <a:off x="1724297" y="984069"/>
              <a:ext cx="3892732" cy="369332"/>
            </a:xfrm>
            <a:prstGeom prst="rect">
              <a:avLst/>
            </a:prstGeom>
            <a:noFill/>
          </p:spPr>
          <p:txBody>
            <a:bodyPr wrap="square" rtlCol="0">
              <a:spAutoFit/>
            </a:bodyPr>
            <a:lstStyle/>
            <a:p>
              <a:r>
                <a:rPr lang="el-GR" dirty="0" smtClean="0"/>
                <a:t>Ασθενής σε κατάρρευση/άρρωστος  </a:t>
              </a:r>
              <a:endParaRPr lang="el-GR" dirty="0"/>
            </a:p>
          </p:txBody>
        </p:sp>
        <p:cxnSp>
          <p:nvCxnSpPr>
            <p:cNvPr id="15" name="14 - Ευθύγραμμο βέλος σύνδεσης"/>
            <p:cNvCxnSpPr/>
            <p:nvPr/>
          </p:nvCxnSpPr>
          <p:spPr>
            <a:xfrm rot="5400000">
              <a:off x="3211286" y="1460864"/>
              <a:ext cx="278674" cy="435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9" name="18 - Ευθύγραμμο βέλος σύνδεσης"/>
          <p:cNvCxnSpPr/>
          <p:nvPr/>
        </p:nvCxnSpPr>
        <p:spPr>
          <a:xfrm rot="5400000">
            <a:off x="3198223" y="2222865"/>
            <a:ext cx="278674" cy="435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19 - TextBox"/>
          <p:cNvSpPr txBox="1"/>
          <p:nvPr/>
        </p:nvSpPr>
        <p:spPr>
          <a:xfrm>
            <a:off x="1480473" y="2995751"/>
            <a:ext cx="505081" cy="369332"/>
          </a:xfrm>
          <a:prstGeom prst="rect">
            <a:avLst/>
          </a:prstGeom>
          <a:noFill/>
        </p:spPr>
        <p:txBody>
          <a:bodyPr wrap="square" rtlCol="0">
            <a:spAutoFit/>
          </a:bodyPr>
          <a:lstStyle/>
          <a:p>
            <a:r>
              <a:rPr lang="el-GR" dirty="0" smtClean="0"/>
              <a:t>ΟΧΙ</a:t>
            </a:r>
            <a:endParaRPr lang="el-GR" dirty="0"/>
          </a:p>
        </p:txBody>
      </p:sp>
      <p:grpSp>
        <p:nvGrpSpPr>
          <p:cNvPr id="9" name="50 - Ομάδα"/>
          <p:cNvGrpSpPr/>
          <p:nvPr/>
        </p:nvGrpSpPr>
        <p:grpSpPr>
          <a:xfrm>
            <a:off x="5429792" y="2946460"/>
            <a:ext cx="552997" cy="369332"/>
            <a:chOff x="5429792" y="2946460"/>
            <a:chExt cx="552997" cy="369332"/>
          </a:xfrm>
        </p:grpSpPr>
        <p:sp>
          <p:nvSpPr>
            <p:cNvPr id="26" name="25 - Στρογγυλεμένο ορθογώνιο"/>
            <p:cNvSpPr/>
            <p:nvPr/>
          </p:nvSpPr>
          <p:spPr>
            <a:xfrm>
              <a:off x="5434149" y="2960918"/>
              <a:ext cx="496388" cy="33092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20 - TextBox"/>
            <p:cNvSpPr txBox="1"/>
            <p:nvPr/>
          </p:nvSpPr>
          <p:spPr>
            <a:xfrm>
              <a:off x="5429792" y="2946460"/>
              <a:ext cx="552997" cy="369332"/>
            </a:xfrm>
            <a:prstGeom prst="rect">
              <a:avLst/>
            </a:prstGeom>
            <a:noFill/>
          </p:spPr>
          <p:txBody>
            <a:bodyPr wrap="square" rtlCol="0">
              <a:spAutoFit/>
            </a:bodyPr>
            <a:lstStyle/>
            <a:p>
              <a:r>
                <a:rPr lang="el-GR" dirty="0" smtClean="0"/>
                <a:t>ΝΑΙ</a:t>
              </a:r>
              <a:endParaRPr lang="el-GR" dirty="0"/>
            </a:p>
          </p:txBody>
        </p:sp>
      </p:grpSp>
      <p:sp>
        <p:nvSpPr>
          <p:cNvPr id="22" name="21 - TextBox"/>
          <p:cNvSpPr txBox="1"/>
          <p:nvPr/>
        </p:nvSpPr>
        <p:spPr>
          <a:xfrm>
            <a:off x="513806" y="3463836"/>
            <a:ext cx="2821576" cy="369332"/>
          </a:xfrm>
          <a:prstGeom prst="rect">
            <a:avLst/>
          </a:prstGeom>
          <a:noFill/>
        </p:spPr>
        <p:txBody>
          <a:bodyPr wrap="square" rtlCol="0">
            <a:spAutoFit/>
          </a:bodyPr>
          <a:lstStyle/>
          <a:p>
            <a:r>
              <a:rPr lang="el-GR" dirty="0" smtClean="0"/>
              <a:t>Κάλεσε ομάδα ανάνηψης</a:t>
            </a:r>
            <a:endParaRPr lang="el-GR" dirty="0"/>
          </a:p>
        </p:txBody>
      </p:sp>
      <p:grpSp>
        <p:nvGrpSpPr>
          <p:cNvPr id="11" name="36 - Ομάδα"/>
          <p:cNvGrpSpPr/>
          <p:nvPr/>
        </p:nvGrpSpPr>
        <p:grpSpPr>
          <a:xfrm>
            <a:off x="444142" y="4014655"/>
            <a:ext cx="2699652" cy="861774"/>
            <a:chOff x="322216" y="3962401"/>
            <a:chExt cx="2699652" cy="861774"/>
          </a:xfrm>
        </p:grpSpPr>
        <p:sp>
          <p:nvSpPr>
            <p:cNvPr id="34" name="33 - Στρογγυλεμένο ορθογώνιο"/>
            <p:cNvSpPr/>
            <p:nvPr/>
          </p:nvSpPr>
          <p:spPr>
            <a:xfrm>
              <a:off x="322216" y="4014651"/>
              <a:ext cx="2699652" cy="75764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22 - TextBox"/>
            <p:cNvSpPr txBox="1"/>
            <p:nvPr/>
          </p:nvSpPr>
          <p:spPr>
            <a:xfrm>
              <a:off x="426720" y="3962401"/>
              <a:ext cx="2516777" cy="861774"/>
            </a:xfrm>
            <a:prstGeom prst="rect">
              <a:avLst/>
            </a:prstGeom>
            <a:noFill/>
          </p:spPr>
          <p:txBody>
            <a:bodyPr wrap="square" rtlCol="0">
              <a:spAutoFit/>
            </a:bodyPr>
            <a:lstStyle/>
            <a:p>
              <a:pPr algn="ctr"/>
              <a:r>
                <a:rPr lang="en-US" dirty="0" smtClean="0"/>
                <a:t>CPR 30:2</a:t>
              </a:r>
            </a:p>
            <a:p>
              <a:pPr algn="ctr"/>
              <a:r>
                <a:rPr lang="el-GR" sz="1600" dirty="0" smtClean="0"/>
                <a:t>Με οξυγόνο και βοηθητικό αεραγωγό</a:t>
              </a:r>
              <a:endParaRPr lang="el-GR" sz="1600" dirty="0"/>
            </a:p>
          </p:txBody>
        </p:sp>
      </p:grpSp>
      <p:cxnSp>
        <p:nvCxnSpPr>
          <p:cNvPr id="28" name="27 - Ευθεία γραμμή σύνδεσης"/>
          <p:cNvCxnSpPr/>
          <p:nvPr/>
        </p:nvCxnSpPr>
        <p:spPr>
          <a:xfrm flipV="1">
            <a:off x="1741714" y="2795451"/>
            <a:ext cx="3910149" cy="26126"/>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28 - Ευθύγραμμο βέλος σύνδεσης"/>
          <p:cNvCxnSpPr/>
          <p:nvPr/>
        </p:nvCxnSpPr>
        <p:spPr>
          <a:xfrm rot="16200000" flipH="1">
            <a:off x="5543006" y="2895601"/>
            <a:ext cx="235131" cy="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31 - Ευθύγραμμο βέλος σύνδεσης"/>
          <p:cNvCxnSpPr/>
          <p:nvPr/>
        </p:nvCxnSpPr>
        <p:spPr>
          <a:xfrm rot="16200000" flipH="1">
            <a:off x="1645920" y="2943498"/>
            <a:ext cx="235131" cy="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 name="35 - Ομάδα"/>
          <p:cNvGrpSpPr/>
          <p:nvPr/>
        </p:nvGrpSpPr>
        <p:grpSpPr>
          <a:xfrm>
            <a:off x="461555" y="4981292"/>
            <a:ext cx="2638701" cy="661851"/>
            <a:chOff x="444137" y="5207726"/>
            <a:chExt cx="2638701" cy="661851"/>
          </a:xfrm>
        </p:grpSpPr>
        <p:sp>
          <p:nvSpPr>
            <p:cNvPr id="35" name="34 - Στρογγυλεμένο ορθογώνιο"/>
            <p:cNvSpPr/>
            <p:nvPr/>
          </p:nvSpPr>
          <p:spPr>
            <a:xfrm>
              <a:off x="470268" y="5225143"/>
              <a:ext cx="2612570" cy="64443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23 - TextBox"/>
            <p:cNvSpPr txBox="1"/>
            <p:nvPr/>
          </p:nvSpPr>
          <p:spPr>
            <a:xfrm>
              <a:off x="444137" y="5207726"/>
              <a:ext cx="2586446" cy="615553"/>
            </a:xfrm>
            <a:prstGeom prst="rect">
              <a:avLst/>
            </a:prstGeom>
            <a:noFill/>
          </p:spPr>
          <p:txBody>
            <a:bodyPr wrap="square" rtlCol="0">
              <a:spAutoFit/>
            </a:bodyPr>
            <a:lstStyle/>
            <a:p>
              <a:pPr algn="ctr"/>
              <a:r>
                <a:rPr lang="el-GR" dirty="0" smtClean="0"/>
                <a:t>Εφαρμογή </a:t>
              </a:r>
              <a:r>
                <a:rPr lang="en-US" dirty="0" smtClean="0"/>
                <a:t>monitor </a:t>
              </a:r>
              <a:r>
                <a:rPr lang="el-GR" sz="1600" dirty="0" smtClean="0"/>
                <a:t>και αν χρειάζεται και </a:t>
              </a:r>
              <a:r>
                <a:rPr lang="el-GR" sz="1600" dirty="0" err="1" smtClean="0"/>
                <a:t>απινιδωτή</a:t>
              </a:r>
              <a:endParaRPr lang="el-GR" dirty="0"/>
            </a:p>
          </p:txBody>
        </p:sp>
      </p:grpSp>
      <p:grpSp>
        <p:nvGrpSpPr>
          <p:cNvPr id="16" name="39 - Ομάδα"/>
          <p:cNvGrpSpPr/>
          <p:nvPr/>
        </p:nvGrpSpPr>
        <p:grpSpPr>
          <a:xfrm>
            <a:off x="339634" y="5765074"/>
            <a:ext cx="3065417" cy="984069"/>
            <a:chOff x="339634" y="5765074"/>
            <a:chExt cx="3065417" cy="984069"/>
          </a:xfrm>
        </p:grpSpPr>
        <p:sp>
          <p:nvSpPr>
            <p:cNvPr id="39" name="38 - Στρογγυλεμένο ορθογώνιο"/>
            <p:cNvSpPr/>
            <p:nvPr/>
          </p:nvSpPr>
          <p:spPr>
            <a:xfrm>
              <a:off x="339634" y="5765074"/>
              <a:ext cx="3065417" cy="98406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37 - TextBox"/>
            <p:cNvSpPr txBox="1"/>
            <p:nvPr/>
          </p:nvSpPr>
          <p:spPr>
            <a:xfrm>
              <a:off x="409303" y="5834743"/>
              <a:ext cx="2865120" cy="830997"/>
            </a:xfrm>
            <a:prstGeom prst="rect">
              <a:avLst/>
            </a:prstGeom>
            <a:noFill/>
          </p:spPr>
          <p:txBody>
            <a:bodyPr wrap="square" rtlCol="0">
              <a:spAutoFit/>
            </a:bodyPr>
            <a:lstStyle/>
            <a:p>
              <a:pPr algn="ctr"/>
              <a:r>
                <a:rPr lang="el-GR" dirty="0" smtClean="0"/>
                <a:t>Προχωρημένη υποστήριξη ζωής</a:t>
              </a:r>
            </a:p>
            <a:p>
              <a:pPr algn="ctr"/>
              <a:r>
                <a:rPr lang="el-GR" sz="1200" dirty="0" smtClean="0"/>
                <a:t>Όταν φτάσει η ομάδα αναζωογόνησης</a:t>
              </a:r>
              <a:endParaRPr lang="el-GR" sz="1200" dirty="0"/>
            </a:p>
          </p:txBody>
        </p:sp>
      </p:grpSp>
      <p:cxnSp>
        <p:nvCxnSpPr>
          <p:cNvPr id="44" name="43 - Ευθύγραμμο βέλος σύνδεσης"/>
          <p:cNvCxnSpPr/>
          <p:nvPr/>
        </p:nvCxnSpPr>
        <p:spPr>
          <a:xfrm rot="16200000" flipH="1">
            <a:off x="1606731" y="5682343"/>
            <a:ext cx="235131" cy="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44 - Ευθύγραμμο βέλος σύνδεσης"/>
          <p:cNvCxnSpPr/>
          <p:nvPr/>
        </p:nvCxnSpPr>
        <p:spPr>
          <a:xfrm rot="16200000" flipH="1">
            <a:off x="1619794" y="4929052"/>
            <a:ext cx="235131" cy="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45 - Ευθύγραμμο βέλος σύνδεσης"/>
          <p:cNvCxnSpPr/>
          <p:nvPr/>
        </p:nvCxnSpPr>
        <p:spPr>
          <a:xfrm rot="16200000" flipH="1">
            <a:off x="1624149" y="3995058"/>
            <a:ext cx="235131" cy="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46 - Ευθύγραμμο βέλος σύνδεσης"/>
          <p:cNvCxnSpPr/>
          <p:nvPr/>
        </p:nvCxnSpPr>
        <p:spPr>
          <a:xfrm rot="16200000" flipH="1">
            <a:off x="1641565" y="3428999"/>
            <a:ext cx="235131" cy="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47 - Ευθύγραμμο βέλος σύνδεσης"/>
          <p:cNvCxnSpPr/>
          <p:nvPr/>
        </p:nvCxnSpPr>
        <p:spPr>
          <a:xfrm rot="16200000" flipH="1">
            <a:off x="3243943" y="2738846"/>
            <a:ext cx="235131" cy="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9" name="48 - Εικόνα" descr="https://njmonline.nl/images/njmcontent/Table_1_pagina_107.PNG"/>
          <p:cNvPicPr/>
          <p:nvPr/>
        </p:nvPicPr>
        <p:blipFill>
          <a:blip r:embed="rId2"/>
          <a:srcRect/>
          <a:stretch>
            <a:fillRect/>
          </a:stretch>
        </p:blipFill>
        <p:spPr bwMode="auto">
          <a:xfrm>
            <a:off x="7820297" y="1047069"/>
            <a:ext cx="3901448" cy="3403012"/>
          </a:xfrm>
          <a:prstGeom prst="rect">
            <a:avLst/>
          </a:prstGeom>
          <a:noFill/>
          <a:ln w="9525">
            <a:noFill/>
            <a:miter lim="800000"/>
            <a:headEnd/>
            <a:tailEnd/>
          </a:ln>
        </p:spPr>
      </p:pic>
      <p:grpSp>
        <p:nvGrpSpPr>
          <p:cNvPr id="17" name="54 - Ομάδα"/>
          <p:cNvGrpSpPr/>
          <p:nvPr/>
        </p:nvGrpSpPr>
        <p:grpSpPr>
          <a:xfrm>
            <a:off x="3988526" y="3429000"/>
            <a:ext cx="3762103" cy="960120"/>
            <a:chOff x="3988526" y="3429000"/>
            <a:chExt cx="3762103" cy="960120"/>
          </a:xfrm>
        </p:grpSpPr>
        <p:sp>
          <p:nvSpPr>
            <p:cNvPr id="54" name="53 - Στρογγυλεμένο ορθογώνιο"/>
            <p:cNvSpPr/>
            <p:nvPr/>
          </p:nvSpPr>
          <p:spPr>
            <a:xfrm>
              <a:off x="3988526" y="3429000"/>
              <a:ext cx="3762103" cy="96012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 name="52 - TextBox"/>
            <p:cNvSpPr txBox="1"/>
            <p:nvPr/>
          </p:nvSpPr>
          <p:spPr>
            <a:xfrm>
              <a:off x="4093029" y="3429000"/>
              <a:ext cx="3544388" cy="923330"/>
            </a:xfrm>
            <a:prstGeom prst="rect">
              <a:avLst/>
            </a:prstGeom>
            <a:noFill/>
          </p:spPr>
          <p:txBody>
            <a:bodyPr wrap="square" rtlCol="0">
              <a:spAutoFit/>
            </a:bodyPr>
            <a:lstStyle/>
            <a:p>
              <a:pPr algn="ctr"/>
              <a:r>
                <a:rPr lang="en-US" dirty="0" smtClean="0"/>
                <a:t> </a:t>
              </a:r>
              <a:r>
                <a:rPr lang="el-GR" dirty="0" smtClean="0"/>
                <a:t>Εκτίμησε </a:t>
              </a:r>
              <a:r>
                <a:rPr lang="en-US" dirty="0" smtClean="0"/>
                <a:t>ABCDE</a:t>
              </a:r>
              <a:endParaRPr lang="el-GR" dirty="0" smtClean="0"/>
            </a:p>
            <a:p>
              <a:pPr algn="ctr"/>
              <a:r>
                <a:rPr lang="el-GR" dirty="0" smtClean="0"/>
                <a:t>Αναγνώρισε και θεράπευσε Οξυγόνο, </a:t>
              </a:r>
              <a:r>
                <a:rPr lang="en-US" dirty="0" smtClean="0"/>
                <a:t>monitoring, IV </a:t>
              </a:r>
              <a:r>
                <a:rPr lang="el-GR" dirty="0" smtClean="0"/>
                <a:t>πρόσβαση</a:t>
              </a:r>
              <a:endParaRPr lang="el-GR" dirty="0"/>
            </a:p>
          </p:txBody>
        </p:sp>
      </p:grpSp>
      <p:sp>
        <p:nvSpPr>
          <p:cNvPr id="56" name="55 - TextBox"/>
          <p:cNvSpPr txBox="1"/>
          <p:nvPr/>
        </p:nvSpPr>
        <p:spPr>
          <a:xfrm>
            <a:off x="4537165" y="4676503"/>
            <a:ext cx="2804161" cy="615553"/>
          </a:xfrm>
          <a:prstGeom prst="rect">
            <a:avLst/>
          </a:prstGeom>
          <a:noFill/>
        </p:spPr>
        <p:txBody>
          <a:bodyPr wrap="square" rtlCol="0">
            <a:spAutoFit/>
          </a:bodyPr>
          <a:lstStyle/>
          <a:p>
            <a:pPr algn="ctr"/>
            <a:r>
              <a:rPr lang="el-GR" dirty="0" smtClean="0"/>
              <a:t>Κάλεσε ομάδα ανάνηψης </a:t>
            </a:r>
          </a:p>
          <a:p>
            <a:pPr algn="ctr"/>
            <a:r>
              <a:rPr lang="el-GR" sz="1600" dirty="0" smtClean="0"/>
              <a:t>αν είναι αναγκαίο</a:t>
            </a:r>
            <a:endParaRPr lang="el-GR" sz="1600" dirty="0"/>
          </a:p>
        </p:txBody>
      </p:sp>
      <p:cxnSp>
        <p:nvCxnSpPr>
          <p:cNvPr id="60" name="59 - Ευθύγραμμο βέλος σύνδεσης"/>
          <p:cNvCxnSpPr/>
          <p:nvPr/>
        </p:nvCxnSpPr>
        <p:spPr>
          <a:xfrm rot="16200000" flipH="1">
            <a:off x="5534297" y="3428999"/>
            <a:ext cx="235131" cy="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60 - Ευθύγραμμο βέλος σύνδεσης"/>
          <p:cNvCxnSpPr/>
          <p:nvPr/>
        </p:nvCxnSpPr>
        <p:spPr>
          <a:xfrm rot="16200000" flipH="1">
            <a:off x="5634446" y="5477692"/>
            <a:ext cx="235131" cy="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61 - Ευθύγραμμο βέλος σύνδεσης"/>
          <p:cNvCxnSpPr/>
          <p:nvPr/>
        </p:nvCxnSpPr>
        <p:spPr>
          <a:xfrm rot="16200000" flipH="1">
            <a:off x="5577840" y="4526281"/>
            <a:ext cx="235131" cy="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62 - TextBox"/>
          <p:cNvSpPr txBox="1"/>
          <p:nvPr/>
        </p:nvSpPr>
        <p:spPr>
          <a:xfrm>
            <a:off x="7794172" y="5199018"/>
            <a:ext cx="3910149" cy="923330"/>
          </a:xfrm>
          <a:prstGeom prst="rect">
            <a:avLst/>
          </a:prstGeom>
          <a:solidFill>
            <a:schemeClr val="accent5">
              <a:lumMod val="20000"/>
              <a:lumOff val="80000"/>
            </a:schemeClr>
          </a:solidFill>
        </p:spPr>
        <p:txBody>
          <a:bodyPr wrap="square" rtlCol="0">
            <a:spAutoFit/>
          </a:bodyPr>
          <a:lstStyle/>
          <a:p>
            <a:r>
              <a:rPr lang="en-US" dirty="0" smtClean="0"/>
              <a:t>CPR: Cardio-pulmonary resuscitation</a:t>
            </a:r>
          </a:p>
          <a:p>
            <a:r>
              <a:rPr lang="el-GR" dirty="0" err="1" smtClean="0"/>
              <a:t>Καρδιοαναπνευστική</a:t>
            </a:r>
            <a:r>
              <a:rPr lang="el-GR" dirty="0" smtClean="0"/>
              <a:t> αναζωογόνηση (ανάνηψη) (ΚΑΡΠΑ)</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Περιστατικό εκτός νοσοκομείου-ενημέρωση νοσοκομείου</a:t>
            </a:r>
            <a:endParaRPr lang="el-GR" dirty="0"/>
          </a:p>
        </p:txBody>
      </p:sp>
      <p:sp>
        <p:nvSpPr>
          <p:cNvPr id="3" name="2 - Θέση περιεχομένου"/>
          <p:cNvSpPr>
            <a:spLocks noGrp="1"/>
          </p:cNvSpPr>
          <p:nvPr>
            <p:ph idx="1"/>
          </p:nvPr>
        </p:nvSpPr>
        <p:spPr/>
        <p:txBody>
          <a:bodyPr/>
          <a:lstStyle/>
          <a:p>
            <a:r>
              <a:rPr lang="el-GR" dirty="0" smtClean="0"/>
              <a:t>Ειδοποίηση του νοσοκομείου με τηλέφωνο ή ασύρματο από το προσωπικό του ασθενοφόρου</a:t>
            </a:r>
          </a:p>
          <a:p>
            <a:r>
              <a:rPr lang="el-GR" dirty="0" smtClean="0"/>
              <a:t>Ενώ συνεχίζεται η ανάνηψη στο νοσοκομείο:</a:t>
            </a:r>
          </a:p>
          <a:p>
            <a:pPr lvl="1"/>
            <a:r>
              <a:rPr lang="el-GR" dirty="0" smtClean="0"/>
              <a:t>Εξασφαλίστε σε φίλους ή συγγενείς του πάσχοντος έναν κατάλληλο χώρο με δυνατότητες </a:t>
            </a:r>
            <a:r>
              <a:rPr lang="el-GR" dirty="0" err="1" smtClean="0"/>
              <a:t>ιδιωτικότητας</a:t>
            </a:r>
            <a:r>
              <a:rPr lang="en-US" dirty="0" smtClean="0"/>
              <a:t>/</a:t>
            </a:r>
            <a:r>
              <a:rPr lang="el-GR" dirty="0" smtClean="0"/>
              <a:t>μυστικότητας</a:t>
            </a:r>
          </a:p>
          <a:p>
            <a:pPr lvl="1"/>
            <a:r>
              <a:rPr lang="el-GR" dirty="0" smtClean="0"/>
              <a:t>Ο χώρος παραμονής των συγγενών/φίλων πρέπει να διαθέτει τηλέφωνο και δυνατότητες παρασκευής ροφημάτων όπως καφές, ή τσάι</a:t>
            </a:r>
          </a:p>
          <a:p>
            <a:pPr lvl="1"/>
            <a:r>
              <a:rPr lang="el-GR" dirty="0" smtClean="0"/>
              <a:t> Ένα μέλος του προσωπικού πρέπει να μένει με τους συγγενείς του ασθενούς για να αποτελεί το σύνδεσμο μεταξύ αυτών και της ομάδας ανάνηψης</a:t>
            </a: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Καρδιακή ανακοπή: Πληροφορία που αποκτάται από το προσωπικό του ασθενοφόρου και τους συγγενείς</a:t>
            </a:r>
            <a:endParaRPr lang="el-GR" dirty="0"/>
          </a:p>
        </p:txBody>
      </p:sp>
      <p:sp>
        <p:nvSpPr>
          <p:cNvPr id="3" name="2 - Θέση περιεχομένου"/>
          <p:cNvSpPr>
            <a:spLocks noGrp="1"/>
          </p:cNvSpPr>
          <p:nvPr>
            <p:ph idx="1"/>
          </p:nvPr>
        </p:nvSpPr>
        <p:spPr>
          <a:xfrm>
            <a:off x="838200" y="1982637"/>
            <a:ext cx="10515600" cy="4351338"/>
          </a:xfrm>
        </p:spPr>
        <p:txBody>
          <a:bodyPr>
            <a:normAutofit fontScale="92500" lnSpcReduction="20000"/>
          </a:bodyPr>
          <a:lstStyle/>
          <a:p>
            <a:r>
              <a:rPr lang="el-GR" i="1" dirty="0" smtClean="0"/>
              <a:t>Λεπτομέρειες για τον ασθενή</a:t>
            </a:r>
            <a:r>
              <a:rPr lang="el-GR" dirty="0" smtClean="0"/>
              <a:t>: ηλικία, προηγούμενο ιατρικό ιστορικό, θωρακικός πόνος πριν το επεισόδιο</a:t>
            </a:r>
          </a:p>
          <a:p>
            <a:r>
              <a:rPr lang="el-GR" i="1" dirty="0" smtClean="0"/>
              <a:t>Πόσες φορές έχει καταρρεύσει;</a:t>
            </a:r>
            <a:r>
              <a:rPr lang="el-GR" dirty="0" smtClean="0"/>
              <a:t> (πόσες φορές εκλήθη το «100», ή το «166», ή το «</a:t>
            </a:r>
            <a:r>
              <a:rPr lang="en-US" dirty="0" smtClean="0"/>
              <a:t>SOS </a:t>
            </a:r>
            <a:r>
              <a:rPr lang="el-GR" dirty="0" smtClean="0"/>
              <a:t>ιατροί, 1016», στο περίπου), έλευση στο σκηνικό της κατάρρευσης, έναρξη </a:t>
            </a:r>
            <a:r>
              <a:rPr lang="en-US" dirty="0" smtClean="0"/>
              <a:t>CPR, </a:t>
            </a:r>
            <a:r>
              <a:rPr lang="el-GR" dirty="0" smtClean="0"/>
              <a:t>Πότε έγινε η πρώτη απινίδωση;  Αποκατάσταση αυτόματης κυκλοφορίας μετά ανακοπή [</a:t>
            </a:r>
            <a:r>
              <a:rPr lang="en-US" dirty="0" smtClean="0"/>
              <a:t>Return of spontaneous circulation (ROSC)</a:t>
            </a:r>
            <a:r>
              <a:rPr lang="el-GR" dirty="0" smtClean="0"/>
              <a:t>];</a:t>
            </a:r>
          </a:p>
          <a:p>
            <a:r>
              <a:rPr lang="el-GR" dirty="0" smtClean="0"/>
              <a:t>Υπήρχε εκεί κοντά στο επεισόδιο μονάδα </a:t>
            </a:r>
            <a:r>
              <a:rPr lang="en-US" dirty="0" smtClean="0"/>
              <a:t>CPR</a:t>
            </a:r>
            <a:r>
              <a:rPr lang="el-GR" dirty="0" smtClean="0"/>
              <a:t>;</a:t>
            </a:r>
            <a:r>
              <a:rPr lang="en-US" dirty="0" smtClean="0"/>
              <a:t> </a:t>
            </a:r>
            <a:endParaRPr lang="el-GR" dirty="0" smtClean="0"/>
          </a:p>
          <a:p>
            <a:endParaRPr lang="el-GR" i="1" dirty="0" smtClean="0"/>
          </a:p>
          <a:p>
            <a:r>
              <a:rPr lang="el-GR" i="1" dirty="0" smtClean="0"/>
              <a:t>Όταν ο ασθενής σε ανακοπή φτάσει στο νοσοκομείο η ομάδα ανάνηψης μαζί με την ομάδα του ασθενοφόρου και το χώρο ανάνηψης πρέπει να είναι έτοιμοι</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Καρδιακή ανακοπή: Ο αρχηγός της ομάδας ανάνηψης</a:t>
            </a:r>
            <a:endParaRPr lang="el-GR" dirty="0"/>
          </a:p>
        </p:txBody>
      </p:sp>
      <p:sp>
        <p:nvSpPr>
          <p:cNvPr id="3" name="2 - Θέση περιεχομένου"/>
          <p:cNvSpPr>
            <a:spLocks noGrp="1"/>
          </p:cNvSpPr>
          <p:nvPr>
            <p:ph idx="1"/>
          </p:nvPr>
        </p:nvSpPr>
        <p:spPr/>
        <p:txBody>
          <a:bodyPr/>
          <a:lstStyle/>
          <a:p>
            <a:r>
              <a:rPr lang="el-GR" dirty="0" smtClean="0"/>
              <a:t>Ο αρχηγός της ομάδας ανάνηψης:</a:t>
            </a:r>
          </a:p>
          <a:p>
            <a:pPr lvl="1"/>
            <a:r>
              <a:rPr lang="el-GR" dirty="0" smtClean="0"/>
              <a:t>Ελέγχει</a:t>
            </a:r>
          </a:p>
          <a:p>
            <a:pPr lvl="1"/>
            <a:r>
              <a:rPr lang="el-GR" dirty="0" smtClean="0"/>
              <a:t>Συντονίζει</a:t>
            </a:r>
          </a:p>
          <a:p>
            <a:pPr lvl="1"/>
            <a:r>
              <a:rPr lang="el-GR" dirty="0" smtClean="0"/>
              <a:t>Οργανώνει την ομάδα</a:t>
            </a:r>
          </a:p>
          <a:p>
            <a:pPr lvl="1"/>
            <a:r>
              <a:rPr lang="el-GR" dirty="0" smtClean="0"/>
              <a:t>Παίρνει αποφάσεις</a:t>
            </a:r>
          </a:p>
          <a:p>
            <a:r>
              <a:rPr lang="el-GR" dirty="0" smtClean="0"/>
              <a:t>Τέσσερα με έξι άτομα είναι ιδανικός αριθμός</a:t>
            </a:r>
          </a:p>
          <a:p>
            <a:r>
              <a:rPr lang="el-GR" dirty="0" smtClean="0"/>
              <a:t>Κάθε ένας πρέπει να γνωρίζει το ρόλο του</a:t>
            </a:r>
          </a:p>
          <a:p>
            <a:r>
              <a:rPr lang="el-GR" dirty="0" smtClean="0"/>
              <a:t>Η ανάνηψη/αναζωογόνηση ασκείται με ηρεμία, άνεση, με ελάχιστη διακοπή της βασικής υποστήριξης της ζωής (</a:t>
            </a:r>
            <a:r>
              <a:rPr lang="en-US" dirty="0" smtClean="0"/>
              <a:t>basic life support, BLS) </a:t>
            </a:r>
            <a:r>
              <a:rPr lang="el-GR" dirty="0" smtClean="0"/>
              <a:t>ή της απινίδωσης </a:t>
            </a: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Ξεκινήστε τις ακόλουθες διαδικασίες ταυτόχρονα</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Συνεχίστε  </a:t>
            </a:r>
            <a:r>
              <a:rPr lang="en-US" dirty="0" smtClean="0"/>
              <a:t>BLS (</a:t>
            </a:r>
            <a:r>
              <a:rPr lang="el-GR" dirty="0" smtClean="0"/>
              <a:t>βασική υποστήριξη της ζωής)</a:t>
            </a:r>
          </a:p>
          <a:p>
            <a:r>
              <a:rPr lang="el-GR" dirty="0" smtClean="0"/>
              <a:t>Αφαιρέστε ή σκίστε τα ρούχα από το άνω μέρος του σώματος ώστε να γίνει δυνατή η απινίδωση και η προσέγγιση μεγάλης φλέβας με καθετήρα</a:t>
            </a:r>
            <a:endParaRPr lang="en-US" dirty="0" smtClean="0"/>
          </a:p>
          <a:p>
            <a:r>
              <a:rPr lang="el-GR" dirty="0" smtClean="0"/>
              <a:t>Αποκτήστε ίχνος ΗΚΓ/</a:t>
            </a:r>
            <a:r>
              <a:rPr lang="el-GR" dirty="0" err="1" smtClean="0"/>
              <a:t>φήματος</a:t>
            </a:r>
            <a:r>
              <a:rPr lang="el-GR" dirty="0" smtClean="0"/>
              <a:t> (</a:t>
            </a:r>
            <a:r>
              <a:rPr lang="en-US" dirty="0" smtClean="0"/>
              <a:t>ECG trace</a:t>
            </a:r>
            <a:r>
              <a:rPr lang="el-GR" dirty="0" smtClean="0"/>
              <a:t>, δηλαδή ένα </a:t>
            </a:r>
            <a:r>
              <a:rPr lang="en-US" dirty="0" smtClean="0"/>
              <a:t>QRS</a:t>
            </a:r>
            <a:r>
              <a:rPr lang="el-GR" dirty="0" smtClean="0"/>
              <a:t> σύμπλεγμα μέσω του </a:t>
            </a:r>
            <a:r>
              <a:rPr lang="el-GR" dirty="0" err="1" smtClean="0"/>
              <a:t>απινιδωτή</a:t>
            </a:r>
            <a:r>
              <a:rPr lang="el-GR" dirty="0" smtClean="0"/>
              <a:t> ή του </a:t>
            </a:r>
            <a:r>
              <a:rPr lang="en-US" dirty="0" smtClean="0"/>
              <a:t>monitor)</a:t>
            </a:r>
          </a:p>
          <a:p>
            <a:r>
              <a:rPr lang="el-GR" dirty="0" smtClean="0"/>
              <a:t>Αν έχετε πρόσβαση σε </a:t>
            </a:r>
            <a:r>
              <a:rPr lang="en-US" dirty="0" smtClean="0"/>
              <a:t>Monitor</a:t>
            </a:r>
            <a:r>
              <a:rPr lang="el-GR" dirty="0" smtClean="0"/>
              <a:t> τυπώστε το ΗΚΓ ει δυνατόν.</a:t>
            </a:r>
          </a:p>
          <a:p>
            <a:r>
              <a:rPr lang="el-GR" dirty="0" smtClean="0"/>
              <a:t>Ακολουθείστε τον αλγόριθμο </a:t>
            </a:r>
            <a:r>
              <a:rPr lang="en-US" dirty="0" smtClean="0"/>
              <a:t>ALS (advanced life support algorithm) </a:t>
            </a:r>
            <a:r>
              <a:rPr lang="el-GR" dirty="0" smtClean="0"/>
              <a:t>(βλέπετε παρακάτω)</a:t>
            </a:r>
          </a:p>
          <a:p>
            <a:r>
              <a:rPr lang="el-GR" dirty="0" smtClean="0"/>
              <a:t>Μην διακόπτετε το  </a:t>
            </a:r>
            <a:r>
              <a:rPr lang="en-US" dirty="0" smtClean="0"/>
              <a:t>CPR</a:t>
            </a:r>
            <a:r>
              <a:rPr lang="el-GR" dirty="0" smtClean="0"/>
              <a:t> εκτός και αν θέλετε να κάνετε απινίδωση	</a:t>
            </a: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Adult Basic Life Support (</a:t>
            </a:r>
            <a:r>
              <a:rPr lang="el-GR" dirty="0" smtClean="0"/>
              <a:t>Βασική υποστήριξη της ζωής ενήλικος)</a:t>
            </a:r>
            <a:endParaRPr lang="el-GR" dirty="0"/>
          </a:p>
        </p:txBody>
      </p:sp>
      <p:sp>
        <p:nvSpPr>
          <p:cNvPr id="3" name="2 - Θέση περιεχομένου"/>
          <p:cNvSpPr>
            <a:spLocks noGrp="1"/>
          </p:cNvSpPr>
          <p:nvPr>
            <p:ph sz="half" idx="1"/>
          </p:nvPr>
        </p:nvSpPr>
        <p:spPr/>
        <p:txBody>
          <a:bodyPr>
            <a:normAutofit lnSpcReduction="10000"/>
          </a:bodyPr>
          <a:lstStyle/>
          <a:p>
            <a:r>
              <a:rPr lang="el-GR" u="sng" dirty="0" smtClean="0"/>
              <a:t>Αεραγωγοί και  αερισμός</a:t>
            </a:r>
          </a:p>
          <a:p>
            <a:r>
              <a:rPr lang="el-GR" dirty="0" smtClean="0"/>
              <a:t>Συνήθως στα ΤΕΠ προχωρημένες τεχνικές εξασφάλισης των αεραγωγών χρησιμοποιούνται από την αρχή</a:t>
            </a:r>
          </a:p>
          <a:p>
            <a:r>
              <a:rPr lang="el-GR" dirty="0" smtClean="0"/>
              <a:t>Με τον άρρωστο ανάσκελα ανοίξτε τους αεραγωγούς γέρνοντας πίσω το κεφάλι, ή, αν φοβάστε κάκωση αυχένα, σπρώξτε το κάτω σαγόνι προς τα κάτω </a:t>
            </a:r>
            <a:endParaRPr lang="el-GR" dirty="0"/>
          </a:p>
        </p:txBody>
      </p:sp>
      <p:pic>
        <p:nvPicPr>
          <p:cNvPr id="1027" name="Picture 3"/>
          <p:cNvPicPr>
            <a:picLocks noGrp="1" noChangeAspect="1" noChangeArrowheads="1"/>
          </p:cNvPicPr>
          <p:nvPr>
            <p:ph sz="half" idx="2"/>
          </p:nvPr>
        </p:nvPicPr>
        <p:blipFill>
          <a:blip r:embed="rId2"/>
          <a:srcRect/>
          <a:stretch>
            <a:fillRect/>
          </a:stretch>
        </p:blipFill>
        <p:spPr bwMode="auto">
          <a:xfrm>
            <a:off x="6096000" y="1783903"/>
            <a:ext cx="5181600" cy="3290194"/>
          </a:xfrm>
          <a:prstGeom prst="rect">
            <a:avLst/>
          </a:prstGeom>
          <a:noFill/>
          <a:ln w="9525">
            <a:noFill/>
            <a:miter lim="800000"/>
            <a:headEnd/>
            <a:tailEnd/>
          </a:ln>
          <a:effectLst/>
        </p:spPr>
      </p:pic>
      <p:sp>
        <p:nvSpPr>
          <p:cNvPr id="8" name="7 - TextBox"/>
          <p:cNvSpPr txBox="1"/>
          <p:nvPr/>
        </p:nvSpPr>
        <p:spPr>
          <a:xfrm>
            <a:off x="7287491" y="5283200"/>
            <a:ext cx="2826327" cy="369332"/>
          </a:xfrm>
          <a:prstGeom prst="rect">
            <a:avLst/>
          </a:prstGeom>
          <a:noFill/>
        </p:spPr>
        <p:txBody>
          <a:bodyPr wrap="square" rtlCol="0">
            <a:spAutoFit/>
          </a:bodyPr>
          <a:lstStyle/>
          <a:p>
            <a:r>
              <a:rPr lang="el-GR" i="1" dirty="0" smtClean="0"/>
              <a:t>Αναπνοή στόμα-με στόμα</a:t>
            </a:r>
            <a:endParaRPr lang="el-GR" i="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Adult Basic Life Support (</a:t>
            </a:r>
            <a:r>
              <a:rPr lang="el-GR" dirty="0" smtClean="0"/>
              <a:t>Βασική υποστήριξη της ζωής ενήλικος) (2)</a:t>
            </a:r>
            <a:endParaRPr lang="el-GR" dirty="0"/>
          </a:p>
        </p:txBody>
      </p:sp>
      <p:sp>
        <p:nvSpPr>
          <p:cNvPr id="3" name="2 - Θέση περιεχομένου"/>
          <p:cNvSpPr>
            <a:spLocks noGrp="1"/>
          </p:cNvSpPr>
          <p:nvPr>
            <p:ph sz="half" idx="1"/>
          </p:nvPr>
        </p:nvSpPr>
        <p:spPr/>
        <p:txBody>
          <a:bodyPr>
            <a:normAutofit lnSpcReduction="10000"/>
          </a:bodyPr>
          <a:lstStyle/>
          <a:p>
            <a:r>
              <a:rPr lang="el-GR" u="sng" dirty="0" smtClean="0"/>
              <a:t>Αεραγωγοί και  αερισμός</a:t>
            </a:r>
          </a:p>
          <a:p>
            <a:r>
              <a:rPr lang="el-GR" dirty="0" smtClean="0"/>
              <a:t>Αφαιρέστε κάθε ορατό υλικό που αποφράσει την αναπνοή, από το στόμα, αλλά σταθερές οδοντοστοιχίες κρατήστε τις στη θέση τους</a:t>
            </a:r>
          </a:p>
          <a:p>
            <a:r>
              <a:rPr lang="el-GR" dirty="0" smtClean="0"/>
              <a:t>Προσπαθήστε κάθε αναπνοή που δίνετε να διαρκεί τουλάχιστον ένα </a:t>
            </a:r>
            <a:r>
              <a:rPr lang="en-US" dirty="0" smtClean="0"/>
              <a:t>second </a:t>
            </a:r>
            <a:r>
              <a:rPr lang="el-GR" dirty="0" smtClean="0"/>
              <a:t>και να βλέπετε το θώρακα να ανέρχεται</a:t>
            </a:r>
            <a:endParaRPr lang="el-GR" dirty="0"/>
          </a:p>
        </p:txBody>
      </p:sp>
      <p:pic>
        <p:nvPicPr>
          <p:cNvPr id="2050" name="Picture 2"/>
          <p:cNvPicPr>
            <a:picLocks noGrp="1" noChangeAspect="1" noChangeArrowheads="1"/>
          </p:cNvPicPr>
          <p:nvPr>
            <p:ph sz="half" idx="2"/>
          </p:nvPr>
        </p:nvPicPr>
        <p:blipFill>
          <a:blip r:embed="rId2"/>
          <a:srcRect/>
          <a:stretch>
            <a:fillRect/>
          </a:stretch>
        </p:blipFill>
        <p:spPr bwMode="auto">
          <a:xfrm>
            <a:off x="6096000" y="1510760"/>
            <a:ext cx="5181600" cy="2870558"/>
          </a:xfrm>
          <a:prstGeom prst="rect">
            <a:avLst/>
          </a:prstGeom>
          <a:noFill/>
          <a:ln w="9525">
            <a:noFill/>
            <a:miter lim="800000"/>
            <a:headEnd/>
            <a:tailEnd/>
          </a:ln>
          <a:effectLst/>
        </p:spPr>
      </p:pic>
      <p:grpSp>
        <p:nvGrpSpPr>
          <p:cNvPr id="10" name="9 - Ομάδα"/>
          <p:cNvGrpSpPr/>
          <p:nvPr/>
        </p:nvGrpSpPr>
        <p:grpSpPr>
          <a:xfrm>
            <a:off x="9961418" y="2286000"/>
            <a:ext cx="477898" cy="485593"/>
            <a:chOff x="9961418" y="2286000"/>
            <a:chExt cx="477898" cy="485593"/>
          </a:xfrm>
        </p:grpSpPr>
        <p:sp>
          <p:nvSpPr>
            <p:cNvPr id="7" name="6 - Διάγραμμα ροής: Μη αυτόματη λειτουργία"/>
            <p:cNvSpPr/>
            <p:nvPr/>
          </p:nvSpPr>
          <p:spPr>
            <a:xfrm rot="20354409" flipV="1">
              <a:off x="10039191" y="2658749"/>
              <a:ext cx="400125" cy="112844"/>
            </a:xfrm>
            <a:prstGeom prst="flowChartManualOperat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Διάγραμμα ροής: Μη αυτόματη λειτουργία"/>
            <p:cNvSpPr/>
            <p:nvPr/>
          </p:nvSpPr>
          <p:spPr>
            <a:xfrm rot="20354409" flipV="1">
              <a:off x="10026970" y="2526782"/>
              <a:ext cx="310452" cy="110377"/>
            </a:xfrm>
            <a:prstGeom prst="flowChartManualOperat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Δεξιό βέλος"/>
            <p:cNvSpPr/>
            <p:nvPr/>
          </p:nvSpPr>
          <p:spPr>
            <a:xfrm rot="15385003">
              <a:off x="10002981" y="2244437"/>
              <a:ext cx="230909" cy="31403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1" name="10 - Ελεύθερη σχεδίαση"/>
          <p:cNvSpPr/>
          <p:nvPr/>
        </p:nvSpPr>
        <p:spPr>
          <a:xfrm>
            <a:off x="9162473" y="2569248"/>
            <a:ext cx="1717963" cy="137007"/>
          </a:xfrm>
          <a:custGeom>
            <a:avLst/>
            <a:gdLst>
              <a:gd name="connsiteX0" fmla="*/ 0 w 1717963"/>
              <a:gd name="connsiteY0" fmla="*/ 137007 h 137007"/>
              <a:gd name="connsiteX1" fmla="*/ 249382 w 1717963"/>
              <a:gd name="connsiteY1" fmla="*/ 63116 h 137007"/>
              <a:gd name="connsiteX2" fmla="*/ 535709 w 1717963"/>
              <a:gd name="connsiteY2" fmla="*/ 26170 h 137007"/>
              <a:gd name="connsiteX3" fmla="*/ 877454 w 1717963"/>
              <a:gd name="connsiteY3" fmla="*/ 7697 h 137007"/>
              <a:gd name="connsiteX4" fmla="*/ 1422400 w 1717963"/>
              <a:gd name="connsiteY4" fmla="*/ 72352 h 137007"/>
              <a:gd name="connsiteX5" fmla="*/ 1717963 w 1717963"/>
              <a:gd name="connsiteY5" fmla="*/ 81588 h 137007"/>
              <a:gd name="connsiteX6" fmla="*/ 1717963 w 1717963"/>
              <a:gd name="connsiteY6" fmla="*/ 81588 h 13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963" h="137007">
                <a:moveTo>
                  <a:pt x="0" y="137007"/>
                </a:moveTo>
                <a:cubicBezTo>
                  <a:pt x="80048" y="109298"/>
                  <a:pt x="160097" y="81589"/>
                  <a:pt x="249382" y="63116"/>
                </a:cubicBezTo>
                <a:cubicBezTo>
                  <a:pt x="338667" y="44643"/>
                  <a:pt x="431030" y="35406"/>
                  <a:pt x="535709" y="26170"/>
                </a:cubicBezTo>
                <a:cubicBezTo>
                  <a:pt x="640388" y="16934"/>
                  <a:pt x="729672" y="0"/>
                  <a:pt x="877454" y="7697"/>
                </a:cubicBezTo>
                <a:cubicBezTo>
                  <a:pt x="1025236" y="15394"/>
                  <a:pt x="1282315" y="60037"/>
                  <a:pt x="1422400" y="72352"/>
                </a:cubicBezTo>
                <a:cubicBezTo>
                  <a:pt x="1562485" y="84667"/>
                  <a:pt x="1717963" y="81588"/>
                  <a:pt x="1717963" y="81588"/>
                </a:cubicBezTo>
                <a:lnTo>
                  <a:pt x="1717963" y="81588"/>
                </a:lnTo>
              </a:path>
            </a:pathLst>
          </a:cu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2" name="11 - TextBox"/>
          <p:cNvSpPr txBox="1"/>
          <p:nvPr/>
        </p:nvSpPr>
        <p:spPr>
          <a:xfrm>
            <a:off x="7435272" y="5357091"/>
            <a:ext cx="2826327" cy="369332"/>
          </a:xfrm>
          <a:prstGeom prst="rect">
            <a:avLst/>
          </a:prstGeom>
          <a:noFill/>
        </p:spPr>
        <p:txBody>
          <a:bodyPr wrap="square" rtlCol="0">
            <a:spAutoFit/>
          </a:bodyPr>
          <a:lstStyle/>
          <a:p>
            <a:r>
              <a:rPr lang="el-GR" i="1" dirty="0" smtClean="0"/>
              <a:t>Αναπνοή στόμα-με στόμα</a:t>
            </a:r>
            <a:endParaRPr lang="el-GR"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ΕΚΤΙΜΗΣΗ ΗΛΙΚΙΩΜΕΝΟΥ ΑΣΘΕΝΟΥΣ (Αδυναμία)</a:t>
            </a:r>
            <a:endParaRPr lang="el-GR" dirty="0"/>
          </a:p>
        </p:txBody>
      </p:sp>
      <p:graphicFrame>
        <p:nvGraphicFramePr>
          <p:cNvPr id="6" name="5 - Θέση περιεχομένου"/>
          <p:cNvGraphicFramePr>
            <a:graphicFrameLocks noGrp="1"/>
          </p:cNvGraphicFramePr>
          <p:nvPr>
            <p:ph idx="1"/>
            <p:extLst>
              <p:ext uri="{D42A27DB-BD31-4B8C-83A1-F6EECF244321}">
                <p14:modId xmlns:p14="http://schemas.microsoft.com/office/powerpoint/2010/main" val="859105592"/>
              </p:ext>
            </p:extLst>
          </p:nvPr>
        </p:nvGraphicFramePr>
        <p:xfrm>
          <a:off x="838200" y="1825625"/>
          <a:ext cx="10515600" cy="4079240"/>
        </p:xfrm>
        <a:graphic>
          <a:graphicData uri="http://schemas.openxmlformats.org/drawingml/2006/table">
            <a:tbl>
              <a:tblPr firstRow="1" bandRow="1">
                <a:tableStyleId>{21E4AEA4-8DFA-4A89-87EB-49C32662AFE0}</a:tableStyleId>
              </a:tblPr>
              <a:tblGrid>
                <a:gridCol w="1230297">
                  <a:extLst>
                    <a:ext uri="{9D8B030D-6E8A-4147-A177-3AD203B41FA5}">
                      <a16:colId xmlns:a16="http://schemas.microsoft.com/office/drawing/2014/main" val="20000"/>
                    </a:ext>
                  </a:extLst>
                </a:gridCol>
                <a:gridCol w="3480047">
                  <a:extLst>
                    <a:ext uri="{9D8B030D-6E8A-4147-A177-3AD203B41FA5}">
                      <a16:colId xmlns:a16="http://schemas.microsoft.com/office/drawing/2014/main" val="20001"/>
                    </a:ext>
                  </a:extLst>
                </a:gridCol>
                <a:gridCol w="5805256">
                  <a:extLst>
                    <a:ext uri="{9D8B030D-6E8A-4147-A177-3AD203B41FA5}">
                      <a16:colId xmlns:a16="http://schemas.microsoft.com/office/drawing/2014/main" val="20002"/>
                    </a:ext>
                  </a:extLst>
                </a:gridCol>
              </a:tblGrid>
              <a:tr h="370840">
                <a:tc gridSpan="3">
                  <a:txBody>
                    <a:bodyPr/>
                    <a:lstStyle/>
                    <a:p>
                      <a:r>
                        <a:rPr lang="el-GR" dirty="0" smtClean="0"/>
                        <a:t>Κλινική διαβάθμιση αδυναμίας</a:t>
                      </a:r>
                      <a:r>
                        <a:rPr lang="el-GR" baseline="0" dirty="0" smtClean="0"/>
                        <a:t>  (</a:t>
                      </a:r>
                      <a:r>
                        <a:rPr lang="en-US" baseline="0" dirty="0" smtClean="0"/>
                        <a:t>Rockwood scale)</a:t>
                      </a:r>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r>
                        <a:rPr lang="el-GR" dirty="0" smtClean="0"/>
                        <a:t>Βαθμός</a:t>
                      </a:r>
                      <a:endParaRPr lang="el-GR" dirty="0"/>
                    </a:p>
                  </a:txBody>
                  <a:tcPr/>
                </a:tc>
                <a:tc>
                  <a:txBody>
                    <a:bodyPr/>
                    <a:lstStyle/>
                    <a:p>
                      <a:r>
                        <a:rPr lang="el-GR" dirty="0" smtClean="0"/>
                        <a:t>Επίπεδο</a:t>
                      </a:r>
                      <a:endParaRPr lang="el-GR" dirty="0"/>
                    </a:p>
                  </a:txBody>
                  <a:tcPr/>
                </a:tc>
                <a:tc>
                  <a:txBody>
                    <a:bodyPr/>
                    <a:lstStyle/>
                    <a:p>
                      <a:r>
                        <a:rPr lang="el-GR" dirty="0" smtClean="0"/>
                        <a:t>Περιγραφή</a:t>
                      </a:r>
                      <a:endParaRPr lang="el-GR" dirty="0"/>
                    </a:p>
                  </a:txBody>
                  <a:tcPr/>
                </a:tc>
                <a:extLst>
                  <a:ext uri="{0D108BD9-81ED-4DB2-BD59-A6C34878D82A}">
                    <a16:rowId xmlns:a16="http://schemas.microsoft.com/office/drawing/2014/main" val="10001"/>
                  </a:ext>
                </a:extLst>
              </a:tr>
              <a:tr h="370840">
                <a:tc>
                  <a:txBody>
                    <a:bodyPr/>
                    <a:lstStyle/>
                    <a:p>
                      <a:r>
                        <a:rPr lang="el-GR" dirty="0" smtClean="0"/>
                        <a:t>1</a:t>
                      </a:r>
                      <a:endParaRPr lang="el-GR" dirty="0"/>
                    </a:p>
                  </a:txBody>
                  <a:tcPr/>
                </a:tc>
                <a:tc>
                  <a:txBody>
                    <a:bodyPr/>
                    <a:lstStyle/>
                    <a:p>
                      <a:r>
                        <a:rPr lang="el-GR" dirty="0" smtClean="0"/>
                        <a:t>Πολύ ισχυρός</a:t>
                      </a:r>
                      <a:endParaRPr lang="el-GR" dirty="0"/>
                    </a:p>
                  </a:txBody>
                  <a:tcPr/>
                </a:tc>
                <a:tc>
                  <a:txBody>
                    <a:bodyPr/>
                    <a:lstStyle/>
                    <a:p>
                      <a:r>
                        <a:rPr lang="el-GR" dirty="0" smtClean="0"/>
                        <a:t>Εύρωστος, ισχυρός,</a:t>
                      </a:r>
                      <a:r>
                        <a:rPr lang="el-GR" baseline="0" dirty="0" smtClean="0"/>
                        <a:t> πολύ δραστήριος</a:t>
                      </a:r>
                      <a:endParaRPr lang="el-GR" dirty="0"/>
                    </a:p>
                  </a:txBody>
                  <a:tcPr/>
                </a:tc>
                <a:extLst>
                  <a:ext uri="{0D108BD9-81ED-4DB2-BD59-A6C34878D82A}">
                    <a16:rowId xmlns:a16="http://schemas.microsoft.com/office/drawing/2014/main" val="10002"/>
                  </a:ext>
                </a:extLst>
              </a:tr>
              <a:tr h="370840">
                <a:tc>
                  <a:txBody>
                    <a:bodyPr/>
                    <a:lstStyle/>
                    <a:p>
                      <a:r>
                        <a:rPr lang="el-GR" dirty="0" smtClean="0"/>
                        <a:t>2</a:t>
                      </a:r>
                      <a:endParaRPr lang="el-GR" dirty="0"/>
                    </a:p>
                  </a:txBody>
                  <a:tcPr/>
                </a:tc>
                <a:tc>
                  <a:txBody>
                    <a:bodyPr/>
                    <a:lstStyle/>
                    <a:p>
                      <a:r>
                        <a:rPr lang="el-GR" dirty="0" smtClean="0"/>
                        <a:t>Καλός</a:t>
                      </a:r>
                      <a:endParaRPr lang="el-GR" dirty="0"/>
                    </a:p>
                  </a:txBody>
                  <a:tcPr/>
                </a:tc>
                <a:tc>
                  <a:txBody>
                    <a:bodyPr/>
                    <a:lstStyle/>
                    <a:p>
                      <a:r>
                        <a:rPr lang="el-GR" dirty="0" smtClean="0"/>
                        <a:t>Όχι ενεργός νόσος, ασκείται περιστασιακά</a:t>
                      </a:r>
                      <a:endParaRPr lang="el-GR" dirty="0"/>
                    </a:p>
                  </a:txBody>
                  <a:tcPr/>
                </a:tc>
                <a:extLst>
                  <a:ext uri="{0D108BD9-81ED-4DB2-BD59-A6C34878D82A}">
                    <a16:rowId xmlns:a16="http://schemas.microsoft.com/office/drawing/2014/main" val="10003"/>
                  </a:ext>
                </a:extLst>
              </a:tr>
              <a:tr h="370840">
                <a:tc>
                  <a:txBody>
                    <a:bodyPr/>
                    <a:lstStyle/>
                    <a:p>
                      <a:r>
                        <a:rPr lang="el-GR" dirty="0" smtClean="0"/>
                        <a:t>3</a:t>
                      </a:r>
                      <a:endParaRPr lang="el-GR" dirty="0"/>
                    </a:p>
                  </a:txBody>
                  <a:tcPr/>
                </a:tc>
                <a:tc>
                  <a:txBody>
                    <a:bodyPr/>
                    <a:lstStyle/>
                    <a:p>
                      <a:r>
                        <a:rPr lang="el-GR" dirty="0" smtClean="0"/>
                        <a:t>Διαχείριση</a:t>
                      </a:r>
                      <a:r>
                        <a:rPr lang="el-GR" baseline="0" dirty="0" smtClean="0"/>
                        <a:t> καταστάσεως του καλή</a:t>
                      </a:r>
                      <a:endParaRPr lang="el-GR" dirty="0"/>
                    </a:p>
                  </a:txBody>
                  <a:tcPr/>
                </a:tc>
                <a:tc>
                  <a:txBody>
                    <a:bodyPr/>
                    <a:lstStyle/>
                    <a:p>
                      <a:r>
                        <a:rPr lang="el-GR" dirty="0" smtClean="0"/>
                        <a:t>Καλά ελεγχόμενα ιατρικά προβλήματα</a:t>
                      </a:r>
                      <a:endParaRPr lang="el-GR" dirty="0"/>
                    </a:p>
                  </a:txBody>
                  <a:tcPr/>
                </a:tc>
                <a:extLst>
                  <a:ext uri="{0D108BD9-81ED-4DB2-BD59-A6C34878D82A}">
                    <a16:rowId xmlns:a16="http://schemas.microsoft.com/office/drawing/2014/main" val="10004"/>
                  </a:ext>
                </a:extLst>
              </a:tr>
              <a:tr h="370840">
                <a:tc>
                  <a:txBody>
                    <a:bodyPr/>
                    <a:lstStyle/>
                    <a:p>
                      <a:r>
                        <a:rPr lang="el-GR" dirty="0" smtClean="0"/>
                        <a:t>4</a:t>
                      </a:r>
                      <a:endParaRPr lang="el-GR" dirty="0"/>
                    </a:p>
                  </a:txBody>
                  <a:tcPr/>
                </a:tc>
                <a:tc>
                  <a:txBody>
                    <a:bodyPr/>
                    <a:lstStyle/>
                    <a:p>
                      <a:r>
                        <a:rPr lang="el-GR" dirty="0" smtClean="0"/>
                        <a:t>Ευάλωτος</a:t>
                      </a:r>
                      <a:endParaRPr lang="el-GR" dirty="0"/>
                    </a:p>
                  </a:txBody>
                  <a:tcPr/>
                </a:tc>
                <a:tc>
                  <a:txBody>
                    <a:bodyPr/>
                    <a:lstStyle/>
                    <a:p>
                      <a:r>
                        <a:rPr lang="el-GR" dirty="0" smtClean="0"/>
                        <a:t>Συμπτώματα (νόσου) μειώνουν τις δραστηριότητες</a:t>
                      </a:r>
                      <a:endParaRPr lang="el-GR" dirty="0"/>
                    </a:p>
                  </a:txBody>
                  <a:tcPr/>
                </a:tc>
                <a:extLst>
                  <a:ext uri="{0D108BD9-81ED-4DB2-BD59-A6C34878D82A}">
                    <a16:rowId xmlns:a16="http://schemas.microsoft.com/office/drawing/2014/main" val="10005"/>
                  </a:ext>
                </a:extLst>
              </a:tr>
              <a:tr h="370840">
                <a:tc>
                  <a:txBody>
                    <a:bodyPr/>
                    <a:lstStyle/>
                    <a:p>
                      <a:r>
                        <a:rPr lang="el-GR" dirty="0" smtClean="0"/>
                        <a:t>5</a:t>
                      </a:r>
                      <a:endParaRPr lang="el-GR" dirty="0"/>
                    </a:p>
                  </a:txBody>
                  <a:tcPr/>
                </a:tc>
                <a:tc>
                  <a:txBody>
                    <a:bodyPr/>
                    <a:lstStyle/>
                    <a:p>
                      <a:r>
                        <a:rPr lang="el-GR" dirty="0" smtClean="0"/>
                        <a:t>Ηπίως αδύναμος</a:t>
                      </a:r>
                      <a:endParaRPr lang="el-GR" dirty="0"/>
                    </a:p>
                  </a:txBody>
                  <a:tcPr/>
                </a:tc>
                <a:tc>
                  <a:txBody>
                    <a:bodyPr/>
                    <a:lstStyle/>
                    <a:p>
                      <a:r>
                        <a:rPr lang="el-GR" dirty="0" smtClean="0"/>
                        <a:t>Απαιτεί βοήθεια για την καθημερινή</a:t>
                      </a:r>
                      <a:r>
                        <a:rPr lang="el-GR" baseline="0" dirty="0" smtClean="0"/>
                        <a:t> του ζωή</a:t>
                      </a:r>
                      <a:endParaRPr lang="el-GR" dirty="0"/>
                    </a:p>
                  </a:txBody>
                  <a:tcPr/>
                </a:tc>
                <a:extLst>
                  <a:ext uri="{0D108BD9-81ED-4DB2-BD59-A6C34878D82A}">
                    <a16:rowId xmlns:a16="http://schemas.microsoft.com/office/drawing/2014/main" val="10006"/>
                  </a:ext>
                </a:extLst>
              </a:tr>
              <a:tr h="370840">
                <a:tc>
                  <a:txBody>
                    <a:bodyPr/>
                    <a:lstStyle/>
                    <a:p>
                      <a:r>
                        <a:rPr lang="el-GR" dirty="0" smtClean="0"/>
                        <a:t>6</a:t>
                      </a:r>
                      <a:endParaRPr lang="el-GR" dirty="0"/>
                    </a:p>
                  </a:txBody>
                  <a:tcPr/>
                </a:tc>
                <a:tc>
                  <a:txBody>
                    <a:bodyPr/>
                    <a:lstStyle/>
                    <a:p>
                      <a:r>
                        <a:rPr lang="el-GR" dirty="0" smtClean="0"/>
                        <a:t>Μέτρια αδύναμος</a:t>
                      </a:r>
                      <a:endParaRPr lang="el-GR" dirty="0"/>
                    </a:p>
                  </a:txBody>
                  <a:tcPr/>
                </a:tc>
                <a:tc>
                  <a:txBody>
                    <a:bodyPr/>
                    <a:lstStyle/>
                    <a:p>
                      <a:r>
                        <a:rPr lang="el-GR" dirty="0" smtClean="0"/>
                        <a:t>Απαιτεί βοήθεια μέσα στο σπίτι και στο μπάνιο</a:t>
                      </a:r>
                      <a:endParaRPr lang="el-GR" dirty="0"/>
                    </a:p>
                  </a:txBody>
                  <a:tcPr/>
                </a:tc>
                <a:extLst>
                  <a:ext uri="{0D108BD9-81ED-4DB2-BD59-A6C34878D82A}">
                    <a16:rowId xmlns:a16="http://schemas.microsoft.com/office/drawing/2014/main" val="10007"/>
                  </a:ext>
                </a:extLst>
              </a:tr>
              <a:tr h="370840">
                <a:tc>
                  <a:txBody>
                    <a:bodyPr/>
                    <a:lstStyle/>
                    <a:p>
                      <a:r>
                        <a:rPr lang="el-GR" dirty="0" smtClean="0"/>
                        <a:t>7</a:t>
                      </a:r>
                      <a:endParaRPr lang="el-GR" dirty="0"/>
                    </a:p>
                  </a:txBody>
                  <a:tcPr/>
                </a:tc>
                <a:tc>
                  <a:txBody>
                    <a:bodyPr/>
                    <a:lstStyle/>
                    <a:p>
                      <a:r>
                        <a:rPr lang="el-GR" dirty="0" smtClean="0"/>
                        <a:t>Σοβαρά αδύναμος</a:t>
                      </a:r>
                      <a:endParaRPr lang="el-GR" dirty="0"/>
                    </a:p>
                  </a:txBody>
                  <a:tcPr/>
                </a:tc>
                <a:tc>
                  <a:txBody>
                    <a:bodyPr/>
                    <a:lstStyle/>
                    <a:p>
                      <a:r>
                        <a:rPr lang="el-GR" dirty="0" smtClean="0"/>
                        <a:t>Αποκλειστικά εξαρτώμενος</a:t>
                      </a:r>
                      <a:r>
                        <a:rPr lang="el-GR" baseline="0" dirty="0" smtClean="0"/>
                        <a:t> από άλλο πρόσωπο</a:t>
                      </a:r>
                      <a:endParaRPr lang="el-GR" dirty="0"/>
                    </a:p>
                  </a:txBody>
                  <a:tcPr/>
                </a:tc>
                <a:extLst>
                  <a:ext uri="{0D108BD9-81ED-4DB2-BD59-A6C34878D82A}">
                    <a16:rowId xmlns:a16="http://schemas.microsoft.com/office/drawing/2014/main" val="10008"/>
                  </a:ext>
                </a:extLst>
              </a:tr>
              <a:tr h="370840">
                <a:tc>
                  <a:txBody>
                    <a:bodyPr/>
                    <a:lstStyle/>
                    <a:p>
                      <a:r>
                        <a:rPr lang="el-GR" dirty="0" smtClean="0"/>
                        <a:t>8</a:t>
                      </a:r>
                      <a:endParaRPr lang="el-GR" dirty="0"/>
                    </a:p>
                  </a:txBody>
                  <a:tcPr/>
                </a:tc>
                <a:tc>
                  <a:txBody>
                    <a:bodyPr/>
                    <a:lstStyle/>
                    <a:p>
                      <a:r>
                        <a:rPr lang="el-GR" dirty="0" smtClean="0"/>
                        <a:t>Πολύ σοβαρά αδύναμος</a:t>
                      </a:r>
                      <a:endParaRPr lang="el-GR" dirty="0"/>
                    </a:p>
                  </a:txBody>
                  <a:tcPr/>
                </a:tc>
                <a:tc>
                  <a:txBody>
                    <a:bodyPr/>
                    <a:lstStyle/>
                    <a:p>
                      <a:r>
                        <a:rPr lang="el-GR" dirty="0" smtClean="0"/>
                        <a:t>Δεν μπορεί να αναρρώσει από ήπια νόσο</a:t>
                      </a:r>
                      <a:endParaRPr lang="el-GR" dirty="0"/>
                    </a:p>
                  </a:txBody>
                  <a:tcPr/>
                </a:tc>
                <a:extLst>
                  <a:ext uri="{0D108BD9-81ED-4DB2-BD59-A6C34878D82A}">
                    <a16:rowId xmlns:a16="http://schemas.microsoft.com/office/drawing/2014/main" val="10009"/>
                  </a:ext>
                </a:extLst>
              </a:tr>
              <a:tr h="370840">
                <a:tc>
                  <a:txBody>
                    <a:bodyPr/>
                    <a:lstStyle/>
                    <a:p>
                      <a:r>
                        <a:rPr lang="el-GR" dirty="0" smtClean="0"/>
                        <a:t>9</a:t>
                      </a:r>
                      <a:endParaRPr lang="el-GR" dirty="0"/>
                    </a:p>
                  </a:txBody>
                  <a:tcPr/>
                </a:tc>
                <a:tc>
                  <a:txBody>
                    <a:bodyPr/>
                    <a:lstStyle/>
                    <a:p>
                      <a:r>
                        <a:rPr lang="el-GR" dirty="0" smtClean="0"/>
                        <a:t>Ανίατος</a:t>
                      </a:r>
                      <a:endParaRPr lang="el-GR" dirty="0"/>
                    </a:p>
                  </a:txBody>
                  <a:tcPr/>
                </a:tc>
                <a:tc>
                  <a:txBody>
                    <a:bodyPr/>
                    <a:lstStyle/>
                    <a:p>
                      <a:r>
                        <a:rPr lang="el-GR" dirty="0" smtClean="0"/>
                        <a:t>Προσδόκιμο επιβίωσης &lt; 6 μήνες</a:t>
                      </a:r>
                      <a:endParaRPr lang="el-GR" dirty="0"/>
                    </a:p>
                  </a:txBody>
                  <a:tcP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Adult Basic Life Support (</a:t>
            </a:r>
            <a:r>
              <a:rPr lang="el-GR" dirty="0" smtClean="0"/>
              <a:t>Βασική υποστήριξη της ζωής ενήλικος) (3)</a:t>
            </a:r>
            <a:endParaRPr lang="el-GR" dirty="0"/>
          </a:p>
        </p:txBody>
      </p:sp>
      <p:sp>
        <p:nvSpPr>
          <p:cNvPr id="3" name="2 - Θέση περιεχομένου"/>
          <p:cNvSpPr>
            <a:spLocks noGrp="1"/>
          </p:cNvSpPr>
          <p:nvPr>
            <p:ph sz="half" idx="1"/>
          </p:nvPr>
        </p:nvSpPr>
        <p:spPr/>
        <p:txBody>
          <a:bodyPr/>
          <a:lstStyle/>
          <a:p>
            <a:r>
              <a:rPr lang="el-GR" u="sng" dirty="0" smtClean="0"/>
              <a:t>Αεραγωγοί και  αερισμός</a:t>
            </a:r>
          </a:p>
          <a:p>
            <a:r>
              <a:rPr lang="el-GR" dirty="0" smtClean="0"/>
              <a:t>Μετά από κάθε αναπνοή κρατήστε το κεφάλι τραβηγμένο προς τα πίσω και/η το σαγόνι σπρωγμένο προς τα κάτω και προσέξτε αν ο θώρακας κατέρχεται καθώς βγαίνει αέρας </a:t>
            </a:r>
            <a:endParaRPr lang="el-GR" dirty="0"/>
          </a:p>
        </p:txBody>
      </p:sp>
      <p:pic>
        <p:nvPicPr>
          <p:cNvPr id="3074" name="Picture 2"/>
          <p:cNvPicPr>
            <a:picLocks noGrp="1" noChangeAspect="1" noChangeArrowheads="1"/>
          </p:cNvPicPr>
          <p:nvPr>
            <p:ph sz="half" idx="2"/>
          </p:nvPr>
        </p:nvPicPr>
        <p:blipFill>
          <a:blip r:embed="rId2"/>
          <a:srcRect/>
          <a:stretch>
            <a:fillRect/>
          </a:stretch>
        </p:blipFill>
        <p:spPr bwMode="auto">
          <a:xfrm>
            <a:off x="6218382" y="1778850"/>
            <a:ext cx="5181600" cy="3300300"/>
          </a:xfrm>
          <a:prstGeom prst="rect">
            <a:avLst/>
          </a:prstGeom>
          <a:noFill/>
          <a:ln w="9525">
            <a:noFill/>
            <a:miter lim="800000"/>
            <a:headEnd/>
            <a:tailEnd/>
          </a:ln>
          <a:effectLst/>
        </p:spPr>
      </p:pic>
      <p:grpSp>
        <p:nvGrpSpPr>
          <p:cNvPr id="6" name="5 - Ομάδα"/>
          <p:cNvGrpSpPr/>
          <p:nvPr/>
        </p:nvGrpSpPr>
        <p:grpSpPr>
          <a:xfrm rot="13165134">
            <a:off x="9933709" y="2692400"/>
            <a:ext cx="477898" cy="485593"/>
            <a:chOff x="9961418" y="2286000"/>
            <a:chExt cx="477898" cy="485593"/>
          </a:xfrm>
        </p:grpSpPr>
        <p:sp>
          <p:nvSpPr>
            <p:cNvPr id="7" name="6 - Διάγραμμα ροής: Μη αυτόματη λειτουργία"/>
            <p:cNvSpPr/>
            <p:nvPr/>
          </p:nvSpPr>
          <p:spPr>
            <a:xfrm rot="20354409" flipV="1">
              <a:off x="10039191" y="2658749"/>
              <a:ext cx="400125" cy="112844"/>
            </a:xfrm>
            <a:prstGeom prst="flowChartManualOperat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Διάγραμμα ροής: Μη αυτόματη λειτουργία"/>
            <p:cNvSpPr/>
            <p:nvPr/>
          </p:nvSpPr>
          <p:spPr>
            <a:xfrm rot="20354409" flipV="1">
              <a:off x="10026970" y="2526782"/>
              <a:ext cx="310452" cy="110377"/>
            </a:xfrm>
            <a:prstGeom prst="flowChartManualOperat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Δεξιό βέλος"/>
            <p:cNvSpPr/>
            <p:nvPr/>
          </p:nvSpPr>
          <p:spPr>
            <a:xfrm rot="15385003">
              <a:off x="10002981" y="2244437"/>
              <a:ext cx="230909" cy="31403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0" name="9 - Ελεύθερη σχεδίαση"/>
          <p:cNvSpPr/>
          <p:nvPr/>
        </p:nvSpPr>
        <p:spPr>
          <a:xfrm>
            <a:off x="9485745" y="2971030"/>
            <a:ext cx="1791855" cy="215515"/>
          </a:xfrm>
          <a:custGeom>
            <a:avLst/>
            <a:gdLst>
              <a:gd name="connsiteX0" fmla="*/ 0 w 1791855"/>
              <a:gd name="connsiteY0" fmla="*/ 178570 h 215515"/>
              <a:gd name="connsiteX1" fmla="*/ 314037 w 1791855"/>
              <a:gd name="connsiteY1" fmla="*/ 58497 h 215515"/>
              <a:gd name="connsiteX2" fmla="*/ 775855 w 1791855"/>
              <a:gd name="connsiteY2" fmla="*/ 3079 h 215515"/>
              <a:gd name="connsiteX3" fmla="*/ 1089891 w 1791855"/>
              <a:gd name="connsiteY3" fmla="*/ 40025 h 215515"/>
              <a:gd name="connsiteX4" fmla="*/ 1477819 w 1791855"/>
              <a:gd name="connsiteY4" fmla="*/ 104679 h 215515"/>
              <a:gd name="connsiteX5" fmla="*/ 1791855 w 1791855"/>
              <a:gd name="connsiteY5" fmla="*/ 215515 h 215515"/>
              <a:gd name="connsiteX6" fmla="*/ 1791855 w 1791855"/>
              <a:gd name="connsiteY6" fmla="*/ 215515 h 21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1855" h="215515">
                <a:moveTo>
                  <a:pt x="0" y="178570"/>
                </a:moveTo>
                <a:cubicBezTo>
                  <a:pt x="92364" y="133157"/>
                  <a:pt x="184728" y="87745"/>
                  <a:pt x="314037" y="58497"/>
                </a:cubicBezTo>
                <a:cubicBezTo>
                  <a:pt x="443346" y="29249"/>
                  <a:pt x="646546" y="6158"/>
                  <a:pt x="775855" y="3079"/>
                </a:cubicBezTo>
                <a:cubicBezTo>
                  <a:pt x="905164" y="0"/>
                  <a:pt x="972897" y="23092"/>
                  <a:pt x="1089891" y="40025"/>
                </a:cubicBezTo>
                <a:cubicBezTo>
                  <a:pt x="1206885" y="56958"/>
                  <a:pt x="1360825" y="75431"/>
                  <a:pt x="1477819" y="104679"/>
                </a:cubicBezTo>
                <a:cubicBezTo>
                  <a:pt x="1594813" y="133927"/>
                  <a:pt x="1791855" y="215515"/>
                  <a:pt x="1791855" y="215515"/>
                </a:cubicBezTo>
                <a:lnTo>
                  <a:pt x="1791855" y="215515"/>
                </a:lnTo>
              </a:path>
            </a:pathLst>
          </a:cu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1" name="10 - TextBox"/>
          <p:cNvSpPr txBox="1"/>
          <p:nvPr/>
        </p:nvSpPr>
        <p:spPr>
          <a:xfrm>
            <a:off x="1348509" y="5504873"/>
            <a:ext cx="2826327" cy="369332"/>
          </a:xfrm>
          <a:prstGeom prst="rect">
            <a:avLst/>
          </a:prstGeom>
          <a:noFill/>
        </p:spPr>
        <p:txBody>
          <a:bodyPr wrap="square" rtlCol="0">
            <a:spAutoFit/>
          </a:bodyPr>
          <a:lstStyle/>
          <a:p>
            <a:r>
              <a:rPr lang="el-GR" i="1" dirty="0" smtClean="0"/>
              <a:t>Αναπνοή στόμα-με στόμα</a:t>
            </a:r>
            <a:endParaRPr lang="el-GR"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sz="half" idx="1"/>
          </p:nvPr>
        </p:nvSpPr>
        <p:spPr>
          <a:xfrm>
            <a:off x="838200" y="1825624"/>
            <a:ext cx="5181600" cy="4732193"/>
          </a:xfrm>
        </p:spPr>
        <p:txBody>
          <a:bodyPr>
            <a:normAutofit fontScale="70000" lnSpcReduction="20000"/>
          </a:bodyPr>
          <a:lstStyle/>
          <a:p>
            <a:r>
              <a:rPr lang="el-GR" u="sng" dirty="0" smtClean="0"/>
              <a:t>Τεχνική για θωρακική συμπίεση</a:t>
            </a:r>
          </a:p>
          <a:p>
            <a:r>
              <a:rPr lang="el-GR" dirty="0" smtClean="0"/>
              <a:t>Τοποθετήστε το </a:t>
            </a:r>
            <a:r>
              <a:rPr lang="el-GR" dirty="0" err="1" smtClean="0"/>
              <a:t>θέναρ</a:t>
            </a:r>
            <a:r>
              <a:rPr lang="el-GR" dirty="0" smtClean="0"/>
              <a:t> και </a:t>
            </a:r>
            <a:r>
              <a:rPr lang="el-GR" dirty="0" err="1" smtClean="0"/>
              <a:t>οπισθέναρ</a:t>
            </a:r>
            <a:r>
              <a:rPr lang="el-GR" dirty="0" smtClean="0"/>
              <a:t>  στο μέσο του κάτω ημίσεως του στέρνου του ασθενούς με το άλλο χέρι πάνω στο προηγούμενο. Τα δάκτυλα των δύο χεριών πρέπει να είναι εκτεταμένα ή </a:t>
            </a:r>
            <a:r>
              <a:rPr lang="el-GR" dirty="0" err="1" smtClean="0"/>
              <a:t>διαπεπλεγμένα</a:t>
            </a:r>
            <a:r>
              <a:rPr lang="el-GR" dirty="0" smtClean="0"/>
              <a:t>. Εφαρμόστε πίεση στα πλευρά του αρρώστου</a:t>
            </a:r>
          </a:p>
          <a:p>
            <a:r>
              <a:rPr lang="el-GR" dirty="0" smtClean="0"/>
              <a:t>Οι βραχίονες πρέπει να είναι ευθείς και να πιέζετε το στέρνο ώστε να κατέβει 5-6 </a:t>
            </a:r>
            <a:r>
              <a:rPr lang="en-US" dirty="0" smtClean="0"/>
              <a:t>cm.</a:t>
            </a:r>
          </a:p>
          <a:p>
            <a:r>
              <a:rPr lang="el-GR" dirty="0" smtClean="0"/>
              <a:t>Απελευθερώστε όλη την πίεση που ασκήσατε και επαναλάβετε με ρυθμό 100-120/</a:t>
            </a:r>
            <a:r>
              <a:rPr lang="en-US" dirty="0" smtClean="0"/>
              <a:t>min</a:t>
            </a:r>
          </a:p>
          <a:p>
            <a:r>
              <a:rPr lang="el-GR" dirty="0" smtClean="0"/>
              <a:t>Πίεση και απελευθέρωση να διαρκούν ίσους χρόνους </a:t>
            </a:r>
          </a:p>
          <a:p>
            <a:r>
              <a:rPr lang="el-GR" dirty="0" smtClean="0"/>
              <a:t>Χρησιμοποιείστε το λόγο 30 πιέσεις στέρνου για δύο αναπνοές (30:2)</a:t>
            </a:r>
          </a:p>
          <a:p>
            <a:r>
              <a:rPr lang="el-GR" dirty="0" smtClean="0"/>
              <a:t>Κάθε δύο λεπτά να αλλάζει το άτομο που δίνει τις πιέσεις στέρνου</a:t>
            </a:r>
            <a:endParaRPr lang="el-GR" dirty="0"/>
          </a:p>
        </p:txBody>
      </p:sp>
      <p:sp>
        <p:nvSpPr>
          <p:cNvPr id="8" name="1 - Τίτλος"/>
          <p:cNvSpPr>
            <a:spLocks noGrp="1"/>
          </p:cNvSpPr>
          <p:nvPr>
            <p:ph type="title"/>
          </p:nvPr>
        </p:nvSpPr>
        <p:spPr/>
        <p:txBody>
          <a:bodyPr/>
          <a:lstStyle/>
          <a:p>
            <a:r>
              <a:rPr lang="en-US" dirty="0" smtClean="0"/>
              <a:t>Adult Basic Life Support (</a:t>
            </a:r>
            <a:r>
              <a:rPr lang="el-GR" dirty="0" smtClean="0"/>
              <a:t>Βασική υποστήριξη της ζωής ενήλικος) (4)</a:t>
            </a:r>
            <a:endParaRPr lang="el-GR" dirty="0"/>
          </a:p>
        </p:txBody>
      </p:sp>
      <p:pic>
        <p:nvPicPr>
          <p:cNvPr id="4098" name="Picture 2"/>
          <p:cNvPicPr>
            <a:picLocks noGrp="1" noChangeAspect="1" noChangeArrowheads="1"/>
          </p:cNvPicPr>
          <p:nvPr>
            <p:ph sz="half" idx="2"/>
          </p:nvPr>
        </p:nvPicPr>
        <p:blipFill>
          <a:blip r:embed="rId2"/>
          <a:srcRect/>
          <a:stretch>
            <a:fillRect/>
          </a:stretch>
        </p:blipFill>
        <p:spPr bwMode="auto">
          <a:xfrm>
            <a:off x="6096000" y="1725032"/>
            <a:ext cx="5181600" cy="4164597"/>
          </a:xfrm>
          <a:prstGeom prst="rect">
            <a:avLst/>
          </a:prstGeom>
          <a:noFill/>
          <a:ln w="9525">
            <a:noFill/>
            <a:miter lim="800000"/>
            <a:headEnd/>
            <a:tailEnd/>
          </a:ln>
          <a:effectLst/>
        </p:spPr>
      </p:pic>
      <p:sp>
        <p:nvSpPr>
          <p:cNvPr id="10" name="9 - TextBox"/>
          <p:cNvSpPr txBox="1"/>
          <p:nvPr/>
        </p:nvSpPr>
        <p:spPr>
          <a:xfrm>
            <a:off x="6096000" y="6022109"/>
            <a:ext cx="5227782" cy="369332"/>
          </a:xfrm>
          <a:prstGeom prst="rect">
            <a:avLst/>
          </a:prstGeom>
          <a:noFill/>
        </p:spPr>
        <p:txBody>
          <a:bodyPr wrap="square" rtlCol="0">
            <a:spAutoFit/>
          </a:bodyPr>
          <a:lstStyle/>
          <a:p>
            <a:pPr algn="r"/>
            <a:r>
              <a:rPr lang="el-GR" i="1" dirty="0" smtClean="0"/>
              <a:t>Πιέσεις (μαλάξεις) στέρνου</a:t>
            </a:r>
            <a:endParaRPr lang="el-GR"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Διαχείριση της καρδιακής ανακοπής</a:t>
            </a:r>
            <a:r>
              <a:rPr lang="en-US" dirty="0" smtClean="0"/>
              <a:t> (1)</a:t>
            </a:r>
            <a:endParaRPr lang="el-GR" dirty="0"/>
          </a:p>
        </p:txBody>
      </p:sp>
      <p:sp>
        <p:nvSpPr>
          <p:cNvPr id="6" name="5 - Θέση περιεχομένου"/>
          <p:cNvSpPr>
            <a:spLocks noGrp="1"/>
          </p:cNvSpPr>
          <p:nvPr>
            <p:ph sz="half" idx="1"/>
          </p:nvPr>
        </p:nvSpPr>
        <p:spPr>
          <a:xfrm>
            <a:off x="838199" y="1825625"/>
            <a:ext cx="7105073" cy="4351338"/>
          </a:xfrm>
        </p:spPr>
        <p:txBody>
          <a:bodyPr>
            <a:normAutofit fontScale="92500" lnSpcReduction="20000"/>
          </a:bodyPr>
          <a:lstStyle/>
          <a:p>
            <a:r>
              <a:rPr lang="el-GR" u="sng" dirty="0" smtClean="0"/>
              <a:t>Απινίδωση</a:t>
            </a:r>
            <a:r>
              <a:rPr lang="en-US" u="sng" dirty="0" smtClean="0"/>
              <a:t> (1)</a:t>
            </a:r>
            <a:endParaRPr lang="el-GR" u="sng" dirty="0" smtClean="0"/>
          </a:p>
          <a:p>
            <a:r>
              <a:rPr lang="el-GR" dirty="0" smtClean="0"/>
              <a:t>Οι περισσότεροι </a:t>
            </a:r>
            <a:r>
              <a:rPr lang="el-GR" dirty="0" err="1" smtClean="0"/>
              <a:t>επιζήσατες</a:t>
            </a:r>
            <a:r>
              <a:rPr lang="el-GR" dirty="0" smtClean="0"/>
              <a:t> έχουν έναν ρυθμό κοιλιακής μαρμαρυγής/κοιλιακής ταχυκαρδίας. </a:t>
            </a:r>
          </a:p>
          <a:p>
            <a:r>
              <a:rPr lang="el-GR" dirty="0" smtClean="0"/>
              <a:t>Η θεραπεία για αυτό είναι η απινίδωση. Η επιτυχής απινίδωση και επιβίωση μειώνεται με το χρόνο</a:t>
            </a:r>
            <a:endParaRPr lang="en-US" dirty="0" smtClean="0"/>
          </a:p>
          <a:p>
            <a:r>
              <a:rPr lang="el-GR" dirty="0" smtClean="0"/>
              <a:t>Τα επιθέματα </a:t>
            </a:r>
            <a:r>
              <a:rPr lang="el-GR" dirty="0" err="1" smtClean="0"/>
              <a:t>απινιδωτή</a:t>
            </a:r>
            <a:r>
              <a:rPr lang="el-GR" dirty="0" smtClean="0"/>
              <a:t> AED αποτελούν ουσιαστικό μέρος ενός αυτοματοποιημένου εξωτερικού </a:t>
            </a:r>
            <a:r>
              <a:rPr lang="el-GR" dirty="0" err="1" smtClean="0"/>
              <a:t>απινιδωτή</a:t>
            </a:r>
            <a:r>
              <a:rPr lang="el-GR" dirty="0" smtClean="0"/>
              <a:t> για την αντιμετώπιση έκτακτης ανάγκης ξαφνικής καρδιακής ανακοπής. Αυτά τα επιθέματα ηλεκτροδίων τοποθετούνται στο γυμνό στήθος ενός θύματος αιφνίδιας καρδιακής ανακοπής (SCA).</a:t>
            </a:r>
            <a:endParaRPr lang="el-GR" dirty="0"/>
          </a:p>
        </p:txBody>
      </p:sp>
      <p:pic>
        <p:nvPicPr>
          <p:cNvPr id="5122" name="Picture 2" descr="C:\Users\dell\Desktop\defib-1.jpg"/>
          <p:cNvPicPr>
            <a:picLocks noGrp="1" noChangeAspect="1" noChangeArrowheads="1"/>
          </p:cNvPicPr>
          <p:nvPr>
            <p:ph sz="half" idx="2"/>
          </p:nvPr>
        </p:nvPicPr>
        <p:blipFill>
          <a:blip r:embed="rId2"/>
          <a:srcRect/>
          <a:stretch>
            <a:fillRect/>
          </a:stretch>
        </p:blipFill>
        <p:spPr bwMode="auto">
          <a:xfrm>
            <a:off x="7980794" y="1874780"/>
            <a:ext cx="3860615" cy="3519256"/>
          </a:xfrm>
          <a:prstGeom prst="rect">
            <a:avLst/>
          </a:prstGeom>
          <a:noFill/>
        </p:spPr>
      </p:pic>
      <p:sp>
        <p:nvSpPr>
          <p:cNvPr id="9" name="8 - Ορθογώνιο"/>
          <p:cNvSpPr/>
          <p:nvPr/>
        </p:nvSpPr>
        <p:spPr>
          <a:xfrm>
            <a:off x="8153404" y="5553425"/>
            <a:ext cx="3699154" cy="369332"/>
          </a:xfrm>
          <a:prstGeom prst="rect">
            <a:avLst/>
          </a:prstGeom>
        </p:spPr>
        <p:txBody>
          <a:bodyPr wrap="none">
            <a:spAutoFit/>
          </a:bodyPr>
          <a:lstStyle/>
          <a:p>
            <a:r>
              <a:rPr lang="en-US" i="1" dirty="0" smtClean="0"/>
              <a:t>AED: </a:t>
            </a:r>
            <a:r>
              <a:rPr lang="el-GR" i="1" dirty="0" err="1" smtClean="0"/>
              <a:t>automated</a:t>
            </a:r>
            <a:r>
              <a:rPr lang="el-GR" i="1" dirty="0" smtClean="0"/>
              <a:t> </a:t>
            </a:r>
            <a:r>
              <a:rPr lang="el-GR" i="1" dirty="0" err="1" smtClean="0"/>
              <a:t>external</a:t>
            </a:r>
            <a:r>
              <a:rPr lang="el-GR" i="1" dirty="0" smtClean="0"/>
              <a:t> </a:t>
            </a:r>
            <a:r>
              <a:rPr lang="el-GR" i="1" dirty="0" err="1" smtClean="0"/>
              <a:t>defibrillator</a:t>
            </a:r>
            <a:endParaRPr lang="el-GR" i="1" dirty="0"/>
          </a:p>
        </p:txBody>
      </p:sp>
      <p:sp>
        <p:nvSpPr>
          <p:cNvPr id="10" name="9 - Ορθογώνιο"/>
          <p:cNvSpPr/>
          <p:nvPr/>
        </p:nvSpPr>
        <p:spPr>
          <a:xfrm>
            <a:off x="8231969" y="5950588"/>
            <a:ext cx="2877006" cy="369332"/>
          </a:xfrm>
          <a:prstGeom prst="rect">
            <a:avLst/>
          </a:prstGeom>
        </p:spPr>
        <p:txBody>
          <a:bodyPr wrap="none">
            <a:spAutoFit/>
          </a:bodyPr>
          <a:lstStyle/>
          <a:p>
            <a:r>
              <a:rPr lang="en-US" i="1" dirty="0" smtClean="0"/>
              <a:t>Sudden Cardiac Arrest (SCA).</a:t>
            </a:r>
            <a:endParaRPr lang="el-GR"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Διαχείριση της καρδιακής ανακοπής</a:t>
            </a:r>
            <a:r>
              <a:rPr lang="en-US" dirty="0" smtClean="0"/>
              <a:t> (2)</a:t>
            </a:r>
            <a:endParaRPr lang="el-GR" dirty="0"/>
          </a:p>
        </p:txBody>
      </p:sp>
      <p:sp>
        <p:nvSpPr>
          <p:cNvPr id="3" name="2 - Θέση περιεχομένου"/>
          <p:cNvSpPr>
            <a:spLocks noGrp="1"/>
          </p:cNvSpPr>
          <p:nvPr>
            <p:ph sz="half" idx="1"/>
          </p:nvPr>
        </p:nvSpPr>
        <p:spPr>
          <a:xfrm>
            <a:off x="838200" y="1825625"/>
            <a:ext cx="6994236" cy="4351338"/>
          </a:xfrm>
        </p:spPr>
        <p:txBody>
          <a:bodyPr>
            <a:normAutofit fontScale="85000" lnSpcReduction="20000"/>
          </a:bodyPr>
          <a:lstStyle/>
          <a:p>
            <a:r>
              <a:rPr lang="el-GR" u="sng" dirty="0" smtClean="0"/>
              <a:t>Απινίδωση</a:t>
            </a:r>
            <a:r>
              <a:rPr lang="en-US" u="sng" dirty="0" smtClean="0"/>
              <a:t> (2)</a:t>
            </a:r>
          </a:p>
          <a:p>
            <a:r>
              <a:rPr lang="el-GR" dirty="0" smtClean="0"/>
              <a:t>Κολλητικά επιθέματα με αισθητήρες, </a:t>
            </a:r>
            <a:r>
              <a:rPr lang="en-US" dirty="0" smtClean="0"/>
              <a:t> (</a:t>
            </a:r>
            <a:r>
              <a:rPr lang="el-GR" dirty="0" smtClean="0"/>
              <a:t>ηλεκτρόδια</a:t>
            </a:r>
            <a:r>
              <a:rPr lang="en-US" dirty="0" smtClean="0"/>
              <a:t>)</a:t>
            </a:r>
            <a:r>
              <a:rPr lang="el-GR" dirty="0" smtClean="0"/>
              <a:t>, είναι προσαρτημένα στο στήθος κάποιου που έχει καρδιακή ανακοπή. Τα ηλεκτρόδια στέλνουν πληροφορίες σχετικά με τον καρδιακό ρυθμό του ατόμου σε έναν υπολογιστή στον </a:t>
            </a:r>
            <a:r>
              <a:rPr lang="el-GR" dirty="0" err="1" smtClean="0"/>
              <a:t>απινιδωτή</a:t>
            </a:r>
            <a:r>
              <a:rPr lang="el-GR" dirty="0" smtClean="0"/>
              <a:t>. Ο υπολογιστής αναλύει τον καρδιακό ρυθμό για να διαπιστώσει εάν χρειάζεται  ηλεκτρική ώση για απινίδωση.</a:t>
            </a:r>
            <a:endParaRPr lang="en-US" dirty="0" smtClean="0"/>
          </a:p>
          <a:p>
            <a:r>
              <a:rPr lang="el-GR" dirty="0" smtClean="0"/>
              <a:t>Δύο </a:t>
            </a:r>
            <a:r>
              <a:rPr lang="en-US" dirty="0" smtClean="0"/>
              <a:t> </a:t>
            </a:r>
            <a:r>
              <a:rPr lang="el-GR" dirty="0" smtClean="0"/>
              <a:t>επιθέματα (τακάκια)  είναι κατασκευασμένα για AED. Ένα τακάκι τοποθετείται στο μπροστινό θωρακικό τοίχωμα, δεξιά του στέρνου, ενώ ένα δεύτερο  τακάκι τοποθετείται στο  ύψος της πέμπτης πλευράς αριστερά,  (όπου τοποθετείται η </a:t>
            </a:r>
            <a:r>
              <a:rPr lang="en-US" dirty="0" smtClean="0"/>
              <a:t>V6 </a:t>
            </a:r>
            <a:r>
              <a:rPr lang="el-GR" dirty="0" smtClean="0"/>
              <a:t>απαγωγή) και με κατεύθυνση κάθετη στο πρώτο</a:t>
            </a:r>
            <a:endParaRPr lang="el-GR" dirty="0"/>
          </a:p>
        </p:txBody>
      </p:sp>
      <p:pic>
        <p:nvPicPr>
          <p:cNvPr id="5" name="Picture 2" descr="C:\Users\dell\Desktop\defib-1.jpg"/>
          <p:cNvPicPr>
            <a:picLocks noGrp="1" noChangeAspect="1" noChangeArrowheads="1"/>
          </p:cNvPicPr>
          <p:nvPr>
            <p:ph sz="half" idx="2"/>
          </p:nvPr>
        </p:nvPicPr>
        <p:blipFill>
          <a:blip r:embed="rId2"/>
          <a:srcRect/>
          <a:stretch>
            <a:fillRect/>
          </a:stretch>
        </p:blipFill>
        <p:spPr bwMode="auto">
          <a:xfrm>
            <a:off x="7934325" y="2442733"/>
            <a:ext cx="3419475" cy="3117121"/>
          </a:xfrm>
          <a:prstGeom prst="rect">
            <a:avLst/>
          </a:prstGeom>
          <a:noFill/>
        </p:spPr>
      </p:pic>
      <p:sp>
        <p:nvSpPr>
          <p:cNvPr id="6" name="5 - Ορθογώνιο"/>
          <p:cNvSpPr/>
          <p:nvPr/>
        </p:nvSpPr>
        <p:spPr>
          <a:xfrm>
            <a:off x="8153404" y="5553425"/>
            <a:ext cx="3699154" cy="369332"/>
          </a:xfrm>
          <a:prstGeom prst="rect">
            <a:avLst/>
          </a:prstGeom>
        </p:spPr>
        <p:txBody>
          <a:bodyPr wrap="none">
            <a:spAutoFit/>
          </a:bodyPr>
          <a:lstStyle/>
          <a:p>
            <a:r>
              <a:rPr lang="en-US" i="1" dirty="0" smtClean="0"/>
              <a:t>AED: </a:t>
            </a:r>
            <a:r>
              <a:rPr lang="el-GR" i="1" dirty="0" err="1" smtClean="0"/>
              <a:t>automated</a:t>
            </a:r>
            <a:r>
              <a:rPr lang="el-GR" i="1" dirty="0" smtClean="0"/>
              <a:t> </a:t>
            </a:r>
            <a:r>
              <a:rPr lang="el-GR" i="1" dirty="0" err="1" smtClean="0"/>
              <a:t>external</a:t>
            </a:r>
            <a:r>
              <a:rPr lang="el-GR" i="1" dirty="0" smtClean="0"/>
              <a:t> </a:t>
            </a:r>
            <a:r>
              <a:rPr lang="el-GR" i="1" dirty="0" err="1" smtClean="0"/>
              <a:t>defibrillator</a:t>
            </a:r>
            <a:endParaRPr lang="el-GR" i="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Διαχείριση της καρδιακής ανακοπής</a:t>
            </a:r>
            <a:r>
              <a:rPr lang="en-US" dirty="0" smtClean="0"/>
              <a:t> (</a:t>
            </a:r>
            <a:r>
              <a:rPr lang="el-GR" dirty="0" smtClean="0"/>
              <a:t>3</a:t>
            </a:r>
            <a:r>
              <a:rPr lang="en-US" dirty="0" smtClean="0"/>
              <a:t>)</a:t>
            </a:r>
            <a:endParaRPr lang="el-GR" dirty="0"/>
          </a:p>
        </p:txBody>
      </p:sp>
      <p:sp>
        <p:nvSpPr>
          <p:cNvPr id="6" name="5 - Θέση περιεχομένου"/>
          <p:cNvSpPr>
            <a:spLocks noGrp="1"/>
          </p:cNvSpPr>
          <p:nvPr>
            <p:ph sz="half" idx="1"/>
          </p:nvPr>
        </p:nvSpPr>
        <p:spPr/>
        <p:txBody>
          <a:bodyPr>
            <a:normAutofit fontScale="85000" lnSpcReduction="10000"/>
          </a:bodyPr>
          <a:lstStyle/>
          <a:p>
            <a:r>
              <a:rPr lang="el-GR" u="sng" dirty="0" smtClean="0"/>
              <a:t>Απινίδωση</a:t>
            </a:r>
            <a:r>
              <a:rPr lang="en-US" u="sng" dirty="0" smtClean="0"/>
              <a:t> (</a:t>
            </a:r>
            <a:r>
              <a:rPr lang="el-GR" u="sng" dirty="0" smtClean="0"/>
              <a:t>3</a:t>
            </a:r>
            <a:r>
              <a:rPr lang="en-US" u="sng" dirty="0" smtClean="0"/>
              <a:t>)</a:t>
            </a:r>
          </a:p>
          <a:p>
            <a:r>
              <a:rPr lang="el-GR" dirty="0" smtClean="0"/>
              <a:t>Αποφύγετε να τοποθετείτε τα τακάκια απινίδωσης στον γυναικείο μαστό</a:t>
            </a:r>
          </a:p>
          <a:p>
            <a:r>
              <a:rPr lang="el-GR" dirty="0" smtClean="0"/>
              <a:t>Για την αποφυγή προβλημάτων με τους βηματοδότες τοποθετήστε τα τακάκια &gt;15 </a:t>
            </a:r>
            <a:r>
              <a:rPr lang="en-US" dirty="0" smtClean="0"/>
              <a:t>cm </a:t>
            </a:r>
            <a:r>
              <a:rPr lang="el-GR" dirty="0" smtClean="0"/>
              <a:t>μακριά από τον βηματοδότη</a:t>
            </a:r>
            <a:endParaRPr lang="en-US" dirty="0" smtClean="0"/>
          </a:p>
          <a:p>
            <a:r>
              <a:rPr lang="el-GR" dirty="0" smtClean="0"/>
              <a:t>Για διφασικούς </a:t>
            </a:r>
            <a:r>
              <a:rPr lang="el-GR" dirty="0" err="1" smtClean="0"/>
              <a:t>απινιδωτές</a:t>
            </a:r>
            <a:r>
              <a:rPr lang="el-GR" dirty="0" smtClean="0"/>
              <a:t> </a:t>
            </a:r>
            <a:r>
              <a:rPr lang="en-US" dirty="0" smtClean="0"/>
              <a:t>(</a:t>
            </a:r>
            <a:r>
              <a:rPr lang="el-GR" dirty="0" smtClean="0"/>
              <a:t>είναι οι πιο σύγχρονοι) χρησιμοποιήστε ενέργεια ηλεκτρικού παλμού</a:t>
            </a:r>
            <a:r>
              <a:rPr lang="en-US" dirty="0" smtClean="0"/>
              <a:t> (shock)</a:t>
            </a:r>
            <a:r>
              <a:rPr lang="el-GR" dirty="0" smtClean="0"/>
              <a:t> 150 </a:t>
            </a:r>
            <a:r>
              <a:rPr lang="en-US" dirty="0" smtClean="0"/>
              <a:t>J, </a:t>
            </a:r>
            <a:r>
              <a:rPr lang="el-GR" dirty="0" smtClean="0"/>
              <a:t>ενώ για τους παλαιότερους μονοφασικούς 360</a:t>
            </a:r>
            <a:r>
              <a:rPr lang="en-US" dirty="0" smtClean="0"/>
              <a:t> J. </a:t>
            </a:r>
          </a:p>
          <a:p>
            <a:endParaRPr lang="el-GR" dirty="0"/>
          </a:p>
        </p:txBody>
      </p:sp>
      <p:pic>
        <p:nvPicPr>
          <p:cNvPr id="7171" name="Picture 3" descr="C:\Users\dell\Desktop\1130872803361_10324827.png"/>
          <p:cNvPicPr>
            <a:picLocks noGrp="1" noChangeAspect="1" noChangeArrowheads="1"/>
          </p:cNvPicPr>
          <p:nvPr>
            <p:ph sz="half" idx="2"/>
          </p:nvPr>
        </p:nvPicPr>
        <p:blipFill>
          <a:blip r:embed="rId2"/>
          <a:srcRect/>
          <a:stretch>
            <a:fillRect/>
          </a:stretch>
        </p:blipFill>
        <p:spPr bwMode="auto">
          <a:xfrm>
            <a:off x="6274655" y="2170581"/>
            <a:ext cx="5402581" cy="323269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1"/>
          </p:nvPr>
        </p:nvSpPr>
        <p:spPr>
          <a:xfrm>
            <a:off x="838200" y="1825625"/>
            <a:ext cx="10515600" cy="4750666"/>
          </a:xfrm>
        </p:spPr>
        <p:txBody>
          <a:bodyPr>
            <a:normAutofit fontScale="92500" lnSpcReduction="20000"/>
          </a:bodyPr>
          <a:lstStyle/>
          <a:p>
            <a:r>
              <a:rPr lang="el-GR" u="sng" dirty="0" smtClean="0"/>
              <a:t>Απινίδωση</a:t>
            </a:r>
            <a:r>
              <a:rPr lang="en-US" u="sng" dirty="0" smtClean="0"/>
              <a:t> (</a:t>
            </a:r>
            <a:r>
              <a:rPr lang="el-GR" u="sng" dirty="0" smtClean="0"/>
              <a:t>4</a:t>
            </a:r>
            <a:r>
              <a:rPr lang="en-US" u="sng" dirty="0" smtClean="0"/>
              <a:t>)</a:t>
            </a:r>
            <a:endParaRPr lang="el-GR" u="sng" dirty="0" smtClean="0"/>
          </a:p>
          <a:p>
            <a:r>
              <a:rPr lang="el-GR" dirty="0" smtClean="0"/>
              <a:t>Φροντίστε οι καρδιακές μαλάξεις να συνεχιστούν όσο είναι δυνατόν, με ελάχιστες καθυστερήσεις</a:t>
            </a:r>
            <a:endParaRPr lang="en-US" dirty="0" smtClean="0"/>
          </a:p>
          <a:p>
            <a:r>
              <a:rPr lang="el-GR" dirty="0" smtClean="0"/>
              <a:t>Έχοντας κατ’ ελάχιστον διακόψει για να ελέγξετε το ρυθμό </a:t>
            </a:r>
            <a:r>
              <a:rPr lang="el-GR" dirty="0" err="1" smtClean="0"/>
              <a:t>ξαναξεκινήστε</a:t>
            </a:r>
            <a:r>
              <a:rPr lang="el-GR" dirty="0" smtClean="0"/>
              <a:t> μαλάξεις μέχρι να φορτιστεί ο </a:t>
            </a:r>
            <a:r>
              <a:rPr lang="el-GR" dirty="0" err="1" smtClean="0"/>
              <a:t>απινιδωτής</a:t>
            </a:r>
            <a:endParaRPr lang="el-GR" dirty="0" smtClean="0"/>
          </a:p>
          <a:p>
            <a:r>
              <a:rPr lang="el-GR" dirty="0" smtClean="0"/>
              <a:t>Διακόψτε κατ’ ελάχιστον ώστε να δώσετε ένα ηλεκτρικό </a:t>
            </a:r>
            <a:r>
              <a:rPr lang="en-US" dirty="0" smtClean="0"/>
              <a:t>Shock </a:t>
            </a:r>
            <a:r>
              <a:rPr lang="el-GR" dirty="0" smtClean="0"/>
              <a:t>αφού αφαιρέσετε την πηγή Ο</a:t>
            </a:r>
            <a:r>
              <a:rPr lang="el-GR" baseline="-25000" dirty="0" smtClean="0"/>
              <a:t>2</a:t>
            </a:r>
            <a:r>
              <a:rPr lang="el-GR" dirty="0" smtClean="0"/>
              <a:t> και τα αυτοκόλλητα </a:t>
            </a:r>
            <a:r>
              <a:rPr lang="el-GR" dirty="0" err="1" smtClean="0"/>
              <a:t>τρινιτρικής</a:t>
            </a:r>
            <a:r>
              <a:rPr lang="el-GR" dirty="0" smtClean="0"/>
              <a:t> γλυκερίνης</a:t>
            </a:r>
            <a:r>
              <a:rPr lang="en-US" dirty="0" smtClean="0"/>
              <a:t>(GTN patches)</a:t>
            </a:r>
            <a:endParaRPr lang="el-GR" dirty="0" smtClean="0"/>
          </a:p>
          <a:p>
            <a:r>
              <a:rPr lang="el-GR" dirty="0" smtClean="0"/>
              <a:t>Αμέσως μετά ξεκινήστε εκ νέου </a:t>
            </a:r>
            <a:r>
              <a:rPr lang="en-US" dirty="0" smtClean="0"/>
              <a:t>CPR </a:t>
            </a:r>
            <a:r>
              <a:rPr lang="el-GR" dirty="0" smtClean="0"/>
              <a:t>με 30:2 μαλάξεις/αναπνοές και συνεχίστε για 2 </a:t>
            </a:r>
            <a:r>
              <a:rPr lang="en-US" dirty="0" smtClean="0"/>
              <a:t>min </a:t>
            </a:r>
            <a:r>
              <a:rPr lang="el-GR" dirty="0" smtClean="0"/>
              <a:t>πριν επανελέγξετε ή αισθανθείτε το ρυθμό.</a:t>
            </a:r>
          </a:p>
          <a:p>
            <a:r>
              <a:rPr lang="el-GR" dirty="0" smtClean="0"/>
              <a:t>Σε ασθενείς που έχουν </a:t>
            </a:r>
            <a:r>
              <a:rPr lang="en-US" dirty="0" smtClean="0"/>
              <a:t>monitor</a:t>
            </a:r>
            <a:r>
              <a:rPr lang="el-GR" dirty="0" smtClean="0"/>
              <a:t> και αντιλαμβάνεστε  ότι δεν έχουν παλμούς τύπου κοιλιακής μαρμαρυγής ή κοιλιακής ταχυκαρδίας</a:t>
            </a:r>
            <a:r>
              <a:rPr lang="en-US" dirty="0" smtClean="0"/>
              <a:t> </a:t>
            </a:r>
            <a:r>
              <a:rPr lang="el-GR" dirty="0" smtClean="0"/>
              <a:t>δώστε μια γροθιά στο </a:t>
            </a:r>
            <a:r>
              <a:rPr lang="en-US" dirty="0" smtClean="0"/>
              <a:t> </a:t>
            </a:r>
            <a:r>
              <a:rPr lang="el-GR" dirty="0" smtClean="0"/>
              <a:t>κατώτερο ήμισυ του στέρνου, με σφιχτά κλεισμένα τα δάκτυλα και από ύψος 20 </a:t>
            </a:r>
            <a:r>
              <a:rPr lang="en-US" dirty="0" smtClean="0"/>
              <a:t>cm</a:t>
            </a:r>
            <a:endParaRPr lang="el-GR" dirty="0" smtClean="0"/>
          </a:p>
          <a:p>
            <a:endParaRPr lang="en-US" dirty="0" smtClean="0"/>
          </a:p>
          <a:p>
            <a:endParaRPr lang="el-GR" dirty="0"/>
          </a:p>
        </p:txBody>
      </p:sp>
      <p:sp>
        <p:nvSpPr>
          <p:cNvPr id="7" name="4 - Τίτλος"/>
          <p:cNvSpPr>
            <a:spLocks noGrp="1"/>
          </p:cNvSpPr>
          <p:nvPr>
            <p:ph type="title"/>
          </p:nvPr>
        </p:nvSpPr>
        <p:spPr/>
        <p:txBody>
          <a:bodyPr/>
          <a:lstStyle/>
          <a:p>
            <a:r>
              <a:rPr lang="el-GR" dirty="0" smtClean="0"/>
              <a:t>Διαχείριση της καρδιακής ανακοπής</a:t>
            </a:r>
            <a:r>
              <a:rPr lang="en-US" dirty="0" smtClean="0"/>
              <a:t> (</a:t>
            </a:r>
            <a:r>
              <a:rPr lang="el-GR" dirty="0" smtClean="0"/>
              <a:t>4</a:t>
            </a:r>
            <a:r>
              <a:rPr lang="en-US" dirty="0" smtClean="0"/>
              <a:t>)</a:t>
            </a:r>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Διαχείριση καρδιακής ανακοπής </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u="sng" dirty="0" smtClean="0"/>
              <a:t>Διαχείριση αεροφόρων οδών: βασικά μέτρα</a:t>
            </a:r>
          </a:p>
          <a:p>
            <a:r>
              <a:rPr lang="el-GR" dirty="0" smtClean="0"/>
              <a:t>Κοιτάξτε στο στόμα και στον φάρυγγα για ξένα σώματα, αίμα, εμετό</a:t>
            </a:r>
          </a:p>
          <a:p>
            <a:r>
              <a:rPr lang="el-GR" dirty="0" smtClean="0"/>
              <a:t>Αφαιρέστε ξένα σώματα με την τσιμπίδα του </a:t>
            </a:r>
            <a:r>
              <a:rPr lang="en-US" dirty="0" smtClean="0"/>
              <a:t>Magill, </a:t>
            </a:r>
            <a:r>
              <a:rPr lang="el-GR" dirty="0" smtClean="0"/>
              <a:t>και αναρροφήστε κάθε υγρό με ειδικό καθετήρα αναρρόφησης. Προσέξτε αν ο ασθενής αποκρίνεται και έχει αντανακλαστικό </a:t>
            </a:r>
            <a:r>
              <a:rPr lang="en-US" dirty="0" smtClean="0"/>
              <a:t> </a:t>
            </a:r>
            <a:r>
              <a:rPr lang="el-GR" dirty="0" smtClean="0"/>
              <a:t>φίμωσης, αλλά προσέξτε μην προκαλέσετε αντανακλαστικό βήχα ή έμετο.</a:t>
            </a:r>
          </a:p>
          <a:p>
            <a:r>
              <a:rPr lang="el-GR" dirty="0" smtClean="0"/>
              <a:t>Αν υπάρξει εμετός γυρίστε το κεφάλι προς τα κάτω και αναρροφήστε τα εμέσματα</a:t>
            </a:r>
          </a:p>
          <a:p>
            <a:r>
              <a:rPr lang="el-GR" dirty="0" smtClean="0"/>
              <a:t>Εφαρμόστε τον </a:t>
            </a:r>
            <a:r>
              <a:rPr lang="el-GR" i="1" dirty="0" smtClean="0"/>
              <a:t>ελιγμό ώθησης γνάθου</a:t>
            </a:r>
            <a:r>
              <a:rPr lang="el-GR" dirty="0" smtClean="0"/>
              <a:t> </a:t>
            </a:r>
            <a:r>
              <a:rPr lang="el-GR" i="1" dirty="0" smtClean="0"/>
              <a:t>(</a:t>
            </a:r>
            <a:r>
              <a:rPr lang="en-US" i="1" dirty="0" smtClean="0"/>
              <a:t>Jaw-thrust </a:t>
            </a:r>
            <a:r>
              <a:rPr lang="en-US" i="1" dirty="0" err="1" smtClean="0"/>
              <a:t>maneuvre</a:t>
            </a:r>
            <a:r>
              <a:rPr lang="el-GR" i="1" dirty="0" smtClean="0"/>
              <a:t>) </a:t>
            </a:r>
            <a:r>
              <a:rPr lang="el-GR" dirty="0" smtClean="0"/>
              <a:t>για να ανοίξετε τους αεραγωγούς</a:t>
            </a:r>
          </a:p>
          <a:p>
            <a:r>
              <a:rPr lang="el-GR" dirty="0" smtClean="0"/>
              <a:t>Μετά από κάθε διαχείριση αεροφόρου οδού παρατηρήστε, ακούστε και αισθανθείτε την βατότητα των αεραγωγών και εκτιμήστε την αποτελεσματικότητα της αναπνοής</a:t>
            </a:r>
          </a:p>
          <a:p>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Ελιγμός ώθησης γνάθου (</a:t>
            </a:r>
            <a:r>
              <a:rPr lang="en-US" dirty="0" smtClean="0"/>
              <a:t>Jaw-thrust </a:t>
            </a:r>
            <a:r>
              <a:rPr lang="en-US" dirty="0" err="1" smtClean="0"/>
              <a:t>maneuvre</a:t>
            </a:r>
            <a:r>
              <a:rPr lang="el-GR" dirty="0" smtClean="0"/>
              <a:t>)</a:t>
            </a:r>
            <a:endParaRPr lang="el-GR" dirty="0"/>
          </a:p>
        </p:txBody>
      </p:sp>
      <p:sp>
        <p:nvSpPr>
          <p:cNvPr id="5" name="4 - Θέση περιεχομένου"/>
          <p:cNvSpPr>
            <a:spLocks noGrp="1"/>
          </p:cNvSpPr>
          <p:nvPr>
            <p:ph sz="half" idx="1"/>
          </p:nvPr>
        </p:nvSpPr>
        <p:spPr>
          <a:xfrm>
            <a:off x="838200" y="1825625"/>
            <a:ext cx="6264564" cy="4351338"/>
          </a:xfrm>
        </p:spPr>
        <p:txBody>
          <a:bodyPr/>
          <a:lstStyle/>
          <a:p>
            <a:r>
              <a:rPr lang="el-GR" dirty="0" smtClean="0"/>
              <a:t>Εκτελείται με την τοποθέτηση του δείκτη και του μεσαίου δακτύλου για να ωθήσει φυσικά τις οπίσθιες πλευρές της κάτω γνάθου προς τα πάνω ενώ οι αντίχειρές τους πιέζουν προς τα κάτω στο πηγούνι για να ανοίξει το στόμα. Όταν η κάτω γνάθος μετατοπίζεται προς τα εμπρός, τραβάει τη γλώσσα προς τα εμπρός και την εμποδίζει να </a:t>
            </a:r>
            <a:r>
              <a:rPr lang="en-US" dirty="0" smtClean="0"/>
              <a:t> </a:t>
            </a:r>
            <a:r>
              <a:rPr lang="el-GR" dirty="0" smtClean="0"/>
              <a:t>φράξει την είσοδο στην τραχεία.</a:t>
            </a:r>
            <a:endParaRPr lang="el-GR" dirty="0"/>
          </a:p>
        </p:txBody>
      </p:sp>
      <p:pic>
        <p:nvPicPr>
          <p:cNvPr id="8195" name="Picture 3" descr="C:\Users\dell\Desktop\Jaw_thrust.jpg"/>
          <p:cNvPicPr>
            <a:picLocks noGrp="1" noChangeAspect="1" noChangeArrowheads="1"/>
          </p:cNvPicPr>
          <p:nvPr>
            <p:ph sz="half" idx="2"/>
          </p:nvPr>
        </p:nvPicPr>
        <p:blipFill>
          <a:blip r:embed="rId3"/>
          <a:srcRect/>
          <a:stretch>
            <a:fillRect/>
          </a:stretch>
        </p:blipFill>
        <p:spPr bwMode="auto">
          <a:xfrm>
            <a:off x="7313612" y="1449171"/>
            <a:ext cx="4524375" cy="2476500"/>
          </a:xfrm>
          <a:prstGeom prst="rect">
            <a:avLst/>
          </a:prstGeom>
          <a:noFill/>
        </p:spPr>
      </p:pic>
      <p:pic>
        <p:nvPicPr>
          <p:cNvPr id="8196" name="Picture 4" descr="C:\Users\dell\Desktop\jau thrust manouvre.jpg"/>
          <p:cNvPicPr>
            <a:picLocks noChangeAspect="1" noChangeArrowheads="1"/>
          </p:cNvPicPr>
          <p:nvPr/>
        </p:nvPicPr>
        <p:blipFill>
          <a:blip r:embed="rId4"/>
          <a:srcRect/>
          <a:stretch>
            <a:fillRect/>
          </a:stretch>
        </p:blipFill>
        <p:spPr bwMode="auto">
          <a:xfrm>
            <a:off x="7352145" y="3928804"/>
            <a:ext cx="4195283" cy="246276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ell\Desktop\gag reflex.jpg"/>
          <p:cNvPicPr>
            <a:picLocks noGrp="1" noChangeAspect="1" noChangeArrowheads="1"/>
          </p:cNvPicPr>
          <p:nvPr>
            <p:ph sz="half" idx="2"/>
          </p:nvPr>
        </p:nvPicPr>
        <p:blipFill>
          <a:blip r:embed="rId2"/>
          <a:srcRect/>
          <a:stretch>
            <a:fillRect/>
          </a:stretch>
        </p:blipFill>
        <p:spPr bwMode="auto">
          <a:xfrm>
            <a:off x="8362877" y="1285803"/>
            <a:ext cx="3252163" cy="2935215"/>
          </a:xfrm>
          <a:prstGeom prst="rect">
            <a:avLst/>
          </a:prstGeom>
          <a:noFill/>
        </p:spPr>
      </p:pic>
      <p:sp>
        <p:nvSpPr>
          <p:cNvPr id="2" name="1 - Τίτλος"/>
          <p:cNvSpPr>
            <a:spLocks noGrp="1"/>
          </p:cNvSpPr>
          <p:nvPr>
            <p:ph type="title"/>
          </p:nvPr>
        </p:nvSpPr>
        <p:spPr/>
        <p:txBody>
          <a:bodyPr/>
          <a:lstStyle/>
          <a:p>
            <a:r>
              <a:rPr lang="el-GR" dirty="0" smtClean="0"/>
              <a:t>Το φαρυγγικό αντανακλαστικό ή αντανακλαστικό φίμωσης</a:t>
            </a:r>
            <a:r>
              <a:rPr lang="en-US" dirty="0" smtClean="0"/>
              <a:t> (gag reflex)</a:t>
            </a:r>
            <a:endParaRPr lang="el-GR" dirty="0"/>
          </a:p>
        </p:txBody>
      </p:sp>
      <p:sp>
        <p:nvSpPr>
          <p:cNvPr id="3" name="2 - Θέση περιεχομένου"/>
          <p:cNvSpPr>
            <a:spLocks noGrp="1"/>
          </p:cNvSpPr>
          <p:nvPr>
            <p:ph sz="half" idx="1"/>
          </p:nvPr>
        </p:nvSpPr>
        <p:spPr>
          <a:xfrm>
            <a:off x="838200" y="1825624"/>
            <a:ext cx="7197436" cy="4889211"/>
          </a:xfrm>
        </p:spPr>
        <p:txBody>
          <a:bodyPr>
            <a:normAutofit fontScale="92500" lnSpcReduction="20000"/>
          </a:bodyPr>
          <a:lstStyle/>
          <a:p>
            <a:r>
              <a:rPr lang="el-GR" dirty="0" smtClean="0"/>
              <a:t>Το φαρυγγικό αντανακλαστικό ή αντανακλαστικό φίμωσης είναι μια αντανακλαστική μυϊκή σύσπαση του πίσω μέρους του λαιμού, που προκαλείται αγγίζοντας την οροφή του στόματος, το πίσω μέρος της γλώσσας, την περιοχή γύρω από τις αμυγδαλές,  τα ούλα και το πίσω μέρος του λαιμού.</a:t>
            </a:r>
            <a:endParaRPr lang="en-US" dirty="0" smtClean="0"/>
          </a:p>
          <a:p>
            <a:r>
              <a:rPr lang="en-US" dirty="0" smtClean="0"/>
              <a:t>E</a:t>
            </a:r>
            <a:r>
              <a:rPr lang="el-GR" dirty="0" smtClean="0"/>
              <a:t>μποδίζει τα αντικείμενα στη στοματική κοιλότητα να εισέλθουν στο λαιμό, εκτός από το μέρος της φυσιολογικής κατάποσης και βοηθά στην πρόληψη του πνιγμού και είναι μια μορφή βήχα. </a:t>
            </a:r>
            <a:endParaRPr lang="en-US" dirty="0" smtClean="0"/>
          </a:p>
          <a:p>
            <a:r>
              <a:rPr lang="el-GR" dirty="0" smtClean="0"/>
              <a:t>Το φαρυγγικό αντανακλαστικό είναι διαφορετικό από τον λαρυγγικό σπασμό, που είναι μια αντανακλαστική μυϊκή σύσπαση των φωνητικών χορδών.</a:t>
            </a:r>
          </a:p>
          <a:p>
            <a:endParaRPr lang="el-GR" dirty="0"/>
          </a:p>
        </p:txBody>
      </p:sp>
      <p:pic>
        <p:nvPicPr>
          <p:cNvPr id="9219" name="Picture 3" descr="C:\Users\dell\Desktop\gag reflex 2.jpg"/>
          <p:cNvPicPr>
            <a:picLocks noChangeAspect="1" noChangeArrowheads="1"/>
          </p:cNvPicPr>
          <p:nvPr/>
        </p:nvPicPr>
        <p:blipFill>
          <a:blip r:embed="rId3"/>
          <a:srcRect/>
          <a:stretch>
            <a:fillRect/>
          </a:stretch>
        </p:blipFill>
        <p:spPr bwMode="auto">
          <a:xfrm>
            <a:off x="8944985" y="4352349"/>
            <a:ext cx="2466975" cy="18478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Διαχείριση αεροφόρων οδών (συν)</a:t>
            </a:r>
            <a:endParaRPr lang="el-GR" dirty="0"/>
          </a:p>
        </p:txBody>
      </p:sp>
      <p:sp>
        <p:nvSpPr>
          <p:cNvPr id="6" name="5 - Θέση περιεχομένου"/>
          <p:cNvSpPr>
            <a:spLocks noGrp="1"/>
          </p:cNvSpPr>
          <p:nvPr>
            <p:ph sz="half" idx="1"/>
          </p:nvPr>
        </p:nvSpPr>
        <p:spPr>
          <a:xfrm>
            <a:off x="838200" y="1825625"/>
            <a:ext cx="7479322" cy="4351338"/>
          </a:xfrm>
        </p:spPr>
        <p:txBody>
          <a:bodyPr>
            <a:normAutofit fontScale="85000" lnSpcReduction="20000"/>
          </a:bodyPr>
          <a:lstStyle/>
          <a:p>
            <a:r>
              <a:rPr lang="el-GR" dirty="0" smtClean="0"/>
              <a:t>Αν το φαρυγγικό αντανακλαστικό απουσιάζει εισάγετε έναν </a:t>
            </a:r>
            <a:r>
              <a:rPr lang="el-GR" dirty="0" err="1" smtClean="0"/>
              <a:t>στοματοφαρυγγικό</a:t>
            </a:r>
            <a:r>
              <a:rPr lang="el-GR" dirty="0" smtClean="0"/>
              <a:t>  αεραγωγό (αναλύεται παρακάτω)</a:t>
            </a:r>
            <a:endParaRPr lang="en-US" dirty="0" smtClean="0"/>
          </a:p>
          <a:p>
            <a:r>
              <a:rPr lang="el-GR" dirty="0" smtClean="0"/>
              <a:t>Ο αεραγωγός βοηθά να τραβηχτεί η γλώσσα εμπρός αλλά αν υπάρχει φαρυγγικό αντανακλαστικό μπορεί να προκαλέσει εμετό. </a:t>
            </a:r>
          </a:p>
          <a:p>
            <a:r>
              <a:rPr lang="el-GR" dirty="0" smtClean="0"/>
              <a:t>Αν </a:t>
            </a:r>
            <a:r>
              <a:rPr lang="el-GR" dirty="0"/>
              <a:t>υπάρχει φαρυγγικό αντανακλαστικό </a:t>
            </a:r>
            <a:r>
              <a:rPr lang="el-GR" dirty="0" smtClean="0"/>
              <a:t>ή η κάτω </a:t>
            </a:r>
            <a:r>
              <a:rPr lang="el-GR" dirty="0" err="1" smtClean="0"/>
              <a:t>σιαγώνα</a:t>
            </a:r>
            <a:r>
              <a:rPr lang="el-GR" dirty="0" smtClean="0"/>
              <a:t> είναι σφιγμένη σκεφτείτε την αξιοποίηση της ρινοφαρυγγικής οδού. Προσοχή όμως: αν υπάρχει βλάβη εγκεφάλου η προσωπικού κρανίου αυτός ο χειρισμός έχει μερική αντένδειξη.</a:t>
            </a:r>
          </a:p>
          <a:p>
            <a:r>
              <a:rPr lang="el-GR" dirty="0" smtClean="0"/>
              <a:t>Αν οι αεραγωγοί είναι βατοί χορηγείστε Ο2 σε υψηλή συγκέντρωση (15</a:t>
            </a:r>
            <a:r>
              <a:rPr lang="en-US" dirty="0" smtClean="0"/>
              <a:t>L/min) </a:t>
            </a:r>
            <a:r>
              <a:rPr lang="el-GR" dirty="0" smtClean="0"/>
              <a:t>μέσω μιας μάσκας</a:t>
            </a:r>
            <a:r>
              <a:rPr lang="en-US" dirty="0" smtClean="0"/>
              <a:t> </a:t>
            </a:r>
            <a:r>
              <a:rPr lang="el-GR" dirty="0" smtClean="0"/>
              <a:t>δεξαμενής μη-</a:t>
            </a:r>
            <a:r>
              <a:rPr lang="el-GR" dirty="0" err="1" smtClean="0"/>
              <a:t>επανεισπνοής</a:t>
            </a:r>
            <a:r>
              <a:rPr lang="el-GR" dirty="0" smtClean="0"/>
              <a:t>. </a:t>
            </a:r>
            <a:endParaRPr lang="el-GR" dirty="0"/>
          </a:p>
        </p:txBody>
      </p:sp>
      <p:pic>
        <p:nvPicPr>
          <p:cNvPr id="3" name="Θέση περιεχομένου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44897" y="1873556"/>
            <a:ext cx="3790474" cy="2127738"/>
          </a:xfrm>
        </p:spPr>
      </p:pic>
      <p:sp>
        <p:nvSpPr>
          <p:cNvPr id="7" name="Ορθογώνιο 6"/>
          <p:cNvSpPr/>
          <p:nvPr/>
        </p:nvSpPr>
        <p:spPr>
          <a:xfrm>
            <a:off x="8203514" y="4136231"/>
            <a:ext cx="3150286" cy="369332"/>
          </a:xfrm>
          <a:prstGeom prst="rect">
            <a:avLst/>
          </a:prstGeom>
        </p:spPr>
        <p:txBody>
          <a:bodyPr wrap="none">
            <a:spAutoFit/>
          </a:bodyPr>
          <a:lstStyle/>
          <a:p>
            <a:r>
              <a:rPr lang="en-US" i="1" dirty="0"/>
              <a:t>non-rebreathing reservoir mask</a:t>
            </a:r>
            <a:endParaRPr lang="el-GR" i="1" dirty="0"/>
          </a:p>
        </p:txBody>
      </p:sp>
      <p:sp>
        <p:nvSpPr>
          <p:cNvPr id="9" name="Ορθογώνιο 8"/>
          <p:cNvSpPr/>
          <p:nvPr/>
        </p:nvSpPr>
        <p:spPr>
          <a:xfrm>
            <a:off x="7965830" y="4635554"/>
            <a:ext cx="4069541" cy="2092881"/>
          </a:xfrm>
          <a:prstGeom prst="rect">
            <a:avLst/>
          </a:prstGeom>
          <a:solidFill>
            <a:schemeClr val="accent4">
              <a:lumMod val="20000"/>
              <a:lumOff val="80000"/>
            </a:schemeClr>
          </a:solidFill>
        </p:spPr>
        <p:txBody>
          <a:bodyPr wrap="square">
            <a:spAutoFit/>
          </a:bodyPr>
          <a:lstStyle/>
          <a:p>
            <a:pPr algn="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400" i="1" dirty="0">
                <a:ea typeface="Times New Roman" panose="02020603050405020304" pitchFamily="18" charset="0"/>
                <a:cs typeface="Times New Roman" panose="02020603050405020304" pitchFamily="18" charset="0"/>
              </a:rPr>
              <a:t>Η μάσκα  μη-</a:t>
            </a:r>
            <a:r>
              <a:rPr lang="el-GR" sz="1400" i="1" dirty="0" err="1">
                <a:ea typeface="Times New Roman" panose="02020603050405020304" pitchFamily="18" charset="0"/>
                <a:cs typeface="Times New Roman" panose="02020603050405020304" pitchFamily="18" charset="0"/>
              </a:rPr>
              <a:t>επανεισπνοής</a:t>
            </a:r>
            <a:r>
              <a:rPr lang="el-GR" sz="1400" i="1" dirty="0">
                <a:ea typeface="Times New Roman" panose="02020603050405020304" pitchFamily="18" charset="0"/>
                <a:cs typeface="Times New Roman" panose="02020603050405020304" pitchFamily="18" charset="0"/>
              </a:rPr>
              <a:t> είναι μια ιατρική συσκευή που βοηθά στην παροχή οξυγόνου σε καταστάσεις έκτακτης ανάγκης. Αποτελείται από μια μάσκα προσώπου που συνδέεται με μια σακούλα ρεζερβουάρ που είναι γεμάτη με υψηλή συγκέντρωση οξυγόνου. Ο σάκος του ρεζερβουάρ συνδέεται με μια δεξαμενή οξυγόνου. Η μάσκα καλύπτει και τη μύτη και το στόμα </a:t>
            </a:r>
            <a:endParaRPr lang="el-GR" i="1" dirty="0">
              <a:ea typeface="Calibri" panose="020F0502020204030204" pitchFamily="34" charset="0"/>
              <a:cs typeface="Times New Roman" panose="02020603050405020304" pitchFamily="18" charset="0"/>
            </a:endParaRPr>
          </a:p>
          <a:p>
            <a:pPr algn="r">
              <a:spcAft>
                <a:spcPts val="800"/>
              </a:spcAft>
            </a:pPr>
            <a:r>
              <a:rPr lang="el-GR" i="1" dirty="0">
                <a:ea typeface="Calibri" panose="020F0502020204030204" pitchFamily="34" charset="0"/>
                <a:cs typeface="Times New Roman" panose="02020603050405020304" pitchFamily="18" charset="0"/>
              </a:rPr>
              <a:t> </a:t>
            </a:r>
            <a:endParaRPr lang="el-GR" i="1" dirty="0">
              <a:effectLs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ΕΚΤΙΜΗΣΗ ΗΛΙΚΙΩΜΕΝΟΥ ΑΣΘΕΝΟΥΣ (Σύνδρομα χαρακτηριζόμενα από αδυναμία)</a:t>
            </a:r>
            <a:endParaRPr lang="el-GR" dirty="0"/>
          </a:p>
        </p:txBody>
      </p:sp>
      <p:sp>
        <p:nvSpPr>
          <p:cNvPr id="3" name="2 - Θέση περιεχομένου"/>
          <p:cNvSpPr>
            <a:spLocks noGrp="1"/>
          </p:cNvSpPr>
          <p:nvPr>
            <p:ph idx="1"/>
          </p:nvPr>
        </p:nvSpPr>
        <p:spPr/>
        <p:txBody>
          <a:bodyPr/>
          <a:lstStyle/>
          <a:p>
            <a:r>
              <a:rPr lang="el-GR" dirty="0" smtClean="0"/>
              <a:t>Μη ειδικά</a:t>
            </a:r>
          </a:p>
          <a:p>
            <a:r>
              <a:rPr lang="el-GR" dirty="0" smtClean="0"/>
              <a:t>Απαιτούν φροντίδα και εγρήγορση</a:t>
            </a:r>
          </a:p>
          <a:p>
            <a:r>
              <a:rPr lang="el-GR" dirty="0" smtClean="0"/>
              <a:t>Πτώσεις</a:t>
            </a:r>
          </a:p>
          <a:p>
            <a:r>
              <a:rPr lang="el-GR" dirty="0" smtClean="0"/>
              <a:t>Δυσκινησία</a:t>
            </a:r>
          </a:p>
          <a:p>
            <a:r>
              <a:rPr lang="el-GR" dirty="0" smtClean="0"/>
              <a:t>Παραλήρημα</a:t>
            </a:r>
          </a:p>
          <a:p>
            <a:r>
              <a:rPr lang="el-GR" dirty="0" smtClean="0"/>
              <a:t>Ακράτεια</a:t>
            </a:r>
          </a:p>
          <a:p>
            <a:r>
              <a:rPr lang="el-GR" dirty="0" smtClean="0"/>
              <a:t>Φαρμακευτική αγωγή που λαμβάνει</a:t>
            </a: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Διαχείριση αεροφόρων οδών (συν)</a:t>
            </a:r>
          </a:p>
        </p:txBody>
      </p:sp>
      <p:sp>
        <p:nvSpPr>
          <p:cNvPr id="3" name="Θέση περιεχομένου 2"/>
          <p:cNvSpPr>
            <a:spLocks noGrp="1"/>
          </p:cNvSpPr>
          <p:nvPr>
            <p:ph sz="half" idx="1"/>
          </p:nvPr>
        </p:nvSpPr>
        <p:spPr/>
        <p:txBody>
          <a:bodyPr>
            <a:normAutofit fontScale="92500" lnSpcReduction="10000"/>
          </a:bodyPr>
          <a:lstStyle/>
          <a:p>
            <a:r>
              <a:rPr lang="el-GR" dirty="0" smtClean="0"/>
              <a:t>Αν οι αεραγωγοί είναι ανοικτοί αλλά η αναπνοή είναι ανεπαρκής εφαρμόστε</a:t>
            </a:r>
            <a:r>
              <a:rPr lang="el-GR" dirty="0"/>
              <a:t> </a:t>
            </a:r>
            <a:r>
              <a:rPr lang="el-GR" dirty="0" smtClean="0"/>
              <a:t>μια συσκευή «σάκου-και μάσκας» (</a:t>
            </a:r>
            <a:r>
              <a:rPr lang="en-US" dirty="0"/>
              <a:t>bag and </a:t>
            </a:r>
            <a:r>
              <a:rPr lang="en-US" dirty="0" smtClean="0"/>
              <a:t>mask</a:t>
            </a:r>
            <a:r>
              <a:rPr lang="el-GR" dirty="0" smtClean="0"/>
              <a:t> </a:t>
            </a:r>
            <a:r>
              <a:rPr lang="en-US" dirty="0" smtClean="0"/>
              <a:t>device) </a:t>
            </a:r>
            <a:r>
              <a:rPr lang="el-GR" dirty="0" smtClean="0"/>
              <a:t>και ετοιμαστείτε για </a:t>
            </a:r>
            <a:r>
              <a:rPr lang="el-GR" dirty="0" err="1" smtClean="0"/>
              <a:t>τραχειοστομία</a:t>
            </a:r>
            <a:r>
              <a:rPr lang="el-GR" dirty="0" smtClean="0"/>
              <a:t>.</a:t>
            </a:r>
          </a:p>
          <a:p>
            <a:r>
              <a:rPr lang="el-GR" dirty="0" smtClean="0"/>
              <a:t> </a:t>
            </a:r>
            <a:r>
              <a:rPr lang="el-GR" dirty="0"/>
              <a:t>Στον αερισμό BVM, ένας </a:t>
            </a:r>
            <a:r>
              <a:rPr lang="el-GR" dirty="0" err="1"/>
              <a:t>αυτοφουσκούμενος</a:t>
            </a:r>
            <a:r>
              <a:rPr lang="el-GR" dirty="0"/>
              <a:t> σάκος (σάκος ανάνηψης) συνδέεται σε μια βαλβίδα που δεν αναπνέει και στη συνέχεια σε μια μάσκα προσώπου που προσαρμόζεται στους μαλακούς ιστούς του προσώπου</a:t>
            </a:r>
          </a:p>
        </p:txBody>
      </p:sp>
      <p:sp>
        <p:nvSpPr>
          <p:cNvPr id="4" name="Θέση περιεχομένου 3"/>
          <p:cNvSpPr>
            <a:spLocks noGrp="1"/>
          </p:cNvSpPr>
          <p:nvPr>
            <p:ph sz="half" idx="2"/>
          </p:nvPr>
        </p:nvSpPr>
        <p:spPr>
          <a:xfrm>
            <a:off x="6172200" y="1825625"/>
            <a:ext cx="5181600" cy="1392360"/>
          </a:xfrm>
        </p:spPr>
        <p:txBody>
          <a:bodyPr>
            <a:normAutofit fontScale="92500" lnSpcReduction="10000"/>
          </a:bodyPr>
          <a:lstStyle/>
          <a:p>
            <a:pPr marL="0" indent="0">
              <a:buNone/>
            </a:pPr>
            <a:r>
              <a:rPr lang="el-GR" dirty="0" smtClean="0"/>
              <a:t>Το </a:t>
            </a:r>
            <a:r>
              <a:rPr lang="el-GR" dirty="0"/>
              <a:t>αντίθετο άκρο του σάκου είναι προσαρτημένο σε μια πηγή οξυγόνου (100% οξυγόνο) και συνήθως σε έναν σάκο ρεζερβουάρ</a:t>
            </a: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0462" y="3217985"/>
            <a:ext cx="4624754" cy="3265076"/>
          </a:xfrm>
          <a:prstGeom prst="rect">
            <a:avLst/>
          </a:prstGeom>
        </p:spPr>
      </p:pic>
    </p:spTree>
    <p:extLst>
      <p:ext uri="{BB962C8B-B14F-4D97-AF65-F5344CB8AC3E}">
        <p14:creationId xmlns:p14="http://schemas.microsoft.com/office/powerpoint/2010/main" val="30695097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838200" y="365126"/>
            <a:ext cx="10515600" cy="878734"/>
          </a:xfrm>
        </p:spPr>
        <p:txBody>
          <a:bodyPr/>
          <a:lstStyle/>
          <a:p>
            <a:r>
              <a:rPr lang="el-GR" dirty="0" smtClean="0"/>
              <a:t>Είσοδος </a:t>
            </a:r>
            <a:r>
              <a:rPr lang="el-GR" dirty="0" err="1" smtClean="0"/>
              <a:t>στοματοφαρυγγικού</a:t>
            </a:r>
            <a:r>
              <a:rPr lang="el-GR" dirty="0" smtClean="0"/>
              <a:t> αεραγωγού</a:t>
            </a:r>
            <a:endParaRPr lang="el-GR" dirty="0"/>
          </a:p>
        </p:txBody>
      </p:sp>
      <p:sp>
        <p:nvSpPr>
          <p:cNvPr id="6" name="Θέση περιεχομένου 5"/>
          <p:cNvSpPr>
            <a:spLocks noGrp="1"/>
          </p:cNvSpPr>
          <p:nvPr>
            <p:ph sz="half" idx="1"/>
          </p:nvPr>
        </p:nvSpPr>
        <p:spPr>
          <a:xfrm>
            <a:off x="439615" y="1243858"/>
            <a:ext cx="7435239" cy="5438295"/>
          </a:xfrm>
        </p:spPr>
        <p:txBody>
          <a:bodyPr>
            <a:noAutofit/>
          </a:bodyPr>
          <a:lstStyle/>
          <a:p>
            <a:r>
              <a:rPr lang="el-GR" sz="2400" dirty="0" smtClean="0"/>
              <a:t>Διαλέξτε το κατάλληλο μέγεθος</a:t>
            </a:r>
          </a:p>
          <a:p>
            <a:r>
              <a:rPr lang="el-GR" sz="2400" dirty="0"/>
              <a:t>Κ</a:t>
            </a:r>
            <a:r>
              <a:rPr lang="el-GR" sz="2400" dirty="0" smtClean="0"/>
              <a:t>ρατείστε </a:t>
            </a:r>
            <a:r>
              <a:rPr lang="el-GR" sz="2400" dirty="0"/>
              <a:t>έναν αεραγωγό στο πρόσωπο του ασθενούς. Επιλέξτε το μέγεθος με βάση την κατακόρυφη απόσταση μεταξύ των κοπτών και τη γωνία της κάτω </a:t>
            </a:r>
            <a:r>
              <a:rPr lang="el-GR" sz="2400" dirty="0" smtClean="0"/>
              <a:t>γνάθου</a:t>
            </a:r>
            <a:r>
              <a:rPr lang="en-US" sz="2400" dirty="0" smtClean="0"/>
              <a:t>. </a:t>
            </a:r>
            <a:r>
              <a:rPr lang="el-GR" sz="2400" dirty="0" smtClean="0"/>
              <a:t>Για έναν μεγαλόσωμο ενήλικα συνήθως απαιτείται μέγεθος 4. Για τους περισσότερους άνδρες απαιτείται μέγεθος 3 και για τις γυναίκες μέγεθος 2.</a:t>
            </a:r>
          </a:p>
          <a:p>
            <a:r>
              <a:rPr lang="el-GR" sz="2400" dirty="0"/>
              <a:t>Ανοίξτε το στόμα του ασθενούς και χρησιμοποιήστε έναν άκαμπτο καθετήρα αναρρόφησης με αναρρόφηση υψηλής ισχύος για να αναρροφήσετε οποιοδήποτε υγρό ή αίμα από τον </a:t>
            </a:r>
            <a:r>
              <a:rPr lang="el-GR" sz="2400" dirty="0" err="1" smtClean="0"/>
              <a:t>στοματοφάρυγγα</a:t>
            </a:r>
            <a:endParaRPr lang="en-US" sz="2400" dirty="0" smtClean="0"/>
          </a:p>
          <a:p>
            <a:r>
              <a:rPr lang="el-GR" sz="2400" dirty="0"/>
              <a:t>Εισαγάγετε τον </a:t>
            </a:r>
            <a:r>
              <a:rPr lang="el-GR" sz="2400" dirty="0" err="1"/>
              <a:t>στοματοφαρυγγικό</a:t>
            </a:r>
            <a:r>
              <a:rPr lang="el-GR" sz="2400" dirty="0"/>
              <a:t> αεραγωγό "ανάποδα" για 4-5 </a:t>
            </a:r>
            <a:r>
              <a:rPr lang="el-GR" sz="2400" dirty="0" err="1"/>
              <a:t>cm</a:t>
            </a:r>
            <a:r>
              <a:rPr lang="el-GR" sz="2400" dirty="0"/>
              <a:t> (στα μισά), μετά περιστρέψτε τον κατά 180 και εισάγετέ τον μέχρι η φλάντζα να βρίσκεται στα δόντια.</a:t>
            </a:r>
            <a:endParaRPr lang="el-GR" sz="2400" dirty="0" smtClean="0"/>
          </a:p>
          <a:p>
            <a:endParaRPr lang="el-GR" sz="2400" dirty="0" smtClean="0"/>
          </a:p>
          <a:p>
            <a:endParaRPr lang="el-GR" sz="2400" dirty="0"/>
          </a:p>
        </p:txBody>
      </p:sp>
      <p:pic>
        <p:nvPicPr>
          <p:cNvPr id="7" name="Θέση περιεχομένου 6"/>
          <p:cNvPicPr>
            <a:picLocks noGrp="1" noChangeAspect="1"/>
          </p:cNvPicPr>
          <p:nvPr>
            <p:ph sz="half" idx="2"/>
          </p:nvPr>
        </p:nvPicPr>
        <p:blipFill>
          <a:blip r:embed="rId2" cstate="print"/>
          <a:stretch>
            <a:fillRect/>
          </a:stretch>
        </p:blipFill>
        <p:spPr>
          <a:xfrm>
            <a:off x="7874854" y="1243859"/>
            <a:ext cx="3546475" cy="1994892"/>
          </a:xfrm>
          <a:prstGeom prst="rect">
            <a:avLst/>
          </a:prstGeom>
        </p:spPr>
      </p:pic>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2453" y="3259027"/>
            <a:ext cx="2200275" cy="2076450"/>
          </a:xfrm>
          <a:prstGeom prst="rect">
            <a:avLst/>
          </a:prstGeom>
        </p:spPr>
      </p:pic>
      <p:pic>
        <p:nvPicPr>
          <p:cNvPr id="9" name="Εικόνα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6846" y="5355753"/>
            <a:ext cx="2257426" cy="1469763"/>
          </a:xfrm>
          <a:prstGeom prst="rect">
            <a:avLst/>
          </a:prstGeom>
        </p:spPr>
      </p:pic>
    </p:spTree>
    <p:extLst>
      <p:ext uri="{BB962C8B-B14F-4D97-AF65-F5344CB8AC3E}">
        <p14:creationId xmlns:p14="http://schemas.microsoft.com/office/powerpoint/2010/main" val="38145948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a:t>
            </a:r>
            <a:r>
              <a:rPr lang="el-GR" dirty="0" smtClean="0"/>
              <a:t>ισαγωγή </a:t>
            </a:r>
            <a:r>
              <a:rPr lang="el-GR" dirty="0"/>
              <a:t>ρινοφαρυγγικού αεραγωγού</a:t>
            </a:r>
          </a:p>
        </p:txBody>
      </p:sp>
      <p:sp>
        <p:nvSpPr>
          <p:cNvPr id="11" name="Θέση περιεχομένου 10"/>
          <p:cNvSpPr>
            <a:spLocks noGrp="1"/>
          </p:cNvSpPr>
          <p:nvPr>
            <p:ph sz="half" idx="1"/>
          </p:nvPr>
        </p:nvSpPr>
        <p:spPr>
          <a:xfrm>
            <a:off x="838200" y="1825625"/>
            <a:ext cx="7690338" cy="4351338"/>
          </a:xfrm>
        </p:spPr>
        <p:txBody>
          <a:bodyPr>
            <a:normAutofit fontScale="92500"/>
          </a:bodyPr>
          <a:lstStyle/>
          <a:p>
            <a:r>
              <a:rPr lang="el-GR" dirty="0" smtClean="0"/>
              <a:t>Επιλέξτε </a:t>
            </a:r>
            <a:r>
              <a:rPr lang="el-GR" dirty="0"/>
              <a:t>τον κατάλληλο αεραγωγό, συνήθως </a:t>
            </a:r>
            <a:r>
              <a:rPr lang="el-GR" dirty="0" smtClean="0"/>
              <a:t>7.00 </a:t>
            </a:r>
            <a:r>
              <a:rPr lang="el-GR" dirty="0" err="1"/>
              <a:t>mm</a:t>
            </a:r>
            <a:r>
              <a:rPr lang="el-GR" dirty="0"/>
              <a:t> για ενήλικες άνδρες και </a:t>
            </a:r>
            <a:r>
              <a:rPr lang="el-GR" dirty="0" smtClean="0"/>
              <a:t>6.00 </a:t>
            </a:r>
            <a:r>
              <a:rPr lang="el-GR" dirty="0" err="1"/>
              <a:t>mm</a:t>
            </a:r>
            <a:r>
              <a:rPr lang="el-GR" dirty="0"/>
              <a:t> για ενήλικες </a:t>
            </a:r>
            <a:r>
              <a:rPr lang="el-GR" dirty="0" smtClean="0"/>
              <a:t>γυναίκες</a:t>
            </a:r>
          </a:p>
          <a:p>
            <a:r>
              <a:rPr lang="el-GR" dirty="0"/>
              <a:t>Λιπάνετε τον αεραγωγό και εισάγετε την άκρη του σε ένα ρουθούνι και μετά κατευθύνετέ τον προς τα </a:t>
            </a:r>
            <a:r>
              <a:rPr lang="el-GR" dirty="0" smtClean="0"/>
              <a:t>πίσω</a:t>
            </a:r>
            <a:endParaRPr lang="en-US" dirty="0" smtClean="0"/>
          </a:p>
          <a:p>
            <a:r>
              <a:rPr lang="el-GR" dirty="0"/>
              <a:t>Ο αεραγωγός πρέπει να γλιστράει εύκολα μέσα στη μύτη έως ότου η φλάντζα ακουμπήσει στο ρουθούνι και η άκρη είναι μόλις ορατή στον φάρυγγα. Ποτέ μην πιέζετε έναν ρινοφαρυγγικό αεραγωγό στο ρουθούνι - οποιαδήποτε αιμορραγία που παράγεται θα επιδεινώσει σημαντικά το πρόβλημα των αεραγωγών</a:t>
            </a:r>
          </a:p>
        </p:txBody>
      </p:sp>
      <p:pic>
        <p:nvPicPr>
          <p:cNvPr id="13" name="Θέση περιεχομένου 1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601197" y="1690688"/>
            <a:ext cx="2381250" cy="1819275"/>
          </a:xfrm>
        </p:spPr>
      </p:pic>
      <p:pic>
        <p:nvPicPr>
          <p:cNvPr id="14" name="Εικόνα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0249" y="3708083"/>
            <a:ext cx="2319251" cy="2468880"/>
          </a:xfrm>
          <a:prstGeom prst="rect">
            <a:avLst/>
          </a:prstGeom>
        </p:spPr>
      </p:pic>
    </p:spTree>
    <p:extLst>
      <p:ext uri="{BB962C8B-B14F-4D97-AF65-F5344CB8AC3E}">
        <p14:creationId xmlns:p14="http://schemas.microsoft.com/office/powerpoint/2010/main" val="4285736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Διαχείριση καρδιακής ανακοπής- Ενέργειες μετά την αποκατάσταση αεροφόρων οδών</a:t>
            </a:r>
            <a:endParaRPr lang="el-GR" dirty="0"/>
          </a:p>
        </p:txBody>
      </p:sp>
      <p:sp>
        <p:nvSpPr>
          <p:cNvPr id="6" name="Θέση περιεχομένου 5"/>
          <p:cNvSpPr>
            <a:spLocks noGrp="1"/>
          </p:cNvSpPr>
          <p:nvPr>
            <p:ph idx="1"/>
          </p:nvPr>
        </p:nvSpPr>
        <p:spPr/>
        <p:txBody>
          <a:bodyPr>
            <a:normAutofit fontScale="92500" lnSpcReduction="10000"/>
          </a:bodyPr>
          <a:lstStyle/>
          <a:p>
            <a:r>
              <a:rPr lang="el-GR" dirty="0"/>
              <a:t>Επιδιώξτε να αερίσετε με 100%O2 χρησιμοποιώντας χρόνο εισπνοής 1 δευτερόλεπτο, όγκο επαρκή για να δημιουργήσετε μια φυσιολογική άνοδο του θώρακα με ρυθμό 10/λεπτό. Για ασθενείς με τραχειακούς σωλήνες ή λαρυγγική μάσκα οι αεραγωγοί αερίζονται χωρίς διακοπή της θωρακικής συμπίεσης, η οποία θα πρέπει να είναι συνεχής </a:t>
            </a:r>
            <a:r>
              <a:rPr lang="en-US" dirty="0" smtClean="0"/>
              <a:t>(</a:t>
            </a:r>
            <a:r>
              <a:rPr lang="el-GR" dirty="0" smtClean="0"/>
              <a:t>εκτός από τη στιγμή της απινίδωσης ή του ελέγχου των </a:t>
            </a:r>
            <a:r>
              <a:rPr lang="el-GR" dirty="0" err="1" smtClean="0"/>
              <a:t>σφύξεων</a:t>
            </a:r>
            <a:r>
              <a:rPr lang="el-GR" dirty="0" smtClean="0"/>
              <a:t>)</a:t>
            </a:r>
          </a:p>
          <a:p>
            <a:r>
              <a:rPr lang="el-GR" dirty="0"/>
              <a:t>Η παρακολούθηση του </a:t>
            </a:r>
            <a:r>
              <a:rPr lang="el-GR" dirty="0" err="1" smtClean="0"/>
              <a:t>τελο</a:t>
            </a:r>
            <a:r>
              <a:rPr lang="el-GR" dirty="0" smtClean="0"/>
              <a:t>—</a:t>
            </a:r>
            <a:r>
              <a:rPr lang="el-GR" dirty="0" err="1" smtClean="0"/>
              <a:t>εκπνευστικού</a:t>
            </a:r>
            <a:r>
              <a:rPr lang="en-US" dirty="0" smtClean="0"/>
              <a:t> </a:t>
            </a:r>
            <a:r>
              <a:rPr lang="el-GR" dirty="0" smtClean="0"/>
              <a:t> </a:t>
            </a:r>
            <a:r>
              <a:rPr lang="el-GR" dirty="0"/>
              <a:t>CO</a:t>
            </a:r>
            <a:r>
              <a:rPr lang="el-GR" baseline="-25000" dirty="0"/>
              <a:t>2</a:t>
            </a:r>
            <a:r>
              <a:rPr lang="el-GR" dirty="0"/>
              <a:t> είναι πολύ χρήσιμη για την επιβεβαίωση της σωστής τοποθέτησης του τραχειακού σωλήνα και την έμμεση μέτρηση της καρδιακής παροχής μέσω </a:t>
            </a:r>
            <a:r>
              <a:rPr lang="el-GR" dirty="0" smtClean="0"/>
              <a:t>ΚΑΡΠΑ</a:t>
            </a:r>
          </a:p>
          <a:p>
            <a:r>
              <a:rPr lang="el-GR" dirty="0"/>
              <a:t>Οι οδηγίες του ACLS ορίζουν τις υψηλής ποιότητας θωρακικές συμπιέσεις ως επίτευξη πιέσεων ETCO2 τουλάχιστον 10-20 </a:t>
            </a:r>
            <a:r>
              <a:rPr lang="el-GR" dirty="0" err="1"/>
              <a:t>mmHg</a:t>
            </a:r>
            <a:r>
              <a:rPr lang="el-GR" dirty="0" smtClean="0"/>
              <a:t>.</a:t>
            </a:r>
            <a:endParaRPr lang="en-US" dirty="0" smtClean="0"/>
          </a:p>
          <a:p>
            <a:pPr lvl="1"/>
            <a:r>
              <a:rPr lang="en-US" dirty="0"/>
              <a:t>Advanced Cardiovascular Life Support (ACLS)</a:t>
            </a:r>
            <a:endParaRPr lang="el-GR" dirty="0"/>
          </a:p>
        </p:txBody>
      </p:sp>
    </p:spTree>
    <p:extLst>
      <p:ext uri="{BB962C8B-B14F-4D97-AF65-F5344CB8AC3E}">
        <p14:creationId xmlns:p14="http://schemas.microsoft.com/office/powerpoint/2010/main" val="9394478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Καρδιακή ανακοπή και φάρμακα (1)</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Φάρμακα εκτός του Ο2 δεν φαίνεται να αλλάζουν πολύ την έκβαση</a:t>
            </a:r>
          </a:p>
          <a:p>
            <a:r>
              <a:rPr lang="el-GR" dirty="0" smtClean="0"/>
              <a:t>Η τοποθέτηση κεντρικής φλεβικής γραμμής είναι δύσκολη, έχει κινδύνους και διακόπτει την ΚΑΡΠΑ. </a:t>
            </a:r>
          </a:p>
          <a:p>
            <a:r>
              <a:rPr lang="el-GR" dirty="0" smtClean="0"/>
              <a:t>Προσπέλαση περιφερικής φλέβας είναι εύκολη και γρήγορη</a:t>
            </a:r>
            <a:endParaRPr lang="en-US" dirty="0" smtClean="0"/>
          </a:p>
          <a:p>
            <a:r>
              <a:rPr lang="el-GR" dirty="0"/>
              <a:t>Έχοντας δώσει ένα </a:t>
            </a:r>
            <a:r>
              <a:rPr lang="el-GR" dirty="0" smtClean="0"/>
              <a:t>φάρμακο</a:t>
            </a:r>
            <a:r>
              <a:rPr lang="en-US" dirty="0" smtClean="0"/>
              <a:t> </a:t>
            </a:r>
            <a:r>
              <a:rPr lang="el-GR" dirty="0" smtClean="0"/>
              <a:t>από περιφερειακή φλέβα, </a:t>
            </a:r>
            <a:r>
              <a:rPr lang="el-GR" dirty="0"/>
              <a:t>δώστε 20 </a:t>
            </a:r>
            <a:r>
              <a:rPr lang="el-GR" dirty="0" err="1"/>
              <a:t>ml</a:t>
            </a:r>
            <a:r>
              <a:rPr lang="el-GR" dirty="0"/>
              <a:t> φυσιολογικό ορό </a:t>
            </a:r>
            <a:r>
              <a:rPr lang="el-GR" dirty="0" smtClean="0"/>
              <a:t> </a:t>
            </a:r>
            <a:r>
              <a:rPr lang="en-US" dirty="0" smtClean="0"/>
              <a:t>bolus</a:t>
            </a:r>
            <a:r>
              <a:rPr lang="el-GR" dirty="0" smtClean="0"/>
              <a:t> </a:t>
            </a:r>
            <a:r>
              <a:rPr lang="el-GR" dirty="0"/>
              <a:t>και ανυψώστε το άκρο για 10-20 </a:t>
            </a:r>
            <a:r>
              <a:rPr lang="el-GR" dirty="0" smtClean="0"/>
              <a:t>δευτερόλεπτα</a:t>
            </a:r>
            <a:r>
              <a:rPr lang="en-US" dirty="0" smtClean="0"/>
              <a:t>.</a:t>
            </a:r>
          </a:p>
          <a:p>
            <a:r>
              <a:rPr lang="el-GR" dirty="0"/>
              <a:t>Εάν η IV πρόσβαση είναι αδύνατη, εξετάστε την </a:t>
            </a:r>
            <a:r>
              <a:rPr lang="el-GR" dirty="0" err="1"/>
              <a:t>ενδοοσική</a:t>
            </a:r>
            <a:r>
              <a:rPr lang="el-GR" dirty="0"/>
              <a:t> οδό</a:t>
            </a:r>
            <a:r>
              <a:rPr lang="el-GR" dirty="0" smtClean="0"/>
              <a:t>.</a:t>
            </a:r>
            <a:endParaRPr lang="en-US" dirty="0" smtClean="0"/>
          </a:p>
          <a:p>
            <a:r>
              <a:rPr lang="el-GR" dirty="0" err="1" smtClean="0"/>
              <a:t>Ενδοτραχειακή</a:t>
            </a:r>
            <a:r>
              <a:rPr lang="el-GR" dirty="0" smtClean="0"/>
              <a:t> και </a:t>
            </a:r>
            <a:r>
              <a:rPr lang="el-GR" dirty="0" err="1" smtClean="0"/>
              <a:t>ενδοκαρδιακή</a:t>
            </a:r>
            <a:r>
              <a:rPr lang="el-GR" dirty="0" smtClean="0"/>
              <a:t> χορήγηση φαρμάκων δεν συνιστάται </a:t>
            </a:r>
            <a:r>
              <a:rPr lang="el-GR" dirty="0" err="1" smtClean="0"/>
              <a:t>πλεόν</a:t>
            </a:r>
            <a:endParaRPr lang="el-GR" dirty="0"/>
          </a:p>
        </p:txBody>
      </p:sp>
    </p:spTree>
    <p:extLst>
      <p:ext uri="{BB962C8B-B14F-4D97-AF65-F5344CB8AC3E}">
        <p14:creationId xmlns:p14="http://schemas.microsoft.com/office/powerpoint/2010/main" val="41432039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Καρδιακή ανακοπή και φάρμακα </a:t>
            </a:r>
            <a:r>
              <a:rPr lang="el-GR" dirty="0" smtClean="0"/>
              <a:t>(2)</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Το πρώτο φάρμακο που χρησιμοποιείται μετά το Ο</a:t>
            </a:r>
            <a:r>
              <a:rPr lang="el-GR" baseline="-25000" dirty="0" smtClean="0"/>
              <a:t>2</a:t>
            </a:r>
            <a:r>
              <a:rPr lang="el-GR" dirty="0" smtClean="0"/>
              <a:t> είναι η αδρεναλίνη</a:t>
            </a:r>
          </a:p>
          <a:p>
            <a:r>
              <a:rPr lang="el-GR" dirty="0" smtClean="0"/>
              <a:t>Σε περίπτωση κοιλιακής μαρμαρυγής/κοιλιακής ταχυκαρδίας χορηγείστε αδρεναλίνη μετά 3 ηλεκτρικά </a:t>
            </a:r>
            <a:r>
              <a:rPr lang="en-US" dirty="0" smtClean="0"/>
              <a:t>shocks</a:t>
            </a:r>
          </a:p>
          <a:p>
            <a:r>
              <a:rPr lang="el-GR" dirty="0" smtClean="0"/>
              <a:t>Σε </a:t>
            </a:r>
            <a:r>
              <a:rPr lang="el-GR" dirty="0" err="1" smtClean="0"/>
              <a:t>ασυστολία</a:t>
            </a:r>
            <a:r>
              <a:rPr lang="el-GR" dirty="0" smtClean="0"/>
              <a:t>/ηλεκτρομηχανικό διαχωρισμό (</a:t>
            </a:r>
            <a:r>
              <a:rPr lang="en-US" dirty="0" smtClean="0"/>
              <a:t>Pulseless electrical activity, PEA) </a:t>
            </a:r>
            <a:r>
              <a:rPr lang="el-GR" dirty="0" smtClean="0"/>
              <a:t>χορηγείστε αδρεναλίνη το ταχύτερο δυνατό.</a:t>
            </a:r>
          </a:p>
          <a:p>
            <a:pPr lvl="1"/>
            <a:r>
              <a:rPr lang="en-US" dirty="0" smtClean="0"/>
              <a:t>PEA </a:t>
            </a:r>
            <a:r>
              <a:rPr lang="el-GR" dirty="0" smtClean="0"/>
              <a:t>συμβαίνει όταν</a:t>
            </a:r>
          </a:p>
          <a:p>
            <a:pPr lvl="2"/>
            <a:r>
              <a:rPr lang="el-GR" dirty="0" err="1" smtClean="0"/>
              <a:t>Ανεπαρκεί</a:t>
            </a:r>
            <a:r>
              <a:rPr lang="el-GR" dirty="0" smtClean="0"/>
              <a:t> ο μηχανισμός της καρδιάς να λειτουργεί σαν αντλία (πχ: Εκτεταμένο έμφραγμα, β-αναστολείς, αναστολείς καναλιών ασβεστίου, </a:t>
            </a:r>
            <a:r>
              <a:rPr lang="el-GR" dirty="0" err="1" smtClean="0"/>
              <a:t>υποκαλιαιμία</a:t>
            </a:r>
            <a:r>
              <a:rPr lang="el-GR" dirty="0" smtClean="0"/>
              <a:t>, </a:t>
            </a:r>
            <a:r>
              <a:rPr lang="el-GR" dirty="0" err="1" smtClean="0"/>
              <a:t>υπερκαλιαιμία</a:t>
            </a:r>
            <a:r>
              <a:rPr lang="el-GR" dirty="0" smtClean="0"/>
              <a:t>)</a:t>
            </a:r>
          </a:p>
          <a:p>
            <a:pPr lvl="2"/>
            <a:r>
              <a:rPr lang="el-GR" dirty="0" smtClean="0"/>
              <a:t>Απόφραξη στην πλήρωση της καρδιάς ή στην εξώθηση αίματος από αυτήν (πχ: πνευμοθώρακας υπό τάση, ταμπονάρισμα της καρδιάς, τοξικές ουσίες  ρήξη καρδιάς, μαζική πνευμονική εμβολή, απόφραξη προσθετικής βαλβίδας και </a:t>
            </a:r>
            <a:r>
              <a:rPr lang="el-GR" dirty="0" err="1" smtClean="0"/>
              <a:t>υπο-ογκαιμία</a:t>
            </a:r>
            <a:r>
              <a:rPr lang="el-GR" dirty="0" smtClean="0"/>
              <a:t>)</a:t>
            </a:r>
            <a:endParaRPr lang="el-GR" dirty="0"/>
          </a:p>
        </p:txBody>
      </p:sp>
    </p:spTree>
    <p:extLst>
      <p:ext uri="{BB962C8B-B14F-4D97-AF65-F5344CB8AC3E}">
        <p14:creationId xmlns:p14="http://schemas.microsoft.com/office/powerpoint/2010/main" val="1771153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Δυνητικά αναστρέψιμες αιτίες ηλεκτρομηχανικού διαχωρισμού (Τα 4 </a:t>
            </a:r>
            <a:r>
              <a:rPr lang="en-US" dirty="0" smtClean="0"/>
              <a:t>H </a:t>
            </a:r>
            <a:r>
              <a:rPr lang="el-GR" dirty="0" smtClean="0"/>
              <a:t>και τα 4</a:t>
            </a:r>
            <a:r>
              <a:rPr lang="en-US" dirty="0" smtClean="0"/>
              <a:t>T</a:t>
            </a:r>
            <a:r>
              <a:rPr lang="el-GR" dirty="0" smtClean="0"/>
              <a:t>)</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424567560"/>
              </p:ext>
            </p:extLst>
          </p:nvPr>
        </p:nvGraphicFramePr>
        <p:xfrm>
          <a:off x="838200" y="1825625"/>
          <a:ext cx="10515600" cy="22860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233494712"/>
                    </a:ext>
                  </a:extLst>
                </a:gridCol>
                <a:gridCol w="5257800">
                  <a:extLst>
                    <a:ext uri="{9D8B030D-6E8A-4147-A177-3AD203B41FA5}">
                      <a16:colId xmlns:a16="http://schemas.microsoft.com/office/drawing/2014/main" val="1068736918"/>
                    </a:ext>
                  </a:extLst>
                </a:gridCol>
              </a:tblGrid>
              <a:tr h="370840">
                <a:tc>
                  <a:txBody>
                    <a:bodyPr/>
                    <a:lstStyle/>
                    <a:p>
                      <a:r>
                        <a:rPr lang="en-US" sz="2000" dirty="0" smtClean="0"/>
                        <a:t>4 H</a:t>
                      </a:r>
                      <a:endParaRPr lang="el-GR" sz="2000" dirty="0"/>
                    </a:p>
                  </a:txBody>
                  <a:tcPr/>
                </a:tc>
                <a:tc>
                  <a:txBody>
                    <a:bodyPr/>
                    <a:lstStyle/>
                    <a:p>
                      <a:r>
                        <a:rPr lang="en-US" sz="2000" dirty="0" smtClean="0"/>
                        <a:t>4T</a:t>
                      </a:r>
                      <a:endParaRPr lang="el-GR" sz="2000" dirty="0"/>
                    </a:p>
                  </a:txBody>
                  <a:tcPr/>
                </a:tc>
                <a:extLst>
                  <a:ext uri="{0D108BD9-81ED-4DB2-BD59-A6C34878D82A}">
                    <a16:rowId xmlns:a16="http://schemas.microsoft.com/office/drawing/2014/main" val="1950962789"/>
                  </a:ext>
                </a:extLst>
              </a:tr>
              <a:tr h="370840">
                <a:tc>
                  <a:txBody>
                    <a:bodyPr/>
                    <a:lstStyle/>
                    <a:p>
                      <a:r>
                        <a:rPr lang="en-US" sz="2000" dirty="0" smtClean="0"/>
                        <a:t>Hypoxia</a:t>
                      </a:r>
                      <a:endParaRPr lang="el-GR" sz="2000" dirty="0"/>
                    </a:p>
                  </a:txBody>
                  <a:tcPr/>
                </a:tc>
                <a:tc>
                  <a:txBody>
                    <a:bodyPr/>
                    <a:lstStyle/>
                    <a:p>
                      <a:r>
                        <a:rPr lang="en-US" sz="2000" dirty="0" smtClean="0"/>
                        <a:t>Tension pneumothorax</a:t>
                      </a:r>
                      <a:endParaRPr lang="el-GR" sz="2000" dirty="0"/>
                    </a:p>
                  </a:txBody>
                  <a:tcPr/>
                </a:tc>
                <a:extLst>
                  <a:ext uri="{0D108BD9-81ED-4DB2-BD59-A6C34878D82A}">
                    <a16:rowId xmlns:a16="http://schemas.microsoft.com/office/drawing/2014/main" val="559713497"/>
                  </a:ext>
                </a:extLst>
              </a:tr>
              <a:tr h="370840">
                <a:tc>
                  <a:txBody>
                    <a:bodyPr/>
                    <a:lstStyle/>
                    <a:p>
                      <a:r>
                        <a:rPr lang="en-US" sz="2000" dirty="0" smtClean="0"/>
                        <a:t>Hypovolemia</a:t>
                      </a:r>
                      <a:endParaRPr lang="el-GR" sz="2000" dirty="0"/>
                    </a:p>
                  </a:txBody>
                  <a:tcPr/>
                </a:tc>
                <a:tc>
                  <a:txBody>
                    <a:bodyPr/>
                    <a:lstStyle/>
                    <a:p>
                      <a:r>
                        <a:rPr lang="en-US" sz="2000" dirty="0" smtClean="0"/>
                        <a:t>Tamponade (cardiac)</a:t>
                      </a:r>
                      <a:endParaRPr lang="el-GR" sz="2000" dirty="0"/>
                    </a:p>
                  </a:txBody>
                  <a:tcPr/>
                </a:tc>
                <a:extLst>
                  <a:ext uri="{0D108BD9-81ED-4DB2-BD59-A6C34878D82A}">
                    <a16:rowId xmlns:a16="http://schemas.microsoft.com/office/drawing/2014/main" val="4275806549"/>
                  </a:ext>
                </a:extLst>
              </a:tr>
              <a:tr h="370840">
                <a:tc>
                  <a:txBody>
                    <a:bodyPr/>
                    <a:lstStyle/>
                    <a:p>
                      <a:r>
                        <a:rPr lang="en-US" sz="2000" dirty="0" smtClean="0"/>
                        <a:t>Hyper-/Hypokalemia/metabolic disorders</a:t>
                      </a:r>
                      <a:endParaRPr lang="el-GR" sz="2000" dirty="0"/>
                    </a:p>
                  </a:txBody>
                  <a:tcPr/>
                </a:tc>
                <a:tc>
                  <a:txBody>
                    <a:bodyPr/>
                    <a:lstStyle/>
                    <a:p>
                      <a:r>
                        <a:rPr lang="en-US" sz="2000" dirty="0" smtClean="0"/>
                        <a:t>Toxic substances (including overdose)</a:t>
                      </a:r>
                      <a:endParaRPr lang="el-GR" sz="2000" dirty="0"/>
                    </a:p>
                  </a:txBody>
                  <a:tcPr/>
                </a:tc>
                <a:extLst>
                  <a:ext uri="{0D108BD9-81ED-4DB2-BD59-A6C34878D82A}">
                    <a16:rowId xmlns:a16="http://schemas.microsoft.com/office/drawing/2014/main" val="3249821220"/>
                  </a:ext>
                </a:extLst>
              </a:tr>
              <a:tr h="370840">
                <a:tc>
                  <a:txBody>
                    <a:bodyPr/>
                    <a:lstStyle/>
                    <a:p>
                      <a:r>
                        <a:rPr lang="en-US" sz="2000" dirty="0" smtClean="0"/>
                        <a:t>Hypothermia</a:t>
                      </a:r>
                      <a:endParaRPr lang="el-GR" sz="2000" dirty="0"/>
                    </a:p>
                  </a:txBody>
                  <a:tcPr/>
                </a:tc>
                <a:tc>
                  <a:txBody>
                    <a:bodyPr/>
                    <a:lstStyle/>
                    <a:p>
                      <a:r>
                        <a:rPr lang="en-US" sz="2000" dirty="0" smtClean="0"/>
                        <a:t>Thrombosis</a:t>
                      </a:r>
                      <a:r>
                        <a:rPr lang="en-US" sz="2000" baseline="0" dirty="0" smtClean="0"/>
                        <a:t> (Pulmonary emboli/myocardial infarction)</a:t>
                      </a:r>
                      <a:endParaRPr lang="el-GR" sz="2000" dirty="0"/>
                    </a:p>
                  </a:txBody>
                  <a:tcPr/>
                </a:tc>
                <a:extLst>
                  <a:ext uri="{0D108BD9-81ED-4DB2-BD59-A6C34878D82A}">
                    <a16:rowId xmlns:a16="http://schemas.microsoft.com/office/drawing/2014/main" val="117449036"/>
                  </a:ext>
                </a:extLst>
              </a:tr>
            </a:tbl>
          </a:graphicData>
        </a:graphic>
      </p:graphicFrame>
      <p:sp>
        <p:nvSpPr>
          <p:cNvPr id="5" name="4 - TextBox"/>
          <p:cNvSpPr txBox="1"/>
          <p:nvPr/>
        </p:nvSpPr>
        <p:spPr>
          <a:xfrm>
            <a:off x="858981" y="4451927"/>
            <a:ext cx="10418619" cy="1631216"/>
          </a:xfrm>
          <a:prstGeom prst="rect">
            <a:avLst/>
          </a:prstGeom>
          <a:noFill/>
        </p:spPr>
        <p:txBody>
          <a:bodyPr wrap="square" rtlCol="0">
            <a:spAutoFit/>
          </a:bodyPr>
          <a:lstStyle/>
          <a:p>
            <a:r>
              <a:rPr lang="el-GR" sz="2000" b="1" i="1" dirty="0" err="1" smtClean="0"/>
              <a:t>Ασυστολία</a:t>
            </a:r>
            <a:r>
              <a:rPr lang="el-GR" sz="2000" b="1" i="1" dirty="0" smtClean="0"/>
              <a:t> </a:t>
            </a:r>
            <a:r>
              <a:rPr lang="el-GR" sz="2000" dirty="0" smtClean="0"/>
              <a:t>είναι η απουσία καρδιακής (ιδιαίτερα δε κοιλιακής) ηλεκτρικής δραστηριότητας. Αν είστε αβέβαιοι αν ο ρυθμός δηλώνει </a:t>
            </a:r>
            <a:r>
              <a:rPr lang="el-GR" sz="2000" dirty="0" err="1" smtClean="0"/>
              <a:t>ασυστολία</a:t>
            </a:r>
            <a:r>
              <a:rPr lang="el-GR" sz="2000" dirty="0" smtClean="0"/>
              <a:t> ή λεπτή κοιλιακή μαρμαρυγή, συνεχίστε καρδιακές μαλάξεις και αναπνοές ώστε να αυξήσετε το εύρος των ηλεκτρικών παλμών, και την συχνότητα της Κοιλιακής μαρμαρυγής και να καταστήσετε αυτήν περισσότερο κατάλληλη για απινίδωση.</a:t>
            </a:r>
            <a:endParaRPr lang="el-GR" sz="2000" dirty="0"/>
          </a:p>
        </p:txBody>
      </p:sp>
    </p:spTree>
    <p:extLst>
      <p:ext uri="{BB962C8B-B14F-4D97-AF65-F5344CB8AC3E}">
        <p14:creationId xmlns:p14="http://schemas.microsoft.com/office/powerpoint/2010/main" val="14382992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Διάρκεια της  προσπάθειας αναζωογόνησης  (ΚΑΡΠΑ)</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Η διάρκεια των προσπαθειών ΚΑΡΠΑ εξαρτάται:</a:t>
            </a:r>
          </a:p>
          <a:p>
            <a:pPr lvl="1"/>
            <a:r>
              <a:rPr lang="el-GR" dirty="0" smtClean="0"/>
              <a:t> από τη φύση του γεγονότος, </a:t>
            </a:r>
          </a:p>
          <a:p>
            <a:pPr lvl="1"/>
            <a:r>
              <a:rPr lang="el-GR" dirty="0" smtClean="0"/>
              <a:t>το χρόνο από την έναρξη του επεισοδίου</a:t>
            </a:r>
          </a:p>
          <a:p>
            <a:pPr lvl="1"/>
            <a:r>
              <a:rPr lang="el-GR" dirty="0" smtClean="0"/>
              <a:t>Τις εκτιμούμενες προοπτικές μιας επιτυχούς έκβασης</a:t>
            </a:r>
          </a:p>
          <a:p>
            <a:r>
              <a:rPr lang="el-GR" dirty="0" smtClean="0"/>
              <a:t>Γενικά συνεχίστε ΚΑΡΠΑ εφ’ όσον παραμένει κοιλιακή μαρμαρυγή ή/ και ηλεκτρική δραστηριότητα χωρίς παλμούς (υπό την προϋπόθεση ότι αρχικά η κατάσταση του ασθενούς ήταν κατάλληλη να αρχίσουμε απινίδωση)</a:t>
            </a:r>
          </a:p>
          <a:p>
            <a:r>
              <a:rPr lang="el-GR" dirty="0" smtClean="0"/>
              <a:t>Αν παραμένει η κοιλιακή μαρμαρυγή παρά την επανειλημμένη απινίδωση, ελέγξτε τακάκια και </a:t>
            </a:r>
            <a:r>
              <a:rPr lang="el-GR" dirty="0" err="1" smtClean="0"/>
              <a:t>απινιδωτή</a:t>
            </a:r>
            <a:endParaRPr lang="el-GR" dirty="0" smtClean="0"/>
          </a:p>
          <a:p>
            <a:r>
              <a:rPr lang="el-GR" dirty="0" err="1" smtClean="0"/>
              <a:t>Ασυστολία</a:t>
            </a:r>
            <a:r>
              <a:rPr lang="el-GR" dirty="0" smtClean="0"/>
              <a:t> μη-αποκρινόμενη στη θεραπεία και ανακοπές που διαρκούν &gt; 1ώρα σπάνια σχετίζονται με επιβίωση</a:t>
            </a:r>
          </a:p>
          <a:p>
            <a:pPr lvl="1"/>
            <a:r>
              <a:rPr lang="el-GR" i="1" dirty="0" smtClean="0"/>
              <a:t>Εξαιρέσεις</a:t>
            </a:r>
            <a:r>
              <a:rPr lang="el-GR" dirty="0" smtClean="0"/>
              <a:t>: νέοι ασθενείς, υποθερμία, σχεδόν πνιγμός και υπερβολική δόση φαρμάκων</a:t>
            </a:r>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365126"/>
            <a:ext cx="10515600" cy="527779"/>
          </a:xfrm>
        </p:spPr>
        <p:txBody>
          <a:bodyPr>
            <a:normAutofit fontScale="90000"/>
          </a:bodyPr>
          <a:lstStyle/>
          <a:p>
            <a:r>
              <a:rPr lang="el-GR" dirty="0" smtClean="0"/>
              <a:t>Αλγόριθμος προχωρημένης υποστήριξης της ζωής</a:t>
            </a:r>
            <a:endParaRPr lang="el-GR" dirty="0"/>
          </a:p>
        </p:txBody>
      </p:sp>
      <p:sp>
        <p:nvSpPr>
          <p:cNvPr id="4" name="3 - TextBox"/>
          <p:cNvSpPr txBox="1"/>
          <p:nvPr/>
        </p:nvSpPr>
        <p:spPr>
          <a:xfrm>
            <a:off x="1717964" y="1293092"/>
            <a:ext cx="2724728" cy="584775"/>
          </a:xfrm>
          <a:prstGeom prst="rect">
            <a:avLst/>
          </a:prstGeom>
          <a:solidFill>
            <a:schemeClr val="accent4">
              <a:lumMod val="20000"/>
              <a:lumOff val="80000"/>
            </a:schemeClr>
          </a:solidFill>
          <a:ln>
            <a:solidFill>
              <a:schemeClr val="accent1"/>
            </a:solidFill>
          </a:ln>
        </p:spPr>
        <p:txBody>
          <a:bodyPr wrap="square" rtlCol="0">
            <a:spAutoFit/>
          </a:bodyPr>
          <a:lstStyle/>
          <a:p>
            <a:pPr algn="ctr"/>
            <a:r>
              <a:rPr lang="el-GR" sz="1600" dirty="0" smtClean="0"/>
              <a:t>Μη-αποκρινόμενος και χωρίς φυσιολογική αναπνοή</a:t>
            </a:r>
            <a:endParaRPr lang="el-GR" sz="1600" dirty="0"/>
          </a:p>
        </p:txBody>
      </p:sp>
      <p:sp>
        <p:nvSpPr>
          <p:cNvPr id="5" name="4 - TextBox"/>
          <p:cNvSpPr txBox="1"/>
          <p:nvPr/>
        </p:nvSpPr>
        <p:spPr>
          <a:xfrm>
            <a:off x="1717965" y="2096654"/>
            <a:ext cx="2724726" cy="769441"/>
          </a:xfrm>
          <a:prstGeom prst="rect">
            <a:avLst/>
          </a:prstGeom>
          <a:solidFill>
            <a:schemeClr val="accent4">
              <a:lumMod val="20000"/>
              <a:lumOff val="80000"/>
            </a:schemeClr>
          </a:solidFill>
          <a:ln>
            <a:solidFill>
              <a:schemeClr val="accent1"/>
            </a:solidFill>
          </a:ln>
        </p:spPr>
        <p:txBody>
          <a:bodyPr wrap="square" rtlCol="0">
            <a:spAutoFit/>
          </a:bodyPr>
          <a:lstStyle/>
          <a:p>
            <a:pPr algn="ctr"/>
            <a:r>
              <a:rPr lang="el-GR" dirty="0" smtClean="0"/>
              <a:t>ΚΑΡΠΑ 30:2</a:t>
            </a:r>
            <a:endParaRPr lang="en-US" dirty="0" smtClean="0"/>
          </a:p>
          <a:p>
            <a:pPr algn="ctr"/>
            <a:r>
              <a:rPr lang="el-GR" sz="1400" dirty="0" smtClean="0"/>
              <a:t>προσαρτήστε </a:t>
            </a:r>
            <a:r>
              <a:rPr lang="el-GR" sz="1400" dirty="0" err="1" smtClean="0"/>
              <a:t>απινιδωτή</a:t>
            </a:r>
            <a:r>
              <a:rPr lang="el-GR" sz="1400" dirty="0" smtClean="0"/>
              <a:t>/οθόνη</a:t>
            </a:r>
            <a:endParaRPr lang="en-US" sz="1400" dirty="0" smtClean="0"/>
          </a:p>
          <a:p>
            <a:pPr algn="ctr"/>
            <a:r>
              <a:rPr lang="el-GR" sz="1200" dirty="0" smtClean="0"/>
              <a:t>ελαχιστοποιήστε τις διακοπές</a:t>
            </a:r>
            <a:endParaRPr lang="el-GR" sz="1200" dirty="0"/>
          </a:p>
        </p:txBody>
      </p:sp>
      <p:sp>
        <p:nvSpPr>
          <p:cNvPr id="6" name="5 - TextBox"/>
          <p:cNvSpPr txBox="1"/>
          <p:nvPr/>
        </p:nvSpPr>
        <p:spPr>
          <a:xfrm>
            <a:off x="1995056" y="3090446"/>
            <a:ext cx="2142836" cy="338554"/>
          </a:xfrm>
          <a:prstGeom prst="rect">
            <a:avLst/>
          </a:prstGeom>
          <a:solidFill>
            <a:schemeClr val="accent4">
              <a:lumMod val="20000"/>
              <a:lumOff val="80000"/>
            </a:schemeClr>
          </a:solidFill>
          <a:ln>
            <a:solidFill>
              <a:schemeClr val="accent1"/>
            </a:solidFill>
          </a:ln>
        </p:spPr>
        <p:txBody>
          <a:bodyPr wrap="square" rtlCol="0">
            <a:spAutoFit/>
          </a:bodyPr>
          <a:lstStyle/>
          <a:p>
            <a:pPr algn="ctr"/>
            <a:r>
              <a:rPr lang="el-GR" sz="1600" dirty="0" smtClean="0"/>
              <a:t>Εκτιμήστε τον ρυθμό</a:t>
            </a:r>
            <a:endParaRPr lang="el-GR" sz="1600" dirty="0"/>
          </a:p>
        </p:txBody>
      </p:sp>
      <p:cxnSp>
        <p:nvCxnSpPr>
          <p:cNvPr id="8" name="7 - Ευθύγραμμο βέλος σύνδεσης"/>
          <p:cNvCxnSpPr>
            <a:stCxn id="4" idx="2"/>
            <a:endCxn id="5" idx="0"/>
          </p:cNvCxnSpPr>
          <p:nvPr/>
        </p:nvCxnSpPr>
        <p:spPr>
          <a:xfrm rot="5400000">
            <a:off x="2970935" y="1987260"/>
            <a:ext cx="218787" cy="1588"/>
          </a:xfrm>
          <a:prstGeom prst="straightConnector1">
            <a:avLst/>
          </a:prstGeom>
          <a:ln w="158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rot="5400000">
            <a:off x="2938608" y="2989406"/>
            <a:ext cx="218787" cy="1588"/>
          </a:xfrm>
          <a:prstGeom prst="straightConnector1">
            <a:avLst/>
          </a:prstGeom>
          <a:ln w="158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p:nvPr/>
        </p:nvCxnSpPr>
        <p:spPr>
          <a:xfrm flipV="1">
            <a:off x="1689625" y="1975242"/>
            <a:ext cx="1357582" cy="27316"/>
          </a:xfrm>
          <a:prstGeom prst="straightConnector1">
            <a:avLst/>
          </a:prstGeom>
          <a:ln w="12700" cmpd="sng">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11 - TextBox"/>
          <p:cNvSpPr txBox="1"/>
          <p:nvPr/>
        </p:nvSpPr>
        <p:spPr>
          <a:xfrm>
            <a:off x="147782" y="1705685"/>
            <a:ext cx="1541843" cy="584775"/>
          </a:xfrm>
          <a:prstGeom prst="rect">
            <a:avLst/>
          </a:prstGeom>
          <a:solidFill>
            <a:schemeClr val="accent5">
              <a:lumMod val="20000"/>
              <a:lumOff val="80000"/>
            </a:schemeClr>
          </a:solidFill>
          <a:ln>
            <a:solidFill>
              <a:schemeClr val="accent1"/>
            </a:solidFill>
          </a:ln>
        </p:spPr>
        <p:txBody>
          <a:bodyPr wrap="square" rtlCol="0">
            <a:spAutoFit/>
          </a:bodyPr>
          <a:lstStyle/>
          <a:p>
            <a:r>
              <a:rPr lang="el-GR" sz="1600" dirty="0" smtClean="0"/>
              <a:t>Καλέστε την ομάδα ΚΑΡΠΑ</a:t>
            </a:r>
            <a:endParaRPr lang="el-GR" sz="1600" dirty="0"/>
          </a:p>
        </p:txBody>
      </p:sp>
      <p:cxnSp>
        <p:nvCxnSpPr>
          <p:cNvPr id="13" name="12 - Ευθύγραμμο βέλος σύνδεσης"/>
          <p:cNvCxnSpPr/>
          <p:nvPr/>
        </p:nvCxnSpPr>
        <p:spPr>
          <a:xfrm rot="16200000" flipH="1">
            <a:off x="2770153" y="3730734"/>
            <a:ext cx="616527" cy="13057"/>
          </a:xfrm>
          <a:prstGeom prst="straightConnector1">
            <a:avLst/>
          </a:prstGeom>
          <a:ln w="158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1283855" y="3805382"/>
            <a:ext cx="3611418" cy="1847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19 - Ευθύγραμμο βέλος σύνδεσης"/>
          <p:cNvCxnSpPr/>
          <p:nvPr/>
        </p:nvCxnSpPr>
        <p:spPr>
          <a:xfrm rot="5400000">
            <a:off x="4767410" y="3968465"/>
            <a:ext cx="218787" cy="1588"/>
          </a:xfrm>
          <a:prstGeom prst="straightConnector1">
            <a:avLst/>
          </a:prstGeom>
          <a:ln w="158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20 - TextBox"/>
          <p:cNvSpPr txBox="1"/>
          <p:nvPr/>
        </p:nvSpPr>
        <p:spPr>
          <a:xfrm>
            <a:off x="2309091" y="4082473"/>
            <a:ext cx="1597891" cy="461665"/>
          </a:xfrm>
          <a:prstGeom prst="rect">
            <a:avLst/>
          </a:prstGeom>
          <a:solidFill>
            <a:srgbClr val="F0DAFC"/>
          </a:solidFill>
          <a:ln>
            <a:solidFill>
              <a:schemeClr val="accent1"/>
            </a:solidFill>
          </a:ln>
        </p:spPr>
        <p:txBody>
          <a:bodyPr wrap="square" rtlCol="0">
            <a:spAutoFit/>
          </a:bodyPr>
          <a:lstStyle/>
          <a:p>
            <a:pPr algn="ctr"/>
            <a:r>
              <a:rPr lang="el-GR" sz="1200" dirty="0" smtClean="0"/>
              <a:t>Επιστροφή αυτόματης κυκλοφορίας </a:t>
            </a:r>
            <a:endParaRPr lang="el-GR" sz="1200" dirty="0"/>
          </a:p>
        </p:txBody>
      </p:sp>
      <p:sp>
        <p:nvSpPr>
          <p:cNvPr id="26" name="25 - TextBox"/>
          <p:cNvSpPr txBox="1"/>
          <p:nvPr/>
        </p:nvSpPr>
        <p:spPr>
          <a:xfrm>
            <a:off x="332509" y="4091709"/>
            <a:ext cx="1874982" cy="461665"/>
          </a:xfrm>
          <a:prstGeom prst="rect">
            <a:avLst/>
          </a:prstGeom>
          <a:solidFill>
            <a:srgbClr val="F0DAFC"/>
          </a:solidFill>
          <a:ln>
            <a:solidFill>
              <a:schemeClr val="accent1"/>
            </a:solidFill>
          </a:ln>
        </p:spPr>
        <p:txBody>
          <a:bodyPr wrap="square" rtlCol="0">
            <a:spAutoFit/>
          </a:bodyPr>
          <a:lstStyle/>
          <a:p>
            <a:pPr algn="ctr"/>
            <a:r>
              <a:rPr lang="el-GR" sz="1200" dirty="0" smtClean="0"/>
              <a:t>Επιδέχεται απινίδωσης</a:t>
            </a:r>
          </a:p>
          <a:p>
            <a:pPr algn="ctr"/>
            <a:r>
              <a:rPr lang="el-GR" sz="1200" dirty="0" smtClean="0"/>
              <a:t>ΚΜ/</a:t>
            </a:r>
            <a:r>
              <a:rPr lang="el-GR" sz="1200" dirty="0" err="1" smtClean="0"/>
              <a:t>άσφυγμη</a:t>
            </a:r>
            <a:r>
              <a:rPr lang="el-GR" sz="1200" dirty="0" smtClean="0"/>
              <a:t> ΚΤ</a:t>
            </a:r>
            <a:endParaRPr lang="el-GR" sz="1200" dirty="0"/>
          </a:p>
        </p:txBody>
      </p:sp>
      <p:sp>
        <p:nvSpPr>
          <p:cNvPr id="27" name="26 - TextBox"/>
          <p:cNvSpPr txBox="1"/>
          <p:nvPr/>
        </p:nvSpPr>
        <p:spPr>
          <a:xfrm>
            <a:off x="4017819" y="4091710"/>
            <a:ext cx="2059709" cy="461665"/>
          </a:xfrm>
          <a:prstGeom prst="rect">
            <a:avLst/>
          </a:prstGeom>
          <a:solidFill>
            <a:srgbClr val="F0DAFC"/>
          </a:solidFill>
          <a:ln>
            <a:solidFill>
              <a:schemeClr val="accent1"/>
            </a:solidFill>
          </a:ln>
        </p:spPr>
        <p:txBody>
          <a:bodyPr wrap="square" rtlCol="0">
            <a:spAutoFit/>
          </a:bodyPr>
          <a:lstStyle/>
          <a:p>
            <a:r>
              <a:rPr lang="el-GR" sz="1200" dirty="0" smtClean="0"/>
              <a:t>Δεν επιδέχεται απινίδωσης</a:t>
            </a:r>
          </a:p>
          <a:p>
            <a:r>
              <a:rPr lang="el-GR" sz="1200" dirty="0" err="1" smtClean="0"/>
              <a:t>Ασυστολία</a:t>
            </a:r>
            <a:r>
              <a:rPr lang="el-GR" sz="1200" dirty="0" smtClean="0"/>
              <a:t>/ΗΜ διαχωρισμός</a:t>
            </a:r>
            <a:endParaRPr lang="el-GR" sz="1200" dirty="0"/>
          </a:p>
        </p:txBody>
      </p:sp>
      <p:sp>
        <p:nvSpPr>
          <p:cNvPr id="30" name="29 - TextBox"/>
          <p:cNvSpPr txBox="1"/>
          <p:nvPr/>
        </p:nvSpPr>
        <p:spPr>
          <a:xfrm>
            <a:off x="350981" y="5107713"/>
            <a:ext cx="1828800" cy="500137"/>
          </a:xfrm>
          <a:prstGeom prst="rect">
            <a:avLst/>
          </a:prstGeom>
          <a:solidFill>
            <a:srgbClr val="F0DAFC"/>
          </a:solidFill>
          <a:ln>
            <a:solidFill>
              <a:schemeClr val="accent1"/>
            </a:solidFill>
          </a:ln>
        </p:spPr>
        <p:txBody>
          <a:bodyPr wrap="square" rtlCol="0">
            <a:spAutoFit/>
          </a:bodyPr>
          <a:lstStyle/>
          <a:p>
            <a:pPr algn="ctr"/>
            <a:r>
              <a:rPr lang="en-US" sz="1600" b="1" dirty="0" smtClean="0"/>
              <a:t>1 shock</a:t>
            </a:r>
          </a:p>
          <a:p>
            <a:pPr algn="ctr"/>
            <a:r>
              <a:rPr lang="el-GR" sz="1050" dirty="0" smtClean="0"/>
              <a:t>Ελαχιστοποιήστε τις διακοπές </a:t>
            </a:r>
            <a:endParaRPr lang="el-GR" sz="1050" dirty="0"/>
          </a:p>
        </p:txBody>
      </p:sp>
      <p:sp>
        <p:nvSpPr>
          <p:cNvPr id="31" name="30 - TextBox"/>
          <p:cNvSpPr txBox="1"/>
          <p:nvPr/>
        </p:nvSpPr>
        <p:spPr>
          <a:xfrm>
            <a:off x="341746" y="6068296"/>
            <a:ext cx="1810327" cy="615553"/>
          </a:xfrm>
          <a:prstGeom prst="rect">
            <a:avLst/>
          </a:prstGeom>
          <a:solidFill>
            <a:srgbClr val="F0DAFC"/>
          </a:solidFill>
          <a:ln>
            <a:solidFill>
              <a:schemeClr val="accent1"/>
            </a:solidFill>
          </a:ln>
        </p:spPr>
        <p:txBody>
          <a:bodyPr wrap="square" rtlCol="0">
            <a:spAutoFit/>
          </a:bodyPr>
          <a:lstStyle/>
          <a:p>
            <a:pPr algn="ctr"/>
            <a:r>
              <a:rPr lang="el-GR" sz="1200" dirty="0" smtClean="0"/>
              <a:t>συνέχιση αμέσως</a:t>
            </a:r>
            <a:endParaRPr lang="en-US" sz="1200" dirty="0" smtClean="0"/>
          </a:p>
          <a:p>
            <a:pPr algn="ctr"/>
            <a:r>
              <a:rPr lang="el-GR" sz="1200" b="1" dirty="0" smtClean="0"/>
              <a:t>ΚΑΡΠΑ ΓΙΑ 2 </a:t>
            </a:r>
            <a:r>
              <a:rPr lang="en-US" sz="1200" b="1" dirty="0" smtClean="0"/>
              <a:t>min</a:t>
            </a:r>
          </a:p>
          <a:p>
            <a:pPr algn="ctr"/>
            <a:r>
              <a:rPr lang="el-GR" sz="1000" dirty="0" smtClean="0"/>
              <a:t>Ελαχιστοποιήστε τις διακοπές </a:t>
            </a:r>
            <a:endParaRPr lang="el-GR" sz="1000" dirty="0"/>
          </a:p>
        </p:txBody>
      </p:sp>
      <p:cxnSp>
        <p:nvCxnSpPr>
          <p:cNvPr id="34" name="33 - Ευθύγραμμο βέλος σύνδεσης"/>
          <p:cNvCxnSpPr/>
          <p:nvPr/>
        </p:nvCxnSpPr>
        <p:spPr>
          <a:xfrm rot="5400000">
            <a:off x="3017118" y="4711993"/>
            <a:ext cx="218787" cy="1588"/>
          </a:xfrm>
          <a:prstGeom prst="straightConnector1">
            <a:avLst/>
          </a:prstGeom>
          <a:ln w="158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34 - TextBox"/>
          <p:cNvSpPr txBox="1"/>
          <p:nvPr/>
        </p:nvSpPr>
        <p:spPr>
          <a:xfrm>
            <a:off x="2318327" y="4792784"/>
            <a:ext cx="1644073" cy="1954381"/>
          </a:xfrm>
          <a:prstGeom prst="rect">
            <a:avLst/>
          </a:prstGeom>
          <a:solidFill>
            <a:srgbClr val="F0DAFC"/>
          </a:solidFill>
          <a:ln>
            <a:solidFill>
              <a:schemeClr val="accent1"/>
            </a:solidFill>
          </a:ln>
        </p:spPr>
        <p:txBody>
          <a:bodyPr wrap="square" rtlCol="0">
            <a:spAutoFit/>
          </a:bodyPr>
          <a:lstStyle/>
          <a:p>
            <a:pPr algn="ctr"/>
            <a:r>
              <a:rPr lang="el-GR" sz="1100" b="1" dirty="0" smtClean="0"/>
              <a:t>Άμεση θεραπεία μετά την ανακοπή</a:t>
            </a:r>
          </a:p>
          <a:p>
            <a:pPr>
              <a:buFont typeface="Arial" pitchFamily="34" charset="0"/>
              <a:buChar char="•"/>
            </a:pPr>
            <a:r>
              <a:rPr lang="el-GR" sz="1100" dirty="0" smtClean="0"/>
              <a:t>Προσέγγιση </a:t>
            </a:r>
            <a:r>
              <a:rPr lang="en-US" sz="1100" dirty="0" smtClean="0"/>
              <a:t>ABCD</a:t>
            </a:r>
          </a:p>
          <a:p>
            <a:pPr>
              <a:buFont typeface="Arial" pitchFamily="34" charset="0"/>
              <a:buChar char="•"/>
            </a:pPr>
            <a:r>
              <a:rPr lang="el-GR" sz="1100" dirty="0" smtClean="0"/>
              <a:t>Στόχος: </a:t>
            </a:r>
            <a:r>
              <a:rPr lang="en-US" sz="1100" dirty="0" smtClean="0"/>
              <a:t>SpO2 ≥94-98%</a:t>
            </a:r>
          </a:p>
          <a:p>
            <a:pPr>
              <a:buFont typeface="Arial" pitchFamily="34" charset="0"/>
              <a:buChar char="•"/>
            </a:pPr>
            <a:r>
              <a:rPr lang="el-GR" sz="1100" dirty="0" smtClean="0"/>
              <a:t>Στόχος: </a:t>
            </a:r>
            <a:r>
              <a:rPr lang="en-US" sz="1100" dirty="0" smtClean="0"/>
              <a:t>normal</a:t>
            </a:r>
            <a:r>
              <a:rPr lang="el-GR" sz="1100" dirty="0" smtClean="0"/>
              <a:t> </a:t>
            </a:r>
            <a:r>
              <a:rPr lang="en-US" sz="1100" dirty="0" err="1" smtClean="0"/>
              <a:t>PaC</a:t>
            </a:r>
            <a:r>
              <a:rPr lang="el-GR" sz="1100" dirty="0" smtClean="0"/>
              <a:t>Ο</a:t>
            </a:r>
            <a:r>
              <a:rPr lang="en-US" sz="1100" dirty="0" smtClean="0"/>
              <a:t>2</a:t>
            </a:r>
          </a:p>
          <a:p>
            <a:pPr>
              <a:buFont typeface="Arial" pitchFamily="34" charset="0"/>
              <a:buChar char="•"/>
            </a:pPr>
            <a:r>
              <a:rPr lang="el-GR" sz="1100" dirty="0" smtClean="0"/>
              <a:t>ΗΚΓ με 12 απαγωγές</a:t>
            </a:r>
          </a:p>
          <a:p>
            <a:pPr>
              <a:buFont typeface="Arial" pitchFamily="34" charset="0"/>
              <a:buChar char="•"/>
            </a:pPr>
            <a:r>
              <a:rPr lang="el-GR" sz="1100" dirty="0" smtClean="0"/>
              <a:t>Θεραπεία υποκείμενης νόσου</a:t>
            </a:r>
          </a:p>
          <a:p>
            <a:pPr>
              <a:buFont typeface="Arial" pitchFamily="34" charset="0"/>
              <a:buChar char="•"/>
            </a:pPr>
            <a:r>
              <a:rPr lang="el-GR" sz="1100" dirty="0" smtClean="0"/>
              <a:t>Ρύθμιση </a:t>
            </a:r>
            <a:r>
              <a:rPr lang="el-GR" sz="1100" dirty="0" err="1" smtClean="0"/>
              <a:t>στοχευμένης</a:t>
            </a:r>
            <a:r>
              <a:rPr lang="el-GR" sz="1100" dirty="0" smtClean="0"/>
              <a:t> θερμοκρασίας</a:t>
            </a:r>
            <a:endParaRPr lang="en-US" sz="1100" dirty="0" smtClean="0"/>
          </a:p>
          <a:p>
            <a:endParaRPr lang="el-GR" sz="1100" dirty="0"/>
          </a:p>
        </p:txBody>
      </p:sp>
      <p:sp>
        <p:nvSpPr>
          <p:cNvPr id="36" name="35 - TextBox"/>
          <p:cNvSpPr txBox="1"/>
          <p:nvPr/>
        </p:nvSpPr>
        <p:spPr>
          <a:xfrm>
            <a:off x="4142509" y="6054442"/>
            <a:ext cx="1810327" cy="615553"/>
          </a:xfrm>
          <a:prstGeom prst="rect">
            <a:avLst/>
          </a:prstGeom>
          <a:solidFill>
            <a:srgbClr val="F0DAFC"/>
          </a:solidFill>
          <a:ln>
            <a:solidFill>
              <a:schemeClr val="accent1"/>
            </a:solidFill>
          </a:ln>
        </p:spPr>
        <p:txBody>
          <a:bodyPr wrap="square" rtlCol="0">
            <a:spAutoFit/>
          </a:bodyPr>
          <a:lstStyle/>
          <a:p>
            <a:pPr algn="ctr"/>
            <a:r>
              <a:rPr lang="el-GR" sz="1200" dirty="0" smtClean="0"/>
              <a:t>συνέχιση αμέσως</a:t>
            </a:r>
            <a:endParaRPr lang="en-US" sz="1200" dirty="0" smtClean="0"/>
          </a:p>
          <a:p>
            <a:pPr algn="ctr"/>
            <a:r>
              <a:rPr lang="el-GR" sz="1200" b="1" dirty="0" smtClean="0"/>
              <a:t>ΚΑΡΠΑ ΓΙΑ 2 </a:t>
            </a:r>
            <a:r>
              <a:rPr lang="en-US" sz="1200" b="1" dirty="0" smtClean="0"/>
              <a:t>min</a:t>
            </a:r>
          </a:p>
          <a:p>
            <a:pPr algn="ctr"/>
            <a:r>
              <a:rPr lang="el-GR" sz="1000" dirty="0" smtClean="0"/>
              <a:t>Ελαχιστοποιήστε τις διακοπές </a:t>
            </a:r>
            <a:endParaRPr lang="el-GR" sz="1000" dirty="0"/>
          </a:p>
        </p:txBody>
      </p:sp>
      <p:cxnSp>
        <p:nvCxnSpPr>
          <p:cNvPr id="43" name="42 - Ευθύγραμμο βέλος σύνδεσης"/>
          <p:cNvCxnSpPr/>
          <p:nvPr/>
        </p:nvCxnSpPr>
        <p:spPr>
          <a:xfrm rot="16200000" flipH="1">
            <a:off x="4184003" y="5320078"/>
            <a:ext cx="1483373" cy="13057"/>
          </a:xfrm>
          <a:prstGeom prst="straightConnector1">
            <a:avLst/>
          </a:prstGeom>
          <a:ln w="158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0" name="59 - Ομάδα"/>
          <p:cNvGrpSpPr/>
          <p:nvPr/>
        </p:nvGrpSpPr>
        <p:grpSpPr>
          <a:xfrm>
            <a:off x="147782" y="3251200"/>
            <a:ext cx="1847274" cy="3131127"/>
            <a:chOff x="147782" y="3251200"/>
            <a:chExt cx="1847274" cy="3131127"/>
          </a:xfrm>
        </p:grpSpPr>
        <p:cxnSp>
          <p:nvCxnSpPr>
            <p:cNvPr id="18" name="17 - Ευθύγραμμο βέλος σύνδεσης"/>
            <p:cNvCxnSpPr/>
            <p:nvPr/>
          </p:nvCxnSpPr>
          <p:spPr>
            <a:xfrm rot="5400000">
              <a:off x="1206791" y="3945373"/>
              <a:ext cx="218787" cy="1588"/>
            </a:xfrm>
            <a:prstGeom prst="straightConnector1">
              <a:avLst/>
            </a:prstGeom>
            <a:ln w="158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31 - Ευθύγραμμο βέλος σύνδεσης"/>
            <p:cNvCxnSpPr>
              <a:endCxn id="30" idx="0"/>
            </p:cNvCxnSpPr>
            <p:nvPr/>
          </p:nvCxnSpPr>
          <p:spPr>
            <a:xfrm rot="5400000">
              <a:off x="1029856" y="4872183"/>
              <a:ext cx="471055" cy="4"/>
            </a:xfrm>
            <a:prstGeom prst="straightConnector1">
              <a:avLst/>
            </a:prstGeom>
            <a:ln w="158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32 - Ευθύγραμμο βέλος σύνδεσης"/>
            <p:cNvCxnSpPr/>
            <p:nvPr/>
          </p:nvCxnSpPr>
          <p:spPr>
            <a:xfrm rot="16200000" flipH="1">
              <a:off x="1026750" y="5826637"/>
              <a:ext cx="481092" cy="3827"/>
            </a:xfrm>
            <a:prstGeom prst="straightConnector1">
              <a:avLst/>
            </a:prstGeom>
            <a:ln w="158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47 - Ευθεία γραμμή σύνδεσης"/>
            <p:cNvCxnSpPr>
              <a:stCxn id="31" idx="1"/>
            </p:cNvCxnSpPr>
            <p:nvPr/>
          </p:nvCxnSpPr>
          <p:spPr>
            <a:xfrm rot="10800000">
              <a:off x="157018" y="6373091"/>
              <a:ext cx="184728" cy="2982"/>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49 - Ευθύγραμμο βέλος σύνδεσης"/>
            <p:cNvCxnSpPr/>
            <p:nvPr/>
          </p:nvCxnSpPr>
          <p:spPr>
            <a:xfrm rot="16200000" flipV="1">
              <a:off x="-937491" y="5287818"/>
              <a:ext cx="2179782" cy="9236"/>
            </a:xfrm>
            <a:prstGeom prst="straightConnector1">
              <a:avLst/>
            </a:prstGeom>
            <a:ln w="158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51 - Ευθεία γραμμή σύνδεσης"/>
            <p:cNvCxnSpPr/>
            <p:nvPr/>
          </p:nvCxnSpPr>
          <p:spPr>
            <a:xfrm rot="5400000" flipH="1" flipV="1">
              <a:off x="-290945" y="3717637"/>
              <a:ext cx="905163" cy="9237"/>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55 - Ευθύγραμμο βέλος σύνδεσης"/>
            <p:cNvCxnSpPr>
              <a:endCxn id="6" idx="1"/>
            </p:cNvCxnSpPr>
            <p:nvPr/>
          </p:nvCxnSpPr>
          <p:spPr>
            <a:xfrm>
              <a:off x="221673" y="3251200"/>
              <a:ext cx="1773383" cy="8523"/>
            </a:xfrm>
            <a:prstGeom prst="straightConnector1">
              <a:avLst/>
            </a:prstGeom>
            <a:ln w="158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0" name="69 - Ομάδα"/>
          <p:cNvGrpSpPr/>
          <p:nvPr/>
        </p:nvGrpSpPr>
        <p:grpSpPr>
          <a:xfrm flipH="1">
            <a:off x="4110189" y="3241961"/>
            <a:ext cx="2059706" cy="3207327"/>
            <a:chOff x="7523018" y="3429000"/>
            <a:chExt cx="1847274" cy="3131127"/>
          </a:xfrm>
        </p:grpSpPr>
        <p:cxnSp>
          <p:nvCxnSpPr>
            <p:cNvPr id="65" name="64 - Ευθεία γραμμή σύνδεσης"/>
            <p:cNvCxnSpPr/>
            <p:nvPr/>
          </p:nvCxnSpPr>
          <p:spPr>
            <a:xfrm rot="10800000">
              <a:off x="7532254" y="6550891"/>
              <a:ext cx="184728" cy="2982"/>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65 - Ευθύγραμμο βέλος σύνδεσης"/>
            <p:cNvCxnSpPr/>
            <p:nvPr/>
          </p:nvCxnSpPr>
          <p:spPr>
            <a:xfrm rot="16200000" flipV="1">
              <a:off x="6437745" y="5465618"/>
              <a:ext cx="2179782" cy="9236"/>
            </a:xfrm>
            <a:prstGeom prst="straightConnector1">
              <a:avLst/>
            </a:prstGeom>
            <a:ln w="158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66 - Ευθεία γραμμή σύνδεσης"/>
            <p:cNvCxnSpPr/>
            <p:nvPr/>
          </p:nvCxnSpPr>
          <p:spPr>
            <a:xfrm rot="5400000" flipH="1" flipV="1">
              <a:off x="7084291" y="3895437"/>
              <a:ext cx="905163" cy="9237"/>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67 - Ευθύγραμμο βέλος σύνδεσης"/>
            <p:cNvCxnSpPr/>
            <p:nvPr/>
          </p:nvCxnSpPr>
          <p:spPr>
            <a:xfrm>
              <a:off x="7536873" y="3429000"/>
              <a:ext cx="1833419" cy="8523"/>
            </a:xfrm>
            <a:prstGeom prst="straightConnector1">
              <a:avLst/>
            </a:prstGeom>
            <a:ln w="158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6216074" y="892905"/>
            <a:ext cx="5682274" cy="5632311"/>
          </a:xfrm>
          <a:prstGeom prst="rect">
            <a:avLst/>
          </a:prstGeom>
          <a:noFill/>
        </p:spPr>
        <p:txBody>
          <a:bodyPr wrap="square" rtlCol="0">
            <a:spAutoFit/>
          </a:bodyPr>
          <a:lstStyle/>
          <a:p>
            <a:pPr marL="285750" indent="-285750">
              <a:buFont typeface="Arial" panose="020B0604020202020204" pitchFamily="34" charset="0"/>
              <a:buChar char="•"/>
            </a:pPr>
            <a:r>
              <a:rPr lang="el-GR" dirty="0" smtClean="0"/>
              <a:t>Για κοιλιακή μαρμαρυγή /</a:t>
            </a:r>
            <a:r>
              <a:rPr lang="el-GR" dirty="0" err="1" smtClean="0"/>
              <a:t>άσφυγμη</a:t>
            </a:r>
            <a:r>
              <a:rPr lang="el-GR" dirty="0" smtClean="0"/>
              <a:t> κοιλιακή ταχυκαρδία</a:t>
            </a:r>
            <a:r>
              <a:rPr lang="en-US" dirty="0"/>
              <a:t> </a:t>
            </a:r>
            <a:r>
              <a:rPr lang="el-GR" dirty="0" smtClean="0"/>
              <a:t>ανθεκτική σε 3 </a:t>
            </a:r>
            <a:r>
              <a:rPr lang="el-GR" dirty="0" err="1" smtClean="0"/>
              <a:t>απινιδώσεις</a:t>
            </a:r>
            <a:endParaRPr lang="el-GR" dirty="0" smtClean="0"/>
          </a:p>
          <a:p>
            <a:pPr marL="742950" lvl="1" indent="-285750">
              <a:buFont typeface="Arial" panose="020B0604020202020204" pitchFamily="34" charset="0"/>
              <a:buChar char="•"/>
            </a:pPr>
            <a:r>
              <a:rPr lang="el-GR" dirty="0" smtClean="0"/>
              <a:t>Χορήγηση αδρεναλίνης 1</a:t>
            </a:r>
            <a:r>
              <a:rPr lang="en-US" dirty="0" smtClean="0"/>
              <a:t>mg IV </a:t>
            </a:r>
            <a:r>
              <a:rPr lang="el-GR" dirty="0" smtClean="0"/>
              <a:t>και </a:t>
            </a:r>
            <a:r>
              <a:rPr lang="el-GR" dirty="0" err="1" smtClean="0"/>
              <a:t>αμιοδαρόνης</a:t>
            </a:r>
            <a:r>
              <a:rPr lang="el-GR" dirty="0" smtClean="0"/>
              <a:t> 300 </a:t>
            </a:r>
            <a:r>
              <a:rPr lang="en-US" dirty="0" smtClean="0"/>
              <a:t>mg IV </a:t>
            </a:r>
            <a:r>
              <a:rPr lang="el-GR" dirty="0" smtClean="0"/>
              <a:t>και στη συνέχεια αδρεναλίνη 1</a:t>
            </a:r>
            <a:r>
              <a:rPr lang="en-US" dirty="0" smtClean="0"/>
              <a:t>mg </a:t>
            </a:r>
            <a:r>
              <a:rPr lang="el-GR" dirty="0" smtClean="0"/>
              <a:t>κάθε 3-5 </a:t>
            </a:r>
            <a:r>
              <a:rPr lang="en-US" dirty="0" smtClean="0"/>
              <a:t>min.</a:t>
            </a:r>
          </a:p>
          <a:p>
            <a:pPr marL="285750" indent="-285750">
              <a:buFont typeface="Arial" panose="020B0604020202020204" pitchFamily="34" charset="0"/>
              <a:buChar char="•"/>
            </a:pPr>
            <a:r>
              <a:rPr lang="el-GR" dirty="0" smtClean="0"/>
              <a:t>Υποτροπιάζουσα ή ανθεκτική κοιλιακή μαρμαρυγή/κοιλιακή ταχυκαρδία</a:t>
            </a:r>
          </a:p>
          <a:p>
            <a:pPr marL="742950" lvl="1" indent="-285750">
              <a:buFont typeface="Arial" panose="020B0604020202020204" pitchFamily="34" charset="0"/>
              <a:buChar char="•"/>
            </a:pPr>
            <a:r>
              <a:rPr lang="el-GR" dirty="0" smtClean="0"/>
              <a:t>Μια επί πλέον δόση </a:t>
            </a:r>
            <a:r>
              <a:rPr lang="el-GR" dirty="0" err="1" smtClean="0"/>
              <a:t>αμιοδαρόνης</a:t>
            </a:r>
            <a:r>
              <a:rPr lang="el-GR" dirty="0" smtClean="0"/>
              <a:t> 150</a:t>
            </a:r>
            <a:r>
              <a:rPr lang="en-US" dirty="0" smtClean="0"/>
              <a:t>mg IV</a:t>
            </a:r>
          </a:p>
          <a:p>
            <a:pPr marL="742950" lvl="1" indent="-285750">
              <a:buFont typeface="Arial" panose="020B0604020202020204" pitchFamily="34" charset="0"/>
              <a:buChar char="•"/>
            </a:pPr>
            <a:r>
              <a:rPr lang="en-US" dirty="0" smtClean="0"/>
              <a:t>Lidocaine (1mg/Kg)IV </a:t>
            </a:r>
            <a:r>
              <a:rPr lang="el-GR" dirty="0" smtClean="0"/>
              <a:t>είναι μια εναλλακτική αλλά μην τη δώσετε αν προηγουμένως έχει δοθεί </a:t>
            </a:r>
            <a:r>
              <a:rPr lang="en-US" dirty="0" smtClean="0"/>
              <a:t>Lidocaine</a:t>
            </a:r>
            <a:r>
              <a:rPr lang="el-GR" dirty="0" smtClean="0"/>
              <a:t>.</a:t>
            </a:r>
          </a:p>
          <a:p>
            <a:pPr marL="285750" indent="-285750">
              <a:buFont typeface="Arial" panose="020B0604020202020204" pitchFamily="34" charset="0"/>
              <a:buChar char="•"/>
            </a:pPr>
            <a:r>
              <a:rPr lang="el-GR" dirty="0" smtClean="0"/>
              <a:t>Για </a:t>
            </a:r>
            <a:r>
              <a:rPr lang="en-US" dirty="0" err="1" smtClean="0"/>
              <a:t>torsades</a:t>
            </a:r>
            <a:r>
              <a:rPr lang="en-US" dirty="0" smtClean="0"/>
              <a:t> </a:t>
            </a:r>
            <a:r>
              <a:rPr lang="en-US" dirty="0" err="1" smtClean="0"/>
              <a:t>depointes</a:t>
            </a:r>
            <a:r>
              <a:rPr lang="en-US" dirty="0" smtClean="0"/>
              <a:t> </a:t>
            </a:r>
            <a:r>
              <a:rPr lang="el-GR" dirty="0" smtClean="0"/>
              <a:t>και ανθεκτική κοιλιακή μαρμαρυγή (εάν υπάρχει υποψία τοξικότητας </a:t>
            </a:r>
            <a:r>
              <a:rPr lang="el-GR" dirty="0" err="1" smtClean="0"/>
              <a:t>διγοξίνης</a:t>
            </a:r>
            <a:r>
              <a:rPr lang="el-GR" dirty="0" smtClean="0"/>
              <a:t> ή </a:t>
            </a:r>
            <a:r>
              <a:rPr lang="el-GR" dirty="0" err="1" smtClean="0"/>
              <a:t>υπομαγνησιαιμία</a:t>
            </a:r>
            <a:r>
              <a:rPr lang="el-GR" dirty="0" smtClean="0"/>
              <a:t> (διουρητικά με απώλεια καλίου) </a:t>
            </a:r>
          </a:p>
          <a:p>
            <a:pPr marL="742950" lvl="1" indent="-285750">
              <a:buFont typeface="Arial" panose="020B0604020202020204" pitchFamily="34" charset="0"/>
              <a:buChar char="•"/>
            </a:pPr>
            <a:r>
              <a:rPr lang="el-GR" dirty="0" err="1" smtClean="0"/>
              <a:t>Θειϊκό</a:t>
            </a:r>
            <a:r>
              <a:rPr lang="el-GR" dirty="0" smtClean="0"/>
              <a:t> μαγνήσιο 2</a:t>
            </a:r>
            <a:r>
              <a:rPr lang="en-US" dirty="0" smtClean="0"/>
              <a:t>g (4mL solution 50%)</a:t>
            </a:r>
          </a:p>
          <a:p>
            <a:pPr marL="285750" indent="-285750">
              <a:buFont typeface="Arial" panose="020B0604020202020204" pitchFamily="34" charset="0"/>
              <a:buChar char="•"/>
            </a:pPr>
            <a:r>
              <a:rPr lang="el-GR" dirty="0" err="1" smtClean="0"/>
              <a:t>Ασυστολία</a:t>
            </a:r>
            <a:r>
              <a:rPr lang="el-GR" dirty="0" smtClean="0"/>
              <a:t> και </a:t>
            </a:r>
            <a:r>
              <a:rPr lang="en-US" dirty="0"/>
              <a:t>Pulseless electrical activity, </a:t>
            </a:r>
            <a:r>
              <a:rPr lang="el-GR" dirty="0" smtClean="0"/>
              <a:t>(</a:t>
            </a:r>
            <a:r>
              <a:rPr lang="en-US" dirty="0" smtClean="0"/>
              <a:t>PEA</a:t>
            </a:r>
            <a:r>
              <a:rPr lang="el-GR" dirty="0" smtClean="0"/>
              <a:t>)</a:t>
            </a:r>
          </a:p>
          <a:p>
            <a:pPr marL="742950" lvl="1" indent="-285750">
              <a:buFont typeface="Arial" panose="020B0604020202020204" pitchFamily="34" charset="0"/>
              <a:buChar char="•"/>
            </a:pPr>
            <a:r>
              <a:rPr lang="el-GR" dirty="0"/>
              <a:t>Χορήγηση αδρεναλίνης 1</a:t>
            </a:r>
            <a:r>
              <a:rPr lang="en-US" dirty="0"/>
              <a:t>mg IV </a:t>
            </a:r>
            <a:r>
              <a:rPr lang="el-GR" dirty="0" smtClean="0"/>
              <a:t>και επανάληψη κάθε 3-5 </a:t>
            </a:r>
            <a:r>
              <a:rPr lang="en-US" dirty="0" smtClean="0"/>
              <a:t>min</a:t>
            </a:r>
          </a:p>
          <a:p>
            <a:pPr marL="285750" indent="-285750">
              <a:buFont typeface="Arial" panose="020B0604020202020204" pitchFamily="34" charset="0"/>
              <a:buChar char="•"/>
            </a:pPr>
            <a:r>
              <a:rPr lang="el-GR" dirty="0" smtClean="0"/>
              <a:t>Με καλής ποιότητας ΚΑΡΠΑ η οξέωση επέρχεται αργά</a:t>
            </a:r>
          </a:p>
          <a:p>
            <a:pPr marL="742950" lvl="1" indent="-285750">
              <a:buFont typeface="Arial" panose="020B0604020202020204" pitchFamily="34" charset="0"/>
              <a:buChar char="•"/>
            </a:pPr>
            <a:r>
              <a:rPr lang="el-GR" dirty="0" smtClean="0"/>
              <a:t>Μην βιάζεστε να διορθώσετε με αλκαλικά</a:t>
            </a:r>
            <a:r>
              <a:rPr lang="el-GR" dirty="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ΕΚΤΙΜΗΣΗ ΗΛΙΚΙΩΜΕΝΟΥ ΑΣΘΕΝΟΥΣ  (Ενδείξεις κινδύνου)</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Προηγούμενο ιατρικό ιστορικό</a:t>
            </a:r>
          </a:p>
          <a:p>
            <a:r>
              <a:rPr lang="el-GR" dirty="0" smtClean="0"/>
              <a:t>Κατάσταση αμέσως πριν την εισαγωγή</a:t>
            </a:r>
          </a:p>
          <a:p>
            <a:pPr lvl="1"/>
            <a:r>
              <a:rPr lang="el-GR" dirty="0" smtClean="0"/>
              <a:t>Ιδιαίτερα χαρακτηριστικός δείκτης για ασθενείς με άνοια ή ψυχιατρική νόσο</a:t>
            </a:r>
          </a:p>
          <a:p>
            <a:r>
              <a:rPr lang="el-GR" dirty="0" smtClean="0"/>
              <a:t>Ελέγξτε για καταστάσεις που άλλαξαν πρόσφατα </a:t>
            </a:r>
          </a:p>
          <a:p>
            <a:pPr lvl="1"/>
            <a:r>
              <a:rPr lang="el-GR" dirty="0" smtClean="0"/>
              <a:t>Πρόσφατο πένθος</a:t>
            </a:r>
          </a:p>
          <a:p>
            <a:pPr lvl="1"/>
            <a:r>
              <a:rPr lang="el-GR" dirty="0" smtClean="0"/>
              <a:t>Αλλαγές ιατρικής και φυσικής κατάστασης</a:t>
            </a:r>
          </a:p>
          <a:p>
            <a:pPr lvl="1"/>
            <a:r>
              <a:rPr lang="el-GR" dirty="0" smtClean="0"/>
              <a:t>Αυξημένη σύγχυση</a:t>
            </a:r>
          </a:p>
          <a:p>
            <a:pPr lvl="1"/>
            <a:r>
              <a:rPr lang="el-GR" dirty="0" smtClean="0"/>
              <a:t>Ασυνήθιστη συμπεριφορά</a:t>
            </a:r>
          </a:p>
          <a:p>
            <a:r>
              <a:rPr lang="el-GR" dirty="0" smtClean="0"/>
              <a:t>Μένει μόνος;</a:t>
            </a:r>
          </a:p>
          <a:p>
            <a:r>
              <a:rPr lang="el-GR" dirty="0" smtClean="0"/>
              <a:t>Έχει κοντά του μέλη της οικογενείας του;</a:t>
            </a:r>
          </a:p>
          <a:p>
            <a:r>
              <a:rPr lang="el-GR" dirty="0" smtClean="0"/>
              <a:t>Κατάσταση κατοικίας</a:t>
            </a:r>
          </a:p>
          <a:p>
            <a:r>
              <a:rPr lang="el-GR" dirty="0" smtClean="0"/>
              <a:t>Σε όλους &gt; 75 ετών κάντε ένα </a:t>
            </a:r>
            <a:r>
              <a:rPr lang="en-US" dirty="0" smtClean="0"/>
              <a:t>Mini Mental State Examination </a:t>
            </a:r>
            <a:r>
              <a:rPr lang="el-GR" dirty="0" smtClean="0"/>
              <a:t>για έλεγχο γνωστικής λειτουργίας</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97878" y="365125"/>
            <a:ext cx="2579036" cy="1885706"/>
          </a:xfrm>
        </p:spPr>
        <p:txBody>
          <a:bodyPr>
            <a:normAutofit/>
          </a:bodyPr>
          <a:lstStyle/>
          <a:p>
            <a:r>
              <a:rPr lang="en-US" sz="3600" dirty="0" smtClean="0"/>
              <a:t>Mini Mental State Examination</a:t>
            </a:r>
            <a:endParaRPr lang="el-GR" sz="3600" dirty="0"/>
          </a:p>
        </p:txBody>
      </p:sp>
      <p:pic>
        <p:nvPicPr>
          <p:cNvPr id="4" name="Θέση περιεχομένου 3"/>
          <p:cNvPicPr>
            <a:picLocks noGrp="1" noChangeAspect="1"/>
          </p:cNvPicPr>
          <p:nvPr>
            <p:ph idx="1"/>
          </p:nvPr>
        </p:nvPicPr>
        <p:blipFill>
          <a:blip r:embed="rId2"/>
          <a:stretch>
            <a:fillRect/>
          </a:stretch>
        </p:blipFill>
        <p:spPr>
          <a:xfrm>
            <a:off x="3015762" y="226722"/>
            <a:ext cx="8507871" cy="634113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0" y="0"/>
            <a:ext cx="3437056" cy="2329962"/>
          </a:xfrm>
          <a:prstGeom prst="rect">
            <a:avLst/>
          </a:prstGeom>
        </p:spPr>
      </p:pic>
      <p:pic>
        <p:nvPicPr>
          <p:cNvPr id="4" name="Εικόνα 3"/>
          <p:cNvPicPr>
            <a:picLocks noChangeAspect="1"/>
          </p:cNvPicPr>
          <p:nvPr/>
        </p:nvPicPr>
        <p:blipFill>
          <a:blip r:embed="rId3"/>
          <a:stretch>
            <a:fillRect/>
          </a:stretch>
        </p:blipFill>
        <p:spPr>
          <a:xfrm>
            <a:off x="3506558" y="365125"/>
            <a:ext cx="8502376" cy="4696100"/>
          </a:xfrm>
          <a:prstGeom prst="rect">
            <a:avLst/>
          </a:prstGeom>
        </p:spPr>
      </p:pic>
      <p:pic>
        <p:nvPicPr>
          <p:cNvPr id="5" name="Εικόνα 4"/>
          <p:cNvPicPr>
            <a:picLocks noChangeAspect="1"/>
          </p:cNvPicPr>
          <p:nvPr/>
        </p:nvPicPr>
        <p:blipFill>
          <a:blip r:embed="rId4"/>
          <a:stretch>
            <a:fillRect/>
          </a:stretch>
        </p:blipFill>
        <p:spPr>
          <a:xfrm>
            <a:off x="6291001" y="5072513"/>
            <a:ext cx="2933490" cy="1785487"/>
          </a:xfrm>
          <a:prstGeom prst="rect">
            <a:avLst/>
          </a:prstGeom>
        </p:spPr>
      </p:pic>
      <p:sp>
        <p:nvSpPr>
          <p:cNvPr id="7" name="TextBox 6"/>
          <p:cNvSpPr txBox="1"/>
          <p:nvPr/>
        </p:nvSpPr>
        <p:spPr>
          <a:xfrm>
            <a:off x="298942" y="1934308"/>
            <a:ext cx="2593731" cy="646331"/>
          </a:xfrm>
          <a:prstGeom prst="rect">
            <a:avLst/>
          </a:prstGeom>
          <a:noFill/>
        </p:spPr>
        <p:txBody>
          <a:bodyPr wrap="square" rtlCol="0">
            <a:spAutoFit/>
          </a:bodyPr>
          <a:lstStyle/>
          <a:p>
            <a:r>
              <a:rPr lang="el-GR" sz="3600" dirty="0" smtClean="0"/>
              <a:t>(Συνέχεια)</a:t>
            </a:r>
            <a:endParaRPr lang="el-GR" sz="3600" dirty="0"/>
          </a:p>
        </p:txBody>
      </p:sp>
    </p:spTree>
    <p:extLst>
      <p:ext uri="{BB962C8B-B14F-4D97-AF65-F5344CB8AC3E}">
        <p14:creationId xmlns:p14="http://schemas.microsoft.com/office/powerpoint/2010/main" val="894408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ΕΠΕΙΓΟΥΣΕΣ ΚΑΤΑΣΤΑΣΕΙΣ ΑΠΕΙΛΗΤΙΚΕΣ ΓΙΑ ΤΗ ΖΩΗ</a:t>
            </a:r>
            <a:endParaRPr lang="el-GR" dirty="0"/>
          </a:p>
        </p:txBody>
      </p:sp>
      <p:sp>
        <p:nvSpPr>
          <p:cNvPr id="5" name="4 - Θέση περιεχομένου"/>
          <p:cNvSpPr>
            <a:spLocks noGrp="1"/>
          </p:cNvSpPr>
          <p:nvPr>
            <p:ph sz="half" idx="1"/>
          </p:nvPr>
        </p:nvSpPr>
        <p:spPr/>
        <p:txBody>
          <a:bodyPr>
            <a:normAutofit fontScale="92500" lnSpcReduction="10000"/>
          </a:bodyPr>
          <a:lstStyle/>
          <a:p>
            <a:r>
              <a:rPr lang="el-GR" dirty="0" smtClean="0"/>
              <a:t>Αναφυλαξία</a:t>
            </a:r>
          </a:p>
          <a:p>
            <a:pPr lvl="1"/>
            <a:r>
              <a:rPr lang="el-GR" dirty="0" smtClean="0"/>
              <a:t>Θεραπευτικός αλγόριθμος για ενήλικες με αναφυλαξία</a:t>
            </a:r>
          </a:p>
          <a:p>
            <a:r>
              <a:rPr lang="el-GR" dirty="0" smtClean="0"/>
              <a:t>Πνιγμός</a:t>
            </a:r>
          </a:p>
          <a:p>
            <a:r>
              <a:rPr lang="el-GR" dirty="0" smtClean="0"/>
              <a:t>Καρδιακή Ανακοπή</a:t>
            </a:r>
          </a:p>
          <a:p>
            <a:r>
              <a:rPr lang="el-GR" dirty="0" smtClean="0"/>
              <a:t>Αλγόριθμος αναζωογόνησης στο νοσοκομείο</a:t>
            </a:r>
          </a:p>
          <a:p>
            <a:r>
              <a:rPr lang="el-GR" dirty="0" smtClean="0"/>
              <a:t>Βασική υποστήριξη της ζωής στον ενήλικα</a:t>
            </a:r>
          </a:p>
          <a:p>
            <a:r>
              <a:rPr lang="el-GR" dirty="0" smtClean="0"/>
              <a:t>Διαχείριση καρδιακής ανακοπής</a:t>
            </a:r>
          </a:p>
          <a:p>
            <a:endParaRPr lang="el-GR" dirty="0"/>
          </a:p>
        </p:txBody>
      </p:sp>
      <p:sp>
        <p:nvSpPr>
          <p:cNvPr id="6" name="5 - Θέση περιεχομένου"/>
          <p:cNvSpPr>
            <a:spLocks noGrp="1"/>
          </p:cNvSpPr>
          <p:nvPr>
            <p:ph sz="half" idx="2"/>
          </p:nvPr>
        </p:nvSpPr>
        <p:spPr/>
        <p:txBody>
          <a:bodyPr>
            <a:normAutofit fontScale="92500" lnSpcReduction="10000"/>
          </a:bodyPr>
          <a:lstStyle/>
          <a:p>
            <a:r>
              <a:rPr lang="el-GR" dirty="0" smtClean="0"/>
              <a:t>Ανώτερος αλγόριθμος υποστήριξης της ζωής</a:t>
            </a:r>
          </a:p>
          <a:p>
            <a:r>
              <a:rPr lang="el-GR" dirty="0" smtClean="0"/>
              <a:t>Σημειώσεις πάνω στον αλγόριθμο υποστήριξης της ζωής</a:t>
            </a:r>
          </a:p>
          <a:p>
            <a:r>
              <a:rPr lang="el-GR" dirty="0" smtClean="0"/>
              <a:t>Φροντίδα μετά την αναζωογόνηση</a:t>
            </a:r>
          </a:p>
          <a:p>
            <a:r>
              <a:rPr lang="el-GR" dirty="0" smtClean="0"/>
              <a:t>Πρόσβαση σε κεντρική φλέβα</a:t>
            </a:r>
          </a:p>
          <a:p>
            <a:r>
              <a:rPr lang="el-GR" dirty="0" smtClean="0"/>
              <a:t>Αναγνώριση του πάσχοντος ασθενούς</a:t>
            </a:r>
          </a:p>
          <a:p>
            <a:r>
              <a:rPr lang="el-GR" dirty="0" smtClean="0"/>
              <a:t>Σηψαιμία</a:t>
            </a:r>
          </a:p>
          <a:p>
            <a:r>
              <a:rPr lang="el-GR" dirty="0" smtClean="0"/>
              <a:t>Καταπληξία</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Αναφυλαξία </a:t>
            </a:r>
            <a:endParaRPr lang="el-GR" dirty="0"/>
          </a:p>
        </p:txBody>
      </p:sp>
      <p:sp>
        <p:nvSpPr>
          <p:cNvPr id="6" name="5 - Θέση περιεχομένου"/>
          <p:cNvSpPr>
            <a:spLocks noGrp="1"/>
          </p:cNvSpPr>
          <p:nvPr>
            <p:ph idx="1"/>
          </p:nvPr>
        </p:nvSpPr>
        <p:spPr>
          <a:xfrm>
            <a:off x="838200" y="1825625"/>
            <a:ext cx="10515600" cy="4601808"/>
          </a:xfrm>
        </p:spPr>
        <p:txBody>
          <a:bodyPr>
            <a:normAutofit fontScale="92500"/>
          </a:bodyPr>
          <a:lstStyle/>
          <a:p>
            <a:r>
              <a:rPr lang="el-GR" dirty="0" smtClean="0"/>
              <a:t>Ανοσολογικά επαγόμενη νόσος με οξεία εμφάνιση σαν αντίδραση σε ξένο συστατικό</a:t>
            </a:r>
          </a:p>
          <a:p>
            <a:r>
              <a:rPr lang="el-GR" dirty="0" smtClean="0"/>
              <a:t>Επάγεται μέσω</a:t>
            </a:r>
          </a:p>
          <a:p>
            <a:pPr lvl="1"/>
            <a:r>
              <a:rPr lang="el-GR" dirty="0" err="1" smtClean="0"/>
              <a:t>Ανοσοσφαιρίνης</a:t>
            </a:r>
            <a:r>
              <a:rPr lang="el-GR" dirty="0" smtClean="0"/>
              <a:t> </a:t>
            </a:r>
            <a:r>
              <a:rPr lang="en-US" dirty="0" err="1" smtClean="0"/>
              <a:t>IgE</a:t>
            </a:r>
            <a:r>
              <a:rPr lang="en-US" dirty="0" smtClean="0"/>
              <a:t> </a:t>
            </a:r>
            <a:r>
              <a:rPr lang="el-GR" dirty="0" smtClean="0"/>
              <a:t>που αναγνωρίζει ξένες πρωτεΐνες (δηλητήρια, φάρμακα, </a:t>
            </a:r>
            <a:r>
              <a:rPr lang="el-GR" dirty="0" err="1" smtClean="0"/>
              <a:t>στρεπτοκινάση</a:t>
            </a:r>
            <a:r>
              <a:rPr lang="el-GR" dirty="0" smtClean="0"/>
              <a:t>), ή σε συμπλέγματα πρωτεΐνης- </a:t>
            </a:r>
            <a:r>
              <a:rPr lang="el-GR" dirty="0" err="1" smtClean="0"/>
              <a:t>απτίνης</a:t>
            </a:r>
            <a:r>
              <a:rPr lang="el-GR" dirty="0" smtClean="0"/>
              <a:t> στα οποία το άτομο έχει εκτεθεί προηγουμένως (αντιβιοτικά)</a:t>
            </a:r>
          </a:p>
          <a:p>
            <a:pPr lvl="1"/>
            <a:r>
              <a:rPr lang="el-GR" dirty="0" smtClean="0"/>
              <a:t> Μέσω συμπληρώματος (ανθρώπινες πρωτεΐνες, πχ γ-σφαιρίνη, προϊόντα αίματος)</a:t>
            </a:r>
          </a:p>
          <a:p>
            <a:pPr lvl="1"/>
            <a:r>
              <a:rPr lang="el-GR" dirty="0" smtClean="0"/>
              <a:t>Με άγνωστο μηχανισμό (ιδιοπαθής), πχ ασπιρίνη</a:t>
            </a:r>
          </a:p>
          <a:p>
            <a:r>
              <a:rPr lang="el-GR" dirty="0" smtClean="0"/>
              <a:t>Ανεξαρτήτως μηχανισμού </a:t>
            </a:r>
            <a:r>
              <a:rPr lang="el-GR" dirty="0" err="1" smtClean="0"/>
              <a:t>σιτευτικά</a:t>
            </a:r>
            <a:r>
              <a:rPr lang="el-GR" dirty="0" smtClean="0"/>
              <a:t> κύτταρα (</a:t>
            </a:r>
            <a:r>
              <a:rPr lang="en-US" dirty="0" smtClean="0"/>
              <a:t>mast cells) </a:t>
            </a:r>
            <a:r>
              <a:rPr lang="el-GR" dirty="0" smtClean="0"/>
              <a:t>και </a:t>
            </a:r>
            <a:r>
              <a:rPr lang="el-GR" dirty="0" err="1" smtClean="0"/>
              <a:t>βασεόφιλα</a:t>
            </a:r>
            <a:r>
              <a:rPr lang="el-GR" dirty="0" smtClean="0"/>
              <a:t> απελευθερώνουν μεσολαβητές φλεγμονής όπως:</a:t>
            </a:r>
          </a:p>
          <a:p>
            <a:pPr lvl="1"/>
            <a:r>
              <a:rPr lang="el-GR" dirty="0" err="1" smtClean="0"/>
              <a:t>Προσταγλανδίνες</a:t>
            </a:r>
            <a:r>
              <a:rPr lang="el-GR" dirty="0" smtClean="0"/>
              <a:t>, </a:t>
            </a:r>
            <a:r>
              <a:rPr lang="el-GR" dirty="0" err="1" smtClean="0"/>
              <a:t>ισταμίνη</a:t>
            </a:r>
            <a:r>
              <a:rPr lang="el-GR" dirty="0" smtClean="0"/>
              <a:t>, </a:t>
            </a:r>
            <a:r>
              <a:rPr lang="el-GR" dirty="0" err="1" smtClean="0"/>
              <a:t>θρομβοξάνες</a:t>
            </a:r>
            <a:r>
              <a:rPr lang="el-GR" dirty="0" smtClean="0"/>
              <a:t>, </a:t>
            </a:r>
            <a:r>
              <a:rPr lang="en-US" dirty="0" smtClean="0"/>
              <a:t>PAF, </a:t>
            </a:r>
            <a:r>
              <a:rPr lang="el-GR" dirty="0" err="1" smtClean="0"/>
              <a:t>λευκοτριένες</a:t>
            </a:r>
            <a:r>
              <a:rPr lang="el-GR" dirty="0" smtClean="0"/>
              <a:t>) που είναι υπεύθυνες για τις κλινικές εκδηλώσεις </a:t>
            </a:r>
            <a:endParaRPr lang="en-US" dirty="0" smtClean="0"/>
          </a:p>
          <a:p>
            <a:pPr lvl="1"/>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9549</TotalTime>
  <Words>4014</Words>
  <Application>Microsoft Office PowerPoint</Application>
  <PresentationFormat>Ευρεία οθόνη</PresentationFormat>
  <Paragraphs>454</Paragraphs>
  <Slides>48</Slides>
  <Notes>4</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48</vt:i4>
      </vt:variant>
    </vt:vector>
  </HeadingPairs>
  <TitlesOfParts>
    <vt:vector size="54" baseType="lpstr">
      <vt:lpstr>Arial</vt:lpstr>
      <vt:lpstr>Calibri</vt:lpstr>
      <vt:lpstr>Calibri Light</vt:lpstr>
      <vt:lpstr>Times New Roman</vt:lpstr>
      <vt:lpstr>Wingdings</vt:lpstr>
      <vt:lpstr>Θέμα του Office</vt:lpstr>
      <vt:lpstr> ΕΠΕΙΓΟΥΣΕΣ ΚΑΤΑΣΤΑΣΕΙΣ ΑΠΕΙΛΗΤΙΚΕΣ ΓΙΑ ΤΗ ΖΩΗ</vt:lpstr>
      <vt:lpstr>ΓΕΝΙΚΗ ΠΡΟΣΕΓΓΙΣΗ ΣΤΑ ΤΕΠ</vt:lpstr>
      <vt:lpstr>ΕΚΤΙΜΗΣΗ ΗΛΙΚΙΩΜΕΝΟΥ ΑΣΘΕΝΟΥΣ (Αδυναμία)</vt:lpstr>
      <vt:lpstr>ΕΚΤΙΜΗΣΗ ΗΛΙΚΙΩΜΕΝΟΥ ΑΣΘΕΝΟΥΣ (Σύνδρομα χαρακτηριζόμενα από αδυναμία)</vt:lpstr>
      <vt:lpstr>ΕΚΤΙΜΗΣΗ ΗΛΙΚΙΩΜΕΝΟΥ ΑΣΘΕΝΟΥΣ  (Ενδείξεις κινδύνου)</vt:lpstr>
      <vt:lpstr>Mini Mental State Examination</vt:lpstr>
      <vt:lpstr>Παρουσίαση του PowerPoint</vt:lpstr>
      <vt:lpstr>ΕΠΕΙΓΟΥΣΕΣ ΚΑΤΑΣΤΑΣΕΙΣ ΑΠΕΙΛΗΤΙΚΕΣ ΓΙΑ ΤΗ ΖΩΗ</vt:lpstr>
      <vt:lpstr>Αναφυλαξία </vt:lpstr>
      <vt:lpstr>Δύο καταστάσεις που μιμούνται αναφυλαξία</vt:lpstr>
      <vt:lpstr>Κοινές αιτίες αναφυλαξίας</vt:lpstr>
      <vt:lpstr>Αναφυλαξία: Κλινικές εικόνες</vt:lpstr>
      <vt:lpstr>Αναφυλαξία: Συστήματα που προσβάλλονται</vt:lpstr>
      <vt:lpstr>Αναφυλαξία: Θεραπεία-αντιμετώπιση (1)</vt:lpstr>
      <vt:lpstr>Αναφυλαξία: Θεραπεία-αντιμετώπιση (2)</vt:lpstr>
      <vt:lpstr>Αναφυλαξία: Θεραπεία-αντιμετώπιση (3)</vt:lpstr>
      <vt:lpstr>Αλγόριθμος Θεραπείας ενηλίκων με αναφυλαξία</vt:lpstr>
      <vt:lpstr>Αλγόριθμος Θεραπείας ενηλίκων με αναφυλαξία (συνέχεια)</vt:lpstr>
      <vt:lpstr>Πνιγμός</vt:lpstr>
      <vt:lpstr>Αλγόριθμος για την αντιμετώπιση πνιγμού στον ενήλικα</vt:lpstr>
      <vt:lpstr>Καρδιακή ανακοπή</vt:lpstr>
      <vt:lpstr>Καρδιακή ανακοπή (είναι κλινική διάγνωση)</vt:lpstr>
      <vt:lpstr>Αλγόριθμος αναζωογόνησης εντός νοσοκομείου</vt:lpstr>
      <vt:lpstr>Περιστατικό εκτός νοσοκομείου-ενημέρωση νοσοκομείου</vt:lpstr>
      <vt:lpstr>Καρδιακή ανακοπή: Πληροφορία που αποκτάται από το προσωπικό του ασθενοφόρου και τους συγγενείς</vt:lpstr>
      <vt:lpstr>Καρδιακή ανακοπή: Ο αρχηγός της ομάδας ανάνηψης</vt:lpstr>
      <vt:lpstr>Ξεκινήστε τις ακόλουθες διαδικασίες ταυτόχρονα</vt:lpstr>
      <vt:lpstr>Adult Basic Life Support (Βασική υποστήριξη της ζωής ενήλικος)</vt:lpstr>
      <vt:lpstr>Adult Basic Life Support (Βασική υποστήριξη της ζωής ενήλικος) (2)</vt:lpstr>
      <vt:lpstr>Adult Basic Life Support (Βασική υποστήριξη της ζωής ενήλικος) (3)</vt:lpstr>
      <vt:lpstr>Adult Basic Life Support (Βασική υποστήριξη της ζωής ενήλικος) (4)</vt:lpstr>
      <vt:lpstr>Διαχείριση της καρδιακής ανακοπής (1)</vt:lpstr>
      <vt:lpstr>Διαχείριση της καρδιακής ανακοπής (2)</vt:lpstr>
      <vt:lpstr>Διαχείριση της καρδιακής ανακοπής (3)</vt:lpstr>
      <vt:lpstr>Διαχείριση της καρδιακής ανακοπής (4)</vt:lpstr>
      <vt:lpstr>Διαχείριση καρδιακής ανακοπής </vt:lpstr>
      <vt:lpstr>Ελιγμός ώθησης γνάθου (Jaw-thrust maneuvre)</vt:lpstr>
      <vt:lpstr>Το φαρυγγικό αντανακλαστικό ή αντανακλαστικό φίμωσης (gag reflex)</vt:lpstr>
      <vt:lpstr>Διαχείριση αεροφόρων οδών (συν)</vt:lpstr>
      <vt:lpstr>Διαχείριση αεροφόρων οδών (συν)</vt:lpstr>
      <vt:lpstr>Είσοδος στοματοφαρυγγικού αεραγωγού</vt:lpstr>
      <vt:lpstr>Εισαγωγή ρινοφαρυγγικού αεραγωγού</vt:lpstr>
      <vt:lpstr>Διαχείριση καρδιακής ανακοπής- Ενέργειες μετά την αποκατάσταση αεροφόρων οδών</vt:lpstr>
      <vt:lpstr>Καρδιακή ανακοπή και φάρμακα (1)</vt:lpstr>
      <vt:lpstr>Καρδιακή ανακοπή και φάρμακα (2)</vt:lpstr>
      <vt:lpstr>Δυνητικά αναστρέψιμες αιτίες ηλεκτρομηχανικού διαχωρισμού (Τα 4 H και τα 4T)</vt:lpstr>
      <vt:lpstr>Διάρκεια της  προσπάθειας αναζωογόνησης  (ΚΑΡΠΑ)</vt:lpstr>
      <vt:lpstr>Αλγόριθμος προχωρημένης υποστήριξης της ζωής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ανοσολογική απάντηση κατά του ιού SARS-CoV-2 και η αδόκιμη ενεργοποίηση της φυσικής και της ειδικής ανοσίας – η περιπέτεια του εμβολίου</dc:title>
  <dc:creator>vlachogiannopoulos</dc:creator>
  <cp:lastModifiedBy>user</cp:lastModifiedBy>
  <cp:revision>335</cp:revision>
  <cp:lastPrinted>2020-09-23T06:57:33Z</cp:lastPrinted>
  <dcterms:created xsi:type="dcterms:W3CDTF">2020-09-14T08:18:35Z</dcterms:created>
  <dcterms:modified xsi:type="dcterms:W3CDTF">2023-02-08T07:12:55Z</dcterms:modified>
</cp:coreProperties>
</file>