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70" r:id="rId3"/>
    <p:sldMasterId id="2147483784" r:id="rId4"/>
  </p:sldMasterIdLst>
  <p:notesMasterIdLst>
    <p:notesMasterId r:id="rId51"/>
  </p:notesMasterIdLst>
  <p:sldIdLst>
    <p:sldId id="293" r:id="rId5"/>
    <p:sldId id="312" r:id="rId6"/>
    <p:sldId id="329" r:id="rId7"/>
    <p:sldId id="330" r:id="rId8"/>
    <p:sldId id="331" r:id="rId9"/>
    <p:sldId id="257" r:id="rId10"/>
    <p:sldId id="328" r:id="rId11"/>
    <p:sldId id="306" r:id="rId12"/>
    <p:sldId id="303" r:id="rId13"/>
    <p:sldId id="302" r:id="rId14"/>
    <p:sldId id="304" r:id="rId15"/>
    <p:sldId id="305" r:id="rId16"/>
    <p:sldId id="307" r:id="rId17"/>
    <p:sldId id="308" r:id="rId18"/>
    <p:sldId id="309" r:id="rId19"/>
    <p:sldId id="310" r:id="rId20"/>
    <p:sldId id="333" r:id="rId21"/>
    <p:sldId id="332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11" r:id="rId36"/>
    <p:sldId id="313" r:id="rId37"/>
    <p:sldId id="314" r:id="rId38"/>
    <p:sldId id="315" r:id="rId39"/>
    <p:sldId id="316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4" autoAdjust="0"/>
    <p:restoredTop sz="94660"/>
  </p:normalViewPr>
  <p:slideViewPr>
    <p:cSldViewPr snapToGrid="0">
      <p:cViewPr>
        <p:scale>
          <a:sx n="50" d="100"/>
          <a:sy n="50" d="100"/>
        </p:scale>
        <p:origin x="-1867" y="-1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6-05T19:25:31.37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ECD30C"/>
    </inkml:brush>
  </inkml:definitions>
  <inkml:trace contextRef="#ctx0" brushRef="#br0">1 0 24575,'0'0'0</inkml:trace>
  <inkml:trace contextRef="#ctx0" brushRef="#br1" timeOffset="15262">-3805-2594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1E578-F912-4E66-BACA-EEA2A7917E05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7436A-2F91-4860-BAAB-72DA66E036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5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580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3ABF586-4C40-4D65-A466-92813F9DF114}" type="slidenum">
              <a:rPr lang="el-GR" altLang="en-US" smtClean="0"/>
              <a:pPr eaLnBrk="1" hangingPunct="1"/>
              <a:t>28</a:t>
            </a:fld>
            <a:endParaRPr lang="el-GR" altLang="en-US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E3D1517-8AE6-45B4-A7B1-17A13D936847}" type="slidenum">
              <a:rPr lang="el-GR" altLang="en-US" smtClean="0"/>
              <a:pPr eaLnBrk="1" hangingPunct="1"/>
              <a:t>29</a:t>
            </a:fld>
            <a:endParaRPr lang="el-GR" alt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449F9E7-BA55-4F40-A783-C1BC3267F85C}" type="slidenum">
              <a:rPr lang="el-GR" altLang="en-US" smtClean="0"/>
              <a:pPr eaLnBrk="1" hangingPunct="1"/>
              <a:t>30</a:t>
            </a:fld>
            <a:endParaRPr lang="el-GR" altLang="en-US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1410DDC-2A4F-4342-96DD-A07C17E3106A}" type="slidenum">
              <a:rPr lang="el-GR" altLang="en-US" smtClean="0"/>
              <a:pPr eaLnBrk="1" hangingPunct="1"/>
              <a:t>31</a:t>
            </a:fld>
            <a:endParaRPr lang="el-GR" altLang="en-US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06CDB6A-0498-46E8-AAF8-460F4F15F397}" type="slidenum">
              <a:rPr lang="el-GR" altLang="en-US" smtClean="0"/>
              <a:pPr eaLnBrk="1" hangingPunct="1"/>
              <a:t>19</a:t>
            </a:fld>
            <a:endParaRPr lang="el-GR" altLang="en-US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FB5C42C-7660-4130-8258-6A345E78AFCB}" type="slidenum">
              <a:rPr lang="el-GR" altLang="en-US" smtClean="0"/>
              <a:pPr eaLnBrk="1" hangingPunct="1"/>
              <a:t>20</a:t>
            </a:fld>
            <a:endParaRPr lang="el-GR" altLang="en-US" smtClean="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0AE4CCE-C69D-4F54-88ED-309A5ED885D4}" type="slidenum">
              <a:rPr lang="el-GR" altLang="en-US" smtClean="0"/>
              <a:pPr eaLnBrk="1" hangingPunct="1"/>
              <a:t>21</a:t>
            </a:fld>
            <a:endParaRPr lang="el-GR" altLang="en-US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FD98848-47FA-41B2-B567-80E434874EF3}" type="slidenum">
              <a:rPr lang="el-GR" altLang="en-US" smtClean="0"/>
              <a:pPr eaLnBrk="1" hangingPunct="1"/>
              <a:t>22</a:t>
            </a:fld>
            <a:endParaRPr lang="el-GR" alt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C0162D2-B382-4583-975E-98D3FDC273DF}" type="slidenum">
              <a:rPr lang="el-GR" altLang="en-US" smtClean="0"/>
              <a:pPr eaLnBrk="1" hangingPunct="1"/>
              <a:t>23</a:t>
            </a:fld>
            <a:endParaRPr lang="el-GR" altLang="en-US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537CB3-5ADC-497D-A232-60F7B2EA803C}" type="slidenum">
              <a:rPr lang="el-GR" altLang="en-US" smtClean="0"/>
              <a:pPr eaLnBrk="1" hangingPunct="1"/>
              <a:t>25</a:t>
            </a:fld>
            <a:endParaRPr lang="el-GR" altLang="en-US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66C2850-BCFF-465B-9E1E-423FDEE99977}" type="slidenum">
              <a:rPr lang="el-GR" altLang="en-US" smtClean="0"/>
              <a:pPr eaLnBrk="1" hangingPunct="1"/>
              <a:t>26</a:t>
            </a:fld>
            <a:endParaRPr lang="el-GR" altLang="en-US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973E9B1-A000-4F68-B01E-82495015F778}" type="slidenum">
              <a:rPr lang="el-GR" altLang="en-US" smtClean="0"/>
              <a:pPr eaLnBrk="1" hangingPunct="1"/>
              <a:t>27</a:t>
            </a:fld>
            <a:endParaRPr lang="el-GR" altLang="en-US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98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976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7232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9E8CC-3A96-4D9A-9CA9-1A57B178C8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395113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8CD7B-DC4B-4B30-9BC8-687885D8EEC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4469678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800373" y="3807171"/>
            <a:ext cx="591452" cy="140843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895011" y="1321067"/>
            <a:ext cx="10402000" cy="2306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2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69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95000" y="2855000"/>
            <a:ext cx="10469600" cy="11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35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3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26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61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9191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8302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l-GR">
                <a:solidFill>
                  <a:srgbClr val="37474F"/>
                </a:solidFill>
              </a:rPr>
              <a:pPr/>
              <a:t>‹#›</a:t>
            </a:fld>
            <a:endParaRPr>
              <a:solidFill>
                <a:srgbClr val="374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8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1" name="Google Shape;41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6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l-GR">
                <a:solidFill>
                  <a:srgbClr val="37474F"/>
                </a:solidFill>
              </a:rPr>
              <a:pPr/>
              <a:t>‹#›</a:t>
            </a:fld>
            <a:endParaRPr>
              <a:solidFill>
                <a:srgbClr val="374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2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2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3700"/>
            <a:ext cx="11360800" cy="2520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4304567"/>
            <a:ext cx="113608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7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-GR">
                <a:solidFill>
                  <a:srgbClr val="CACACA"/>
                </a:solidFill>
              </a:rPr>
              <a:pPr/>
              <a:t>‹#›</a:t>
            </a:fld>
            <a:endParaRPr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62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77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02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94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2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4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1657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31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78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43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3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23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58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9E8CC-3A96-4D9A-9CA9-1A57B178C888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97436"/>
      </p:ext>
    </p:extLst>
  </p:cSld>
  <p:clrMapOvr>
    <a:masterClrMapping/>
  </p:clrMapOvr>
  <p:transition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8CD7B-DC4B-4B30-9BC8-687885D8EEC5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4305"/>
      </p:ext>
    </p:extLst>
  </p:cSld>
  <p:clrMapOvr>
    <a:masterClrMapping/>
  </p:clrMapOvr>
  <p:transition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53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2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5692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45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89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19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36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84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47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71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1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2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562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163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123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645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805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B4DF-A62D-49F0-B209-32CEDEEC1605}" type="datetimeFigureOut">
              <a:rPr lang="el-GR" smtClean="0"/>
              <a:t>10/11/2023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ADA2E-3A23-4100-8177-BF638EBE420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17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68" r:id="rId12"/>
    <p:sldLayoutId id="214748376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l-GR" kern="0">
                <a:solidFill>
                  <a:srgbClr val="CACACA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CA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15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B4DF-A62D-49F0-B209-32CEDEEC1605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ADA2E-3A23-4100-8177-BF638EBE420E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610D-90D9-4265-8CF6-B4606EEE183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BBC2D-5B01-4081-BD29-7BAEE8557C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7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 descr="Q8x8Z_gK_400x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9787" y="500042"/>
            <a:ext cx="1158875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descr="αρχείο λήψη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3521" y="642919"/>
            <a:ext cx="974725" cy="11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478971" y="0"/>
            <a:ext cx="11321143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457200" algn="ctr">
              <a:buClr>
                <a:srgbClr val="FFFFFF"/>
              </a:buClr>
              <a:buSzPts val="1200"/>
            </a:pPr>
            <a:r>
              <a:rPr lang="el-GR" sz="1200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ΕΛΛΗΝΙΚΗ ΔΗΜΟΚΡΑΤΙΑ</a:t>
            </a:r>
            <a:endParaRPr sz="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indent="457200" algn="ctr">
              <a:buClr>
                <a:srgbClr val="FFFFFF"/>
              </a:buClr>
              <a:buSzPts val="1200"/>
            </a:pPr>
            <a:r>
              <a:rPr lang="el-GR" sz="1200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ΕΘΝΙΚΟΝ ΚΑΙ ΚΑΠΟΔΙΣΤΡΙΑΚΟΝ ΠΑΝΕΠΙΣΤΗΜΙΟΝ ΑΘΗΝΩΝ</a:t>
            </a:r>
            <a:endParaRPr sz="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indent="457200" algn="ctr">
              <a:buClr>
                <a:srgbClr val="FFFFFF"/>
              </a:buClr>
              <a:buSzPts val="1200"/>
            </a:pPr>
            <a:r>
              <a:rPr lang="el-GR" sz="1200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ΙΑΤΡΙΚΗ ΣΧΟΛΗ</a:t>
            </a:r>
            <a:endParaRPr sz="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indent="457200" algn="ctr">
              <a:buClr>
                <a:srgbClr val="FFFFFF"/>
              </a:buClr>
              <a:buSzPts val="1200"/>
            </a:pPr>
            <a:r>
              <a:rPr lang="el-GR" sz="12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«ΑΡΕΤΑΙΕΙΟΝ»  ΝΟΣΟΚΟΜΕΙΟ</a:t>
            </a:r>
            <a:endParaRPr sz="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indent="457200" algn="ctr">
              <a:buClr>
                <a:srgbClr val="FFFFFF"/>
              </a:buClr>
              <a:buSzPts val="1200"/>
            </a:pPr>
            <a:r>
              <a:rPr lang="el-GR" sz="1200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Β’ ΜΑΙΕΥΤΙΚΗ ΚΑΙ ΓΥΝΑΙΚΟΛΟΓΙΚΗ ΚΛΙΝΙΚΗ</a:t>
            </a:r>
            <a:endParaRPr sz="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indent="457200" algn="ctr">
              <a:buClr>
                <a:srgbClr val="FFFFFF"/>
              </a:buClr>
              <a:buSzPts val="1200"/>
            </a:pPr>
            <a:r>
              <a:rPr lang="el-GR" sz="1200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ΔΙΕΥΘΥΝΤΗΣ: ΚΑΘΗΓΗΤΗΣ </a:t>
            </a:r>
            <a:r>
              <a:rPr lang="el-GR" sz="1200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Νικόλαος Φ. Βλάχος, </a:t>
            </a:r>
            <a:r>
              <a:rPr lang="el-GR" sz="1200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MD, PhD</a:t>
            </a:r>
            <a:endParaRPr sz="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indent="457200" algn="ctr">
              <a:buClr>
                <a:srgbClr val="FFFFFF"/>
              </a:buClr>
              <a:buSzPts val="1200"/>
            </a:pPr>
            <a:r>
              <a:rPr lang="el-GR" sz="1200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Πιστοποιημένο Ευρωπαϊκό Κέντρο Εκπαίδευσης στη Μαιευτική και Γυναικολογία</a:t>
            </a:r>
            <a:endParaRPr sz="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indent="457200" algn="ctr">
              <a:buClr>
                <a:srgbClr val="FFFFFF"/>
              </a:buClr>
              <a:buSzPts val="1200"/>
            </a:pPr>
            <a:r>
              <a:rPr lang="el-GR" sz="1200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Από το Ευρωπαϊκό Κολλέγιο Μαιευτικής και Γυναικολογίας (EBCOG)</a:t>
            </a:r>
            <a:endParaRPr sz="6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indent="457200" algn="ctr">
              <a:buClr>
                <a:srgbClr val="FFFFFF"/>
              </a:buClr>
              <a:buSzPts val="2200"/>
            </a:pPr>
            <a:endParaRPr lang="el-GR" sz="2200" kern="0" dirty="0" smtClea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algn="ctr">
              <a:buClr>
                <a:srgbClr val="FFFFFF"/>
              </a:buClr>
              <a:buSzPts val="2200"/>
            </a:pPr>
            <a:endParaRPr sz="2200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ct val="20000"/>
              </a:spcBef>
            </a:pPr>
            <a:endParaRPr lang="el-GR" sz="1600" b="1" dirty="0" smtClean="0">
              <a:solidFill>
                <a:srgbClr val="FFFFFF"/>
              </a:solidFill>
            </a:endParaRPr>
          </a:p>
          <a:p>
            <a:pPr algn="ctr">
              <a:spcBef>
                <a:spcPct val="20000"/>
              </a:spcBef>
            </a:pPr>
            <a:endParaRPr lang="el-GR" sz="1600" b="1" dirty="0" smtClean="0">
              <a:solidFill>
                <a:srgbClr val="FFFFFF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l-GR" sz="3600" b="1" u="sng" dirty="0" smtClean="0">
                <a:solidFill>
                  <a:srgbClr val="FFC000"/>
                </a:solidFill>
              </a:rPr>
              <a:t>ΕΠΕΙΓΟΥΣΕΣ ΜΑΙΕΥΤΙΚΕΣ &amp; ΓΥΝΑΙΚΟΛΟΓΙΚΕΣ ΚΑΤΑΣΤΑΣΕΙΣ ΣΤΟ ΤΕΠ</a:t>
            </a:r>
            <a:endParaRPr lang="el-GR" sz="2800" b="1" u="sng" dirty="0">
              <a:solidFill>
                <a:srgbClr val="FFC000"/>
              </a:solidFill>
            </a:endParaRPr>
          </a:p>
          <a:p>
            <a:pPr algn="ctr">
              <a:spcBef>
                <a:spcPct val="20000"/>
              </a:spcBef>
            </a:pPr>
            <a:endParaRPr lang="el-GR" sz="1600" b="1" dirty="0" smtClean="0">
              <a:solidFill>
                <a:srgbClr val="FFFFFF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l-GR" sz="1600" b="1" dirty="0" smtClean="0">
                <a:solidFill>
                  <a:srgbClr val="FFFFFF"/>
                </a:solidFill>
              </a:rPr>
              <a:t>Γρηγόριος Α. Καραμπάς</a:t>
            </a:r>
            <a:r>
              <a:rPr lang="sv-SE" sz="1600" b="1" dirty="0" smtClean="0">
                <a:solidFill>
                  <a:srgbClr val="FFFFFF"/>
                </a:solidFill>
              </a:rPr>
              <a:t> MD, MSc, PhD, MIGS</a:t>
            </a:r>
            <a:r>
              <a:rPr lang="el-GR" sz="1600" b="1" dirty="0" smtClean="0">
                <a:solidFill>
                  <a:srgbClr val="FFFFFF"/>
                </a:solidFill>
              </a:rPr>
              <a:t>, </a:t>
            </a:r>
            <a:r>
              <a:rPr lang="sv-SE" sz="1600" b="1" dirty="0" smtClean="0">
                <a:solidFill>
                  <a:srgbClr val="FFFFFF"/>
                </a:solidFill>
              </a:rPr>
              <a:t>SFOG</a:t>
            </a:r>
            <a:endParaRPr lang="el-GR" sz="1600" b="1" dirty="0" smtClean="0">
              <a:solidFill>
                <a:srgbClr val="FFFFFF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l-GR" sz="1600" dirty="0" smtClean="0">
                <a:solidFill>
                  <a:srgbClr val="FFFFFF"/>
                </a:solidFill>
              </a:rPr>
              <a:t>Επιμελητής </a:t>
            </a:r>
            <a:r>
              <a:rPr lang="el-GR" sz="1600" dirty="0">
                <a:solidFill>
                  <a:srgbClr val="FFFFFF"/>
                </a:solidFill>
              </a:rPr>
              <a:t>/ Ακαδημαϊκός Υπότροφος «Αρεταίειον» Νοσοκομείο, </a:t>
            </a:r>
            <a:r>
              <a:rPr lang="el-GR" sz="1600" dirty="0" smtClean="0">
                <a:solidFill>
                  <a:srgbClr val="FFFFFF"/>
                </a:solidFill>
              </a:rPr>
              <a:t>ΕΚΠΑ</a:t>
            </a:r>
          </a:p>
          <a:p>
            <a:pPr algn="ctr">
              <a:spcBef>
                <a:spcPct val="20000"/>
              </a:spcBef>
            </a:pPr>
            <a:r>
              <a:rPr lang="el-GR" sz="1600" dirty="0" smtClean="0">
                <a:solidFill>
                  <a:srgbClr val="FFFFFF"/>
                </a:solidFill>
              </a:rPr>
              <a:t>Συντονιστής </a:t>
            </a:r>
            <a:r>
              <a:rPr lang="el-GR" sz="1600" dirty="0" smtClean="0">
                <a:solidFill>
                  <a:srgbClr val="FFFFFF"/>
                </a:solidFill>
              </a:rPr>
              <a:t>Μεταδιδακτορικός </a:t>
            </a:r>
            <a:r>
              <a:rPr lang="el-GR" sz="1600" dirty="0" smtClean="0">
                <a:solidFill>
                  <a:srgbClr val="FFFFFF"/>
                </a:solidFill>
              </a:rPr>
              <a:t>Ερευνητής </a:t>
            </a:r>
            <a:r>
              <a:rPr lang="el-GR" sz="1600" dirty="0">
                <a:solidFill>
                  <a:srgbClr val="FFFFFF"/>
                </a:solidFill>
              </a:rPr>
              <a:t>Πανεπιστημιακού Νοσοκομείου Skåne, Malmö-Lund, </a:t>
            </a:r>
            <a:r>
              <a:rPr lang="el-GR" sz="1600" dirty="0" smtClean="0">
                <a:solidFill>
                  <a:srgbClr val="FFFFFF"/>
                </a:solidFill>
              </a:rPr>
              <a:t>Sweden</a:t>
            </a:r>
            <a:endParaRPr lang="en-US" sz="1600" dirty="0" smtClean="0">
              <a:solidFill>
                <a:srgbClr val="FFFFFF"/>
              </a:solidFill>
            </a:endParaRPr>
          </a:p>
          <a:p>
            <a:pPr algn="just">
              <a:lnSpc>
                <a:spcPct val="150000"/>
              </a:lnSpc>
              <a:buClr>
                <a:srgbClr val="FFFFFF"/>
              </a:buClr>
              <a:buSzPts val="1600"/>
              <a:buFont typeface="Times New Roman"/>
              <a:buNone/>
            </a:pPr>
            <a:r>
              <a:rPr lang="el-GR" sz="1600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 lang="sv-SE" sz="1600" kern="0" dirty="0" smtClea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26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 bwMode="auto">
          <a:xfrm>
            <a:off x="2317750" y="0"/>
            <a:ext cx="78251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63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8615"/>
          <a:stretch/>
        </p:blipFill>
        <p:spPr bwMode="auto">
          <a:xfrm>
            <a:off x="1714499" y="38931"/>
            <a:ext cx="8934451" cy="678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42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3" y="63564"/>
            <a:ext cx="11168728" cy="679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546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6" y="47534"/>
            <a:ext cx="10013994" cy="681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623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505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6"/>
          <a:stretch/>
        </p:blipFill>
        <p:spPr bwMode="auto">
          <a:xfrm>
            <a:off x="0" y="0"/>
            <a:ext cx="7962900" cy="682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219200"/>
            <a:ext cx="2961535" cy="418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257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8"/>
            <a:ext cx="12219517" cy="68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976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9"/>
          <p:cNvGrpSpPr>
            <a:grpSpLocks/>
          </p:cNvGrpSpPr>
          <p:nvPr/>
        </p:nvGrpSpPr>
        <p:grpSpPr bwMode="auto">
          <a:xfrm>
            <a:off x="628651" y="404815"/>
            <a:ext cx="11049000" cy="1285875"/>
            <a:chOff x="214282" y="785794"/>
            <a:chExt cx="8286808" cy="1285884"/>
          </a:xfrm>
        </p:grpSpPr>
        <p:grpSp>
          <p:nvGrpSpPr>
            <p:cNvPr id="8199" name="Group 3"/>
            <p:cNvGrpSpPr>
              <a:grpSpLocks/>
            </p:cNvGrpSpPr>
            <p:nvPr/>
          </p:nvGrpSpPr>
          <p:grpSpPr bwMode="auto">
            <a:xfrm>
              <a:off x="214282" y="785794"/>
              <a:ext cx="8286808" cy="1285884"/>
              <a:chOff x="642" y="2472"/>
              <a:chExt cx="10620" cy="1428"/>
            </a:xfrm>
          </p:grpSpPr>
          <p:sp>
            <p:nvSpPr>
              <p:cNvPr id="8201" name="AutoShape 4"/>
              <p:cNvSpPr>
                <a:spLocks noChangeArrowheads="1"/>
              </p:cNvSpPr>
              <p:nvPr/>
            </p:nvSpPr>
            <p:spPr bwMode="auto">
              <a:xfrm>
                <a:off x="642" y="2472"/>
                <a:ext cx="10620" cy="1428"/>
              </a:xfrm>
              <a:prstGeom prst="flowChartAlternateProcess">
                <a:avLst/>
              </a:prstGeom>
              <a:solidFill>
                <a:srgbClr val="C0504D"/>
              </a:solidFill>
              <a:ln w="127000" cmpd="dbl">
                <a:solidFill>
                  <a:srgbClr val="C0504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02" name="Freeform 5"/>
              <p:cNvSpPr>
                <a:spLocks/>
              </p:cNvSpPr>
              <p:nvPr/>
            </p:nvSpPr>
            <p:spPr bwMode="auto">
              <a:xfrm>
                <a:off x="8530" y="2472"/>
                <a:ext cx="2729" cy="537"/>
              </a:xfrm>
              <a:custGeom>
                <a:avLst/>
                <a:gdLst>
                  <a:gd name="T0" fmla="*/ 2729 w 2729"/>
                  <a:gd name="T1" fmla="*/ 537 h 537"/>
                  <a:gd name="T2" fmla="*/ 2729 w 2729"/>
                  <a:gd name="T3" fmla="*/ 107 h 537"/>
                  <a:gd name="T4" fmla="*/ 2600 w 2729"/>
                  <a:gd name="T5" fmla="*/ 0 h 537"/>
                  <a:gd name="T6" fmla="*/ 0 w 2729"/>
                  <a:gd name="T7" fmla="*/ 0 h 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29"/>
                  <a:gd name="T13" fmla="*/ 0 h 537"/>
                  <a:gd name="T14" fmla="*/ 2729 w 2729"/>
                  <a:gd name="T15" fmla="*/ 537 h 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9" h="537">
                    <a:moveTo>
                      <a:pt x="2729" y="537"/>
                    </a:moveTo>
                    <a:lnTo>
                      <a:pt x="2729" y="107"/>
                    </a:lnTo>
                    <a:lnTo>
                      <a:pt x="260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504D"/>
              </a:solidFill>
              <a:ln w="127000">
                <a:solidFill>
                  <a:srgbClr val="C0504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8200" name="Text Box 7"/>
            <p:cNvSpPr txBox="1">
              <a:spLocks noChangeArrowheads="1"/>
            </p:cNvSpPr>
            <p:nvPr/>
          </p:nvSpPr>
          <p:spPr bwMode="auto">
            <a:xfrm>
              <a:off x="285720" y="857233"/>
              <a:ext cx="8072494" cy="114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l-GR" altLang="en-US" sz="2800" b="1">
                  <a:latin typeface="Book Antiqua" pitchFamily="18" charset="0"/>
                </a:rPr>
                <a:t>ΑΡΧΕΣ ΚΑΡΔΙΟΑΝΑΠΝΕΥΣΤΙΚΗΣ ΑΝΑΖΩΟΓΟΝΗΣΗΣ ΣΤΗΝ ΚΥΗΣΗ</a:t>
              </a:r>
              <a:endParaRPr lang="el-GR" altLang="en-US"/>
            </a:p>
          </p:txBody>
        </p:sp>
      </p:grpSp>
      <p:pic>
        <p:nvPicPr>
          <p:cNvPr id="8198" name="Picture 2" descr="http://promiscuouseating.files.wordpress.com/2013/02/learn-cpr-new-jersey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6" y="2276475"/>
            <a:ext cx="62357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8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30480" y="214314"/>
            <a:ext cx="12070080" cy="655637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n-US" sz="2600" b="1" dirty="0" smtClean="0">
                <a:latin typeface="Tahoma" pitchFamily="34" charset="0"/>
                <a:cs typeface="Tahoma" pitchFamily="34" charset="0"/>
              </a:rPr>
              <a:t>ΜΕΤΑΒΟΛΕΣ ΣΤΗΝ ΑΝΑΤΟΜΙΑ ΚΑΙ ΤΗΝ ΦΥΣΙΟΛΟΓΙΑ ΚΑΤΑ ΤΗΝ ΚΥΗΣΗ</a:t>
            </a:r>
            <a:endParaRPr lang="en-US" altLang="en-US" sz="2600" b="1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571500" y="1000125"/>
            <a:ext cx="11144251" cy="5429250"/>
          </a:xfrm>
        </p:spPr>
        <p:txBody>
          <a:bodyPr/>
          <a:lstStyle/>
          <a:p>
            <a:pPr algn="just" eaLnBrk="1" hangingPunct="1">
              <a:buFont typeface="Arial" pitchFamily="34" charset="0"/>
              <a:buChar char="•"/>
            </a:pPr>
            <a:endParaRPr lang="el-GR" altLang="en-US" sz="2400" b="1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endParaRPr lang="el-GR" altLang="en-US" sz="2400" b="1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endParaRPr lang="el-GR" altLang="en-US" sz="2400" b="1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buFont typeface="Arial" pitchFamily="34" charset="0"/>
              <a:buChar char="•"/>
            </a:pPr>
            <a:endParaRPr lang="el-GR" altLang="en-US" sz="2400" b="1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just" eaLnBrk="1" hangingPunct="1"/>
            <a:endParaRPr lang="el-GR" altLang="en-US" sz="2400" b="1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4 - Θέση περιεχομένου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248514"/>
              </p:ext>
            </p:extLst>
          </p:nvPr>
        </p:nvGraphicFramePr>
        <p:xfrm>
          <a:off x="320042" y="990599"/>
          <a:ext cx="11442275" cy="5448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007"/>
                <a:gridCol w="3255130"/>
                <a:gridCol w="2860569"/>
                <a:gridCol w="2860569"/>
              </a:tblGrid>
              <a:tr h="504207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Σύστημα</a:t>
                      </a:r>
                      <a:endParaRPr lang="en-US" sz="2000" dirty="0"/>
                    </a:p>
                  </a:txBody>
                  <a:tcPr marL="121927" marR="121927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Μεταβολές</a:t>
                      </a:r>
                      <a:endParaRPr lang="en-US" sz="2000" dirty="0"/>
                    </a:p>
                  </a:txBody>
                  <a:tcPr marL="121927" marR="121927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1049573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Καρδιαγγειακό σύστημα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50%</a:t>
                      </a:r>
                      <a:r>
                        <a:rPr lang="el-GR" sz="2000" baseline="0" dirty="0" smtClean="0"/>
                        <a:t> αύξηση ΚΛΟΑ και πλάσματος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Ελάττωση</a:t>
                      </a:r>
                      <a:r>
                        <a:rPr lang="el-GR" sz="2000" baseline="0" dirty="0" smtClean="0"/>
                        <a:t> συστηματικής  αγγειακής αντίστασης 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Αρτηριακή  πίεση αμετάβλητη</a:t>
                      </a:r>
                      <a:endParaRPr lang="en-US" sz="2000" dirty="0"/>
                    </a:p>
                  </a:txBody>
                  <a:tcPr marL="121927" marR="121927"/>
                </a:tc>
              </a:tr>
              <a:tr h="1049573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Αναπνευστικό</a:t>
                      </a:r>
                      <a:r>
                        <a:rPr lang="el-GR" sz="2000" baseline="0" dirty="0" smtClean="0"/>
                        <a:t> σ</a:t>
                      </a:r>
                      <a:r>
                        <a:rPr lang="el-GR" sz="2000" dirty="0" smtClean="0"/>
                        <a:t>ύστημα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Αμετάβλητος</a:t>
                      </a:r>
                      <a:r>
                        <a:rPr lang="el-GR" sz="2000" baseline="0" dirty="0" smtClean="0"/>
                        <a:t> ρυθμός αναπνοής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Αύξηση αναπνεόμενου όγκου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Αύξηση</a:t>
                      </a:r>
                      <a:r>
                        <a:rPr lang="el-GR" sz="2000" baseline="0" dirty="0" smtClean="0"/>
                        <a:t> του κατά λεπτό αερισμού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 marL="121927" marR="121927"/>
                </a:tc>
              </a:tr>
              <a:tr h="523099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Αέρια αίματος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l-GR" sz="2000" baseline="0" dirty="0" smtClean="0"/>
                        <a:t>7,45 (</a:t>
                      </a:r>
                      <a:r>
                        <a:rPr lang="el-G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↑)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PCO2</a:t>
                      </a:r>
                      <a:r>
                        <a:rPr lang="el-GR" sz="2000" baseline="0" dirty="0" smtClean="0"/>
                        <a:t> 28 (</a:t>
                      </a:r>
                      <a:r>
                        <a:rPr lang="el-G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l-GR" sz="2000" baseline="0" dirty="0" smtClean="0"/>
                        <a:t>)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Η</a:t>
                      </a:r>
                      <a:r>
                        <a:rPr lang="en-US" sz="2000" dirty="0" smtClean="0"/>
                        <a:t>CO3</a:t>
                      </a:r>
                      <a:r>
                        <a:rPr lang="el-GR" sz="2000" dirty="0" smtClean="0"/>
                        <a:t> 13 (</a:t>
                      </a:r>
                      <a:r>
                        <a:rPr lang="el-GR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r>
                        <a:rPr lang="el-GR" sz="2000" dirty="0" smtClean="0"/>
                        <a:t>)</a:t>
                      </a:r>
                      <a:endParaRPr lang="en-US" sz="2000" dirty="0"/>
                    </a:p>
                  </a:txBody>
                  <a:tcPr marL="121927" marR="121927"/>
                </a:tc>
              </a:tr>
              <a:tr h="731521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Ουροποιητικό σύστημα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50% αύξηση του ρυθμού</a:t>
                      </a:r>
                      <a:r>
                        <a:rPr lang="el-GR" sz="2000" baseline="0" dirty="0" smtClean="0"/>
                        <a:t> σπειραματικής διήθησης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Αύξηση</a:t>
                      </a:r>
                      <a:r>
                        <a:rPr lang="el-GR" sz="2000" baseline="0" dirty="0" smtClean="0"/>
                        <a:t> κρετινίνης του ορού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Διάταση ουρητήρων</a:t>
                      </a:r>
                      <a:endParaRPr lang="en-US" sz="2000" dirty="0"/>
                    </a:p>
                  </a:txBody>
                  <a:tcPr marL="121927" marR="121927"/>
                </a:tc>
              </a:tr>
              <a:tr h="731521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Αιμοποιητικό</a:t>
                      </a:r>
                      <a:r>
                        <a:rPr lang="el-GR" sz="2000" baseline="0" dirty="0" smtClean="0"/>
                        <a:t> σ</a:t>
                      </a:r>
                      <a:r>
                        <a:rPr lang="el-GR" sz="2000" dirty="0" smtClean="0"/>
                        <a:t>ύστημα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Ελάττωση αιμοσφαιρίνης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Αύξηση</a:t>
                      </a:r>
                      <a:r>
                        <a:rPr lang="el-GR" sz="2000" baseline="0" dirty="0" smtClean="0"/>
                        <a:t> αιμοπεταλίων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Μικρή αύξηση λευκοκυττάρων</a:t>
                      </a:r>
                      <a:endParaRPr lang="en-US" sz="2000" dirty="0"/>
                    </a:p>
                  </a:txBody>
                  <a:tcPr marL="121927" marR="121927"/>
                </a:tc>
              </a:tr>
              <a:tr h="858743"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Γαστρεντερικό</a:t>
                      </a:r>
                      <a:r>
                        <a:rPr lang="el-GR" sz="2000" baseline="0" dirty="0"/>
                        <a:t> </a:t>
                      </a:r>
                      <a:r>
                        <a:rPr lang="el-GR" sz="2000" baseline="0" dirty="0" smtClean="0"/>
                        <a:t>σύστημα</a:t>
                      </a:r>
                      <a:endParaRPr lang="el-GR" sz="2000" dirty="0" smtClean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Καθυστέρηση</a:t>
                      </a:r>
                      <a:r>
                        <a:rPr lang="el-GR" sz="2000" baseline="0" dirty="0" smtClean="0"/>
                        <a:t> χρόνου κένωσης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Ελάττωση</a:t>
                      </a:r>
                      <a:r>
                        <a:rPr lang="el-GR" sz="2000" baseline="0" dirty="0" smtClean="0"/>
                        <a:t> τόνου κάτω οισοφαγικού σφιγκτήρα</a:t>
                      </a:r>
                      <a:endParaRPr lang="en-US" sz="2000" dirty="0"/>
                    </a:p>
                  </a:txBody>
                  <a:tcPr marL="121927" marR="121927"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Ελάττωση κινητικότητας</a:t>
                      </a:r>
                      <a:r>
                        <a:rPr lang="el-GR" sz="2000" baseline="0" dirty="0" smtClean="0"/>
                        <a:t>  του εντέρου</a:t>
                      </a:r>
                      <a:endParaRPr lang="en-US" sz="2000" dirty="0"/>
                    </a:p>
                  </a:txBody>
                  <a:tcPr marL="121927" marR="121927"/>
                </a:tc>
              </a:tr>
            </a:tbl>
          </a:graphicData>
        </a:graphic>
      </p:graphicFrame>
      <p:sp>
        <p:nvSpPr>
          <p:cNvPr id="7212" name="5 - TextBox"/>
          <p:cNvSpPr txBox="1">
            <a:spLocks noChangeArrowheads="1"/>
          </p:cNvSpPr>
          <p:nvPr/>
        </p:nvSpPr>
        <p:spPr bwMode="auto">
          <a:xfrm>
            <a:off x="624840" y="6473825"/>
            <a:ext cx="11049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l-GR" altLang="en-US" sz="1600" dirty="0" smtClean="0"/>
              <a:t> </a:t>
            </a:r>
            <a:r>
              <a:rPr lang="el-GR" altLang="en-US" sz="1600" dirty="0"/>
              <a:t>(Πηγή: </a:t>
            </a:r>
            <a:r>
              <a:rPr lang="en-US" altLang="en-US" sz="1600" dirty="0"/>
              <a:t>Obstetrics and Gynecology. Case Files. 2009)</a:t>
            </a:r>
          </a:p>
        </p:txBody>
      </p:sp>
    </p:spTree>
    <p:extLst>
      <p:ext uri="{BB962C8B-B14F-4D97-AF65-F5344CB8AC3E}">
        <p14:creationId xmlns:p14="http://schemas.microsoft.com/office/powerpoint/2010/main" val="25200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3200" b="1" smtClean="0">
                <a:latin typeface="Tahoma" pitchFamily="34" charset="0"/>
              </a:rPr>
              <a:t>ΑΡΧΕΣ ΚΑΡΔΙΟΑΝΑΠΝΕΥΣΤΙΚΗΣ ΑΝΑΖΩΟΓΟΝΗΣΗΣ ΣΤΗΝ ΚΥΗΣΗ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" y="1628776"/>
            <a:ext cx="1162812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l-GR" altLang="en-US" sz="2400" dirty="0" smtClean="0"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l-GR" altLang="en-US" sz="2400" dirty="0" smtClean="0">
                <a:latin typeface="Tahoma" pitchFamily="34" charset="0"/>
              </a:rPr>
              <a:t>Ως καρδιοαναπνευστική αναζωογόνηση (ΚΑΡΠΑ) ορίζεται η αλληλουχία των ενεργειών που αποσκοπούν στην επαναφορά του θύματος καρδιακής ανακοπής (ΚΑ) στη ζωή και στη βαθμιαία αποκατάσταση των ζωτικών του λειτουργιών.</a:t>
            </a:r>
          </a:p>
          <a:p>
            <a:pPr>
              <a:lnSpc>
                <a:spcPct val="150000"/>
              </a:lnSpc>
            </a:pPr>
            <a:endParaRPr lang="el-GR" altLang="en-US" sz="2400" dirty="0" smtClean="0"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l-GR" altLang="en-US" sz="2400" dirty="0" smtClean="0">
                <a:latin typeface="Tahoma" pitchFamily="34" charset="0"/>
              </a:rPr>
              <a:t>Η ΚΑΡΠΑ έχει σκοπό να αποκαταστήσει την μεταφορά Ο</a:t>
            </a:r>
            <a:r>
              <a:rPr lang="el-GR" altLang="en-US" sz="2400" baseline="-25000" dirty="0" smtClean="0">
                <a:latin typeface="Tahoma" pitchFamily="34" charset="0"/>
              </a:rPr>
              <a:t>2</a:t>
            </a:r>
            <a:r>
              <a:rPr lang="el-GR" altLang="en-US" sz="2400" dirty="0" smtClean="0">
                <a:latin typeface="Tahoma" pitchFamily="34" charset="0"/>
              </a:rPr>
              <a:t> στους ιστούς, να καθορίσει τις ειδικές αιτίες της ΚΑ και να διατηρήσει όσες λειτουργίες διασώθηκαν.</a:t>
            </a:r>
          </a:p>
          <a:p>
            <a:pPr>
              <a:lnSpc>
                <a:spcPct val="150000"/>
              </a:lnSpc>
            </a:pPr>
            <a:endParaRPr lang="el-GR" altLang="en-US" sz="2400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Emergency medical 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1428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dirty="0" smtClean="0"/>
              <a:t>Ι</a:t>
            </a:r>
            <a:r>
              <a:rPr lang="en-GB" dirty="0" smtClean="0"/>
              <a:t>s </a:t>
            </a:r>
            <a:r>
              <a:rPr lang="en-GB" dirty="0"/>
              <a:t>an acute injury or illness that poses an immediate risk to a person's life or long-term </a:t>
            </a:r>
            <a:r>
              <a:rPr lang="en-GB" dirty="0" smtClean="0"/>
              <a:t>health</a:t>
            </a:r>
            <a:endParaRPr lang="en-GB" dirty="0"/>
          </a:p>
        </p:txBody>
      </p:sp>
      <p:pic>
        <p:nvPicPr>
          <p:cNvPr id="5" name="Picture 2" descr="http://urologyaustin.com/wp-content/uploads/2018/05/iStock-538726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514092"/>
            <a:ext cx="3962399" cy="26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ubyhospital.com/images/facilities/emergen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83" y="3514092"/>
            <a:ext cx="5660566" cy="26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37378" y="6359009"/>
            <a:ext cx="4917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https://en.wikipedia.org/wiki/Medical_emergency</a:t>
            </a:r>
          </a:p>
        </p:txBody>
      </p:sp>
    </p:spTree>
    <p:extLst>
      <p:ext uri="{BB962C8B-B14F-4D97-AF65-F5344CB8AC3E}">
        <p14:creationId xmlns:p14="http://schemas.microsoft.com/office/powerpoint/2010/main" val="637906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>
            <a:normAutofit/>
          </a:bodyPr>
          <a:lstStyle/>
          <a:p>
            <a:r>
              <a:rPr lang="el-GR" altLang="en-US" sz="2800" b="1" dirty="0" smtClean="0">
                <a:latin typeface="Tahoma" pitchFamily="34" charset="0"/>
              </a:rPr>
              <a:t>Ανακοπή στην κύηση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" y="1052514"/>
            <a:ext cx="11765280" cy="5545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altLang="en-US" sz="2000" dirty="0" smtClean="0">
                <a:latin typeface="Tahoma" pitchFamily="34" charset="0"/>
              </a:rPr>
              <a:t>Η ΚΑ στην κύηση δεν είναι ιδιαίτερα συχνή, απαντάται σε 1:30.000 κυήσεις.</a:t>
            </a:r>
          </a:p>
          <a:p>
            <a:pPr>
              <a:lnSpc>
                <a:spcPct val="150000"/>
              </a:lnSpc>
            </a:pPr>
            <a:r>
              <a:rPr lang="el-GR" altLang="en-US" sz="2000" b="1" dirty="0" smtClean="0">
                <a:solidFill>
                  <a:srgbClr val="FF0000"/>
                </a:solidFill>
                <a:latin typeface="Tahoma" pitchFamily="34" charset="0"/>
              </a:rPr>
              <a:t>Η επιβίωση μετά από ένα τέτοιο επεισόδιο είναι εξαιρετικά </a:t>
            </a:r>
            <a:r>
              <a:rPr lang="el-GR" altLang="en-US" sz="2000" b="1" dirty="0" smtClean="0">
                <a:solidFill>
                  <a:srgbClr val="FF0000"/>
                </a:solidFill>
                <a:latin typeface="Tahoma" pitchFamily="34" charset="0"/>
              </a:rPr>
              <a:t>σπάνια</a:t>
            </a:r>
            <a:endParaRPr lang="el-GR" altLang="en-US" sz="2000" dirty="0" smtClean="0"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l-GR" altLang="en-US" sz="2000" dirty="0" smtClean="0">
                <a:latin typeface="Tahoma" pitchFamily="34" charset="0"/>
              </a:rPr>
              <a:t>Ανατομικές και λειτουργικές μεταβολές του οργανισμού της εγκύου επηρεάζουν την ΚΑΡΠΑ. Η παχυσαρκία, το </a:t>
            </a:r>
            <a:r>
              <a:rPr lang="el-GR" altLang="en-US" sz="2000" b="1" dirty="0" smtClean="0">
                <a:solidFill>
                  <a:srgbClr val="FF0000"/>
                </a:solidFill>
                <a:latin typeface="Tahoma" pitchFamily="34" charset="0"/>
              </a:rPr>
              <a:t>οίδημα της γλωττίδας και του λάρυγγα </a:t>
            </a:r>
            <a:r>
              <a:rPr lang="el-GR" altLang="en-US" sz="2000" dirty="0" smtClean="0">
                <a:latin typeface="Tahoma" pitchFamily="34" charset="0"/>
              </a:rPr>
              <a:t>καθιστούν ιδιαίτερα δύσκολη την εξασφάλιση και την διατήρηση της βατότητας του αεραγωγού. Ο αυξημένος </a:t>
            </a:r>
            <a:r>
              <a:rPr lang="el-GR" altLang="en-US" sz="2000" b="1" dirty="0" smtClean="0">
                <a:solidFill>
                  <a:srgbClr val="FF0000"/>
                </a:solidFill>
                <a:latin typeface="Tahoma" pitchFamily="34" charset="0"/>
              </a:rPr>
              <a:t>κίνδυνος αναγωγής και εισρόφησης γαστρεντερικού περιεχομένου </a:t>
            </a:r>
            <a:r>
              <a:rPr lang="el-GR" altLang="en-US" sz="2000" dirty="0" smtClean="0">
                <a:latin typeface="Tahoma" pitchFamily="34" charset="0"/>
              </a:rPr>
              <a:t>στο τραχειακό δένδρο της εγκύου καθιστούν αναγκαία την άμεση εξασφάλιση της βατότητας του αεραγωγού με ενδοτραχειακή διασωλήνωση. Η καρδιακή παροχή, ο όγκος παλμού και η κατανάλωση Ο</a:t>
            </a:r>
            <a:r>
              <a:rPr lang="el-GR" altLang="en-US" sz="2000" baseline="-25000" dirty="0" smtClean="0">
                <a:latin typeface="Tahoma" pitchFamily="34" charset="0"/>
              </a:rPr>
              <a:t>2</a:t>
            </a:r>
            <a:r>
              <a:rPr lang="el-GR" altLang="en-US" sz="2000" dirty="0" smtClean="0">
                <a:latin typeface="Tahoma" pitchFamily="34" charset="0"/>
              </a:rPr>
              <a:t> αυξάνουν, ενώ </a:t>
            </a:r>
            <a:r>
              <a:rPr lang="el-GR" altLang="en-US" sz="2000" b="1" dirty="0" smtClean="0">
                <a:solidFill>
                  <a:srgbClr val="FF0000"/>
                </a:solidFill>
                <a:latin typeface="Tahoma" pitchFamily="34" charset="0"/>
              </a:rPr>
              <a:t>στο τρίτο τρίμηνο της κύησης η μήτρα, πιέζοντας τα μεγάλα αγγεία και κυρίως την κάτω κοίλη φλέβα, προκαλεί ελάττωση της φλεβικής επιστροφής και της καρδιακής παροχής, ιδιαίτερα όταν η έγκυος βρίσκεται σε ύπτια </a:t>
            </a:r>
            <a:r>
              <a:rPr lang="el-GR" altLang="en-US" sz="2000" b="1" dirty="0" smtClean="0">
                <a:solidFill>
                  <a:srgbClr val="FF0000"/>
                </a:solidFill>
                <a:latin typeface="Tahoma" pitchFamily="34" charset="0"/>
              </a:rPr>
              <a:t>θέση (ΣΥΝΔΡΟΜΟ ΚΑΤΩ ΚΟΙΛΗΣ ΦΛΕΒΑΣ)</a:t>
            </a:r>
            <a:r>
              <a:rPr lang="el-GR" altLang="en-US" sz="2000" dirty="0" smtClean="0">
                <a:latin typeface="Tahoma" pitchFamily="34" charset="0"/>
              </a:rPr>
              <a:t>.</a:t>
            </a:r>
            <a:endParaRPr lang="el-GR" altLang="en-US" sz="2000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5"/>
          <p:cNvSpPr>
            <a:spLocks noGrp="1" noChangeArrowheads="1"/>
          </p:cNvSpPr>
          <p:nvPr>
            <p:ph type="title"/>
          </p:nvPr>
        </p:nvSpPr>
        <p:spPr>
          <a:xfrm>
            <a:off x="704427" y="516255"/>
            <a:ext cx="10862733" cy="387350"/>
          </a:xfrm>
        </p:spPr>
        <p:txBody>
          <a:bodyPr>
            <a:noAutofit/>
          </a:bodyPr>
          <a:lstStyle/>
          <a:p>
            <a:r>
              <a:rPr lang="el-GR" altLang="en-US" sz="3200" b="1" dirty="0" smtClean="0"/>
              <a:t>Μεταβολές στην κύηση που επηρεάζουν την ΚΑΑ</a:t>
            </a:r>
          </a:p>
        </p:txBody>
      </p:sp>
      <p:graphicFrame>
        <p:nvGraphicFramePr>
          <p:cNvPr id="11274" name="Group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58899"/>
              </p:ext>
            </p:extLst>
          </p:nvPr>
        </p:nvGraphicFramePr>
        <p:xfrm>
          <a:off x="133349" y="1497331"/>
          <a:ext cx="4200526" cy="3990974"/>
        </p:xfrm>
        <a:graphic>
          <a:graphicData uri="http://schemas.openxmlformats.org/drawingml/2006/table">
            <a:tbl>
              <a:tblPr/>
              <a:tblGrid>
                <a:gridCol w="4200526"/>
              </a:tblGrid>
              <a:tr h="39909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Αναπνευστικό σύστημα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Αυξημένος κατά λεπτό αερισμός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Αύξηση αναγκών σε Ο</a:t>
                      </a:r>
                      <a:r>
                        <a:rPr kumimoji="0" lang="el-GR" alt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Ελάττωση λειτουργικής υπολειπόμενης χωρητικότητας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Ελάττωση θωρακικής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ενδοτικότητας</a:t>
                      </a:r>
                      <a:endParaRPr kumimoji="0" lang="el-G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73" name="Text Box 17"/>
          <p:cNvSpPr txBox="1">
            <a:spLocks noChangeArrowheads="1"/>
          </p:cNvSpPr>
          <p:nvPr/>
        </p:nvSpPr>
        <p:spPr bwMode="auto">
          <a:xfrm>
            <a:off x="814918" y="13414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" name="Group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927339"/>
              </p:ext>
            </p:extLst>
          </p:nvPr>
        </p:nvGraphicFramePr>
        <p:xfrm>
          <a:off x="4505325" y="1771651"/>
          <a:ext cx="3533775" cy="3494088"/>
        </p:xfrm>
        <a:graphic>
          <a:graphicData uri="http://schemas.openxmlformats.org/drawingml/2006/table">
            <a:tbl>
              <a:tblPr/>
              <a:tblGrid>
                <a:gridCol w="3533775"/>
              </a:tblGrid>
              <a:tr h="34940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Καρδιαγγειακό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σύστημα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Αύξηση καρδιακής παροχής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Αύξηση όγκου παλμού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Αύξηση κατανάλωσης Ο</a:t>
                      </a:r>
                      <a:r>
                        <a:rPr kumimoji="0" lang="el-GR" alt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Ελάττωση φλεβικής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επιστροφής</a:t>
                      </a:r>
                      <a:endParaRPr kumimoji="0" lang="el-G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107820"/>
              </p:ext>
            </p:extLst>
          </p:nvPr>
        </p:nvGraphicFramePr>
        <p:xfrm>
          <a:off x="8181975" y="1765936"/>
          <a:ext cx="3924300" cy="3473514"/>
        </p:xfrm>
        <a:graphic>
          <a:graphicData uri="http://schemas.openxmlformats.org/drawingml/2006/table">
            <a:tbl>
              <a:tblPr/>
              <a:tblGrid>
                <a:gridCol w="3924300"/>
              </a:tblGrid>
              <a:tr h="34575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Γαστρεντερικό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σύστημα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Ανεπάρκεια κατωτέρου οισοφαγικού σφιγκτήρα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Αύξηση ενδογαστρικής πίεσης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Παράταση γαστρικής κένωσης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Αυξημένος κίνδυνος αναγωγής και εισρόφησης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1216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" y="476251"/>
            <a:ext cx="11906250" cy="60388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l-GR" altLang="en-US" sz="2400" b="1" dirty="0" smtClean="0">
                <a:latin typeface="Tahoma" pitchFamily="34" charset="0"/>
              </a:rPr>
              <a:t>Αίτια</a:t>
            </a:r>
            <a:r>
              <a:rPr lang="el-GR" altLang="en-US" sz="2400" b="1" dirty="0" smtClean="0">
                <a:latin typeface="Tahoma" pitchFamily="34" charset="0"/>
              </a:rPr>
              <a:t>:</a:t>
            </a:r>
            <a:endParaRPr lang="el-GR" altLang="en-US" sz="2400" b="1" dirty="0" smtClean="0">
              <a:latin typeface="Tahoma" pitchFamily="34" charset="0"/>
            </a:endParaRPr>
          </a:p>
          <a:p>
            <a:pPr>
              <a:lnSpc>
                <a:spcPct val="200000"/>
              </a:lnSpc>
            </a:pPr>
            <a:r>
              <a:rPr lang="el-GR" altLang="en-US" sz="2400" dirty="0" smtClean="0">
                <a:latin typeface="Tahoma" pitchFamily="34" charset="0"/>
              </a:rPr>
              <a:t>Αιμορραγία. Τα συνήθη αίτια περιλαμβάνουν: έκτοπη κύηση, πρόωρη αποκόλληση πλακούντα, προδρομικό πλακούντα και ρήξη μήτρας. </a:t>
            </a:r>
          </a:p>
          <a:p>
            <a:pPr>
              <a:lnSpc>
                <a:spcPct val="200000"/>
              </a:lnSpc>
            </a:pPr>
            <a:r>
              <a:rPr lang="el-GR" altLang="en-US" sz="2400" dirty="0" smtClean="0">
                <a:latin typeface="Tahoma" pitchFamily="34" charset="0"/>
              </a:rPr>
              <a:t>Προϋπάρχουσα καρδιαγγειακή νόσος. Η πνευμονική υπέρταση αποτελεί την πιο συχνή αιτία θανάτου σε εγκύους με συγγενή καρδιοπάθεια</a:t>
            </a:r>
            <a:r>
              <a:rPr lang="el-GR" altLang="en-US" sz="2400" dirty="0" smtClean="0">
                <a:latin typeface="Tahoma" pitchFamily="34" charset="0"/>
              </a:rPr>
              <a:t>.</a:t>
            </a:r>
            <a:endParaRPr lang="el-GR" altLang="en-US" sz="2400" dirty="0" smtClean="0">
              <a:latin typeface="Tahoma" pitchFamily="34" charset="0"/>
            </a:endParaRPr>
          </a:p>
          <a:p>
            <a:pPr>
              <a:lnSpc>
                <a:spcPct val="200000"/>
              </a:lnSpc>
            </a:pPr>
            <a:r>
              <a:rPr lang="el-GR" altLang="en-US" sz="2400" dirty="0" smtClean="0">
                <a:latin typeface="Tahoma" pitchFamily="34" charset="0"/>
              </a:rPr>
              <a:t>Εμβολή αμνιακού υγρού. Αποτελεί την επιπλοκή της κυήσεως που παρουσιάζει την υψηλότερη θνητότητα</a:t>
            </a:r>
            <a:r>
              <a:rPr lang="el-GR" altLang="en-US" sz="2400" dirty="0" smtClean="0">
                <a:latin typeface="Tahoma" pitchFamily="34" charset="0"/>
              </a:rPr>
              <a:t>.</a:t>
            </a:r>
            <a:endParaRPr lang="el-GR" altLang="en-US" sz="2400" dirty="0" smtClean="0">
              <a:latin typeface="Tahoma" pitchFamily="34" charset="0"/>
            </a:endParaRPr>
          </a:p>
          <a:p>
            <a:pPr>
              <a:lnSpc>
                <a:spcPct val="200000"/>
              </a:lnSpc>
            </a:pPr>
            <a:r>
              <a:rPr lang="el-GR" altLang="en-US" sz="2400" dirty="0" smtClean="0">
                <a:latin typeface="Tahoma" pitchFamily="34" charset="0"/>
              </a:rPr>
              <a:t>Προεκλαμψία- </a:t>
            </a:r>
            <a:r>
              <a:rPr lang="el-GR" altLang="en-US" sz="2400" dirty="0" smtClean="0">
                <a:latin typeface="Tahoma" pitchFamily="34" charset="0"/>
              </a:rPr>
              <a:t>εκλαμψία</a:t>
            </a:r>
            <a:endParaRPr lang="el-GR" altLang="en-US" sz="2400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1"/>
            <a:ext cx="11055349" cy="404813"/>
          </a:xfrm>
        </p:spPr>
        <p:txBody>
          <a:bodyPr>
            <a:normAutofit fontScale="90000"/>
          </a:bodyPr>
          <a:lstStyle/>
          <a:p>
            <a:r>
              <a:rPr lang="el-GR" altLang="en-US" sz="2400" b="1" smtClean="0">
                <a:latin typeface="Tahoma" pitchFamily="34" charset="0"/>
              </a:rPr>
              <a:t>Αντιμετώπιση- Ανάνηψη μητέρας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950" y="476250"/>
            <a:ext cx="11220450" cy="63817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l-GR" altLang="en-US" sz="1800" dirty="0" smtClean="0">
                <a:latin typeface="Tahoma" pitchFamily="34" charset="0"/>
              </a:rPr>
              <a:t>Προσέγγιση </a:t>
            </a:r>
            <a:r>
              <a:rPr lang="el-GR" altLang="en-US" sz="1800" dirty="0" smtClean="0">
                <a:latin typeface="Tahoma" pitchFamily="34" charset="0"/>
              </a:rPr>
              <a:t>με </a:t>
            </a:r>
            <a:r>
              <a:rPr lang="el-GR" altLang="en-US" sz="1800" b="1" dirty="0" smtClean="0">
                <a:latin typeface="Tahoma" pitchFamily="34" charset="0"/>
              </a:rPr>
              <a:t>έλεγχο της ασφάλειας</a:t>
            </a:r>
            <a:r>
              <a:rPr lang="el-GR" altLang="en-US" sz="1800" dirty="0" smtClean="0">
                <a:latin typeface="Tahoma" pitchFamily="34" charset="0"/>
              </a:rPr>
              <a:t> του χώρου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altLang="en-US" sz="1800" b="1" dirty="0" smtClean="0">
                <a:latin typeface="Tahoma" pitchFamily="34" charset="0"/>
              </a:rPr>
              <a:t>Έλεγχος </a:t>
            </a:r>
            <a:r>
              <a:rPr lang="el-GR" altLang="en-US" sz="1800" b="1" dirty="0" smtClean="0">
                <a:latin typeface="Tahoma" pitchFamily="34" charset="0"/>
              </a:rPr>
              <a:t>αντίδρασης</a:t>
            </a:r>
            <a:r>
              <a:rPr lang="el-GR" altLang="en-US" sz="1800" dirty="0" smtClean="0">
                <a:latin typeface="Tahoma" pitchFamily="34" charset="0"/>
              </a:rPr>
              <a:t> ασθενούς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l-GR" altLang="en-US" sz="1800" dirty="0" smtClean="0">
                <a:latin typeface="Tahoma" pitchFamily="34" charset="0"/>
              </a:rPr>
              <a:t>Καλώ </a:t>
            </a:r>
            <a:r>
              <a:rPr lang="el-GR" altLang="en-US" sz="1800" b="1" dirty="0" smtClean="0">
                <a:latin typeface="Tahoma" pitchFamily="34" charset="0"/>
              </a:rPr>
              <a:t>ΒΟΗΘΕΙΑ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l-GR" altLang="en-US" sz="1800" b="1" dirty="0" smtClean="0">
                <a:solidFill>
                  <a:srgbClr val="FF0000"/>
                </a:solidFill>
                <a:latin typeface="Tahoma" pitchFamily="34" charset="0"/>
              </a:rPr>
              <a:t>Α:</a:t>
            </a:r>
            <a:r>
              <a:rPr lang="el-GR" altLang="en-US" sz="1800" dirty="0" smtClean="0">
                <a:latin typeface="Tahoma" pitchFamily="34" charset="0"/>
              </a:rPr>
              <a:t> Απελευθερώνω </a:t>
            </a:r>
            <a:r>
              <a:rPr lang="el-GR" altLang="en-US" sz="1800" b="1" dirty="0" smtClean="0">
                <a:latin typeface="Tahoma" pitchFamily="34" charset="0"/>
              </a:rPr>
              <a:t>αεροφόρα οδό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altLang="en-US" sz="1800" b="1" dirty="0" smtClean="0">
                <a:latin typeface="Times New Roman" pitchFamily="18" charset="0"/>
              </a:rPr>
              <a:t>                       ↓</a:t>
            </a:r>
            <a:endParaRPr lang="el-GR" alt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altLang="en-US" sz="1800" b="1" dirty="0" smtClean="0">
                <a:solidFill>
                  <a:srgbClr val="FF0000"/>
                </a:solidFill>
                <a:latin typeface="Tahoma" pitchFamily="34" charset="0"/>
              </a:rPr>
              <a:t>Β: </a:t>
            </a:r>
            <a:r>
              <a:rPr lang="el-GR" altLang="en-US" sz="1800" b="1" dirty="0" smtClean="0">
                <a:latin typeface="Tahoma" pitchFamily="34" charset="0"/>
              </a:rPr>
              <a:t>Έλεγχος </a:t>
            </a:r>
            <a:r>
              <a:rPr lang="el-GR" altLang="en-US" sz="1800" b="1" dirty="0" smtClean="0">
                <a:latin typeface="Tahoma" pitchFamily="34" charset="0"/>
              </a:rPr>
              <a:t>αναπνοής</a:t>
            </a:r>
            <a:r>
              <a:rPr lang="el-GR" altLang="en-US" sz="1800" dirty="0" smtClean="0">
                <a:latin typeface="Tahoma" pitchFamily="34" charset="0"/>
              </a:rPr>
              <a:t> για 10</a:t>
            </a:r>
            <a:r>
              <a:rPr lang="en-US" altLang="en-US" sz="1800" dirty="0" smtClean="0">
                <a:latin typeface="Tahoma" pitchFamily="34" charset="0"/>
              </a:rPr>
              <a:t> sec </a:t>
            </a:r>
            <a:r>
              <a:rPr lang="el-GR" altLang="en-US" sz="1800" dirty="0" smtClean="0">
                <a:latin typeface="Tahoma" pitchFamily="34" charset="0"/>
              </a:rPr>
              <a:t>          </a:t>
            </a:r>
            <a:r>
              <a:rPr lang="el-GR" altLang="en-US" sz="1800" dirty="0" smtClean="0">
                <a:latin typeface="Times New Roman" pitchFamily="18" charset="0"/>
              </a:rPr>
              <a:t>→</a:t>
            </a:r>
            <a:r>
              <a:rPr lang="el-GR" altLang="en-US" sz="1800" dirty="0" smtClean="0">
                <a:latin typeface="Tahoma" pitchFamily="34" charset="0"/>
              </a:rPr>
              <a:t> Σε φυσιολογική αναπνοή τοποθετώ     </a:t>
            </a:r>
            <a:endParaRPr lang="en-US" altLang="en-US" sz="1800" dirty="0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l-GR" altLang="en-US" sz="1800" dirty="0" smtClean="0">
                <a:latin typeface="Tahoma" pitchFamily="34" charset="0"/>
              </a:rPr>
              <a:t>    </a:t>
            </a:r>
            <a:r>
              <a:rPr lang="el-GR" altLang="en-US" sz="1800" dirty="0" smtClean="0">
                <a:latin typeface="Tahoma" pitchFamily="34" charset="0"/>
              </a:rPr>
              <a:t>     (Βλέπω</a:t>
            </a:r>
            <a:r>
              <a:rPr lang="el-GR" altLang="en-US" sz="1800" dirty="0" smtClean="0">
                <a:latin typeface="Tahoma" pitchFamily="34" charset="0"/>
              </a:rPr>
              <a:t>, ακούω, νιώθω </a:t>
            </a:r>
            <a:r>
              <a:rPr lang="el-GR" altLang="en-US" sz="1800" dirty="0" smtClean="0">
                <a:latin typeface="Tahoma" pitchFamily="34" charset="0"/>
              </a:rPr>
              <a:t>αναπνοή)           </a:t>
            </a:r>
            <a:r>
              <a:rPr lang="el-GR" altLang="en-US" sz="1800" b="1" dirty="0" smtClean="0">
                <a:latin typeface="Tahoma" pitchFamily="34" charset="0"/>
              </a:rPr>
              <a:t>σε </a:t>
            </a:r>
            <a:r>
              <a:rPr lang="el-GR" altLang="en-US" sz="1800" b="1" dirty="0" smtClean="0">
                <a:latin typeface="Tahoma" pitchFamily="34" charset="0"/>
              </a:rPr>
              <a:t>θέση ανάνηψης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altLang="en-US" sz="1800" b="1" dirty="0" smtClean="0">
                <a:latin typeface="Tahoma" pitchFamily="34" charset="0"/>
              </a:rPr>
              <a:t>                   </a:t>
            </a:r>
            <a:r>
              <a:rPr lang="el-GR" altLang="en-US" sz="1800" b="1" dirty="0" smtClean="0">
                <a:latin typeface="Times New Roman" pitchFamily="18" charset="0"/>
              </a:rPr>
              <a:t>↓</a:t>
            </a:r>
            <a:endParaRPr lang="el-GR" alt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sv-SE" altLang="en-US" sz="1800" b="1" dirty="0" smtClean="0">
                <a:solidFill>
                  <a:srgbClr val="FF0000"/>
                </a:solidFill>
                <a:latin typeface="Tahoma" pitchFamily="34" charset="0"/>
              </a:rPr>
              <a:t>C:</a:t>
            </a:r>
            <a:r>
              <a:rPr lang="sv-SE" altLang="en-US" sz="1800" dirty="0" smtClean="0">
                <a:latin typeface="Tahoma" pitchFamily="34" charset="0"/>
              </a:rPr>
              <a:t> </a:t>
            </a:r>
            <a:r>
              <a:rPr lang="el-GR" altLang="en-US" sz="1800" dirty="0" smtClean="0">
                <a:latin typeface="Tahoma" pitchFamily="34" charset="0"/>
              </a:rPr>
              <a:t>Τοποθετώ </a:t>
            </a:r>
            <a:r>
              <a:rPr lang="el-GR" altLang="en-US" sz="1800" dirty="0" smtClean="0">
                <a:latin typeface="Tahoma" pitchFamily="34" charset="0"/>
              </a:rPr>
              <a:t>τον ασθενή σε </a:t>
            </a:r>
            <a:r>
              <a:rPr lang="el-GR" altLang="en-US" sz="1800" b="1" dirty="0" smtClean="0">
                <a:latin typeface="Tahoma" pitchFamily="34" charset="0"/>
              </a:rPr>
              <a:t>αριστερή πλάγια κλίση 15-30</a:t>
            </a: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°</a:t>
            </a:r>
            <a:endParaRPr lang="el-GR" alt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  <a:buFontTx/>
              <a:buNone/>
            </a:pPr>
            <a:r>
              <a:rPr lang="el-GR" altLang="en-US" sz="1800" dirty="0" smtClean="0">
                <a:latin typeface="Tahoma" pitchFamily="34" charset="0"/>
              </a:rPr>
              <a:t>    (ιδιαίτερα μετά τις 20 εβδομάδες)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altLang="en-US" sz="1800" dirty="0" smtClean="0">
                <a:latin typeface="Times New Roman" pitchFamily="18" charset="0"/>
              </a:rPr>
              <a:t>                        ↓</a:t>
            </a:r>
            <a:endParaRPr lang="el-GR" alt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  <a:buFontTx/>
              <a:buNone/>
            </a:pPr>
            <a:r>
              <a:rPr lang="el-GR" altLang="en-US" sz="1800" dirty="0" smtClean="0">
                <a:latin typeface="Tahoma" pitchFamily="34" charset="0"/>
              </a:rPr>
              <a:t>Εκτελώ κύκλους </a:t>
            </a:r>
            <a:r>
              <a:rPr lang="el-GR" altLang="en-US" sz="1800" b="1" dirty="0" smtClean="0">
                <a:latin typeface="Tahoma" pitchFamily="34" charset="0"/>
              </a:rPr>
              <a:t>30 θρακικών συμπιέσεων/ 2 αναπνοών</a:t>
            </a:r>
            <a:r>
              <a:rPr lang="el-GR" altLang="en-US" sz="1800" dirty="0" smtClean="0">
                <a:latin typeface="Tahoma" pitchFamily="34" charset="0"/>
              </a:rPr>
              <a:t> και ελέγχω </a:t>
            </a:r>
            <a:r>
              <a:rPr lang="el-GR" altLang="en-US" sz="1800" b="1" dirty="0" smtClean="0">
                <a:latin typeface="Tahoma" pitchFamily="34" charset="0"/>
              </a:rPr>
              <a:t>ανά 2 λεπτά</a:t>
            </a:r>
            <a:r>
              <a:rPr lang="el-GR" altLang="en-US" sz="1800" dirty="0" smtClean="0">
                <a:latin typeface="Tahoma" pitchFamily="34" charset="0"/>
              </a:rPr>
              <a:t> για σημεία κυκλοφορίας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altLang="en-US" sz="1800" dirty="0" smtClean="0">
                <a:latin typeface="Times New Roman" pitchFamily="18" charset="0"/>
              </a:rPr>
              <a:t>                        ↓</a:t>
            </a:r>
            <a:endParaRPr lang="el-GR" alt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l-GR" altLang="en-US" sz="1800" dirty="0" smtClean="0">
                <a:latin typeface="Tahoma" pitchFamily="34" charset="0"/>
              </a:rPr>
              <a:t>Εν τω μεταξύ εφαρμόζω </a:t>
            </a:r>
            <a:r>
              <a:rPr lang="el-GR" altLang="en-US" sz="1800" b="1" dirty="0" smtClean="0">
                <a:solidFill>
                  <a:srgbClr val="FF0000"/>
                </a:solidFill>
                <a:latin typeface="Tahoma" pitchFamily="34" charset="0"/>
              </a:rPr>
              <a:t>απινιδωτή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altLang="en-US" sz="1800" b="1" dirty="0" smtClean="0">
                <a:latin typeface="Times New Roman" pitchFamily="18" charset="0"/>
              </a:rPr>
              <a:t>                        ↓</a:t>
            </a:r>
            <a:endParaRPr lang="el-GR" alt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l-GR" altLang="en-US" sz="1800" dirty="0" smtClean="0">
                <a:latin typeface="Tahoma" pitchFamily="34" charset="0"/>
              </a:rPr>
              <a:t>Αν η αρρυθμία δεν ανατάσσεται </a:t>
            </a:r>
            <a:r>
              <a:rPr lang="el-GR" altLang="en-US" sz="1800" b="1" dirty="0" smtClean="0">
                <a:latin typeface="Tahoma" pitchFamily="34" charset="0"/>
              </a:rPr>
              <a:t>συνεχίζω ΚΑΡΠΑ</a:t>
            </a:r>
            <a:r>
              <a:rPr lang="el-GR" altLang="en-US" sz="1800" dirty="0" smtClean="0">
                <a:latin typeface="Tahoma" pitchFamily="34" charset="0"/>
              </a:rPr>
              <a:t> και ελέγχω ανά 2 λεπτά για σημεία κυκλοφορίας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altLang="en-US" sz="1800" dirty="0" smtClean="0">
                <a:latin typeface="Times New Roman" pitchFamily="18" charset="0"/>
              </a:rPr>
              <a:t>                        ↓</a:t>
            </a:r>
            <a:endParaRPr lang="el-GR" alt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l-GR" altLang="en-US" sz="1800" dirty="0" smtClean="0">
                <a:latin typeface="Tahoma" pitchFamily="34" charset="0"/>
              </a:rPr>
              <a:t>Εκτελώ </a:t>
            </a:r>
            <a:r>
              <a:rPr lang="el-GR" altLang="en-US" sz="1800" b="1" dirty="0" smtClean="0">
                <a:solidFill>
                  <a:srgbClr val="FF0000"/>
                </a:solidFill>
                <a:latin typeface="Tahoma" pitchFamily="34" charset="0"/>
              </a:rPr>
              <a:t>περιθανάτια καισαρική τομή</a:t>
            </a:r>
            <a:r>
              <a:rPr lang="el-GR" altLang="en-US" sz="1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l-GR" altLang="en-US" sz="1800" dirty="0" smtClean="0">
                <a:latin typeface="Tahoma" pitchFamily="34" charset="0"/>
              </a:rPr>
              <a:t>μετά 4-5 λεπτά μη επιτυχούς ανάνηψης και εφόσον βρίσκομαι σε νοσοκομειακό </a:t>
            </a:r>
            <a:r>
              <a:rPr lang="el-GR" altLang="en-US" sz="1800" dirty="0" smtClean="0">
                <a:latin typeface="Tahoma" pitchFamily="34" charset="0"/>
              </a:rPr>
              <a:t>περιβάλλον</a:t>
            </a:r>
            <a:endParaRPr lang="el-GR" altLang="en-US" sz="1800" dirty="0" smtClean="0">
              <a:latin typeface="Tahom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002518" y="6534536"/>
            <a:ext cx="25943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ctr"/>
            <a:r>
              <a:rPr lang="en-US" altLang="en-US" dirty="0" smtClean="0"/>
              <a:t>Morris </a:t>
            </a:r>
            <a:r>
              <a:rPr lang="en-US" altLang="en-US" dirty="0"/>
              <a:t>S et al. BMJ (2003</a:t>
            </a:r>
            <a:r>
              <a:rPr lang="en-US" altLang="en-US" dirty="0" smtClean="0"/>
              <a:t>)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1727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Group 9"/>
          <p:cNvGrpSpPr>
            <a:grpSpLocks/>
          </p:cNvGrpSpPr>
          <p:nvPr/>
        </p:nvGrpSpPr>
        <p:grpSpPr bwMode="auto">
          <a:xfrm>
            <a:off x="285751" y="1071564"/>
            <a:ext cx="11049000" cy="1285875"/>
            <a:chOff x="214282" y="785794"/>
            <a:chExt cx="8286808" cy="1285884"/>
          </a:xfrm>
        </p:grpSpPr>
        <p:grpSp>
          <p:nvGrpSpPr>
            <p:cNvPr id="19463" name="Group 3"/>
            <p:cNvGrpSpPr>
              <a:grpSpLocks/>
            </p:cNvGrpSpPr>
            <p:nvPr/>
          </p:nvGrpSpPr>
          <p:grpSpPr bwMode="auto">
            <a:xfrm>
              <a:off x="214282" y="785794"/>
              <a:ext cx="8286808" cy="1285884"/>
              <a:chOff x="642" y="2472"/>
              <a:chExt cx="10620" cy="1428"/>
            </a:xfrm>
          </p:grpSpPr>
          <p:sp>
            <p:nvSpPr>
              <p:cNvPr id="19465" name="AutoShape 4"/>
              <p:cNvSpPr>
                <a:spLocks noChangeArrowheads="1"/>
              </p:cNvSpPr>
              <p:nvPr/>
            </p:nvSpPr>
            <p:spPr bwMode="auto">
              <a:xfrm>
                <a:off x="642" y="2472"/>
                <a:ext cx="10620" cy="1428"/>
              </a:xfrm>
              <a:prstGeom prst="flowChartAlternateProcess">
                <a:avLst/>
              </a:prstGeom>
              <a:solidFill>
                <a:srgbClr val="C0504D"/>
              </a:solidFill>
              <a:ln w="127000" cmpd="dbl">
                <a:solidFill>
                  <a:srgbClr val="C0504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66" name="Freeform 5"/>
              <p:cNvSpPr>
                <a:spLocks/>
              </p:cNvSpPr>
              <p:nvPr/>
            </p:nvSpPr>
            <p:spPr bwMode="auto">
              <a:xfrm>
                <a:off x="8530" y="2472"/>
                <a:ext cx="2729" cy="537"/>
              </a:xfrm>
              <a:custGeom>
                <a:avLst/>
                <a:gdLst>
                  <a:gd name="T0" fmla="*/ 2729 w 2729"/>
                  <a:gd name="T1" fmla="*/ 537 h 537"/>
                  <a:gd name="T2" fmla="*/ 2729 w 2729"/>
                  <a:gd name="T3" fmla="*/ 107 h 537"/>
                  <a:gd name="T4" fmla="*/ 2600 w 2729"/>
                  <a:gd name="T5" fmla="*/ 0 h 537"/>
                  <a:gd name="T6" fmla="*/ 0 w 2729"/>
                  <a:gd name="T7" fmla="*/ 0 h 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29"/>
                  <a:gd name="T13" fmla="*/ 0 h 537"/>
                  <a:gd name="T14" fmla="*/ 2729 w 2729"/>
                  <a:gd name="T15" fmla="*/ 537 h 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9" h="537">
                    <a:moveTo>
                      <a:pt x="2729" y="537"/>
                    </a:moveTo>
                    <a:lnTo>
                      <a:pt x="2729" y="107"/>
                    </a:lnTo>
                    <a:lnTo>
                      <a:pt x="260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504D"/>
              </a:solidFill>
              <a:ln w="127000">
                <a:solidFill>
                  <a:srgbClr val="C0504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9464" name="Text Box 7"/>
            <p:cNvSpPr txBox="1">
              <a:spLocks noChangeArrowheads="1"/>
            </p:cNvSpPr>
            <p:nvPr/>
          </p:nvSpPr>
          <p:spPr bwMode="auto">
            <a:xfrm>
              <a:off x="285720" y="857233"/>
              <a:ext cx="8072494" cy="114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l-GR" altLang="en-US" sz="2800" b="1">
                  <a:latin typeface="Book Antiqua" pitchFamily="18" charset="0"/>
                </a:rPr>
                <a:t>ΣΟΒΑΡΗ ΠΡΟΕΚΛΑΜΨΙΑ-ΕΚΛΑΜΨΙΑ</a:t>
              </a:r>
              <a:endParaRPr lang="el-GR" altLang="en-US"/>
            </a:p>
          </p:txBody>
        </p:sp>
      </p:grpSp>
      <p:pic>
        <p:nvPicPr>
          <p:cNvPr id="19462" name="Picture 2" descr="http://embryodiagnosi.files.wordpress.com/2012/01/pe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1" y="2857500"/>
            <a:ext cx="66675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6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8914"/>
            <a:ext cx="10972800" cy="719137"/>
          </a:xfrm>
        </p:spPr>
        <p:txBody>
          <a:bodyPr/>
          <a:lstStyle/>
          <a:p>
            <a:r>
              <a:rPr lang="el-GR" altLang="en-US" sz="3200" b="1" smtClean="0">
                <a:latin typeface="Tahoma" pitchFamily="34" charset="0"/>
              </a:rPr>
              <a:t>ΣΟΒΑΡΗ ΠΡΟΕΚΛΑΜΨΙΑ- ΕΚΛΑΜΨΙΑ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12192000" cy="547211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l-GR" altLang="en-US" sz="2400" dirty="0" smtClean="0">
                <a:latin typeface="Tahoma" pitchFamily="34" charset="0"/>
              </a:rPr>
              <a:t>Η </a:t>
            </a:r>
            <a:r>
              <a:rPr lang="el-GR" altLang="en-US" sz="2400" b="1" dirty="0" smtClean="0">
                <a:latin typeface="Tahoma" pitchFamily="34" charset="0"/>
              </a:rPr>
              <a:t>προεκλαμψία </a:t>
            </a:r>
            <a:r>
              <a:rPr lang="el-GR" altLang="en-US" sz="2400" dirty="0" smtClean="0">
                <a:latin typeface="Tahoma" pitchFamily="34" charset="0"/>
              </a:rPr>
              <a:t>είναι μία πολυοργανική διαταραχή αγνώστου αιτιολογίας, μοναδική στην έγκυο γυναίκα μετά την 20</a:t>
            </a:r>
            <a:r>
              <a:rPr lang="el-GR" altLang="en-US" sz="2400" baseline="30000" dirty="0" smtClean="0">
                <a:latin typeface="Tahoma" pitchFamily="34" charset="0"/>
              </a:rPr>
              <a:t>η</a:t>
            </a:r>
            <a:r>
              <a:rPr lang="el-GR" altLang="en-US" sz="2400" dirty="0" smtClean="0">
                <a:latin typeface="Tahoma" pitchFamily="34" charset="0"/>
              </a:rPr>
              <a:t> εβδομάδα της κύησης. Χαρακτηρίζεται από: </a:t>
            </a:r>
          </a:p>
          <a:p>
            <a:pPr>
              <a:lnSpc>
                <a:spcPct val="200000"/>
              </a:lnSpc>
              <a:buFontTx/>
              <a:buNone/>
            </a:pPr>
            <a:r>
              <a:rPr lang="el-GR" altLang="en-US" sz="2400" dirty="0" smtClean="0">
                <a:latin typeface="Tahoma" pitchFamily="34" charset="0"/>
              </a:rPr>
              <a:t>            1. </a:t>
            </a:r>
            <a:r>
              <a:rPr lang="el-GR" altLang="en-US" sz="2400" b="1" dirty="0" smtClean="0">
                <a:latin typeface="Tahoma" pitchFamily="34" charset="0"/>
              </a:rPr>
              <a:t>Υπέρταση</a:t>
            </a:r>
            <a:r>
              <a:rPr lang="el-GR" altLang="en-US" sz="2400" dirty="0" smtClean="0">
                <a:latin typeface="Tahoma" pitchFamily="34" charset="0"/>
              </a:rPr>
              <a:t>: ΑΠ≥140/90 ή αύξηση της συστολικής κατά </a:t>
            </a:r>
            <a:r>
              <a:rPr lang="el-GR" altLang="en-US" sz="2400" dirty="0" smtClean="0">
                <a:latin typeface="Tahoma" pitchFamily="34" charset="0"/>
              </a:rPr>
              <a:t>30</a:t>
            </a:r>
            <a:r>
              <a:rPr lang="en-US" altLang="en-US" sz="2400" dirty="0" smtClean="0">
                <a:latin typeface="Tahoma" pitchFamily="34" charset="0"/>
              </a:rPr>
              <a:t>mmHg </a:t>
            </a:r>
            <a:r>
              <a:rPr lang="el-GR" altLang="en-US" sz="2400" dirty="0" smtClean="0">
                <a:latin typeface="Tahoma" pitchFamily="34" charset="0"/>
              </a:rPr>
              <a:t>ή της διαστολικής κατά 15 </a:t>
            </a:r>
            <a:r>
              <a:rPr lang="en-US" altLang="en-US" sz="2400" dirty="0" smtClean="0">
                <a:latin typeface="Tahoma" pitchFamily="34" charset="0"/>
              </a:rPr>
              <a:t>mmHg.</a:t>
            </a:r>
            <a:endParaRPr lang="el-GR" altLang="en-US" sz="2400" dirty="0" smtClean="0">
              <a:latin typeface="Tahoma" pitchFamily="34" charset="0"/>
            </a:endParaRPr>
          </a:p>
          <a:p>
            <a:pPr>
              <a:lnSpc>
                <a:spcPct val="200000"/>
              </a:lnSpc>
              <a:buFontTx/>
              <a:buNone/>
            </a:pPr>
            <a:r>
              <a:rPr lang="el-GR" altLang="en-US" sz="2400" dirty="0" smtClean="0">
                <a:latin typeface="Tahoma" pitchFamily="34" charset="0"/>
              </a:rPr>
              <a:t>            2. </a:t>
            </a:r>
            <a:r>
              <a:rPr lang="el-GR" altLang="en-US" sz="2400" b="1" dirty="0" smtClean="0">
                <a:latin typeface="Tahoma" pitchFamily="34" charset="0"/>
              </a:rPr>
              <a:t>Πρωτεϊνουρία: </a:t>
            </a:r>
            <a:r>
              <a:rPr lang="el-GR" altLang="en-US" sz="2400" dirty="0" smtClean="0">
                <a:latin typeface="Tahoma" pitchFamily="34" charset="0"/>
              </a:rPr>
              <a:t>≥300 </a:t>
            </a:r>
            <a:r>
              <a:rPr lang="en-US" altLang="en-US" sz="2400" dirty="0" smtClean="0">
                <a:latin typeface="Tahoma" pitchFamily="34" charset="0"/>
              </a:rPr>
              <a:t>mg </a:t>
            </a:r>
            <a:r>
              <a:rPr lang="el-GR" altLang="en-US" sz="2400" dirty="0" smtClean="0">
                <a:latin typeface="Tahoma" pitchFamily="34" charset="0"/>
              </a:rPr>
              <a:t>πρωτεΐνης σε δείγμα </a:t>
            </a:r>
            <a:r>
              <a:rPr lang="el-GR" altLang="en-US" sz="2400" dirty="0" smtClean="0">
                <a:latin typeface="Tahoma" pitchFamily="34" charset="0"/>
              </a:rPr>
              <a:t>ούρω</a:t>
            </a:r>
            <a:r>
              <a:rPr lang="el-GR" altLang="en-US" sz="2400" dirty="0" smtClean="0">
                <a:latin typeface="Tahoma" pitchFamily="34" charset="0"/>
              </a:rPr>
              <a:t>ν </a:t>
            </a:r>
            <a:r>
              <a:rPr lang="el-GR" altLang="en-US" sz="2400" dirty="0" smtClean="0">
                <a:latin typeface="Tahoma" pitchFamily="34" charset="0"/>
              </a:rPr>
              <a:t>24ώρου</a:t>
            </a:r>
            <a:endParaRPr lang="el-GR" altLang="en-US" sz="2400" dirty="0" smtClean="0">
              <a:latin typeface="Tahoma" pitchFamily="34" charset="0"/>
            </a:endParaRPr>
          </a:p>
          <a:p>
            <a:pPr>
              <a:lnSpc>
                <a:spcPct val="200000"/>
              </a:lnSpc>
              <a:buFontTx/>
              <a:buNone/>
            </a:pPr>
            <a:r>
              <a:rPr lang="el-GR" altLang="en-US" sz="2400" dirty="0" smtClean="0">
                <a:latin typeface="Tahoma" pitchFamily="34" charset="0"/>
              </a:rPr>
              <a:t>            3. </a:t>
            </a:r>
            <a:r>
              <a:rPr lang="el-GR" altLang="en-US" sz="2400" b="1" dirty="0" smtClean="0">
                <a:latin typeface="Tahoma" pitchFamily="34" charset="0"/>
              </a:rPr>
              <a:t>Γενικευμένο οίδημα </a:t>
            </a:r>
            <a:r>
              <a:rPr lang="el-GR" altLang="en-US" sz="2400" b="1" dirty="0" smtClean="0">
                <a:latin typeface="Tahoma" pitchFamily="34" charset="0"/>
              </a:rPr>
              <a:t>?</a:t>
            </a:r>
            <a:endParaRPr lang="el-GR" altLang="en-US" sz="2400" b="1" dirty="0" smtClean="0">
              <a:latin typeface="Tahoma" pitchFamily="34" charset="0"/>
            </a:endParaRPr>
          </a:p>
          <a:p>
            <a:pPr>
              <a:lnSpc>
                <a:spcPct val="200000"/>
              </a:lnSpc>
            </a:pPr>
            <a:r>
              <a:rPr lang="el-GR" altLang="en-US" sz="2400" b="1" dirty="0" smtClean="0">
                <a:latin typeface="Tahoma" pitchFamily="34" charset="0"/>
              </a:rPr>
              <a:t>Εκλαμψία: </a:t>
            </a:r>
            <a:r>
              <a:rPr lang="el-GR" altLang="en-US" sz="2400" dirty="0" smtClean="0">
                <a:latin typeface="Tahoma" pitchFamily="34" charset="0"/>
              </a:rPr>
              <a:t>προεκλαμψία συνοδευόμενη από εμφάνιση </a:t>
            </a:r>
            <a:r>
              <a:rPr lang="el-GR" altLang="en-US" sz="2400" dirty="0" smtClean="0">
                <a:latin typeface="Tahoma" pitchFamily="34" charset="0"/>
              </a:rPr>
              <a:t>σπασμών</a:t>
            </a:r>
            <a:endParaRPr lang="el-GR" altLang="en-US" sz="2400" dirty="0" smtClean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4418" y="302261"/>
            <a:ext cx="11055349" cy="549275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l-GR" altLang="en-US" sz="2800" b="1" dirty="0" smtClean="0">
                <a:latin typeface="Tahoma" pitchFamily="34" charset="0"/>
              </a:rPr>
              <a:t>Χαρακτηριστικά βαριάς προεκλαμψίας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31800" y="1341438"/>
            <a:ext cx="1104053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graphicFrame>
        <p:nvGraphicFramePr>
          <p:cNvPr id="11285" name="Group 2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5257347"/>
              </p:ext>
            </p:extLst>
          </p:nvPr>
        </p:nvGraphicFramePr>
        <p:xfrm>
          <a:off x="416560" y="1003618"/>
          <a:ext cx="11516359" cy="5724144"/>
        </p:xfrm>
        <a:graphic>
          <a:graphicData uri="http://schemas.openxmlformats.org/drawingml/2006/table">
            <a:tbl>
              <a:tblPr/>
              <a:tblGrid>
                <a:gridCol w="11516359"/>
              </a:tblGrid>
              <a:tr h="5473382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1.   ΑΠ≥160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-110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mmHg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2.   Πρωτεϊνουρία ≥5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gr 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σε δείγμα ούρων 24ώρου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3.   Ολιγουρία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&lt;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400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ml 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το 24ωρο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4.   Διανοητικές και οπτικές διαταραχές (πονοκέφαλος, αλλαγή 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     συμπεριφοράς, θάμβος όρασης)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5.   Πνευμονικό οίδημα ή κυάνωση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6.   Επιγαστρικός πόνος (οφείλεται σε διάταση της κάψας του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     ήπατος)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7.   Ρήξη ήπατος (σπάνια επιπλοκή)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8.   Ηπατική δυσλειτουργία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9.   Θρομβοπενία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10. 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HELLP syndrome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11.  Σημεία εμβρυϊκής δυσπραγίας (π.χ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IUGR, 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ολιγάμνιο)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27712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22555"/>
            <a:ext cx="11262784" cy="6477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l-GR" altLang="en-US" b="1" dirty="0" smtClean="0">
                <a:latin typeface="Tahoma" pitchFamily="34" charset="0"/>
              </a:rPr>
              <a:t>Επιδημιολογία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624418" y="1196976"/>
            <a:ext cx="1027218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624418" y="1484313"/>
            <a:ext cx="11135783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  <a:p>
            <a:pPr eaLnBrk="1" hangingPunct="1">
              <a:spcBef>
                <a:spcPct val="50000"/>
              </a:spcBef>
            </a:pPr>
            <a:endParaRPr lang="el-GR" altLang="en-US"/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121920" y="925196"/>
            <a:ext cx="1190244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l-GR" altLang="en-US" sz="2400" dirty="0">
                <a:latin typeface="Tahoma" pitchFamily="34" charset="0"/>
              </a:rPr>
              <a:t>Οι υπερτασικές διαταραχές της κύησης είναι συχνές και εμφανίζονται σε ποσοστό 10.6% των εγκύων γυναικών.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l-GR" altLang="en-US" sz="2400" dirty="0">
                <a:latin typeface="Tahoma" pitchFamily="34" charset="0"/>
              </a:rPr>
              <a:t>Η προεκλαμψία αποτελεί την δεύτερη αιτία μητρικών θανάτων στις ΗΠΑ και Ηνωμένο Βασίλειο μετά τα θρομβοεμβολικά επεισόδια (15-19% των μητρικών θανάτων)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l-GR" altLang="en-US" sz="2400" dirty="0">
                <a:latin typeface="Tahoma" pitchFamily="34" charset="0"/>
              </a:rPr>
              <a:t>Η προεκλαμψία εμφανίζεται σε ποσοστό 5.8% στις πρωτοτόκες και 0.4% στις δευτεροτόκες, ενώ η επανεμφάνιή της σε επόμενη κύηση ανέρχεται στο 33%.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Char char="•"/>
            </a:pPr>
            <a:r>
              <a:rPr lang="el-GR" altLang="en-US" sz="2400" dirty="0">
                <a:latin typeface="Tahoma" pitchFamily="34" charset="0"/>
              </a:rPr>
              <a:t>Η εκλαμψία είναι μια σπάνια αλλά σοβαρότατη επιπλοκή της προεκλαμψίας και η συχνότητά της στην Ευρώπη και στις ανεπτυγμένες χώρες ανέρχεται σε 1:2000 τοκετούς</a:t>
            </a:r>
            <a:r>
              <a:rPr lang="el-GR" altLang="en-US" sz="2400" dirty="0" smtClean="0">
                <a:latin typeface="Tahoma" pitchFamily="34" charset="0"/>
              </a:rPr>
              <a:t>.</a:t>
            </a:r>
            <a:endParaRPr lang="el-GR" altLang="en-US" sz="2400" dirty="0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7699718" y="6301285"/>
            <a:ext cx="36082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ctr"/>
            <a:endParaRPr lang="el-GR" altLang="en-US" dirty="0"/>
          </a:p>
          <a:p>
            <a:pPr algn="ctr"/>
            <a:r>
              <a:rPr lang="en-US" altLang="en-US" dirty="0"/>
              <a:t>Cunningham FG</a:t>
            </a:r>
            <a:r>
              <a:rPr lang="el-GR" altLang="en-US" dirty="0"/>
              <a:t>,</a:t>
            </a:r>
            <a:r>
              <a:rPr lang="en-US" altLang="en-US" dirty="0"/>
              <a:t> N </a:t>
            </a:r>
            <a:r>
              <a:rPr lang="en-US" altLang="en-US" dirty="0" err="1"/>
              <a:t>Eng</a:t>
            </a:r>
            <a:r>
              <a:rPr lang="en-US" altLang="en-US" dirty="0"/>
              <a:t> J Med (1992)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1535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12192000" cy="549275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l-GR" altLang="en-US" sz="2800" b="1" dirty="0" smtClean="0"/>
              <a:t>Επιβαρυντικοί παράγοντες για την ανάπτυξη προεκλαμψίας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18440" y="549275"/>
            <a:ext cx="117602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dirty="0"/>
              <a:t> Ομάδα Ι:        Υπερτασική νόσος </a:t>
            </a:r>
          </a:p>
          <a:p>
            <a:pPr eaLnBrk="1" hangingPunct="1"/>
            <a:r>
              <a:rPr lang="el-GR" altLang="en-US" dirty="0"/>
              <a:t>                       Προηγούμενη προεκλαμψία</a:t>
            </a:r>
          </a:p>
          <a:p>
            <a:pPr eaLnBrk="1" hangingPunct="1"/>
            <a:r>
              <a:rPr lang="el-GR" altLang="en-US" dirty="0"/>
              <a:t>                       Συστολική υπέρταση στην αρχή της κύησης</a:t>
            </a:r>
          </a:p>
          <a:p>
            <a:pPr eaLnBrk="1" hangingPunct="1"/>
            <a:r>
              <a:rPr lang="el-GR" altLang="en-US" dirty="0"/>
              <a:t>                       Ιστορικό χρόνιας υπέρτασης</a:t>
            </a:r>
          </a:p>
          <a:p>
            <a:pPr eaLnBrk="1" hangingPunct="1"/>
            <a:r>
              <a:rPr lang="el-GR" altLang="en-US" dirty="0"/>
              <a:t>                       Οικογενειακό ιστορικό προεκλαμψίας</a:t>
            </a:r>
          </a:p>
          <a:p>
            <a:pPr eaLnBrk="1" hangingPunct="1"/>
            <a:endParaRPr lang="el-GR" altLang="en-US" dirty="0"/>
          </a:p>
          <a:p>
            <a:pPr eaLnBrk="1" hangingPunct="1"/>
            <a:r>
              <a:rPr lang="el-GR" altLang="en-US" dirty="0"/>
              <a:t> Ομάδα ΙΙ:       Συνυπάρχουσα αγγειακή και ενδοθηλιακή νόσος</a:t>
            </a:r>
          </a:p>
          <a:p>
            <a:pPr eaLnBrk="1" hangingPunct="1"/>
            <a:r>
              <a:rPr lang="el-GR" altLang="en-US" dirty="0"/>
              <a:t>                        Χρόνια νεφρική νόσος</a:t>
            </a:r>
          </a:p>
          <a:p>
            <a:pPr eaLnBrk="1" hangingPunct="1"/>
            <a:r>
              <a:rPr lang="el-GR" altLang="en-US" dirty="0"/>
              <a:t>                        Ερυθηματώδης</a:t>
            </a:r>
            <a:r>
              <a:rPr lang="en-US" altLang="en-US" dirty="0"/>
              <a:t> </a:t>
            </a:r>
            <a:r>
              <a:rPr lang="el-GR" altLang="en-US" dirty="0"/>
              <a:t>λύκος</a:t>
            </a:r>
          </a:p>
          <a:p>
            <a:pPr eaLnBrk="1" hangingPunct="1"/>
            <a:r>
              <a:rPr lang="el-GR" altLang="en-US" dirty="0"/>
              <a:t>                        Έλλειψη πρωτεΐνης </a:t>
            </a:r>
            <a:r>
              <a:rPr lang="en-US" altLang="en-US" dirty="0"/>
              <a:t>S</a:t>
            </a:r>
            <a:endParaRPr lang="el-GR" altLang="en-US" dirty="0"/>
          </a:p>
          <a:p>
            <a:pPr eaLnBrk="1" hangingPunct="1"/>
            <a:r>
              <a:rPr lang="el-GR" altLang="en-US" dirty="0"/>
              <a:t>                        Αντισώματα αντικαρδιολιπίνης</a:t>
            </a:r>
          </a:p>
          <a:p>
            <a:pPr eaLnBrk="1" hangingPunct="1"/>
            <a:endParaRPr lang="el-GR" altLang="en-US" dirty="0"/>
          </a:p>
          <a:p>
            <a:pPr eaLnBrk="1" hangingPunct="1"/>
            <a:r>
              <a:rPr lang="el-GR" altLang="en-US" dirty="0"/>
              <a:t> Ομάδα ΙΙΙ:       Μαιευτικοί παράγοντες </a:t>
            </a:r>
          </a:p>
          <a:p>
            <a:pPr eaLnBrk="1" hangingPunct="1"/>
            <a:r>
              <a:rPr lang="el-GR" altLang="en-US" dirty="0"/>
              <a:t>                        Αγγειοτενσινογόνο γονίδιο </a:t>
            </a:r>
            <a:r>
              <a:rPr lang="en-US" altLang="en-US" dirty="0"/>
              <a:t>T235</a:t>
            </a:r>
            <a:endParaRPr lang="el-GR" altLang="en-US" dirty="0"/>
          </a:p>
          <a:p>
            <a:pPr eaLnBrk="1" hangingPunct="1"/>
            <a:r>
              <a:rPr lang="el-GR" altLang="en-US" dirty="0"/>
              <a:t>                        Ατοκία</a:t>
            </a:r>
          </a:p>
          <a:p>
            <a:pPr eaLnBrk="1" hangingPunct="1"/>
            <a:r>
              <a:rPr lang="el-GR" altLang="en-US" dirty="0"/>
              <a:t>                        Ηλικία &gt;35 ετών</a:t>
            </a:r>
          </a:p>
          <a:p>
            <a:pPr eaLnBrk="1" hangingPunct="1"/>
            <a:r>
              <a:rPr lang="el-GR" altLang="en-US" dirty="0"/>
              <a:t>                        Μη καπνίστριες</a:t>
            </a:r>
          </a:p>
          <a:p>
            <a:pPr eaLnBrk="1" hangingPunct="1"/>
            <a:r>
              <a:rPr lang="el-GR" altLang="en-US" dirty="0"/>
              <a:t>                        Παχυσαρκία</a:t>
            </a:r>
          </a:p>
          <a:p>
            <a:pPr eaLnBrk="1" hangingPunct="1"/>
            <a:r>
              <a:rPr lang="el-GR" altLang="en-US" dirty="0"/>
              <a:t>                        Αυξημένη τροφοβλαστική μάζα (πολλαπλή κύηση- μύλη    κύηση)</a:t>
            </a:r>
          </a:p>
          <a:p>
            <a:pPr eaLnBrk="1" hangingPunct="1"/>
            <a:r>
              <a:rPr lang="el-GR" altLang="en-US" dirty="0"/>
              <a:t>                        Διαβήτης</a:t>
            </a:r>
          </a:p>
          <a:p>
            <a:pPr eaLnBrk="1" hangingPunct="1"/>
            <a:r>
              <a:rPr lang="el-GR" altLang="en-US" dirty="0"/>
              <a:t>                        Υδράμνιο </a:t>
            </a:r>
          </a:p>
          <a:p>
            <a:pPr eaLnBrk="1" hangingPunct="1"/>
            <a:r>
              <a:rPr lang="el-GR" altLang="en-US" dirty="0"/>
              <a:t>                        Ερυθροβλάστωση εμβρύων</a:t>
            </a:r>
            <a:r>
              <a:rPr lang="en-US" altLang="en-US" dirty="0"/>
              <a:t> </a:t>
            </a:r>
            <a:endParaRPr lang="el-GR" altLang="en-US" dirty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8957315" y="6290490"/>
            <a:ext cx="327743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="ctr">
            <a:spAutoFit/>
          </a:bodyPr>
          <a:lstStyle/>
          <a:p>
            <a:pPr algn="ctr"/>
            <a:endParaRPr lang="el-GR" altLang="en-US" dirty="0"/>
          </a:p>
          <a:p>
            <a:pPr algn="ctr"/>
            <a:r>
              <a:rPr lang="en-US" altLang="en-US" dirty="0"/>
              <a:t>Barton JR. </a:t>
            </a:r>
            <a:r>
              <a:rPr lang="en-US" altLang="en-US" dirty="0" err="1"/>
              <a:t>Obstet</a:t>
            </a:r>
            <a:r>
              <a:rPr lang="en-US" altLang="en-US" dirty="0"/>
              <a:t> </a:t>
            </a:r>
            <a:r>
              <a:rPr lang="en-US" altLang="en-US" dirty="0" err="1"/>
              <a:t>Gynecol</a:t>
            </a:r>
            <a:r>
              <a:rPr lang="en-US" altLang="en-US" dirty="0"/>
              <a:t> (2008)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6767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80975"/>
            <a:ext cx="11150600" cy="503238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l-GR" altLang="en-US" b="1" dirty="0" smtClean="0"/>
              <a:t>Αιτιολογία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167640" y="519114"/>
            <a:ext cx="11826240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Char char="•"/>
            </a:pPr>
            <a:r>
              <a:rPr lang="el-GR" altLang="en-US" sz="2400" dirty="0"/>
              <a:t>Ανοσολογικοί παράγοντες: Το έμβρυο αποκτά το 50% των γονιδίων από τον πατέρα, έτσι αυτό συμπεριφέρεται ως αλλομόσχευμα που αντιδρά με τον μητρικό ιστό κατά την περίοδο που η εμβρυϊκή τροφοβλάστη διεισδύει στον μητρικό φθαρτό μετά την εμφύτευση</a:t>
            </a:r>
            <a:r>
              <a:rPr lang="el-GR" altLang="en-US" sz="2400" dirty="0" smtClean="0"/>
              <a:t>.</a:t>
            </a:r>
            <a:endParaRPr lang="el-GR" altLang="en-US" sz="2400" dirty="0"/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Char char="•"/>
            </a:pPr>
            <a:r>
              <a:rPr lang="el-GR" altLang="en-US" sz="2400" dirty="0"/>
              <a:t>Γενετικοί παράγοντες: Σε πολλούς πληθισμούς υπάρχει τάση για προεκλαμψία και αυτό πιθανόν να οφείλεται σε υπολειπόμενη γενετική κληρονομικότητα</a:t>
            </a:r>
            <a:r>
              <a:rPr lang="el-GR" altLang="en-US" sz="2400" dirty="0" smtClean="0"/>
              <a:t>.</a:t>
            </a:r>
            <a:endParaRPr lang="el-GR" altLang="en-US" sz="2400" dirty="0"/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Char char="•"/>
            </a:pPr>
            <a:r>
              <a:rPr lang="el-GR" altLang="en-US" sz="2400" dirty="0"/>
              <a:t>Ενδοθηλιακοί </a:t>
            </a:r>
            <a:r>
              <a:rPr lang="el-GR" altLang="en-US" sz="2400" dirty="0" smtClean="0"/>
              <a:t>παράγοντες</a:t>
            </a:r>
            <a:endParaRPr lang="el-GR" altLang="en-US" sz="2400" dirty="0"/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Char char="•"/>
            </a:pPr>
            <a:r>
              <a:rPr lang="el-GR" altLang="en-US" sz="2400" dirty="0"/>
              <a:t>Αιμοπεταλιακοί </a:t>
            </a:r>
            <a:r>
              <a:rPr lang="el-GR" altLang="en-US" sz="2400" dirty="0" smtClean="0"/>
              <a:t>παράγοντες</a:t>
            </a:r>
            <a:endParaRPr lang="el-G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399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41388"/>
          </a:xfrm>
        </p:spPr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Emergency medical 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28675"/>
            <a:ext cx="12192000" cy="28193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dirty="0" smtClean="0"/>
              <a:t>The </a:t>
            </a:r>
            <a:r>
              <a:rPr lang="en-GB" dirty="0"/>
              <a:t>term “emergency medical condition” </a:t>
            </a:r>
            <a:r>
              <a:rPr lang="en-GB" dirty="0" smtClean="0"/>
              <a:t>means:</a:t>
            </a:r>
          </a:p>
          <a:p>
            <a:pPr marL="514350" indent="-514350" algn="ctr">
              <a:buAutoNum type="alphaUcParenBoth"/>
            </a:pPr>
            <a:r>
              <a:rPr lang="en-GB" dirty="0" smtClean="0"/>
              <a:t>a </a:t>
            </a:r>
            <a:r>
              <a:rPr lang="en-GB" dirty="0"/>
              <a:t>medical condition manifesting itself by acute symptoms of sufficient severity (including severe pain) such that </a:t>
            </a:r>
            <a:r>
              <a:rPr lang="en-GB" b="1" dirty="0">
                <a:solidFill>
                  <a:srgbClr val="FF0000"/>
                </a:solidFill>
              </a:rPr>
              <a:t>the absence of immediate medical attention could reasonably be expected to result </a:t>
            </a:r>
            <a:r>
              <a:rPr lang="en-GB" b="1" dirty="0" smtClean="0">
                <a:solidFill>
                  <a:srgbClr val="FF0000"/>
                </a:solidFill>
              </a:rPr>
              <a:t>in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placing the health of the individual (</a:t>
            </a:r>
            <a:r>
              <a:rPr lang="en-GB" b="1" dirty="0">
                <a:solidFill>
                  <a:srgbClr val="FF0000"/>
                </a:solidFill>
              </a:rPr>
              <a:t>or, with respect to a pregnant woman, the health of the woman or her unborn child</a:t>
            </a:r>
            <a:r>
              <a:rPr lang="en-GB" dirty="0"/>
              <a:t>) in serious jeopardy, (ii) serious impairment to bodily functions, or (iii) serious dysfunction of any bodily organ or part; </a:t>
            </a:r>
            <a:r>
              <a:rPr lang="en-GB" dirty="0" smtClean="0"/>
              <a:t>or</a:t>
            </a:r>
          </a:p>
          <a:p>
            <a:pPr marL="514350" indent="-514350" algn="ctr">
              <a:buAutoNum type="alphaUcParenBoth"/>
            </a:pPr>
            <a:r>
              <a:rPr lang="en-GB" b="1" dirty="0" smtClean="0">
                <a:solidFill>
                  <a:srgbClr val="FF0000"/>
                </a:solidFill>
              </a:rPr>
              <a:t>with </a:t>
            </a:r>
            <a:r>
              <a:rPr lang="en-GB" b="1" dirty="0">
                <a:solidFill>
                  <a:srgbClr val="FF0000"/>
                </a:solidFill>
              </a:rPr>
              <a:t>respect to a pregnant woman who is having </a:t>
            </a:r>
            <a:r>
              <a:rPr lang="en-GB" b="1" dirty="0" smtClean="0">
                <a:solidFill>
                  <a:srgbClr val="FF0000"/>
                </a:solidFill>
              </a:rPr>
              <a:t>contractions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that there is inadequate time to effect a safe transfer to another hospital before delivery, or (ii) that transfer may pose a threat to the health or safety of the woman or the unborn child.</a:t>
            </a:r>
          </a:p>
        </p:txBody>
      </p:sp>
      <p:pic>
        <p:nvPicPr>
          <p:cNvPr id="5" name="Picture 2" descr="http://urologyaustin.com/wp-content/uploads/2018/05/iStock-538726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3" y="3799842"/>
            <a:ext cx="3962399" cy="26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ubyhospital.com/images/facilities/emergen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83" y="3811202"/>
            <a:ext cx="5660566" cy="26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509950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https</a:t>
            </a:r>
            <a:r>
              <a:rPr lang="en-GB" sz="1400" b="1" dirty="0">
                <a:solidFill>
                  <a:srgbClr val="FF0000"/>
                </a:solidFill>
              </a:rPr>
              <a:t>://www.law.cornell.edu</a:t>
            </a:r>
            <a:r>
              <a:rPr lang="en-GB" sz="1400" dirty="0"/>
              <a:t>/definitions/uscode.php?width=840&amp;height=800&amp;iframe=true&amp;def_id=42-USC-638938755-1009355610&amp;term_occur=999&amp;term_src=</a:t>
            </a:r>
          </a:p>
        </p:txBody>
      </p:sp>
    </p:spTree>
    <p:extLst>
      <p:ext uri="{BB962C8B-B14F-4D97-AF65-F5344CB8AC3E}">
        <p14:creationId xmlns:p14="http://schemas.microsoft.com/office/powerpoint/2010/main" val="3705220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" y="1341439"/>
            <a:ext cx="11597640" cy="47847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altLang="en-US" sz="2800" dirty="0" smtClean="0"/>
              <a:t>Ανεπαρκής μητρική ανταπόκριση στην πλακουντοποίηση</a:t>
            </a:r>
          </a:p>
          <a:p>
            <a:pPr>
              <a:lnSpc>
                <a:spcPct val="150000"/>
              </a:lnSpc>
            </a:pPr>
            <a:r>
              <a:rPr lang="el-GR" altLang="en-US" sz="2800" dirty="0" smtClean="0"/>
              <a:t>Δυσλειτουργία ενδοθηλίου</a:t>
            </a:r>
          </a:p>
          <a:p>
            <a:pPr>
              <a:lnSpc>
                <a:spcPct val="150000"/>
              </a:lnSpc>
            </a:pPr>
            <a:r>
              <a:rPr lang="el-GR" altLang="en-US" sz="2800" dirty="0" smtClean="0"/>
              <a:t>Ανώμαλη αγγειογένεση</a:t>
            </a:r>
          </a:p>
          <a:p>
            <a:pPr>
              <a:lnSpc>
                <a:spcPct val="150000"/>
              </a:lnSpc>
            </a:pPr>
            <a:r>
              <a:rPr lang="el-GR" altLang="en-US" sz="2800" dirty="0" smtClean="0"/>
              <a:t>Υπερβολική φλεγμονώδη αντίδραση, με συνεπακόλουθο γενικευμένο αγγειόσπασμο</a:t>
            </a:r>
          </a:p>
          <a:p>
            <a:pPr>
              <a:lnSpc>
                <a:spcPct val="150000"/>
              </a:lnSpc>
            </a:pPr>
            <a:r>
              <a:rPr lang="el-GR" altLang="en-US" sz="2800" dirty="0" smtClean="0"/>
              <a:t>Παράλληλη ενεργοποίηση των αιμοπεταλίων, με αποτέλεσμα την εμφάνιση διαταραχών στην </a:t>
            </a:r>
            <a:r>
              <a:rPr lang="el-GR" altLang="en-US" sz="2800" dirty="0" smtClean="0"/>
              <a:t>αιμόσταση</a:t>
            </a:r>
            <a:endParaRPr lang="el-GR" altLang="en-US" sz="2800" dirty="0" smtClean="0"/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27051" y="404813"/>
            <a:ext cx="11137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3200" b="1" dirty="0"/>
              <a:t>Παθοφυσιολογικός μηχανισμός</a:t>
            </a:r>
          </a:p>
        </p:txBody>
      </p:sp>
    </p:spTree>
    <p:extLst>
      <p:ext uri="{BB962C8B-B14F-4D97-AF65-F5344CB8AC3E}">
        <p14:creationId xmlns:p14="http://schemas.microsoft.com/office/powerpoint/2010/main" val="13354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6"/>
            <a:ext cx="12192000" cy="6308725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l-GR" altLang="en-US" sz="2400" b="1" dirty="0" smtClean="0">
                <a:solidFill>
                  <a:srgbClr val="FF0000"/>
                </a:solidFill>
              </a:rPr>
              <a:t>Καλέστε </a:t>
            </a:r>
            <a:r>
              <a:rPr lang="el-GR" altLang="en-US" sz="2400" b="1" dirty="0" smtClean="0">
                <a:solidFill>
                  <a:srgbClr val="FF0000"/>
                </a:solidFill>
              </a:rPr>
              <a:t>Βοήθεια     </a:t>
            </a:r>
            <a:r>
              <a:rPr lang="el-GR" altLang="en-US" sz="2400" b="1" dirty="0" smtClean="0">
                <a:solidFill>
                  <a:srgbClr val="FF0000"/>
                </a:solidFill>
              </a:rPr>
              <a:t>       </a:t>
            </a:r>
            <a:r>
              <a:rPr lang="el-GR" altLang="en-US" sz="1800" dirty="0" smtClean="0"/>
              <a:t>Έμπειρο </a:t>
            </a:r>
            <a:r>
              <a:rPr lang="el-GR" altLang="en-US" sz="1800" dirty="0" smtClean="0"/>
              <a:t>μαιευτήρα- μαίες, αναισθησιολόγο, νεογνολόγο, </a:t>
            </a:r>
            <a:r>
              <a:rPr lang="el-GR" altLang="en-US" sz="1800" dirty="0" smtClean="0"/>
              <a:t>εντατικολόγο</a:t>
            </a:r>
            <a:r>
              <a:rPr lang="el-GR" altLang="en-US" sz="1800" dirty="0" smtClean="0"/>
              <a:t>, </a:t>
            </a:r>
            <a:r>
              <a:rPr lang="el-GR" altLang="en-US" sz="1800" dirty="0" smtClean="0"/>
              <a:t>αιμοδοσία χειρουργείο</a:t>
            </a:r>
            <a:endParaRPr lang="el-GR" altLang="en-US" sz="1800" dirty="0" smtClean="0"/>
          </a:p>
          <a:p>
            <a:pPr>
              <a:lnSpc>
                <a:spcPct val="16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ABC </a:t>
            </a:r>
            <a:r>
              <a:rPr lang="en-US" altLang="en-US" sz="2400" b="1" dirty="0" smtClean="0"/>
              <a:t>                    </a:t>
            </a:r>
            <a:r>
              <a:rPr lang="el-GR" altLang="en-US" sz="2400" b="1" dirty="0" smtClean="0"/>
              <a:t>                   </a:t>
            </a:r>
            <a:r>
              <a:rPr lang="el-GR" altLang="en-US" sz="1800" b="1" dirty="0" smtClean="0"/>
              <a:t>Έλεγχος </a:t>
            </a:r>
            <a:r>
              <a:rPr lang="el-GR" altLang="en-US" sz="1800" b="1" dirty="0" smtClean="0"/>
              <a:t>Μητέρας</a:t>
            </a:r>
            <a:r>
              <a:rPr lang="el-GR" altLang="en-US" sz="2000" b="1" dirty="0" smtClean="0"/>
              <a:t>:</a:t>
            </a:r>
            <a:r>
              <a:rPr lang="el-GR" altLang="en-US" sz="1800" b="1" dirty="0" smtClean="0"/>
              <a:t> </a:t>
            </a:r>
            <a:r>
              <a:rPr lang="el-GR" altLang="en-US" sz="1800" dirty="0" smtClean="0"/>
              <a:t>Συμπτώματα και σημεία, μετρήσεις </a:t>
            </a:r>
            <a:r>
              <a:rPr lang="el-GR" altLang="en-US" sz="1800" dirty="0" smtClean="0"/>
              <a:t>ΑΠ, </a:t>
            </a:r>
            <a:endParaRPr lang="en-US" altLang="en-US" sz="1800" dirty="0" smtClean="0"/>
          </a:p>
          <a:p>
            <a:pPr>
              <a:buFontTx/>
              <a:buNone/>
            </a:pPr>
            <a:r>
              <a:rPr lang="en-US" altLang="en-US" sz="1800" dirty="0" smtClean="0"/>
              <a:t>                                            </a:t>
            </a:r>
            <a:r>
              <a:rPr lang="el-GR" altLang="en-US" sz="1800" dirty="0" smtClean="0"/>
              <a:t>                   έλεγχος πρωτεϊνουρίας- γεν. αίματος, ουρικό οξύ, ουρία,   </a:t>
            </a:r>
          </a:p>
          <a:p>
            <a:pPr>
              <a:buFontTx/>
              <a:buNone/>
            </a:pPr>
            <a:r>
              <a:rPr lang="el-GR" altLang="en-US" sz="1800" dirty="0" smtClean="0"/>
              <a:t>                                                               κρεατινίη, ηλεκτρολύτες, πηκτικότητα.</a:t>
            </a:r>
          </a:p>
          <a:p>
            <a:pPr>
              <a:buFontTx/>
              <a:buNone/>
            </a:pPr>
            <a:r>
              <a:rPr lang="el-GR" altLang="en-US" sz="1800" dirty="0" smtClean="0"/>
              <a:t>                                                              </a:t>
            </a:r>
            <a:r>
              <a:rPr lang="el-GR" altLang="en-US" sz="1800" b="1" dirty="0" smtClean="0"/>
              <a:t>Έλεγχος εμβρύου:</a:t>
            </a:r>
            <a:r>
              <a:rPr lang="el-GR" altLang="en-US" sz="1800" dirty="0" smtClean="0"/>
              <a:t> </a:t>
            </a:r>
            <a:r>
              <a:rPr lang="en-US" altLang="en-US" sz="1800" dirty="0" smtClean="0"/>
              <a:t>NST, U/S, Doppler</a:t>
            </a:r>
          </a:p>
          <a:p>
            <a:pPr>
              <a:buFontTx/>
              <a:buNone/>
            </a:pPr>
            <a:r>
              <a:rPr lang="en-US" altLang="en-US" sz="1800" dirty="0" smtClean="0"/>
              <a:t>                                          </a:t>
            </a:r>
            <a:r>
              <a:rPr lang="el-GR" altLang="en-US" sz="1800" dirty="0" smtClean="0"/>
              <a:t>                  </a:t>
            </a:r>
            <a:r>
              <a:rPr lang="en-US" altLang="en-US" sz="1800" dirty="0" smtClean="0"/>
              <a:t> </a:t>
            </a:r>
            <a:r>
              <a:rPr lang="el-GR" altLang="en-US" sz="1800" dirty="0" smtClean="0"/>
              <a:t> </a:t>
            </a:r>
            <a:r>
              <a:rPr lang="el-GR" altLang="en-US" sz="1800" b="1" dirty="0" smtClean="0"/>
              <a:t>Έλεγχος </a:t>
            </a:r>
            <a:r>
              <a:rPr lang="el-GR" altLang="en-US" sz="1800" b="1" dirty="0" smtClean="0"/>
              <a:t>ισοζυγίου υγρών</a:t>
            </a:r>
          </a:p>
          <a:p>
            <a:pPr>
              <a:buFontTx/>
              <a:buNone/>
            </a:pPr>
            <a:r>
              <a:rPr lang="el-GR" altLang="en-US" sz="2400" b="1" dirty="0" smtClean="0">
                <a:solidFill>
                  <a:srgbClr val="FF0000"/>
                </a:solidFill>
              </a:rPr>
              <a:t>Μαγνήσιο</a:t>
            </a:r>
            <a:r>
              <a:rPr lang="el-GR" altLang="en-US" sz="2400" b="1" dirty="0" smtClean="0"/>
              <a:t>                             </a:t>
            </a:r>
            <a:r>
              <a:rPr lang="el-GR" altLang="en-US" sz="1800" dirty="0" smtClean="0"/>
              <a:t>Δόση </a:t>
            </a:r>
            <a:r>
              <a:rPr lang="el-GR" altLang="en-US" sz="1800" dirty="0" smtClean="0"/>
              <a:t>εφόδου: 4</a:t>
            </a:r>
            <a:r>
              <a:rPr lang="en-US" altLang="en-US" sz="1800" dirty="0" smtClean="0"/>
              <a:t>gr </a:t>
            </a:r>
            <a:r>
              <a:rPr lang="el-GR" altLang="en-US" sz="1800" dirty="0" smtClean="0"/>
              <a:t>ΕΦ σε 20’</a:t>
            </a:r>
          </a:p>
          <a:p>
            <a:pPr>
              <a:buFontTx/>
              <a:buNone/>
            </a:pPr>
            <a:r>
              <a:rPr lang="el-GR" altLang="en-US" sz="1800" dirty="0" smtClean="0"/>
              <a:t>                                            </a:t>
            </a:r>
            <a:r>
              <a:rPr lang="el-GR" altLang="en-US" sz="1800" dirty="0" smtClean="0"/>
              <a:t>                   Δόση </a:t>
            </a:r>
            <a:r>
              <a:rPr lang="el-GR" altLang="en-US" sz="1800" dirty="0" smtClean="0"/>
              <a:t>συντήρησης: 1</a:t>
            </a:r>
            <a:r>
              <a:rPr lang="en-US" altLang="en-US" sz="1800" dirty="0" smtClean="0"/>
              <a:t>gr/</a:t>
            </a:r>
            <a:r>
              <a:rPr lang="el-GR" altLang="en-US" sz="1800" dirty="0" smtClean="0"/>
              <a:t>ώρα έως 24 ώρες μετά τον τελευταίο               </a:t>
            </a:r>
          </a:p>
          <a:p>
            <a:pPr>
              <a:buFontTx/>
              <a:buNone/>
            </a:pPr>
            <a:r>
              <a:rPr lang="el-GR" altLang="en-US" sz="1800" dirty="0" smtClean="0"/>
              <a:t>                                           </a:t>
            </a:r>
            <a:r>
              <a:rPr lang="el-GR" altLang="en-US" sz="1800" dirty="0" smtClean="0"/>
              <a:t>                    σπασμό </a:t>
            </a:r>
            <a:r>
              <a:rPr lang="el-GR" altLang="en-US" sz="1800" dirty="0" smtClean="0"/>
              <a:t>/ +2-4</a:t>
            </a:r>
            <a:r>
              <a:rPr lang="en-US" altLang="en-US" sz="1800" dirty="0" smtClean="0"/>
              <a:t>gr </a:t>
            </a:r>
            <a:r>
              <a:rPr lang="el-GR" altLang="en-US" sz="1800" dirty="0" smtClean="0"/>
              <a:t>ΕΦ σε 20’ επί νέου επεισοδίου σπασμών </a:t>
            </a:r>
          </a:p>
          <a:p>
            <a:pPr>
              <a:buFontTx/>
              <a:buNone/>
            </a:pPr>
            <a:r>
              <a:rPr lang="el-GR" altLang="en-US" sz="2400" b="1" dirty="0" smtClean="0">
                <a:solidFill>
                  <a:srgbClr val="FF0000"/>
                </a:solidFill>
              </a:rPr>
              <a:t>Αντιυπερτασικά</a:t>
            </a:r>
            <a:r>
              <a:rPr lang="el-GR" altLang="en-US" sz="2400" b="1" dirty="0" smtClean="0"/>
              <a:t>                  </a:t>
            </a:r>
            <a:r>
              <a:rPr lang="el-GR" altLang="en-US" sz="1800" dirty="0" smtClean="0"/>
              <a:t>Λαβεταλόλη </a:t>
            </a:r>
            <a:r>
              <a:rPr lang="en-US" altLang="en-US" sz="1800" dirty="0" err="1" smtClean="0"/>
              <a:t>po</a:t>
            </a:r>
            <a:r>
              <a:rPr lang="en-US" altLang="en-US" sz="1800" dirty="0" smtClean="0"/>
              <a:t>/IV, </a:t>
            </a:r>
            <a:r>
              <a:rPr lang="el-GR" altLang="en-US" sz="1800" dirty="0" smtClean="0"/>
              <a:t>Νιφιδιπίνη </a:t>
            </a:r>
            <a:r>
              <a:rPr lang="en-US" altLang="en-US" sz="1800" dirty="0" err="1" smtClean="0"/>
              <a:t>po</a:t>
            </a:r>
            <a:r>
              <a:rPr lang="en-US" altLang="en-US" sz="1800" dirty="0" smtClean="0"/>
              <a:t>, </a:t>
            </a:r>
            <a:r>
              <a:rPr lang="el-GR" altLang="en-US" sz="1800" dirty="0" smtClean="0"/>
              <a:t>Υδραλαζίνη </a:t>
            </a:r>
            <a:r>
              <a:rPr lang="en-US" altLang="en-US" sz="1800" dirty="0" smtClean="0"/>
              <a:t>IV</a:t>
            </a:r>
          </a:p>
          <a:p>
            <a:pPr>
              <a:buFontTx/>
              <a:buNone/>
            </a:pPr>
            <a:endParaRPr lang="el-GR" altLang="en-US" sz="2800" b="1" dirty="0" smtClean="0"/>
          </a:p>
          <a:p>
            <a:pPr>
              <a:buFontTx/>
              <a:buNone/>
            </a:pPr>
            <a:r>
              <a:rPr lang="el-GR" altLang="en-US" sz="2400" b="1" dirty="0" smtClean="0">
                <a:solidFill>
                  <a:srgbClr val="FF0000"/>
                </a:solidFill>
              </a:rPr>
              <a:t>Τοκετός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  </a:t>
            </a:r>
            <a:r>
              <a:rPr lang="en-US" altLang="en-US" sz="2400" b="1" dirty="0" smtClean="0"/>
              <a:t>         </a:t>
            </a:r>
            <a:r>
              <a:rPr lang="el-GR" altLang="en-US" sz="2400" b="1" dirty="0" smtClean="0"/>
              <a:t>                      </a:t>
            </a:r>
            <a:r>
              <a:rPr lang="el-GR" altLang="en-US" sz="1800" dirty="0" smtClean="0"/>
              <a:t>Κορτιζόνη </a:t>
            </a:r>
            <a:r>
              <a:rPr lang="el-GR" altLang="en-US" sz="1800" dirty="0" smtClean="0"/>
              <a:t>εφόσον 24-34 εβδ.</a:t>
            </a:r>
          </a:p>
          <a:p>
            <a:pPr>
              <a:buFontTx/>
              <a:buNone/>
            </a:pPr>
            <a:r>
              <a:rPr lang="el-GR" altLang="en-US" sz="2400" b="1" dirty="0" smtClean="0"/>
              <a:t>                                </a:t>
            </a:r>
            <a:r>
              <a:rPr lang="el-GR" altLang="en-US" sz="2400" b="1" dirty="0" smtClean="0"/>
              <a:t>                </a:t>
            </a:r>
            <a:r>
              <a:rPr lang="el-GR" altLang="en-US" sz="1800" dirty="0" smtClean="0"/>
              <a:t>Τρόπος</a:t>
            </a:r>
            <a:r>
              <a:rPr lang="el-GR" altLang="en-US" sz="1800" dirty="0" smtClean="0"/>
              <a:t>: κολπικός ή καισαρική</a:t>
            </a:r>
          </a:p>
          <a:p>
            <a:pPr>
              <a:buFontTx/>
              <a:buNone/>
            </a:pPr>
            <a:r>
              <a:rPr lang="el-GR" altLang="en-US" sz="2400" b="1" dirty="0" smtClean="0">
                <a:solidFill>
                  <a:srgbClr val="FF0000"/>
                </a:solidFill>
              </a:rPr>
              <a:t>Συνεχής </a:t>
            </a:r>
            <a:r>
              <a:rPr lang="el-GR" altLang="en-US" sz="2400" b="1" dirty="0" smtClean="0">
                <a:solidFill>
                  <a:srgbClr val="FF0000"/>
                </a:solidFill>
              </a:rPr>
              <a:t>παρακολούθηση </a:t>
            </a:r>
            <a:r>
              <a:rPr lang="en-US" altLang="en-US" sz="1800" dirty="0" smtClean="0"/>
              <a:t>MgSO</a:t>
            </a:r>
            <a:r>
              <a:rPr lang="en-US" altLang="en-US" sz="1800" baseline="-25000" dirty="0" smtClean="0"/>
              <a:t>4</a:t>
            </a:r>
            <a:r>
              <a:rPr lang="el-GR" altLang="en-US" sz="1800" dirty="0" smtClean="0"/>
              <a:t>: έλεγχος επιπέδων,</a:t>
            </a:r>
            <a:r>
              <a:rPr lang="el-GR" altLang="en-US" sz="1800" b="1" dirty="0" smtClean="0"/>
              <a:t> </a:t>
            </a:r>
            <a:r>
              <a:rPr lang="el-GR" altLang="en-US" sz="1800" dirty="0" smtClean="0"/>
              <a:t>ΑΠ, </a:t>
            </a:r>
            <a:r>
              <a:rPr lang="el-GR" altLang="en-US" sz="1800" dirty="0" smtClean="0"/>
              <a:t>έλεγχος </a:t>
            </a:r>
            <a:r>
              <a:rPr lang="el-GR" altLang="en-US" sz="1800" dirty="0" smtClean="0"/>
              <a:t>ισοζυγίου υγρών </a:t>
            </a:r>
            <a:endParaRPr lang="el-GR" altLang="en-US" sz="2400" b="1" dirty="0" smtClean="0"/>
          </a:p>
          <a:p>
            <a:pPr>
              <a:buFontTx/>
              <a:buNone/>
            </a:pPr>
            <a:endParaRPr lang="el-GR" altLang="en-US" sz="2400" b="1" dirty="0" smtClean="0"/>
          </a:p>
          <a:p>
            <a:pPr>
              <a:buFontTx/>
              <a:buNone/>
            </a:pPr>
            <a:r>
              <a:rPr lang="el-GR" altLang="en-US" sz="2400" b="1" dirty="0">
                <a:solidFill>
                  <a:srgbClr val="FF0000"/>
                </a:solidFill>
              </a:rPr>
              <a:t>Καταγραφή </a:t>
            </a:r>
            <a:r>
              <a:rPr lang="el-GR" altLang="en-US" sz="2400" b="1" dirty="0" smtClean="0">
                <a:solidFill>
                  <a:srgbClr val="FF0000"/>
                </a:solidFill>
              </a:rPr>
              <a:t>                    </a:t>
            </a:r>
            <a:r>
              <a:rPr lang="el-GR" altLang="en-US" sz="1900" dirty="0" smtClean="0"/>
              <a:t>Καταγραφή </a:t>
            </a:r>
            <a:r>
              <a:rPr lang="el-GR" altLang="en-US" sz="1900" dirty="0"/>
              <a:t>στο </a:t>
            </a:r>
            <a:r>
              <a:rPr lang="el-GR" altLang="en-US" sz="1900" dirty="0" smtClean="0"/>
              <a:t>φάκελο/Ενημέρωση </a:t>
            </a:r>
            <a:r>
              <a:rPr lang="el-GR" altLang="en-US" sz="1900" dirty="0"/>
              <a:t>ασθενούς και </a:t>
            </a:r>
            <a:r>
              <a:rPr lang="el-GR" altLang="en-US" sz="1900" dirty="0" smtClean="0"/>
              <a:t>συνοδών/Σχεδιασμός </a:t>
            </a:r>
            <a:r>
              <a:rPr lang="el-GR" altLang="en-US" sz="1900" dirty="0"/>
              <a:t>περαιτέρω ελέγχου</a:t>
            </a:r>
          </a:p>
          <a:p>
            <a:pPr>
              <a:buFontTx/>
              <a:buNone/>
            </a:pPr>
            <a:endParaRPr lang="el-GR" alt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527051" y="0"/>
            <a:ext cx="1094528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2400" b="1" dirty="0"/>
              <a:t>Αντιμετώπιση</a:t>
            </a:r>
          </a:p>
        </p:txBody>
      </p:sp>
    </p:spTree>
    <p:extLst>
      <p:ext uri="{BB962C8B-B14F-4D97-AF65-F5344CB8AC3E}">
        <p14:creationId xmlns:p14="http://schemas.microsoft.com/office/powerpoint/2010/main" val="368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334"/>
            <a:ext cx="9086850" cy="68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942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" y="10680"/>
            <a:ext cx="6023822" cy="407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10" y="3867150"/>
            <a:ext cx="560427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892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58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-1"/>
            <a:ext cx="573211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24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9" y="0"/>
            <a:ext cx="95732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051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3" y="172858"/>
            <a:ext cx="10972800" cy="941388"/>
          </a:xfrm>
        </p:spPr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Emergency medical </a:t>
            </a:r>
            <a:r>
              <a:rPr lang="en-GB" b="1" u="sng" dirty="0" smtClean="0">
                <a:solidFill>
                  <a:srgbClr val="FF0000"/>
                </a:solidFill>
              </a:rPr>
              <a:t>condition in Gynecology</a:t>
            </a:r>
            <a:endParaRPr lang="en-GB" b="1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224" y="1352371"/>
            <a:ext cx="11544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smtClean="0">
                <a:solidFill>
                  <a:prstClr val="black"/>
                </a:solidFill>
              </a:rPr>
              <a:t>Definition</a:t>
            </a:r>
          </a:p>
          <a:p>
            <a:pPr algn="ctr"/>
            <a:r>
              <a:rPr lang="en-GB" sz="2400" dirty="0">
                <a:solidFill>
                  <a:prstClr val="black"/>
                </a:solidFill>
              </a:rPr>
              <a:t>Gynaecological emergencies are conditions of the female reproductive system that threaten the woman's life, her sexual function or her fertility.</a:t>
            </a:r>
            <a:endParaRPr lang="en-GB" sz="2400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350" y="2908638"/>
            <a:ext cx="118681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 smtClean="0">
                <a:solidFill>
                  <a:srgbClr val="FF0000"/>
                </a:solidFill>
              </a:rPr>
              <a:t>Ectopic pregnancy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 smtClean="0"/>
              <a:t>Miscarriage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v-SE" sz="2400" b="1" dirty="0" smtClean="0">
                <a:solidFill>
                  <a:srgbClr val="FF0000"/>
                </a:solidFill>
              </a:rPr>
              <a:t>Rupture/Torsion of an ovarian cyst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Acute Pelvic Inflammatory </a:t>
            </a:r>
            <a:r>
              <a:rPr lang="en-GB" sz="2400" dirty="0" smtClean="0"/>
              <a:t>Disease (PID)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Vulvar abscesses (Bartholin’s </a:t>
            </a:r>
            <a:r>
              <a:rPr lang="en-GB" sz="2400" dirty="0" smtClean="0"/>
              <a:t>cysts)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</a:rPr>
              <a:t>Toxic shock </a:t>
            </a:r>
            <a:r>
              <a:rPr lang="en-GB" sz="2400" b="1" dirty="0" smtClean="0">
                <a:solidFill>
                  <a:srgbClr val="FF0000"/>
                </a:solidFill>
              </a:rPr>
              <a:t>syndrome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</a:rPr>
              <a:t>Sexual violence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Buy Gynecological Emergencies Book Online at Low Prices in India | Gynecological  Emergencies Reviews &amp; Ratings - Amazon.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 b="30890"/>
          <a:stretch/>
        </p:blipFill>
        <p:spPr bwMode="auto">
          <a:xfrm>
            <a:off x="6381751" y="2946208"/>
            <a:ext cx="4900762" cy="343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641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63500" y="-13652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AutoShape 8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215900" y="1587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dirty="0" smtClean="0"/>
              <a:t>Διάγνωση της κύησης</a:t>
            </a:r>
            <a:endParaRPr lang="en-GB" dirty="0"/>
          </a:p>
        </p:txBody>
      </p:sp>
      <p:pic>
        <p:nvPicPr>
          <p:cNvPr id="1035" name="Picture 11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7" y="1663700"/>
            <a:ext cx="7925693" cy="483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66" y="1406525"/>
            <a:ext cx="3290034" cy="2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66" y="4152900"/>
            <a:ext cx="327582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577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63500" y="-13652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215900" y="1587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12177786" cy="140176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l-GR" dirty="0" smtClean="0"/>
              <a:t>Διάγνωση της κύησης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" y="1809753"/>
            <a:ext cx="6477000" cy="455294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In most </a:t>
            </a:r>
            <a:r>
              <a:rPr lang="en-GB" b="1" dirty="0"/>
              <a:t>normal pregnancies </a:t>
            </a:r>
            <a:r>
              <a:rPr lang="en-GB" dirty="0" smtClean="0"/>
              <a:t>at </a:t>
            </a:r>
            <a:r>
              <a:rPr lang="en-GB" dirty="0" err="1"/>
              <a:t>hCG</a:t>
            </a:r>
            <a:r>
              <a:rPr lang="en-GB" dirty="0"/>
              <a:t> levels </a:t>
            </a:r>
            <a:r>
              <a:rPr lang="en-GB" b="1" dirty="0">
                <a:solidFill>
                  <a:srgbClr val="FF0000"/>
                </a:solidFill>
              </a:rPr>
              <a:t>below 1,200 </a:t>
            </a:r>
            <a:r>
              <a:rPr lang="en-GB" b="1" dirty="0" err="1">
                <a:solidFill>
                  <a:srgbClr val="FF0000"/>
                </a:solidFill>
              </a:rPr>
              <a:t>mIU</a:t>
            </a:r>
            <a:r>
              <a:rPr lang="en-GB" b="1" dirty="0">
                <a:solidFill>
                  <a:srgbClr val="FF0000"/>
                </a:solidFill>
              </a:rPr>
              <a:t>/ml </a:t>
            </a:r>
            <a:r>
              <a:rPr lang="en-GB" dirty="0"/>
              <a:t>the </a:t>
            </a:r>
            <a:r>
              <a:rPr lang="en-GB" dirty="0" err="1"/>
              <a:t>hCG</a:t>
            </a:r>
            <a:r>
              <a:rPr lang="en-GB" dirty="0"/>
              <a:t> usually </a:t>
            </a:r>
            <a:r>
              <a:rPr lang="en-GB" b="1" dirty="0">
                <a:solidFill>
                  <a:srgbClr val="00B050"/>
                </a:solidFill>
              </a:rPr>
              <a:t>doubles every 48-72 </a:t>
            </a:r>
            <a:r>
              <a:rPr lang="en-GB" dirty="0"/>
              <a:t>hours and it normally increases by at least 60% every two days</a:t>
            </a:r>
            <a:r>
              <a:rPr lang="en-GB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As </a:t>
            </a:r>
            <a:r>
              <a:rPr lang="en-GB" dirty="0"/>
              <a:t>pregnancy develops, the increase slows down significantly. </a:t>
            </a:r>
            <a:r>
              <a:rPr lang="en-GB" b="1" dirty="0"/>
              <a:t>Between 1,200 and 6,000 </a:t>
            </a:r>
            <a:r>
              <a:rPr lang="en-GB" b="1" dirty="0" err="1"/>
              <a:t>mIU</a:t>
            </a:r>
            <a:r>
              <a:rPr lang="en-GB" b="1" dirty="0"/>
              <a:t>/ml </a:t>
            </a:r>
            <a:r>
              <a:rPr lang="en-GB" dirty="0"/>
              <a:t>serum, the </a:t>
            </a:r>
            <a:r>
              <a:rPr lang="en-GB" dirty="0" err="1"/>
              <a:t>hCG</a:t>
            </a:r>
            <a:r>
              <a:rPr lang="en-GB" dirty="0"/>
              <a:t> usually </a:t>
            </a:r>
            <a:r>
              <a:rPr lang="en-GB" b="1" dirty="0"/>
              <a:t>takes about 72-96 hours to double</a:t>
            </a:r>
            <a:r>
              <a:rPr lang="en-GB" dirty="0"/>
              <a:t>, and </a:t>
            </a:r>
            <a:r>
              <a:rPr lang="en-GB" b="1" dirty="0"/>
              <a:t>above 6,000 </a:t>
            </a:r>
            <a:r>
              <a:rPr lang="en-GB" b="1" dirty="0" err="1"/>
              <a:t>mIU</a:t>
            </a:r>
            <a:r>
              <a:rPr lang="en-GB" b="1" dirty="0"/>
              <a:t>/ml</a:t>
            </a:r>
            <a:r>
              <a:rPr lang="en-GB" dirty="0"/>
              <a:t>, the </a:t>
            </a:r>
            <a:r>
              <a:rPr lang="en-GB" dirty="0" err="1"/>
              <a:t>hCG</a:t>
            </a:r>
            <a:r>
              <a:rPr lang="en-GB" dirty="0"/>
              <a:t> often takes over </a:t>
            </a:r>
            <a:r>
              <a:rPr lang="en-GB" b="1" dirty="0"/>
              <a:t>four or more days to double</a:t>
            </a:r>
            <a:r>
              <a:rPr lang="en-GB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97" y="2152650"/>
            <a:ext cx="4742517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71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41388"/>
          </a:xfrm>
        </p:spPr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Emergency medical </a:t>
            </a:r>
            <a:r>
              <a:rPr lang="en-GB" b="1" u="sng" dirty="0" smtClean="0">
                <a:solidFill>
                  <a:srgbClr val="FF0000"/>
                </a:solidFill>
              </a:rPr>
              <a:t>condition in Obstetrics</a:t>
            </a:r>
            <a:endParaRPr lang="en-GB" b="1" u="sng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933450"/>
            <a:ext cx="10378298" cy="583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14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63500" y="-13652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215900" y="1587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12177786" cy="1401763"/>
          </a:xfrm>
          <a:solidFill>
            <a:srgbClr val="C00000"/>
          </a:solidFill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ΕΞΩΜΗΤΡΙΟΣ ΚΥΗΣΗ!!!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500" y="2152653"/>
            <a:ext cx="6237774" cy="455294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Slow rising </a:t>
            </a:r>
            <a:r>
              <a:rPr lang="en-GB" dirty="0" err="1"/>
              <a:t>hCG</a:t>
            </a:r>
            <a:r>
              <a:rPr lang="en-GB" dirty="0"/>
              <a:t> levels may indicate a non-viable intrauterine pregnancy, or may indicate an </a:t>
            </a:r>
            <a:r>
              <a:rPr lang="en-GB" b="1" dirty="0">
                <a:solidFill>
                  <a:srgbClr val="FF0000"/>
                </a:solidFill>
              </a:rPr>
              <a:t>ectopic pregnancy </a:t>
            </a:r>
            <a:r>
              <a:rPr lang="en-GB" dirty="0"/>
              <a:t>has occurred</a:t>
            </a:r>
            <a:r>
              <a:rPr lang="en-GB" dirty="0" smtClean="0"/>
              <a:t>.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n-GB" dirty="0"/>
              <a:t>When an egg is fertilized and implants in any </a:t>
            </a:r>
            <a:r>
              <a:rPr lang="en-GB" b="1" dirty="0">
                <a:solidFill>
                  <a:srgbClr val="FF0000"/>
                </a:solidFill>
              </a:rPr>
              <a:t>location other than the uterus</a:t>
            </a:r>
            <a:r>
              <a:rPr lang="en-GB" dirty="0"/>
              <a:t>, the pregnancy is considered </a:t>
            </a:r>
            <a:r>
              <a:rPr lang="en-GB" b="1" dirty="0">
                <a:solidFill>
                  <a:srgbClr val="FF0000"/>
                </a:solidFill>
              </a:rPr>
              <a:t>ectopic</a:t>
            </a:r>
            <a:r>
              <a:rPr lang="en-GB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9"/>
          <a:stretch/>
        </p:blipFill>
        <p:spPr bwMode="auto">
          <a:xfrm>
            <a:off x="6301274" y="2457450"/>
            <a:ext cx="56240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624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63500" y="-13652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215900" y="1587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12177786" cy="1401763"/>
          </a:xfrm>
          <a:solidFill>
            <a:srgbClr val="C00000"/>
          </a:solidFill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ΕΞΩΜΗΤΡΙΟΣ ΚΥΗΣΗ!!!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9220" name="Picture 4" descr="Image result for ectopic pregna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60" y="1395730"/>
            <a:ext cx="8065240" cy="54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80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63500" y="-13652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215900" y="1587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12177786" cy="1401763"/>
          </a:xfrm>
          <a:solidFill>
            <a:srgbClr val="C00000"/>
          </a:solidFill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ΕΞΩΜΗΤΡΙΟΣ ΚΥΗΣΗ!!!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650" y="1943103"/>
            <a:ext cx="6775450" cy="455294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l-GR" dirty="0"/>
              <a:t>Α</a:t>
            </a:r>
            <a:r>
              <a:rPr lang="en-GB" dirty="0" err="1" smtClean="0"/>
              <a:t>ccounts</a:t>
            </a:r>
            <a:r>
              <a:rPr lang="en-GB" dirty="0" smtClean="0"/>
              <a:t> </a:t>
            </a:r>
            <a:r>
              <a:rPr lang="en-GB" dirty="0"/>
              <a:t>for </a:t>
            </a:r>
            <a:r>
              <a:rPr lang="en-GB" b="1" dirty="0">
                <a:solidFill>
                  <a:srgbClr val="0070C0"/>
                </a:solidFill>
              </a:rPr>
              <a:t>1-2% of all </a:t>
            </a:r>
            <a:r>
              <a:rPr lang="en-GB" b="1" dirty="0" smtClean="0">
                <a:solidFill>
                  <a:srgbClr val="0070C0"/>
                </a:solidFill>
              </a:rPr>
              <a:t>pregnancies</a:t>
            </a:r>
            <a:endParaRPr lang="el-GR" b="1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sv-SE" dirty="0"/>
              <a:t>R</a:t>
            </a:r>
            <a:r>
              <a:rPr lang="en-GB" dirty="0" err="1" smtClean="0"/>
              <a:t>epresents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2.7% of all pregnancy-related </a:t>
            </a:r>
            <a:r>
              <a:rPr lang="en-GB" b="1" dirty="0" smtClean="0">
                <a:solidFill>
                  <a:srgbClr val="FF0000"/>
                </a:solidFill>
              </a:rPr>
              <a:t>deaths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FF0000"/>
                </a:solidFill>
              </a:rPr>
              <a:t>90% of ectopic pregnancies occur in the Fallopian </a:t>
            </a:r>
            <a:r>
              <a:rPr lang="en-GB" b="1" dirty="0" smtClean="0">
                <a:solidFill>
                  <a:srgbClr val="FF0000"/>
                </a:solidFill>
              </a:rPr>
              <a:t>tubes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Other places are the </a:t>
            </a:r>
            <a:r>
              <a:rPr lang="en-GB" dirty="0"/>
              <a:t>abdomen</a:t>
            </a:r>
            <a:r>
              <a:rPr lang="en-GB" dirty="0" smtClean="0"/>
              <a:t>, </a:t>
            </a:r>
            <a:r>
              <a:rPr lang="en-GB" dirty="0"/>
              <a:t>an ovary, </a:t>
            </a:r>
            <a:r>
              <a:rPr lang="en-GB" dirty="0" smtClean="0"/>
              <a:t>or </a:t>
            </a:r>
            <a:r>
              <a:rPr lang="en-GB" dirty="0"/>
              <a:t>the cervix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35125"/>
            <a:ext cx="4191000" cy="261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42" y="4386069"/>
            <a:ext cx="4195058" cy="235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858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63500" y="-13652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215900" y="1587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12177786" cy="1401763"/>
          </a:xfrm>
          <a:solidFill>
            <a:srgbClr val="C00000"/>
          </a:solidFill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ΕΞΩΜΗΤΡΙΟΣ ΚΥΗΣΗ!!!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650" y="1943103"/>
            <a:ext cx="6775450" cy="455294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sv-SE" sz="4000" b="1" dirty="0" smtClean="0">
                <a:solidFill>
                  <a:srgbClr val="FF0000"/>
                </a:solidFill>
              </a:rPr>
              <a:t>Symptoms</a:t>
            </a:r>
            <a:endParaRPr lang="en-GB" sz="40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 smtClean="0"/>
              <a:t>Mild </a:t>
            </a:r>
            <a:r>
              <a:rPr lang="en-GB" dirty="0"/>
              <a:t>to severe </a:t>
            </a:r>
            <a:r>
              <a:rPr lang="en-GB" b="1" dirty="0" smtClean="0">
                <a:solidFill>
                  <a:srgbClr val="FF0000"/>
                </a:solidFill>
              </a:rPr>
              <a:t>abdominal pain </a:t>
            </a:r>
            <a:r>
              <a:rPr lang="en-GB" dirty="0"/>
              <a:t>on the side of your pelvis. P</a:t>
            </a:r>
            <a:r>
              <a:rPr lang="en-GB" dirty="0" smtClean="0"/>
              <a:t>ain </a:t>
            </a:r>
            <a:r>
              <a:rPr lang="en-GB" dirty="0"/>
              <a:t>may appear suddenly or gradually.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FF0000"/>
                </a:solidFill>
              </a:rPr>
              <a:t>Vaginal bleeding </a:t>
            </a:r>
            <a:r>
              <a:rPr lang="en-GB" dirty="0"/>
              <a:t>that may seem different in </a:t>
            </a:r>
            <a:r>
              <a:rPr lang="en-GB" dirty="0" err="1"/>
              <a:t>color</a:t>
            </a:r>
            <a:r>
              <a:rPr lang="en-GB" dirty="0"/>
              <a:t> to menstrual </a:t>
            </a:r>
            <a:r>
              <a:rPr lang="en-GB" dirty="0" smtClean="0"/>
              <a:t>bleeding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 err="1" smtClean="0">
                <a:solidFill>
                  <a:srgbClr val="FF0000"/>
                </a:solidFill>
              </a:rPr>
              <a:t>Diarrhea</a:t>
            </a:r>
            <a:endParaRPr lang="en-GB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FF0000"/>
                </a:solidFill>
              </a:rPr>
              <a:t>Fainting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FF0000"/>
                </a:solidFill>
              </a:rPr>
              <a:t>Heavy sweating</a:t>
            </a:r>
            <a:endParaRPr lang="en-GB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FF0000"/>
                </a:solidFill>
              </a:rPr>
              <a:t>Shortness of breath and/or rapid </a:t>
            </a:r>
            <a:r>
              <a:rPr lang="en-GB" b="1" dirty="0" smtClean="0">
                <a:solidFill>
                  <a:srgbClr val="FF0000"/>
                </a:solidFill>
              </a:rPr>
              <a:t>heartbeat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87525"/>
            <a:ext cx="5008634" cy="251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55596"/>
            <a:ext cx="309562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315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63500" y="-13652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215900" y="1587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12177786" cy="1401763"/>
          </a:xfrm>
          <a:solidFill>
            <a:srgbClr val="C00000"/>
          </a:solidFill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ΕΞΩΜΗΤΡΙΟΣ ΚΥΗΣΗ!!!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16" y="1428750"/>
            <a:ext cx="9457184" cy="541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476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63500" y="-13652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Image result for pregnancy yolk sac heartbeat"/>
          <p:cNvSpPr>
            <a:spLocks noChangeAspect="1" noChangeArrowheads="1"/>
          </p:cNvSpPr>
          <p:nvPr/>
        </p:nvSpPr>
        <p:spPr bwMode="auto">
          <a:xfrm>
            <a:off x="215900" y="15875"/>
            <a:ext cx="2428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12177786" cy="1401763"/>
          </a:xfrm>
          <a:solidFill>
            <a:srgbClr val="C00000"/>
          </a:solidFill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ΕΞΩΜΗΤΡΙΟΣ ΚΥΗΣΗ!!!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6" y="1410450"/>
            <a:ext cx="9580563" cy="54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912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1144515">
            <a:off x="3317929" y="2841849"/>
            <a:ext cx="5692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Ευχαριστώ! </a:t>
            </a:r>
            <a:endParaRPr lang="el-GR" sz="7200" b="1" i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Γραφή 4"/>
              <p14:cNvContentPartPr/>
              <p14:nvPr/>
            </p14:nvContentPartPr>
            <p14:xfrm>
              <a:off x="9898168" y="1179052"/>
              <a:ext cx="1370520" cy="934560"/>
            </p14:xfrm>
          </p:contentPart>
        </mc:Choice>
        <mc:Fallback xmlns="">
          <p:pic>
            <p:nvPicPr>
              <p:cNvPr id="5" name="Γραφή 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88808" y="1169688"/>
                <a:ext cx="1389240" cy="9532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00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3" y="172858"/>
            <a:ext cx="10972800" cy="941388"/>
          </a:xfrm>
        </p:spPr>
        <p:txBody>
          <a:bodyPr/>
          <a:lstStyle/>
          <a:p>
            <a:r>
              <a:rPr lang="en-GB" b="1" u="sng" dirty="0">
                <a:solidFill>
                  <a:srgbClr val="FF0000"/>
                </a:solidFill>
              </a:rPr>
              <a:t>Emergency medical </a:t>
            </a:r>
            <a:r>
              <a:rPr lang="en-GB" b="1" u="sng" dirty="0" smtClean="0">
                <a:solidFill>
                  <a:srgbClr val="FF0000"/>
                </a:solidFill>
              </a:rPr>
              <a:t>condition in Obstetrics</a:t>
            </a:r>
            <a:endParaRPr lang="en-GB" b="1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224" y="1291411"/>
            <a:ext cx="115442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/>
              <a:t>Definition</a:t>
            </a:r>
          </a:p>
          <a:p>
            <a:pPr algn="ctr"/>
            <a:endParaRPr lang="en-GB" sz="2400" b="1" u="sng" dirty="0" smtClean="0"/>
          </a:p>
          <a:p>
            <a:r>
              <a:rPr lang="en-GB" sz="2400" dirty="0" smtClean="0"/>
              <a:t>Obstetric </a:t>
            </a:r>
            <a:r>
              <a:rPr lang="en-GB" sz="2400" dirty="0"/>
              <a:t>emergencies are health problems that are </a:t>
            </a:r>
            <a:r>
              <a:rPr lang="en-GB" sz="2400" b="1" dirty="0">
                <a:solidFill>
                  <a:srgbClr val="FF0000"/>
                </a:solidFill>
              </a:rPr>
              <a:t>life-threatening</a:t>
            </a:r>
            <a:r>
              <a:rPr lang="en-GB" sz="2400" dirty="0"/>
              <a:t> for </a:t>
            </a:r>
            <a:r>
              <a:rPr lang="en-GB" sz="2400" b="1" dirty="0">
                <a:solidFill>
                  <a:srgbClr val="FF0000"/>
                </a:solidFill>
              </a:rPr>
              <a:t>pregnant women and their babies</a:t>
            </a:r>
            <a:r>
              <a:rPr lang="en-GB" sz="2400" dirty="0"/>
              <a:t>. An obstetric emergency may arise at any time </a:t>
            </a:r>
            <a:r>
              <a:rPr lang="en-GB" sz="2400" b="1" dirty="0">
                <a:solidFill>
                  <a:srgbClr val="FF0000"/>
                </a:solidFill>
              </a:rPr>
              <a:t>during pregnancy, labour and </a:t>
            </a:r>
            <a:r>
              <a:rPr lang="en-GB" sz="2400" b="1" dirty="0" smtClean="0">
                <a:solidFill>
                  <a:srgbClr val="FF0000"/>
                </a:solidFill>
              </a:rPr>
              <a:t>birth or postpartum</a:t>
            </a:r>
            <a:r>
              <a:rPr lang="en-GB" sz="2400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350" y="3500497"/>
            <a:ext cx="46443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/>
              <a:t>During pregnancy: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Miscarriage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Ectopic pregnancy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Placental abruption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Placenta praevia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Preeclampsia/eclampsia</a:t>
            </a:r>
            <a:endParaRPr lang="en-GB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Premature rupture of </a:t>
            </a:r>
            <a:r>
              <a:rPr lang="en-GB" sz="2000" dirty="0" smtClean="0"/>
              <a:t>membranes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Sepsis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Amniotic fluid embolism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DVT/embolism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4777740" y="3500497"/>
            <a:ext cx="32537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/>
              <a:t>During </a:t>
            </a:r>
            <a:r>
              <a:rPr lang="en-GB" sz="2000" b="1" u="sng" dirty="0" smtClean="0"/>
              <a:t>labour: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Shoulder </a:t>
            </a:r>
            <a:r>
              <a:rPr lang="en-GB" sz="2000" dirty="0" smtClean="0"/>
              <a:t>dystocia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Prolapsed umbilical </a:t>
            </a:r>
            <a:r>
              <a:rPr lang="en-GB" sz="2000" dirty="0" smtClean="0"/>
              <a:t>cord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Placenta </a:t>
            </a:r>
            <a:r>
              <a:rPr lang="en-GB" sz="2000" dirty="0" err="1" smtClean="0"/>
              <a:t>accreta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Rupture of the </a:t>
            </a:r>
            <a:r>
              <a:rPr lang="en-GB" sz="2000" dirty="0" smtClean="0"/>
              <a:t>uterus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Amniotic </a:t>
            </a:r>
            <a:r>
              <a:rPr lang="en-GB" sz="2000" dirty="0"/>
              <a:t>fluid </a:t>
            </a:r>
            <a:r>
              <a:rPr lang="en-GB" sz="2000" dirty="0" smtClean="0"/>
              <a:t>embolism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Preeclampsia/eclampsia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Sepsis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Amniotic fluid </a:t>
            </a:r>
            <a:r>
              <a:rPr lang="en-GB" sz="2000" dirty="0" smtClean="0"/>
              <a:t>embolism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DVT/embolism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8705850" y="3500497"/>
            <a:ext cx="30822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smtClean="0"/>
              <a:t>Postpartum: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dirty="0" smtClean="0">
                <a:solidFill>
                  <a:srgbClr val="FF0000"/>
                </a:solidFill>
              </a:rPr>
              <a:t>Haemorrhage/bleeding</a:t>
            </a:r>
            <a:endParaRPr lang="en-GB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Inversion </a:t>
            </a:r>
            <a:r>
              <a:rPr lang="en-GB" sz="2000" dirty="0"/>
              <a:t>of the uterus 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Amniotic fluid </a:t>
            </a:r>
            <a:r>
              <a:rPr lang="en-GB" sz="2000" dirty="0" smtClean="0"/>
              <a:t>embolism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Preeclampsia/eclampsia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Sepsis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Amniotic fluid </a:t>
            </a:r>
            <a:r>
              <a:rPr lang="en-GB" sz="2000" dirty="0" smtClean="0"/>
              <a:t>embolism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DVT/embolism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91321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215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1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10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91"/>
            <a:ext cx="12192000" cy="686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66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82" y="0"/>
            <a:ext cx="79942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722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</TotalTime>
  <Words>1835</Words>
  <Application>Microsoft Office PowerPoint</Application>
  <PresentationFormat>Custom</PresentationFormat>
  <Paragraphs>277</Paragraphs>
  <Slides>46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Office Theme</vt:lpstr>
      <vt:lpstr>Slate</vt:lpstr>
      <vt:lpstr>2_Office Theme</vt:lpstr>
      <vt:lpstr>3_Office Theme</vt:lpstr>
      <vt:lpstr>PowerPoint Presentation</vt:lpstr>
      <vt:lpstr>Emergency medical condition</vt:lpstr>
      <vt:lpstr>Emergency medical condition</vt:lpstr>
      <vt:lpstr>Emergency medical condition in Obstetrics</vt:lpstr>
      <vt:lpstr>Emergency medical condition in Obstetrics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ΜΕΤΑΒΟΛΕΣ ΣΤΗΝ ΑΝΑΤΟΜΙΑ ΚΑΙ ΤΗΝ ΦΥΣΙΟΛΟΓΙΑ ΚΑΤΑ ΤΗΝ ΚΥΗΣΗ</vt:lpstr>
      <vt:lpstr>ΑΡΧΕΣ ΚΑΡΔΙΟΑΝΑΠΝΕΥΣΤΙΚΗΣ ΑΝΑΖΩΟΓΟΝΗΣΗΣ ΣΤΗΝ ΚΥΗΣΗ</vt:lpstr>
      <vt:lpstr>Ανακοπή στην κύηση</vt:lpstr>
      <vt:lpstr>Μεταβολές στην κύηση που επηρεάζουν την ΚΑΑ</vt:lpstr>
      <vt:lpstr>PowerPoint Presentation</vt:lpstr>
      <vt:lpstr>Αντιμετώπιση- Ανάνηψη μητέρας</vt:lpstr>
      <vt:lpstr>PowerPoint Presentation</vt:lpstr>
      <vt:lpstr>ΣΟΒΑΡΗ ΠΡΟΕΚΛΑΜΨΙΑ- ΕΚΛΑΜΨΙΑ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medical condition in Gynecology</vt:lpstr>
      <vt:lpstr>Διάγνωση της κύησης</vt:lpstr>
      <vt:lpstr>Διάγνωση της κύησης</vt:lpstr>
      <vt:lpstr>ΕΞΩΜΗΤΡΙΟΣ ΚΥΗΣΗ!!!</vt:lpstr>
      <vt:lpstr>ΕΞΩΜΗΤΡΙΟΣ ΚΥΗΣΗ!!!</vt:lpstr>
      <vt:lpstr>ΕΞΩΜΗΤΡΙΟΣ ΚΥΗΣΗ!!!</vt:lpstr>
      <vt:lpstr>ΕΞΩΜΗΤΡΙΟΣ ΚΥΗΣΗ!!!</vt:lpstr>
      <vt:lpstr>ΕΞΩΜΗΤΡΙΟΣ ΚΥΗΣΗ!!!</vt:lpstr>
      <vt:lpstr>ΕΞΩΜΗΤΡΙΟΣ ΚΥΗΣΗ!!!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UNIWA</dc:creator>
  <cp:lastModifiedBy>Reviewer</cp:lastModifiedBy>
  <cp:revision>154</cp:revision>
  <dcterms:created xsi:type="dcterms:W3CDTF">2021-04-13T07:37:44Z</dcterms:created>
  <dcterms:modified xsi:type="dcterms:W3CDTF">2023-11-10T09:09:01Z</dcterms:modified>
</cp:coreProperties>
</file>