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88"/>
  </p:notesMasterIdLst>
  <p:sldIdLst>
    <p:sldId id="256" r:id="rId2"/>
    <p:sldId id="263" r:id="rId3"/>
    <p:sldId id="374" r:id="rId4"/>
    <p:sldId id="257" r:id="rId5"/>
    <p:sldId id="273" r:id="rId6"/>
    <p:sldId id="259" r:id="rId7"/>
    <p:sldId id="274" r:id="rId8"/>
    <p:sldId id="267" r:id="rId9"/>
    <p:sldId id="272" r:id="rId10"/>
    <p:sldId id="276" r:id="rId11"/>
    <p:sldId id="275" r:id="rId12"/>
    <p:sldId id="277" r:id="rId13"/>
    <p:sldId id="279" r:id="rId14"/>
    <p:sldId id="278" r:id="rId15"/>
    <p:sldId id="270" r:id="rId16"/>
    <p:sldId id="280" r:id="rId17"/>
    <p:sldId id="281" r:id="rId18"/>
    <p:sldId id="282" r:id="rId19"/>
    <p:sldId id="284" r:id="rId20"/>
    <p:sldId id="286" r:id="rId21"/>
    <p:sldId id="285" r:id="rId22"/>
    <p:sldId id="288" r:id="rId23"/>
    <p:sldId id="283" r:id="rId24"/>
    <p:sldId id="289" r:id="rId25"/>
    <p:sldId id="292" r:id="rId26"/>
    <p:sldId id="294" r:id="rId27"/>
    <p:sldId id="293" r:id="rId28"/>
    <p:sldId id="296" r:id="rId29"/>
    <p:sldId id="297" r:id="rId30"/>
    <p:sldId id="299" r:id="rId31"/>
    <p:sldId id="298" r:id="rId32"/>
    <p:sldId id="300" r:id="rId33"/>
    <p:sldId id="325" r:id="rId34"/>
    <p:sldId id="326" r:id="rId35"/>
    <p:sldId id="356" r:id="rId36"/>
    <p:sldId id="407" r:id="rId37"/>
    <p:sldId id="408" r:id="rId38"/>
    <p:sldId id="359" r:id="rId39"/>
    <p:sldId id="352" r:id="rId40"/>
    <p:sldId id="375" r:id="rId41"/>
    <p:sldId id="353" r:id="rId42"/>
    <p:sldId id="355" r:id="rId43"/>
    <p:sldId id="360" r:id="rId44"/>
    <p:sldId id="376" r:id="rId45"/>
    <p:sldId id="377" r:id="rId46"/>
    <p:sldId id="361" r:id="rId47"/>
    <p:sldId id="362" r:id="rId48"/>
    <p:sldId id="363" r:id="rId49"/>
    <p:sldId id="365" r:id="rId50"/>
    <p:sldId id="364" r:id="rId51"/>
    <p:sldId id="366" r:id="rId52"/>
    <p:sldId id="303" r:id="rId53"/>
    <p:sldId id="304" r:id="rId54"/>
    <p:sldId id="305" r:id="rId55"/>
    <p:sldId id="306" r:id="rId56"/>
    <p:sldId id="307" r:id="rId57"/>
    <p:sldId id="308" r:id="rId58"/>
    <p:sldId id="309" r:id="rId59"/>
    <p:sldId id="310" r:id="rId60"/>
    <p:sldId id="311" r:id="rId61"/>
    <p:sldId id="312" r:id="rId62"/>
    <p:sldId id="378" r:id="rId63"/>
    <p:sldId id="380" r:id="rId64"/>
    <p:sldId id="381" r:id="rId65"/>
    <p:sldId id="382" r:id="rId66"/>
    <p:sldId id="383" r:id="rId67"/>
    <p:sldId id="384" r:id="rId68"/>
    <p:sldId id="385" r:id="rId69"/>
    <p:sldId id="386" r:id="rId70"/>
    <p:sldId id="387" r:id="rId71"/>
    <p:sldId id="388" r:id="rId72"/>
    <p:sldId id="389" r:id="rId73"/>
    <p:sldId id="390" r:id="rId74"/>
    <p:sldId id="391" r:id="rId75"/>
    <p:sldId id="392" r:id="rId76"/>
    <p:sldId id="396" r:id="rId77"/>
    <p:sldId id="397" r:id="rId78"/>
    <p:sldId id="398" r:id="rId79"/>
    <p:sldId id="399" r:id="rId80"/>
    <p:sldId id="400" r:id="rId81"/>
    <p:sldId id="401" r:id="rId82"/>
    <p:sldId id="402" r:id="rId83"/>
    <p:sldId id="403" r:id="rId84"/>
    <p:sldId id="404" r:id="rId85"/>
    <p:sldId id="405" r:id="rId86"/>
    <p:sldId id="406" r:id="rId87"/>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00CC66"/>
    <a:srgbClr val="A64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2" d="100"/>
          <a:sy n="102" d="100"/>
        </p:scale>
        <p:origin x="7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B7412F-DA1A-40ED-8A68-111C3C5FF57D}" type="doc">
      <dgm:prSet loTypeId="urn:microsoft.com/office/officeart/2005/8/layout/chevron1" loCatId="process" qsTypeId="urn:microsoft.com/office/officeart/2005/8/quickstyle/simple1" qsCatId="simple" csTypeId="urn:microsoft.com/office/officeart/2005/8/colors/accent1_2" csCatId="accent1" phldr="1"/>
      <dgm:spPr/>
    </dgm:pt>
    <dgm:pt modelId="{70BD2A23-1B71-4E81-A17D-818925079370}">
      <dgm:prSet phldrT="[Text]"/>
      <dgm:spPr/>
      <dgm:t>
        <a:bodyPr/>
        <a:lstStyle/>
        <a:p>
          <a:r>
            <a:rPr lang="el-GR" dirty="0" smtClean="0"/>
            <a:t>Εκτίμηση ΜΑΠ</a:t>
          </a:r>
          <a:endParaRPr lang="el-GR" dirty="0"/>
        </a:p>
      </dgm:t>
    </dgm:pt>
    <dgm:pt modelId="{54B38A4C-3FC9-4373-8902-10F72FEB0C47}" type="parTrans" cxnId="{C9F6A1DC-CD10-48FE-9D3C-FC45DEB1BF4D}">
      <dgm:prSet/>
      <dgm:spPr/>
      <dgm:t>
        <a:bodyPr/>
        <a:lstStyle/>
        <a:p>
          <a:endParaRPr lang="el-GR"/>
        </a:p>
      </dgm:t>
    </dgm:pt>
    <dgm:pt modelId="{98197B0E-4A6E-4863-9CF3-3522130F5379}" type="sibTrans" cxnId="{C9F6A1DC-CD10-48FE-9D3C-FC45DEB1BF4D}">
      <dgm:prSet/>
      <dgm:spPr/>
      <dgm:t>
        <a:bodyPr/>
        <a:lstStyle/>
        <a:p>
          <a:endParaRPr lang="el-GR"/>
        </a:p>
      </dgm:t>
    </dgm:pt>
    <dgm:pt modelId="{D0F90C4C-4C25-4C9C-972D-441731FC321B}">
      <dgm:prSet phldrT="[Text]"/>
      <dgm:spPr/>
      <dgm:t>
        <a:bodyPr/>
        <a:lstStyle/>
        <a:p>
          <a:r>
            <a:rPr lang="el-GR" dirty="0" smtClean="0"/>
            <a:t>Σημεία ιστικής υποάρδευσης</a:t>
          </a:r>
          <a:endParaRPr lang="el-GR" dirty="0"/>
        </a:p>
      </dgm:t>
    </dgm:pt>
    <dgm:pt modelId="{0F78ABC3-7348-4058-ACB1-BB7EC41BE95D}" type="parTrans" cxnId="{9D823DBD-8BE5-4FFB-87B4-CC90CD2E57CE}">
      <dgm:prSet/>
      <dgm:spPr/>
      <dgm:t>
        <a:bodyPr/>
        <a:lstStyle/>
        <a:p>
          <a:endParaRPr lang="el-GR"/>
        </a:p>
      </dgm:t>
    </dgm:pt>
    <dgm:pt modelId="{635E18AC-FAE4-435B-8F08-F71BC57A394B}" type="sibTrans" cxnId="{9D823DBD-8BE5-4FFB-87B4-CC90CD2E57CE}">
      <dgm:prSet/>
      <dgm:spPr/>
      <dgm:t>
        <a:bodyPr/>
        <a:lstStyle/>
        <a:p>
          <a:endParaRPr lang="el-GR"/>
        </a:p>
      </dgm:t>
    </dgm:pt>
    <dgm:pt modelId="{26667156-DC2D-448A-BEF6-2B26155F7D97}">
      <dgm:prSet phldrT="[Text]"/>
      <dgm:spPr/>
      <dgm:t>
        <a:bodyPr/>
        <a:lstStyle/>
        <a:p>
          <a:r>
            <a:rPr lang="el-GR" dirty="0" smtClean="0"/>
            <a:t>Επίπεδα γαλακτικού οξέος</a:t>
          </a:r>
          <a:endParaRPr lang="el-GR" dirty="0"/>
        </a:p>
      </dgm:t>
    </dgm:pt>
    <dgm:pt modelId="{ED49FA18-B3A8-4C69-B485-38D6CEDEC69D}" type="parTrans" cxnId="{727E9FD8-A7F1-4B32-9AA4-4DC88FE39E5D}">
      <dgm:prSet/>
      <dgm:spPr/>
      <dgm:t>
        <a:bodyPr/>
        <a:lstStyle/>
        <a:p>
          <a:endParaRPr lang="el-GR"/>
        </a:p>
      </dgm:t>
    </dgm:pt>
    <dgm:pt modelId="{356C0F3E-C09E-49F7-B39B-FDB300F6F7F5}" type="sibTrans" cxnId="{727E9FD8-A7F1-4B32-9AA4-4DC88FE39E5D}">
      <dgm:prSet/>
      <dgm:spPr/>
      <dgm:t>
        <a:bodyPr/>
        <a:lstStyle/>
        <a:p>
          <a:endParaRPr lang="el-GR"/>
        </a:p>
      </dgm:t>
    </dgm:pt>
    <dgm:pt modelId="{BC6FFC40-FA14-4C09-889F-C5C68F1AC236}" type="pres">
      <dgm:prSet presAssocID="{6CB7412F-DA1A-40ED-8A68-111C3C5FF57D}" presName="Name0" presStyleCnt="0">
        <dgm:presLayoutVars>
          <dgm:dir/>
          <dgm:animLvl val="lvl"/>
          <dgm:resizeHandles val="exact"/>
        </dgm:presLayoutVars>
      </dgm:prSet>
      <dgm:spPr/>
    </dgm:pt>
    <dgm:pt modelId="{2541AADA-8C2B-4702-9BF1-CCF00C7134D7}" type="pres">
      <dgm:prSet presAssocID="{70BD2A23-1B71-4E81-A17D-818925079370}" presName="parTxOnly" presStyleLbl="node1" presStyleIdx="0" presStyleCnt="3">
        <dgm:presLayoutVars>
          <dgm:chMax val="0"/>
          <dgm:chPref val="0"/>
          <dgm:bulletEnabled val="1"/>
        </dgm:presLayoutVars>
      </dgm:prSet>
      <dgm:spPr/>
      <dgm:t>
        <a:bodyPr/>
        <a:lstStyle/>
        <a:p>
          <a:endParaRPr lang="el-GR"/>
        </a:p>
      </dgm:t>
    </dgm:pt>
    <dgm:pt modelId="{AE1BB862-E601-4B97-AD3F-6296557C06D6}" type="pres">
      <dgm:prSet presAssocID="{98197B0E-4A6E-4863-9CF3-3522130F5379}" presName="parTxOnlySpace" presStyleCnt="0"/>
      <dgm:spPr/>
    </dgm:pt>
    <dgm:pt modelId="{844984A8-6268-4B65-87A9-1F288E1DC6F0}" type="pres">
      <dgm:prSet presAssocID="{D0F90C4C-4C25-4C9C-972D-441731FC321B}" presName="parTxOnly" presStyleLbl="node1" presStyleIdx="1" presStyleCnt="3">
        <dgm:presLayoutVars>
          <dgm:chMax val="0"/>
          <dgm:chPref val="0"/>
          <dgm:bulletEnabled val="1"/>
        </dgm:presLayoutVars>
      </dgm:prSet>
      <dgm:spPr/>
      <dgm:t>
        <a:bodyPr/>
        <a:lstStyle/>
        <a:p>
          <a:endParaRPr lang="el-GR"/>
        </a:p>
      </dgm:t>
    </dgm:pt>
    <dgm:pt modelId="{9067BEAE-D2AD-4DF5-B377-835EB36210D6}" type="pres">
      <dgm:prSet presAssocID="{635E18AC-FAE4-435B-8F08-F71BC57A394B}" presName="parTxOnlySpace" presStyleCnt="0"/>
      <dgm:spPr/>
    </dgm:pt>
    <dgm:pt modelId="{CEF3E5F7-81F0-483B-9ECD-E9764AFF8A54}" type="pres">
      <dgm:prSet presAssocID="{26667156-DC2D-448A-BEF6-2B26155F7D97}" presName="parTxOnly" presStyleLbl="node1" presStyleIdx="2" presStyleCnt="3">
        <dgm:presLayoutVars>
          <dgm:chMax val="0"/>
          <dgm:chPref val="0"/>
          <dgm:bulletEnabled val="1"/>
        </dgm:presLayoutVars>
      </dgm:prSet>
      <dgm:spPr/>
      <dgm:t>
        <a:bodyPr/>
        <a:lstStyle/>
        <a:p>
          <a:endParaRPr lang="el-GR"/>
        </a:p>
      </dgm:t>
    </dgm:pt>
  </dgm:ptLst>
  <dgm:cxnLst>
    <dgm:cxn modelId="{EEF9D708-FB8C-4798-93AE-B392A8C346B4}" type="presOf" srcId="{6CB7412F-DA1A-40ED-8A68-111C3C5FF57D}" destId="{BC6FFC40-FA14-4C09-889F-C5C68F1AC236}" srcOrd="0" destOrd="0" presId="urn:microsoft.com/office/officeart/2005/8/layout/chevron1"/>
    <dgm:cxn modelId="{70B2C1BF-C1F7-4A3B-BFF1-50F9298B80DF}" type="presOf" srcId="{D0F90C4C-4C25-4C9C-972D-441731FC321B}" destId="{844984A8-6268-4B65-87A9-1F288E1DC6F0}" srcOrd="0" destOrd="0" presId="urn:microsoft.com/office/officeart/2005/8/layout/chevron1"/>
    <dgm:cxn modelId="{DC5D750A-5E85-4914-8FBA-B8A6ED98473C}" type="presOf" srcId="{26667156-DC2D-448A-BEF6-2B26155F7D97}" destId="{CEF3E5F7-81F0-483B-9ECD-E9764AFF8A54}" srcOrd="0" destOrd="0" presId="urn:microsoft.com/office/officeart/2005/8/layout/chevron1"/>
    <dgm:cxn modelId="{727E9FD8-A7F1-4B32-9AA4-4DC88FE39E5D}" srcId="{6CB7412F-DA1A-40ED-8A68-111C3C5FF57D}" destId="{26667156-DC2D-448A-BEF6-2B26155F7D97}" srcOrd="2" destOrd="0" parTransId="{ED49FA18-B3A8-4C69-B485-38D6CEDEC69D}" sibTransId="{356C0F3E-C09E-49F7-B39B-FDB300F6F7F5}"/>
    <dgm:cxn modelId="{9D823DBD-8BE5-4FFB-87B4-CC90CD2E57CE}" srcId="{6CB7412F-DA1A-40ED-8A68-111C3C5FF57D}" destId="{D0F90C4C-4C25-4C9C-972D-441731FC321B}" srcOrd="1" destOrd="0" parTransId="{0F78ABC3-7348-4058-ACB1-BB7EC41BE95D}" sibTransId="{635E18AC-FAE4-435B-8F08-F71BC57A394B}"/>
    <dgm:cxn modelId="{E1A2670D-B419-4221-9C33-3248469DAB55}" type="presOf" srcId="{70BD2A23-1B71-4E81-A17D-818925079370}" destId="{2541AADA-8C2B-4702-9BF1-CCF00C7134D7}" srcOrd="0" destOrd="0" presId="urn:microsoft.com/office/officeart/2005/8/layout/chevron1"/>
    <dgm:cxn modelId="{C9F6A1DC-CD10-48FE-9D3C-FC45DEB1BF4D}" srcId="{6CB7412F-DA1A-40ED-8A68-111C3C5FF57D}" destId="{70BD2A23-1B71-4E81-A17D-818925079370}" srcOrd="0" destOrd="0" parTransId="{54B38A4C-3FC9-4373-8902-10F72FEB0C47}" sibTransId="{98197B0E-4A6E-4863-9CF3-3522130F5379}"/>
    <dgm:cxn modelId="{8C1C186D-76BD-433C-9355-6203D7153958}" type="presParOf" srcId="{BC6FFC40-FA14-4C09-889F-C5C68F1AC236}" destId="{2541AADA-8C2B-4702-9BF1-CCF00C7134D7}" srcOrd="0" destOrd="0" presId="urn:microsoft.com/office/officeart/2005/8/layout/chevron1"/>
    <dgm:cxn modelId="{8E7DC6E4-4237-4943-9B91-BAB1F9DBBA12}" type="presParOf" srcId="{BC6FFC40-FA14-4C09-889F-C5C68F1AC236}" destId="{AE1BB862-E601-4B97-AD3F-6296557C06D6}" srcOrd="1" destOrd="0" presId="urn:microsoft.com/office/officeart/2005/8/layout/chevron1"/>
    <dgm:cxn modelId="{DEA8A0F3-9A0E-40E7-A267-2F0F44BC24F7}" type="presParOf" srcId="{BC6FFC40-FA14-4C09-889F-C5C68F1AC236}" destId="{844984A8-6268-4B65-87A9-1F288E1DC6F0}" srcOrd="2" destOrd="0" presId="urn:microsoft.com/office/officeart/2005/8/layout/chevron1"/>
    <dgm:cxn modelId="{FAD2F8E6-3576-4BDB-BA60-384ADBF99A34}" type="presParOf" srcId="{BC6FFC40-FA14-4C09-889F-C5C68F1AC236}" destId="{9067BEAE-D2AD-4DF5-B377-835EB36210D6}" srcOrd="3" destOrd="0" presId="urn:microsoft.com/office/officeart/2005/8/layout/chevron1"/>
    <dgm:cxn modelId="{6DBF5E72-A913-4AA8-9121-D4FDF2041D23}" type="presParOf" srcId="{BC6FFC40-FA14-4C09-889F-C5C68F1AC236}" destId="{CEF3E5F7-81F0-483B-9ECD-E9764AFF8A54}"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B7412F-DA1A-40ED-8A68-111C3C5FF57D}" type="doc">
      <dgm:prSet loTypeId="urn:microsoft.com/office/officeart/2005/8/layout/chevron1" loCatId="process" qsTypeId="urn:microsoft.com/office/officeart/2005/8/quickstyle/simple1" qsCatId="simple" csTypeId="urn:microsoft.com/office/officeart/2005/8/colors/accent1_2" csCatId="accent1" phldr="1"/>
      <dgm:spPr/>
    </dgm:pt>
    <dgm:pt modelId="{70BD2A23-1B71-4E81-A17D-818925079370}">
      <dgm:prSet phldrT="[Text]"/>
      <dgm:spPr/>
      <dgm:t>
        <a:bodyPr/>
        <a:lstStyle/>
        <a:p>
          <a:r>
            <a:rPr lang="el-GR" dirty="0" smtClean="0"/>
            <a:t>Εκτίμηση ΜΑΠ</a:t>
          </a:r>
          <a:endParaRPr lang="el-GR" dirty="0"/>
        </a:p>
      </dgm:t>
    </dgm:pt>
    <dgm:pt modelId="{54B38A4C-3FC9-4373-8902-10F72FEB0C47}" type="parTrans" cxnId="{C9F6A1DC-CD10-48FE-9D3C-FC45DEB1BF4D}">
      <dgm:prSet/>
      <dgm:spPr/>
      <dgm:t>
        <a:bodyPr/>
        <a:lstStyle/>
        <a:p>
          <a:endParaRPr lang="el-GR"/>
        </a:p>
      </dgm:t>
    </dgm:pt>
    <dgm:pt modelId="{98197B0E-4A6E-4863-9CF3-3522130F5379}" type="sibTrans" cxnId="{C9F6A1DC-CD10-48FE-9D3C-FC45DEB1BF4D}">
      <dgm:prSet/>
      <dgm:spPr/>
      <dgm:t>
        <a:bodyPr/>
        <a:lstStyle/>
        <a:p>
          <a:endParaRPr lang="el-GR"/>
        </a:p>
      </dgm:t>
    </dgm:pt>
    <dgm:pt modelId="{D0F90C4C-4C25-4C9C-972D-441731FC321B}">
      <dgm:prSet phldrT="[Text]"/>
      <dgm:spPr/>
      <dgm:t>
        <a:bodyPr/>
        <a:lstStyle/>
        <a:p>
          <a:r>
            <a:rPr lang="el-GR" dirty="0" smtClean="0"/>
            <a:t>Σημεία ιστικής υποάρδευσης</a:t>
          </a:r>
          <a:endParaRPr lang="el-GR" dirty="0"/>
        </a:p>
      </dgm:t>
    </dgm:pt>
    <dgm:pt modelId="{0F78ABC3-7348-4058-ACB1-BB7EC41BE95D}" type="parTrans" cxnId="{9D823DBD-8BE5-4FFB-87B4-CC90CD2E57CE}">
      <dgm:prSet/>
      <dgm:spPr/>
      <dgm:t>
        <a:bodyPr/>
        <a:lstStyle/>
        <a:p>
          <a:endParaRPr lang="el-GR"/>
        </a:p>
      </dgm:t>
    </dgm:pt>
    <dgm:pt modelId="{635E18AC-FAE4-435B-8F08-F71BC57A394B}" type="sibTrans" cxnId="{9D823DBD-8BE5-4FFB-87B4-CC90CD2E57CE}">
      <dgm:prSet/>
      <dgm:spPr/>
      <dgm:t>
        <a:bodyPr/>
        <a:lstStyle/>
        <a:p>
          <a:endParaRPr lang="el-GR"/>
        </a:p>
      </dgm:t>
    </dgm:pt>
    <dgm:pt modelId="{26667156-DC2D-448A-BEF6-2B26155F7D97}">
      <dgm:prSet phldrT="[Text]"/>
      <dgm:spPr/>
      <dgm:t>
        <a:bodyPr/>
        <a:lstStyle/>
        <a:p>
          <a:r>
            <a:rPr lang="el-GR" dirty="0" smtClean="0"/>
            <a:t>Επίπεδα γαλακτικού οξέος</a:t>
          </a:r>
          <a:endParaRPr lang="el-GR" dirty="0"/>
        </a:p>
      </dgm:t>
    </dgm:pt>
    <dgm:pt modelId="{ED49FA18-B3A8-4C69-B485-38D6CEDEC69D}" type="parTrans" cxnId="{727E9FD8-A7F1-4B32-9AA4-4DC88FE39E5D}">
      <dgm:prSet/>
      <dgm:spPr/>
      <dgm:t>
        <a:bodyPr/>
        <a:lstStyle/>
        <a:p>
          <a:endParaRPr lang="el-GR"/>
        </a:p>
      </dgm:t>
    </dgm:pt>
    <dgm:pt modelId="{356C0F3E-C09E-49F7-B39B-FDB300F6F7F5}" type="sibTrans" cxnId="{727E9FD8-A7F1-4B32-9AA4-4DC88FE39E5D}">
      <dgm:prSet/>
      <dgm:spPr/>
      <dgm:t>
        <a:bodyPr/>
        <a:lstStyle/>
        <a:p>
          <a:endParaRPr lang="el-GR"/>
        </a:p>
      </dgm:t>
    </dgm:pt>
    <dgm:pt modelId="{BC6FFC40-FA14-4C09-889F-C5C68F1AC236}" type="pres">
      <dgm:prSet presAssocID="{6CB7412F-DA1A-40ED-8A68-111C3C5FF57D}" presName="Name0" presStyleCnt="0">
        <dgm:presLayoutVars>
          <dgm:dir/>
          <dgm:animLvl val="lvl"/>
          <dgm:resizeHandles val="exact"/>
        </dgm:presLayoutVars>
      </dgm:prSet>
      <dgm:spPr/>
    </dgm:pt>
    <dgm:pt modelId="{2541AADA-8C2B-4702-9BF1-CCF00C7134D7}" type="pres">
      <dgm:prSet presAssocID="{70BD2A23-1B71-4E81-A17D-818925079370}" presName="parTxOnly" presStyleLbl="node1" presStyleIdx="0" presStyleCnt="3">
        <dgm:presLayoutVars>
          <dgm:chMax val="0"/>
          <dgm:chPref val="0"/>
          <dgm:bulletEnabled val="1"/>
        </dgm:presLayoutVars>
      </dgm:prSet>
      <dgm:spPr/>
      <dgm:t>
        <a:bodyPr/>
        <a:lstStyle/>
        <a:p>
          <a:endParaRPr lang="el-GR"/>
        </a:p>
      </dgm:t>
    </dgm:pt>
    <dgm:pt modelId="{AE1BB862-E601-4B97-AD3F-6296557C06D6}" type="pres">
      <dgm:prSet presAssocID="{98197B0E-4A6E-4863-9CF3-3522130F5379}" presName="parTxOnlySpace" presStyleCnt="0"/>
      <dgm:spPr/>
    </dgm:pt>
    <dgm:pt modelId="{844984A8-6268-4B65-87A9-1F288E1DC6F0}" type="pres">
      <dgm:prSet presAssocID="{D0F90C4C-4C25-4C9C-972D-441731FC321B}" presName="parTxOnly" presStyleLbl="node1" presStyleIdx="1" presStyleCnt="3">
        <dgm:presLayoutVars>
          <dgm:chMax val="0"/>
          <dgm:chPref val="0"/>
          <dgm:bulletEnabled val="1"/>
        </dgm:presLayoutVars>
      </dgm:prSet>
      <dgm:spPr/>
      <dgm:t>
        <a:bodyPr/>
        <a:lstStyle/>
        <a:p>
          <a:endParaRPr lang="el-GR"/>
        </a:p>
      </dgm:t>
    </dgm:pt>
    <dgm:pt modelId="{9067BEAE-D2AD-4DF5-B377-835EB36210D6}" type="pres">
      <dgm:prSet presAssocID="{635E18AC-FAE4-435B-8F08-F71BC57A394B}" presName="parTxOnlySpace" presStyleCnt="0"/>
      <dgm:spPr/>
    </dgm:pt>
    <dgm:pt modelId="{CEF3E5F7-81F0-483B-9ECD-E9764AFF8A54}" type="pres">
      <dgm:prSet presAssocID="{26667156-DC2D-448A-BEF6-2B26155F7D97}" presName="parTxOnly" presStyleLbl="node1" presStyleIdx="2" presStyleCnt="3">
        <dgm:presLayoutVars>
          <dgm:chMax val="0"/>
          <dgm:chPref val="0"/>
          <dgm:bulletEnabled val="1"/>
        </dgm:presLayoutVars>
      </dgm:prSet>
      <dgm:spPr/>
      <dgm:t>
        <a:bodyPr/>
        <a:lstStyle/>
        <a:p>
          <a:endParaRPr lang="el-GR"/>
        </a:p>
      </dgm:t>
    </dgm:pt>
  </dgm:ptLst>
  <dgm:cxnLst>
    <dgm:cxn modelId="{727E9FD8-A7F1-4B32-9AA4-4DC88FE39E5D}" srcId="{6CB7412F-DA1A-40ED-8A68-111C3C5FF57D}" destId="{26667156-DC2D-448A-BEF6-2B26155F7D97}" srcOrd="2" destOrd="0" parTransId="{ED49FA18-B3A8-4C69-B485-38D6CEDEC69D}" sibTransId="{356C0F3E-C09E-49F7-B39B-FDB300F6F7F5}"/>
    <dgm:cxn modelId="{9D823DBD-8BE5-4FFB-87B4-CC90CD2E57CE}" srcId="{6CB7412F-DA1A-40ED-8A68-111C3C5FF57D}" destId="{D0F90C4C-4C25-4C9C-972D-441731FC321B}" srcOrd="1" destOrd="0" parTransId="{0F78ABC3-7348-4058-ACB1-BB7EC41BE95D}" sibTransId="{635E18AC-FAE4-435B-8F08-F71BC57A394B}"/>
    <dgm:cxn modelId="{2C33F3B0-2B36-4577-9B06-DFEE431D99AA}" type="presOf" srcId="{6CB7412F-DA1A-40ED-8A68-111C3C5FF57D}" destId="{BC6FFC40-FA14-4C09-889F-C5C68F1AC236}" srcOrd="0" destOrd="0" presId="urn:microsoft.com/office/officeart/2005/8/layout/chevron1"/>
    <dgm:cxn modelId="{C9F6A1DC-CD10-48FE-9D3C-FC45DEB1BF4D}" srcId="{6CB7412F-DA1A-40ED-8A68-111C3C5FF57D}" destId="{70BD2A23-1B71-4E81-A17D-818925079370}" srcOrd="0" destOrd="0" parTransId="{54B38A4C-3FC9-4373-8902-10F72FEB0C47}" sibTransId="{98197B0E-4A6E-4863-9CF3-3522130F5379}"/>
    <dgm:cxn modelId="{8514404D-0E89-4FCE-A0BC-C85604B2101B}" type="presOf" srcId="{70BD2A23-1B71-4E81-A17D-818925079370}" destId="{2541AADA-8C2B-4702-9BF1-CCF00C7134D7}" srcOrd="0" destOrd="0" presId="urn:microsoft.com/office/officeart/2005/8/layout/chevron1"/>
    <dgm:cxn modelId="{9360215D-3CBD-4FB0-ABE0-BF6B2156047D}" type="presOf" srcId="{26667156-DC2D-448A-BEF6-2B26155F7D97}" destId="{CEF3E5F7-81F0-483B-9ECD-E9764AFF8A54}" srcOrd="0" destOrd="0" presId="urn:microsoft.com/office/officeart/2005/8/layout/chevron1"/>
    <dgm:cxn modelId="{DA843C1E-3CC1-4D6A-903B-F7A7E0023566}" type="presOf" srcId="{D0F90C4C-4C25-4C9C-972D-441731FC321B}" destId="{844984A8-6268-4B65-87A9-1F288E1DC6F0}" srcOrd="0" destOrd="0" presId="urn:microsoft.com/office/officeart/2005/8/layout/chevron1"/>
    <dgm:cxn modelId="{DE134279-68AF-486D-9004-43F8936D57E0}" type="presParOf" srcId="{BC6FFC40-FA14-4C09-889F-C5C68F1AC236}" destId="{2541AADA-8C2B-4702-9BF1-CCF00C7134D7}" srcOrd="0" destOrd="0" presId="urn:microsoft.com/office/officeart/2005/8/layout/chevron1"/>
    <dgm:cxn modelId="{8BEA2DAC-475F-4788-81E3-FD01E9E70834}" type="presParOf" srcId="{BC6FFC40-FA14-4C09-889F-C5C68F1AC236}" destId="{AE1BB862-E601-4B97-AD3F-6296557C06D6}" srcOrd="1" destOrd="0" presId="urn:microsoft.com/office/officeart/2005/8/layout/chevron1"/>
    <dgm:cxn modelId="{EBB58FC1-52EF-416B-8078-51E07DB0FA93}" type="presParOf" srcId="{BC6FFC40-FA14-4C09-889F-C5C68F1AC236}" destId="{844984A8-6268-4B65-87A9-1F288E1DC6F0}" srcOrd="2" destOrd="0" presId="urn:microsoft.com/office/officeart/2005/8/layout/chevron1"/>
    <dgm:cxn modelId="{E5A1F5D0-2466-4A94-98D6-FBF51F422C54}" type="presParOf" srcId="{BC6FFC40-FA14-4C09-889F-C5C68F1AC236}" destId="{9067BEAE-D2AD-4DF5-B377-835EB36210D6}" srcOrd="3" destOrd="0" presId="urn:microsoft.com/office/officeart/2005/8/layout/chevron1"/>
    <dgm:cxn modelId="{978E53A5-39CE-4B92-BAD2-48C206A19229}" type="presParOf" srcId="{BC6FFC40-FA14-4C09-889F-C5C68F1AC236}" destId="{CEF3E5F7-81F0-483B-9ECD-E9764AFF8A54}" srcOrd="4"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B7412F-DA1A-40ED-8A68-111C3C5FF57D}" type="doc">
      <dgm:prSet loTypeId="urn:microsoft.com/office/officeart/2005/8/layout/chevron1" loCatId="process" qsTypeId="urn:microsoft.com/office/officeart/2005/8/quickstyle/simple1" qsCatId="simple" csTypeId="urn:microsoft.com/office/officeart/2005/8/colors/accent1_2" csCatId="accent1" phldr="1"/>
      <dgm:spPr/>
    </dgm:pt>
    <dgm:pt modelId="{70BD2A23-1B71-4E81-A17D-818925079370}">
      <dgm:prSet phldrT="[Text]"/>
      <dgm:spPr/>
      <dgm:t>
        <a:bodyPr/>
        <a:lstStyle/>
        <a:p>
          <a:r>
            <a:rPr lang="el-GR" dirty="0" smtClean="0"/>
            <a:t>Εκτίμηση ΜΑΠ</a:t>
          </a:r>
          <a:endParaRPr lang="el-GR" dirty="0"/>
        </a:p>
      </dgm:t>
    </dgm:pt>
    <dgm:pt modelId="{54B38A4C-3FC9-4373-8902-10F72FEB0C47}" type="parTrans" cxnId="{C9F6A1DC-CD10-48FE-9D3C-FC45DEB1BF4D}">
      <dgm:prSet/>
      <dgm:spPr/>
      <dgm:t>
        <a:bodyPr/>
        <a:lstStyle/>
        <a:p>
          <a:endParaRPr lang="el-GR"/>
        </a:p>
      </dgm:t>
    </dgm:pt>
    <dgm:pt modelId="{98197B0E-4A6E-4863-9CF3-3522130F5379}" type="sibTrans" cxnId="{C9F6A1DC-CD10-48FE-9D3C-FC45DEB1BF4D}">
      <dgm:prSet/>
      <dgm:spPr/>
      <dgm:t>
        <a:bodyPr/>
        <a:lstStyle/>
        <a:p>
          <a:endParaRPr lang="el-GR"/>
        </a:p>
      </dgm:t>
    </dgm:pt>
    <dgm:pt modelId="{D0F90C4C-4C25-4C9C-972D-441731FC321B}">
      <dgm:prSet phldrT="[Text]"/>
      <dgm:spPr/>
      <dgm:t>
        <a:bodyPr/>
        <a:lstStyle/>
        <a:p>
          <a:r>
            <a:rPr lang="el-GR" dirty="0" smtClean="0"/>
            <a:t>Σημεία ιστικής υποάρδευσης</a:t>
          </a:r>
          <a:endParaRPr lang="el-GR" dirty="0"/>
        </a:p>
      </dgm:t>
    </dgm:pt>
    <dgm:pt modelId="{0F78ABC3-7348-4058-ACB1-BB7EC41BE95D}" type="parTrans" cxnId="{9D823DBD-8BE5-4FFB-87B4-CC90CD2E57CE}">
      <dgm:prSet/>
      <dgm:spPr/>
      <dgm:t>
        <a:bodyPr/>
        <a:lstStyle/>
        <a:p>
          <a:endParaRPr lang="el-GR"/>
        </a:p>
      </dgm:t>
    </dgm:pt>
    <dgm:pt modelId="{635E18AC-FAE4-435B-8F08-F71BC57A394B}" type="sibTrans" cxnId="{9D823DBD-8BE5-4FFB-87B4-CC90CD2E57CE}">
      <dgm:prSet/>
      <dgm:spPr/>
      <dgm:t>
        <a:bodyPr/>
        <a:lstStyle/>
        <a:p>
          <a:endParaRPr lang="el-GR"/>
        </a:p>
      </dgm:t>
    </dgm:pt>
    <dgm:pt modelId="{26667156-DC2D-448A-BEF6-2B26155F7D97}">
      <dgm:prSet phldrT="[Text]"/>
      <dgm:spPr/>
      <dgm:t>
        <a:bodyPr/>
        <a:lstStyle/>
        <a:p>
          <a:r>
            <a:rPr lang="el-GR" dirty="0" smtClean="0"/>
            <a:t>Επίπεδα γαλακτικού οξέος</a:t>
          </a:r>
          <a:endParaRPr lang="el-GR" dirty="0"/>
        </a:p>
      </dgm:t>
    </dgm:pt>
    <dgm:pt modelId="{ED49FA18-B3A8-4C69-B485-38D6CEDEC69D}" type="parTrans" cxnId="{727E9FD8-A7F1-4B32-9AA4-4DC88FE39E5D}">
      <dgm:prSet/>
      <dgm:spPr/>
      <dgm:t>
        <a:bodyPr/>
        <a:lstStyle/>
        <a:p>
          <a:endParaRPr lang="el-GR"/>
        </a:p>
      </dgm:t>
    </dgm:pt>
    <dgm:pt modelId="{356C0F3E-C09E-49F7-B39B-FDB300F6F7F5}" type="sibTrans" cxnId="{727E9FD8-A7F1-4B32-9AA4-4DC88FE39E5D}">
      <dgm:prSet/>
      <dgm:spPr/>
      <dgm:t>
        <a:bodyPr/>
        <a:lstStyle/>
        <a:p>
          <a:endParaRPr lang="el-GR"/>
        </a:p>
      </dgm:t>
    </dgm:pt>
    <dgm:pt modelId="{BC6FFC40-FA14-4C09-889F-C5C68F1AC236}" type="pres">
      <dgm:prSet presAssocID="{6CB7412F-DA1A-40ED-8A68-111C3C5FF57D}" presName="Name0" presStyleCnt="0">
        <dgm:presLayoutVars>
          <dgm:dir/>
          <dgm:animLvl val="lvl"/>
          <dgm:resizeHandles val="exact"/>
        </dgm:presLayoutVars>
      </dgm:prSet>
      <dgm:spPr/>
    </dgm:pt>
    <dgm:pt modelId="{2541AADA-8C2B-4702-9BF1-CCF00C7134D7}" type="pres">
      <dgm:prSet presAssocID="{70BD2A23-1B71-4E81-A17D-818925079370}" presName="parTxOnly" presStyleLbl="node1" presStyleIdx="0" presStyleCnt="3" custLinFactNeighborY="-743">
        <dgm:presLayoutVars>
          <dgm:chMax val="0"/>
          <dgm:chPref val="0"/>
          <dgm:bulletEnabled val="1"/>
        </dgm:presLayoutVars>
      </dgm:prSet>
      <dgm:spPr/>
      <dgm:t>
        <a:bodyPr/>
        <a:lstStyle/>
        <a:p>
          <a:endParaRPr lang="el-GR"/>
        </a:p>
      </dgm:t>
    </dgm:pt>
    <dgm:pt modelId="{AE1BB862-E601-4B97-AD3F-6296557C06D6}" type="pres">
      <dgm:prSet presAssocID="{98197B0E-4A6E-4863-9CF3-3522130F5379}" presName="parTxOnlySpace" presStyleCnt="0"/>
      <dgm:spPr/>
    </dgm:pt>
    <dgm:pt modelId="{844984A8-6268-4B65-87A9-1F288E1DC6F0}" type="pres">
      <dgm:prSet presAssocID="{D0F90C4C-4C25-4C9C-972D-441731FC321B}" presName="parTxOnly" presStyleLbl="node1" presStyleIdx="1" presStyleCnt="3">
        <dgm:presLayoutVars>
          <dgm:chMax val="0"/>
          <dgm:chPref val="0"/>
          <dgm:bulletEnabled val="1"/>
        </dgm:presLayoutVars>
      </dgm:prSet>
      <dgm:spPr/>
      <dgm:t>
        <a:bodyPr/>
        <a:lstStyle/>
        <a:p>
          <a:endParaRPr lang="el-GR"/>
        </a:p>
      </dgm:t>
    </dgm:pt>
    <dgm:pt modelId="{9067BEAE-D2AD-4DF5-B377-835EB36210D6}" type="pres">
      <dgm:prSet presAssocID="{635E18AC-FAE4-435B-8F08-F71BC57A394B}" presName="parTxOnlySpace" presStyleCnt="0"/>
      <dgm:spPr/>
    </dgm:pt>
    <dgm:pt modelId="{CEF3E5F7-81F0-483B-9ECD-E9764AFF8A54}" type="pres">
      <dgm:prSet presAssocID="{26667156-DC2D-448A-BEF6-2B26155F7D97}" presName="parTxOnly" presStyleLbl="node1" presStyleIdx="2" presStyleCnt="3">
        <dgm:presLayoutVars>
          <dgm:chMax val="0"/>
          <dgm:chPref val="0"/>
          <dgm:bulletEnabled val="1"/>
        </dgm:presLayoutVars>
      </dgm:prSet>
      <dgm:spPr/>
      <dgm:t>
        <a:bodyPr/>
        <a:lstStyle/>
        <a:p>
          <a:endParaRPr lang="el-GR"/>
        </a:p>
      </dgm:t>
    </dgm:pt>
  </dgm:ptLst>
  <dgm:cxnLst>
    <dgm:cxn modelId="{5C7A49E9-00FC-40E6-9AE3-D3C37A86E549}" type="presOf" srcId="{70BD2A23-1B71-4E81-A17D-818925079370}" destId="{2541AADA-8C2B-4702-9BF1-CCF00C7134D7}" srcOrd="0" destOrd="0" presId="urn:microsoft.com/office/officeart/2005/8/layout/chevron1"/>
    <dgm:cxn modelId="{250124E7-F716-48C9-9737-0F8B17D8BD6D}" type="presOf" srcId="{26667156-DC2D-448A-BEF6-2B26155F7D97}" destId="{CEF3E5F7-81F0-483B-9ECD-E9764AFF8A54}" srcOrd="0" destOrd="0" presId="urn:microsoft.com/office/officeart/2005/8/layout/chevron1"/>
    <dgm:cxn modelId="{727E9FD8-A7F1-4B32-9AA4-4DC88FE39E5D}" srcId="{6CB7412F-DA1A-40ED-8A68-111C3C5FF57D}" destId="{26667156-DC2D-448A-BEF6-2B26155F7D97}" srcOrd="2" destOrd="0" parTransId="{ED49FA18-B3A8-4C69-B485-38D6CEDEC69D}" sibTransId="{356C0F3E-C09E-49F7-B39B-FDB300F6F7F5}"/>
    <dgm:cxn modelId="{9D823DBD-8BE5-4FFB-87B4-CC90CD2E57CE}" srcId="{6CB7412F-DA1A-40ED-8A68-111C3C5FF57D}" destId="{D0F90C4C-4C25-4C9C-972D-441731FC321B}" srcOrd="1" destOrd="0" parTransId="{0F78ABC3-7348-4058-ACB1-BB7EC41BE95D}" sibTransId="{635E18AC-FAE4-435B-8F08-F71BC57A394B}"/>
    <dgm:cxn modelId="{C9F6A1DC-CD10-48FE-9D3C-FC45DEB1BF4D}" srcId="{6CB7412F-DA1A-40ED-8A68-111C3C5FF57D}" destId="{70BD2A23-1B71-4E81-A17D-818925079370}" srcOrd="0" destOrd="0" parTransId="{54B38A4C-3FC9-4373-8902-10F72FEB0C47}" sibTransId="{98197B0E-4A6E-4863-9CF3-3522130F5379}"/>
    <dgm:cxn modelId="{982433D9-CE41-4ECB-AC47-1ACD6E89F7D9}" type="presOf" srcId="{D0F90C4C-4C25-4C9C-972D-441731FC321B}" destId="{844984A8-6268-4B65-87A9-1F288E1DC6F0}" srcOrd="0" destOrd="0" presId="urn:microsoft.com/office/officeart/2005/8/layout/chevron1"/>
    <dgm:cxn modelId="{D622569F-D3C3-4DAB-B4B1-98F9AAC16A3E}" type="presOf" srcId="{6CB7412F-DA1A-40ED-8A68-111C3C5FF57D}" destId="{BC6FFC40-FA14-4C09-889F-C5C68F1AC236}" srcOrd="0" destOrd="0" presId="urn:microsoft.com/office/officeart/2005/8/layout/chevron1"/>
    <dgm:cxn modelId="{FAAB2C02-D658-4FA3-BF10-BF0543CC1471}" type="presParOf" srcId="{BC6FFC40-FA14-4C09-889F-C5C68F1AC236}" destId="{2541AADA-8C2B-4702-9BF1-CCF00C7134D7}" srcOrd="0" destOrd="0" presId="urn:microsoft.com/office/officeart/2005/8/layout/chevron1"/>
    <dgm:cxn modelId="{9FE977BF-7AD2-4620-ADA2-89BBB4FFE83E}" type="presParOf" srcId="{BC6FFC40-FA14-4C09-889F-C5C68F1AC236}" destId="{AE1BB862-E601-4B97-AD3F-6296557C06D6}" srcOrd="1" destOrd="0" presId="urn:microsoft.com/office/officeart/2005/8/layout/chevron1"/>
    <dgm:cxn modelId="{ECBD3055-D3B2-49E5-A798-3640DFBF325C}" type="presParOf" srcId="{BC6FFC40-FA14-4C09-889F-C5C68F1AC236}" destId="{844984A8-6268-4B65-87A9-1F288E1DC6F0}" srcOrd="2" destOrd="0" presId="urn:microsoft.com/office/officeart/2005/8/layout/chevron1"/>
    <dgm:cxn modelId="{FE302B74-AB25-492E-A271-C36770ABB8FF}" type="presParOf" srcId="{BC6FFC40-FA14-4C09-889F-C5C68F1AC236}" destId="{9067BEAE-D2AD-4DF5-B377-835EB36210D6}" srcOrd="3" destOrd="0" presId="urn:microsoft.com/office/officeart/2005/8/layout/chevron1"/>
    <dgm:cxn modelId="{37B1DD42-BA99-4CD8-A227-A40C52149293}" type="presParOf" srcId="{BC6FFC40-FA14-4C09-889F-C5C68F1AC236}" destId="{CEF3E5F7-81F0-483B-9ECD-E9764AFF8A54}" srcOrd="4"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6B4CA4-7F18-4F23-9D9A-94B9C67B1384}" type="doc">
      <dgm:prSet loTypeId="urn:microsoft.com/office/officeart/2005/8/layout/process1" loCatId="process" qsTypeId="urn:microsoft.com/office/officeart/2005/8/quickstyle/simple1" qsCatId="simple" csTypeId="urn:microsoft.com/office/officeart/2005/8/colors/accent1_2" csCatId="accent1" phldr="1"/>
      <dgm:spPr/>
    </dgm:pt>
    <dgm:pt modelId="{83CC6A6F-5F04-431D-8DEF-9316EBB6137A}">
      <dgm:prSet phldrT="[Text]"/>
      <dgm:spPr/>
      <dgm:t>
        <a:bodyPr/>
        <a:lstStyle/>
        <a:p>
          <a:r>
            <a:rPr lang="el-GR" dirty="0" smtClean="0"/>
            <a:t>Λοίμωξη</a:t>
          </a:r>
          <a:endParaRPr lang="el-GR" dirty="0"/>
        </a:p>
      </dgm:t>
    </dgm:pt>
    <dgm:pt modelId="{F22D329F-6CCA-463C-86E2-F2FCAB1E3D67}" type="parTrans" cxnId="{EA19FFB5-6D2A-4AC6-9E87-F67CA539A93F}">
      <dgm:prSet/>
      <dgm:spPr/>
      <dgm:t>
        <a:bodyPr/>
        <a:lstStyle/>
        <a:p>
          <a:endParaRPr lang="el-GR"/>
        </a:p>
      </dgm:t>
    </dgm:pt>
    <dgm:pt modelId="{CEC08753-7A6E-4EEA-B62C-B77D6ADCB591}" type="sibTrans" cxnId="{EA19FFB5-6D2A-4AC6-9E87-F67CA539A93F}">
      <dgm:prSet/>
      <dgm:spPr/>
      <dgm:t>
        <a:bodyPr/>
        <a:lstStyle/>
        <a:p>
          <a:endParaRPr lang="el-GR"/>
        </a:p>
      </dgm:t>
    </dgm:pt>
    <dgm:pt modelId="{E26EE068-29D9-463C-BA49-06FD04DFFF59}">
      <dgm:prSet phldrT="[Text]"/>
      <dgm:spPr/>
      <dgm:t>
        <a:bodyPr/>
        <a:lstStyle/>
        <a:p>
          <a:r>
            <a:rPr lang="el-GR" dirty="0" smtClean="0"/>
            <a:t>Σήψη</a:t>
          </a:r>
          <a:endParaRPr lang="el-GR" dirty="0"/>
        </a:p>
      </dgm:t>
    </dgm:pt>
    <dgm:pt modelId="{E4565617-3178-4544-872E-82FFB19A7813}" type="parTrans" cxnId="{D6E14FB4-A3EB-46FF-A73F-D700913682B9}">
      <dgm:prSet/>
      <dgm:spPr/>
      <dgm:t>
        <a:bodyPr/>
        <a:lstStyle/>
        <a:p>
          <a:endParaRPr lang="el-GR"/>
        </a:p>
      </dgm:t>
    </dgm:pt>
    <dgm:pt modelId="{17DE57B9-FF1C-4945-9BF9-C3064AEDA154}" type="sibTrans" cxnId="{D6E14FB4-A3EB-46FF-A73F-D700913682B9}">
      <dgm:prSet/>
      <dgm:spPr/>
      <dgm:t>
        <a:bodyPr/>
        <a:lstStyle/>
        <a:p>
          <a:endParaRPr lang="el-GR"/>
        </a:p>
      </dgm:t>
    </dgm:pt>
    <dgm:pt modelId="{35AE57DE-DF20-4EE8-B3C4-7A619800628A}">
      <dgm:prSet phldrT="[Text]"/>
      <dgm:spPr/>
      <dgm:t>
        <a:bodyPr/>
        <a:lstStyle/>
        <a:p>
          <a:r>
            <a:rPr lang="el-GR" dirty="0" smtClean="0"/>
            <a:t>Σοβαρή σήψη</a:t>
          </a:r>
          <a:endParaRPr lang="el-GR" dirty="0"/>
        </a:p>
      </dgm:t>
    </dgm:pt>
    <dgm:pt modelId="{53604CBC-3BAA-454E-888E-BEC16799C736}" type="parTrans" cxnId="{7220FED2-80D2-42B6-A09A-EAE957DB7258}">
      <dgm:prSet/>
      <dgm:spPr/>
      <dgm:t>
        <a:bodyPr/>
        <a:lstStyle/>
        <a:p>
          <a:endParaRPr lang="el-GR"/>
        </a:p>
      </dgm:t>
    </dgm:pt>
    <dgm:pt modelId="{62D2F6A4-E7BD-4942-9FB6-90543A918F94}" type="sibTrans" cxnId="{7220FED2-80D2-42B6-A09A-EAE957DB7258}">
      <dgm:prSet/>
      <dgm:spPr/>
      <dgm:t>
        <a:bodyPr/>
        <a:lstStyle/>
        <a:p>
          <a:endParaRPr lang="el-GR"/>
        </a:p>
      </dgm:t>
    </dgm:pt>
    <dgm:pt modelId="{BD7FC731-E53C-487B-BCF9-A4A19840F3F5}">
      <dgm:prSet/>
      <dgm:spPr/>
      <dgm:t>
        <a:bodyPr/>
        <a:lstStyle/>
        <a:p>
          <a:r>
            <a:rPr lang="el-GR" dirty="0" smtClean="0"/>
            <a:t>Σηπτική καταπληξία</a:t>
          </a:r>
          <a:endParaRPr lang="el-GR" dirty="0"/>
        </a:p>
      </dgm:t>
    </dgm:pt>
    <dgm:pt modelId="{A3F58197-FC22-4FCE-9BC9-E2D735635E86}" type="parTrans" cxnId="{51D7F705-657F-4B3D-8844-7D46AB5EEA06}">
      <dgm:prSet/>
      <dgm:spPr/>
      <dgm:t>
        <a:bodyPr/>
        <a:lstStyle/>
        <a:p>
          <a:endParaRPr lang="el-GR"/>
        </a:p>
      </dgm:t>
    </dgm:pt>
    <dgm:pt modelId="{85A12D48-D96A-46EC-8643-E0A2DA5BDC5E}" type="sibTrans" cxnId="{51D7F705-657F-4B3D-8844-7D46AB5EEA06}">
      <dgm:prSet/>
      <dgm:spPr/>
      <dgm:t>
        <a:bodyPr/>
        <a:lstStyle/>
        <a:p>
          <a:endParaRPr lang="el-GR"/>
        </a:p>
      </dgm:t>
    </dgm:pt>
    <dgm:pt modelId="{618F2626-1D2F-4A07-930B-4960651F5798}">
      <dgm:prSet/>
      <dgm:spPr/>
      <dgm:t>
        <a:bodyPr/>
        <a:lstStyle/>
        <a:p>
          <a:r>
            <a:rPr lang="el-GR" dirty="0" smtClean="0"/>
            <a:t>Πολυοργανική ανεπάρκεια</a:t>
          </a:r>
          <a:endParaRPr lang="el-GR" dirty="0"/>
        </a:p>
      </dgm:t>
    </dgm:pt>
    <dgm:pt modelId="{82B2FF26-F37D-43DD-86AB-8723931F6CA0}" type="parTrans" cxnId="{140CD476-B2A6-4FDE-97D6-4215011E0FCD}">
      <dgm:prSet/>
      <dgm:spPr/>
      <dgm:t>
        <a:bodyPr/>
        <a:lstStyle/>
        <a:p>
          <a:endParaRPr lang="el-GR"/>
        </a:p>
      </dgm:t>
    </dgm:pt>
    <dgm:pt modelId="{AE7C79CC-77C6-4F10-BDD6-FAAED87BD3A6}" type="sibTrans" cxnId="{140CD476-B2A6-4FDE-97D6-4215011E0FCD}">
      <dgm:prSet/>
      <dgm:spPr/>
      <dgm:t>
        <a:bodyPr/>
        <a:lstStyle/>
        <a:p>
          <a:endParaRPr lang="el-GR"/>
        </a:p>
      </dgm:t>
    </dgm:pt>
    <dgm:pt modelId="{5E8B0229-A18F-4B89-A7A0-EB1D237D1350}">
      <dgm:prSet/>
      <dgm:spPr/>
      <dgm:t>
        <a:bodyPr/>
        <a:lstStyle/>
        <a:p>
          <a:r>
            <a:rPr lang="el-GR" dirty="0" smtClean="0"/>
            <a:t>Θάνατος</a:t>
          </a:r>
          <a:endParaRPr lang="el-GR" dirty="0"/>
        </a:p>
      </dgm:t>
    </dgm:pt>
    <dgm:pt modelId="{48CF784C-94E4-4D30-BE33-338A428554EB}" type="parTrans" cxnId="{3540F77C-1F30-493D-895B-4D4B6CCE0055}">
      <dgm:prSet/>
      <dgm:spPr/>
      <dgm:t>
        <a:bodyPr/>
        <a:lstStyle/>
        <a:p>
          <a:endParaRPr lang="el-GR"/>
        </a:p>
      </dgm:t>
    </dgm:pt>
    <dgm:pt modelId="{633F288E-CB70-4962-8204-19341E1CE7FD}" type="sibTrans" cxnId="{3540F77C-1F30-493D-895B-4D4B6CCE0055}">
      <dgm:prSet/>
      <dgm:spPr/>
      <dgm:t>
        <a:bodyPr/>
        <a:lstStyle/>
        <a:p>
          <a:endParaRPr lang="el-GR"/>
        </a:p>
      </dgm:t>
    </dgm:pt>
    <dgm:pt modelId="{B894BF5F-7799-4924-9F07-1031588E71F2}" type="pres">
      <dgm:prSet presAssocID="{236B4CA4-7F18-4F23-9D9A-94B9C67B1384}" presName="Name0" presStyleCnt="0">
        <dgm:presLayoutVars>
          <dgm:dir/>
          <dgm:resizeHandles val="exact"/>
        </dgm:presLayoutVars>
      </dgm:prSet>
      <dgm:spPr/>
    </dgm:pt>
    <dgm:pt modelId="{8FD2BB96-7534-44CD-A9BE-FF6141DC9EB4}" type="pres">
      <dgm:prSet presAssocID="{83CC6A6F-5F04-431D-8DEF-9316EBB6137A}" presName="node" presStyleLbl="node1" presStyleIdx="0" presStyleCnt="6">
        <dgm:presLayoutVars>
          <dgm:bulletEnabled val="1"/>
        </dgm:presLayoutVars>
      </dgm:prSet>
      <dgm:spPr/>
      <dgm:t>
        <a:bodyPr/>
        <a:lstStyle/>
        <a:p>
          <a:endParaRPr lang="el-GR"/>
        </a:p>
      </dgm:t>
    </dgm:pt>
    <dgm:pt modelId="{6C85AEBC-C3D1-4214-9DFF-F90D64EFF792}" type="pres">
      <dgm:prSet presAssocID="{CEC08753-7A6E-4EEA-B62C-B77D6ADCB591}" presName="sibTrans" presStyleLbl="sibTrans2D1" presStyleIdx="0" presStyleCnt="5"/>
      <dgm:spPr/>
      <dgm:t>
        <a:bodyPr/>
        <a:lstStyle/>
        <a:p>
          <a:endParaRPr lang="el-GR"/>
        </a:p>
      </dgm:t>
    </dgm:pt>
    <dgm:pt modelId="{84FA3E8C-0660-427B-A53D-3D0BCFDC3293}" type="pres">
      <dgm:prSet presAssocID="{CEC08753-7A6E-4EEA-B62C-B77D6ADCB591}" presName="connectorText" presStyleLbl="sibTrans2D1" presStyleIdx="0" presStyleCnt="5"/>
      <dgm:spPr/>
      <dgm:t>
        <a:bodyPr/>
        <a:lstStyle/>
        <a:p>
          <a:endParaRPr lang="el-GR"/>
        </a:p>
      </dgm:t>
    </dgm:pt>
    <dgm:pt modelId="{61C76D06-2C73-4604-AF7B-808CC3DCD594}" type="pres">
      <dgm:prSet presAssocID="{E26EE068-29D9-463C-BA49-06FD04DFFF59}" presName="node" presStyleLbl="node1" presStyleIdx="1" presStyleCnt="6">
        <dgm:presLayoutVars>
          <dgm:bulletEnabled val="1"/>
        </dgm:presLayoutVars>
      </dgm:prSet>
      <dgm:spPr/>
      <dgm:t>
        <a:bodyPr/>
        <a:lstStyle/>
        <a:p>
          <a:endParaRPr lang="el-GR"/>
        </a:p>
      </dgm:t>
    </dgm:pt>
    <dgm:pt modelId="{5D36ECA7-FFF0-4C9B-A9FA-48A8C3508EA5}" type="pres">
      <dgm:prSet presAssocID="{17DE57B9-FF1C-4945-9BF9-C3064AEDA154}" presName="sibTrans" presStyleLbl="sibTrans2D1" presStyleIdx="1" presStyleCnt="5"/>
      <dgm:spPr/>
      <dgm:t>
        <a:bodyPr/>
        <a:lstStyle/>
        <a:p>
          <a:endParaRPr lang="el-GR"/>
        </a:p>
      </dgm:t>
    </dgm:pt>
    <dgm:pt modelId="{E333D6CF-1C4E-47A2-9B29-F56C8A67D546}" type="pres">
      <dgm:prSet presAssocID="{17DE57B9-FF1C-4945-9BF9-C3064AEDA154}" presName="connectorText" presStyleLbl="sibTrans2D1" presStyleIdx="1" presStyleCnt="5"/>
      <dgm:spPr/>
      <dgm:t>
        <a:bodyPr/>
        <a:lstStyle/>
        <a:p>
          <a:endParaRPr lang="el-GR"/>
        </a:p>
      </dgm:t>
    </dgm:pt>
    <dgm:pt modelId="{5ADCB5F8-8C9A-46D5-9DC1-80438A95FF8F}" type="pres">
      <dgm:prSet presAssocID="{35AE57DE-DF20-4EE8-B3C4-7A619800628A}" presName="node" presStyleLbl="node1" presStyleIdx="2" presStyleCnt="6">
        <dgm:presLayoutVars>
          <dgm:bulletEnabled val="1"/>
        </dgm:presLayoutVars>
      </dgm:prSet>
      <dgm:spPr/>
      <dgm:t>
        <a:bodyPr/>
        <a:lstStyle/>
        <a:p>
          <a:endParaRPr lang="el-GR"/>
        </a:p>
      </dgm:t>
    </dgm:pt>
    <dgm:pt modelId="{D09198F4-0FB1-4FDA-B99C-B48EEFF69671}" type="pres">
      <dgm:prSet presAssocID="{62D2F6A4-E7BD-4942-9FB6-90543A918F94}" presName="sibTrans" presStyleLbl="sibTrans2D1" presStyleIdx="2" presStyleCnt="5"/>
      <dgm:spPr/>
      <dgm:t>
        <a:bodyPr/>
        <a:lstStyle/>
        <a:p>
          <a:endParaRPr lang="el-GR"/>
        </a:p>
      </dgm:t>
    </dgm:pt>
    <dgm:pt modelId="{0EEF8124-5074-4E3C-83F8-423A8220D41C}" type="pres">
      <dgm:prSet presAssocID="{62D2F6A4-E7BD-4942-9FB6-90543A918F94}" presName="connectorText" presStyleLbl="sibTrans2D1" presStyleIdx="2" presStyleCnt="5"/>
      <dgm:spPr/>
      <dgm:t>
        <a:bodyPr/>
        <a:lstStyle/>
        <a:p>
          <a:endParaRPr lang="el-GR"/>
        </a:p>
      </dgm:t>
    </dgm:pt>
    <dgm:pt modelId="{8327830C-E118-40D4-A4BE-564071B90DC4}" type="pres">
      <dgm:prSet presAssocID="{BD7FC731-E53C-487B-BCF9-A4A19840F3F5}" presName="node" presStyleLbl="node1" presStyleIdx="3" presStyleCnt="6">
        <dgm:presLayoutVars>
          <dgm:bulletEnabled val="1"/>
        </dgm:presLayoutVars>
      </dgm:prSet>
      <dgm:spPr/>
      <dgm:t>
        <a:bodyPr/>
        <a:lstStyle/>
        <a:p>
          <a:endParaRPr lang="el-GR"/>
        </a:p>
      </dgm:t>
    </dgm:pt>
    <dgm:pt modelId="{AE1512DD-28F4-4BA0-B880-BF8F8F8CD8D6}" type="pres">
      <dgm:prSet presAssocID="{85A12D48-D96A-46EC-8643-E0A2DA5BDC5E}" presName="sibTrans" presStyleLbl="sibTrans2D1" presStyleIdx="3" presStyleCnt="5"/>
      <dgm:spPr/>
      <dgm:t>
        <a:bodyPr/>
        <a:lstStyle/>
        <a:p>
          <a:endParaRPr lang="el-GR"/>
        </a:p>
      </dgm:t>
    </dgm:pt>
    <dgm:pt modelId="{A39D8713-E94B-4A7D-BA60-CAADA977D4F5}" type="pres">
      <dgm:prSet presAssocID="{85A12D48-D96A-46EC-8643-E0A2DA5BDC5E}" presName="connectorText" presStyleLbl="sibTrans2D1" presStyleIdx="3" presStyleCnt="5"/>
      <dgm:spPr/>
      <dgm:t>
        <a:bodyPr/>
        <a:lstStyle/>
        <a:p>
          <a:endParaRPr lang="el-GR"/>
        </a:p>
      </dgm:t>
    </dgm:pt>
    <dgm:pt modelId="{315D0FE9-A33E-4577-8578-FC8D8430561E}" type="pres">
      <dgm:prSet presAssocID="{618F2626-1D2F-4A07-930B-4960651F5798}" presName="node" presStyleLbl="node1" presStyleIdx="4" presStyleCnt="6">
        <dgm:presLayoutVars>
          <dgm:bulletEnabled val="1"/>
        </dgm:presLayoutVars>
      </dgm:prSet>
      <dgm:spPr/>
      <dgm:t>
        <a:bodyPr/>
        <a:lstStyle/>
        <a:p>
          <a:endParaRPr lang="el-GR"/>
        </a:p>
      </dgm:t>
    </dgm:pt>
    <dgm:pt modelId="{5EA660DA-F81B-4FA0-8DBD-8BEB47ECBB79}" type="pres">
      <dgm:prSet presAssocID="{AE7C79CC-77C6-4F10-BDD6-FAAED87BD3A6}" presName="sibTrans" presStyleLbl="sibTrans2D1" presStyleIdx="4" presStyleCnt="5"/>
      <dgm:spPr/>
      <dgm:t>
        <a:bodyPr/>
        <a:lstStyle/>
        <a:p>
          <a:endParaRPr lang="el-GR"/>
        </a:p>
      </dgm:t>
    </dgm:pt>
    <dgm:pt modelId="{CF3735A3-60D8-4646-BCE5-15A2BB9D603B}" type="pres">
      <dgm:prSet presAssocID="{AE7C79CC-77C6-4F10-BDD6-FAAED87BD3A6}" presName="connectorText" presStyleLbl="sibTrans2D1" presStyleIdx="4" presStyleCnt="5"/>
      <dgm:spPr/>
      <dgm:t>
        <a:bodyPr/>
        <a:lstStyle/>
        <a:p>
          <a:endParaRPr lang="el-GR"/>
        </a:p>
      </dgm:t>
    </dgm:pt>
    <dgm:pt modelId="{0BB84DA1-1AAB-4537-BF1C-DFEB784432FE}" type="pres">
      <dgm:prSet presAssocID="{5E8B0229-A18F-4B89-A7A0-EB1D237D1350}" presName="node" presStyleLbl="node1" presStyleIdx="5" presStyleCnt="6">
        <dgm:presLayoutVars>
          <dgm:bulletEnabled val="1"/>
        </dgm:presLayoutVars>
      </dgm:prSet>
      <dgm:spPr/>
      <dgm:t>
        <a:bodyPr/>
        <a:lstStyle/>
        <a:p>
          <a:endParaRPr lang="el-GR"/>
        </a:p>
      </dgm:t>
    </dgm:pt>
  </dgm:ptLst>
  <dgm:cxnLst>
    <dgm:cxn modelId="{8702A8A2-17C6-4BA4-A431-37A908A70CF2}" type="presOf" srcId="{AE7C79CC-77C6-4F10-BDD6-FAAED87BD3A6}" destId="{CF3735A3-60D8-4646-BCE5-15A2BB9D603B}" srcOrd="1" destOrd="0" presId="urn:microsoft.com/office/officeart/2005/8/layout/process1"/>
    <dgm:cxn modelId="{2FDAD593-FA7D-4DC4-8E2A-53FE9EA93695}" type="presOf" srcId="{35AE57DE-DF20-4EE8-B3C4-7A619800628A}" destId="{5ADCB5F8-8C9A-46D5-9DC1-80438A95FF8F}" srcOrd="0" destOrd="0" presId="urn:microsoft.com/office/officeart/2005/8/layout/process1"/>
    <dgm:cxn modelId="{EA19FFB5-6D2A-4AC6-9E87-F67CA539A93F}" srcId="{236B4CA4-7F18-4F23-9D9A-94B9C67B1384}" destId="{83CC6A6F-5F04-431D-8DEF-9316EBB6137A}" srcOrd="0" destOrd="0" parTransId="{F22D329F-6CCA-463C-86E2-F2FCAB1E3D67}" sibTransId="{CEC08753-7A6E-4EEA-B62C-B77D6ADCB591}"/>
    <dgm:cxn modelId="{B544D0DE-6EDB-4A51-ABB1-A091EFE6CB2D}" type="presOf" srcId="{62D2F6A4-E7BD-4942-9FB6-90543A918F94}" destId="{D09198F4-0FB1-4FDA-B99C-B48EEFF69671}" srcOrd="0" destOrd="0" presId="urn:microsoft.com/office/officeart/2005/8/layout/process1"/>
    <dgm:cxn modelId="{9A50CB7B-7527-40C0-8EAC-695D349C1342}" type="presOf" srcId="{236B4CA4-7F18-4F23-9D9A-94B9C67B1384}" destId="{B894BF5F-7799-4924-9F07-1031588E71F2}" srcOrd="0" destOrd="0" presId="urn:microsoft.com/office/officeart/2005/8/layout/process1"/>
    <dgm:cxn modelId="{18E90C44-EFEF-4F61-9481-2D3498B5C937}" type="presOf" srcId="{CEC08753-7A6E-4EEA-B62C-B77D6ADCB591}" destId="{84FA3E8C-0660-427B-A53D-3D0BCFDC3293}" srcOrd="1" destOrd="0" presId="urn:microsoft.com/office/officeart/2005/8/layout/process1"/>
    <dgm:cxn modelId="{140CD476-B2A6-4FDE-97D6-4215011E0FCD}" srcId="{236B4CA4-7F18-4F23-9D9A-94B9C67B1384}" destId="{618F2626-1D2F-4A07-930B-4960651F5798}" srcOrd="4" destOrd="0" parTransId="{82B2FF26-F37D-43DD-86AB-8723931F6CA0}" sibTransId="{AE7C79CC-77C6-4F10-BDD6-FAAED87BD3A6}"/>
    <dgm:cxn modelId="{EC470F37-C9D9-4565-B0F5-426AB0C49A88}" type="presOf" srcId="{E26EE068-29D9-463C-BA49-06FD04DFFF59}" destId="{61C76D06-2C73-4604-AF7B-808CC3DCD594}" srcOrd="0" destOrd="0" presId="urn:microsoft.com/office/officeart/2005/8/layout/process1"/>
    <dgm:cxn modelId="{967CBEC2-A04B-4176-AE28-0FDAFF0D83F0}" type="presOf" srcId="{17DE57B9-FF1C-4945-9BF9-C3064AEDA154}" destId="{E333D6CF-1C4E-47A2-9B29-F56C8A67D546}" srcOrd="1" destOrd="0" presId="urn:microsoft.com/office/officeart/2005/8/layout/process1"/>
    <dgm:cxn modelId="{F1320D04-6B58-4758-8FD2-3103276B06A0}" type="presOf" srcId="{AE7C79CC-77C6-4F10-BDD6-FAAED87BD3A6}" destId="{5EA660DA-F81B-4FA0-8DBD-8BEB47ECBB79}" srcOrd="0" destOrd="0" presId="urn:microsoft.com/office/officeart/2005/8/layout/process1"/>
    <dgm:cxn modelId="{D11DA07E-C233-41A7-906B-891EC4EB8F76}" type="presOf" srcId="{85A12D48-D96A-46EC-8643-E0A2DA5BDC5E}" destId="{A39D8713-E94B-4A7D-BA60-CAADA977D4F5}" srcOrd="1" destOrd="0" presId="urn:microsoft.com/office/officeart/2005/8/layout/process1"/>
    <dgm:cxn modelId="{498031E3-699D-4070-B00A-F8588D768016}" type="presOf" srcId="{CEC08753-7A6E-4EEA-B62C-B77D6ADCB591}" destId="{6C85AEBC-C3D1-4214-9DFF-F90D64EFF792}" srcOrd="0" destOrd="0" presId="urn:microsoft.com/office/officeart/2005/8/layout/process1"/>
    <dgm:cxn modelId="{544B9A09-DC7E-4BF9-8EB8-3CE87BAD005E}" type="presOf" srcId="{5E8B0229-A18F-4B89-A7A0-EB1D237D1350}" destId="{0BB84DA1-1AAB-4537-BF1C-DFEB784432FE}" srcOrd="0" destOrd="0" presId="urn:microsoft.com/office/officeart/2005/8/layout/process1"/>
    <dgm:cxn modelId="{C45A2AC2-9AAC-4466-9605-30D663B8AB50}" type="presOf" srcId="{62D2F6A4-E7BD-4942-9FB6-90543A918F94}" destId="{0EEF8124-5074-4E3C-83F8-423A8220D41C}" srcOrd="1" destOrd="0" presId="urn:microsoft.com/office/officeart/2005/8/layout/process1"/>
    <dgm:cxn modelId="{3540F77C-1F30-493D-895B-4D4B6CCE0055}" srcId="{236B4CA4-7F18-4F23-9D9A-94B9C67B1384}" destId="{5E8B0229-A18F-4B89-A7A0-EB1D237D1350}" srcOrd="5" destOrd="0" parTransId="{48CF784C-94E4-4D30-BE33-338A428554EB}" sibTransId="{633F288E-CB70-4962-8204-19341E1CE7FD}"/>
    <dgm:cxn modelId="{51D7F705-657F-4B3D-8844-7D46AB5EEA06}" srcId="{236B4CA4-7F18-4F23-9D9A-94B9C67B1384}" destId="{BD7FC731-E53C-487B-BCF9-A4A19840F3F5}" srcOrd="3" destOrd="0" parTransId="{A3F58197-FC22-4FCE-9BC9-E2D735635E86}" sibTransId="{85A12D48-D96A-46EC-8643-E0A2DA5BDC5E}"/>
    <dgm:cxn modelId="{73123017-116A-4BDF-B407-27958E270B3F}" type="presOf" srcId="{83CC6A6F-5F04-431D-8DEF-9316EBB6137A}" destId="{8FD2BB96-7534-44CD-A9BE-FF6141DC9EB4}" srcOrd="0" destOrd="0" presId="urn:microsoft.com/office/officeart/2005/8/layout/process1"/>
    <dgm:cxn modelId="{D6E14FB4-A3EB-46FF-A73F-D700913682B9}" srcId="{236B4CA4-7F18-4F23-9D9A-94B9C67B1384}" destId="{E26EE068-29D9-463C-BA49-06FD04DFFF59}" srcOrd="1" destOrd="0" parTransId="{E4565617-3178-4544-872E-82FFB19A7813}" sibTransId="{17DE57B9-FF1C-4945-9BF9-C3064AEDA154}"/>
    <dgm:cxn modelId="{7C4FAA10-A91F-4893-AB6C-634358EDD49F}" type="presOf" srcId="{85A12D48-D96A-46EC-8643-E0A2DA5BDC5E}" destId="{AE1512DD-28F4-4BA0-B880-BF8F8F8CD8D6}" srcOrd="0" destOrd="0" presId="urn:microsoft.com/office/officeart/2005/8/layout/process1"/>
    <dgm:cxn modelId="{669D69D8-38E3-4C3A-B972-334CC06E4489}" type="presOf" srcId="{BD7FC731-E53C-487B-BCF9-A4A19840F3F5}" destId="{8327830C-E118-40D4-A4BE-564071B90DC4}" srcOrd="0" destOrd="0" presId="urn:microsoft.com/office/officeart/2005/8/layout/process1"/>
    <dgm:cxn modelId="{7220FED2-80D2-42B6-A09A-EAE957DB7258}" srcId="{236B4CA4-7F18-4F23-9D9A-94B9C67B1384}" destId="{35AE57DE-DF20-4EE8-B3C4-7A619800628A}" srcOrd="2" destOrd="0" parTransId="{53604CBC-3BAA-454E-888E-BEC16799C736}" sibTransId="{62D2F6A4-E7BD-4942-9FB6-90543A918F94}"/>
    <dgm:cxn modelId="{6DC6564E-3DEE-4154-80EE-E59B1FE51A0F}" type="presOf" srcId="{618F2626-1D2F-4A07-930B-4960651F5798}" destId="{315D0FE9-A33E-4577-8578-FC8D8430561E}" srcOrd="0" destOrd="0" presId="urn:microsoft.com/office/officeart/2005/8/layout/process1"/>
    <dgm:cxn modelId="{4BF4158A-306D-4A42-98C3-5A1D33A5C8F1}" type="presOf" srcId="{17DE57B9-FF1C-4945-9BF9-C3064AEDA154}" destId="{5D36ECA7-FFF0-4C9B-A9FA-48A8C3508EA5}" srcOrd="0" destOrd="0" presId="urn:microsoft.com/office/officeart/2005/8/layout/process1"/>
    <dgm:cxn modelId="{482D91E8-47FE-4FA5-B815-B37BD9DA77F3}" type="presParOf" srcId="{B894BF5F-7799-4924-9F07-1031588E71F2}" destId="{8FD2BB96-7534-44CD-A9BE-FF6141DC9EB4}" srcOrd="0" destOrd="0" presId="urn:microsoft.com/office/officeart/2005/8/layout/process1"/>
    <dgm:cxn modelId="{68974EFF-4B3F-4FC2-BD12-3DFE0E8EDB88}" type="presParOf" srcId="{B894BF5F-7799-4924-9F07-1031588E71F2}" destId="{6C85AEBC-C3D1-4214-9DFF-F90D64EFF792}" srcOrd="1" destOrd="0" presId="urn:microsoft.com/office/officeart/2005/8/layout/process1"/>
    <dgm:cxn modelId="{A843DE20-4E7F-4F5D-972B-2CFBB3B0F203}" type="presParOf" srcId="{6C85AEBC-C3D1-4214-9DFF-F90D64EFF792}" destId="{84FA3E8C-0660-427B-A53D-3D0BCFDC3293}" srcOrd="0" destOrd="0" presId="urn:microsoft.com/office/officeart/2005/8/layout/process1"/>
    <dgm:cxn modelId="{5414EC07-DDE9-4593-A5F9-BE79283E4B0E}" type="presParOf" srcId="{B894BF5F-7799-4924-9F07-1031588E71F2}" destId="{61C76D06-2C73-4604-AF7B-808CC3DCD594}" srcOrd="2" destOrd="0" presId="urn:microsoft.com/office/officeart/2005/8/layout/process1"/>
    <dgm:cxn modelId="{94A64585-4B55-4D26-B292-93DDC65EFD23}" type="presParOf" srcId="{B894BF5F-7799-4924-9F07-1031588E71F2}" destId="{5D36ECA7-FFF0-4C9B-A9FA-48A8C3508EA5}" srcOrd="3" destOrd="0" presId="urn:microsoft.com/office/officeart/2005/8/layout/process1"/>
    <dgm:cxn modelId="{22B79DB0-3AD9-48C6-A3CD-44D58003F8A8}" type="presParOf" srcId="{5D36ECA7-FFF0-4C9B-A9FA-48A8C3508EA5}" destId="{E333D6CF-1C4E-47A2-9B29-F56C8A67D546}" srcOrd="0" destOrd="0" presId="urn:microsoft.com/office/officeart/2005/8/layout/process1"/>
    <dgm:cxn modelId="{85E898D6-148D-4118-B795-31546BDCA87B}" type="presParOf" srcId="{B894BF5F-7799-4924-9F07-1031588E71F2}" destId="{5ADCB5F8-8C9A-46D5-9DC1-80438A95FF8F}" srcOrd="4" destOrd="0" presId="urn:microsoft.com/office/officeart/2005/8/layout/process1"/>
    <dgm:cxn modelId="{2461A248-CAE1-4777-8151-F7C66CA57FEB}" type="presParOf" srcId="{B894BF5F-7799-4924-9F07-1031588E71F2}" destId="{D09198F4-0FB1-4FDA-B99C-B48EEFF69671}" srcOrd="5" destOrd="0" presId="urn:microsoft.com/office/officeart/2005/8/layout/process1"/>
    <dgm:cxn modelId="{4C20D50C-3B8C-4D31-B40E-8569C3342A29}" type="presParOf" srcId="{D09198F4-0FB1-4FDA-B99C-B48EEFF69671}" destId="{0EEF8124-5074-4E3C-83F8-423A8220D41C}" srcOrd="0" destOrd="0" presId="urn:microsoft.com/office/officeart/2005/8/layout/process1"/>
    <dgm:cxn modelId="{797A7E5C-E51A-4432-99D3-14674894AD6B}" type="presParOf" srcId="{B894BF5F-7799-4924-9F07-1031588E71F2}" destId="{8327830C-E118-40D4-A4BE-564071B90DC4}" srcOrd="6" destOrd="0" presId="urn:microsoft.com/office/officeart/2005/8/layout/process1"/>
    <dgm:cxn modelId="{C57A7F21-E26C-427E-8EE4-E8DF669F613D}" type="presParOf" srcId="{B894BF5F-7799-4924-9F07-1031588E71F2}" destId="{AE1512DD-28F4-4BA0-B880-BF8F8F8CD8D6}" srcOrd="7" destOrd="0" presId="urn:microsoft.com/office/officeart/2005/8/layout/process1"/>
    <dgm:cxn modelId="{0EFB71C5-9176-41F5-BCEF-37D173890DE3}" type="presParOf" srcId="{AE1512DD-28F4-4BA0-B880-BF8F8F8CD8D6}" destId="{A39D8713-E94B-4A7D-BA60-CAADA977D4F5}" srcOrd="0" destOrd="0" presId="urn:microsoft.com/office/officeart/2005/8/layout/process1"/>
    <dgm:cxn modelId="{BFD723A9-A17F-4FD0-AB9E-FC4AB4ED2DEB}" type="presParOf" srcId="{B894BF5F-7799-4924-9F07-1031588E71F2}" destId="{315D0FE9-A33E-4577-8578-FC8D8430561E}" srcOrd="8" destOrd="0" presId="urn:microsoft.com/office/officeart/2005/8/layout/process1"/>
    <dgm:cxn modelId="{3A8BA63C-7CDB-4B5B-8DA1-FE4F18A35F4F}" type="presParOf" srcId="{B894BF5F-7799-4924-9F07-1031588E71F2}" destId="{5EA660DA-F81B-4FA0-8DBD-8BEB47ECBB79}" srcOrd="9" destOrd="0" presId="urn:microsoft.com/office/officeart/2005/8/layout/process1"/>
    <dgm:cxn modelId="{2B1EBB6F-9624-4DE9-B550-7DCF95656235}" type="presParOf" srcId="{5EA660DA-F81B-4FA0-8DBD-8BEB47ECBB79}" destId="{CF3735A3-60D8-4646-BCE5-15A2BB9D603B}" srcOrd="0" destOrd="0" presId="urn:microsoft.com/office/officeart/2005/8/layout/process1"/>
    <dgm:cxn modelId="{EDCD46FF-1A47-4831-A313-4A431735B013}" type="presParOf" srcId="{B894BF5F-7799-4924-9F07-1031588E71F2}" destId="{0BB84DA1-1AAB-4537-BF1C-DFEB784432FE}" srcOrd="10" destOrd="0" presId="urn:microsoft.com/office/officeart/2005/8/layout/process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006382-3551-40B1-811B-A29E2D5C2686}" type="doc">
      <dgm:prSet loTypeId="urn:microsoft.com/office/officeart/2005/8/layout/process2" loCatId="process" qsTypeId="urn:microsoft.com/office/officeart/2005/8/quickstyle/3d5" qsCatId="3D" csTypeId="urn:microsoft.com/office/officeart/2005/8/colors/colorful1" csCatId="colorful" phldr="1"/>
      <dgm:spPr/>
      <dgm:t>
        <a:bodyPr/>
        <a:lstStyle/>
        <a:p>
          <a:endParaRPr lang="el-GR"/>
        </a:p>
      </dgm:t>
    </dgm:pt>
    <dgm:pt modelId="{CF75D48B-DD81-4E9F-B875-07DDF2C2ABA1}">
      <dgm:prSet phldrT="[Text]"/>
      <dgm:spPr/>
      <dgm:t>
        <a:bodyPr/>
        <a:lstStyle/>
        <a:p>
          <a:r>
            <a:rPr lang="el-GR" dirty="0" smtClean="0"/>
            <a:t>ΛΟΙΜΩΞΗ</a:t>
          </a:r>
          <a:endParaRPr lang="el-GR" dirty="0"/>
        </a:p>
      </dgm:t>
    </dgm:pt>
    <dgm:pt modelId="{E2DF6311-C4A9-4996-8792-F9071E215DB8}" type="parTrans" cxnId="{FB2E5969-7883-4E88-AECF-69C75F6273BF}">
      <dgm:prSet/>
      <dgm:spPr/>
      <dgm:t>
        <a:bodyPr/>
        <a:lstStyle/>
        <a:p>
          <a:endParaRPr lang="el-GR"/>
        </a:p>
      </dgm:t>
    </dgm:pt>
    <dgm:pt modelId="{47A33D23-5870-4F43-87AD-B59C6BDC0C62}" type="sibTrans" cxnId="{FB2E5969-7883-4E88-AECF-69C75F6273BF}">
      <dgm:prSet/>
      <dgm:spPr/>
      <dgm:t>
        <a:bodyPr/>
        <a:lstStyle/>
        <a:p>
          <a:endParaRPr lang="el-GR"/>
        </a:p>
      </dgm:t>
    </dgm:pt>
    <dgm:pt modelId="{5B56F873-42B0-4E15-AFA9-3A8252A38D07}">
      <dgm:prSet phldrT="[Text]"/>
      <dgm:spPr/>
      <dgm:t>
        <a:bodyPr/>
        <a:lstStyle/>
        <a:p>
          <a:r>
            <a:rPr lang="el-GR" dirty="0" smtClean="0"/>
            <a:t>ΣΗΨΗ</a:t>
          </a:r>
          <a:endParaRPr lang="el-GR" dirty="0"/>
        </a:p>
      </dgm:t>
    </dgm:pt>
    <dgm:pt modelId="{E83C363B-1088-41FA-979A-CE3EFA290783}" type="parTrans" cxnId="{1E3F747B-04BD-4E3E-8C9C-ED12D2EC752F}">
      <dgm:prSet/>
      <dgm:spPr/>
      <dgm:t>
        <a:bodyPr/>
        <a:lstStyle/>
        <a:p>
          <a:endParaRPr lang="el-GR"/>
        </a:p>
      </dgm:t>
    </dgm:pt>
    <dgm:pt modelId="{EBF6D042-D1B9-4ED2-93F5-B748AE5453DE}" type="sibTrans" cxnId="{1E3F747B-04BD-4E3E-8C9C-ED12D2EC752F}">
      <dgm:prSet/>
      <dgm:spPr/>
      <dgm:t>
        <a:bodyPr/>
        <a:lstStyle/>
        <a:p>
          <a:endParaRPr lang="el-GR"/>
        </a:p>
      </dgm:t>
    </dgm:pt>
    <dgm:pt modelId="{C89C2A57-684E-4A06-89FE-58E90BDE7CD2}">
      <dgm:prSet phldrT="[Text]"/>
      <dgm:spPr/>
      <dgm:t>
        <a:bodyPr/>
        <a:lstStyle/>
        <a:p>
          <a:r>
            <a:rPr lang="el-GR" dirty="0" smtClean="0"/>
            <a:t>ΣΟΒΑΡΗ ΣΗΨΗ</a:t>
          </a:r>
          <a:endParaRPr lang="el-GR" dirty="0"/>
        </a:p>
      </dgm:t>
    </dgm:pt>
    <dgm:pt modelId="{3E33C80B-C7B9-40B1-B05F-75274C29A422}" type="parTrans" cxnId="{60375B83-F518-4DB6-BD5B-2F7582859AFA}">
      <dgm:prSet/>
      <dgm:spPr/>
      <dgm:t>
        <a:bodyPr/>
        <a:lstStyle/>
        <a:p>
          <a:endParaRPr lang="el-GR"/>
        </a:p>
      </dgm:t>
    </dgm:pt>
    <dgm:pt modelId="{9E2E8FD4-A4C2-4FD5-960E-759C47FDEA42}" type="sibTrans" cxnId="{60375B83-F518-4DB6-BD5B-2F7582859AFA}">
      <dgm:prSet/>
      <dgm:spPr/>
      <dgm:t>
        <a:bodyPr/>
        <a:lstStyle/>
        <a:p>
          <a:endParaRPr lang="el-GR"/>
        </a:p>
      </dgm:t>
    </dgm:pt>
    <dgm:pt modelId="{AC1B517B-22D2-4989-A253-11EDBB1EFCFC}">
      <dgm:prSet phldrT="[Text]"/>
      <dgm:spPr/>
      <dgm:t>
        <a:bodyPr/>
        <a:lstStyle/>
        <a:p>
          <a:r>
            <a:rPr lang="el-GR" dirty="0" smtClean="0"/>
            <a:t>ΣΗΠΤΙΚΗ ΚΑΤΑΠΛΗΞΙΑ</a:t>
          </a:r>
          <a:endParaRPr lang="el-GR" dirty="0"/>
        </a:p>
      </dgm:t>
    </dgm:pt>
    <dgm:pt modelId="{08000055-B4E4-4EB8-93DC-F4B87F57C87E}" type="parTrans" cxnId="{10A84EC0-E0A4-487A-8E14-523099295680}">
      <dgm:prSet/>
      <dgm:spPr/>
      <dgm:t>
        <a:bodyPr/>
        <a:lstStyle/>
        <a:p>
          <a:endParaRPr lang="el-GR"/>
        </a:p>
      </dgm:t>
    </dgm:pt>
    <dgm:pt modelId="{8B3DDBDD-BF0B-48D0-8C6B-02FCAF142986}" type="sibTrans" cxnId="{10A84EC0-E0A4-487A-8E14-523099295680}">
      <dgm:prSet/>
      <dgm:spPr/>
      <dgm:t>
        <a:bodyPr/>
        <a:lstStyle/>
        <a:p>
          <a:endParaRPr lang="el-GR"/>
        </a:p>
      </dgm:t>
    </dgm:pt>
    <dgm:pt modelId="{F69A89F8-22A0-47B5-ABC1-C3B2A46EFE7D}">
      <dgm:prSet phldrT="[Text]"/>
      <dgm:spPr/>
      <dgm:t>
        <a:bodyPr/>
        <a:lstStyle/>
        <a:p>
          <a:r>
            <a:rPr lang="el-GR" dirty="0" smtClean="0"/>
            <a:t>ΠΟΛΥΟΡΓΑΝΙΚΗ ΑΝΕΠΑΡΚΕΙΑ</a:t>
          </a:r>
          <a:endParaRPr lang="el-GR" dirty="0"/>
        </a:p>
      </dgm:t>
    </dgm:pt>
    <dgm:pt modelId="{2E87B97C-097B-4960-9B34-48B91913CD22}" type="parTrans" cxnId="{D353777C-6CAA-4839-BAE4-FA25B6E11D21}">
      <dgm:prSet/>
      <dgm:spPr/>
      <dgm:t>
        <a:bodyPr/>
        <a:lstStyle/>
        <a:p>
          <a:endParaRPr lang="el-GR"/>
        </a:p>
      </dgm:t>
    </dgm:pt>
    <dgm:pt modelId="{AF097F5C-EE5F-4C70-B0B7-E57CADD468AA}" type="sibTrans" cxnId="{D353777C-6CAA-4839-BAE4-FA25B6E11D21}">
      <dgm:prSet/>
      <dgm:spPr/>
      <dgm:t>
        <a:bodyPr/>
        <a:lstStyle/>
        <a:p>
          <a:endParaRPr lang="el-GR"/>
        </a:p>
      </dgm:t>
    </dgm:pt>
    <dgm:pt modelId="{FF96BB44-EE4C-4670-85E5-EF3FE18D8C0B}" type="pres">
      <dgm:prSet presAssocID="{B0006382-3551-40B1-811B-A29E2D5C2686}" presName="linearFlow" presStyleCnt="0">
        <dgm:presLayoutVars>
          <dgm:resizeHandles val="exact"/>
        </dgm:presLayoutVars>
      </dgm:prSet>
      <dgm:spPr/>
      <dgm:t>
        <a:bodyPr/>
        <a:lstStyle/>
        <a:p>
          <a:endParaRPr lang="el-GR"/>
        </a:p>
      </dgm:t>
    </dgm:pt>
    <dgm:pt modelId="{D98303B3-E48C-4E11-9A71-96C5E4EDDE3A}" type="pres">
      <dgm:prSet presAssocID="{CF75D48B-DD81-4E9F-B875-07DDF2C2ABA1}" presName="node" presStyleLbl="node1" presStyleIdx="0" presStyleCnt="5" custLinFactNeighborX="421" custLinFactNeighborY="13626">
        <dgm:presLayoutVars>
          <dgm:bulletEnabled val="1"/>
        </dgm:presLayoutVars>
      </dgm:prSet>
      <dgm:spPr/>
      <dgm:t>
        <a:bodyPr/>
        <a:lstStyle/>
        <a:p>
          <a:endParaRPr lang="el-GR"/>
        </a:p>
      </dgm:t>
    </dgm:pt>
    <dgm:pt modelId="{C16DDD50-1087-40C6-9849-D63D0DE8C146}" type="pres">
      <dgm:prSet presAssocID="{47A33D23-5870-4F43-87AD-B59C6BDC0C62}" presName="sibTrans" presStyleLbl="sibTrans2D1" presStyleIdx="0" presStyleCnt="4"/>
      <dgm:spPr/>
      <dgm:t>
        <a:bodyPr/>
        <a:lstStyle/>
        <a:p>
          <a:endParaRPr lang="el-GR"/>
        </a:p>
      </dgm:t>
    </dgm:pt>
    <dgm:pt modelId="{C1F5587B-3497-4A9F-BE89-D7DF01F4B123}" type="pres">
      <dgm:prSet presAssocID="{47A33D23-5870-4F43-87AD-B59C6BDC0C62}" presName="connectorText" presStyleLbl="sibTrans2D1" presStyleIdx="0" presStyleCnt="4"/>
      <dgm:spPr/>
      <dgm:t>
        <a:bodyPr/>
        <a:lstStyle/>
        <a:p>
          <a:endParaRPr lang="el-GR"/>
        </a:p>
      </dgm:t>
    </dgm:pt>
    <dgm:pt modelId="{44ACA84C-2BCB-4B19-B0F3-7643ADFF8333}" type="pres">
      <dgm:prSet presAssocID="{5B56F873-42B0-4E15-AFA9-3A8252A38D07}" presName="node" presStyleLbl="node1" presStyleIdx="1" presStyleCnt="5">
        <dgm:presLayoutVars>
          <dgm:bulletEnabled val="1"/>
        </dgm:presLayoutVars>
      </dgm:prSet>
      <dgm:spPr/>
      <dgm:t>
        <a:bodyPr/>
        <a:lstStyle/>
        <a:p>
          <a:endParaRPr lang="el-GR"/>
        </a:p>
      </dgm:t>
    </dgm:pt>
    <dgm:pt modelId="{2EFB0CD9-A15E-4175-A35E-A494B3D81F9C}" type="pres">
      <dgm:prSet presAssocID="{EBF6D042-D1B9-4ED2-93F5-B748AE5453DE}" presName="sibTrans" presStyleLbl="sibTrans2D1" presStyleIdx="1" presStyleCnt="4"/>
      <dgm:spPr/>
      <dgm:t>
        <a:bodyPr/>
        <a:lstStyle/>
        <a:p>
          <a:endParaRPr lang="el-GR"/>
        </a:p>
      </dgm:t>
    </dgm:pt>
    <dgm:pt modelId="{2F88008A-633C-4C65-995A-B64E56A60F0F}" type="pres">
      <dgm:prSet presAssocID="{EBF6D042-D1B9-4ED2-93F5-B748AE5453DE}" presName="connectorText" presStyleLbl="sibTrans2D1" presStyleIdx="1" presStyleCnt="4"/>
      <dgm:spPr/>
      <dgm:t>
        <a:bodyPr/>
        <a:lstStyle/>
        <a:p>
          <a:endParaRPr lang="el-GR"/>
        </a:p>
      </dgm:t>
    </dgm:pt>
    <dgm:pt modelId="{94472860-1673-49BB-8C56-565CB2BCFA9B}" type="pres">
      <dgm:prSet presAssocID="{C89C2A57-684E-4A06-89FE-58E90BDE7CD2}" presName="node" presStyleLbl="node1" presStyleIdx="2" presStyleCnt="5">
        <dgm:presLayoutVars>
          <dgm:bulletEnabled val="1"/>
        </dgm:presLayoutVars>
      </dgm:prSet>
      <dgm:spPr/>
      <dgm:t>
        <a:bodyPr/>
        <a:lstStyle/>
        <a:p>
          <a:endParaRPr lang="el-GR"/>
        </a:p>
      </dgm:t>
    </dgm:pt>
    <dgm:pt modelId="{757EB3E6-A669-49FA-892D-F8AF0CF17E1F}" type="pres">
      <dgm:prSet presAssocID="{9E2E8FD4-A4C2-4FD5-960E-759C47FDEA42}" presName="sibTrans" presStyleLbl="sibTrans2D1" presStyleIdx="2" presStyleCnt="4"/>
      <dgm:spPr/>
      <dgm:t>
        <a:bodyPr/>
        <a:lstStyle/>
        <a:p>
          <a:endParaRPr lang="el-GR"/>
        </a:p>
      </dgm:t>
    </dgm:pt>
    <dgm:pt modelId="{5055BC67-4A62-490B-8F51-47F6B598469D}" type="pres">
      <dgm:prSet presAssocID="{9E2E8FD4-A4C2-4FD5-960E-759C47FDEA42}" presName="connectorText" presStyleLbl="sibTrans2D1" presStyleIdx="2" presStyleCnt="4"/>
      <dgm:spPr/>
      <dgm:t>
        <a:bodyPr/>
        <a:lstStyle/>
        <a:p>
          <a:endParaRPr lang="el-GR"/>
        </a:p>
      </dgm:t>
    </dgm:pt>
    <dgm:pt modelId="{26BA1262-6E1D-4D7D-9776-11C2A9134D84}" type="pres">
      <dgm:prSet presAssocID="{AC1B517B-22D2-4989-A253-11EDBB1EFCFC}" presName="node" presStyleLbl="node1" presStyleIdx="3" presStyleCnt="5">
        <dgm:presLayoutVars>
          <dgm:bulletEnabled val="1"/>
        </dgm:presLayoutVars>
      </dgm:prSet>
      <dgm:spPr/>
      <dgm:t>
        <a:bodyPr/>
        <a:lstStyle/>
        <a:p>
          <a:endParaRPr lang="el-GR"/>
        </a:p>
      </dgm:t>
    </dgm:pt>
    <dgm:pt modelId="{842D5DDB-4585-41F8-B218-1A570961570A}" type="pres">
      <dgm:prSet presAssocID="{8B3DDBDD-BF0B-48D0-8C6B-02FCAF142986}" presName="sibTrans" presStyleLbl="sibTrans2D1" presStyleIdx="3" presStyleCnt="4"/>
      <dgm:spPr/>
      <dgm:t>
        <a:bodyPr/>
        <a:lstStyle/>
        <a:p>
          <a:endParaRPr lang="el-GR"/>
        </a:p>
      </dgm:t>
    </dgm:pt>
    <dgm:pt modelId="{B9026A03-DB1F-42DF-AAC1-7E667E333FBE}" type="pres">
      <dgm:prSet presAssocID="{8B3DDBDD-BF0B-48D0-8C6B-02FCAF142986}" presName="connectorText" presStyleLbl="sibTrans2D1" presStyleIdx="3" presStyleCnt="4"/>
      <dgm:spPr/>
      <dgm:t>
        <a:bodyPr/>
        <a:lstStyle/>
        <a:p>
          <a:endParaRPr lang="el-GR"/>
        </a:p>
      </dgm:t>
    </dgm:pt>
    <dgm:pt modelId="{D182E6F5-8B3F-472D-ADDE-B5679E93A223}" type="pres">
      <dgm:prSet presAssocID="{F69A89F8-22A0-47B5-ABC1-C3B2A46EFE7D}" presName="node" presStyleLbl="node1" presStyleIdx="4" presStyleCnt="5">
        <dgm:presLayoutVars>
          <dgm:bulletEnabled val="1"/>
        </dgm:presLayoutVars>
      </dgm:prSet>
      <dgm:spPr/>
      <dgm:t>
        <a:bodyPr/>
        <a:lstStyle/>
        <a:p>
          <a:endParaRPr lang="el-GR"/>
        </a:p>
      </dgm:t>
    </dgm:pt>
  </dgm:ptLst>
  <dgm:cxnLst>
    <dgm:cxn modelId="{60375B83-F518-4DB6-BD5B-2F7582859AFA}" srcId="{B0006382-3551-40B1-811B-A29E2D5C2686}" destId="{C89C2A57-684E-4A06-89FE-58E90BDE7CD2}" srcOrd="2" destOrd="0" parTransId="{3E33C80B-C7B9-40B1-B05F-75274C29A422}" sibTransId="{9E2E8FD4-A4C2-4FD5-960E-759C47FDEA42}"/>
    <dgm:cxn modelId="{FF2D47F8-6098-410F-95AC-126A1B757E5B}" type="presOf" srcId="{CF75D48B-DD81-4E9F-B875-07DDF2C2ABA1}" destId="{D98303B3-E48C-4E11-9A71-96C5E4EDDE3A}" srcOrd="0" destOrd="0" presId="urn:microsoft.com/office/officeart/2005/8/layout/process2"/>
    <dgm:cxn modelId="{090BCF9C-642E-4AA2-A08A-89AA64E0965C}" type="presOf" srcId="{47A33D23-5870-4F43-87AD-B59C6BDC0C62}" destId="{C1F5587B-3497-4A9F-BE89-D7DF01F4B123}" srcOrd="1" destOrd="0" presId="urn:microsoft.com/office/officeart/2005/8/layout/process2"/>
    <dgm:cxn modelId="{860021CF-44E7-48BB-8803-E9F00B7CBAA6}" type="presOf" srcId="{EBF6D042-D1B9-4ED2-93F5-B748AE5453DE}" destId="{2EFB0CD9-A15E-4175-A35E-A494B3D81F9C}" srcOrd="0" destOrd="0" presId="urn:microsoft.com/office/officeart/2005/8/layout/process2"/>
    <dgm:cxn modelId="{10A84EC0-E0A4-487A-8E14-523099295680}" srcId="{B0006382-3551-40B1-811B-A29E2D5C2686}" destId="{AC1B517B-22D2-4989-A253-11EDBB1EFCFC}" srcOrd="3" destOrd="0" parTransId="{08000055-B4E4-4EB8-93DC-F4B87F57C87E}" sibTransId="{8B3DDBDD-BF0B-48D0-8C6B-02FCAF142986}"/>
    <dgm:cxn modelId="{E55AED4D-A3B7-46E7-AA0E-BF327AA58A62}" type="presOf" srcId="{8B3DDBDD-BF0B-48D0-8C6B-02FCAF142986}" destId="{842D5DDB-4585-41F8-B218-1A570961570A}" srcOrd="0" destOrd="0" presId="urn:microsoft.com/office/officeart/2005/8/layout/process2"/>
    <dgm:cxn modelId="{744FFE45-ED04-41D4-8D8F-20764673B69A}" type="presOf" srcId="{47A33D23-5870-4F43-87AD-B59C6BDC0C62}" destId="{C16DDD50-1087-40C6-9849-D63D0DE8C146}" srcOrd="0" destOrd="0" presId="urn:microsoft.com/office/officeart/2005/8/layout/process2"/>
    <dgm:cxn modelId="{E1F6D4BF-61CC-4503-9960-4D74979468AF}" type="presOf" srcId="{B0006382-3551-40B1-811B-A29E2D5C2686}" destId="{FF96BB44-EE4C-4670-85E5-EF3FE18D8C0B}" srcOrd="0" destOrd="0" presId="urn:microsoft.com/office/officeart/2005/8/layout/process2"/>
    <dgm:cxn modelId="{A370C87B-A04F-406D-85FE-FD413B2FE938}" type="presOf" srcId="{8B3DDBDD-BF0B-48D0-8C6B-02FCAF142986}" destId="{B9026A03-DB1F-42DF-AAC1-7E667E333FBE}" srcOrd="1" destOrd="0" presId="urn:microsoft.com/office/officeart/2005/8/layout/process2"/>
    <dgm:cxn modelId="{BEE47230-9C88-4407-8628-2CBEEBBDE085}" type="presOf" srcId="{9E2E8FD4-A4C2-4FD5-960E-759C47FDEA42}" destId="{5055BC67-4A62-490B-8F51-47F6B598469D}" srcOrd="1" destOrd="0" presId="urn:microsoft.com/office/officeart/2005/8/layout/process2"/>
    <dgm:cxn modelId="{1C20B63D-D27D-4600-B665-BE5414EA259E}" type="presOf" srcId="{F69A89F8-22A0-47B5-ABC1-C3B2A46EFE7D}" destId="{D182E6F5-8B3F-472D-ADDE-B5679E93A223}" srcOrd="0" destOrd="0" presId="urn:microsoft.com/office/officeart/2005/8/layout/process2"/>
    <dgm:cxn modelId="{1E3F747B-04BD-4E3E-8C9C-ED12D2EC752F}" srcId="{B0006382-3551-40B1-811B-A29E2D5C2686}" destId="{5B56F873-42B0-4E15-AFA9-3A8252A38D07}" srcOrd="1" destOrd="0" parTransId="{E83C363B-1088-41FA-979A-CE3EFA290783}" sibTransId="{EBF6D042-D1B9-4ED2-93F5-B748AE5453DE}"/>
    <dgm:cxn modelId="{D353777C-6CAA-4839-BAE4-FA25B6E11D21}" srcId="{B0006382-3551-40B1-811B-A29E2D5C2686}" destId="{F69A89F8-22A0-47B5-ABC1-C3B2A46EFE7D}" srcOrd="4" destOrd="0" parTransId="{2E87B97C-097B-4960-9B34-48B91913CD22}" sibTransId="{AF097F5C-EE5F-4C70-B0B7-E57CADD468AA}"/>
    <dgm:cxn modelId="{FB2E5969-7883-4E88-AECF-69C75F6273BF}" srcId="{B0006382-3551-40B1-811B-A29E2D5C2686}" destId="{CF75D48B-DD81-4E9F-B875-07DDF2C2ABA1}" srcOrd="0" destOrd="0" parTransId="{E2DF6311-C4A9-4996-8792-F9071E215DB8}" sibTransId="{47A33D23-5870-4F43-87AD-B59C6BDC0C62}"/>
    <dgm:cxn modelId="{9BF3B91F-C99B-439A-B19B-109CB2DA77D6}" type="presOf" srcId="{EBF6D042-D1B9-4ED2-93F5-B748AE5453DE}" destId="{2F88008A-633C-4C65-995A-B64E56A60F0F}" srcOrd="1" destOrd="0" presId="urn:microsoft.com/office/officeart/2005/8/layout/process2"/>
    <dgm:cxn modelId="{77495637-B1D5-4463-A5DC-F1569E1C982A}" type="presOf" srcId="{AC1B517B-22D2-4989-A253-11EDBB1EFCFC}" destId="{26BA1262-6E1D-4D7D-9776-11C2A9134D84}" srcOrd="0" destOrd="0" presId="urn:microsoft.com/office/officeart/2005/8/layout/process2"/>
    <dgm:cxn modelId="{33D89287-0D97-4F44-A8D7-BC08A927CD31}" type="presOf" srcId="{5B56F873-42B0-4E15-AFA9-3A8252A38D07}" destId="{44ACA84C-2BCB-4B19-B0F3-7643ADFF8333}" srcOrd="0" destOrd="0" presId="urn:microsoft.com/office/officeart/2005/8/layout/process2"/>
    <dgm:cxn modelId="{845263ED-3208-4699-AB9A-CC4CD65E89B6}" type="presOf" srcId="{C89C2A57-684E-4A06-89FE-58E90BDE7CD2}" destId="{94472860-1673-49BB-8C56-565CB2BCFA9B}" srcOrd="0" destOrd="0" presId="urn:microsoft.com/office/officeart/2005/8/layout/process2"/>
    <dgm:cxn modelId="{672FB1AC-BEAD-4F62-9DEC-E5B694077D57}" type="presOf" srcId="{9E2E8FD4-A4C2-4FD5-960E-759C47FDEA42}" destId="{757EB3E6-A669-49FA-892D-F8AF0CF17E1F}" srcOrd="0" destOrd="0" presId="urn:microsoft.com/office/officeart/2005/8/layout/process2"/>
    <dgm:cxn modelId="{197C8904-FD8F-4461-89E6-6BD76F5E4DFC}" type="presParOf" srcId="{FF96BB44-EE4C-4670-85E5-EF3FE18D8C0B}" destId="{D98303B3-E48C-4E11-9A71-96C5E4EDDE3A}" srcOrd="0" destOrd="0" presId="urn:microsoft.com/office/officeart/2005/8/layout/process2"/>
    <dgm:cxn modelId="{B7D87339-E202-43CF-82DF-975961300720}" type="presParOf" srcId="{FF96BB44-EE4C-4670-85E5-EF3FE18D8C0B}" destId="{C16DDD50-1087-40C6-9849-D63D0DE8C146}" srcOrd="1" destOrd="0" presId="urn:microsoft.com/office/officeart/2005/8/layout/process2"/>
    <dgm:cxn modelId="{D576E37F-E219-4A67-8B53-5ADFED3CFF90}" type="presParOf" srcId="{C16DDD50-1087-40C6-9849-D63D0DE8C146}" destId="{C1F5587B-3497-4A9F-BE89-D7DF01F4B123}" srcOrd="0" destOrd="0" presId="urn:microsoft.com/office/officeart/2005/8/layout/process2"/>
    <dgm:cxn modelId="{5FB109EF-B6B2-4BAD-A309-2836A2CF3158}" type="presParOf" srcId="{FF96BB44-EE4C-4670-85E5-EF3FE18D8C0B}" destId="{44ACA84C-2BCB-4B19-B0F3-7643ADFF8333}" srcOrd="2" destOrd="0" presId="urn:microsoft.com/office/officeart/2005/8/layout/process2"/>
    <dgm:cxn modelId="{1485B433-DBF5-409E-AC9E-778BD20B60F0}" type="presParOf" srcId="{FF96BB44-EE4C-4670-85E5-EF3FE18D8C0B}" destId="{2EFB0CD9-A15E-4175-A35E-A494B3D81F9C}" srcOrd="3" destOrd="0" presId="urn:microsoft.com/office/officeart/2005/8/layout/process2"/>
    <dgm:cxn modelId="{AE523E2A-A20A-4C40-92BE-0D51983CF56E}" type="presParOf" srcId="{2EFB0CD9-A15E-4175-A35E-A494B3D81F9C}" destId="{2F88008A-633C-4C65-995A-B64E56A60F0F}" srcOrd="0" destOrd="0" presId="urn:microsoft.com/office/officeart/2005/8/layout/process2"/>
    <dgm:cxn modelId="{FE3EA835-AF10-40E3-8F05-010FACB58822}" type="presParOf" srcId="{FF96BB44-EE4C-4670-85E5-EF3FE18D8C0B}" destId="{94472860-1673-49BB-8C56-565CB2BCFA9B}" srcOrd="4" destOrd="0" presId="urn:microsoft.com/office/officeart/2005/8/layout/process2"/>
    <dgm:cxn modelId="{67A774FB-8928-44FB-8D11-6A149AB607F6}" type="presParOf" srcId="{FF96BB44-EE4C-4670-85E5-EF3FE18D8C0B}" destId="{757EB3E6-A669-49FA-892D-F8AF0CF17E1F}" srcOrd="5" destOrd="0" presId="urn:microsoft.com/office/officeart/2005/8/layout/process2"/>
    <dgm:cxn modelId="{64FDDB4F-FD6C-4D36-A975-1C60BFAF968B}" type="presParOf" srcId="{757EB3E6-A669-49FA-892D-F8AF0CF17E1F}" destId="{5055BC67-4A62-490B-8F51-47F6B598469D}" srcOrd="0" destOrd="0" presId="urn:microsoft.com/office/officeart/2005/8/layout/process2"/>
    <dgm:cxn modelId="{79A32224-C53D-4396-9CEF-529A8B47FDF5}" type="presParOf" srcId="{FF96BB44-EE4C-4670-85E5-EF3FE18D8C0B}" destId="{26BA1262-6E1D-4D7D-9776-11C2A9134D84}" srcOrd="6" destOrd="0" presId="urn:microsoft.com/office/officeart/2005/8/layout/process2"/>
    <dgm:cxn modelId="{5ACFEE2F-5FB6-4980-A52C-5A55D8A91662}" type="presParOf" srcId="{FF96BB44-EE4C-4670-85E5-EF3FE18D8C0B}" destId="{842D5DDB-4585-41F8-B218-1A570961570A}" srcOrd="7" destOrd="0" presId="urn:microsoft.com/office/officeart/2005/8/layout/process2"/>
    <dgm:cxn modelId="{4D9CF8E9-62D9-4B0A-B2F3-130FBB9257F7}" type="presParOf" srcId="{842D5DDB-4585-41F8-B218-1A570961570A}" destId="{B9026A03-DB1F-42DF-AAC1-7E667E333FBE}" srcOrd="0" destOrd="0" presId="urn:microsoft.com/office/officeart/2005/8/layout/process2"/>
    <dgm:cxn modelId="{9F18C8B9-B4BB-42A1-A1A3-61F4B498FE8A}" type="presParOf" srcId="{FF96BB44-EE4C-4670-85E5-EF3FE18D8C0B}" destId="{D182E6F5-8B3F-472D-ADDE-B5679E93A223}"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081EA0-4D5E-42B0-B271-F429FEC07B8A}" type="doc">
      <dgm:prSet loTypeId="urn:microsoft.com/office/officeart/2005/8/layout/process2" loCatId="process" qsTypeId="urn:microsoft.com/office/officeart/2005/8/quickstyle/simple1" qsCatId="simple" csTypeId="urn:microsoft.com/office/officeart/2005/8/colors/colorful1" csCatId="colorful" phldr="1"/>
      <dgm:spPr/>
    </dgm:pt>
    <dgm:pt modelId="{8AEAC8A9-F5B5-443F-81BB-2AB8C7F690D6}">
      <dgm:prSet phldrT="[Text]"/>
      <dgm:spPr/>
      <dgm:t>
        <a:bodyPr/>
        <a:lstStyle/>
        <a:p>
          <a:r>
            <a:rPr lang="el-GR" dirty="0" smtClean="0"/>
            <a:t>Είσοδος Μικροοργανισμών σε ιστό που σε κφ συνθήκες είναι στείρος</a:t>
          </a:r>
          <a:endParaRPr lang="el-GR" dirty="0"/>
        </a:p>
      </dgm:t>
    </dgm:pt>
    <dgm:pt modelId="{0336C465-7469-49B1-95C3-DC7AF1ED1A21}" type="parTrans" cxnId="{EEA95ABE-3E1A-4C12-90AF-627A0437085B}">
      <dgm:prSet/>
      <dgm:spPr/>
      <dgm:t>
        <a:bodyPr/>
        <a:lstStyle/>
        <a:p>
          <a:endParaRPr lang="el-GR"/>
        </a:p>
      </dgm:t>
    </dgm:pt>
    <dgm:pt modelId="{FAC1B1C9-DC3B-408B-89C4-3D85C03E5FD9}" type="sibTrans" cxnId="{EEA95ABE-3E1A-4C12-90AF-627A0437085B}">
      <dgm:prSet/>
      <dgm:spPr/>
      <dgm:t>
        <a:bodyPr/>
        <a:lstStyle/>
        <a:p>
          <a:endParaRPr lang="el-GR"/>
        </a:p>
      </dgm:t>
    </dgm:pt>
    <dgm:pt modelId="{A8D4D04C-BED4-46DC-A9D5-F443055BD4D9}">
      <dgm:prSet phldrT="[Text]" custT="1"/>
      <dgm:spPr/>
      <dgm:t>
        <a:bodyPr/>
        <a:lstStyle/>
        <a:p>
          <a:r>
            <a:rPr lang="el-GR" sz="2000" dirty="0" smtClean="0"/>
            <a:t>Λοίμωξη + ≥ 2 </a:t>
          </a:r>
          <a:r>
            <a:rPr lang="en-US" sz="2000" dirty="0" smtClean="0"/>
            <a:t>SIRS</a:t>
          </a:r>
          <a:endParaRPr lang="el-GR" sz="2000" dirty="0"/>
        </a:p>
      </dgm:t>
    </dgm:pt>
    <dgm:pt modelId="{50F458A2-C302-4295-BBB8-77D04CA49AFE}" type="parTrans" cxnId="{21EBBBDA-940E-43C6-A30E-A5C23C55F448}">
      <dgm:prSet/>
      <dgm:spPr/>
      <dgm:t>
        <a:bodyPr/>
        <a:lstStyle/>
        <a:p>
          <a:endParaRPr lang="el-GR"/>
        </a:p>
      </dgm:t>
    </dgm:pt>
    <dgm:pt modelId="{06EC7184-3EFD-4DDC-8589-CD109FB183DA}" type="sibTrans" cxnId="{21EBBBDA-940E-43C6-A30E-A5C23C55F448}">
      <dgm:prSet/>
      <dgm:spPr/>
      <dgm:t>
        <a:bodyPr/>
        <a:lstStyle/>
        <a:p>
          <a:endParaRPr lang="el-GR"/>
        </a:p>
      </dgm:t>
    </dgm:pt>
    <dgm:pt modelId="{08B53025-1081-4A6A-BC1F-048BE08B393B}">
      <dgm:prSet phldrT="[Text]" custT="1"/>
      <dgm:spPr/>
      <dgm:t>
        <a:bodyPr/>
        <a:lstStyle/>
        <a:p>
          <a:r>
            <a:rPr lang="el-GR" sz="1800" dirty="0" smtClean="0"/>
            <a:t>Σήψη + βλάβη ενός</a:t>
          </a:r>
          <a:r>
            <a:rPr lang="en-US" sz="1800" dirty="0" smtClean="0"/>
            <a:t> </a:t>
          </a:r>
          <a:r>
            <a:rPr lang="el-GR" sz="1800" dirty="0" smtClean="0"/>
            <a:t>τουλάχιστον</a:t>
          </a:r>
          <a:r>
            <a:rPr lang="en-US" sz="1800" dirty="0" smtClean="0"/>
            <a:t> </a:t>
          </a:r>
          <a:r>
            <a:rPr lang="el-GR" sz="1800" dirty="0" smtClean="0"/>
            <a:t>οργάνου</a:t>
          </a:r>
          <a:endParaRPr lang="el-GR" sz="1800" dirty="0"/>
        </a:p>
      </dgm:t>
    </dgm:pt>
    <dgm:pt modelId="{4CB8331F-28DC-409B-A031-66878A73C64F}" type="parTrans" cxnId="{96D5ACDA-D0D3-4E4F-B887-D4580F08D896}">
      <dgm:prSet/>
      <dgm:spPr/>
      <dgm:t>
        <a:bodyPr/>
        <a:lstStyle/>
        <a:p>
          <a:endParaRPr lang="el-GR"/>
        </a:p>
      </dgm:t>
    </dgm:pt>
    <dgm:pt modelId="{E2262B2C-836D-4E4F-8941-4068B9B24DB8}" type="sibTrans" cxnId="{96D5ACDA-D0D3-4E4F-B887-D4580F08D896}">
      <dgm:prSet/>
      <dgm:spPr/>
      <dgm:t>
        <a:bodyPr/>
        <a:lstStyle/>
        <a:p>
          <a:endParaRPr lang="el-GR"/>
        </a:p>
      </dgm:t>
    </dgm:pt>
    <dgm:pt modelId="{22D0779F-87BB-463E-AC14-CFA0234F02E2}">
      <dgm:prSet phldrT="[Text]"/>
      <dgm:spPr/>
      <dgm:t>
        <a:bodyPr/>
        <a:lstStyle/>
        <a:p>
          <a:r>
            <a:rPr lang="el-GR" dirty="0" smtClean="0"/>
            <a:t>Πολυοργανική ανεπάρκεια</a:t>
          </a:r>
          <a:endParaRPr lang="el-GR" dirty="0"/>
        </a:p>
      </dgm:t>
    </dgm:pt>
    <dgm:pt modelId="{7EE39166-2549-40CF-9682-0C2FE79C32EB}" type="parTrans" cxnId="{FD0A8444-03EA-4A4A-8EA7-6133D77D1544}">
      <dgm:prSet/>
      <dgm:spPr/>
      <dgm:t>
        <a:bodyPr/>
        <a:lstStyle/>
        <a:p>
          <a:endParaRPr lang="el-GR"/>
        </a:p>
      </dgm:t>
    </dgm:pt>
    <dgm:pt modelId="{FF76A276-6F60-42EC-81EF-2C937B95E1E9}" type="sibTrans" cxnId="{FD0A8444-03EA-4A4A-8EA7-6133D77D1544}">
      <dgm:prSet/>
      <dgm:spPr/>
      <dgm:t>
        <a:bodyPr/>
        <a:lstStyle/>
        <a:p>
          <a:endParaRPr lang="el-GR"/>
        </a:p>
      </dgm:t>
    </dgm:pt>
    <dgm:pt modelId="{29E643F1-EBD8-4C8A-B6C3-6CF27A9366CB}">
      <dgm:prSet phldrT="[Text]" custT="1"/>
      <dgm:spPr/>
      <dgm:t>
        <a:bodyPr/>
        <a:lstStyle/>
        <a:p>
          <a:r>
            <a:rPr lang="el-GR" sz="1400" dirty="0" smtClean="0"/>
            <a:t>Σοβαρή Σήψη + ΣΑΠ≤90 </a:t>
          </a:r>
          <a:r>
            <a:rPr lang="en-US" sz="1400" dirty="0" smtClean="0"/>
            <a:t>mmHg</a:t>
          </a:r>
          <a:endParaRPr lang="el-GR" sz="1400" dirty="0" smtClean="0"/>
        </a:p>
        <a:p>
          <a:r>
            <a:rPr lang="en-US" sz="1200" dirty="0" smtClean="0"/>
            <a:t>(</a:t>
          </a:r>
          <a:r>
            <a:rPr lang="el-GR" sz="1200" dirty="0" smtClean="0"/>
            <a:t>ινότροπα/αγγειοσυσπαστικά)</a:t>
          </a:r>
          <a:endParaRPr lang="el-GR" sz="1200" dirty="0"/>
        </a:p>
      </dgm:t>
    </dgm:pt>
    <dgm:pt modelId="{6CF20EBB-C6D5-4E2E-B1A8-B63DA6CFDAFF}" type="parTrans" cxnId="{CA73EA8E-CC69-47B4-9E2D-A5F2DF7E99CF}">
      <dgm:prSet/>
      <dgm:spPr/>
      <dgm:t>
        <a:bodyPr/>
        <a:lstStyle/>
        <a:p>
          <a:endParaRPr lang="el-GR"/>
        </a:p>
      </dgm:t>
    </dgm:pt>
    <dgm:pt modelId="{209A58DC-830C-422A-8139-E48C23AF87AF}" type="sibTrans" cxnId="{CA73EA8E-CC69-47B4-9E2D-A5F2DF7E99CF}">
      <dgm:prSet/>
      <dgm:spPr/>
      <dgm:t>
        <a:bodyPr/>
        <a:lstStyle/>
        <a:p>
          <a:endParaRPr lang="el-GR"/>
        </a:p>
      </dgm:t>
    </dgm:pt>
    <dgm:pt modelId="{A80285C8-EAD6-463F-8C32-37CAE00D610A}" type="pres">
      <dgm:prSet presAssocID="{D5081EA0-4D5E-42B0-B271-F429FEC07B8A}" presName="linearFlow" presStyleCnt="0">
        <dgm:presLayoutVars>
          <dgm:resizeHandles val="exact"/>
        </dgm:presLayoutVars>
      </dgm:prSet>
      <dgm:spPr/>
    </dgm:pt>
    <dgm:pt modelId="{E480139B-449C-42BD-B0A4-167268690799}" type="pres">
      <dgm:prSet presAssocID="{8AEAC8A9-F5B5-443F-81BB-2AB8C7F690D6}" presName="node" presStyleLbl="node1" presStyleIdx="0" presStyleCnt="5" custScaleY="69979" custLinFactNeighborX="-766">
        <dgm:presLayoutVars>
          <dgm:bulletEnabled val="1"/>
        </dgm:presLayoutVars>
      </dgm:prSet>
      <dgm:spPr/>
      <dgm:t>
        <a:bodyPr/>
        <a:lstStyle/>
        <a:p>
          <a:endParaRPr lang="el-GR"/>
        </a:p>
      </dgm:t>
    </dgm:pt>
    <dgm:pt modelId="{07F52C05-815F-44BF-89F0-4B9FBEF4F7D7}" type="pres">
      <dgm:prSet presAssocID="{FAC1B1C9-DC3B-408B-89C4-3D85C03E5FD9}" presName="sibTrans" presStyleLbl="sibTrans2D1" presStyleIdx="0" presStyleCnt="4"/>
      <dgm:spPr/>
      <dgm:t>
        <a:bodyPr/>
        <a:lstStyle/>
        <a:p>
          <a:endParaRPr lang="el-GR"/>
        </a:p>
      </dgm:t>
    </dgm:pt>
    <dgm:pt modelId="{0173F219-498F-4FAB-8757-DF5123C74811}" type="pres">
      <dgm:prSet presAssocID="{FAC1B1C9-DC3B-408B-89C4-3D85C03E5FD9}" presName="connectorText" presStyleLbl="sibTrans2D1" presStyleIdx="0" presStyleCnt="4"/>
      <dgm:spPr/>
      <dgm:t>
        <a:bodyPr/>
        <a:lstStyle/>
        <a:p>
          <a:endParaRPr lang="el-GR"/>
        </a:p>
      </dgm:t>
    </dgm:pt>
    <dgm:pt modelId="{D1442842-7D66-462D-B5F7-7665C855A120}" type="pres">
      <dgm:prSet presAssocID="{A8D4D04C-BED4-46DC-A9D5-F443055BD4D9}" presName="node" presStyleLbl="node1" presStyleIdx="1" presStyleCnt="5">
        <dgm:presLayoutVars>
          <dgm:bulletEnabled val="1"/>
        </dgm:presLayoutVars>
      </dgm:prSet>
      <dgm:spPr/>
      <dgm:t>
        <a:bodyPr/>
        <a:lstStyle/>
        <a:p>
          <a:endParaRPr lang="el-GR"/>
        </a:p>
      </dgm:t>
    </dgm:pt>
    <dgm:pt modelId="{E48664C9-D153-4B27-9935-61E635CC1026}" type="pres">
      <dgm:prSet presAssocID="{06EC7184-3EFD-4DDC-8589-CD109FB183DA}" presName="sibTrans" presStyleLbl="sibTrans2D1" presStyleIdx="1" presStyleCnt="4"/>
      <dgm:spPr/>
      <dgm:t>
        <a:bodyPr/>
        <a:lstStyle/>
        <a:p>
          <a:endParaRPr lang="el-GR"/>
        </a:p>
      </dgm:t>
    </dgm:pt>
    <dgm:pt modelId="{AA142496-CDE1-42DA-B222-919EDD18A311}" type="pres">
      <dgm:prSet presAssocID="{06EC7184-3EFD-4DDC-8589-CD109FB183DA}" presName="connectorText" presStyleLbl="sibTrans2D1" presStyleIdx="1" presStyleCnt="4"/>
      <dgm:spPr/>
      <dgm:t>
        <a:bodyPr/>
        <a:lstStyle/>
        <a:p>
          <a:endParaRPr lang="el-GR"/>
        </a:p>
      </dgm:t>
    </dgm:pt>
    <dgm:pt modelId="{5549D78D-C1C1-4FC9-8311-C5D64F84446A}" type="pres">
      <dgm:prSet presAssocID="{08B53025-1081-4A6A-BC1F-048BE08B393B}" presName="node" presStyleLbl="node1" presStyleIdx="2" presStyleCnt="5">
        <dgm:presLayoutVars>
          <dgm:bulletEnabled val="1"/>
        </dgm:presLayoutVars>
      </dgm:prSet>
      <dgm:spPr/>
      <dgm:t>
        <a:bodyPr/>
        <a:lstStyle/>
        <a:p>
          <a:endParaRPr lang="el-GR"/>
        </a:p>
      </dgm:t>
    </dgm:pt>
    <dgm:pt modelId="{515ABC76-7EF2-4632-940B-38E333F282F2}" type="pres">
      <dgm:prSet presAssocID="{E2262B2C-836D-4E4F-8941-4068B9B24DB8}" presName="sibTrans" presStyleLbl="sibTrans2D1" presStyleIdx="2" presStyleCnt="4"/>
      <dgm:spPr/>
      <dgm:t>
        <a:bodyPr/>
        <a:lstStyle/>
        <a:p>
          <a:endParaRPr lang="el-GR"/>
        </a:p>
      </dgm:t>
    </dgm:pt>
    <dgm:pt modelId="{01D0D7F2-55E3-491D-BA11-097F9EA485A5}" type="pres">
      <dgm:prSet presAssocID="{E2262B2C-836D-4E4F-8941-4068B9B24DB8}" presName="connectorText" presStyleLbl="sibTrans2D1" presStyleIdx="2" presStyleCnt="4"/>
      <dgm:spPr/>
      <dgm:t>
        <a:bodyPr/>
        <a:lstStyle/>
        <a:p>
          <a:endParaRPr lang="el-GR"/>
        </a:p>
      </dgm:t>
    </dgm:pt>
    <dgm:pt modelId="{60186456-4599-430E-B2D9-5AF8E76ACAF5}" type="pres">
      <dgm:prSet presAssocID="{29E643F1-EBD8-4C8A-B6C3-6CF27A9366CB}" presName="node" presStyleLbl="node1" presStyleIdx="3" presStyleCnt="5">
        <dgm:presLayoutVars>
          <dgm:bulletEnabled val="1"/>
        </dgm:presLayoutVars>
      </dgm:prSet>
      <dgm:spPr/>
      <dgm:t>
        <a:bodyPr/>
        <a:lstStyle/>
        <a:p>
          <a:endParaRPr lang="el-GR"/>
        </a:p>
      </dgm:t>
    </dgm:pt>
    <dgm:pt modelId="{4A19E518-345B-4F13-8283-C4BE938CE930}" type="pres">
      <dgm:prSet presAssocID="{209A58DC-830C-422A-8139-E48C23AF87AF}" presName="sibTrans" presStyleLbl="sibTrans2D1" presStyleIdx="3" presStyleCnt="4"/>
      <dgm:spPr/>
      <dgm:t>
        <a:bodyPr/>
        <a:lstStyle/>
        <a:p>
          <a:endParaRPr lang="el-GR"/>
        </a:p>
      </dgm:t>
    </dgm:pt>
    <dgm:pt modelId="{C54F5E7C-26A4-4F00-838A-73C49053E790}" type="pres">
      <dgm:prSet presAssocID="{209A58DC-830C-422A-8139-E48C23AF87AF}" presName="connectorText" presStyleLbl="sibTrans2D1" presStyleIdx="3" presStyleCnt="4"/>
      <dgm:spPr/>
      <dgm:t>
        <a:bodyPr/>
        <a:lstStyle/>
        <a:p>
          <a:endParaRPr lang="el-GR"/>
        </a:p>
      </dgm:t>
    </dgm:pt>
    <dgm:pt modelId="{D2107B25-CE02-46B7-8F25-907751446B4B}" type="pres">
      <dgm:prSet presAssocID="{22D0779F-87BB-463E-AC14-CFA0234F02E2}" presName="node" presStyleLbl="node1" presStyleIdx="4" presStyleCnt="5">
        <dgm:presLayoutVars>
          <dgm:bulletEnabled val="1"/>
        </dgm:presLayoutVars>
      </dgm:prSet>
      <dgm:spPr/>
      <dgm:t>
        <a:bodyPr/>
        <a:lstStyle/>
        <a:p>
          <a:endParaRPr lang="el-GR"/>
        </a:p>
      </dgm:t>
    </dgm:pt>
  </dgm:ptLst>
  <dgm:cxnLst>
    <dgm:cxn modelId="{88E628A4-4A84-499E-BCA0-B12B21BEA023}" type="presOf" srcId="{29E643F1-EBD8-4C8A-B6C3-6CF27A9366CB}" destId="{60186456-4599-430E-B2D9-5AF8E76ACAF5}" srcOrd="0" destOrd="0" presId="urn:microsoft.com/office/officeart/2005/8/layout/process2"/>
    <dgm:cxn modelId="{C4B5CCB5-350E-468A-A198-555529DCAD26}" type="presOf" srcId="{06EC7184-3EFD-4DDC-8589-CD109FB183DA}" destId="{E48664C9-D153-4B27-9935-61E635CC1026}" srcOrd="0" destOrd="0" presId="urn:microsoft.com/office/officeart/2005/8/layout/process2"/>
    <dgm:cxn modelId="{21EBBBDA-940E-43C6-A30E-A5C23C55F448}" srcId="{D5081EA0-4D5E-42B0-B271-F429FEC07B8A}" destId="{A8D4D04C-BED4-46DC-A9D5-F443055BD4D9}" srcOrd="1" destOrd="0" parTransId="{50F458A2-C302-4295-BBB8-77D04CA49AFE}" sibTransId="{06EC7184-3EFD-4DDC-8589-CD109FB183DA}"/>
    <dgm:cxn modelId="{1AE32F59-502E-470B-A95E-1886DA6E74E0}" type="presOf" srcId="{D5081EA0-4D5E-42B0-B271-F429FEC07B8A}" destId="{A80285C8-EAD6-463F-8C32-37CAE00D610A}" srcOrd="0" destOrd="0" presId="urn:microsoft.com/office/officeart/2005/8/layout/process2"/>
    <dgm:cxn modelId="{EDC02387-CE31-4895-A71B-BD894DA18177}" type="presOf" srcId="{A8D4D04C-BED4-46DC-A9D5-F443055BD4D9}" destId="{D1442842-7D66-462D-B5F7-7665C855A120}" srcOrd="0" destOrd="0" presId="urn:microsoft.com/office/officeart/2005/8/layout/process2"/>
    <dgm:cxn modelId="{FD0A8444-03EA-4A4A-8EA7-6133D77D1544}" srcId="{D5081EA0-4D5E-42B0-B271-F429FEC07B8A}" destId="{22D0779F-87BB-463E-AC14-CFA0234F02E2}" srcOrd="4" destOrd="0" parTransId="{7EE39166-2549-40CF-9682-0C2FE79C32EB}" sibTransId="{FF76A276-6F60-42EC-81EF-2C937B95E1E9}"/>
    <dgm:cxn modelId="{AB153FB1-3E89-44F0-9897-788C7E6706C2}" type="presOf" srcId="{E2262B2C-836D-4E4F-8941-4068B9B24DB8}" destId="{01D0D7F2-55E3-491D-BA11-097F9EA485A5}" srcOrd="1" destOrd="0" presId="urn:microsoft.com/office/officeart/2005/8/layout/process2"/>
    <dgm:cxn modelId="{0EE57891-C026-47D6-98E8-7C55731816C6}" type="presOf" srcId="{209A58DC-830C-422A-8139-E48C23AF87AF}" destId="{C54F5E7C-26A4-4F00-838A-73C49053E790}" srcOrd="1" destOrd="0" presId="urn:microsoft.com/office/officeart/2005/8/layout/process2"/>
    <dgm:cxn modelId="{CA73EA8E-CC69-47B4-9E2D-A5F2DF7E99CF}" srcId="{D5081EA0-4D5E-42B0-B271-F429FEC07B8A}" destId="{29E643F1-EBD8-4C8A-B6C3-6CF27A9366CB}" srcOrd="3" destOrd="0" parTransId="{6CF20EBB-C6D5-4E2E-B1A8-B63DA6CFDAFF}" sibTransId="{209A58DC-830C-422A-8139-E48C23AF87AF}"/>
    <dgm:cxn modelId="{60AE408A-ED12-4AC5-8C35-CC6C3ACC4F5D}" type="presOf" srcId="{FAC1B1C9-DC3B-408B-89C4-3D85C03E5FD9}" destId="{07F52C05-815F-44BF-89F0-4B9FBEF4F7D7}" srcOrd="0" destOrd="0" presId="urn:microsoft.com/office/officeart/2005/8/layout/process2"/>
    <dgm:cxn modelId="{2214D14D-2508-4A42-90CE-51808EDA2306}" type="presOf" srcId="{209A58DC-830C-422A-8139-E48C23AF87AF}" destId="{4A19E518-345B-4F13-8283-C4BE938CE930}" srcOrd="0" destOrd="0" presId="urn:microsoft.com/office/officeart/2005/8/layout/process2"/>
    <dgm:cxn modelId="{D0E6B1B5-34A7-414A-AA05-F3D354D7B14C}" type="presOf" srcId="{FAC1B1C9-DC3B-408B-89C4-3D85C03E5FD9}" destId="{0173F219-498F-4FAB-8757-DF5123C74811}" srcOrd="1" destOrd="0" presId="urn:microsoft.com/office/officeart/2005/8/layout/process2"/>
    <dgm:cxn modelId="{EEA95ABE-3E1A-4C12-90AF-627A0437085B}" srcId="{D5081EA0-4D5E-42B0-B271-F429FEC07B8A}" destId="{8AEAC8A9-F5B5-443F-81BB-2AB8C7F690D6}" srcOrd="0" destOrd="0" parTransId="{0336C465-7469-49B1-95C3-DC7AF1ED1A21}" sibTransId="{FAC1B1C9-DC3B-408B-89C4-3D85C03E5FD9}"/>
    <dgm:cxn modelId="{12E4C6AD-5DA3-421A-903C-2077ABB74AF6}" type="presOf" srcId="{06EC7184-3EFD-4DDC-8589-CD109FB183DA}" destId="{AA142496-CDE1-42DA-B222-919EDD18A311}" srcOrd="1" destOrd="0" presId="urn:microsoft.com/office/officeart/2005/8/layout/process2"/>
    <dgm:cxn modelId="{F6392600-3474-4586-9FB9-FD38DCB3F053}" type="presOf" srcId="{08B53025-1081-4A6A-BC1F-048BE08B393B}" destId="{5549D78D-C1C1-4FC9-8311-C5D64F84446A}" srcOrd="0" destOrd="0" presId="urn:microsoft.com/office/officeart/2005/8/layout/process2"/>
    <dgm:cxn modelId="{8A0C8F02-2ADC-45DF-AF0C-5B0379B15907}" type="presOf" srcId="{8AEAC8A9-F5B5-443F-81BB-2AB8C7F690D6}" destId="{E480139B-449C-42BD-B0A4-167268690799}" srcOrd="0" destOrd="0" presId="urn:microsoft.com/office/officeart/2005/8/layout/process2"/>
    <dgm:cxn modelId="{F3281135-71A7-47C0-B85A-A2FE418D7406}" type="presOf" srcId="{E2262B2C-836D-4E4F-8941-4068B9B24DB8}" destId="{515ABC76-7EF2-4632-940B-38E333F282F2}" srcOrd="0" destOrd="0" presId="urn:microsoft.com/office/officeart/2005/8/layout/process2"/>
    <dgm:cxn modelId="{96D5ACDA-D0D3-4E4F-B887-D4580F08D896}" srcId="{D5081EA0-4D5E-42B0-B271-F429FEC07B8A}" destId="{08B53025-1081-4A6A-BC1F-048BE08B393B}" srcOrd="2" destOrd="0" parTransId="{4CB8331F-28DC-409B-A031-66878A73C64F}" sibTransId="{E2262B2C-836D-4E4F-8941-4068B9B24DB8}"/>
    <dgm:cxn modelId="{8D7D0BB0-BD13-4A6A-B497-4363620C11D8}" type="presOf" srcId="{22D0779F-87BB-463E-AC14-CFA0234F02E2}" destId="{D2107B25-CE02-46B7-8F25-907751446B4B}" srcOrd="0" destOrd="0" presId="urn:microsoft.com/office/officeart/2005/8/layout/process2"/>
    <dgm:cxn modelId="{3A215495-536E-4627-9BB7-E2DA1AA5A44D}" type="presParOf" srcId="{A80285C8-EAD6-463F-8C32-37CAE00D610A}" destId="{E480139B-449C-42BD-B0A4-167268690799}" srcOrd="0" destOrd="0" presId="urn:microsoft.com/office/officeart/2005/8/layout/process2"/>
    <dgm:cxn modelId="{A895E91E-ACB8-453D-8BE8-11FE787D077C}" type="presParOf" srcId="{A80285C8-EAD6-463F-8C32-37CAE00D610A}" destId="{07F52C05-815F-44BF-89F0-4B9FBEF4F7D7}" srcOrd="1" destOrd="0" presId="urn:microsoft.com/office/officeart/2005/8/layout/process2"/>
    <dgm:cxn modelId="{B4A2430C-DCBD-4D6C-926A-F9FBAF89A08E}" type="presParOf" srcId="{07F52C05-815F-44BF-89F0-4B9FBEF4F7D7}" destId="{0173F219-498F-4FAB-8757-DF5123C74811}" srcOrd="0" destOrd="0" presId="urn:microsoft.com/office/officeart/2005/8/layout/process2"/>
    <dgm:cxn modelId="{082FC647-E4E0-4D3E-BFE9-A94C707027C4}" type="presParOf" srcId="{A80285C8-EAD6-463F-8C32-37CAE00D610A}" destId="{D1442842-7D66-462D-B5F7-7665C855A120}" srcOrd="2" destOrd="0" presId="urn:microsoft.com/office/officeart/2005/8/layout/process2"/>
    <dgm:cxn modelId="{BF1AC5B6-FAD2-4B30-87D1-7D8D21C1BA35}" type="presParOf" srcId="{A80285C8-EAD6-463F-8C32-37CAE00D610A}" destId="{E48664C9-D153-4B27-9935-61E635CC1026}" srcOrd="3" destOrd="0" presId="urn:microsoft.com/office/officeart/2005/8/layout/process2"/>
    <dgm:cxn modelId="{B08B525C-4CFD-4818-BE4C-2ED3CFDFF3E1}" type="presParOf" srcId="{E48664C9-D153-4B27-9935-61E635CC1026}" destId="{AA142496-CDE1-42DA-B222-919EDD18A311}" srcOrd="0" destOrd="0" presId="urn:microsoft.com/office/officeart/2005/8/layout/process2"/>
    <dgm:cxn modelId="{3D8109D5-818B-47A2-93C5-1AE56A4C7BDA}" type="presParOf" srcId="{A80285C8-EAD6-463F-8C32-37CAE00D610A}" destId="{5549D78D-C1C1-4FC9-8311-C5D64F84446A}" srcOrd="4" destOrd="0" presId="urn:microsoft.com/office/officeart/2005/8/layout/process2"/>
    <dgm:cxn modelId="{A2948111-9CE6-481E-A0A2-766E69823C49}" type="presParOf" srcId="{A80285C8-EAD6-463F-8C32-37CAE00D610A}" destId="{515ABC76-7EF2-4632-940B-38E333F282F2}" srcOrd="5" destOrd="0" presId="urn:microsoft.com/office/officeart/2005/8/layout/process2"/>
    <dgm:cxn modelId="{9B259BDB-5D29-4B5F-BD1D-C6A445545DFF}" type="presParOf" srcId="{515ABC76-7EF2-4632-940B-38E333F282F2}" destId="{01D0D7F2-55E3-491D-BA11-097F9EA485A5}" srcOrd="0" destOrd="0" presId="urn:microsoft.com/office/officeart/2005/8/layout/process2"/>
    <dgm:cxn modelId="{E909AC97-B2FB-4DC7-98C5-CBE3EF1A927B}" type="presParOf" srcId="{A80285C8-EAD6-463F-8C32-37CAE00D610A}" destId="{60186456-4599-430E-B2D9-5AF8E76ACAF5}" srcOrd="6" destOrd="0" presId="urn:microsoft.com/office/officeart/2005/8/layout/process2"/>
    <dgm:cxn modelId="{F1AD9F48-3B22-4816-B1E5-AECF4347432B}" type="presParOf" srcId="{A80285C8-EAD6-463F-8C32-37CAE00D610A}" destId="{4A19E518-345B-4F13-8283-C4BE938CE930}" srcOrd="7" destOrd="0" presId="urn:microsoft.com/office/officeart/2005/8/layout/process2"/>
    <dgm:cxn modelId="{9998A2C1-10BF-4CB8-BF6A-BCD90DDA0DB9}" type="presParOf" srcId="{4A19E518-345B-4F13-8283-C4BE938CE930}" destId="{C54F5E7C-26A4-4F00-838A-73C49053E790}" srcOrd="0" destOrd="0" presId="urn:microsoft.com/office/officeart/2005/8/layout/process2"/>
    <dgm:cxn modelId="{3EFD89CB-67B4-4AE7-9EF9-7BAC3BF44934}" type="presParOf" srcId="{A80285C8-EAD6-463F-8C32-37CAE00D610A}" destId="{D2107B25-CE02-46B7-8F25-907751446B4B}"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0006382-3551-40B1-811B-A29E2D5C2686}" type="doc">
      <dgm:prSet loTypeId="urn:microsoft.com/office/officeart/2005/8/layout/process2" loCatId="process" qsTypeId="urn:microsoft.com/office/officeart/2005/8/quickstyle/3d5" qsCatId="3D" csTypeId="urn:microsoft.com/office/officeart/2005/8/colors/colorful1" csCatId="colorful" phldr="1"/>
      <dgm:spPr/>
      <dgm:t>
        <a:bodyPr/>
        <a:lstStyle/>
        <a:p>
          <a:endParaRPr lang="el-GR"/>
        </a:p>
      </dgm:t>
    </dgm:pt>
    <dgm:pt modelId="{CF75D48B-DD81-4E9F-B875-07DDF2C2ABA1}">
      <dgm:prSet phldrT="[Text]"/>
      <dgm:spPr/>
      <dgm:t>
        <a:bodyPr/>
        <a:lstStyle/>
        <a:p>
          <a:r>
            <a:rPr lang="el-GR" dirty="0" smtClean="0"/>
            <a:t>ΛΟΙΜΩΞΗ</a:t>
          </a:r>
          <a:endParaRPr lang="el-GR" dirty="0"/>
        </a:p>
      </dgm:t>
    </dgm:pt>
    <dgm:pt modelId="{E2DF6311-C4A9-4996-8792-F9071E215DB8}" type="parTrans" cxnId="{FB2E5969-7883-4E88-AECF-69C75F6273BF}">
      <dgm:prSet/>
      <dgm:spPr/>
      <dgm:t>
        <a:bodyPr/>
        <a:lstStyle/>
        <a:p>
          <a:endParaRPr lang="el-GR"/>
        </a:p>
      </dgm:t>
    </dgm:pt>
    <dgm:pt modelId="{47A33D23-5870-4F43-87AD-B59C6BDC0C62}" type="sibTrans" cxnId="{FB2E5969-7883-4E88-AECF-69C75F6273BF}">
      <dgm:prSet/>
      <dgm:spPr/>
      <dgm:t>
        <a:bodyPr/>
        <a:lstStyle/>
        <a:p>
          <a:endParaRPr lang="el-GR"/>
        </a:p>
      </dgm:t>
    </dgm:pt>
    <dgm:pt modelId="{5B56F873-42B0-4E15-AFA9-3A8252A38D07}">
      <dgm:prSet phldrT="[Text]"/>
      <dgm:spPr/>
      <dgm:t>
        <a:bodyPr/>
        <a:lstStyle/>
        <a:p>
          <a:r>
            <a:rPr lang="el-GR" dirty="0" smtClean="0"/>
            <a:t>ΣΗΨΗ</a:t>
          </a:r>
          <a:endParaRPr lang="el-GR" dirty="0"/>
        </a:p>
      </dgm:t>
    </dgm:pt>
    <dgm:pt modelId="{E83C363B-1088-41FA-979A-CE3EFA290783}" type="parTrans" cxnId="{1E3F747B-04BD-4E3E-8C9C-ED12D2EC752F}">
      <dgm:prSet/>
      <dgm:spPr/>
      <dgm:t>
        <a:bodyPr/>
        <a:lstStyle/>
        <a:p>
          <a:endParaRPr lang="el-GR"/>
        </a:p>
      </dgm:t>
    </dgm:pt>
    <dgm:pt modelId="{EBF6D042-D1B9-4ED2-93F5-B748AE5453DE}" type="sibTrans" cxnId="{1E3F747B-04BD-4E3E-8C9C-ED12D2EC752F}">
      <dgm:prSet/>
      <dgm:spPr/>
      <dgm:t>
        <a:bodyPr/>
        <a:lstStyle/>
        <a:p>
          <a:endParaRPr lang="el-GR"/>
        </a:p>
      </dgm:t>
    </dgm:pt>
    <dgm:pt modelId="{AC1B517B-22D2-4989-A253-11EDBB1EFCFC}">
      <dgm:prSet phldrT="[Text]"/>
      <dgm:spPr/>
      <dgm:t>
        <a:bodyPr/>
        <a:lstStyle/>
        <a:p>
          <a:r>
            <a:rPr lang="el-GR" dirty="0" smtClean="0"/>
            <a:t>ΣΗΠΤΙΚΗ ΚΑΤΑΠΛΗΞΙΑ</a:t>
          </a:r>
          <a:endParaRPr lang="el-GR" dirty="0"/>
        </a:p>
      </dgm:t>
    </dgm:pt>
    <dgm:pt modelId="{08000055-B4E4-4EB8-93DC-F4B87F57C87E}" type="parTrans" cxnId="{10A84EC0-E0A4-487A-8E14-523099295680}">
      <dgm:prSet/>
      <dgm:spPr/>
      <dgm:t>
        <a:bodyPr/>
        <a:lstStyle/>
        <a:p>
          <a:endParaRPr lang="el-GR"/>
        </a:p>
      </dgm:t>
    </dgm:pt>
    <dgm:pt modelId="{8B3DDBDD-BF0B-48D0-8C6B-02FCAF142986}" type="sibTrans" cxnId="{10A84EC0-E0A4-487A-8E14-523099295680}">
      <dgm:prSet/>
      <dgm:spPr/>
      <dgm:t>
        <a:bodyPr/>
        <a:lstStyle/>
        <a:p>
          <a:endParaRPr lang="el-GR"/>
        </a:p>
      </dgm:t>
    </dgm:pt>
    <dgm:pt modelId="{F69A89F8-22A0-47B5-ABC1-C3B2A46EFE7D}">
      <dgm:prSet phldrT="[Text]"/>
      <dgm:spPr/>
      <dgm:t>
        <a:bodyPr/>
        <a:lstStyle/>
        <a:p>
          <a:r>
            <a:rPr lang="el-GR" dirty="0" smtClean="0"/>
            <a:t>ΠΟΛΥΟΡΓΑΝΙΚΗ ΑΝΕΠΑΡΚΕΙΑ</a:t>
          </a:r>
          <a:endParaRPr lang="el-GR" dirty="0"/>
        </a:p>
      </dgm:t>
    </dgm:pt>
    <dgm:pt modelId="{2E87B97C-097B-4960-9B34-48B91913CD22}" type="parTrans" cxnId="{D353777C-6CAA-4839-BAE4-FA25B6E11D21}">
      <dgm:prSet/>
      <dgm:spPr/>
      <dgm:t>
        <a:bodyPr/>
        <a:lstStyle/>
        <a:p>
          <a:endParaRPr lang="el-GR"/>
        </a:p>
      </dgm:t>
    </dgm:pt>
    <dgm:pt modelId="{AF097F5C-EE5F-4C70-B0B7-E57CADD468AA}" type="sibTrans" cxnId="{D353777C-6CAA-4839-BAE4-FA25B6E11D21}">
      <dgm:prSet/>
      <dgm:spPr/>
      <dgm:t>
        <a:bodyPr/>
        <a:lstStyle/>
        <a:p>
          <a:endParaRPr lang="el-GR"/>
        </a:p>
      </dgm:t>
    </dgm:pt>
    <dgm:pt modelId="{0CDBDCAD-8696-42EB-BA4A-C5F8778B345C}">
      <dgm:prSet phldrT="[Text]"/>
      <dgm:spPr/>
      <dgm:t>
        <a:bodyPr/>
        <a:lstStyle/>
        <a:p>
          <a:r>
            <a:rPr lang="el-GR" dirty="0" smtClean="0"/>
            <a:t>ΠΡΩΙΜΗ ΣΗΨΗ</a:t>
          </a:r>
          <a:endParaRPr lang="el-GR" dirty="0"/>
        </a:p>
      </dgm:t>
    </dgm:pt>
    <dgm:pt modelId="{E3CCCB03-303A-4311-A089-FF3CBC1D62A1}" type="parTrans" cxnId="{1F50A7B2-2046-4046-A18C-302E8F5295CB}">
      <dgm:prSet/>
      <dgm:spPr/>
      <dgm:t>
        <a:bodyPr/>
        <a:lstStyle/>
        <a:p>
          <a:endParaRPr lang="el-GR"/>
        </a:p>
      </dgm:t>
    </dgm:pt>
    <dgm:pt modelId="{F825A811-7AC6-4A19-87E4-DBEE118A212B}" type="sibTrans" cxnId="{1F50A7B2-2046-4046-A18C-302E8F5295CB}">
      <dgm:prSet/>
      <dgm:spPr/>
      <dgm:t>
        <a:bodyPr/>
        <a:lstStyle/>
        <a:p>
          <a:endParaRPr lang="el-GR"/>
        </a:p>
      </dgm:t>
    </dgm:pt>
    <dgm:pt modelId="{FF96BB44-EE4C-4670-85E5-EF3FE18D8C0B}" type="pres">
      <dgm:prSet presAssocID="{B0006382-3551-40B1-811B-A29E2D5C2686}" presName="linearFlow" presStyleCnt="0">
        <dgm:presLayoutVars>
          <dgm:resizeHandles val="exact"/>
        </dgm:presLayoutVars>
      </dgm:prSet>
      <dgm:spPr/>
      <dgm:t>
        <a:bodyPr/>
        <a:lstStyle/>
        <a:p>
          <a:endParaRPr lang="el-GR"/>
        </a:p>
      </dgm:t>
    </dgm:pt>
    <dgm:pt modelId="{D98303B3-E48C-4E11-9A71-96C5E4EDDE3A}" type="pres">
      <dgm:prSet presAssocID="{CF75D48B-DD81-4E9F-B875-07DDF2C2ABA1}" presName="node" presStyleLbl="node1" presStyleIdx="0" presStyleCnt="5" custLinFactNeighborX="421" custLinFactNeighborY="13626">
        <dgm:presLayoutVars>
          <dgm:bulletEnabled val="1"/>
        </dgm:presLayoutVars>
      </dgm:prSet>
      <dgm:spPr/>
      <dgm:t>
        <a:bodyPr/>
        <a:lstStyle/>
        <a:p>
          <a:endParaRPr lang="el-GR"/>
        </a:p>
      </dgm:t>
    </dgm:pt>
    <dgm:pt modelId="{C16DDD50-1087-40C6-9849-D63D0DE8C146}" type="pres">
      <dgm:prSet presAssocID="{47A33D23-5870-4F43-87AD-B59C6BDC0C62}" presName="sibTrans" presStyleLbl="sibTrans2D1" presStyleIdx="0" presStyleCnt="4"/>
      <dgm:spPr/>
      <dgm:t>
        <a:bodyPr/>
        <a:lstStyle/>
        <a:p>
          <a:endParaRPr lang="el-GR"/>
        </a:p>
      </dgm:t>
    </dgm:pt>
    <dgm:pt modelId="{C1F5587B-3497-4A9F-BE89-D7DF01F4B123}" type="pres">
      <dgm:prSet presAssocID="{47A33D23-5870-4F43-87AD-B59C6BDC0C62}" presName="connectorText" presStyleLbl="sibTrans2D1" presStyleIdx="0" presStyleCnt="4"/>
      <dgm:spPr/>
      <dgm:t>
        <a:bodyPr/>
        <a:lstStyle/>
        <a:p>
          <a:endParaRPr lang="el-GR"/>
        </a:p>
      </dgm:t>
    </dgm:pt>
    <dgm:pt modelId="{CFF448F7-E8D6-40CC-B1B5-AC72D1E6790A}" type="pres">
      <dgm:prSet presAssocID="{0CDBDCAD-8696-42EB-BA4A-C5F8778B345C}" presName="node" presStyleLbl="node1" presStyleIdx="1" presStyleCnt="5">
        <dgm:presLayoutVars>
          <dgm:bulletEnabled val="1"/>
        </dgm:presLayoutVars>
      </dgm:prSet>
      <dgm:spPr/>
      <dgm:t>
        <a:bodyPr/>
        <a:lstStyle/>
        <a:p>
          <a:endParaRPr lang="el-GR"/>
        </a:p>
      </dgm:t>
    </dgm:pt>
    <dgm:pt modelId="{ECF41F1C-6A8E-4865-91D7-72BEED6329DB}" type="pres">
      <dgm:prSet presAssocID="{F825A811-7AC6-4A19-87E4-DBEE118A212B}" presName="sibTrans" presStyleLbl="sibTrans2D1" presStyleIdx="1" presStyleCnt="4"/>
      <dgm:spPr/>
      <dgm:t>
        <a:bodyPr/>
        <a:lstStyle/>
        <a:p>
          <a:endParaRPr lang="el-GR"/>
        </a:p>
      </dgm:t>
    </dgm:pt>
    <dgm:pt modelId="{9014EA0F-6912-488C-A8C1-946843C8E913}" type="pres">
      <dgm:prSet presAssocID="{F825A811-7AC6-4A19-87E4-DBEE118A212B}" presName="connectorText" presStyleLbl="sibTrans2D1" presStyleIdx="1" presStyleCnt="4"/>
      <dgm:spPr/>
      <dgm:t>
        <a:bodyPr/>
        <a:lstStyle/>
        <a:p>
          <a:endParaRPr lang="el-GR"/>
        </a:p>
      </dgm:t>
    </dgm:pt>
    <dgm:pt modelId="{44ACA84C-2BCB-4B19-B0F3-7643ADFF8333}" type="pres">
      <dgm:prSet presAssocID="{5B56F873-42B0-4E15-AFA9-3A8252A38D07}" presName="node" presStyleLbl="node1" presStyleIdx="2" presStyleCnt="5">
        <dgm:presLayoutVars>
          <dgm:bulletEnabled val="1"/>
        </dgm:presLayoutVars>
      </dgm:prSet>
      <dgm:spPr/>
      <dgm:t>
        <a:bodyPr/>
        <a:lstStyle/>
        <a:p>
          <a:endParaRPr lang="el-GR"/>
        </a:p>
      </dgm:t>
    </dgm:pt>
    <dgm:pt modelId="{2EFB0CD9-A15E-4175-A35E-A494B3D81F9C}" type="pres">
      <dgm:prSet presAssocID="{EBF6D042-D1B9-4ED2-93F5-B748AE5453DE}" presName="sibTrans" presStyleLbl="sibTrans2D1" presStyleIdx="2" presStyleCnt="4"/>
      <dgm:spPr/>
      <dgm:t>
        <a:bodyPr/>
        <a:lstStyle/>
        <a:p>
          <a:endParaRPr lang="el-GR"/>
        </a:p>
      </dgm:t>
    </dgm:pt>
    <dgm:pt modelId="{2F88008A-633C-4C65-995A-B64E56A60F0F}" type="pres">
      <dgm:prSet presAssocID="{EBF6D042-D1B9-4ED2-93F5-B748AE5453DE}" presName="connectorText" presStyleLbl="sibTrans2D1" presStyleIdx="2" presStyleCnt="4"/>
      <dgm:spPr/>
      <dgm:t>
        <a:bodyPr/>
        <a:lstStyle/>
        <a:p>
          <a:endParaRPr lang="el-GR"/>
        </a:p>
      </dgm:t>
    </dgm:pt>
    <dgm:pt modelId="{26BA1262-6E1D-4D7D-9776-11C2A9134D84}" type="pres">
      <dgm:prSet presAssocID="{AC1B517B-22D2-4989-A253-11EDBB1EFCFC}" presName="node" presStyleLbl="node1" presStyleIdx="3" presStyleCnt="5">
        <dgm:presLayoutVars>
          <dgm:bulletEnabled val="1"/>
        </dgm:presLayoutVars>
      </dgm:prSet>
      <dgm:spPr/>
      <dgm:t>
        <a:bodyPr/>
        <a:lstStyle/>
        <a:p>
          <a:endParaRPr lang="el-GR"/>
        </a:p>
      </dgm:t>
    </dgm:pt>
    <dgm:pt modelId="{842D5DDB-4585-41F8-B218-1A570961570A}" type="pres">
      <dgm:prSet presAssocID="{8B3DDBDD-BF0B-48D0-8C6B-02FCAF142986}" presName="sibTrans" presStyleLbl="sibTrans2D1" presStyleIdx="3" presStyleCnt="4"/>
      <dgm:spPr/>
      <dgm:t>
        <a:bodyPr/>
        <a:lstStyle/>
        <a:p>
          <a:endParaRPr lang="el-GR"/>
        </a:p>
      </dgm:t>
    </dgm:pt>
    <dgm:pt modelId="{B9026A03-DB1F-42DF-AAC1-7E667E333FBE}" type="pres">
      <dgm:prSet presAssocID="{8B3DDBDD-BF0B-48D0-8C6B-02FCAF142986}" presName="connectorText" presStyleLbl="sibTrans2D1" presStyleIdx="3" presStyleCnt="4"/>
      <dgm:spPr/>
      <dgm:t>
        <a:bodyPr/>
        <a:lstStyle/>
        <a:p>
          <a:endParaRPr lang="el-GR"/>
        </a:p>
      </dgm:t>
    </dgm:pt>
    <dgm:pt modelId="{D182E6F5-8B3F-472D-ADDE-B5679E93A223}" type="pres">
      <dgm:prSet presAssocID="{F69A89F8-22A0-47B5-ABC1-C3B2A46EFE7D}" presName="node" presStyleLbl="node1" presStyleIdx="4" presStyleCnt="5">
        <dgm:presLayoutVars>
          <dgm:bulletEnabled val="1"/>
        </dgm:presLayoutVars>
      </dgm:prSet>
      <dgm:spPr/>
      <dgm:t>
        <a:bodyPr/>
        <a:lstStyle/>
        <a:p>
          <a:endParaRPr lang="el-GR"/>
        </a:p>
      </dgm:t>
    </dgm:pt>
  </dgm:ptLst>
  <dgm:cxnLst>
    <dgm:cxn modelId="{ACB9916D-3980-43F5-8761-8F3E55DCA19D}" type="presOf" srcId="{8B3DDBDD-BF0B-48D0-8C6B-02FCAF142986}" destId="{842D5DDB-4585-41F8-B218-1A570961570A}" srcOrd="0" destOrd="0" presId="urn:microsoft.com/office/officeart/2005/8/layout/process2"/>
    <dgm:cxn modelId="{1F50A7B2-2046-4046-A18C-302E8F5295CB}" srcId="{B0006382-3551-40B1-811B-A29E2D5C2686}" destId="{0CDBDCAD-8696-42EB-BA4A-C5F8778B345C}" srcOrd="1" destOrd="0" parTransId="{E3CCCB03-303A-4311-A089-FF3CBC1D62A1}" sibTransId="{F825A811-7AC6-4A19-87E4-DBEE118A212B}"/>
    <dgm:cxn modelId="{D0C6C56C-742D-4962-AB49-28571A1298CF}" type="presOf" srcId="{B0006382-3551-40B1-811B-A29E2D5C2686}" destId="{FF96BB44-EE4C-4670-85E5-EF3FE18D8C0B}" srcOrd="0" destOrd="0" presId="urn:microsoft.com/office/officeart/2005/8/layout/process2"/>
    <dgm:cxn modelId="{AD02F8F2-285F-4762-95EF-8047DDB299FB}" type="presOf" srcId="{0CDBDCAD-8696-42EB-BA4A-C5F8778B345C}" destId="{CFF448F7-E8D6-40CC-B1B5-AC72D1E6790A}" srcOrd="0" destOrd="0" presId="urn:microsoft.com/office/officeart/2005/8/layout/process2"/>
    <dgm:cxn modelId="{FF018EBB-2B44-438A-B717-6B5B4FDF6340}" type="presOf" srcId="{EBF6D042-D1B9-4ED2-93F5-B748AE5453DE}" destId="{2EFB0CD9-A15E-4175-A35E-A494B3D81F9C}" srcOrd="0" destOrd="0" presId="urn:microsoft.com/office/officeart/2005/8/layout/process2"/>
    <dgm:cxn modelId="{62FEEC83-8BEC-46BB-AC32-86E3B765DCD1}" type="presOf" srcId="{EBF6D042-D1B9-4ED2-93F5-B748AE5453DE}" destId="{2F88008A-633C-4C65-995A-B64E56A60F0F}" srcOrd="1" destOrd="0" presId="urn:microsoft.com/office/officeart/2005/8/layout/process2"/>
    <dgm:cxn modelId="{10A84EC0-E0A4-487A-8E14-523099295680}" srcId="{B0006382-3551-40B1-811B-A29E2D5C2686}" destId="{AC1B517B-22D2-4989-A253-11EDBB1EFCFC}" srcOrd="3" destOrd="0" parTransId="{08000055-B4E4-4EB8-93DC-F4B87F57C87E}" sibTransId="{8B3DDBDD-BF0B-48D0-8C6B-02FCAF142986}"/>
    <dgm:cxn modelId="{BB999D66-10D4-49A9-8AD1-A2D760F7FF93}" type="presOf" srcId="{CF75D48B-DD81-4E9F-B875-07DDF2C2ABA1}" destId="{D98303B3-E48C-4E11-9A71-96C5E4EDDE3A}" srcOrd="0" destOrd="0" presId="urn:microsoft.com/office/officeart/2005/8/layout/process2"/>
    <dgm:cxn modelId="{35F17061-4172-4061-B2D5-3EE1F6414D51}" type="presOf" srcId="{47A33D23-5870-4F43-87AD-B59C6BDC0C62}" destId="{C16DDD50-1087-40C6-9849-D63D0DE8C146}" srcOrd="0" destOrd="0" presId="urn:microsoft.com/office/officeart/2005/8/layout/process2"/>
    <dgm:cxn modelId="{808CA028-BDF5-44FB-AFE3-6D5F2B470257}" type="presOf" srcId="{F825A811-7AC6-4A19-87E4-DBEE118A212B}" destId="{ECF41F1C-6A8E-4865-91D7-72BEED6329DB}" srcOrd="0" destOrd="0" presId="urn:microsoft.com/office/officeart/2005/8/layout/process2"/>
    <dgm:cxn modelId="{CE6F9C55-E644-47CB-8650-70C2605CA2D8}" type="presOf" srcId="{F69A89F8-22A0-47B5-ABC1-C3B2A46EFE7D}" destId="{D182E6F5-8B3F-472D-ADDE-B5679E93A223}" srcOrd="0" destOrd="0" presId="urn:microsoft.com/office/officeart/2005/8/layout/process2"/>
    <dgm:cxn modelId="{BAFB9782-568B-4671-9BA8-4C0702F9070E}" type="presOf" srcId="{8B3DDBDD-BF0B-48D0-8C6B-02FCAF142986}" destId="{B9026A03-DB1F-42DF-AAC1-7E667E333FBE}" srcOrd="1" destOrd="0" presId="urn:microsoft.com/office/officeart/2005/8/layout/process2"/>
    <dgm:cxn modelId="{1E3F747B-04BD-4E3E-8C9C-ED12D2EC752F}" srcId="{B0006382-3551-40B1-811B-A29E2D5C2686}" destId="{5B56F873-42B0-4E15-AFA9-3A8252A38D07}" srcOrd="2" destOrd="0" parTransId="{E83C363B-1088-41FA-979A-CE3EFA290783}" sibTransId="{EBF6D042-D1B9-4ED2-93F5-B748AE5453DE}"/>
    <dgm:cxn modelId="{38B824CE-8638-40DF-97F1-37EE5652B787}" type="presOf" srcId="{F825A811-7AC6-4A19-87E4-DBEE118A212B}" destId="{9014EA0F-6912-488C-A8C1-946843C8E913}" srcOrd="1" destOrd="0" presId="urn:microsoft.com/office/officeart/2005/8/layout/process2"/>
    <dgm:cxn modelId="{D353777C-6CAA-4839-BAE4-FA25B6E11D21}" srcId="{B0006382-3551-40B1-811B-A29E2D5C2686}" destId="{F69A89F8-22A0-47B5-ABC1-C3B2A46EFE7D}" srcOrd="4" destOrd="0" parTransId="{2E87B97C-097B-4960-9B34-48B91913CD22}" sibTransId="{AF097F5C-EE5F-4C70-B0B7-E57CADD468AA}"/>
    <dgm:cxn modelId="{AA9A634A-05E6-4724-A6C8-253C28303439}" type="presOf" srcId="{5B56F873-42B0-4E15-AFA9-3A8252A38D07}" destId="{44ACA84C-2BCB-4B19-B0F3-7643ADFF8333}" srcOrd="0" destOrd="0" presId="urn:microsoft.com/office/officeart/2005/8/layout/process2"/>
    <dgm:cxn modelId="{FB2E5969-7883-4E88-AECF-69C75F6273BF}" srcId="{B0006382-3551-40B1-811B-A29E2D5C2686}" destId="{CF75D48B-DD81-4E9F-B875-07DDF2C2ABA1}" srcOrd="0" destOrd="0" parTransId="{E2DF6311-C4A9-4996-8792-F9071E215DB8}" sibTransId="{47A33D23-5870-4F43-87AD-B59C6BDC0C62}"/>
    <dgm:cxn modelId="{37610A19-71B9-435F-962C-064F92255630}" type="presOf" srcId="{47A33D23-5870-4F43-87AD-B59C6BDC0C62}" destId="{C1F5587B-3497-4A9F-BE89-D7DF01F4B123}" srcOrd="1" destOrd="0" presId="urn:microsoft.com/office/officeart/2005/8/layout/process2"/>
    <dgm:cxn modelId="{4EF20863-3CE6-4C17-B5E5-14CB7EAD4B3D}" type="presOf" srcId="{AC1B517B-22D2-4989-A253-11EDBB1EFCFC}" destId="{26BA1262-6E1D-4D7D-9776-11C2A9134D84}" srcOrd="0" destOrd="0" presId="urn:microsoft.com/office/officeart/2005/8/layout/process2"/>
    <dgm:cxn modelId="{F2B423E4-A5D9-417F-B9E4-F1BCFA0C779A}" type="presParOf" srcId="{FF96BB44-EE4C-4670-85E5-EF3FE18D8C0B}" destId="{D98303B3-E48C-4E11-9A71-96C5E4EDDE3A}" srcOrd="0" destOrd="0" presId="urn:microsoft.com/office/officeart/2005/8/layout/process2"/>
    <dgm:cxn modelId="{F1C3CC4C-356F-48B4-8B0E-CD352C904D9C}" type="presParOf" srcId="{FF96BB44-EE4C-4670-85E5-EF3FE18D8C0B}" destId="{C16DDD50-1087-40C6-9849-D63D0DE8C146}" srcOrd="1" destOrd="0" presId="urn:microsoft.com/office/officeart/2005/8/layout/process2"/>
    <dgm:cxn modelId="{123E1456-AA32-414D-859B-4451A23E145F}" type="presParOf" srcId="{C16DDD50-1087-40C6-9849-D63D0DE8C146}" destId="{C1F5587B-3497-4A9F-BE89-D7DF01F4B123}" srcOrd="0" destOrd="0" presId="urn:microsoft.com/office/officeart/2005/8/layout/process2"/>
    <dgm:cxn modelId="{89B6D3D7-98AA-4246-88CB-0FC8B9ACA88E}" type="presParOf" srcId="{FF96BB44-EE4C-4670-85E5-EF3FE18D8C0B}" destId="{CFF448F7-E8D6-40CC-B1B5-AC72D1E6790A}" srcOrd="2" destOrd="0" presId="urn:microsoft.com/office/officeart/2005/8/layout/process2"/>
    <dgm:cxn modelId="{E57C059A-2CBD-4399-B83D-E6ABC0E001A6}" type="presParOf" srcId="{FF96BB44-EE4C-4670-85E5-EF3FE18D8C0B}" destId="{ECF41F1C-6A8E-4865-91D7-72BEED6329DB}" srcOrd="3" destOrd="0" presId="urn:microsoft.com/office/officeart/2005/8/layout/process2"/>
    <dgm:cxn modelId="{A5CA7903-7F12-42B3-BCB6-6F9E7F8B04FF}" type="presParOf" srcId="{ECF41F1C-6A8E-4865-91D7-72BEED6329DB}" destId="{9014EA0F-6912-488C-A8C1-946843C8E913}" srcOrd="0" destOrd="0" presId="urn:microsoft.com/office/officeart/2005/8/layout/process2"/>
    <dgm:cxn modelId="{824C74CC-CB72-4737-AFAB-971B49C48068}" type="presParOf" srcId="{FF96BB44-EE4C-4670-85E5-EF3FE18D8C0B}" destId="{44ACA84C-2BCB-4B19-B0F3-7643ADFF8333}" srcOrd="4" destOrd="0" presId="urn:microsoft.com/office/officeart/2005/8/layout/process2"/>
    <dgm:cxn modelId="{E92D2DD5-E321-47BB-88F5-D778212704C4}" type="presParOf" srcId="{FF96BB44-EE4C-4670-85E5-EF3FE18D8C0B}" destId="{2EFB0CD9-A15E-4175-A35E-A494B3D81F9C}" srcOrd="5" destOrd="0" presId="urn:microsoft.com/office/officeart/2005/8/layout/process2"/>
    <dgm:cxn modelId="{02C5065A-801A-4896-B8F7-6D1852880360}" type="presParOf" srcId="{2EFB0CD9-A15E-4175-A35E-A494B3D81F9C}" destId="{2F88008A-633C-4C65-995A-B64E56A60F0F}" srcOrd="0" destOrd="0" presId="urn:microsoft.com/office/officeart/2005/8/layout/process2"/>
    <dgm:cxn modelId="{181F77BE-4288-4154-902B-0FCD10E86110}" type="presParOf" srcId="{FF96BB44-EE4C-4670-85E5-EF3FE18D8C0B}" destId="{26BA1262-6E1D-4D7D-9776-11C2A9134D84}" srcOrd="6" destOrd="0" presId="urn:microsoft.com/office/officeart/2005/8/layout/process2"/>
    <dgm:cxn modelId="{CC957CDD-11B7-4AD9-9648-FFF297A406D1}" type="presParOf" srcId="{FF96BB44-EE4C-4670-85E5-EF3FE18D8C0B}" destId="{842D5DDB-4585-41F8-B218-1A570961570A}" srcOrd="7" destOrd="0" presId="urn:microsoft.com/office/officeart/2005/8/layout/process2"/>
    <dgm:cxn modelId="{45B1D75B-3B43-4344-AD0B-D1CC308D9A33}" type="presParOf" srcId="{842D5DDB-4585-41F8-B218-1A570961570A}" destId="{B9026A03-DB1F-42DF-AAC1-7E667E333FBE}" srcOrd="0" destOrd="0" presId="urn:microsoft.com/office/officeart/2005/8/layout/process2"/>
    <dgm:cxn modelId="{3DFBDE49-B494-4E35-9A3C-E944C55907CD}" type="presParOf" srcId="{FF96BB44-EE4C-4670-85E5-EF3FE18D8C0B}" destId="{D182E6F5-8B3F-472D-ADDE-B5679E93A223}"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523ED14-1B3A-4168-9DA0-DF30FF165244}" type="doc">
      <dgm:prSet loTypeId="urn:microsoft.com/office/officeart/2005/8/layout/process2" loCatId="process" qsTypeId="urn:microsoft.com/office/officeart/2005/8/quickstyle/simple1" qsCatId="simple" csTypeId="urn:microsoft.com/office/officeart/2005/8/colors/colorful1" csCatId="colorful" phldr="1"/>
      <dgm:spPr/>
    </dgm:pt>
    <dgm:pt modelId="{122757E6-7A85-4506-8D31-B50947E66358}">
      <dgm:prSet phldrT="[Text]" custT="1"/>
      <dgm:spPr/>
      <dgm:t>
        <a:bodyPr/>
        <a:lstStyle/>
        <a:p>
          <a:r>
            <a:rPr lang="el-GR" sz="1400" dirty="0" smtClean="0"/>
            <a:t>Είσοδος Μικροοργανισμών σε ιστό που σε κφ συνθήκες είναι στείρος</a:t>
          </a:r>
          <a:endParaRPr lang="el-GR" sz="1400" dirty="0"/>
        </a:p>
      </dgm:t>
    </dgm:pt>
    <dgm:pt modelId="{F2D3F366-EE43-40EA-8B64-18D049AFCAF6}" type="parTrans" cxnId="{D97AB7DE-7E20-4C8A-BE76-7990CC6A412A}">
      <dgm:prSet/>
      <dgm:spPr/>
      <dgm:t>
        <a:bodyPr/>
        <a:lstStyle/>
        <a:p>
          <a:endParaRPr lang="el-GR"/>
        </a:p>
      </dgm:t>
    </dgm:pt>
    <dgm:pt modelId="{72E0E97B-E7E0-44D3-8B4F-7E2880CC8423}" type="sibTrans" cxnId="{D97AB7DE-7E20-4C8A-BE76-7990CC6A412A}">
      <dgm:prSet/>
      <dgm:spPr/>
      <dgm:t>
        <a:bodyPr/>
        <a:lstStyle/>
        <a:p>
          <a:endParaRPr lang="el-GR"/>
        </a:p>
      </dgm:t>
    </dgm:pt>
    <dgm:pt modelId="{31EB39E0-18C6-4B0E-97C5-05356833E4A2}">
      <dgm:prSet phldrT="[Text]" custT="1"/>
      <dgm:spPr/>
      <dgm:t>
        <a:bodyPr/>
        <a:lstStyle/>
        <a:p>
          <a:r>
            <a:rPr lang="el-GR" sz="1600" dirty="0" smtClean="0"/>
            <a:t>Έγκαιρη αναγνώριση ασθενών που πρόκειται να αναπτύξουν σήψη (</a:t>
          </a:r>
          <a:r>
            <a:rPr lang="en-US" sz="1600" dirty="0" smtClean="0"/>
            <a:t>quick SOFA, NEWS)</a:t>
          </a:r>
          <a:endParaRPr lang="el-GR" sz="1600" dirty="0"/>
        </a:p>
      </dgm:t>
    </dgm:pt>
    <dgm:pt modelId="{4B70042D-67DB-40F6-862B-544B9DCFEE4A}" type="parTrans" cxnId="{848E40FC-295B-4BD4-88F6-24AA6E73DE3E}">
      <dgm:prSet/>
      <dgm:spPr/>
      <dgm:t>
        <a:bodyPr/>
        <a:lstStyle/>
        <a:p>
          <a:endParaRPr lang="el-GR"/>
        </a:p>
      </dgm:t>
    </dgm:pt>
    <dgm:pt modelId="{9AE2182F-A2F7-4222-91A8-CB13AAE67DAC}" type="sibTrans" cxnId="{848E40FC-295B-4BD4-88F6-24AA6E73DE3E}">
      <dgm:prSet/>
      <dgm:spPr/>
      <dgm:t>
        <a:bodyPr/>
        <a:lstStyle/>
        <a:p>
          <a:endParaRPr lang="el-GR"/>
        </a:p>
      </dgm:t>
    </dgm:pt>
    <dgm:pt modelId="{62166D67-73A0-4754-8171-776FA93557E6}">
      <dgm:prSet phldrT="[Text]" custT="1"/>
      <dgm:spPr/>
      <dgm:t>
        <a:bodyPr/>
        <a:lstStyle/>
        <a:p>
          <a:r>
            <a:rPr lang="el-GR" sz="1200" dirty="0" smtClean="0"/>
            <a:t>Οργανική δυσλειτουργία απειλητική για τη ζωή που προκαλείται από απορρυθμισμένη απάντηση του οργανισμού σε μια λοίμωξη</a:t>
          </a:r>
        </a:p>
        <a:p>
          <a:r>
            <a:rPr lang="el-GR" sz="1600" b="1" dirty="0" smtClean="0"/>
            <a:t>Λοίμωξη + Μεταβολή </a:t>
          </a:r>
          <a:r>
            <a:rPr lang="en-US" sz="1600" b="1" dirty="0" smtClean="0"/>
            <a:t>SOFA ≥ 2 </a:t>
          </a:r>
          <a:r>
            <a:rPr lang="el-GR" sz="1600" b="1" dirty="0" smtClean="0"/>
            <a:t>από </a:t>
          </a:r>
          <a:r>
            <a:rPr lang="en-US" sz="1600" b="1" dirty="0" smtClean="0"/>
            <a:t>baseline</a:t>
          </a:r>
          <a:endParaRPr lang="el-GR" sz="1600" b="1" dirty="0"/>
        </a:p>
      </dgm:t>
    </dgm:pt>
    <dgm:pt modelId="{0030D626-FAB1-45E7-947A-D5FDA314949C}" type="parTrans" cxnId="{BFE01BA2-0C9D-4D62-A349-989FA5E09DF7}">
      <dgm:prSet/>
      <dgm:spPr/>
      <dgm:t>
        <a:bodyPr/>
        <a:lstStyle/>
        <a:p>
          <a:endParaRPr lang="el-GR"/>
        </a:p>
      </dgm:t>
    </dgm:pt>
    <dgm:pt modelId="{563EE742-3465-4978-96D1-5142552C75FF}" type="sibTrans" cxnId="{BFE01BA2-0C9D-4D62-A349-989FA5E09DF7}">
      <dgm:prSet/>
      <dgm:spPr/>
      <dgm:t>
        <a:bodyPr/>
        <a:lstStyle/>
        <a:p>
          <a:endParaRPr lang="el-GR"/>
        </a:p>
      </dgm:t>
    </dgm:pt>
    <dgm:pt modelId="{B1D5ED03-8ECB-47CF-9C54-CBCC240F83AD}">
      <dgm:prSet phldrT="[Text]" custT="1"/>
      <dgm:spPr/>
      <dgm:t>
        <a:bodyPr/>
        <a:lstStyle/>
        <a:p>
          <a:r>
            <a:rPr lang="el-GR" sz="1600" dirty="0" smtClean="0"/>
            <a:t>Σήψη + αγγειοσυσπαστικά ώστε ΜΑΠ≥65 </a:t>
          </a:r>
          <a:r>
            <a:rPr lang="en-US" sz="1600" dirty="0" smtClean="0"/>
            <a:t>mmHg</a:t>
          </a:r>
          <a:r>
            <a:rPr lang="el-GR" sz="1600" dirty="0" smtClean="0"/>
            <a:t> </a:t>
          </a:r>
          <a:r>
            <a:rPr lang="en-US" sz="1600" dirty="0" smtClean="0"/>
            <a:t>                 </a:t>
          </a:r>
          <a:r>
            <a:rPr lang="el-GR" sz="1600" dirty="0" smtClean="0"/>
            <a:t>+ </a:t>
          </a:r>
          <a:r>
            <a:rPr lang="en-US" sz="1600" dirty="0" smtClean="0"/>
            <a:t>Lac&gt;2</a:t>
          </a:r>
          <a:r>
            <a:rPr lang="el-GR" sz="1600" dirty="0" smtClean="0"/>
            <a:t> </a:t>
          </a:r>
          <a:r>
            <a:rPr lang="en-US" sz="1600" dirty="0" err="1" smtClean="0"/>
            <a:t>mmol</a:t>
          </a:r>
          <a:r>
            <a:rPr lang="el-GR" sz="1600" dirty="0" smtClean="0"/>
            <a:t>/</a:t>
          </a:r>
          <a:r>
            <a:rPr lang="en-US" sz="1600" dirty="0" smtClean="0"/>
            <a:t>L</a:t>
          </a:r>
          <a:r>
            <a:rPr lang="en-US" sz="1400" dirty="0" smtClean="0"/>
            <a:t> </a:t>
          </a:r>
          <a:r>
            <a:rPr lang="el-GR" sz="1400" dirty="0" smtClean="0"/>
            <a:t>                                  </a:t>
          </a:r>
          <a:r>
            <a:rPr lang="en-US" sz="1400" dirty="0" smtClean="0"/>
            <a:t>(</a:t>
          </a:r>
          <a:r>
            <a:rPr lang="el-GR" sz="1400" dirty="0" smtClean="0"/>
            <a:t>παρά επαρκή ενυδάτωση</a:t>
          </a:r>
          <a:r>
            <a:rPr lang="en-US" sz="1400" dirty="0" smtClean="0"/>
            <a:t>)</a:t>
          </a:r>
          <a:endParaRPr lang="el-GR" sz="1400" dirty="0"/>
        </a:p>
      </dgm:t>
    </dgm:pt>
    <dgm:pt modelId="{A2BB45BE-7DA2-4D8A-A683-26C849E063F5}" type="parTrans" cxnId="{7EC05BBD-2A8B-4F89-A649-60A33513D99B}">
      <dgm:prSet/>
      <dgm:spPr/>
      <dgm:t>
        <a:bodyPr/>
        <a:lstStyle/>
        <a:p>
          <a:endParaRPr lang="el-GR"/>
        </a:p>
      </dgm:t>
    </dgm:pt>
    <dgm:pt modelId="{2C1AC858-CD51-43BE-86B9-05C5CE6F339F}" type="sibTrans" cxnId="{7EC05BBD-2A8B-4F89-A649-60A33513D99B}">
      <dgm:prSet/>
      <dgm:spPr/>
      <dgm:t>
        <a:bodyPr/>
        <a:lstStyle/>
        <a:p>
          <a:endParaRPr lang="el-GR"/>
        </a:p>
      </dgm:t>
    </dgm:pt>
    <dgm:pt modelId="{E74DA768-F073-4902-A61E-17B4D1F5D027}">
      <dgm:prSet phldrT="[Text]" custT="1"/>
      <dgm:spPr/>
      <dgm:t>
        <a:bodyPr/>
        <a:lstStyle/>
        <a:p>
          <a:r>
            <a:rPr lang="el-GR" sz="1400" dirty="0" smtClean="0"/>
            <a:t>ΠΟΛΥΟΡΓΑΝΙΚΗ ΑΝΕΠΑΡΚΕΙΑ</a:t>
          </a:r>
          <a:endParaRPr lang="el-GR" sz="1400" dirty="0"/>
        </a:p>
      </dgm:t>
    </dgm:pt>
    <dgm:pt modelId="{84BE9695-BFF7-4439-B7B4-89E883FBFFE3}" type="parTrans" cxnId="{2B4EA653-2EB1-4089-8956-45A5179476F6}">
      <dgm:prSet/>
      <dgm:spPr/>
      <dgm:t>
        <a:bodyPr/>
        <a:lstStyle/>
        <a:p>
          <a:endParaRPr lang="el-GR"/>
        </a:p>
      </dgm:t>
    </dgm:pt>
    <dgm:pt modelId="{BF3CA3D4-C263-4175-BC44-72C9C5373AE6}" type="sibTrans" cxnId="{2B4EA653-2EB1-4089-8956-45A5179476F6}">
      <dgm:prSet/>
      <dgm:spPr/>
      <dgm:t>
        <a:bodyPr/>
        <a:lstStyle/>
        <a:p>
          <a:endParaRPr lang="el-GR"/>
        </a:p>
      </dgm:t>
    </dgm:pt>
    <dgm:pt modelId="{A17C9B1B-85CB-4C90-A5FF-B48F7BFF836B}" type="pres">
      <dgm:prSet presAssocID="{3523ED14-1B3A-4168-9DA0-DF30FF165244}" presName="linearFlow" presStyleCnt="0">
        <dgm:presLayoutVars>
          <dgm:resizeHandles val="exact"/>
        </dgm:presLayoutVars>
      </dgm:prSet>
      <dgm:spPr/>
    </dgm:pt>
    <dgm:pt modelId="{DAEB4012-E2ED-410B-826C-CC82DFA270FD}" type="pres">
      <dgm:prSet presAssocID="{122757E6-7A85-4506-8D31-B50947E66358}" presName="node" presStyleLbl="node1" presStyleIdx="0" presStyleCnt="5" custScaleX="176374" custLinFactNeighborY="-4451">
        <dgm:presLayoutVars>
          <dgm:bulletEnabled val="1"/>
        </dgm:presLayoutVars>
      </dgm:prSet>
      <dgm:spPr/>
      <dgm:t>
        <a:bodyPr/>
        <a:lstStyle/>
        <a:p>
          <a:endParaRPr lang="el-GR"/>
        </a:p>
      </dgm:t>
    </dgm:pt>
    <dgm:pt modelId="{BD573EC8-2DB7-429D-9EBE-2E9F72F78741}" type="pres">
      <dgm:prSet presAssocID="{72E0E97B-E7E0-44D3-8B4F-7E2880CC8423}" presName="sibTrans" presStyleLbl="sibTrans2D1" presStyleIdx="0" presStyleCnt="4"/>
      <dgm:spPr/>
      <dgm:t>
        <a:bodyPr/>
        <a:lstStyle/>
        <a:p>
          <a:endParaRPr lang="el-GR"/>
        </a:p>
      </dgm:t>
    </dgm:pt>
    <dgm:pt modelId="{75DB049F-6746-43EE-B444-4B1ACD1EAF8C}" type="pres">
      <dgm:prSet presAssocID="{72E0E97B-E7E0-44D3-8B4F-7E2880CC8423}" presName="connectorText" presStyleLbl="sibTrans2D1" presStyleIdx="0" presStyleCnt="4"/>
      <dgm:spPr/>
      <dgm:t>
        <a:bodyPr/>
        <a:lstStyle/>
        <a:p>
          <a:endParaRPr lang="el-GR"/>
        </a:p>
      </dgm:t>
    </dgm:pt>
    <dgm:pt modelId="{48A3B0CD-51B3-4B5D-902A-A448EC0F8337}" type="pres">
      <dgm:prSet presAssocID="{31EB39E0-18C6-4B0E-97C5-05356833E4A2}" presName="node" presStyleLbl="node1" presStyleIdx="1" presStyleCnt="5" custScaleX="174303">
        <dgm:presLayoutVars>
          <dgm:bulletEnabled val="1"/>
        </dgm:presLayoutVars>
      </dgm:prSet>
      <dgm:spPr/>
      <dgm:t>
        <a:bodyPr/>
        <a:lstStyle/>
        <a:p>
          <a:endParaRPr lang="el-GR"/>
        </a:p>
      </dgm:t>
    </dgm:pt>
    <dgm:pt modelId="{489D91D2-A5F0-45F5-B9BA-33EAE1BE488E}" type="pres">
      <dgm:prSet presAssocID="{9AE2182F-A2F7-4222-91A8-CB13AAE67DAC}" presName="sibTrans" presStyleLbl="sibTrans2D1" presStyleIdx="1" presStyleCnt="4"/>
      <dgm:spPr/>
      <dgm:t>
        <a:bodyPr/>
        <a:lstStyle/>
        <a:p>
          <a:endParaRPr lang="el-GR"/>
        </a:p>
      </dgm:t>
    </dgm:pt>
    <dgm:pt modelId="{97FF683B-AB39-4EE8-83C1-3352CAC7E51A}" type="pres">
      <dgm:prSet presAssocID="{9AE2182F-A2F7-4222-91A8-CB13AAE67DAC}" presName="connectorText" presStyleLbl="sibTrans2D1" presStyleIdx="1" presStyleCnt="4"/>
      <dgm:spPr/>
      <dgm:t>
        <a:bodyPr/>
        <a:lstStyle/>
        <a:p>
          <a:endParaRPr lang="el-GR"/>
        </a:p>
      </dgm:t>
    </dgm:pt>
    <dgm:pt modelId="{7DAC3BE9-EF0F-4FA7-ACAD-F12DFE79EA96}" type="pres">
      <dgm:prSet presAssocID="{62166D67-73A0-4754-8171-776FA93557E6}" presName="node" presStyleLbl="node1" presStyleIdx="2" presStyleCnt="5" custScaleX="170163" custScaleY="159786">
        <dgm:presLayoutVars>
          <dgm:bulletEnabled val="1"/>
        </dgm:presLayoutVars>
      </dgm:prSet>
      <dgm:spPr/>
      <dgm:t>
        <a:bodyPr/>
        <a:lstStyle/>
        <a:p>
          <a:endParaRPr lang="el-GR"/>
        </a:p>
      </dgm:t>
    </dgm:pt>
    <dgm:pt modelId="{70017FA7-4B45-4718-9844-9D2034D52C62}" type="pres">
      <dgm:prSet presAssocID="{563EE742-3465-4978-96D1-5142552C75FF}" presName="sibTrans" presStyleLbl="sibTrans2D1" presStyleIdx="2" presStyleCnt="4"/>
      <dgm:spPr/>
      <dgm:t>
        <a:bodyPr/>
        <a:lstStyle/>
        <a:p>
          <a:endParaRPr lang="el-GR"/>
        </a:p>
      </dgm:t>
    </dgm:pt>
    <dgm:pt modelId="{9A145544-BE33-46B0-AA0E-7CAB5089F3A9}" type="pres">
      <dgm:prSet presAssocID="{563EE742-3465-4978-96D1-5142552C75FF}" presName="connectorText" presStyleLbl="sibTrans2D1" presStyleIdx="2" presStyleCnt="4"/>
      <dgm:spPr/>
      <dgm:t>
        <a:bodyPr/>
        <a:lstStyle/>
        <a:p>
          <a:endParaRPr lang="el-GR"/>
        </a:p>
      </dgm:t>
    </dgm:pt>
    <dgm:pt modelId="{341B2532-5109-4916-91D5-6E566AFE8CE9}" type="pres">
      <dgm:prSet presAssocID="{B1D5ED03-8ECB-47CF-9C54-CBCC240F83AD}" presName="node" presStyleLbl="node1" presStyleIdx="3" presStyleCnt="5" custScaleY="163919">
        <dgm:presLayoutVars>
          <dgm:bulletEnabled val="1"/>
        </dgm:presLayoutVars>
      </dgm:prSet>
      <dgm:spPr/>
      <dgm:t>
        <a:bodyPr/>
        <a:lstStyle/>
        <a:p>
          <a:endParaRPr lang="el-GR"/>
        </a:p>
      </dgm:t>
    </dgm:pt>
    <dgm:pt modelId="{DB8DD00C-B374-41C7-897A-4385C1FA08F1}" type="pres">
      <dgm:prSet presAssocID="{2C1AC858-CD51-43BE-86B9-05C5CE6F339F}" presName="sibTrans" presStyleLbl="sibTrans2D1" presStyleIdx="3" presStyleCnt="4"/>
      <dgm:spPr/>
      <dgm:t>
        <a:bodyPr/>
        <a:lstStyle/>
        <a:p>
          <a:endParaRPr lang="el-GR"/>
        </a:p>
      </dgm:t>
    </dgm:pt>
    <dgm:pt modelId="{D305434E-3F66-494E-9039-EE71B1B47DF0}" type="pres">
      <dgm:prSet presAssocID="{2C1AC858-CD51-43BE-86B9-05C5CE6F339F}" presName="connectorText" presStyleLbl="sibTrans2D1" presStyleIdx="3" presStyleCnt="4"/>
      <dgm:spPr/>
      <dgm:t>
        <a:bodyPr/>
        <a:lstStyle/>
        <a:p>
          <a:endParaRPr lang="el-GR"/>
        </a:p>
      </dgm:t>
    </dgm:pt>
    <dgm:pt modelId="{A4B35630-B16F-4808-A96A-53A73E008749}" type="pres">
      <dgm:prSet presAssocID="{E74DA768-F073-4902-A61E-17B4D1F5D027}" presName="node" presStyleLbl="node1" presStyleIdx="4" presStyleCnt="5" custScaleX="96646" custScaleY="105346" custLinFactNeighborX="0">
        <dgm:presLayoutVars>
          <dgm:bulletEnabled val="1"/>
        </dgm:presLayoutVars>
      </dgm:prSet>
      <dgm:spPr/>
      <dgm:t>
        <a:bodyPr/>
        <a:lstStyle/>
        <a:p>
          <a:endParaRPr lang="el-GR"/>
        </a:p>
      </dgm:t>
    </dgm:pt>
  </dgm:ptLst>
  <dgm:cxnLst>
    <dgm:cxn modelId="{EF53424F-D511-476F-8186-D448D3BCEE8F}" type="presOf" srcId="{2C1AC858-CD51-43BE-86B9-05C5CE6F339F}" destId="{DB8DD00C-B374-41C7-897A-4385C1FA08F1}" srcOrd="0" destOrd="0" presId="urn:microsoft.com/office/officeart/2005/8/layout/process2"/>
    <dgm:cxn modelId="{7F71D42C-6967-488B-9DE0-CCAEA35C241F}" type="presOf" srcId="{3523ED14-1B3A-4168-9DA0-DF30FF165244}" destId="{A17C9B1B-85CB-4C90-A5FF-B48F7BFF836B}" srcOrd="0" destOrd="0" presId="urn:microsoft.com/office/officeart/2005/8/layout/process2"/>
    <dgm:cxn modelId="{F5408B32-89DC-4D30-AEE0-CBB515C3A517}" type="presOf" srcId="{E74DA768-F073-4902-A61E-17B4D1F5D027}" destId="{A4B35630-B16F-4808-A96A-53A73E008749}" srcOrd="0" destOrd="0" presId="urn:microsoft.com/office/officeart/2005/8/layout/process2"/>
    <dgm:cxn modelId="{3EAD6BC5-B26D-44B3-9E82-C8ACD624E552}" type="presOf" srcId="{72E0E97B-E7E0-44D3-8B4F-7E2880CC8423}" destId="{75DB049F-6746-43EE-B444-4B1ACD1EAF8C}" srcOrd="1" destOrd="0" presId="urn:microsoft.com/office/officeart/2005/8/layout/process2"/>
    <dgm:cxn modelId="{4E71033C-688B-4330-8993-D4F593FAA382}" type="presOf" srcId="{9AE2182F-A2F7-4222-91A8-CB13AAE67DAC}" destId="{489D91D2-A5F0-45F5-B9BA-33EAE1BE488E}" srcOrd="0" destOrd="0" presId="urn:microsoft.com/office/officeart/2005/8/layout/process2"/>
    <dgm:cxn modelId="{B8673B78-DCF4-456B-A758-55D462955766}" type="presOf" srcId="{9AE2182F-A2F7-4222-91A8-CB13AAE67DAC}" destId="{97FF683B-AB39-4EE8-83C1-3352CAC7E51A}" srcOrd="1" destOrd="0" presId="urn:microsoft.com/office/officeart/2005/8/layout/process2"/>
    <dgm:cxn modelId="{DB3811CD-06A2-48F2-803F-5883E22CEB59}" type="presOf" srcId="{72E0E97B-E7E0-44D3-8B4F-7E2880CC8423}" destId="{BD573EC8-2DB7-429D-9EBE-2E9F72F78741}" srcOrd="0" destOrd="0" presId="urn:microsoft.com/office/officeart/2005/8/layout/process2"/>
    <dgm:cxn modelId="{2B4EA653-2EB1-4089-8956-45A5179476F6}" srcId="{3523ED14-1B3A-4168-9DA0-DF30FF165244}" destId="{E74DA768-F073-4902-A61E-17B4D1F5D027}" srcOrd="4" destOrd="0" parTransId="{84BE9695-BFF7-4439-B7B4-89E883FBFFE3}" sibTransId="{BF3CA3D4-C263-4175-BC44-72C9C5373AE6}"/>
    <dgm:cxn modelId="{2254C22E-A456-463C-8952-3995B8619156}" type="presOf" srcId="{563EE742-3465-4978-96D1-5142552C75FF}" destId="{9A145544-BE33-46B0-AA0E-7CAB5089F3A9}" srcOrd="1" destOrd="0" presId="urn:microsoft.com/office/officeart/2005/8/layout/process2"/>
    <dgm:cxn modelId="{E7490600-24E1-406C-B7C8-399CB0ACDD5E}" type="presOf" srcId="{62166D67-73A0-4754-8171-776FA93557E6}" destId="{7DAC3BE9-EF0F-4FA7-ACAD-F12DFE79EA96}" srcOrd="0" destOrd="0" presId="urn:microsoft.com/office/officeart/2005/8/layout/process2"/>
    <dgm:cxn modelId="{848E40FC-295B-4BD4-88F6-24AA6E73DE3E}" srcId="{3523ED14-1B3A-4168-9DA0-DF30FF165244}" destId="{31EB39E0-18C6-4B0E-97C5-05356833E4A2}" srcOrd="1" destOrd="0" parTransId="{4B70042D-67DB-40F6-862B-544B9DCFEE4A}" sibTransId="{9AE2182F-A2F7-4222-91A8-CB13AAE67DAC}"/>
    <dgm:cxn modelId="{7EC05BBD-2A8B-4F89-A649-60A33513D99B}" srcId="{3523ED14-1B3A-4168-9DA0-DF30FF165244}" destId="{B1D5ED03-8ECB-47CF-9C54-CBCC240F83AD}" srcOrd="3" destOrd="0" parTransId="{A2BB45BE-7DA2-4D8A-A683-26C849E063F5}" sibTransId="{2C1AC858-CD51-43BE-86B9-05C5CE6F339F}"/>
    <dgm:cxn modelId="{D97AB7DE-7E20-4C8A-BE76-7990CC6A412A}" srcId="{3523ED14-1B3A-4168-9DA0-DF30FF165244}" destId="{122757E6-7A85-4506-8D31-B50947E66358}" srcOrd="0" destOrd="0" parTransId="{F2D3F366-EE43-40EA-8B64-18D049AFCAF6}" sibTransId="{72E0E97B-E7E0-44D3-8B4F-7E2880CC8423}"/>
    <dgm:cxn modelId="{998F8888-3D87-4256-BB2E-2BC823FF0E44}" type="presOf" srcId="{122757E6-7A85-4506-8D31-B50947E66358}" destId="{DAEB4012-E2ED-410B-826C-CC82DFA270FD}" srcOrd="0" destOrd="0" presId="urn:microsoft.com/office/officeart/2005/8/layout/process2"/>
    <dgm:cxn modelId="{0E297224-C484-474D-B5B8-47C2C7FED77C}" type="presOf" srcId="{B1D5ED03-8ECB-47CF-9C54-CBCC240F83AD}" destId="{341B2532-5109-4916-91D5-6E566AFE8CE9}" srcOrd="0" destOrd="0" presId="urn:microsoft.com/office/officeart/2005/8/layout/process2"/>
    <dgm:cxn modelId="{CCE3E307-E6CA-4C33-A4A3-C4E9678C5EDB}" type="presOf" srcId="{563EE742-3465-4978-96D1-5142552C75FF}" destId="{70017FA7-4B45-4718-9844-9D2034D52C62}" srcOrd="0" destOrd="0" presId="urn:microsoft.com/office/officeart/2005/8/layout/process2"/>
    <dgm:cxn modelId="{BFE01BA2-0C9D-4D62-A349-989FA5E09DF7}" srcId="{3523ED14-1B3A-4168-9DA0-DF30FF165244}" destId="{62166D67-73A0-4754-8171-776FA93557E6}" srcOrd="2" destOrd="0" parTransId="{0030D626-FAB1-45E7-947A-D5FDA314949C}" sibTransId="{563EE742-3465-4978-96D1-5142552C75FF}"/>
    <dgm:cxn modelId="{B3D303C8-1879-4ADF-A70E-FA5DCCB13B04}" type="presOf" srcId="{31EB39E0-18C6-4B0E-97C5-05356833E4A2}" destId="{48A3B0CD-51B3-4B5D-902A-A448EC0F8337}" srcOrd="0" destOrd="0" presId="urn:microsoft.com/office/officeart/2005/8/layout/process2"/>
    <dgm:cxn modelId="{536E0DA0-948C-448C-B945-A544452387B2}" type="presOf" srcId="{2C1AC858-CD51-43BE-86B9-05C5CE6F339F}" destId="{D305434E-3F66-494E-9039-EE71B1B47DF0}" srcOrd="1" destOrd="0" presId="urn:microsoft.com/office/officeart/2005/8/layout/process2"/>
    <dgm:cxn modelId="{CEF4B204-259B-46CB-A7EA-2776648EE262}" type="presParOf" srcId="{A17C9B1B-85CB-4C90-A5FF-B48F7BFF836B}" destId="{DAEB4012-E2ED-410B-826C-CC82DFA270FD}" srcOrd="0" destOrd="0" presId="urn:microsoft.com/office/officeart/2005/8/layout/process2"/>
    <dgm:cxn modelId="{ABA5BF79-909E-4BF2-8F1F-EBF42669DA1F}" type="presParOf" srcId="{A17C9B1B-85CB-4C90-A5FF-B48F7BFF836B}" destId="{BD573EC8-2DB7-429D-9EBE-2E9F72F78741}" srcOrd="1" destOrd="0" presId="urn:microsoft.com/office/officeart/2005/8/layout/process2"/>
    <dgm:cxn modelId="{52346164-9AA7-4D00-B76E-195464049343}" type="presParOf" srcId="{BD573EC8-2DB7-429D-9EBE-2E9F72F78741}" destId="{75DB049F-6746-43EE-B444-4B1ACD1EAF8C}" srcOrd="0" destOrd="0" presId="urn:microsoft.com/office/officeart/2005/8/layout/process2"/>
    <dgm:cxn modelId="{30A0AEC0-612E-42CC-AD60-0FC5624E1DEC}" type="presParOf" srcId="{A17C9B1B-85CB-4C90-A5FF-B48F7BFF836B}" destId="{48A3B0CD-51B3-4B5D-902A-A448EC0F8337}" srcOrd="2" destOrd="0" presId="urn:microsoft.com/office/officeart/2005/8/layout/process2"/>
    <dgm:cxn modelId="{F446A784-F92C-42FB-BC4B-94A5ADDE051D}" type="presParOf" srcId="{A17C9B1B-85CB-4C90-A5FF-B48F7BFF836B}" destId="{489D91D2-A5F0-45F5-B9BA-33EAE1BE488E}" srcOrd="3" destOrd="0" presId="urn:microsoft.com/office/officeart/2005/8/layout/process2"/>
    <dgm:cxn modelId="{CE1B4768-79E0-40A9-A6B8-EF0EEEE0FD62}" type="presParOf" srcId="{489D91D2-A5F0-45F5-B9BA-33EAE1BE488E}" destId="{97FF683B-AB39-4EE8-83C1-3352CAC7E51A}" srcOrd="0" destOrd="0" presId="urn:microsoft.com/office/officeart/2005/8/layout/process2"/>
    <dgm:cxn modelId="{B173C9DD-1D41-406A-87D2-243F768CC5F1}" type="presParOf" srcId="{A17C9B1B-85CB-4C90-A5FF-B48F7BFF836B}" destId="{7DAC3BE9-EF0F-4FA7-ACAD-F12DFE79EA96}" srcOrd="4" destOrd="0" presId="urn:microsoft.com/office/officeart/2005/8/layout/process2"/>
    <dgm:cxn modelId="{406B6164-FE0C-4191-837C-230315B06AA3}" type="presParOf" srcId="{A17C9B1B-85CB-4C90-A5FF-B48F7BFF836B}" destId="{70017FA7-4B45-4718-9844-9D2034D52C62}" srcOrd="5" destOrd="0" presId="urn:microsoft.com/office/officeart/2005/8/layout/process2"/>
    <dgm:cxn modelId="{F40E4A52-AD48-49AB-85E6-6A4BDD7900ED}" type="presParOf" srcId="{70017FA7-4B45-4718-9844-9D2034D52C62}" destId="{9A145544-BE33-46B0-AA0E-7CAB5089F3A9}" srcOrd="0" destOrd="0" presId="urn:microsoft.com/office/officeart/2005/8/layout/process2"/>
    <dgm:cxn modelId="{4F19DECE-C7B1-47D8-AE8F-D42F41C10B90}" type="presParOf" srcId="{A17C9B1B-85CB-4C90-A5FF-B48F7BFF836B}" destId="{341B2532-5109-4916-91D5-6E566AFE8CE9}" srcOrd="6" destOrd="0" presId="urn:microsoft.com/office/officeart/2005/8/layout/process2"/>
    <dgm:cxn modelId="{96577147-60F8-46A1-9711-488124B05B1F}" type="presParOf" srcId="{A17C9B1B-85CB-4C90-A5FF-B48F7BFF836B}" destId="{DB8DD00C-B374-41C7-897A-4385C1FA08F1}" srcOrd="7" destOrd="0" presId="urn:microsoft.com/office/officeart/2005/8/layout/process2"/>
    <dgm:cxn modelId="{A6C9C934-111F-4039-B4FE-D70E510589DA}" type="presParOf" srcId="{DB8DD00C-B374-41C7-897A-4385C1FA08F1}" destId="{D305434E-3F66-494E-9039-EE71B1B47DF0}" srcOrd="0" destOrd="0" presId="urn:microsoft.com/office/officeart/2005/8/layout/process2"/>
    <dgm:cxn modelId="{F3D439AC-210B-4481-BFFB-1A54C5C35633}" type="presParOf" srcId="{A17C9B1B-85CB-4C90-A5FF-B48F7BFF836B}" destId="{A4B35630-B16F-4808-A96A-53A73E008749}"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1267040-1A68-40FB-9F07-C97E79A9FBAC}"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l-GR"/>
        </a:p>
      </dgm:t>
    </dgm:pt>
    <dgm:pt modelId="{CBE47F58-132E-4AD9-A947-3FAA6ED37CF7}">
      <dgm:prSet phldrT="[Text]" custT="1"/>
      <dgm:spPr/>
      <dgm:t>
        <a:bodyPr/>
        <a:lstStyle/>
        <a:p>
          <a:r>
            <a:rPr lang="el-GR" sz="1400" dirty="0" smtClean="0"/>
            <a:t>Ιστορικό ασθενούς</a:t>
          </a:r>
          <a:endParaRPr lang="el-GR" sz="1400" dirty="0"/>
        </a:p>
      </dgm:t>
    </dgm:pt>
    <dgm:pt modelId="{0D750458-E571-4DFB-8C41-A3C9A1B25AEE}" type="parTrans" cxnId="{451D8D98-3085-419E-A523-50D21AE77197}">
      <dgm:prSet/>
      <dgm:spPr/>
      <dgm:t>
        <a:bodyPr/>
        <a:lstStyle/>
        <a:p>
          <a:endParaRPr lang="el-GR"/>
        </a:p>
      </dgm:t>
    </dgm:pt>
    <dgm:pt modelId="{97B98B16-BE4C-4EE2-9BF6-FF344D2EC553}" type="sibTrans" cxnId="{451D8D98-3085-419E-A523-50D21AE77197}">
      <dgm:prSet/>
      <dgm:spPr/>
      <dgm:t>
        <a:bodyPr/>
        <a:lstStyle/>
        <a:p>
          <a:endParaRPr lang="el-GR"/>
        </a:p>
      </dgm:t>
    </dgm:pt>
    <dgm:pt modelId="{D67611B8-7333-416B-8792-49D98661E485}">
      <dgm:prSet phldrT="[Text]" custT="1"/>
      <dgm:spPr/>
      <dgm:t>
        <a:bodyPr/>
        <a:lstStyle/>
        <a:p>
          <a:r>
            <a:rPr lang="el-GR" sz="1200" i="1" dirty="0" smtClean="0">
              <a:solidFill>
                <a:schemeClr val="accent2">
                  <a:lumMod val="75000"/>
                </a:schemeClr>
              </a:solidFill>
            </a:rPr>
            <a:t>Ανοσοκαταστολή, προηγούμενες λοιμ.</a:t>
          </a:r>
          <a:endParaRPr lang="el-GR" sz="1200" i="1" dirty="0">
            <a:solidFill>
              <a:schemeClr val="accent2">
                <a:lumMod val="75000"/>
              </a:schemeClr>
            </a:solidFill>
          </a:endParaRPr>
        </a:p>
      </dgm:t>
    </dgm:pt>
    <dgm:pt modelId="{B4EF88CC-09AA-4187-B4EA-88CFAD1C67F4}" type="parTrans" cxnId="{C066C3A7-2A1D-4783-A870-20236881912A}">
      <dgm:prSet/>
      <dgm:spPr/>
      <dgm:t>
        <a:bodyPr/>
        <a:lstStyle/>
        <a:p>
          <a:endParaRPr lang="el-GR"/>
        </a:p>
      </dgm:t>
    </dgm:pt>
    <dgm:pt modelId="{B59F8FC6-CF4A-44FF-B24D-4B01AF4AB77A}" type="sibTrans" cxnId="{C066C3A7-2A1D-4783-A870-20236881912A}">
      <dgm:prSet/>
      <dgm:spPr/>
      <dgm:t>
        <a:bodyPr/>
        <a:lstStyle/>
        <a:p>
          <a:endParaRPr lang="el-GR"/>
        </a:p>
      </dgm:t>
    </dgm:pt>
    <dgm:pt modelId="{94854A7A-54A9-4923-A685-108072F6E573}">
      <dgm:prSet phldrT="[Text]" custT="1"/>
      <dgm:spPr/>
      <dgm:t>
        <a:bodyPr/>
        <a:lstStyle/>
        <a:p>
          <a:r>
            <a:rPr lang="el-GR" sz="1200" dirty="0" smtClean="0"/>
            <a:t>Λοίμωξη κοινότητας ή νοσ.</a:t>
          </a:r>
          <a:endParaRPr lang="el-GR" sz="1200" dirty="0"/>
        </a:p>
      </dgm:t>
    </dgm:pt>
    <dgm:pt modelId="{4179AAF7-CCE6-4A96-BDFD-0B1289BDB60C}" type="parTrans" cxnId="{92B0ABEB-4615-477A-8F7B-5AF2C360F1A2}">
      <dgm:prSet/>
      <dgm:spPr/>
      <dgm:t>
        <a:bodyPr/>
        <a:lstStyle/>
        <a:p>
          <a:endParaRPr lang="el-GR"/>
        </a:p>
      </dgm:t>
    </dgm:pt>
    <dgm:pt modelId="{184DBDCD-CFA8-4A58-97C7-3F7E8A4216CC}" type="sibTrans" cxnId="{92B0ABEB-4615-477A-8F7B-5AF2C360F1A2}">
      <dgm:prSet/>
      <dgm:spPr/>
      <dgm:t>
        <a:bodyPr/>
        <a:lstStyle/>
        <a:p>
          <a:endParaRPr lang="el-GR"/>
        </a:p>
      </dgm:t>
    </dgm:pt>
    <dgm:pt modelId="{7EDDF487-EA3B-4E23-84FB-1696230971E4}">
      <dgm:prSet phldrT="[Text]" custT="1"/>
      <dgm:spPr/>
      <dgm:t>
        <a:bodyPr/>
        <a:lstStyle/>
        <a:p>
          <a:r>
            <a:rPr lang="el-GR" sz="1000" b="1" i="1" dirty="0" smtClean="0">
              <a:solidFill>
                <a:schemeClr val="accent2">
                  <a:lumMod val="75000"/>
                </a:schemeClr>
              </a:solidFill>
            </a:rPr>
            <a:t>Ενδονοσοκομειακή</a:t>
          </a:r>
          <a:r>
            <a:rPr lang="el-GR" sz="1000" i="1" dirty="0" smtClean="0">
              <a:solidFill>
                <a:schemeClr val="accent2">
                  <a:lumMod val="75000"/>
                </a:schemeClr>
              </a:solidFill>
            </a:rPr>
            <a:t>= </a:t>
          </a:r>
        </a:p>
        <a:p>
          <a:r>
            <a:rPr lang="el-GR" sz="1000" i="1" dirty="0" smtClean="0">
              <a:solidFill>
                <a:schemeClr val="accent2">
                  <a:lumMod val="75000"/>
                </a:schemeClr>
              </a:solidFill>
            </a:rPr>
            <a:t>48 ώρες μετά εισαγωγή έως 5 ημέρες μετά έξοδο ή 1 μήνα μετά χ/ο</a:t>
          </a:r>
          <a:endParaRPr lang="el-GR" sz="1000" i="1" dirty="0">
            <a:solidFill>
              <a:schemeClr val="accent2">
                <a:lumMod val="75000"/>
              </a:schemeClr>
            </a:solidFill>
          </a:endParaRPr>
        </a:p>
      </dgm:t>
    </dgm:pt>
    <dgm:pt modelId="{3F652297-2526-4549-8ED3-87AA5071A060}" type="parTrans" cxnId="{4D62E05C-9A21-4CB5-871C-FAE46C8FD491}">
      <dgm:prSet/>
      <dgm:spPr/>
      <dgm:t>
        <a:bodyPr/>
        <a:lstStyle/>
        <a:p>
          <a:endParaRPr lang="el-GR"/>
        </a:p>
      </dgm:t>
    </dgm:pt>
    <dgm:pt modelId="{C75487D9-AA6C-4ABB-9E97-FB35A3DC81CA}" type="sibTrans" cxnId="{4D62E05C-9A21-4CB5-871C-FAE46C8FD491}">
      <dgm:prSet/>
      <dgm:spPr/>
      <dgm:t>
        <a:bodyPr/>
        <a:lstStyle/>
        <a:p>
          <a:endParaRPr lang="el-GR"/>
        </a:p>
      </dgm:t>
    </dgm:pt>
    <dgm:pt modelId="{1C44CA4C-8B1F-4625-8130-FCF5686C4557}">
      <dgm:prSet phldrT="[Text]"/>
      <dgm:spPr/>
      <dgm:t>
        <a:bodyPr/>
        <a:lstStyle/>
        <a:p>
          <a:r>
            <a:rPr lang="el-GR" dirty="0" smtClean="0"/>
            <a:t>Πιθανή εστία λοίμωξης</a:t>
          </a:r>
          <a:endParaRPr lang="el-GR" dirty="0"/>
        </a:p>
      </dgm:t>
    </dgm:pt>
    <dgm:pt modelId="{16F9F693-AB62-4CA8-BC68-58903DCE1035}" type="parTrans" cxnId="{52A58C0B-63BE-4920-AA7B-3D52DF1A49B3}">
      <dgm:prSet/>
      <dgm:spPr/>
      <dgm:t>
        <a:bodyPr/>
        <a:lstStyle/>
        <a:p>
          <a:endParaRPr lang="el-GR"/>
        </a:p>
      </dgm:t>
    </dgm:pt>
    <dgm:pt modelId="{F5A8C363-DE20-4FF3-9CCB-8D898977DFC0}" type="sibTrans" cxnId="{52A58C0B-63BE-4920-AA7B-3D52DF1A49B3}">
      <dgm:prSet/>
      <dgm:spPr/>
      <dgm:t>
        <a:bodyPr/>
        <a:lstStyle/>
        <a:p>
          <a:endParaRPr lang="el-GR"/>
        </a:p>
      </dgm:t>
    </dgm:pt>
    <dgm:pt modelId="{F8EF30FD-3247-41ED-9921-392119DED243}">
      <dgm:prSet phldrT="[Text]" phldr="1"/>
      <dgm:spPr/>
      <dgm:t>
        <a:bodyPr/>
        <a:lstStyle/>
        <a:p>
          <a:endParaRPr lang="el-GR" dirty="0"/>
        </a:p>
      </dgm:t>
    </dgm:pt>
    <dgm:pt modelId="{038052F9-00F2-444E-9AE5-9C81F1EE8F74}" type="parTrans" cxnId="{703FD955-3E05-400C-8DB3-2B543F74C5D0}">
      <dgm:prSet/>
      <dgm:spPr/>
      <dgm:t>
        <a:bodyPr/>
        <a:lstStyle/>
        <a:p>
          <a:endParaRPr lang="el-GR"/>
        </a:p>
      </dgm:t>
    </dgm:pt>
    <dgm:pt modelId="{DE02A5A0-69AA-4184-B82B-978601B5515D}" type="sibTrans" cxnId="{703FD955-3E05-400C-8DB3-2B543F74C5D0}">
      <dgm:prSet/>
      <dgm:spPr/>
      <dgm:t>
        <a:bodyPr/>
        <a:lstStyle/>
        <a:p>
          <a:endParaRPr lang="el-GR"/>
        </a:p>
      </dgm:t>
    </dgm:pt>
    <dgm:pt modelId="{54F99362-B11C-4F06-B895-657AA68B1810}">
      <dgm:prSet custT="1"/>
      <dgm:spPr/>
      <dgm:t>
        <a:bodyPr/>
        <a:lstStyle/>
        <a:p>
          <a:r>
            <a:rPr lang="el-GR" sz="1100" dirty="0" smtClean="0"/>
            <a:t>Κίνδυνος για </a:t>
          </a:r>
          <a:r>
            <a:rPr lang="en-US" sz="1100" dirty="0" smtClean="0"/>
            <a:t>Pseud, MRSA, VRSA, </a:t>
          </a:r>
          <a:r>
            <a:rPr lang="el-GR" sz="1100" dirty="0" smtClean="0"/>
            <a:t>άλλα πολυανθ. </a:t>
          </a:r>
          <a:r>
            <a:rPr lang="en-US" sz="1100" dirty="0" smtClean="0"/>
            <a:t>Candida…</a:t>
          </a:r>
          <a:endParaRPr lang="el-GR" sz="1100" dirty="0"/>
        </a:p>
      </dgm:t>
    </dgm:pt>
    <dgm:pt modelId="{D11DB307-FA30-4984-8AB8-2674FFEE50FE}" type="parTrans" cxnId="{BB9FD5E5-E6BA-434C-81F2-AC692A2C66BE}">
      <dgm:prSet/>
      <dgm:spPr/>
      <dgm:t>
        <a:bodyPr/>
        <a:lstStyle/>
        <a:p>
          <a:endParaRPr lang="el-GR"/>
        </a:p>
      </dgm:t>
    </dgm:pt>
    <dgm:pt modelId="{966B6B65-ABA4-4694-8E25-C6717D05859D}" type="sibTrans" cxnId="{BB9FD5E5-E6BA-434C-81F2-AC692A2C66BE}">
      <dgm:prSet/>
      <dgm:spPr/>
      <dgm:t>
        <a:bodyPr/>
        <a:lstStyle/>
        <a:p>
          <a:endParaRPr lang="el-GR"/>
        </a:p>
      </dgm:t>
    </dgm:pt>
    <dgm:pt modelId="{AA95ACE1-E2D5-4571-91CA-C66F4C082C16}" type="pres">
      <dgm:prSet presAssocID="{F1267040-1A68-40FB-9F07-C97E79A9FBAC}" presName="Name0" presStyleCnt="0">
        <dgm:presLayoutVars>
          <dgm:chMax/>
          <dgm:chPref/>
          <dgm:dir/>
          <dgm:animLvl val="lvl"/>
        </dgm:presLayoutVars>
      </dgm:prSet>
      <dgm:spPr/>
      <dgm:t>
        <a:bodyPr/>
        <a:lstStyle/>
        <a:p>
          <a:endParaRPr lang="el-GR"/>
        </a:p>
      </dgm:t>
    </dgm:pt>
    <dgm:pt modelId="{E24A9A89-2D74-442F-9777-3B9CDD083A0A}" type="pres">
      <dgm:prSet presAssocID="{CBE47F58-132E-4AD9-A947-3FAA6ED37CF7}" presName="composite" presStyleCnt="0"/>
      <dgm:spPr/>
    </dgm:pt>
    <dgm:pt modelId="{19283DD0-5946-42B2-8A54-EE7CC0326052}" type="pres">
      <dgm:prSet presAssocID="{CBE47F58-132E-4AD9-A947-3FAA6ED37CF7}" presName="Parent1" presStyleLbl="node1" presStyleIdx="0" presStyleCnt="8">
        <dgm:presLayoutVars>
          <dgm:chMax val="1"/>
          <dgm:chPref val="1"/>
          <dgm:bulletEnabled val="1"/>
        </dgm:presLayoutVars>
      </dgm:prSet>
      <dgm:spPr/>
      <dgm:t>
        <a:bodyPr/>
        <a:lstStyle/>
        <a:p>
          <a:endParaRPr lang="el-GR"/>
        </a:p>
      </dgm:t>
    </dgm:pt>
    <dgm:pt modelId="{6F243752-160F-425E-A08C-0FD01B575872}" type="pres">
      <dgm:prSet presAssocID="{CBE47F58-132E-4AD9-A947-3FAA6ED37CF7}" presName="Childtext1" presStyleLbl="revTx" presStyleIdx="0" presStyleCnt="4">
        <dgm:presLayoutVars>
          <dgm:chMax val="0"/>
          <dgm:chPref val="0"/>
          <dgm:bulletEnabled val="1"/>
        </dgm:presLayoutVars>
      </dgm:prSet>
      <dgm:spPr/>
      <dgm:t>
        <a:bodyPr/>
        <a:lstStyle/>
        <a:p>
          <a:endParaRPr lang="el-GR"/>
        </a:p>
      </dgm:t>
    </dgm:pt>
    <dgm:pt modelId="{B6427271-74C2-4BE9-B9CD-13285A01AFF8}" type="pres">
      <dgm:prSet presAssocID="{CBE47F58-132E-4AD9-A947-3FAA6ED37CF7}" presName="BalanceSpacing" presStyleCnt="0"/>
      <dgm:spPr/>
    </dgm:pt>
    <dgm:pt modelId="{7C012C4E-C10E-4A29-B37E-E582B8A8E906}" type="pres">
      <dgm:prSet presAssocID="{CBE47F58-132E-4AD9-A947-3FAA6ED37CF7}" presName="BalanceSpacing1" presStyleCnt="0"/>
      <dgm:spPr/>
    </dgm:pt>
    <dgm:pt modelId="{BF4C3CB7-03AA-41B0-9250-D43D01B9FD1F}" type="pres">
      <dgm:prSet presAssocID="{97B98B16-BE4C-4EE2-9BF6-FF344D2EC553}" presName="Accent1Text" presStyleLbl="node1" presStyleIdx="1" presStyleCnt="8" custLinFactNeighborX="1855" custLinFactNeighborY="-1322"/>
      <dgm:spPr/>
      <dgm:t>
        <a:bodyPr/>
        <a:lstStyle/>
        <a:p>
          <a:endParaRPr lang="el-GR"/>
        </a:p>
      </dgm:t>
    </dgm:pt>
    <dgm:pt modelId="{BB37FEDE-A083-4754-84E8-88E2F76BEA69}" type="pres">
      <dgm:prSet presAssocID="{97B98B16-BE4C-4EE2-9BF6-FF344D2EC553}" presName="spaceBetweenRectangles" presStyleCnt="0"/>
      <dgm:spPr/>
    </dgm:pt>
    <dgm:pt modelId="{64193EFD-B5F2-410D-B3CB-F4E387459F7F}" type="pres">
      <dgm:prSet presAssocID="{94854A7A-54A9-4923-A685-108072F6E573}" presName="composite" presStyleCnt="0"/>
      <dgm:spPr/>
    </dgm:pt>
    <dgm:pt modelId="{EB9DD7C3-C275-4F87-9C57-6F4213C1B7B3}" type="pres">
      <dgm:prSet presAssocID="{94854A7A-54A9-4923-A685-108072F6E573}" presName="Parent1" presStyleLbl="node1" presStyleIdx="2" presStyleCnt="8">
        <dgm:presLayoutVars>
          <dgm:chMax val="1"/>
          <dgm:chPref val="1"/>
          <dgm:bulletEnabled val="1"/>
        </dgm:presLayoutVars>
      </dgm:prSet>
      <dgm:spPr/>
      <dgm:t>
        <a:bodyPr/>
        <a:lstStyle/>
        <a:p>
          <a:endParaRPr lang="el-GR"/>
        </a:p>
      </dgm:t>
    </dgm:pt>
    <dgm:pt modelId="{8B53CFDD-8079-46EC-8C63-A0AAEBDC5F07}" type="pres">
      <dgm:prSet presAssocID="{94854A7A-54A9-4923-A685-108072F6E573}" presName="Childtext1" presStyleLbl="revTx" presStyleIdx="1" presStyleCnt="4" custScaleX="80502" custScaleY="131728" custLinFactNeighborX="10993" custLinFactNeighborY="-2214">
        <dgm:presLayoutVars>
          <dgm:chMax val="0"/>
          <dgm:chPref val="0"/>
          <dgm:bulletEnabled val="1"/>
        </dgm:presLayoutVars>
      </dgm:prSet>
      <dgm:spPr/>
      <dgm:t>
        <a:bodyPr/>
        <a:lstStyle/>
        <a:p>
          <a:endParaRPr lang="el-GR"/>
        </a:p>
      </dgm:t>
    </dgm:pt>
    <dgm:pt modelId="{BF96ADBC-5A2A-4FD2-B440-1B0A9BC14A2D}" type="pres">
      <dgm:prSet presAssocID="{94854A7A-54A9-4923-A685-108072F6E573}" presName="BalanceSpacing" presStyleCnt="0"/>
      <dgm:spPr/>
    </dgm:pt>
    <dgm:pt modelId="{8CC2D91E-7D4D-49E3-86B4-4A8457C11A62}" type="pres">
      <dgm:prSet presAssocID="{94854A7A-54A9-4923-A685-108072F6E573}" presName="BalanceSpacing1" presStyleCnt="0"/>
      <dgm:spPr/>
    </dgm:pt>
    <dgm:pt modelId="{46044F6F-73BD-4637-B7B2-144EB2FB30D5}" type="pres">
      <dgm:prSet presAssocID="{184DBDCD-CFA8-4A58-97C7-3F7E8A4216CC}" presName="Accent1Text" presStyleLbl="node1" presStyleIdx="3" presStyleCnt="8"/>
      <dgm:spPr/>
      <dgm:t>
        <a:bodyPr/>
        <a:lstStyle/>
        <a:p>
          <a:endParaRPr lang="el-GR"/>
        </a:p>
      </dgm:t>
    </dgm:pt>
    <dgm:pt modelId="{AB4ADD1B-9C63-4CA9-9A4C-6E72922BEC2A}" type="pres">
      <dgm:prSet presAssocID="{184DBDCD-CFA8-4A58-97C7-3F7E8A4216CC}" presName="spaceBetweenRectangles" presStyleCnt="0"/>
      <dgm:spPr/>
    </dgm:pt>
    <dgm:pt modelId="{1FFBD5B3-0340-4932-91B1-F1B9C7A4A13B}" type="pres">
      <dgm:prSet presAssocID="{54F99362-B11C-4F06-B895-657AA68B1810}" presName="composite" presStyleCnt="0"/>
      <dgm:spPr/>
    </dgm:pt>
    <dgm:pt modelId="{72A9E587-9E13-415A-B274-2276C4A30C94}" type="pres">
      <dgm:prSet presAssocID="{54F99362-B11C-4F06-B895-657AA68B1810}" presName="Parent1" presStyleLbl="node1" presStyleIdx="4" presStyleCnt="8">
        <dgm:presLayoutVars>
          <dgm:chMax val="1"/>
          <dgm:chPref val="1"/>
          <dgm:bulletEnabled val="1"/>
        </dgm:presLayoutVars>
      </dgm:prSet>
      <dgm:spPr/>
      <dgm:t>
        <a:bodyPr/>
        <a:lstStyle/>
        <a:p>
          <a:endParaRPr lang="el-GR"/>
        </a:p>
      </dgm:t>
    </dgm:pt>
    <dgm:pt modelId="{E04B1D2D-DBF8-4FB4-AC9F-B144FB22B0CC}" type="pres">
      <dgm:prSet presAssocID="{54F99362-B11C-4F06-B895-657AA68B1810}" presName="Childtext1" presStyleLbl="revTx" presStyleIdx="2" presStyleCnt="4">
        <dgm:presLayoutVars>
          <dgm:chMax val="0"/>
          <dgm:chPref val="0"/>
          <dgm:bulletEnabled val="1"/>
        </dgm:presLayoutVars>
      </dgm:prSet>
      <dgm:spPr/>
    </dgm:pt>
    <dgm:pt modelId="{DCB13D2A-D04F-4781-BCA6-E26D9AC3D66A}" type="pres">
      <dgm:prSet presAssocID="{54F99362-B11C-4F06-B895-657AA68B1810}" presName="BalanceSpacing" presStyleCnt="0"/>
      <dgm:spPr/>
    </dgm:pt>
    <dgm:pt modelId="{A613AC3C-F26B-4C85-B494-D5DFD2244B30}" type="pres">
      <dgm:prSet presAssocID="{54F99362-B11C-4F06-B895-657AA68B1810}" presName="BalanceSpacing1" presStyleCnt="0"/>
      <dgm:spPr/>
    </dgm:pt>
    <dgm:pt modelId="{E6C6EC7D-B7A6-47A7-9244-B01ECC2BF3AD}" type="pres">
      <dgm:prSet presAssocID="{966B6B65-ABA4-4694-8E25-C6717D05859D}" presName="Accent1Text" presStyleLbl="node1" presStyleIdx="5" presStyleCnt="8"/>
      <dgm:spPr/>
      <dgm:t>
        <a:bodyPr/>
        <a:lstStyle/>
        <a:p>
          <a:endParaRPr lang="el-GR"/>
        </a:p>
      </dgm:t>
    </dgm:pt>
    <dgm:pt modelId="{C35CA19F-9C37-470C-8E0D-5BEF8D3FCF81}" type="pres">
      <dgm:prSet presAssocID="{966B6B65-ABA4-4694-8E25-C6717D05859D}" presName="spaceBetweenRectangles" presStyleCnt="0"/>
      <dgm:spPr/>
    </dgm:pt>
    <dgm:pt modelId="{745149DD-EFBB-49A0-92D1-757DA0F25F30}" type="pres">
      <dgm:prSet presAssocID="{1C44CA4C-8B1F-4625-8130-FCF5686C4557}" presName="composite" presStyleCnt="0"/>
      <dgm:spPr/>
    </dgm:pt>
    <dgm:pt modelId="{53072E41-F097-4D22-9E34-344EEAB0B35E}" type="pres">
      <dgm:prSet presAssocID="{1C44CA4C-8B1F-4625-8130-FCF5686C4557}" presName="Parent1" presStyleLbl="node1" presStyleIdx="6" presStyleCnt="8">
        <dgm:presLayoutVars>
          <dgm:chMax val="1"/>
          <dgm:chPref val="1"/>
          <dgm:bulletEnabled val="1"/>
        </dgm:presLayoutVars>
      </dgm:prSet>
      <dgm:spPr/>
      <dgm:t>
        <a:bodyPr/>
        <a:lstStyle/>
        <a:p>
          <a:endParaRPr lang="el-GR"/>
        </a:p>
      </dgm:t>
    </dgm:pt>
    <dgm:pt modelId="{0D227205-32DF-432B-AE11-17F88C97071B}" type="pres">
      <dgm:prSet presAssocID="{1C44CA4C-8B1F-4625-8130-FCF5686C4557}" presName="Childtext1" presStyleLbl="revTx" presStyleIdx="3" presStyleCnt="4">
        <dgm:presLayoutVars>
          <dgm:chMax val="0"/>
          <dgm:chPref val="0"/>
          <dgm:bulletEnabled val="1"/>
        </dgm:presLayoutVars>
      </dgm:prSet>
      <dgm:spPr/>
      <dgm:t>
        <a:bodyPr/>
        <a:lstStyle/>
        <a:p>
          <a:endParaRPr lang="el-GR"/>
        </a:p>
      </dgm:t>
    </dgm:pt>
    <dgm:pt modelId="{FC514FF3-236E-4614-94AF-98E29F2369EF}" type="pres">
      <dgm:prSet presAssocID="{1C44CA4C-8B1F-4625-8130-FCF5686C4557}" presName="BalanceSpacing" presStyleCnt="0"/>
      <dgm:spPr/>
    </dgm:pt>
    <dgm:pt modelId="{BF3DEA2A-159F-4B55-948E-F7DFEA2F5463}" type="pres">
      <dgm:prSet presAssocID="{1C44CA4C-8B1F-4625-8130-FCF5686C4557}" presName="BalanceSpacing1" presStyleCnt="0"/>
      <dgm:spPr/>
    </dgm:pt>
    <dgm:pt modelId="{FE222D48-80D0-42C6-B8C8-F5DC09FD7A7F}" type="pres">
      <dgm:prSet presAssocID="{F5A8C363-DE20-4FF3-9CCB-8D898977DFC0}" presName="Accent1Text" presStyleLbl="node1" presStyleIdx="7" presStyleCnt="8"/>
      <dgm:spPr/>
      <dgm:t>
        <a:bodyPr/>
        <a:lstStyle/>
        <a:p>
          <a:endParaRPr lang="el-GR"/>
        </a:p>
      </dgm:t>
    </dgm:pt>
  </dgm:ptLst>
  <dgm:cxnLst>
    <dgm:cxn modelId="{5176654E-C396-443B-B4C2-6CFB090570CB}" type="presOf" srcId="{966B6B65-ABA4-4694-8E25-C6717D05859D}" destId="{E6C6EC7D-B7A6-47A7-9244-B01ECC2BF3AD}" srcOrd="0" destOrd="0" presId="urn:microsoft.com/office/officeart/2008/layout/AlternatingHexagons"/>
    <dgm:cxn modelId="{F6D16053-56A6-4CA6-840E-32121587AE44}" type="presOf" srcId="{D67611B8-7333-416B-8792-49D98661E485}" destId="{6F243752-160F-425E-A08C-0FD01B575872}" srcOrd="0" destOrd="0" presId="urn:microsoft.com/office/officeart/2008/layout/AlternatingHexagons"/>
    <dgm:cxn modelId="{A099253E-8868-4232-A01F-7FA125ECBA52}" type="presOf" srcId="{97B98B16-BE4C-4EE2-9BF6-FF344D2EC553}" destId="{BF4C3CB7-03AA-41B0-9250-D43D01B9FD1F}" srcOrd="0" destOrd="0" presId="urn:microsoft.com/office/officeart/2008/layout/AlternatingHexagons"/>
    <dgm:cxn modelId="{120A844D-8422-42C7-9ADB-24F990DAE09E}" type="presOf" srcId="{F8EF30FD-3247-41ED-9921-392119DED243}" destId="{0D227205-32DF-432B-AE11-17F88C97071B}" srcOrd="0" destOrd="0" presId="urn:microsoft.com/office/officeart/2008/layout/AlternatingHexagons"/>
    <dgm:cxn modelId="{1310AC0D-210E-44E7-BB15-8A3632B63408}" type="presOf" srcId="{CBE47F58-132E-4AD9-A947-3FAA6ED37CF7}" destId="{19283DD0-5946-42B2-8A54-EE7CC0326052}" srcOrd="0" destOrd="0" presId="urn:microsoft.com/office/officeart/2008/layout/AlternatingHexagons"/>
    <dgm:cxn modelId="{9B7B5722-F1DB-45FD-B466-C3E05305D6DD}" type="presOf" srcId="{54F99362-B11C-4F06-B895-657AA68B1810}" destId="{72A9E587-9E13-415A-B274-2276C4A30C94}" srcOrd="0" destOrd="0" presId="urn:microsoft.com/office/officeart/2008/layout/AlternatingHexagons"/>
    <dgm:cxn modelId="{03DB3581-B0A8-4199-AC4B-9B6965F8114E}" type="presOf" srcId="{1C44CA4C-8B1F-4625-8130-FCF5686C4557}" destId="{53072E41-F097-4D22-9E34-344EEAB0B35E}" srcOrd="0" destOrd="0" presId="urn:microsoft.com/office/officeart/2008/layout/AlternatingHexagons"/>
    <dgm:cxn modelId="{BB9FD5E5-E6BA-434C-81F2-AC692A2C66BE}" srcId="{F1267040-1A68-40FB-9F07-C97E79A9FBAC}" destId="{54F99362-B11C-4F06-B895-657AA68B1810}" srcOrd="2" destOrd="0" parTransId="{D11DB307-FA30-4984-8AB8-2674FFEE50FE}" sibTransId="{966B6B65-ABA4-4694-8E25-C6717D05859D}"/>
    <dgm:cxn modelId="{4D62E05C-9A21-4CB5-871C-FAE46C8FD491}" srcId="{94854A7A-54A9-4923-A685-108072F6E573}" destId="{7EDDF487-EA3B-4E23-84FB-1696230971E4}" srcOrd="0" destOrd="0" parTransId="{3F652297-2526-4549-8ED3-87AA5071A060}" sibTransId="{C75487D9-AA6C-4ABB-9E97-FB35A3DC81CA}"/>
    <dgm:cxn modelId="{70B81D70-0F0E-4073-9E0E-51E30F5C2134}" type="presOf" srcId="{94854A7A-54A9-4923-A685-108072F6E573}" destId="{EB9DD7C3-C275-4F87-9C57-6F4213C1B7B3}" srcOrd="0" destOrd="0" presId="urn:microsoft.com/office/officeart/2008/layout/AlternatingHexagons"/>
    <dgm:cxn modelId="{C066C3A7-2A1D-4783-A870-20236881912A}" srcId="{CBE47F58-132E-4AD9-A947-3FAA6ED37CF7}" destId="{D67611B8-7333-416B-8792-49D98661E485}" srcOrd="0" destOrd="0" parTransId="{B4EF88CC-09AA-4187-B4EA-88CFAD1C67F4}" sibTransId="{B59F8FC6-CF4A-44FF-B24D-4B01AF4AB77A}"/>
    <dgm:cxn modelId="{6C4FF520-6508-41AF-BA67-0FE633EEEC2A}" type="presOf" srcId="{7EDDF487-EA3B-4E23-84FB-1696230971E4}" destId="{8B53CFDD-8079-46EC-8C63-A0AAEBDC5F07}" srcOrd="0" destOrd="0" presId="urn:microsoft.com/office/officeart/2008/layout/AlternatingHexagons"/>
    <dgm:cxn modelId="{37402877-79A8-4FA9-9194-A2CB8B0D5A57}" type="presOf" srcId="{184DBDCD-CFA8-4A58-97C7-3F7E8A4216CC}" destId="{46044F6F-73BD-4637-B7B2-144EB2FB30D5}" srcOrd="0" destOrd="0" presId="urn:microsoft.com/office/officeart/2008/layout/AlternatingHexagons"/>
    <dgm:cxn modelId="{92B0ABEB-4615-477A-8F7B-5AF2C360F1A2}" srcId="{F1267040-1A68-40FB-9F07-C97E79A9FBAC}" destId="{94854A7A-54A9-4923-A685-108072F6E573}" srcOrd="1" destOrd="0" parTransId="{4179AAF7-CCE6-4A96-BDFD-0B1289BDB60C}" sibTransId="{184DBDCD-CFA8-4A58-97C7-3F7E8A4216CC}"/>
    <dgm:cxn modelId="{52A58C0B-63BE-4920-AA7B-3D52DF1A49B3}" srcId="{F1267040-1A68-40FB-9F07-C97E79A9FBAC}" destId="{1C44CA4C-8B1F-4625-8130-FCF5686C4557}" srcOrd="3" destOrd="0" parTransId="{16F9F693-AB62-4CA8-BC68-58903DCE1035}" sibTransId="{F5A8C363-DE20-4FF3-9CCB-8D898977DFC0}"/>
    <dgm:cxn modelId="{451D8D98-3085-419E-A523-50D21AE77197}" srcId="{F1267040-1A68-40FB-9F07-C97E79A9FBAC}" destId="{CBE47F58-132E-4AD9-A947-3FAA6ED37CF7}" srcOrd="0" destOrd="0" parTransId="{0D750458-E571-4DFB-8C41-A3C9A1B25AEE}" sibTransId="{97B98B16-BE4C-4EE2-9BF6-FF344D2EC553}"/>
    <dgm:cxn modelId="{0DFD68F1-3781-47E8-B14D-251A80ADDF7F}" type="presOf" srcId="{F5A8C363-DE20-4FF3-9CCB-8D898977DFC0}" destId="{FE222D48-80D0-42C6-B8C8-F5DC09FD7A7F}" srcOrd="0" destOrd="0" presId="urn:microsoft.com/office/officeart/2008/layout/AlternatingHexagons"/>
    <dgm:cxn modelId="{703FD955-3E05-400C-8DB3-2B543F74C5D0}" srcId="{1C44CA4C-8B1F-4625-8130-FCF5686C4557}" destId="{F8EF30FD-3247-41ED-9921-392119DED243}" srcOrd="0" destOrd="0" parTransId="{038052F9-00F2-444E-9AE5-9C81F1EE8F74}" sibTransId="{DE02A5A0-69AA-4184-B82B-978601B5515D}"/>
    <dgm:cxn modelId="{B5FF63EB-D229-4137-B965-7FDC5D1E1187}" type="presOf" srcId="{F1267040-1A68-40FB-9F07-C97E79A9FBAC}" destId="{AA95ACE1-E2D5-4571-91CA-C66F4C082C16}" srcOrd="0" destOrd="0" presId="urn:microsoft.com/office/officeart/2008/layout/AlternatingHexagons"/>
    <dgm:cxn modelId="{9783B1CF-0150-477B-9C44-E0E01A5A9608}" type="presParOf" srcId="{AA95ACE1-E2D5-4571-91CA-C66F4C082C16}" destId="{E24A9A89-2D74-442F-9777-3B9CDD083A0A}" srcOrd="0" destOrd="0" presId="urn:microsoft.com/office/officeart/2008/layout/AlternatingHexagons"/>
    <dgm:cxn modelId="{9041BD25-6F3C-4609-A17C-F0DD916FA6CE}" type="presParOf" srcId="{E24A9A89-2D74-442F-9777-3B9CDD083A0A}" destId="{19283DD0-5946-42B2-8A54-EE7CC0326052}" srcOrd="0" destOrd="0" presId="urn:microsoft.com/office/officeart/2008/layout/AlternatingHexagons"/>
    <dgm:cxn modelId="{E1AD46D9-A16D-4609-AC17-93835C6EEB80}" type="presParOf" srcId="{E24A9A89-2D74-442F-9777-3B9CDD083A0A}" destId="{6F243752-160F-425E-A08C-0FD01B575872}" srcOrd="1" destOrd="0" presId="urn:microsoft.com/office/officeart/2008/layout/AlternatingHexagons"/>
    <dgm:cxn modelId="{29CAF100-C328-4358-A7EF-CDED36E966FE}" type="presParOf" srcId="{E24A9A89-2D74-442F-9777-3B9CDD083A0A}" destId="{B6427271-74C2-4BE9-B9CD-13285A01AFF8}" srcOrd="2" destOrd="0" presId="urn:microsoft.com/office/officeart/2008/layout/AlternatingHexagons"/>
    <dgm:cxn modelId="{8011108C-9BCB-413E-B0A2-0EE9F237ED3D}" type="presParOf" srcId="{E24A9A89-2D74-442F-9777-3B9CDD083A0A}" destId="{7C012C4E-C10E-4A29-B37E-E582B8A8E906}" srcOrd="3" destOrd="0" presId="urn:microsoft.com/office/officeart/2008/layout/AlternatingHexagons"/>
    <dgm:cxn modelId="{DA74157A-5D95-4EE4-B3DA-4C5E2F0A0005}" type="presParOf" srcId="{E24A9A89-2D74-442F-9777-3B9CDD083A0A}" destId="{BF4C3CB7-03AA-41B0-9250-D43D01B9FD1F}" srcOrd="4" destOrd="0" presId="urn:microsoft.com/office/officeart/2008/layout/AlternatingHexagons"/>
    <dgm:cxn modelId="{C419B629-3735-4ED2-8E4F-64BA907E42A9}" type="presParOf" srcId="{AA95ACE1-E2D5-4571-91CA-C66F4C082C16}" destId="{BB37FEDE-A083-4754-84E8-88E2F76BEA69}" srcOrd="1" destOrd="0" presId="urn:microsoft.com/office/officeart/2008/layout/AlternatingHexagons"/>
    <dgm:cxn modelId="{880DEB79-9B10-4B40-AB95-C3D0E64A7696}" type="presParOf" srcId="{AA95ACE1-E2D5-4571-91CA-C66F4C082C16}" destId="{64193EFD-B5F2-410D-B3CB-F4E387459F7F}" srcOrd="2" destOrd="0" presId="urn:microsoft.com/office/officeart/2008/layout/AlternatingHexagons"/>
    <dgm:cxn modelId="{263FE0B4-C805-49BF-8C17-8228367196EF}" type="presParOf" srcId="{64193EFD-B5F2-410D-B3CB-F4E387459F7F}" destId="{EB9DD7C3-C275-4F87-9C57-6F4213C1B7B3}" srcOrd="0" destOrd="0" presId="urn:microsoft.com/office/officeart/2008/layout/AlternatingHexagons"/>
    <dgm:cxn modelId="{8F1E10E9-0DE4-414F-A449-213CB8318EDA}" type="presParOf" srcId="{64193EFD-B5F2-410D-B3CB-F4E387459F7F}" destId="{8B53CFDD-8079-46EC-8C63-A0AAEBDC5F07}" srcOrd="1" destOrd="0" presId="urn:microsoft.com/office/officeart/2008/layout/AlternatingHexagons"/>
    <dgm:cxn modelId="{71C5A556-C1B7-46DE-BB58-2947D1A2880D}" type="presParOf" srcId="{64193EFD-B5F2-410D-B3CB-F4E387459F7F}" destId="{BF96ADBC-5A2A-4FD2-B440-1B0A9BC14A2D}" srcOrd="2" destOrd="0" presId="urn:microsoft.com/office/officeart/2008/layout/AlternatingHexagons"/>
    <dgm:cxn modelId="{A481B16D-55D5-42F3-AFC6-0D61D97B7DEC}" type="presParOf" srcId="{64193EFD-B5F2-410D-B3CB-F4E387459F7F}" destId="{8CC2D91E-7D4D-49E3-86B4-4A8457C11A62}" srcOrd="3" destOrd="0" presId="urn:microsoft.com/office/officeart/2008/layout/AlternatingHexagons"/>
    <dgm:cxn modelId="{6D3F255B-43D9-4E70-8320-9DC0B4AB9C37}" type="presParOf" srcId="{64193EFD-B5F2-410D-B3CB-F4E387459F7F}" destId="{46044F6F-73BD-4637-B7B2-144EB2FB30D5}" srcOrd="4" destOrd="0" presId="urn:microsoft.com/office/officeart/2008/layout/AlternatingHexagons"/>
    <dgm:cxn modelId="{D7CB743D-9981-496A-8383-36128F73BD9F}" type="presParOf" srcId="{AA95ACE1-E2D5-4571-91CA-C66F4C082C16}" destId="{AB4ADD1B-9C63-4CA9-9A4C-6E72922BEC2A}" srcOrd="3" destOrd="0" presId="urn:microsoft.com/office/officeart/2008/layout/AlternatingHexagons"/>
    <dgm:cxn modelId="{1650013E-72DE-488E-B3A4-3B8285D70FD2}" type="presParOf" srcId="{AA95ACE1-E2D5-4571-91CA-C66F4C082C16}" destId="{1FFBD5B3-0340-4932-91B1-F1B9C7A4A13B}" srcOrd="4" destOrd="0" presId="urn:microsoft.com/office/officeart/2008/layout/AlternatingHexagons"/>
    <dgm:cxn modelId="{47C59722-D885-4A53-A15D-F8ED5DFA3E3A}" type="presParOf" srcId="{1FFBD5B3-0340-4932-91B1-F1B9C7A4A13B}" destId="{72A9E587-9E13-415A-B274-2276C4A30C94}" srcOrd="0" destOrd="0" presId="urn:microsoft.com/office/officeart/2008/layout/AlternatingHexagons"/>
    <dgm:cxn modelId="{DD6E4545-274A-42D5-BB70-B72C88C9D881}" type="presParOf" srcId="{1FFBD5B3-0340-4932-91B1-F1B9C7A4A13B}" destId="{E04B1D2D-DBF8-4FB4-AC9F-B144FB22B0CC}" srcOrd="1" destOrd="0" presId="urn:microsoft.com/office/officeart/2008/layout/AlternatingHexagons"/>
    <dgm:cxn modelId="{9FE39A49-32CC-4218-81A3-A36A6C67E8FF}" type="presParOf" srcId="{1FFBD5B3-0340-4932-91B1-F1B9C7A4A13B}" destId="{DCB13D2A-D04F-4781-BCA6-E26D9AC3D66A}" srcOrd="2" destOrd="0" presId="urn:microsoft.com/office/officeart/2008/layout/AlternatingHexagons"/>
    <dgm:cxn modelId="{CEEDC4B0-1214-41B8-979D-CC2DAB243A2D}" type="presParOf" srcId="{1FFBD5B3-0340-4932-91B1-F1B9C7A4A13B}" destId="{A613AC3C-F26B-4C85-B494-D5DFD2244B30}" srcOrd="3" destOrd="0" presId="urn:microsoft.com/office/officeart/2008/layout/AlternatingHexagons"/>
    <dgm:cxn modelId="{4A34A03A-915E-4773-986F-B587E36C3E1F}" type="presParOf" srcId="{1FFBD5B3-0340-4932-91B1-F1B9C7A4A13B}" destId="{E6C6EC7D-B7A6-47A7-9244-B01ECC2BF3AD}" srcOrd="4" destOrd="0" presId="urn:microsoft.com/office/officeart/2008/layout/AlternatingHexagons"/>
    <dgm:cxn modelId="{65A2861B-268E-4774-95FF-4F9A5D6D227C}" type="presParOf" srcId="{AA95ACE1-E2D5-4571-91CA-C66F4C082C16}" destId="{C35CA19F-9C37-470C-8E0D-5BEF8D3FCF81}" srcOrd="5" destOrd="0" presId="urn:microsoft.com/office/officeart/2008/layout/AlternatingHexagons"/>
    <dgm:cxn modelId="{F157A754-F6CF-4FA9-A02A-641DC7A05EC1}" type="presParOf" srcId="{AA95ACE1-E2D5-4571-91CA-C66F4C082C16}" destId="{745149DD-EFBB-49A0-92D1-757DA0F25F30}" srcOrd="6" destOrd="0" presId="urn:microsoft.com/office/officeart/2008/layout/AlternatingHexagons"/>
    <dgm:cxn modelId="{9FBF550A-8567-4A4C-A2F4-875DD750D061}" type="presParOf" srcId="{745149DD-EFBB-49A0-92D1-757DA0F25F30}" destId="{53072E41-F097-4D22-9E34-344EEAB0B35E}" srcOrd="0" destOrd="0" presId="urn:microsoft.com/office/officeart/2008/layout/AlternatingHexagons"/>
    <dgm:cxn modelId="{0F02F4A9-743F-43E4-8F3B-95442D15FFFA}" type="presParOf" srcId="{745149DD-EFBB-49A0-92D1-757DA0F25F30}" destId="{0D227205-32DF-432B-AE11-17F88C97071B}" srcOrd="1" destOrd="0" presId="urn:microsoft.com/office/officeart/2008/layout/AlternatingHexagons"/>
    <dgm:cxn modelId="{A7B847FC-C87A-4469-97D3-2C181EDBFF70}" type="presParOf" srcId="{745149DD-EFBB-49A0-92D1-757DA0F25F30}" destId="{FC514FF3-236E-4614-94AF-98E29F2369EF}" srcOrd="2" destOrd="0" presId="urn:microsoft.com/office/officeart/2008/layout/AlternatingHexagons"/>
    <dgm:cxn modelId="{F00BB823-A70E-40FA-9406-E7FCE7F69B58}" type="presParOf" srcId="{745149DD-EFBB-49A0-92D1-757DA0F25F30}" destId="{BF3DEA2A-159F-4B55-948E-F7DFEA2F5463}" srcOrd="3" destOrd="0" presId="urn:microsoft.com/office/officeart/2008/layout/AlternatingHexagons"/>
    <dgm:cxn modelId="{EEEB5E85-95D0-4840-B857-8F791162E258}" type="presParOf" srcId="{745149DD-EFBB-49A0-92D1-757DA0F25F30}" destId="{FE222D48-80D0-42C6-B8C8-F5DC09FD7A7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48" tIns="49524" rIns="99048" bIns="49524" rtlCol="0"/>
          <a:lstStyle>
            <a:lvl1pPr algn="l">
              <a:defRPr sz="1300"/>
            </a:lvl1pPr>
          </a:lstStyle>
          <a:p>
            <a:endParaRPr lang="el-GR"/>
          </a:p>
        </p:txBody>
      </p:sp>
      <p:sp>
        <p:nvSpPr>
          <p:cNvPr id="3" name="Date Placeholder 2"/>
          <p:cNvSpPr>
            <a:spLocks noGrp="1"/>
          </p:cNvSpPr>
          <p:nvPr>
            <p:ph type="dt" idx="1"/>
          </p:nvPr>
        </p:nvSpPr>
        <p:spPr>
          <a:xfrm>
            <a:off x="4023992" y="0"/>
            <a:ext cx="3078427" cy="513508"/>
          </a:xfrm>
          <a:prstGeom prst="rect">
            <a:avLst/>
          </a:prstGeom>
        </p:spPr>
        <p:txBody>
          <a:bodyPr vert="horz" lIns="99048" tIns="49524" rIns="99048" bIns="49524" rtlCol="0"/>
          <a:lstStyle>
            <a:lvl1pPr algn="r">
              <a:defRPr sz="1300"/>
            </a:lvl1pPr>
          </a:lstStyle>
          <a:p>
            <a:fld id="{37A09995-D478-47FD-A24F-55F676427663}" type="datetimeFigureOut">
              <a:rPr lang="el-GR" smtClean="0"/>
              <a:t>4/10/2022</a:t>
            </a:fld>
            <a:endParaRPr lang="el-GR"/>
          </a:p>
        </p:txBody>
      </p:sp>
      <p:sp>
        <p:nvSpPr>
          <p:cNvPr id="4" name="Slide Image Placeholder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9048" tIns="49524" rIns="99048" bIns="49524" rtlCol="0" anchor="ctr"/>
          <a:lstStyle/>
          <a:p>
            <a:endParaRPr lang="el-GR"/>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9721108"/>
            <a:ext cx="3078427" cy="513507"/>
          </a:xfrm>
          <a:prstGeom prst="rect">
            <a:avLst/>
          </a:prstGeom>
        </p:spPr>
        <p:txBody>
          <a:bodyPr vert="horz" lIns="99048" tIns="49524" rIns="99048" bIns="49524" rtlCol="0" anchor="b"/>
          <a:lstStyle>
            <a:lvl1pPr algn="l">
              <a:defRPr sz="1300"/>
            </a:lvl1pPr>
          </a:lstStyle>
          <a:p>
            <a:endParaRPr lang="el-GR"/>
          </a:p>
        </p:txBody>
      </p:sp>
      <p:sp>
        <p:nvSpPr>
          <p:cNvPr id="7" name="Slide Number Placeholder 6"/>
          <p:cNvSpPr>
            <a:spLocks noGrp="1"/>
          </p:cNvSpPr>
          <p:nvPr>
            <p:ph type="sldNum" sz="quarter" idx="5"/>
          </p:nvPr>
        </p:nvSpPr>
        <p:spPr>
          <a:xfrm>
            <a:off x="4023992" y="9721108"/>
            <a:ext cx="3078427" cy="513507"/>
          </a:xfrm>
          <a:prstGeom prst="rect">
            <a:avLst/>
          </a:prstGeom>
        </p:spPr>
        <p:txBody>
          <a:bodyPr vert="horz" lIns="99048" tIns="49524" rIns="99048" bIns="49524" rtlCol="0" anchor="b"/>
          <a:lstStyle>
            <a:lvl1pPr algn="r">
              <a:defRPr sz="1300"/>
            </a:lvl1pPr>
          </a:lstStyle>
          <a:p>
            <a:fld id="{6AEF5B26-244A-4551-90DA-3B7770675522}" type="slidenum">
              <a:rPr lang="el-GR" smtClean="0"/>
              <a:t>‹#›</a:t>
            </a:fld>
            <a:endParaRPr lang="el-GR"/>
          </a:p>
        </p:txBody>
      </p:sp>
    </p:spTree>
    <p:extLst>
      <p:ext uri="{BB962C8B-B14F-4D97-AF65-F5344CB8AC3E}">
        <p14:creationId xmlns:p14="http://schemas.microsoft.com/office/powerpoint/2010/main" val="2981996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galinos.gr/"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galinos.gr/"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uptodate.com/contents/evaluation-and-management-of-suspected-sepsis-and-septic-shock-in-adults/abstract/40-42"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uptodate.com/contents/evaluation-and-management-of-suspected-sepsis-and-septic-shock-in-adults/abstract/40-42"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Σκοπός</a:t>
            </a:r>
            <a:r>
              <a:rPr lang="el-GR" baseline="0" dirty="0" smtClean="0"/>
              <a:t> του κυκλοφορικού συστήματος Η ΙΣΤΙΚΗ ΟΞΥΓΟΝΩΣΗ!</a:t>
            </a:r>
            <a:endParaRPr lang="el-GR" dirty="0"/>
          </a:p>
        </p:txBody>
      </p:sp>
      <p:sp>
        <p:nvSpPr>
          <p:cNvPr id="4" name="Slide Number Placeholder 3"/>
          <p:cNvSpPr>
            <a:spLocks noGrp="1"/>
          </p:cNvSpPr>
          <p:nvPr>
            <p:ph type="sldNum" sz="quarter" idx="10"/>
          </p:nvPr>
        </p:nvSpPr>
        <p:spPr/>
        <p:txBody>
          <a:bodyPr/>
          <a:lstStyle/>
          <a:p>
            <a:fld id="{6AEF5B26-244A-4551-90DA-3B7770675522}" type="slidenum">
              <a:rPr lang="el-GR" smtClean="0"/>
              <a:t>11</a:t>
            </a:fld>
            <a:endParaRPr lang="el-GR"/>
          </a:p>
        </p:txBody>
      </p:sp>
    </p:spTree>
    <p:extLst>
      <p:ext uri="{BB962C8B-B14F-4D97-AF65-F5344CB8AC3E}">
        <p14:creationId xmlns:p14="http://schemas.microsoft.com/office/powerpoint/2010/main" val="3001725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Ψυχρά άκρα: υποογκαιμική;</a:t>
            </a:r>
            <a:r>
              <a:rPr lang="el-GR" baseline="0" dirty="0" smtClean="0"/>
              <a:t> Αποφρακτική (ΠΕ; Πνευμοθώρακα-απορριψη λόγω ακρόασης, επιπωματισμός: καλά ακουστοί καρδιακοί τόνοι χωρίς παράδοξο σφυγ΄μό).</a:t>
            </a:r>
          </a:p>
          <a:p>
            <a:r>
              <a:rPr lang="el-GR" baseline="0" dirty="0" smtClean="0"/>
              <a:t>Καρδιογενής: μυοκαρδίτιδα; </a:t>
            </a:r>
            <a:r>
              <a:rPr lang="en-US" baseline="0" dirty="0" err="1" smtClean="0"/>
              <a:t>Tako</a:t>
            </a:r>
            <a:r>
              <a:rPr lang="en-US" baseline="0" dirty="0" smtClean="0"/>
              <a:t>? OEM?</a:t>
            </a:r>
          </a:p>
          <a:p>
            <a:r>
              <a:rPr lang="el-GR" baseline="0" dirty="0" smtClean="0"/>
              <a:t>ΗΚΓ (αρνητικά Τ σε προκάρδιες), ΕΝΖΥΜΑ</a:t>
            </a:r>
          </a:p>
          <a:p>
            <a:r>
              <a:rPr lang="en-US" baseline="0" dirty="0" smtClean="0"/>
              <a:t>US </a:t>
            </a:r>
            <a:r>
              <a:rPr lang="el-GR" baseline="0" dirty="0" smtClean="0"/>
              <a:t>καρδιάς (</a:t>
            </a:r>
            <a:r>
              <a:rPr lang="en-US" baseline="0" dirty="0" smtClean="0"/>
              <a:t>CTPA -, SN -)</a:t>
            </a:r>
            <a:endParaRPr lang="el-GR" dirty="0"/>
          </a:p>
        </p:txBody>
      </p:sp>
      <p:sp>
        <p:nvSpPr>
          <p:cNvPr id="4" name="Slide Number Placeholder 3"/>
          <p:cNvSpPr>
            <a:spLocks noGrp="1"/>
          </p:cNvSpPr>
          <p:nvPr>
            <p:ph type="sldNum" sz="quarter" idx="10"/>
          </p:nvPr>
        </p:nvSpPr>
        <p:spPr/>
        <p:txBody>
          <a:bodyPr/>
          <a:lstStyle/>
          <a:p>
            <a:fld id="{6AEF5B26-244A-4551-90DA-3B7770675522}" type="slidenum">
              <a:rPr lang="el-GR" smtClean="0"/>
              <a:t>49</a:t>
            </a:fld>
            <a:endParaRPr lang="el-GR"/>
          </a:p>
        </p:txBody>
      </p:sp>
    </p:spTree>
    <p:extLst>
      <p:ext uri="{BB962C8B-B14F-4D97-AF65-F5344CB8AC3E}">
        <p14:creationId xmlns:p14="http://schemas.microsoft.com/office/powerpoint/2010/main" val="337327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20" indent="-247620">
              <a:buAutoNum type="arabicPeriod"/>
            </a:pPr>
            <a:r>
              <a:rPr lang="el-GR" sz="1300" b="1" i="1" dirty="0"/>
              <a:t>Αναπνευστική ανεπάρκεια &lt;300 + διηθήματα</a:t>
            </a:r>
          </a:p>
          <a:p>
            <a:pPr marL="247620" indent="-247620">
              <a:buAutoNum type="arabicPeriod"/>
            </a:pPr>
            <a:r>
              <a:rPr lang="el-GR" sz="1300" b="1" i="1" dirty="0"/>
              <a:t>ΟΝΑ &lt;0.5 </a:t>
            </a:r>
            <a:r>
              <a:rPr lang="en-US" sz="1300" b="1" i="1" dirty="0"/>
              <a:t>ml/Kg/</a:t>
            </a:r>
            <a:r>
              <a:rPr lang="el-GR" sz="1300" b="1" i="1" dirty="0"/>
              <a:t>ΣΒ</a:t>
            </a:r>
            <a:r>
              <a:rPr lang="en-US" sz="1300" b="1" i="1" dirty="0"/>
              <a:t>/</a:t>
            </a:r>
            <a:r>
              <a:rPr lang="el-GR" sz="1300" b="1" i="1" dirty="0"/>
              <a:t>ΏΡΑ αφού έχει αναπληρωθεί το αρνητικό ισοζύγιο υγρών</a:t>
            </a:r>
          </a:p>
          <a:p>
            <a:pPr marL="247620" indent="-247620">
              <a:buAutoNum type="arabicPeriod"/>
            </a:pPr>
            <a:r>
              <a:rPr lang="el-GR" sz="1300" b="1" i="1" dirty="0"/>
              <a:t>Μεταβολική οξέωση </a:t>
            </a:r>
            <a:r>
              <a:rPr lang="en-US" sz="1300" b="1" i="1" dirty="0" err="1"/>
              <a:t>Ph</a:t>
            </a:r>
            <a:r>
              <a:rPr lang="en-US" sz="1300" b="1" i="1" dirty="0"/>
              <a:t>&lt;7,3 </a:t>
            </a:r>
            <a:r>
              <a:rPr lang="el-GR" sz="1300" b="1" i="1" dirty="0"/>
              <a:t>ή γαλακτικό &gt;2 φτ</a:t>
            </a:r>
          </a:p>
          <a:p>
            <a:pPr marL="247620" indent="-247620">
              <a:buAutoNum type="arabicPeriod"/>
            </a:pPr>
            <a:r>
              <a:rPr lang="el-GR" sz="1300" b="1" i="1" dirty="0"/>
              <a:t>Διαταραχή ΚΝΣ</a:t>
            </a:r>
          </a:p>
          <a:p>
            <a:pPr marL="247620" indent="-247620">
              <a:buAutoNum type="arabicPeriod"/>
            </a:pPr>
            <a:r>
              <a:rPr lang="el-GR" sz="1300" b="1" i="1" dirty="0"/>
              <a:t>Διαταραχή πήξης </a:t>
            </a:r>
            <a:r>
              <a:rPr lang="en-US" sz="1300" b="1" i="1" dirty="0" err="1"/>
              <a:t>inr</a:t>
            </a:r>
            <a:r>
              <a:rPr lang="en-US" sz="1300" b="1" i="1" dirty="0"/>
              <a:t>&gt;1.5, </a:t>
            </a:r>
            <a:r>
              <a:rPr lang="en-US" sz="1300" b="1" i="1" dirty="0" err="1"/>
              <a:t>plts</a:t>
            </a:r>
            <a:r>
              <a:rPr lang="en-US" sz="1300" b="1" i="1" dirty="0"/>
              <a:t>&lt;100000</a:t>
            </a:r>
            <a:endParaRPr lang="el-GR" sz="1300" b="1" i="1" dirty="0"/>
          </a:p>
          <a:p>
            <a:pPr marL="247620" indent="-247620">
              <a:buAutoNum type="arabicPeriod"/>
            </a:pPr>
            <a:endParaRPr lang="el-GR" dirty="0"/>
          </a:p>
        </p:txBody>
      </p:sp>
      <p:sp>
        <p:nvSpPr>
          <p:cNvPr id="4" name="Slide Number Placeholder 3"/>
          <p:cNvSpPr>
            <a:spLocks noGrp="1"/>
          </p:cNvSpPr>
          <p:nvPr>
            <p:ph type="sldNum" sz="quarter" idx="10"/>
          </p:nvPr>
        </p:nvSpPr>
        <p:spPr/>
        <p:txBody>
          <a:bodyPr/>
          <a:lstStyle/>
          <a:p>
            <a:fld id="{348AD3FC-916B-42FF-8334-D24D0BE09897}" type="slidenum">
              <a:rPr lang="el-GR" smtClean="0"/>
              <a:t>55</a:t>
            </a:fld>
            <a:endParaRPr lang="el-GR"/>
          </a:p>
        </p:txBody>
      </p:sp>
    </p:spTree>
    <p:extLst>
      <p:ext uri="{BB962C8B-B14F-4D97-AF65-F5344CB8AC3E}">
        <p14:creationId xmlns:p14="http://schemas.microsoft.com/office/powerpoint/2010/main" val="699095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Screening tool at bedside. </a:t>
            </a:r>
          </a:p>
          <a:p>
            <a:r>
              <a:rPr lang="en-US" sz="1300" dirty="0"/>
              <a:t>It has since been prospectively studied in</a:t>
            </a:r>
          </a:p>
          <a:p>
            <a:r>
              <a:rPr lang="en-US" sz="1300" dirty="0"/>
              <a:t>several settings including the emergency department (ED) and ICU with conflicting data regarding</a:t>
            </a:r>
          </a:p>
          <a:p>
            <a:r>
              <a:rPr lang="en-US" sz="1300" dirty="0"/>
              <a:t>its ability to accurately predict the risk of death in these populations. In addition, its comparative</a:t>
            </a:r>
          </a:p>
          <a:p>
            <a:r>
              <a:rPr lang="en-US" sz="1300" dirty="0"/>
              <a:t>performance with other predictors of mortality such as systemic inflammatory response syndrome</a:t>
            </a:r>
          </a:p>
          <a:p>
            <a:r>
              <a:rPr lang="en-US" sz="1300" dirty="0"/>
              <a:t>criteria (SIRS) is also conflicting. On</a:t>
            </a:r>
            <a:endParaRPr lang="el-GR" dirty="0"/>
          </a:p>
        </p:txBody>
      </p:sp>
      <p:sp>
        <p:nvSpPr>
          <p:cNvPr id="4" name="Slide Number Placeholder 3"/>
          <p:cNvSpPr>
            <a:spLocks noGrp="1"/>
          </p:cNvSpPr>
          <p:nvPr>
            <p:ph type="sldNum" sz="quarter" idx="10"/>
          </p:nvPr>
        </p:nvSpPr>
        <p:spPr/>
        <p:txBody>
          <a:bodyPr/>
          <a:lstStyle/>
          <a:p>
            <a:fld id="{348AD3FC-916B-42FF-8334-D24D0BE09897}" type="slidenum">
              <a:rPr lang="el-GR" smtClean="0"/>
              <a:t>58</a:t>
            </a:fld>
            <a:endParaRPr lang="el-GR"/>
          </a:p>
        </p:txBody>
      </p:sp>
    </p:spTree>
    <p:extLst>
      <p:ext uri="{BB962C8B-B14F-4D97-AF65-F5344CB8AC3E}">
        <p14:creationId xmlns:p14="http://schemas.microsoft.com/office/powerpoint/2010/main" val="3174988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Όχι ειδικά για λοίμωξη!!!! Αλλά πολύ χρήσιμη</a:t>
            </a:r>
            <a:endParaRPr lang="el-GR" dirty="0"/>
          </a:p>
        </p:txBody>
      </p:sp>
      <p:sp>
        <p:nvSpPr>
          <p:cNvPr id="4" name="Slide Number Placeholder 3"/>
          <p:cNvSpPr>
            <a:spLocks noGrp="1"/>
          </p:cNvSpPr>
          <p:nvPr>
            <p:ph type="sldNum" sz="quarter" idx="10"/>
          </p:nvPr>
        </p:nvSpPr>
        <p:spPr/>
        <p:txBody>
          <a:bodyPr/>
          <a:lstStyle/>
          <a:p>
            <a:fld id="{348AD3FC-916B-42FF-8334-D24D0BE09897}" type="slidenum">
              <a:rPr lang="el-GR" smtClean="0"/>
              <a:t>59</a:t>
            </a:fld>
            <a:endParaRPr lang="el-GR"/>
          </a:p>
        </p:txBody>
      </p:sp>
    </p:spTree>
    <p:extLst>
      <p:ext uri="{BB962C8B-B14F-4D97-AF65-F5344CB8AC3E}">
        <p14:creationId xmlns:p14="http://schemas.microsoft.com/office/powerpoint/2010/main" val="3091942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Εισάγεται</a:t>
            </a:r>
            <a:r>
              <a:rPr lang="el-GR" baseline="0" dirty="0" smtClean="0"/>
              <a:t> πρώιμη σήψη</a:t>
            </a:r>
          </a:p>
          <a:p>
            <a:r>
              <a:rPr lang="el-GR" baseline="0" dirty="0" smtClean="0"/>
              <a:t>Αφαιρείται η σοβαρή σήψη</a:t>
            </a:r>
          </a:p>
          <a:p>
            <a:r>
              <a:rPr lang="el-GR" baseline="0" dirty="0" smtClean="0"/>
              <a:t>Αλλάζει ο ορισμός της σήψης</a:t>
            </a:r>
          </a:p>
          <a:p>
            <a:r>
              <a:rPr lang="el-GR" baseline="0" dirty="0" smtClean="0"/>
              <a:t>Αλλάζει ο ορισμός σηπτικής καταπληξίας</a:t>
            </a:r>
            <a:endParaRPr lang="el-GR" dirty="0"/>
          </a:p>
        </p:txBody>
      </p:sp>
      <p:sp>
        <p:nvSpPr>
          <p:cNvPr id="4" name="Slide Number Placeholder 3"/>
          <p:cNvSpPr>
            <a:spLocks noGrp="1"/>
          </p:cNvSpPr>
          <p:nvPr>
            <p:ph type="sldNum" sz="quarter" idx="10"/>
          </p:nvPr>
        </p:nvSpPr>
        <p:spPr/>
        <p:txBody>
          <a:bodyPr/>
          <a:lstStyle/>
          <a:p>
            <a:fld id="{348AD3FC-916B-42FF-8334-D24D0BE09897}" type="slidenum">
              <a:rPr lang="el-GR" smtClean="0"/>
              <a:t>61</a:t>
            </a:fld>
            <a:endParaRPr lang="el-GR"/>
          </a:p>
        </p:txBody>
      </p:sp>
    </p:spTree>
    <p:extLst>
      <p:ext uri="{BB962C8B-B14F-4D97-AF65-F5344CB8AC3E}">
        <p14:creationId xmlns:p14="http://schemas.microsoft.com/office/powerpoint/2010/main" val="1043437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5pPr>
            <a:lvl6pPr marL="2723815"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6pPr>
            <a:lvl7pPr marL="3219054"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7pPr>
            <a:lvl8pPr marL="3714293"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8pPr>
            <a:lvl9pPr marL="4209532"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9pPr>
          </a:lstStyle>
          <a:p>
            <a:pPr>
              <a:spcBef>
                <a:spcPct val="0"/>
              </a:spcBef>
              <a:buClrTx/>
              <a:buFontTx/>
              <a:buNone/>
            </a:pPr>
            <a:fld id="{A2722687-48AE-48BD-9FF6-51333D457274}" type="slidenum">
              <a:rPr lang="el-GR" altLang="el-GR" smtClean="0">
                <a:latin typeface="Arial" panose="020B0604020202020204" pitchFamily="34" charset="0"/>
              </a:rPr>
              <a:pPr>
                <a:spcBef>
                  <a:spcPct val="0"/>
                </a:spcBef>
                <a:buClrTx/>
                <a:buFontTx/>
                <a:buNone/>
              </a:pPr>
              <a:t>64</a:t>
            </a:fld>
            <a:endParaRPr lang="el-GR" altLang="el-GR" smtClean="0">
              <a:latin typeface="Arial" panose="020B0604020202020204" pitchFamily="34" charset="0"/>
            </a:endParaRPr>
          </a:p>
        </p:txBody>
      </p:sp>
      <p:sp>
        <p:nvSpPr>
          <p:cNvPr id="64515" name="Rectangle 1"/>
          <p:cNvSpPr>
            <a:spLocks noGrp="1" noRot="1" noChangeAspect="1" noChangeArrowheads="1" noTextEdit="1"/>
          </p:cNvSpPr>
          <p:nvPr>
            <p:ph type="sldImg"/>
          </p:nvPr>
        </p:nvSpPr>
        <p:spPr>
          <a:xfrm>
            <a:off x="139700" y="768350"/>
            <a:ext cx="6819900"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6" name="Rectangle 2"/>
          <p:cNvSpPr>
            <a:spLocks noGrp="1" noChangeArrowheads="1"/>
          </p:cNvSpPr>
          <p:nvPr>
            <p:ph type="body" idx="1"/>
          </p:nvPr>
        </p:nvSpPr>
        <p:spPr>
          <a:xfrm>
            <a:off x="709930" y="4861441"/>
            <a:ext cx="5679440" cy="4605576"/>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smtClean="0">
              <a:latin typeface="Times New Roman" panose="02020603050405020304" pitchFamily="18" charset="0"/>
            </a:endParaRPr>
          </a:p>
        </p:txBody>
      </p:sp>
    </p:spTree>
    <p:extLst>
      <p:ext uri="{BB962C8B-B14F-4D97-AF65-F5344CB8AC3E}">
        <p14:creationId xmlns:p14="http://schemas.microsoft.com/office/powerpoint/2010/main" val="1380308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5pPr>
            <a:lvl6pPr marL="2723815"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6pPr>
            <a:lvl7pPr marL="3219054"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7pPr>
            <a:lvl8pPr marL="3714293"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8pPr>
            <a:lvl9pPr marL="4209532"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9pPr>
          </a:lstStyle>
          <a:p>
            <a:pPr>
              <a:spcBef>
                <a:spcPct val="0"/>
              </a:spcBef>
              <a:buClrTx/>
              <a:buFontTx/>
              <a:buNone/>
            </a:pPr>
            <a:fld id="{0F1057E6-29AB-4CF2-A08A-D227AD0E71BA}" type="slidenum">
              <a:rPr lang="el-GR" altLang="el-GR" smtClean="0">
                <a:latin typeface="Arial" panose="020B0604020202020204" pitchFamily="34" charset="0"/>
              </a:rPr>
              <a:pPr>
                <a:spcBef>
                  <a:spcPct val="0"/>
                </a:spcBef>
                <a:buClrTx/>
                <a:buFontTx/>
                <a:buNone/>
              </a:pPr>
              <a:t>65</a:t>
            </a:fld>
            <a:endParaRPr lang="el-GR" altLang="el-GR" smtClean="0">
              <a:latin typeface="Arial" panose="020B0604020202020204" pitchFamily="34" charset="0"/>
            </a:endParaRPr>
          </a:p>
        </p:txBody>
      </p:sp>
      <p:sp>
        <p:nvSpPr>
          <p:cNvPr id="66563" name="Rectangle 1"/>
          <p:cNvSpPr>
            <a:spLocks noGrp="1" noRot="1" noChangeAspect="1" noChangeArrowheads="1" noTextEdit="1"/>
          </p:cNvSpPr>
          <p:nvPr>
            <p:ph type="sldImg"/>
          </p:nvPr>
        </p:nvSpPr>
        <p:spPr>
          <a:xfrm>
            <a:off x="139700" y="768350"/>
            <a:ext cx="6819900"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4" name="Text Box 2"/>
          <p:cNvSpPr>
            <a:spLocks noGrp="1" noChangeArrowheads="1"/>
          </p:cNvSpPr>
          <p:nvPr>
            <p:ph type="body" idx="1"/>
          </p:nvPr>
        </p:nvSpPr>
        <p:spPr>
          <a:xfrm>
            <a:off x="709930" y="4861441"/>
            <a:ext cx="5679440" cy="4605576"/>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87"/>
              </a:spcBef>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pPr>
            <a:r>
              <a:rPr lang="el-GR" altLang="el-GR" dirty="0" smtClean="0">
                <a:latin typeface="Arial" panose="020B0604020202020204" pitchFamily="34" charset="0"/>
                <a:cs typeface="Arial" panose="020B0604020202020204" pitchFamily="34" charset="0"/>
              </a:rPr>
              <a:t>Για ασθενή 70 Κιλά: 2 λίτρα σε 3 ώρες. </a:t>
            </a:r>
          </a:p>
          <a:p>
            <a:pPr>
              <a:spcBef>
                <a:spcPts val="487"/>
              </a:spcBef>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pPr>
            <a:r>
              <a:rPr lang="el-GR" altLang="el-GR" dirty="0" smtClean="0">
                <a:latin typeface="Arial" panose="020B0604020202020204" pitchFamily="34" charset="0"/>
                <a:cs typeface="Arial" panose="020B0604020202020204" pitchFamily="34" charset="0"/>
              </a:rPr>
              <a:t>Μελέτες:</a:t>
            </a:r>
            <a:r>
              <a:rPr lang="el-GR" altLang="el-GR" baseline="0" dirty="0" smtClean="0">
                <a:latin typeface="Arial" panose="020B0604020202020204" pitchFamily="34" charset="0"/>
                <a:cs typeface="Arial" panose="020B0604020202020204" pitchFamily="34" charset="0"/>
              </a:rPr>
              <a:t> καμία διαφορά στη θνητότητα όταν δίνονται 2-3 λίτρα σε σχέση με 3-5 λίτρα τις 3 πρώτες ώρες.</a:t>
            </a:r>
            <a:endParaRPr lang="en-US" altLang="el-GR"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3928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5pPr>
            <a:lvl6pPr marL="2723815"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6pPr>
            <a:lvl7pPr marL="3219054"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7pPr>
            <a:lvl8pPr marL="3714293"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8pPr>
            <a:lvl9pPr marL="4209532"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9pPr>
          </a:lstStyle>
          <a:p>
            <a:pPr>
              <a:spcBef>
                <a:spcPct val="0"/>
              </a:spcBef>
              <a:buClrTx/>
              <a:buFontTx/>
              <a:buNone/>
            </a:pPr>
            <a:fld id="{0F1057E6-29AB-4CF2-A08A-D227AD0E71BA}" type="slidenum">
              <a:rPr lang="el-GR" altLang="el-GR" smtClean="0">
                <a:latin typeface="Arial" panose="020B0604020202020204" pitchFamily="34" charset="0"/>
              </a:rPr>
              <a:pPr>
                <a:spcBef>
                  <a:spcPct val="0"/>
                </a:spcBef>
                <a:buClrTx/>
                <a:buFontTx/>
                <a:buNone/>
              </a:pPr>
              <a:t>66</a:t>
            </a:fld>
            <a:endParaRPr lang="el-GR" altLang="el-GR" smtClean="0">
              <a:latin typeface="Arial" panose="020B0604020202020204" pitchFamily="34" charset="0"/>
            </a:endParaRPr>
          </a:p>
        </p:txBody>
      </p:sp>
      <p:sp>
        <p:nvSpPr>
          <p:cNvPr id="66563" name="Rectangle 1"/>
          <p:cNvSpPr>
            <a:spLocks noGrp="1" noRot="1" noChangeAspect="1" noChangeArrowheads="1" noTextEdit="1"/>
          </p:cNvSpPr>
          <p:nvPr>
            <p:ph type="sldImg"/>
          </p:nvPr>
        </p:nvSpPr>
        <p:spPr>
          <a:xfrm>
            <a:off x="139700" y="768350"/>
            <a:ext cx="6819900"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4" name="Text Box 2"/>
          <p:cNvSpPr>
            <a:spLocks noGrp="1" noChangeArrowheads="1"/>
          </p:cNvSpPr>
          <p:nvPr>
            <p:ph type="body" idx="1"/>
          </p:nvPr>
        </p:nvSpPr>
        <p:spPr>
          <a:xfrm>
            <a:off x="709930" y="4861441"/>
            <a:ext cx="5679440" cy="4605576"/>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indent="0" algn="l" defTabSz="914400" rtl="0" eaLnBrk="1" fontAlgn="auto" latinLnBrk="0" hangingPunct="1">
              <a:lnSpc>
                <a:spcPct val="100000"/>
              </a:lnSpc>
              <a:spcBef>
                <a:spcPts val="487"/>
              </a:spcBef>
              <a:spcAft>
                <a:spcPts val="0"/>
              </a:spcAft>
              <a:buClrTx/>
              <a:buSzTx/>
              <a:buFontTx/>
              <a:buNone/>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a:pPr>
            <a:r>
              <a:rPr lang="el-GR" altLang="el-GR" dirty="0" smtClean="0">
                <a:latin typeface="Arial" panose="020B0604020202020204" pitchFamily="34" charset="0"/>
                <a:cs typeface="Arial" panose="020B0604020202020204" pitchFamily="34" charset="0"/>
              </a:rPr>
              <a:t>Το διάλυμα υδροξυαιθυλαμύλου (hydroxyrthyl starch) έχει την ιδιότητα κατακράτησης νερού στο μόριό του. Η μεγαλομοριακή αυτή ουσία παραμένει για μακρύ χρονικό διάστημα στην κυκλοφορία του αίματος και μεταβολίζεται βραδέως, ώστε να συγκρατεί νερό και να διατηρεί φυσιολογικό τον όγκο κυκλοφορούντων υγρών.</a:t>
            </a:r>
          </a:p>
          <a:p>
            <a:pPr marL="0" marR="0" indent="0" algn="l" defTabSz="914400" rtl="0" eaLnBrk="1" fontAlgn="auto" latinLnBrk="0" hangingPunct="1">
              <a:lnSpc>
                <a:spcPct val="100000"/>
              </a:lnSpc>
              <a:spcBef>
                <a:spcPts val="487"/>
              </a:spcBef>
              <a:spcAft>
                <a:spcPts val="0"/>
              </a:spcAft>
              <a:buClrTx/>
              <a:buSzTx/>
              <a:buFontTx/>
              <a:buNone/>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a:pPr>
            <a:endParaRPr lang="el-GR" altLang="el-GR" dirty="0" smtClean="0">
              <a:latin typeface="Arial" panose="020B0604020202020204" pitchFamily="34" charset="0"/>
              <a:cs typeface="Arial" panose="020B0604020202020204" pitchFamily="34" charset="0"/>
            </a:endParaRPr>
          </a:p>
          <a:p>
            <a:pPr marL="339725" indent="-336550">
              <a:spcBef>
                <a:spcPts val="4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altLang="el-GR" sz="1200" dirty="0" smtClean="0"/>
              <a:t>Τα κολλοειδή δ/τα </a:t>
            </a:r>
            <a:r>
              <a:rPr lang="el-GR" altLang="el-GR" sz="1200" dirty="0" smtClean="0">
                <a:latin typeface="Wingdings" charset="2"/>
              </a:rPr>
              <a:t></a:t>
            </a:r>
            <a:r>
              <a:rPr lang="el-GR" altLang="el-GR" sz="1200" dirty="0" smtClean="0"/>
              <a:t> ↑ θνητότητα, νεφρική βλάβη</a:t>
            </a:r>
          </a:p>
          <a:p>
            <a:pPr marL="339725" indent="-336550">
              <a:spcBef>
                <a:spcPts val="4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altLang="el-GR" sz="1200" dirty="0" smtClean="0"/>
              <a:t>Ζελατίνη: λίγες μελέτες, δεν ↑ θνητότητα-νεφρική βλάβη, ακριβή</a:t>
            </a:r>
          </a:p>
          <a:p>
            <a:pPr marL="0" marR="0" indent="0" algn="l" defTabSz="914400" rtl="0" eaLnBrk="1" fontAlgn="auto" latinLnBrk="0" hangingPunct="1">
              <a:lnSpc>
                <a:spcPct val="100000"/>
              </a:lnSpc>
              <a:spcBef>
                <a:spcPts val="487"/>
              </a:spcBef>
              <a:spcAft>
                <a:spcPts val="0"/>
              </a:spcAft>
              <a:buClrTx/>
              <a:buSzTx/>
              <a:buFontTx/>
              <a:buNone/>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a:pPr>
            <a:r>
              <a:rPr lang="el-GR" altLang="el-GR" dirty="0" smtClean="0">
                <a:latin typeface="Arial" panose="020B0604020202020204" pitchFamily="34" charset="0"/>
                <a:cs typeface="Arial" panose="020B0604020202020204" pitchFamily="34" charset="0"/>
              </a:rPr>
              <a:t/>
            </a:r>
            <a:br>
              <a:rPr lang="el-GR" altLang="el-GR" dirty="0" smtClean="0">
                <a:latin typeface="Arial" panose="020B0604020202020204" pitchFamily="34" charset="0"/>
                <a:cs typeface="Arial" panose="020B0604020202020204" pitchFamily="34" charset="0"/>
              </a:rPr>
            </a:br>
            <a:r>
              <a:rPr lang="el-GR" altLang="el-GR" dirty="0" smtClean="0">
                <a:latin typeface="Arial" panose="020B0604020202020204" pitchFamily="34" charset="0"/>
                <a:cs typeface="Arial" panose="020B0604020202020204" pitchFamily="34" charset="0"/>
              </a:rPr>
              <a:t>Πηγή: </a:t>
            </a:r>
            <a:r>
              <a:rPr lang="el-GR" altLang="el-GR" u="sng" dirty="0" smtClean="0">
                <a:solidFill>
                  <a:srgbClr val="CCCCFF"/>
                </a:solidFill>
                <a:latin typeface="Arial" panose="020B0604020202020204" pitchFamily="34" charset="0"/>
                <a:cs typeface="Arial" panose="020B0604020202020204" pitchFamily="34" charset="0"/>
                <a:hlinkClick r:id="rId3"/>
              </a:rPr>
              <a:t>Γαληνός Οδηγός Φαρμάκων</a:t>
            </a:r>
          </a:p>
          <a:p>
            <a:pPr>
              <a:spcBef>
                <a:spcPts val="487"/>
              </a:spcBef>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pPr>
            <a:endParaRPr lang="en-US" altLang="el-GR"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155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5pPr>
            <a:lvl6pPr marL="2723815"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6pPr>
            <a:lvl7pPr marL="3219054"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7pPr>
            <a:lvl8pPr marL="3714293"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8pPr>
            <a:lvl9pPr marL="4209532"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9pPr>
          </a:lstStyle>
          <a:p>
            <a:pPr>
              <a:spcBef>
                <a:spcPct val="0"/>
              </a:spcBef>
              <a:buClrTx/>
              <a:buFontTx/>
              <a:buNone/>
            </a:pPr>
            <a:fld id="{0F1057E6-29AB-4CF2-A08A-D227AD0E71BA}" type="slidenum">
              <a:rPr lang="el-GR" altLang="el-GR" smtClean="0">
                <a:latin typeface="Arial" panose="020B0604020202020204" pitchFamily="34" charset="0"/>
              </a:rPr>
              <a:pPr>
                <a:spcBef>
                  <a:spcPct val="0"/>
                </a:spcBef>
                <a:buClrTx/>
                <a:buFontTx/>
                <a:buNone/>
              </a:pPr>
              <a:t>67</a:t>
            </a:fld>
            <a:endParaRPr lang="el-GR" altLang="el-GR" smtClean="0">
              <a:latin typeface="Arial" panose="020B0604020202020204" pitchFamily="34" charset="0"/>
            </a:endParaRPr>
          </a:p>
        </p:txBody>
      </p:sp>
      <p:sp>
        <p:nvSpPr>
          <p:cNvPr id="66563" name="Rectangle 1"/>
          <p:cNvSpPr>
            <a:spLocks noGrp="1" noRot="1" noChangeAspect="1" noChangeArrowheads="1" noTextEdit="1"/>
          </p:cNvSpPr>
          <p:nvPr>
            <p:ph type="sldImg"/>
          </p:nvPr>
        </p:nvSpPr>
        <p:spPr>
          <a:xfrm>
            <a:off x="139700" y="768350"/>
            <a:ext cx="6819900"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4" name="Text Box 2"/>
          <p:cNvSpPr>
            <a:spLocks noGrp="1" noChangeArrowheads="1"/>
          </p:cNvSpPr>
          <p:nvPr>
            <p:ph type="body" idx="1"/>
          </p:nvPr>
        </p:nvSpPr>
        <p:spPr>
          <a:xfrm>
            <a:off x="709930" y="4861441"/>
            <a:ext cx="5679440" cy="4605576"/>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indent="0" algn="l" defTabSz="914400" rtl="0" eaLnBrk="1" fontAlgn="auto" latinLnBrk="0" hangingPunct="1">
              <a:lnSpc>
                <a:spcPct val="100000"/>
              </a:lnSpc>
              <a:spcBef>
                <a:spcPts val="487"/>
              </a:spcBef>
              <a:spcAft>
                <a:spcPts val="0"/>
              </a:spcAft>
              <a:buClrTx/>
              <a:buSzTx/>
              <a:buFontTx/>
              <a:buNone/>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a:pPr>
            <a:r>
              <a:rPr lang="el-GR" altLang="el-GR" dirty="0" smtClean="0">
                <a:latin typeface="Arial" panose="020B0604020202020204" pitchFamily="34" charset="0"/>
                <a:cs typeface="Arial" panose="020B0604020202020204" pitchFamily="34" charset="0"/>
              </a:rPr>
              <a:t>Το διάλυμα υδροξυαιθυλαμύλου (hydroxyrthyl starch) έχει την ιδιότητα κατακράτησης νερού στο μόριό του. Η μεγαλομοριακή αυτή ουσία παραμένει για μακρύ χρονικό διάστημα στην κυκλοφορία του αίματος και μεταβολίζεται βραδέως, ώστε να συγκρατεί νερό και να διατηρεί φυσιολογικό τον όγκο κυκλοφορούντων υγρών.</a:t>
            </a:r>
            <a:br>
              <a:rPr lang="el-GR" altLang="el-GR" dirty="0" smtClean="0">
                <a:latin typeface="Arial" panose="020B0604020202020204" pitchFamily="34" charset="0"/>
                <a:cs typeface="Arial" panose="020B0604020202020204" pitchFamily="34" charset="0"/>
              </a:rPr>
            </a:br>
            <a:r>
              <a:rPr lang="el-GR" altLang="el-GR" smtClean="0">
                <a:latin typeface="Arial" panose="020B0604020202020204" pitchFamily="34" charset="0"/>
                <a:cs typeface="Arial" panose="020B0604020202020204" pitchFamily="34" charset="0"/>
              </a:rPr>
              <a:t>Πηγή: </a:t>
            </a:r>
            <a:r>
              <a:rPr lang="el-GR" altLang="el-GR" u="sng" smtClean="0">
                <a:solidFill>
                  <a:srgbClr val="CCCCFF"/>
                </a:solidFill>
                <a:latin typeface="Arial" panose="020B0604020202020204" pitchFamily="34" charset="0"/>
                <a:cs typeface="Arial" panose="020B0604020202020204" pitchFamily="34" charset="0"/>
                <a:hlinkClick r:id="rId3"/>
              </a:rPr>
              <a:t>Γαληνός Οδηγός Φαρμάκων</a:t>
            </a:r>
          </a:p>
          <a:p>
            <a:pPr>
              <a:spcBef>
                <a:spcPts val="487"/>
              </a:spcBef>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pPr>
            <a:endParaRPr lang="en-US" altLang="el-GR"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025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In a retrospective analysis of over 17,000 patient with sepsis and septic shock, ● delay in first</a:t>
            </a:r>
          </a:p>
          <a:p>
            <a:r>
              <a:rPr lang="en-US" sz="1300" dirty="0"/>
              <a:t>Evaluation and management of suspected sepsis and septic shock in adults... https://www.uptodate.com/contents/evaluation-and-management-of-</a:t>
            </a:r>
            <a:r>
              <a:rPr lang="en-US" sz="1300" dirty="0" err="1"/>
              <a:t>susp</a:t>
            </a:r>
            <a:r>
              <a:rPr lang="en-US" sz="1300" dirty="0"/>
              <a:t>...</a:t>
            </a:r>
          </a:p>
          <a:p>
            <a:r>
              <a:rPr lang="en-US" sz="1300" dirty="0"/>
              <a:t>7 of 48 10/18/2019, 11:51 AM</a:t>
            </a:r>
          </a:p>
          <a:p>
            <a:r>
              <a:rPr lang="en-US" sz="1300" dirty="0"/>
              <a:t>Choosing a regimen — The choice of antimicrobials can be complex and should consider the</a:t>
            </a:r>
          </a:p>
          <a:p>
            <a:r>
              <a:rPr lang="en-US" sz="1300" dirty="0"/>
              <a:t>patient's history (</a:t>
            </a:r>
            <a:r>
              <a:rPr lang="en-US" sz="1300" dirty="0" err="1"/>
              <a:t>eg</a:t>
            </a:r>
            <a:r>
              <a:rPr lang="en-US" sz="1300" dirty="0"/>
              <a:t>, recent antibiotics received, previous organisms), comorbidities (</a:t>
            </a:r>
            <a:r>
              <a:rPr lang="en-US" sz="1300" dirty="0" err="1"/>
              <a:t>eg</a:t>
            </a:r>
            <a:r>
              <a:rPr lang="en-US" sz="1300" dirty="0"/>
              <a:t>, diabetes,</a:t>
            </a:r>
          </a:p>
          <a:p>
            <a:r>
              <a:rPr lang="en-US" sz="1300" dirty="0"/>
              <a:t>organ failures), immune defects (</a:t>
            </a:r>
            <a:r>
              <a:rPr lang="en-US" sz="1300" dirty="0" err="1"/>
              <a:t>eg</a:t>
            </a:r>
            <a:r>
              <a:rPr lang="en-US" sz="1300" dirty="0"/>
              <a:t>, human immune deficiency virus), clinical context (</a:t>
            </a:r>
            <a:r>
              <a:rPr lang="en-US" sz="1300" dirty="0" err="1"/>
              <a:t>eg</a:t>
            </a:r>
            <a:r>
              <a:rPr lang="en-US" sz="1300" dirty="0"/>
              <a:t>,</a:t>
            </a:r>
          </a:p>
          <a:p>
            <a:r>
              <a:rPr lang="en-US" sz="1300" dirty="0"/>
              <a:t>community- or hospital-acquired), suspected site of infection, presence of invasive devices, Gram</a:t>
            </a:r>
          </a:p>
          <a:p>
            <a:r>
              <a:rPr lang="en-US" sz="1300" dirty="0"/>
              <a:t>stain data, and local prevalence and resistance patterns [47-51]. The general principles and</a:t>
            </a:r>
          </a:p>
          <a:p>
            <a:r>
              <a:rPr lang="en-US" sz="1300" dirty="0"/>
              <a:t>examples of potential empiric regimens are given in this section but antimicrobial choice should be</a:t>
            </a:r>
          </a:p>
          <a:p>
            <a:r>
              <a:rPr lang="en-US" sz="1300" dirty="0"/>
              <a:t>tailored to each individual.</a:t>
            </a:r>
          </a:p>
          <a:p>
            <a:r>
              <a:rPr lang="en-US" sz="1300" dirty="0"/>
              <a:t>For most patients with sepsis without shock, we recommend empiric broad spectrum therapy with</a:t>
            </a:r>
          </a:p>
          <a:p>
            <a:r>
              <a:rPr lang="en-US" sz="1300" dirty="0"/>
              <a:t>one or more antimicrobials to cover all likely pathogens. Coverage should be directed against both</a:t>
            </a:r>
          </a:p>
          <a:p>
            <a:r>
              <a:rPr lang="en-US" sz="1300" dirty="0"/>
              <a:t>gram-positive and gram-negative bacteria and, if indicated, against fungi (</a:t>
            </a:r>
            <a:r>
              <a:rPr lang="en-US" sz="1300" dirty="0" err="1"/>
              <a:t>eg</a:t>
            </a:r>
            <a:r>
              <a:rPr lang="en-US" sz="1300" dirty="0"/>
              <a:t>, Candida) and rarely</a:t>
            </a:r>
          </a:p>
          <a:p>
            <a:r>
              <a:rPr lang="en-US" sz="1300" dirty="0"/>
              <a:t>viruses (</a:t>
            </a:r>
            <a:r>
              <a:rPr lang="en-US" sz="1300" dirty="0" err="1"/>
              <a:t>eg</a:t>
            </a:r>
            <a:r>
              <a:rPr lang="en-US" sz="1300" dirty="0"/>
              <a:t>, influenza). Broad spectrum is defined as therapeutic agent(s) with sufficient activity to</a:t>
            </a:r>
          </a:p>
          <a:p>
            <a:r>
              <a:rPr lang="en-US" sz="1300" dirty="0"/>
              <a:t>cover a range of gram negative and positive organisms (</a:t>
            </a:r>
            <a:r>
              <a:rPr lang="en-US" sz="1300" dirty="0" err="1"/>
              <a:t>eg</a:t>
            </a:r>
            <a:r>
              <a:rPr lang="en-US" sz="1300" dirty="0"/>
              <a:t>, </a:t>
            </a:r>
            <a:r>
              <a:rPr lang="en-US" sz="1300" dirty="0" err="1"/>
              <a:t>carbapenem</a:t>
            </a:r>
            <a:r>
              <a:rPr lang="en-US" sz="1300" dirty="0"/>
              <a:t>, </a:t>
            </a:r>
            <a:r>
              <a:rPr lang="en-US" sz="1300" dirty="0" err="1"/>
              <a:t>piperacillin-tazobactam</a:t>
            </a:r>
            <a:r>
              <a:rPr lang="en-US" sz="1300" dirty="0"/>
              <a:t>).</a:t>
            </a:r>
          </a:p>
          <a:p>
            <a:r>
              <a:rPr lang="en-US" sz="1300" dirty="0"/>
              <a:t>Many patients with septic shock, particularly those suspected to have gram negative sepsis,</a:t>
            </a:r>
          </a:p>
          <a:p>
            <a:r>
              <a:rPr lang="en-US" sz="1300" dirty="0"/>
              <a:t>should receive combination therapy with at least two antimicrobials from two different classes (</a:t>
            </a:r>
            <a:r>
              <a:rPr lang="en-US" sz="1300" dirty="0" err="1"/>
              <a:t>ie</a:t>
            </a:r>
            <a:r>
              <a:rPr lang="en-US" sz="1300" dirty="0"/>
              <a:t>,</a:t>
            </a:r>
          </a:p>
          <a:p>
            <a:r>
              <a:rPr lang="en-US" sz="1300" dirty="0"/>
              <a:t>combination therapy) depending on the organisms that are considered likely pathogens and local</a:t>
            </a:r>
          </a:p>
          <a:p>
            <a:r>
              <a:rPr lang="en-US" sz="1300" dirty="0"/>
              <a:t>antibiotic susceptibilities. Combination therapy is defined as multiple antibiotics given with the</a:t>
            </a:r>
          </a:p>
          <a:p>
            <a:r>
              <a:rPr lang="en-US" sz="1300" dirty="0"/>
              <a:t>intent of covering a known or suspected pathogen with more than one agent.</a:t>
            </a:r>
          </a:p>
          <a:p>
            <a:r>
              <a:rPr lang="en-US" sz="1300" dirty="0"/>
              <a:t>Empiric therapy for patients with sepsis should be directed at the most common organisms</a:t>
            </a:r>
          </a:p>
          <a:p>
            <a:r>
              <a:rPr lang="en-US" sz="1300" dirty="0"/>
              <a:t>causing sepsis in specific patient populations. Among organisms isolated from patients with</a:t>
            </a:r>
          </a:p>
          <a:p>
            <a:r>
              <a:rPr lang="en-US" sz="1300" dirty="0"/>
              <a:t>sepsis, the most common include Escherichia coli, Staphylococcus </a:t>
            </a:r>
            <a:r>
              <a:rPr lang="en-US" sz="1300" dirty="0" err="1"/>
              <a:t>aureus</a:t>
            </a:r>
            <a:r>
              <a:rPr lang="en-US" sz="1300" dirty="0"/>
              <a:t>, </a:t>
            </a:r>
            <a:r>
              <a:rPr lang="en-US" sz="1300" dirty="0" err="1"/>
              <a:t>Klebsiella</a:t>
            </a:r>
            <a:endParaRPr lang="en-US" sz="1300" dirty="0"/>
          </a:p>
          <a:p>
            <a:r>
              <a:rPr lang="en-US" sz="1300" dirty="0" err="1"/>
              <a:t>pneumoniae</a:t>
            </a:r>
            <a:r>
              <a:rPr lang="en-US" sz="1300" dirty="0"/>
              <a:t>, and Streptococcus </a:t>
            </a:r>
            <a:r>
              <a:rPr lang="en-US" sz="1300" dirty="0" err="1"/>
              <a:t>pneumoniae</a:t>
            </a:r>
            <a:r>
              <a:rPr lang="en-US" sz="1300" dirty="0"/>
              <a:t>, such that coverage of these organisms should be</a:t>
            </a:r>
          </a:p>
          <a:p>
            <a:r>
              <a:rPr lang="en-US" sz="1300" dirty="0"/>
              <a:t>kept in mind when choosing an agent [52].</a:t>
            </a:r>
          </a:p>
          <a:p>
            <a:r>
              <a:rPr lang="en-US" sz="1300" dirty="0"/>
              <a:t>However, when the organism is unknown, the clinician should be mindful of other potential</a:t>
            </a:r>
          </a:p>
          <a:p>
            <a:r>
              <a:rPr lang="en-US" sz="1300" dirty="0"/>
              <a:t>pathogens when risk factors are present and consider the following:</a:t>
            </a:r>
          </a:p>
          <a:p>
            <a:r>
              <a:rPr lang="en-US" sz="1300" dirty="0"/>
              <a:t>antibiotic administration was associated with increased in-hospital mortality with a linear</a:t>
            </a:r>
          </a:p>
          <a:p>
            <a:r>
              <a:rPr lang="en-US" sz="1300" dirty="0"/>
              <a:t>increase in the risk of mortality for each hour delay in antibiotic administration</a:t>
            </a:r>
            <a:endParaRPr lang="el-GR" dirty="0"/>
          </a:p>
        </p:txBody>
      </p:sp>
      <p:sp>
        <p:nvSpPr>
          <p:cNvPr id="4" name="Slide Number Placeholder 3"/>
          <p:cNvSpPr>
            <a:spLocks noGrp="1"/>
          </p:cNvSpPr>
          <p:nvPr>
            <p:ph type="sldNum" sz="quarter" idx="10"/>
          </p:nvPr>
        </p:nvSpPr>
        <p:spPr/>
        <p:txBody>
          <a:bodyPr/>
          <a:lstStyle/>
          <a:p>
            <a:fld id="{348AD3FC-916B-42FF-8334-D24D0BE09897}" type="slidenum">
              <a:rPr lang="el-GR" smtClean="0"/>
              <a:t>68</a:t>
            </a:fld>
            <a:endParaRPr lang="el-GR"/>
          </a:p>
        </p:txBody>
      </p:sp>
    </p:spTree>
    <p:extLst>
      <p:ext uri="{BB962C8B-B14F-4D97-AF65-F5344CB8AC3E}">
        <p14:creationId xmlns:p14="http://schemas.microsoft.com/office/powerpoint/2010/main" val="2688189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ΠΡΟΣΦΟΡΑ</a:t>
            </a:r>
            <a:r>
              <a:rPr lang="el-GR" baseline="0" dirty="0" smtClean="0"/>
              <a:t> Ο2= συνολικό ποσό Ο2 που μεταφέρεται στους ιστούς ανά λεπτό (800-1000 </a:t>
            </a:r>
            <a:r>
              <a:rPr lang="en-US" baseline="0" dirty="0" smtClean="0"/>
              <a:t>ml/min)</a:t>
            </a:r>
          </a:p>
          <a:p>
            <a:r>
              <a:rPr lang="fi-FI" baseline="0" dirty="0" smtClean="0"/>
              <a:t>KATANALVSH O2</a:t>
            </a:r>
            <a:r>
              <a:rPr lang="el-GR" baseline="0" dirty="0" smtClean="0"/>
              <a:t>= συνολικό ποσό Ο2 που καταναλώνεται ανά λεπτό για να πραγματοποιηθούν οι μεταβολικές διεργασίες του οργανισμού</a:t>
            </a:r>
            <a:r>
              <a:rPr lang="en-US" baseline="0" dirty="0" smtClean="0"/>
              <a:t> 250 ml</a:t>
            </a:r>
            <a:endParaRPr lang="el-GR" dirty="0"/>
          </a:p>
        </p:txBody>
      </p:sp>
      <p:sp>
        <p:nvSpPr>
          <p:cNvPr id="4" name="Slide Number Placeholder 3"/>
          <p:cNvSpPr>
            <a:spLocks noGrp="1"/>
          </p:cNvSpPr>
          <p:nvPr>
            <p:ph type="sldNum" sz="quarter" idx="10"/>
          </p:nvPr>
        </p:nvSpPr>
        <p:spPr/>
        <p:txBody>
          <a:bodyPr/>
          <a:lstStyle/>
          <a:p>
            <a:fld id="{6AEF5B26-244A-4551-90DA-3B7770675522}" type="slidenum">
              <a:rPr lang="el-GR" smtClean="0"/>
              <a:t>12</a:t>
            </a:fld>
            <a:endParaRPr lang="el-GR"/>
          </a:p>
        </p:txBody>
      </p:sp>
    </p:spTree>
    <p:extLst>
      <p:ext uri="{BB962C8B-B14F-4D97-AF65-F5344CB8AC3E}">
        <p14:creationId xmlns:p14="http://schemas.microsoft.com/office/powerpoint/2010/main" val="3493171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5pPr>
            <a:lvl6pPr marL="2723815"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6pPr>
            <a:lvl7pPr marL="3219054"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7pPr>
            <a:lvl8pPr marL="3714293"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8pPr>
            <a:lvl9pPr marL="4209532"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9pPr>
          </a:lstStyle>
          <a:p>
            <a:pPr>
              <a:spcBef>
                <a:spcPct val="0"/>
              </a:spcBef>
              <a:buClrTx/>
              <a:buFontTx/>
              <a:buNone/>
            </a:pPr>
            <a:fld id="{2E002F8E-A97E-4CF2-8956-CD0F5CD8D744}" type="slidenum">
              <a:rPr lang="el-GR" altLang="el-GR" smtClean="0">
                <a:latin typeface="Arial" panose="020B0604020202020204" pitchFamily="34" charset="0"/>
              </a:rPr>
              <a:pPr>
                <a:spcBef>
                  <a:spcPct val="0"/>
                </a:spcBef>
                <a:buClrTx/>
                <a:buFontTx/>
                <a:buNone/>
              </a:pPr>
              <a:t>69</a:t>
            </a:fld>
            <a:endParaRPr lang="el-GR" altLang="el-GR" smtClean="0">
              <a:latin typeface="Arial" panose="020B0604020202020204" pitchFamily="34" charset="0"/>
            </a:endParaRPr>
          </a:p>
        </p:txBody>
      </p:sp>
      <p:sp>
        <p:nvSpPr>
          <p:cNvPr id="84995" name="Rectangle 1"/>
          <p:cNvSpPr>
            <a:spLocks noGrp="1" noRot="1" noChangeAspect="1" noChangeArrowheads="1" noTextEdit="1"/>
          </p:cNvSpPr>
          <p:nvPr>
            <p:ph type="sldImg"/>
          </p:nvPr>
        </p:nvSpPr>
        <p:spPr>
          <a:xfrm>
            <a:off x="139700" y="768350"/>
            <a:ext cx="6819900"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6" name="Rectangle 2"/>
          <p:cNvSpPr>
            <a:spLocks noGrp="1" noChangeArrowheads="1"/>
          </p:cNvSpPr>
          <p:nvPr>
            <p:ph type="body" idx="1"/>
          </p:nvPr>
        </p:nvSpPr>
        <p:spPr>
          <a:xfrm>
            <a:off x="709930" y="4861441"/>
            <a:ext cx="5679440" cy="4605576"/>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l-GR" dirty="0" smtClean="0">
                <a:latin typeface="Times New Roman" panose="02020603050405020304" pitchFamily="18" charset="0"/>
              </a:rPr>
              <a:t>IDSA</a:t>
            </a:r>
            <a:r>
              <a:rPr lang="en-US" altLang="el-GR" baseline="0" dirty="0" smtClean="0">
                <a:latin typeface="Times New Roman" panose="02020603050405020304" pitchFamily="18" charset="0"/>
              </a:rPr>
              <a:t> </a:t>
            </a:r>
            <a:r>
              <a:rPr lang="en-US" sz="1300" dirty="0">
                <a:solidFill>
                  <a:srgbClr val="000000"/>
                </a:solidFill>
                <a:latin typeface="Times New Roman" pitchFamily="16" charset="0"/>
              </a:rPr>
              <a:t>We are fearful, however, that stipulating an aggressive, fixed time period may lead to unintended consequences, namely an increased likelihood that broad-spectrum antibiotics will be given more frequently to uninfected patients with syndromes that look like infections in the rush to meet the fixed frame stipulated for infected patients. Of note, other guidelines or bundles from CMS [7] and Institute for Healthcare Quality Improvement [8, 9] propose that 3 hours is a reasonable target. </a:t>
            </a:r>
            <a:r>
              <a:rPr lang="en-US" sz="1300" dirty="0"/>
              <a:t>replacing these</a:t>
            </a:r>
          </a:p>
          <a:p>
            <a:r>
              <a:rPr lang="en-US" sz="1300" dirty="0"/>
              <a:t>recommendations with the statement that prompt administration of antibiotics is recommended</a:t>
            </a:r>
          </a:p>
          <a:p>
            <a:r>
              <a:rPr lang="en-US" sz="1300" dirty="0"/>
              <a:t>once a presumed diagnosis of sepsis or shock has been made by the treating clinician</a:t>
            </a:r>
            <a:endParaRPr lang="en-US" sz="1300" dirty="0">
              <a:solidFill>
                <a:srgbClr val="000000"/>
              </a:solidFill>
              <a:latin typeface="Times New Roman" pitchFamily="16" charset="0"/>
            </a:endParaRPr>
          </a:p>
        </p:txBody>
      </p:sp>
    </p:spTree>
    <p:extLst>
      <p:ext uri="{BB962C8B-B14F-4D97-AF65-F5344CB8AC3E}">
        <p14:creationId xmlns:p14="http://schemas.microsoft.com/office/powerpoint/2010/main" val="1410077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5pPr>
            <a:lvl6pPr marL="2723815"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6pPr>
            <a:lvl7pPr marL="3219054"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7pPr>
            <a:lvl8pPr marL="3714293"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8pPr>
            <a:lvl9pPr marL="4209532"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9pPr>
          </a:lstStyle>
          <a:p>
            <a:pPr>
              <a:spcBef>
                <a:spcPct val="0"/>
              </a:spcBef>
              <a:buClrTx/>
              <a:buFontTx/>
              <a:buNone/>
            </a:pPr>
            <a:fld id="{3CF6C702-FEED-47E8-AAFB-788A007AD1EF}" type="slidenum">
              <a:rPr lang="el-GR" altLang="el-GR" smtClean="0">
                <a:latin typeface="Arial" panose="020B0604020202020204" pitchFamily="34" charset="0"/>
              </a:rPr>
              <a:pPr>
                <a:spcBef>
                  <a:spcPct val="0"/>
                </a:spcBef>
                <a:buClrTx/>
                <a:buFontTx/>
                <a:buNone/>
              </a:pPr>
              <a:t>71</a:t>
            </a:fld>
            <a:endParaRPr lang="el-GR" altLang="el-GR" smtClean="0">
              <a:latin typeface="Arial" panose="020B0604020202020204" pitchFamily="34" charset="0"/>
            </a:endParaRPr>
          </a:p>
        </p:txBody>
      </p:sp>
      <p:sp>
        <p:nvSpPr>
          <p:cNvPr id="105475" name="Rectangle 1"/>
          <p:cNvSpPr>
            <a:spLocks noGrp="1" noRot="1" noChangeAspect="1" noChangeArrowheads="1" noTextEdit="1"/>
          </p:cNvSpPr>
          <p:nvPr>
            <p:ph type="sldImg"/>
          </p:nvPr>
        </p:nvSpPr>
        <p:spPr>
          <a:xfrm>
            <a:off x="139700" y="768350"/>
            <a:ext cx="6819900"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6" name="Rectangle 2"/>
          <p:cNvSpPr>
            <a:spLocks noGrp="1" noChangeArrowheads="1"/>
          </p:cNvSpPr>
          <p:nvPr>
            <p:ph type="body" idx="1"/>
          </p:nvPr>
        </p:nvSpPr>
        <p:spPr>
          <a:xfrm>
            <a:off x="709930" y="4861441"/>
            <a:ext cx="5679440" cy="4605576"/>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smtClean="0">
              <a:latin typeface="Times New Roman" panose="02020603050405020304" pitchFamily="18" charset="0"/>
            </a:endParaRPr>
          </a:p>
        </p:txBody>
      </p:sp>
    </p:spTree>
    <p:extLst>
      <p:ext uri="{BB962C8B-B14F-4D97-AF65-F5344CB8AC3E}">
        <p14:creationId xmlns:p14="http://schemas.microsoft.com/office/powerpoint/2010/main" val="1795100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5pPr>
            <a:lvl6pPr marL="2723815"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6pPr>
            <a:lvl7pPr marL="3219054"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7pPr>
            <a:lvl8pPr marL="3714293"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8pPr>
            <a:lvl9pPr marL="4209532"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9pPr>
          </a:lstStyle>
          <a:p>
            <a:pPr>
              <a:spcBef>
                <a:spcPct val="0"/>
              </a:spcBef>
              <a:buClrTx/>
              <a:buFontTx/>
              <a:buNone/>
            </a:pPr>
            <a:fld id="{228680F4-F668-4677-BA7D-71AE277FDABB}" type="slidenum">
              <a:rPr lang="el-GR" altLang="el-GR" smtClean="0">
                <a:latin typeface="Arial" panose="020B0604020202020204" pitchFamily="34" charset="0"/>
              </a:rPr>
              <a:pPr>
                <a:spcBef>
                  <a:spcPct val="0"/>
                </a:spcBef>
                <a:buClrTx/>
                <a:buFontTx/>
                <a:buNone/>
              </a:pPr>
              <a:t>72</a:t>
            </a:fld>
            <a:endParaRPr lang="el-GR" altLang="el-GR" smtClean="0">
              <a:latin typeface="Arial" panose="020B0604020202020204" pitchFamily="34" charset="0"/>
            </a:endParaRPr>
          </a:p>
        </p:txBody>
      </p:sp>
      <p:sp>
        <p:nvSpPr>
          <p:cNvPr id="89091" name="Rectangle 1"/>
          <p:cNvSpPr>
            <a:spLocks noGrp="1" noRot="1" noChangeAspect="1" noChangeArrowheads="1" noTextEdit="1"/>
          </p:cNvSpPr>
          <p:nvPr>
            <p:ph type="sldImg"/>
          </p:nvPr>
        </p:nvSpPr>
        <p:spPr>
          <a:xfrm>
            <a:off x="139700" y="768350"/>
            <a:ext cx="6819900"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2" name="Text Box 2"/>
          <p:cNvSpPr>
            <a:spLocks noGrp="1" noChangeArrowheads="1"/>
          </p:cNvSpPr>
          <p:nvPr>
            <p:ph type="body" idx="1"/>
          </p:nvPr>
        </p:nvSpPr>
        <p:spPr>
          <a:xfrm>
            <a:off x="709930" y="4861441"/>
            <a:ext cx="5679440" cy="4605576"/>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87"/>
              </a:spcBef>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pPr>
            <a:r>
              <a:rPr lang="el-GR" altLang="el-GR" smtClean="0">
                <a:latin typeface="Arial" panose="020B0604020202020204" pitchFamily="34" charset="0"/>
                <a:cs typeface="Arial" panose="020B0604020202020204" pitchFamily="34" charset="0"/>
              </a:rPr>
              <a:t>the patient's history (eg, recent antibiotics received, previous organisms, </a:t>
            </a:r>
            <a:r>
              <a:rPr lang="en-US" altLang="el-GR" smtClean="0">
                <a:latin typeface="Arial" panose="020B0604020202020204" pitchFamily="34" charset="0"/>
                <a:cs typeface="Arial" panose="020B0604020202020204" pitchFamily="34" charset="0"/>
              </a:rPr>
              <a:t>colonization</a:t>
            </a:r>
            <a:r>
              <a:rPr lang="el-GR" altLang="el-GR" smtClean="0">
                <a:latin typeface="Arial" panose="020B0604020202020204" pitchFamily="34" charset="0"/>
                <a:cs typeface="Arial" panose="020B0604020202020204" pitchFamily="34" charset="0"/>
              </a:rPr>
              <a:t>), comorbidities (eg, diabetes, organ failures), immune defects (eg, human immune deficiency virus), clinical context (eg, community- or hospital-acquired), suspected site of infection, presence of invasive devices, Gram stain data, and local prevalence and resistance patterns [</a:t>
            </a:r>
            <a:r>
              <a:rPr lang="el-GR" altLang="el-GR" u="sng" smtClean="0">
                <a:solidFill>
                  <a:srgbClr val="CCCCFF"/>
                </a:solidFill>
                <a:latin typeface="Arial" panose="020B0604020202020204" pitchFamily="34" charset="0"/>
                <a:cs typeface="Arial" panose="020B0604020202020204" pitchFamily="34" charset="0"/>
                <a:hlinkClick r:id="rId3"/>
              </a:rPr>
              <a:t>40-42</a:t>
            </a:r>
            <a:r>
              <a:rPr lang="el-GR" altLang="el-GR" smtClean="0">
                <a:latin typeface="Arial" panose="020B0604020202020204" pitchFamily="34" charset="0"/>
                <a:cs typeface="Arial" panose="020B0604020202020204" pitchFamily="34" charset="0"/>
              </a:rPr>
              <a:t>]. The general principles and examples of potential empiric regimens are given in this section but antimicrobial choice </a:t>
            </a:r>
            <a:r>
              <a:rPr lang="el-GR" altLang="el-GR" b="1" smtClean="0">
                <a:latin typeface="Arial" panose="020B0604020202020204" pitchFamily="34" charset="0"/>
                <a:cs typeface="Arial" panose="020B0604020202020204" pitchFamily="34" charset="0"/>
              </a:rPr>
              <a:t>should be tailored to each individual. </a:t>
            </a:r>
          </a:p>
        </p:txBody>
      </p:sp>
    </p:spTree>
    <p:extLst>
      <p:ext uri="{BB962C8B-B14F-4D97-AF65-F5344CB8AC3E}">
        <p14:creationId xmlns:p14="http://schemas.microsoft.com/office/powerpoint/2010/main" val="535395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5pPr>
            <a:lvl6pPr marL="2723815"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6pPr>
            <a:lvl7pPr marL="3219054"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7pPr>
            <a:lvl8pPr marL="3714293"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8pPr>
            <a:lvl9pPr marL="4209532"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9pPr>
          </a:lstStyle>
          <a:p>
            <a:pPr>
              <a:spcBef>
                <a:spcPct val="0"/>
              </a:spcBef>
              <a:buClrTx/>
              <a:buFontTx/>
              <a:buNone/>
            </a:pPr>
            <a:fld id="{228680F4-F668-4677-BA7D-71AE277FDABB}" type="slidenum">
              <a:rPr lang="el-GR" altLang="el-GR" smtClean="0">
                <a:latin typeface="Arial" panose="020B0604020202020204" pitchFamily="34" charset="0"/>
              </a:rPr>
              <a:pPr>
                <a:spcBef>
                  <a:spcPct val="0"/>
                </a:spcBef>
                <a:buClrTx/>
                <a:buFontTx/>
                <a:buNone/>
              </a:pPr>
              <a:t>73</a:t>
            </a:fld>
            <a:endParaRPr lang="el-GR" altLang="el-GR" smtClean="0">
              <a:latin typeface="Arial" panose="020B0604020202020204" pitchFamily="34" charset="0"/>
            </a:endParaRPr>
          </a:p>
        </p:txBody>
      </p:sp>
      <p:sp>
        <p:nvSpPr>
          <p:cNvPr id="89091" name="Rectangle 1"/>
          <p:cNvSpPr>
            <a:spLocks noGrp="1" noRot="1" noChangeAspect="1" noChangeArrowheads="1" noTextEdit="1"/>
          </p:cNvSpPr>
          <p:nvPr>
            <p:ph type="sldImg"/>
          </p:nvPr>
        </p:nvSpPr>
        <p:spPr>
          <a:xfrm>
            <a:off x="139700" y="768350"/>
            <a:ext cx="6819900"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2" name="Text Box 2"/>
          <p:cNvSpPr>
            <a:spLocks noGrp="1" noChangeArrowheads="1"/>
          </p:cNvSpPr>
          <p:nvPr>
            <p:ph type="body" idx="1"/>
          </p:nvPr>
        </p:nvSpPr>
        <p:spPr>
          <a:xfrm>
            <a:off x="709930" y="4861441"/>
            <a:ext cx="5679440" cy="4605576"/>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87"/>
              </a:spcBef>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pPr>
            <a:r>
              <a:rPr lang="el-GR" altLang="el-GR" dirty="0" smtClean="0">
                <a:latin typeface="Arial" panose="020B0604020202020204" pitchFamily="34" charset="0"/>
                <a:cs typeface="Arial" panose="020B0604020202020204" pitchFamily="34" charset="0"/>
              </a:rPr>
              <a:t>the patient's history (eg, recent antibiotics received, previous organisms, </a:t>
            </a:r>
            <a:r>
              <a:rPr lang="en-US" altLang="el-GR" dirty="0" smtClean="0">
                <a:latin typeface="Arial" panose="020B0604020202020204" pitchFamily="34" charset="0"/>
                <a:cs typeface="Arial" panose="020B0604020202020204" pitchFamily="34" charset="0"/>
              </a:rPr>
              <a:t>colonization</a:t>
            </a:r>
            <a:r>
              <a:rPr lang="el-GR" altLang="el-GR" dirty="0" smtClean="0">
                <a:latin typeface="Arial" panose="020B0604020202020204" pitchFamily="34" charset="0"/>
                <a:cs typeface="Arial" panose="020B0604020202020204" pitchFamily="34" charset="0"/>
              </a:rPr>
              <a:t>), comorbidities (eg, diabetes, organ failures), immune defects (eg, human immune deficiency virus), clinical context (eg, community- or hospital-acquired), suspected site of infection, presence of invasive devices, Gram stain data, and local prevalence and resistance patterns [</a:t>
            </a:r>
            <a:r>
              <a:rPr lang="el-GR" altLang="el-GR" u="sng" dirty="0" smtClean="0">
                <a:solidFill>
                  <a:srgbClr val="CCCCFF"/>
                </a:solidFill>
                <a:latin typeface="Arial" panose="020B0604020202020204" pitchFamily="34" charset="0"/>
                <a:cs typeface="Arial" panose="020B0604020202020204" pitchFamily="34" charset="0"/>
                <a:hlinkClick r:id="rId3"/>
              </a:rPr>
              <a:t>40-42</a:t>
            </a:r>
            <a:r>
              <a:rPr lang="el-GR" altLang="el-GR" dirty="0" smtClean="0">
                <a:latin typeface="Arial" panose="020B0604020202020204" pitchFamily="34" charset="0"/>
                <a:cs typeface="Arial" panose="020B0604020202020204" pitchFamily="34" charset="0"/>
              </a:rPr>
              <a:t>]. The general principles and examples of potential empiric regimens are given in this section but antimicrobial choice </a:t>
            </a:r>
            <a:r>
              <a:rPr lang="el-GR" altLang="el-GR" b="1" dirty="0" smtClean="0">
                <a:latin typeface="Arial" panose="020B0604020202020204" pitchFamily="34" charset="0"/>
                <a:cs typeface="Arial" panose="020B0604020202020204" pitchFamily="34" charset="0"/>
              </a:rPr>
              <a:t>should be tailored to each individual. </a:t>
            </a:r>
          </a:p>
        </p:txBody>
      </p:sp>
    </p:spTree>
    <p:extLst>
      <p:ext uri="{BB962C8B-B14F-4D97-AF65-F5344CB8AC3E}">
        <p14:creationId xmlns:p14="http://schemas.microsoft.com/office/powerpoint/2010/main" val="927010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5pPr>
            <a:lvl6pPr marL="2723815"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6pPr>
            <a:lvl7pPr marL="3219054"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7pPr>
            <a:lvl8pPr marL="3714293"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8pPr>
            <a:lvl9pPr marL="4209532"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9pPr>
          </a:lstStyle>
          <a:p>
            <a:pPr>
              <a:spcBef>
                <a:spcPct val="0"/>
              </a:spcBef>
              <a:buClrTx/>
              <a:buFontTx/>
              <a:buNone/>
            </a:pPr>
            <a:fld id="{1F1511F9-FC53-48C4-B099-534CF2D8FEFC}" type="slidenum">
              <a:rPr lang="el-GR" altLang="el-GR" smtClean="0">
                <a:latin typeface="Arial" panose="020B0604020202020204" pitchFamily="34" charset="0"/>
              </a:rPr>
              <a:pPr>
                <a:spcBef>
                  <a:spcPct val="0"/>
                </a:spcBef>
                <a:buClrTx/>
                <a:buFontTx/>
                <a:buNone/>
              </a:pPr>
              <a:t>74</a:t>
            </a:fld>
            <a:endParaRPr lang="el-GR" altLang="el-GR" smtClean="0">
              <a:latin typeface="Arial" panose="020B0604020202020204" pitchFamily="34" charset="0"/>
            </a:endParaRPr>
          </a:p>
        </p:txBody>
      </p:sp>
      <p:sp>
        <p:nvSpPr>
          <p:cNvPr id="91139" name="Rectangle 1"/>
          <p:cNvSpPr>
            <a:spLocks noGrp="1" noRot="1" noChangeAspect="1" noChangeArrowheads="1" noTextEdit="1"/>
          </p:cNvSpPr>
          <p:nvPr>
            <p:ph type="sldImg"/>
          </p:nvPr>
        </p:nvSpPr>
        <p:spPr>
          <a:xfrm>
            <a:off x="139700" y="768350"/>
            <a:ext cx="6819900"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40" name="Rectangle 2"/>
          <p:cNvSpPr>
            <a:spLocks noGrp="1" noChangeArrowheads="1"/>
          </p:cNvSpPr>
          <p:nvPr>
            <p:ph type="body" idx="1"/>
          </p:nvPr>
        </p:nvSpPr>
        <p:spPr>
          <a:xfrm>
            <a:off x="709930" y="4861441"/>
            <a:ext cx="5679440" cy="4605576"/>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smtClean="0">
              <a:latin typeface="Times New Roman" panose="02020603050405020304" pitchFamily="18" charset="0"/>
            </a:endParaRPr>
          </a:p>
        </p:txBody>
      </p:sp>
    </p:spTree>
    <p:extLst>
      <p:ext uri="{BB962C8B-B14F-4D97-AF65-F5344CB8AC3E}">
        <p14:creationId xmlns:p14="http://schemas.microsoft.com/office/powerpoint/2010/main" val="1293397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Παρεμπόδιση πλήρωσης</a:t>
            </a:r>
            <a:r>
              <a:rPr lang="el-GR" baseline="0" dirty="0" smtClean="0"/>
              <a:t> καρδιάς, εξώθησης αίματος</a:t>
            </a:r>
            <a:endParaRPr lang="el-GR" dirty="0"/>
          </a:p>
        </p:txBody>
      </p:sp>
      <p:sp>
        <p:nvSpPr>
          <p:cNvPr id="4" name="Slide Number Placeholder 3"/>
          <p:cNvSpPr>
            <a:spLocks noGrp="1"/>
          </p:cNvSpPr>
          <p:nvPr>
            <p:ph type="sldNum" sz="quarter" idx="10"/>
          </p:nvPr>
        </p:nvSpPr>
        <p:spPr/>
        <p:txBody>
          <a:bodyPr/>
          <a:lstStyle/>
          <a:p>
            <a:fld id="{6AEF5B26-244A-4551-90DA-3B7770675522}" type="slidenum">
              <a:rPr lang="el-GR" smtClean="0"/>
              <a:t>16</a:t>
            </a:fld>
            <a:endParaRPr lang="el-GR"/>
          </a:p>
        </p:txBody>
      </p:sp>
    </p:spTree>
    <p:extLst>
      <p:ext uri="{BB962C8B-B14F-4D97-AF65-F5344CB8AC3E}">
        <p14:creationId xmlns:p14="http://schemas.microsoft.com/office/powerpoint/2010/main" val="304427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5pPr>
            <a:lvl6pPr marL="2723815"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6pPr>
            <a:lvl7pPr marL="3219054"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7pPr>
            <a:lvl8pPr marL="3714293"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8pPr>
            <a:lvl9pPr marL="4209532"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9pPr>
          </a:lstStyle>
          <a:p>
            <a:pPr>
              <a:spcBef>
                <a:spcPct val="0"/>
              </a:spcBef>
              <a:buClrTx/>
              <a:buFontTx/>
              <a:buNone/>
            </a:pPr>
            <a:fld id="{CB2224AE-F637-4C42-9CC7-CFBE6F94BEBB}" type="slidenum">
              <a:rPr lang="el-GR" altLang="el-GR" smtClean="0">
                <a:latin typeface="Arial" panose="020B0604020202020204" pitchFamily="34" charset="0"/>
              </a:rPr>
              <a:pPr>
                <a:spcBef>
                  <a:spcPct val="0"/>
                </a:spcBef>
                <a:buClrTx/>
                <a:buFontTx/>
                <a:buNone/>
              </a:pPr>
              <a:t>33</a:t>
            </a:fld>
            <a:endParaRPr lang="el-GR" altLang="el-GR" smtClean="0">
              <a:latin typeface="Arial" panose="020B0604020202020204" pitchFamily="34" charset="0"/>
            </a:endParaRPr>
          </a:p>
        </p:txBody>
      </p:sp>
      <p:sp>
        <p:nvSpPr>
          <p:cNvPr id="76803" name="Rectangle 1"/>
          <p:cNvSpPr>
            <a:spLocks noGrp="1" noRot="1" noChangeAspect="1" noChangeArrowheads="1" noTextEdit="1"/>
          </p:cNvSpPr>
          <p:nvPr>
            <p:ph type="sldImg"/>
          </p:nvPr>
        </p:nvSpPr>
        <p:spPr>
          <a:xfrm>
            <a:off x="141288" y="768350"/>
            <a:ext cx="6821487"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4" name="Text Box 2"/>
          <p:cNvSpPr>
            <a:spLocks noGrp="1" noChangeArrowheads="1"/>
          </p:cNvSpPr>
          <p:nvPr>
            <p:ph type="body" idx="1"/>
          </p:nvPr>
        </p:nvSpPr>
        <p:spPr>
          <a:xfrm>
            <a:off x="710407" y="4861441"/>
            <a:ext cx="5683250" cy="4605576"/>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87"/>
              </a:spcBef>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pPr>
            <a:r>
              <a:rPr lang="el-GR" altLang="el-GR" smtClean="0">
                <a:latin typeface="Arial" panose="020B0604020202020204" pitchFamily="34" charset="0"/>
                <a:cs typeface="Arial" panose="020B0604020202020204" pitchFamily="34" charset="0"/>
              </a:rPr>
              <a:t>Δεν έχει περιορισμους του </a:t>
            </a:r>
            <a:r>
              <a:rPr lang="en-US" altLang="el-GR" smtClean="0">
                <a:latin typeface="Arial" panose="020B0604020202020204" pitchFamily="34" charset="0"/>
                <a:cs typeface="Arial" panose="020B0604020202020204" pitchFamily="34" charset="0"/>
              </a:rPr>
              <a:t>PPV </a:t>
            </a:r>
            <a:r>
              <a:rPr lang="el-GR" altLang="el-GR" smtClean="0">
                <a:latin typeface="Arial" panose="020B0604020202020204" pitchFamily="34" charset="0"/>
                <a:cs typeface="Arial" panose="020B0604020202020204" pitchFamily="34" charset="0"/>
              </a:rPr>
              <a:t>και </a:t>
            </a:r>
            <a:r>
              <a:rPr lang="en-US" altLang="el-GR" smtClean="0">
                <a:latin typeface="Arial" panose="020B0604020202020204" pitchFamily="34" charset="0"/>
                <a:cs typeface="Arial" panose="020B0604020202020204" pitchFamily="34" charset="0"/>
              </a:rPr>
              <a:t>SVV….</a:t>
            </a:r>
          </a:p>
          <a:p>
            <a:pPr>
              <a:spcBef>
                <a:spcPts val="487"/>
              </a:spcBef>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pPr>
            <a:endParaRPr lang="en-US" altLang="el-G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930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5pPr>
            <a:lvl6pPr marL="2723815"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6pPr>
            <a:lvl7pPr marL="3219054"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7pPr>
            <a:lvl8pPr marL="3714293"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8pPr>
            <a:lvl9pPr marL="4209532" indent="-247620" defTabSz="486642" eaLnBrk="0" fontAlgn="base" hangingPunct="0">
              <a:spcBef>
                <a:spcPct val="30000"/>
              </a:spcBef>
              <a:spcAft>
                <a:spcPct val="0"/>
              </a:spcAft>
              <a:buClr>
                <a:srgbClr val="000000"/>
              </a:buClr>
              <a:buSzPct val="100000"/>
              <a:buFont typeface="Times New Roman" panose="02020603050405020304" pitchFamily="18" charset="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Times New Roman" panose="02020603050405020304" pitchFamily="18" charset="0"/>
              </a:defRPr>
            </a:lvl9pPr>
          </a:lstStyle>
          <a:p>
            <a:pPr>
              <a:spcBef>
                <a:spcPct val="0"/>
              </a:spcBef>
              <a:buClrTx/>
              <a:buFontTx/>
              <a:buNone/>
            </a:pPr>
            <a:fld id="{824C4A61-7E8F-47F9-BA2B-E69A2444E93F}" type="slidenum">
              <a:rPr lang="el-GR" altLang="el-GR" smtClean="0">
                <a:latin typeface="Arial" panose="020B0604020202020204" pitchFamily="34" charset="0"/>
              </a:rPr>
              <a:pPr>
                <a:spcBef>
                  <a:spcPct val="0"/>
                </a:spcBef>
                <a:buClrTx/>
                <a:buFontTx/>
                <a:buNone/>
              </a:pPr>
              <a:t>34</a:t>
            </a:fld>
            <a:endParaRPr lang="el-GR" altLang="el-GR" smtClean="0">
              <a:latin typeface="Arial" panose="020B0604020202020204" pitchFamily="34" charset="0"/>
            </a:endParaRPr>
          </a:p>
        </p:txBody>
      </p:sp>
      <p:sp>
        <p:nvSpPr>
          <p:cNvPr id="78851" name="Rectangle 1"/>
          <p:cNvSpPr>
            <a:spLocks noGrp="1" noRot="1" noChangeAspect="1" noChangeArrowheads="1" noTextEdit="1"/>
          </p:cNvSpPr>
          <p:nvPr>
            <p:ph type="sldImg"/>
          </p:nvPr>
        </p:nvSpPr>
        <p:spPr>
          <a:xfrm>
            <a:off x="141288" y="768350"/>
            <a:ext cx="6821487" cy="3836988"/>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Text Box 2"/>
          <p:cNvSpPr>
            <a:spLocks noGrp="1" noChangeArrowheads="1"/>
          </p:cNvSpPr>
          <p:nvPr>
            <p:ph type="body" idx="1"/>
          </p:nvPr>
        </p:nvSpPr>
        <p:spPr>
          <a:xfrm>
            <a:off x="710407" y="4861441"/>
            <a:ext cx="5683250" cy="4605576"/>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87"/>
              </a:spcBef>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pPr>
            <a:r>
              <a:rPr lang="el-GR" altLang="el-GR" smtClean="0">
                <a:latin typeface="Arial" panose="020B0604020202020204" pitchFamily="34" charset="0"/>
                <a:cs typeface="Arial" panose="020B0604020202020204" pitchFamily="34" charset="0"/>
              </a:rPr>
              <a:t>Περιορισμοί </a:t>
            </a:r>
            <a:r>
              <a:rPr lang="en-US" altLang="el-GR" smtClean="0">
                <a:latin typeface="Arial" panose="020B0604020202020204" pitchFamily="34" charset="0"/>
                <a:cs typeface="Arial" panose="020B0604020202020204" pitchFamily="34" charset="0"/>
              </a:rPr>
              <a:t>IVC </a:t>
            </a:r>
            <a:r>
              <a:rPr lang="el-GR" altLang="el-GR" smtClean="0">
                <a:latin typeface="Arial" panose="020B0604020202020204" pitchFamily="34" charset="0"/>
                <a:cs typeface="Arial" panose="020B0604020202020204" pitchFamily="34" charset="0"/>
              </a:rPr>
              <a:t>πνευμονική υπέρταση, ανεπάρκεια βαλβίδας,  δυσλειτουργία δε κοιλίας</a:t>
            </a:r>
          </a:p>
        </p:txBody>
      </p:sp>
    </p:spTree>
    <p:extLst>
      <p:ext uri="{BB962C8B-B14F-4D97-AF65-F5344CB8AC3E}">
        <p14:creationId xmlns:p14="http://schemas.microsoft.com/office/powerpoint/2010/main" val="3709815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420688" y="704850"/>
            <a:ext cx="6188075" cy="3481388"/>
          </a:xfrm>
          <a:prstGeom prst="rect">
            <a:avLst/>
          </a:prstGeom>
        </p:spPr>
      </p:sp>
      <p:sp>
        <p:nvSpPr>
          <p:cNvPr id="49" name="PlaceHolder 2"/>
          <p:cNvSpPr>
            <a:spLocks noGrp="1"/>
          </p:cNvSpPr>
          <p:nvPr>
            <p:ph type="body"/>
          </p:nvPr>
        </p:nvSpPr>
        <p:spPr>
          <a:xfrm>
            <a:off x="702968" y="4410000"/>
            <a:ext cx="5623387" cy="153888"/>
          </a:xfrm>
          <a:prstGeom prst="rect">
            <a:avLst/>
          </a:prstGeom>
        </p:spPr>
        <p:txBody>
          <a:bodyPr lIns="0" tIns="0" rIns="0" bIns="0">
            <a:spAutoFit/>
          </a:bodyPr>
          <a:lstStyle/>
          <a:p>
            <a:pPr>
              <a:lnSpc>
                <a:spcPct val="100000"/>
              </a:lnSpc>
            </a:pPr>
            <a:r>
              <a:rPr lang="en-US" sz="1000" b="0" strike="noStrike" spc="-1">
                <a:latin typeface="Arial Unicode MS"/>
                <a:ea typeface="Arial Unicode MS"/>
              </a:rPr>
              <a:t>Table 1. Types and Compositions of Resuscitation Fluids.</a:t>
            </a:r>
            <a:endParaRPr lang="en-US" sz="1000" b="0" strike="noStrike" spc="-1">
              <a:latin typeface="Arial"/>
            </a:endParaRPr>
          </a:p>
        </p:txBody>
      </p:sp>
    </p:spTree>
    <p:extLst>
      <p:ext uri="{BB962C8B-B14F-4D97-AF65-F5344CB8AC3E}">
        <p14:creationId xmlns:p14="http://schemas.microsoft.com/office/powerpoint/2010/main" val="4169036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Ψυχρά άκρα: υποογκαιμική;</a:t>
            </a:r>
            <a:r>
              <a:rPr lang="el-GR" baseline="0" dirty="0" smtClean="0"/>
              <a:t> Αποφρακτική (ΠΕ; Πνευμοθώρακα-απορριψη λόγω ακρόασης, επιπωματισμός: καλά ακουστοί καρδιακοί τόνοι χωρίς παράδοξο σφυγ΄μό).</a:t>
            </a:r>
          </a:p>
          <a:p>
            <a:r>
              <a:rPr lang="el-GR" baseline="0" dirty="0" smtClean="0"/>
              <a:t>Καρδιογενής: μυοκαρδίτιδα; </a:t>
            </a:r>
            <a:r>
              <a:rPr lang="en-US" baseline="0" dirty="0" err="1" smtClean="0"/>
              <a:t>Tako</a:t>
            </a:r>
            <a:r>
              <a:rPr lang="en-US" baseline="0" dirty="0" smtClean="0"/>
              <a:t>? OEM?</a:t>
            </a:r>
          </a:p>
          <a:p>
            <a:r>
              <a:rPr lang="el-GR" baseline="0" dirty="0" smtClean="0"/>
              <a:t>ΗΚΓ (αρνητικά Τ σε προκάρδιες), ΕΝΖΥΜΑ</a:t>
            </a:r>
          </a:p>
          <a:p>
            <a:r>
              <a:rPr lang="en-US" baseline="0" dirty="0" smtClean="0"/>
              <a:t>US </a:t>
            </a:r>
            <a:r>
              <a:rPr lang="el-GR" baseline="0" dirty="0" smtClean="0"/>
              <a:t>καρδιάς (</a:t>
            </a:r>
            <a:r>
              <a:rPr lang="en-US" baseline="0" dirty="0" smtClean="0"/>
              <a:t>CTPA -, SN -)</a:t>
            </a:r>
            <a:endParaRPr lang="el-GR" dirty="0"/>
          </a:p>
        </p:txBody>
      </p:sp>
      <p:sp>
        <p:nvSpPr>
          <p:cNvPr id="4" name="Slide Number Placeholder 3"/>
          <p:cNvSpPr>
            <a:spLocks noGrp="1"/>
          </p:cNvSpPr>
          <p:nvPr>
            <p:ph type="sldNum" sz="quarter" idx="10"/>
          </p:nvPr>
        </p:nvSpPr>
        <p:spPr/>
        <p:txBody>
          <a:bodyPr/>
          <a:lstStyle/>
          <a:p>
            <a:fld id="{6AEF5B26-244A-4551-90DA-3B7770675522}" type="slidenum">
              <a:rPr lang="el-GR" smtClean="0"/>
              <a:t>39</a:t>
            </a:fld>
            <a:endParaRPr lang="el-GR"/>
          </a:p>
        </p:txBody>
      </p:sp>
    </p:spTree>
    <p:extLst>
      <p:ext uri="{BB962C8B-B14F-4D97-AF65-F5344CB8AC3E}">
        <p14:creationId xmlns:p14="http://schemas.microsoft.com/office/powerpoint/2010/main" val="3179879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6AEF5B26-244A-4551-90DA-3B7770675522}" type="slidenum">
              <a:rPr lang="el-GR" smtClean="0"/>
              <a:t>42</a:t>
            </a:fld>
            <a:endParaRPr lang="el-GR"/>
          </a:p>
        </p:txBody>
      </p:sp>
    </p:spTree>
    <p:extLst>
      <p:ext uri="{BB962C8B-B14F-4D97-AF65-F5344CB8AC3E}">
        <p14:creationId xmlns:p14="http://schemas.microsoft.com/office/powerpoint/2010/main" val="3799463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Ψυχρά άκρα: υποογκαιμική;</a:t>
            </a:r>
            <a:r>
              <a:rPr lang="el-GR" baseline="0" dirty="0" smtClean="0"/>
              <a:t> Αποφρακτική (ΠΕ; Πνευμοθώρακα-απορριψη λόγω ακρόασης, επιπωματισμός: καλά ακουστοί καρδιακοί τόνοι χωρίς παράδοξο σφυγ΄μό).</a:t>
            </a:r>
          </a:p>
          <a:p>
            <a:r>
              <a:rPr lang="el-GR" baseline="0" dirty="0" smtClean="0"/>
              <a:t>Καρδιογενής: μυοκαρδίτιδα; </a:t>
            </a:r>
            <a:r>
              <a:rPr lang="en-US" baseline="0" dirty="0" err="1" smtClean="0"/>
              <a:t>Tako</a:t>
            </a:r>
            <a:r>
              <a:rPr lang="en-US" baseline="0" dirty="0" smtClean="0"/>
              <a:t>? OEM?</a:t>
            </a:r>
          </a:p>
          <a:p>
            <a:r>
              <a:rPr lang="el-GR" baseline="0" dirty="0" smtClean="0"/>
              <a:t>ΗΚΓ (αρνητικά Τ σε προκάρδιες), ΕΝΖΥΜΑ</a:t>
            </a:r>
          </a:p>
          <a:p>
            <a:r>
              <a:rPr lang="en-US" baseline="0" dirty="0" smtClean="0"/>
              <a:t>US </a:t>
            </a:r>
            <a:r>
              <a:rPr lang="el-GR" baseline="0" dirty="0" smtClean="0"/>
              <a:t>καρδιάς (</a:t>
            </a:r>
            <a:r>
              <a:rPr lang="en-US" baseline="0" dirty="0" smtClean="0"/>
              <a:t>CTPA -, SN -)</a:t>
            </a:r>
            <a:endParaRPr lang="el-GR" dirty="0"/>
          </a:p>
        </p:txBody>
      </p:sp>
      <p:sp>
        <p:nvSpPr>
          <p:cNvPr id="4" name="Slide Number Placeholder 3"/>
          <p:cNvSpPr>
            <a:spLocks noGrp="1"/>
          </p:cNvSpPr>
          <p:nvPr>
            <p:ph type="sldNum" sz="quarter" idx="10"/>
          </p:nvPr>
        </p:nvSpPr>
        <p:spPr/>
        <p:txBody>
          <a:bodyPr/>
          <a:lstStyle/>
          <a:p>
            <a:fld id="{6AEF5B26-244A-4551-90DA-3B7770675522}" type="slidenum">
              <a:rPr lang="el-GR" smtClean="0"/>
              <a:t>46</a:t>
            </a:fld>
            <a:endParaRPr lang="el-GR"/>
          </a:p>
        </p:txBody>
      </p:sp>
    </p:spTree>
    <p:extLst>
      <p:ext uri="{BB962C8B-B14F-4D97-AF65-F5344CB8AC3E}">
        <p14:creationId xmlns:p14="http://schemas.microsoft.com/office/powerpoint/2010/main" val="177757668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10/4/2022</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10/4/2022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10/4/2022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10/4/2022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10/4/2022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10/4/2022</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10/4/2022</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10/4/2022</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NUL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NULL"/></Relationships>
</file>

<file path=ppt/slides/_rels/slide1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NULL"/></Relationships>
</file>

<file path=ppt/slides/_rels/slide1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NUL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NULL"/><Relationship Id="rId7" Type="http://schemas.openxmlformats.org/officeDocument/2006/relationships/diagramQuickStyle" Target="../diagrams/quickStyle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38.jpg"/><Relationship Id="rId5" Type="http://schemas.openxmlformats.org/officeDocument/2006/relationships/diagramData" Target="../diagrams/data1.xml"/><Relationship Id="rId10" Type="http://schemas.openxmlformats.org/officeDocument/2006/relationships/image" Target="../media/image37.emf"/><Relationship Id="rId4" Type="http://schemas.openxmlformats.org/officeDocument/2006/relationships/image" Target="../media/image36.emf"/><Relationship Id="rId9" Type="http://schemas.microsoft.com/office/2007/relationships/diagramDrawing" Target="../diagrams/drawing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emf"/><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NUL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NULL"/><Relationship Id="rId7" Type="http://schemas.openxmlformats.org/officeDocument/2006/relationships/diagramColors" Target="../diagrams/colors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42.jpg"/><Relationship Id="rId5" Type="http://schemas.openxmlformats.org/officeDocument/2006/relationships/diagramLayout" Target="../diagrams/layout2.xml"/><Relationship Id="rId10" Type="http://schemas.openxmlformats.org/officeDocument/2006/relationships/image" Target="../media/image41.jpg"/><Relationship Id="rId4" Type="http://schemas.openxmlformats.org/officeDocument/2006/relationships/diagramData" Target="../diagrams/data2.xml"/><Relationship Id="rId9" Type="http://schemas.openxmlformats.org/officeDocument/2006/relationships/image" Target="../media/image40.jpe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3.xml"/><Relationship Id="rId7" Type="http://schemas.openxmlformats.org/officeDocument/2006/relationships/image" Target="../media/image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38.jpg"/><Relationship Id="rId4" Type="http://schemas.openxmlformats.org/officeDocument/2006/relationships/diagramQuickStyle" Target="../diagrams/quickStyle3.xml"/><Relationship Id="rId9" Type="http://schemas.openxmlformats.org/officeDocument/2006/relationships/image" Target="NUL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NUL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emf"/><Relationship Id="rId1" Type="http://schemas.openxmlformats.org/officeDocument/2006/relationships/slideLayout" Target="../slideLayouts/slideLayout2.xml"/><Relationship Id="rId4" Type="http://schemas.openxmlformats.org/officeDocument/2006/relationships/image" Target="NUL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NUL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NUL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NUL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5.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NULL"/></Relationships>
</file>

<file path=ppt/slides/_rels/slide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NUL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NUL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jp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8" Type="http://schemas.openxmlformats.org/officeDocument/2006/relationships/image" Target="../media/image71.jfif"/><Relationship Id="rId3" Type="http://schemas.openxmlformats.org/officeDocument/2006/relationships/diagramLayout" Target="../diagrams/layout4.xml"/><Relationship Id="rId7" Type="http://schemas.openxmlformats.org/officeDocument/2006/relationships/image" Target="../media/image70.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openxmlformats.org/officeDocument/2006/relationships/image" Target="NULL"/><Relationship Id="rId5" Type="http://schemas.openxmlformats.org/officeDocument/2006/relationships/diagramColors" Target="../diagrams/colors4.xml"/><Relationship Id="rId10" Type="http://schemas.openxmlformats.org/officeDocument/2006/relationships/image" Target="../media/image5.png"/><Relationship Id="rId4" Type="http://schemas.openxmlformats.org/officeDocument/2006/relationships/diagramQuickStyle" Target="../diagrams/quickStyle4.xml"/><Relationship Id="rId9" Type="http://schemas.openxmlformats.org/officeDocument/2006/relationships/image" Target="../media/image72.jpg"/></Relationships>
</file>

<file path=ppt/slides/_rels/slide55.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73.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image" Target="NUL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NULL"/></Relationships>
</file>

<file path=ppt/slides/_rels/slide5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5.png"/><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5.pn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image" Target="NULL"/></Relationships>
</file>

<file path=ppt/slides/_rels/slide6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6.jpg"/><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2.png"/><Relationship Id="rId7" Type="http://schemas.openxmlformats.org/officeDocument/2006/relationships/image" Target="../media/image92.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83.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82.png"/><Relationship Id="rId7" Type="http://schemas.openxmlformats.org/officeDocument/2006/relationships/image" Target="../media/image9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76.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jpeg"/></Relationships>
</file>

<file path=ppt/slides/_rels/slide8.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18.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καταπληξια</a:t>
            </a:r>
            <a:endParaRPr lang="el-GR" dirty="0"/>
          </a:p>
        </p:txBody>
      </p:sp>
      <p:sp>
        <p:nvSpPr>
          <p:cNvPr id="3" name="Subtitle 2"/>
          <p:cNvSpPr>
            <a:spLocks noGrp="1"/>
          </p:cNvSpPr>
          <p:nvPr>
            <p:ph type="subTitle" idx="1"/>
          </p:nvPr>
        </p:nvSpPr>
        <p:spPr>
          <a:xfrm>
            <a:off x="1069848" y="4389120"/>
            <a:ext cx="7891272" cy="1302554"/>
          </a:xfrm>
        </p:spPr>
        <p:txBody>
          <a:bodyPr>
            <a:normAutofit/>
          </a:bodyPr>
          <a:lstStyle/>
          <a:p>
            <a:r>
              <a:rPr lang="el-GR" b="1" dirty="0" smtClean="0"/>
              <a:t>Τατούλη Ιωάννα</a:t>
            </a:r>
            <a:r>
              <a:rPr lang="el-GR" dirty="0" smtClean="0"/>
              <a:t> </a:t>
            </a:r>
            <a:endParaRPr lang="en-US" dirty="0" smtClean="0"/>
          </a:p>
          <a:p>
            <a:r>
              <a:rPr lang="el-GR" sz="1500" dirty="0" smtClean="0"/>
              <a:t>Παθολόγος-ΜΕΘ, Επιμ. Β, Θεραπευτική Κλινική, ΓΝΑ Αλεξάνδρα</a:t>
            </a:r>
            <a:endParaRPr lang="en-US" sz="1500" dirty="0" smtClean="0"/>
          </a:p>
          <a:p>
            <a:r>
              <a:rPr lang="en-US" sz="1500" dirty="0" smtClean="0"/>
              <a:t>MD </a:t>
            </a:r>
            <a:r>
              <a:rPr lang="el-GR" sz="1500" dirty="0" smtClean="0"/>
              <a:t>«Σύνδρομο μετά ΜΕΘ», υπ. </a:t>
            </a:r>
            <a:r>
              <a:rPr lang="en-US" sz="1500" dirty="0" smtClean="0"/>
              <a:t>MD </a:t>
            </a:r>
            <a:r>
              <a:rPr lang="el-GR" sz="1500" dirty="0" smtClean="0"/>
              <a:t>«Μηχανικός Αερισμός», </a:t>
            </a:r>
            <a:r>
              <a:rPr lang="el-GR" sz="1500" dirty="0"/>
              <a:t>υπ. </a:t>
            </a:r>
            <a:r>
              <a:rPr lang="en-US" sz="1500" dirty="0"/>
              <a:t>PHD </a:t>
            </a:r>
            <a:endParaRPr lang="el-GR" sz="1500" dirty="0"/>
          </a:p>
          <a:p>
            <a:endParaRPr lang="en-US" dirty="0" smtClean="0"/>
          </a:p>
        </p:txBody>
      </p:sp>
      <p:sp>
        <p:nvSpPr>
          <p:cNvPr id="4" name="Subtitle 2"/>
          <p:cNvSpPr txBox="1">
            <a:spLocks/>
          </p:cNvSpPr>
          <p:nvPr/>
        </p:nvSpPr>
        <p:spPr>
          <a:xfrm>
            <a:off x="3997016" y="6362165"/>
            <a:ext cx="5928830" cy="17645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r>
              <a:rPr lang="el-GR" b="1" dirty="0" smtClean="0"/>
              <a:t>Μονάδα Αυξημένης Φροντίδας</a:t>
            </a:r>
            <a:endParaRPr lang="en-US" dirty="0" smtClean="0"/>
          </a:p>
        </p:txBody>
      </p:sp>
      <p:pic>
        <p:nvPicPr>
          <p:cNvPr id="7"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r="3508" b="14898"/>
          <a:stretch/>
        </p:blipFill>
        <p:spPr>
          <a:xfrm>
            <a:off x="240446" y="370152"/>
            <a:ext cx="2601986" cy="561273"/>
          </a:xfrm>
          <a:prstGeom prst="rect">
            <a:avLst/>
          </a:prstGeom>
        </p:spPr>
      </p:pic>
      <p:sp>
        <p:nvSpPr>
          <p:cNvPr id="5" name="Rectangle 4"/>
          <p:cNvSpPr/>
          <p:nvPr/>
        </p:nvSpPr>
        <p:spPr>
          <a:xfrm>
            <a:off x="10332274" y="185486"/>
            <a:ext cx="1372492" cy="369332"/>
          </a:xfrm>
          <a:prstGeom prst="rect">
            <a:avLst/>
          </a:prstGeom>
        </p:spPr>
        <p:txBody>
          <a:bodyPr wrap="none">
            <a:spAutoFit/>
          </a:bodyPr>
          <a:lstStyle/>
          <a:p>
            <a:r>
              <a:rPr lang="el-GR" b="1" dirty="0"/>
              <a:t>5</a:t>
            </a:r>
            <a:r>
              <a:rPr lang="el-GR" b="1" dirty="0" smtClean="0"/>
              <a:t>/10/2022</a:t>
            </a:r>
            <a:endParaRPr lang="en-US" dirty="0"/>
          </a:p>
        </p:txBody>
      </p:sp>
    </p:spTree>
    <p:extLst>
      <p:ext uri="{BB962C8B-B14F-4D97-AF65-F5344CB8AC3E}">
        <p14:creationId xmlns:p14="http://schemas.microsoft.com/office/powerpoint/2010/main" val="32988029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clrChange>
              <a:clrFrom>
                <a:srgbClr val="F3F2F0"/>
              </a:clrFrom>
              <a:clrTo>
                <a:srgbClr val="F3F2F0">
                  <a:alpha val="0"/>
                </a:srgbClr>
              </a:clrTo>
            </a:clrChange>
            <a:extLst>
              <a:ext uri="{28A0092B-C50C-407E-A947-70E740481C1C}">
                <a14:useLocalDpi xmlns:a14="http://schemas.microsoft.com/office/drawing/2010/main" val="0"/>
              </a:ext>
            </a:extLst>
          </a:blip>
          <a:srcRect l="20093" t="38196" r="22765" b="14260"/>
          <a:stretch/>
        </p:blipFill>
        <p:spPr>
          <a:xfrm>
            <a:off x="0" y="685801"/>
            <a:ext cx="6311012" cy="5420497"/>
          </a:xfrm>
          <a:prstGeom prst="rect">
            <a:avLst/>
          </a:prstGeom>
        </p:spPr>
      </p:pic>
      <p:sp>
        <p:nvSpPr>
          <p:cNvPr id="7" name="TextBox 6"/>
          <p:cNvSpPr txBox="1"/>
          <p:nvPr/>
        </p:nvSpPr>
        <p:spPr>
          <a:xfrm>
            <a:off x="64832" y="1013200"/>
            <a:ext cx="1746422" cy="584775"/>
          </a:xfrm>
          <a:prstGeom prst="rect">
            <a:avLst/>
          </a:prstGeom>
          <a:noFill/>
        </p:spPr>
        <p:txBody>
          <a:bodyPr wrap="square" rtlCol="0">
            <a:spAutoFit/>
          </a:bodyPr>
          <a:lstStyle/>
          <a:p>
            <a:r>
              <a:rPr lang="el-GR" sz="1600" b="1" dirty="0" smtClean="0">
                <a:solidFill>
                  <a:srgbClr val="0070C0"/>
                </a:solidFill>
              </a:rPr>
              <a:t>Φλεβική Επιστροφή</a:t>
            </a:r>
            <a:endParaRPr lang="el-GR" sz="1600" b="1" dirty="0">
              <a:solidFill>
                <a:srgbClr val="0070C0"/>
              </a:solidFill>
            </a:endParaRPr>
          </a:p>
        </p:txBody>
      </p:sp>
      <p:sp>
        <p:nvSpPr>
          <p:cNvPr id="4" name="TextBox 3"/>
          <p:cNvSpPr txBox="1"/>
          <p:nvPr/>
        </p:nvSpPr>
        <p:spPr>
          <a:xfrm>
            <a:off x="5353018" y="3630772"/>
            <a:ext cx="1915987" cy="338554"/>
          </a:xfrm>
          <a:prstGeom prst="rect">
            <a:avLst/>
          </a:prstGeom>
          <a:noFill/>
        </p:spPr>
        <p:txBody>
          <a:bodyPr wrap="square" rtlCol="0">
            <a:spAutoFit/>
          </a:bodyPr>
          <a:lstStyle/>
          <a:p>
            <a:r>
              <a:rPr lang="en-US" sz="1600" dirty="0" smtClean="0">
                <a:solidFill>
                  <a:schemeClr val="accent2">
                    <a:lumMod val="40000"/>
                    <a:lumOff val="60000"/>
                  </a:schemeClr>
                </a:solidFill>
              </a:rPr>
              <a:t>MAP</a:t>
            </a:r>
            <a:endParaRPr lang="el-GR" sz="1600" dirty="0">
              <a:solidFill>
                <a:schemeClr val="accent2">
                  <a:lumMod val="40000"/>
                  <a:lumOff val="60000"/>
                </a:schemeClr>
              </a:solidFill>
            </a:endParaRPr>
          </a:p>
        </p:txBody>
      </p:sp>
      <p:sp>
        <p:nvSpPr>
          <p:cNvPr id="2" name="TextBox 1"/>
          <p:cNvSpPr txBox="1"/>
          <p:nvPr/>
        </p:nvSpPr>
        <p:spPr>
          <a:xfrm>
            <a:off x="9424085" y="420010"/>
            <a:ext cx="914400" cy="369332"/>
          </a:xfrm>
          <a:prstGeom prst="rect">
            <a:avLst/>
          </a:prstGeom>
          <a:noFill/>
        </p:spPr>
        <p:txBody>
          <a:bodyPr wrap="square" rtlCol="0">
            <a:spAutoFit/>
          </a:bodyPr>
          <a:lstStyle/>
          <a:p>
            <a:r>
              <a:rPr lang="en-US" dirty="0" smtClean="0"/>
              <a:t>RV</a:t>
            </a:r>
            <a:endParaRPr lang="el-GR" dirty="0"/>
          </a:p>
        </p:txBody>
      </p:sp>
      <p:cxnSp>
        <p:nvCxnSpPr>
          <p:cNvPr id="8" name="Straight Connector 7"/>
          <p:cNvCxnSpPr/>
          <p:nvPr/>
        </p:nvCxnSpPr>
        <p:spPr>
          <a:xfrm>
            <a:off x="9193424" y="426098"/>
            <a:ext cx="1145061"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348898" y="4014405"/>
            <a:ext cx="1915987" cy="338554"/>
          </a:xfrm>
          <a:prstGeom prst="rect">
            <a:avLst/>
          </a:prstGeom>
          <a:noFill/>
        </p:spPr>
        <p:txBody>
          <a:bodyPr wrap="square" rtlCol="0">
            <a:spAutoFit/>
          </a:bodyPr>
          <a:lstStyle/>
          <a:p>
            <a:r>
              <a:rPr lang="en-US" sz="1600" dirty="0" smtClean="0">
                <a:solidFill>
                  <a:schemeClr val="accent2">
                    <a:lumMod val="40000"/>
                    <a:lumOff val="60000"/>
                  </a:schemeClr>
                </a:solidFill>
              </a:rPr>
              <a:t>SVR</a:t>
            </a:r>
            <a:endParaRPr lang="el-GR" sz="1600" dirty="0">
              <a:solidFill>
                <a:schemeClr val="accent2">
                  <a:lumMod val="40000"/>
                  <a:lumOff val="60000"/>
                </a:schemeClr>
              </a:solidFill>
            </a:endParaRPr>
          </a:p>
        </p:txBody>
      </p:sp>
      <p:sp>
        <p:nvSpPr>
          <p:cNvPr id="12" name="TextBox 11"/>
          <p:cNvSpPr txBox="1"/>
          <p:nvPr/>
        </p:nvSpPr>
        <p:spPr>
          <a:xfrm>
            <a:off x="4752406" y="942818"/>
            <a:ext cx="1746422" cy="584775"/>
          </a:xfrm>
          <a:prstGeom prst="rect">
            <a:avLst/>
          </a:prstGeom>
          <a:noFill/>
        </p:spPr>
        <p:txBody>
          <a:bodyPr wrap="square" rtlCol="0">
            <a:spAutoFit/>
          </a:bodyPr>
          <a:lstStyle/>
          <a:p>
            <a:r>
              <a:rPr lang="el-GR" sz="1600" b="1" dirty="0" smtClean="0">
                <a:solidFill>
                  <a:srgbClr val="FF0000"/>
                </a:solidFill>
              </a:rPr>
              <a:t>Καρδιακή </a:t>
            </a:r>
          </a:p>
          <a:p>
            <a:r>
              <a:rPr lang="el-GR" sz="1600" b="1" dirty="0" smtClean="0">
                <a:solidFill>
                  <a:srgbClr val="FF0000"/>
                </a:solidFill>
              </a:rPr>
              <a:t>Παροχή</a:t>
            </a:r>
            <a:endParaRPr lang="el-GR" sz="1600" b="1" dirty="0">
              <a:solidFill>
                <a:srgbClr val="FF0000"/>
              </a:solidFill>
            </a:endParaRPr>
          </a:p>
        </p:txBody>
      </p:sp>
      <p:sp>
        <p:nvSpPr>
          <p:cNvPr id="13" name="TextBox 12"/>
          <p:cNvSpPr txBox="1"/>
          <p:nvPr/>
        </p:nvSpPr>
        <p:spPr>
          <a:xfrm>
            <a:off x="0" y="1768909"/>
            <a:ext cx="1746422" cy="369332"/>
          </a:xfrm>
          <a:prstGeom prst="rect">
            <a:avLst/>
          </a:prstGeom>
          <a:noFill/>
        </p:spPr>
        <p:txBody>
          <a:bodyPr wrap="square" rtlCol="0">
            <a:spAutoFit/>
          </a:bodyPr>
          <a:lstStyle/>
          <a:p>
            <a:r>
              <a:rPr lang="en-US" dirty="0" smtClean="0">
                <a:solidFill>
                  <a:schemeClr val="accent2">
                    <a:lumMod val="40000"/>
                    <a:lumOff val="60000"/>
                  </a:schemeClr>
                </a:solidFill>
              </a:rPr>
              <a:t>PRA (CVP)</a:t>
            </a:r>
            <a:endParaRPr lang="el-GR" dirty="0">
              <a:solidFill>
                <a:schemeClr val="accent2">
                  <a:lumMod val="40000"/>
                  <a:lumOff val="60000"/>
                </a:schemeClr>
              </a:solidFill>
            </a:endParaRPr>
          </a:p>
        </p:txBody>
      </p:sp>
      <p:sp>
        <p:nvSpPr>
          <p:cNvPr id="14" name="TextBox 13"/>
          <p:cNvSpPr txBox="1"/>
          <p:nvPr/>
        </p:nvSpPr>
        <p:spPr>
          <a:xfrm>
            <a:off x="64832" y="3752937"/>
            <a:ext cx="1443324" cy="369332"/>
          </a:xfrm>
          <a:prstGeom prst="rect">
            <a:avLst/>
          </a:prstGeom>
          <a:noFill/>
        </p:spPr>
        <p:txBody>
          <a:bodyPr wrap="square" rtlCol="0">
            <a:spAutoFit/>
          </a:bodyPr>
          <a:lstStyle/>
          <a:p>
            <a:r>
              <a:rPr lang="en-US" dirty="0" smtClean="0">
                <a:solidFill>
                  <a:schemeClr val="accent2">
                    <a:lumMod val="40000"/>
                    <a:lumOff val="60000"/>
                  </a:schemeClr>
                </a:solidFill>
              </a:rPr>
              <a:t>MSFP</a:t>
            </a:r>
            <a:endParaRPr lang="el-GR" dirty="0">
              <a:solidFill>
                <a:schemeClr val="accent2">
                  <a:lumMod val="40000"/>
                  <a:lumOff val="60000"/>
                </a:schemeClr>
              </a:solidFill>
            </a:endParaRPr>
          </a:p>
        </p:txBody>
      </p:sp>
      <p:sp>
        <p:nvSpPr>
          <p:cNvPr id="3" name="Content Placeholder 2"/>
          <p:cNvSpPr>
            <a:spLocks noGrp="1"/>
          </p:cNvSpPr>
          <p:nvPr>
            <p:ph idx="1"/>
          </p:nvPr>
        </p:nvSpPr>
        <p:spPr/>
        <p:txBody>
          <a:bodyPr/>
          <a:lstStyle/>
          <a:p>
            <a:endParaRPr lang="el-GR"/>
          </a:p>
        </p:txBody>
      </p:sp>
      <p:sp>
        <p:nvSpPr>
          <p:cNvPr id="15" name="Content Placeholder 13"/>
          <p:cNvSpPr txBox="1">
            <a:spLocks/>
          </p:cNvSpPr>
          <p:nvPr/>
        </p:nvSpPr>
        <p:spPr>
          <a:xfrm>
            <a:off x="6842988" y="90579"/>
            <a:ext cx="5001438" cy="6092504"/>
          </a:xfrm>
          <a:prstGeom prst="rect">
            <a:avLst/>
          </a:prstGeom>
        </p:spPr>
        <p:style>
          <a:lnRef idx="0">
            <a:scrgbClr r="0" g="0" b="0"/>
          </a:lnRef>
          <a:fillRef idx="1001">
            <a:schemeClr val="lt2"/>
          </a:fillRef>
          <a:effectRef idx="0">
            <a:scrgbClr r="0" g="0" b="0"/>
          </a:effectRef>
          <a:fontRef idx="major"/>
        </p:style>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j-lt"/>
                <a:ea typeface="+mj-ea"/>
                <a:cs typeface="+mj-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j-lt"/>
                <a:ea typeface="+mj-ea"/>
                <a:cs typeface="+mj-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j-lt"/>
                <a:ea typeface="+mj-ea"/>
                <a:cs typeface="+mj-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j-lt"/>
                <a:ea typeface="+mj-ea"/>
                <a:cs typeface="+mj-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j-lt"/>
                <a:ea typeface="+mj-ea"/>
                <a:cs typeface="+mj-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j-lt"/>
                <a:ea typeface="+mj-ea"/>
                <a:cs typeface="+mj-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j-lt"/>
                <a:ea typeface="+mj-ea"/>
                <a:cs typeface="+mj-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j-lt"/>
                <a:ea typeface="+mj-ea"/>
                <a:cs typeface="+mj-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j-lt"/>
                <a:ea typeface="+mj-ea"/>
                <a:cs typeface="+mj-cs"/>
              </a:defRPr>
            </a:lvl9pPr>
          </a:lstStyle>
          <a:p>
            <a:pPr marL="0" indent="0">
              <a:buFont typeface="Wingdings" pitchFamily="2" charset="2"/>
              <a:buNone/>
            </a:pPr>
            <a:endParaRPr lang="en-US" sz="1800" smtClean="0"/>
          </a:p>
          <a:p>
            <a:r>
              <a:rPr lang="en-US" sz="1800" smtClean="0"/>
              <a:t>MAP</a:t>
            </a:r>
            <a:r>
              <a:rPr lang="el-GR" sz="1800" smtClean="0"/>
              <a:t> είναι η πίεση άρδευσης των ιστών </a:t>
            </a:r>
            <a:r>
              <a:rPr lang="en-US" sz="1800" smtClean="0"/>
              <a:t> </a:t>
            </a:r>
            <a:r>
              <a:rPr lang="el-GR" sz="1800" smtClean="0"/>
              <a:t>                     </a:t>
            </a:r>
          </a:p>
          <a:p>
            <a:pPr marL="0" indent="0">
              <a:buFont typeface="Wingdings" pitchFamily="2" charset="2"/>
              <a:buNone/>
            </a:pPr>
            <a:r>
              <a:rPr lang="el-GR" sz="1800" b="1" smtClean="0"/>
              <a:t>                                           </a:t>
            </a:r>
            <a:r>
              <a:rPr lang="en-US" sz="1800" b="1" smtClean="0"/>
              <a:t>MAP = CO x  </a:t>
            </a:r>
            <a:r>
              <a:rPr lang="en-US" sz="1800" b="1" smtClean="0">
                <a:solidFill>
                  <a:schemeClr val="accent2"/>
                </a:solidFill>
              </a:rPr>
              <a:t>SVR </a:t>
            </a:r>
            <a:r>
              <a:rPr lang="en-US" sz="1800" b="1" smtClean="0"/>
              <a:t>        </a:t>
            </a:r>
          </a:p>
          <a:p>
            <a:r>
              <a:rPr lang="en-US" sz="1800" smtClean="0"/>
              <a:t>SVR </a:t>
            </a:r>
            <a:r>
              <a:rPr lang="el-GR" sz="1800" smtClean="0"/>
              <a:t>οι αντιστάσεις της συστηματικής κυκλοφορίας</a:t>
            </a:r>
            <a:endParaRPr lang="en-US" sz="1800" smtClean="0"/>
          </a:p>
          <a:p>
            <a:r>
              <a:rPr lang="en-US" sz="1800" smtClean="0"/>
              <a:t>CO </a:t>
            </a:r>
            <a:r>
              <a:rPr lang="el-GR" sz="1800" smtClean="0"/>
              <a:t>(καρδιακή παροχή) ο </a:t>
            </a:r>
            <a:r>
              <a:rPr lang="en-US" sz="1800" smtClean="0"/>
              <a:t>V </a:t>
            </a:r>
            <a:r>
              <a:rPr lang="el-GR" sz="1800" smtClean="0"/>
              <a:t>αίματος που προωθείται από τις κοιλίες σε ένα λεπτό</a:t>
            </a:r>
          </a:p>
          <a:p>
            <a:pPr marL="0" indent="0">
              <a:buFont typeface="Wingdings" pitchFamily="2" charset="2"/>
              <a:buNone/>
            </a:pPr>
            <a:r>
              <a:rPr lang="el-GR" sz="1800" b="1" smtClean="0">
                <a:solidFill>
                  <a:schemeClr val="accent2"/>
                </a:solidFill>
              </a:rPr>
              <a:t>                                             </a:t>
            </a:r>
            <a:r>
              <a:rPr lang="en-US" sz="1800" b="1" smtClean="0">
                <a:solidFill>
                  <a:schemeClr val="accent2"/>
                </a:solidFill>
              </a:rPr>
              <a:t>CO</a:t>
            </a:r>
            <a:r>
              <a:rPr lang="en-US" sz="1800" b="1" smtClean="0"/>
              <a:t>= SV x HR    </a:t>
            </a:r>
            <a:endParaRPr lang="el-GR" sz="1800" b="1" smtClean="0"/>
          </a:p>
          <a:p>
            <a:r>
              <a:rPr lang="en-US" sz="1800" smtClean="0"/>
              <a:t>SV </a:t>
            </a:r>
            <a:r>
              <a:rPr lang="en-US" sz="1800" b="1" smtClean="0"/>
              <a:t> </a:t>
            </a:r>
            <a:r>
              <a:rPr lang="el-GR" sz="1800" smtClean="0"/>
              <a:t>ο </a:t>
            </a:r>
            <a:r>
              <a:rPr lang="en-US" sz="1800" smtClean="0"/>
              <a:t>V</a:t>
            </a:r>
            <a:r>
              <a:rPr lang="el-GR" sz="1800" smtClean="0"/>
              <a:t>αιμ που εξωθείται σε μία συστολή</a:t>
            </a:r>
          </a:p>
          <a:p>
            <a:pPr marL="0" indent="0">
              <a:buFont typeface="Wingdings" pitchFamily="2" charset="2"/>
              <a:buNone/>
            </a:pPr>
            <a:r>
              <a:rPr lang="el-GR" sz="1800" smtClean="0"/>
              <a:t>εξαρτάται από: </a:t>
            </a:r>
          </a:p>
          <a:p>
            <a:pPr marL="0" indent="0">
              <a:buFont typeface="Wingdings" pitchFamily="2" charset="2"/>
              <a:buNone/>
            </a:pPr>
            <a:endParaRPr lang="el-GR" sz="1800" smtClean="0"/>
          </a:p>
          <a:p>
            <a:pPr>
              <a:buFont typeface="Wingdings" pitchFamily="2" charset="2"/>
              <a:buChar char="v"/>
            </a:pPr>
            <a:r>
              <a:rPr lang="el-GR" b="1" smtClean="0">
                <a:solidFill>
                  <a:schemeClr val="accent2"/>
                </a:solidFill>
              </a:rPr>
              <a:t>ΠΡΟΦΟΡΤΙΟ</a:t>
            </a:r>
            <a:r>
              <a:rPr lang="el-GR" b="1" smtClean="0"/>
              <a:t> </a:t>
            </a:r>
            <a:r>
              <a:rPr lang="en-US" sz="1400" smtClean="0"/>
              <a:t>V</a:t>
            </a:r>
            <a:r>
              <a:rPr lang="el-GR" sz="1400" smtClean="0"/>
              <a:t>αιμ στις κοιλίες σε τελος διαστολής</a:t>
            </a:r>
            <a:endParaRPr lang="en-US" sz="1400" smtClean="0"/>
          </a:p>
          <a:p>
            <a:pPr marL="0" indent="0">
              <a:buFont typeface="Wingdings" pitchFamily="2" charset="2"/>
              <a:buNone/>
            </a:pPr>
            <a:r>
              <a:rPr lang="el-GR" sz="1400" smtClean="0"/>
              <a:t>Ενδαγγειακός όγκος</a:t>
            </a:r>
          </a:p>
          <a:p>
            <a:pPr marL="0" indent="0">
              <a:buFont typeface="Wingdings" pitchFamily="2" charset="2"/>
              <a:buNone/>
            </a:pPr>
            <a:r>
              <a:rPr lang="el-GR" sz="1400" smtClean="0"/>
              <a:t>Φλεβική επιστροφή </a:t>
            </a:r>
            <a:endParaRPr lang="en-US" sz="1400" smtClean="0"/>
          </a:p>
          <a:p>
            <a:pPr>
              <a:buFont typeface="Wingdings" pitchFamily="2" charset="2"/>
              <a:buChar char="v"/>
            </a:pPr>
            <a:r>
              <a:rPr lang="el-GR" b="1" smtClean="0">
                <a:solidFill>
                  <a:schemeClr val="accent2"/>
                </a:solidFill>
              </a:rPr>
              <a:t>ΣΥΣΠΑΣΤΙΚΟΤΗΤΑ</a:t>
            </a:r>
          </a:p>
          <a:p>
            <a:pPr>
              <a:buFont typeface="Wingdings" pitchFamily="2" charset="2"/>
              <a:buChar char="v"/>
            </a:pPr>
            <a:r>
              <a:rPr lang="el-GR" b="1" smtClean="0">
                <a:solidFill>
                  <a:schemeClr val="accent2"/>
                </a:solidFill>
              </a:rPr>
              <a:t>ΜΕΤΑΦΟΡΤΙΟ</a:t>
            </a:r>
            <a:r>
              <a:rPr lang="el-GR" b="1" smtClean="0"/>
              <a:t> </a:t>
            </a:r>
            <a:r>
              <a:rPr lang="el-GR" sz="1600" smtClean="0"/>
              <a:t>αντίσταση στην εξώθηση του αίματος από τις κοιλίες</a:t>
            </a:r>
            <a:endParaRPr lang="el-GR" sz="1600" b="1" smtClean="0"/>
          </a:p>
          <a:p>
            <a:pPr marL="0" indent="0">
              <a:buFont typeface="Wingdings" pitchFamily="2" charset="2"/>
              <a:buNone/>
            </a:pPr>
            <a:endParaRPr lang="el-GR" b="1" dirty="0"/>
          </a:p>
        </p:txBody>
      </p:sp>
      <p:sp>
        <p:nvSpPr>
          <p:cNvPr id="16" name="Rectangle 15"/>
          <p:cNvSpPr/>
          <p:nvPr/>
        </p:nvSpPr>
        <p:spPr>
          <a:xfrm>
            <a:off x="6842988" y="155278"/>
            <a:ext cx="4483495" cy="97478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MAP</a:t>
            </a:r>
            <a:r>
              <a:rPr lang="el-GR" dirty="0" smtClean="0"/>
              <a:t> </a:t>
            </a:r>
            <a:r>
              <a:rPr lang="el-GR" dirty="0"/>
              <a:t>είναι η πίεση άρδευσης των ιστών </a:t>
            </a:r>
            <a:r>
              <a:rPr lang="en-US" dirty="0"/>
              <a:t> </a:t>
            </a:r>
            <a:r>
              <a:rPr lang="el-GR" dirty="0"/>
              <a:t>                     </a:t>
            </a:r>
          </a:p>
          <a:p>
            <a:r>
              <a:rPr lang="el-GR" b="1" dirty="0"/>
              <a:t>                                           </a:t>
            </a:r>
            <a:r>
              <a:rPr lang="en-US" b="1" dirty="0"/>
              <a:t>MAP = CO x </a:t>
            </a:r>
            <a:r>
              <a:rPr lang="en-US" b="1" dirty="0" smtClean="0"/>
              <a:t>SVR </a:t>
            </a:r>
            <a:endParaRPr lang="en-US" b="1" dirty="0"/>
          </a:p>
        </p:txBody>
      </p:sp>
    </p:spTree>
    <p:extLst>
      <p:ext uri="{BB962C8B-B14F-4D97-AF65-F5344CB8AC3E}">
        <p14:creationId xmlns:p14="http://schemas.microsoft.com/office/powerpoint/2010/main" val="138161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anim calcmode="lin" valueType="num">
                                      <p:cBhvr>
                                        <p:cTn id="29" dur="1000" fill="hold"/>
                                        <p:tgtEl>
                                          <p:spTgt spid="15">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15">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15">
                                            <p:txEl>
                                              <p:pRg st="2" end="2"/>
                                            </p:txEl>
                                          </p:spTgt>
                                        </p:tgtEl>
                                        <p:attrNameLst>
                                          <p:attrName>style.rotation</p:attrName>
                                        </p:attrNameLst>
                                      </p:cBhvr>
                                      <p:tavLst>
                                        <p:tav tm="0">
                                          <p:val>
                                            <p:fltVal val="90"/>
                                          </p:val>
                                        </p:tav>
                                        <p:tav tm="100000">
                                          <p:val>
                                            <p:fltVal val="0"/>
                                          </p:val>
                                        </p:tav>
                                      </p:tavLst>
                                    </p:anim>
                                    <p:animEffect transition="in" filter="fade">
                                      <p:cBhvr>
                                        <p:cTn id="32" dur="1000"/>
                                        <p:tgtEl>
                                          <p:spTgt spid="1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xEl>
                                              <p:pRg st="6" end="6"/>
                                            </p:txEl>
                                          </p:spTgt>
                                        </p:tgtEl>
                                        <p:attrNameLst>
                                          <p:attrName>style.visibility</p:attrName>
                                        </p:attrNameLst>
                                      </p:cBhvr>
                                      <p:to>
                                        <p:strVal val="visible"/>
                                      </p:to>
                                    </p:set>
                                    <p:animEffect transition="in" filter="fade">
                                      <p:cBhvr>
                                        <p:cTn id="47" dur="500"/>
                                        <p:tgtEl>
                                          <p:spTgt spid="15">
                                            <p:txEl>
                                              <p:pRg st="6" end="6"/>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5">
                                            <p:txEl>
                                              <p:pRg st="7" end="7"/>
                                            </p:txEl>
                                          </p:spTgt>
                                        </p:tgtEl>
                                        <p:attrNameLst>
                                          <p:attrName>style.visibility</p:attrName>
                                        </p:attrNameLst>
                                      </p:cBhvr>
                                      <p:to>
                                        <p:strVal val="visible"/>
                                      </p:to>
                                    </p:set>
                                    <p:animEffect transition="in" filter="fade">
                                      <p:cBhvr>
                                        <p:cTn id="50" dur="500"/>
                                        <p:tgtEl>
                                          <p:spTgt spid="15">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5">
                                            <p:txEl>
                                              <p:pRg st="9" end="9"/>
                                            </p:txEl>
                                          </p:spTgt>
                                        </p:tgtEl>
                                        <p:attrNameLst>
                                          <p:attrName>style.visibility</p:attrName>
                                        </p:attrNameLst>
                                      </p:cBhvr>
                                      <p:to>
                                        <p:strVal val="visible"/>
                                      </p:to>
                                    </p:set>
                                    <p:animEffect transition="in" filter="circle(in)">
                                      <p:cBhvr>
                                        <p:cTn id="55" dur="2000"/>
                                        <p:tgtEl>
                                          <p:spTgt spid="15">
                                            <p:txEl>
                                              <p:pRg st="9" end="9"/>
                                            </p:txEl>
                                          </p:spTgt>
                                        </p:tgtEl>
                                      </p:cBhvr>
                                    </p:animEffect>
                                  </p:childTnLst>
                                </p:cTn>
                              </p:par>
                              <p:par>
                                <p:cTn id="56" presetID="6" presetClass="entr" presetSubtype="16" fill="hold" nodeType="withEffect">
                                  <p:stCondLst>
                                    <p:cond delay="0"/>
                                  </p:stCondLst>
                                  <p:childTnLst>
                                    <p:set>
                                      <p:cBhvr>
                                        <p:cTn id="57" dur="1" fill="hold">
                                          <p:stCondLst>
                                            <p:cond delay="0"/>
                                          </p:stCondLst>
                                        </p:cTn>
                                        <p:tgtEl>
                                          <p:spTgt spid="15">
                                            <p:txEl>
                                              <p:pRg st="10" end="10"/>
                                            </p:txEl>
                                          </p:spTgt>
                                        </p:tgtEl>
                                        <p:attrNameLst>
                                          <p:attrName>style.visibility</p:attrName>
                                        </p:attrNameLst>
                                      </p:cBhvr>
                                      <p:to>
                                        <p:strVal val="visible"/>
                                      </p:to>
                                    </p:set>
                                    <p:animEffect transition="in" filter="circle(in)">
                                      <p:cBhvr>
                                        <p:cTn id="58" dur="2000"/>
                                        <p:tgtEl>
                                          <p:spTgt spid="15">
                                            <p:txEl>
                                              <p:pRg st="10" end="10"/>
                                            </p:txEl>
                                          </p:spTgt>
                                        </p:tgtEl>
                                      </p:cBhvr>
                                    </p:animEffect>
                                  </p:childTnLst>
                                </p:cTn>
                              </p:par>
                              <p:par>
                                <p:cTn id="59" presetID="6" presetClass="entr" presetSubtype="16" fill="hold" nodeType="withEffect">
                                  <p:stCondLst>
                                    <p:cond delay="0"/>
                                  </p:stCondLst>
                                  <p:childTnLst>
                                    <p:set>
                                      <p:cBhvr>
                                        <p:cTn id="60" dur="1" fill="hold">
                                          <p:stCondLst>
                                            <p:cond delay="0"/>
                                          </p:stCondLst>
                                        </p:cTn>
                                        <p:tgtEl>
                                          <p:spTgt spid="15">
                                            <p:txEl>
                                              <p:pRg st="11" end="11"/>
                                            </p:txEl>
                                          </p:spTgt>
                                        </p:tgtEl>
                                        <p:attrNameLst>
                                          <p:attrName>style.visibility</p:attrName>
                                        </p:attrNameLst>
                                      </p:cBhvr>
                                      <p:to>
                                        <p:strVal val="visible"/>
                                      </p:to>
                                    </p:set>
                                    <p:animEffect transition="in" filter="circle(in)">
                                      <p:cBhvr>
                                        <p:cTn id="61" dur="2000"/>
                                        <p:tgtEl>
                                          <p:spTgt spid="15">
                                            <p:txEl>
                                              <p:pRg st="11" end="1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15">
                                            <p:txEl>
                                              <p:pRg st="12" end="12"/>
                                            </p:txEl>
                                          </p:spTgt>
                                        </p:tgtEl>
                                        <p:attrNameLst>
                                          <p:attrName>style.visibility</p:attrName>
                                        </p:attrNameLst>
                                      </p:cBhvr>
                                      <p:to>
                                        <p:strVal val="visible"/>
                                      </p:to>
                                    </p:set>
                                    <p:animEffect transition="in" filter="circle(in)">
                                      <p:cBhvr>
                                        <p:cTn id="66" dur="2000"/>
                                        <p:tgtEl>
                                          <p:spTgt spid="15">
                                            <p:txEl>
                                              <p:pRg st="12" end="1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nodeType="clickEffect">
                                  <p:stCondLst>
                                    <p:cond delay="0"/>
                                  </p:stCondLst>
                                  <p:childTnLst>
                                    <p:set>
                                      <p:cBhvr>
                                        <p:cTn id="70" dur="1" fill="hold">
                                          <p:stCondLst>
                                            <p:cond delay="0"/>
                                          </p:stCondLst>
                                        </p:cTn>
                                        <p:tgtEl>
                                          <p:spTgt spid="15">
                                            <p:txEl>
                                              <p:pRg st="13" end="13"/>
                                            </p:txEl>
                                          </p:spTgt>
                                        </p:tgtEl>
                                        <p:attrNameLst>
                                          <p:attrName>style.visibility</p:attrName>
                                        </p:attrNameLst>
                                      </p:cBhvr>
                                      <p:to>
                                        <p:strVal val="visible"/>
                                      </p:to>
                                    </p:set>
                                    <p:animEffect transition="in" filter="circle(in)">
                                      <p:cBhvr>
                                        <p:cTn id="71" dur="2000"/>
                                        <p:tgtEl>
                                          <p:spTgt spid="1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0"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4" name="Picture 3"/>
          <p:cNvPicPr>
            <a:picLocks noChangeAspect="1"/>
          </p:cNvPicPr>
          <p:nvPr/>
        </p:nvPicPr>
        <p:blipFill rotWithShape="1">
          <a:blip r:embed="rId3">
            <a:clrChange>
              <a:clrFrom>
                <a:srgbClr val="F5F4F2"/>
              </a:clrFrom>
              <a:clrTo>
                <a:srgbClr val="F5F4F2">
                  <a:alpha val="0"/>
                </a:srgbClr>
              </a:clrTo>
            </a:clrChange>
            <a:extLst>
              <a:ext uri="{28A0092B-C50C-407E-A947-70E740481C1C}">
                <a14:useLocalDpi xmlns:a14="http://schemas.microsoft.com/office/drawing/2010/main" val="0"/>
              </a:ext>
            </a:extLst>
          </a:blip>
          <a:srcRect t="9970" r="-311"/>
          <a:stretch/>
        </p:blipFill>
        <p:spPr>
          <a:xfrm>
            <a:off x="314362" y="-138022"/>
            <a:ext cx="7402432" cy="6858000"/>
          </a:xfrm>
          <a:prstGeom prst="rect">
            <a:avLst/>
          </a:prstGeom>
        </p:spPr>
      </p:pic>
      <p:sp>
        <p:nvSpPr>
          <p:cNvPr id="9" name="Oval 8"/>
          <p:cNvSpPr/>
          <p:nvPr/>
        </p:nvSpPr>
        <p:spPr>
          <a:xfrm>
            <a:off x="2097335" y="4534854"/>
            <a:ext cx="3605842" cy="2096219"/>
          </a:xfrm>
          <a:prstGeom prst="ellipse">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pic>
        <p:nvPicPr>
          <p:cNvPr id="11" name="Content Placeholder 10"/>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32000" y="2487752"/>
            <a:ext cx="3745926" cy="4370248"/>
          </a:xfrm>
          <a:prstGeom prst="rect">
            <a:avLst/>
          </a:prstGeom>
          <a:ln>
            <a:noFill/>
          </a:ln>
          <a:effectLst>
            <a:softEdge rad="112500"/>
          </a:effectLst>
        </p:spPr>
      </p:pic>
      <p:sp>
        <p:nvSpPr>
          <p:cNvPr id="12" name="Right Arrow 11"/>
          <p:cNvSpPr/>
          <p:nvPr/>
        </p:nvSpPr>
        <p:spPr>
          <a:xfrm>
            <a:off x="5865962" y="5313872"/>
            <a:ext cx="2303253" cy="4399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7229703" y="1104638"/>
            <a:ext cx="4654031"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a:t>CaO2= (1,34 x </a:t>
            </a:r>
            <a:r>
              <a:rPr lang="en-US" dirty="0" err="1"/>
              <a:t>Hb</a:t>
            </a:r>
            <a:r>
              <a:rPr lang="en-US" dirty="0"/>
              <a:t> x SaO2) + (0,03 x PaO2)</a:t>
            </a:r>
            <a:endParaRPr lang="el-GR" dirty="0"/>
          </a:p>
        </p:txBody>
      </p:sp>
    </p:spTree>
    <p:extLst>
      <p:ext uri="{BB962C8B-B14F-4D97-AF65-F5344CB8AC3E}">
        <p14:creationId xmlns:p14="http://schemas.microsoft.com/office/powerpoint/2010/main" val="23821432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9191" y="5211508"/>
            <a:ext cx="10058400" cy="4050792"/>
          </a:xfrm>
        </p:spPr>
        <p:txBody>
          <a:bodyPr/>
          <a:lstStyle/>
          <a:p>
            <a:r>
              <a:rPr lang="en-US" dirty="0" smtClean="0"/>
              <a:t>DO2 = CO X CaO2</a:t>
            </a:r>
          </a:p>
          <a:p>
            <a:r>
              <a:rPr lang="en-US" dirty="0" smtClean="0"/>
              <a:t>CaO2= (1,34 x </a:t>
            </a:r>
            <a:r>
              <a:rPr lang="en-US" dirty="0" err="1" smtClean="0"/>
              <a:t>Hb</a:t>
            </a:r>
            <a:r>
              <a:rPr lang="en-US" dirty="0" smtClean="0"/>
              <a:t> x SaO2) + (0,03 x PaO2)</a:t>
            </a:r>
          </a:p>
          <a:p>
            <a:r>
              <a:rPr lang="en-US" dirty="0" smtClean="0"/>
              <a:t>VO2 = CO x (CaO2-CvO2)</a:t>
            </a:r>
            <a:endParaRPr lang="el-GR" dirty="0"/>
          </a:p>
        </p:txBody>
      </p:sp>
      <p:pic>
        <p:nvPicPr>
          <p:cNvPr id="4" name="Picture 3"/>
          <p:cNvPicPr>
            <a:picLocks noChangeAspect="1"/>
          </p:cNvPicPr>
          <p:nvPr/>
        </p:nvPicPr>
        <p:blipFill rotWithShape="1">
          <a:blip r:embed="rId3">
            <a:clrChange>
              <a:clrFrom>
                <a:srgbClr val="F3F2F0"/>
              </a:clrFrom>
              <a:clrTo>
                <a:srgbClr val="F3F2F0">
                  <a:alpha val="0"/>
                </a:srgbClr>
              </a:clrTo>
            </a:clrChange>
            <a:extLst>
              <a:ext uri="{28A0092B-C50C-407E-A947-70E740481C1C}">
                <a14:useLocalDpi xmlns:a14="http://schemas.microsoft.com/office/drawing/2010/main" val="0"/>
              </a:ext>
            </a:extLst>
          </a:blip>
          <a:srcRect l="26457" t="38952" r="29561"/>
          <a:stretch/>
        </p:blipFill>
        <p:spPr>
          <a:xfrm>
            <a:off x="960446" y="42687"/>
            <a:ext cx="3245707" cy="4650259"/>
          </a:xfrm>
          <a:prstGeom prst="rect">
            <a:avLst/>
          </a:prstGeom>
        </p:spPr>
      </p:pic>
      <p:pic>
        <p:nvPicPr>
          <p:cNvPr id="6" name="Content Placeholder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1474" y="3236472"/>
            <a:ext cx="3457106" cy="3145967"/>
          </a:xfrm>
          <a:prstGeom prst="rect">
            <a:avLst/>
          </a:prstGeom>
          <a:ln>
            <a:noFill/>
          </a:ln>
          <a:effectLst>
            <a:outerShdw blurRad="190500" algn="tl" rotWithShape="0">
              <a:srgbClr val="000000">
                <a:alpha val="70000"/>
              </a:srgbClr>
            </a:outerShdw>
          </a:effectLst>
        </p:spPr>
      </p:pic>
      <p:sp>
        <p:nvSpPr>
          <p:cNvPr id="7" name="TextBox 6"/>
          <p:cNvSpPr txBox="1"/>
          <p:nvPr/>
        </p:nvSpPr>
        <p:spPr>
          <a:xfrm>
            <a:off x="3631542" y="3385158"/>
            <a:ext cx="1915987" cy="461665"/>
          </a:xfrm>
          <a:prstGeom prst="rect">
            <a:avLst/>
          </a:prstGeom>
          <a:noFill/>
        </p:spPr>
        <p:txBody>
          <a:bodyPr wrap="square" rtlCol="0">
            <a:spAutoFit/>
          </a:bodyPr>
          <a:lstStyle/>
          <a:p>
            <a:r>
              <a:rPr lang="en-US" sz="2400" b="1" dirty="0" smtClean="0">
                <a:solidFill>
                  <a:schemeClr val="accent2">
                    <a:lumMod val="40000"/>
                    <a:lumOff val="60000"/>
                  </a:schemeClr>
                </a:solidFill>
              </a:rPr>
              <a:t>DO2</a:t>
            </a:r>
            <a:endParaRPr lang="el-GR" sz="2400" b="1" dirty="0">
              <a:solidFill>
                <a:schemeClr val="accent2">
                  <a:lumMod val="40000"/>
                  <a:lumOff val="60000"/>
                </a:schemeClr>
              </a:solidFill>
            </a:endParaRPr>
          </a:p>
        </p:txBody>
      </p:sp>
      <p:sp>
        <p:nvSpPr>
          <p:cNvPr id="8" name="TextBox 7"/>
          <p:cNvSpPr txBox="1"/>
          <p:nvPr/>
        </p:nvSpPr>
        <p:spPr>
          <a:xfrm>
            <a:off x="2351267" y="4609401"/>
            <a:ext cx="1915987" cy="400110"/>
          </a:xfrm>
          <a:prstGeom prst="rect">
            <a:avLst/>
          </a:prstGeom>
          <a:noFill/>
        </p:spPr>
        <p:txBody>
          <a:bodyPr wrap="square" rtlCol="0">
            <a:spAutoFit/>
          </a:bodyPr>
          <a:lstStyle/>
          <a:p>
            <a:r>
              <a:rPr lang="en-US" sz="2000" b="1" dirty="0">
                <a:solidFill>
                  <a:schemeClr val="accent2">
                    <a:lumMod val="40000"/>
                    <a:lumOff val="60000"/>
                  </a:schemeClr>
                </a:solidFill>
              </a:rPr>
              <a:t>V</a:t>
            </a:r>
            <a:r>
              <a:rPr lang="en-US" sz="2000" b="1" dirty="0" smtClean="0">
                <a:solidFill>
                  <a:schemeClr val="accent2">
                    <a:lumMod val="40000"/>
                    <a:lumOff val="60000"/>
                  </a:schemeClr>
                </a:solidFill>
              </a:rPr>
              <a:t>O2</a:t>
            </a:r>
            <a:endParaRPr lang="el-GR" sz="2000" b="1" dirty="0">
              <a:solidFill>
                <a:schemeClr val="accent2">
                  <a:lumMod val="40000"/>
                  <a:lumOff val="60000"/>
                </a:schemeClr>
              </a:solidFill>
            </a:endParaRPr>
          </a:p>
        </p:txBody>
      </p:sp>
      <p:sp>
        <p:nvSpPr>
          <p:cNvPr id="9" name="TextBox 8"/>
          <p:cNvSpPr txBox="1"/>
          <p:nvPr/>
        </p:nvSpPr>
        <p:spPr>
          <a:xfrm>
            <a:off x="3631542" y="3976251"/>
            <a:ext cx="1768595" cy="738664"/>
          </a:xfrm>
          <a:prstGeom prst="rect">
            <a:avLst/>
          </a:prstGeom>
          <a:noFill/>
        </p:spPr>
        <p:txBody>
          <a:bodyPr wrap="square" rtlCol="0">
            <a:spAutoFit/>
          </a:bodyPr>
          <a:lstStyle/>
          <a:p>
            <a:r>
              <a:rPr lang="en-US" sz="1400" dirty="0" smtClean="0">
                <a:solidFill>
                  <a:srgbClr val="C00000"/>
                </a:solidFill>
              </a:rPr>
              <a:t>PaO2= 95 mmHg</a:t>
            </a:r>
          </a:p>
          <a:p>
            <a:r>
              <a:rPr lang="en-US" sz="1400" dirty="0" smtClean="0">
                <a:solidFill>
                  <a:srgbClr val="C00000"/>
                </a:solidFill>
              </a:rPr>
              <a:t>PaCO2=40 mmHg</a:t>
            </a:r>
          </a:p>
          <a:p>
            <a:r>
              <a:rPr lang="en-US" sz="1400" dirty="0" smtClean="0">
                <a:solidFill>
                  <a:srgbClr val="C00000"/>
                </a:solidFill>
              </a:rPr>
              <a:t>SaO2</a:t>
            </a:r>
            <a:endParaRPr lang="el-GR" sz="1400" dirty="0">
              <a:solidFill>
                <a:srgbClr val="C00000"/>
              </a:solidFill>
            </a:endParaRPr>
          </a:p>
        </p:txBody>
      </p:sp>
      <p:sp>
        <p:nvSpPr>
          <p:cNvPr id="11" name="TextBox 10"/>
          <p:cNvSpPr txBox="1"/>
          <p:nvPr/>
        </p:nvSpPr>
        <p:spPr>
          <a:xfrm>
            <a:off x="21448" y="3976251"/>
            <a:ext cx="1768595" cy="738664"/>
          </a:xfrm>
          <a:prstGeom prst="rect">
            <a:avLst/>
          </a:prstGeom>
          <a:noFill/>
        </p:spPr>
        <p:txBody>
          <a:bodyPr wrap="square" rtlCol="0">
            <a:spAutoFit/>
          </a:bodyPr>
          <a:lstStyle/>
          <a:p>
            <a:r>
              <a:rPr lang="en-US" sz="1400" dirty="0" smtClean="0">
                <a:solidFill>
                  <a:srgbClr val="0070C0"/>
                </a:solidFill>
              </a:rPr>
              <a:t>PvO2=40 mmHg</a:t>
            </a:r>
          </a:p>
          <a:p>
            <a:r>
              <a:rPr lang="en-US" sz="1400" dirty="0" smtClean="0">
                <a:solidFill>
                  <a:srgbClr val="0070C0"/>
                </a:solidFill>
              </a:rPr>
              <a:t>PvCO2=45 mmHg</a:t>
            </a:r>
          </a:p>
          <a:p>
            <a:r>
              <a:rPr lang="en-US" sz="1400" dirty="0" smtClean="0">
                <a:solidFill>
                  <a:srgbClr val="0070C0"/>
                </a:solidFill>
              </a:rPr>
              <a:t>SVO2 </a:t>
            </a:r>
            <a:endParaRPr lang="el-GR" sz="1400" dirty="0">
              <a:solidFill>
                <a:srgbClr val="0070C0"/>
              </a:solidFill>
            </a:endParaRPr>
          </a:p>
        </p:txBody>
      </p:sp>
      <p:sp>
        <p:nvSpPr>
          <p:cNvPr id="12" name="Content Placeholder 2"/>
          <p:cNvSpPr txBox="1">
            <a:spLocks/>
          </p:cNvSpPr>
          <p:nvPr/>
        </p:nvSpPr>
        <p:spPr>
          <a:xfrm>
            <a:off x="6361728" y="158932"/>
            <a:ext cx="5349626"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None/>
            </a:pPr>
            <a:r>
              <a:rPr lang="el-GR" sz="2800" b="1" dirty="0" smtClean="0"/>
              <a:t>ΙΣΤΙΚΗ ΥΠΟΞΙΑ</a:t>
            </a:r>
          </a:p>
          <a:p>
            <a:r>
              <a:rPr lang="el-GR" dirty="0" smtClean="0"/>
              <a:t>Αναιμική</a:t>
            </a:r>
          </a:p>
          <a:p>
            <a:r>
              <a:rPr lang="el-GR" dirty="0" smtClean="0"/>
              <a:t>Υποξική</a:t>
            </a:r>
          </a:p>
          <a:p>
            <a:r>
              <a:rPr lang="el-GR" dirty="0" smtClean="0"/>
              <a:t>Ισχαιμική</a:t>
            </a:r>
          </a:p>
          <a:p>
            <a:r>
              <a:rPr lang="el-GR" dirty="0" smtClean="0"/>
              <a:t>Ιστοτοξική </a:t>
            </a:r>
            <a:endParaRPr lang="en-US" dirty="0" smtClean="0"/>
          </a:p>
          <a:p>
            <a:pPr marL="0" indent="0">
              <a:buNone/>
            </a:pPr>
            <a:r>
              <a:rPr lang="el-GR" dirty="0" smtClean="0"/>
              <a:t>(σήψη, δηλητηρίαση με κυανυούχα)</a:t>
            </a:r>
            <a:endParaRPr lang="el-GR" dirty="0"/>
          </a:p>
        </p:txBody>
      </p:sp>
      <p:sp>
        <p:nvSpPr>
          <p:cNvPr id="14" name="Oval 13"/>
          <p:cNvSpPr/>
          <p:nvPr/>
        </p:nvSpPr>
        <p:spPr>
          <a:xfrm>
            <a:off x="987521" y="5920437"/>
            <a:ext cx="677377" cy="566627"/>
          </a:xfrm>
          <a:prstGeom prst="ellipse">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sp>
        <p:nvSpPr>
          <p:cNvPr id="15" name="Oval 14"/>
          <p:cNvSpPr/>
          <p:nvPr/>
        </p:nvSpPr>
        <p:spPr>
          <a:xfrm>
            <a:off x="1877930" y="5126579"/>
            <a:ext cx="473337" cy="474657"/>
          </a:xfrm>
          <a:prstGeom prst="ellipse">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sp>
        <p:nvSpPr>
          <p:cNvPr id="16" name="Oval 15"/>
          <p:cNvSpPr/>
          <p:nvPr/>
        </p:nvSpPr>
        <p:spPr>
          <a:xfrm>
            <a:off x="3389368" y="5477493"/>
            <a:ext cx="742685" cy="580138"/>
          </a:xfrm>
          <a:prstGeom prst="ellipse">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sp>
        <p:nvSpPr>
          <p:cNvPr id="17" name="Oval 16"/>
          <p:cNvSpPr/>
          <p:nvPr/>
        </p:nvSpPr>
        <p:spPr>
          <a:xfrm>
            <a:off x="2750947" y="5528073"/>
            <a:ext cx="473337" cy="520159"/>
          </a:xfrm>
          <a:prstGeom prst="ellipse">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spTree>
    <p:extLst>
      <p:ext uri="{BB962C8B-B14F-4D97-AF65-F5344CB8AC3E}">
        <p14:creationId xmlns:p14="http://schemas.microsoft.com/office/powerpoint/2010/main" val="265835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9"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Τι ειναι η</a:t>
            </a:r>
            <a:r>
              <a:rPr lang="en-US" sz="3600" dirty="0" smtClean="0"/>
              <a:t> CVP</a:t>
            </a:r>
            <a:r>
              <a:rPr lang="el-GR" sz="3600" dirty="0" smtClean="0"/>
              <a:t>...</a:t>
            </a:r>
            <a:endParaRPr lang="el-GR" sz="36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686" y="1733722"/>
            <a:ext cx="5656306" cy="4051300"/>
          </a:xfrm>
        </p:spPr>
      </p:pic>
      <p:pic>
        <p:nvPicPr>
          <p:cNvPr id="4"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r="3508" b="14898"/>
          <a:stretch/>
        </p:blipFill>
        <p:spPr>
          <a:xfrm>
            <a:off x="76544" y="124584"/>
            <a:ext cx="2601986" cy="561273"/>
          </a:xfrm>
          <a:prstGeom prst="rect">
            <a:avLst/>
          </a:prstGeom>
        </p:spPr>
      </p:pic>
      <p:sp>
        <p:nvSpPr>
          <p:cNvPr id="7" name="Rectangle 6"/>
          <p:cNvSpPr/>
          <p:nvPr/>
        </p:nvSpPr>
        <p:spPr>
          <a:xfrm>
            <a:off x="1481831" y="5831552"/>
            <a:ext cx="4238148" cy="369332"/>
          </a:xfrm>
          <a:prstGeom prst="rect">
            <a:avLst/>
          </a:prstGeom>
        </p:spPr>
        <p:txBody>
          <a:bodyPr wrap="none">
            <a:spAutoFit/>
          </a:bodyPr>
          <a:lstStyle/>
          <a:p>
            <a:r>
              <a:rPr lang="el-GR" dirty="0"/>
              <a:t>Φλεβική επιστροφή = </a:t>
            </a:r>
            <a:r>
              <a:rPr lang="en-US" dirty="0" smtClean="0"/>
              <a:t> MSFP-PRA (CVP)</a:t>
            </a:r>
            <a:endParaRPr lang="en-US" dirty="0"/>
          </a:p>
        </p:txBody>
      </p:sp>
      <p:sp>
        <p:nvSpPr>
          <p:cNvPr id="8" name="TextBox 7"/>
          <p:cNvSpPr txBox="1"/>
          <p:nvPr/>
        </p:nvSpPr>
        <p:spPr>
          <a:xfrm>
            <a:off x="4339148" y="6143312"/>
            <a:ext cx="914400" cy="369332"/>
          </a:xfrm>
          <a:prstGeom prst="rect">
            <a:avLst/>
          </a:prstGeom>
          <a:noFill/>
        </p:spPr>
        <p:txBody>
          <a:bodyPr wrap="square" rtlCol="0">
            <a:spAutoFit/>
          </a:bodyPr>
          <a:lstStyle/>
          <a:p>
            <a:r>
              <a:rPr lang="en-US" dirty="0" smtClean="0"/>
              <a:t>RV</a:t>
            </a:r>
            <a:endParaRPr lang="el-GR" dirty="0"/>
          </a:p>
        </p:txBody>
      </p:sp>
      <p:cxnSp>
        <p:nvCxnSpPr>
          <p:cNvPr id="9" name="Straight Connector 8"/>
          <p:cNvCxnSpPr/>
          <p:nvPr/>
        </p:nvCxnSpPr>
        <p:spPr>
          <a:xfrm>
            <a:off x="3731737" y="6143312"/>
            <a:ext cx="1838553"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8027707" y="4904048"/>
            <a:ext cx="4119208" cy="646331"/>
          </a:xfrm>
          <a:prstGeom prst="rect">
            <a:avLst/>
          </a:prstGeom>
          <a:noFill/>
        </p:spPr>
        <p:txBody>
          <a:bodyPr wrap="square" rtlCol="0">
            <a:spAutoFit/>
          </a:bodyPr>
          <a:lstStyle/>
          <a:p>
            <a:r>
              <a:rPr lang="el-GR" b="1" dirty="0" smtClean="0"/>
              <a:t>Σε ασθενή με υπόταση χορηγούμε υγρά για να αυξήσουμε τη </a:t>
            </a:r>
            <a:r>
              <a:rPr lang="en-US" b="1" dirty="0" smtClean="0"/>
              <a:t>CVP</a:t>
            </a:r>
            <a:r>
              <a:rPr lang="el-GR" b="1" dirty="0" smtClean="0"/>
              <a:t>;</a:t>
            </a:r>
            <a:endParaRPr lang="el-GR" b="1" dirty="0"/>
          </a:p>
        </p:txBody>
      </p:sp>
      <p:pic>
        <p:nvPicPr>
          <p:cNvPr id="13" name="Picture 12"/>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419841" y="484632"/>
            <a:ext cx="1992527" cy="1328351"/>
          </a:xfrm>
          <a:prstGeom prst="rect">
            <a:avLst/>
          </a:prstGeom>
        </p:spPr>
      </p:pic>
      <p:pic>
        <p:nvPicPr>
          <p:cNvPr id="15" name="Picture 14"/>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467991" y="4456671"/>
            <a:ext cx="1992527" cy="1328351"/>
          </a:xfrm>
          <a:prstGeom prst="rect">
            <a:avLst/>
          </a:prstGeom>
        </p:spPr>
      </p:pic>
      <p:sp>
        <p:nvSpPr>
          <p:cNvPr id="16" name="TextBox 15"/>
          <p:cNvSpPr txBox="1"/>
          <p:nvPr/>
        </p:nvSpPr>
        <p:spPr>
          <a:xfrm>
            <a:off x="7986107" y="1239791"/>
            <a:ext cx="6018567" cy="646331"/>
          </a:xfrm>
          <a:prstGeom prst="rect">
            <a:avLst/>
          </a:prstGeom>
          <a:noFill/>
        </p:spPr>
        <p:txBody>
          <a:bodyPr wrap="square" rtlCol="0">
            <a:spAutoFit/>
          </a:bodyPr>
          <a:lstStyle/>
          <a:p>
            <a:r>
              <a:rPr lang="el-GR" b="1" dirty="0" smtClean="0"/>
              <a:t>Τι θα συμβεί αν αυξηθεί η πίεση </a:t>
            </a:r>
            <a:endParaRPr lang="en-US" b="1" dirty="0" smtClean="0"/>
          </a:p>
          <a:p>
            <a:r>
              <a:rPr lang="el-GR" b="1" dirty="0" smtClean="0"/>
              <a:t>εντός του δεξιού κόλπου;</a:t>
            </a:r>
            <a:endParaRPr lang="el-GR" b="1" dirty="0"/>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4385" r="29615"/>
          <a:stretch/>
        </p:blipFill>
        <p:spPr>
          <a:xfrm>
            <a:off x="8140742" y="2260360"/>
            <a:ext cx="2494164" cy="226269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0811311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5383" y="474347"/>
            <a:ext cx="10058400" cy="1609344"/>
          </a:xfrm>
        </p:spPr>
        <p:txBody>
          <a:bodyPr>
            <a:normAutofit/>
          </a:bodyPr>
          <a:lstStyle/>
          <a:p>
            <a:r>
              <a:rPr lang="el-GR" sz="4400" dirty="0" smtClean="0"/>
              <a:t>Τι ειναι </a:t>
            </a:r>
            <a:r>
              <a:rPr lang="en-US" sz="4400" dirty="0" smtClean="0"/>
              <a:t>svo2, scvo2</a:t>
            </a:r>
            <a:r>
              <a:rPr lang="el-GR" sz="4400" dirty="0"/>
              <a:t>;</a:t>
            </a:r>
          </a:p>
        </p:txBody>
      </p:sp>
      <p:sp>
        <p:nvSpPr>
          <p:cNvPr id="3" name="Content Placeholder 2"/>
          <p:cNvSpPr>
            <a:spLocks noGrp="1"/>
          </p:cNvSpPr>
          <p:nvPr>
            <p:ph idx="1"/>
          </p:nvPr>
        </p:nvSpPr>
        <p:spPr>
          <a:xfrm>
            <a:off x="5235383" y="2200619"/>
            <a:ext cx="6572686" cy="4050792"/>
          </a:xfrm>
        </p:spPr>
        <p:txBody>
          <a:bodyPr/>
          <a:lstStyle/>
          <a:p>
            <a:r>
              <a:rPr lang="el-GR" dirty="0" smtClean="0"/>
              <a:t>Αντιπροσωπεύει το ποσό του Ο2 που δεν αποδίδεται στους ιστούς και επιστρέφει στην καρδιά</a:t>
            </a:r>
          </a:p>
          <a:p>
            <a:r>
              <a:rPr lang="el-GR" dirty="0" smtClean="0"/>
              <a:t>Κφ 65-75%</a:t>
            </a:r>
            <a:endParaRPr lang="en-US" dirty="0" smtClean="0"/>
          </a:p>
          <a:p>
            <a:pPr marL="0" indent="0">
              <a:buNone/>
            </a:pPr>
            <a:endParaRPr lang="el-GR" dirty="0" smtClean="0"/>
          </a:p>
          <a:p>
            <a:r>
              <a:rPr lang="en-US" dirty="0" smtClean="0"/>
              <a:t>SVO2= SaO2 – VO2/DO2 </a:t>
            </a:r>
          </a:p>
          <a:p>
            <a:pPr marL="0" indent="0">
              <a:buNone/>
            </a:pPr>
            <a:endParaRPr lang="en-US" dirty="0" smtClean="0"/>
          </a:p>
          <a:p>
            <a:r>
              <a:rPr lang="el-GR" dirty="0" smtClean="0"/>
              <a:t>Χρήσιμο σε αρχικά στάδια ανάνηψης:</a:t>
            </a:r>
          </a:p>
          <a:p>
            <a:pPr marL="0" indent="0">
              <a:buNone/>
            </a:pPr>
            <a:r>
              <a:rPr lang="el-GR" dirty="0" smtClean="0"/>
              <a:t>      - ρύθμιση </a:t>
            </a:r>
            <a:r>
              <a:rPr lang="en-US" dirty="0" smtClean="0"/>
              <a:t>VO2/DO2 </a:t>
            </a:r>
            <a:r>
              <a:rPr lang="el-GR" dirty="0" smtClean="0"/>
              <a:t>μέσω βελτιστοποίησης </a:t>
            </a:r>
            <a:r>
              <a:rPr lang="en-US" dirty="0" smtClean="0"/>
              <a:t>SVO2 </a:t>
            </a:r>
            <a:endParaRPr lang="el-GR" dirty="0" smtClean="0"/>
          </a:p>
          <a:p>
            <a:endParaRPr lang="el-GR" dirty="0"/>
          </a:p>
        </p:txBody>
      </p:sp>
      <p:pic>
        <p:nvPicPr>
          <p:cNvPr id="5" name="Picture 4"/>
          <p:cNvPicPr>
            <a:picLocks noChangeAspect="1"/>
          </p:cNvPicPr>
          <p:nvPr/>
        </p:nvPicPr>
        <p:blipFill rotWithShape="1">
          <a:blip r:embed="rId2">
            <a:clrChange>
              <a:clrFrom>
                <a:srgbClr val="F3F2F0"/>
              </a:clrFrom>
              <a:clrTo>
                <a:srgbClr val="F3F2F0">
                  <a:alpha val="0"/>
                </a:srgbClr>
              </a:clrTo>
            </a:clrChange>
            <a:extLst>
              <a:ext uri="{28A0092B-C50C-407E-A947-70E740481C1C}">
                <a14:useLocalDpi xmlns:a14="http://schemas.microsoft.com/office/drawing/2010/main" val="0"/>
              </a:ext>
            </a:extLst>
          </a:blip>
          <a:srcRect l="26457" t="38952" r="29561"/>
          <a:stretch/>
        </p:blipFill>
        <p:spPr>
          <a:xfrm>
            <a:off x="1175172" y="1845112"/>
            <a:ext cx="3245707" cy="4650259"/>
          </a:xfrm>
          <a:prstGeom prst="rect">
            <a:avLst/>
          </a:prstGeom>
        </p:spPr>
      </p:pic>
      <p:sp>
        <p:nvSpPr>
          <p:cNvPr id="6" name="TextBox 5"/>
          <p:cNvSpPr txBox="1"/>
          <p:nvPr/>
        </p:nvSpPr>
        <p:spPr>
          <a:xfrm>
            <a:off x="3698907" y="5989801"/>
            <a:ext cx="1768595" cy="523220"/>
          </a:xfrm>
          <a:prstGeom prst="rect">
            <a:avLst/>
          </a:prstGeom>
          <a:noFill/>
        </p:spPr>
        <p:txBody>
          <a:bodyPr wrap="square" rtlCol="0">
            <a:spAutoFit/>
          </a:bodyPr>
          <a:lstStyle/>
          <a:p>
            <a:r>
              <a:rPr lang="en-US" sz="1400" dirty="0" smtClean="0">
                <a:solidFill>
                  <a:srgbClr val="C00000"/>
                </a:solidFill>
              </a:rPr>
              <a:t>PaO2= 95 mmHg</a:t>
            </a:r>
          </a:p>
          <a:p>
            <a:r>
              <a:rPr lang="en-US" sz="1400" dirty="0" smtClean="0">
                <a:solidFill>
                  <a:srgbClr val="C00000"/>
                </a:solidFill>
              </a:rPr>
              <a:t>PaCO2=40 mmHg</a:t>
            </a:r>
          </a:p>
        </p:txBody>
      </p:sp>
      <p:sp>
        <p:nvSpPr>
          <p:cNvPr id="7" name="TextBox 6"/>
          <p:cNvSpPr txBox="1"/>
          <p:nvPr/>
        </p:nvSpPr>
        <p:spPr>
          <a:xfrm>
            <a:off x="630366" y="5989801"/>
            <a:ext cx="1768595" cy="523220"/>
          </a:xfrm>
          <a:prstGeom prst="rect">
            <a:avLst/>
          </a:prstGeom>
          <a:noFill/>
        </p:spPr>
        <p:txBody>
          <a:bodyPr wrap="square" rtlCol="0">
            <a:spAutoFit/>
          </a:bodyPr>
          <a:lstStyle/>
          <a:p>
            <a:r>
              <a:rPr lang="en-US" sz="1400" dirty="0" smtClean="0">
                <a:solidFill>
                  <a:srgbClr val="0070C0"/>
                </a:solidFill>
              </a:rPr>
              <a:t>PvO2=40 mmHg</a:t>
            </a:r>
          </a:p>
          <a:p>
            <a:r>
              <a:rPr lang="en-US" sz="1400" dirty="0" smtClean="0">
                <a:solidFill>
                  <a:srgbClr val="0070C0"/>
                </a:solidFill>
              </a:rPr>
              <a:t>PvCO2=45 mmHg</a:t>
            </a:r>
          </a:p>
        </p:txBody>
      </p:sp>
      <p:sp>
        <p:nvSpPr>
          <p:cNvPr id="8" name="TextBox 7"/>
          <p:cNvSpPr txBox="1"/>
          <p:nvPr/>
        </p:nvSpPr>
        <p:spPr>
          <a:xfrm>
            <a:off x="4011594" y="5294280"/>
            <a:ext cx="1037217" cy="461665"/>
          </a:xfrm>
          <a:prstGeom prst="rect">
            <a:avLst/>
          </a:prstGeom>
          <a:noFill/>
        </p:spPr>
        <p:txBody>
          <a:bodyPr wrap="square" rtlCol="0">
            <a:spAutoFit/>
          </a:bodyPr>
          <a:lstStyle/>
          <a:p>
            <a:r>
              <a:rPr lang="en-US" sz="2400" b="1" dirty="0" smtClean="0">
                <a:solidFill>
                  <a:srgbClr val="C00000"/>
                </a:solidFill>
              </a:rPr>
              <a:t>SaO2</a:t>
            </a:r>
            <a:endParaRPr lang="en-US" sz="1400" b="1" dirty="0" smtClean="0">
              <a:solidFill>
                <a:srgbClr val="C00000"/>
              </a:solidFill>
            </a:endParaRPr>
          </a:p>
        </p:txBody>
      </p:sp>
      <p:sp>
        <p:nvSpPr>
          <p:cNvPr id="9" name="TextBox 8"/>
          <p:cNvSpPr txBox="1"/>
          <p:nvPr/>
        </p:nvSpPr>
        <p:spPr>
          <a:xfrm>
            <a:off x="630366" y="1383447"/>
            <a:ext cx="1037217" cy="461665"/>
          </a:xfrm>
          <a:prstGeom prst="rect">
            <a:avLst/>
          </a:prstGeom>
          <a:noFill/>
        </p:spPr>
        <p:txBody>
          <a:bodyPr wrap="square" rtlCol="0">
            <a:spAutoFit/>
          </a:bodyPr>
          <a:lstStyle/>
          <a:p>
            <a:r>
              <a:rPr lang="en-US" sz="2400" b="1" dirty="0" smtClean="0">
                <a:solidFill>
                  <a:srgbClr val="0070C0"/>
                </a:solidFill>
              </a:rPr>
              <a:t>SvO2</a:t>
            </a:r>
            <a:endParaRPr lang="en-US" sz="1400" b="1" dirty="0" smtClean="0">
              <a:solidFill>
                <a:srgbClr val="0070C0"/>
              </a:solidFill>
            </a:endParaRPr>
          </a:p>
        </p:txBody>
      </p:sp>
      <p:sp>
        <p:nvSpPr>
          <p:cNvPr id="10" name="TextBox 9"/>
          <p:cNvSpPr txBox="1"/>
          <p:nvPr/>
        </p:nvSpPr>
        <p:spPr>
          <a:xfrm>
            <a:off x="70992" y="2465252"/>
            <a:ext cx="1255863" cy="461665"/>
          </a:xfrm>
          <a:prstGeom prst="rect">
            <a:avLst/>
          </a:prstGeom>
          <a:noFill/>
        </p:spPr>
        <p:txBody>
          <a:bodyPr wrap="square" rtlCol="0">
            <a:spAutoFit/>
          </a:bodyPr>
          <a:lstStyle/>
          <a:p>
            <a:r>
              <a:rPr lang="en-US" sz="2400" b="1" dirty="0" smtClean="0">
                <a:solidFill>
                  <a:srgbClr val="0070C0"/>
                </a:solidFill>
              </a:rPr>
              <a:t>ScvO2</a:t>
            </a:r>
            <a:endParaRPr lang="en-US" sz="1400" b="1" dirty="0" smtClean="0">
              <a:solidFill>
                <a:srgbClr val="0070C0"/>
              </a:solidFill>
            </a:endParaRPr>
          </a:p>
        </p:txBody>
      </p:sp>
      <p:pic>
        <p:nvPicPr>
          <p:cNvPr id="11"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r="3508" b="14898"/>
          <a:stretch/>
        </p:blipFill>
        <p:spPr>
          <a:xfrm>
            <a:off x="76544" y="124584"/>
            <a:ext cx="2601986" cy="561273"/>
          </a:xfrm>
          <a:prstGeom prst="rect">
            <a:avLst/>
          </a:prstGeom>
        </p:spPr>
      </p:pic>
    </p:spTree>
    <p:extLst>
      <p:ext uri="{BB962C8B-B14F-4D97-AF65-F5344CB8AC3E}">
        <p14:creationId xmlns:p14="http://schemas.microsoft.com/office/powerpoint/2010/main" val="366635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868" y="405220"/>
            <a:ext cx="10058400" cy="1609344"/>
          </a:xfrm>
        </p:spPr>
        <p:txBody>
          <a:bodyPr>
            <a:normAutofit/>
          </a:bodyPr>
          <a:lstStyle/>
          <a:p>
            <a:r>
              <a:rPr lang="el-GR" sz="4000" dirty="0" smtClean="0"/>
              <a:t>ΕΚΤΙΜΗΣΗ ΙΣΤΙΚΗΣ ΥΠΟΞΙΑΣ</a:t>
            </a:r>
            <a:endParaRPr lang="el-GR" sz="4000" dirty="0"/>
          </a:p>
        </p:txBody>
      </p:sp>
      <p:pic>
        <p:nvPicPr>
          <p:cNvPr id="6"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r="3508" b="14898"/>
          <a:stretch/>
        </p:blipFill>
        <p:spPr>
          <a:xfrm>
            <a:off x="76544" y="124584"/>
            <a:ext cx="2601986" cy="561273"/>
          </a:xfrm>
          <a:prstGeom prst="rect">
            <a:avLst/>
          </a:prstGeom>
        </p:spPr>
      </p:pic>
      <p:sp>
        <p:nvSpPr>
          <p:cNvPr id="3" name="Content Placeholder 2"/>
          <p:cNvSpPr>
            <a:spLocks noGrp="1"/>
          </p:cNvSpPr>
          <p:nvPr>
            <p:ph idx="1"/>
          </p:nvPr>
        </p:nvSpPr>
        <p:spPr>
          <a:xfrm>
            <a:off x="744285" y="2012320"/>
            <a:ext cx="7252401" cy="4552381"/>
          </a:xfrm>
        </p:spPr>
        <p:txBody>
          <a:bodyPr>
            <a:normAutofit fontScale="92500" lnSpcReduction="10000"/>
          </a:bodyPr>
          <a:lstStyle/>
          <a:p>
            <a:r>
              <a:rPr lang="el-GR" b="1" dirty="0" smtClean="0"/>
              <a:t>Χρόνος τριχοειδικής επαναπλήρωσης  (φτ &lt;2 </a:t>
            </a:r>
            <a:r>
              <a:rPr lang="en-US" b="1" dirty="0" smtClean="0"/>
              <a:t>sec)</a:t>
            </a:r>
            <a:endParaRPr lang="el-GR" b="1" dirty="0" smtClean="0"/>
          </a:p>
          <a:p>
            <a:pPr marL="0" indent="0">
              <a:buNone/>
            </a:pPr>
            <a:r>
              <a:rPr lang="el-GR" dirty="0" smtClean="0"/>
              <a:t>Απλός, εύχρηστος, φθηνός, μη επεμβατικός τρόπος παρακολούθησης ιστικής άρδευσης</a:t>
            </a:r>
          </a:p>
          <a:p>
            <a:pPr marL="0" indent="0">
              <a:buNone/>
            </a:pPr>
            <a:r>
              <a:rPr lang="el-GR" dirty="0" smtClean="0"/>
              <a:t>Επηρεάζεται από πολλούς παράγοντες</a:t>
            </a:r>
            <a:endParaRPr lang="en-US" dirty="0" smtClean="0"/>
          </a:p>
          <a:p>
            <a:pPr marL="0" indent="0">
              <a:buNone/>
            </a:pPr>
            <a:endParaRPr lang="en-US" dirty="0" smtClean="0"/>
          </a:p>
          <a:p>
            <a:r>
              <a:rPr lang="el-GR" b="1" dirty="0" smtClean="0"/>
              <a:t>Επίπεδα γαλακτικού οξέος στο αίμα (φτ&lt;2 </a:t>
            </a:r>
            <a:r>
              <a:rPr lang="en-US" b="1" dirty="0" err="1" smtClean="0"/>
              <a:t>mmol</a:t>
            </a:r>
            <a:r>
              <a:rPr lang="en-US" b="1" dirty="0" smtClean="0"/>
              <a:t>)</a:t>
            </a:r>
          </a:p>
          <a:p>
            <a:pPr marL="0" indent="0">
              <a:buNone/>
            </a:pPr>
            <a:r>
              <a:rPr lang="el-GR" dirty="0" smtClean="0"/>
              <a:t>Προγνωστικός δείκτης θνητότητας</a:t>
            </a:r>
            <a:endParaRPr lang="en-US" dirty="0" smtClean="0"/>
          </a:p>
          <a:p>
            <a:pPr marL="0" indent="0">
              <a:buNone/>
            </a:pPr>
            <a:r>
              <a:rPr lang="el-GR" dirty="0" smtClean="0"/>
              <a:t>Κάθαρση γαλακτικού: προγνωστικός δείκτης επιβίωσης</a:t>
            </a:r>
          </a:p>
          <a:p>
            <a:pPr marL="0" indent="0">
              <a:buNone/>
            </a:pPr>
            <a:r>
              <a:rPr lang="el-GR" dirty="0" smtClean="0"/>
              <a:t>Άλλα αίτια αύξησης </a:t>
            </a:r>
            <a:r>
              <a:rPr lang="en-US" dirty="0" smtClean="0"/>
              <a:t>Lac</a:t>
            </a:r>
          </a:p>
          <a:p>
            <a:pPr marL="0" indent="0">
              <a:buNone/>
            </a:pPr>
            <a:endParaRPr lang="en-US" dirty="0"/>
          </a:p>
          <a:p>
            <a:r>
              <a:rPr lang="en-US" b="1" dirty="0" smtClean="0"/>
              <a:t>PvCO2-PaCO2/CaO2-CvO2 </a:t>
            </a:r>
            <a:r>
              <a:rPr lang="en-US" dirty="0" smtClean="0"/>
              <a:t>(&gt;1</a:t>
            </a:r>
            <a:r>
              <a:rPr lang="el-GR" dirty="0" smtClean="0"/>
              <a:t>: αναερόβιος μεταβολισμός)</a:t>
            </a:r>
          </a:p>
          <a:p>
            <a:r>
              <a:rPr lang="el-GR" b="1" dirty="0" smtClean="0"/>
              <a:t>Βιντεομικροσκόπηση</a:t>
            </a:r>
            <a:endParaRPr lang="el-GR" b="1"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2604" b="7702"/>
          <a:stretch/>
        </p:blipFill>
        <p:spPr>
          <a:xfrm>
            <a:off x="7996686" y="888576"/>
            <a:ext cx="3710797" cy="2813248"/>
          </a:xfrm>
          <a:prstGeom prst="rect">
            <a:avLst/>
          </a:prstGeom>
        </p:spPr>
      </p:pic>
      <p:pic>
        <p:nvPicPr>
          <p:cNvPr id="8" name="Picture 7"/>
          <p:cNvPicPr>
            <a:picLocks noChangeAspect="1"/>
          </p:cNvPicPr>
          <p:nvPr/>
        </p:nvPicPr>
        <p:blipFill>
          <a:blip r:embed="rId5"/>
          <a:stretch>
            <a:fillRect/>
          </a:stretch>
        </p:blipFill>
        <p:spPr>
          <a:xfrm>
            <a:off x="8288678" y="4080294"/>
            <a:ext cx="3580370" cy="26988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04901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666" y="7398"/>
            <a:ext cx="7012359" cy="1312764"/>
          </a:xfrm>
        </p:spPr>
        <p:txBody>
          <a:bodyPr>
            <a:normAutofit/>
          </a:bodyPr>
          <a:lstStyle/>
          <a:p>
            <a:r>
              <a:rPr lang="el-GR" sz="4000" dirty="0" smtClean="0"/>
              <a:t>Ταξινομηση καταπληξιασ</a:t>
            </a:r>
            <a:endParaRPr lang="el-GR" sz="4000" dirty="0"/>
          </a:p>
        </p:txBody>
      </p:sp>
      <p:pic>
        <p:nvPicPr>
          <p:cNvPr id="6"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r="3508" b="14898"/>
          <a:stretch/>
        </p:blipFill>
        <p:spPr>
          <a:xfrm>
            <a:off x="76544" y="124584"/>
            <a:ext cx="2601986" cy="561273"/>
          </a:xfrm>
          <a:prstGeom prst="rect">
            <a:avLst/>
          </a:prstGeom>
        </p:spPr>
      </p:pic>
      <p:pic>
        <p:nvPicPr>
          <p:cNvPr id="10" name="Picture 9"/>
          <p:cNvPicPr>
            <a:picLocks noChangeAspect="1"/>
          </p:cNvPicPr>
          <p:nvPr/>
        </p:nvPicPr>
        <p:blipFill rotWithShape="1">
          <a:blip r:embed="rId5">
            <a:clrChange>
              <a:clrFrom>
                <a:srgbClr val="F5F4F2"/>
              </a:clrFrom>
              <a:clrTo>
                <a:srgbClr val="F5F4F2">
                  <a:alpha val="0"/>
                </a:srgbClr>
              </a:clrTo>
            </a:clrChange>
            <a:extLst>
              <a:ext uri="{28A0092B-C50C-407E-A947-70E740481C1C}">
                <a14:useLocalDpi xmlns:a14="http://schemas.microsoft.com/office/drawing/2010/main" val="0"/>
              </a:ext>
            </a:extLst>
          </a:blip>
          <a:srcRect l="20093" t="38196" r="22765" b="14260"/>
          <a:stretch/>
        </p:blipFill>
        <p:spPr>
          <a:xfrm>
            <a:off x="2529750" y="1475134"/>
            <a:ext cx="6311012" cy="5420497"/>
          </a:xfrm>
          <a:prstGeom prst="rect">
            <a:avLst/>
          </a:prstGeom>
        </p:spPr>
      </p:pic>
      <p:sp>
        <p:nvSpPr>
          <p:cNvPr id="11" name="TextBox 10"/>
          <p:cNvSpPr txBox="1"/>
          <p:nvPr/>
        </p:nvSpPr>
        <p:spPr>
          <a:xfrm>
            <a:off x="2594582" y="1802533"/>
            <a:ext cx="1746422" cy="584775"/>
          </a:xfrm>
          <a:prstGeom prst="rect">
            <a:avLst/>
          </a:prstGeom>
          <a:noFill/>
        </p:spPr>
        <p:txBody>
          <a:bodyPr wrap="square" rtlCol="0">
            <a:spAutoFit/>
          </a:bodyPr>
          <a:lstStyle/>
          <a:p>
            <a:r>
              <a:rPr lang="el-GR" sz="1600" b="1" dirty="0" smtClean="0">
                <a:solidFill>
                  <a:srgbClr val="0070C0"/>
                </a:solidFill>
              </a:rPr>
              <a:t>Φλεβική Επιστροφή</a:t>
            </a:r>
            <a:endParaRPr lang="el-GR" sz="1600" b="1" dirty="0">
              <a:solidFill>
                <a:srgbClr val="0070C0"/>
              </a:solidFill>
            </a:endParaRPr>
          </a:p>
        </p:txBody>
      </p:sp>
      <p:sp>
        <p:nvSpPr>
          <p:cNvPr id="13" name="TextBox 12"/>
          <p:cNvSpPr txBox="1"/>
          <p:nvPr/>
        </p:nvSpPr>
        <p:spPr>
          <a:xfrm>
            <a:off x="7878648" y="4803738"/>
            <a:ext cx="1915987" cy="338554"/>
          </a:xfrm>
          <a:prstGeom prst="rect">
            <a:avLst/>
          </a:prstGeom>
          <a:noFill/>
        </p:spPr>
        <p:txBody>
          <a:bodyPr wrap="square" rtlCol="0">
            <a:spAutoFit/>
          </a:bodyPr>
          <a:lstStyle/>
          <a:p>
            <a:r>
              <a:rPr lang="en-US" sz="1600" dirty="0" smtClean="0">
                <a:solidFill>
                  <a:schemeClr val="accent2">
                    <a:lumMod val="40000"/>
                    <a:lumOff val="60000"/>
                  </a:schemeClr>
                </a:solidFill>
                <a:latin typeface="Arial" panose="020B0604020202020204" pitchFamily="34" charset="0"/>
                <a:cs typeface="Arial" panose="020B0604020202020204" pitchFamily="34" charset="0"/>
              </a:rPr>
              <a:t>↓</a:t>
            </a:r>
            <a:r>
              <a:rPr lang="el-GR" sz="1600" dirty="0" smtClean="0">
                <a:solidFill>
                  <a:schemeClr val="accent2">
                    <a:lumMod val="40000"/>
                    <a:lumOff val="60000"/>
                  </a:schemeClr>
                </a:solidFill>
                <a:latin typeface="Arial" panose="020B0604020202020204" pitchFamily="34" charset="0"/>
                <a:cs typeface="Arial" panose="020B0604020202020204" pitchFamily="34" charset="0"/>
              </a:rPr>
              <a:t> </a:t>
            </a:r>
            <a:r>
              <a:rPr lang="en-US" sz="1600" dirty="0" smtClean="0">
                <a:solidFill>
                  <a:schemeClr val="accent2">
                    <a:lumMod val="40000"/>
                    <a:lumOff val="60000"/>
                  </a:schemeClr>
                </a:solidFill>
              </a:rPr>
              <a:t>SVR</a:t>
            </a:r>
            <a:endParaRPr lang="el-GR" sz="1600" dirty="0">
              <a:solidFill>
                <a:schemeClr val="accent2">
                  <a:lumMod val="40000"/>
                  <a:lumOff val="60000"/>
                </a:schemeClr>
              </a:solidFill>
            </a:endParaRPr>
          </a:p>
        </p:txBody>
      </p:sp>
      <p:sp>
        <p:nvSpPr>
          <p:cNvPr id="14" name="TextBox 13"/>
          <p:cNvSpPr txBox="1"/>
          <p:nvPr/>
        </p:nvSpPr>
        <p:spPr>
          <a:xfrm>
            <a:off x="7282156" y="1732151"/>
            <a:ext cx="1746422" cy="584775"/>
          </a:xfrm>
          <a:prstGeom prst="rect">
            <a:avLst/>
          </a:prstGeom>
          <a:noFill/>
        </p:spPr>
        <p:txBody>
          <a:bodyPr wrap="square" rtlCol="0">
            <a:spAutoFit/>
          </a:bodyPr>
          <a:lstStyle/>
          <a:p>
            <a:r>
              <a:rPr lang="el-GR" sz="1600" b="1" dirty="0" smtClean="0">
                <a:solidFill>
                  <a:srgbClr val="FF0000"/>
                </a:solidFill>
                <a:latin typeface="Arial" panose="020B0604020202020204" pitchFamily="34" charset="0"/>
                <a:cs typeface="Arial" panose="020B0604020202020204" pitchFamily="34" charset="0"/>
              </a:rPr>
              <a:t>↓ </a:t>
            </a:r>
            <a:r>
              <a:rPr lang="el-GR" sz="1600" b="1" dirty="0" smtClean="0">
                <a:solidFill>
                  <a:srgbClr val="FF0000"/>
                </a:solidFill>
              </a:rPr>
              <a:t>Καρδιακή </a:t>
            </a:r>
          </a:p>
          <a:p>
            <a:r>
              <a:rPr lang="el-GR" sz="1600" b="1" dirty="0" smtClean="0">
                <a:solidFill>
                  <a:srgbClr val="FF0000"/>
                </a:solidFill>
              </a:rPr>
              <a:t>    Παροχή</a:t>
            </a:r>
            <a:endParaRPr lang="el-GR" sz="1600" b="1" dirty="0">
              <a:solidFill>
                <a:srgbClr val="FF0000"/>
              </a:solidFill>
            </a:endParaRPr>
          </a:p>
        </p:txBody>
      </p:sp>
      <p:sp>
        <p:nvSpPr>
          <p:cNvPr id="15" name="TextBox 14"/>
          <p:cNvSpPr txBox="1"/>
          <p:nvPr/>
        </p:nvSpPr>
        <p:spPr>
          <a:xfrm>
            <a:off x="2678530" y="2552911"/>
            <a:ext cx="1746422" cy="369332"/>
          </a:xfrm>
          <a:prstGeom prst="rect">
            <a:avLst/>
          </a:prstGeom>
          <a:noFill/>
        </p:spPr>
        <p:txBody>
          <a:bodyPr wrap="square" rtlCol="0">
            <a:spAutoFit/>
          </a:bodyPr>
          <a:lstStyle/>
          <a:p>
            <a:r>
              <a:rPr lang="en-US" dirty="0" smtClean="0">
                <a:solidFill>
                  <a:schemeClr val="accent2">
                    <a:lumMod val="40000"/>
                    <a:lumOff val="60000"/>
                  </a:schemeClr>
                </a:solidFill>
                <a:latin typeface="Arial" panose="020B0604020202020204" pitchFamily="34" charset="0"/>
                <a:cs typeface="Arial" panose="020B0604020202020204" pitchFamily="34" charset="0"/>
              </a:rPr>
              <a:t>↑</a:t>
            </a:r>
            <a:r>
              <a:rPr lang="el-GR" dirty="0" smtClean="0">
                <a:solidFill>
                  <a:schemeClr val="accent2">
                    <a:lumMod val="40000"/>
                    <a:lumOff val="60000"/>
                  </a:schemeClr>
                </a:solidFill>
                <a:latin typeface="Arial" panose="020B0604020202020204" pitchFamily="34" charset="0"/>
                <a:cs typeface="Arial" panose="020B0604020202020204" pitchFamily="34" charset="0"/>
              </a:rPr>
              <a:t> </a:t>
            </a:r>
            <a:r>
              <a:rPr lang="en-US" dirty="0" smtClean="0">
                <a:solidFill>
                  <a:schemeClr val="accent2">
                    <a:lumMod val="40000"/>
                    <a:lumOff val="60000"/>
                  </a:schemeClr>
                </a:solidFill>
              </a:rPr>
              <a:t>PRA</a:t>
            </a:r>
            <a:endParaRPr lang="el-GR" dirty="0">
              <a:solidFill>
                <a:schemeClr val="accent2">
                  <a:lumMod val="40000"/>
                  <a:lumOff val="60000"/>
                </a:schemeClr>
              </a:solidFill>
            </a:endParaRPr>
          </a:p>
        </p:txBody>
      </p:sp>
      <p:sp>
        <p:nvSpPr>
          <p:cNvPr id="16" name="TextBox 15"/>
          <p:cNvSpPr txBox="1"/>
          <p:nvPr/>
        </p:nvSpPr>
        <p:spPr>
          <a:xfrm>
            <a:off x="2057348" y="4236047"/>
            <a:ext cx="1652754" cy="923330"/>
          </a:xfrm>
          <a:prstGeom prst="rect">
            <a:avLst/>
          </a:prstGeom>
          <a:noFill/>
        </p:spPr>
        <p:txBody>
          <a:bodyPr wrap="square" rtlCol="0">
            <a:spAutoFit/>
          </a:bodyPr>
          <a:lstStyle/>
          <a:p>
            <a:r>
              <a:rPr lang="en-US" dirty="0" smtClean="0">
                <a:solidFill>
                  <a:schemeClr val="accent2">
                    <a:lumMod val="40000"/>
                    <a:lumOff val="60000"/>
                  </a:schemeClr>
                </a:solidFill>
                <a:latin typeface="Arial" panose="020B0604020202020204" pitchFamily="34" charset="0"/>
                <a:cs typeface="Arial" panose="020B0604020202020204" pitchFamily="34" charset="0"/>
              </a:rPr>
              <a:t>↓</a:t>
            </a:r>
            <a:r>
              <a:rPr lang="el-GR" dirty="0" smtClean="0">
                <a:solidFill>
                  <a:schemeClr val="accent2">
                    <a:lumMod val="40000"/>
                    <a:lumOff val="60000"/>
                  </a:schemeClr>
                </a:solidFill>
                <a:latin typeface="Arial" panose="020B0604020202020204" pitchFamily="34" charset="0"/>
                <a:cs typeface="Arial" panose="020B0604020202020204" pitchFamily="34" charset="0"/>
              </a:rPr>
              <a:t> </a:t>
            </a:r>
            <a:r>
              <a:rPr lang="en-US" dirty="0" smtClean="0">
                <a:solidFill>
                  <a:schemeClr val="accent2">
                    <a:lumMod val="40000"/>
                    <a:lumOff val="60000"/>
                  </a:schemeClr>
                </a:solidFill>
              </a:rPr>
              <a:t>MSFP</a:t>
            </a:r>
            <a:endParaRPr lang="el-GR" dirty="0" smtClean="0">
              <a:solidFill>
                <a:schemeClr val="accent2">
                  <a:lumMod val="40000"/>
                  <a:lumOff val="60000"/>
                </a:schemeClr>
              </a:solidFill>
            </a:endParaRPr>
          </a:p>
          <a:p>
            <a:r>
              <a:rPr lang="en-US" dirty="0" smtClean="0">
                <a:solidFill>
                  <a:schemeClr val="accent2">
                    <a:lumMod val="40000"/>
                    <a:lumOff val="60000"/>
                  </a:schemeClr>
                </a:solidFill>
                <a:latin typeface="Arial" panose="020B0604020202020204" pitchFamily="34" charset="0"/>
                <a:cs typeface="Arial" panose="020B0604020202020204" pitchFamily="34" charset="0"/>
              </a:rPr>
              <a:t>↓</a:t>
            </a:r>
            <a:r>
              <a:rPr lang="el-GR" dirty="0" smtClean="0">
                <a:solidFill>
                  <a:schemeClr val="accent2">
                    <a:lumMod val="40000"/>
                    <a:lumOff val="60000"/>
                  </a:schemeClr>
                </a:solidFill>
                <a:latin typeface="Arial" panose="020B0604020202020204" pitchFamily="34" charset="0"/>
                <a:cs typeface="Arial" panose="020B0604020202020204" pitchFamily="34" charset="0"/>
              </a:rPr>
              <a:t> προφορτίου</a:t>
            </a:r>
            <a:endParaRPr lang="el-GR" dirty="0" smtClean="0">
              <a:solidFill>
                <a:schemeClr val="accent2">
                  <a:lumMod val="40000"/>
                  <a:lumOff val="60000"/>
                </a:schemeClr>
              </a:solidFill>
            </a:endParaRPr>
          </a:p>
          <a:p>
            <a:endParaRPr lang="el-GR" dirty="0">
              <a:solidFill>
                <a:schemeClr val="accent2">
                  <a:lumMod val="40000"/>
                  <a:lumOff val="60000"/>
                </a:schemeClr>
              </a:solidFill>
            </a:endParaRPr>
          </a:p>
        </p:txBody>
      </p:sp>
      <p:sp>
        <p:nvSpPr>
          <p:cNvPr id="17" name="TextBox 16"/>
          <p:cNvSpPr txBox="1"/>
          <p:nvPr/>
        </p:nvSpPr>
        <p:spPr>
          <a:xfrm>
            <a:off x="1217239" y="5012146"/>
            <a:ext cx="2142888" cy="40011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l-GR" sz="2000" b="1" dirty="0" smtClean="0">
                <a:solidFill>
                  <a:schemeClr val="bg1"/>
                </a:solidFill>
              </a:rPr>
              <a:t>ΥΠΟΟΓΚΑΙΜΙΚΗ</a:t>
            </a:r>
            <a:endParaRPr lang="el-GR" sz="2000" b="1" dirty="0">
              <a:solidFill>
                <a:schemeClr val="bg1"/>
              </a:solidFill>
            </a:endParaRPr>
          </a:p>
        </p:txBody>
      </p:sp>
      <p:sp>
        <p:nvSpPr>
          <p:cNvPr id="18" name="TextBox 17"/>
          <p:cNvSpPr txBox="1"/>
          <p:nvPr/>
        </p:nvSpPr>
        <p:spPr>
          <a:xfrm>
            <a:off x="242264" y="2581303"/>
            <a:ext cx="2142888" cy="40011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l-GR" sz="2000" b="1" dirty="0" smtClean="0">
                <a:solidFill>
                  <a:schemeClr val="bg1"/>
                </a:solidFill>
              </a:rPr>
              <a:t>ΑΠΟΦΡΑΚΤΙΚΟ</a:t>
            </a:r>
            <a:endParaRPr lang="el-GR" sz="2000" b="1" dirty="0">
              <a:solidFill>
                <a:schemeClr val="bg1"/>
              </a:solidFill>
            </a:endParaRPr>
          </a:p>
        </p:txBody>
      </p:sp>
      <p:sp>
        <p:nvSpPr>
          <p:cNvPr id="19" name="TextBox 18"/>
          <p:cNvSpPr txBox="1"/>
          <p:nvPr/>
        </p:nvSpPr>
        <p:spPr>
          <a:xfrm>
            <a:off x="5850378" y="2473222"/>
            <a:ext cx="2142888" cy="400110"/>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l-GR" sz="2000" b="1" dirty="0" smtClean="0">
                <a:solidFill>
                  <a:schemeClr val="bg1"/>
                </a:solidFill>
              </a:rPr>
              <a:t>ΚΑΡΔΙΟΓΕΝΗΣ</a:t>
            </a:r>
            <a:endParaRPr lang="el-GR" sz="2000" b="1" dirty="0">
              <a:solidFill>
                <a:schemeClr val="bg1"/>
              </a:solidFill>
            </a:endParaRPr>
          </a:p>
        </p:txBody>
      </p:sp>
      <p:sp>
        <p:nvSpPr>
          <p:cNvPr id="20" name="TextBox 19"/>
          <p:cNvSpPr txBox="1"/>
          <p:nvPr/>
        </p:nvSpPr>
        <p:spPr>
          <a:xfrm>
            <a:off x="7903883" y="5212201"/>
            <a:ext cx="2249390" cy="400110"/>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l-GR" sz="2000" b="1" dirty="0" smtClean="0">
                <a:solidFill>
                  <a:schemeClr val="bg1"/>
                </a:solidFill>
              </a:rPr>
              <a:t>ΑΝΑΚΑΤΑΝΟΜΗΣ</a:t>
            </a:r>
            <a:endParaRPr lang="el-GR" sz="2000" b="1" dirty="0">
              <a:solidFill>
                <a:schemeClr val="bg1"/>
              </a:solidFill>
            </a:endParaRPr>
          </a:p>
        </p:txBody>
      </p:sp>
      <p:sp>
        <p:nvSpPr>
          <p:cNvPr id="21" name="Rectangle 20"/>
          <p:cNvSpPr/>
          <p:nvPr/>
        </p:nvSpPr>
        <p:spPr>
          <a:xfrm>
            <a:off x="9602684" y="1212982"/>
            <a:ext cx="2199641" cy="369332"/>
          </a:xfrm>
          <a:prstGeom prst="rect">
            <a:avLst/>
          </a:prstGeom>
        </p:spPr>
        <p:txBody>
          <a:bodyPr wrap="none">
            <a:spAutoFit/>
          </a:bodyPr>
          <a:lstStyle/>
          <a:p>
            <a:r>
              <a:rPr lang="en-US" b="1" dirty="0"/>
              <a:t>MAP = CO x  SVR </a:t>
            </a:r>
            <a:endParaRPr lang="el-GR" dirty="0"/>
          </a:p>
        </p:txBody>
      </p:sp>
      <p:sp>
        <p:nvSpPr>
          <p:cNvPr id="22" name="Rectangle 21"/>
          <p:cNvSpPr/>
          <p:nvPr/>
        </p:nvSpPr>
        <p:spPr>
          <a:xfrm>
            <a:off x="9124020" y="1802533"/>
            <a:ext cx="3067980" cy="3016210"/>
          </a:xfrm>
          <a:prstGeom prst="rect">
            <a:avLst/>
          </a:prstGeom>
        </p:spPr>
        <p:txBody>
          <a:bodyPr wrap="square">
            <a:spAutoFit/>
          </a:bodyPr>
          <a:lstStyle/>
          <a:p>
            <a:r>
              <a:rPr lang="el-GR" b="1" dirty="0"/>
              <a:t> </a:t>
            </a:r>
            <a:r>
              <a:rPr lang="en-US" b="1" dirty="0"/>
              <a:t>CO= SV x HR    </a:t>
            </a:r>
            <a:endParaRPr lang="el-GR" b="1" dirty="0"/>
          </a:p>
          <a:p>
            <a:r>
              <a:rPr lang="en-US" dirty="0"/>
              <a:t>SV </a:t>
            </a:r>
            <a:r>
              <a:rPr lang="en-US" b="1" dirty="0"/>
              <a:t> </a:t>
            </a:r>
            <a:r>
              <a:rPr lang="el-GR" dirty="0"/>
              <a:t>ο </a:t>
            </a:r>
            <a:r>
              <a:rPr lang="en-US" dirty="0"/>
              <a:t>V</a:t>
            </a:r>
            <a:r>
              <a:rPr lang="el-GR" dirty="0"/>
              <a:t>αιμ που εξωθείται σε μία συστολή</a:t>
            </a:r>
          </a:p>
          <a:p>
            <a:r>
              <a:rPr lang="el-GR" dirty="0"/>
              <a:t>εξαρτάται από: </a:t>
            </a:r>
          </a:p>
          <a:p>
            <a:endParaRPr lang="el-GR" dirty="0"/>
          </a:p>
          <a:p>
            <a:pPr>
              <a:buFont typeface="Wingdings" panose="05000000000000000000" pitchFamily="2" charset="2"/>
              <a:buChar char="v"/>
            </a:pPr>
            <a:r>
              <a:rPr lang="el-GR" b="1" dirty="0"/>
              <a:t>ΠΡΟΦΟΡΤΙΟ </a:t>
            </a:r>
            <a:r>
              <a:rPr lang="en-US" sz="1400" dirty="0"/>
              <a:t>V</a:t>
            </a:r>
            <a:r>
              <a:rPr lang="el-GR" sz="1400" dirty="0"/>
              <a:t>αιμ στις κοιλίες σε τελος διαστολής</a:t>
            </a:r>
          </a:p>
          <a:p>
            <a:pPr>
              <a:buFont typeface="Wingdings" panose="05000000000000000000" pitchFamily="2" charset="2"/>
              <a:buChar char="v"/>
            </a:pPr>
            <a:r>
              <a:rPr lang="el-GR" b="1" dirty="0"/>
              <a:t>ΣΥΣΠΑΣΤΙΚΟΤΗΤΑ</a:t>
            </a:r>
          </a:p>
          <a:p>
            <a:pPr>
              <a:buFont typeface="Wingdings" panose="05000000000000000000" pitchFamily="2" charset="2"/>
              <a:buChar char="v"/>
            </a:pPr>
            <a:r>
              <a:rPr lang="el-GR" b="1" dirty="0"/>
              <a:t>ΜΕΤΑΦΟΡΤΙΟ </a:t>
            </a:r>
            <a:r>
              <a:rPr lang="el-GR" sz="1600" dirty="0"/>
              <a:t>αντίσταση στην εξώθηση του αίματος από τις κοιλίες</a:t>
            </a:r>
            <a:endParaRPr lang="el-GR" dirty="0"/>
          </a:p>
        </p:txBody>
      </p:sp>
    </p:spTree>
    <p:extLst>
      <p:ext uri="{BB962C8B-B14F-4D97-AF65-F5344CB8AC3E}">
        <p14:creationId xmlns:p14="http://schemas.microsoft.com/office/powerpoint/2010/main" val="273435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lstStyle/>
          <a:p>
            <a:endParaRPr lang="el-GR"/>
          </a:p>
        </p:txBody>
      </p:sp>
      <p:pic>
        <p:nvPicPr>
          <p:cNvPr id="4"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r="3508" b="14898"/>
          <a:stretch/>
        </p:blipFill>
        <p:spPr>
          <a:xfrm>
            <a:off x="76544" y="115957"/>
            <a:ext cx="2601986" cy="561273"/>
          </a:xfrm>
          <a:prstGeom prst="rect">
            <a:avLst/>
          </a:prstGeom>
        </p:spPr>
      </p:pic>
      <p:pic>
        <p:nvPicPr>
          <p:cNvPr id="6" name="Picture 5"/>
          <p:cNvPicPr>
            <a:picLocks noChangeAspect="1"/>
          </p:cNvPicPr>
          <p:nvPr/>
        </p:nvPicPr>
        <p:blipFill rotWithShape="1">
          <a:blip r:embed="rId4"/>
          <a:srcRect l="3393" t="17819" r="21587" b="13020"/>
          <a:stretch/>
        </p:blipFill>
        <p:spPr>
          <a:xfrm>
            <a:off x="983756" y="1164565"/>
            <a:ext cx="10144492" cy="5260543"/>
          </a:xfrm>
          <a:prstGeom prst="rect">
            <a:avLst/>
          </a:prstGeom>
        </p:spPr>
      </p:pic>
    </p:spTree>
    <p:extLst>
      <p:ext uri="{BB962C8B-B14F-4D97-AF65-F5344CB8AC3E}">
        <p14:creationId xmlns:p14="http://schemas.microsoft.com/office/powerpoint/2010/main" val="2958391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04616" y="584355"/>
            <a:ext cx="6372297" cy="13127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l-GR" sz="4000" dirty="0" smtClean="0"/>
              <a:t>Ποια ειναι η συχνοτερη </a:t>
            </a:r>
          </a:p>
          <a:p>
            <a:pPr algn="ctr"/>
            <a:r>
              <a:rPr lang="el-GR" sz="4000" dirty="0" smtClean="0"/>
              <a:t>μορφη καταπληξιασ; </a:t>
            </a:r>
            <a:endParaRPr lang="el-GR" sz="4000" dirty="0"/>
          </a:p>
        </p:txBody>
      </p:sp>
      <p:pic>
        <p:nvPicPr>
          <p:cNvPr id="5"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r="3508" b="14898"/>
          <a:stretch/>
        </p:blipFill>
        <p:spPr>
          <a:xfrm>
            <a:off x="76544" y="107331"/>
            <a:ext cx="2601986" cy="561273"/>
          </a:xfrm>
          <a:prstGeom prst="rect">
            <a:avLst/>
          </a:prstGeom>
        </p:spPr>
      </p:pic>
      <p:pic>
        <p:nvPicPr>
          <p:cNvPr id="11" name="Picture 10"/>
          <p:cNvPicPr>
            <a:picLocks noChangeAspect="1"/>
          </p:cNvPicPr>
          <p:nvPr/>
        </p:nvPicPr>
        <p:blipFill rotWithShape="1">
          <a:blip r:embed="rId5"/>
          <a:srcRect b="1338"/>
          <a:stretch/>
        </p:blipFill>
        <p:spPr>
          <a:xfrm>
            <a:off x="4126080" y="2230598"/>
            <a:ext cx="4019713" cy="3797211"/>
          </a:xfrm>
          <a:prstGeom prst="rect">
            <a:avLst/>
          </a:prstGeom>
        </p:spPr>
      </p:pic>
      <p:sp>
        <p:nvSpPr>
          <p:cNvPr id="12" name="TextBox 11"/>
          <p:cNvSpPr txBox="1"/>
          <p:nvPr/>
        </p:nvSpPr>
        <p:spPr>
          <a:xfrm>
            <a:off x="2678530" y="2564408"/>
            <a:ext cx="2142888" cy="40011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l-GR" sz="2000" b="1" dirty="0" smtClean="0">
                <a:solidFill>
                  <a:schemeClr val="bg1"/>
                </a:solidFill>
              </a:rPr>
              <a:t>ΥΠΟΟΓΚΑΙΜΙΚΟ</a:t>
            </a:r>
            <a:endParaRPr lang="el-GR" sz="2000" b="1" dirty="0">
              <a:solidFill>
                <a:schemeClr val="bg1"/>
              </a:solidFill>
            </a:endParaRPr>
          </a:p>
        </p:txBody>
      </p:sp>
      <p:sp>
        <p:nvSpPr>
          <p:cNvPr id="13" name="TextBox 12"/>
          <p:cNvSpPr txBox="1"/>
          <p:nvPr/>
        </p:nvSpPr>
        <p:spPr>
          <a:xfrm>
            <a:off x="7676945" y="3096609"/>
            <a:ext cx="2142888" cy="40011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l-GR" sz="2000" b="1" dirty="0" smtClean="0">
                <a:solidFill>
                  <a:schemeClr val="bg1"/>
                </a:solidFill>
              </a:rPr>
              <a:t>ΑΠΟΦΡΑΚΤΙΚΟ</a:t>
            </a:r>
            <a:endParaRPr lang="el-GR" sz="2000" b="1" dirty="0">
              <a:solidFill>
                <a:schemeClr val="bg1"/>
              </a:solidFill>
            </a:endParaRPr>
          </a:p>
        </p:txBody>
      </p:sp>
      <p:sp>
        <p:nvSpPr>
          <p:cNvPr id="14" name="TextBox 13"/>
          <p:cNvSpPr txBox="1"/>
          <p:nvPr/>
        </p:nvSpPr>
        <p:spPr>
          <a:xfrm>
            <a:off x="6781020" y="2381248"/>
            <a:ext cx="2142888" cy="400110"/>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l-GR" sz="2000" b="1" dirty="0" smtClean="0">
                <a:solidFill>
                  <a:schemeClr val="bg1"/>
                </a:solidFill>
              </a:rPr>
              <a:t>ΚΑΡΔΙΟΓΕΝΕΣ</a:t>
            </a:r>
            <a:endParaRPr lang="el-GR" sz="2000" b="1" dirty="0">
              <a:solidFill>
                <a:schemeClr val="bg1"/>
              </a:solidFill>
            </a:endParaRPr>
          </a:p>
        </p:txBody>
      </p:sp>
      <p:sp>
        <p:nvSpPr>
          <p:cNvPr id="15" name="TextBox 14"/>
          <p:cNvSpPr txBox="1"/>
          <p:nvPr/>
        </p:nvSpPr>
        <p:spPr>
          <a:xfrm>
            <a:off x="2743265" y="4776282"/>
            <a:ext cx="2249390"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000" b="1" dirty="0" smtClean="0">
                <a:solidFill>
                  <a:schemeClr val="bg1"/>
                </a:solidFill>
              </a:rPr>
              <a:t>ΑΝΑΚΑΤΑΝΟΜΗΣ</a:t>
            </a:r>
          </a:p>
          <a:p>
            <a:pPr algn="ctr"/>
            <a:r>
              <a:rPr lang="el-GR" sz="2000" b="1" dirty="0" smtClean="0">
                <a:solidFill>
                  <a:schemeClr val="bg1"/>
                </a:solidFill>
              </a:rPr>
              <a:t>(σηπτική καταπληξία)</a:t>
            </a:r>
            <a:endParaRPr lang="el-GR" sz="2000" b="1" dirty="0">
              <a:solidFill>
                <a:schemeClr val="bg1"/>
              </a:solidFill>
            </a:endParaRPr>
          </a:p>
        </p:txBody>
      </p:sp>
    </p:spTree>
    <p:extLst>
      <p:ext uri="{BB962C8B-B14F-4D97-AF65-F5344CB8AC3E}">
        <p14:creationId xmlns:p14="http://schemas.microsoft.com/office/powerpoint/2010/main" val="42772012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304" y="498769"/>
            <a:ext cx="10058400" cy="1609344"/>
          </a:xfrm>
        </p:spPr>
        <p:txBody>
          <a:bodyPr>
            <a:normAutofit/>
          </a:bodyPr>
          <a:lstStyle/>
          <a:p>
            <a:r>
              <a:rPr lang="el-GR" sz="4000" dirty="0" smtClean="0"/>
              <a:t>Καταπληξια ανακατανομησ</a:t>
            </a:r>
            <a:endParaRPr lang="el-GR" sz="4000" dirty="0"/>
          </a:p>
        </p:txBody>
      </p:sp>
      <p:sp>
        <p:nvSpPr>
          <p:cNvPr id="3" name="Content Placeholder 2"/>
          <p:cNvSpPr>
            <a:spLocks noGrp="1"/>
          </p:cNvSpPr>
          <p:nvPr>
            <p:ph idx="1"/>
          </p:nvPr>
        </p:nvSpPr>
        <p:spPr>
          <a:xfrm>
            <a:off x="538365" y="1990143"/>
            <a:ext cx="5676009" cy="4050792"/>
          </a:xfrm>
        </p:spPr>
        <p:txBody>
          <a:bodyPr>
            <a:normAutofit lnSpcReduction="10000"/>
          </a:bodyPr>
          <a:lstStyle/>
          <a:p>
            <a:r>
              <a:rPr lang="el-GR" sz="2800" dirty="0" smtClean="0"/>
              <a:t>Σηπτική καταπληξία</a:t>
            </a:r>
          </a:p>
          <a:p>
            <a:r>
              <a:rPr lang="en-US" dirty="0" smtClean="0"/>
              <a:t>SIRS</a:t>
            </a:r>
            <a:r>
              <a:rPr lang="el-GR" dirty="0" smtClean="0"/>
              <a:t>: οξεία παγκρεατίτιδα, εγκαύματα κλπ</a:t>
            </a:r>
          </a:p>
          <a:p>
            <a:r>
              <a:rPr lang="el-GR" dirty="0" smtClean="0"/>
              <a:t>Νευρογενής καταπληξία </a:t>
            </a:r>
          </a:p>
          <a:p>
            <a:pPr marL="0" indent="0">
              <a:buNone/>
            </a:pPr>
            <a:r>
              <a:rPr lang="el-GR" dirty="0" smtClean="0"/>
              <a:t>(τραυματική εγκεφαλική/μυελική βλάβη)</a:t>
            </a:r>
          </a:p>
          <a:p>
            <a:r>
              <a:rPr lang="el-GR" dirty="0" smtClean="0"/>
              <a:t>Αναφυλακτική καταπληξία</a:t>
            </a:r>
          </a:p>
          <a:p>
            <a:r>
              <a:rPr lang="el-GR" dirty="0" smtClean="0"/>
              <a:t>Ενδοκρινική καταπληξία </a:t>
            </a:r>
          </a:p>
          <a:p>
            <a:pPr marL="0" indent="0">
              <a:buNone/>
            </a:pPr>
            <a:r>
              <a:rPr lang="el-GR" dirty="0" smtClean="0"/>
              <a:t>(φλοιοεπινεφριδιακή ανεπάρκεια, μυξοίδημα)</a:t>
            </a:r>
          </a:p>
          <a:p>
            <a:r>
              <a:rPr lang="el-GR" dirty="0" smtClean="0"/>
              <a:t>Φάρμακα/Τοξίνες </a:t>
            </a:r>
          </a:p>
          <a:p>
            <a:pPr marL="0" indent="0">
              <a:buNone/>
            </a:pPr>
            <a:r>
              <a:rPr lang="el-GR" dirty="0" smtClean="0"/>
              <a:t>(υπερδοσολογία, δήγμα όφεος, δηλητηρίαση με αρσενικό, σίδηρο)</a:t>
            </a:r>
          </a:p>
          <a:p>
            <a:endParaRPr lang="el-G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7374" y="180190"/>
            <a:ext cx="2262441" cy="1809953"/>
          </a:xfrm>
          <a:prstGeom prst="rect">
            <a:avLst/>
          </a:prstGeom>
        </p:spPr>
      </p:pic>
      <p:pic>
        <p:nvPicPr>
          <p:cNvPr id="5"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r="3508" b="14898"/>
          <a:stretch/>
        </p:blipFill>
        <p:spPr>
          <a:xfrm>
            <a:off x="111048" y="133209"/>
            <a:ext cx="2601986" cy="561273"/>
          </a:xfrm>
          <a:prstGeom prst="rect">
            <a:avLst/>
          </a:prstGeom>
        </p:spPr>
      </p:pic>
      <p:pic>
        <p:nvPicPr>
          <p:cNvPr id="6" name="Picture 5"/>
          <p:cNvPicPr>
            <a:picLocks noChangeAspect="1"/>
          </p:cNvPicPr>
          <p:nvPr/>
        </p:nvPicPr>
        <p:blipFill rotWithShape="1">
          <a:blip r:embed="rId5">
            <a:clrChange>
              <a:clrFrom>
                <a:srgbClr val="F5F4F2"/>
              </a:clrFrom>
              <a:clrTo>
                <a:srgbClr val="F5F4F2">
                  <a:alpha val="0"/>
                </a:srgbClr>
              </a:clrTo>
            </a:clrChange>
            <a:extLst>
              <a:ext uri="{28A0092B-C50C-407E-A947-70E740481C1C}">
                <a14:useLocalDpi xmlns:a14="http://schemas.microsoft.com/office/drawing/2010/main" val="0"/>
              </a:ext>
            </a:extLst>
          </a:blip>
          <a:srcRect l="20093" t="38196" r="22765" b="14260"/>
          <a:stretch/>
        </p:blipFill>
        <p:spPr>
          <a:xfrm>
            <a:off x="6685472" y="2130725"/>
            <a:ext cx="4995317" cy="4290453"/>
          </a:xfrm>
          <a:prstGeom prst="rect">
            <a:avLst/>
          </a:prstGeom>
        </p:spPr>
      </p:pic>
      <p:sp>
        <p:nvSpPr>
          <p:cNvPr id="7" name="TextBox 6"/>
          <p:cNvSpPr txBox="1"/>
          <p:nvPr/>
        </p:nvSpPr>
        <p:spPr>
          <a:xfrm>
            <a:off x="6303539" y="2468337"/>
            <a:ext cx="1721885" cy="338554"/>
          </a:xfrm>
          <a:prstGeom prst="rect">
            <a:avLst/>
          </a:prstGeom>
          <a:noFill/>
        </p:spPr>
        <p:txBody>
          <a:bodyPr wrap="square" rtlCol="0">
            <a:spAutoFit/>
          </a:bodyPr>
          <a:lstStyle/>
          <a:p>
            <a:r>
              <a:rPr lang="el-GR" sz="1600" b="1" dirty="0" smtClean="0">
                <a:solidFill>
                  <a:srgbClr val="0070C0"/>
                </a:solidFill>
                <a:latin typeface="Arial" panose="020B0604020202020204" pitchFamily="34" charset="0"/>
                <a:cs typeface="Arial" panose="020B0604020202020204" pitchFamily="34" charset="0"/>
              </a:rPr>
              <a:t>↓ Προφορτίου</a:t>
            </a:r>
            <a:endParaRPr lang="el-GR" sz="1600" b="1" dirty="0">
              <a:solidFill>
                <a:srgbClr val="0070C0"/>
              </a:solidFill>
            </a:endParaRPr>
          </a:p>
        </p:txBody>
      </p:sp>
      <p:sp>
        <p:nvSpPr>
          <p:cNvPr id="8" name="TextBox 7"/>
          <p:cNvSpPr txBox="1"/>
          <p:nvPr/>
        </p:nvSpPr>
        <p:spPr>
          <a:xfrm>
            <a:off x="10862979" y="4275951"/>
            <a:ext cx="1168095" cy="1077218"/>
          </a:xfrm>
          <a:prstGeom prst="rect">
            <a:avLst/>
          </a:prstGeom>
          <a:noFill/>
        </p:spPr>
        <p:txBody>
          <a:bodyPr wrap="square" rtlCol="0">
            <a:spAutoFit/>
          </a:bodyPr>
          <a:lstStyle/>
          <a:p>
            <a:r>
              <a:rPr lang="en-US" sz="1600" dirty="0" smtClean="0">
                <a:solidFill>
                  <a:schemeClr val="accent1"/>
                </a:solidFill>
                <a:latin typeface="Arial" panose="020B0604020202020204" pitchFamily="34" charset="0"/>
                <a:cs typeface="Arial" panose="020B0604020202020204" pitchFamily="34" charset="0"/>
              </a:rPr>
              <a:t>↓</a:t>
            </a:r>
            <a:r>
              <a:rPr lang="el-GR" sz="1600" dirty="0" smtClean="0">
                <a:solidFill>
                  <a:schemeClr val="accent1"/>
                </a:solidFill>
                <a:latin typeface="Arial" panose="020B0604020202020204" pitchFamily="34" charset="0"/>
                <a:cs typeface="Arial" panose="020B0604020202020204" pitchFamily="34" charset="0"/>
              </a:rPr>
              <a:t> </a:t>
            </a:r>
            <a:r>
              <a:rPr lang="en-US" sz="1600" dirty="0" smtClean="0">
                <a:solidFill>
                  <a:schemeClr val="accent1"/>
                </a:solidFill>
              </a:rPr>
              <a:t>SVR</a:t>
            </a:r>
            <a:endParaRPr lang="el-GR" sz="1600" dirty="0" smtClean="0">
              <a:solidFill>
                <a:schemeClr val="accent1"/>
              </a:solidFill>
            </a:endParaRPr>
          </a:p>
          <a:p>
            <a:endParaRPr lang="en-US" sz="1600" dirty="0">
              <a:solidFill>
                <a:schemeClr val="accent1"/>
              </a:solidFill>
            </a:endParaRPr>
          </a:p>
          <a:p>
            <a:r>
              <a:rPr lang="el-GR" sz="1600" dirty="0" smtClean="0">
                <a:solidFill>
                  <a:schemeClr val="accent1"/>
                </a:solidFill>
              </a:rPr>
              <a:t>Λίμνανση αίματος</a:t>
            </a:r>
            <a:endParaRPr lang="el-GR" sz="1600" dirty="0">
              <a:solidFill>
                <a:schemeClr val="accent1"/>
              </a:solidFill>
            </a:endParaRPr>
          </a:p>
        </p:txBody>
      </p:sp>
      <p:sp>
        <p:nvSpPr>
          <p:cNvPr id="9" name="TextBox 8"/>
          <p:cNvSpPr txBox="1"/>
          <p:nvPr/>
        </p:nvSpPr>
        <p:spPr>
          <a:xfrm>
            <a:off x="10487704" y="2175949"/>
            <a:ext cx="1575018" cy="584775"/>
          </a:xfrm>
          <a:prstGeom prst="rect">
            <a:avLst/>
          </a:prstGeom>
          <a:noFill/>
        </p:spPr>
        <p:txBody>
          <a:bodyPr wrap="square" rtlCol="0">
            <a:spAutoFit/>
          </a:bodyPr>
          <a:lstStyle/>
          <a:p>
            <a:r>
              <a:rPr lang="el-GR" sz="1600" b="1" dirty="0" smtClean="0">
                <a:solidFill>
                  <a:srgbClr val="FF0000"/>
                </a:solidFill>
                <a:latin typeface="Arial" panose="020B0604020202020204" pitchFamily="34" charset="0"/>
                <a:cs typeface="Arial" panose="020B0604020202020204" pitchFamily="34" charset="0"/>
              </a:rPr>
              <a:t>↑ </a:t>
            </a:r>
            <a:r>
              <a:rPr lang="el-GR" sz="1600" b="1" dirty="0" smtClean="0">
                <a:solidFill>
                  <a:srgbClr val="FF0000"/>
                </a:solidFill>
              </a:rPr>
              <a:t>Καρδιακής </a:t>
            </a:r>
          </a:p>
          <a:p>
            <a:r>
              <a:rPr lang="el-GR" sz="1600" b="1" dirty="0" smtClean="0">
                <a:solidFill>
                  <a:srgbClr val="FF0000"/>
                </a:solidFill>
              </a:rPr>
              <a:t>    Παροχής</a:t>
            </a:r>
            <a:endParaRPr lang="el-GR" sz="1600" b="1" dirty="0">
              <a:solidFill>
                <a:srgbClr val="FF0000"/>
              </a:solidFill>
            </a:endParaRPr>
          </a:p>
        </p:txBody>
      </p:sp>
      <p:sp>
        <p:nvSpPr>
          <p:cNvPr id="10" name="Oval 9"/>
          <p:cNvSpPr/>
          <p:nvPr/>
        </p:nvSpPr>
        <p:spPr>
          <a:xfrm>
            <a:off x="10704341" y="4149024"/>
            <a:ext cx="1251870" cy="1389133"/>
          </a:xfrm>
          <a:prstGeom prst="ellipse">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spTree>
    <p:extLst>
      <p:ext uri="{BB962C8B-B14F-4D97-AF65-F5344CB8AC3E}">
        <p14:creationId xmlns:p14="http://schemas.microsoft.com/office/powerpoint/2010/main" val="76803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410" b="31409"/>
          <a:stretch/>
        </p:blipFill>
        <p:spPr>
          <a:xfrm>
            <a:off x="2146762" y="122167"/>
            <a:ext cx="7409130" cy="6646620"/>
          </a:xfrm>
        </p:spPr>
      </p:pic>
      <p:sp>
        <p:nvSpPr>
          <p:cNvPr id="5" name="Oval Callout 4"/>
          <p:cNvSpPr/>
          <p:nvPr/>
        </p:nvSpPr>
        <p:spPr>
          <a:xfrm>
            <a:off x="6895070" y="161956"/>
            <a:ext cx="1812324" cy="93911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50" dirty="0" smtClean="0"/>
              <a:t>Ο σύζυγος σας ήρθε σε καταπληξία η οποία προς το παρόν ανετάχθη.</a:t>
            </a:r>
            <a:endParaRPr lang="el-GR" sz="1050" dirty="0"/>
          </a:p>
        </p:txBody>
      </p:sp>
      <p:sp>
        <p:nvSpPr>
          <p:cNvPr id="6" name="Cloud Callout 5"/>
          <p:cNvSpPr/>
          <p:nvPr/>
        </p:nvSpPr>
        <p:spPr>
          <a:xfrm>
            <a:off x="8971005" y="749643"/>
            <a:ext cx="1812325" cy="134433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t>Χμμμ... Γι αυτό δεν φαίνεται και τόσο καταπληκτικός</a:t>
            </a:r>
            <a:endParaRPr lang="el-GR" sz="1100" dirty="0"/>
          </a:p>
        </p:txBody>
      </p:sp>
      <p:sp>
        <p:nvSpPr>
          <p:cNvPr id="7" name="TextBox 6"/>
          <p:cNvSpPr txBox="1"/>
          <p:nvPr/>
        </p:nvSpPr>
        <p:spPr>
          <a:xfrm>
            <a:off x="9621794" y="5931243"/>
            <a:ext cx="1614617" cy="646331"/>
          </a:xfrm>
          <a:prstGeom prst="rect">
            <a:avLst/>
          </a:prstGeom>
          <a:noFill/>
        </p:spPr>
        <p:txBody>
          <a:bodyPr wrap="square" rtlCol="0">
            <a:spAutoFit/>
          </a:bodyPr>
          <a:lstStyle/>
          <a:p>
            <a:r>
              <a:rPr lang="en-US" dirty="0" smtClean="0"/>
              <a:t>Members of KIX society</a:t>
            </a:r>
            <a:endParaRPr lang="el-GR" dirty="0"/>
          </a:p>
        </p:txBody>
      </p:sp>
    </p:spTree>
    <p:extLst>
      <p:ext uri="{BB962C8B-B14F-4D97-AF65-F5344CB8AC3E}">
        <p14:creationId xmlns:p14="http://schemas.microsoft.com/office/powerpoint/2010/main" val="30652376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304" y="498769"/>
            <a:ext cx="10058400" cy="1609344"/>
          </a:xfrm>
        </p:spPr>
        <p:txBody>
          <a:bodyPr>
            <a:normAutofit/>
          </a:bodyPr>
          <a:lstStyle/>
          <a:p>
            <a:r>
              <a:rPr lang="el-GR" sz="4000" dirty="0" smtClean="0"/>
              <a:t>Καρδιογενησ καταπληξια</a:t>
            </a:r>
            <a:endParaRPr lang="el-GR" sz="4000" dirty="0"/>
          </a:p>
        </p:txBody>
      </p:sp>
      <p:sp>
        <p:nvSpPr>
          <p:cNvPr id="3" name="Content Placeholder 2"/>
          <p:cNvSpPr>
            <a:spLocks noGrp="1"/>
          </p:cNvSpPr>
          <p:nvPr>
            <p:ph idx="1"/>
          </p:nvPr>
        </p:nvSpPr>
        <p:spPr>
          <a:xfrm>
            <a:off x="538365" y="2241929"/>
            <a:ext cx="5676009" cy="4050792"/>
          </a:xfrm>
        </p:spPr>
        <p:txBody>
          <a:bodyPr>
            <a:normAutofit/>
          </a:bodyPr>
          <a:lstStyle/>
          <a:p>
            <a:r>
              <a:rPr lang="el-GR" sz="2800" dirty="0" smtClean="0"/>
              <a:t>ΟΕΜ </a:t>
            </a:r>
            <a:r>
              <a:rPr lang="el-GR" dirty="0" smtClean="0"/>
              <a:t>(εκτεταμένο)</a:t>
            </a:r>
            <a:endParaRPr lang="el-GR" sz="2800" dirty="0" smtClean="0"/>
          </a:p>
          <a:p>
            <a:r>
              <a:rPr lang="el-GR" dirty="0" smtClean="0"/>
              <a:t>Οξεία μυοκαρδίτιδα</a:t>
            </a:r>
          </a:p>
          <a:p>
            <a:r>
              <a:rPr lang="el-GR" dirty="0" smtClean="0"/>
              <a:t>Σηπτική μυοκαρδιοπάθεια</a:t>
            </a:r>
          </a:p>
          <a:p>
            <a:r>
              <a:rPr lang="el-GR" dirty="0" smtClean="0"/>
              <a:t>Μυοκαρδιοπάθεια του </a:t>
            </a:r>
            <a:r>
              <a:rPr lang="en-US" dirty="0" smtClean="0"/>
              <a:t>stress (</a:t>
            </a:r>
            <a:r>
              <a:rPr lang="fi-FI" dirty="0" smtClean="0"/>
              <a:t>Takotsubo</a:t>
            </a:r>
            <a:r>
              <a:rPr lang="el-GR" dirty="0" smtClean="0"/>
              <a:t>)</a:t>
            </a:r>
          </a:p>
          <a:p>
            <a:r>
              <a:rPr lang="el-GR" dirty="0" smtClean="0"/>
              <a:t>Μηχανικά αίτια: οξεία ανεπάρκεια μιτροειδούς, αορτικής, ρήξη βαλβίδος, ρήξη ΜΚΔ, μύξωμα</a:t>
            </a:r>
          </a:p>
          <a:p>
            <a:r>
              <a:rPr lang="el-GR" dirty="0" smtClean="0"/>
              <a:t>Αρρυθμία</a:t>
            </a:r>
          </a:p>
          <a:p>
            <a:endParaRPr lang="el-GR" dirty="0" smtClean="0"/>
          </a:p>
          <a:p>
            <a:endParaRPr lang="el-GR" dirty="0"/>
          </a:p>
        </p:txBody>
      </p:sp>
      <p:pic>
        <p:nvPicPr>
          <p:cNvPr id="5"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r="3508" b="14898"/>
          <a:stretch/>
        </p:blipFill>
        <p:spPr>
          <a:xfrm>
            <a:off x="111048" y="133209"/>
            <a:ext cx="2601986" cy="561273"/>
          </a:xfrm>
          <a:prstGeom prst="rect">
            <a:avLst/>
          </a:prstGeom>
        </p:spPr>
      </p:pic>
      <p:pic>
        <p:nvPicPr>
          <p:cNvPr id="6" name="Picture 5"/>
          <p:cNvPicPr>
            <a:picLocks noChangeAspect="1"/>
          </p:cNvPicPr>
          <p:nvPr/>
        </p:nvPicPr>
        <p:blipFill rotWithShape="1">
          <a:blip r:embed="rId4">
            <a:clrChange>
              <a:clrFrom>
                <a:srgbClr val="F5F4F2"/>
              </a:clrFrom>
              <a:clrTo>
                <a:srgbClr val="F5F4F2">
                  <a:alpha val="0"/>
                </a:srgbClr>
              </a:clrTo>
            </a:clrChange>
            <a:extLst>
              <a:ext uri="{28A0092B-C50C-407E-A947-70E740481C1C}">
                <a14:useLocalDpi xmlns:a14="http://schemas.microsoft.com/office/drawing/2010/main" val="0"/>
              </a:ext>
            </a:extLst>
          </a:blip>
          <a:srcRect l="20093" t="38196" r="22765" b="14260"/>
          <a:stretch/>
        </p:blipFill>
        <p:spPr>
          <a:xfrm>
            <a:off x="6685472" y="2139351"/>
            <a:ext cx="4995317" cy="4290453"/>
          </a:xfrm>
          <a:prstGeom prst="rect">
            <a:avLst/>
          </a:prstGeom>
        </p:spPr>
      </p:pic>
      <p:sp>
        <p:nvSpPr>
          <p:cNvPr id="7" name="TextBox 6"/>
          <p:cNvSpPr txBox="1"/>
          <p:nvPr/>
        </p:nvSpPr>
        <p:spPr>
          <a:xfrm>
            <a:off x="6303539" y="2468337"/>
            <a:ext cx="1721885" cy="338554"/>
          </a:xfrm>
          <a:prstGeom prst="rect">
            <a:avLst/>
          </a:prstGeom>
          <a:noFill/>
        </p:spPr>
        <p:txBody>
          <a:bodyPr wrap="square" rtlCol="0">
            <a:spAutoFit/>
          </a:bodyPr>
          <a:lstStyle/>
          <a:p>
            <a:r>
              <a:rPr lang="el-GR" sz="1600" b="1" dirty="0" smtClean="0">
                <a:solidFill>
                  <a:srgbClr val="0070C0"/>
                </a:solidFill>
                <a:latin typeface="Arial" panose="020B0604020202020204" pitchFamily="34" charset="0"/>
                <a:cs typeface="Arial" panose="020B0604020202020204" pitchFamily="34" charset="0"/>
              </a:rPr>
              <a:t>↑ Προφορτίου</a:t>
            </a:r>
            <a:endParaRPr lang="el-GR" sz="1600" b="1" dirty="0">
              <a:solidFill>
                <a:srgbClr val="0070C0"/>
              </a:solidFill>
            </a:endParaRPr>
          </a:p>
        </p:txBody>
      </p:sp>
      <p:sp>
        <p:nvSpPr>
          <p:cNvPr id="8" name="TextBox 7"/>
          <p:cNvSpPr txBox="1"/>
          <p:nvPr/>
        </p:nvSpPr>
        <p:spPr>
          <a:xfrm>
            <a:off x="10862979" y="4275951"/>
            <a:ext cx="1168095" cy="584775"/>
          </a:xfrm>
          <a:prstGeom prst="rect">
            <a:avLst/>
          </a:prstGeom>
          <a:noFill/>
        </p:spPr>
        <p:txBody>
          <a:bodyPr wrap="square" rtlCol="0">
            <a:spAutoFit/>
          </a:bodyPr>
          <a:lstStyle/>
          <a:p>
            <a:r>
              <a:rPr lang="en-US" sz="1600" dirty="0" smtClean="0">
                <a:solidFill>
                  <a:schemeClr val="accent1"/>
                </a:solidFill>
                <a:latin typeface="Arial" panose="020B0604020202020204" pitchFamily="34" charset="0"/>
                <a:cs typeface="Arial" panose="020B0604020202020204" pitchFamily="34" charset="0"/>
              </a:rPr>
              <a:t>↑</a:t>
            </a:r>
            <a:r>
              <a:rPr lang="el-GR" sz="1600" dirty="0" smtClean="0">
                <a:solidFill>
                  <a:schemeClr val="accent1"/>
                </a:solidFill>
                <a:latin typeface="Arial" panose="020B0604020202020204" pitchFamily="34" charset="0"/>
                <a:cs typeface="Arial" panose="020B0604020202020204" pitchFamily="34" charset="0"/>
              </a:rPr>
              <a:t> </a:t>
            </a:r>
            <a:r>
              <a:rPr lang="en-US" sz="1600" dirty="0" smtClean="0">
                <a:solidFill>
                  <a:schemeClr val="accent1"/>
                </a:solidFill>
              </a:rPr>
              <a:t>SVR</a:t>
            </a:r>
            <a:endParaRPr lang="el-GR" sz="1600" dirty="0" smtClean="0">
              <a:solidFill>
                <a:schemeClr val="accent1"/>
              </a:solidFill>
            </a:endParaRPr>
          </a:p>
          <a:p>
            <a:endParaRPr lang="en-US" sz="1600" dirty="0">
              <a:solidFill>
                <a:schemeClr val="accent1"/>
              </a:solidFill>
            </a:endParaRPr>
          </a:p>
        </p:txBody>
      </p:sp>
      <p:sp>
        <p:nvSpPr>
          <p:cNvPr id="9" name="TextBox 8"/>
          <p:cNvSpPr txBox="1"/>
          <p:nvPr/>
        </p:nvSpPr>
        <p:spPr>
          <a:xfrm>
            <a:off x="10487704" y="2175949"/>
            <a:ext cx="1575018" cy="584775"/>
          </a:xfrm>
          <a:prstGeom prst="rect">
            <a:avLst/>
          </a:prstGeom>
          <a:noFill/>
        </p:spPr>
        <p:txBody>
          <a:bodyPr wrap="square" rtlCol="0">
            <a:spAutoFit/>
          </a:bodyPr>
          <a:lstStyle/>
          <a:p>
            <a:r>
              <a:rPr lang="el-GR" sz="1600" b="1" dirty="0" smtClean="0">
                <a:solidFill>
                  <a:srgbClr val="FF0000"/>
                </a:solidFill>
                <a:latin typeface="Arial" panose="020B0604020202020204" pitchFamily="34" charset="0"/>
                <a:cs typeface="Arial" panose="020B0604020202020204" pitchFamily="34" charset="0"/>
              </a:rPr>
              <a:t>↓ </a:t>
            </a:r>
            <a:r>
              <a:rPr lang="el-GR" sz="1600" b="1" dirty="0" smtClean="0">
                <a:solidFill>
                  <a:srgbClr val="FF0000"/>
                </a:solidFill>
              </a:rPr>
              <a:t>Καρδιακής </a:t>
            </a:r>
          </a:p>
          <a:p>
            <a:r>
              <a:rPr lang="el-GR" sz="1600" b="1" dirty="0" smtClean="0">
                <a:solidFill>
                  <a:srgbClr val="FF0000"/>
                </a:solidFill>
              </a:rPr>
              <a:t>    Παροχής</a:t>
            </a:r>
            <a:endParaRPr lang="el-GR" sz="1600" b="1" dirty="0">
              <a:solidFill>
                <a:srgbClr val="FF0000"/>
              </a:solidFill>
            </a:endParaRPr>
          </a:p>
        </p:txBody>
      </p:sp>
      <p:pic>
        <p:nvPicPr>
          <p:cNvPr id="10"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9329" y="64542"/>
            <a:ext cx="2533650" cy="1809750"/>
          </a:xfrm>
          <a:prstGeom prst="rect">
            <a:avLst/>
          </a:prstGeom>
        </p:spPr>
      </p:pic>
      <p:sp>
        <p:nvSpPr>
          <p:cNvPr id="11" name="Oval 10"/>
          <p:cNvSpPr/>
          <p:nvPr/>
        </p:nvSpPr>
        <p:spPr>
          <a:xfrm>
            <a:off x="10487704" y="1773769"/>
            <a:ext cx="1408122" cy="1389133"/>
          </a:xfrm>
          <a:prstGeom prst="ellipse">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spTree>
    <p:extLst>
      <p:ext uri="{BB962C8B-B14F-4D97-AF65-F5344CB8AC3E}">
        <p14:creationId xmlns:p14="http://schemas.microsoft.com/office/powerpoint/2010/main" val="159260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304" y="498769"/>
            <a:ext cx="10058400" cy="1609344"/>
          </a:xfrm>
        </p:spPr>
        <p:txBody>
          <a:bodyPr>
            <a:normAutofit/>
          </a:bodyPr>
          <a:lstStyle/>
          <a:p>
            <a:r>
              <a:rPr lang="el-GR" sz="4000" dirty="0" smtClean="0"/>
              <a:t>Υποογκαιμικη καταπληξια</a:t>
            </a:r>
            <a:endParaRPr lang="el-GR" sz="4000" dirty="0"/>
          </a:p>
        </p:txBody>
      </p:sp>
      <p:sp>
        <p:nvSpPr>
          <p:cNvPr id="3" name="Content Placeholder 2"/>
          <p:cNvSpPr>
            <a:spLocks noGrp="1"/>
          </p:cNvSpPr>
          <p:nvPr>
            <p:ph idx="1"/>
          </p:nvPr>
        </p:nvSpPr>
        <p:spPr>
          <a:xfrm>
            <a:off x="528417" y="2108113"/>
            <a:ext cx="5676009" cy="4050792"/>
          </a:xfrm>
        </p:spPr>
        <p:txBody>
          <a:bodyPr>
            <a:normAutofit lnSpcReduction="10000"/>
          </a:bodyPr>
          <a:lstStyle/>
          <a:p>
            <a:r>
              <a:rPr lang="el-GR" sz="2800" dirty="0" smtClean="0"/>
              <a:t>Αιμορραγική </a:t>
            </a:r>
            <a:r>
              <a:rPr lang="el-GR" dirty="0" smtClean="0"/>
              <a:t>(τραύμα, ΓΕΣ)</a:t>
            </a:r>
          </a:p>
          <a:p>
            <a:r>
              <a:rPr lang="el-GR" sz="2400" dirty="0" smtClean="0"/>
              <a:t>Μη αιμορραγική</a:t>
            </a:r>
          </a:p>
          <a:p>
            <a:pPr>
              <a:buFont typeface="Wingdings" panose="05000000000000000000" pitchFamily="2" charset="2"/>
              <a:buChar char="ü"/>
            </a:pPr>
            <a:r>
              <a:rPr lang="el-GR" dirty="0"/>
              <a:t> </a:t>
            </a:r>
            <a:r>
              <a:rPr lang="el-GR" u="sng" dirty="0" smtClean="0"/>
              <a:t>Δερματικές απώλειες</a:t>
            </a:r>
          </a:p>
          <a:p>
            <a:pPr marL="0" indent="0">
              <a:buNone/>
            </a:pPr>
            <a:r>
              <a:rPr lang="el-GR" dirty="0" smtClean="0"/>
              <a:t>θερμοπληξία, εγκαύματα, πυρετός</a:t>
            </a:r>
          </a:p>
          <a:p>
            <a:pPr>
              <a:buFont typeface="Wingdings" panose="05000000000000000000" pitchFamily="2" charset="2"/>
              <a:buChar char="ü"/>
            </a:pPr>
            <a:r>
              <a:rPr lang="el-GR" dirty="0" smtClean="0"/>
              <a:t> </a:t>
            </a:r>
            <a:r>
              <a:rPr lang="el-GR" u="sng" dirty="0" smtClean="0"/>
              <a:t>Γαστρεντερικές απώλειες</a:t>
            </a:r>
            <a:r>
              <a:rPr lang="el-GR" dirty="0" smtClean="0"/>
              <a:t> </a:t>
            </a:r>
          </a:p>
          <a:p>
            <a:pPr marL="0" indent="0">
              <a:buNone/>
            </a:pPr>
            <a:r>
              <a:rPr lang="el-GR" dirty="0" smtClean="0"/>
              <a:t>διάρροιες, έμετοι</a:t>
            </a:r>
          </a:p>
          <a:p>
            <a:pPr>
              <a:buFont typeface="Wingdings" panose="05000000000000000000" pitchFamily="2" charset="2"/>
              <a:buChar char="ü"/>
            </a:pPr>
            <a:r>
              <a:rPr lang="el-GR" dirty="0"/>
              <a:t> </a:t>
            </a:r>
            <a:r>
              <a:rPr lang="el-GR" u="sng" dirty="0" smtClean="0"/>
              <a:t>Νεφρικές απώλειες</a:t>
            </a:r>
            <a:endParaRPr lang="el-GR" dirty="0"/>
          </a:p>
          <a:p>
            <a:pPr marL="0" indent="0">
              <a:buNone/>
            </a:pPr>
            <a:r>
              <a:rPr lang="el-GR" dirty="0" smtClean="0"/>
              <a:t>ωσμωτική διούρηση, άποιος διαβήτης</a:t>
            </a:r>
          </a:p>
          <a:p>
            <a:pPr>
              <a:buFont typeface="Wingdings" panose="05000000000000000000" pitchFamily="2" charset="2"/>
              <a:buChar char="ü"/>
            </a:pPr>
            <a:r>
              <a:rPr lang="el-GR" dirty="0"/>
              <a:t> </a:t>
            </a:r>
            <a:r>
              <a:rPr lang="el-GR" u="sng" dirty="0" smtClean="0"/>
              <a:t>Απώλειες σε τρίτο χώρο</a:t>
            </a:r>
            <a:endParaRPr lang="el-GR" dirty="0"/>
          </a:p>
          <a:p>
            <a:pPr marL="0" indent="0">
              <a:buNone/>
            </a:pPr>
            <a:r>
              <a:rPr lang="el-GR" dirty="0" smtClean="0"/>
              <a:t>κίρρωση, παγκρεατίτιδα κλπ</a:t>
            </a:r>
          </a:p>
          <a:p>
            <a:endParaRPr lang="el-GR" dirty="0"/>
          </a:p>
        </p:txBody>
      </p:sp>
      <p:pic>
        <p:nvPicPr>
          <p:cNvPr id="5"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r="3508" b="14898"/>
          <a:stretch/>
        </p:blipFill>
        <p:spPr>
          <a:xfrm>
            <a:off x="111048" y="133209"/>
            <a:ext cx="2601986" cy="561273"/>
          </a:xfrm>
          <a:prstGeom prst="rect">
            <a:avLst/>
          </a:prstGeom>
        </p:spPr>
      </p:pic>
      <p:pic>
        <p:nvPicPr>
          <p:cNvPr id="6" name="Picture 5"/>
          <p:cNvPicPr>
            <a:picLocks noChangeAspect="1"/>
          </p:cNvPicPr>
          <p:nvPr/>
        </p:nvPicPr>
        <p:blipFill rotWithShape="1">
          <a:blip r:embed="rId4">
            <a:clrChange>
              <a:clrFrom>
                <a:srgbClr val="F5F4F2"/>
              </a:clrFrom>
              <a:clrTo>
                <a:srgbClr val="F5F4F2">
                  <a:alpha val="0"/>
                </a:srgbClr>
              </a:clrTo>
            </a:clrChange>
            <a:extLst>
              <a:ext uri="{28A0092B-C50C-407E-A947-70E740481C1C}">
                <a14:useLocalDpi xmlns:a14="http://schemas.microsoft.com/office/drawing/2010/main" val="0"/>
              </a:ext>
            </a:extLst>
          </a:blip>
          <a:srcRect l="20093" t="38196" r="22765" b="14260"/>
          <a:stretch/>
        </p:blipFill>
        <p:spPr>
          <a:xfrm>
            <a:off x="6685472" y="2130725"/>
            <a:ext cx="4995317" cy="4290453"/>
          </a:xfrm>
          <a:prstGeom prst="rect">
            <a:avLst/>
          </a:prstGeom>
        </p:spPr>
      </p:pic>
      <p:sp>
        <p:nvSpPr>
          <p:cNvPr id="7" name="TextBox 6"/>
          <p:cNvSpPr txBox="1"/>
          <p:nvPr/>
        </p:nvSpPr>
        <p:spPr>
          <a:xfrm>
            <a:off x="6303539" y="2468337"/>
            <a:ext cx="1721885" cy="338554"/>
          </a:xfrm>
          <a:prstGeom prst="rect">
            <a:avLst/>
          </a:prstGeom>
          <a:noFill/>
        </p:spPr>
        <p:txBody>
          <a:bodyPr wrap="square" rtlCol="0">
            <a:spAutoFit/>
          </a:bodyPr>
          <a:lstStyle/>
          <a:p>
            <a:r>
              <a:rPr lang="el-GR" sz="1600" b="1" dirty="0" smtClean="0">
                <a:solidFill>
                  <a:srgbClr val="0070C0"/>
                </a:solidFill>
                <a:latin typeface="Arial" panose="020B0604020202020204" pitchFamily="34" charset="0"/>
                <a:cs typeface="Arial" panose="020B0604020202020204" pitchFamily="34" charset="0"/>
              </a:rPr>
              <a:t>↓ Προφορτίου</a:t>
            </a:r>
            <a:endParaRPr lang="el-GR" sz="1600" b="1" dirty="0">
              <a:solidFill>
                <a:srgbClr val="0070C0"/>
              </a:solidFill>
            </a:endParaRPr>
          </a:p>
        </p:txBody>
      </p:sp>
      <p:sp>
        <p:nvSpPr>
          <p:cNvPr id="8" name="TextBox 7"/>
          <p:cNvSpPr txBox="1"/>
          <p:nvPr/>
        </p:nvSpPr>
        <p:spPr>
          <a:xfrm>
            <a:off x="10862979" y="4275951"/>
            <a:ext cx="1168095" cy="584775"/>
          </a:xfrm>
          <a:prstGeom prst="rect">
            <a:avLst/>
          </a:prstGeom>
          <a:noFill/>
        </p:spPr>
        <p:txBody>
          <a:bodyPr wrap="square" rtlCol="0">
            <a:spAutoFit/>
          </a:bodyPr>
          <a:lstStyle/>
          <a:p>
            <a:r>
              <a:rPr lang="en-US" sz="1600" dirty="0">
                <a:solidFill>
                  <a:schemeClr val="accent1"/>
                </a:solidFill>
                <a:latin typeface="Arial" panose="020B0604020202020204" pitchFamily="34" charset="0"/>
                <a:cs typeface="Arial" panose="020B0604020202020204" pitchFamily="34" charset="0"/>
              </a:rPr>
              <a:t>↑</a:t>
            </a:r>
            <a:r>
              <a:rPr lang="el-GR" sz="1600" dirty="0" smtClean="0">
                <a:solidFill>
                  <a:schemeClr val="accent1"/>
                </a:solidFill>
                <a:latin typeface="Arial" panose="020B0604020202020204" pitchFamily="34" charset="0"/>
                <a:cs typeface="Arial" panose="020B0604020202020204" pitchFamily="34" charset="0"/>
              </a:rPr>
              <a:t> </a:t>
            </a:r>
            <a:r>
              <a:rPr lang="en-US" sz="1600" dirty="0" smtClean="0">
                <a:solidFill>
                  <a:schemeClr val="accent1"/>
                </a:solidFill>
              </a:rPr>
              <a:t>SVR</a:t>
            </a:r>
            <a:endParaRPr lang="el-GR" sz="1600" dirty="0" smtClean="0">
              <a:solidFill>
                <a:schemeClr val="accent1"/>
              </a:solidFill>
            </a:endParaRPr>
          </a:p>
          <a:p>
            <a:endParaRPr lang="en-US" sz="1600" dirty="0">
              <a:solidFill>
                <a:schemeClr val="accent1"/>
              </a:solidFill>
            </a:endParaRPr>
          </a:p>
        </p:txBody>
      </p:sp>
      <p:sp>
        <p:nvSpPr>
          <p:cNvPr id="9" name="TextBox 8"/>
          <p:cNvSpPr txBox="1"/>
          <p:nvPr/>
        </p:nvSpPr>
        <p:spPr>
          <a:xfrm>
            <a:off x="10487704" y="2198329"/>
            <a:ext cx="2244886" cy="584775"/>
          </a:xfrm>
          <a:prstGeom prst="rect">
            <a:avLst/>
          </a:prstGeom>
          <a:noFill/>
        </p:spPr>
        <p:txBody>
          <a:bodyPr wrap="square" rtlCol="0">
            <a:spAutoFit/>
          </a:bodyPr>
          <a:lstStyle/>
          <a:p>
            <a:r>
              <a:rPr lang="el-GR" sz="1600" b="1" dirty="0" smtClean="0">
                <a:solidFill>
                  <a:srgbClr val="FF0000"/>
                </a:solidFill>
                <a:latin typeface="Arial" panose="020B0604020202020204" pitchFamily="34" charset="0"/>
                <a:cs typeface="Arial" panose="020B0604020202020204" pitchFamily="34" charset="0"/>
              </a:rPr>
              <a:t>Κφ ή ↓ </a:t>
            </a:r>
          </a:p>
          <a:p>
            <a:r>
              <a:rPr lang="el-GR" sz="1600" b="1" dirty="0" smtClean="0">
                <a:solidFill>
                  <a:srgbClr val="FF0000"/>
                </a:solidFill>
              </a:rPr>
              <a:t>Καρδ. Παροχής</a:t>
            </a:r>
            <a:endParaRPr lang="el-GR" sz="1600" b="1" dirty="0">
              <a:solidFill>
                <a:srgbClr val="FF0000"/>
              </a:solidFill>
            </a:endParaRPr>
          </a:p>
        </p:txBody>
      </p:sp>
      <p:sp>
        <p:nvSpPr>
          <p:cNvPr id="10" name="Oval 9"/>
          <p:cNvSpPr/>
          <p:nvPr/>
        </p:nvSpPr>
        <p:spPr>
          <a:xfrm>
            <a:off x="6303539" y="1877286"/>
            <a:ext cx="1494740" cy="1389133"/>
          </a:xfrm>
          <a:prstGeom prst="ellipse">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7066" y="206687"/>
            <a:ext cx="2277995" cy="1946650"/>
          </a:xfrm>
          <a:prstGeom prst="rect">
            <a:avLst/>
          </a:prstGeom>
        </p:spPr>
      </p:pic>
    </p:spTree>
    <p:extLst>
      <p:ext uri="{BB962C8B-B14F-4D97-AF65-F5344CB8AC3E}">
        <p14:creationId xmlns:p14="http://schemas.microsoft.com/office/powerpoint/2010/main" val="141857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304" y="498769"/>
            <a:ext cx="10058400" cy="1609344"/>
          </a:xfrm>
        </p:spPr>
        <p:txBody>
          <a:bodyPr>
            <a:normAutofit/>
          </a:bodyPr>
          <a:lstStyle/>
          <a:p>
            <a:r>
              <a:rPr lang="el-GR" sz="4000" dirty="0" smtClean="0"/>
              <a:t>αποφρακτικη καταπληξια</a:t>
            </a:r>
            <a:endParaRPr lang="el-GR" sz="4000" dirty="0"/>
          </a:p>
        </p:txBody>
      </p:sp>
      <p:sp>
        <p:nvSpPr>
          <p:cNvPr id="3" name="Content Placeholder 2"/>
          <p:cNvSpPr>
            <a:spLocks noGrp="1"/>
          </p:cNvSpPr>
          <p:nvPr>
            <p:ph idx="1"/>
          </p:nvPr>
        </p:nvSpPr>
        <p:spPr>
          <a:xfrm>
            <a:off x="528417" y="2108113"/>
            <a:ext cx="5676009" cy="4050792"/>
          </a:xfrm>
        </p:spPr>
        <p:txBody>
          <a:bodyPr>
            <a:normAutofit/>
          </a:bodyPr>
          <a:lstStyle/>
          <a:p>
            <a:r>
              <a:rPr lang="el-GR" sz="2400" dirty="0" smtClean="0"/>
              <a:t>Μαζική Πνευμονική Εμβολή</a:t>
            </a:r>
          </a:p>
          <a:p>
            <a:r>
              <a:rPr lang="el-GR" sz="2400" dirty="0" smtClean="0"/>
              <a:t>Μηχανικά αίτια</a:t>
            </a:r>
          </a:p>
          <a:p>
            <a:pPr>
              <a:buFont typeface="Wingdings" panose="05000000000000000000" pitchFamily="2" charset="2"/>
              <a:buChar char="ü"/>
            </a:pPr>
            <a:r>
              <a:rPr lang="el-GR" dirty="0" smtClean="0"/>
              <a:t> Καρδιακός επιπωματισμός</a:t>
            </a:r>
          </a:p>
          <a:p>
            <a:pPr>
              <a:buFont typeface="Wingdings" panose="05000000000000000000" pitchFamily="2" charset="2"/>
              <a:buChar char="ü"/>
            </a:pPr>
            <a:r>
              <a:rPr lang="el-GR" dirty="0" smtClean="0"/>
              <a:t> Συμπιεστική περικαρδίτιδα/Περιοριστική μυοκαρδιοπάθεια </a:t>
            </a:r>
          </a:p>
          <a:p>
            <a:pPr>
              <a:buFont typeface="Wingdings" panose="05000000000000000000" pitchFamily="2" charset="2"/>
              <a:buChar char="ü"/>
            </a:pPr>
            <a:r>
              <a:rPr lang="el-GR" dirty="0" smtClean="0"/>
              <a:t>Υπό τάση πνευμοθώρακας</a:t>
            </a:r>
          </a:p>
          <a:p>
            <a:pPr>
              <a:buFont typeface="Wingdings" panose="05000000000000000000" pitchFamily="2" charset="2"/>
              <a:buChar char="ü"/>
            </a:pPr>
            <a:r>
              <a:rPr lang="el-GR" dirty="0"/>
              <a:t> </a:t>
            </a:r>
            <a:r>
              <a:rPr lang="el-GR" dirty="0" smtClean="0"/>
              <a:t>Μηχανικός αερισμός</a:t>
            </a:r>
          </a:p>
          <a:p>
            <a:pPr>
              <a:buFont typeface="Wingdings" panose="05000000000000000000" pitchFamily="2" charset="2"/>
              <a:buChar char="ü"/>
            </a:pPr>
            <a:endParaRPr lang="el-GR" dirty="0" smtClean="0"/>
          </a:p>
          <a:p>
            <a:endParaRPr lang="el-GR" dirty="0"/>
          </a:p>
        </p:txBody>
      </p:sp>
      <p:pic>
        <p:nvPicPr>
          <p:cNvPr id="5"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r="3508" b="14898"/>
          <a:stretch/>
        </p:blipFill>
        <p:spPr>
          <a:xfrm>
            <a:off x="111048" y="133209"/>
            <a:ext cx="2601986" cy="561273"/>
          </a:xfrm>
          <a:prstGeom prst="rect">
            <a:avLst/>
          </a:prstGeom>
        </p:spPr>
      </p:pic>
      <p:pic>
        <p:nvPicPr>
          <p:cNvPr id="6" name="Picture 5"/>
          <p:cNvPicPr>
            <a:picLocks noChangeAspect="1"/>
          </p:cNvPicPr>
          <p:nvPr/>
        </p:nvPicPr>
        <p:blipFill rotWithShape="1">
          <a:blip r:embed="rId4">
            <a:clrChange>
              <a:clrFrom>
                <a:srgbClr val="F5F4F2"/>
              </a:clrFrom>
              <a:clrTo>
                <a:srgbClr val="F5F4F2">
                  <a:alpha val="0"/>
                </a:srgbClr>
              </a:clrTo>
            </a:clrChange>
            <a:extLst>
              <a:ext uri="{28A0092B-C50C-407E-A947-70E740481C1C}">
                <a14:useLocalDpi xmlns:a14="http://schemas.microsoft.com/office/drawing/2010/main" val="0"/>
              </a:ext>
            </a:extLst>
          </a:blip>
          <a:srcRect l="20093" t="38196" r="22765" b="14260"/>
          <a:stretch/>
        </p:blipFill>
        <p:spPr>
          <a:xfrm>
            <a:off x="6685472" y="2130725"/>
            <a:ext cx="4995317" cy="4290453"/>
          </a:xfrm>
          <a:prstGeom prst="rect">
            <a:avLst/>
          </a:prstGeom>
        </p:spPr>
      </p:pic>
      <p:sp>
        <p:nvSpPr>
          <p:cNvPr id="7" name="TextBox 6"/>
          <p:cNvSpPr txBox="1"/>
          <p:nvPr/>
        </p:nvSpPr>
        <p:spPr>
          <a:xfrm>
            <a:off x="6303539" y="2468337"/>
            <a:ext cx="1721885" cy="338554"/>
          </a:xfrm>
          <a:prstGeom prst="rect">
            <a:avLst/>
          </a:prstGeom>
          <a:noFill/>
        </p:spPr>
        <p:txBody>
          <a:bodyPr wrap="square" rtlCol="0">
            <a:spAutoFit/>
          </a:bodyPr>
          <a:lstStyle/>
          <a:p>
            <a:r>
              <a:rPr lang="el-GR" sz="1600" b="1" dirty="0" smtClean="0">
                <a:solidFill>
                  <a:srgbClr val="0070C0"/>
                </a:solidFill>
                <a:latin typeface="Arial" panose="020B0604020202020204" pitchFamily="34" charset="0"/>
                <a:cs typeface="Arial" panose="020B0604020202020204" pitchFamily="34" charset="0"/>
              </a:rPr>
              <a:t>↓ Προφορτίου</a:t>
            </a:r>
            <a:endParaRPr lang="el-GR" sz="1600" b="1" dirty="0">
              <a:solidFill>
                <a:srgbClr val="0070C0"/>
              </a:solidFill>
            </a:endParaRPr>
          </a:p>
        </p:txBody>
      </p:sp>
      <p:sp>
        <p:nvSpPr>
          <p:cNvPr id="8" name="TextBox 7"/>
          <p:cNvSpPr txBox="1"/>
          <p:nvPr/>
        </p:nvSpPr>
        <p:spPr>
          <a:xfrm>
            <a:off x="10862979" y="4275951"/>
            <a:ext cx="1168095" cy="584775"/>
          </a:xfrm>
          <a:prstGeom prst="rect">
            <a:avLst/>
          </a:prstGeom>
          <a:noFill/>
        </p:spPr>
        <p:txBody>
          <a:bodyPr wrap="square" rtlCol="0">
            <a:spAutoFit/>
          </a:bodyPr>
          <a:lstStyle/>
          <a:p>
            <a:r>
              <a:rPr lang="en-US" sz="1600" dirty="0">
                <a:solidFill>
                  <a:schemeClr val="accent1"/>
                </a:solidFill>
                <a:latin typeface="Arial" panose="020B0604020202020204" pitchFamily="34" charset="0"/>
                <a:cs typeface="Arial" panose="020B0604020202020204" pitchFamily="34" charset="0"/>
              </a:rPr>
              <a:t>↑</a:t>
            </a:r>
            <a:r>
              <a:rPr lang="el-GR" sz="1600" dirty="0" smtClean="0">
                <a:solidFill>
                  <a:schemeClr val="accent1"/>
                </a:solidFill>
                <a:latin typeface="Arial" panose="020B0604020202020204" pitchFamily="34" charset="0"/>
                <a:cs typeface="Arial" panose="020B0604020202020204" pitchFamily="34" charset="0"/>
              </a:rPr>
              <a:t> </a:t>
            </a:r>
            <a:r>
              <a:rPr lang="en-US" sz="1600" dirty="0" smtClean="0">
                <a:solidFill>
                  <a:schemeClr val="accent1"/>
                </a:solidFill>
              </a:rPr>
              <a:t>SVR</a:t>
            </a:r>
            <a:endParaRPr lang="el-GR" sz="1600" dirty="0" smtClean="0">
              <a:solidFill>
                <a:schemeClr val="accent1"/>
              </a:solidFill>
            </a:endParaRPr>
          </a:p>
          <a:p>
            <a:endParaRPr lang="en-US" sz="1600" dirty="0">
              <a:solidFill>
                <a:schemeClr val="accent1"/>
              </a:solidFill>
            </a:endParaRPr>
          </a:p>
        </p:txBody>
      </p:sp>
      <p:sp>
        <p:nvSpPr>
          <p:cNvPr id="9" name="TextBox 8"/>
          <p:cNvSpPr txBox="1"/>
          <p:nvPr/>
        </p:nvSpPr>
        <p:spPr>
          <a:xfrm>
            <a:off x="10487704" y="2198329"/>
            <a:ext cx="2244886" cy="584775"/>
          </a:xfrm>
          <a:prstGeom prst="rect">
            <a:avLst/>
          </a:prstGeom>
          <a:noFill/>
        </p:spPr>
        <p:txBody>
          <a:bodyPr wrap="square" rtlCol="0">
            <a:spAutoFit/>
          </a:bodyPr>
          <a:lstStyle/>
          <a:p>
            <a:r>
              <a:rPr lang="el-GR" sz="1600" b="1" dirty="0" smtClean="0">
                <a:solidFill>
                  <a:srgbClr val="FF0000"/>
                </a:solidFill>
                <a:latin typeface="Arial" panose="020B0604020202020204" pitchFamily="34" charset="0"/>
                <a:cs typeface="Arial" panose="020B0604020202020204" pitchFamily="34" charset="0"/>
              </a:rPr>
              <a:t>κφ ή ↓ </a:t>
            </a:r>
          </a:p>
          <a:p>
            <a:r>
              <a:rPr lang="el-GR" sz="1600" b="1" dirty="0" smtClean="0">
                <a:solidFill>
                  <a:srgbClr val="FF0000"/>
                </a:solidFill>
              </a:rPr>
              <a:t>Καρδ. Παροχή</a:t>
            </a:r>
            <a:endParaRPr lang="el-GR" sz="1600" b="1" dirty="0">
              <a:solidFill>
                <a:srgbClr val="FF0000"/>
              </a:solidFill>
            </a:endParaRPr>
          </a:p>
        </p:txBody>
      </p:sp>
      <p:sp>
        <p:nvSpPr>
          <p:cNvPr id="10" name="Oval 9"/>
          <p:cNvSpPr/>
          <p:nvPr/>
        </p:nvSpPr>
        <p:spPr>
          <a:xfrm>
            <a:off x="6452558" y="2831389"/>
            <a:ext cx="1095555" cy="455275"/>
          </a:xfrm>
          <a:prstGeom prst="ellipse">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sp>
        <p:nvSpPr>
          <p:cNvPr id="12" name="TextBox 11"/>
          <p:cNvSpPr txBox="1"/>
          <p:nvPr/>
        </p:nvSpPr>
        <p:spPr>
          <a:xfrm>
            <a:off x="6531071" y="2941180"/>
            <a:ext cx="1168095" cy="584775"/>
          </a:xfrm>
          <a:prstGeom prst="rect">
            <a:avLst/>
          </a:prstGeom>
          <a:noFill/>
        </p:spPr>
        <p:txBody>
          <a:bodyPr wrap="square" rtlCol="0">
            <a:spAutoFit/>
          </a:bodyPr>
          <a:lstStyle/>
          <a:p>
            <a:r>
              <a:rPr lang="en-US" sz="1600" dirty="0">
                <a:solidFill>
                  <a:schemeClr val="accent1"/>
                </a:solidFill>
                <a:latin typeface="Arial" panose="020B0604020202020204" pitchFamily="34" charset="0"/>
                <a:cs typeface="Arial" panose="020B0604020202020204" pitchFamily="34" charset="0"/>
              </a:rPr>
              <a:t>↑</a:t>
            </a:r>
            <a:r>
              <a:rPr lang="el-GR" sz="1600" dirty="0" smtClean="0">
                <a:solidFill>
                  <a:schemeClr val="accent1"/>
                </a:solidFill>
                <a:latin typeface="Arial" panose="020B0604020202020204" pitchFamily="34" charset="0"/>
                <a:cs typeface="Arial" panose="020B0604020202020204" pitchFamily="34" charset="0"/>
              </a:rPr>
              <a:t> </a:t>
            </a:r>
            <a:r>
              <a:rPr lang="en-US" sz="1600" dirty="0" smtClean="0">
                <a:solidFill>
                  <a:schemeClr val="accent1"/>
                </a:solidFill>
              </a:rPr>
              <a:t>PRA</a:t>
            </a:r>
            <a:endParaRPr lang="el-GR" sz="1600" dirty="0" smtClean="0">
              <a:solidFill>
                <a:schemeClr val="accent1"/>
              </a:solidFill>
            </a:endParaRPr>
          </a:p>
          <a:p>
            <a:endParaRPr lang="en-US" sz="1600" dirty="0">
              <a:solidFill>
                <a:schemeClr val="accent1"/>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2543" y="133209"/>
            <a:ext cx="2488823" cy="1627690"/>
          </a:xfrm>
          <a:prstGeom prst="rect">
            <a:avLst/>
          </a:prstGeom>
        </p:spPr>
      </p:pic>
    </p:spTree>
    <p:extLst>
      <p:ext uri="{BB962C8B-B14F-4D97-AF65-F5344CB8AC3E}">
        <p14:creationId xmlns:p14="http://schemas.microsoft.com/office/powerpoint/2010/main" val="18582145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Αιμοδυναμικο προφιλ καταπληξιασ</a:t>
            </a:r>
            <a:endParaRPr lang="el-GR" sz="40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62477669"/>
              </p:ext>
            </p:extLst>
          </p:nvPr>
        </p:nvGraphicFramePr>
        <p:xfrm>
          <a:off x="1069975" y="2120900"/>
          <a:ext cx="10058400" cy="2931160"/>
        </p:xfrm>
        <a:graphic>
          <a:graphicData uri="http://schemas.openxmlformats.org/drawingml/2006/table">
            <a:tbl>
              <a:tblPr firstRow="1" bandRow="1">
                <a:tableStyleId>{5C22544A-7EE6-4342-B048-85BDC9FD1C3A}</a:tableStyleId>
              </a:tblPr>
              <a:tblGrid>
                <a:gridCol w="2514600"/>
                <a:gridCol w="2514600"/>
                <a:gridCol w="2514600"/>
                <a:gridCol w="2514600"/>
              </a:tblGrid>
              <a:tr h="370840">
                <a:tc>
                  <a:txBody>
                    <a:bodyPr/>
                    <a:lstStyle/>
                    <a:p>
                      <a:r>
                        <a:rPr lang="el-GR" dirty="0" smtClean="0"/>
                        <a:t>ΕΙΔΟΣ</a:t>
                      </a:r>
                      <a:r>
                        <a:rPr lang="el-GR" baseline="0" dirty="0" smtClean="0"/>
                        <a:t> ΚΑΤΑΠΛΗΞΙΑΣ</a:t>
                      </a:r>
                      <a:endParaRPr lang="el-GR" dirty="0"/>
                    </a:p>
                  </a:txBody>
                  <a:tcPr/>
                </a:tc>
                <a:tc>
                  <a:txBody>
                    <a:bodyPr/>
                    <a:lstStyle/>
                    <a:p>
                      <a:r>
                        <a:rPr lang="el-GR" dirty="0" smtClean="0"/>
                        <a:t>ΠΡΟΦΟΡΤΙΟ</a:t>
                      </a:r>
                    </a:p>
                  </a:txBody>
                  <a:tcPr/>
                </a:tc>
                <a:tc>
                  <a:txBody>
                    <a:bodyPr/>
                    <a:lstStyle/>
                    <a:p>
                      <a:r>
                        <a:rPr lang="el-GR" dirty="0" smtClean="0"/>
                        <a:t>ΚΑΡΔΙΑΚΗ</a:t>
                      </a:r>
                      <a:r>
                        <a:rPr lang="el-GR" baseline="0" dirty="0" smtClean="0"/>
                        <a:t> ΠΑΡΟΧΗ</a:t>
                      </a:r>
                      <a:endParaRPr lang="el-GR" dirty="0"/>
                    </a:p>
                  </a:txBody>
                  <a:tcPr/>
                </a:tc>
                <a:tc>
                  <a:txBody>
                    <a:bodyPr/>
                    <a:lstStyle/>
                    <a:p>
                      <a:r>
                        <a:rPr lang="el-GR" dirty="0" smtClean="0"/>
                        <a:t>ΜΕΤΑΦΟΡΤΙΟ (</a:t>
                      </a:r>
                      <a:r>
                        <a:rPr lang="en-US" dirty="0" smtClean="0"/>
                        <a:t>SVR)</a:t>
                      </a:r>
                      <a:endParaRPr lang="el-GR" dirty="0"/>
                    </a:p>
                  </a:txBody>
                  <a:tcPr/>
                </a:tc>
              </a:tr>
              <a:tr h="370840">
                <a:tc>
                  <a:txBody>
                    <a:bodyPr/>
                    <a:lstStyle/>
                    <a:p>
                      <a:endParaRPr lang="el-GR" dirty="0"/>
                    </a:p>
                  </a:txBody>
                  <a:tcPr/>
                </a:tc>
                <a:tc>
                  <a:txBody>
                    <a:bodyPr/>
                    <a:lstStyle/>
                    <a:p>
                      <a:pPr algn="ctr"/>
                      <a:r>
                        <a:rPr lang="el-GR" dirty="0" smtClean="0"/>
                        <a:t>Κφ</a:t>
                      </a:r>
                      <a:r>
                        <a:rPr lang="el-GR" baseline="0" dirty="0" smtClean="0"/>
                        <a:t> ή ↓</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aseline="0" dirty="0" smtClean="0"/>
                        <a:t>↑</a:t>
                      </a:r>
                      <a:endParaRPr lang="en-US" dirty="0" smtClean="0"/>
                    </a:p>
                    <a:p>
                      <a:pPr algn="ctr"/>
                      <a:endParaRPr lang="el-GR" dirty="0"/>
                    </a:p>
                  </a:txBody>
                  <a:tcPr/>
                </a:tc>
                <a:tc>
                  <a:txBody>
                    <a:bodyPr/>
                    <a:lstStyle/>
                    <a:p>
                      <a:pPr algn="ctr"/>
                      <a:r>
                        <a:rPr lang="el-GR" baseline="0" dirty="0" smtClean="0"/>
                        <a:t>↓</a:t>
                      </a:r>
                      <a:endParaRPr lang="el-GR" dirty="0"/>
                    </a:p>
                  </a:txBody>
                  <a:tcPr/>
                </a:tc>
              </a:tr>
              <a:tr h="370840">
                <a:tc>
                  <a:txBody>
                    <a:bodyPr/>
                    <a:lstStyle/>
                    <a:p>
                      <a:endParaRPr lang="el-GR" dirty="0" smtClean="0"/>
                    </a:p>
                    <a:p>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aseline="0" dirty="0" smtClean="0"/>
                        <a:t>↑</a:t>
                      </a:r>
                      <a:endParaRPr lang="en-US" dirty="0" smtClean="0"/>
                    </a:p>
                  </a:txBody>
                  <a:tcPr/>
                </a:tc>
                <a:tc>
                  <a:txBody>
                    <a:bodyPr/>
                    <a:lstStyle/>
                    <a:p>
                      <a:pPr algn="ctr"/>
                      <a:r>
                        <a:rPr lang="el-GR" baseline="0" dirty="0" smtClean="0"/>
                        <a:t>↓</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aseline="0" dirty="0" smtClean="0"/>
                        <a:t>↑</a:t>
                      </a:r>
                      <a:endParaRPr lang="en-US" dirty="0" smtClean="0"/>
                    </a:p>
                  </a:txBody>
                  <a:tcPr/>
                </a:tc>
              </a:tr>
              <a:tr h="370840">
                <a:tc>
                  <a:txBody>
                    <a:bodyPr/>
                    <a:lstStyle/>
                    <a:p>
                      <a:endParaRPr lang="el-GR" dirty="0" smtClean="0"/>
                    </a:p>
                    <a:p>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aseline="0" dirty="0" smtClean="0"/>
                        <a:t>↓↓</a:t>
                      </a:r>
                      <a:endParaRPr lang="el-GR" dirty="0" smtClean="0"/>
                    </a:p>
                    <a:p>
                      <a:pPr algn="ctr"/>
                      <a:endParaRPr lang="el-GR" dirty="0"/>
                    </a:p>
                  </a:txBody>
                  <a:tcPr/>
                </a:tc>
                <a:tc>
                  <a:txBody>
                    <a:bodyPr/>
                    <a:lstStyle/>
                    <a:p>
                      <a:pPr algn="ctr"/>
                      <a:r>
                        <a:rPr lang="el-GR" dirty="0" smtClean="0"/>
                        <a:t>Κφ</a:t>
                      </a:r>
                      <a:r>
                        <a:rPr lang="el-GR" baseline="0" dirty="0" smtClean="0"/>
                        <a:t> ή ↓</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aseline="0" dirty="0" smtClean="0"/>
                        <a:t>↑</a:t>
                      </a:r>
                      <a:endParaRPr lang="en-US" dirty="0" smtClean="0"/>
                    </a:p>
                  </a:txBody>
                  <a:tcPr/>
                </a:tc>
              </a:tr>
              <a:tr h="370840">
                <a:tc>
                  <a:txBody>
                    <a:bodyPr/>
                    <a:lstStyle/>
                    <a:p>
                      <a:endParaRPr lang="el-GR" dirty="0"/>
                    </a:p>
                  </a:txBody>
                  <a:tcPr/>
                </a:tc>
                <a:tc>
                  <a:txBody>
                    <a:bodyPr/>
                    <a:lstStyle/>
                    <a:p>
                      <a:pPr algn="ctr"/>
                      <a:r>
                        <a:rPr lang="el-GR" baseline="0" dirty="0" smtClean="0"/>
                        <a:t>↓</a:t>
                      </a:r>
                      <a:endParaRPr lang="el-GR" dirty="0"/>
                    </a:p>
                  </a:txBody>
                  <a:tcPr/>
                </a:tc>
                <a:tc>
                  <a:txBody>
                    <a:bodyPr/>
                    <a:lstStyle/>
                    <a:p>
                      <a:pPr algn="ctr"/>
                      <a:r>
                        <a:rPr lang="el-GR" dirty="0" smtClean="0"/>
                        <a:t>Κφ</a:t>
                      </a:r>
                      <a:r>
                        <a:rPr lang="el-GR" baseline="0" dirty="0" smtClean="0"/>
                        <a:t> ή ↓</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aseline="0" dirty="0" smtClean="0"/>
                        <a:t>↑</a:t>
                      </a:r>
                      <a:endParaRPr lang="en-US" dirty="0" smtClean="0"/>
                    </a:p>
                    <a:p>
                      <a:pPr algn="ctr"/>
                      <a:endParaRPr lang="el-GR" dirty="0"/>
                    </a:p>
                  </a:txBody>
                  <a:tcPr/>
                </a:tc>
              </a:tr>
            </a:tbl>
          </a:graphicData>
        </a:graphic>
      </p:graphicFrame>
      <p:pic>
        <p:nvPicPr>
          <p:cNvPr id="4"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r="3508" b="14898"/>
          <a:stretch/>
        </p:blipFill>
        <p:spPr>
          <a:xfrm>
            <a:off x="128301" y="236726"/>
            <a:ext cx="2601986" cy="561273"/>
          </a:xfrm>
          <a:prstGeom prst="rect">
            <a:avLst/>
          </a:prstGeom>
        </p:spPr>
      </p:pic>
      <p:sp>
        <p:nvSpPr>
          <p:cNvPr id="5" name="Title 1"/>
          <p:cNvSpPr txBox="1">
            <a:spLocks/>
          </p:cNvSpPr>
          <p:nvPr/>
        </p:nvSpPr>
        <p:spPr>
          <a:xfrm>
            <a:off x="3004616" y="584355"/>
            <a:ext cx="6372297" cy="13127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endParaRPr lang="el-GR" sz="4000" dirty="0"/>
          </a:p>
        </p:txBody>
      </p:sp>
      <p:sp>
        <p:nvSpPr>
          <p:cNvPr id="7" name="TextBox 6"/>
          <p:cNvSpPr txBox="1"/>
          <p:nvPr/>
        </p:nvSpPr>
        <p:spPr>
          <a:xfrm>
            <a:off x="1199136" y="3902024"/>
            <a:ext cx="2249390" cy="40011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l-GR" sz="2000" b="1" dirty="0" smtClean="0">
                <a:solidFill>
                  <a:schemeClr val="bg1"/>
                </a:solidFill>
              </a:rPr>
              <a:t>ΥΠΟΟΓΚΑΙΜΙΚΗ</a:t>
            </a:r>
            <a:endParaRPr lang="el-GR" sz="2000" b="1" dirty="0">
              <a:solidFill>
                <a:schemeClr val="bg1"/>
              </a:solidFill>
            </a:endParaRPr>
          </a:p>
        </p:txBody>
      </p:sp>
      <p:sp>
        <p:nvSpPr>
          <p:cNvPr id="8" name="TextBox 7"/>
          <p:cNvSpPr txBox="1"/>
          <p:nvPr/>
        </p:nvSpPr>
        <p:spPr>
          <a:xfrm>
            <a:off x="1199136" y="4533097"/>
            <a:ext cx="2249390" cy="40011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l-GR" sz="2000" b="1" dirty="0" smtClean="0">
                <a:solidFill>
                  <a:schemeClr val="bg1"/>
                </a:solidFill>
              </a:rPr>
              <a:t>ΑΠΟΦΡΑΚΤΙΚΗ</a:t>
            </a:r>
            <a:endParaRPr lang="el-GR" sz="2000" b="1" dirty="0">
              <a:solidFill>
                <a:schemeClr val="bg1"/>
              </a:solidFill>
            </a:endParaRPr>
          </a:p>
        </p:txBody>
      </p:sp>
      <p:sp>
        <p:nvSpPr>
          <p:cNvPr id="9" name="TextBox 8"/>
          <p:cNvSpPr txBox="1"/>
          <p:nvPr/>
        </p:nvSpPr>
        <p:spPr>
          <a:xfrm>
            <a:off x="1199136" y="3272911"/>
            <a:ext cx="2249390" cy="400110"/>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l-GR" sz="2000" b="1" dirty="0" smtClean="0">
                <a:solidFill>
                  <a:schemeClr val="bg1"/>
                </a:solidFill>
              </a:rPr>
              <a:t>ΚΑΡΔΙΟΓΕΝΗΣ</a:t>
            </a:r>
            <a:endParaRPr lang="el-GR" sz="2000" b="1" dirty="0">
              <a:solidFill>
                <a:schemeClr val="bg1"/>
              </a:solidFill>
            </a:endParaRPr>
          </a:p>
        </p:txBody>
      </p:sp>
      <p:sp>
        <p:nvSpPr>
          <p:cNvPr id="10" name="TextBox 9"/>
          <p:cNvSpPr txBox="1"/>
          <p:nvPr/>
        </p:nvSpPr>
        <p:spPr>
          <a:xfrm>
            <a:off x="1199136" y="2583416"/>
            <a:ext cx="2249390" cy="400110"/>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l-GR" sz="2000" b="1" dirty="0" smtClean="0">
                <a:solidFill>
                  <a:schemeClr val="bg1"/>
                </a:solidFill>
              </a:rPr>
              <a:t>ΑΝΑΚΑΤΑΝΟΜΗΣ</a:t>
            </a:r>
          </a:p>
        </p:txBody>
      </p:sp>
      <p:sp>
        <p:nvSpPr>
          <p:cNvPr id="11" name="Rectangle 10"/>
          <p:cNvSpPr/>
          <p:nvPr/>
        </p:nvSpPr>
        <p:spPr>
          <a:xfrm>
            <a:off x="8729933" y="3114136"/>
            <a:ext cx="2639682" cy="212209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p:cNvSpPr txBox="1"/>
          <p:nvPr/>
        </p:nvSpPr>
        <p:spPr>
          <a:xfrm>
            <a:off x="10395003" y="2583416"/>
            <a:ext cx="146649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l-GR" dirty="0" smtClean="0"/>
              <a:t>Θερμά άκρα</a:t>
            </a:r>
            <a:endParaRPr lang="el-GR" dirty="0"/>
          </a:p>
        </p:txBody>
      </p:sp>
      <p:sp>
        <p:nvSpPr>
          <p:cNvPr id="13" name="TextBox 12"/>
          <p:cNvSpPr txBox="1"/>
          <p:nvPr/>
        </p:nvSpPr>
        <p:spPr>
          <a:xfrm>
            <a:off x="10279812" y="5267879"/>
            <a:ext cx="1581681"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l-GR" dirty="0" smtClean="0"/>
              <a:t>Ψυχρά  άκρα</a:t>
            </a:r>
            <a:endParaRPr lang="el-GR" dirty="0"/>
          </a:p>
        </p:txBody>
      </p:sp>
    </p:spTree>
    <p:extLst>
      <p:ext uri="{BB962C8B-B14F-4D97-AF65-F5344CB8AC3E}">
        <p14:creationId xmlns:p14="http://schemas.microsoft.com/office/powerpoint/2010/main" val="1025318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r="3508" b="14898"/>
          <a:stretch/>
        </p:blipFill>
        <p:spPr>
          <a:xfrm>
            <a:off x="128301" y="236726"/>
            <a:ext cx="2601986" cy="561273"/>
          </a:xfrm>
          <a:prstGeom prst="rect">
            <a:avLst/>
          </a:prstGeom>
        </p:spPr>
      </p:pic>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709894">
            <a:off x="10039334" y="237309"/>
            <a:ext cx="1653004" cy="16530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ontent Placeholder 2"/>
          <p:cNvSpPr txBox="1">
            <a:spLocks/>
          </p:cNvSpPr>
          <p:nvPr/>
        </p:nvSpPr>
        <p:spPr>
          <a:xfrm>
            <a:off x="459406" y="2272015"/>
            <a:ext cx="5676009"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l-GR" sz="2400" dirty="0" smtClean="0"/>
              <a:t>Άμεση αναγνώριση και διάγνωση καταπληξίας (ακόμη και σε </a:t>
            </a:r>
            <a:r>
              <a:rPr lang="en-US" sz="2400" dirty="0" smtClean="0"/>
              <a:t>pre-shock </a:t>
            </a:r>
            <a:r>
              <a:rPr lang="el-GR" sz="2400" dirty="0" smtClean="0"/>
              <a:t>στάδιο)</a:t>
            </a:r>
          </a:p>
          <a:p>
            <a:r>
              <a:rPr lang="el-GR" sz="2400" dirty="0" smtClean="0"/>
              <a:t>Διερεύνηση είδους καταπληξίας</a:t>
            </a:r>
          </a:p>
          <a:p>
            <a:r>
              <a:rPr lang="el-GR" sz="2400" dirty="0" smtClean="0"/>
              <a:t>Άμεση αντιμετώπιση αναλόγως του αιτίου</a:t>
            </a:r>
          </a:p>
          <a:p>
            <a:r>
              <a:rPr lang="el-GR" sz="2400" dirty="0" smtClean="0"/>
              <a:t>Συνεχής αιμοδυναμική παρακολούθηση ασθενούς</a:t>
            </a:r>
            <a:endParaRPr lang="el-GR" dirty="0" smtClean="0"/>
          </a:p>
          <a:p>
            <a:pPr>
              <a:buFont typeface="Wingdings" pitchFamily="2" charset="2"/>
              <a:buChar char="ü"/>
            </a:pPr>
            <a:endParaRPr lang="el-GR" dirty="0" smtClean="0"/>
          </a:p>
          <a:p>
            <a:endParaRPr lang="el-GR"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9391" y="2635663"/>
            <a:ext cx="5067976" cy="2850736"/>
          </a:xfrm>
          <a:prstGeom prst="rect">
            <a:avLst/>
          </a:prstGeom>
          <a:ln>
            <a:noFill/>
          </a:ln>
          <a:effectLst>
            <a:softEdge rad="112500"/>
          </a:effectLst>
        </p:spPr>
      </p:pic>
      <p:sp>
        <p:nvSpPr>
          <p:cNvPr id="2" name="Title 1"/>
          <p:cNvSpPr>
            <a:spLocks noGrp="1"/>
          </p:cNvSpPr>
          <p:nvPr>
            <p:ph type="title"/>
          </p:nvPr>
        </p:nvSpPr>
        <p:spPr>
          <a:xfrm>
            <a:off x="595395" y="517362"/>
            <a:ext cx="10058400" cy="1609344"/>
          </a:xfrm>
        </p:spPr>
        <p:txBody>
          <a:bodyPr>
            <a:normAutofit/>
          </a:bodyPr>
          <a:lstStyle/>
          <a:p>
            <a:r>
              <a:rPr lang="el-GR" sz="4000" dirty="0" smtClean="0"/>
              <a:t>ΑΞΙΟΛΟΓΗΣΗ ΑΣΘΕΝΟΥΣ ΜΕ ΚΑΤΑΠΛΗΞΙΑ</a:t>
            </a:r>
            <a:endParaRPr lang="el-GR" sz="4000" dirty="0"/>
          </a:p>
        </p:txBody>
      </p:sp>
      <p:sp>
        <p:nvSpPr>
          <p:cNvPr id="4" name="TextBox 3"/>
          <p:cNvSpPr txBox="1"/>
          <p:nvPr/>
        </p:nvSpPr>
        <p:spPr>
          <a:xfrm>
            <a:off x="10524227" y="2942180"/>
            <a:ext cx="1302588" cy="523220"/>
          </a:xfrm>
          <a:prstGeom prst="rect">
            <a:avLst/>
          </a:prstGeom>
          <a:noFill/>
        </p:spPr>
        <p:txBody>
          <a:bodyPr wrap="square" rtlCol="0">
            <a:spAutoFit/>
          </a:bodyPr>
          <a:lstStyle/>
          <a:p>
            <a:r>
              <a:rPr lang="en-US" sz="2800" b="1" dirty="0" smtClean="0">
                <a:solidFill>
                  <a:srgbClr val="FFFF00"/>
                </a:solidFill>
                <a:latin typeface="MV Boli" panose="02000500030200090000" pitchFamily="2" charset="0"/>
                <a:cs typeface="MV Boli" panose="02000500030200090000" pitchFamily="2" charset="0"/>
              </a:rPr>
              <a:t>I.C.U</a:t>
            </a:r>
            <a:endParaRPr lang="el-GR" sz="2800" b="1" dirty="0">
              <a:solidFill>
                <a:srgbClr val="FFFF00"/>
              </a:solidFill>
              <a:cs typeface="MV Boli" panose="02000500030200090000" pitchFamily="2" charset="0"/>
            </a:endParaRPr>
          </a:p>
        </p:txBody>
      </p:sp>
    </p:spTree>
    <p:extLst>
      <p:ext uri="{BB962C8B-B14F-4D97-AF65-F5344CB8AC3E}">
        <p14:creationId xmlns:p14="http://schemas.microsoft.com/office/powerpoint/2010/main" val="336082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655032"/>
            <a:ext cx="10058400" cy="1609344"/>
          </a:xfrm>
        </p:spPr>
        <p:txBody>
          <a:bodyPr>
            <a:normAutofit/>
          </a:bodyPr>
          <a:lstStyle/>
          <a:p>
            <a:r>
              <a:rPr lang="el-GR" sz="4000" dirty="0" smtClean="0"/>
              <a:t>Διαγνωση καταπληξιασ</a:t>
            </a:r>
            <a:endParaRPr lang="el-GR" sz="4000" dirty="0"/>
          </a:p>
        </p:txBody>
      </p:sp>
      <p:pic>
        <p:nvPicPr>
          <p:cNvPr id="5"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r="3508" b="14898"/>
          <a:stretch/>
        </p:blipFill>
        <p:spPr>
          <a:xfrm>
            <a:off x="128301" y="236726"/>
            <a:ext cx="2601986" cy="561273"/>
          </a:xfrm>
          <a:prstGeom prst="rect">
            <a:avLst/>
          </a:prstGeom>
        </p:spPr>
      </p:pic>
      <p:sp>
        <p:nvSpPr>
          <p:cNvPr id="3" name="Content Placeholder 2"/>
          <p:cNvSpPr>
            <a:spLocks noGrp="1"/>
          </p:cNvSpPr>
          <p:nvPr>
            <p:ph idx="1"/>
          </p:nvPr>
        </p:nvSpPr>
        <p:spPr>
          <a:xfrm>
            <a:off x="1069848" y="4580512"/>
            <a:ext cx="10058400" cy="4050792"/>
          </a:xfrm>
        </p:spPr>
        <p:txBody>
          <a:bodyPr/>
          <a:lstStyle/>
          <a:p>
            <a:pPr marL="0" indent="0">
              <a:buNone/>
            </a:pPr>
            <a:r>
              <a:rPr lang="el-GR" dirty="0" smtClean="0"/>
              <a:t>-Μη επεμβατική (Ψηλάφηση σφυγμού, Σφυγμομανόμετρο)</a:t>
            </a:r>
          </a:p>
          <a:p>
            <a:pPr marL="0" indent="0">
              <a:buNone/>
            </a:pPr>
            <a:r>
              <a:rPr lang="el-GR" dirty="0" smtClean="0"/>
              <a:t>-Επεμβατική (καθετηριασμός αρτηρίας) </a:t>
            </a:r>
            <a:r>
              <a:rPr lang="en-US" b="1" dirty="0" smtClean="0">
                <a:solidFill>
                  <a:schemeClr val="accent1"/>
                </a:solidFill>
              </a:rPr>
              <a:t>GOLD STANDARD</a:t>
            </a:r>
          </a:p>
          <a:p>
            <a:pPr marL="0" indent="0">
              <a:buNone/>
            </a:pPr>
            <a:endParaRPr lang="en-US" b="1" dirty="0" smtClean="0">
              <a:solidFill>
                <a:schemeClr val="accent1"/>
              </a:solidFill>
            </a:endParaRPr>
          </a:p>
          <a:p>
            <a:pPr>
              <a:buFontTx/>
              <a:buChar char="-"/>
            </a:pPr>
            <a:r>
              <a:rPr lang="el-GR" dirty="0" smtClean="0">
                <a:solidFill>
                  <a:srgbClr val="C00000"/>
                </a:solidFill>
              </a:rPr>
              <a:t>ΥΠΟΤΑΣΗ= </a:t>
            </a:r>
            <a:r>
              <a:rPr lang="el-GR" dirty="0" smtClean="0"/>
              <a:t>ΣΑΠ &lt; 90 </a:t>
            </a:r>
            <a:r>
              <a:rPr lang="en-US" dirty="0" smtClean="0"/>
              <a:t>mmHg, </a:t>
            </a:r>
            <a:r>
              <a:rPr lang="el-GR" dirty="0" smtClean="0"/>
              <a:t>ΜΑΠ &lt;65 </a:t>
            </a:r>
            <a:r>
              <a:rPr lang="en-US" dirty="0" smtClean="0"/>
              <a:t>mmHg, </a:t>
            </a:r>
          </a:p>
          <a:p>
            <a:pPr marL="0" indent="0">
              <a:buNone/>
            </a:pPr>
            <a:r>
              <a:rPr lang="en-US" dirty="0"/>
              <a:t> </a:t>
            </a:r>
            <a:r>
              <a:rPr lang="en-US" dirty="0" smtClean="0"/>
              <a:t>                       </a:t>
            </a:r>
            <a:r>
              <a:rPr lang="el-GR" dirty="0" smtClean="0"/>
              <a:t>πτώση &gt;40 </a:t>
            </a:r>
            <a:r>
              <a:rPr lang="en-US" dirty="0" smtClean="0"/>
              <a:t>mmHg </a:t>
            </a:r>
            <a:r>
              <a:rPr lang="el-GR" dirty="0" smtClean="0"/>
              <a:t>σε σχέση με </a:t>
            </a:r>
            <a:r>
              <a:rPr lang="en-US" dirty="0" smtClean="0"/>
              <a:t>baseline</a:t>
            </a:r>
            <a:endParaRPr lang="el-GR" dirty="0" smtClean="0"/>
          </a:p>
        </p:txBody>
      </p:sp>
      <p:pic>
        <p:nvPicPr>
          <p:cNvPr id="4" name="Picture 3"/>
          <p:cNvPicPr>
            <a:picLocks noChangeAspect="1"/>
          </p:cNvPicPr>
          <p:nvPr/>
        </p:nvPicPr>
        <p:blipFill>
          <a:blip r:embed="rId4"/>
          <a:stretch>
            <a:fillRect/>
          </a:stretch>
        </p:blipFill>
        <p:spPr>
          <a:xfrm>
            <a:off x="1069848" y="3781559"/>
            <a:ext cx="5701351" cy="709500"/>
          </a:xfrm>
          <a:prstGeom prst="rect">
            <a:avLst/>
          </a:prstGeom>
        </p:spPr>
      </p:pic>
      <p:graphicFrame>
        <p:nvGraphicFramePr>
          <p:cNvPr id="6" name="Diagram 5"/>
          <p:cNvGraphicFramePr/>
          <p:nvPr>
            <p:extLst>
              <p:ext uri="{D42A27DB-BD31-4B8C-83A1-F6EECF244321}">
                <p14:modId xmlns:p14="http://schemas.microsoft.com/office/powerpoint/2010/main" val="2128136224"/>
              </p:ext>
            </p:extLst>
          </p:nvPr>
        </p:nvGraphicFramePr>
        <p:xfrm>
          <a:off x="1286446" y="0"/>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a:stretch>
            <a:fillRect/>
          </a:stretch>
        </p:blipFill>
        <p:spPr>
          <a:xfrm>
            <a:off x="8418845" y="5044089"/>
            <a:ext cx="2160757" cy="10176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Down Arrow 7"/>
          <p:cNvSpPr/>
          <p:nvPr/>
        </p:nvSpPr>
        <p:spPr>
          <a:xfrm>
            <a:off x="2656936" y="3338423"/>
            <a:ext cx="172528" cy="3536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01260" y="1667774"/>
            <a:ext cx="2468535" cy="2468535"/>
          </a:xfrm>
          <a:prstGeom prst="rect">
            <a:avLst/>
          </a:prstGeom>
        </p:spPr>
      </p:pic>
      <p:sp>
        <p:nvSpPr>
          <p:cNvPr id="12" name="Rectangle 11"/>
          <p:cNvSpPr/>
          <p:nvPr/>
        </p:nvSpPr>
        <p:spPr>
          <a:xfrm rot="21413408">
            <a:off x="10039879" y="2452974"/>
            <a:ext cx="1746505" cy="1015663"/>
          </a:xfrm>
          <a:prstGeom prst="rect">
            <a:avLst/>
          </a:prstGeom>
        </p:spPr>
        <p:txBody>
          <a:bodyPr wrap="none">
            <a:spAutoFit/>
          </a:bodyPr>
          <a:lstStyle/>
          <a:p>
            <a:pPr algn="ctr"/>
            <a:r>
              <a:rPr lang="el-GR" sz="2000" b="1" dirty="0"/>
              <a:t>ΥΠΟΤΑΣΗ </a:t>
            </a:r>
            <a:endParaRPr lang="en-US" sz="2000" b="1" dirty="0" smtClean="0"/>
          </a:p>
          <a:p>
            <a:pPr algn="ctr"/>
            <a:r>
              <a:rPr lang="el-GR" sz="2000" b="1" dirty="0" smtClean="0"/>
              <a:t>≠ </a:t>
            </a:r>
            <a:endParaRPr lang="en-US" sz="2000" b="1" dirty="0" smtClean="0"/>
          </a:p>
          <a:p>
            <a:pPr algn="ctr"/>
            <a:r>
              <a:rPr lang="el-GR" sz="2000" b="1" dirty="0" smtClean="0"/>
              <a:t>ΚΑΤΑΠΛΗΞΙΑ</a:t>
            </a:r>
            <a:endParaRPr lang="el-GR" sz="2000" b="1" dirty="0"/>
          </a:p>
        </p:txBody>
      </p:sp>
    </p:spTree>
    <p:extLst>
      <p:ext uri="{BB962C8B-B14F-4D97-AF65-F5344CB8AC3E}">
        <p14:creationId xmlns:p14="http://schemas.microsoft.com/office/powerpoint/2010/main" val="159399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8"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smtClean="0"/>
              <a:t>Μαπ: ποιος ειναι ο στοχοσ</a:t>
            </a:r>
            <a:endParaRPr lang="el-GR" dirty="0"/>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rotWithShape="1">
          <a:blip r:embed="rId2"/>
          <a:srcRect t="14228" r="4511" b="32150"/>
          <a:stretch/>
        </p:blipFill>
        <p:spPr>
          <a:xfrm rot="21149108">
            <a:off x="209456" y="2054050"/>
            <a:ext cx="8480789" cy="3278037"/>
          </a:xfrm>
          <a:prstGeom prst="rect">
            <a:avLst/>
          </a:prstGeom>
        </p:spPr>
      </p:pic>
      <p:pic>
        <p:nvPicPr>
          <p:cNvPr id="5"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r="3508" b="14898"/>
          <a:stretch/>
        </p:blipFill>
        <p:spPr>
          <a:xfrm>
            <a:off x="128301" y="236726"/>
            <a:ext cx="2601986" cy="561273"/>
          </a:xfrm>
          <a:prstGeom prst="rect">
            <a:avLst/>
          </a:prstGeom>
        </p:spPr>
      </p:pic>
      <p:pic>
        <p:nvPicPr>
          <p:cNvPr id="6" name="Picture 5"/>
          <p:cNvPicPr>
            <a:picLocks noChangeAspect="1"/>
          </p:cNvPicPr>
          <p:nvPr/>
        </p:nvPicPr>
        <p:blipFill>
          <a:blip r:embed="rId5"/>
          <a:stretch>
            <a:fillRect/>
          </a:stretch>
        </p:blipFill>
        <p:spPr>
          <a:xfrm>
            <a:off x="6608114" y="5264729"/>
            <a:ext cx="4520134" cy="11662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6"/>
          <a:stretch>
            <a:fillRect/>
          </a:stretch>
        </p:blipFill>
        <p:spPr>
          <a:xfrm>
            <a:off x="7986587" y="6151846"/>
            <a:ext cx="2693100" cy="172000"/>
          </a:xfrm>
          <a:prstGeom prst="rect">
            <a:avLst/>
          </a:prstGeom>
        </p:spPr>
      </p:pic>
    </p:spTree>
    <p:extLst>
      <p:ext uri="{BB962C8B-B14F-4D97-AF65-F5344CB8AC3E}">
        <p14:creationId xmlns:p14="http://schemas.microsoft.com/office/powerpoint/2010/main" val="7819137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655032"/>
            <a:ext cx="10058400" cy="1609344"/>
          </a:xfrm>
        </p:spPr>
        <p:txBody>
          <a:bodyPr>
            <a:normAutofit/>
          </a:bodyPr>
          <a:lstStyle/>
          <a:p>
            <a:r>
              <a:rPr lang="el-GR" sz="4000" dirty="0" smtClean="0"/>
              <a:t>Διαγνωση καταπληξιασ</a:t>
            </a:r>
            <a:endParaRPr lang="el-GR" sz="4000" dirty="0"/>
          </a:p>
        </p:txBody>
      </p:sp>
      <p:pic>
        <p:nvPicPr>
          <p:cNvPr id="5"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r="3508" b="14898"/>
          <a:stretch/>
        </p:blipFill>
        <p:spPr>
          <a:xfrm>
            <a:off x="128301" y="236726"/>
            <a:ext cx="2601986" cy="561273"/>
          </a:xfrm>
          <a:prstGeom prst="rect">
            <a:avLst/>
          </a:prstGeom>
        </p:spPr>
      </p:pic>
      <p:graphicFrame>
        <p:nvGraphicFramePr>
          <p:cNvPr id="6" name="Diagram 5"/>
          <p:cNvGraphicFramePr/>
          <p:nvPr/>
        </p:nvGraphicFramePr>
        <p:xfrm>
          <a:off x="1286446" y="0"/>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Down Arrow 7"/>
          <p:cNvSpPr/>
          <p:nvPr/>
        </p:nvSpPr>
        <p:spPr>
          <a:xfrm>
            <a:off x="5098206" y="3347049"/>
            <a:ext cx="172528" cy="3536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 name="Content Placeholder 10"/>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rot="5400000">
            <a:off x="1201823" y="3380663"/>
            <a:ext cx="1915064" cy="23309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2"/>
          <p:cNvSpPr txBox="1"/>
          <p:nvPr/>
        </p:nvSpPr>
        <p:spPr>
          <a:xfrm>
            <a:off x="128301" y="5657671"/>
            <a:ext cx="3865729" cy="923330"/>
          </a:xfrm>
          <a:prstGeom prst="rect">
            <a:avLst/>
          </a:prstGeom>
          <a:noFill/>
        </p:spPr>
        <p:txBody>
          <a:bodyPr wrap="square" rtlCol="0">
            <a:spAutoFit/>
          </a:bodyPr>
          <a:lstStyle/>
          <a:p>
            <a:r>
              <a:rPr lang="el-GR" dirty="0" smtClean="0"/>
              <a:t>Κρύο δέρμα (θερμό κολλώδες)</a:t>
            </a:r>
          </a:p>
          <a:p>
            <a:r>
              <a:rPr lang="el-GR" dirty="0" smtClean="0"/>
              <a:t>Χρόνος τριχοειδικής επαναπλήρωσης</a:t>
            </a:r>
          </a:p>
          <a:p>
            <a:r>
              <a:rPr lang="el-GR" dirty="0" smtClean="0"/>
              <a:t>Δικτυωτή πελλίωση</a:t>
            </a:r>
          </a:p>
        </p:txBody>
      </p:sp>
      <p:pic>
        <p:nvPicPr>
          <p:cNvPr id="14" name="Picture 13"/>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98206" y="3219271"/>
            <a:ext cx="2438400" cy="2438400"/>
          </a:xfrm>
          <a:prstGeom prst="rect">
            <a:avLst/>
          </a:prstGeom>
        </p:spPr>
      </p:pic>
      <p:sp>
        <p:nvSpPr>
          <p:cNvPr id="15" name="TextBox 14"/>
          <p:cNvSpPr txBox="1"/>
          <p:nvPr/>
        </p:nvSpPr>
        <p:spPr>
          <a:xfrm>
            <a:off x="4920779" y="5934669"/>
            <a:ext cx="3085381" cy="369332"/>
          </a:xfrm>
          <a:prstGeom prst="rect">
            <a:avLst/>
          </a:prstGeom>
          <a:noFill/>
        </p:spPr>
        <p:txBody>
          <a:bodyPr wrap="square" rtlCol="0">
            <a:spAutoFit/>
          </a:bodyPr>
          <a:lstStyle/>
          <a:p>
            <a:r>
              <a:rPr lang="el-GR" dirty="0" smtClean="0"/>
              <a:t>Διούρηση &lt; 0,5 </a:t>
            </a:r>
            <a:r>
              <a:rPr lang="en-US" dirty="0" smtClean="0"/>
              <a:t>ml/kg </a:t>
            </a:r>
            <a:r>
              <a:rPr lang="el-GR" dirty="0" smtClean="0"/>
              <a:t>ΣΒ/</a:t>
            </a:r>
            <a:r>
              <a:rPr lang="en-US" dirty="0"/>
              <a:t>h</a:t>
            </a:r>
            <a:endParaRPr lang="el-GR" dirty="0" smtClean="0"/>
          </a:p>
        </p:txBody>
      </p:sp>
      <p:pic>
        <p:nvPicPr>
          <p:cNvPr id="16" name="Picture 15"/>
          <p:cNvPicPr>
            <a:picLocks noChangeAspect="1"/>
          </p:cNvPicPr>
          <p:nvPr/>
        </p:nvPicPr>
        <p:blipFill rotWithShape="1">
          <a:blip r:embed="rId11">
            <a:extLst>
              <a:ext uri="{28A0092B-C50C-407E-A947-70E740481C1C}">
                <a14:useLocalDpi xmlns:a14="http://schemas.microsoft.com/office/drawing/2010/main" val="0"/>
              </a:ext>
            </a:extLst>
          </a:blip>
          <a:srcRect l="15623" t="15283" r="15230" b="25346"/>
          <a:stretch/>
        </p:blipFill>
        <p:spPr>
          <a:xfrm>
            <a:off x="8932910" y="3523890"/>
            <a:ext cx="2372173" cy="2199736"/>
          </a:xfrm>
          <a:prstGeom prst="rect">
            <a:avLst/>
          </a:prstGeom>
        </p:spPr>
      </p:pic>
      <p:sp>
        <p:nvSpPr>
          <p:cNvPr id="17" name="TextBox 16"/>
          <p:cNvSpPr txBox="1"/>
          <p:nvPr/>
        </p:nvSpPr>
        <p:spPr>
          <a:xfrm>
            <a:off x="9689113" y="5796170"/>
            <a:ext cx="3085381" cy="646331"/>
          </a:xfrm>
          <a:prstGeom prst="rect">
            <a:avLst/>
          </a:prstGeom>
          <a:noFill/>
        </p:spPr>
        <p:txBody>
          <a:bodyPr wrap="square" rtlCol="0">
            <a:spAutoFit/>
          </a:bodyPr>
          <a:lstStyle/>
          <a:p>
            <a:r>
              <a:rPr lang="el-GR" dirty="0" smtClean="0"/>
              <a:t>Σύγχυση</a:t>
            </a:r>
          </a:p>
          <a:p>
            <a:r>
              <a:rPr lang="el-GR" dirty="0" smtClean="0"/>
              <a:t>Κώμα</a:t>
            </a:r>
          </a:p>
        </p:txBody>
      </p:sp>
    </p:spTree>
    <p:extLst>
      <p:ext uri="{BB962C8B-B14F-4D97-AF65-F5344CB8AC3E}">
        <p14:creationId xmlns:p14="http://schemas.microsoft.com/office/powerpoint/2010/main" val="120370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graphicFrame>
        <p:nvGraphicFramePr>
          <p:cNvPr id="4" name="Diagram 3"/>
          <p:cNvGraphicFramePr/>
          <p:nvPr>
            <p:extLst>
              <p:ext uri="{D42A27DB-BD31-4B8C-83A1-F6EECF244321}">
                <p14:modId xmlns:p14="http://schemas.microsoft.com/office/powerpoint/2010/main" val="3558039446"/>
              </p:ext>
            </p:extLst>
          </p:nvPr>
        </p:nvGraphicFramePr>
        <p:xfrm>
          <a:off x="1286446" y="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txBox="1">
            <a:spLocks/>
          </p:cNvSpPr>
          <p:nvPr/>
        </p:nvSpPr>
        <p:spPr>
          <a:xfrm>
            <a:off x="1069848" y="655032"/>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7">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l-GR" sz="4000" smtClean="0"/>
              <a:t>Διαγνωση καταπληξιασ</a:t>
            </a:r>
            <a:endParaRPr lang="el-GR" sz="4000" dirty="0"/>
          </a:p>
        </p:txBody>
      </p:sp>
      <p:pic>
        <p:nvPicPr>
          <p:cNvPr id="6"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8">
            <a:extLst>
              <a:ext uri="{96DAC541-7B7A-43D3-8B79-37D633B846F1}">
                <asvg:svgBlip xmlns="" xmlns:asvg="http://schemas.microsoft.com/office/drawing/2016/SVG/main" r:embed="rId9"/>
              </a:ext>
            </a:extLst>
          </a:blip>
          <a:srcRect r="3508" b="14898"/>
          <a:stretch/>
        </p:blipFill>
        <p:spPr>
          <a:xfrm>
            <a:off x="128301" y="236726"/>
            <a:ext cx="2601986" cy="561273"/>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30588" y="3643228"/>
            <a:ext cx="3295231" cy="3295231"/>
          </a:xfrm>
          <a:prstGeom prst="rect">
            <a:avLst/>
          </a:prstGeom>
        </p:spPr>
      </p:pic>
      <p:sp>
        <p:nvSpPr>
          <p:cNvPr id="9" name="Rectangle 8"/>
          <p:cNvSpPr/>
          <p:nvPr/>
        </p:nvSpPr>
        <p:spPr>
          <a:xfrm rot="21413408">
            <a:off x="7415785" y="4496331"/>
            <a:ext cx="2524835" cy="1415772"/>
          </a:xfrm>
          <a:prstGeom prst="rect">
            <a:avLst/>
          </a:prstGeom>
        </p:spPr>
        <p:txBody>
          <a:bodyPr wrap="square">
            <a:spAutoFit/>
          </a:bodyPr>
          <a:lstStyle/>
          <a:p>
            <a:pPr algn="ctr"/>
            <a:r>
              <a:rPr lang="el-GR" sz="3600" b="1" dirty="0" smtClean="0"/>
              <a:t>Γαλακτικό &gt; 2 </a:t>
            </a:r>
            <a:r>
              <a:rPr lang="en-US" sz="3600" b="1" dirty="0" err="1" smtClean="0"/>
              <a:t>mmol</a:t>
            </a:r>
            <a:endParaRPr lang="en-US" sz="3600" b="1" dirty="0" smtClean="0"/>
          </a:p>
          <a:p>
            <a:pPr algn="ctr"/>
            <a:endParaRPr lang="el-GR" sz="1400" b="1" dirty="0"/>
          </a:p>
        </p:txBody>
      </p:sp>
      <p:sp>
        <p:nvSpPr>
          <p:cNvPr id="10" name="Curved Right Arrow 9"/>
          <p:cNvSpPr/>
          <p:nvPr/>
        </p:nvSpPr>
        <p:spPr>
          <a:xfrm>
            <a:off x="6114563" y="3444820"/>
            <a:ext cx="879894" cy="183165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290258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9848" y="5356313"/>
            <a:ext cx="10058400" cy="4050792"/>
          </a:xfrm>
        </p:spPr>
        <p:txBody>
          <a:bodyPr/>
          <a:lstStyle/>
          <a:p>
            <a:r>
              <a:rPr lang="el-GR" dirty="0" smtClean="0"/>
              <a:t>Δ/διάγνωση είδους καταπληξίας</a:t>
            </a:r>
          </a:p>
          <a:p>
            <a:r>
              <a:rPr lang="el-GR" dirty="0" smtClean="0"/>
              <a:t>Συνεχής παρακολούθηση παραμέτρων</a:t>
            </a:r>
          </a:p>
          <a:p>
            <a:r>
              <a:rPr lang="el-GR" dirty="0" smtClean="0"/>
              <a:t>Έλεγχος απαντητικότητας σε υγρά</a:t>
            </a:r>
            <a:endParaRPr lang="el-GR" dirty="0"/>
          </a:p>
        </p:txBody>
      </p:sp>
      <p:sp>
        <p:nvSpPr>
          <p:cNvPr id="5" name="Title 1"/>
          <p:cNvSpPr txBox="1">
            <a:spLocks/>
          </p:cNvSpPr>
          <p:nvPr/>
        </p:nvSpPr>
        <p:spPr>
          <a:xfrm>
            <a:off x="1069848" y="655032"/>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l-GR" sz="4000" dirty="0" smtClean="0"/>
              <a:t>ΑΙΜΟΔΥΝΑΜΙΚΗ ΠΑΡΑΚΟΛΟΥΘΗΣΗ</a:t>
            </a:r>
            <a:endParaRPr lang="el-GR" sz="4000" dirty="0"/>
          </a:p>
        </p:txBody>
      </p:sp>
      <p:pic>
        <p:nvPicPr>
          <p:cNvPr id="6"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r="3508" b="14898"/>
          <a:stretch/>
        </p:blipFill>
        <p:spPr>
          <a:xfrm>
            <a:off x="128301" y="236726"/>
            <a:ext cx="2601986" cy="561273"/>
          </a:xfrm>
          <a:prstGeom prst="rect">
            <a:avLst/>
          </a:prstGeom>
        </p:spPr>
      </p:pic>
      <p:graphicFrame>
        <p:nvGraphicFramePr>
          <p:cNvPr id="11" name="Content Placeholder 3"/>
          <p:cNvGraphicFramePr>
            <a:graphicFrameLocks/>
          </p:cNvGraphicFramePr>
          <p:nvPr>
            <p:extLst>
              <p:ext uri="{D42A27DB-BD31-4B8C-83A1-F6EECF244321}">
                <p14:modId xmlns:p14="http://schemas.microsoft.com/office/powerpoint/2010/main" val="1757393282"/>
              </p:ext>
            </p:extLst>
          </p:nvPr>
        </p:nvGraphicFramePr>
        <p:xfrm>
          <a:off x="128301" y="2164540"/>
          <a:ext cx="7596739" cy="3017520"/>
        </p:xfrm>
        <a:graphic>
          <a:graphicData uri="http://schemas.openxmlformats.org/drawingml/2006/table">
            <a:tbl>
              <a:tblPr firstRow="1" bandRow="1">
                <a:tableStyleId>{5C22544A-7EE6-4342-B048-85BDC9FD1C3A}</a:tableStyleId>
              </a:tblPr>
              <a:tblGrid>
                <a:gridCol w="3163651"/>
                <a:gridCol w="4433088"/>
              </a:tblGrid>
              <a:tr h="0">
                <a:tc>
                  <a:txBody>
                    <a:bodyPr/>
                    <a:lstStyle/>
                    <a:p>
                      <a:r>
                        <a:rPr lang="el-GR" dirty="0" smtClean="0"/>
                        <a:t>ΜΕΘΟΔΟΣ</a:t>
                      </a:r>
                      <a:endParaRPr lang="el-GR" dirty="0"/>
                    </a:p>
                  </a:txBody>
                  <a:tcPr/>
                </a:tc>
                <a:tc>
                  <a:txBody>
                    <a:bodyPr/>
                    <a:lstStyle/>
                    <a:p>
                      <a:pPr marL="0" indent="0">
                        <a:buFontTx/>
                        <a:buNone/>
                      </a:pPr>
                      <a:r>
                        <a:rPr lang="el-GR" dirty="0" smtClean="0"/>
                        <a:t>ΜΕΤΡΗΣΕΙΣ</a:t>
                      </a:r>
                      <a:endParaRPr lang="el-GR" dirty="0"/>
                    </a:p>
                  </a:txBody>
                  <a:tcPr/>
                </a:tc>
              </a:tr>
              <a:tr h="370840">
                <a:tc>
                  <a:txBody>
                    <a:bodyPr/>
                    <a:lstStyle/>
                    <a:p>
                      <a:r>
                        <a:rPr lang="el-GR" dirty="0" smtClean="0"/>
                        <a:t>Δεξιός</a:t>
                      </a:r>
                      <a:r>
                        <a:rPr lang="el-GR" baseline="0" dirty="0" smtClean="0"/>
                        <a:t> καθετηριασμός</a:t>
                      </a:r>
                    </a:p>
                    <a:p>
                      <a:r>
                        <a:rPr lang="el-GR" baseline="0" dirty="0" smtClean="0"/>
                        <a:t>Διαπνευμονική θερμοαραίωση</a:t>
                      </a:r>
                    </a:p>
                    <a:p>
                      <a:r>
                        <a:rPr lang="en-US" baseline="0" dirty="0" smtClean="0"/>
                        <a:t>Pulse contour analysis</a:t>
                      </a:r>
                      <a:endParaRPr lang="el-GR" dirty="0"/>
                    </a:p>
                  </a:txBody>
                  <a:tcPr/>
                </a:tc>
                <a:tc>
                  <a:txBody>
                    <a:bodyPr/>
                    <a:lstStyle/>
                    <a:p>
                      <a:r>
                        <a:rPr lang="en-US" dirty="0" smtClean="0">
                          <a:solidFill>
                            <a:srgbClr val="C00000"/>
                          </a:solidFill>
                        </a:rPr>
                        <a:t>CVP,</a:t>
                      </a:r>
                      <a:r>
                        <a:rPr lang="en-US" baseline="0" dirty="0" smtClean="0">
                          <a:solidFill>
                            <a:srgbClr val="C00000"/>
                          </a:solidFill>
                        </a:rPr>
                        <a:t> PRV, PAP, </a:t>
                      </a:r>
                      <a:r>
                        <a:rPr lang="en-US" baseline="0" dirty="0" err="1" smtClean="0">
                          <a:solidFill>
                            <a:srgbClr val="C00000"/>
                          </a:solidFill>
                        </a:rPr>
                        <a:t>Pwedge</a:t>
                      </a:r>
                      <a:endParaRPr lang="en-US" baseline="0" dirty="0" smtClean="0">
                        <a:solidFill>
                          <a:srgbClr val="C00000"/>
                        </a:solidFill>
                      </a:endParaRPr>
                    </a:p>
                    <a:p>
                      <a:r>
                        <a:rPr lang="en-US" baseline="0" dirty="0" smtClean="0"/>
                        <a:t>CO, CI</a:t>
                      </a:r>
                    </a:p>
                    <a:p>
                      <a:r>
                        <a:rPr lang="en-US" baseline="0" dirty="0" smtClean="0"/>
                        <a:t>DO2, VO2</a:t>
                      </a:r>
                      <a:r>
                        <a:rPr lang="el-GR" baseline="0" dirty="0" smtClean="0"/>
                        <a:t>, </a:t>
                      </a:r>
                      <a:r>
                        <a:rPr lang="en-US" baseline="0" dirty="0" smtClean="0"/>
                        <a:t>SVO2</a:t>
                      </a:r>
                    </a:p>
                    <a:p>
                      <a:r>
                        <a:rPr lang="en-US" baseline="0" dirty="0" smtClean="0"/>
                        <a:t>SVRI, PVRI</a:t>
                      </a:r>
                    </a:p>
                    <a:p>
                      <a:r>
                        <a:rPr lang="en-US" baseline="0" dirty="0" smtClean="0">
                          <a:solidFill>
                            <a:srgbClr val="336600"/>
                          </a:solidFill>
                        </a:rPr>
                        <a:t>SVV, PPV</a:t>
                      </a:r>
                      <a:endParaRPr lang="el-GR" dirty="0">
                        <a:solidFill>
                          <a:srgbClr val="336600"/>
                        </a:solidFill>
                      </a:endParaRPr>
                    </a:p>
                  </a:txBody>
                  <a:tcPr/>
                </a:tc>
              </a:tr>
              <a:tr h="370840">
                <a:tc>
                  <a:txBody>
                    <a:bodyPr/>
                    <a:lstStyle/>
                    <a:p>
                      <a:r>
                        <a:rPr lang="en-US" dirty="0" smtClean="0"/>
                        <a:t>US</a:t>
                      </a:r>
                      <a:r>
                        <a:rPr lang="en-US" baseline="0" dirty="0" smtClean="0"/>
                        <a:t> </a:t>
                      </a:r>
                      <a:r>
                        <a:rPr lang="el-GR" baseline="0" dirty="0" smtClean="0"/>
                        <a:t>καρδιάς</a:t>
                      </a:r>
                      <a:endParaRPr lang="el-GR" dirty="0"/>
                    </a:p>
                  </a:txBody>
                  <a:tcPr/>
                </a:tc>
                <a:tc>
                  <a:txBody>
                    <a:bodyPr/>
                    <a:lstStyle/>
                    <a:p>
                      <a:r>
                        <a:rPr lang="el-GR" baseline="0" dirty="0" smtClean="0"/>
                        <a:t>Εκτίμηση συσπαστικότητας</a:t>
                      </a:r>
                    </a:p>
                    <a:p>
                      <a:r>
                        <a:rPr lang="el-GR" baseline="0" dirty="0" smtClean="0"/>
                        <a:t>Εκτίμηση διαστολικής λειτουργίας</a:t>
                      </a:r>
                    </a:p>
                    <a:p>
                      <a:r>
                        <a:rPr lang="el-GR" baseline="0" dirty="0" smtClean="0"/>
                        <a:t>Εύρος κάτω κοίλης φλέβας</a:t>
                      </a:r>
                    </a:p>
                    <a:p>
                      <a:r>
                        <a:rPr lang="el-GR" baseline="0" dirty="0" smtClean="0"/>
                        <a:t>Δομικές βλάβες (βαλβίδες, περικάρδιο)</a:t>
                      </a:r>
                      <a:endParaRPr lang="en-US" baseline="0" dirty="0" smtClean="0"/>
                    </a:p>
                  </a:txBody>
                  <a:tcPr/>
                </a:tc>
              </a:tr>
            </a:tbl>
          </a:graphicData>
        </a:graphic>
      </p:graphicFrame>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4241" y="1710585"/>
            <a:ext cx="3390476" cy="253968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0336" y="4459856"/>
            <a:ext cx="2885180" cy="224286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1195" y="1665549"/>
            <a:ext cx="4038600" cy="3143250"/>
          </a:xfrm>
          <a:prstGeom prst="rect">
            <a:avLst/>
          </a:prstGeom>
        </p:spPr>
      </p:pic>
    </p:spTree>
    <p:extLst>
      <p:ext uri="{BB962C8B-B14F-4D97-AF65-F5344CB8AC3E}">
        <p14:creationId xmlns:p14="http://schemas.microsoft.com/office/powerpoint/2010/main" val="35852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4" name="Picture 3"/>
          <p:cNvPicPr>
            <a:picLocks noChangeAspect="1"/>
          </p:cNvPicPr>
          <p:nvPr/>
        </p:nvPicPr>
        <p:blipFill rotWithShape="1">
          <a:blip r:embed="rId2"/>
          <a:srcRect l="27704" t="18503" r="28691" b="3346"/>
          <a:stretch/>
        </p:blipFill>
        <p:spPr>
          <a:xfrm>
            <a:off x="1791416" y="0"/>
            <a:ext cx="6802622" cy="6858000"/>
          </a:xfrm>
          <a:prstGeom prst="rect">
            <a:avLst/>
          </a:prstGeom>
        </p:spPr>
      </p:pic>
      <p:sp>
        <p:nvSpPr>
          <p:cNvPr id="5" name="Rectangle 4"/>
          <p:cNvSpPr/>
          <p:nvPr/>
        </p:nvSpPr>
        <p:spPr>
          <a:xfrm>
            <a:off x="5103845" y="3041780"/>
            <a:ext cx="4040155" cy="219269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8009388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a:blip r:embed="rId2"/>
          <a:stretch>
            <a:fillRect/>
          </a:stretch>
        </p:blipFill>
        <p:spPr>
          <a:xfrm>
            <a:off x="1712549" y="447666"/>
            <a:ext cx="8766901" cy="5962667"/>
          </a:xfrm>
          <a:prstGeom prst="rect">
            <a:avLst/>
          </a:prstGeom>
        </p:spPr>
      </p:pic>
      <p:pic>
        <p:nvPicPr>
          <p:cNvPr id="5"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r="3508" b="14898"/>
          <a:stretch/>
        </p:blipFill>
        <p:spPr>
          <a:xfrm>
            <a:off x="128301" y="236726"/>
            <a:ext cx="2601986" cy="561273"/>
          </a:xfrm>
          <a:prstGeom prst="rect">
            <a:avLst/>
          </a:prstGeom>
        </p:spPr>
      </p:pic>
    </p:spTree>
    <p:extLst>
      <p:ext uri="{BB962C8B-B14F-4D97-AF65-F5344CB8AC3E}">
        <p14:creationId xmlns:p14="http://schemas.microsoft.com/office/powerpoint/2010/main" val="2655012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69848" y="655032"/>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l-GR" sz="4000" dirty="0" smtClean="0"/>
              <a:t>ΕΛΕΓΧΟΣ ΑΠΑΝΤΗΤΙΚΟΤΗΤΑΣ ΣΕ ΥΓΡΑ</a:t>
            </a:r>
            <a:endParaRPr lang="el-GR" sz="4000" dirty="0"/>
          </a:p>
        </p:txBody>
      </p:sp>
      <p:pic>
        <p:nvPicPr>
          <p:cNvPr id="6"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r="3508" b="14898"/>
          <a:stretch/>
        </p:blipFill>
        <p:spPr>
          <a:xfrm>
            <a:off x="128301" y="236726"/>
            <a:ext cx="2601986" cy="561273"/>
          </a:xfrm>
          <a:prstGeom prst="rect">
            <a:avLst/>
          </a:prstGeom>
        </p:spPr>
      </p:pic>
      <p:sp>
        <p:nvSpPr>
          <p:cNvPr id="2" name="TextBox 1"/>
          <p:cNvSpPr txBox="1"/>
          <p:nvPr/>
        </p:nvSpPr>
        <p:spPr>
          <a:xfrm rot="502923">
            <a:off x="7277187" y="2991937"/>
            <a:ext cx="4753155" cy="101566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l-GR" sz="2000" dirty="0" smtClean="0"/>
              <a:t>Ο μόνος λόγος χορήγησης υγρών σε αιμοδυναμικά ασταθή ασθενή είναι η αύξηση της καρδιακής παροχής</a:t>
            </a:r>
            <a:endParaRPr lang="el-GR" sz="2000" dirty="0"/>
          </a:p>
        </p:txBody>
      </p:sp>
      <p:pic>
        <p:nvPicPr>
          <p:cNvPr id="4" name="Picture 3"/>
          <p:cNvPicPr>
            <a:picLocks noChangeAspect="1"/>
          </p:cNvPicPr>
          <p:nvPr/>
        </p:nvPicPr>
        <p:blipFill>
          <a:blip r:embed="rId5"/>
          <a:stretch>
            <a:fillRect/>
          </a:stretch>
        </p:blipFill>
        <p:spPr>
          <a:xfrm>
            <a:off x="180060" y="2786648"/>
            <a:ext cx="6964549" cy="3804069"/>
          </a:xfrm>
          <a:prstGeom prst="rect">
            <a:avLst/>
          </a:prstGeom>
        </p:spPr>
      </p:pic>
      <p:pic>
        <p:nvPicPr>
          <p:cNvPr id="8" name="Content Placeholder 7"/>
          <p:cNvPicPr>
            <a:picLocks noGrp="1" noChangeAspect="1"/>
          </p:cNvPicPr>
          <p:nvPr>
            <p:ph idx="1"/>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341662">
            <a:off x="9527500" y="128490"/>
            <a:ext cx="2908449" cy="2908449"/>
          </a:xfrm>
        </p:spPr>
      </p:pic>
    </p:spTree>
    <p:extLst>
      <p:ext uri="{BB962C8B-B14F-4D97-AF65-F5344CB8AC3E}">
        <p14:creationId xmlns:p14="http://schemas.microsoft.com/office/powerpoint/2010/main" val="12284317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9848" y="2264375"/>
            <a:ext cx="10058400" cy="4205435"/>
          </a:xfrm>
        </p:spPr>
        <p:txBody>
          <a:bodyPr>
            <a:normAutofit lnSpcReduction="10000"/>
          </a:bodyPr>
          <a:lstStyle/>
          <a:p>
            <a:r>
              <a:rPr lang="el-GR" b="1" dirty="0" smtClean="0"/>
              <a:t>ΣΤΑΤΙΚΟΙ ΔΕΙΚΤΕΣ</a:t>
            </a:r>
            <a:r>
              <a:rPr lang="en-US" b="1" dirty="0" smtClean="0"/>
              <a:t> </a:t>
            </a:r>
            <a:r>
              <a:rPr lang="el-GR" b="1" dirty="0" smtClean="0"/>
              <a:t>ΕΝΔΑΓΓΕΙΑΚΟΥ ΟΓΚΟΥ</a:t>
            </a:r>
            <a:endParaRPr lang="en-US" b="1" dirty="0" smtClean="0"/>
          </a:p>
          <a:p>
            <a:pPr>
              <a:buFontTx/>
              <a:buChar char="-"/>
            </a:pPr>
            <a:r>
              <a:rPr lang="en-US" dirty="0" smtClean="0"/>
              <a:t>CVP, </a:t>
            </a:r>
            <a:r>
              <a:rPr lang="en-US" dirty="0" err="1" smtClean="0"/>
              <a:t>Pwedge</a:t>
            </a:r>
            <a:endParaRPr lang="en-US" dirty="0" smtClean="0"/>
          </a:p>
          <a:p>
            <a:pPr>
              <a:buFontTx/>
              <a:buChar char="-"/>
            </a:pPr>
            <a:r>
              <a:rPr lang="el-GR" dirty="0" smtClean="0"/>
              <a:t>Χρήσιμες σε ακραίες τιμές</a:t>
            </a:r>
            <a:endParaRPr lang="en-US" dirty="0" smtClean="0"/>
          </a:p>
          <a:p>
            <a:pPr>
              <a:buFontTx/>
              <a:buChar char="-"/>
            </a:pPr>
            <a:endParaRPr lang="el-GR" dirty="0" smtClean="0"/>
          </a:p>
          <a:p>
            <a:r>
              <a:rPr lang="el-GR" b="1" dirty="0" smtClean="0"/>
              <a:t>ΔΥΝΑΜΙΚΟΙ ΔΕΙΚΤΕΣ ΕΝΔΑΓΓΕΙΑΚΟΥ ΟΓΚΟΥ</a:t>
            </a:r>
          </a:p>
          <a:p>
            <a:pPr>
              <a:buFontTx/>
              <a:buChar char="-"/>
            </a:pPr>
            <a:r>
              <a:rPr lang="en-US" dirty="0" smtClean="0"/>
              <a:t>SVV, PPV</a:t>
            </a:r>
          </a:p>
          <a:p>
            <a:pPr>
              <a:buFontTx/>
              <a:buChar char="-"/>
            </a:pPr>
            <a:endParaRPr lang="el-GR" dirty="0" smtClean="0"/>
          </a:p>
          <a:p>
            <a:r>
              <a:rPr lang="el-GR" b="1" dirty="0" smtClean="0"/>
              <a:t>ΛΕΙΤΟΥΡΓΙΚΕΣ ΔΟΚΙΜΑΣΙΕΣ</a:t>
            </a:r>
            <a:endParaRPr lang="en-US" b="1" dirty="0" smtClean="0"/>
          </a:p>
          <a:p>
            <a:pPr>
              <a:buFontTx/>
              <a:buChar char="-"/>
            </a:pPr>
            <a:r>
              <a:rPr lang="en-US" dirty="0" smtClean="0"/>
              <a:t>Passive leg raising</a:t>
            </a:r>
          </a:p>
          <a:p>
            <a:pPr>
              <a:buFontTx/>
              <a:buChar char="-"/>
            </a:pPr>
            <a:r>
              <a:rPr lang="fi-FI" dirty="0" smtClean="0"/>
              <a:t>Mini</a:t>
            </a:r>
            <a:r>
              <a:rPr lang="el-GR" dirty="0" smtClean="0"/>
              <a:t>-</a:t>
            </a:r>
            <a:r>
              <a:rPr lang="en-US" dirty="0" smtClean="0"/>
              <a:t>fluid bolus</a:t>
            </a:r>
            <a:endParaRPr lang="el-GR" dirty="0" smtClean="0"/>
          </a:p>
          <a:p>
            <a:pPr marL="0" indent="0">
              <a:buNone/>
            </a:pPr>
            <a:endParaRPr lang="el-GR" dirty="0"/>
          </a:p>
        </p:txBody>
      </p:sp>
      <p:sp>
        <p:nvSpPr>
          <p:cNvPr id="5" name="Title 1"/>
          <p:cNvSpPr txBox="1">
            <a:spLocks/>
          </p:cNvSpPr>
          <p:nvPr/>
        </p:nvSpPr>
        <p:spPr>
          <a:xfrm>
            <a:off x="1069848" y="655032"/>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l-GR" sz="4000" dirty="0" smtClean="0"/>
              <a:t>ΕΛΕΓΧΟΣ ΑΠΑΝΤΗΤΙΚΟΤΗΤΑΣ ΣΕ ΥΓΡΑ</a:t>
            </a:r>
            <a:endParaRPr lang="el-GR" sz="4000" dirty="0"/>
          </a:p>
        </p:txBody>
      </p:sp>
      <p:pic>
        <p:nvPicPr>
          <p:cNvPr id="6"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r="3508" b="14898"/>
          <a:stretch/>
        </p:blipFill>
        <p:spPr>
          <a:xfrm>
            <a:off x="128301" y="236726"/>
            <a:ext cx="2601986" cy="56127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3610" y="3060178"/>
            <a:ext cx="4038600" cy="3143250"/>
          </a:xfrm>
          <a:prstGeom prst="rect">
            <a:avLst/>
          </a:prstGeom>
        </p:spPr>
      </p:pic>
      <p:pic>
        <p:nvPicPr>
          <p:cNvPr id="8" name="Content Placeholder 7"/>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341662">
            <a:off x="9527500" y="119862"/>
            <a:ext cx="2908449" cy="2908449"/>
          </a:xfrm>
          <a:prstGeom prst="rect">
            <a:avLst/>
          </a:prstGeom>
        </p:spPr>
      </p:pic>
    </p:spTree>
    <p:extLst>
      <p:ext uri="{BB962C8B-B14F-4D97-AF65-F5344CB8AC3E}">
        <p14:creationId xmlns:p14="http://schemas.microsoft.com/office/powerpoint/2010/main" val="6587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1"/>
          <p:cNvSpPr txBox="1">
            <a:spLocks noChangeArrowheads="1"/>
          </p:cNvSpPr>
          <p:nvPr/>
        </p:nvSpPr>
        <p:spPr bwMode="auto">
          <a:xfrm>
            <a:off x="1739900" y="4822826"/>
            <a:ext cx="8928100" cy="105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spcBef>
                <a:spcPts val="1125"/>
              </a:spcBef>
              <a:buSzPct val="100000"/>
            </a:pPr>
            <a:r>
              <a:rPr lang="el-GR" altLang="el-GR">
                <a:solidFill>
                  <a:srgbClr val="000000"/>
                </a:solidFill>
              </a:rPr>
              <a:t>Ισοδυναμεί με χορήγηση υγρών 150-300 </a:t>
            </a:r>
            <a:r>
              <a:rPr lang="en-US" altLang="el-GR">
                <a:solidFill>
                  <a:srgbClr val="000000"/>
                </a:solidFill>
              </a:rPr>
              <a:t>ml (</a:t>
            </a:r>
            <a:r>
              <a:rPr lang="el-GR" altLang="el-GR">
                <a:solidFill>
                  <a:srgbClr val="000000"/>
                </a:solidFill>
              </a:rPr>
              <a:t>μέσω αύξησης προφορτίου)</a:t>
            </a:r>
          </a:p>
          <a:p>
            <a:pPr>
              <a:spcBef>
                <a:spcPts val="1125"/>
              </a:spcBef>
              <a:buSzPct val="100000"/>
            </a:pPr>
            <a:r>
              <a:rPr lang="el-GR" altLang="el-GR">
                <a:solidFill>
                  <a:srgbClr val="000000"/>
                </a:solidFill>
              </a:rPr>
              <a:t>Αν ο ασθενής αυξάνει την </a:t>
            </a:r>
            <a:r>
              <a:rPr lang="en-US" altLang="el-GR">
                <a:solidFill>
                  <a:srgbClr val="000000"/>
                </a:solidFill>
              </a:rPr>
              <a:t>CO</a:t>
            </a:r>
            <a:r>
              <a:rPr lang="el-GR" altLang="el-GR">
                <a:solidFill>
                  <a:srgbClr val="000000"/>
                </a:solidFill>
              </a:rPr>
              <a:t> κατά 10%</a:t>
            </a:r>
            <a:r>
              <a:rPr lang="en-US" altLang="el-GR">
                <a:solidFill>
                  <a:srgbClr val="000000"/>
                </a:solidFill>
              </a:rPr>
              <a:t>, </a:t>
            </a:r>
            <a:r>
              <a:rPr lang="el-GR" altLang="el-GR">
                <a:solidFill>
                  <a:srgbClr val="000000"/>
                </a:solidFill>
              </a:rPr>
              <a:t>μπορεί να απαντήσει θετικά στην χορήγηση υγρών</a:t>
            </a:r>
          </a:p>
        </p:txBody>
      </p:sp>
      <p:sp>
        <p:nvSpPr>
          <p:cNvPr id="75781" name="Text Box 4"/>
          <p:cNvSpPr txBox="1">
            <a:spLocks noChangeArrowheads="1"/>
          </p:cNvSpPr>
          <p:nvPr/>
        </p:nvSpPr>
        <p:spPr bwMode="auto">
          <a:xfrm>
            <a:off x="6384926" y="6446838"/>
            <a:ext cx="5688013"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spcBef>
                <a:spcPts val="875"/>
              </a:spcBef>
              <a:buSzPct val="100000"/>
            </a:pPr>
            <a:r>
              <a:rPr lang="en-US" altLang="el-GR" sz="1400">
                <a:solidFill>
                  <a:srgbClr val="000000"/>
                </a:solidFill>
              </a:rPr>
              <a:t>Monnet et al. Intensive Care Medicine 2016</a:t>
            </a:r>
          </a:p>
        </p:txBody>
      </p:sp>
      <p:sp>
        <p:nvSpPr>
          <p:cNvPr id="75783" name="Rectangle 6"/>
          <p:cNvSpPr>
            <a:spLocks noGrp="1" noChangeArrowheads="1"/>
          </p:cNvSpPr>
          <p:nvPr>
            <p:ph idx="1"/>
          </p:nvPr>
        </p:nvSpPr>
        <p:spPr>
          <a:xfrm>
            <a:off x="2915910" y="902233"/>
            <a:ext cx="7264968" cy="1439862"/>
          </a:xfrm>
        </p:spPr>
        <p:txBody>
          <a:bodyPr/>
          <a:lstStyle/>
          <a:p>
            <a:pPr marL="342900" indent="-339725" algn="ctr">
              <a:spcBef>
                <a:spcPts val="600"/>
              </a:spcBef>
              <a:buClr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l-GR" sz="2800" b="1" dirty="0"/>
              <a:t>Passive leg raising</a:t>
            </a:r>
            <a:r>
              <a:rPr lang="el-GR" altLang="el-GR" sz="2800" b="1" dirty="0"/>
              <a:t> </a:t>
            </a:r>
            <a:endParaRPr lang="el-GR" altLang="el-GR" sz="2800" b="1" dirty="0" smtClean="0"/>
          </a:p>
          <a:p>
            <a:pPr marL="342900" indent="-339725" algn="ctr">
              <a:spcBef>
                <a:spcPts val="600"/>
              </a:spcBef>
              <a:buClr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2400" b="1" dirty="0" smtClean="0"/>
              <a:t>ή </a:t>
            </a:r>
            <a:r>
              <a:rPr lang="el-GR" altLang="el-GR" sz="2400" b="1" dirty="0"/>
              <a:t>χορήγηση 250-500 </a:t>
            </a:r>
            <a:r>
              <a:rPr lang="en-US" altLang="el-GR" sz="2400" b="1" dirty="0"/>
              <a:t>cc</a:t>
            </a:r>
            <a:r>
              <a:rPr lang="el-GR" altLang="el-GR" sz="2400" b="1" dirty="0"/>
              <a:t> ορό σε 5-10 </a:t>
            </a:r>
            <a:r>
              <a:rPr lang="en-US" altLang="el-GR" sz="2400" b="1" dirty="0"/>
              <a:t>min</a:t>
            </a:r>
          </a:p>
        </p:txBody>
      </p:sp>
      <p:sp>
        <p:nvSpPr>
          <p:cNvPr id="75785" name="Text Box 8"/>
          <p:cNvSpPr txBox="1">
            <a:spLocks noChangeArrowheads="1"/>
          </p:cNvSpPr>
          <p:nvPr/>
        </p:nvSpPr>
        <p:spPr bwMode="auto">
          <a:xfrm>
            <a:off x="8040688" y="4076701"/>
            <a:ext cx="2087562"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spcBef>
                <a:spcPts val="1000"/>
              </a:spcBef>
              <a:buSzPct val="100000"/>
            </a:pPr>
            <a:r>
              <a:rPr lang="en-US" altLang="el-GR" sz="1600" b="1">
                <a:solidFill>
                  <a:srgbClr val="CC0000"/>
                </a:solidFill>
              </a:rPr>
              <a:t>1 min</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l="12175" t="18707" r="42996" b="41930"/>
          <a:stretch>
            <a:fillRect/>
          </a:stretch>
        </p:blipFill>
        <p:spPr bwMode="auto">
          <a:xfrm>
            <a:off x="1868369" y="2732547"/>
            <a:ext cx="4176713" cy="2062163"/>
          </a:xfrm>
          <a:prstGeom prst="rect">
            <a:avLst/>
          </a:prstGeom>
          <a:noFill/>
          <a:ln>
            <a:noFill/>
          </a:ln>
          <a:effectLst/>
          <a:extLst>
            <a:ext uri="{909E8E84-426E-40DD-AFC4-6F175D3DCCD1}">
              <a14:hiddenFill xmlns:a14="http://schemas.microsoft.com/office/drawing/2010/main">
                <a:blipFill dpi="0" rotWithShape="0">
                  <a:blip/>
                  <a:srcRect l="12175" t="18707" r="42996" b="4193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l="10699" t="19490" r="42801" b="40147"/>
          <a:stretch>
            <a:fillRect/>
          </a:stretch>
        </p:blipFill>
        <p:spPr bwMode="auto">
          <a:xfrm>
            <a:off x="6260982" y="2733025"/>
            <a:ext cx="4249737" cy="2074863"/>
          </a:xfrm>
          <a:prstGeom prst="rect">
            <a:avLst/>
          </a:prstGeom>
          <a:noFill/>
          <a:ln>
            <a:noFill/>
          </a:ln>
          <a:effectLst/>
          <a:extLst>
            <a:ext uri="{909E8E84-426E-40DD-AFC4-6F175D3DCCD1}">
              <a14:hiddenFill xmlns:a14="http://schemas.microsoft.com/office/drawing/2010/main">
                <a:blipFill dpi="0" rotWithShape="0">
                  <a:blip/>
                  <a:srcRect l="10699" t="19490" r="42801" b="4014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833" y="93893"/>
            <a:ext cx="2251260" cy="1752160"/>
          </a:xfrm>
          <a:prstGeom prst="rect">
            <a:avLst/>
          </a:prstGeom>
        </p:spPr>
      </p:pic>
      <p:pic>
        <p:nvPicPr>
          <p:cNvPr id="15"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6">
            <a:extLst>
              <a:ext uri="{96DAC541-7B7A-43D3-8B79-37D633B846F1}">
                <asvg:svgBlip xmlns="" xmlns:asvg="http://schemas.microsoft.com/office/drawing/2016/SVG/main" r:embed="rId7"/>
              </a:ext>
            </a:extLst>
          </a:blip>
          <a:srcRect r="3508" b="14898"/>
          <a:stretch/>
        </p:blipFill>
        <p:spPr>
          <a:xfrm>
            <a:off x="9228932" y="230395"/>
            <a:ext cx="2601986" cy="561273"/>
          </a:xfrm>
          <a:prstGeom prst="rect">
            <a:avLst/>
          </a:prstGeom>
        </p:spPr>
      </p:pic>
    </p:spTree>
    <p:extLst>
      <p:ext uri="{BB962C8B-B14F-4D97-AF65-F5344CB8AC3E}">
        <p14:creationId xmlns:p14="http://schemas.microsoft.com/office/powerpoint/2010/main" val="8822617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1"/>
          <p:cNvSpPr txBox="1">
            <a:spLocks noChangeArrowheads="1"/>
          </p:cNvSpPr>
          <p:nvPr/>
        </p:nvSpPr>
        <p:spPr bwMode="auto">
          <a:xfrm>
            <a:off x="1213689" y="2099350"/>
            <a:ext cx="8928100" cy="2189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spcBef>
                <a:spcPts val="1125"/>
              </a:spcBef>
              <a:buClr>
                <a:srgbClr val="000000"/>
              </a:buClr>
              <a:buSzPct val="100000"/>
              <a:buFont typeface="Arial" panose="020B0604020202020204" pitchFamily="34" charset="0"/>
              <a:buChar char="•"/>
            </a:pPr>
            <a:r>
              <a:rPr lang="en-US" altLang="el-GR" sz="2200" dirty="0">
                <a:solidFill>
                  <a:srgbClr val="000000"/>
                </a:solidFill>
              </a:rPr>
              <a:t> </a:t>
            </a:r>
            <a:r>
              <a:rPr lang="el-GR" altLang="el-GR" b="1" dirty="0">
                <a:solidFill>
                  <a:srgbClr val="000000"/>
                </a:solidFill>
              </a:rPr>
              <a:t>Σε αυτόματη αναπνοή</a:t>
            </a:r>
          </a:p>
          <a:p>
            <a:pPr>
              <a:spcBef>
                <a:spcPts val="1125"/>
              </a:spcBef>
              <a:buSzPct val="100000"/>
            </a:pPr>
            <a:r>
              <a:rPr lang="el-GR" altLang="el-GR" dirty="0">
                <a:solidFill>
                  <a:srgbClr val="000000"/>
                </a:solidFill>
              </a:rPr>
              <a:t>Εισπνοή</a:t>
            </a:r>
            <a:r>
              <a:rPr lang="el-GR" altLang="el-GR" dirty="0">
                <a:solidFill>
                  <a:srgbClr val="000000"/>
                </a:solidFill>
                <a:latin typeface="Wingdings" panose="05000000000000000000" pitchFamily="2" charset="2"/>
              </a:rPr>
              <a:t></a:t>
            </a:r>
            <a:r>
              <a:rPr lang="el-GR" altLang="el-GR" dirty="0">
                <a:solidFill>
                  <a:srgbClr val="000000"/>
                </a:solidFill>
              </a:rPr>
              <a:t> ↓ενδοθωρακικής πίεσης </a:t>
            </a:r>
            <a:r>
              <a:rPr lang="el-GR" altLang="el-GR" dirty="0">
                <a:solidFill>
                  <a:srgbClr val="000000"/>
                </a:solidFill>
                <a:latin typeface="Wingdings" panose="05000000000000000000" pitchFamily="2" charset="2"/>
              </a:rPr>
              <a:t></a:t>
            </a:r>
            <a:r>
              <a:rPr lang="el-GR" altLang="el-GR" dirty="0">
                <a:solidFill>
                  <a:srgbClr val="000000"/>
                </a:solidFill>
              </a:rPr>
              <a:t> αίμα από ΚΚΦ σε καρδιά </a:t>
            </a:r>
            <a:r>
              <a:rPr lang="el-GR" altLang="el-GR" dirty="0">
                <a:solidFill>
                  <a:srgbClr val="000000"/>
                </a:solidFill>
                <a:latin typeface="Wingdings" panose="05000000000000000000" pitchFamily="2" charset="2"/>
              </a:rPr>
              <a:t></a:t>
            </a:r>
            <a:r>
              <a:rPr lang="el-GR" altLang="el-GR" dirty="0">
                <a:solidFill>
                  <a:srgbClr val="000000"/>
                </a:solidFill>
              </a:rPr>
              <a:t> σύμπτωση αγγείου</a:t>
            </a:r>
          </a:p>
          <a:p>
            <a:pPr>
              <a:spcBef>
                <a:spcPts val="1125"/>
              </a:spcBef>
              <a:buClr>
                <a:srgbClr val="000000"/>
              </a:buClr>
              <a:buSzPct val="100000"/>
              <a:buFont typeface="Arial" panose="020B0604020202020204" pitchFamily="34" charset="0"/>
              <a:buChar char="•"/>
            </a:pPr>
            <a:r>
              <a:rPr lang="el-GR" altLang="el-GR" b="1" dirty="0">
                <a:solidFill>
                  <a:srgbClr val="000000"/>
                </a:solidFill>
              </a:rPr>
              <a:t> Σε αναπνοή θετικών πιέσεων</a:t>
            </a:r>
          </a:p>
          <a:p>
            <a:pPr>
              <a:spcBef>
                <a:spcPts val="1125"/>
              </a:spcBef>
              <a:buSzPct val="100000"/>
            </a:pPr>
            <a:r>
              <a:rPr lang="el-GR" altLang="el-GR" dirty="0">
                <a:solidFill>
                  <a:srgbClr val="000000"/>
                </a:solidFill>
              </a:rPr>
              <a:t>Εισπνοή</a:t>
            </a:r>
            <a:r>
              <a:rPr lang="el-GR" altLang="el-GR" dirty="0">
                <a:solidFill>
                  <a:srgbClr val="000000"/>
                </a:solidFill>
                <a:latin typeface="Wingdings" panose="05000000000000000000" pitchFamily="2" charset="2"/>
              </a:rPr>
              <a:t></a:t>
            </a:r>
            <a:r>
              <a:rPr lang="el-GR" altLang="el-GR" dirty="0">
                <a:solidFill>
                  <a:srgbClr val="000000"/>
                </a:solidFill>
              </a:rPr>
              <a:t> ↑ ενδοθωρακικής πίεσης </a:t>
            </a:r>
            <a:r>
              <a:rPr lang="el-GR" altLang="el-GR" dirty="0">
                <a:solidFill>
                  <a:srgbClr val="000000"/>
                </a:solidFill>
                <a:latin typeface="Wingdings" panose="05000000000000000000" pitchFamily="2" charset="2"/>
              </a:rPr>
              <a:t></a:t>
            </a:r>
            <a:r>
              <a:rPr lang="el-GR" altLang="el-GR" dirty="0">
                <a:solidFill>
                  <a:srgbClr val="000000"/>
                </a:solidFill>
              </a:rPr>
              <a:t> αίμα από καρδιά σε ΚΚΦ </a:t>
            </a:r>
            <a:r>
              <a:rPr lang="el-GR" altLang="el-GR" dirty="0">
                <a:solidFill>
                  <a:srgbClr val="000000"/>
                </a:solidFill>
                <a:latin typeface="Wingdings" panose="05000000000000000000" pitchFamily="2" charset="2"/>
              </a:rPr>
              <a:t></a:t>
            </a:r>
            <a:r>
              <a:rPr lang="el-GR" altLang="el-GR" dirty="0">
                <a:solidFill>
                  <a:srgbClr val="000000"/>
                </a:solidFill>
              </a:rPr>
              <a:t>διάνοιξη αγγείου</a:t>
            </a:r>
          </a:p>
          <a:p>
            <a:pPr>
              <a:spcBef>
                <a:spcPts val="1375"/>
              </a:spcBef>
              <a:buSzPct val="100000"/>
            </a:pPr>
            <a:r>
              <a:rPr lang="el-GR" altLang="el-GR" sz="2200" b="1" dirty="0">
                <a:solidFill>
                  <a:srgbClr val="000000"/>
                </a:solidFill>
              </a:rPr>
              <a:t>Μεταβολή της δ ΚΚΦ στην αναπνοή &gt; 12-18%</a:t>
            </a:r>
            <a:r>
              <a:rPr lang="el-GR" altLang="el-GR" sz="2200" dirty="0">
                <a:solidFill>
                  <a:srgbClr val="000000"/>
                </a:solidFill>
              </a:rPr>
              <a:t> </a:t>
            </a:r>
            <a:r>
              <a:rPr lang="en-US" altLang="el-GR" sz="2200" dirty="0">
                <a:solidFill>
                  <a:srgbClr val="000000"/>
                </a:solidFill>
              </a:rPr>
              <a:t>  </a:t>
            </a:r>
            <a:r>
              <a:rPr lang="en-US" altLang="el-GR" b="1" i="1" dirty="0">
                <a:solidFill>
                  <a:srgbClr val="CC0000"/>
                </a:solidFill>
              </a:rPr>
              <a:t>fluid responsiveness</a:t>
            </a:r>
            <a:r>
              <a:rPr lang="el-GR" altLang="el-GR" sz="2200" dirty="0">
                <a:solidFill>
                  <a:srgbClr val="000000"/>
                </a:solidFill>
              </a:rPr>
              <a:t> </a:t>
            </a:r>
          </a:p>
        </p:txBody>
      </p:sp>
      <p:sp>
        <p:nvSpPr>
          <p:cNvPr id="77827" name="Rectangle 2"/>
          <p:cNvSpPr>
            <a:spLocks noGrp="1" noChangeArrowheads="1"/>
          </p:cNvSpPr>
          <p:nvPr>
            <p:ph idx="1"/>
          </p:nvPr>
        </p:nvSpPr>
        <p:spPr>
          <a:xfrm>
            <a:off x="4796287" y="1815280"/>
            <a:ext cx="6769100" cy="647700"/>
          </a:xfrm>
        </p:spPr>
        <p:txBody>
          <a:bodyPr/>
          <a:lstStyle/>
          <a:p>
            <a:pPr marL="342900" indent="-339725">
              <a:spcBef>
                <a:spcPts val="700"/>
              </a:spcBef>
              <a:buClr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2800" b="1" dirty="0"/>
              <a:t>Αξιολόγηση κάτω κοίλης φλέβας</a:t>
            </a:r>
          </a:p>
        </p:txBody>
      </p:sp>
      <p:sp>
        <p:nvSpPr>
          <p:cNvPr id="77828" name="Text Box 3"/>
          <p:cNvSpPr txBox="1">
            <a:spLocks noChangeArrowheads="1"/>
          </p:cNvSpPr>
          <p:nvPr/>
        </p:nvSpPr>
        <p:spPr bwMode="auto">
          <a:xfrm>
            <a:off x="2992170" y="439208"/>
            <a:ext cx="5940425" cy="863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a:spcBef>
                <a:spcPts val="1875"/>
              </a:spcBef>
              <a:buSzPct val="100000"/>
            </a:pPr>
            <a:r>
              <a:rPr lang="el-GR" altLang="el-GR" sz="3000" b="1" dirty="0">
                <a:solidFill>
                  <a:srgbClr val="000000"/>
                </a:solidFill>
              </a:rPr>
              <a:t>Δυναμικές μετρήσεις </a:t>
            </a:r>
            <a:r>
              <a:rPr lang="el-GR" altLang="el-GR" sz="2000" b="1" dirty="0" smtClean="0">
                <a:solidFill>
                  <a:srgbClr val="CC0000"/>
                </a:solidFill>
              </a:rPr>
              <a:t>Υπερηχογραφικές </a:t>
            </a:r>
            <a:r>
              <a:rPr lang="el-GR" altLang="el-GR" sz="2000" b="1" dirty="0">
                <a:solidFill>
                  <a:srgbClr val="CC0000"/>
                </a:solidFill>
              </a:rPr>
              <a:t>μέθοδοι</a:t>
            </a:r>
          </a:p>
        </p:txBody>
      </p:sp>
      <p:sp>
        <p:nvSpPr>
          <p:cNvPr id="77829" name="Rectangle 4"/>
          <p:cNvSpPr>
            <a:spLocks noChangeArrowheads="1"/>
          </p:cNvSpPr>
          <p:nvPr/>
        </p:nvSpPr>
        <p:spPr bwMode="auto">
          <a:xfrm>
            <a:off x="6195745" y="4786370"/>
            <a:ext cx="2736850"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9pPr>
          </a:lstStyle>
          <a:p>
            <a:pPr>
              <a:spcBef>
                <a:spcPts val="700"/>
              </a:spcBef>
              <a:buSzPct val="100000"/>
            </a:pPr>
            <a:r>
              <a:rPr lang="en-US" altLang="el-GR" sz="2800" b="1" dirty="0">
                <a:solidFill>
                  <a:srgbClr val="000000"/>
                </a:solidFill>
              </a:rPr>
              <a:t>US </a:t>
            </a:r>
            <a:r>
              <a:rPr lang="el-GR" altLang="el-GR" sz="2800" b="1" dirty="0">
                <a:solidFill>
                  <a:srgbClr val="000000"/>
                </a:solidFill>
              </a:rPr>
              <a:t>πνεύμονα</a:t>
            </a:r>
          </a:p>
        </p:txBody>
      </p:sp>
      <p:pic>
        <p:nvPicPr>
          <p:cNvPr id="77830" name="Picture 5"/>
          <p:cNvPicPr>
            <a:picLocks noChangeAspect="1" noChangeArrowheads="1"/>
          </p:cNvPicPr>
          <p:nvPr/>
        </p:nvPicPr>
        <p:blipFill>
          <a:blip r:embed="rId3">
            <a:extLst>
              <a:ext uri="{28A0092B-C50C-407E-A947-70E740481C1C}">
                <a14:useLocalDpi xmlns:a14="http://schemas.microsoft.com/office/drawing/2010/main" val="0"/>
              </a:ext>
            </a:extLst>
          </a:blip>
          <a:srcRect l="7219" t="2107" r="1875" b="6499"/>
          <a:stretch>
            <a:fillRect/>
          </a:stretch>
        </p:blipFill>
        <p:spPr bwMode="auto">
          <a:xfrm>
            <a:off x="342181" y="160399"/>
            <a:ext cx="2099095" cy="1465981"/>
          </a:xfrm>
          <a:prstGeom prst="rect">
            <a:avLst/>
          </a:prstGeom>
          <a:noFill/>
          <a:ln>
            <a:noFill/>
          </a:ln>
          <a:effectLst/>
          <a:extLst>
            <a:ext uri="{909E8E84-426E-40DD-AFC4-6F175D3DCCD1}">
              <a14:hiddenFill xmlns:a14="http://schemas.microsoft.com/office/drawing/2010/main">
                <a:blipFill dpi="0" rotWithShape="0">
                  <a:blip/>
                  <a:srcRect l="7219" t="2107" r="1875" b="649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31" name="Text Box 6"/>
          <p:cNvSpPr txBox="1">
            <a:spLocks noChangeArrowheads="1"/>
          </p:cNvSpPr>
          <p:nvPr/>
        </p:nvSpPr>
        <p:spPr bwMode="auto">
          <a:xfrm>
            <a:off x="5232401" y="5416550"/>
            <a:ext cx="5184775" cy="1263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spcBef>
                <a:spcPts val="1125"/>
              </a:spcBef>
              <a:buClr>
                <a:srgbClr val="000000"/>
              </a:buClr>
              <a:buSzPct val="100000"/>
              <a:buFont typeface="Arial" panose="020B0604020202020204" pitchFamily="34" charset="0"/>
              <a:buChar char="•"/>
            </a:pPr>
            <a:r>
              <a:rPr lang="en-US" altLang="el-GR" sz="2200">
                <a:solidFill>
                  <a:srgbClr val="000000"/>
                </a:solidFill>
              </a:rPr>
              <a:t> </a:t>
            </a:r>
            <a:r>
              <a:rPr lang="el-GR" altLang="el-GR">
                <a:solidFill>
                  <a:srgbClr val="000000"/>
                </a:solidFill>
              </a:rPr>
              <a:t>Υπερηχογραφική αξιολόγηση β-γραμμών</a:t>
            </a:r>
          </a:p>
          <a:p>
            <a:pPr>
              <a:spcBef>
                <a:spcPts val="1125"/>
              </a:spcBef>
              <a:buClr>
                <a:srgbClr val="000000"/>
              </a:buClr>
              <a:buSzPct val="100000"/>
              <a:buFont typeface="Arial" panose="020B0604020202020204" pitchFamily="34" charset="0"/>
              <a:buChar char="•"/>
            </a:pPr>
            <a:r>
              <a:rPr lang="el-GR" altLang="el-GR">
                <a:solidFill>
                  <a:srgbClr val="000000"/>
                </a:solidFill>
              </a:rPr>
              <a:t> Μέτρηση εξωαγγειακού πνευμονικού ύδατος</a:t>
            </a:r>
          </a:p>
          <a:p>
            <a:pPr>
              <a:spcBef>
                <a:spcPts val="1125"/>
              </a:spcBef>
              <a:buClr>
                <a:srgbClr val="000000"/>
              </a:buClr>
              <a:buSzPct val="100000"/>
              <a:buFont typeface="Arial" panose="020B0604020202020204" pitchFamily="34" charset="0"/>
              <a:buChar char="•"/>
            </a:pPr>
            <a:r>
              <a:rPr lang="el-GR" altLang="el-GR">
                <a:solidFill>
                  <a:srgbClr val="000000"/>
                </a:solidFill>
              </a:rPr>
              <a:t> Πρώιμες ενδείξεις πνευμονικής υπερφόρτισης </a:t>
            </a:r>
          </a:p>
        </p:txBody>
      </p:sp>
      <p:pic>
        <p:nvPicPr>
          <p:cNvPr id="7783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181" y="4608393"/>
            <a:ext cx="3384550" cy="2233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r="3508" b="14898"/>
          <a:stretch/>
        </p:blipFill>
        <p:spPr>
          <a:xfrm>
            <a:off x="9228932" y="230395"/>
            <a:ext cx="2601986" cy="561273"/>
          </a:xfrm>
          <a:prstGeom prst="rect">
            <a:avLst/>
          </a:prstGeom>
        </p:spPr>
      </p:pic>
    </p:spTree>
    <p:extLst>
      <p:ext uri="{BB962C8B-B14F-4D97-AF65-F5344CB8AC3E}">
        <p14:creationId xmlns:p14="http://schemas.microsoft.com/office/powerpoint/2010/main" val="32860125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r="3508" b="14898"/>
          <a:stretch/>
        </p:blipFill>
        <p:spPr>
          <a:xfrm>
            <a:off x="128301" y="236726"/>
            <a:ext cx="2601986" cy="561273"/>
          </a:xfrm>
          <a:prstGeom prst="rect">
            <a:avLst/>
          </a:prstGeom>
        </p:spPr>
      </p:pic>
      <p:sp>
        <p:nvSpPr>
          <p:cNvPr id="7" name="Content Placeholder 2"/>
          <p:cNvSpPr txBox="1">
            <a:spLocks/>
          </p:cNvSpPr>
          <p:nvPr/>
        </p:nvSpPr>
        <p:spPr>
          <a:xfrm>
            <a:off x="595395" y="1935584"/>
            <a:ext cx="10058400" cy="4749887"/>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2400" b="1" dirty="0" smtClean="0"/>
              <a:t>ABC </a:t>
            </a:r>
            <a:endParaRPr lang="el-GR" sz="2400" b="1" dirty="0" smtClean="0"/>
          </a:p>
          <a:p>
            <a:pPr marL="0" indent="0">
              <a:buNone/>
            </a:pPr>
            <a:r>
              <a:rPr lang="el-GR" sz="1900" dirty="0" smtClean="0"/>
              <a:t>Διασωλήνωση; ΚΦΚ; </a:t>
            </a:r>
          </a:p>
          <a:p>
            <a:pPr marL="0" indent="0">
              <a:buNone/>
            </a:pPr>
            <a:r>
              <a:rPr lang="el-GR" sz="1900" dirty="0" smtClean="0"/>
              <a:t>Αρτηριακός καθετήρας, αιμοδυναμικό </a:t>
            </a:r>
            <a:r>
              <a:rPr lang="en-US" sz="1900" dirty="0" smtClean="0"/>
              <a:t>monitoring</a:t>
            </a:r>
            <a:endParaRPr lang="el-GR" sz="1900" dirty="0" smtClean="0"/>
          </a:p>
          <a:p>
            <a:pPr marL="0" indent="0">
              <a:buNone/>
            </a:pPr>
            <a:endParaRPr lang="el-GR" sz="1900" dirty="0" smtClean="0"/>
          </a:p>
          <a:p>
            <a:r>
              <a:rPr lang="el-GR" sz="2400" dirty="0" smtClean="0"/>
              <a:t>Διερεύνηση αιτίου και </a:t>
            </a:r>
            <a:r>
              <a:rPr lang="el-GR" sz="2400" b="1" dirty="0" smtClean="0"/>
              <a:t>αιτιολογική αντιμετώπιση</a:t>
            </a:r>
          </a:p>
          <a:p>
            <a:pPr marL="0" indent="0">
              <a:buNone/>
            </a:pPr>
            <a:endParaRPr lang="el-GR" sz="2400" b="1" dirty="0" smtClean="0"/>
          </a:p>
          <a:p>
            <a:r>
              <a:rPr lang="el-GR" sz="2400" b="1" dirty="0" smtClean="0"/>
              <a:t>Χορήγηση υγρών </a:t>
            </a:r>
            <a:r>
              <a:rPr lang="el-GR" sz="1800" dirty="0" smtClean="0"/>
              <a:t>(κρυσταλλοειδή</a:t>
            </a:r>
            <a:r>
              <a:rPr lang="en-US" sz="1800" dirty="0" smtClean="0"/>
              <a:t> Ringer’s/ NS 0,9%</a:t>
            </a:r>
            <a:r>
              <a:rPr lang="el-GR" sz="1800" dirty="0" smtClean="0"/>
              <a:t>, σε μορφή </a:t>
            </a:r>
            <a:r>
              <a:rPr lang="en-US" sz="1800" dirty="0" smtClean="0"/>
              <a:t>bolus</a:t>
            </a:r>
            <a:r>
              <a:rPr lang="el-GR" sz="1800" dirty="0" smtClean="0"/>
              <a:t> 500-1000 </a:t>
            </a:r>
            <a:r>
              <a:rPr lang="en-US" sz="1800" dirty="0" smtClean="0"/>
              <a:t>cc)</a:t>
            </a:r>
          </a:p>
          <a:p>
            <a:pPr marL="0" indent="0">
              <a:buNone/>
            </a:pPr>
            <a:r>
              <a:rPr lang="en-US" dirty="0" smtClean="0"/>
              <a:t>-</a:t>
            </a:r>
            <a:r>
              <a:rPr lang="el-GR" dirty="0" smtClean="0"/>
              <a:t>Αναλόγως αιτίου καταπληξίας </a:t>
            </a:r>
            <a:r>
              <a:rPr lang="el-GR" sz="1600" dirty="0" smtClean="0"/>
              <a:t>(ΠΕ &lt;&lt; Σήψη/αιμορραγία)</a:t>
            </a:r>
          </a:p>
          <a:p>
            <a:pPr marL="0" indent="0">
              <a:buNone/>
            </a:pPr>
            <a:r>
              <a:rPr lang="el-GR" dirty="0" smtClean="0"/>
              <a:t>-Έλεγχος απαντητικότητας στα υγρά</a:t>
            </a:r>
            <a:r>
              <a:rPr lang="en-US" dirty="0" smtClean="0"/>
              <a:t> </a:t>
            </a:r>
            <a:endParaRPr lang="el-GR" dirty="0" smtClean="0"/>
          </a:p>
          <a:p>
            <a:pPr marL="0" indent="0">
              <a:buNone/>
            </a:pPr>
            <a:endParaRPr lang="el-GR" dirty="0" smtClean="0"/>
          </a:p>
          <a:p>
            <a:r>
              <a:rPr lang="el-GR" sz="2400" dirty="0" smtClean="0"/>
              <a:t>Χορήγηση </a:t>
            </a:r>
            <a:r>
              <a:rPr lang="el-GR" sz="2400" b="1" dirty="0" smtClean="0"/>
              <a:t>αγγειοσυσπαστικών &amp; ινοτρόπων</a:t>
            </a:r>
            <a:endParaRPr lang="el-GR" b="1" dirty="0" smtClean="0"/>
          </a:p>
          <a:p>
            <a:pPr>
              <a:buFont typeface="Wingdings" pitchFamily="2" charset="2"/>
              <a:buChar char="ü"/>
            </a:pPr>
            <a:endParaRPr lang="el-GR" dirty="0" smtClean="0"/>
          </a:p>
          <a:p>
            <a:endParaRPr lang="el-GR" dirty="0"/>
          </a:p>
        </p:txBody>
      </p:sp>
      <p:sp>
        <p:nvSpPr>
          <p:cNvPr id="2" name="Title 1"/>
          <p:cNvSpPr>
            <a:spLocks noGrp="1"/>
          </p:cNvSpPr>
          <p:nvPr>
            <p:ph type="title"/>
          </p:nvPr>
        </p:nvSpPr>
        <p:spPr>
          <a:xfrm>
            <a:off x="595395" y="517362"/>
            <a:ext cx="10058400" cy="1609344"/>
          </a:xfrm>
        </p:spPr>
        <p:txBody>
          <a:bodyPr>
            <a:normAutofit/>
          </a:bodyPr>
          <a:lstStyle/>
          <a:p>
            <a:r>
              <a:rPr lang="el-GR" sz="4000" dirty="0" smtClean="0"/>
              <a:t>Αντιμετωπιση καταπληξιασ</a:t>
            </a:r>
            <a:endParaRPr lang="el-GR" sz="4000"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3493" r="32096" b="5067"/>
          <a:stretch/>
        </p:blipFill>
        <p:spPr>
          <a:xfrm rot="914962">
            <a:off x="8562668" y="361260"/>
            <a:ext cx="478504" cy="1837281"/>
          </a:xfrm>
          <a:prstGeom prst="rect">
            <a:avLst/>
          </a:prstGeom>
        </p:spPr>
      </p:pic>
      <p:sp>
        <p:nvSpPr>
          <p:cNvPr id="9" name="Content Placeholder 8"/>
          <p:cNvSpPr>
            <a:spLocks noGrp="1"/>
          </p:cNvSpPr>
          <p:nvPr>
            <p:ph idx="1"/>
          </p:nvPr>
        </p:nvSpPr>
        <p:spPr/>
        <p:txBody>
          <a:bodyPr/>
          <a:lstStyle/>
          <a:p>
            <a:endParaRPr lang="el-GR" dirty="0"/>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3493" r="32096" b="5067"/>
          <a:stretch/>
        </p:blipFill>
        <p:spPr>
          <a:xfrm rot="914962">
            <a:off x="9197322" y="346457"/>
            <a:ext cx="478504" cy="1837281"/>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3493" r="32096" b="5067"/>
          <a:stretch/>
        </p:blipFill>
        <p:spPr>
          <a:xfrm rot="914962">
            <a:off x="9845075" y="361260"/>
            <a:ext cx="478504" cy="1837281"/>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3493" r="32096" b="5067"/>
          <a:stretch/>
        </p:blipFill>
        <p:spPr>
          <a:xfrm rot="914962">
            <a:off x="10495417" y="393808"/>
            <a:ext cx="478504" cy="1837281"/>
          </a:xfrm>
          <a:prstGeom prst="rect">
            <a:avLst/>
          </a:prstGeom>
        </p:spPr>
      </p:pic>
    </p:spTree>
    <p:extLst>
      <p:ext uri="{BB962C8B-B14F-4D97-AF65-F5344CB8AC3E}">
        <p14:creationId xmlns:p14="http://schemas.microsoft.com/office/powerpoint/2010/main" val="270798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64" y="1346738"/>
            <a:ext cx="5481164" cy="644523"/>
          </a:xfrm>
        </p:spPr>
        <p:txBody>
          <a:bodyPr>
            <a:normAutofit/>
          </a:bodyPr>
          <a:lstStyle/>
          <a:p>
            <a:r>
              <a:rPr lang="el-GR" sz="2800" dirty="0" smtClean="0"/>
              <a:t>1</a:t>
            </a:r>
            <a:r>
              <a:rPr lang="el-GR" sz="2800" baseline="30000" dirty="0" smtClean="0"/>
              <a:t>Ο</a:t>
            </a:r>
            <a:r>
              <a:rPr lang="el-GR" sz="2800" dirty="0" smtClean="0"/>
              <a:t> Βημα: χορηγηση υγρων</a:t>
            </a:r>
            <a:endParaRPr lang="el-GR" sz="2800" dirty="0"/>
          </a:p>
        </p:txBody>
      </p:sp>
      <p:pic>
        <p:nvPicPr>
          <p:cNvPr id="4" name="Picture 3"/>
          <p:cNvPicPr>
            <a:picLocks noChangeAspect="1"/>
          </p:cNvPicPr>
          <p:nvPr/>
        </p:nvPicPr>
        <p:blipFill rotWithShape="1">
          <a:blip r:embed="rId2"/>
          <a:srcRect l="951" t="46388" r="69307" b="22518"/>
          <a:stretch/>
        </p:blipFill>
        <p:spPr>
          <a:xfrm>
            <a:off x="664407" y="2831275"/>
            <a:ext cx="4252650" cy="2500911"/>
          </a:xfrm>
          <a:prstGeom prst="rect">
            <a:avLst/>
          </a:prstGeom>
        </p:spPr>
      </p:pic>
      <p:pic>
        <p:nvPicPr>
          <p:cNvPr id="5" name="Content Placeholder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341662">
            <a:off x="5777026" y="1345852"/>
            <a:ext cx="2908449" cy="2908449"/>
          </a:xfrm>
          <a:prstGeom prst="rect">
            <a:avLst/>
          </a:prstGeom>
        </p:spPr>
      </p:pic>
      <p:pic>
        <p:nvPicPr>
          <p:cNvPr id="6" name="Content Placeholder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341662">
            <a:off x="8752451" y="1421446"/>
            <a:ext cx="2908449" cy="2908449"/>
          </a:xfrm>
          <a:prstGeom prst="rect">
            <a:avLst/>
          </a:prstGeom>
        </p:spPr>
      </p:pic>
      <p:pic>
        <p:nvPicPr>
          <p:cNvPr id="7" name="Content Placeholder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341662">
            <a:off x="7219699" y="1377050"/>
            <a:ext cx="2908449" cy="2908449"/>
          </a:xfrm>
          <a:prstGeom prst="rect">
            <a:avLst/>
          </a:prstGeom>
        </p:spPr>
      </p:pic>
      <p:sp>
        <p:nvSpPr>
          <p:cNvPr id="10" name="Title 1"/>
          <p:cNvSpPr txBox="1">
            <a:spLocks/>
          </p:cNvSpPr>
          <p:nvPr/>
        </p:nvSpPr>
        <p:spPr>
          <a:xfrm>
            <a:off x="350293" y="-307014"/>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l-GR" sz="4000" dirty="0" smtClean="0"/>
              <a:t>αντιμετωπιση καταπληξιασ</a:t>
            </a:r>
            <a:endParaRPr lang="el-GR" sz="4000" dirty="0"/>
          </a:p>
        </p:txBody>
      </p:sp>
    </p:spTree>
    <p:extLst>
      <p:ext uri="{BB962C8B-B14F-4D97-AF65-F5344CB8AC3E}">
        <p14:creationId xmlns:p14="http://schemas.microsoft.com/office/powerpoint/2010/main" val="17187321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p:nvPr/>
        </p:nvPicPr>
        <p:blipFill>
          <a:blip r:embed="rId3"/>
          <a:stretch/>
        </p:blipFill>
        <p:spPr>
          <a:xfrm>
            <a:off x="8106706" y="6448235"/>
            <a:ext cx="2255294" cy="349094"/>
          </a:xfrm>
          <a:prstGeom prst="rect">
            <a:avLst/>
          </a:prstGeom>
          <a:ln>
            <a:noFill/>
          </a:ln>
        </p:spPr>
      </p:pic>
      <p:sp>
        <p:nvSpPr>
          <p:cNvPr id="45" name="TextShape 1"/>
          <p:cNvSpPr txBox="1"/>
          <p:nvPr/>
        </p:nvSpPr>
        <p:spPr>
          <a:xfrm>
            <a:off x="1817294" y="6510528"/>
            <a:ext cx="6194118" cy="158120"/>
          </a:xfrm>
          <a:prstGeom prst="rect">
            <a:avLst/>
          </a:prstGeom>
          <a:noFill/>
          <a:ln>
            <a:noFill/>
          </a:ln>
        </p:spPr>
        <p:txBody>
          <a:bodyPr lIns="0" tIns="0" rIns="0" bIns="0" anchor="ctr">
            <a:spAutoFit/>
          </a:bodyPr>
          <a:lstStyle/>
          <a:p>
            <a:pPr>
              <a:lnSpc>
                <a:spcPct val="97000"/>
              </a:lnSpc>
            </a:pPr>
            <a:r>
              <a:rPr lang="en-US" sz="1059" b="1" spc="-1">
                <a:solidFill>
                  <a:srgbClr val="FFFFFF"/>
                </a:solidFill>
                <a:latin typeface="Arial"/>
                <a:ea typeface="Arial Unicode MS"/>
              </a:rPr>
              <a:t>Myburgh JA, Mythen MG. N Engl J Med 2013;369:1243-1251.</a:t>
            </a:r>
            <a:endParaRPr lang="en-US" sz="1059" spc="-1">
              <a:latin typeface="Arial"/>
            </a:endParaRPr>
          </a:p>
        </p:txBody>
      </p:sp>
      <p:pic>
        <p:nvPicPr>
          <p:cNvPr id="46" name="Picture 45"/>
          <p:cNvPicPr/>
          <p:nvPr/>
        </p:nvPicPr>
        <p:blipFill>
          <a:blip r:embed="rId4"/>
          <a:stretch/>
        </p:blipFill>
        <p:spPr>
          <a:xfrm>
            <a:off x="1726720" y="213176"/>
            <a:ext cx="8773065" cy="6376412"/>
          </a:xfrm>
          <a:prstGeom prst="rect">
            <a:avLst/>
          </a:prstGeom>
          <a:ln>
            <a:noFill/>
          </a:ln>
        </p:spPr>
      </p:pic>
      <p:sp>
        <p:nvSpPr>
          <p:cNvPr id="4" name="Rectangle 3"/>
          <p:cNvSpPr/>
          <p:nvPr/>
        </p:nvSpPr>
        <p:spPr>
          <a:xfrm>
            <a:off x="8497019" y="370936"/>
            <a:ext cx="2199736" cy="5417389"/>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sp>
        <p:nvSpPr>
          <p:cNvPr id="9" name="TextShape 1"/>
          <p:cNvSpPr txBox="1"/>
          <p:nvPr/>
        </p:nvSpPr>
        <p:spPr>
          <a:xfrm>
            <a:off x="257637" y="6618177"/>
            <a:ext cx="7020000" cy="179152"/>
          </a:xfrm>
          <a:prstGeom prst="rect">
            <a:avLst/>
          </a:prstGeom>
          <a:noFill/>
          <a:ln>
            <a:noFill/>
          </a:ln>
        </p:spPr>
        <p:txBody>
          <a:bodyPr lIns="0" tIns="0" rIns="0" bIns="0" anchor="ctr">
            <a:spAutoFit/>
          </a:bodyPr>
          <a:lstStyle/>
          <a:p>
            <a:pPr>
              <a:lnSpc>
                <a:spcPct val="97000"/>
              </a:lnSpc>
            </a:pPr>
            <a:r>
              <a:rPr lang="en-US" sz="1200" b="1" strike="noStrike" spc="-1" dirty="0" err="1">
                <a:latin typeface="Jokerman" panose="04090605060D06020702" pitchFamily="82" charset="0"/>
                <a:ea typeface="Arial Unicode MS"/>
              </a:rPr>
              <a:t>Myburgh</a:t>
            </a:r>
            <a:r>
              <a:rPr lang="en-US" sz="1200" b="1" strike="noStrike" spc="-1" dirty="0">
                <a:latin typeface="Jokerman" panose="04090605060D06020702" pitchFamily="82" charset="0"/>
                <a:ea typeface="Arial Unicode MS"/>
              </a:rPr>
              <a:t> JA, </a:t>
            </a:r>
            <a:r>
              <a:rPr lang="en-US" sz="1200" b="1" strike="noStrike" spc="-1" dirty="0" err="1">
                <a:latin typeface="Jokerman" panose="04090605060D06020702" pitchFamily="82" charset="0"/>
                <a:ea typeface="Arial Unicode MS"/>
              </a:rPr>
              <a:t>Mythen</a:t>
            </a:r>
            <a:r>
              <a:rPr lang="en-US" sz="1200" b="1" strike="noStrike" spc="-1" dirty="0">
                <a:latin typeface="Jokerman" panose="04090605060D06020702" pitchFamily="82" charset="0"/>
                <a:ea typeface="Arial Unicode MS"/>
              </a:rPr>
              <a:t> MG. N </a:t>
            </a:r>
            <a:r>
              <a:rPr lang="en-US" sz="1200" b="1" strike="noStrike" spc="-1" dirty="0" err="1">
                <a:latin typeface="Jokerman" panose="04090605060D06020702" pitchFamily="82" charset="0"/>
                <a:ea typeface="Arial Unicode MS"/>
              </a:rPr>
              <a:t>Engl</a:t>
            </a:r>
            <a:r>
              <a:rPr lang="en-US" sz="1200" b="1" strike="noStrike" spc="-1" dirty="0">
                <a:latin typeface="Jokerman" panose="04090605060D06020702" pitchFamily="82" charset="0"/>
                <a:ea typeface="Arial Unicode MS"/>
              </a:rPr>
              <a:t> J Med 2013;369:1243-1251.</a:t>
            </a:r>
            <a:endParaRPr lang="en-US" sz="1200" b="0" strike="noStrike" spc="-1" dirty="0">
              <a:latin typeface="Jokerman" panose="04090605060D06020702" pitchFamily="82" charset="0"/>
            </a:endParaRPr>
          </a:p>
        </p:txBody>
      </p:sp>
    </p:spTree>
    <p:extLst>
      <p:ext uri="{BB962C8B-B14F-4D97-AF65-F5344CB8AC3E}">
        <p14:creationId xmlns:p14="http://schemas.microsoft.com/office/powerpoint/2010/main" val="159578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r="3508" b="14898"/>
          <a:stretch/>
        </p:blipFill>
        <p:spPr>
          <a:xfrm>
            <a:off x="128301" y="236726"/>
            <a:ext cx="2601986" cy="561273"/>
          </a:xfrm>
          <a:prstGeom prst="rect">
            <a:avLst/>
          </a:prstGeom>
        </p:spPr>
      </p:pic>
      <p:sp>
        <p:nvSpPr>
          <p:cNvPr id="2" name="Title 1"/>
          <p:cNvSpPr>
            <a:spLocks noGrp="1"/>
          </p:cNvSpPr>
          <p:nvPr>
            <p:ph type="title"/>
          </p:nvPr>
        </p:nvSpPr>
        <p:spPr>
          <a:xfrm>
            <a:off x="534259" y="719160"/>
            <a:ext cx="10058400" cy="1609344"/>
          </a:xfrm>
        </p:spPr>
        <p:txBody>
          <a:bodyPr>
            <a:normAutofit/>
          </a:bodyPr>
          <a:lstStyle/>
          <a:p>
            <a:r>
              <a:rPr lang="el-GR" sz="4000" dirty="0" smtClean="0"/>
              <a:t>Αγγειοσυσπαστικα &amp; ινοτροπα</a:t>
            </a:r>
            <a:endParaRPr lang="el-GR" sz="4000"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3493" r="32096" b="5067"/>
          <a:stretch/>
        </p:blipFill>
        <p:spPr>
          <a:xfrm rot="914962">
            <a:off x="8562668" y="145606"/>
            <a:ext cx="478504" cy="1837281"/>
          </a:xfrm>
          <a:prstGeom prst="rect">
            <a:avLst/>
          </a:prstGeom>
        </p:spPr>
      </p:pic>
      <p:graphicFrame>
        <p:nvGraphicFramePr>
          <p:cNvPr id="3" name="Content Placeholder 2"/>
          <p:cNvGraphicFramePr>
            <a:graphicFrameLocks noGrp="1"/>
          </p:cNvGraphicFramePr>
          <p:nvPr>
            <p:ph idx="1"/>
            <p:extLst>
              <p:ext uri="{D42A27DB-BD31-4B8C-83A1-F6EECF244321}">
                <p14:modId xmlns:p14="http://schemas.microsoft.com/office/powerpoint/2010/main" val="3630030180"/>
              </p:ext>
            </p:extLst>
          </p:nvPr>
        </p:nvGraphicFramePr>
        <p:xfrm>
          <a:off x="23410" y="2138723"/>
          <a:ext cx="11183709" cy="4592320"/>
        </p:xfrm>
        <a:graphic>
          <a:graphicData uri="http://schemas.openxmlformats.org/drawingml/2006/table">
            <a:tbl>
              <a:tblPr firstRow="1" bandRow="1">
                <a:tableStyleId>{3B4B98B0-60AC-42C2-AFA5-B58CD77FA1E5}</a:tableStyleId>
              </a:tblPr>
              <a:tblGrid>
                <a:gridCol w="2905897"/>
                <a:gridCol w="3217799"/>
                <a:gridCol w="5060013"/>
              </a:tblGrid>
              <a:tr h="370840">
                <a:tc>
                  <a:txBody>
                    <a:bodyPr/>
                    <a:lstStyle/>
                    <a:p>
                      <a:r>
                        <a:rPr lang="el-GR" dirty="0" smtClean="0">
                          <a:solidFill>
                            <a:srgbClr val="C00000"/>
                          </a:solidFill>
                        </a:rPr>
                        <a:t>ΑΓΓΕΙΟΣΥΣΠΑΣΤΙΚΑ</a:t>
                      </a:r>
                      <a:endParaRPr lang="el-GR" dirty="0">
                        <a:solidFill>
                          <a:srgbClr val="C00000"/>
                        </a:solidFill>
                      </a:endParaRPr>
                    </a:p>
                  </a:txBody>
                  <a:tcPr/>
                </a:tc>
                <a:tc>
                  <a:txBody>
                    <a:bodyPr/>
                    <a:lstStyle/>
                    <a:p>
                      <a:pPr algn="ctr"/>
                      <a:r>
                        <a:rPr lang="el-GR" dirty="0" smtClean="0"/>
                        <a:t>ΔΡΑΣΗ</a:t>
                      </a:r>
                      <a:r>
                        <a:rPr lang="el-GR" baseline="0" dirty="0" smtClean="0"/>
                        <a:t> ΣΕ ΥΠΟΔΟΧΕΙΣ</a:t>
                      </a:r>
                      <a:endParaRPr lang="el-GR" dirty="0"/>
                    </a:p>
                  </a:txBody>
                  <a:tcPr/>
                </a:tc>
                <a:tc>
                  <a:txBody>
                    <a:bodyPr/>
                    <a:lstStyle/>
                    <a:p>
                      <a:pPr algn="ctr"/>
                      <a:r>
                        <a:rPr lang="el-GR" dirty="0" smtClean="0"/>
                        <a:t>ΕΝΔΕΙΞΕΙΣ</a:t>
                      </a:r>
                      <a:endParaRPr lang="el-GR" dirty="0"/>
                    </a:p>
                  </a:txBody>
                  <a:tcPr/>
                </a:tc>
              </a:tr>
              <a:tr h="370840">
                <a:tc>
                  <a:txBody>
                    <a:bodyPr/>
                    <a:lstStyle/>
                    <a:p>
                      <a:r>
                        <a:rPr lang="el-GR" dirty="0" smtClean="0"/>
                        <a:t>ΝΟΡΑΔΡΕΝΑΛΙΝΗ</a:t>
                      </a:r>
                      <a:endParaRPr lang="el-GR" dirty="0"/>
                    </a:p>
                  </a:txBody>
                  <a:tcPr/>
                </a:tc>
                <a:tc>
                  <a:txBody>
                    <a:bodyPr/>
                    <a:lstStyle/>
                    <a:p>
                      <a:pPr algn="ctr"/>
                      <a:r>
                        <a:rPr lang="el-GR" dirty="0" smtClean="0"/>
                        <a:t>α1&gt;&gt;β1</a:t>
                      </a:r>
                      <a:endParaRPr lang="el-GR" dirty="0"/>
                    </a:p>
                  </a:txBody>
                  <a:tcPr/>
                </a:tc>
                <a:tc>
                  <a:txBody>
                    <a:bodyPr/>
                    <a:lstStyle/>
                    <a:p>
                      <a:r>
                        <a:rPr lang="el-GR" dirty="0" smtClean="0"/>
                        <a:t>1</a:t>
                      </a:r>
                      <a:r>
                        <a:rPr lang="el-GR" baseline="30000" dirty="0" smtClean="0"/>
                        <a:t>ης</a:t>
                      </a:r>
                      <a:r>
                        <a:rPr lang="el-GR" dirty="0" smtClean="0"/>
                        <a:t> εκλογής σε ΣΗΠΤΙΚΗ</a:t>
                      </a:r>
                      <a:r>
                        <a:rPr lang="el-GR" baseline="0" dirty="0" smtClean="0"/>
                        <a:t>, ΥΠΟΟΓΚΑΙΜΙΚΗ</a:t>
                      </a:r>
                      <a:endParaRPr lang="el-GR" dirty="0"/>
                    </a:p>
                  </a:txBody>
                  <a:tcPr/>
                </a:tc>
              </a:tr>
              <a:tr h="370840">
                <a:tc>
                  <a:txBody>
                    <a:bodyPr/>
                    <a:lstStyle/>
                    <a:p>
                      <a:r>
                        <a:rPr lang="el-GR" dirty="0" smtClean="0"/>
                        <a:t>ΑΔΡΕΝΑΛΙΝΗ</a:t>
                      </a:r>
                      <a:endParaRPr lang="el-GR" dirty="0"/>
                    </a:p>
                  </a:txBody>
                  <a:tcPr/>
                </a:tc>
                <a:tc>
                  <a:txBody>
                    <a:bodyPr/>
                    <a:lstStyle/>
                    <a:p>
                      <a:pPr algn="ctr"/>
                      <a:r>
                        <a:rPr lang="el-GR" dirty="0" smtClean="0"/>
                        <a:t>α1=β1</a:t>
                      </a:r>
                      <a:endParaRPr lang="el-GR" dirty="0"/>
                    </a:p>
                  </a:txBody>
                  <a:tcPr/>
                </a:tc>
                <a:tc>
                  <a:txBody>
                    <a:bodyPr/>
                    <a:lstStyle/>
                    <a:p>
                      <a:r>
                        <a:rPr lang="el-GR" dirty="0" smtClean="0"/>
                        <a:t>1</a:t>
                      </a:r>
                      <a:r>
                        <a:rPr lang="el-GR" baseline="30000" dirty="0" smtClean="0"/>
                        <a:t>ης</a:t>
                      </a:r>
                      <a:r>
                        <a:rPr lang="el-GR" baseline="0" dirty="0" smtClean="0"/>
                        <a:t> εκλογής σε ΑΝΑΦΥΛΑΚΤΙΚΗ</a:t>
                      </a:r>
                      <a:endParaRPr lang="el-GR" dirty="0"/>
                    </a:p>
                  </a:txBody>
                  <a:tcPr/>
                </a:tc>
              </a:tr>
              <a:tr h="370840">
                <a:tc>
                  <a:txBody>
                    <a:bodyPr/>
                    <a:lstStyle/>
                    <a:p>
                      <a:r>
                        <a:rPr lang="el-GR" dirty="0" smtClean="0"/>
                        <a:t>ΦΑΙΝΥΛΕΦΡΙΝΗ</a:t>
                      </a:r>
                      <a:endParaRPr lang="el-GR" dirty="0"/>
                    </a:p>
                  </a:txBody>
                  <a:tcPr/>
                </a:tc>
                <a:tc>
                  <a:txBody>
                    <a:bodyPr/>
                    <a:lstStyle/>
                    <a:p>
                      <a:pPr algn="ctr"/>
                      <a:r>
                        <a:rPr lang="el-GR" dirty="0" smtClean="0"/>
                        <a:t>α1</a:t>
                      </a:r>
                      <a:endParaRPr lang="el-GR" dirty="0"/>
                    </a:p>
                  </a:txBody>
                  <a:tcPr/>
                </a:tc>
                <a:tc>
                  <a:txBody>
                    <a:bodyPr/>
                    <a:lstStyle/>
                    <a:p>
                      <a:r>
                        <a:rPr lang="el-GR" dirty="0" smtClean="0"/>
                        <a:t>Σε καταπληξία με ταχυαρρυθμία</a:t>
                      </a:r>
                      <a:r>
                        <a:rPr lang="el-GR" baseline="0" dirty="0" smtClean="0"/>
                        <a:t> λόγω</a:t>
                      </a:r>
                      <a:r>
                        <a:rPr lang="fi-FI" baseline="0" dirty="0" smtClean="0"/>
                        <a:t> </a:t>
                      </a:r>
                      <a:r>
                        <a:rPr lang="el-GR" baseline="0" dirty="0" smtClean="0"/>
                        <a:t>(νορ)αδρεναλίνης, ανθεκτική υπόταση, νευρογενή καταπληξία, υπόταση με ↑ </a:t>
                      </a:r>
                      <a:r>
                        <a:rPr lang="en-US" baseline="0" dirty="0" smtClean="0"/>
                        <a:t>CO</a:t>
                      </a:r>
                      <a:endParaRPr lang="el-GR" dirty="0"/>
                    </a:p>
                  </a:txBody>
                  <a:tcPr/>
                </a:tc>
              </a:tr>
              <a:tr h="370840">
                <a:tc>
                  <a:txBody>
                    <a:bodyPr/>
                    <a:lstStyle/>
                    <a:p>
                      <a:r>
                        <a:rPr lang="el-GR" dirty="0" smtClean="0"/>
                        <a:t>ΝΤΟΠΑΜΙΝΗ</a:t>
                      </a:r>
                      <a:endParaRPr lang="el-GR" dirty="0"/>
                    </a:p>
                  </a:txBody>
                  <a:tcPr/>
                </a:tc>
                <a:tc>
                  <a:txBody>
                    <a:bodyPr/>
                    <a:lstStyle/>
                    <a:p>
                      <a:pPr algn="ctr"/>
                      <a:r>
                        <a:rPr lang="en-US" dirty="0" smtClean="0"/>
                        <a:t>DA1, DA2</a:t>
                      </a:r>
                      <a:endParaRPr lang="el-GR" dirty="0"/>
                    </a:p>
                  </a:txBody>
                  <a:tcPr/>
                </a:tc>
                <a:tc>
                  <a:txBody>
                    <a:bodyPr/>
                    <a:lstStyle/>
                    <a:p>
                      <a:pPr marL="0" indent="0">
                        <a:buFontTx/>
                        <a:buNone/>
                      </a:pPr>
                      <a:r>
                        <a:rPr lang="el-GR" dirty="0" smtClean="0"/>
                        <a:t>- Σε βραδυαρρυθμία</a:t>
                      </a:r>
                    </a:p>
                    <a:p>
                      <a:pPr marL="0" indent="0">
                        <a:buFontTx/>
                        <a:buNone/>
                      </a:pPr>
                      <a:r>
                        <a:rPr lang="el-GR" dirty="0" smtClean="0"/>
                        <a:t>-</a:t>
                      </a:r>
                      <a:r>
                        <a:rPr lang="el-GR" baseline="0" dirty="0" smtClean="0"/>
                        <a:t> Όχι νεφροπροστατευτική δόση</a:t>
                      </a:r>
                      <a:endParaRPr lang="el-GR" dirty="0"/>
                    </a:p>
                  </a:txBody>
                  <a:tcPr/>
                </a:tc>
              </a:tr>
              <a:tr h="370840">
                <a:tc>
                  <a:txBody>
                    <a:bodyPr/>
                    <a:lstStyle/>
                    <a:p>
                      <a:r>
                        <a:rPr lang="el-GR" dirty="0" smtClean="0"/>
                        <a:t>ΒΑΖΟΠΡΕΣΣΙΝΗ (</a:t>
                      </a:r>
                      <a:r>
                        <a:rPr lang="en-US" dirty="0" smtClean="0"/>
                        <a:t>ADH)</a:t>
                      </a:r>
                      <a:endParaRPr lang="el-GR" dirty="0"/>
                    </a:p>
                  </a:txBody>
                  <a:tcPr/>
                </a:tc>
                <a:tc>
                  <a:txBody>
                    <a:bodyPr/>
                    <a:lstStyle/>
                    <a:p>
                      <a:pPr algn="ctr"/>
                      <a:r>
                        <a:rPr lang="en-US" dirty="0" smtClean="0"/>
                        <a:t>V, </a:t>
                      </a:r>
                      <a:r>
                        <a:rPr lang="el-GR" dirty="0" smtClean="0"/>
                        <a:t>αύξηση</a:t>
                      </a:r>
                      <a:r>
                        <a:rPr lang="el-GR" baseline="0" dirty="0" smtClean="0"/>
                        <a:t> ευαισθησίας </a:t>
                      </a:r>
                    </a:p>
                    <a:p>
                      <a:pPr algn="ctr"/>
                      <a:r>
                        <a:rPr lang="el-GR" baseline="0" dirty="0" smtClean="0"/>
                        <a:t>αδρενεργικών υποδοχέων </a:t>
                      </a:r>
                    </a:p>
                    <a:p>
                      <a:pPr algn="ctr"/>
                      <a:r>
                        <a:rPr lang="el-GR" baseline="0" dirty="0" smtClean="0"/>
                        <a:t>σε κατεχολαμίνες</a:t>
                      </a:r>
                      <a:endParaRPr lang="el-GR" dirty="0"/>
                    </a:p>
                  </a:txBody>
                  <a:tcPr/>
                </a:tc>
                <a:tc>
                  <a:txBody>
                    <a:bodyPr/>
                    <a:lstStyle/>
                    <a:p>
                      <a:r>
                        <a:rPr lang="el-GR" dirty="0" smtClean="0"/>
                        <a:t>-2</a:t>
                      </a:r>
                      <a:r>
                        <a:rPr lang="el-GR" baseline="30000" dirty="0" smtClean="0"/>
                        <a:t>ης</a:t>
                      </a:r>
                      <a:r>
                        <a:rPr lang="el-GR" dirty="0" smtClean="0"/>
                        <a:t> γραμμής σε ΣΗΠΤΙΚΗ μαζί με νοραδρεναλίνη</a:t>
                      </a:r>
                      <a:endParaRPr lang="en-US" dirty="0" smtClean="0"/>
                    </a:p>
                    <a:p>
                      <a:r>
                        <a:rPr lang="en-US" dirty="0" smtClean="0"/>
                        <a:t>-</a:t>
                      </a:r>
                      <a:r>
                        <a:rPr lang="el-GR" dirty="0" smtClean="0"/>
                        <a:t>Σε</a:t>
                      </a:r>
                      <a:r>
                        <a:rPr lang="el-GR" baseline="0" dirty="0" smtClean="0"/>
                        <a:t> αναφυλακτική ανθεκτική σε αδρεναλίνη</a:t>
                      </a:r>
                      <a:endParaRPr lang="el-GR" dirty="0"/>
                    </a:p>
                  </a:txBody>
                  <a:tcPr/>
                </a:tc>
              </a:tr>
              <a:tr h="370840">
                <a:tc>
                  <a:txBody>
                    <a:bodyPr/>
                    <a:lstStyle/>
                    <a:p>
                      <a:r>
                        <a:rPr lang="el-GR" b="1" dirty="0" smtClean="0">
                          <a:solidFill>
                            <a:srgbClr val="C00000"/>
                          </a:solidFill>
                        </a:rPr>
                        <a:t>ΙΝΟΤΡΟΠΑ</a:t>
                      </a:r>
                      <a:endParaRPr lang="el-GR" b="1" dirty="0">
                        <a:solidFill>
                          <a:srgbClr val="C00000"/>
                        </a:solidFill>
                      </a:endParaRPr>
                    </a:p>
                  </a:txBody>
                  <a:tcPr/>
                </a:tc>
                <a:tc>
                  <a:txBody>
                    <a:bodyPr/>
                    <a:lstStyle/>
                    <a:p>
                      <a:pPr algn="ctr"/>
                      <a:endParaRPr lang="el-GR" dirty="0"/>
                    </a:p>
                  </a:txBody>
                  <a:tcPr/>
                </a:tc>
                <a:tc>
                  <a:txBody>
                    <a:bodyPr/>
                    <a:lstStyle/>
                    <a:p>
                      <a:endParaRPr lang="el-GR" dirty="0"/>
                    </a:p>
                  </a:txBody>
                  <a:tcPr/>
                </a:tc>
              </a:tr>
              <a:tr h="370840">
                <a:tc>
                  <a:txBody>
                    <a:bodyPr/>
                    <a:lstStyle/>
                    <a:p>
                      <a:r>
                        <a:rPr lang="el-GR" b="0" dirty="0" smtClean="0">
                          <a:solidFill>
                            <a:schemeClr val="tx1"/>
                          </a:solidFill>
                        </a:rPr>
                        <a:t>ΔΟΒΟΥΤΑΜΙΝΗ</a:t>
                      </a:r>
                      <a:endParaRPr lang="el-GR" b="0" dirty="0">
                        <a:solidFill>
                          <a:schemeClr val="tx1"/>
                        </a:solidFill>
                      </a:endParaRPr>
                    </a:p>
                  </a:txBody>
                  <a:tcPr/>
                </a:tc>
                <a:tc>
                  <a:txBody>
                    <a:bodyPr/>
                    <a:lstStyle/>
                    <a:p>
                      <a:pPr algn="ctr"/>
                      <a:r>
                        <a:rPr lang="el-GR" dirty="0" smtClean="0"/>
                        <a:t>β1&gt;&gt;β2</a:t>
                      </a:r>
                      <a:endParaRPr lang="el-GR" dirty="0"/>
                    </a:p>
                  </a:txBody>
                  <a:tcPr/>
                </a:tc>
                <a:tc>
                  <a:txBody>
                    <a:bodyPr/>
                    <a:lstStyle/>
                    <a:p>
                      <a:pPr marL="285750" indent="-285750">
                        <a:buFontTx/>
                        <a:buChar char="-"/>
                      </a:pPr>
                      <a:r>
                        <a:rPr lang="el-GR" dirty="0" smtClean="0"/>
                        <a:t>Καρδιογενής</a:t>
                      </a:r>
                    </a:p>
                    <a:p>
                      <a:pPr marL="285750" indent="-285750">
                        <a:buFontTx/>
                        <a:buChar char="-"/>
                      </a:pPr>
                      <a:r>
                        <a:rPr lang="el-GR" dirty="0" smtClean="0"/>
                        <a:t>Ανθεκτική σηπτική</a:t>
                      </a:r>
                      <a:endParaRPr lang="el-GR" dirty="0"/>
                    </a:p>
                  </a:txBody>
                  <a:tcPr/>
                </a:tc>
              </a:tr>
            </a:tbl>
          </a:graphicData>
        </a:graphic>
      </p:graphicFrame>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3493" r="32096" b="5067"/>
          <a:stretch/>
        </p:blipFill>
        <p:spPr>
          <a:xfrm rot="914962">
            <a:off x="9197322" y="130803"/>
            <a:ext cx="478504" cy="1837281"/>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3493" r="32096" b="5067"/>
          <a:stretch/>
        </p:blipFill>
        <p:spPr>
          <a:xfrm rot="914962">
            <a:off x="9845075" y="145606"/>
            <a:ext cx="478504" cy="1837281"/>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3493" r="32096" b="5067"/>
          <a:stretch/>
        </p:blipFill>
        <p:spPr>
          <a:xfrm rot="914962">
            <a:off x="10495417" y="178154"/>
            <a:ext cx="478504" cy="1837281"/>
          </a:xfrm>
          <a:prstGeom prst="rect">
            <a:avLst/>
          </a:prstGeom>
        </p:spPr>
      </p:pic>
    </p:spTree>
    <p:extLst>
      <p:ext uri="{BB962C8B-B14F-4D97-AF65-F5344CB8AC3E}">
        <p14:creationId xmlns:p14="http://schemas.microsoft.com/office/powerpoint/2010/main" val="6735527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765268"/>
            <a:ext cx="10058400" cy="1609344"/>
          </a:xfrm>
        </p:spPr>
        <p:txBody>
          <a:bodyPr/>
          <a:lstStyle/>
          <a:p>
            <a:r>
              <a:rPr lang="el-GR" dirty="0" smtClean="0"/>
              <a:t>Περιστατικο</a:t>
            </a:r>
            <a:r>
              <a:rPr lang="en-US" dirty="0"/>
              <a:t> </a:t>
            </a:r>
            <a:r>
              <a:rPr lang="en-US" dirty="0" smtClean="0"/>
              <a:t>1</a:t>
            </a:r>
            <a:endParaRPr lang="el-GR" dirty="0"/>
          </a:p>
        </p:txBody>
      </p:sp>
      <p:sp>
        <p:nvSpPr>
          <p:cNvPr id="3" name="Content Placeholder 2"/>
          <p:cNvSpPr>
            <a:spLocks noGrp="1"/>
          </p:cNvSpPr>
          <p:nvPr>
            <p:ph idx="1"/>
          </p:nvPr>
        </p:nvSpPr>
        <p:spPr>
          <a:xfrm>
            <a:off x="802429" y="2173167"/>
            <a:ext cx="10058400" cy="4050792"/>
          </a:xfrm>
        </p:spPr>
        <p:txBody>
          <a:bodyPr/>
          <a:lstStyle/>
          <a:p>
            <a:r>
              <a:rPr lang="el-GR" dirty="0" smtClean="0"/>
              <a:t>Γυναίκα ασθενής 52 ετών καπνίστρια με ιστορικό προσφάτως διαγνωσθέντος ΠΜ νοσηλεύεται λόγω λοίμωξης του αναπνευστικού σε αποδρομή. Αιφνιδίως παρουσιάζει αναπνευστική δυσχέρεια, με πτώση κορεσμού (</a:t>
            </a:r>
            <a:r>
              <a:rPr lang="en-US" dirty="0" smtClean="0"/>
              <a:t>SpO2=91% </a:t>
            </a:r>
            <a:r>
              <a:rPr lang="el-GR" dirty="0" smtClean="0"/>
              <a:t>σε </a:t>
            </a:r>
            <a:r>
              <a:rPr lang="en-US" dirty="0" smtClean="0"/>
              <a:t>MV=50%</a:t>
            </a:r>
            <a:r>
              <a:rPr lang="el-GR" dirty="0" smtClean="0"/>
              <a:t>)</a:t>
            </a:r>
            <a:r>
              <a:rPr lang="en-US" dirty="0" smtClean="0"/>
              <a:t>, </a:t>
            </a:r>
            <a:r>
              <a:rPr lang="el-GR" dirty="0" smtClean="0"/>
              <a:t>Θ=36,8, </a:t>
            </a:r>
            <a:r>
              <a:rPr lang="en-US" dirty="0" smtClean="0"/>
              <a:t>RR=30/min, HR=110/min, GSC=15/15, </a:t>
            </a:r>
            <a:r>
              <a:rPr lang="el-GR" dirty="0" smtClean="0"/>
              <a:t>ΑΠ= 130/80 </a:t>
            </a:r>
            <a:r>
              <a:rPr lang="en-US" dirty="0" smtClean="0"/>
              <a:t>mmHg, </a:t>
            </a:r>
            <a:r>
              <a:rPr lang="el-GR" b="1" dirty="0" smtClean="0"/>
              <a:t>ψυχρά άκρα </a:t>
            </a:r>
            <a:r>
              <a:rPr lang="el-GR" dirty="0" smtClean="0"/>
              <a:t>και γαλακτικό 7,1 </a:t>
            </a:r>
            <a:r>
              <a:rPr lang="en-US" dirty="0" err="1" smtClean="0"/>
              <a:t>mmol</a:t>
            </a:r>
            <a:r>
              <a:rPr lang="en-US" dirty="0" smtClean="0"/>
              <a:t>.</a:t>
            </a:r>
            <a:r>
              <a:rPr lang="el-GR" dirty="0" smtClean="0"/>
              <a:t> Ακρόαση καρδιάς </a:t>
            </a:r>
            <a:r>
              <a:rPr lang="en-US" dirty="0" smtClean="0"/>
              <a:t>S3, </a:t>
            </a:r>
            <a:r>
              <a:rPr lang="el-GR" dirty="0" smtClean="0"/>
              <a:t>Ακρόαση πνευμόνων άμφω μη μουσικοί.</a:t>
            </a:r>
            <a:endParaRPr lang="en-US" dirty="0" smtClean="0"/>
          </a:p>
          <a:p>
            <a:r>
              <a:rPr lang="el-GR" dirty="0" smtClean="0"/>
              <a:t>Αναφέρει οπισθοστερνικό άλγος από 2ώρου.</a:t>
            </a:r>
          </a:p>
          <a:p>
            <a:pPr marL="0" indent="0">
              <a:buNone/>
            </a:pPr>
            <a:endParaRPr lang="el-GR" dirty="0" smtClean="0"/>
          </a:p>
          <a:p>
            <a:r>
              <a:rPr lang="el-GR" dirty="0" smtClean="0">
                <a:solidFill>
                  <a:srgbClr val="C00000"/>
                </a:solidFill>
              </a:rPr>
              <a:t>Η ασθενής έχει υπόταση; </a:t>
            </a:r>
          </a:p>
          <a:p>
            <a:r>
              <a:rPr lang="el-GR" dirty="0" smtClean="0">
                <a:solidFill>
                  <a:srgbClr val="C00000"/>
                </a:solidFill>
              </a:rPr>
              <a:t>Είναι σε καταπληξία;</a:t>
            </a:r>
          </a:p>
          <a:p>
            <a:r>
              <a:rPr lang="el-GR" dirty="0" smtClean="0">
                <a:solidFill>
                  <a:srgbClr val="C00000"/>
                </a:solidFill>
              </a:rPr>
              <a:t>Τι είδους καταπληξία έχει; Με ποια εξέταση θα το διαπιστώσω;</a:t>
            </a:r>
            <a:endParaRPr lang="en-US" dirty="0" smtClean="0">
              <a:solidFill>
                <a:srgbClr val="C00000"/>
              </a:solidFill>
            </a:endParaRPr>
          </a:p>
          <a:p>
            <a:r>
              <a:rPr lang="el-GR" dirty="0" smtClean="0">
                <a:solidFill>
                  <a:srgbClr val="C00000"/>
                </a:solidFill>
              </a:rPr>
              <a:t>Πώς θα την αντιμετωπίσουμε;</a:t>
            </a:r>
            <a:endParaRPr lang="el-GR" dirty="0">
              <a:solidFill>
                <a:srgbClr val="C00000"/>
              </a:solidFill>
            </a:endParaRPr>
          </a:p>
        </p:txBody>
      </p:sp>
      <p:pic>
        <p:nvPicPr>
          <p:cNvPr id="4"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r="3508" b="14898"/>
          <a:stretch/>
        </p:blipFill>
        <p:spPr>
          <a:xfrm>
            <a:off x="111049" y="203995"/>
            <a:ext cx="2601986" cy="561273"/>
          </a:xfrm>
          <a:prstGeom prst="rect">
            <a:avLst/>
          </a:prstGeom>
        </p:spPr>
      </p:pic>
      <p:sp>
        <p:nvSpPr>
          <p:cNvPr id="7" name="TextBox 6"/>
          <p:cNvSpPr txBox="1"/>
          <p:nvPr/>
        </p:nvSpPr>
        <p:spPr>
          <a:xfrm rot="756901">
            <a:off x="8134710" y="4256810"/>
            <a:ext cx="3390181"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b="1" dirty="0" smtClean="0"/>
              <a:t>US</a:t>
            </a:r>
            <a:r>
              <a:rPr lang="el-GR" b="1" dirty="0" smtClean="0"/>
              <a:t> καρδιάς: </a:t>
            </a:r>
            <a:r>
              <a:rPr lang="el-GR" dirty="0" smtClean="0"/>
              <a:t>ΚΕ 35%, ακινησία κορυφής, ΜΚΔ, προσθίου και κατώτερου τοιχώματος, δεξιά χωρίς δυσλειτουργία</a:t>
            </a:r>
            <a:endParaRPr lang="el-GR"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6977" y="95810"/>
            <a:ext cx="1653952" cy="1101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6" cstate="print">
            <a:clrChange>
              <a:clrFrom>
                <a:srgbClr val="F6FFF8"/>
              </a:clrFrom>
              <a:clrTo>
                <a:srgbClr val="F6FFF8">
                  <a:alpha val="0"/>
                </a:srgbClr>
              </a:clrTo>
            </a:clrChange>
            <a:extLst>
              <a:ext uri="{28A0092B-C50C-407E-A947-70E740481C1C}">
                <a14:useLocalDpi xmlns:a14="http://schemas.microsoft.com/office/drawing/2010/main" val="0"/>
              </a:ext>
            </a:extLst>
          </a:blip>
          <a:stretch>
            <a:fillRect/>
          </a:stretch>
        </p:blipFill>
        <p:spPr>
          <a:xfrm>
            <a:off x="10798030" y="150142"/>
            <a:ext cx="1013403" cy="1319076"/>
          </a:xfrm>
          <a:prstGeom prst="rect">
            <a:avLst/>
          </a:prstGeom>
        </p:spPr>
      </p:pic>
    </p:spTree>
    <p:extLst>
      <p:ext uri="{BB962C8B-B14F-4D97-AF65-F5344CB8AC3E}">
        <p14:creationId xmlns:p14="http://schemas.microsoft.com/office/powerpoint/2010/main" val="48553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l-GR" dirty="0"/>
          </a:p>
        </p:txBody>
      </p:sp>
      <p:pic>
        <p:nvPicPr>
          <p:cNvPr id="4"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r="3508" b="14898"/>
          <a:stretch/>
        </p:blipFill>
        <p:spPr>
          <a:xfrm>
            <a:off x="76544" y="89516"/>
            <a:ext cx="2601986" cy="561273"/>
          </a:xfrm>
          <a:prstGeom prst="rect">
            <a:avLst/>
          </a:prstGeom>
        </p:spPr>
      </p:pic>
      <p:sp>
        <p:nvSpPr>
          <p:cNvPr id="5" name="Title 4"/>
          <p:cNvSpPr>
            <a:spLocks noGrp="1"/>
          </p:cNvSpPr>
          <p:nvPr>
            <p:ph type="title"/>
          </p:nvPr>
        </p:nvSpPr>
        <p:spPr/>
        <p:txBody>
          <a:bodyPr/>
          <a:lstStyle/>
          <a:p>
            <a:endParaRPr lang="el-GR"/>
          </a:p>
        </p:txBody>
      </p:sp>
      <p:pic>
        <p:nvPicPr>
          <p:cNvPr id="6" name="Picture 5"/>
          <p:cNvPicPr>
            <a:picLocks noChangeAspect="1"/>
          </p:cNvPicPr>
          <p:nvPr/>
        </p:nvPicPr>
        <p:blipFill rotWithShape="1">
          <a:blip r:embed="rId4"/>
          <a:srcRect l="629" t="16201" r="234" b="21006"/>
          <a:stretch/>
        </p:blipFill>
        <p:spPr>
          <a:xfrm>
            <a:off x="76544" y="1660324"/>
            <a:ext cx="11803311" cy="3521472"/>
          </a:xfrm>
          <a:prstGeom prst="rect">
            <a:avLst/>
          </a:prstGeom>
        </p:spPr>
      </p:pic>
    </p:spTree>
    <p:extLst>
      <p:ext uri="{BB962C8B-B14F-4D97-AF65-F5344CB8AC3E}">
        <p14:creationId xmlns:p14="http://schemas.microsoft.com/office/powerpoint/2010/main" val="12442041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a:blip r:embed="rId2"/>
          <a:stretch>
            <a:fillRect/>
          </a:stretch>
        </p:blipFill>
        <p:spPr>
          <a:xfrm>
            <a:off x="1812824" y="243416"/>
            <a:ext cx="8566351" cy="6371167"/>
          </a:xfrm>
          <a:prstGeom prst="rect">
            <a:avLst/>
          </a:prstGeom>
        </p:spPr>
      </p:pic>
    </p:spTree>
    <p:extLst>
      <p:ext uri="{BB962C8B-B14F-4D97-AF65-F5344CB8AC3E}">
        <p14:creationId xmlns:p14="http://schemas.microsoft.com/office/powerpoint/2010/main" val="1363882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5" name="Picture 4"/>
          <p:cNvPicPr>
            <a:picLocks noChangeAspect="1"/>
          </p:cNvPicPr>
          <p:nvPr/>
        </p:nvPicPr>
        <p:blipFill rotWithShape="1">
          <a:blip r:embed="rId2"/>
          <a:srcRect t="16881" r="20733" b="11597"/>
          <a:stretch/>
        </p:blipFill>
        <p:spPr>
          <a:xfrm>
            <a:off x="1219520" y="974785"/>
            <a:ext cx="9759056" cy="4953076"/>
          </a:xfrm>
          <a:prstGeom prst="rect">
            <a:avLst/>
          </a:prstGeom>
        </p:spPr>
      </p:pic>
    </p:spTree>
    <p:extLst>
      <p:ext uri="{BB962C8B-B14F-4D97-AF65-F5344CB8AC3E}">
        <p14:creationId xmlns:p14="http://schemas.microsoft.com/office/powerpoint/2010/main" val="5925358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Περιστατικο 2</a:t>
            </a:r>
            <a:endParaRPr lang="el-GR" dirty="0"/>
          </a:p>
        </p:txBody>
      </p:sp>
      <p:sp>
        <p:nvSpPr>
          <p:cNvPr id="3" name="Content Placeholder 2"/>
          <p:cNvSpPr>
            <a:spLocks noGrp="1"/>
          </p:cNvSpPr>
          <p:nvPr>
            <p:ph idx="1"/>
          </p:nvPr>
        </p:nvSpPr>
        <p:spPr>
          <a:xfrm>
            <a:off x="785176" y="1828110"/>
            <a:ext cx="10058400" cy="4050792"/>
          </a:xfrm>
        </p:spPr>
        <p:txBody>
          <a:bodyPr>
            <a:normAutofit/>
          </a:bodyPr>
          <a:lstStyle/>
          <a:p>
            <a:r>
              <a:rPr lang="el-GR" dirty="0" smtClean="0"/>
              <a:t>Γυναίκα ασθενής 22 ετών εγκυμονούσα στην 11</a:t>
            </a:r>
            <a:r>
              <a:rPr lang="el-GR" baseline="30000" dirty="0" smtClean="0"/>
              <a:t>η</a:t>
            </a:r>
            <a:r>
              <a:rPr lang="el-GR" dirty="0" smtClean="0"/>
              <a:t> εβδομάδα παρουσιάζει συγκοπτικό επεισόδιο με συνοδό αιφνίδια δύσπνοια. </a:t>
            </a:r>
          </a:p>
          <a:p>
            <a:r>
              <a:rPr lang="el-GR" dirty="0" smtClean="0"/>
              <a:t>Παρουσιάζει έντονη υποξυγοναιμία (</a:t>
            </a:r>
            <a:r>
              <a:rPr lang="en-US" dirty="0" smtClean="0"/>
              <a:t>SpO2=91% </a:t>
            </a:r>
            <a:r>
              <a:rPr lang="el-GR" dirty="0" smtClean="0"/>
              <a:t>σε </a:t>
            </a:r>
            <a:r>
              <a:rPr lang="en-US" dirty="0" smtClean="0"/>
              <a:t>MV=</a:t>
            </a:r>
            <a:r>
              <a:rPr lang="el-GR" dirty="0" smtClean="0"/>
              <a:t>100</a:t>
            </a:r>
            <a:r>
              <a:rPr lang="en-US" dirty="0" smtClean="0"/>
              <a:t>%</a:t>
            </a:r>
            <a:r>
              <a:rPr lang="el-GR" dirty="0" smtClean="0"/>
              <a:t>)</a:t>
            </a:r>
            <a:r>
              <a:rPr lang="en-US" dirty="0" smtClean="0"/>
              <a:t>, </a:t>
            </a:r>
            <a:r>
              <a:rPr lang="el-GR" dirty="0" smtClean="0"/>
              <a:t>Θ=38,1, </a:t>
            </a:r>
            <a:r>
              <a:rPr lang="en-US" dirty="0" smtClean="0"/>
              <a:t>RR=3</a:t>
            </a:r>
            <a:r>
              <a:rPr lang="el-GR" dirty="0" smtClean="0"/>
              <a:t>5</a:t>
            </a:r>
            <a:r>
              <a:rPr lang="en-US" dirty="0" smtClean="0"/>
              <a:t>/min, HR=1</a:t>
            </a:r>
            <a:r>
              <a:rPr lang="el-GR" dirty="0" smtClean="0"/>
              <a:t>50</a:t>
            </a:r>
            <a:r>
              <a:rPr lang="en-US" dirty="0" smtClean="0"/>
              <a:t>/min, GSC=15/15, </a:t>
            </a:r>
            <a:r>
              <a:rPr lang="el-GR" dirty="0" smtClean="0"/>
              <a:t>ΑΠ= 70/30 </a:t>
            </a:r>
            <a:r>
              <a:rPr lang="en-US" dirty="0" smtClean="0"/>
              <a:t>mmHg, </a:t>
            </a:r>
            <a:r>
              <a:rPr lang="el-GR" dirty="0" smtClean="0"/>
              <a:t>ψυχρά άκρα και γαλακτικό 4,1 </a:t>
            </a:r>
            <a:r>
              <a:rPr lang="en-US" dirty="0" err="1" smtClean="0"/>
              <a:t>mmol</a:t>
            </a:r>
            <a:r>
              <a:rPr lang="en-US" dirty="0" smtClean="0"/>
              <a:t>.</a:t>
            </a:r>
            <a:r>
              <a:rPr lang="el-GR" dirty="0" smtClean="0"/>
              <a:t> Ακρόαση καρδιάς </a:t>
            </a:r>
            <a:r>
              <a:rPr lang="en-US" dirty="0" smtClean="0"/>
              <a:t>S</a:t>
            </a:r>
            <a:r>
              <a:rPr lang="el-GR" dirty="0" smtClean="0"/>
              <a:t>1, </a:t>
            </a:r>
            <a:r>
              <a:rPr lang="en-US" dirty="0" smtClean="0"/>
              <a:t>S2 </a:t>
            </a:r>
            <a:r>
              <a:rPr lang="el-GR" dirty="0" smtClean="0"/>
              <a:t>ακουστοί ρυθμικοί</a:t>
            </a:r>
            <a:r>
              <a:rPr lang="en-US" dirty="0" smtClean="0"/>
              <a:t>, </a:t>
            </a:r>
            <a:r>
              <a:rPr lang="el-GR" dirty="0" smtClean="0"/>
              <a:t>Ακρόαση πνευμόνων κφ.</a:t>
            </a:r>
            <a:endParaRPr lang="en-US" dirty="0" smtClean="0"/>
          </a:p>
          <a:p>
            <a:pPr marL="0" indent="0">
              <a:buNone/>
            </a:pPr>
            <a:endParaRPr lang="el-GR" dirty="0" smtClean="0"/>
          </a:p>
          <a:p>
            <a:r>
              <a:rPr lang="el-GR" dirty="0" smtClean="0">
                <a:solidFill>
                  <a:srgbClr val="C00000"/>
                </a:solidFill>
              </a:rPr>
              <a:t>Τι είδους καταπληξία έχει; Με ποια εξέταση θα το διαπιστώσω;</a:t>
            </a:r>
            <a:endParaRPr lang="en-US" dirty="0" smtClean="0">
              <a:solidFill>
                <a:srgbClr val="C00000"/>
              </a:solidFill>
            </a:endParaRPr>
          </a:p>
          <a:p>
            <a:r>
              <a:rPr lang="el-GR" dirty="0" smtClean="0">
                <a:solidFill>
                  <a:srgbClr val="C00000"/>
                </a:solidFill>
              </a:rPr>
              <a:t>Πώς θα την αντιμετωπίσουμε;</a:t>
            </a:r>
            <a:endParaRPr lang="el-GR" dirty="0">
              <a:solidFill>
                <a:srgbClr val="C00000"/>
              </a:solidFill>
            </a:endParaRPr>
          </a:p>
        </p:txBody>
      </p:sp>
      <p:pic>
        <p:nvPicPr>
          <p:cNvPr id="4"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r="3508" b="14898"/>
          <a:stretch/>
        </p:blipFill>
        <p:spPr>
          <a:xfrm>
            <a:off x="76544" y="80890"/>
            <a:ext cx="2601986" cy="561273"/>
          </a:xfrm>
          <a:prstGeom prst="rect">
            <a:avLst/>
          </a:prstGeom>
        </p:spPr>
      </p:pic>
      <p:pic>
        <p:nvPicPr>
          <p:cNvPr id="6" name="Picture 5"/>
          <p:cNvPicPr>
            <a:picLocks noChangeAspect="1"/>
          </p:cNvPicPr>
          <p:nvPr/>
        </p:nvPicPr>
        <p:blipFill>
          <a:blip r:embed="rId5" cstate="print">
            <a:clrChange>
              <a:clrFrom>
                <a:srgbClr val="F6FFF8"/>
              </a:clrFrom>
              <a:clrTo>
                <a:srgbClr val="F6FFF8">
                  <a:alpha val="0"/>
                </a:srgbClr>
              </a:clrTo>
            </a:clrChange>
            <a:extLst>
              <a:ext uri="{28A0092B-C50C-407E-A947-70E740481C1C}">
                <a14:useLocalDpi xmlns:a14="http://schemas.microsoft.com/office/drawing/2010/main" val="0"/>
              </a:ext>
            </a:extLst>
          </a:blip>
          <a:stretch>
            <a:fillRect/>
          </a:stretch>
        </p:blipFill>
        <p:spPr>
          <a:xfrm>
            <a:off x="10798030" y="150142"/>
            <a:ext cx="1013403" cy="1319076"/>
          </a:xfrm>
          <a:prstGeom prst="rect">
            <a:avLst/>
          </a:prstGeom>
        </p:spPr>
      </p:pic>
    </p:spTree>
    <p:extLst>
      <p:ext uri="{BB962C8B-B14F-4D97-AF65-F5344CB8AC3E}">
        <p14:creationId xmlns:p14="http://schemas.microsoft.com/office/powerpoint/2010/main" val="20721783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rotWithShape="1">
          <a:blip r:embed="rId2"/>
          <a:srcRect l="2139" t="17231" r="3013" b="21429"/>
          <a:stretch/>
        </p:blipFill>
        <p:spPr>
          <a:xfrm>
            <a:off x="668719" y="1289304"/>
            <a:ext cx="10860658" cy="3950899"/>
          </a:xfrm>
          <a:prstGeom prst="rect">
            <a:avLst/>
          </a:prstGeom>
        </p:spPr>
      </p:pic>
    </p:spTree>
    <p:extLst>
      <p:ext uri="{BB962C8B-B14F-4D97-AF65-F5344CB8AC3E}">
        <p14:creationId xmlns:p14="http://schemas.microsoft.com/office/powerpoint/2010/main" val="40874746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5" name="Picture 4"/>
          <p:cNvPicPr>
            <a:picLocks noChangeAspect="1"/>
          </p:cNvPicPr>
          <p:nvPr/>
        </p:nvPicPr>
        <p:blipFill>
          <a:blip r:embed="rId2"/>
          <a:stretch>
            <a:fillRect/>
          </a:stretch>
        </p:blipFill>
        <p:spPr>
          <a:xfrm>
            <a:off x="1300162" y="-126838"/>
            <a:ext cx="9591675" cy="6943725"/>
          </a:xfrm>
          <a:prstGeom prst="rect">
            <a:avLst/>
          </a:prstGeom>
        </p:spPr>
      </p:pic>
    </p:spTree>
    <p:extLst>
      <p:ext uri="{BB962C8B-B14F-4D97-AF65-F5344CB8AC3E}">
        <p14:creationId xmlns:p14="http://schemas.microsoft.com/office/powerpoint/2010/main" val="7764580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a:blip r:embed="rId2"/>
          <a:stretch>
            <a:fillRect/>
          </a:stretch>
        </p:blipFill>
        <p:spPr>
          <a:xfrm>
            <a:off x="1906438" y="395125"/>
            <a:ext cx="7409445" cy="6111555"/>
          </a:xfrm>
          <a:prstGeom prst="rect">
            <a:avLst/>
          </a:prstGeom>
        </p:spPr>
      </p:pic>
    </p:spTree>
    <p:extLst>
      <p:ext uri="{BB962C8B-B14F-4D97-AF65-F5344CB8AC3E}">
        <p14:creationId xmlns:p14="http://schemas.microsoft.com/office/powerpoint/2010/main" val="4255465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Περιστατικο 3</a:t>
            </a:r>
            <a:endParaRPr lang="el-GR" dirty="0"/>
          </a:p>
        </p:txBody>
      </p:sp>
      <p:sp>
        <p:nvSpPr>
          <p:cNvPr id="3" name="Content Placeholder 2"/>
          <p:cNvSpPr>
            <a:spLocks noGrp="1"/>
          </p:cNvSpPr>
          <p:nvPr>
            <p:ph idx="1"/>
          </p:nvPr>
        </p:nvSpPr>
        <p:spPr>
          <a:xfrm>
            <a:off x="1173367" y="2093976"/>
            <a:ext cx="8876408" cy="4050792"/>
          </a:xfrm>
        </p:spPr>
        <p:txBody>
          <a:bodyPr>
            <a:normAutofit/>
          </a:bodyPr>
          <a:lstStyle/>
          <a:p>
            <a:r>
              <a:rPr lang="el-GR" dirty="0" smtClean="0"/>
              <a:t>Άνδρας ασθενής 41 ετών με καταγωγή από Φιλιπίννες μετά από πρόσφατο ταξίδι στη χώρα Τόγκο της Αφρικής παρουσιάζει από τριημέρου εμπύρετο έως 39 με μυαλγίες και διαρροιικές κενώσεις. </a:t>
            </a:r>
          </a:p>
          <a:p>
            <a:r>
              <a:rPr lang="en-US" dirty="0" smtClean="0"/>
              <a:t>SpO2=9</a:t>
            </a:r>
            <a:r>
              <a:rPr lang="el-GR" dirty="0" smtClean="0"/>
              <a:t>7</a:t>
            </a:r>
            <a:r>
              <a:rPr lang="en-US" dirty="0" smtClean="0"/>
              <a:t>% </a:t>
            </a:r>
            <a:r>
              <a:rPr lang="el-GR" dirty="0" smtClean="0"/>
              <a:t>σε </a:t>
            </a:r>
            <a:r>
              <a:rPr lang="en-US" dirty="0" smtClean="0"/>
              <a:t>MV=</a:t>
            </a:r>
            <a:r>
              <a:rPr lang="el-GR" dirty="0" smtClean="0"/>
              <a:t>21</a:t>
            </a:r>
            <a:r>
              <a:rPr lang="en-US" dirty="0" smtClean="0"/>
              <a:t>%, </a:t>
            </a:r>
            <a:r>
              <a:rPr lang="el-GR" dirty="0" smtClean="0"/>
              <a:t>Θ=38,1, </a:t>
            </a:r>
            <a:r>
              <a:rPr lang="en-US" dirty="0" smtClean="0"/>
              <a:t>RR=</a:t>
            </a:r>
            <a:r>
              <a:rPr lang="el-GR" dirty="0" smtClean="0"/>
              <a:t>25</a:t>
            </a:r>
            <a:r>
              <a:rPr lang="en-US" dirty="0" smtClean="0"/>
              <a:t>/min, HR=1</a:t>
            </a:r>
            <a:r>
              <a:rPr lang="el-GR" dirty="0"/>
              <a:t>1</a:t>
            </a:r>
            <a:r>
              <a:rPr lang="el-GR" dirty="0" smtClean="0"/>
              <a:t>0</a:t>
            </a:r>
            <a:r>
              <a:rPr lang="en-US" dirty="0" smtClean="0"/>
              <a:t>/min, GSC=1</a:t>
            </a:r>
            <a:r>
              <a:rPr lang="el-GR" dirty="0" smtClean="0"/>
              <a:t>4</a:t>
            </a:r>
            <a:r>
              <a:rPr lang="en-US" dirty="0" smtClean="0"/>
              <a:t>/15, </a:t>
            </a:r>
            <a:r>
              <a:rPr lang="el-GR" dirty="0" smtClean="0"/>
              <a:t>ΑΠ= 110/50 </a:t>
            </a:r>
            <a:r>
              <a:rPr lang="en-US" dirty="0" smtClean="0"/>
              <a:t>mmHg, </a:t>
            </a:r>
            <a:r>
              <a:rPr lang="el-GR" dirty="0" smtClean="0"/>
              <a:t>θερμά άκρα και γαλακτικό </a:t>
            </a:r>
            <a:r>
              <a:rPr lang="el-GR" dirty="0"/>
              <a:t>3</a:t>
            </a:r>
            <a:r>
              <a:rPr lang="el-GR" dirty="0" smtClean="0"/>
              <a:t>,1 </a:t>
            </a:r>
            <a:r>
              <a:rPr lang="en-US" dirty="0" err="1" smtClean="0"/>
              <a:t>mmol</a:t>
            </a:r>
            <a:r>
              <a:rPr lang="en-US" dirty="0" smtClean="0"/>
              <a:t>.</a:t>
            </a:r>
            <a:r>
              <a:rPr lang="el-GR" dirty="0" smtClean="0"/>
              <a:t> Ακρόαση καρδιάς </a:t>
            </a:r>
            <a:r>
              <a:rPr lang="en-US" dirty="0" smtClean="0"/>
              <a:t>S</a:t>
            </a:r>
            <a:r>
              <a:rPr lang="el-GR" dirty="0" smtClean="0"/>
              <a:t>1, </a:t>
            </a:r>
            <a:r>
              <a:rPr lang="en-US" dirty="0" smtClean="0"/>
              <a:t>S2 </a:t>
            </a:r>
            <a:r>
              <a:rPr lang="el-GR" dirty="0" smtClean="0"/>
              <a:t>ακουστοί ρυθμικοί</a:t>
            </a:r>
            <a:r>
              <a:rPr lang="en-US" dirty="0" smtClean="0"/>
              <a:t>, </a:t>
            </a:r>
            <a:r>
              <a:rPr lang="el-GR" dirty="0" smtClean="0"/>
              <a:t>Ακρόαση πνευμόνων κφ. Κοιλια κφ. Ικτερική χροιά επιπεφυκότων.</a:t>
            </a:r>
            <a:endParaRPr lang="en-US" dirty="0" smtClean="0"/>
          </a:p>
          <a:p>
            <a:r>
              <a:rPr lang="el-GR" dirty="0" smtClean="0"/>
              <a:t>Από τον εργαστηριακό έλεγχο θρομβοπενία, αναιμία, υπερχολερυθριναιμία, νεφρική ανεπάρκεια.</a:t>
            </a:r>
          </a:p>
          <a:p>
            <a:pPr marL="0" indent="0">
              <a:buNone/>
            </a:pPr>
            <a:endParaRPr lang="el-GR" dirty="0" smtClean="0"/>
          </a:p>
        </p:txBody>
      </p:sp>
      <p:pic>
        <p:nvPicPr>
          <p:cNvPr id="4"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r="3508" b="14898"/>
          <a:stretch/>
        </p:blipFill>
        <p:spPr>
          <a:xfrm>
            <a:off x="76544" y="80890"/>
            <a:ext cx="2601986" cy="561273"/>
          </a:xfrm>
          <a:prstGeom prst="rect">
            <a:avLst/>
          </a:prstGeom>
        </p:spPr>
      </p:pic>
      <p:pic>
        <p:nvPicPr>
          <p:cNvPr id="5" name="Picture 4"/>
          <p:cNvPicPr>
            <a:picLocks noChangeAspect="1"/>
          </p:cNvPicPr>
          <p:nvPr/>
        </p:nvPicPr>
        <p:blipFill>
          <a:blip r:embed="rId5" cstate="print">
            <a:clrChange>
              <a:clrFrom>
                <a:srgbClr val="F6FFF8"/>
              </a:clrFrom>
              <a:clrTo>
                <a:srgbClr val="F6FFF8">
                  <a:alpha val="0"/>
                </a:srgbClr>
              </a:clrTo>
            </a:clrChange>
            <a:extLst>
              <a:ext uri="{28A0092B-C50C-407E-A947-70E740481C1C}">
                <a14:useLocalDpi xmlns:a14="http://schemas.microsoft.com/office/drawing/2010/main" val="0"/>
              </a:ext>
            </a:extLst>
          </a:blip>
          <a:stretch>
            <a:fillRect/>
          </a:stretch>
        </p:blipFill>
        <p:spPr>
          <a:xfrm>
            <a:off x="10798030" y="150142"/>
            <a:ext cx="1013403" cy="1319076"/>
          </a:xfrm>
          <a:prstGeom prst="rect">
            <a:avLst/>
          </a:prstGeom>
        </p:spPr>
      </p:pic>
    </p:spTree>
    <p:extLst>
      <p:ext uri="{BB962C8B-B14F-4D97-AF65-F5344CB8AC3E}">
        <p14:creationId xmlns:p14="http://schemas.microsoft.com/office/powerpoint/2010/main" val="6344310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rotWithShape="1">
          <a:blip r:embed="rId2"/>
          <a:srcRect l="2254" t="16614" b="24627"/>
          <a:stretch/>
        </p:blipFill>
        <p:spPr>
          <a:xfrm>
            <a:off x="129396" y="1173193"/>
            <a:ext cx="11913607" cy="4028535"/>
          </a:xfrm>
          <a:prstGeom prst="rect">
            <a:avLst/>
          </a:prstGeom>
        </p:spPr>
      </p:pic>
    </p:spTree>
    <p:extLst>
      <p:ext uri="{BB962C8B-B14F-4D97-AF65-F5344CB8AC3E}">
        <p14:creationId xmlns:p14="http://schemas.microsoft.com/office/powerpoint/2010/main" val="14488996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603" y="337983"/>
            <a:ext cx="10058400" cy="1609344"/>
          </a:xfrm>
        </p:spPr>
        <p:txBody>
          <a:bodyPr>
            <a:normAutofit/>
          </a:bodyPr>
          <a:lstStyle/>
          <a:p>
            <a:r>
              <a:rPr lang="el-GR" sz="3600" dirty="0" smtClean="0"/>
              <a:t>ΑΝ εχει μικροβιαιμια, </a:t>
            </a:r>
            <a:br>
              <a:rPr lang="el-GR" sz="3600" dirty="0" smtClean="0"/>
            </a:br>
            <a:r>
              <a:rPr lang="el-GR" sz="3600" dirty="0" smtClean="0"/>
              <a:t>ποιο παθογονο ειναι </a:t>
            </a:r>
            <a:br>
              <a:rPr lang="el-GR" sz="3600" dirty="0" smtClean="0"/>
            </a:br>
            <a:r>
              <a:rPr lang="el-GR" sz="3600" dirty="0" smtClean="0"/>
              <a:t>πιθανοτερο;</a:t>
            </a:r>
            <a:endParaRPr lang="el-GR" sz="3600" dirty="0"/>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a:blip r:embed="rId2"/>
          <a:stretch>
            <a:fillRect/>
          </a:stretch>
        </p:blipFill>
        <p:spPr>
          <a:xfrm>
            <a:off x="336603" y="3158543"/>
            <a:ext cx="8367450" cy="2979842"/>
          </a:xfrm>
          <a:prstGeom prst="rect">
            <a:avLst/>
          </a:prstGeom>
        </p:spPr>
      </p:pic>
      <p:pic>
        <p:nvPicPr>
          <p:cNvPr id="5" name="Picture 4"/>
          <p:cNvPicPr>
            <a:picLocks noChangeAspect="1"/>
          </p:cNvPicPr>
          <p:nvPr/>
        </p:nvPicPr>
        <p:blipFill rotWithShape="1">
          <a:blip r:embed="rId3"/>
          <a:srcRect l="25361" t="23360" r="16440" b="27867"/>
          <a:stretch/>
        </p:blipFill>
        <p:spPr>
          <a:xfrm rot="448073">
            <a:off x="5814203" y="541998"/>
            <a:ext cx="6331789" cy="2984740"/>
          </a:xfrm>
          <a:prstGeom prst="rect">
            <a:avLst/>
          </a:prstGeom>
        </p:spPr>
      </p:pic>
    </p:spTree>
    <p:extLst>
      <p:ext uri="{BB962C8B-B14F-4D97-AF65-F5344CB8AC3E}">
        <p14:creationId xmlns:p14="http://schemas.microsoft.com/office/powerpoint/2010/main" val="35962310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Περιστατικο </a:t>
            </a:r>
            <a:r>
              <a:rPr lang="el-GR" dirty="0"/>
              <a:t>4</a:t>
            </a:r>
          </a:p>
        </p:txBody>
      </p:sp>
      <p:sp>
        <p:nvSpPr>
          <p:cNvPr id="3" name="Content Placeholder 2"/>
          <p:cNvSpPr>
            <a:spLocks noGrp="1"/>
          </p:cNvSpPr>
          <p:nvPr>
            <p:ph idx="1"/>
          </p:nvPr>
        </p:nvSpPr>
        <p:spPr>
          <a:xfrm>
            <a:off x="1173367" y="2093976"/>
            <a:ext cx="8876408" cy="4050792"/>
          </a:xfrm>
        </p:spPr>
        <p:txBody>
          <a:bodyPr>
            <a:normAutofit/>
          </a:bodyPr>
          <a:lstStyle/>
          <a:p>
            <a:r>
              <a:rPr lang="el-GR" dirty="0" smtClean="0"/>
              <a:t>Άνδρας ασθενής 58 ετών με γνωστό ιστορικό κίρρωσης ήπατος αλκοολικής αιτιολογίας με πρόσφατη αιμορραγία κιρσών θόλου στομάχου πραγματοποιεί προγραμματισμένη γαστροσκόπηση προς έγχυση κολλοειδούς ουσίας και  αντιμετώπιση των κιρσών. Μία ώρα μετά παρουσιάζει συγκοπτικό επεισόδιο με έντονη πτώση πίεσης. Μετά από ολίγα λεπτά εκδηλώνει αιματέμεση. </a:t>
            </a:r>
          </a:p>
          <a:p>
            <a:r>
              <a:rPr lang="el-GR" dirty="0" smtClean="0"/>
              <a:t>Άμεσα χορηγούνται ΕΦ υγρά, 3 ΜΣΕ, 3 </a:t>
            </a:r>
            <a:r>
              <a:rPr lang="en-US" dirty="0" smtClean="0"/>
              <a:t>FFPs </a:t>
            </a:r>
            <a:r>
              <a:rPr lang="el-GR" dirty="0" smtClean="0"/>
              <a:t>και αγγειοσυσπαστικά.</a:t>
            </a:r>
          </a:p>
          <a:p>
            <a:r>
              <a:rPr lang="el-GR" dirty="0" smtClean="0"/>
              <a:t>Ο ασθενής διασωληνώνεται.</a:t>
            </a:r>
          </a:p>
          <a:p>
            <a:r>
              <a:rPr lang="el-GR" dirty="0" smtClean="0"/>
              <a:t>Παρουσιαζει ανθεκτική υπόταση και έντονη υποξυγοναιμία.</a:t>
            </a:r>
          </a:p>
          <a:p>
            <a:pPr marL="0" indent="0">
              <a:buNone/>
            </a:pPr>
            <a:endParaRPr lang="el-GR" dirty="0" smtClean="0"/>
          </a:p>
        </p:txBody>
      </p:sp>
      <p:pic>
        <p:nvPicPr>
          <p:cNvPr id="4"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r="3508" b="14898"/>
          <a:stretch/>
        </p:blipFill>
        <p:spPr>
          <a:xfrm>
            <a:off x="76544" y="80890"/>
            <a:ext cx="2601986" cy="561273"/>
          </a:xfrm>
          <a:prstGeom prst="rect">
            <a:avLst/>
          </a:prstGeom>
        </p:spPr>
      </p:pic>
      <p:pic>
        <p:nvPicPr>
          <p:cNvPr id="5" name="Picture 4"/>
          <p:cNvPicPr>
            <a:picLocks noChangeAspect="1"/>
          </p:cNvPicPr>
          <p:nvPr/>
        </p:nvPicPr>
        <p:blipFill>
          <a:blip r:embed="rId5" cstate="print">
            <a:clrChange>
              <a:clrFrom>
                <a:srgbClr val="F6FFF8"/>
              </a:clrFrom>
              <a:clrTo>
                <a:srgbClr val="F6FFF8">
                  <a:alpha val="0"/>
                </a:srgbClr>
              </a:clrTo>
            </a:clrChange>
            <a:extLst>
              <a:ext uri="{28A0092B-C50C-407E-A947-70E740481C1C}">
                <a14:useLocalDpi xmlns:a14="http://schemas.microsoft.com/office/drawing/2010/main" val="0"/>
              </a:ext>
            </a:extLst>
          </a:blip>
          <a:stretch>
            <a:fillRect/>
          </a:stretch>
        </p:blipFill>
        <p:spPr>
          <a:xfrm>
            <a:off x="10798030" y="141515"/>
            <a:ext cx="1013403" cy="1319076"/>
          </a:xfrm>
          <a:prstGeom prst="rect">
            <a:avLst/>
          </a:prstGeom>
        </p:spPr>
      </p:pic>
    </p:spTree>
    <p:extLst>
      <p:ext uri="{BB962C8B-B14F-4D97-AF65-F5344CB8AC3E}">
        <p14:creationId xmlns:p14="http://schemas.microsoft.com/office/powerpoint/2010/main" val="18476406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5" name="Picture 4"/>
          <p:cNvPicPr>
            <a:picLocks noChangeAspect="1"/>
          </p:cNvPicPr>
          <p:nvPr/>
        </p:nvPicPr>
        <p:blipFill>
          <a:blip r:embed="rId2"/>
          <a:stretch>
            <a:fillRect/>
          </a:stretch>
        </p:blipFill>
        <p:spPr>
          <a:xfrm>
            <a:off x="0" y="-74141"/>
            <a:ext cx="12192000" cy="6858000"/>
          </a:xfrm>
          <a:prstGeom prst="rect">
            <a:avLst/>
          </a:prstGeom>
        </p:spPr>
      </p:pic>
      <p:pic>
        <p:nvPicPr>
          <p:cNvPr id="6" name="Content Placeholder 6"/>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b="8591"/>
          <a:stretch/>
        </p:blipFill>
        <p:spPr>
          <a:xfrm>
            <a:off x="8415889" y="1"/>
            <a:ext cx="2145126" cy="160637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7237929" y="1993555"/>
            <a:ext cx="4714242" cy="30480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TextBox 8"/>
          <p:cNvSpPr txBox="1"/>
          <p:nvPr/>
        </p:nvSpPr>
        <p:spPr>
          <a:xfrm rot="237281">
            <a:off x="7808925" y="5000122"/>
            <a:ext cx="2971036"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dirty="0" smtClean="0">
                <a:latin typeface="Calibri" panose="020F0502020204030204" pitchFamily="34" charset="0"/>
                <a:cs typeface="Calibri" panose="020F0502020204030204" pitchFamily="34" charset="0"/>
              </a:rPr>
              <a:t>Tissue </a:t>
            </a:r>
            <a:r>
              <a:rPr lang="en-US" dirty="0" err="1" smtClean="0">
                <a:latin typeface="Calibri" panose="020F0502020204030204" pitchFamily="34" charset="0"/>
                <a:cs typeface="Calibri" panose="020F0502020204030204" pitchFamily="34" charset="0"/>
              </a:rPr>
              <a:t>hypoperfusion</a:t>
            </a:r>
            <a:endParaRPr lang="el-GR" dirty="0" smtClean="0">
              <a:latin typeface="Calibri" panose="020F0502020204030204" pitchFamily="34" charset="0"/>
              <a:cs typeface="Calibri" panose="020F0502020204030204" pitchFamily="34" charset="0"/>
            </a:endParaRPr>
          </a:p>
          <a:p>
            <a:pPr algn="ctr"/>
            <a:r>
              <a:rPr lang="en-US" dirty="0" smtClean="0">
                <a:latin typeface="Calibri" panose="020F0502020204030204" pitchFamily="34" charset="0"/>
                <a:cs typeface="Calibri" panose="020F0502020204030204" pitchFamily="34" charset="0"/>
              </a:rPr>
              <a:t>Tissue hypoxia</a:t>
            </a:r>
            <a:endParaRPr lang="el-GR" dirty="0">
              <a:latin typeface="Calibri" panose="020F0502020204030204" pitchFamily="34" charset="0"/>
              <a:cs typeface="Calibri" panose="020F0502020204030204" pitchFamily="34" charset="0"/>
            </a:endParaRPr>
          </a:p>
        </p:txBody>
      </p:sp>
      <p:pic>
        <p:nvPicPr>
          <p:cNvPr id="10" name="Content Placeholder 9"/>
          <p:cNvPicPr>
            <a:picLocks noGrp="1" noChangeAspect="1"/>
          </p:cNvPicPr>
          <p:nvPr>
            <p:ph idx="1"/>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899" y="851917"/>
            <a:ext cx="2011897" cy="1508923"/>
          </a:xfrm>
        </p:spPr>
      </p:pic>
    </p:spTree>
    <p:extLst>
      <p:ext uri="{BB962C8B-B14F-4D97-AF65-F5344CB8AC3E}">
        <p14:creationId xmlns:p14="http://schemas.microsoft.com/office/powerpoint/2010/main" val="209899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rotWithShape="1">
          <a:blip r:embed="rId2"/>
          <a:srcRect t="16092" b="21061"/>
          <a:stretch/>
        </p:blipFill>
        <p:spPr>
          <a:xfrm>
            <a:off x="241714" y="992036"/>
            <a:ext cx="11566445" cy="4088921"/>
          </a:xfrm>
          <a:prstGeom prst="rect">
            <a:avLst/>
          </a:prstGeom>
        </p:spPr>
      </p:pic>
    </p:spTree>
    <p:extLst>
      <p:ext uri="{BB962C8B-B14F-4D97-AF65-F5344CB8AC3E}">
        <p14:creationId xmlns:p14="http://schemas.microsoft.com/office/powerpoint/2010/main" val="21163601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3802" y="320730"/>
            <a:ext cx="7504651" cy="6271389"/>
          </a:xfrm>
        </p:spPr>
      </p:pic>
      <p:pic>
        <p:nvPicPr>
          <p:cNvPr id="5" name="Picture 4"/>
          <p:cNvPicPr>
            <a:picLocks noChangeAspect="1"/>
          </p:cNvPicPr>
          <p:nvPr/>
        </p:nvPicPr>
        <p:blipFill>
          <a:blip r:embed="rId3" cstate="print">
            <a:clrChange>
              <a:clrFrom>
                <a:srgbClr val="F6FFF8"/>
              </a:clrFrom>
              <a:clrTo>
                <a:srgbClr val="F6FFF8">
                  <a:alpha val="0"/>
                </a:srgbClr>
              </a:clrTo>
            </a:clrChange>
            <a:extLst>
              <a:ext uri="{28A0092B-C50C-407E-A947-70E740481C1C}">
                <a14:useLocalDpi xmlns:a14="http://schemas.microsoft.com/office/drawing/2010/main" val="0"/>
              </a:ext>
            </a:extLst>
          </a:blip>
          <a:stretch>
            <a:fillRect/>
          </a:stretch>
        </p:blipFill>
        <p:spPr>
          <a:xfrm>
            <a:off x="10798030" y="141515"/>
            <a:ext cx="1013403" cy="1319076"/>
          </a:xfrm>
          <a:prstGeom prst="rect">
            <a:avLst/>
          </a:prstGeom>
        </p:spPr>
      </p:pic>
    </p:spTree>
    <p:extLst>
      <p:ext uri="{BB962C8B-B14F-4D97-AF65-F5344CB8AC3E}">
        <p14:creationId xmlns:p14="http://schemas.microsoft.com/office/powerpoint/2010/main" val="15137321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sz="5400" dirty="0" smtClean="0"/>
              <a:t>Σηψη και σηπτικη καταπληξια</a:t>
            </a:r>
            <a:endParaRPr lang="el-GR" sz="5400" dirty="0"/>
          </a:p>
        </p:txBody>
      </p:sp>
      <p:pic>
        <p:nvPicPr>
          <p:cNvPr id="7"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r="3508" b="14898"/>
          <a:stretch/>
        </p:blipFill>
        <p:spPr>
          <a:xfrm>
            <a:off x="240446" y="370152"/>
            <a:ext cx="2601986" cy="561273"/>
          </a:xfrm>
          <a:prstGeom prst="rect">
            <a:avLst/>
          </a:prstGeom>
        </p:spPr>
      </p:pic>
      <p:sp>
        <p:nvSpPr>
          <p:cNvPr id="5" name="Rectangle 4"/>
          <p:cNvSpPr/>
          <p:nvPr/>
        </p:nvSpPr>
        <p:spPr>
          <a:xfrm>
            <a:off x="10332274" y="185486"/>
            <a:ext cx="1372492" cy="369332"/>
          </a:xfrm>
          <a:prstGeom prst="rect">
            <a:avLst/>
          </a:prstGeom>
        </p:spPr>
        <p:txBody>
          <a:bodyPr wrap="none">
            <a:spAutoFit/>
          </a:bodyPr>
          <a:lstStyle/>
          <a:p>
            <a:r>
              <a:rPr lang="el-GR" b="1" dirty="0" smtClean="0"/>
              <a:t>5/10/2022</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48486">
            <a:off x="8403472" y="1914099"/>
            <a:ext cx="2262441" cy="1809953"/>
          </a:xfrm>
          <a:prstGeom prst="rect">
            <a:avLst/>
          </a:prstGeom>
        </p:spPr>
      </p:pic>
    </p:spTree>
    <p:extLst>
      <p:ext uri="{BB962C8B-B14F-4D97-AF65-F5344CB8AC3E}">
        <p14:creationId xmlns:p14="http://schemas.microsoft.com/office/powerpoint/2010/main" val="31446597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l-GR" dirty="0"/>
          </a:p>
        </p:txBody>
      </p:sp>
      <p:pic>
        <p:nvPicPr>
          <p:cNvPr id="4" name="Picture 3"/>
          <p:cNvPicPr>
            <a:picLocks noChangeAspect="1"/>
          </p:cNvPicPr>
          <p:nvPr/>
        </p:nvPicPr>
        <p:blipFill rotWithShape="1">
          <a:blip r:embed="rId2"/>
          <a:srcRect l="3754" t="34203" r="15734" b="26552"/>
          <a:stretch/>
        </p:blipFill>
        <p:spPr>
          <a:xfrm>
            <a:off x="1097280" y="2303254"/>
            <a:ext cx="9878971" cy="2708695"/>
          </a:xfrm>
          <a:prstGeom prst="rect">
            <a:avLst/>
          </a:prstGeom>
        </p:spPr>
      </p:pic>
      <p:sp>
        <p:nvSpPr>
          <p:cNvPr id="6" name="Title 1"/>
          <p:cNvSpPr txBox="1">
            <a:spLocks/>
          </p:cNvSpPr>
          <p:nvPr/>
        </p:nvSpPr>
        <p:spPr>
          <a:xfrm>
            <a:off x="1007565" y="696288"/>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l-GR" sz="4000" dirty="0" smtClean="0"/>
              <a:t>Ορισμοι σηψησ: «ταξιδι στο χρονο»</a:t>
            </a:r>
            <a:endParaRPr lang="el-GR" sz="4000" dirty="0"/>
          </a:p>
        </p:txBody>
      </p:sp>
      <p:pic>
        <p:nvPicPr>
          <p:cNvPr id="8"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r="3508" b="14898"/>
          <a:stretch/>
        </p:blipFill>
        <p:spPr>
          <a:xfrm>
            <a:off x="240446" y="370152"/>
            <a:ext cx="2601986" cy="561273"/>
          </a:xfrm>
          <a:prstGeom prst="rect">
            <a:avLst/>
          </a:prstGeom>
        </p:spPr>
      </p:pic>
    </p:spTree>
    <p:extLst>
      <p:ext uri="{BB962C8B-B14F-4D97-AF65-F5344CB8AC3E}">
        <p14:creationId xmlns:p14="http://schemas.microsoft.com/office/powerpoint/2010/main" val="27869001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nvPr>
        </p:nvGraphicFramePr>
        <p:xfrm>
          <a:off x="967153" y="-32508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4399" y="2652424"/>
            <a:ext cx="3616411" cy="990897"/>
          </a:xfrm>
          <a:prstGeom prst="rect">
            <a:avLst/>
          </a:prstGeom>
        </p:spPr>
      </p:pic>
      <p:sp>
        <p:nvSpPr>
          <p:cNvPr id="7" name="TextBox 6"/>
          <p:cNvSpPr txBox="1"/>
          <p:nvPr/>
        </p:nvSpPr>
        <p:spPr>
          <a:xfrm>
            <a:off x="4288626" y="4025775"/>
            <a:ext cx="3262184"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buFontTx/>
              <a:buChar char="-"/>
            </a:pPr>
            <a:r>
              <a:rPr lang="el-GR" dirty="0" smtClean="0"/>
              <a:t>Ορισμοί (199</a:t>
            </a:r>
            <a:r>
              <a:rPr lang="en-US" dirty="0" smtClean="0"/>
              <a:t>2</a:t>
            </a:r>
            <a:r>
              <a:rPr lang="el-GR" dirty="0" smtClean="0"/>
              <a:t>-2001-2016)</a:t>
            </a:r>
          </a:p>
          <a:p>
            <a:pPr marL="285750" indent="-285750">
              <a:buFontTx/>
              <a:buChar char="-"/>
            </a:pPr>
            <a:r>
              <a:rPr lang="el-GR" dirty="0" smtClean="0"/>
              <a:t>Μη διαγνωστικοί </a:t>
            </a:r>
          </a:p>
          <a:p>
            <a:pPr marL="285750" indent="-285750">
              <a:buFontTx/>
              <a:buChar char="-"/>
            </a:pPr>
            <a:r>
              <a:rPr lang="el-GR" dirty="0" smtClean="0"/>
              <a:t>Δεν ορίζεται η λοίμωξη</a:t>
            </a:r>
          </a:p>
          <a:p>
            <a:pPr marL="285750" indent="-285750">
              <a:buFontTx/>
              <a:buChar char="-"/>
            </a:pPr>
            <a:r>
              <a:rPr lang="el-GR" dirty="0" smtClean="0"/>
              <a:t>Δεν είναι κοινώς αποδεκτοί</a:t>
            </a:r>
            <a:endParaRPr lang="el-GR" dirty="0"/>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013" y="2453508"/>
            <a:ext cx="1388731" cy="1388731"/>
          </a:xfrm>
          <a:prstGeom prst="rect">
            <a:avLst/>
          </a:prstGeom>
        </p:spPr>
      </p:pic>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l="15600" t="28205" r="14716" b="18333"/>
          <a:stretch/>
        </p:blipFill>
        <p:spPr>
          <a:xfrm>
            <a:off x="8220808" y="2540779"/>
            <a:ext cx="3648691" cy="3622629"/>
          </a:xfrm>
          <a:prstGeom prst="rect">
            <a:avLst/>
          </a:prstGeom>
        </p:spPr>
      </p:pic>
      <p:sp>
        <p:nvSpPr>
          <p:cNvPr id="12" name="TextBox 11"/>
          <p:cNvSpPr txBox="1"/>
          <p:nvPr/>
        </p:nvSpPr>
        <p:spPr>
          <a:xfrm>
            <a:off x="444883" y="4025775"/>
            <a:ext cx="3262184"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buFontTx/>
              <a:buChar char="-"/>
            </a:pPr>
            <a:r>
              <a:rPr lang="el-GR" dirty="0" smtClean="0"/>
              <a:t>Βακτηριαιμία</a:t>
            </a:r>
          </a:p>
          <a:p>
            <a:pPr marL="285750" indent="-285750">
              <a:buFontTx/>
              <a:buChar char="-"/>
            </a:pPr>
            <a:r>
              <a:rPr lang="el-GR" dirty="0" smtClean="0"/>
              <a:t>Λοίμωξη ουροποιητικού</a:t>
            </a:r>
          </a:p>
          <a:p>
            <a:pPr marL="285750" indent="-285750">
              <a:buFontTx/>
              <a:buChar char="-"/>
            </a:pPr>
            <a:r>
              <a:rPr lang="el-GR" dirty="0" smtClean="0"/>
              <a:t>Πνευμονία</a:t>
            </a:r>
          </a:p>
          <a:p>
            <a:pPr marL="285750" indent="-285750">
              <a:buFontTx/>
              <a:buChar char="-"/>
            </a:pPr>
            <a:r>
              <a:rPr lang="el-GR" dirty="0" smtClean="0"/>
              <a:t>Λοίμωξη ΚΝΣ</a:t>
            </a:r>
          </a:p>
          <a:p>
            <a:pPr marL="285750" indent="-285750">
              <a:buFontTx/>
              <a:buChar char="-"/>
            </a:pPr>
            <a:r>
              <a:rPr lang="el-GR" dirty="0" smtClean="0"/>
              <a:t>Ενδοκοιλιακή λοίμωξη</a:t>
            </a:r>
          </a:p>
          <a:p>
            <a:pPr marL="285750" indent="-285750">
              <a:buFontTx/>
              <a:buChar char="-"/>
            </a:pPr>
            <a:r>
              <a:rPr lang="el-GR" dirty="0" smtClean="0"/>
              <a:t>Ενδοκαρδίτιδα</a:t>
            </a:r>
          </a:p>
          <a:p>
            <a:pPr marL="285750" indent="-285750">
              <a:buFontTx/>
              <a:buChar char="-"/>
            </a:pPr>
            <a:r>
              <a:rPr lang="el-GR" sz="1600" dirty="0" smtClean="0"/>
              <a:t>Δέρμα/Οστά/Μαλακά μόρια</a:t>
            </a:r>
          </a:p>
        </p:txBody>
      </p:sp>
      <p:pic>
        <p:nvPicPr>
          <p:cNvPr id="9"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10">
            <a:extLst>
              <a:ext uri="{96DAC541-7B7A-43D3-8B79-37D633B846F1}">
                <asvg:svgBlip xmlns="" xmlns:asvg="http://schemas.microsoft.com/office/drawing/2016/SVG/main" r:embed="rId11"/>
              </a:ext>
            </a:extLst>
          </a:blip>
          <a:srcRect r="3508" b="14898"/>
          <a:stretch/>
        </p:blipFill>
        <p:spPr>
          <a:xfrm>
            <a:off x="240446" y="370152"/>
            <a:ext cx="2601986" cy="561273"/>
          </a:xfrm>
          <a:prstGeom prst="rect">
            <a:avLst/>
          </a:prstGeom>
        </p:spPr>
      </p:pic>
    </p:spTree>
    <p:extLst>
      <p:ext uri="{BB962C8B-B14F-4D97-AF65-F5344CB8AC3E}">
        <p14:creationId xmlns:p14="http://schemas.microsoft.com/office/powerpoint/2010/main" val="31313081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54107" y="1046285"/>
            <a:ext cx="4106008" cy="1233731"/>
          </a:xfrm>
          <a:effectLst>
            <a:outerShdw blurRad="152400" dist="317500" dir="5400000" sx="90000" sy="-19000" rotWithShape="0">
              <a:prstClr val="black">
                <a:alpha val="15000"/>
              </a:prstClr>
            </a:outerShdw>
          </a:effectLst>
        </p:spPr>
        <p:style>
          <a:lnRef idx="3">
            <a:schemeClr val="lt1"/>
          </a:lnRef>
          <a:fillRef idx="1">
            <a:schemeClr val="accent5"/>
          </a:fillRef>
          <a:effectRef idx="1">
            <a:schemeClr val="accent5"/>
          </a:effectRef>
          <a:fontRef idx="minor">
            <a:schemeClr val="lt1"/>
          </a:fontRef>
        </p:style>
        <p:txBody>
          <a:bodyPr>
            <a:noAutofit/>
          </a:bodyPr>
          <a:lstStyle/>
          <a:p>
            <a:pPr algn="ctr"/>
            <a:r>
              <a:rPr lang="el-GR" sz="2800" dirty="0" smtClean="0"/>
              <a:t>Ορισμοι Σηψης</a:t>
            </a:r>
            <a:r>
              <a:rPr lang="en-US" sz="2800" dirty="0" smtClean="0"/>
              <a:t> </a:t>
            </a:r>
            <a:r>
              <a:rPr lang="el-GR" sz="2800" dirty="0" smtClean="0"/>
              <a:t/>
            </a:r>
            <a:br>
              <a:rPr lang="el-GR" sz="2800" dirty="0" smtClean="0"/>
            </a:br>
            <a:r>
              <a:rPr lang="en-US" sz="2800" dirty="0" smtClean="0"/>
              <a:t>2001</a:t>
            </a:r>
            <a:endParaRPr lang="el-GR" sz="2800" dirty="0"/>
          </a:p>
        </p:txBody>
      </p:sp>
      <p:graphicFrame>
        <p:nvGraphicFramePr>
          <p:cNvPr id="7" name="Content Placeholder 3"/>
          <p:cNvGraphicFramePr>
            <a:graphicFrameLocks/>
          </p:cNvGraphicFramePr>
          <p:nvPr>
            <p:extLst/>
          </p:nvPr>
        </p:nvGraphicFramePr>
        <p:xfrm>
          <a:off x="-1416908" y="-87923"/>
          <a:ext cx="11263185" cy="6181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nvPr>
        </p:nvGraphicFramePr>
        <p:xfrm>
          <a:off x="-2127738" y="309686"/>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Rectangle 8"/>
          <p:cNvSpPr/>
          <p:nvPr/>
        </p:nvSpPr>
        <p:spPr>
          <a:xfrm>
            <a:off x="7954107" y="2943210"/>
            <a:ext cx="4112023" cy="307777"/>
          </a:xfrm>
          <a:prstGeom prst="rect">
            <a:avLst/>
          </a:prstGeom>
        </p:spPr>
        <p:txBody>
          <a:bodyPr wrap="none">
            <a:spAutoFit/>
          </a:bodyPr>
          <a:lstStyle/>
          <a:p>
            <a:r>
              <a:rPr lang="da-DK" sz="1400" i="1" dirty="0">
                <a:solidFill>
                  <a:schemeClr val="accent2">
                    <a:lumMod val="75000"/>
                  </a:schemeClr>
                </a:solidFill>
                <a:latin typeface="UB-HelveticaCond"/>
              </a:rPr>
              <a:t>Levy M, et al. </a:t>
            </a:r>
            <a:r>
              <a:rPr lang="da-DK" sz="1400" i="1" dirty="0">
                <a:solidFill>
                  <a:schemeClr val="accent2">
                    <a:lumMod val="75000"/>
                  </a:schemeClr>
                </a:solidFill>
                <a:latin typeface="UB-HelveticaCond-NormalItalic"/>
              </a:rPr>
              <a:t>Crit Care Med </a:t>
            </a:r>
            <a:r>
              <a:rPr lang="da-DK" sz="1400" i="1" dirty="0">
                <a:solidFill>
                  <a:schemeClr val="accent2">
                    <a:lumMod val="75000"/>
                  </a:schemeClr>
                </a:solidFill>
                <a:latin typeface="UB-HelveticaCond"/>
              </a:rPr>
              <a:t>2003; 31: 1250-1256</a:t>
            </a:r>
            <a:endParaRPr lang="el-GR" sz="4000" i="1" dirty="0">
              <a:solidFill>
                <a:schemeClr val="accent2">
                  <a:lumMod val="75000"/>
                </a:schemeClr>
              </a:solidFill>
            </a:endParaRPr>
          </a:p>
        </p:txBody>
      </p:sp>
      <p:pic>
        <p:nvPicPr>
          <p:cNvPr id="10" name="Picture 9"/>
          <p:cNvPicPr>
            <a:picLocks noChangeAspect="1"/>
          </p:cNvPicPr>
          <p:nvPr/>
        </p:nvPicPr>
        <p:blipFill rotWithShape="1">
          <a:blip r:embed="rId13"/>
          <a:srcRect l="14662" t="46100" r="44754" b="40084"/>
          <a:stretch/>
        </p:blipFill>
        <p:spPr>
          <a:xfrm>
            <a:off x="6286499" y="4000500"/>
            <a:ext cx="4958862" cy="949569"/>
          </a:xfrm>
          <a:prstGeom prst="rect">
            <a:avLst/>
          </a:prstGeom>
        </p:spPr>
      </p:pic>
      <p:sp>
        <p:nvSpPr>
          <p:cNvPr id="11" name="TextBox 10"/>
          <p:cNvSpPr txBox="1"/>
          <p:nvPr/>
        </p:nvSpPr>
        <p:spPr>
          <a:xfrm>
            <a:off x="6286499" y="3631223"/>
            <a:ext cx="2854325" cy="369277"/>
          </a:xfrm>
          <a:prstGeom prst="rect">
            <a:avLst/>
          </a:prstGeom>
          <a:noFill/>
        </p:spPr>
        <p:txBody>
          <a:bodyPr wrap="square" rtlCol="0">
            <a:spAutoFit/>
          </a:bodyPr>
          <a:lstStyle/>
          <a:p>
            <a:r>
              <a:rPr lang="el-GR" dirty="0" smtClean="0"/>
              <a:t>ΚΡΙΤΗΡΙΑ </a:t>
            </a:r>
            <a:r>
              <a:rPr lang="en-US" dirty="0" smtClean="0"/>
              <a:t>SIRS ≥ 2</a:t>
            </a:r>
            <a:endParaRPr lang="el-GR" dirty="0"/>
          </a:p>
        </p:txBody>
      </p:sp>
      <p:sp>
        <p:nvSpPr>
          <p:cNvPr id="12" name="Rectangle 11"/>
          <p:cNvSpPr/>
          <p:nvPr/>
        </p:nvSpPr>
        <p:spPr>
          <a:xfrm>
            <a:off x="6286499" y="5103866"/>
            <a:ext cx="6096000" cy="646331"/>
          </a:xfrm>
          <a:prstGeom prst="rect">
            <a:avLst/>
          </a:prstGeom>
        </p:spPr>
        <p:txBody>
          <a:bodyPr>
            <a:spAutoFit/>
          </a:bodyPr>
          <a:lstStyle/>
          <a:p>
            <a:r>
              <a:rPr lang="el-GR" dirty="0"/>
              <a:t>Μη ειδικά για σήψη</a:t>
            </a:r>
            <a:r>
              <a:rPr lang="en-US" dirty="0"/>
              <a:t>.</a:t>
            </a:r>
            <a:endParaRPr lang="el-GR" dirty="0"/>
          </a:p>
          <a:p>
            <a:r>
              <a:rPr lang="el-GR" dirty="0"/>
              <a:t>Μικρή προγνωστική αξία </a:t>
            </a:r>
            <a:r>
              <a:rPr lang="el-GR" dirty="0" smtClean="0"/>
              <a:t>σε </a:t>
            </a:r>
            <a:r>
              <a:rPr lang="el-GR" dirty="0"/>
              <a:t>σχέση με </a:t>
            </a:r>
            <a:r>
              <a:rPr lang="en-US" dirty="0"/>
              <a:t>SOFA.</a:t>
            </a:r>
            <a:endParaRPr lang="el-GR" dirty="0"/>
          </a:p>
        </p:txBody>
      </p:sp>
      <p:pic>
        <p:nvPicPr>
          <p:cNvPr id="13"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14">
            <a:extLst>
              <a:ext uri="{96DAC541-7B7A-43D3-8B79-37D633B846F1}">
                <asvg:svgBlip xmlns="" xmlns:asvg="http://schemas.microsoft.com/office/drawing/2016/SVG/main" r:embed="rId15"/>
              </a:ext>
            </a:extLst>
          </a:blip>
          <a:srcRect r="3508" b="14898"/>
          <a:stretch/>
        </p:blipFill>
        <p:spPr>
          <a:xfrm>
            <a:off x="9140824" y="294894"/>
            <a:ext cx="2601986" cy="561273"/>
          </a:xfrm>
          <a:prstGeom prst="rect">
            <a:avLst/>
          </a:prstGeom>
        </p:spPr>
      </p:pic>
    </p:spTree>
    <p:extLst>
      <p:ext uri="{BB962C8B-B14F-4D97-AF65-F5344CB8AC3E}">
        <p14:creationId xmlns:p14="http://schemas.microsoft.com/office/powerpoint/2010/main" val="22239858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accent6">
                    <a:lumMod val="75000"/>
                  </a:schemeClr>
                </a:solidFill>
              </a:rPr>
              <a:t>Κριτηρια </a:t>
            </a:r>
            <a:r>
              <a:rPr lang="en-US" dirty="0" smtClean="0">
                <a:solidFill>
                  <a:schemeClr val="accent6">
                    <a:lumMod val="75000"/>
                  </a:schemeClr>
                </a:solidFill>
              </a:rPr>
              <a:t>SIRS</a:t>
            </a:r>
            <a:endParaRPr lang="el-GR" dirty="0">
              <a:solidFill>
                <a:schemeClr val="accent6">
                  <a:lumMod val="75000"/>
                </a:schemeClr>
              </a:solidFill>
            </a:endParaRPr>
          </a:p>
        </p:txBody>
      </p:sp>
      <p:sp>
        <p:nvSpPr>
          <p:cNvPr id="6" name="Content Placeholder 2"/>
          <p:cNvSpPr txBox="1">
            <a:spLocks/>
          </p:cNvSpPr>
          <p:nvPr/>
        </p:nvSpPr>
        <p:spPr>
          <a:xfrm>
            <a:off x="7772401" y="216205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l-GR" dirty="0"/>
          </a:p>
        </p:txBody>
      </p:sp>
      <p:pic>
        <p:nvPicPr>
          <p:cNvPr id="7" name="Picture 6"/>
          <p:cNvPicPr>
            <a:picLocks noChangeAspect="1"/>
          </p:cNvPicPr>
          <p:nvPr/>
        </p:nvPicPr>
        <p:blipFill rotWithShape="1">
          <a:blip r:embed="rId2"/>
          <a:srcRect l="14662" t="46100" r="44754" b="40084"/>
          <a:stretch/>
        </p:blipFill>
        <p:spPr>
          <a:xfrm>
            <a:off x="61544" y="4994031"/>
            <a:ext cx="4958862" cy="949569"/>
          </a:xfrm>
          <a:prstGeom prst="rect">
            <a:avLst/>
          </a:prstGeom>
        </p:spPr>
      </p:pic>
      <p:sp>
        <p:nvSpPr>
          <p:cNvPr id="8" name="TextBox 7"/>
          <p:cNvSpPr txBox="1"/>
          <p:nvPr/>
        </p:nvSpPr>
        <p:spPr>
          <a:xfrm>
            <a:off x="61544" y="4633544"/>
            <a:ext cx="2854325" cy="369277"/>
          </a:xfrm>
          <a:prstGeom prst="rect">
            <a:avLst/>
          </a:prstGeom>
          <a:noFill/>
        </p:spPr>
        <p:txBody>
          <a:bodyPr wrap="square" rtlCol="0">
            <a:spAutoFit/>
          </a:bodyPr>
          <a:lstStyle/>
          <a:p>
            <a:r>
              <a:rPr lang="el-GR" dirty="0" smtClean="0"/>
              <a:t>ΚΡΙΤΗΡΙΑ </a:t>
            </a:r>
            <a:r>
              <a:rPr lang="en-US" dirty="0" smtClean="0"/>
              <a:t>SIRS ≥ 2</a:t>
            </a:r>
            <a:endParaRPr lang="el-GR" dirty="0"/>
          </a:p>
        </p:txBody>
      </p:sp>
      <p:pic>
        <p:nvPicPr>
          <p:cNvPr id="5" name="Content Placeholder 4"/>
          <p:cNvPicPr>
            <a:picLocks noGrp="1" noChangeAspect="1"/>
          </p:cNvPicPr>
          <p:nvPr>
            <p:ph idx="1"/>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5046" b="11801"/>
          <a:stretch/>
        </p:blipFill>
        <p:spPr>
          <a:xfrm>
            <a:off x="3103203" y="1628308"/>
            <a:ext cx="7015948" cy="3849299"/>
          </a:xfrm>
        </p:spPr>
      </p:pic>
      <p:graphicFrame>
        <p:nvGraphicFramePr>
          <p:cNvPr id="3" name="Table 2"/>
          <p:cNvGraphicFramePr>
            <a:graphicFrameLocks noGrp="1"/>
          </p:cNvGraphicFramePr>
          <p:nvPr>
            <p:extLst>
              <p:ext uri="{D42A27DB-BD31-4B8C-83A1-F6EECF244321}">
                <p14:modId xmlns:p14="http://schemas.microsoft.com/office/powerpoint/2010/main" val="1387122203"/>
              </p:ext>
            </p:extLst>
          </p:nvPr>
        </p:nvGraphicFramePr>
        <p:xfrm>
          <a:off x="9340117" y="4633544"/>
          <a:ext cx="2851883" cy="2123440"/>
        </p:xfrm>
        <a:graphic>
          <a:graphicData uri="http://schemas.openxmlformats.org/drawingml/2006/table">
            <a:tbl>
              <a:tblPr firstRow="1" bandRow="1">
                <a:tableStyleId>{5C22544A-7EE6-4342-B048-85BDC9FD1C3A}</a:tableStyleId>
              </a:tblPr>
              <a:tblGrid>
                <a:gridCol w="2851883"/>
              </a:tblGrid>
              <a:tr h="370840">
                <a:tc>
                  <a:txBody>
                    <a:bodyPr/>
                    <a:lstStyle/>
                    <a:p>
                      <a:r>
                        <a:rPr lang="el-GR" dirty="0" smtClean="0"/>
                        <a:t>ΛΟΙΜΩΞΗ</a:t>
                      </a:r>
                      <a:r>
                        <a:rPr lang="el-GR" baseline="0" dirty="0" smtClean="0"/>
                        <a:t> ΧΩΡΙΣ ΠΥΡΕΤΟ</a:t>
                      </a:r>
                      <a:endParaRPr lang="el-GR" dirty="0"/>
                    </a:p>
                  </a:txBody>
                  <a:tcPr/>
                </a:tc>
              </a:tr>
              <a:tr h="370840">
                <a:tc>
                  <a:txBody>
                    <a:bodyPr/>
                    <a:lstStyle/>
                    <a:p>
                      <a:r>
                        <a:rPr lang="el-GR" dirty="0" smtClean="0"/>
                        <a:t>-Ηλικιωμένοι</a:t>
                      </a:r>
                      <a:endParaRPr lang="el-GR" dirty="0"/>
                    </a:p>
                  </a:txBody>
                  <a:tcPr/>
                </a:tc>
              </a:tr>
              <a:tr h="370840">
                <a:tc>
                  <a:txBody>
                    <a:bodyPr/>
                    <a:lstStyle/>
                    <a:p>
                      <a:r>
                        <a:rPr lang="el-GR" dirty="0" smtClean="0"/>
                        <a:t>-ΧΝΑ</a:t>
                      </a:r>
                      <a:endParaRPr lang="el-GR" dirty="0"/>
                    </a:p>
                  </a:txBody>
                  <a:tcPr/>
                </a:tc>
              </a:tr>
              <a:tr h="370840">
                <a:tc>
                  <a:txBody>
                    <a:bodyPr/>
                    <a:lstStyle/>
                    <a:p>
                      <a:r>
                        <a:rPr lang="el-GR" dirty="0" smtClean="0"/>
                        <a:t>-Κορτιζονοθεραπεία</a:t>
                      </a:r>
                      <a:endParaRPr lang="el-GR" dirty="0"/>
                    </a:p>
                  </a:txBody>
                  <a:tcPr/>
                </a:tc>
              </a:tr>
              <a:tr h="370840">
                <a:tc>
                  <a:txBody>
                    <a:bodyPr/>
                    <a:lstStyle/>
                    <a:p>
                      <a:r>
                        <a:rPr lang="el-GR" dirty="0" smtClean="0"/>
                        <a:t>-Ανοσοκαταστολή</a:t>
                      </a:r>
                      <a:endParaRPr lang="el-GR" dirty="0"/>
                    </a:p>
                  </a:txBody>
                  <a:tcPr/>
                </a:tc>
              </a:tr>
            </a:tbl>
          </a:graphicData>
        </a:graphic>
      </p:graphicFrame>
      <p:pic>
        <p:nvPicPr>
          <p:cNvPr id="10"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r="3508" b="14898"/>
          <a:stretch/>
        </p:blipFill>
        <p:spPr>
          <a:xfrm>
            <a:off x="9140824" y="294894"/>
            <a:ext cx="2601986" cy="561273"/>
          </a:xfrm>
          <a:prstGeom prst="rect">
            <a:avLst/>
          </a:prstGeom>
        </p:spPr>
      </p:pic>
    </p:spTree>
    <p:extLst>
      <p:ext uri="{BB962C8B-B14F-4D97-AF65-F5344CB8AC3E}">
        <p14:creationId xmlns:p14="http://schemas.microsoft.com/office/powerpoint/2010/main" val="19752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75000"/>
                  </a:schemeClr>
                </a:solidFill>
              </a:rPr>
              <a:t>SOFA score</a:t>
            </a:r>
            <a:endParaRPr lang="el-GR" dirty="0">
              <a:solidFill>
                <a:schemeClr val="accent6">
                  <a:lumMod val="75000"/>
                </a:schemeClr>
              </a:solidFill>
            </a:endParaRPr>
          </a:p>
        </p:txBody>
      </p:sp>
      <p:sp>
        <p:nvSpPr>
          <p:cNvPr id="3" name="Content Placeholder 2"/>
          <p:cNvSpPr>
            <a:spLocks noGrp="1"/>
          </p:cNvSpPr>
          <p:nvPr>
            <p:ph idx="1"/>
          </p:nvPr>
        </p:nvSpPr>
        <p:spPr>
          <a:xfrm>
            <a:off x="7084012" y="1857811"/>
            <a:ext cx="4573725" cy="4023360"/>
          </a:xfrm>
        </p:spPr>
        <p:txBody>
          <a:bodyPr/>
          <a:lstStyle/>
          <a:p>
            <a:pPr>
              <a:buFont typeface="Arial" panose="020B0604020202020204" pitchFamily="34" charset="0"/>
              <a:buChar char="•"/>
            </a:pPr>
            <a:r>
              <a:rPr lang="el-GR" dirty="0" smtClean="0"/>
              <a:t> Προγνωστικό </a:t>
            </a:r>
            <a:r>
              <a:rPr lang="en-US" dirty="0" smtClean="0"/>
              <a:t>score </a:t>
            </a:r>
            <a:r>
              <a:rPr lang="el-GR" dirty="0" smtClean="0"/>
              <a:t>θνητότητας ΜΕΘ</a:t>
            </a:r>
            <a:endParaRPr lang="el-GR" dirty="0"/>
          </a:p>
          <a:p>
            <a:pPr>
              <a:buFont typeface="Arial" panose="020B0604020202020204" pitchFamily="34" charset="0"/>
              <a:buChar char="•"/>
            </a:pPr>
            <a:r>
              <a:rPr lang="el-GR" dirty="0"/>
              <a:t> </a:t>
            </a:r>
            <a:r>
              <a:rPr lang="el-GR" dirty="0" smtClean="0"/>
              <a:t>Βαρύτητα δυσλειτουργίας οργάνων σε σήψη</a:t>
            </a:r>
          </a:p>
          <a:p>
            <a:pPr>
              <a:buFont typeface="Arial" panose="020B0604020202020204" pitchFamily="34" charset="0"/>
              <a:buChar char="•"/>
            </a:pPr>
            <a:r>
              <a:rPr lang="el-GR" dirty="0"/>
              <a:t> </a:t>
            </a:r>
            <a:r>
              <a:rPr lang="el-GR" dirty="0" smtClean="0"/>
              <a:t>1</a:t>
            </a:r>
            <a:r>
              <a:rPr lang="el-GR" baseline="30000" dirty="0" smtClean="0"/>
              <a:t>ο</a:t>
            </a:r>
            <a:r>
              <a:rPr lang="el-GR" dirty="0" smtClean="0"/>
              <a:t> 24 ώρο, κάθε 2 ημέρες</a:t>
            </a:r>
          </a:p>
          <a:p>
            <a:pPr>
              <a:buFont typeface="Arial" panose="020B0604020202020204" pitchFamily="34" charset="0"/>
              <a:buChar char="•"/>
            </a:pPr>
            <a:r>
              <a:rPr lang="el-GR" dirty="0"/>
              <a:t> </a:t>
            </a:r>
            <a:r>
              <a:rPr lang="el-GR" dirty="0" smtClean="0"/>
              <a:t>Χρήση στο νέο ορισμό της σήψης</a:t>
            </a:r>
          </a:p>
          <a:p>
            <a:pPr>
              <a:buFont typeface="Arial" panose="020B0604020202020204" pitchFamily="34" charset="0"/>
              <a:buChar char="•"/>
            </a:pPr>
            <a:r>
              <a:rPr lang="el-GR" dirty="0"/>
              <a:t> </a:t>
            </a:r>
            <a:r>
              <a:rPr lang="el-GR" dirty="0" smtClean="0"/>
              <a:t>Καλύτερο προγνωστικό εργαλείο από </a:t>
            </a:r>
            <a:r>
              <a:rPr lang="en-US" dirty="0" smtClean="0"/>
              <a:t>SIRS</a:t>
            </a:r>
            <a:endParaRPr lang="el-GR" dirty="0" smtClean="0"/>
          </a:p>
          <a:p>
            <a:pPr>
              <a:buFont typeface="Arial" panose="020B0604020202020204" pitchFamily="34" charset="0"/>
              <a:buChar char="•"/>
            </a:pPr>
            <a:r>
              <a:rPr lang="el-GR" dirty="0"/>
              <a:t> </a:t>
            </a:r>
            <a:r>
              <a:rPr lang="el-GR" dirty="0" smtClean="0"/>
              <a:t>Δεν διαγιγνώσκει λοίμωξη</a:t>
            </a:r>
            <a:endParaRPr lang="en-US" dirty="0" smtClean="0"/>
          </a:p>
          <a:p>
            <a:pPr>
              <a:buFont typeface="Arial" panose="020B0604020202020204" pitchFamily="34" charset="0"/>
              <a:buChar char="•"/>
            </a:pPr>
            <a:r>
              <a:rPr lang="en-US" dirty="0"/>
              <a:t> </a:t>
            </a:r>
            <a:r>
              <a:rPr lang="el-GR" dirty="0" smtClean="0"/>
              <a:t>Μη αποδεκτό από όλους στα νέα κριτήρια</a:t>
            </a:r>
          </a:p>
        </p:txBody>
      </p:sp>
      <p:pic>
        <p:nvPicPr>
          <p:cNvPr id="6" name="Picture 5"/>
          <p:cNvPicPr>
            <a:picLocks noChangeAspect="1"/>
          </p:cNvPicPr>
          <p:nvPr/>
        </p:nvPicPr>
        <p:blipFill rotWithShape="1">
          <a:blip r:embed="rId2"/>
          <a:srcRect l="13312" t="18770" r="26425" b="9032"/>
          <a:stretch/>
        </p:blipFill>
        <p:spPr>
          <a:xfrm>
            <a:off x="474453" y="1857811"/>
            <a:ext cx="5952226" cy="4011283"/>
          </a:xfrm>
          <a:prstGeom prst="rect">
            <a:avLst/>
          </a:prstGeom>
        </p:spPr>
      </p:pic>
      <p:pic>
        <p:nvPicPr>
          <p:cNvPr id="7"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r="3508" b="14898"/>
          <a:stretch/>
        </p:blipFill>
        <p:spPr>
          <a:xfrm>
            <a:off x="9140824" y="294894"/>
            <a:ext cx="2601986" cy="561273"/>
          </a:xfrm>
          <a:prstGeom prst="rect">
            <a:avLst/>
          </a:prstGeom>
        </p:spPr>
      </p:pic>
    </p:spTree>
    <p:extLst>
      <p:ext uri="{BB962C8B-B14F-4D97-AF65-F5344CB8AC3E}">
        <p14:creationId xmlns:p14="http://schemas.microsoft.com/office/powerpoint/2010/main" val="26256533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75000"/>
                  </a:schemeClr>
                </a:solidFill>
              </a:rPr>
              <a:t>Quick SOFA</a:t>
            </a:r>
            <a:r>
              <a:rPr lang="el-GR" dirty="0" smtClean="0">
                <a:solidFill>
                  <a:schemeClr val="accent6">
                    <a:lumMod val="75000"/>
                  </a:schemeClr>
                </a:solidFill>
              </a:rPr>
              <a:t> ≥ 2</a:t>
            </a:r>
            <a:endParaRPr lang="el-GR" dirty="0">
              <a:solidFill>
                <a:schemeClr val="accent6">
                  <a:lumMod val="75000"/>
                </a:schemeClr>
              </a:solidFill>
            </a:endParaRP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22223" b="15400"/>
          <a:stretch/>
        </p:blipFill>
        <p:spPr>
          <a:xfrm>
            <a:off x="6395011" y="1896155"/>
            <a:ext cx="5796989" cy="2714258"/>
          </a:xfrm>
        </p:spPr>
      </p:pic>
      <p:sp>
        <p:nvSpPr>
          <p:cNvPr id="6" name="Content Placeholder 2"/>
          <p:cNvSpPr txBox="1">
            <a:spLocks/>
          </p:cNvSpPr>
          <p:nvPr/>
        </p:nvSpPr>
        <p:spPr>
          <a:xfrm>
            <a:off x="838200" y="1825625"/>
            <a:ext cx="6037053"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smtClean="0"/>
              <a:t>Εισήχθη το 2016</a:t>
            </a:r>
          </a:p>
          <a:p>
            <a:r>
              <a:rPr lang="el-GR" dirty="0"/>
              <a:t>Εφαρμογή σε ασθενείς εκτός </a:t>
            </a:r>
            <a:r>
              <a:rPr lang="el-GR" dirty="0" smtClean="0"/>
              <a:t>ΜΕΘ</a:t>
            </a:r>
          </a:p>
          <a:p>
            <a:r>
              <a:rPr lang="el-GR" dirty="0" smtClean="0"/>
              <a:t>Εργαλείο ΠΡΟΓΝΩΣΤΙΚΟ θνητότητας και παρατεταμένης νοσηλείας σε ΜΕΘ, όχι ΔΙΑΓΝΩΣΤΙΚΟ</a:t>
            </a:r>
          </a:p>
          <a:p>
            <a:r>
              <a:rPr lang="el-GR" dirty="0" smtClean="0"/>
              <a:t>Πρώιμη αναγνώριση ασθενών με κίνδυνο σήψης</a:t>
            </a:r>
          </a:p>
          <a:p>
            <a:r>
              <a:rPr lang="el-GR" dirty="0" smtClean="0"/>
              <a:t>Αντικρουόμενη βιβλιογραφία</a:t>
            </a:r>
          </a:p>
          <a:p>
            <a:r>
              <a:rPr lang="el-GR" dirty="0" smtClean="0"/>
              <a:t>ΤΕΠ, πτέρυγα, ΜΕΘ</a:t>
            </a:r>
            <a:endParaRPr lang="el-GR" dirty="0"/>
          </a:p>
        </p:txBody>
      </p:sp>
      <p:sp>
        <p:nvSpPr>
          <p:cNvPr id="9" name="Rectangle 8"/>
          <p:cNvSpPr/>
          <p:nvPr/>
        </p:nvSpPr>
        <p:spPr>
          <a:xfrm>
            <a:off x="8185639" y="4610413"/>
            <a:ext cx="3510641" cy="307777"/>
          </a:xfrm>
          <a:prstGeom prst="rect">
            <a:avLst/>
          </a:prstGeom>
        </p:spPr>
        <p:txBody>
          <a:bodyPr wrap="none">
            <a:spAutoFit/>
          </a:bodyPr>
          <a:lstStyle/>
          <a:p>
            <a:r>
              <a:rPr lang="da-DK" sz="1400" i="1" dirty="0">
                <a:solidFill>
                  <a:schemeClr val="accent2">
                    <a:lumMod val="75000"/>
                  </a:schemeClr>
                </a:solidFill>
                <a:latin typeface="UB-Helvetica"/>
              </a:rPr>
              <a:t>Singer M, et al. </a:t>
            </a:r>
            <a:r>
              <a:rPr lang="da-DK" sz="1400" i="1" dirty="0">
                <a:solidFill>
                  <a:schemeClr val="accent2">
                    <a:lumMod val="75000"/>
                  </a:schemeClr>
                </a:solidFill>
                <a:latin typeface="UB-Helvetica-NormalItalic"/>
              </a:rPr>
              <a:t>JAMA </a:t>
            </a:r>
            <a:r>
              <a:rPr lang="da-DK" sz="1400" i="1" dirty="0">
                <a:solidFill>
                  <a:schemeClr val="accent2">
                    <a:lumMod val="75000"/>
                  </a:schemeClr>
                </a:solidFill>
                <a:latin typeface="UB-Helvetica"/>
              </a:rPr>
              <a:t>2016; 315: 801-810</a:t>
            </a:r>
            <a:endParaRPr lang="el-GR" sz="4000" i="1" dirty="0">
              <a:solidFill>
                <a:schemeClr val="accent2">
                  <a:lumMod val="75000"/>
                </a:schemeClr>
              </a:solidFill>
            </a:endParaRPr>
          </a:p>
        </p:txBody>
      </p:sp>
      <p:sp>
        <p:nvSpPr>
          <p:cNvPr id="10" name="TextBox 9"/>
          <p:cNvSpPr txBox="1"/>
          <p:nvPr/>
        </p:nvSpPr>
        <p:spPr>
          <a:xfrm>
            <a:off x="8919832" y="3437793"/>
            <a:ext cx="747346" cy="307777"/>
          </a:xfrm>
          <a:prstGeom prst="rect">
            <a:avLst/>
          </a:prstGeom>
          <a:noFill/>
        </p:spPr>
        <p:txBody>
          <a:bodyPr wrap="square" rtlCol="0">
            <a:spAutoFit/>
          </a:bodyPr>
          <a:lstStyle/>
          <a:p>
            <a:r>
              <a:rPr lang="en-US" sz="1400" dirty="0" smtClean="0">
                <a:solidFill>
                  <a:schemeClr val="bg1"/>
                </a:solidFill>
                <a:latin typeface="Chiller" panose="04020404031007020602" pitchFamily="82" charset="0"/>
              </a:rPr>
              <a:t>GCS &lt;13</a:t>
            </a:r>
            <a:endParaRPr lang="el-GR" sz="1400" dirty="0">
              <a:solidFill>
                <a:schemeClr val="bg1"/>
              </a:solidFill>
            </a:endParaRPr>
          </a:p>
        </p:txBody>
      </p:sp>
      <p:pic>
        <p:nvPicPr>
          <p:cNvPr id="11"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r="3508" b="14898"/>
          <a:stretch/>
        </p:blipFill>
        <p:spPr>
          <a:xfrm>
            <a:off x="9140824" y="294894"/>
            <a:ext cx="2601986" cy="561273"/>
          </a:xfrm>
          <a:prstGeom prst="rect">
            <a:avLst/>
          </a:prstGeom>
        </p:spPr>
      </p:pic>
    </p:spTree>
    <p:extLst>
      <p:ext uri="{BB962C8B-B14F-4D97-AF65-F5344CB8AC3E}">
        <p14:creationId xmlns:p14="http://schemas.microsoft.com/office/powerpoint/2010/main" val="3299663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75000"/>
                  </a:schemeClr>
                </a:solidFill>
              </a:rPr>
              <a:t>NEWS</a:t>
            </a:r>
            <a:r>
              <a:rPr lang="el-GR" dirty="0" smtClean="0">
                <a:solidFill>
                  <a:schemeClr val="accent6">
                    <a:lumMod val="75000"/>
                  </a:schemeClr>
                </a:solidFill>
              </a:rPr>
              <a:t> (</a:t>
            </a:r>
            <a:r>
              <a:rPr lang="en-US" dirty="0" smtClean="0">
                <a:solidFill>
                  <a:schemeClr val="accent6">
                    <a:lumMod val="75000"/>
                  </a:schemeClr>
                </a:solidFill>
              </a:rPr>
              <a:t>Early Warning Score)</a:t>
            </a:r>
            <a:endParaRPr lang="el-GR" dirty="0">
              <a:solidFill>
                <a:schemeClr val="accent6">
                  <a:lumMod val="75000"/>
                </a:schemeClr>
              </a:solidFill>
            </a:endParaRPr>
          </a:p>
        </p:txBody>
      </p:sp>
      <p:sp>
        <p:nvSpPr>
          <p:cNvPr id="3" name="Content Placeholder 2"/>
          <p:cNvSpPr>
            <a:spLocks noGrp="1"/>
          </p:cNvSpPr>
          <p:nvPr>
            <p:ph idx="1"/>
          </p:nvPr>
        </p:nvSpPr>
        <p:spPr>
          <a:xfrm>
            <a:off x="8617789" y="5037826"/>
            <a:ext cx="2270472" cy="952037"/>
          </a:xfrm>
        </p:spPr>
        <p:txBody>
          <a:bodyPr>
            <a:noAutofit/>
          </a:bodyPr>
          <a:lstStyle/>
          <a:p>
            <a:pPr>
              <a:spcBef>
                <a:spcPts val="0"/>
              </a:spcBef>
              <a:spcAft>
                <a:spcPts val="0"/>
              </a:spcAft>
            </a:pPr>
            <a:r>
              <a:rPr lang="el-GR" sz="1400" dirty="0" smtClean="0"/>
              <a:t>Α= </a:t>
            </a:r>
            <a:r>
              <a:rPr lang="en-US" sz="1400" dirty="0" smtClean="0"/>
              <a:t>alert</a:t>
            </a:r>
          </a:p>
          <a:p>
            <a:pPr>
              <a:spcBef>
                <a:spcPts val="0"/>
              </a:spcBef>
              <a:spcAft>
                <a:spcPts val="0"/>
              </a:spcAft>
            </a:pPr>
            <a:r>
              <a:rPr lang="en-US" sz="1400" dirty="0" smtClean="0"/>
              <a:t>V= response to voice</a:t>
            </a:r>
          </a:p>
          <a:p>
            <a:pPr>
              <a:spcBef>
                <a:spcPts val="0"/>
              </a:spcBef>
              <a:spcAft>
                <a:spcPts val="0"/>
              </a:spcAft>
            </a:pPr>
            <a:r>
              <a:rPr lang="en-US" sz="1400" dirty="0" smtClean="0"/>
              <a:t>P= response to pain</a:t>
            </a:r>
          </a:p>
          <a:p>
            <a:pPr>
              <a:spcBef>
                <a:spcPts val="0"/>
              </a:spcBef>
              <a:spcAft>
                <a:spcPts val="0"/>
              </a:spcAft>
            </a:pPr>
            <a:r>
              <a:rPr lang="en-US" sz="1400" dirty="0" smtClean="0"/>
              <a:t>U= unconscious</a:t>
            </a:r>
            <a:endParaRPr lang="el-GR" sz="1400" dirty="0"/>
          </a:p>
        </p:txBody>
      </p:sp>
      <p:pic>
        <p:nvPicPr>
          <p:cNvPr id="4" name="Picture 3"/>
          <p:cNvPicPr>
            <a:picLocks noChangeAspect="1"/>
          </p:cNvPicPr>
          <p:nvPr/>
        </p:nvPicPr>
        <p:blipFill>
          <a:blip r:embed="rId3"/>
          <a:stretch>
            <a:fillRect/>
          </a:stretch>
        </p:blipFill>
        <p:spPr>
          <a:xfrm>
            <a:off x="60960" y="75648"/>
            <a:ext cx="919114" cy="1295951"/>
          </a:xfrm>
          <a:prstGeom prst="rect">
            <a:avLst/>
          </a:prstGeom>
        </p:spPr>
      </p:pic>
      <p:pic>
        <p:nvPicPr>
          <p:cNvPr id="5" name="Picture 4"/>
          <p:cNvPicPr>
            <a:picLocks noChangeAspect="1"/>
          </p:cNvPicPr>
          <p:nvPr/>
        </p:nvPicPr>
        <p:blipFill rotWithShape="1">
          <a:blip r:embed="rId4"/>
          <a:srcRect t="3876" b="5099"/>
          <a:stretch/>
        </p:blipFill>
        <p:spPr>
          <a:xfrm>
            <a:off x="1191581" y="1957201"/>
            <a:ext cx="7092371" cy="4100698"/>
          </a:xfrm>
          <a:prstGeom prst="rect">
            <a:avLst/>
          </a:prstGeom>
        </p:spPr>
      </p:pic>
      <p:pic>
        <p:nvPicPr>
          <p:cNvPr id="8"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r="3508" b="14898"/>
          <a:stretch/>
        </p:blipFill>
        <p:spPr>
          <a:xfrm>
            <a:off x="9140824" y="294894"/>
            <a:ext cx="2601986" cy="561273"/>
          </a:xfrm>
          <a:prstGeom prst="rect">
            <a:avLst/>
          </a:prstGeom>
        </p:spPr>
      </p:pic>
    </p:spTree>
    <p:extLst>
      <p:ext uri="{BB962C8B-B14F-4D97-AF65-F5344CB8AC3E}">
        <p14:creationId xmlns:p14="http://schemas.microsoft.com/office/powerpoint/2010/main" val="286907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0589" y="2935851"/>
            <a:ext cx="10058400" cy="4050792"/>
          </a:xfrm>
        </p:spPr>
        <p:txBody>
          <a:bodyPr>
            <a:normAutofit/>
          </a:bodyPr>
          <a:lstStyle/>
          <a:p>
            <a:pPr marL="0" indent="0" algn="ctr">
              <a:spcBef>
                <a:spcPts val="600"/>
              </a:spcBef>
              <a:spcAft>
                <a:spcPts val="600"/>
              </a:spcAft>
              <a:buNone/>
            </a:pPr>
            <a:r>
              <a:rPr lang="el-GR" sz="2800" dirty="0" smtClean="0"/>
              <a:t>«ΑΠΕΙΛΗΤΙΚΗ για τη ζωή, οξεία γενικευμένη </a:t>
            </a:r>
            <a:r>
              <a:rPr lang="el-GR" sz="2800" b="1" dirty="0" smtClean="0">
                <a:solidFill>
                  <a:srgbClr val="C00000"/>
                </a:solidFill>
              </a:rPr>
              <a:t>ΑΝΕΠΑΡΚΕΙΑ του </a:t>
            </a:r>
          </a:p>
          <a:p>
            <a:pPr marL="0" indent="0" algn="ctr">
              <a:spcBef>
                <a:spcPts val="600"/>
              </a:spcBef>
              <a:spcAft>
                <a:spcPts val="600"/>
              </a:spcAft>
              <a:buNone/>
            </a:pPr>
            <a:r>
              <a:rPr lang="el-GR" sz="2800" b="1" dirty="0" smtClean="0">
                <a:solidFill>
                  <a:srgbClr val="C00000"/>
                </a:solidFill>
              </a:rPr>
              <a:t>ΚΥΚΛΟΦΟΡΙΚΟΥ ΣΥΣΤΗΜΑΤΟΣ</a:t>
            </a:r>
            <a:r>
              <a:rPr lang="el-GR" sz="2800" dirty="0" smtClean="0"/>
              <a:t> που οδηγεί σε </a:t>
            </a:r>
            <a:r>
              <a:rPr lang="el-GR" sz="2800" dirty="0" smtClean="0">
                <a:solidFill>
                  <a:srgbClr val="C00000"/>
                </a:solidFill>
              </a:rPr>
              <a:t>ΑΝΕΠΑΡΚΗ </a:t>
            </a:r>
          </a:p>
          <a:p>
            <a:pPr marL="0" indent="0" algn="ctr">
              <a:spcBef>
                <a:spcPts val="600"/>
              </a:spcBef>
              <a:spcAft>
                <a:spcPts val="600"/>
              </a:spcAft>
              <a:buNone/>
            </a:pPr>
            <a:r>
              <a:rPr lang="el-GR" sz="2800" dirty="0" smtClean="0">
                <a:solidFill>
                  <a:srgbClr val="C00000"/>
                </a:solidFill>
              </a:rPr>
              <a:t>ΠΡΟΣΦΟΡΑ Ο2 στους ιστούς </a:t>
            </a:r>
            <a:r>
              <a:rPr lang="el-GR" sz="2800" dirty="0" smtClean="0"/>
              <a:t>και δεν μπορεί να καλύψει τις </a:t>
            </a:r>
          </a:p>
          <a:p>
            <a:pPr marL="0" indent="0" algn="ctr">
              <a:spcBef>
                <a:spcPts val="600"/>
              </a:spcBef>
              <a:spcAft>
                <a:spcPts val="600"/>
              </a:spcAft>
              <a:buNone/>
            </a:pPr>
            <a:r>
              <a:rPr lang="el-GR" sz="2800" dirty="0" smtClean="0"/>
              <a:t>ανάγκες ΚΑΤΑΝΑΛΩΣΗΣ 02 από τους ΙΣΤΟΥΣ με αποτέλεσμα </a:t>
            </a:r>
          </a:p>
          <a:p>
            <a:pPr marL="0" indent="0" algn="ctr">
              <a:spcBef>
                <a:spcPts val="600"/>
              </a:spcBef>
              <a:spcAft>
                <a:spcPts val="600"/>
              </a:spcAft>
              <a:buNone/>
            </a:pPr>
            <a:r>
              <a:rPr lang="el-GR" sz="2800" dirty="0" smtClean="0">
                <a:solidFill>
                  <a:srgbClr val="C00000"/>
                </a:solidFill>
              </a:rPr>
              <a:t>ανεπαρκή χρήση Ο2 από τα κύτταρα</a:t>
            </a:r>
            <a:r>
              <a:rPr lang="en-US" sz="2800" dirty="0" smtClean="0">
                <a:solidFill>
                  <a:srgbClr val="C00000"/>
                </a:solidFill>
              </a:rPr>
              <a:t> (</a:t>
            </a:r>
            <a:r>
              <a:rPr lang="el-GR" sz="2800" dirty="0" smtClean="0">
                <a:solidFill>
                  <a:srgbClr val="C00000"/>
                </a:solidFill>
              </a:rPr>
              <a:t>ιστική υποξία) </a:t>
            </a:r>
          </a:p>
          <a:p>
            <a:pPr marL="0" indent="0" algn="ctr">
              <a:spcBef>
                <a:spcPts val="600"/>
              </a:spcBef>
              <a:spcAft>
                <a:spcPts val="600"/>
              </a:spcAft>
              <a:buNone/>
            </a:pPr>
            <a:r>
              <a:rPr lang="el-GR" sz="2800" dirty="0" smtClean="0"/>
              <a:t>και </a:t>
            </a:r>
            <a:r>
              <a:rPr lang="el-GR" sz="2800" b="1" dirty="0" smtClean="0">
                <a:solidFill>
                  <a:srgbClr val="C00000"/>
                </a:solidFill>
              </a:rPr>
              <a:t>ΚΥΤΤΑΡΙΚΗ ΔΥΣΛΕΙΤΟΥΡΓΙΑ</a:t>
            </a:r>
            <a:r>
              <a:rPr lang="el-GR" sz="2800" dirty="0" smtClean="0"/>
              <a:t> ή/και θάνατο»</a:t>
            </a:r>
            <a:endParaRPr lang="el-GR" sz="2800" dirty="0"/>
          </a:p>
        </p:txBody>
      </p:sp>
      <p:pic>
        <p:nvPicPr>
          <p:cNvPr id="4"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r="3508" b="14898"/>
          <a:stretch/>
        </p:blipFill>
        <p:spPr>
          <a:xfrm>
            <a:off x="76544" y="48327"/>
            <a:ext cx="2601986" cy="561273"/>
          </a:xfrm>
          <a:prstGeom prst="rect">
            <a:avLst/>
          </a:prstGeom>
        </p:spPr>
      </p:pic>
      <p:sp>
        <p:nvSpPr>
          <p:cNvPr id="6" name="Title 1"/>
          <p:cNvSpPr txBox="1">
            <a:spLocks/>
          </p:cNvSpPr>
          <p:nvPr/>
        </p:nvSpPr>
        <p:spPr>
          <a:xfrm>
            <a:off x="2782299" y="1290814"/>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l-GR" sz="4400" dirty="0" smtClean="0"/>
              <a:t>Ορισμοσ καταπληξιασ</a:t>
            </a:r>
            <a:endParaRPr lang="el-GR" sz="4400" dirty="0"/>
          </a:p>
        </p:txBody>
      </p:sp>
      <p:pic>
        <p:nvPicPr>
          <p:cNvPr id="7" name="Picture 6"/>
          <p:cNvPicPr>
            <a:picLocks noChangeAspect="1"/>
          </p:cNvPicPr>
          <p:nvPr/>
        </p:nvPicPr>
        <p:blipFill>
          <a:blip r:embed="rId5"/>
          <a:stretch>
            <a:fillRect/>
          </a:stretch>
        </p:blipFill>
        <p:spPr>
          <a:xfrm>
            <a:off x="7423652" y="196004"/>
            <a:ext cx="4520134" cy="11662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8802125" y="1083121"/>
            <a:ext cx="2693100" cy="172000"/>
          </a:xfrm>
          <a:prstGeom prst="rect">
            <a:avLst/>
          </a:prstGeom>
        </p:spPr>
      </p:pic>
    </p:spTree>
    <p:extLst>
      <p:ext uri="{BB962C8B-B14F-4D97-AF65-F5344CB8AC3E}">
        <p14:creationId xmlns:p14="http://schemas.microsoft.com/office/powerpoint/2010/main" val="35436337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rotWithShape="1">
          <a:blip r:embed="rId2"/>
          <a:srcRect b="6954"/>
          <a:stretch/>
        </p:blipFill>
        <p:spPr>
          <a:xfrm>
            <a:off x="193861" y="256709"/>
            <a:ext cx="4189544" cy="6020999"/>
          </a:xfrm>
          <a:prstGeom prst="rect">
            <a:avLst/>
          </a:prstGeom>
        </p:spPr>
      </p:pic>
      <p:pic>
        <p:nvPicPr>
          <p:cNvPr id="5" name="Picture 4"/>
          <p:cNvPicPr>
            <a:picLocks noChangeAspect="1"/>
          </p:cNvPicPr>
          <p:nvPr/>
        </p:nvPicPr>
        <p:blipFill rotWithShape="1">
          <a:blip r:embed="rId3"/>
          <a:srcRect b="25042"/>
          <a:stretch/>
        </p:blipFill>
        <p:spPr>
          <a:xfrm>
            <a:off x="4655381" y="1179634"/>
            <a:ext cx="6772275" cy="4526573"/>
          </a:xfrm>
          <a:prstGeom prst="rect">
            <a:avLst/>
          </a:prstGeom>
        </p:spPr>
      </p:pic>
      <p:pic>
        <p:nvPicPr>
          <p:cNvPr id="6"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r="3508" b="14898"/>
          <a:stretch/>
        </p:blipFill>
        <p:spPr>
          <a:xfrm>
            <a:off x="9140824" y="294894"/>
            <a:ext cx="2601986" cy="561273"/>
          </a:xfrm>
          <a:prstGeom prst="rect">
            <a:avLst/>
          </a:prstGeom>
        </p:spPr>
      </p:pic>
    </p:spTree>
    <p:extLst>
      <p:ext uri="{BB962C8B-B14F-4D97-AF65-F5344CB8AC3E}">
        <p14:creationId xmlns:p14="http://schemas.microsoft.com/office/powerpoint/2010/main" val="23715163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nvPr>
        </p:nvGraphicFramePr>
        <p:xfrm>
          <a:off x="429116" y="298939"/>
          <a:ext cx="11261725" cy="6181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p:cNvSpPr>
            <a:spLocks noGrp="1"/>
          </p:cNvSpPr>
          <p:nvPr>
            <p:ph type="title" idx="4294967295"/>
          </p:nvPr>
        </p:nvSpPr>
        <p:spPr>
          <a:xfrm>
            <a:off x="8010619" y="1163478"/>
            <a:ext cx="4106862" cy="1233487"/>
          </a:xfrm>
          <a:effectLst>
            <a:outerShdw blurRad="152400" dist="317500" dir="5400000" sx="90000" sy="-19000" rotWithShape="0">
              <a:prstClr val="black">
                <a:alpha val="15000"/>
              </a:prstClr>
            </a:outerShdw>
            <a:softEdge rad="31750"/>
          </a:effectLst>
        </p:spPr>
        <p:style>
          <a:lnRef idx="3">
            <a:schemeClr val="lt1"/>
          </a:lnRef>
          <a:fillRef idx="1">
            <a:schemeClr val="accent5"/>
          </a:fillRef>
          <a:effectRef idx="1">
            <a:schemeClr val="accent5"/>
          </a:effectRef>
          <a:fontRef idx="minor">
            <a:schemeClr val="lt1"/>
          </a:fontRef>
        </p:style>
        <p:txBody>
          <a:bodyPr>
            <a:noAutofit/>
          </a:bodyPr>
          <a:lstStyle/>
          <a:p>
            <a:pPr algn="ctr"/>
            <a:r>
              <a:rPr lang="el-GR" sz="3600" dirty="0" smtClean="0"/>
              <a:t>Ορισμοι Σηψης</a:t>
            </a:r>
            <a:r>
              <a:rPr lang="en-US" sz="3600" dirty="0" smtClean="0"/>
              <a:t> </a:t>
            </a:r>
            <a:r>
              <a:rPr lang="el-GR" sz="3600" dirty="0" smtClean="0"/>
              <a:t/>
            </a:r>
            <a:br>
              <a:rPr lang="el-GR" sz="3600" dirty="0" smtClean="0"/>
            </a:br>
            <a:r>
              <a:rPr lang="en-US" sz="3600" dirty="0" smtClean="0"/>
              <a:t>20</a:t>
            </a:r>
            <a:r>
              <a:rPr lang="el-GR" sz="3600" dirty="0" smtClean="0"/>
              <a:t>16</a:t>
            </a:r>
            <a:endParaRPr lang="el-GR" sz="3600" dirty="0"/>
          </a:p>
        </p:txBody>
      </p:sp>
      <p:graphicFrame>
        <p:nvGraphicFramePr>
          <p:cNvPr id="18" name="Diagram 17"/>
          <p:cNvGraphicFramePr/>
          <p:nvPr>
            <p:extLst/>
          </p:nvPr>
        </p:nvGraphicFramePr>
        <p:xfrm>
          <a:off x="-1554303" y="426472"/>
          <a:ext cx="8128000" cy="59039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Rectangle 1"/>
          <p:cNvSpPr/>
          <p:nvPr/>
        </p:nvSpPr>
        <p:spPr>
          <a:xfrm>
            <a:off x="8308730" y="2576146"/>
            <a:ext cx="3510641" cy="307777"/>
          </a:xfrm>
          <a:prstGeom prst="rect">
            <a:avLst/>
          </a:prstGeom>
        </p:spPr>
        <p:txBody>
          <a:bodyPr wrap="none">
            <a:spAutoFit/>
          </a:bodyPr>
          <a:lstStyle/>
          <a:p>
            <a:r>
              <a:rPr lang="da-DK" sz="1400" i="1" dirty="0">
                <a:solidFill>
                  <a:schemeClr val="accent2">
                    <a:lumMod val="75000"/>
                  </a:schemeClr>
                </a:solidFill>
                <a:latin typeface="UB-Helvetica"/>
              </a:rPr>
              <a:t>Singer M, et al. </a:t>
            </a:r>
            <a:r>
              <a:rPr lang="da-DK" sz="1400" i="1" dirty="0">
                <a:solidFill>
                  <a:schemeClr val="accent2">
                    <a:lumMod val="75000"/>
                  </a:schemeClr>
                </a:solidFill>
                <a:latin typeface="UB-Helvetica-NormalItalic"/>
              </a:rPr>
              <a:t>JAMA </a:t>
            </a:r>
            <a:r>
              <a:rPr lang="da-DK" sz="1400" i="1" dirty="0">
                <a:solidFill>
                  <a:schemeClr val="accent2">
                    <a:lumMod val="75000"/>
                  </a:schemeClr>
                </a:solidFill>
                <a:latin typeface="UB-Helvetica"/>
              </a:rPr>
              <a:t>2016; 315: 801-810</a:t>
            </a:r>
            <a:endParaRPr lang="el-GR" sz="4000" i="1" dirty="0">
              <a:solidFill>
                <a:schemeClr val="accent2">
                  <a:lumMod val="75000"/>
                </a:schemeClr>
              </a:solidFill>
            </a:endParaRPr>
          </a:p>
        </p:txBody>
      </p:sp>
      <p:sp>
        <p:nvSpPr>
          <p:cNvPr id="3" name="TextBox 2"/>
          <p:cNvSpPr txBox="1"/>
          <p:nvPr/>
        </p:nvSpPr>
        <p:spPr>
          <a:xfrm>
            <a:off x="8059615" y="4475773"/>
            <a:ext cx="4132385"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l-GR" i="1" dirty="0" smtClean="0"/>
              <a:t>Θνητότητα σήψης </a:t>
            </a:r>
            <a:r>
              <a:rPr lang="el-GR" sz="2400" b="1" i="1" dirty="0" smtClean="0"/>
              <a:t>&gt; 10%</a:t>
            </a:r>
          </a:p>
          <a:p>
            <a:r>
              <a:rPr lang="el-GR" i="1" dirty="0" smtClean="0"/>
              <a:t>Θνητότητα σηπτικής </a:t>
            </a:r>
            <a:r>
              <a:rPr lang="el-GR" sz="1600" i="1" dirty="0" smtClean="0"/>
              <a:t>καταπληξίας</a:t>
            </a:r>
            <a:r>
              <a:rPr lang="el-GR" sz="2000" b="1" i="1" dirty="0" smtClean="0"/>
              <a:t>&gt;40%</a:t>
            </a:r>
            <a:endParaRPr lang="el-GR" sz="2000" b="1" i="1" dirty="0"/>
          </a:p>
        </p:txBody>
      </p:sp>
      <p:pic>
        <p:nvPicPr>
          <p:cNvPr id="10"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13">
            <a:extLst>
              <a:ext uri="{96DAC541-7B7A-43D3-8B79-37D633B846F1}">
                <asvg:svgBlip xmlns="" xmlns:asvg="http://schemas.microsoft.com/office/drawing/2016/SVG/main" r:embed="rId14"/>
              </a:ext>
            </a:extLst>
          </a:blip>
          <a:srcRect r="3508" b="14898"/>
          <a:stretch/>
        </p:blipFill>
        <p:spPr>
          <a:xfrm>
            <a:off x="9140824" y="294894"/>
            <a:ext cx="2601986" cy="561273"/>
          </a:xfrm>
          <a:prstGeom prst="rect">
            <a:avLst/>
          </a:prstGeom>
        </p:spPr>
      </p:pic>
    </p:spTree>
    <p:extLst>
      <p:ext uri="{BB962C8B-B14F-4D97-AF65-F5344CB8AC3E}">
        <p14:creationId xmlns:p14="http://schemas.microsoft.com/office/powerpoint/2010/main" val="30318381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a:blip r:embed="rId2"/>
          <a:stretch>
            <a:fillRect/>
          </a:stretch>
        </p:blipFill>
        <p:spPr>
          <a:xfrm>
            <a:off x="1769849" y="252042"/>
            <a:ext cx="8652301" cy="6371167"/>
          </a:xfrm>
          <a:prstGeom prst="rect">
            <a:avLst/>
          </a:prstGeom>
        </p:spPr>
      </p:pic>
    </p:spTree>
    <p:extLst>
      <p:ext uri="{BB962C8B-B14F-4D97-AF65-F5344CB8AC3E}">
        <p14:creationId xmlns:p14="http://schemas.microsoft.com/office/powerpoint/2010/main" val="21339209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l="21033" t="63000" r="38570" b="23221"/>
          <a:stretch>
            <a:fillRect/>
          </a:stretch>
        </p:blipFill>
        <p:spPr bwMode="auto">
          <a:xfrm>
            <a:off x="0" y="-17253"/>
            <a:ext cx="5256213" cy="1008063"/>
          </a:xfrm>
          <a:prstGeom prst="rect">
            <a:avLst/>
          </a:prstGeom>
          <a:noFill/>
          <a:ln>
            <a:noFill/>
          </a:ln>
          <a:effectLst/>
          <a:extLst>
            <a:ext uri="{909E8E84-426E-40DD-AFC4-6F175D3DCCD1}">
              <a14:hiddenFill xmlns:a14="http://schemas.microsoft.com/office/drawing/2010/main">
                <a:blipFill dpi="0" rotWithShape="0">
                  <a:blip/>
                  <a:srcRect l="21033" t="63000" r="38570" b="232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l="11066" t="12782" r="69576" b="77373"/>
          <a:stretch>
            <a:fillRect/>
          </a:stretch>
        </p:blipFill>
        <p:spPr bwMode="auto">
          <a:xfrm>
            <a:off x="9139168" y="218035"/>
            <a:ext cx="2519363" cy="720725"/>
          </a:xfrm>
          <a:prstGeom prst="rect">
            <a:avLst/>
          </a:prstGeom>
          <a:noFill/>
          <a:ln>
            <a:noFill/>
          </a:ln>
          <a:effectLst/>
          <a:extLst>
            <a:ext uri="{909E8E84-426E-40DD-AFC4-6F175D3DCCD1}">
              <a14:hiddenFill xmlns:a14="http://schemas.microsoft.com/office/drawing/2010/main">
                <a:blipFill dpi="0" rotWithShape="0">
                  <a:blip/>
                  <a:srcRect l="11066" t="12782" r="69576" b="7737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itle 1"/>
          <p:cNvSpPr txBox="1">
            <a:spLocks/>
          </p:cNvSpPr>
          <p:nvPr/>
        </p:nvSpPr>
        <p:spPr>
          <a:xfrm>
            <a:off x="1882633" y="4756243"/>
            <a:ext cx="11999342" cy="1193800"/>
          </a:xfrm>
          <a:prstGeom prst="rect">
            <a:avLst/>
          </a:prstGeom>
        </p:spPr>
        <p:txBody>
          <a:bodyPr>
            <a:norm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l-GR" sz="6000" b="1" dirty="0" smtClean="0"/>
              <a:t>Αντιμετωπιση Σηψης</a:t>
            </a:r>
            <a:endParaRPr lang="el-GR" sz="6000" b="1" dirty="0"/>
          </a:p>
        </p:txBody>
      </p:sp>
      <p:sp>
        <p:nvSpPr>
          <p:cNvPr id="7" name="Rectangle 2"/>
          <p:cNvSpPr txBox="1">
            <a:spLocks noChangeArrowheads="1"/>
          </p:cNvSpPr>
          <p:nvPr/>
        </p:nvSpPr>
        <p:spPr>
          <a:xfrm>
            <a:off x="2731423" y="5842556"/>
            <a:ext cx="7272338" cy="175260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gn="ctr">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l-GR" altLang="el-GR" sz="2400" dirty="0" smtClean="0"/>
              <a:t>Διεθνείς Κατευθυντήριες οδηγίες 20</a:t>
            </a:r>
            <a:r>
              <a:rPr lang="en-US" altLang="el-GR" sz="2400" dirty="0" smtClean="0"/>
              <a:t>21</a:t>
            </a:r>
            <a:endParaRPr lang="el-GR" altLang="el-GR" sz="2400" dirty="0" smtClean="0"/>
          </a:p>
        </p:txBody>
      </p:sp>
      <p:pic>
        <p:nvPicPr>
          <p:cNvPr id="3" name="Picture 2"/>
          <p:cNvPicPr>
            <a:picLocks noChangeAspect="1"/>
          </p:cNvPicPr>
          <p:nvPr/>
        </p:nvPicPr>
        <p:blipFill rotWithShape="1">
          <a:blip r:embed="rId5"/>
          <a:srcRect l="23619" t="17580" r="12767" b="44771"/>
          <a:stretch/>
        </p:blipFill>
        <p:spPr>
          <a:xfrm>
            <a:off x="4501661" y="1774136"/>
            <a:ext cx="6761285" cy="22508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106911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noGrp="1" noChangeArrowheads="1"/>
          </p:cNvSpPr>
          <p:nvPr>
            <p:ph idx="1"/>
          </p:nvPr>
        </p:nvSpPr>
        <p:spPr>
          <a:xfrm>
            <a:off x="1992312" y="1685687"/>
            <a:ext cx="8229600" cy="4525963"/>
          </a:xfrm>
        </p:spPr>
        <p:txBody>
          <a:bodyPr/>
          <a:lstStyle/>
          <a:p>
            <a:pPr marL="339725" indent="-339725">
              <a:spcBef>
                <a:spcPts val="8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2400" dirty="0" smtClean="0"/>
              <a:t>Η σήψη/σηπτική καταπληξία </a:t>
            </a:r>
            <a:r>
              <a:rPr lang="en-US" altLang="el-GR" sz="2400" dirty="0" smtClean="0"/>
              <a:t>MEDICAL EMERGENCY</a:t>
            </a:r>
          </a:p>
          <a:p>
            <a:pPr marL="339725" indent="-339725">
              <a:spcBef>
                <a:spcPts val="8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2400" dirty="0" smtClean="0"/>
              <a:t>Άμεση έναρξη αντιμετώπισης</a:t>
            </a:r>
            <a:endParaRPr lang="en-US" altLang="el-GR" sz="2400" dirty="0" smtClean="0"/>
          </a:p>
          <a:p>
            <a:pPr marL="339725" indent="-339725">
              <a:spcBef>
                <a:spcPts val="8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US" altLang="el-GR" sz="3200" dirty="0"/>
          </a:p>
        </p:txBody>
      </p:sp>
      <p:sp>
        <p:nvSpPr>
          <p:cNvPr id="63491" name="Rectangle 2"/>
          <p:cNvSpPr>
            <a:spLocks noChangeArrowheads="1"/>
          </p:cNvSpPr>
          <p:nvPr/>
        </p:nvSpPr>
        <p:spPr bwMode="auto">
          <a:xfrm>
            <a:off x="-451449" y="-67469"/>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eaLnBrk="1" hangingPunct="1">
              <a:buSzPct val="100000"/>
            </a:pPr>
            <a:r>
              <a:rPr lang="el-GR" altLang="el-GR" sz="3200" b="1" dirty="0">
                <a:solidFill>
                  <a:srgbClr val="000000"/>
                </a:solidFill>
              </a:rPr>
              <a:t>ΑΡΧΙΚΗ ΑΝΑΖΩΟΓΟΝΗΣΗ</a:t>
            </a:r>
            <a:r>
              <a:rPr lang="el-GR" altLang="el-GR" sz="4400" dirty="0">
                <a:solidFill>
                  <a:srgbClr val="000000"/>
                </a:solidFill>
              </a:rPr>
              <a:t> </a:t>
            </a:r>
          </a:p>
        </p:txBody>
      </p:sp>
      <p:pic>
        <p:nvPicPr>
          <p:cNvPr id="63492" name="Picture 3"/>
          <p:cNvPicPr>
            <a:picLocks noChangeAspect="1" noChangeArrowheads="1"/>
          </p:cNvPicPr>
          <p:nvPr/>
        </p:nvPicPr>
        <p:blipFill>
          <a:blip r:embed="rId3">
            <a:extLst>
              <a:ext uri="{28A0092B-C50C-407E-A947-70E740481C1C}">
                <a14:useLocalDpi xmlns:a14="http://schemas.microsoft.com/office/drawing/2010/main" val="0"/>
              </a:ext>
            </a:extLst>
          </a:blip>
          <a:srcRect l="11066" t="12782" r="69576" b="77373"/>
          <a:stretch>
            <a:fillRect/>
          </a:stretch>
        </p:blipFill>
        <p:spPr bwMode="auto">
          <a:xfrm>
            <a:off x="542131" y="5620260"/>
            <a:ext cx="2519363" cy="720725"/>
          </a:xfrm>
          <a:prstGeom prst="rect">
            <a:avLst/>
          </a:prstGeom>
          <a:noFill/>
          <a:ln>
            <a:noFill/>
          </a:ln>
          <a:effectLst/>
          <a:extLst>
            <a:ext uri="{909E8E84-426E-40DD-AFC4-6F175D3DCCD1}">
              <a14:hiddenFill xmlns:a14="http://schemas.microsoft.com/office/drawing/2010/main">
                <a:blipFill dpi="0" rotWithShape="0">
                  <a:blip/>
                  <a:srcRect l="11066" t="12782" r="69576" b="7737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3" name="Picture 4"/>
          <p:cNvPicPr>
            <a:picLocks noChangeAspect="1" noChangeArrowheads="1"/>
          </p:cNvPicPr>
          <p:nvPr/>
        </p:nvPicPr>
        <p:blipFill>
          <a:blip r:embed="rId4">
            <a:extLst>
              <a:ext uri="{28A0092B-C50C-407E-A947-70E740481C1C}">
                <a14:useLocalDpi xmlns:a14="http://schemas.microsoft.com/office/drawing/2010/main" val="0"/>
              </a:ext>
            </a:extLst>
          </a:blip>
          <a:srcRect l="21033" t="63000" r="38570" b="23221"/>
          <a:stretch>
            <a:fillRect/>
          </a:stretch>
        </p:blipFill>
        <p:spPr bwMode="auto">
          <a:xfrm>
            <a:off x="6935787" y="0"/>
            <a:ext cx="5256213" cy="1008063"/>
          </a:xfrm>
          <a:prstGeom prst="rect">
            <a:avLst/>
          </a:prstGeom>
          <a:noFill/>
          <a:ln>
            <a:noFill/>
          </a:ln>
          <a:effectLst/>
          <a:extLst>
            <a:ext uri="{909E8E84-426E-40DD-AFC4-6F175D3DCCD1}">
              <a14:hiddenFill xmlns:a14="http://schemas.microsoft.com/office/drawing/2010/main">
                <a:blipFill dpi="0" rotWithShape="0">
                  <a:blip/>
                  <a:srcRect l="21033" t="63000" r="38570" b="232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3113" y="2997200"/>
            <a:ext cx="2857500" cy="2857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8664845" y="5158595"/>
            <a:ext cx="3114135"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285750" indent="-285750">
              <a:buFontTx/>
              <a:buChar char="-"/>
            </a:pPr>
            <a:r>
              <a:rPr lang="el-GR" dirty="0" smtClean="0"/>
              <a:t>Εξασφάλιση αεραγωγού &amp; επαρκούς οξυγόνωσης</a:t>
            </a:r>
          </a:p>
          <a:p>
            <a:pPr marL="285750" indent="-285750">
              <a:buFontTx/>
              <a:buChar char="-"/>
            </a:pPr>
            <a:r>
              <a:rPr lang="el-GR" dirty="0" smtClean="0"/>
              <a:t>Εξασφάλιση ΕΦ οδού</a:t>
            </a:r>
            <a:endParaRPr lang="el-GR" dirty="0"/>
          </a:p>
        </p:txBody>
      </p:sp>
    </p:spTree>
    <p:extLst>
      <p:ext uri="{BB962C8B-B14F-4D97-AF65-F5344CB8AC3E}">
        <p14:creationId xmlns:p14="http://schemas.microsoft.com/office/powerpoint/2010/main" val="396135582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idx="1"/>
          </p:nvPr>
        </p:nvSpPr>
        <p:spPr>
          <a:xfrm>
            <a:off x="1981200" y="2325837"/>
            <a:ext cx="8229600" cy="4525963"/>
          </a:xfrm>
        </p:spPr>
        <p:txBody>
          <a:bodyPr rtlCol="0">
            <a:normAutofit/>
          </a:bodyPr>
          <a:lstStyle/>
          <a:p>
            <a:pPr marL="339725" indent="-339725">
              <a:spcBef>
                <a:spcPts val="6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altLang="el-GR" sz="2400" b="1" dirty="0" smtClean="0"/>
              <a:t>Τουλάχιστον 30 </a:t>
            </a:r>
            <a:r>
              <a:rPr lang="en-US" altLang="el-GR" sz="2400" b="1" dirty="0"/>
              <a:t>ml/Kg </a:t>
            </a:r>
            <a:r>
              <a:rPr lang="el-GR" altLang="el-GR" sz="2400" b="1" dirty="0"/>
              <a:t>ΕΦ κρυσταλλοειδή υγρά</a:t>
            </a:r>
            <a:r>
              <a:rPr lang="el-GR" altLang="el-GR" sz="2400" dirty="0"/>
              <a:t> τις πρώτες 3</a:t>
            </a:r>
            <a:r>
              <a:rPr lang="en-US" altLang="el-GR" sz="2400" dirty="0"/>
              <a:t>h.</a:t>
            </a:r>
          </a:p>
          <a:p>
            <a:pPr marL="339725" indent="-339725">
              <a:spcBef>
                <a:spcPts val="6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altLang="el-GR" sz="2400" dirty="0"/>
              <a:t>Περαιτέρω χορήγηση υγρών </a:t>
            </a:r>
            <a:r>
              <a:rPr lang="el-GR" altLang="el-GR" sz="2400" dirty="0" smtClean="0"/>
              <a:t>χρησιμοποιώντας ΔΥΝΑΜΙΚΟΥΣ δείκτες παρά κλινική εικόνα ή ΣΤΑΤΙΚΟΥΣ δείκτες ενδαγγειακού όγκου.</a:t>
            </a:r>
          </a:p>
          <a:p>
            <a:pPr marL="339725" indent="-339725">
              <a:spcBef>
                <a:spcPts val="6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altLang="el-GR" sz="2400" dirty="0" smtClean="0"/>
              <a:t>Αρχικός </a:t>
            </a:r>
            <a:r>
              <a:rPr lang="el-GR" altLang="el-GR" sz="2400" b="1" dirty="0"/>
              <a:t>στόχος ΜΑΠ</a:t>
            </a:r>
            <a:r>
              <a:rPr lang="el-GR" altLang="el-GR" sz="2400" dirty="0"/>
              <a:t> σε σηπτική καταπληξία με αγγειοσυσπαστικά = </a:t>
            </a:r>
            <a:r>
              <a:rPr lang="el-GR" altLang="el-GR" sz="2400" b="1" dirty="0"/>
              <a:t>65 </a:t>
            </a:r>
            <a:r>
              <a:rPr lang="en-US" altLang="el-GR" sz="2400" b="1" dirty="0"/>
              <a:t>mmHg</a:t>
            </a:r>
            <a:r>
              <a:rPr lang="el-GR" altLang="el-GR" sz="2400" dirty="0"/>
              <a:t>.</a:t>
            </a:r>
          </a:p>
          <a:p>
            <a:pPr marL="339725" indent="-339725">
              <a:spcBef>
                <a:spcPts val="6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altLang="el-GR" dirty="0" smtClean="0">
                <a:solidFill>
                  <a:schemeClr val="tx1">
                    <a:lumMod val="75000"/>
                    <a:lumOff val="25000"/>
                  </a:schemeClr>
                </a:solidFill>
              </a:rPr>
              <a:t>Κατευθυνούμενη αναζωογόνηση ώστε να ↓ γαλακτικό/χρήση χρόνου τριχοειδικής επαναπλήρωσης</a:t>
            </a:r>
            <a:r>
              <a:rPr lang="el-GR" altLang="el-GR" sz="2400" dirty="0" smtClean="0"/>
              <a:t>. </a:t>
            </a:r>
          </a:p>
          <a:p>
            <a:pPr marL="339725" indent="-339725">
              <a:spcBef>
                <a:spcPts val="6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altLang="el-GR" sz="2400" dirty="0" smtClean="0"/>
              <a:t>Εισαγωγή στη ΜΕΘ εντός 6 ωρών.</a:t>
            </a:r>
            <a:endParaRPr lang="en-US" altLang="el-GR" sz="2400" dirty="0" smtClean="0"/>
          </a:p>
          <a:p>
            <a:pPr marL="0" indent="0">
              <a:spcBef>
                <a:spcPts val="600"/>
              </a:spcBef>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l-GR" altLang="el-GR" sz="2400" dirty="0"/>
          </a:p>
        </p:txBody>
      </p:sp>
      <p:sp>
        <p:nvSpPr>
          <p:cNvPr id="65539" name="Rectangle 2"/>
          <p:cNvSpPr>
            <a:spLocks noChangeArrowheads="1"/>
          </p:cNvSpPr>
          <p:nvPr/>
        </p:nvSpPr>
        <p:spPr bwMode="auto">
          <a:xfrm>
            <a:off x="-598098" y="-85994"/>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eaLnBrk="1" hangingPunct="1">
              <a:buSzPct val="100000"/>
            </a:pPr>
            <a:r>
              <a:rPr lang="el-GR" altLang="el-GR" sz="3200" b="1" dirty="0">
                <a:solidFill>
                  <a:srgbClr val="000000"/>
                </a:solidFill>
              </a:rPr>
              <a:t>ΑΡΧΙΚΗ ΑΝΑΖΩΟΓΟΝΗΣΗ</a:t>
            </a:r>
            <a:r>
              <a:rPr lang="el-GR" altLang="el-GR" sz="4400" dirty="0">
                <a:solidFill>
                  <a:srgbClr val="000000"/>
                </a:solidFill>
              </a:rPr>
              <a:t> </a:t>
            </a:r>
          </a:p>
        </p:txBody>
      </p:sp>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l="11066" t="12782" r="69576" b="77373"/>
          <a:stretch>
            <a:fillRect/>
          </a:stretch>
        </p:blipFill>
        <p:spPr bwMode="auto">
          <a:xfrm>
            <a:off x="8477878" y="5619690"/>
            <a:ext cx="2519363" cy="720725"/>
          </a:xfrm>
          <a:prstGeom prst="rect">
            <a:avLst/>
          </a:prstGeom>
          <a:noFill/>
          <a:ln>
            <a:noFill/>
          </a:ln>
          <a:effectLst/>
          <a:extLst>
            <a:ext uri="{909E8E84-426E-40DD-AFC4-6F175D3DCCD1}">
              <a14:hiddenFill xmlns:a14="http://schemas.microsoft.com/office/drawing/2010/main">
                <a:blipFill dpi="0" rotWithShape="0">
                  <a:blip/>
                  <a:srcRect l="11066" t="12782" r="69576" b="7737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1" name="Picture 4"/>
          <p:cNvPicPr>
            <a:picLocks noChangeAspect="1" noChangeArrowheads="1"/>
          </p:cNvPicPr>
          <p:nvPr/>
        </p:nvPicPr>
        <p:blipFill>
          <a:blip r:embed="rId4">
            <a:extLst>
              <a:ext uri="{28A0092B-C50C-407E-A947-70E740481C1C}">
                <a14:useLocalDpi xmlns:a14="http://schemas.microsoft.com/office/drawing/2010/main" val="0"/>
              </a:ext>
            </a:extLst>
          </a:blip>
          <a:srcRect l="21033" t="63000" r="38570" b="23221"/>
          <a:stretch>
            <a:fillRect/>
          </a:stretch>
        </p:blipFill>
        <p:spPr bwMode="auto">
          <a:xfrm>
            <a:off x="6935787" y="298"/>
            <a:ext cx="5256213" cy="1008063"/>
          </a:xfrm>
          <a:prstGeom prst="rect">
            <a:avLst/>
          </a:prstGeom>
          <a:noFill/>
          <a:ln>
            <a:noFill/>
          </a:ln>
          <a:effectLst/>
          <a:extLst>
            <a:ext uri="{909E8E84-426E-40DD-AFC4-6F175D3DCCD1}">
              <a14:hiddenFill xmlns:a14="http://schemas.microsoft.com/office/drawing/2010/main">
                <a:blipFill dpi="0" rotWithShape="0">
                  <a:blip/>
                  <a:srcRect l="21033" t="63000" r="38570" b="232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7-Point Star 2"/>
          <p:cNvSpPr/>
          <p:nvPr/>
        </p:nvSpPr>
        <p:spPr>
          <a:xfrm>
            <a:off x="9714014" y="1094653"/>
            <a:ext cx="2293282" cy="1927733"/>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extBox 3"/>
          <p:cNvSpPr txBox="1"/>
          <p:nvPr/>
        </p:nvSpPr>
        <p:spPr>
          <a:xfrm>
            <a:off x="10263995" y="1458354"/>
            <a:ext cx="1466491" cy="1200329"/>
          </a:xfrm>
          <a:prstGeom prst="rect">
            <a:avLst/>
          </a:prstGeom>
          <a:noFill/>
        </p:spPr>
        <p:txBody>
          <a:bodyPr wrap="square" rtlCol="0">
            <a:spAutoFit/>
          </a:bodyPr>
          <a:lstStyle/>
          <a:p>
            <a:r>
              <a:rPr lang="el-GR" b="1" dirty="0" smtClean="0">
                <a:solidFill>
                  <a:schemeClr val="bg1"/>
                </a:solidFill>
              </a:rPr>
              <a:t>2016:</a:t>
            </a:r>
            <a:r>
              <a:rPr lang="el-GR" dirty="0" smtClean="0">
                <a:solidFill>
                  <a:schemeClr val="bg1"/>
                </a:solidFill>
              </a:rPr>
              <a:t> </a:t>
            </a:r>
            <a:r>
              <a:rPr lang="en-US" dirty="0" smtClean="0">
                <a:solidFill>
                  <a:schemeClr val="bg1"/>
                </a:solidFill>
              </a:rPr>
              <a:t>recommend</a:t>
            </a:r>
          </a:p>
          <a:p>
            <a:r>
              <a:rPr lang="en-US" b="1" dirty="0" smtClean="0">
                <a:solidFill>
                  <a:schemeClr val="bg1"/>
                </a:solidFill>
              </a:rPr>
              <a:t>2021</a:t>
            </a:r>
            <a:r>
              <a:rPr lang="el-GR" b="1" dirty="0" smtClean="0">
                <a:solidFill>
                  <a:schemeClr val="bg1"/>
                </a:solidFill>
              </a:rPr>
              <a:t>: </a:t>
            </a:r>
            <a:r>
              <a:rPr lang="en-US" dirty="0" smtClean="0">
                <a:solidFill>
                  <a:schemeClr val="bg1"/>
                </a:solidFill>
              </a:rPr>
              <a:t>suggest</a:t>
            </a:r>
            <a:endParaRPr lang="el-GR" dirty="0">
              <a:solidFill>
                <a:schemeClr val="bg1"/>
              </a:solidFill>
            </a:endParaRPr>
          </a:p>
        </p:txBody>
      </p:sp>
      <p:sp>
        <p:nvSpPr>
          <p:cNvPr id="5" name="TextBox 4"/>
          <p:cNvSpPr txBox="1"/>
          <p:nvPr/>
        </p:nvSpPr>
        <p:spPr>
          <a:xfrm rot="20145249">
            <a:off x="84046" y="1775593"/>
            <a:ext cx="287991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l-GR" dirty="0" smtClean="0"/>
              <a:t>Σε σήψη με υποάρδευση ή σηπτική καταπληξία</a:t>
            </a:r>
            <a:endParaRPr lang="el-GR" dirty="0"/>
          </a:p>
        </p:txBody>
      </p:sp>
    </p:spTree>
    <p:extLst>
      <p:ext uri="{BB962C8B-B14F-4D97-AF65-F5344CB8AC3E}">
        <p14:creationId xmlns:p14="http://schemas.microsoft.com/office/powerpoint/2010/main" val="3631669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idx="1"/>
          </p:nvPr>
        </p:nvSpPr>
        <p:spPr>
          <a:xfrm>
            <a:off x="808007" y="1894517"/>
            <a:ext cx="9906001" cy="4525963"/>
          </a:xfrm>
        </p:spPr>
        <p:txBody>
          <a:bodyPr rtlCol="0">
            <a:normAutofit/>
          </a:bodyPr>
          <a:lstStyle/>
          <a:p>
            <a:pPr marL="339725" indent="-339725">
              <a:spcBef>
                <a:spcPts val="6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altLang="el-GR" sz="2400" b="1" dirty="0" smtClean="0"/>
              <a:t>Χορήγηση υγρών: </a:t>
            </a:r>
            <a:r>
              <a:rPr lang="el-GR" altLang="el-GR" sz="2400" dirty="0" smtClean="0"/>
              <a:t>συστήνονται κρυσταλλοειδή υγρά και μεταξύ αυτών προτιμώνται ισορροπημένα διαλύματα </a:t>
            </a:r>
            <a:r>
              <a:rPr lang="en-US" altLang="el-GR" sz="2400" dirty="0" err="1" smtClean="0"/>
              <a:t>vs</a:t>
            </a:r>
            <a:r>
              <a:rPr lang="en-US" altLang="el-GR" sz="2400" dirty="0" smtClean="0"/>
              <a:t> NS 0.9%.</a:t>
            </a:r>
          </a:p>
          <a:p>
            <a:pPr marL="0" indent="0">
              <a:spcBef>
                <a:spcPts val="600"/>
              </a:spcBef>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n-US" altLang="el-GR" sz="2400" dirty="0" smtClean="0"/>
          </a:p>
          <a:p>
            <a:pPr marL="339725" indent="-339725">
              <a:spcBef>
                <a:spcPts val="6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altLang="el-GR" sz="2400" dirty="0" smtClean="0"/>
              <a:t>Σε ανάγκη χορήγησης ↑ όγκων, προτείνεται χορήγηση αλβουμίνης</a:t>
            </a:r>
            <a:r>
              <a:rPr lang="en-US" altLang="el-GR" sz="2400" dirty="0" smtClean="0"/>
              <a:t>.</a:t>
            </a:r>
          </a:p>
          <a:p>
            <a:pPr marL="0" indent="0">
              <a:spcBef>
                <a:spcPts val="600"/>
              </a:spcBef>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n-US" altLang="el-GR" sz="2400" dirty="0" smtClean="0"/>
          </a:p>
          <a:p>
            <a:pPr marL="339725" indent="-339725">
              <a:spcBef>
                <a:spcPts val="6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altLang="el-GR" sz="2400" dirty="0" smtClean="0"/>
              <a:t>Ενάντια σε χορήγηση δ/τος υδροξυαιθυλαμύλου/ζελατίνης.</a:t>
            </a:r>
            <a:endParaRPr lang="en-US" altLang="el-GR" sz="2400" dirty="0" smtClean="0"/>
          </a:p>
          <a:p>
            <a:pPr marL="339725" indent="-339725">
              <a:spcBef>
                <a:spcPts val="6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n-US" altLang="el-GR" sz="2400" dirty="0"/>
          </a:p>
          <a:p>
            <a:pPr marL="339725" indent="-339725">
              <a:spcBef>
                <a:spcPts val="6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altLang="el-GR" sz="2400" dirty="0" smtClean="0"/>
              <a:t>1</a:t>
            </a:r>
            <a:r>
              <a:rPr lang="el-GR" altLang="el-GR" sz="2400" baseline="30000" dirty="0" smtClean="0"/>
              <a:t>ο</a:t>
            </a:r>
            <a:r>
              <a:rPr lang="el-GR" altLang="el-GR" sz="2400" dirty="0" smtClean="0"/>
              <a:t> 24 ωρο δεν γίνεται σύσταση για ελεύθερη </a:t>
            </a:r>
            <a:r>
              <a:rPr lang="en-US" altLang="el-GR" sz="2400" dirty="0" err="1" smtClean="0"/>
              <a:t>vs</a:t>
            </a:r>
            <a:r>
              <a:rPr lang="en-US" altLang="el-GR" sz="2400" dirty="0" smtClean="0"/>
              <a:t> </a:t>
            </a:r>
            <a:r>
              <a:rPr lang="el-GR" altLang="el-GR" sz="2400" dirty="0" smtClean="0"/>
              <a:t>περιορισμένη χορήγηση υγρών.</a:t>
            </a:r>
          </a:p>
          <a:p>
            <a:pPr marL="339725" indent="-339725">
              <a:spcBef>
                <a:spcPts val="6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l-GR" altLang="el-GR" sz="2400" dirty="0"/>
          </a:p>
          <a:p>
            <a:pPr marL="339725" indent="-339725">
              <a:spcBef>
                <a:spcPts val="6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altLang="el-GR" sz="2400" dirty="0" smtClean="0"/>
              <a:t>Επί καταπληξίας, χορήγηση </a:t>
            </a:r>
            <a:r>
              <a:rPr lang="el-GR" altLang="el-GR" sz="2400" b="1" dirty="0" smtClean="0"/>
              <a:t>ΑΓΓΕΙΟΣΥΣΠΑΣΤΙΚΩΝ</a:t>
            </a:r>
          </a:p>
          <a:p>
            <a:pPr marL="339725" indent="-339725">
              <a:spcBef>
                <a:spcPts val="6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n-US" altLang="el-GR" sz="2400" dirty="0" smtClean="0"/>
          </a:p>
          <a:p>
            <a:pPr marL="0" indent="0">
              <a:spcBef>
                <a:spcPts val="600"/>
              </a:spcBef>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l-GR" altLang="el-GR" sz="2400" dirty="0"/>
          </a:p>
        </p:txBody>
      </p:sp>
      <p:sp>
        <p:nvSpPr>
          <p:cNvPr id="65539" name="Rectangle 2"/>
          <p:cNvSpPr>
            <a:spLocks noChangeArrowheads="1"/>
          </p:cNvSpPr>
          <p:nvPr/>
        </p:nvSpPr>
        <p:spPr bwMode="auto">
          <a:xfrm>
            <a:off x="-598098" y="-85994"/>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eaLnBrk="1" hangingPunct="1">
              <a:buSzPct val="100000"/>
            </a:pPr>
            <a:r>
              <a:rPr lang="el-GR" altLang="el-GR" sz="3200" b="1" dirty="0" smtClean="0">
                <a:solidFill>
                  <a:srgbClr val="000000"/>
                </a:solidFill>
              </a:rPr>
              <a:t>ΑΙΜΟΔΥΝΑΜΙΚΗ ΑΝΤΙΜΕΤΩΠΙΣΗ</a:t>
            </a:r>
            <a:endParaRPr lang="el-GR" altLang="el-GR" sz="4400" dirty="0">
              <a:solidFill>
                <a:srgbClr val="000000"/>
              </a:solidFill>
            </a:endParaRPr>
          </a:p>
        </p:txBody>
      </p:sp>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l="11066" t="12782" r="69576" b="77373"/>
          <a:stretch>
            <a:fillRect/>
          </a:stretch>
        </p:blipFill>
        <p:spPr bwMode="auto">
          <a:xfrm>
            <a:off x="8477878" y="5619690"/>
            <a:ext cx="2519363" cy="720725"/>
          </a:xfrm>
          <a:prstGeom prst="rect">
            <a:avLst/>
          </a:prstGeom>
          <a:noFill/>
          <a:ln>
            <a:noFill/>
          </a:ln>
          <a:effectLst/>
          <a:extLst>
            <a:ext uri="{909E8E84-426E-40DD-AFC4-6F175D3DCCD1}">
              <a14:hiddenFill xmlns:a14="http://schemas.microsoft.com/office/drawing/2010/main">
                <a:blipFill dpi="0" rotWithShape="0">
                  <a:blip/>
                  <a:srcRect l="11066" t="12782" r="69576" b="7737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1" name="Picture 4"/>
          <p:cNvPicPr>
            <a:picLocks noChangeAspect="1" noChangeArrowheads="1"/>
          </p:cNvPicPr>
          <p:nvPr/>
        </p:nvPicPr>
        <p:blipFill>
          <a:blip r:embed="rId4">
            <a:extLst>
              <a:ext uri="{28A0092B-C50C-407E-A947-70E740481C1C}">
                <a14:useLocalDpi xmlns:a14="http://schemas.microsoft.com/office/drawing/2010/main" val="0"/>
              </a:ext>
            </a:extLst>
          </a:blip>
          <a:srcRect l="21033" t="63000" r="38570" b="23221"/>
          <a:stretch>
            <a:fillRect/>
          </a:stretch>
        </p:blipFill>
        <p:spPr bwMode="auto">
          <a:xfrm>
            <a:off x="6935787" y="298"/>
            <a:ext cx="5256213" cy="1008063"/>
          </a:xfrm>
          <a:prstGeom prst="rect">
            <a:avLst/>
          </a:prstGeom>
          <a:noFill/>
          <a:ln>
            <a:noFill/>
          </a:ln>
          <a:effectLst/>
          <a:extLst>
            <a:ext uri="{909E8E84-426E-40DD-AFC4-6F175D3DCCD1}">
              <a14:hiddenFill xmlns:a14="http://schemas.microsoft.com/office/drawing/2010/main">
                <a:blipFill dpi="0" rotWithShape="0">
                  <a:blip/>
                  <a:srcRect l="21033" t="63000" r="38570" b="232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00367"/>
            <a:ext cx="827942" cy="827942"/>
          </a:xfrm>
          <a:prstGeom prst="rect">
            <a:avLst/>
          </a:prstGeom>
        </p:spPr>
      </p:pic>
    </p:spTree>
    <p:extLst>
      <p:ext uri="{BB962C8B-B14F-4D97-AF65-F5344CB8AC3E}">
        <p14:creationId xmlns:p14="http://schemas.microsoft.com/office/powerpoint/2010/main" val="2820791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ChangeArrowheads="1"/>
          </p:cNvSpPr>
          <p:nvPr/>
        </p:nvSpPr>
        <p:spPr bwMode="auto">
          <a:xfrm>
            <a:off x="-598098" y="-85994"/>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eaLnBrk="1" hangingPunct="1">
              <a:buSzPct val="100000"/>
            </a:pPr>
            <a:r>
              <a:rPr lang="el-GR" altLang="el-GR" sz="3200" b="1" dirty="0" smtClean="0">
                <a:solidFill>
                  <a:srgbClr val="000000"/>
                </a:solidFill>
              </a:rPr>
              <a:t>ΑΙΜΟΔΥΝΑΜΙΚΗ ΑΝΤΙΜΕΤΩΠΙΣΗ</a:t>
            </a:r>
            <a:endParaRPr lang="el-GR" altLang="el-GR" sz="4400" dirty="0">
              <a:solidFill>
                <a:srgbClr val="000000"/>
              </a:solidFill>
            </a:endParaRPr>
          </a:p>
        </p:txBody>
      </p:sp>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l="11066" t="12782" r="69576" b="77373"/>
          <a:stretch>
            <a:fillRect/>
          </a:stretch>
        </p:blipFill>
        <p:spPr bwMode="auto">
          <a:xfrm>
            <a:off x="9176618" y="2307147"/>
            <a:ext cx="2519363" cy="720725"/>
          </a:xfrm>
          <a:prstGeom prst="rect">
            <a:avLst/>
          </a:prstGeom>
          <a:noFill/>
          <a:ln>
            <a:noFill/>
          </a:ln>
          <a:effectLst/>
          <a:extLst>
            <a:ext uri="{909E8E84-426E-40DD-AFC4-6F175D3DCCD1}">
              <a14:hiddenFill xmlns:a14="http://schemas.microsoft.com/office/drawing/2010/main">
                <a:blipFill dpi="0" rotWithShape="0">
                  <a:blip/>
                  <a:srcRect l="11066" t="12782" r="69576" b="7737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1" name="Picture 4"/>
          <p:cNvPicPr>
            <a:picLocks noChangeAspect="1" noChangeArrowheads="1"/>
          </p:cNvPicPr>
          <p:nvPr/>
        </p:nvPicPr>
        <p:blipFill>
          <a:blip r:embed="rId4">
            <a:extLst>
              <a:ext uri="{28A0092B-C50C-407E-A947-70E740481C1C}">
                <a14:useLocalDpi xmlns:a14="http://schemas.microsoft.com/office/drawing/2010/main" val="0"/>
              </a:ext>
            </a:extLst>
          </a:blip>
          <a:srcRect l="21033" t="63000" r="38570" b="23221"/>
          <a:stretch>
            <a:fillRect/>
          </a:stretch>
        </p:blipFill>
        <p:spPr bwMode="auto">
          <a:xfrm>
            <a:off x="6935787" y="298"/>
            <a:ext cx="5256213" cy="1008063"/>
          </a:xfrm>
          <a:prstGeom prst="rect">
            <a:avLst/>
          </a:prstGeom>
          <a:noFill/>
          <a:ln>
            <a:noFill/>
          </a:ln>
          <a:effectLst/>
          <a:extLst>
            <a:ext uri="{909E8E84-426E-40DD-AFC4-6F175D3DCCD1}">
              <a14:hiddenFill xmlns:a14="http://schemas.microsoft.com/office/drawing/2010/main">
                <a:blipFill dpi="0" rotWithShape="0">
                  <a:blip/>
                  <a:srcRect l="21033" t="63000" r="38570" b="232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p:cNvPicPr>
          <p:nvPr/>
        </p:nvPicPr>
        <p:blipFill rotWithShape="1">
          <a:blip r:embed="rId5"/>
          <a:srcRect l="22560" t="16582" r="15154" b="20581"/>
          <a:stretch/>
        </p:blipFill>
        <p:spPr>
          <a:xfrm>
            <a:off x="-379563" y="1115712"/>
            <a:ext cx="8687046" cy="4929699"/>
          </a:xfrm>
          <a:prstGeom prst="rect">
            <a:avLst/>
          </a:prstGeom>
        </p:spPr>
      </p:pic>
      <p:sp>
        <p:nvSpPr>
          <p:cNvPr id="9" name="TextBox 8"/>
          <p:cNvSpPr txBox="1"/>
          <p:nvPr/>
        </p:nvSpPr>
        <p:spPr>
          <a:xfrm>
            <a:off x="10262633" y="3057341"/>
            <a:ext cx="2047262" cy="523220"/>
          </a:xfrm>
          <a:prstGeom prst="rect">
            <a:avLst/>
          </a:prstGeom>
          <a:noFill/>
        </p:spPr>
        <p:txBody>
          <a:bodyPr wrap="square" rtlCol="0">
            <a:spAutoFit/>
          </a:bodyPr>
          <a:lstStyle/>
          <a:p>
            <a:r>
              <a:rPr lang="en-US" sz="2800" dirty="0" smtClean="0">
                <a:solidFill>
                  <a:srgbClr val="00CC99"/>
                </a:solidFill>
                <a:latin typeface="Ravie" panose="04040805050809020602" pitchFamily="82" charset="0"/>
              </a:rPr>
              <a:t>2021</a:t>
            </a:r>
            <a:endParaRPr lang="el-GR" sz="2800" dirty="0">
              <a:solidFill>
                <a:srgbClr val="00CC99"/>
              </a:solidFill>
            </a:endParaRPr>
          </a:p>
        </p:txBody>
      </p:sp>
      <p:pic>
        <p:nvPicPr>
          <p:cNvPr id="3" name="Picture 2"/>
          <p:cNvPicPr>
            <a:picLocks noChangeAspect="1"/>
          </p:cNvPicPr>
          <p:nvPr/>
        </p:nvPicPr>
        <p:blipFill rotWithShape="1">
          <a:blip r:embed="rId6"/>
          <a:srcRect l="30496" t="19640" r="34098" b="62989"/>
          <a:stretch/>
        </p:blipFill>
        <p:spPr>
          <a:xfrm rot="337778">
            <a:off x="5359544" y="4523763"/>
            <a:ext cx="6054291" cy="16708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63705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l-GR" dirty="0"/>
          </a:p>
        </p:txBody>
      </p:sp>
      <p:pic>
        <p:nvPicPr>
          <p:cNvPr id="4" name="Picture 3"/>
          <p:cNvPicPr>
            <a:picLocks noChangeAspect="1"/>
          </p:cNvPicPr>
          <p:nvPr/>
        </p:nvPicPr>
        <p:blipFill rotWithShape="1">
          <a:blip r:embed="rId3"/>
          <a:srcRect l="17735" t="16376" r="14298" b="3771"/>
          <a:stretch/>
        </p:blipFill>
        <p:spPr>
          <a:xfrm>
            <a:off x="768535" y="1845734"/>
            <a:ext cx="6366295" cy="4207377"/>
          </a:xfrm>
          <a:prstGeom prst="rect">
            <a:avLst/>
          </a:prstGeom>
        </p:spPr>
      </p:pic>
      <p:sp>
        <p:nvSpPr>
          <p:cNvPr id="6" name="TextBox 5"/>
          <p:cNvSpPr txBox="1"/>
          <p:nvPr/>
        </p:nvSpPr>
        <p:spPr>
          <a:xfrm>
            <a:off x="7370619" y="3084945"/>
            <a:ext cx="4507346" cy="135421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l-GR" dirty="0" smtClean="0"/>
              <a:t>Για κάθε </a:t>
            </a:r>
            <a:r>
              <a:rPr lang="el-GR" sz="2400" b="1" dirty="0" smtClean="0"/>
              <a:t>1 ώρα </a:t>
            </a:r>
            <a:r>
              <a:rPr lang="el-GR" dirty="0" smtClean="0"/>
              <a:t>καθυστέρηση στην χορήγηση αντιβίωσης </a:t>
            </a:r>
            <a:r>
              <a:rPr lang="el-GR" dirty="0" smtClean="0">
                <a:sym typeface="Wingdings" panose="05000000000000000000" pitchFamily="2" charset="2"/>
              </a:rPr>
              <a:t> </a:t>
            </a:r>
            <a:r>
              <a:rPr lang="el-GR" dirty="0" smtClean="0"/>
              <a:t>αύξηση θνητότητας κατά </a:t>
            </a:r>
            <a:r>
              <a:rPr lang="el-GR" sz="2400" b="1" dirty="0" smtClean="0"/>
              <a:t>7.8%</a:t>
            </a:r>
            <a:r>
              <a:rPr lang="el-GR" dirty="0" smtClean="0"/>
              <a:t> στη </a:t>
            </a:r>
            <a:r>
              <a:rPr lang="el-GR" sz="1600" dirty="0" smtClean="0"/>
              <a:t>σηπτική καταπληξία.</a:t>
            </a:r>
            <a:endParaRPr lang="el-GR" sz="1600" dirty="0"/>
          </a:p>
        </p:txBody>
      </p:sp>
      <p:sp>
        <p:nvSpPr>
          <p:cNvPr id="7" name="Rectangle 2"/>
          <p:cNvSpPr>
            <a:spLocks noChangeArrowheads="1"/>
          </p:cNvSpPr>
          <p:nvPr/>
        </p:nvSpPr>
        <p:spPr bwMode="auto">
          <a:xfrm>
            <a:off x="-1055134" y="-67469"/>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eaLnBrk="1" hangingPunct="1">
              <a:buSzPct val="100000"/>
            </a:pPr>
            <a:r>
              <a:rPr lang="el-GR" altLang="el-GR" sz="3200" b="1" dirty="0">
                <a:solidFill>
                  <a:srgbClr val="000000"/>
                </a:solidFill>
              </a:rPr>
              <a:t>ΑΝΤΙΜΙΚΡΟΒΙΑΚΗ ΑΓΩΓΗ </a:t>
            </a:r>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l="21033" t="63000" r="38570" b="23221"/>
          <a:stretch>
            <a:fillRect/>
          </a:stretch>
        </p:blipFill>
        <p:spPr bwMode="auto">
          <a:xfrm>
            <a:off x="6909908" y="0"/>
            <a:ext cx="5256213" cy="1008063"/>
          </a:xfrm>
          <a:prstGeom prst="rect">
            <a:avLst/>
          </a:prstGeom>
          <a:noFill/>
          <a:ln>
            <a:noFill/>
          </a:ln>
          <a:effectLst/>
          <a:extLst>
            <a:ext uri="{909E8E84-426E-40DD-AFC4-6F175D3DCCD1}">
              <a14:hiddenFill xmlns:a14="http://schemas.microsoft.com/office/drawing/2010/main">
                <a:blipFill dpi="0" rotWithShape="0">
                  <a:blip/>
                  <a:srcRect l="21033" t="63000" r="38570" b="232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330981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idx="1"/>
          </p:nvPr>
        </p:nvSpPr>
        <p:spPr>
          <a:xfrm>
            <a:off x="1638852" y="1553643"/>
            <a:ext cx="5688012" cy="1321776"/>
          </a:xfrm>
        </p:spPr>
        <p:txBody>
          <a:bodyPr rtlCol="0">
            <a:normAutofit/>
          </a:bodyPr>
          <a:lstStyle/>
          <a:p>
            <a:pPr marL="339725" indent="-339725">
              <a:spcBef>
                <a:spcPts val="5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altLang="el-GR" dirty="0" smtClean="0">
                <a:solidFill>
                  <a:schemeClr val="tx1">
                    <a:lumMod val="75000"/>
                    <a:lumOff val="25000"/>
                  </a:schemeClr>
                </a:solidFill>
              </a:rPr>
              <a:t>Άμεση χορήγηση ΕΦ αγωγής </a:t>
            </a:r>
            <a:r>
              <a:rPr lang="el-GR" altLang="el-GR" b="1" dirty="0" smtClean="0">
                <a:solidFill>
                  <a:schemeClr val="tx1">
                    <a:lumMod val="75000"/>
                    <a:lumOff val="25000"/>
                  </a:schemeClr>
                </a:solidFill>
              </a:rPr>
              <a:t>εντός 1 ώρας</a:t>
            </a:r>
            <a:r>
              <a:rPr lang="el-GR" altLang="el-GR" dirty="0" smtClean="0">
                <a:solidFill>
                  <a:schemeClr val="tx1">
                    <a:lumMod val="75000"/>
                    <a:lumOff val="25000"/>
                  </a:schemeClr>
                </a:solidFill>
              </a:rPr>
              <a:t> από αναγνώριση πιθανής σήψης/σηπτικής καταπληξίας.</a:t>
            </a:r>
          </a:p>
          <a:p>
            <a:pPr marL="339725" indent="-336550">
              <a:spcBef>
                <a:spcPts val="4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altLang="el-GR" sz="1600" dirty="0"/>
              <a:t>                </a:t>
            </a:r>
            <a:endParaRPr lang="el-GR" altLang="el-GR" dirty="0" smtClean="0">
              <a:solidFill>
                <a:schemeClr val="tx1">
                  <a:lumMod val="75000"/>
                  <a:lumOff val="25000"/>
                </a:schemeClr>
              </a:solidFill>
            </a:endParaRPr>
          </a:p>
          <a:p>
            <a:pPr marL="341313" indent="-339725">
              <a:spcBef>
                <a:spcPts val="5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l-GR" altLang="el-GR" dirty="0" smtClean="0">
              <a:solidFill>
                <a:schemeClr val="tx1">
                  <a:lumMod val="75000"/>
                  <a:lumOff val="25000"/>
                </a:schemeClr>
              </a:solidFill>
            </a:endParaRPr>
          </a:p>
        </p:txBody>
      </p:sp>
      <p:sp>
        <p:nvSpPr>
          <p:cNvPr id="83971" name="Rectangle 2"/>
          <p:cNvSpPr>
            <a:spLocks noChangeArrowheads="1"/>
          </p:cNvSpPr>
          <p:nvPr/>
        </p:nvSpPr>
        <p:spPr bwMode="auto">
          <a:xfrm>
            <a:off x="-1029255" y="-67469"/>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eaLnBrk="1" hangingPunct="1">
              <a:buSzPct val="100000"/>
            </a:pPr>
            <a:r>
              <a:rPr lang="el-GR" altLang="el-GR" sz="3200" b="1" dirty="0">
                <a:solidFill>
                  <a:srgbClr val="000000"/>
                </a:solidFill>
              </a:rPr>
              <a:t>ΑΝΤΙΜΙΚΡΟΒΙΑΚΗ ΑΓΩΓΗ </a:t>
            </a:r>
          </a:p>
        </p:txBody>
      </p:sp>
      <p:pic>
        <p:nvPicPr>
          <p:cNvPr id="83973" name="Picture 4"/>
          <p:cNvPicPr>
            <a:picLocks noChangeAspect="1" noChangeArrowheads="1"/>
          </p:cNvPicPr>
          <p:nvPr/>
        </p:nvPicPr>
        <p:blipFill>
          <a:blip r:embed="rId3">
            <a:extLst>
              <a:ext uri="{28A0092B-C50C-407E-A947-70E740481C1C}">
                <a14:useLocalDpi xmlns:a14="http://schemas.microsoft.com/office/drawing/2010/main" val="0"/>
              </a:ext>
            </a:extLst>
          </a:blip>
          <a:srcRect l="21033" t="63000" r="38570" b="23221"/>
          <a:stretch>
            <a:fillRect/>
          </a:stretch>
        </p:blipFill>
        <p:spPr bwMode="auto">
          <a:xfrm>
            <a:off x="6935787" y="0"/>
            <a:ext cx="5256213" cy="1008063"/>
          </a:xfrm>
          <a:prstGeom prst="rect">
            <a:avLst/>
          </a:prstGeom>
          <a:noFill/>
          <a:ln>
            <a:noFill/>
          </a:ln>
          <a:effectLst/>
          <a:extLst>
            <a:ext uri="{909E8E84-426E-40DD-AFC4-6F175D3DCCD1}">
              <a14:hiddenFill xmlns:a14="http://schemas.microsoft.com/office/drawing/2010/main">
                <a:blipFill dpi="0" rotWithShape="0">
                  <a:blip/>
                  <a:srcRect l="21033" t="63000" r="38570" b="232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68600"/>
            <a:ext cx="1847490" cy="1247056"/>
          </a:xfrm>
          <a:prstGeom prst="rect">
            <a:avLst/>
          </a:prstGeom>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l="11066" t="12782" r="69576" b="77373"/>
          <a:stretch>
            <a:fillRect/>
          </a:stretch>
        </p:blipFill>
        <p:spPr bwMode="auto">
          <a:xfrm>
            <a:off x="7457343" y="1731765"/>
            <a:ext cx="2519363" cy="720725"/>
          </a:xfrm>
          <a:prstGeom prst="rect">
            <a:avLst/>
          </a:prstGeom>
          <a:noFill/>
          <a:ln>
            <a:noFill/>
          </a:ln>
          <a:effectLst/>
          <a:extLst>
            <a:ext uri="{909E8E84-426E-40DD-AFC4-6F175D3DCCD1}">
              <a14:hiddenFill xmlns:a14="http://schemas.microsoft.com/office/drawing/2010/main">
                <a:blipFill dpi="0" rotWithShape="0">
                  <a:blip/>
                  <a:srcRect l="11066" t="12782" r="69576" b="7737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l="11066" t="12782" r="69576" b="77373"/>
          <a:stretch>
            <a:fillRect/>
          </a:stretch>
        </p:blipFill>
        <p:spPr bwMode="auto">
          <a:xfrm>
            <a:off x="7550518" y="4135684"/>
            <a:ext cx="2519363" cy="720725"/>
          </a:xfrm>
          <a:prstGeom prst="rect">
            <a:avLst/>
          </a:prstGeom>
          <a:noFill/>
          <a:ln>
            <a:noFill/>
          </a:ln>
          <a:effectLst/>
          <a:extLst>
            <a:ext uri="{909E8E84-426E-40DD-AFC4-6F175D3DCCD1}">
              <a14:hiddenFill xmlns:a14="http://schemas.microsoft.com/office/drawing/2010/main">
                <a:blipFill dpi="0" rotWithShape="0">
                  <a:blip/>
                  <a:srcRect l="11066" t="12782" r="69576" b="7737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p:cNvSpPr txBox="1"/>
          <p:nvPr/>
        </p:nvSpPr>
        <p:spPr>
          <a:xfrm>
            <a:off x="10365033" y="1907461"/>
            <a:ext cx="1552940" cy="369332"/>
          </a:xfrm>
          <a:prstGeom prst="rect">
            <a:avLst/>
          </a:prstGeom>
          <a:noFill/>
        </p:spPr>
        <p:txBody>
          <a:bodyPr wrap="square" rtlCol="0">
            <a:spAutoFit/>
          </a:bodyPr>
          <a:lstStyle/>
          <a:p>
            <a:r>
              <a:rPr lang="en-US" dirty="0" smtClean="0">
                <a:solidFill>
                  <a:srgbClr val="00CC99"/>
                </a:solidFill>
                <a:latin typeface="Ravie" panose="04040805050809020602" pitchFamily="82" charset="0"/>
              </a:rPr>
              <a:t>2016</a:t>
            </a:r>
            <a:endParaRPr lang="el-GR" dirty="0">
              <a:solidFill>
                <a:srgbClr val="00CC99"/>
              </a:solidFill>
            </a:endParaRPr>
          </a:p>
        </p:txBody>
      </p:sp>
      <p:sp>
        <p:nvSpPr>
          <p:cNvPr id="14" name="TextBox 13"/>
          <p:cNvSpPr txBox="1"/>
          <p:nvPr/>
        </p:nvSpPr>
        <p:spPr>
          <a:xfrm>
            <a:off x="10365033" y="4311380"/>
            <a:ext cx="1552940" cy="369332"/>
          </a:xfrm>
          <a:prstGeom prst="rect">
            <a:avLst/>
          </a:prstGeom>
          <a:noFill/>
        </p:spPr>
        <p:txBody>
          <a:bodyPr wrap="square" rtlCol="0">
            <a:spAutoFit/>
          </a:bodyPr>
          <a:lstStyle/>
          <a:p>
            <a:r>
              <a:rPr lang="en-US" dirty="0" smtClean="0">
                <a:solidFill>
                  <a:srgbClr val="00CC99"/>
                </a:solidFill>
                <a:latin typeface="Ravie" panose="04040805050809020602" pitchFamily="82" charset="0"/>
              </a:rPr>
              <a:t>2021</a:t>
            </a:r>
            <a:endParaRPr lang="el-GR" dirty="0">
              <a:solidFill>
                <a:srgbClr val="00CC99"/>
              </a:solidFill>
            </a:endParaRPr>
          </a:p>
        </p:txBody>
      </p:sp>
      <p:pic>
        <p:nvPicPr>
          <p:cNvPr id="5" name="Picture 4"/>
          <p:cNvPicPr>
            <a:picLocks noChangeAspect="1"/>
          </p:cNvPicPr>
          <p:nvPr/>
        </p:nvPicPr>
        <p:blipFill rotWithShape="1">
          <a:blip r:embed="rId6"/>
          <a:srcRect l="31165" t="29073" r="32088" b="13323"/>
          <a:stretch/>
        </p:blipFill>
        <p:spPr>
          <a:xfrm>
            <a:off x="2178348" y="3289688"/>
            <a:ext cx="3817967" cy="3366649"/>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06" y="3215556"/>
            <a:ext cx="1847490" cy="1247056"/>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27537" t="26792" r="29942" b="33074"/>
          <a:stretch/>
        </p:blipFill>
        <p:spPr>
          <a:xfrm>
            <a:off x="318685" y="4856409"/>
            <a:ext cx="1320167" cy="1345722"/>
          </a:xfrm>
          <a:prstGeom prst="rect">
            <a:avLst/>
          </a:prstGeom>
        </p:spPr>
      </p:pic>
      <p:pic>
        <p:nvPicPr>
          <p:cNvPr id="13" name="Picture 12"/>
          <p:cNvPicPr>
            <a:picLocks noChangeAspect="1"/>
          </p:cNvPicPr>
          <p:nvPr/>
        </p:nvPicPr>
        <p:blipFill rotWithShape="1">
          <a:blip r:embed="rId8"/>
          <a:srcRect l="30298" t="50395" r="34095" b="41295"/>
          <a:stretch/>
        </p:blipFill>
        <p:spPr>
          <a:xfrm>
            <a:off x="6098950" y="5404414"/>
            <a:ext cx="5947503" cy="780754"/>
          </a:xfrm>
          <a:prstGeom prst="rect">
            <a:avLst/>
          </a:prstGeom>
        </p:spPr>
      </p:pic>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l="21033" t="63000" r="38570" b="23221"/>
          <a:stretch>
            <a:fillRect/>
          </a:stretch>
        </p:blipFill>
        <p:spPr bwMode="auto">
          <a:xfrm>
            <a:off x="6909908" y="0"/>
            <a:ext cx="5256213" cy="1008063"/>
          </a:xfrm>
          <a:prstGeom prst="rect">
            <a:avLst/>
          </a:prstGeom>
          <a:noFill/>
          <a:ln>
            <a:noFill/>
          </a:ln>
          <a:effectLst/>
          <a:extLst>
            <a:ext uri="{909E8E84-426E-40DD-AFC4-6F175D3DCCD1}">
              <a14:hiddenFill xmlns:a14="http://schemas.microsoft.com/office/drawing/2010/main">
                <a:blipFill dpi="0" rotWithShape="0">
                  <a:blip/>
                  <a:srcRect l="21033" t="63000" r="38570" b="232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393954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19459" y="1771135"/>
            <a:ext cx="5706638" cy="423836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2612628" y="361914"/>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l-GR" sz="4400" dirty="0" smtClean="0"/>
              <a:t>Απειλητικη για τη ζωη</a:t>
            </a:r>
            <a:endParaRPr lang="el-GR" sz="4400" dirty="0"/>
          </a:p>
        </p:txBody>
      </p:sp>
      <p:pic>
        <p:nvPicPr>
          <p:cNvPr id="6"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r="3508" b="14898"/>
          <a:stretch/>
        </p:blipFill>
        <p:spPr>
          <a:xfrm>
            <a:off x="76544" y="151839"/>
            <a:ext cx="2601986" cy="561273"/>
          </a:xfrm>
          <a:prstGeom prst="rect">
            <a:avLst/>
          </a:prstGeom>
        </p:spPr>
      </p:pic>
      <p:sp>
        <p:nvSpPr>
          <p:cNvPr id="7" name="Content Placeholder 2"/>
          <p:cNvSpPr txBox="1">
            <a:spLocks/>
          </p:cNvSpPr>
          <p:nvPr/>
        </p:nvSpPr>
        <p:spPr>
          <a:xfrm>
            <a:off x="311966" y="1771135"/>
            <a:ext cx="10075947" cy="466261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l-GR" dirty="0" smtClean="0"/>
              <a:t>Επείγουσα κατάσταση, βαρέως πάσχων ασθενής</a:t>
            </a:r>
          </a:p>
          <a:p>
            <a:r>
              <a:rPr lang="el-GR" dirty="0" smtClean="0"/>
              <a:t>Στα αρχικά στάδια μπορεί να «κρύβεται»</a:t>
            </a:r>
            <a:endParaRPr lang="en-US" dirty="0" smtClean="0"/>
          </a:p>
          <a:p>
            <a:pPr marL="0" indent="0">
              <a:buNone/>
            </a:pPr>
            <a:endParaRPr lang="el-GR" dirty="0" smtClean="0"/>
          </a:p>
          <a:p>
            <a:r>
              <a:rPr lang="el-GR" dirty="0" smtClean="0"/>
              <a:t>Το βασικό πρόβλημα είναι η ΙΣΤΙΚΗ ΥΠΟΞΙΑ</a:t>
            </a:r>
            <a:endParaRPr lang="en-US" dirty="0" smtClean="0"/>
          </a:p>
          <a:p>
            <a:endParaRPr lang="el-GR" dirty="0" smtClean="0"/>
          </a:p>
          <a:p>
            <a:r>
              <a:rPr lang="el-GR" dirty="0" smtClean="0"/>
              <a:t>Ανοχή στην υποξία</a:t>
            </a:r>
          </a:p>
          <a:p>
            <a:pPr>
              <a:buFont typeface="Wingdings" panose="05000000000000000000" pitchFamily="2" charset="2"/>
              <a:buChar char="ü"/>
            </a:pPr>
            <a:r>
              <a:rPr lang="el-GR" dirty="0" smtClean="0"/>
              <a:t> </a:t>
            </a:r>
            <a:r>
              <a:rPr lang="fi-FI" dirty="0" smtClean="0"/>
              <a:t> </a:t>
            </a:r>
            <a:r>
              <a:rPr lang="el-GR" dirty="0" smtClean="0"/>
              <a:t>Νευρώνες, μυοκάρδιο, νεφρικά σωληνάρια </a:t>
            </a:r>
            <a:r>
              <a:rPr lang="en-US" b="1" dirty="0" smtClean="0"/>
              <a:t>3 min</a:t>
            </a:r>
          </a:p>
          <a:p>
            <a:pPr>
              <a:buFont typeface="Wingdings" panose="05000000000000000000" pitchFamily="2" charset="2"/>
              <a:buChar char="ü"/>
            </a:pPr>
            <a:r>
              <a:rPr lang="fi-FI" dirty="0" smtClean="0"/>
              <a:t> </a:t>
            </a:r>
            <a:r>
              <a:rPr lang="el-GR" dirty="0" smtClean="0"/>
              <a:t>Ήπαρ, νεφροί </a:t>
            </a:r>
            <a:r>
              <a:rPr lang="en-US" b="1" dirty="0" smtClean="0"/>
              <a:t>15-20 min</a:t>
            </a:r>
          </a:p>
          <a:p>
            <a:pPr>
              <a:buFont typeface="Wingdings" panose="05000000000000000000" pitchFamily="2" charset="2"/>
              <a:buChar char="ü"/>
            </a:pPr>
            <a:r>
              <a:rPr lang="fi-FI" dirty="0" smtClean="0"/>
              <a:t> </a:t>
            </a:r>
            <a:r>
              <a:rPr lang="el-GR" dirty="0" smtClean="0"/>
              <a:t>Σκελετικοί μύες </a:t>
            </a:r>
            <a:r>
              <a:rPr lang="en-US" b="1" dirty="0" smtClean="0"/>
              <a:t>60-90 min</a:t>
            </a:r>
          </a:p>
          <a:p>
            <a:pPr>
              <a:buFont typeface="Wingdings" panose="05000000000000000000" pitchFamily="2" charset="2"/>
              <a:buChar char="ü"/>
            </a:pPr>
            <a:r>
              <a:rPr lang="fi-FI" dirty="0" smtClean="0"/>
              <a:t> </a:t>
            </a:r>
            <a:r>
              <a:rPr lang="el-GR" dirty="0" smtClean="0"/>
              <a:t>Λείες μυικές ίνες αγγείων </a:t>
            </a:r>
            <a:r>
              <a:rPr lang="en-US" b="1" dirty="0" smtClean="0"/>
              <a:t>24-72 hours</a:t>
            </a:r>
          </a:p>
          <a:p>
            <a:pPr>
              <a:buFont typeface="Wingdings" panose="05000000000000000000" pitchFamily="2" charset="2"/>
              <a:buChar char="ü"/>
            </a:pPr>
            <a:r>
              <a:rPr lang="fi-FI" dirty="0"/>
              <a:t> </a:t>
            </a:r>
            <a:r>
              <a:rPr lang="el-GR" dirty="0" smtClean="0"/>
              <a:t>Τρίχες, νύχια </a:t>
            </a:r>
            <a:r>
              <a:rPr lang="en-US" b="1" dirty="0" smtClean="0"/>
              <a:t>days postmortem</a:t>
            </a:r>
            <a:endParaRPr lang="el-GR" b="1" dirty="0" smtClean="0"/>
          </a:p>
          <a:p>
            <a:endParaRPr lang="el-GR" dirty="0" smtClean="0"/>
          </a:p>
          <a:p>
            <a:endParaRPr lang="el-GR" dirty="0"/>
          </a:p>
        </p:txBody>
      </p:sp>
      <p:sp>
        <p:nvSpPr>
          <p:cNvPr id="9" name="TextBox 8"/>
          <p:cNvSpPr txBox="1"/>
          <p:nvPr/>
        </p:nvSpPr>
        <p:spPr>
          <a:xfrm>
            <a:off x="3223178" y="6488668"/>
            <a:ext cx="3196281" cy="369332"/>
          </a:xfrm>
          <a:prstGeom prst="rect">
            <a:avLst/>
          </a:prstGeom>
          <a:noFill/>
        </p:spPr>
        <p:txBody>
          <a:bodyPr wrap="square" rtlCol="0">
            <a:spAutoFit/>
          </a:bodyPr>
          <a:lstStyle/>
          <a:p>
            <a:r>
              <a:rPr lang="en-US" dirty="0" smtClean="0">
                <a:latin typeface="Jokerman" panose="04090605060D06020702" pitchFamily="82" charset="0"/>
              </a:rPr>
              <a:t>Leach RM, Thorax, 2002</a:t>
            </a:r>
            <a:endParaRPr lang="el-GR" dirty="0"/>
          </a:p>
        </p:txBody>
      </p:sp>
    </p:spTree>
    <p:extLst>
      <p:ext uri="{BB962C8B-B14F-4D97-AF65-F5344CB8AC3E}">
        <p14:creationId xmlns:p14="http://schemas.microsoft.com/office/powerpoint/2010/main" val="95516688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9952" t="39100" r="33384" b="17264"/>
          <a:stretch/>
        </p:blipFill>
        <p:spPr>
          <a:xfrm>
            <a:off x="767750" y="724618"/>
            <a:ext cx="7617125" cy="50994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11066" t="12782" r="69576" b="77373"/>
          <a:stretch>
            <a:fillRect/>
          </a:stretch>
        </p:blipFill>
        <p:spPr bwMode="auto">
          <a:xfrm>
            <a:off x="9252093" y="1038801"/>
            <a:ext cx="2519363" cy="720725"/>
          </a:xfrm>
          <a:prstGeom prst="rect">
            <a:avLst/>
          </a:prstGeom>
          <a:noFill/>
          <a:ln>
            <a:noFill/>
          </a:ln>
          <a:effectLst/>
          <a:extLst>
            <a:ext uri="{909E8E84-426E-40DD-AFC4-6F175D3DCCD1}">
              <a14:hiddenFill xmlns:a14="http://schemas.microsoft.com/office/drawing/2010/main">
                <a:blipFill dpi="0" rotWithShape="0">
                  <a:blip/>
                  <a:srcRect l="11066" t="12782" r="69576" b="7737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10770475" y="2310052"/>
            <a:ext cx="1552940" cy="369332"/>
          </a:xfrm>
          <a:prstGeom prst="rect">
            <a:avLst/>
          </a:prstGeom>
          <a:noFill/>
        </p:spPr>
        <p:txBody>
          <a:bodyPr wrap="square" rtlCol="0">
            <a:spAutoFit/>
          </a:bodyPr>
          <a:lstStyle/>
          <a:p>
            <a:r>
              <a:rPr lang="en-US" dirty="0" smtClean="0">
                <a:solidFill>
                  <a:srgbClr val="00CC99"/>
                </a:solidFill>
                <a:latin typeface="Ravie" panose="04040805050809020602" pitchFamily="82" charset="0"/>
              </a:rPr>
              <a:t>2021</a:t>
            </a:r>
            <a:endParaRPr lang="el-GR" dirty="0">
              <a:solidFill>
                <a:srgbClr val="00CC99"/>
              </a:solidFill>
            </a:endParaRPr>
          </a:p>
        </p:txBody>
      </p:sp>
    </p:spTree>
    <p:extLst>
      <p:ext uri="{BB962C8B-B14F-4D97-AF65-F5344CB8AC3E}">
        <p14:creationId xmlns:p14="http://schemas.microsoft.com/office/powerpoint/2010/main" val="40948596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idx="1"/>
          </p:nvPr>
        </p:nvSpPr>
        <p:spPr>
          <a:xfrm>
            <a:off x="1207309" y="1429081"/>
            <a:ext cx="9938020" cy="5196006"/>
          </a:xfrm>
        </p:spPr>
        <p:txBody>
          <a:bodyPr rtlCol="0">
            <a:normAutofit lnSpcReduction="10000"/>
          </a:bodyPr>
          <a:lstStyle/>
          <a:p>
            <a:pPr marL="339725" indent="-339725">
              <a:spcBef>
                <a:spcPts val="5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altLang="el-GR" dirty="0" smtClean="0">
                <a:solidFill>
                  <a:schemeClr val="tx1">
                    <a:lumMod val="75000"/>
                    <a:lumOff val="25000"/>
                  </a:schemeClr>
                </a:solidFill>
              </a:rPr>
              <a:t>Άμεση αναγνώριση πιθανής εστίας που χρειάζεται άμεση αντιμετώπιση </a:t>
            </a:r>
            <a:r>
              <a:rPr lang="el-GR" altLang="el-GR" sz="1600" dirty="0"/>
              <a:t>(απόστημα; Χειρουργικές επιπλοκές, εμπύημα, σηπ. αρθρίτιδα)</a:t>
            </a:r>
            <a:r>
              <a:rPr lang="el-GR" altLang="el-GR" dirty="0" smtClean="0">
                <a:solidFill>
                  <a:schemeClr val="tx1">
                    <a:lumMod val="75000"/>
                    <a:lumOff val="25000"/>
                  </a:schemeClr>
                </a:solidFill>
              </a:rPr>
              <a:t> </a:t>
            </a:r>
          </a:p>
          <a:p>
            <a:pPr marL="339725" indent="-336550">
              <a:spcBef>
                <a:spcPts val="5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altLang="el-GR" dirty="0" smtClean="0">
                <a:solidFill>
                  <a:schemeClr val="tx1">
                    <a:lumMod val="75000"/>
                    <a:lumOff val="25000"/>
                  </a:schemeClr>
                </a:solidFill>
              </a:rPr>
              <a:t>                                                                                </a:t>
            </a:r>
          </a:p>
          <a:p>
            <a:pPr marL="341313" indent="-339725">
              <a:spcBef>
                <a:spcPts val="5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l-GR" altLang="el-GR" dirty="0" smtClean="0">
              <a:solidFill>
                <a:schemeClr val="tx1">
                  <a:lumMod val="75000"/>
                  <a:lumOff val="25000"/>
                </a:schemeClr>
              </a:solidFill>
            </a:endParaRPr>
          </a:p>
          <a:p>
            <a:pPr marL="341313" indent="-339725">
              <a:spcBef>
                <a:spcPts val="5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l-GR" altLang="el-GR" dirty="0" smtClean="0">
              <a:solidFill>
                <a:schemeClr val="tx1">
                  <a:lumMod val="75000"/>
                  <a:lumOff val="25000"/>
                </a:schemeClr>
              </a:solidFill>
            </a:endParaRPr>
          </a:p>
          <a:p>
            <a:pPr marL="341313" indent="-339725">
              <a:spcBef>
                <a:spcPts val="5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l-GR" altLang="el-GR" dirty="0" smtClean="0">
              <a:solidFill>
                <a:schemeClr val="tx1">
                  <a:lumMod val="75000"/>
                  <a:lumOff val="25000"/>
                </a:schemeClr>
              </a:solidFill>
            </a:endParaRPr>
          </a:p>
          <a:p>
            <a:pPr marL="341313" indent="-339725">
              <a:spcBef>
                <a:spcPts val="5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l-GR" altLang="el-GR" dirty="0" smtClean="0">
              <a:solidFill>
                <a:schemeClr val="tx1">
                  <a:lumMod val="75000"/>
                  <a:lumOff val="25000"/>
                </a:schemeClr>
              </a:solidFill>
            </a:endParaRPr>
          </a:p>
          <a:p>
            <a:pPr marL="341313" indent="-339725">
              <a:spcBef>
                <a:spcPts val="5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l-GR" altLang="el-GR" dirty="0" smtClean="0">
              <a:solidFill>
                <a:schemeClr val="tx1">
                  <a:lumMod val="75000"/>
                  <a:lumOff val="25000"/>
                </a:schemeClr>
              </a:solidFill>
            </a:endParaRPr>
          </a:p>
          <a:p>
            <a:pPr marL="341313" indent="-339725">
              <a:spcBef>
                <a:spcPts val="5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l-GR" altLang="el-GR" dirty="0" smtClean="0">
              <a:solidFill>
                <a:schemeClr val="tx1">
                  <a:lumMod val="75000"/>
                  <a:lumOff val="25000"/>
                </a:schemeClr>
              </a:solidFill>
            </a:endParaRPr>
          </a:p>
          <a:p>
            <a:pPr marL="339725" indent="-336550">
              <a:spcBef>
                <a:spcPts val="5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l-GR" altLang="el-GR" dirty="0" smtClean="0">
              <a:solidFill>
                <a:schemeClr val="tx1">
                  <a:lumMod val="75000"/>
                  <a:lumOff val="25000"/>
                </a:schemeClr>
              </a:solidFill>
            </a:endParaRPr>
          </a:p>
          <a:p>
            <a:pPr marL="339725" indent="-336550">
              <a:spcBef>
                <a:spcPts val="5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l-GR" altLang="el-GR" sz="1050" dirty="0" smtClean="0">
              <a:solidFill>
                <a:schemeClr val="tx1">
                  <a:lumMod val="75000"/>
                  <a:lumOff val="25000"/>
                </a:schemeClr>
              </a:solidFill>
            </a:endParaRPr>
          </a:p>
          <a:p>
            <a:pPr marL="339725" indent="-336550">
              <a:spcBef>
                <a:spcPts val="5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l-GR" altLang="el-GR" sz="1050" dirty="0" smtClean="0">
              <a:solidFill>
                <a:schemeClr val="tx1">
                  <a:lumMod val="75000"/>
                  <a:lumOff val="25000"/>
                </a:schemeClr>
              </a:solidFill>
            </a:endParaRPr>
          </a:p>
          <a:p>
            <a:pPr marL="339725" indent="-339725">
              <a:spcBef>
                <a:spcPts val="5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n-US" altLang="el-GR" dirty="0" smtClean="0">
              <a:solidFill>
                <a:schemeClr val="tx1">
                  <a:lumMod val="75000"/>
                  <a:lumOff val="25000"/>
                </a:schemeClr>
              </a:solidFill>
            </a:endParaRPr>
          </a:p>
          <a:p>
            <a:pPr marL="339725" indent="-339725">
              <a:spcBef>
                <a:spcPts val="5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n-US" altLang="el-GR" dirty="0">
              <a:solidFill>
                <a:schemeClr val="tx1">
                  <a:lumMod val="75000"/>
                  <a:lumOff val="25000"/>
                </a:schemeClr>
              </a:solidFill>
            </a:endParaRPr>
          </a:p>
          <a:p>
            <a:pPr marL="339725" indent="-339725">
              <a:spcBef>
                <a:spcPts val="5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n-US" altLang="el-GR" dirty="0" smtClean="0">
              <a:solidFill>
                <a:schemeClr val="tx1">
                  <a:lumMod val="75000"/>
                  <a:lumOff val="25000"/>
                </a:schemeClr>
              </a:solidFill>
            </a:endParaRPr>
          </a:p>
          <a:p>
            <a:pPr marL="339725" indent="-339725">
              <a:spcBef>
                <a:spcPts val="5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n-US" altLang="el-GR" dirty="0" smtClean="0">
              <a:solidFill>
                <a:schemeClr val="tx1">
                  <a:lumMod val="75000"/>
                  <a:lumOff val="25000"/>
                </a:schemeClr>
              </a:solidFill>
            </a:endParaRPr>
          </a:p>
          <a:p>
            <a:pPr marL="339725" indent="-339725">
              <a:spcBef>
                <a:spcPts val="5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altLang="el-GR" dirty="0" smtClean="0">
                <a:solidFill>
                  <a:schemeClr val="tx1">
                    <a:lumMod val="75000"/>
                    <a:lumOff val="25000"/>
                  </a:schemeClr>
                </a:solidFill>
              </a:rPr>
              <a:t>Άμεση αφαίρεση συσκευών ενδαγγειακής πρόσβασης (αν αποτελούν πιθανή εστία). </a:t>
            </a:r>
          </a:p>
        </p:txBody>
      </p:sp>
      <p:sp>
        <p:nvSpPr>
          <p:cNvPr id="104451" name="Rectangle 2"/>
          <p:cNvSpPr>
            <a:spLocks noChangeArrowheads="1"/>
          </p:cNvSpPr>
          <p:nvPr/>
        </p:nvSpPr>
        <p:spPr bwMode="auto">
          <a:xfrm>
            <a:off x="-638744" y="-93786"/>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eaLnBrk="1" hangingPunct="1">
              <a:buSzPct val="100000"/>
            </a:pPr>
            <a:r>
              <a:rPr lang="el-GR" altLang="el-GR" sz="3200" b="1" dirty="0">
                <a:solidFill>
                  <a:srgbClr val="000000"/>
                </a:solidFill>
              </a:rPr>
              <a:t>ΕΛΕΓΧΟΣ ΕΣΤΙΑΣ</a:t>
            </a:r>
            <a:r>
              <a:rPr lang="el-GR" altLang="el-GR" sz="4400" dirty="0">
                <a:solidFill>
                  <a:srgbClr val="000000"/>
                </a:solidFill>
              </a:rPr>
              <a:t> </a:t>
            </a:r>
          </a:p>
        </p:txBody>
      </p:sp>
      <p:pic>
        <p:nvPicPr>
          <p:cNvPr id="104453" name="Picture 4"/>
          <p:cNvPicPr>
            <a:picLocks noChangeAspect="1" noChangeArrowheads="1"/>
          </p:cNvPicPr>
          <p:nvPr/>
        </p:nvPicPr>
        <p:blipFill>
          <a:blip r:embed="rId3">
            <a:extLst>
              <a:ext uri="{28A0092B-C50C-407E-A947-70E740481C1C}">
                <a14:useLocalDpi xmlns:a14="http://schemas.microsoft.com/office/drawing/2010/main" val="0"/>
              </a:ext>
            </a:extLst>
          </a:blip>
          <a:srcRect l="21033" t="63000" r="38570" b="23221"/>
          <a:stretch>
            <a:fillRect/>
          </a:stretch>
        </p:blipFill>
        <p:spPr bwMode="auto">
          <a:xfrm>
            <a:off x="6935787" y="0"/>
            <a:ext cx="5256213" cy="1008063"/>
          </a:xfrm>
          <a:prstGeom prst="rect">
            <a:avLst/>
          </a:prstGeom>
          <a:noFill/>
          <a:ln>
            <a:noFill/>
          </a:ln>
          <a:effectLst/>
          <a:extLst>
            <a:ext uri="{909E8E84-426E-40DD-AFC4-6F175D3DCCD1}">
              <a14:hiddenFill xmlns:a14="http://schemas.microsoft.com/office/drawing/2010/main">
                <a:blipFill dpi="0" rotWithShape="0">
                  <a:blip/>
                  <a:srcRect l="21033" t="63000" r="38570" b="232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445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2925764"/>
            <a:ext cx="2106613" cy="2808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4455" name="Picture 6"/>
          <p:cNvPicPr>
            <a:picLocks noChangeAspect="1" noChangeArrowheads="1"/>
          </p:cNvPicPr>
          <p:nvPr/>
        </p:nvPicPr>
        <p:blipFill>
          <a:blip r:embed="rId5">
            <a:extLst>
              <a:ext uri="{28A0092B-C50C-407E-A947-70E740481C1C}">
                <a14:useLocalDpi xmlns:a14="http://schemas.microsoft.com/office/drawing/2010/main" val="0"/>
              </a:ext>
            </a:extLst>
          </a:blip>
          <a:srcRect l="2814" r="13840" b="7425"/>
          <a:stretch>
            <a:fillRect/>
          </a:stretch>
        </p:blipFill>
        <p:spPr bwMode="auto">
          <a:xfrm>
            <a:off x="3790950" y="3429001"/>
            <a:ext cx="2160588" cy="1800225"/>
          </a:xfrm>
          <a:prstGeom prst="rect">
            <a:avLst/>
          </a:prstGeom>
          <a:noFill/>
          <a:ln>
            <a:noFill/>
          </a:ln>
          <a:effectLst/>
          <a:extLst>
            <a:ext uri="{909E8E84-426E-40DD-AFC4-6F175D3DCCD1}">
              <a14:hiddenFill xmlns:a14="http://schemas.microsoft.com/office/drawing/2010/main">
                <a:blipFill dpi="0" rotWithShape="0">
                  <a:blip/>
                  <a:srcRect l="2814" r="13840" b="742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445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9863" y="3429001"/>
            <a:ext cx="2028825" cy="1976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4457" name="Picture 8"/>
          <p:cNvPicPr>
            <a:picLocks noChangeAspect="1" noChangeArrowheads="1"/>
          </p:cNvPicPr>
          <p:nvPr/>
        </p:nvPicPr>
        <p:blipFill>
          <a:blip r:embed="rId7">
            <a:extLst>
              <a:ext uri="{28A0092B-C50C-407E-A947-70E740481C1C}">
                <a14:useLocalDpi xmlns:a14="http://schemas.microsoft.com/office/drawing/2010/main" val="0"/>
              </a:ext>
            </a:extLst>
          </a:blip>
          <a:srcRect t="23405" b="4265"/>
          <a:stretch>
            <a:fillRect/>
          </a:stretch>
        </p:blipFill>
        <p:spPr bwMode="auto">
          <a:xfrm>
            <a:off x="8166101" y="3068639"/>
            <a:ext cx="2538413" cy="2447925"/>
          </a:xfrm>
          <a:prstGeom prst="rect">
            <a:avLst/>
          </a:prstGeom>
          <a:noFill/>
          <a:ln>
            <a:noFill/>
          </a:ln>
          <a:effectLst/>
          <a:extLst>
            <a:ext uri="{909E8E84-426E-40DD-AFC4-6F175D3DCCD1}">
              <a14:hiddenFill xmlns:a14="http://schemas.microsoft.com/office/drawing/2010/main">
                <a:blipFill dpi="0" rotWithShape="0">
                  <a:blip/>
                  <a:srcRect t="23405" b="426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4253697" y="2493059"/>
            <a:ext cx="349965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l-GR" dirty="0" smtClean="0"/>
              <a:t>Ασθενής με κίρρωση και έκπτωση επιπέδου συνείδησης</a:t>
            </a:r>
            <a:endParaRPr lang="el-GR" dirty="0"/>
          </a:p>
        </p:txBody>
      </p:sp>
      <p:pic>
        <p:nvPicPr>
          <p:cNvPr id="12" name="Picture 11"/>
          <p:cNvPicPr>
            <a:picLocks noChangeAspect="1"/>
          </p:cNvPicPr>
          <p:nvPr/>
        </p:nvPicPr>
        <p:blipFill>
          <a:blip r:embed="rId8" cstate="print">
            <a:clrChange>
              <a:clrFrom>
                <a:srgbClr val="F6FFF8"/>
              </a:clrFrom>
              <a:clrTo>
                <a:srgbClr val="F6FFF8">
                  <a:alpha val="0"/>
                </a:srgbClr>
              </a:clrTo>
            </a:clrChange>
            <a:extLst>
              <a:ext uri="{28A0092B-C50C-407E-A947-70E740481C1C}">
                <a14:useLocalDpi xmlns:a14="http://schemas.microsoft.com/office/drawing/2010/main" val="0"/>
              </a:ext>
            </a:extLst>
          </a:blip>
          <a:stretch>
            <a:fillRect/>
          </a:stretch>
        </p:blipFill>
        <p:spPr>
          <a:xfrm>
            <a:off x="193906" y="110005"/>
            <a:ext cx="1013403" cy="1319076"/>
          </a:xfrm>
          <a:prstGeom prst="rect">
            <a:avLst/>
          </a:prstGeom>
        </p:spPr>
      </p:pic>
    </p:spTree>
    <p:extLst>
      <p:ext uri="{BB962C8B-B14F-4D97-AF65-F5344CB8AC3E}">
        <p14:creationId xmlns:p14="http://schemas.microsoft.com/office/powerpoint/2010/main" val="13424886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4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4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ChangeArrowheads="1"/>
          </p:cNvSpPr>
          <p:nvPr/>
        </p:nvSpPr>
        <p:spPr bwMode="auto">
          <a:xfrm>
            <a:off x="-1697632" y="127783"/>
            <a:ext cx="8229600" cy="709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eaLnBrk="1" hangingPunct="1">
              <a:buSzPct val="100000"/>
            </a:pPr>
            <a:r>
              <a:rPr lang="el-GR" altLang="el-GR" sz="3200" b="1" dirty="0">
                <a:solidFill>
                  <a:srgbClr val="000000"/>
                </a:solidFill>
              </a:rPr>
              <a:t>«Τι αντιμικροβιακό </a:t>
            </a:r>
            <a:endParaRPr lang="en-US" altLang="el-GR" sz="3200" b="1" dirty="0" smtClean="0">
              <a:solidFill>
                <a:srgbClr val="000000"/>
              </a:solidFill>
            </a:endParaRPr>
          </a:p>
          <a:p>
            <a:pPr algn="ctr" eaLnBrk="1" hangingPunct="1">
              <a:buSzPct val="100000"/>
            </a:pPr>
            <a:r>
              <a:rPr lang="el-GR" altLang="el-GR" sz="3200" b="1" dirty="0" smtClean="0">
                <a:solidFill>
                  <a:srgbClr val="000000"/>
                </a:solidFill>
              </a:rPr>
              <a:t>σχήμα </a:t>
            </a:r>
            <a:r>
              <a:rPr lang="el-GR" altLang="el-GR" sz="3200" b="1" dirty="0">
                <a:solidFill>
                  <a:srgbClr val="000000"/>
                </a:solidFill>
              </a:rPr>
              <a:t>θα επιλέξω;»</a:t>
            </a:r>
          </a:p>
        </p:txBody>
      </p:sp>
      <p:graphicFrame>
        <p:nvGraphicFramePr>
          <p:cNvPr id="8" name="Diagram 7"/>
          <p:cNvGraphicFramePr/>
          <p:nvPr>
            <p:extLst/>
          </p:nvPr>
        </p:nvGraphicFramePr>
        <p:xfrm>
          <a:off x="-171655" y="1350762"/>
          <a:ext cx="5817575" cy="4932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Table 8"/>
          <p:cNvGraphicFramePr>
            <a:graphicFrameLocks noGrp="1"/>
          </p:cNvGraphicFramePr>
          <p:nvPr>
            <p:extLst/>
          </p:nvPr>
        </p:nvGraphicFramePr>
        <p:xfrm>
          <a:off x="5239958" y="127783"/>
          <a:ext cx="6758058" cy="6614160"/>
        </p:xfrm>
        <a:graphic>
          <a:graphicData uri="http://schemas.openxmlformats.org/drawingml/2006/table">
            <a:tbl>
              <a:tblPr firstRow="1" bandRow="1">
                <a:tableStyleId>{21E4AEA4-8DFA-4A89-87EB-49C32662AFE0}</a:tableStyleId>
              </a:tblPr>
              <a:tblGrid>
                <a:gridCol w="1864354"/>
                <a:gridCol w="4893704"/>
              </a:tblGrid>
              <a:tr h="315979">
                <a:tc>
                  <a:txBody>
                    <a:bodyPr/>
                    <a:lstStyle/>
                    <a:p>
                      <a:r>
                        <a:rPr lang="el-GR" dirty="0" smtClean="0"/>
                        <a:t>Εστία</a:t>
                      </a:r>
                      <a:r>
                        <a:rPr lang="el-GR" baseline="0" dirty="0" smtClean="0"/>
                        <a:t> λοίμωξης</a:t>
                      </a:r>
                      <a:endParaRPr lang="el-GR" dirty="0"/>
                    </a:p>
                  </a:txBody>
                  <a:tcPr/>
                </a:tc>
                <a:tc>
                  <a:txBody>
                    <a:bodyPr/>
                    <a:lstStyle/>
                    <a:p>
                      <a:pPr algn="ctr"/>
                      <a:r>
                        <a:rPr lang="el-GR" dirty="0" smtClean="0"/>
                        <a:t>Εμπειρικό αντιβιοτικό σχήμα</a:t>
                      </a:r>
                      <a:endParaRPr lang="el-GR" dirty="0"/>
                    </a:p>
                  </a:txBody>
                  <a:tcPr/>
                </a:tc>
              </a:tr>
              <a:tr h="2106529">
                <a:tc>
                  <a:txBody>
                    <a:bodyPr/>
                    <a:lstStyle/>
                    <a:p>
                      <a:r>
                        <a:rPr lang="el-GR" dirty="0" smtClean="0"/>
                        <a:t>Πνευμονία Κοινότητας</a:t>
                      </a:r>
                      <a:endParaRPr lang="el-GR" dirty="0"/>
                    </a:p>
                  </a:txBody>
                  <a:tcPr/>
                </a:tc>
                <a:tc>
                  <a:txBody>
                    <a:bodyPr/>
                    <a:lstStyle/>
                    <a:p>
                      <a:r>
                        <a:rPr lang="el-GR" sz="1400" b="1" dirty="0" smtClean="0"/>
                        <a:t>ΕΞΩΝΟΣΟΚΟΜΕΙΑΚΑ</a:t>
                      </a:r>
                      <a:endParaRPr lang="el-GR" sz="1400" b="1" baseline="0" dirty="0" smtClean="0"/>
                    </a:p>
                    <a:p>
                      <a:pPr marL="0" indent="0">
                        <a:buFontTx/>
                        <a:buNone/>
                      </a:pPr>
                      <a:r>
                        <a:rPr lang="el-GR" sz="1400" baseline="0" dirty="0" smtClean="0"/>
                        <a:t>-</a:t>
                      </a:r>
                      <a:r>
                        <a:rPr lang="el-GR" sz="1400" i="1" baseline="0" dirty="0" smtClean="0"/>
                        <a:t>Χωρίς συννοσηρότητες</a:t>
                      </a:r>
                      <a:r>
                        <a:rPr lang="el-GR" sz="1400" baseline="0" dirty="0" smtClean="0"/>
                        <a:t>: αμοξυκιλλίνη 1</a:t>
                      </a:r>
                      <a:r>
                        <a:rPr lang="en-US" sz="1400" baseline="0" dirty="0" err="1" smtClean="0"/>
                        <a:t>gx</a:t>
                      </a:r>
                      <a:r>
                        <a:rPr lang="el-GR" sz="1400" baseline="0" dirty="0" smtClean="0"/>
                        <a:t>3 </a:t>
                      </a:r>
                      <a:r>
                        <a:rPr lang="el-GR" sz="1400" u="sng" baseline="0" dirty="0" smtClean="0">
                          <a:solidFill>
                            <a:schemeClr val="accent2">
                              <a:lumMod val="75000"/>
                            </a:schemeClr>
                          </a:solidFill>
                        </a:rPr>
                        <a:t>ή </a:t>
                      </a:r>
                      <a:r>
                        <a:rPr lang="el-GR" sz="1400" baseline="0" dirty="0" smtClean="0"/>
                        <a:t>δοξυκυκλίνη 100</a:t>
                      </a:r>
                      <a:r>
                        <a:rPr lang="en-US" sz="1400" baseline="0" dirty="0" smtClean="0"/>
                        <a:t>mgx2</a:t>
                      </a:r>
                    </a:p>
                    <a:p>
                      <a:pPr marL="0" indent="0">
                        <a:buFontTx/>
                        <a:buNone/>
                      </a:pPr>
                      <a:r>
                        <a:rPr lang="el-GR" sz="1400" baseline="0" dirty="0" smtClean="0"/>
                        <a:t>-</a:t>
                      </a:r>
                      <a:r>
                        <a:rPr lang="el-GR" sz="1400" i="1" baseline="0" dirty="0" smtClean="0"/>
                        <a:t>Με συννοσηρότητες</a:t>
                      </a:r>
                      <a:r>
                        <a:rPr lang="el-GR" sz="1400" baseline="0" dirty="0" smtClean="0"/>
                        <a:t>: αμοξ/κλαβ 1</a:t>
                      </a:r>
                      <a:r>
                        <a:rPr lang="en-US" sz="1400" baseline="0" dirty="0" smtClean="0"/>
                        <a:t>gx2</a:t>
                      </a:r>
                      <a:r>
                        <a:rPr lang="el-GR" sz="1400" baseline="0" dirty="0" smtClean="0"/>
                        <a:t> ή</a:t>
                      </a:r>
                      <a:r>
                        <a:rPr lang="en-US" sz="1400" baseline="0" dirty="0" smtClean="0"/>
                        <a:t> </a:t>
                      </a:r>
                      <a:r>
                        <a:rPr lang="el-GR" sz="1400" baseline="0" dirty="0" smtClean="0"/>
                        <a:t>κεφουροξίμη 500</a:t>
                      </a:r>
                      <a:r>
                        <a:rPr lang="en-US" sz="1400" baseline="0" dirty="0" smtClean="0"/>
                        <a:t>x2 </a:t>
                      </a:r>
                      <a:r>
                        <a:rPr lang="en-US" sz="1400" b="1" baseline="0" dirty="0" smtClean="0"/>
                        <a:t>+ </a:t>
                      </a:r>
                      <a:r>
                        <a:rPr lang="el-GR" sz="1400" baseline="0" dirty="0" smtClean="0"/>
                        <a:t>μακρολ</a:t>
                      </a:r>
                    </a:p>
                    <a:p>
                      <a:pPr marL="0" indent="0">
                        <a:buFontTx/>
                        <a:buNone/>
                      </a:pPr>
                      <a:r>
                        <a:rPr lang="el-GR" sz="1400" u="sng" baseline="0" dirty="0" smtClean="0">
                          <a:solidFill>
                            <a:schemeClr val="accent2">
                              <a:lumMod val="75000"/>
                            </a:schemeClr>
                          </a:solidFill>
                        </a:rPr>
                        <a:t>Ή</a:t>
                      </a:r>
                      <a:r>
                        <a:rPr lang="el-GR" sz="1400" baseline="0" dirty="0" smtClean="0"/>
                        <a:t> β-λακτάμη </a:t>
                      </a:r>
                      <a:r>
                        <a:rPr lang="el-GR" sz="1400" b="1" baseline="0" dirty="0" smtClean="0"/>
                        <a:t>+ </a:t>
                      </a:r>
                      <a:r>
                        <a:rPr lang="el-GR" sz="1400" baseline="0" dirty="0" smtClean="0"/>
                        <a:t>δοξυκυκλίνη </a:t>
                      </a:r>
                      <a:r>
                        <a:rPr lang="el-GR" sz="1400" u="sng" baseline="0" dirty="0" smtClean="0">
                          <a:solidFill>
                            <a:schemeClr val="accent2">
                              <a:lumMod val="75000"/>
                            </a:schemeClr>
                          </a:solidFill>
                        </a:rPr>
                        <a:t>ή</a:t>
                      </a:r>
                      <a:r>
                        <a:rPr lang="el-GR" sz="1400" baseline="0" dirty="0" smtClean="0"/>
                        <a:t> αναπνευστική κινολόνη</a:t>
                      </a:r>
                    </a:p>
                    <a:p>
                      <a:pPr marL="0" indent="0">
                        <a:buFontTx/>
                        <a:buNone/>
                      </a:pPr>
                      <a:r>
                        <a:rPr lang="el-GR" sz="1400" b="1" baseline="0" dirty="0" smtClean="0"/>
                        <a:t>ΕΝΔΟΝΟΣΟΚΟΜΕΙΑΚΑ</a:t>
                      </a:r>
                    </a:p>
                    <a:p>
                      <a:pPr marL="0" indent="0">
                        <a:buFontTx/>
                        <a:buNone/>
                      </a:pPr>
                      <a:r>
                        <a:rPr lang="el-GR" sz="1400" baseline="0" dirty="0" smtClean="0"/>
                        <a:t>-Αμπικιλλίνη/κλαβουλανικό ή κεφτριαξόνη</a:t>
                      </a:r>
                      <a:r>
                        <a:rPr lang="el-GR" sz="1400" b="1" baseline="0" dirty="0" smtClean="0"/>
                        <a:t> + </a:t>
                      </a:r>
                      <a:r>
                        <a:rPr lang="el-GR" sz="1400" baseline="0" dirty="0" smtClean="0"/>
                        <a:t>μακρολίδη </a:t>
                      </a:r>
                      <a:r>
                        <a:rPr lang="el-GR" sz="1400" baseline="0" dirty="0" smtClean="0">
                          <a:solidFill>
                            <a:schemeClr val="accent2">
                              <a:lumMod val="75000"/>
                            </a:schemeClr>
                          </a:solidFill>
                        </a:rPr>
                        <a:t>ή</a:t>
                      </a:r>
                      <a:r>
                        <a:rPr lang="el-GR" sz="1400" baseline="0" dirty="0" smtClean="0"/>
                        <a:t> αν κινολόνη</a:t>
                      </a:r>
                    </a:p>
                    <a:p>
                      <a:pPr marL="0" indent="0">
                        <a:buFontTx/>
                        <a:buNone/>
                      </a:pPr>
                      <a:r>
                        <a:rPr lang="el-GR" sz="1400" i="1" baseline="0" dirty="0" smtClean="0"/>
                        <a:t>-Σε κίνδυνο </a:t>
                      </a:r>
                      <a:r>
                        <a:rPr lang="en-US" sz="1400" i="1" baseline="0" dirty="0" smtClean="0"/>
                        <a:t>Pseud </a:t>
                      </a:r>
                      <a:r>
                        <a:rPr lang="el-GR" sz="1400" i="1" baseline="0" dirty="0" smtClean="0"/>
                        <a:t>ή </a:t>
                      </a:r>
                      <a:r>
                        <a:rPr lang="en-US" sz="1400" i="1" baseline="0" dirty="0" smtClean="0"/>
                        <a:t>MRSA</a:t>
                      </a:r>
                      <a:r>
                        <a:rPr lang="el-GR" sz="1400" i="1" baseline="0" dirty="0" smtClean="0"/>
                        <a:t>: </a:t>
                      </a:r>
                      <a:r>
                        <a:rPr lang="el-GR" sz="1400" baseline="0" dirty="0" smtClean="0"/>
                        <a:t>πιπ/ταζο, κεφιπίμη, κεφταζιδίμη, μεροπενέμη + βανκο ή λινεζολίδη</a:t>
                      </a:r>
                      <a:endParaRPr lang="el-GR" sz="1400" dirty="0"/>
                    </a:p>
                  </a:txBody>
                  <a:tcPr/>
                </a:tc>
              </a:tr>
              <a:tr h="2475171">
                <a:tc>
                  <a:txBody>
                    <a:bodyPr/>
                    <a:lstStyle/>
                    <a:p>
                      <a:r>
                        <a:rPr lang="el-GR" dirty="0" smtClean="0"/>
                        <a:t>Οξεία</a:t>
                      </a:r>
                    </a:p>
                    <a:p>
                      <a:r>
                        <a:rPr lang="el-GR" dirty="0" smtClean="0"/>
                        <a:t>επιπλεγμένη λοίμωξη ουροποιητικού</a:t>
                      </a:r>
                      <a:endParaRPr lang="el-GR" dirty="0"/>
                    </a:p>
                  </a:txBody>
                  <a:tcPr/>
                </a:tc>
                <a:tc>
                  <a:txBody>
                    <a:bodyPr/>
                    <a:lstStyle/>
                    <a:p>
                      <a:r>
                        <a:rPr lang="el-GR" sz="1400" b="1" dirty="0" smtClean="0"/>
                        <a:t>ΕΞΩΝΟΣΟΚΟΜΕΙΑΚΑ</a:t>
                      </a:r>
                    </a:p>
                    <a:p>
                      <a:r>
                        <a:rPr lang="el-GR" sz="1400" b="1" dirty="0" smtClean="0"/>
                        <a:t>Με</a:t>
                      </a:r>
                      <a:r>
                        <a:rPr lang="el-GR" sz="1400" b="1" baseline="0" dirty="0" smtClean="0"/>
                        <a:t> κίνδυνο </a:t>
                      </a:r>
                      <a:r>
                        <a:rPr lang="en-US" sz="1400" b="1" baseline="0" dirty="0" smtClean="0"/>
                        <a:t>MDR</a:t>
                      </a:r>
                      <a:r>
                        <a:rPr lang="el-GR" sz="1400" b="1" baseline="0" dirty="0" smtClean="0"/>
                        <a:t>: </a:t>
                      </a:r>
                      <a:r>
                        <a:rPr lang="el-GR" sz="1400" b="0" baseline="0" dirty="0" smtClean="0"/>
                        <a:t>ΕΦ ή ΕΜ άπαξ 1γρ ερταπενέμη και εν συνεχεία </a:t>
                      </a:r>
                      <a:r>
                        <a:rPr lang="en-US" sz="1400" b="0" baseline="0" dirty="0" err="1" smtClean="0"/>
                        <a:t>po</a:t>
                      </a:r>
                      <a:r>
                        <a:rPr lang="en-US" sz="1400" b="0" baseline="0" dirty="0" smtClean="0"/>
                        <a:t> </a:t>
                      </a:r>
                      <a:r>
                        <a:rPr lang="el-GR" sz="1400" b="0" baseline="0" dirty="0" smtClean="0"/>
                        <a:t>σιπροφλοξασίνη</a:t>
                      </a:r>
                      <a:r>
                        <a:rPr lang="en-US" sz="1400" b="0" baseline="0" dirty="0" smtClean="0"/>
                        <a:t> </a:t>
                      </a:r>
                      <a:r>
                        <a:rPr lang="el-GR" sz="1400" b="0" baseline="0" dirty="0" smtClean="0"/>
                        <a:t>ή συνέχιση ερταπενέμης</a:t>
                      </a:r>
                    </a:p>
                    <a:p>
                      <a:r>
                        <a:rPr lang="el-GR" sz="1400" b="1" baseline="0" dirty="0" smtClean="0"/>
                        <a:t>Χωρίς κίνδυνο </a:t>
                      </a:r>
                      <a:r>
                        <a:rPr lang="en-US" sz="1400" b="1" baseline="0" dirty="0" smtClean="0"/>
                        <a:t>MDR</a:t>
                      </a:r>
                      <a:r>
                        <a:rPr lang="el-GR" sz="1400" b="1" baseline="0" dirty="0" smtClean="0"/>
                        <a:t>: </a:t>
                      </a:r>
                      <a:r>
                        <a:rPr lang="en-US" sz="1400" b="1" baseline="0" dirty="0" smtClean="0"/>
                        <a:t>PO </a:t>
                      </a:r>
                      <a:r>
                        <a:rPr lang="el-GR" sz="1400" b="0" baseline="0" dirty="0" smtClean="0"/>
                        <a:t>σιπροφλοξασίνη ή λεβοφλοξασίνη </a:t>
                      </a:r>
                      <a:r>
                        <a:rPr lang="el-GR" sz="1400" b="0" u="sng" baseline="0" dirty="0" smtClean="0">
                          <a:solidFill>
                            <a:schemeClr val="accent2">
                              <a:lumMod val="75000"/>
                            </a:schemeClr>
                          </a:solidFill>
                        </a:rPr>
                        <a:t>ή</a:t>
                      </a:r>
                    </a:p>
                    <a:p>
                      <a:r>
                        <a:rPr lang="en-US" sz="1400" b="0" baseline="0" dirty="0" smtClean="0"/>
                        <a:t> </a:t>
                      </a:r>
                      <a:r>
                        <a:rPr lang="el-GR" sz="1400" b="0" baseline="0" dirty="0" smtClean="0"/>
                        <a:t>ΕΦ/ΕΜ κεφτριαξόνη/γενταμυκίνη/αμικασίνη άπαξ και </a:t>
                      </a:r>
                      <a:r>
                        <a:rPr lang="en-US" sz="1400" b="0" baseline="0" dirty="0" err="1" smtClean="0"/>
                        <a:t>po</a:t>
                      </a:r>
                      <a:r>
                        <a:rPr lang="el-GR" sz="1400" b="0" baseline="0" dirty="0" smtClean="0"/>
                        <a:t> σιπρο/λεβο ή</a:t>
                      </a:r>
                      <a:r>
                        <a:rPr lang="en-US" sz="1400" b="0" baseline="0" dirty="0" smtClean="0"/>
                        <a:t> </a:t>
                      </a:r>
                      <a:r>
                        <a:rPr lang="el-GR" sz="1400" b="0" baseline="0" dirty="0" smtClean="0"/>
                        <a:t>αμοξυκιλλίνη/κλαβουλανικό</a:t>
                      </a:r>
                      <a:endParaRPr lang="el-GR" sz="1400" b="1" dirty="0" smtClean="0"/>
                    </a:p>
                    <a:p>
                      <a:r>
                        <a:rPr lang="el-GR" sz="1400" b="1" dirty="0" smtClean="0"/>
                        <a:t>ΕΝΔΟΝΟΣΟΚΟΜΕΙΑΚΑ</a:t>
                      </a:r>
                    </a:p>
                    <a:p>
                      <a:r>
                        <a:rPr lang="el-GR" sz="1400" b="1" dirty="0" smtClean="0"/>
                        <a:t>Χωρίς σήψη ή απόφραξη</a:t>
                      </a:r>
                    </a:p>
                    <a:p>
                      <a:r>
                        <a:rPr lang="el-GR" sz="1400" dirty="0" smtClean="0"/>
                        <a:t>-Χωρίς</a:t>
                      </a:r>
                      <a:r>
                        <a:rPr lang="el-GR" sz="1400" baseline="0" dirty="0" smtClean="0"/>
                        <a:t> κ</a:t>
                      </a:r>
                      <a:r>
                        <a:rPr lang="el-GR" sz="1400" dirty="0" smtClean="0"/>
                        <a:t>ίνδυνο</a:t>
                      </a:r>
                      <a:r>
                        <a:rPr lang="el-GR" sz="1400" baseline="0" dirty="0" smtClean="0"/>
                        <a:t> </a:t>
                      </a:r>
                      <a:r>
                        <a:rPr lang="en-US" sz="1400" baseline="0" dirty="0" smtClean="0"/>
                        <a:t>MDR</a:t>
                      </a:r>
                      <a:r>
                        <a:rPr lang="el-GR" sz="1400" baseline="0" dirty="0" smtClean="0"/>
                        <a:t>: ΕΦ (κεφτριαξόνη, πιπ/ταζο, σιπροφλοξασίνη) </a:t>
                      </a:r>
                      <a:r>
                        <a:rPr lang="en-US" sz="1400" baseline="0" dirty="0" smtClean="0"/>
                        <a:t>PO (</a:t>
                      </a:r>
                      <a:r>
                        <a:rPr lang="el-GR" sz="1400" baseline="0" dirty="0" smtClean="0"/>
                        <a:t>σιπροφλοξασίνη/λεβοφλοξασίνη)</a:t>
                      </a:r>
                    </a:p>
                    <a:p>
                      <a:r>
                        <a:rPr lang="el-GR" sz="1400" baseline="0" dirty="0" smtClean="0"/>
                        <a:t>-Με κίνδυνο </a:t>
                      </a:r>
                      <a:r>
                        <a:rPr lang="en-US" sz="1400" baseline="0" dirty="0" smtClean="0"/>
                        <a:t>MDR</a:t>
                      </a:r>
                      <a:r>
                        <a:rPr lang="el-GR" sz="1400" baseline="0" dirty="0" smtClean="0"/>
                        <a:t>: Καρβαπενέμη</a:t>
                      </a:r>
                    </a:p>
                    <a:p>
                      <a:r>
                        <a:rPr lang="el-GR" sz="1400" b="1" baseline="0" dirty="0" smtClean="0"/>
                        <a:t>Σε σήψη ή απόφραξη</a:t>
                      </a:r>
                    </a:p>
                    <a:p>
                      <a:r>
                        <a:rPr lang="el-GR" sz="1400" baseline="0" dirty="0" smtClean="0"/>
                        <a:t>Καρβαπενέμη + βανκομυκίνη (ή δαπτο ή λινεζολίδη)</a:t>
                      </a:r>
                      <a:endParaRPr lang="el-GR" sz="1400" dirty="0"/>
                    </a:p>
                  </a:txBody>
                  <a:tcPr/>
                </a:tc>
              </a:tr>
              <a:tr h="631959">
                <a:tc>
                  <a:txBody>
                    <a:bodyPr/>
                    <a:lstStyle/>
                    <a:p>
                      <a:r>
                        <a:rPr lang="el-GR" b="1" dirty="0" smtClean="0">
                          <a:solidFill>
                            <a:schemeClr val="accent1"/>
                          </a:solidFill>
                        </a:rPr>
                        <a:t>Οξεία Μηνιγγίτιδα</a:t>
                      </a:r>
                      <a:endParaRPr lang="el-GR" b="1" dirty="0">
                        <a:solidFill>
                          <a:schemeClr val="accent1"/>
                        </a:solidFill>
                      </a:endParaRPr>
                    </a:p>
                  </a:txBody>
                  <a:tcPr/>
                </a:tc>
                <a:tc>
                  <a:txBody>
                    <a:bodyPr/>
                    <a:lstStyle/>
                    <a:p>
                      <a:r>
                        <a:rPr lang="el-GR" sz="1400" dirty="0" smtClean="0"/>
                        <a:t>ΕΦ </a:t>
                      </a:r>
                      <a:r>
                        <a:rPr lang="en-US" sz="1400" dirty="0" err="1" smtClean="0"/>
                        <a:t>dexa</a:t>
                      </a:r>
                      <a:r>
                        <a:rPr lang="en-US" sz="1400" dirty="0" smtClean="0"/>
                        <a:t> 0.15mg/Kg</a:t>
                      </a:r>
                      <a:r>
                        <a:rPr lang="en-US" sz="1400" baseline="0" dirty="0" smtClean="0"/>
                        <a:t> + </a:t>
                      </a:r>
                      <a:r>
                        <a:rPr lang="el-GR" sz="1400" dirty="0" smtClean="0"/>
                        <a:t>ΕΦ 2</a:t>
                      </a:r>
                      <a:r>
                        <a:rPr lang="en-US" sz="1400" dirty="0" smtClean="0"/>
                        <a:t>gr</a:t>
                      </a:r>
                      <a:r>
                        <a:rPr lang="en-US" sz="1400" baseline="0" dirty="0" smtClean="0"/>
                        <a:t> </a:t>
                      </a:r>
                      <a:r>
                        <a:rPr lang="el-GR" sz="1400" baseline="0" dirty="0" smtClean="0"/>
                        <a:t>κεφτριαξόνη + 15-20 </a:t>
                      </a:r>
                      <a:r>
                        <a:rPr lang="en-US" sz="1400" baseline="0" dirty="0" smtClean="0"/>
                        <a:t>mg/Kg </a:t>
                      </a:r>
                      <a:r>
                        <a:rPr lang="el-GR" sz="1400" baseline="0" dirty="0" smtClean="0"/>
                        <a:t>βανκομυκίνη + 2</a:t>
                      </a:r>
                      <a:r>
                        <a:rPr lang="en-US" sz="1400" baseline="0" dirty="0" smtClean="0"/>
                        <a:t>gr </a:t>
                      </a:r>
                      <a:r>
                        <a:rPr lang="el-GR" sz="1400" baseline="0" dirty="0" smtClean="0"/>
                        <a:t>αμπικιλλίνη (&gt;50 ετών ή έγκυος ή ανοσοκατεσταλμένος)</a:t>
                      </a:r>
                      <a:endParaRPr lang="el-GR" sz="1400" dirty="0"/>
                    </a:p>
                  </a:txBody>
                  <a:tcPr/>
                </a:tc>
              </a:tr>
            </a:tbl>
          </a:graphicData>
        </a:graphic>
      </p:graphicFrame>
    </p:spTree>
    <p:extLst>
      <p:ext uri="{BB962C8B-B14F-4D97-AF65-F5344CB8AC3E}">
        <p14:creationId xmlns:p14="http://schemas.microsoft.com/office/powerpoint/2010/main" val="24793872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ChangeArrowheads="1"/>
          </p:cNvSpPr>
          <p:nvPr/>
        </p:nvSpPr>
        <p:spPr bwMode="auto">
          <a:xfrm>
            <a:off x="901880" y="170914"/>
            <a:ext cx="8229600" cy="709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Arial" panose="020B0604020202020204" pitchFamily="34" charset="0"/>
              </a:defRPr>
            </a:lvl9pPr>
          </a:lstStyle>
          <a:p>
            <a:pPr algn="ctr" eaLnBrk="1" hangingPunct="1">
              <a:buSzPct val="100000"/>
            </a:pPr>
            <a:r>
              <a:rPr lang="el-GR" altLang="el-GR" sz="3200" b="1" dirty="0">
                <a:solidFill>
                  <a:srgbClr val="000000"/>
                </a:solidFill>
              </a:rPr>
              <a:t>«Τι αντιμικροβιακό σχήμα θα επιλέξω;»</a:t>
            </a:r>
          </a:p>
        </p:txBody>
      </p:sp>
      <p:sp>
        <p:nvSpPr>
          <p:cNvPr id="88067" name="Rectangle 2"/>
          <p:cNvSpPr>
            <a:spLocks noGrp="1" noChangeArrowheads="1"/>
          </p:cNvSpPr>
          <p:nvPr>
            <p:ph type="body" sz="half" idx="4294967295"/>
          </p:nvPr>
        </p:nvSpPr>
        <p:spPr>
          <a:xfrm>
            <a:off x="6816725" y="1075264"/>
            <a:ext cx="4038600" cy="1871662"/>
          </a:xfrm>
        </p:spPr>
        <p:txBody>
          <a:bodyPr/>
          <a:lstStyle/>
          <a:p>
            <a:pPr marL="342900" indent="-339725">
              <a:spcBef>
                <a:spcPts val="600"/>
              </a:spcBef>
              <a:buClr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l-GR" sz="2800" b="1" dirty="0"/>
              <a:t>+ </a:t>
            </a:r>
            <a:r>
              <a:rPr lang="el-GR" altLang="el-GR" sz="2400" b="1" dirty="0"/>
              <a:t>βανκομυκίνη</a:t>
            </a:r>
            <a:r>
              <a:rPr lang="el-GR" altLang="el-GR" sz="2400" dirty="0"/>
              <a:t>           </a:t>
            </a:r>
          </a:p>
          <a:p>
            <a:pPr marL="342900" indent="-339725">
              <a:spcBef>
                <a:spcPts val="350"/>
              </a:spcBef>
              <a:buClr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1400" dirty="0"/>
              <a:t>(σε υποψία ή παράγοντες</a:t>
            </a:r>
          </a:p>
          <a:p>
            <a:pPr marL="342900" indent="-339725">
              <a:spcBef>
                <a:spcPts val="350"/>
              </a:spcBef>
              <a:buClr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1400" dirty="0"/>
              <a:t>κινδύνου για </a:t>
            </a:r>
            <a:r>
              <a:rPr lang="en-US" altLang="el-GR" sz="1400" dirty="0"/>
              <a:t>MRSA, </a:t>
            </a:r>
          </a:p>
          <a:p>
            <a:pPr marL="342900" indent="-339725">
              <a:spcBef>
                <a:spcPts val="350"/>
              </a:spcBef>
              <a:buClr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l-GR" sz="1400" dirty="0" err="1"/>
              <a:t>σε</a:t>
            </a:r>
            <a:r>
              <a:rPr lang="en-US" altLang="el-GR" sz="1400" dirty="0"/>
              <a:t> </a:t>
            </a:r>
            <a:r>
              <a:rPr lang="en-US" altLang="el-GR" sz="1400" b="1" dirty="0" err="1"/>
              <a:t>ση</a:t>
            </a:r>
            <a:r>
              <a:rPr lang="en-US" altLang="el-GR" sz="1400" b="1" dirty="0"/>
              <a:t>πτική καταπληξία</a:t>
            </a:r>
            <a:r>
              <a:rPr lang="el-GR" altLang="el-GR" sz="1400" dirty="0"/>
              <a:t>)</a:t>
            </a:r>
          </a:p>
        </p:txBody>
      </p:sp>
      <p:sp>
        <p:nvSpPr>
          <p:cNvPr id="88068" name="Rectangle 3"/>
          <p:cNvSpPr>
            <a:spLocks noChangeArrowheads="1"/>
          </p:cNvSpPr>
          <p:nvPr/>
        </p:nvSpPr>
        <p:spPr bwMode="auto">
          <a:xfrm>
            <a:off x="6743700" y="2636838"/>
            <a:ext cx="4038600"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9pPr>
          </a:lstStyle>
          <a:p>
            <a:pPr>
              <a:spcBef>
                <a:spcPts val="600"/>
              </a:spcBef>
              <a:buSzPct val="100000"/>
            </a:pPr>
            <a:r>
              <a:rPr lang="en-US" altLang="el-GR" sz="2800" b="1" dirty="0">
                <a:solidFill>
                  <a:srgbClr val="000000"/>
                </a:solidFill>
                <a:latin typeface="+mn-lt"/>
              </a:rPr>
              <a:t>+ </a:t>
            </a:r>
            <a:r>
              <a:rPr lang="el-GR" altLang="el-GR" sz="2400" b="1" dirty="0">
                <a:solidFill>
                  <a:srgbClr val="000000"/>
                </a:solidFill>
                <a:latin typeface="+mn-lt"/>
              </a:rPr>
              <a:t>μακρολίδη/κινολόνη</a:t>
            </a:r>
            <a:r>
              <a:rPr lang="el-GR" altLang="el-GR" sz="2400" dirty="0">
                <a:solidFill>
                  <a:srgbClr val="000000"/>
                </a:solidFill>
                <a:latin typeface="+mn-lt"/>
              </a:rPr>
              <a:t>           </a:t>
            </a:r>
          </a:p>
          <a:p>
            <a:pPr>
              <a:spcBef>
                <a:spcPts val="350"/>
              </a:spcBef>
              <a:buSzPct val="100000"/>
            </a:pPr>
            <a:r>
              <a:rPr lang="el-GR" altLang="el-GR" sz="1400" dirty="0">
                <a:solidFill>
                  <a:srgbClr val="000000"/>
                </a:solidFill>
              </a:rPr>
              <a:t>(σε υποψία </a:t>
            </a:r>
            <a:r>
              <a:rPr lang="en-US" altLang="el-GR" sz="1400" dirty="0">
                <a:solidFill>
                  <a:srgbClr val="000000"/>
                </a:solidFill>
              </a:rPr>
              <a:t>Legionella)</a:t>
            </a:r>
          </a:p>
        </p:txBody>
      </p:sp>
      <p:graphicFrame>
        <p:nvGraphicFramePr>
          <p:cNvPr id="3" name="Group 4"/>
          <p:cNvGraphicFramePr>
            <a:graphicFrameLocks noGrp="1"/>
          </p:cNvGraphicFramePr>
          <p:nvPr>
            <p:extLst/>
          </p:nvPr>
        </p:nvGraphicFramePr>
        <p:xfrm>
          <a:off x="1211407" y="1449820"/>
          <a:ext cx="4394200" cy="2662238"/>
        </p:xfrm>
        <a:graphic>
          <a:graphicData uri="http://schemas.openxmlformats.org/drawingml/2006/table">
            <a:tbl>
              <a:tblPr/>
              <a:tblGrid>
                <a:gridCol w="2019300"/>
                <a:gridCol w="2374900"/>
              </a:tblGrid>
              <a:tr h="472479">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l-GR" sz="2400" b="1" i="0" u="none" strike="noStrike" cap="none" normalizeH="0" baseline="0" dirty="0" smtClean="0">
                          <a:ln>
                            <a:noFill/>
                          </a:ln>
                          <a:solidFill>
                            <a:srgbClr val="000000"/>
                          </a:solidFill>
                          <a:effectLst/>
                          <a:latin typeface="Arial" charset="0"/>
                          <a:cs typeface="Arial" charset="0"/>
                        </a:rPr>
                        <a:t>- Pseud</a:t>
                      </a:r>
                    </a:p>
                  </a:txBody>
                  <a:tcPr marL="90000" marR="90000" marT="107381" marB="46813"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l-GR" sz="2400" b="1" i="0" u="none" strike="noStrike" cap="none" normalizeH="0" baseline="0" dirty="0" smtClean="0">
                          <a:ln>
                            <a:noFill/>
                          </a:ln>
                          <a:solidFill>
                            <a:srgbClr val="000000"/>
                          </a:solidFill>
                          <a:effectLst/>
                          <a:latin typeface="Arial" charset="0"/>
                          <a:cs typeface="Arial" charset="0"/>
                        </a:rPr>
                        <a:t>+ Pseud</a:t>
                      </a:r>
                      <a:r>
                        <a:rPr kumimoji="0" lang="el-GR" altLang="el-GR" sz="2400" b="1" i="0" u="none" strike="noStrike" cap="none" normalizeH="0" baseline="0" dirty="0" smtClean="0">
                          <a:ln>
                            <a:noFill/>
                          </a:ln>
                          <a:solidFill>
                            <a:srgbClr val="000000"/>
                          </a:solidFill>
                          <a:effectLst/>
                          <a:latin typeface="Arial" charset="0"/>
                          <a:cs typeface="Arial" charset="0"/>
                        </a:rPr>
                        <a:t> </a:t>
                      </a:r>
                      <a:r>
                        <a:rPr kumimoji="0" lang="el-GR" altLang="el-GR" sz="1800" b="1" i="0" u="none" strike="noStrike" cap="none" normalizeH="0" baseline="0" dirty="0" smtClean="0">
                          <a:ln>
                            <a:noFill/>
                          </a:ln>
                          <a:solidFill>
                            <a:srgbClr val="C00000"/>
                          </a:solidFill>
                          <a:effectLst/>
                          <a:latin typeface="Arial" charset="0"/>
                          <a:cs typeface="Arial" charset="0"/>
                        </a:rPr>
                        <a:t>(ΔΥΟ;)</a:t>
                      </a:r>
                      <a:endParaRPr kumimoji="0" lang="en-US" altLang="el-GR" sz="2000" b="1" i="0" u="none" strike="noStrike" cap="none" normalizeH="0" baseline="0" dirty="0" smtClean="0">
                        <a:ln>
                          <a:noFill/>
                        </a:ln>
                        <a:solidFill>
                          <a:srgbClr val="000000"/>
                        </a:solidFill>
                        <a:effectLst/>
                        <a:latin typeface="Arial" charset="0"/>
                        <a:cs typeface="Arial" charset="0"/>
                      </a:endParaRPr>
                    </a:p>
                  </a:txBody>
                  <a:tcPr marL="90000" marR="90000" marT="107381" marB="46813"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520842">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400" b="0" i="0" u="none" strike="noStrike" cap="none" normalizeH="0" baseline="0" dirty="0" smtClean="0">
                          <a:ln>
                            <a:noFill/>
                          </a:ln>
                          <a:solidFill>
                            <a:srgbClr val="000000"/>
                          </a:solidFill>
                          <a:effectLst/>
                          <a:latin typeface="Arial" charset="0"/>
                          <a:cs typeface="Arial" charset="0"/>
                        </a:rPr>
                        <a:t>Κεφαλοσπορίνη 3</a:t>
                      </a:r>
                      <a:r>
                        <a:rPr kumimoji="0" lang="el-GR" altLang="el-GR" sz="1400" b="0" i="0" u="none" strike="noStrike" cap="none" normalizeH="0" baseline="30000" dirty="0" smtClean="0">
                          <a:ln>
                            <a:noFill/>
                          </a:ln>
                          <a:solidFill>
                            <a:srgbClr val="000000"/>
                          </a:solidFill>
                          <a:effectLst/>
                          <a:latin typeface="Arial" charset="0"/>
                          <a:cs typeface="Arial" charset="0"/>
                        </a:rPr>
                        <a:t>ης</a:t>
                      </a:r>
                      <a:r>
                        <a:rPr kumimoji="0" lang="el-GR" altLang="el-GR" sz="1400" b="0" i="0" u="none" strike="noStrike" cap="none" normalizeH="0" baseline="0" dirty="0" smtClean="0">
                          <a:ln>
                            <a:noFill/>
                          </a:ln>
                          <a:solidFill>
                            <a:srgbClr val="000000"/>
                          </a:solidFill>
                          <a:effectLst/>
                          <a:latin typeface="Arial" charset="0"/>
                          <a:cs typeface="Arial" charset="0"/>
                        </a:rPr>
                        <a:t>/4</a:t>
                      </a:r>
                      <a:r>
                        <a:rPr kumimoji="0" lang="el-GR" altLang="el-GR" sz="1400" b="0" i="0" u="none" strike="noStrike" cap="none" normalizeH="0" baseline="30000" dirty="0" smtClean="0">
                          <a:ln>
                            <a:noFill/>
                          </a:ln>
                          <a:solidFill>
                            <a:srgbClr val="000000"/>
                          </a:solidFill>
                          <a:effectLst/>
                          <a:latin typeface="Arial" charset="0"/>
                          <a:cs typeface="Arial" charset="0"/>
                        </a:rPr>
                        <a:t>ης</a:t>
                      </a:r>
                      <a:r>
                        <a:rPr kumimoji="0" lang="el-GR" altLang="el-GR" sz="1400" b="0" i="0" u="none" strike="noStrike" cap="none" normalizeH="0" baseline="0" dirty="0" smtClean="0">
                          <a:ln>
                            <a:noFill/>
                          </a:ln>
                          <a:solidFill>
                            <a:srgbClr val="000000"/>
                          </a:solidFill>
                          <a:effectLst/>
                          <a:latin typeface="Arial" charset="0"/>
                          <a:cs typeface="Arial" charset="0"/>
                        </a:rPr>
                        <a:t> γενιάς </a:t>
                      </a:r>
                      <a:r>
                        <a:rPr kumimoji="0" lang="el-GR" altLang="el-GR" sz="1000" b="0" i="0" u="none" strike="noStrike" cap="none" normalizeH="0" baseline="0" dirty="0" smtClean="0">
                          <a:ln>
                            <a:noFill/>
                          </a:ln>
                          <a:solidFill>
                            <a:srgbClr val="000000"/>
                          </a:solidFill>
                          <a:effectLst/>
                          <a:latin typeface="Arial" charset="0"/>
                          <a:cs typeface="Arial" charset="0"/>
                        </a:rPr>
                        <a:t>(κεφτριαξόνη, </a:t>
                      </a:r>
                      <a:r>
                        <a:rPr kumimoji="0" lang="el-GR" altLang="el-GR" sz="900" b="0" i="0" u="none" strike="noStrike" cap="none" normalizeH="0" baseline="0" dirty="0" smtClean="0">
                          <a:ln>
                            <a:noFill/>
                          </a:ln>
                          <a:solidFill>
                            <a:srgbClr val="000000"/>
                          </a:solidFill>
                          <a:effectLst/>
                          <a:latin typeface="Arial" charset="0"/>
                          <a:cs typeface="Arial" charset="0"/>
                        </a:rPr>
                        <a:t>κεφιπίμη</a:t>
                      </a:r>
                      <a:r>
                        <a:rPr kumimoji="0" lang="el-GR" altLang="el-GR" sz="1000" b="0" i="0" u="none" strike="noStrike" cap="none" normalizeH="0" baseline="0" dirty="0" smtClean="0">
                          <a:ln>
                            <a:noFill/>
                          </a:ln>
                          <a:solidFill>
                            <a:srgbClr val="000000"/>
                          </a:solidFill>
                          <a:effectLst/>
                          <a:latin typeface="Arial" charset="0"/>
                          <a:cs typeface="Arial" charset="0"/>
                        </a:rPr>
                        <a:t>)</a:t>
                      </a:r>
                    </a:p>
                  </a:txBody>
                  <a:tcPr marL="90000" marR="90000" marT="81994" marB="46813"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400" b="0" i="0" u="none" strike="noStrike" cap="none" normalizeH="0" baseline="0" dirty="0" smtClean="0">
                          <a:ln>
                            <a:noFill/>
                          </a:ln>
                          <a:solidFill>
                            <a:srgbClr val="000000"/>
                          </a:solidFill>
                          <a:effectLst/>
                          <a:latin typeface="Arial" charset="0"/>
                          <a:cs typeface="Arial" charset="0"/>
                        </a:rPr>
                        <a:t>Αντιψευδομοναδική κεφαλοσπορίνη </a:t>
                      </a:r>
                      <a:r>
                        <a:rPr kumimoji="0" lang="el-GR" altLang="el-GR" sz="1000" b="0" i="0" u="none" strike="noStrike" cap="none" normalizeH="0" baseline="0" dirty="0" smtClean="0">
                          <a:ln>
                            <a:noFill/>
                          </a:ln>
                          <a:solidFill>
                            <a:srgbClr val="000000"/>
                          </a:solidFill>
                          <a:effectLst/>
                          <a:latin typeface="Arial" charset="0"/>
                          <a:cs typeface="Arial" charset="0"/>
                        </a:rPr>
                        <a:t>(κεφταζιδίμη)</a:t>
                      </a:r>
                      <a:endParaRPr kumimoji="0" lang="el-GR" altLang="el-GR" sz="1400" b="0" i="0" u="none" strike="noStrike" cap="none" normalizeH="0" baseline="0" dirty="0" smtClean="0">
                        <a:ln>
                          <a:noFill/>
                        </a:ln>
                        <a:solidFill>
                          <a:srgbClr val="000000"/>
                        </a:solidFill>
                        <a:effectLst/>
                        <a:latin typeface="Arial" charset="0"/>
                        <a:cs typeface="Arial" charset="0"/>
                      </a:endParaRPr>
                    </a:p>
                  </a:txBody>
                  <a:tcPr marL="90000" marR="90000" marT="81994" marB="46813"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562128">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400" b="0" i="0" u="none" strike="noStrike" cap="none" normalizeH="0" baseline="0" dirty="0" smtClean="0">
                          <a:ln>
                            <a:noFill/>
                          </a:ln>
                          <a:solidFill>
                            <a:srgbClr val="000000"/>
                          </a:solidFill>
                          <a:effectLst/>
                          <a:latin typeface="Arial" charset="0"/>
                          <a:cs typeface="Arial" charset="0"/>
                        </a:rPr>
                        <a:t>Β-λακτάμη/αναστολέας β-λακταμάσης </a:t>
                      </a:r>
                      <a:r>
                        <a:rPr kumimoji="0" lang="el-GR" altLang="el-GR" sz="1000" b="0" i="0" u="none" strike="noStrike" cap="none" normalizeH="0" baseline="0" dirty="0" smtClean="0">
                          <a:ln>
                            <a:noFill/>
                          </a:ln>
                          <a:solidFill>
                            <a:srgbClr val="000000"/>
                          </a:solidFill>
                          <a:effectLst/>
                          <a:latin typeface="Arial" charset="0"/>
                          <a:cs typeface="Arial" charset="0"/>
                        </a:rPr>
                        <a:t>(Πιπ/ταζο)</a:t>
                      </a:r>
                      <a:endParaRPr kumimoji="0" lang="el-GR" altLang="el-GR" sz="1400" b="0" i="0" u="none" strike="noStrike" cap="none" normalizeH="0" baseline="0" dirty="0" smtClean="0">
                        <a:ln>
                          <a:noFill/>
                        </a:ln>
                        <a:solidFill>
                          <a:srgbClr val="000000"/>
                        </a:solidFill>
                        <a:effectLst/>
                        <a:latin typeface="Arial" charset="0"/>
                        <a:cs typeface="Arial" charset="0"/>
                      </a:endParaRPr>
                    </a:p>
                  </a:txBody>
                  <a:tcPr marL="90000" marR="90000" marT="81994" marB="46813"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400" b="0" i="0" u="none" strike="noStrike" cap="none" normalizeH="0" baseline="0" dirty="0" smtClean="0">
                          <a:ln>
                            <a:noFill/>
                          </a:ln>
                          <a:solidFill>
                            <a:srgbClr val="000000"/>
                          </a:solidFill>
                          <a:effectLst/>
                          <a:latin typeface="Arial" charset="0"/>
                          <a:cs typeface="Arial" charset="0"/>
                        </a:rPr>
                        <a:t>Αντιψευδομοναδική βλακτάμη/λακταμάση</a:t>
                      </a:r>
                    </a:p>
                  </a:txBody>
                  <a:tcPr marL="90000" marR="90000" marT="81994" marB="46813"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58873">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400" b="0" i="0" u="none" strike="noStrike" cap="none" normalizeH="0" baseline="0" smtClean="0">
                          <a:ln>
                            <a:noFill/>
                          </a:ln>
                          <a:solidFill>
                            <a:srgbClr val="000000"/>
                          </a:solidFill>
                          <a:effectLst/>
                          <a:latin typeface="Arial" charset="0"/>
                          <a:cs typeface="Arial" charset="0"/>
                        </a:rPr>
                        <a:t>Καρβαπενέμη</a:t>
                      </a:r>
                    </a:p>
                  </a:txBody>
                  <a:tcPr marL="90000" marR="90000" marT="81994" marB="46813"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400" b="0" i="0" u="none" strike="noStrike" cap="none" normalizeH="0" baseline="0" dirty="0" smtClean="0">
                          <a:ln>
                            <a:noFill/>
                          </a:ln>
                          <a:solidFill>
                            <a:srgbClr val="000000"/>
                          </a:solidFill>
                          <a:effectLst/>
                          <a:latin typeface="Arial" charset="0"/>
                          <a:cs typeface="Arial" charset="0"/>
                        </a:rPr>
                        <a:t>Καρβαπενέμη</a:t>
                      </a:r>
                    </a:p>
                  </a:txBody>
                  <a:tcPr marL="90000" marR="90000" marT="81994" marB="46813"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747916">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l-GR" altLang="el-GR" sz="1400" b="0" i="0" u="none" strike="noStrike" cap="none" normalizeH="0" baseline="0" smtClean="0">
                        <a:ln>
                          <a:noFill/>
                        </a:ln>
                        <a:solidFill>
                          <a:srgbClr val="000000"/>
                        </a:solidFill>
                        <a:effectLst/>
                        <a:latin typeface="Arial" charset="0"/>
                        <a:cs typeface="Arial" charset="0"/>
                      </a:endParaRPr>
                    </a:p>
                  </a:txBody>
                  <a:tcPr marL="90000" marR="90000" marT="81994" marB="46813"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3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400" b="0" i="0" u="none" strike="noStrike" cap="none" normalizeH="0" baseline="0" dirty="0" smtClean="0">
                          <a:ln>
                            <a:noFill/>
                          </a:ln>
                          <a:solidFill>
                            <a:srgbClr val="000000"/>
                          </a:solidFill>
                          <a:effectLst/>
                          <a:latin typeface="Arial" charset="0"/>
                          <a:cs typeface="Arial" charset="0"/>
                        </a:rPr>
                        <a:t>Κινολόνη ή μονοβακτάμη ή αμινογλυκοσίδη</a:t>
                      </a:r>
                    </a:p>
                  </a:txBody>
                  <a:tcPr marL="90000" marR="90000" marT="81994" marB="46813"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8089" name="Rectangle 42"/>
          <p:cNvSpPr>
            <a:spLocks noChangeArrowheads="1"/>
          </p:cNvSpPr>
          <p:nvPr/>
        </p:nvSpPr>
        <p:spPr bwMode="auto">
          <a:xfrm>
            <a:off x="6816725" y="3933826"/>
            <a:ext cx="4038600"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9pPr>
          </a:lstStyle>
          <a:p>
            <a:pPr>
              <a:spcBef>
                <a:spcPts val="600"/>
              </a:spcBef>
              <a:buSzPct val="100000"/>
            </a:pPr>
            <a:r>
              <a:rPr lang="en-US" altLang="el-GR" sz="2800" b="1">
                <a:solidFill>
                  <a:srgbClr val="000000"/>
                </a:solidFill>
              </a:rPr>
              <a:t>+</a:t>
            </a:r>
            <a:r>
              <a:rPr lang="el-GR" altLang="el-GR" sz="2400" b="1">
                <a:solidFill>
                  <a:srgbClr val="000000"/>
                </a:solidFill>
              </a:rPr>
              <a:t> </a:t>
            </a:r>
            <a:r>
              <a:rPr lang="el-GR" altLang="el-GR" sz="2000" b="1">
                <a:solidFill>
                  <a:srgbClr val="000000"/>
                </a:solidFill>
              </a:rPr>
              <a:t>εμπειρική αντιμηκυτιασική</a:t>
            </a:r>
            <a:r>
              <a:rPr lang="el-GR" altLang="el-GR" sz="2800" b="1">
                <a:solidFill>
                  <a:srgbClr val="000000"/>
                </a:solidFill>
              </a:rPr>
              <a:t> </a:t>
            </a:r>
            <a:r>
              <a:rPr lang="el-GR" altLang="el-GR" sz="2400">
                <a:solidFill>
                  <a:srgbClr val="000000"/>
                </a:solidFill>
              </a:rPr>
              <a:t>       </a:t>
            </a:r>
          </a:p>
          <a:p>
            <a:pPr>
              <a:spcBef>
                <a:spcPts val="350"/>
              </a:spcBef>
              <a:buSzPct val="100000"/>
            </a:pPr>
            <a:r>
              <a:rPr lang="el-GR" altLang="el-GR" sz="1400">
                <a:solidFill>
                  <a:srgbClr val="000000"/>
                </a:solidFill>
              </a:rPr>
              <a:t>(σε υποψία ή παράγοντες κινδύνου</a:t>
            </a:r>
            <a:r>
              <a:rPr lang="en-US" altLang="el-GR" sz="1400">
                <a:solidFill>
                  <a:srgbClr val="000000"/>
                </a:solidFill>
              </a:rPr>
              <a:t>)</a:t>
            </a:r>
          </a:p>
        </p:txBody>
      </p:sp>
      <p:sp>
        <p:nvSpPr>
          <p:cNvPr id="88090" name="Rectangle 43"/>
          <p:cNvSpPr>
            <a:spLocks noChangeArrowheads="1"/>
          </p:cNvSpPr>
          <p:nvPr/>
        </p:nvSpPr>
        <p:spPr bwMode="auto">
          <a:xfrm>
            <a:off x="6869113" y="5013326"/>
            <a:ext cx="4038600"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Arial" panose="020B0604020202020204" pitchFamily="34" charset="0"/>
              </a:defRPr>
            </a:lvl9pPr>
          </a:lstStyle>
          <a:p>
            <a:pPr>
              <a:spcBef>
                <a:spcPts val="600"/>
              </a:spcBef>
              <a:buSzPct val="100000"/>
            </a:pPr>
            <a:r>
              <a:rPr lang="en-US" altLang="el-GR" sz="2800" b="1">
                <a:solidFill>
                  <a:srgbClr val="000000"/>
                </a:solidFill>
              </a:rPr>
              <a:t>+</a:t>
            </a:r>
            <a:r>
              <a:rPr lang="el-GR" altLang="el-GR" sz="2400" b="1">
                <a:solidFill>
                  <a:srgbClr val="000000"/>
                </a:solidFill>
              </a:rPr>
              <a:t> </a:t>
            </a:r>
            <a:r>
              <a:rPr lang="el-GR" altLang="el-GR" sz="2000" b="1">
                <a:solidFill>
                  <a:srgbClr val="000000"/>
                </a:solidFill>
              </a:rPr>
              <a:t>αντιική</a:t>
            </a:r>
            <a:r>
              <a:rPr lang="el-GR" altLang="el-GR" sz="2800" b="1">
                <a:solidFill>
                  <a:srgbClr val="000000"/>
                </a:solidFill>
              </a:rPr>
              <a:t> </a:t>
            </a:r>
            <a:r>
              <a:rPr lang="el-GR" altLang="el-GR" sz="2400">
                <a:solidFill>
                  <a:srgbClr val="000000"/>
                </a:solidFill>
              </a:rPr>
              <a:t>       </a:t>
            </a:r>
          </a:p>
          <a:p>
            <a:pPr>
              <a:spcBef>
                <a:spcPts val="350"/>
              </a:spcBef>
              <a:buSzPct val="100000"/>
            </a:pPr>
            <a:r>
              <a:rPr lang="el-GR" altLang="el-GR" sz="1400">
                <a:solidFill>
                  <a:srgbClr val="000000"/>
                </a:solidFill>
              </a:rPr>
              <a:t>(π.χ. σε γρίππη</a:t>
            </a:r>
            <a:r>
              <a:rPr lang="en-US" altLang="el-GR" sz="1400">
                <a:solidFill>
                  <a:srgbClr val="000000"/>
                </a:solidFill>
              </a:rPr>
              <a:t>)</a:t>
            </a:r>
          </a:p>
        </p:txBody>
      </p:sp>
      <p:pic>
        <p:nvPicPr>
          <p:cNvPr id="88091"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231" y="4587019"/>
            <a:ext cx="2351088" cy="1593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8092"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3117" y="4588607"/>
            <a:ext cx="2352675" cy="1592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736301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
          <p:cNvGraphicFramePr>
            <a:graphicFrameLocks noGrp="1"/>
          </p:cNvGraphicFramePr>
          <p:nvPr>
            <p:extLst/>
          </p:nvPr>
        </p:nvGraphicFramePr>
        <p:xfrm>
          <a:off x="120150" y="224287"/>
          <a:ext cx="3899759" cy="5651910"/>
        </p:xfrm>
        <a:graphic>
          <a:graphicData uri="http://schemas.openxmlformats.org/drawingml/2006/table">
            <a:tbl>
              <a:tblPr/>
              <a:tblGrid>
                <a:gridCol w="3899759"/>
              </a:tblGrid>
              <a:tr h="372628">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5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l-GR" sz="1800" b="1" i="0" u="none" strike="noStrike" cap="none" normalizeH="0" baseline="0" dirty="0" smtClean="0">
                          <a:ln>
                            <a:noFill/>
                          </a:ln>
                          <a:solidFill>
                            <a:srgbClr val="FFFFFF"/>
                          </a:solidFill>
                          <a:effectLst/>
                          <a:latin typeface="Arial" charset="0"/>
                          <a:cs typeface="Arial" charset="0"/>
                        </a:rPr>
                        <a:t>MRSA</a:t>
                      </a:r>
                      <a:endParaRPr kumimoji="0" lang="el-GR" altLang="el-GR" sz="1800" b="1" i="0" u="none" strike="noStrike" cap="none" normalizeH="0" baseline="0" dirty="0" smtClean="0">
                        <a:ln>
                          <a:noFill/>
                        </a:ln>
                        <a:solidFill>
                          <a:srgbClr val="FFFFFF"/>
                        </a:solidFill>
                        <a:effectLst/>
                        <a:latin typeface="Arial" charset="0"/>
                        <a:cs typeface="Arial" charset="0"/>
                      </a:endParaRPr>
                    </a:p>
                  </a:txBody>
                  <a:tcPr marL="90000" marR="90000" marT="97213"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800000"/>
                    </a:solidFill>
                  </a:tcPr>
                </a:tc>
              </a:tr>
              <a:tr h="409229">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5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800" b="1" i="0" u="none" strike="noStrike" cap="none" normalizeH="0" baseline="0" dirty="0" smtClean="0">
                          <a:ln>
                            <a:noFill/>
                          </a:ln>
                          <a:solidFill>
                            <a:srgbClr val="800000"/>
                          </a:solidFill>
                          <a:effectLst/>
                          <a:latin typeface="Arial" charset="0"/>
                          <a:cs typeface="Arial" charset="0"/>
                        </a:rPr>
                        <a:t>Σχετιζόμενοι με υπηρεσίες υγείας</a:t>
                      </a:r>
                    </a:p>
                  </a:txBody>
                  <a:tcPr marL="90000" marR="90000" marT="97213"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460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smtClean="0">
                          <a:ln>
                            <a:noFill/>
                          </a:ln>
                          <a:solidFill>
                            <a:srgbClr val="000000"/>
                          </a:solidFill>
                          <a:effectLst/>
                          <a:latin typeface="Arial" charset="0"/>
                          <a:cs typeface="Arial" charset="0"/>
                        </a:rPr>
                        <a:t>Πρόσφατη νοσηλεία</a:t>
                      </a: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460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smtClean="0">
                          <a:ln>
                            <a:noFill/>
                          </a:ln>
                          <a:solidFill>
                            <a:srgbClr val="000000"/>
                          </a:solidFill>
                          <a:effectLst/>
                          <a:latin typeface="Arial" charset="0"/>
                          <a:cs typeface="Arial" charset="0"/>
                        </a:rPr>
                        <a:t>Διαμονή σε οίκο ευγηρίας</a:t>
                      </a: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460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smtClean="0">
                          <a:ln>
                            <a:noFill/>
                          </a:ln>
                          <a:solidFill>
                            <a:srgbClr val="000000"/>
                          </a:solidFill>
                          <a:effectLst/>
                          <a:latin typeface="Arial" charset="0"/>
                          <a:cs typeface="Arial" charset="0"/>
                        </a:rPr>
                        <a:t>Πρόσφατο χειρουργείο</a:t>
                      </a: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460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smtClean="0">
                          <a:ln>
                            <a:noFill/>
                          </a:ln>
                          <a:solidFill>
                            <a:srgbClr val="000000"/>
                          </a:solidFill>
                          <a:effectLst/>
                          <a:latin typeface="Arial" charset="0"/>
                          <a:cs typeface="Arial" charset="0"/>
                        </a:rPr>
                        <a:t>Αιμοκάθαρση</a:t>
                      </a: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409229">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5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800" b="1" i="0" u="none" strike="noStrike" cap="none" normalizeH="0" baseline="0" dirty="0" smtClean="0">
                          <a:ln>
                            <a:noFill/>
                          </a:ln>
                          <a:solidFill>
                            <a:srgbClr val="800000"/>
                          </a:solidFill>
                          <a:effectLst/>
                          <a:latin typeface="Arial" charset="0"/>
                          <a:cs typeface="Arial" charset="0"/>
                        </a:rPr>
                        <a:t>Άλλοι παράγοντες</a:t>
                      </a:r>
                    </a:p>
                  </a:txBody>
                  <a:tcPr marL="90000" marR="90000" marT="97213"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460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l-GR" sz="1600" b="0" i="0" u="none" strike="noStrike" cap="none" normalizeH="0" baseline="0" dirty="0" smtClean="0">
                          <a:ln>
                            <a:noFill/>
                          </a:ln>
                          <a:solidFill>
                            <a:srgbClr val="000000"/>
                          </a:solidFill>
                          <a:effectLst/>
                          <a:latin typeface="Arial" charset="0"/>
                          <a:cs typeface="Arial" charset="0"/>
                        </a:rPr>
                        <a:t>HIV</a:t>
                      </a: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460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l-GR" sz="1600" b="0" i="0" u="none" strike="noStrike" cap="none" normalizeH="0" baseline="0" smtClean="0">
                          <a:ln>
                            <a:noFill/>
                          </a:ln>
                          <a:solidFill>
                            <a:srgbClr val="000000"/>
                          </a:solidFill>
                          <a:effectLst/>
                          <a:latin typeface="Arial" charset="0"/>
                          <a:cs typeface="Arial" charset="0"/>
                        </a:rPr>
                        <a:t>IVDU</a:t>
                      </a: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460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smtClean="0">
                          <a:ln>
                            <a:noFill/>
                          </a:ln>
                          <a:solidFill>
                            <a:srgbClr val="000000"/>
                          </a:solidFill>
                          <a:effectLst/>
                          <a:latin typeface="Arial" charset="0"/>
                          <a:cs typeface="Arial" charset="0"/>
                        </a:rPr>
                        <a:t>Πρόσφατη χρήση αντιβιοτικού</a:t>
                      </a: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409229">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5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800" b="1" i="0" u="none" strike="noStrike" cap="none" normalizeH="0" baseline="0" dirty="0" smtClean="0">
                          <a:ln>
                            <a:noFill/>
                          </a:ln>
                          <a:solidFill>
                            <a:srgbClr val="800000"/>
                          </a:solidFill>
                          <a:effectLst/>
                          <a:latin typeface="Arial" charset="0"/>
                          <a:cs typeface="Arial" charset="0"/>
                        </a:rPr>
                        <a:t>Επιδημίες </a:t>
                      </a:r>
                      <a:r>
                        <a:rPr kumimoji="0" lang="en-US" altLang="el-GR" sz="1800" b="1" i="0" u="none" strike="noStrike" cap="none" normalizeH="0" baseline="0" dirty="0" smtClean="0">
                          <a:ln>
                            <a:noFill/>
                          </a:ln>
                          <a:solidFill>
                            <a:srgbClr val="800000"/>
                          </a:solidFill>
                          <a:effectLst/>
                          <a:latin typeface="Arial" charset="0"/>
                          <a:cs typeface="Arial" charset="0"/>
                        </a:rPr>
                        <a:t>MRSA</a:t>
                      </a:r>
                    </a:p>
                  </a:txBody>
                  <a:tcPr marL="90000" marR="90000" marT="97213"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460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smtClean="0">
                          <a:ln>
                            <a:noFill/>
                          </a:ln>
                          <a:solidFill>
                            <a:srgbClr val="000000"/>
                          </a:solidFill>
                          <a:effectLst/>
                          <a:latin typeface="Arial" charset="0"/>
                          <a:cs typeface="Arial" charset="0"/>
                        </a:rPr>
                        <a:t>Σωφρονιστικά ιδρύματα</a:t>
                      </a: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460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smtClean="0">
                          <a:ln>
                            <a:noFill/>
                          </a:ln>
                          <a:solidFill>
                            <a:srgbClr val="000000"/>
                          </a:solidFill>
                          <a:effectLst/>
                          <a:latin typeface="Arial" charset="0"/>
                          <a:cs typeface="Arial" charset="0"/>
                        </a:rPr>
                        <a:t>Στρατός</a:t>
                      </a: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581101">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smtClean="0">
                          <a:ln>
                            <a:noFill/>
                          </a:ln>
                          <a:solidFill>
                            <a:srgbClr val="000000"/>
                          </a:solidFill>
                          <a:effectLst/>
                          <a:latin typeface="Arial" charset="0"/>
                          <a:cs typeface="Arial" charset="0"/>
                        </a:rPr>
                        <a:t>Αθλητικές δραστηριότητες με κοινή χρήση εξοπλισμού</a:t>
                      </a: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460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dirty="0" smtClean="0">
                          <a:ln>
                            <a:noFill/>
                          </a:ln>
                          <a:solidFill>
                            <a:srgbClr val="000000"/>
                          </a:solidFill>
                          <a:effectLst/>
                          <a:latin typeface="Arial" charset="0"/>
                          <a:cs typeface="Arial" charset="0"/>
                        </a:rPr>
                        <a:t>Κοινή χρήση συρίγγων κλπ</a:t>
                      </a: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7712" name="Group 64"/>
          <p:cNvGraphicFramePr>
            <a:graphicFrameLocks noGrp="1"/>
          </p:cNvGraphicFramePr>
          <p:nvPr>
            <p:extLst/>
          </p:nvPr>
        </p:nvGraphicFramePr>
        <p:xfrm>
          <a:off x="4242377" y="220002"/>
          <a:ext cx="3840582" cy="5185778"/>
        </p:xfrm>
        <a:graphic>
          <a:graphicData uri="http://schemas.openxmlformats.org/drawingml/2006/table">
            <a:tbl>
              <a:tblPr/>
              <a:tblGrid>
                <a:gridCol w="3840582"/>
              </a:tblGrid>
              <a:tr h="435605">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5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l-GR" sz="1800" b="1" i="0" u="none" strike="noStrike" cap="none" normalizeH="0" baseline="0" dirty="0" smtClean="0">
                          <a:ln>
                            <a:noFill/>
                          </a:ln>
                          <a:solidFill>
                            <a:srgbClr val="FFFFFF"/>
                          </a:solidFill>
                          <a:effectLst/>
                          <a:latin typeface="Arial" charset="0"/>
                          <a:cs typeface="Arial" charset="0"/>
                        </a:rPr>
                        <a:t>CANDIDA</a:t>
                      </a:r>
                      <a:r>
                        <a:rPr kumimoji="0" lang="el-GR" altLang="el-GR" sz="1800" b="1" i="0" u="none" strike="noStrike" cap="none" normalizeH="0" baseline="0" dirty="0" smtClean="0">
                          <a:ln>
                            <a:noFill/>
                          </a:ln>
                          <a:solidFill>
                            <a:srgbClr val="FFFFFF"/>
                          </a:solidFill>
                          <a:effectLst/>
                          <a:latin typeface="Arial" charset="0"/>
                          <a:cs typeface="Arial" charset="0"/>
                        </a:rPr>
                        <a:t> </a:t>
                      </a:r>
                    </a:p>
                  </a:txBody>
                  <a:tcPr marL="90000" marR="90000" marT="97200" marB="46800"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333300"/>
                    </a:solidFill>
                  </a:tcPr>
                </a:tc>
              </a:tr>
              <a:tr h="419100">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5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800" b="1" i="0" u="none" strike="noStrike" cap="none" normalizeH="0" baseline="0" dirty="0" smtClean="0">
                          <a:ln>
                            <a:noFill/>
                          </a:ln>
                          <a:solidFill>
                            <a:srgbClr val="333300"/>
                          </a:solidFill>
                          <a:effectLst/>
                          <a:latin typeface="Arial" charset="0"/>
                          <a:cs typeface="Arial" charset="0"/>
                        </a:rPr>
                        <a:t>Ανοσοκατεσταλμένοι</a:t>
                      </a:r>
                    </a:p>
                  </a:txBody>
                  <a:tcPr marL="90000" marR="90000" marT="97200" marB="46800"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55600">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smtClean="0">
                          <a:ln>
                            <a:noFill/>
                          </a:ln>
                          <a:solidFill>
                            <a:srgbClr val="000000"/>
                          </a:solidFill>
                          <a:effectLst/>
                          <a:latin typeface="Arial" charset="0"/>
                          <a:cs typeface="Arial" charset="0"/>
                        </a:rPr>
                        <a:t>Αιματολογικές κακοήθειες</a:t>
                      </a:r>
                    </a:p>
                  </a:txBody>
                  <a:tcPr marL="90000" marR="90000" marT="87048" marB="46800"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54013">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smtClean="0">
                          <a:ln>
                            <a:noFill/>
                          </a:ln>
                          <a:solidFill>
                            <a:srgbClr val="000000"/>
                          </a:solidFill>
                          <a:effectLst/>
                          <a:latin typeface="Arial" charset="0"/>
                          <a:cs typeface="Arial" charset="0"/>
                        </a:rPr>
                        <a:t>Μεταμόσχευση οργάνων/μυελού</a:t>
                      </a:r>
                    </a:p>
                  </a:txBody>
                  <a:tcPr marL="90000" marR="90000" marT="87048" marB="46800"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581025">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smtClean="0">
                          <a:ln>
                            <a:noFill/>
                          </a:ln>
                          <a:solidFill>
                            <a:srgbClr val="000000"/>
                          </a:solidFill>
                          <a:effectLst/>
                          <a:latin typeface="Arial" charset="0"/>
                          <a:cs typeface="Arial" charset="0"/>
                        </a:rPr>
                        <a:t>Ανοσοκατασταλτική αγωγή (βλεννογονίτιδα, χρήση αντιβιοτικών ευρέος φάσματος, </a:t>
                      </a:r>
                      <a:r>
                        <a:rPr kumimoji="0" lang="en-US" altLang="el-GR" sz="1600" b="0" i="0" u="none" strike="noStrike" cap="none" normalizeH="0" baseline="0" smtClean="0">
                          <a:ln>
                            <a:noFill/>
                          </a:ln>
                          <a:solidFill>
                            <a:srgbClr val="000000"/>
                          </a:solidFill>
                          <a:effectLst/>
                          <a:latin typeface="Arial" charset="0"/>
                          <a:cs typeface="Arial" charset="0"/>
                        </a:rPr>
                        <a:t>CVC)</a:t>
                      </a:r>
                    </a:p>
                  </a:txBody>
                  <a:tcPr marL="90000" marR="90000" marT="87048" marB="46800"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419100">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5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2000" b="1" i="0" u="none" strike="noStrike" cap="none" normalizeH="0" baseline="0" dirty="0" smtClean="0">
                          <a:ln>
                            <a:noFill/>
                          </a:ln>
                          <a:solidFill>
                            <a:srgbClr val="333300"/>
                          </a:solidFill>
                          <a:effectLst/>
                          <a:latin typeface="Arial" charset="0"/>
                          <a:cs typeface="Arial" charset="0"/>
                        </a:rPr>
                        <a:t>Σε ΜΕΘ</a:t>
                      </a:r>
                    </a:p>
                  </a:txBody>
                  <a:tcPr marL="90000" marR="90000" marT="97200" marB="46800"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581025">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smtClean="0">
                          <a:ln>
                            <a:noFill/>
                          </a:ln>
                          <a:solidFill>
                            <a:srgbClr val="000000"/>
                          </a:solidFill>
                          <a:effectLst/>
                          <a:latin typeface="Arial" charset="0"/>
                          <a:cs typeface="Arial" charset="0"/>
                        </a:rPr>
                        <a:t>Εκτεταμένο χειρουργικό τραύμα, διάτρηση εντέρου</a:t>
                      </a:r>
                    </a:p>
                  </a:txBody>
                  <a:tcPr marL="90000" marR="90000" marT="87048" marB="46800"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55600">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smtClean="0">
                          <a:ln>
                            <a:noFill/>
                          </a:ln>
                          <a:solidFill>
                            <a:srgbClr val="000000"/>
                          </a:solidFill>
                          <a:effectLst/>
                          <a:latin typeface="Arial" charset="0"/>
                          <a:cs typeface="Arial" charset="0"/>
                        </a:rPr>
                        <a:t>Κεντρικός φλεβικός καθετήρας</a:t>
                      </a:r>
                    </a:p>
                  </a:txBody>
                  <a:tcPr marL="90000" marR="90000" marT="87048" marB="46800"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55600">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smtClean="0">
                          <a:ln>
                            <a:noFill/>
                          </a:ln>
                          <a:solidFill>
                            <a:srgbClr val="000000"/>
                          </a:solidFill>
                          <a:effectLst/>
                          <a:latin typeface="Arial" charset="0"/>
                          <a:cs typeface="Arial" charset="0"/>
                        </a:rPr>
                        <a:t>Ευρέος φάσματος αντιβίωση</a:t>
                      </a:r>
                    </a:p>
                  </a:txBody>
                  <a:tcPr marL="90000" marR="90000" marT="87048" marB="46800"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54013">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smtClean="0">
                          <a:ln>
                            <a:noFill/>
                          </a:ln>
                          <a:solidFill>
                            <a:srgbClr val="000000"/>
                          </a:solidFill>
                          <a:effectLst/>
                          <a:latin typeface="Arial" charset="0"/>
                          <a:cs typeface="Arial" charset="0"/>
                        </a:rPr>
                        <a:t>Παρεντερική διατροφή</a:t>
                      </a:r>
                    </a:p>
                  </a:txBody>
                  <a:tcPr marL="90000" marR="90000" marT="87048" marB="46800"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55600">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smtClean="0">
                          <a:ln>
                            <a:noFill/>
                          </a:ln>
                          <a:solidFill>
                            <a:srgbClr val="000000"/>
                          </a:solidFill>
                          <a:effectLst/>
                          <a:latin typeface="Arial" charset="0"/>
                          <a:cs typeface="Arial" charset="0"/>
                        </a:rPr>
                        <a:t>ΟΝΑ-Αιμοδιήθηση</a:t>
                      </a:r>
                    </a:p>
                  </a:txBody>
                  <a:tcPr marL="90000" marR="90000" marT="87048" marB="46800"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430213">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dirty="0" smtClean="0">
                          <a:ln>
                            <a:noFill/>
                          </a:ln>
                          <a:solidFill>
                            <a:srgbClr val="000000"/>
                          </a:solidFill>
                          <a:effectLst/>
                          <a:latin typeface="Arial" charset="0"/>
                          <a:cs typeface="Arial" charset="0"/>
                        </a:rPr>
                        <a:t>Υψηλό </a:t>
                      </a:r>
                      <a:r>
                        <a:rPr kumimoji="0" lang="en-US" altLang="el-GR" sz="1600" b="0" i="0" u="none" strike="noStrike" cap="none" normalizeH="0" baseline="0" dirty="0" smtClean="0">
                          <a:ln>
                            <a:noFill/>
                          </a:ln>
                          <a:solidFill>
                            <a:srgbClr val="000000"/>
                          </a:solidFill>
                          <a:effectLst/>
                          <a:latin typeface="Arial" charset="0"/>
                          <a:cs typeface="Arial" charset="0"/>
                        </a:rPr>
                        <a:t>APACHE score</a:t>
                      </a:r>
                    </a:p>
                  </a:txBody>
                  <a:tcPr marL="90000" marR="90000" marT="87048" marB="46800"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5" name="Group 2"/>
          <p:cNvGraphicFramePr>
            <a:graphicFrameLocks noGrp="1"/>
          </p:cNvGraphicFramePr>
          <p:nvPr>
            <p:extLst/>
          </p:nvPr>
        </p:nvGraphicFramePr>
        <p:xfrm>
          <a:off x="8322830" y="230818"/>
          <a:ext cx="3744492" cy="6059205"/>
        </p:xfrm>
        <a:graphic>
          <a:graphicData uri="http://schemas.openxmlformats.org/drawingml/2006/table">
            <a:tbl>
              <a:tblPr/>
              <a:tblGrid>
                <a:gridCol w="3744492"/>
              </a:tblGrid>
              <a:tr h="409229">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5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1" i="0" u="none" strike="noStrike" cap="none" normalizeH="0" baseline="0" dirty="0" smtClean="0">
                          <a:ln>
                            <a:noFill/>
                          </a:ln>
                          <a:solidFill>
                            <a:srgbClr val="FFFFFF"/>
                          </a:solidFill>
                          <a:effectLst/>
                          <a:latin typeface="Arial" charset="0"/>
                          <a:cs typeface="Arial" charset="0"/>
                        </a:rPr>
                        <a:t>Πνευμονιόκοκκος</a:t>
                      </a:r>
                    </a:p>
                  </a:txBody>
                  <a:tcPr marL="90000" marR="90000" marT="97213"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800000"/>
                    </a:solidFill>
                  </a:tcPr>
                </a:tc>
              </a:tr>
              <a:tr h="409229">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5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1" i="0" u="none" strike="noStrike" cap="none" normalizeH="0" baseline="0" dirty="0" smtClean="0">
                          <a:ln>
                            <a:noFill/>
                          </a:ln>
                          <a:solidFill>
                            <a:srgbClr val="800000"/>
                          </a:solidFill>
                          <a:effectLst/>
                          <a:latin typeface="Arial" charset="0"/>
                          <a:cs typeface="Arial" charset="0"/>
                        </a:rPr>
                        <a:t>Κάπνισμα</a:t>
                      </a:r>
                    </a:p>
                  </a:txBody>
                  <a:tcPr marL="90000" marR="90000" marT="97213"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460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dirty="0" smtClean="0">
                          <a:ln>
                            <a:noFill/>
                          </a:ln>
                          <a:solidFill>
                            <a:srgbClr val="000000"/>
                          </a:solidFill>
                          <a:effectLst/>
                          <a:latin typeface="Arial" charset="0"/>
                          <a:cs typeface="Arial" charset="0"/>
                        </a:rPr>
                        <a:t>Ηλικία</a:t>
                      </a: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460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dirty="0" smtClean="0">
                          <a:ln>
                            <a:noFill/>
                          </a:ln>
                          <a:solidFill>
                            <a:srgbClr val="000000"/>
                          </a:solidFill>
                          <a:effectLst/>
                          <a:latin typeface="Arial" charset="0"/>
                          <a:cs typeface="Arial" charset="0"/>
                        </a:rPr>
                        <a:t>ΣΔ</a:t>
                      </a: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460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dirty="0" smtClean="0">
                          <a:ln>
                            <a:noFill/>
                          </a:ln>
                          <a:solidFill>
                            <a:srgbClr val="000000"/>
                          </a:solidFill>
                          <a:effectLst/>
                          <a:latin typeface="Arial" charset="0"/>
                          <a:cs typeface="Arial" charset="0"/>
                        </a:rPr>
                        <a:t>Σπληνεκτομή, λειτουργική ασπληνία</a:t>
                      </a: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409229">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5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1" i="0" u="none" strike="noStrike" cap="none" normalizeH="0" baseline="0" dirty="0" smtClean="0">
                          <a:ln>
                            <a:noFill/>
                          </a:ln>
                          <a:solidFill>
                            <a:srgbClr val="800000"/>
                          </a:solidFill>
                          <a:effectLst/>
                          <a:latin typeface="Arial" charset="0"/>
                          <a:cs typeface="Arial" charset="0"/>
                        </a:rPr>
                        <a:t>Διαταραχή πολυμορφοπυρήνων</a:t>
                      </a:r>
                    </a:p>
                  </a:txBody>
                  <a:tcPr marL="90000" marR="90000" marT="97213"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460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dirty="0" smtClean="0">
                          <a:ln>
                            <a:noFill/>
                          </a:ln>
                          <a:solidFill>
                            <a:srgbClr val="000000"/>
                          </a:solidFill>
                          <a:effectLst/>
                          <a:latin typeface="Arial" charset="0"/>
                          <a:cs typeface="Arial" charset="0"/>
                        </a:rPr>
                        <a:t>Ουδετεροπενία (φ/κα, λευχαιμία)</a:t>
                      </a:r>
                      <a:endParaRPr kumimoji="0" lang="en-US" altLang="el-GR" sz="1600" b="0" i="0" u="none" strike="noStrike" cap="none" normalizeH="0" baseline="0" dirty="0" smtClean="0">
                        <a:ln>
                          <a:noFill/>
                        </a:ln>
                        <a:solidFill>
                          <a:srgbClr val="000000"/>
                        </a:solidFill>
                        <a:effectLst/>
                        <a:latin typeface="Arial" charset="0"/>
                        <a:cs typeface="Arial" charset="0"/>
                      </a:endParaRP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460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dirty="0" smtClean="0">
                          <a:ln>
                            <a:noFill/>
                          </a:ln>
                          <a:solidFill>
                            <a:srgbClr val="000000"/>
                          </a:solidFill>
                          <a:effectLst/>
                          <a:latin typeface="Arial" charset="0"/>
                          <a:cs typeface="Arial" charset="0"/>
                        </a:rPr>
                        <a:t>Αλκοόλ-κίρρωση</a:t>
                      </a:r>
                      <a:endParaRPr kumimoji="0" lang="en-US" altLang="el-GR" sz="1600" b="0" i="0" u="none" strike="noStrike" cap="none" normalizeH="0" baseline="0" dirty="0" smtClean="0">
                        <a:ln>
                          <a:noFill/>
                        </a:ln>
                        <a:solidFill>
                          <a:srgbClr val="000000"/>
                        </a:solidFill>
                        <a:effectLst/>
                        <a:latin typeface="Arial" charset="0"/>
                        <a:cs typeface="Arial" charset="0"/>
                      </a:endParaRP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460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dirty="0" smtClean="0">
                          <a:ln>
                            <a:noFill/>
                          </a:ln>
                          <a:solidFill>
                            <a:srgbClr val="000000"/>
                          </a:solidFill>
                          <a:effectLst/>
                          <a:latin typeface="Arial" charset="0"/>
                          <a:cs typeface="Arial" charset="0"/>
                        </a:rPr>
                        <a:t>ΧΝΑ</a:t>
                      </a: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46047">
                <a:tc>
                  <a:txBody>
                    <a:body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dirty="0" smtClean="0">
                          <a:ln>
                            <a:noFill/>
                          </a:ln>
                          <a:solidFill>
                            <a:srgbClr val="000000"/>
                          </a:solidFill>
                          <a:effectLst/>
                          <a:latin typeface="Arial" charset="0"/>
                          <a:cs typeface="Arial" charset="0"/>
                        </a:rPr>
                        <a:t>Κορτικοειδή</a:t>
                      </a: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409229">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5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1" i="0" u="none" strike="noStrike" cap="none" normalizeH="0" baseline="0" dirty="0" smtClean="0">
                          <a:ln>
                            <a:noFill/>
                          </a:ln>
                          <a:solidFill>
                            <a:srgbClr val="800000"/>
                          </a:solidFill>
                          <a:effectLst/>
                          <a:latin typeface="Arial" charset="0"/>
                          <a:cs typeface="Arial" charset="0"/>
                        </a:rPr>
                        <a:t>↓ αντισώματα</a:t>
                      </a:r>
                      <a:endParaRPr kumimoji="0" lang="en-US" altLang="el-GR" sz="1600" b="1" i="0" u="none" strike="noStrike" cap="none" normalizeH="0" baseline="0" dirty="0" smtClean="0">
                        <a:ln>
                          <a:noFill/>
                        </a:ln>
                        <a:solidFill>
                          <a:srgbClr val="800000"/>
                        </a:solidFill>
                        <a:effectLst/>
                        <a:latin typeface="Arial" charset="0"/>
                        <a:cs typeface="Arial" charset="0"/>
                      </a:endParaRPr>
                    </a:p>
                  </a:txBody>
                  <a:tcPr marL="90000" marR="90000" marT="97213"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460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dirty="0" smtClean="0">
                          <a:ln>
                            <a:noFill/>
                          </a:ln>
                          <a:solidFill>
                            <a:srgbClr val="000000"/>
                          </a:solidFill>
                          <a:effectLst/>
                          <a:latin typeface="Arial" charset="0"/>
                          <a:cs typeface="Arial" charset="0"/>
                        </a:rPr>
                        <a:t>Συγγενής αγαμμασφαιριναιμία</a:t>
                      </a: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460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dirty="0" smtClean="0">
                          <a:ln>
                            <a:noFill/>
                          </a:ln>
                          <a:solidFill>
                            <a:srgbClr val="000000"/>
                          </a:solidFill>
                          <a:effectLst/>
                          <a:latin typeface="Arial" charset="0"/>
                          <a:cs typeface="Arial" charset="0"/>
                        </a:rPr>
                        <a:t>ΠΜ, Λέμφωμα, ΧΛΛ, </a:t>
                      </a:r>
                      <a:r>
                        <a:rPr kumimoji="0" lang="en-US" altLang="el-GR" sz="1600" b="0" i="0" u="none" strike="noStrike" cap="none" normalizeH="0" baseline="0" dirty="0" smtClean="0">
                          <a:ln>
                            <a:noFill/>
                          </a:ln>
                          <a:solidFill>
                            <a:srgbClr val="000000"/>
                          </a:solidFill>
                          <a:effectLst/>
                          <a:latin typeface="Arial" charset="0"/>
                          <a:cs typeface="Arial" charset="0"/>
                        </a:rPr>
                        <a:t>HIV</a:t>
                      </a:r>
                      <a:endParaRPr kumimoji="0" lang="el-GR" altLang="el-GR" sz="1600" b="0" i="0" u="none" strike="noStrike" cap="none" normalizeH="0" baseline="0" dirty="0" smtClean="0">
                        <a:ln>
                          <a:noFill/>
                        </a:ln>
                        <a:solidFill>
                          <a:srgbClr val="000000"/>
                        </a:solidFill>
                        <a:effectLst/>
                        <a:latin typeface="Arial" charset="0"/>
                        <a:cs typeface="Arial" charset="0"/>
                      </a:endParaRP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748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1" i="0" u="none" strike="noStrike" cap="none" normalizeH="0" baseline="0" dirty="0" smtClean="0">
                          <a:ln>
                            <a:noFill/>
                          </a:ln>
                          <a:solidFill>
                            <a:srgbClr val="990033"/>
                          </a:solidFill>
                          <a:effectLst/>
                          <a:latin typeface="Arial" charset="0"/>
                          <a:cs typeface="Arial" charset="0"/>
                        </a:rPr>
                        <a:t>Ανεπάρκεια συμπληρώματος</a:t>
                      </a: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74847">
                <a:tc>
                  <a:txBody>
                    <a:body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dirty="0" smtClean="0">
                          <a:ln>
                            <a:noFill/>
                          </a:ln>
                          <a:solidFill>
                            <a:schemeClr val="tx1"/>
                          </a:solidFill>
                          <a:effectLst/>
                          <a:latin typeface="Arial" charset="0"/>
                          <a:cs typeface="Arial" charset="0"/>
                        </a:rPr>
                        <a:t>Προηγηθείσα λοίμωξη (γρίππη!)</a:t>
                      </a: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346047">
                <a:tc>
                  <a:txBody>
                    <a:bodyPr/>
                    <a:lstStyle>
                      <a:lvl1pPr>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1pPr>
                      <a:lvl2pPr>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2pPr>
                      <a:lvl3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3pPr>
                      <a:lvl4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4pPr>
                      <a:lvl5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5pPr>
                      <a:lvl6pPr marL="25146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6pPr>
                      <a:lvl7pPr marL="29718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7pPr>
                      <a:lvl8pPr marL="34290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8pPr>
                      <a:lvl9pPr marL="3886200" indent="-228600" defTabSz="449263" fontAlgn="base">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cs typeface="Arial" charset="0"/>
                        </a:defRPr>
                      </a:lvl9pPr>
                    </a:lstStyle>
                    <a:p>
                      <a:pPr marL="0" marR="0" lvl="0" indent="0" algn="l" defTabSz="449263" rtl="0" eaLnBrk="1" fontAlgn="base" latinLnBrk="0" hangingPunct="1">
                        <a:lnSpc>
                          <a:spcPct val="87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l-GR" sz="1600" b="0" i="0" u="none" strike="noStrike" cap="none" normalizeH="0" baseline="0" dirty="0" smtClean="0">
                          <a:ln>
                            <a:noFill/>
                          </a:ln>
                          <a:solidFill>
                            <a:srgbClr val="000000"/>
                          </a:solidFill>
                          <a:effectLst/>
                          <a:latin typeface="Arial" charset="0"/>
                          <a:cs typeface="Arial" charset="0"/>
                        </a:rPr>
                        <a:t>Συγχρωτισμός (παιδ. Σταθμοί, στρατόπεδο)</a:t>
                      </a:r>
                    </a:p>
                  </a:txBody>
                  <a:tcPr marL="90000" marR="90000" marT="87059" marB="46806" horzOverflow="overflow">
                    <a:lnL w="2736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 name="TextBox 2"/>
          <p:cNvSpPr txBox="1"/>
          <p:nvPr/>
        </p:nvSpPr>
        <p:spPr>
          <a:xfrm>
            <a:off x="4692767" y="5641675"/>
            <a:ext cx="3200400" cy="461665"/>
          </a:xfrm>
          <a:prstGeom prst="rect">
            <a:avLst/>
          </a:prstGeom>
          <a:noFill/>
        </p:spPr>
        <p:txBody>
          <a:bodyPr wrap="square" rtlCol="0">
            <a:spAutoFit/>
          </a:bodyPr>
          <a:lstStyle/>
          <a:p>
            <a:r>
              <a:rPr lang="en-US" sz="2400" b="1" dirty="0" smtClean="0">
                <a:solidFill>
                  <a:schemeClr val="accent2">
                    <a:lumMod val="75000"/>
                  </a:schemeClr>
                </a:solidFill>
                <a:latin typeface="Castellar" panose="020A0402060406010301" pitchFamily="18" charset="0"/>
              </a:rPr>
              <a:t>Risk factors….</a:t>
            </a:r>
            <a:endParaRPr lang="el-GR" b="1" dirty="0">
              <a:solidFill>
                <a:schemeClr val="accent2">
                  <a:lumMod val="75000"/>
                </a:schemeClr>
              </a:solidFill>
            </a:endParaRPr>
          </a:p>
        </p:txBody>
      </p:sp>
    </p:spTree>
    <p:extLst>
      <p:ext uri="{BB962C8B-B14F-4D97-AF65-F5344CB8AC3E}">
        <p14:creationId xmlns:p14="http://schemas.microsoft.com/office/powerpoint/2010/main" val="8246881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4" name="Picture 3"/>
          <p:cNvPicPr>
            <a:picLocks noChangeAspect="1"/>
          </p:cNvPicPr>
          <p:nvPr/>
        </p:nvPicPr>
        <p:blipFill rotWithShape="1">
          <a:blip r:embed="rId2"/>
          <a:srcRect l="52234"/>
          <a:stretch/>
        </p:blipFill>
        <p:spPr>
          <a:xfrm>
            <a:off x="6768556" y="184849"/>
            <a:ext cx="4091796" cy="5883834"/>
          </a:xfrm>
          <a:prstGeom prst="rect">
            <a:avLst/>
          </a:prstGeom>
        </p:spPr>
      </p:pic>
      <p:pic>
        <p:nvPicPr>
          <p:cNvPr id="7" name="Picture 6"/>
          <p:cNvPicPr>
            <a:picLocks noChangeAspect="1"/>
          </p:cNvPicPr>
          <p:nvPr/>
        </p:nvPicPr>
        <p:blipFill>
          <a:blip r:embed="rId3"/>
          <a:stretch>
            <a:fillRect/>
          </a:stretch>
        </p:blipFill>
        <p:spPr>
          <a:xfrm>
            <a:off x="6916698" y="6379950"/>
            <a:ext cx="4211550" cy="351167"/>
          </a:xfrm>
          <a:prstGeom prst="rect">
            <a:avLst/>
          </a:prstGeom>
        </p:spPr>
      </p:pic>
      <p:pic>
        <p:nvPicPr>
          <p:cNvPr id="8" name="Picture 7"/>
          <p:cNvPicPr>
            <a:picLocks noChangeAspect="1"/>
          </p:cNvPicPr>
          <p:nvPr/>
        </p:nvPicPr>
        <p:blipFill rotWithShape="1">
          <a:blip r:embed="rId4"/>
          <a:srcRect l="30944" t="13319" r="31292" b="5402"/>
          <a:stretch/>
        </p:blipFill>
        <p:spPr>
          <a:xfrm>
            <a:off x="6096" y="0"/>
            <a:ext cx="5698708" cy="6899240"/>
          </a:xfrm>
          <a:prstGeom prst="rect">
            <a:avLst/>
          </a:prstGeom>
        </p:spPr>
      </p:pic>
    </p:spTree>
    <p:extLst>
      <p:ext uri="{BB962C8B-B14F-4D97-AF65-F5344CB8AC3E}">
        <p14:creationId xmlns:p14="http://schemas.microsoft.com/office/powerpoint/2010/main" val="10002169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rotWithShape="1">
          <a:blip r:embed="rId2"/>
          <a:srcRect r="18814"/>
          <a:stretch/>
        </p:blipFill>
        <p:spPr>
          <a:xfrm>
            <a:off x="1158216" y="484632"/>
            <a:ext cx="8675897" cy="5618667"/>
          </a:xfrm>
          <a:prstGeom prst="rect">
            <a:avLst/>
          </a:prstGeom>
        </p:spPr>
      </p:pic>
      <p:sp>
        <p:nvSpPr>
          <p:cNvPr id="5" name="TextBox 4"/>
          <p:cNvSpPr txBox="1"/>
          <p:nvPr/>
        </p:nvSpPr>
        <p:spPr>
          <a:xfrm>
            <a:off x="6573329" y="6357668"/>
            <a:ext cx="4382218" cy="369332"/>
          </a:xfrm>
          <a:prstGeom prst="rect">
            <a:avLst/>
          </a:prstGeom>
          <a:noFill/>
        </p:spPr>
        <p:txBody>
          <a:bodyPr wrap="square" rtlCol="0">
            <a:spAutoFit/>
          </a:bodyPr>
          <a:lstStyle/>
          <a:p>
            <a:r>
              <a:rPr lang="en-US" dirty="0" smtClean="0">
                <a:latin typeface="Jokerman" panose="04090605060D06020702" pitchFamily="82" charset="0"/>
              </a:rPr>
              <a:t>Vincent &amp; De Backer, Chest, 2018</a:t>
            </a:r>
            <a:endParaRPr lang="el-GR" dirty="0"/>
          </a:p>
        </p:txBody>
      </p:sp>
      <p:sp>
        <p:nvSpPr>
          <p:cNvPr id="6" name="TextBox 5"/>
          <p:cNvSpPr txBox="1"/>
          <p:nvPr/>
        </p:nvSpPr>
        <p:spPr>
          <a:xfrm>
            <a:off x="9240994" y="3881887"/>
            <a:ext cx="1362974"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600" dirty="0" smtClean="0">
                <a:solidFill>
                  <a:schemeClr val="bg1"/>
                </a:solidFill>
              </a:rPr>
              <a:t>Pv-PaCO2</a:t>
            </a:r>
            <a:endParaRPr lang="el-GR" sz="1600" dirty="0">
              <a:solidFill>
                <a:schemeClr val="bg1"/>
              </a:solidFill>
            </a:endParaRPr>
          </a:p>
        </p:txBody>
      </p:sp>
    </p:spTree>
    <p:extLst>
      <p:ext uri="{BB962C8B-B14F-4D97-AF65-F5344CB8AC3E}">
        <p14:creationId xmlns:p14="http://schemas.microsoft.com/office/powerpoint/2010/main" val="38756891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4135" y="313858"/>
            <a:ext cx="7444597" cy="452431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l-GR" dirty="0" smtClean="0"/>
              <a:t>Άνδρας ασθενής 57 ετών με </a:t>
            </a:r>
            <a:r>
              <a:rPr lang="el-GR" dirty="0" smtClean="0">
                <a:solidFill>
                  <a:schemeClr val="tx1"/>
                </a:solidFill>
              </a:rPr>
              <a:t>έκπτωση επιπέδου συνείδησης </a:t>
            </a:r>
            <a:r>
              <a:rPr lang="el-GR" dirty="0" smtClean="0"/>
              <a:t>από διώρου, από 24ώρου αίσθημα «αγωνίας»-πιθανόν δύσπνοια- και έντονες μυαλγίες. Προ 10ημέρου πτώση επί του εδάφους με οσφυαλγία υπό </a:t>
            </a:r>
            <a:r>
              <a:rPr lang="en-US" dirty="0" smtClean="0"/>
              <a:t>IM </a:t>
            </a:r>
            <a:r>
              <a:rPr lang="en-US" dirty="0" err="1" smtClean="0"/>
              <a:t>Muscoril</a:t>
            </a:r>
            <a:r>
              <a:rPr lang="en-US" dirty="0" smtClean="0"/>
              <a:t>, </a:t>
            </a:r>
            <a:r>
              <a:rPr lang="en-US" dirty="0" err="1" smtClean="0"/>
              <a:t>Voltaren</a:t>
            </a:r>
            <a:r>
              <a:rPr lang="en-US" dirty="0" smtClean="0"/>
              <a:t> </a:t>
            </a:r>
            <a:r>
              <a:rPr lang="el-GR" dirty="0" smtClean="0"/>
              <a:t>και </a:t>
            </a:r>
            <a:r>
              <a:rPr lang="en-US" dirty="0" err="1" smtClean="0"/>
              <a:t>po</a:t>
            </a:r>
            <a:r>
              <a:rPr lang="en-US" dirty="0" smtClean="0"/>
              <a:t> </a:t>
            </a:r>
            <a:r>
              <a:rPr lang="en-US" dirty="0" err="1" smtClean="0"/>
              <a:t>Norgesic</a:t>
            </a:r>
            <a:r>
              <a:rPr lang="en-US" dirty="0" smtClean="0"/>
              <a:t>. </a:t>
            </a:r>
            <a:r>
              <a:rPr lang="el-GR" dirty="0" smtClean="0"/>
              <a:t>Προ 4ημέρου λόγω επιμονής των πόνων προσετέθη</a:t>
            </a:r>
            <a:r>
              <a:rPr lang="en-US" dirty="0" smtClean="0"/>
              <a:t> </a:t>
            </a:r>
            <a:r>
              <a:rPr lang="en-US" dirty="0" err="1" smtClean="0"/>
              <a:t>Stedon</a:t>
            </a:r>
            <a:r>
              <a:rPr lang="en-US" dirty="0" smtClean="0"/>
              <a:t> &amp; </a:t>
            </a:r>
            <a:r>
              <a:rPr lang="en-US" dirty="0" err="1" smtClean="0"/>
              <a:t>Tramal</a:t>
            </a:r>
            <a:r>
              <a:rPr lang="en-US" dirty="0" smtClean="0"/>
              <a:t> </a:t>
            </a:r>
            <a:r>
              <a:rPr lang="el-GR" dirty="0" smtClean="0"/>
              <a:t>με δυσκοιλιότητα. Από διημέρου, τρόμος άκρων χειρών και έντονες μυαλγίες. </a:t>
            </a:r>
          </a:p>
          <a:p>
            <a:r>
              <a:rPr lang="el-GR" dirty="0" smtClean="0"/>
              <a:t>Α/α: Ελεύθερο. Κάπνισμα, αλκοόλ, αλλεργίες (-)</a:t>
            </a:r>
            <a:r>
              <a:rPr lang="en-US" dirty="0" smtClean="0"/>
              <a:t> </a:t>
            </a:r>
            <a:endParaRPr lang="el-GR" dirty="0" smtClean="0"/>
          </a:p>
          <a:p>
            <a:r>
              <a:rPr lang="el-GR" dirty="0" smtClean="0"/>
              <a:t>Όψη πάσχοντος, </a:t>
            </a:r>
            <a:r>
              <a:rPr lang="en-US" dirty="0" smtClean="0"/>
              <a:t>GSC=1</a:t>
            </a:r>
            <a:r>
              <a:rPr lang="el-GR" dirty="0" smtClean="0"/>
              <a:t>4</a:t>
            </a:r>
            <a:r>
              <a:rPr lang="en-US" dirty="0" smtClean="0"/>
              <a:t>/15, </a:t>
            </a:r>
            <a:r>
              <a:rPr lang="el-GR" dirty="0" smtClean="0"/>
              <a:t>αφυπνιζόμενος στις εντολές, θ=</a:t>
            </a:r>
            <a:r>
              <a:rPr lang="en-US" dirty="0" smtClean="0"/>
              <a:t>3</a:t>
            </a:r>
            <a:r>
              <a:rPr lang="el-GR" dirty="0" smtClean="0"/>
              <a:t>6</a:t>
            </a:r>
            <a:r>
              <a:rPr lang="en-US" dirty="0" smtClean="0"/>
              <a:t>,</a:t>
            </a:r>
            <a:r>
              <a:rPr lang="el-GR" dirty="0" smtClean="0"/>
              <a:t>8, σφύξεις:12</a:t>
            </a:r>
            <a:r>
              <a:rPr lang="en-US" dirty="0" smtClean="0"/>
              <a:t>0</a:t>
            </a:r>
            <a:r>
              <a:rPr lang="el-GR" dirty="0" smtClean="0"/>
              <a:t>/λεπτό</a:t>
            </a:r>
            <a:r>
              <a:rPr lang="en-US" dirty="0" smtClean="0"/>
              <a:t>-</a:t>
            </a:r>
            <a:r>
              <a:rPr lang="el-GR" dirty="0" smtClean="0"/>
              <a:t>φκ, </a:t>
            </a:r>
            <a:r>
              <a:rPr lang="en-US" dirty="0" smtClean="0"/>
              <a:t>RR= 25/</a:t>
            </a:r>
            <a:r>
              <a:rPr lang="el-GR" dirty="0" smtClean="0"/>
              <a:t>λεπτό, ΑΠ=70/40 </a:t>
            </a:r>
            <a:r>
              <a:rPr lang="en-US" dirty="0" smtClean="0"/>
              <a:t>mmHg, Sp02=</a:t>
            </a:r>
            <a:r>
              <a:rPr lang="el-GR" dirty="0" smtClean="0"/>
              <a:t>95</a:t>
            </a:r>
            <a:r>
              <a:rPr lang="en-US" dirty="0" smtClean="0"/>
              <a:t>%</a:t>
            </a:r>
            <a:r>
              <a:rPr lang="el-GR" dirty="0" smtClean="0"/>
              <a:t> (</a:t>
            </a:r>
            <a:r>
              <a:rPr lang="en-US" dirty="0" smtClean="0"/>
              <a:t>MV=50%).</a:t>
            </a:r>
          </a:p>
          <a:p>
            <a:r>
              <a:rPr lang="el-GR" dirty="0" smtClean="0"/>
              <a:t>Κλινική εξέταση: ρεγχάζοντες ΑΡ πνεύμονα, χωρίς μηνιγγικά σημεία, </a:t>
            </a:r>
            <a:r>
              <a:rPr lang="en-US" dirty="0" smtClean="0"/>
              <a:t>S1S2</a:t>
            </a:r>
            <a:r>
              <a:rPr lang="el-GR" dirty="0" smtClean="0"/>
              <a:t> χωρίς φύσημα, Κοιλιά ΜΕΑ-αραιοί ήχοι-ήπαρ/σπλην αψηλαφητα. Μη ψηλαφητές κερκιδικές αρτηρίες. Θερμά άκρα. </a:t>
            </a:r>
          </a:p>
          <a:p>
            <a:r>
              <a:rPr lang="el-GR" dirty="0" smtClean="0"/>
              <a:t>Εργαστηριακός έλεγχος: </a:t>
            </a:r>
            <a:r>
              <a:rPr lang="en-US" dirty="0" err="1" smtClean="0"/>
              <a:t>Hb</a:t>
            </a:r>
            <a:r>
              <a:rPr lang="en-US" dirty="0" smtClean="0"/>
              <a:t>=14,3g/dl, </a:t>
            </a:r>
            <a:r>
              <a:rPr lang="en-US" dirty="0" err="1" smtClean="0"/>
              <a:t>Ht</a:t>
            </a:r>
            <a:r>
              <a:rPr lang="en-US" dirty="0" smtClean="0"/>
              <a:t>=42,5%, WBC=16000 (PMP=95%), PLT=225000, </a:t>
            </a:r>
            <a:r>
              <a:rPr lang="en-US" dirty="0" err="1" smtClean="0"/>
              <a:t>glu</a:t>
            </a:r>
            <a:r>
              <a:rPr lang="en-US" dirty="0" smtClean="0"/>
              <a:t>=155, urea=131, Cr=2, CRP=291.</a:t>
            </a:r>
          </a:p>
          <a:p>
            <a:r>
              <a:rPr lang="el-GR" dirty="0" smtClean="0"/>
              <a:t>Αέριο αίματος: </a:t>
            </a:r>
            <a:r>
              <a:rPr lang="en-US" dirty="0" err="1" smtClean="0"/>
              <a:t>Ph</a:t>
            </a:r>
            <a:r>
              <a:rPr lang="en-US" dirty="0" smtClean="0"/>
              <a:t>=7.31, paO2=70, paCO2=21, HCO3=13.9, Lac=8.</a:t>
            </a:r>
            <a:endParaRPr lang="el-GR" dirty="0" smtClean="0"/>
          </a:p>
        </p:txBody>
      </p:sp>
      <p:sp>
        <p:nvSpPr>
          <p:cNvPr id="5" name="Content Placeholder 2"/>
          <p:cNvSpPr txBox="1">
            <a:spLocks/>
          </p:cNvSpPr>
          <p:nvPr/>
        </p:nvSpPr>
        <p:spPr>
          <a:xfrm>
            <a:off x="7891863" y="313858"/>
            <a:ext cx="4114888" cy="384232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l-GR" dirty="0" smtClean="0"/>
              <a:t> </a:t>
            </a:r>
          </a:p>
          <a:p>
            <a:pPr>
              <a:buFont typeface="Wingdings" panose="05000000000000000000" pitchFamily="2" charset="2"/>
              <a:buChar char="v"/>
            </a:pPr>
            <a:r>
              <a:rPr lang="el-GR" sz="2400" dirty="0" smtClean="0"/>
              <a:t> </a:t>
            </a:r>
            <a:r>
              <a:rPr lang="en-US" sz="2400" dirty="0" smtClean="0"/>
              <a:t>SIRS= </a:t>
            </a:r>
            <a:endParaRPr lang="el-GR" sz="2400" dirty="0" smtClean="0"/>
          </a:p>
          <a:p>
            <a:pPr>
              <a:buFont typeface="Wingdings" panose="05000000000000000000" pitchFamily="2" charset="2"/>
              <a:buChar char="v"/>
            </a:pPr>
            <a:r>
              <a:rPr lang="en-US" sz="2400" dirty="0" smtClean="0"/>
              <a:t>quick SOFA </a:t>
            </a:r>
            <a:r>
              <a:rPr lang="el-GR" sz="2400" dirty="0" smtClean="0"/>
              <a:t>=</a:t>
            </a:r>
            <a:endParaRPr lang="en-US" sz="2400" dirty="0" smtClean="0"/>
          </a:p>
          <a:p>
            <a:pPr>
              <a:buFont typeface="Wingdings" panose="05000000000000000000" pitchFamily="2" charset="2"/>
              <a:buChar char="v"/>
            </a:pPr>
            <a:r>
              <a:rPr lang="el-GR" sz="2400" dirty="0" smtClean="0"/>
              <a:t>ΜΑΠ= </a:t>
            </a:r>
          </a:p>
          <a:p>
            <a:pPr>
              <a:buFont typeface="Wingdings" panose="05000000000000000000" pitchFamily="2" charset="2"/>
              <a:buChar char="v"/>
            </a:pPr>
            <a:r>
              <a:rPr lang="en-US" sz="2400" dirty="0" smtClean="0"/>
              <a:t>PaO2/Fi02=</a:t>
            </a:r>
          </a:p>
          <a:p>
            <a:pPr marL="0" indent="0">
              <a:buNone/>
            </a:pPr>
            <a:endParaRPr lang="el-GR" sz="2400" dirty="0" smtClean="0"/>
          </a:p>
          <a:p>
            <a:pPr marL="0" indent="0">
              <a:buNone/>
            </a:pPr>
            <a:endParaRPr lang="el-GR" dirty="0" smtClean="0"/>
          </a:p>
          <a:p>
            <a:pPr marL="0" indent="0">
              <a:buNone/>
            </a:pPr>
            <a:endParaRPr lang="en-US" dirty="0" smtClean="0"/>
          </a:p>
          <a:p>
            <a:pPr marL="0" indent="0">
              <a:buFont typeface="Calibri" panose="020F0502020204030204" pitchFamily="34" charset="0"/>
              <a:buNone/>
            </a:pPr>
            <a:endParaRPr lang="el-GR" dirty="0"/>
          </a:p>
        </p:txBody>
      </p:sp>
      <p:sp>
        <p:nvSpPr>
          <p:cNvPr id="7" name="Content Placeholder 2"/>
          <p:cNvSpPr txBox="1">
            <a:spLocks/>
          </p:cNvSpPr>
          <p:nvPr/>
        </p:nvSpPr>
        <p:spPr>
          <a:xfrm>
            <a:off x="7550838" y="4088515"/>
            <a:ext cx="6271579" cy="237034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l-GR" dirty="0" smtClean="0"/>
              <a:t> </a:t>
            </a:r>
          </a:p>
          <a:p>
            <a:pPr>
              <a:buFont typeface="Wingdings" panose="05000000000000000000" pitchFamily="2" charset="2"/>
              <a:buChar char="v"/>
            </a:pPr>
            <a:r>
              <a:rPr lang="el-GR" dirty="0" smtClean="0"/>
              <a:t> Έχει λοίμωξη;</a:t>
            </a:r>
          </a:p>
          <a:p>
            <a:pPr>
              <a:buFont typeface="Wingdings" panose="05000000000000000000" pitchFamily="2" charset="2"/>
              <a:buChar char="v"/>
            </a:pPr>
            <a:r>
              <a:rPr lang="el-GR" dirty="0"/>
              <a:t> </a:t>
            </a:r>
            <a:r>
              <a:rPr lang="el-GR" dirty="0" smtClean="0"/>
              <a:t>Έχει καταπληξία;</a:t>
            </a:r>
            <a:r>
              <a:rPr lang="en-US" dirty="0" smtClean="0"/>
              <a:t> </a:t>
            </a:r>
            <a:r>
              <a:rPr lang="el-GR" dirty="0" smtClean="0"/>
              <a:t>Γιατί;</a:t>
            </a:r>
          </a:p>
          <a:p>
            <a:pPr>
              <a:buFont typeface="Wingdings" panose="05000000000000000000" pitchFamily="2" charset="2"/>
              <a:buChar char="v"/>
            </a:pPr>
            <a:r>
              <a:rPr lang="el-GR" dirty="0"/>
              <a:t> </a:t>
            </a:r>
            <a:r>
              <a:rPr lang="el-GR" dirty="0" smtClean="0"/>
              <a:t>Μπορεί να είναι σηπτική καταπληξία;</a:t>
            </a:r>
            <a:endParaRPr lang="en-US" dirty="0" smtClean="0"/>
          </a:p>
        </p:txBody>
      </p:sp>
      <p:pic>
        <p:nvPicPr>
          <p:cNvPr id="6" name="Picture 5"/>
          <p:cNvPicPr>
            <a:picLocks noChangeAspect="1"/>
          </p:cNvPicPr>
          <p:nvPr/>
        </p:nvPicPr>
        <p:blipFill>
          <a:blip r:embed="rId2" cstate="print">
            <a:clrChange>
              <a:clrFrom>
                <a:srgbClr val="F6FFF8"/>
              </a:clrFrom>
              <a:clrTo>
                <a:srgbClr val="F6FFF8">
                  <a:alpha val="0"/>
                </a:srgbClr>
              </a:clrTo>
            </a:clrChange>
            <a:extLst>
              <a:ext uri="{28A0092B-C50C-407E-A947-70E740481C1C}">
                <a14:useLocalDpi xmlns:a14="http://schemas.microsoft.com/office/drawing/2010/main" val="0"/>
              </a:ext>
            </a:extLst>
          </a:blip>
          <a:stretch>
            <a:fillRect/>
          </a:stretch>
        </p:blipFill>
        <p:spPr>
          <a:xfrm>
            <a:off x="11060339" y="95491"/>
            <a:ext cx="872316" cy="113543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829" y="104284"/>
            <a:ext cx="383065" cy="599101"/>
          </a:xfrm>
          <a:prstGeom prst="rect">
            <a:avLst/>
          </a:prstGeom>
        </p:spPr>
      </p:pic>
    </p:spTree>
    <p:extLst>
      <p:ext uri="{BB962C8B-B14F-4D97-AF65-F5344CB8AC3E}">
        <p14:creationId xmlns:p14="http://schemas.microsoft.com/office/powerpoint/2010/main" val="9162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2130406"/>
            <a:ext cx="10058400" cy="4023360"/>
          </a:xfrm>
        </p:spPr>
        <p:txBody>
          <a:bodyPr/>
          <a:lstStyle/>
          <a:p>
            <a:pPr>
              <a:buFont typeface="Arial" panose="020B0604020202020204" pitchFamily="34" charset="0"/>
              <a:buChar char="•"/>
            </a:pPr>
            <a:r>
              <a:rPr lang="el-GR" dirty="0" smtClean="0"/>
              <a:t> </a:t>
            </a:r>
            <a:r>
              <a:rPr lang="en-US" dirty="0" smtClean="0"/>
              <a:t>Cr=3, Urea=140, AST=350, ALT=400, </a:t>
            </a:r>
            <a:r>
              <a:rPr lang="en-US" dirty="0" err="1" smtClean="0"/>
              <a:t>gGT</a:t>
            </a:r>
            <a:r>
              <a:rPr lang="en-US" dirty="0" smtClean="0"/>
              <a:t>=50, alp=120, CPK=850 (</a:t>
            </a:r>
            <a:r>
              <a:rPr lang="en-US" dirty="0" err="1" smtClean="0"/>
              <a:t>mb</a:t>
            </a:r>
            <a:r>
              <a:rPr lang="en-US" dirty="0" smtClean="0"/>
              <a:t>=</a:t>
            </a:r>
            <a:r>
              <a:rPr lang="el-GR" dirty="0" smtClean="0"/>
              <a:t>κφ), </a:t>
            </a:r>
            <a:r>
              <a:rPr lang="en-US" dirty="0" smtClean="0"/>
              <a:t>INR=1.4, CRP=300, PCT=30!</a:t>
            </a:r>
          </a:p>
          <a:p>
            <a:pPr>
              <a:buFont typeface="Arial" panose="020B0604020202020204" pitchFamily="34" charset="0"/>
              <a:buChar char="•"/>
            </a:pPr>
            <a:r>
              <a:rPr lang="en-US" dirty="0"/>
              <a:t> </a:t>
            </a:r>
            <a:r>
              <a:rPr lang="en-US" dirty="0" smtClean="0"/>
              <a:t>CT </a:t>
            </a:r>
            <a:r>
              <a:rPr lang="el-GR" dirty="0" smtClean="0"/>
              <a:t>εγκεφάλου, θώρακος, άνω-κάτω κοιλίας: </a:t>
            </a:r>
            <a:r>
              <a:rPr lang="en-US" dirty="0" smtClean="0"/>
              <a:t>ARDS</a:t>
            </a:r>
          </a:p>
          <a:p>
            <a:pPr>
              <a:buFont typeface="Arial" panose="020B0604020202020204" pitchFamily="34" charset="0"/>
              <a:buChar char="•"/>
            </a:pPr>
            <a:r>
              <a:rPr lang="en-US" dirty="0"/>
              <a:t> </a:t>
            </a:r>
            <a:r>
              <a:rPr lang="en-US" dirty="0" smtClean="0"/>
              <a:t>US </a:t>
            </a:r>
            <a:r>
              <a:rPr lang="el-GR" dirty="0" smtClean="0"/>
              <a:t>καρδιάς: κφ</a:t>
            </a:r>
          </a:p>
          <a:p>
            <a:pPr>
              <a:buFont typeface="Arial" panose="020B0604020202020204" pitchFamily="34" charset="0"/>
              <a:buChar char="•"/>
            </a:pPr>
            <a:r>
              <a:rPr lang="el-GR" dirty="0"/>
              <a:t> </a:t>
            </a:r>
            <a:r>
              <a:rPr lang="en-US" dirty="0" smtClean="0"/>
              <a:t>IV </a:t>
            </a:r>
            <a:r>
              <a:rPr lang="en-US" dirty="0" err="1" smtClean="0"/>
              <a:t>Rocephin</a:t>
            </a:r>
            <a:r>
              <a:rPr lang="en-US" dirty="0" smtClean="0"/>
              <a:t>, </a:t>
            </a:r>
            <a:r>
              <a:rPr lang="en-US" dirty="0" err="1" smtClean="0"/>
              <a:t>Voncon</a:t>
            </a:r>
            <a:r>
              <a:rPr lang="en-US" dirty="0" smtClean="0"/>
              <a:t>, </a:t>
            </a:r>
            <a:r>
              <a:rPr lang="en-US" dirty="0" err="1" smtClean="0"/>
              <a:t>Garamycin</a:t>
            </a:r>
            <a:r>
              <a:rPr lang="en-US" dirty="0" smtClean="0"/>
              <a:t> (</a:t>
            </a:r>
            <a:r>
              <a:rPr lang="el-GR" dirty="0" smtClean="0"/>
              <a:t>εφάπαξ δόση)</a:t>
            </a:r>
          </a:p>
          <a:p>
            <a:pPr>
              <a:buFont typeface="Arial" panose="020B0604020202020204" pitchFamily="34" charset="0"/>
              <a:buChar char="•"/>
            </a:pPr>
            <a:r>
              <a:rPr lang="el-GR" dirty="0" smtClean="0"/>
              <a:t> Διασωλήνωση</a:t>
            </a:r>
          </a:p>
          <a:p>
            <a:pPr marL="0" indent="0">
              <a:buNone/>
            </a:pPr>
            <a:endParaRPr lang="el-GR" dirty="0"/>
          </a:p>
        </p:txBody>
      </p:sp>
      <p:pic>
        <p:nvPicPr>
          <p:cNvPr id="4" name="Picture 3"/>
          <p:cNvPicPr>
            <a:picLocks noChangeAspect="1"/>
          </p:cNvPicPr>
          <p:nvPr/>
        </p:nvPicPr>
        <p:blipFill>
          <a:blip r:embed="rId2" cstate="print">
            <a:clrChange>
              <a:clrFrom>
                <a:srgbClr val="F6FFF8"/>
              </a:clrFrom>
              <a:clrTo>
                <a:srgbClr val="F6FFF8">
                  <a:alpha val="0"/>
                </a:srgbClr>
              </a:clrTo>
            </a:clrChange>
            <a:extLst>
              <a:ext uri="{28A0092B-C50C-407E-A947-70E740481C1C}">
                <a14:useLocalDpi xmlns:a14="http://schemas.microsoft.com/office/drawing/2010/main" val="0"/>
              </a:ext>
            </a:extLst>
          </a:blip>
          <a:stretch>
            <a:fillRect/>
          </a:stretch>
        </p:blipFill>
        <p:spPr>
          <a:xfrm>
            <a:off x="10936053" y="121536"/>
            <a:ext cx="1013403" cy="131907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829" y="104284"/>
            <a:ext cx="843416" cy="1319076"/>
          </a:xfrm>
          <a:prstGeom prst="rect">
            <a:avLst/>
          </a:prstGeom>
        </p:spPr>
      </p:pic>
      <p:sp>
        <p:nvSpPr>
          <p:cNvPr id="6" name="7-Point Star 5"/>
          <p:cNvSpPr/>
          <p:nvPr/>
        </p:nvSpPr>
        <p:spPr>
          <a:xfrm>
            <a:off x="8092440" y="3319272"/>
            <a:ext cx="2542032" cy="2395728"/>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8437098" y="4324408"/>
            <a:ext cx="1852715" cy="646331"/>
          </a:xfrm>
          <a:prstGeom prst="rect">
            <a:avLst/>
          </a:prstGeom>
          <a:noFill/>
        </p:spPr>
        <p:txBody>
          <a:bodyPr wrap="square" rtlCol="0">
            <a:spAutoFit/>
          </a:bodyPr>
          <a:lstStyle/>
          <a:p>
            <a:pPr algn="ctr"/>
            <a:r>
              <a:rPr lang="el-GR" dirty="0" smtClean="0">
                <a:solidFill>
                  <a:schemeClr val="bg1"/>
                </a:solidFill>
              </a:rPr>
              <a:t>ΠΟΛΥΟΡΓΑΝΙΚΗ ΑΝΕΠΑΡΚΕΙΑ</a:t>
            </a:r>
            <a:endParaRPr lang="el-GR" dirty="0">
              <a:solidFill>
                <a:schemeClr val="bg1"/>
              </a:solidFill>
            </a:endParaRPr>
          </a:p>
        </p:txBody>
      </p:sp>
      <p:sp>
        <p:nvSpPr>
          <p:cNvPr id="8" name="Title 7"/>
          <p:cNvSpPr>
            <a:spLocks noGrp="1"/>
          </p:cNvSpPr>
          <p:nvPr>
            <p:ph type="title"/>
          </p:nvPr>
        </p:nvSpPr>
        <p:spPr/>
        <p:txBody>
          <a:bodyPr/>
          <a:lstStyle/>
          <a:p>
            <a:endParaRPr lang="el-GR"/>
          </a:p>
        </p:txBody>
      </p:sp>
    </p:spTree>
    <p:extLst>
      <p:ext uri="{BB962C8B-B14F-4D97-AF65-F5344CB8AC3E}">
        <p14:creationId xmlns:p14="http://schemas.microsoft.com/office/powerpoint/2010/main" val="151800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41018"/>
            <a:ext cx="10058400" cy="1450757"/>
          </a:xfrm>
        </p:spPr>
        <p:txBody>
          <a:bodyPr>
            <a:normAutofit/>
          </a:bodyPr>
          <a:lstStyle/>
          <a:p>
            <a:r>
              <a:rPr lang="el-GR" sz="3600" dirty="0" smtClean="0"/>
              <a:t>Απεβ</a:t>
            </a:r>
            <a:r>
              <a:rPr lang="el-GR" sz="3600" dirty="0"/>
              <a:t>Ι</a:t>
            </a:r>
            <a:r>
              <a:rPr lang="el-GR" sz="3600" dirty="0" smtClean="0"/>
              <a:t>ωσε μετΑ απΟ 24 Ωρες...</a:t>
            </a:r>
            <a:endParaRPr lang="el-GR" sz="36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992" t="14210" r="1440" b="3609"/>
          <a:stretch/>
        </p:blipFill>
        <p:spPr>
          <a:xfrm>
            <a:off x="68186" y="1011981"/>
            <a:ext cx="6271068" cy="404446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12473" y="939546"/>
            <a:ext cx="6858000" cy="5143500"/>
          </a:xfrm>
          <a:prstGeom prst="rect">
            <a:avLst/>
          </a:prstGeom>
        </p:spPr>
      </p:pic>
      <p:sp>
        <p:nvSpPr>
          <p:cNvPr id="6" name="Rectangle 5"/>
          <p:cNvSpPr/>
          <p:nvPr/>
        </p:nvSpPr>
        <p:spPr>
          <a:xfrm>
            <a:off x="8458200" y="1081454"/>
            <a:ext cx="1301262" cy="2989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l-GR"/>
          </a:p>
        </p:txBody>
      </p:sp>
      <p:pic>
        <p:nvPicPr>
          <p:cNvPr id="7" name="Picture 6"/>
          <p:cNvPicPr>
            <a:picLocks noChangeAspect="1"/>
          </p:cNvPicPr>
          <p:nvPr/>
        </p:nvPicPr>
        <p:blipFill>
          <a:blip r:embed="rId4" cstate="print">
            <a:clrChange>
              <a:clrFrom>
                <a:srgbClr val="F6FFF8"/>
              </a:clrFrom>
              <a:clrTo>
                <a:srgbClr val="F6FFF8">
                  <a:alpha val="0"/>
                </a:srgbClr>
              </a:clrTo>
            </a:clrChange>
            <a:extLst>
              <a:ext uri="{28A0092B-C50C-407E-A947-70E740481C1C}">
                <a14:useLocalDpi xmlns:a14="http://schemas.microsoft.com/office/drawing/2010/main" val="0"/>
              </a:ext>
            </a:extLst>
          </a:blip>
          <a:stretch>
            <a:fillRect/>
          </a:stretch>
        </p:blipFill>
        <p:spPr>
          <a:xfrm>
            <a:off x="11472385" y="95491"/>
            <a:ext cx="460270" cy="59910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829" y="104284"/>
            <a:ext cx="383065" cy="599101"/>
          </a:xfrm>
          <a:prstGeom prst="rect">
            <a:avLst/>
          </a:prstGeom>
        </p:spPr>
      </p:pic>
    </p:spTree>
    <p:extLst>
      <p:ext uri="{BB962C8B-B14F-4D97-AF65-F5344CB8AC3E}">
        <p14:creationId xmlns:p14="http://schemas.microsoft.com/office/powerpoint/2010/main" val="400158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0948" y="2558013"/>
            <a:ext cx="10058400" cy="4050792"/>
          </a:xfrm>
        </p:spPr>
        <p:txBody>
          <a:bodyPr/>
          <a:lstStyle/>
          <a:p>
            <a:r>
              <a:rPr lang="el-GR" b="1" dirty="0" smtClean="0"/>
              <a:t>ΔΥΟ ΤΥΠΟΙ ΚΥΚΛΟΦΟΡΙΑΣ</a:t>
            </a:r>
          </a:p>
          <a:p>
            <a:pPr>
              <a:buFont typeface="Wingdings" panose="05000000000000000000" pitchFamily="2" charset="2"/>
              <a:buChar char="ü"/>
            </a:pPr>
            <a:r>
              <a:rPr lang="el-GR" dirty="0" smtClean="0"/>
              <a:t> Πνευμονική (μικρή)</a:t>
            </a:r>
          </a:p>
          <a:p>
            <a:pPr>
              <a:buFont typeface="Wingdings" panose="05000000000000000000" pitchFamily="2" charset="2"/>
              <a:buChar char="ü"/>
            </a:pPr>
            <a:r>
              <a:rPr lang="el-GR" dirty="0" smtClean="0"/>
              <a:t> Συστηματική (μεγάλη)</a:t>
            </a:r>
          </a:p>
          <a:p>
            <a:pPr>
              <a:buFont typeface="Wingdings" panose="05000000000000000000" pitchFamily="2" charset="2"/>
              <a:buChar char="ü"/>
            </a:pPr>
            <a:endParaRPr lang="el-GR" dirty="0"/>
          </a:p>
          <a:p>
            <a:r>
              <a:rPr lang="el-GR" b="1" dirty="0" smtClean="0"/>
              <a:t>ΣΤΟΙΧΕΙΑ ΚΥΚΛΟΦΟΡΙΚΟΥ ΣΥΣΤΗΜΑΤΟΣ</a:t>
            </a:r>
          </a:p>
          <a:p>
            <a:pPr>
              <a:buFont typeface="Wingdings" panose="05000000000000000000" pitchFamily="2" charset="2"/>
              <a:buChar char="ü"/>
            </a:pPr>
            <a:r>
              <a:rPr lang="el-GR" dirty="0"/>
              <a:t> </a:t>
            </a:r>
            <a:r>
              <a:rPr lang="el-GR" dirty="0" smtClean="0"/>
              <a:t>Αίμα (ενδαγγειακός όγκος)</a:t>
            </a:r>
          </a:p>
          <a:p>
            <a:pPr>
              <a:buFont typeface="Wingdings" panose="05000000000000000000" pitchFamily="2" charset="2"/>
              <a:buChar char="ü"/>
            </a:pPr>
            <a:r>
              <a:rPr lang="el-GR" dirty="0"/>
              <a:t> </a:t>
            </a:r>
            <a:r>
              <a:rPr lang="el-GR" dirty="0" smtClean="0"/>
              <a:t>Καρδιά (αντλία)</a:t>
            </a:r>
          </a:p>
          <a:p>
            <a:pPr>
              <a:buFont typeface="Wingdings" panose="05000000000000000000" pitchFamily="2" charset="2"/>
              <a:buChar char="ü"/>
            </a:pPr>
            <a:r>
              <a:rPr lang="el-GR" dirty="0" smtClean="0"/>
              <a:t> Αγγεία (Σωληνώσεις)</a:t>
            </a:r>
          </a:p>
          <a:p>
            <a:endParaRPr lang="el-GR" dirty="0"/>
          </a:p>
        </p:txBody>
      </p:sp>
      <p:pic>
        <p:nvPicPr>
          <p:cNvPr id="5" name="Γραφικό 6">
            <a:extLst>
              <a:ext uri="{FF2B5EF4-FFF2-40B4-BE49-F238E27FC236}">
                <a16:creationId xmlns="" xmlns:a16="http://schemas.microsoft.com/office/drawing/2014/main" id="{86EFB210-6A0C-47DC-9305-A68FA3B723D0}"/>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r="3508" b="14898"/>
          <a:stretch/>
        </p:blipFill>
        <p:spPr>
          <a:xfrm>
            <a:off x="115421" y="140387"/>
            <a:ext cx="2601986" cy="561273"/>
          </a:xfrm>
          <a:prstGeom prst="rect">
            <a:avLst/>
          </a:prstGeom>
        </p:spPr>
      </p:pic>
      <p:sp>
        <p:nvSpPr>
          <p:cNvPr id="6" name="Title 1"/>
          <p:cNvSpPr txBox="1">
            <a:spLocks/>
          </p:cNvSpPr>
          <p:nvPr/>
        </p:nvSpPr>
        <p:spPr>
          <a:xfrm>
            <a:off x="172994" y="738328"/>
            <a:ext cx="11525969"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l-GR" sz="3600" dirty="0" smtClean="0"/>
              <a:t>Ανεπαρκεια </a:t>
            </a:r>
            <a:endParaRPr lang="en-US" sz="3600" dirty="0" smtClean="0">
              <a:latin typeface="Rockwell" panose="02060603020205020403" pitchFamily="18" charset="0"/>
            </a:endParaRPr>
          </a:p>
          <a:p>
            <a:r>
              <a:rPr lang="el-GR" sz="3600" b="1" dirty="0" smtClean="0">
                <a:solidFill>
                  <a:schemeClr val="accent1"/>
                </a:solidFill>
              </a:rPr>
              <a:t>κυκλοφορικου συστηματοσ</a:t>
            </a:r>
            <a:endParaRPr lang="el-GR" sz="3600" b="1" dirty="0">
              <a:solidFill>
                <a:schemeClr val="accent1"/>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5792" y="140387"/>
            <a:ext cx="3810000" cy="66929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1124" y="1958647"/>
            <a:ext cx="4786242" cy="4818365"/>
          </a:xfrm>
          <a:prstGeom prst="rect">
            <a:avLst/>
          </a:prstGeom>
          <a:ln>
            <a:noFill/>
          </a:ln>
          <a:effectLst>
            <a:softEdge rad="112500"/>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5034" y="1958647"/>
            <a:ext cx="5867902" cy="4734945"/>
          </a:xfrm>
          <a:prstGeom prst="rect">
            <a:avLst/>
          </a:prstGeom>
        </p:spPr>
      </p:pic>
    </p:spTree>
    <p:extLst>
      <p:ext uri="{BB962C8B-B14F-4D97-AF65-F5344CB8AC3E}">
        <p14:creationId xmlns:p14="http://schemas.microsoft.com/office/powerpoint/2010/main" val="63307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837" y="5180006"/>
            <a:ext cx="10058400" cy="1609344"/>
          </a:xfrm>
        </p:spPr>
        <p:txBody>
          <a:bodyPr/>
          <a:lstStyle/>
          <a:p>
            <a:r>
              <a:rPr lang="en-US" dirty="0" smtClean="0">
                <a:latin typeface="Jokerman" panose="04090605060D06020702" pitchFamily="82" charset="0"/>
              </a:rPr>
              <a:t>THANK YOU!</a:t>
            </a:r>
            <a:endParaRPr lang="el-GR"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0617" y="832548"/>
            <a:ext cx="3961690" cy="4051300"/>
          </a:xfrm>
          <a:prstGeom prst="rect">
            <a:avLst/>
          </a:prstGeom>
          <a:ln>
            <a:noFill/>
          </a:ln>
          <a:effectLst>
            <a:softEdge rad="112500"/>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070" y="268972"/>
            <a:ext cx="4495800" cy="5981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65572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7117" b="20784"/>
          <a:stretch/>
        </p:blipFill>
        <p:spPr>
          <a:xfrm>
            <a:off x="241540" y="1060515"/>
            <a:ext cx="11583845" cy="4046323"/>
          </a:xfrm>
          <a:prstGeom prst="rect">
            <a:avLst/>
          </a:prstGeom>
        </p:spPr>
      </p:pic>
      <p:sp>
        <p:nvSpPr>
          <p:cNvPr id="3" name="Content Placeholder 2"/>
          <p:cNvSpPr>
            <a:spLocks noGrp="1"/>
          </p:cNvSpPr>
          <p:nvPr>
            <p:ph idx="1"/>
          </p:nvPr>
        </p:nvSpPr>
        <p:spPr/>
        <p:txBody>
          <a:bodyPr/>
          <a:lstStyle/>
          <a:p>
            <a:endParaRPr lang="el-GR" dirty="0"/>
          </a:p>
        </p:txBody>
      </p:sp>
    </p:spTree>
    <p:extLst>
      <p:ext uri="{BB962C8B-B14F-4D97-AF65-F5344CB8AC3E}">
        <p14:creationId xmlns:p14="http://schemas.microsoft.com/office/powerpoint/2010/main" val="6777619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rotWithShape="1">
          <a:blip r:embed="rId2"/>
          <a:srcRect t="16381" b="20102"/>
          <a:stretch/>
        </p:blipFill>
        <p:spPr>
          <a:xfrm>
            <a:off x="552263" y="1121434"/>
            <a:ext cx="11227044" cy="4011283"/>
          </a:xfrm>
          <a:prstGeom prst="rect">
            <a:avLst/>
          </a:prstGeom>
        </p:spPr>
      </p:pic>
    </p:spTree>
    <p:extLst>
      <p:ext uri="{BB962C8B-B14F-4D97-AF65-F5344CB8AC3E}">
        <p14:creationId xmlns:p14="http://schemas.microsoft.com/office/powerpoint/2010/main" val="309064764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rotWithShape="1">
          <a:blip r:embed="rId2"/>
          <a:srcRect t="16341" b="19012"/>
          <a:stretch/>
        </p:blipFill>
        <p:spPr>
          <a:xfrm>
            <a:off x="580496" y="1457863"/>
            <a:ext cx="10698817" cy="3890514"/>
          </a:xfrm>
          <a:prstGeom prst="rect">
            <a:avLst/>
          </a:prstGeom>
        </p:spPr>
      </p:pic>
    </p:spTree>
    <p:extLst>
      <p:ext uri="{BB962C8B-B14F-4D97-AF65-F5344CB8AC3E}">
        <p14:creationId xmlns:p14="http://schemas.microsoft.com/office/powerpoint/2010/main" val="29806710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rotWithShape="1">
          <a:blip r:embed="rId2"/>
          <a:srcRect t="15821" b="20366"/>
          <a:stretch/>
        </p:blipFill>
        <p:spPr>
          <a:xfrm>
            <a:off x="257907" y="1026543"/>
            <a:ext cx="11535508" cy="4140680"/>
          </a:xfrm>
          <a:prstGeom prst="rect">
            <a:avLst/>
          </a:prstGeom>
        </p:spPr>
      </p:pic>
    </p:spTree>
    <p:extLst>
      <p:ext uri="{BB962C8B-B14F-4D97-AF65-F5344CB8AC3E}">
        <p14:creationId xmlns:p14="http://schemas.microsoft.com/office/powerpoint/2010/main" val="32976087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rotWithShape="1">
          <a:blip r:embed="rId2"/>
          <a:srcRect t="15646" b="19169"/>
          <a:stretch/>
        </p:blipFill>
        <p:spPr>
          <a:xfrm>
            <a:off x="334106" y="1164565"/>
            <a:ext cx="11128131" cy="4080295"/>
          </a:xfrm>
          <a:prstGeom prst="rect">
            <a:avLst/>
          </a:prstGeom>
        </p:spPr>
      </p:pic>
    </p:spTree>
    <p:extLst>
      <p:ext uri="{BB962C8B-B14F-4D97-AF65-F5344CB8AC3E}">
        <p14:creationId xmlns:p14="http://schemas.microsoft.com/office/powerpoint/2010/main" val="364831450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4" name="Picture 3"/>
          <p:cNvPicPr>
            <a:picLocks noChangeAspect="1"/>
          </p:cNvPicPr>
          <p:nvPr/>
        </p:nvPicPr>
        <p:blipFill rotWithShape="1">
          <a:blip r:embed="rId2"/>
          <a:srcRect t="18463" b="19890"/>
          <a:stretch/>
        </p:blipFill>
        <p:spPr>
          <a:xfrm>
            <a:off x="0" y="1138686"/>
            <a:ext cx="12139804" cy="4209691"/>
          </a:xfrm>
          <a:prstGeom prst="rect">
            <a:avLst/>
          </a:prstGeom>
        </p:spPr>
      </p:pic>
    </p:spTree>
    <p:extLst>
      <p:ext uri="{BB962C8B-B14F-4D97-AF65-F5344CB8AC3E}">
        <p14:creationId xmlns:p14="http://schemas.microsoft.com/office/powerpoint/2010/main" val="1896407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383281">
            <a:off x="7951567" y="983691"/>
            <a:ext cx="4101096" cy="2734064"/>
          </a:xfrm>
          <a:prstGeom prst="rect">
            <a:avLst/>
          </a:prstGeom>
        </p:spPr>
      </p:pic>
      <p:sp>
        <p:nvSpPr>
          <p:cNvPr id="14" name="Content Placeholder 13"/>
          <p:cNvSpPr>
            <a:spLocks noGrp="1"/>
          </p:cNvSpPr>
          <p:nvPr>
            <p:ph idx="1"/>
          </p:nvPr>
        </p:nvSpPr>
        <p:spPr/>
        <p:txBody>
          <a:bodyPr/>
          <a:lstStyle/>
          <a:p>
            <a:r>
              <a:rPr lang="el-GR" dirty="0" smtClean="0"/>
              <a:t>ζζ</a:t>
            </a:r>
            <a:endParaRPr lang="el-GR" dirty="0"/>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20494" t="8565" r="22799" b="30739"/>
          <a:stretch/>
        </p:blipFill>
        <p:spPr>
          <a:xfrm>
            <a:off x="1413524" y="-74140"/>
            <a:ext cx="5988908" cy="6616820"/>
          </a:xfrm>
          <a:prstGeom prst="rect">
            <a:avLst/>
          </a:prstGeom>
        </p:spPr>
      </p:pic>
      <p:sp>
        <p:nvSpPr>
          <p:cNvPr id="16" name="TextBox 15"/>
          <p:cNvSpPr txBox="1"/>
          <p:nvPr/>
        </p:nvSpPr>
        <p:spPr>
          <a:xfrm>
            <a:off x="1428547" y="1352661"/>
            <a:ext cx="1746422" cy="1477328"/>
          </a:xfrm>
          <a:prstGeom prst="rect">
            <a:avLst/>
          </a:prstGeom>
          <a:noFill/>
        </p:spPr>
        <p:txBody>
          <a:bodyPr wrap="square" rtlCol="0">
            <a:spAutoFit/>
          </a:bodyPr>
          <a:lstStyle/>
          <a:p>
            <a:r>
              <a:rPr lang="el-GR" dirty="0" smtClean="0">
                <a:solidFill>
                  <a:schemeClr val="accent2">
                    <a:lumMod val="40000"/>
                    <a:lumOff val="60000"/>
                  </a:schemeClr>
                </a:solidFill>
              </a:rPr>
              <a:t>Πίεση Πνευμονικής Αρτηρίας</a:t>
            </a:r>
            <a:r>
              <a:rPr lang="en-US" dirty="0" smtClean="0">
                <a:solidFill>
                  <a:schemeClr val="accent2">
                    <a:lumMod val="40000"/>
                    <a:lumOff val="60000"/>
                  </a:schemeClr>
                </a:solidFill>
              </a:rPr>
              <a:t> </a:t>
            </a:r>
          </a:p>
          <a:p>
            <a:r>
              <a:rPr lang="en-US" dirty="0" smtClean="0">
                <a:solidFill>
                  <a:schemeClr val="accent2">
                    <a:lumMod val="40000"/>
                    <a:lumOff val="60000"/>
                  </a:schemeClr>
                </a:solidFill>
              </a:rPr>
              <a:t>PAP</a:t>
            </a:r>
          </a:p>
          <a:p>
            <a:endParaRPr lang="en-US" dirty="0" smtClean="0">
              <a:solidFill>
                <a:schemeClr val="accent2">
                  <a:lumMod val="40000"/>
                  <a:lumOff val="60000"/>
                </a:schemeClr>
              </a:solidFill>
            </a:endParaRPr>
          </a:p>
        </p:txBody>
      </p:sp>
      <p:sp>
        <p:nvSpPr>
          <p:cNvPr id="17" name="TextBox 16"/>
          <p:cNvSpPr txBox="1"/>
          <p:nvPr/>
        </p:nvSpPr>
        <p:spPr>
          <a:xfrm>
            <a:off x="5746397" y="341868"/>
            <a:ext cx="1746422" cy="923330"/>
          </a:xfrm>
          <a:prstGeom prst="rect">
            <a:avLst/>
          </a:prstGeom>
          <a:noFill/>
        </p:spPr>
        <p:txBody>
          <a:bodyPr wrap="square" rtlCol="0">
            <a:spAutoFit/>
          </a:bodyPr>
          <a:lstStyle/>
          <a:p>
            <a:r>
              <a:rPr lang="el-GR" dirty="0" smtClean="0"/>
              <a:t>Πνευμονικές Αντιστάσεις (</a:t>
            </a:r>
            <a:r>
              <a:rPr lang="en-US" dirty="0" smtClean="0"/>
              <a:t>PVRI)</a:t>
            </a:r>
            <a:endParaRPr lang="el-GR" dirty="0"/>
          </a:p>
        </p:txBody>
      </p:sp>
      <p:sp>
        <p:nvSpPr>
          <p:cNvPr id="19" name="TextBox 18"/>
          <p:cNvSpPr txBox="1"/>
          <p:nvPr/>
        </p:nvSpPr>
        <p:spPr>
          <a:xfrm>
            <a:off x="1388810" y="3453714"/>
            <a:ext cx="1746422" cy="584775"/>
          </a:xfrm>
          <a:prstGeom prst="rect">
            <a:avLst/>
          </a:prstGeom>
          <a:noFill/>
        </p:spPr>
        <p:txBody>
          <a:bodyPr wrap="square" rtlCol="0">
            <a:spAutoFit/>
          </a:bodyPr>
          <a:lstStyle/>
          <a:p>
            <a:r>
              <a:rPr lang="el-GR" sz="1600" b="1" dirty="0" smtClean="0">
                <a:solidFill>
                  <a:srgbClr val="0070C0"/>
                </a:solidFill>
              </a:rPr>
              <a:t>Φλεβική Επιστροφή</a:t>
            </a:r>
            <a:endParaRPr lang="el-GR" sz="1600" b="1" dirty="0">
              <a:solidFill>
                <a:srgbClr val="0070C0"/>
              </a:solidFill>
            </a:endParaRPr>
          </a:p>
        </p:txBody>
      </p:sp>
      <p:sp>
        <p:nvSpPr>
          <p:cNvPr id="20" name="TextBox 19"/>
          <p:cNvSpPr txBox="1"/>
          <p:nvPr/>
        </p:nvSpPr>
        <p:spPr>
          <a:xfrm>
            <a:off x="1329691" y="4244839"/>
            <a:ext cx="1746422" cy="369332"/>
          </a:xfrm>
          <a:prstGeom prst="rect">
            <a:avLst/>
          </a:prstGeom>
          <a:noFill/>
        </p:spPr>
        <p:txBody>
          <a:bodyPr wrap="square" rtlCol="0">
            <a:spAutoFit/>
          </a:bodyPr>
          <a:lstStyle/>
          <a:p>
            <a:r>
              <a:rPr lang="en-US" dirty="0" smtClean="0">
                <a:solidFill>
                  <a:schemeClr val="accent2">
                    <a:lumMod val="40000"/>
                    <a:lumOff val="60000"/>
                  </a:schemeClr>
                </a:solidFill>
              </a:rPr>
              <a:t>PRA (CVP)</a:t>
            </a:r>
            <a:endParaRPr lang="el-GR" dirty="0">
              <a:solidFill>
                <a:schemeClr val="accent2">
                  <a:lumMod val="40000"/>
                  <a:lumOff val="60000"/>
                </a:schemeClr>
              </a:solidFill>
            </a:endParaRPr>
          </a:p>
        </p:txBody>
      </p:sp>
      <p:sp>
        <p:nvSpPr>
          <p:cNvPr id="21" name="TextBox 20"/>
          <p:cNvSpPr txBox="1"/>
          <p:nvPr/>
        </p:nvSpPr>
        <p:spPr>
          <a:xfrm>
            <a:off x="1413524" y="5257110"/>
            <a:ext cx="1443324" cy="369332"/>
          </a:xfrm>
          <a:prstGeom prst="rect">
            <a:avLst/>
          </a:prstGeom>
          <a:noFill/>
        </p:spPr>
        <p:txBody>
          <a:bodyPr wrap="square" rtlCol="0">
            <a:spAutoFit/>
          </a:bodyPr>
          <a:lstStyle/>
          <a:p>
            <a:r>
              <a:rPr lang="en-US" dirty="0" smtClean="0">
                <a:solidFill>
                  <a:schemeClr val="accent2">
                    <a:lumMod val="40000"/>
                    <a:lumOff val="60000"/>
                  </a:schemeClr>
                </a:solidFill>
              </a:rPr>
              <a:t>PRV</a:t>
            </a:r>
            <a:endParaRPr lang="el-GR" dirty="0">
              <a:solidFill>
                <a:schemeClr val="accent2">
                  <a:lumMod val="40000"/>
                  <a:lumOff val="60000"/>
                </a:schemeClr>
              </a:solidFill>
            </a:endParaRPr>
          </a:p>
        </p:txBody>
      </p:sp>
      <p:sp>
        <p:nvSpPr>
          <p:cNvPr id="22" name="TextBox 21"/>
          <p:cNvSpPr txBox="1"/>
          <p:nvPr/>
        </p:nvSpPr>
        <p:spPr>
          <a:xfrm>
            <a:off x="1388810" y="6053436"/>
            <a:ext cx="1443324" cy="369332"/>
          </a:xfrm>
          <a:prstGeom prst="rect">
            <a:avLst/>
          </a:prstGeom>
          <a:noFill/>
        </p:spPr>
        <p:txBody>
          <a:bodyPr wrap="square" rtlCol="0">
            <a:spAutoFit/>
          </a:bodyPr>
          <a:lstStyle/>
          <a:p>
            <a:r>
              <a:rPr lang="en-US" dirty="0" smtClean="0">
                <a:solidFill>
                  <a:schemeClr val="accent2">
                    <a:lumMod val="40000"/>
                    <a:lumOff val="60000"/>
                  </a:schemeClr>
                </a:solidFill>
              </a:rPr>
              <a:t>MSFP</a:t>
            </a:r>
            <a:endParaRPr lang="el-GR" dirty="0">
              <a:solidFill>
                <a:schemeClr val="accent2">
                  <a:lumMod val="40000"/>
                  <a:lumOff val="60000"/>
                </a:schemeClr>
              </a:solidFill>
            </a:endParaRPr>
          </a:p>
        </p:txBody>
      </p:sp>
      <p:sp>
        <p:nvSpPr>
          <p:cNvPr id="23" name="TextBox 22"/>
          <p:cNvSpPr txBox="1"/>
          <p:nvPr/>
        </p:nvSpPr>
        <p:spPr>
          <a:xfrm>
            <a:off x="6246726" y="4296978"/>
            <a:ext cx="1915987" cy="338554"/>
          </a:xfrm>
          <a:prstGeom prst="rect">
            <a:avLst/>
          </a:prstGeom>
          <a:noFill/>
        </p:spPr>
        <p:txBody>
          <a:bodyPr wrap="square" rtlCol="0">
            <a:spAutoFit/>
          </a:bodyPr>
          <a:lstStyle/>
          <a:p>
            <a:r>
              <a:rPr lang="en-US" sz="1600" dirty="0" err="1" smtClean="0">
                <a:solidFill>
                  <a:schemeClr val="accent2">
                    <a:lumMod val="40000"/>
                    <a:lumOff val="60000"/>
                  </a:schemeClr>
                </a:solidFill>
              </a:rPr>
              <a:t>Pwedge</a:t>
            </a:r>
            <a:endParaRPr lang="el-GR" sz="1600" dirty="0">
              <a:solidFill>
                <a:schemeClr val="accent2">
                  <a:lumMod val="40000"/>
                  <a:lumOff val="60000"/>
                </a:schemeClr>
              </a:solidFill>
            </a:endParaRPr>
          </a:p>
        </p:txBody>
      </p:sp>
      <p:sp>
        <p:nvSpPr>
          <p:cNvPr id="24" name="TextBox 23"/>
          <p:cNvSpPr txBox="1"/>
          <p:nvPr/>
        </p:nvSpPr>
        <p:spPr>
          <a:xfrm>
            <a:off x="7828486" y="3798688"/>
            <a:ext cx="1768595" cy="523220"/>
          </a:xfrm>
          <a:prstGeom prst="rect">
            <a:avLst/>
          </a:prstGeom>
          <a:noFill/>
        </p:spPr>
        <p:txBody>
          <a:bodyPr wrap="square" rtlCol="0">
            <a:spAutoFit/>
          </a:bodyPr>
          <a:lstStyle/>
          <a:p>
            <a:r>
              <a:rPr lang="en-US" sz="1400" dirty="0" smtClean="0">
                <a:solidFill>
                  <a:srgbClr val="0070C0"/>
                </a:solidFill>
              </a:rPr>
              <a:t>PvO2=40 mmHg</a:t>
            </a:r>
          </a:p>
          <a:p>
            <a:r>
              <a:rPr lang="en-US" sz="1400" dirty="0" smtClean="0">
                <a:solidFill>
                  <a:srgbClr val="0070C0"/>
                </a:solidFill>
              </a:rPr>
              <a:t>PvCO2=45 mmHg</a:t>
            </a:r>
            <a:endParaRPr lang="el-GR" sz="1400" dirty="0">
              <a:solidFill>
                <a:srgbClr val="0070C0"/>
              </a:solidFill>
            </a:endParaRPr>
          </a:p>
        </p:txBody>
      </p:sp>
      <p:sp>
        <p:nvSpPr>
          <p:cNvPr id="25" name="TextBox 24"/>
          <p:cNvSpPr txBox="1"/>
          <p:nvPr/>
        </p:nvSpPr>
        <p:spPr>
          <a:xfrm>
            <a:off x="10526659" y="3798688"/>
            <a:ext cx="1768595" cy="523220"/>
          </a:xfrm>
          <a:prstGeom prst="rect">
            <a:avLst/>
          </a:prstGeom>
          <a:noFill/>
        </p:spPr>
        <p:txBody>
          <a:bodyPr wrap="square" rtlCol="0">
            <a:spAutoFit/>
          </a:bodyPr>
          <a:lstStyle/>
          <a:p>
            <a:r>
              <a:rPr lang="en-US" sz="1400" dirty="0" smtClean="0">
                <a:solidFill>
                  <a:srgbClr val="C00000"/>
                </a:solidFill>
              </a:rPr>
              <a:t>PaO2= 95 mmHg</a:t>
            </a:r>
          </a:p>
          <a:p>
            <a:r>
              <a:rPr lang="en-US" sz="1400" dirty="0" smtClean="0">
                <a:solidFill>
                  <a:srgbClr val="C00000"/>
                </a:solidFill>
              </a:rPr>
              <a:t>PaCO2=40 mmHg</a:t>
            </a:r>
            <a:endParaRPr lang="el-GR" sz="1400" dirty="0">
              <a:solidFill>
                <a:srgbClr val="C00000"/>
              </a:solidFill>
            </a:endParaRPr>
          </a:p>
        </p:txBody>
      </p:sp>
      <p:sp>
        <p:nvSpPr>
          <p:cNvPr id="26" name="TextBox 25"/>
          <p:cNvSpPr txBox="1"/>
          <p:nvPr/>
        </p:nvSpPr>
        <p:spPr>
          <a:xfrm>
            <a:off x="6469822" y="5922102"/>
            <a:ext cx="1915987" cy="338554"/>
          </a:xfrm>
          <a:prstGeom prst="rect">
            <a:avLst/>
          </a:prstGeom>
          <a:noFill/>
        </p:spPr>
        <p:txBody>
          <a:bodyPr wrap="square" rtlCol="0">
            <a:spAutoFit/>
          </a:bodyPr>
          <a:lstStyle/>
          <a:p>
            <a:r>
              <a:rPr lang="en-US" sz="1600" dirty="0" smtClean="0">
                <a:solidFill>
                  <a:schemeClr val="accent2">
                    <a:lumMod val="40000"/>
                    <a:lumOff val="60000"/>
                  </a:schemeClr>
                </a:solidFill>
              </a:rPr>
              <a:t>MAP</a:t>
            </a:r>
            <a:endParaRPr lang="el-GR" sz="1600" dirty="0">
              <a:solidFill>
                <a:schemeClr val="accent2">
                  <a:lumMod val="40000"/>
                  <a:lumOff val="60000"/>
                </a:schemeClr>
              </a:solidFill>
            </a:endParaRPr>
          </a:p>
        </p:txBody>
      </p:sp>
      <p:sp>
        <p:nvSpPr>
          <p:cNvPr id="27" name="TextBox 26"/>
          <p:cNvSpPr txBox="1"/>
          <p:nvPr/>
        </p:nvSpPr>
        <p:spPr>
          <a:xfrm>
            <a:off x="6411300" y="4999890"/>
            <a:ext cx="1915987" cy="338554"/>
          </a:xfrm>
          <a:prstGeom prst="rect">
            <a:avLst/>
          </a:prstGeom>
          <a:noFill/>
        </p:spPr>
        <p:txBody>
          <a:bodyPr wrap="square" rtlCol="0">
            <a:spAutoFit/>
          </a:bodyPr>
          <a:lstStyle/>
          <a:p>
            <a:r>
              <a:rPr lang="en-US" sz="1600" dirty="0" smtClean="0">
                <a:solidFill>
                  <a:schemeClr val="accent2">
                    <a:lumMod val="40000"/>
                    <a:lumOff val="60000"/>
                  </a:schemeClr>
                </a:solidFill>
              </a:rPr>
              <a:t>PLV</a:t>
            </a:r>
            <a:endParaRPr lang="el-GR" sz="1600" dirty="0">
              <a:solidFill>
                <a:schemeClr val="accent2">
                  <a:lumMod val="40000"/>
                  <a:lumOff val="60000"/>
                </a:schemeClr>
              </a:solidFill>
            </a:endParaRPr>
          </a:p>
        </p:txBody>
      </p:sp>
      <p:sp>
        <p:nvSpPr>
          <p:cNvPr id="28" name="TextBox 27"/>
          <p:cNvSpPr txBox="1"/>
          <p:nvPr/>
        </p:nvSpPr>
        <p:spPr>
          <a:xfrm>
            <a:off x="6099048" y="3405121"/>
            <a:ext cx="1746422" cy="584775"/>
          </a:xfrm>
          <a:prstGeom prst="rect">
            <a:avLst/>
          </a:prstGeom>
          <a:noFill/>
        </p:spPr>
        <p:txBody>
          <a:bodyPr wrap="square" rtlCol="0">
            <a:spAutoFit/>
          </a:bodyPr>
          <a:lstStyle/>
          <a:p>
            <a:r>
              <a:rPr lang="el-GR" sz="1600" b="1" dirty="0" smtClean="0">
                <a:solidFill>
                  <a:srgbClr val="FF0000"/>
                </a:solidFill>
              </a:rPr>
              <a:t>Καρδιακή </a:t>
            </a:r>
          </a:p>
          <a:p>
            <a:r>
              <a:rPr lang="el-GR" sz="1600" b="1" dirty="0" smtClean="0">
                <a:solidFill>
                  <a:srgbClr val="FF0000"/>
                </a:solidFill>
              </a:rPr>
              <a:t>Παροχή</a:t>
            </a:r>
            <a:endParaRPr lang="el-GR" sz="1600" b="1" dirty="0">
              <a:solidFill>
                <a:srgbClr val="FF0000"/>
              </a:solidFill>
            </a:endParaRPr>
          </a:p>
        </p:txBody>
      </p:sp>
    </p:spTree>
    <p:extLst>
      <p:ext uri="{BB962C8B-B14F-4D97-AF65-F5344CB8AC3E}">
        <p14:creationId xmlns:p14="http://schemas.microsoft.com/office/powerpoint/2010/main" val="274026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21" grpId="0"/>
      <p:bldP spid="22" grpId="0"/>
      <p:bldP spid="23" grpId="0"/>
      <p:bldP spid="24" grpId="0"/>
      <p:bldP spid="25" grpId="0"/>
      <p:bldP spid="26" grpId="0"/>
      <p:bldP spid="27" grpId="0"/>
      <p:bldP spid="2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3020</TotalTime>
  <Words>4278</Words>
  <Application>Microsoft Office PowerPoint</Application>
  <PresentationFormat>Widescreen</PresentationFormat>
  <Paragraphs>747</Paragraphs>
  <Slides>86</Slides>
  <Notes>24</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86</vt:i4>
      </vt:variant>
    </vt:vector>
  </HeadingPairs>
  <TitlesOfParts>
    <vt:vector size="104" baseType="lpstr">
      <vt:lpstr>Arial Unicode MS</vt:lpstr>
      <vt:lpstr>Arial</vt:lpstr>
      <vt:lpstr>Calibri</vt:lpstr>
      <vt:lpstr>Cambria</vt:lpstr>
      <vt:lpstr>Castellar</vt:lpstr>
      <vt:lpstr>Chiller</vt:lpstr>
      <vt:lpstr>Jokerman</vt:lpstr>
      <vt:lpstr>MV Boli</vt:lpstr>
      <vt:lpstr>Ravie</vt:lpstr>
      <vt:lpstr>Rockwell</vt:lpstr>
      <vt:lpstr>Rockwell Condensed</vt:lpstr>
      <vt:lpstr>Times New Roman</vt:lpstr>
      <vt:lpstr>UB-Helvetica</vt:lpstr>
      <vt:lpstr>UB-HelveticaCond</vt:lpstr>
      <vt:lpstr>UB-HelveticaCond-NormalItalic</vt:lpstr>
      <vt:lpstr>UB-Helvetica-NormalItalic</vt:lpstr>
      <vt:lpstr>Wingdings</vt:lpstr>
      <vt:lpstr>Wood Type</vt:lpstr>
      <vt:lpstr>καταπληξια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Τι ειναι η CVP...</vt:lpstr>
      <vt:lpstr>Τι ειναι svo2, scvo2;</vt:lpstr>
      <vt:lpstr>ΕΚΤΙΜΗΣΗ ΙΣΤΙΚΗΣ ΥΠΟΞΙΑΣ</vt:lpstr>
      <vt:lpstr>Ταξινομηση καταπληξιασ</vt:lpstr>
      <vt:lpstr>PowerPoint Presentation</vt:lpstr>
      <vt:lpstr>PowerPoint Presentation</vt:lpstr>
      <vt:lpstr>Καταπληξια ανακατανομησ</vt:lpstr>
      <vt:lpstr>Καρδιογενησ καταπληξια</vt:lpstr>
      <vt:lpstr>Υποογκαιμικη καταπληξια</vt:lpstr>
      <vt:lpstr>αποφρακτικη καταπληξια</vt:lpstr>
      <vt:lpstr>Αιμοδυναμικο προφιλ καταπληξιασ</vt:lpstr>
      <vt:lpstr>ΑΞΙΟΛΟΓΗΣΗ ΑΣΘΕΝΟΥΣ ΜΕ ΚΑΤΑΠΛΗΞΙΑ</vt:lpstr>
      <vt:lpstr>Διαγνωση καταπληξιασ</vt:lpstr>
      <vt:lpstr>Μαπ: ποιος ειναι ο στοχοσ</vt:lpstr>
      <vt:lpstr>Διαγνωση καταπληξιασ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Αντιμετωπιση καταπληξιασ</vt:lpstr>
      <vt:lpstr>1Ο Βημα: χορηγηση υγρων</vt:lpstr>
      <vt:lpstr>PowerPoint Presentation</vt:lpstr>
      <vt:lpstr>Αγγειοσυσπαστικα &amp; ινοτροπα</vt:lpstr>
      <vt:lpstr>Περιστατικο 1</vt:lpstr>
      <vt:lpstr>PowerPoint Presentation</vt:lpstr>
      <vt:lpstr>PowerPoint Presentation</vt:lpstr>
      <vt:lpstr>Περιστατικο 2</vt:lpstr>
      <vt:lpstr>PowerPoint Presentation</vt:lpstr>
      <vt:lpstr>PowerPoint Presentation</vt:lpstr>
      <vt:lpstr>PowerPoint Presentation</vt:lpstr>
      <vt:lpstr>Περιστατικο 3</vt:lpstr>
      <vt:lpstr>PowerPoint Presentation</vt:lpstr>
      <vt:lpstr>ΑΝ εχει μικροβιαιμια,  ποιο παθογονο ειναι  πιθανοτερο;</vt:lpstr>
      <vt:lpstr>Περιστατικο 4</vt:lpstr>
      <vt:lpstr>PowerPoint Presentation</vt:lpstr>
      <vt:lpstr>PowerPoint Presentation</vt:lpstr>
      <vt:lpstr>Σηψη και σηπτικη καταπληξια</vt:lpstr>
      <vt:lpstr>PowerPoint Presentation</vt:lpstr>
      <vt:lpstr>PowerPoint Presentation</vt:lpstr>
      <vt:lpstr>Ορισμοι Σηψης  2001</vt:lpstr>
      <vt:lpstr>Κριτηρια SIRS</vt:lpstr>
      <vt:lpstr>SOFA score</vt:lpstr>
      <vt:lpstr>Quick SOFA ≥ 2</vt:lpstr>
      <vt:lpstr>NEWS (Early Warning Score)</vt:lpstr>
      <vt:lpstr>PowerPoint Presentation</vt:lpstr>
      <vt:lpstr>Ορισμοι Σηψης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ΑπεβΙωσε μετΑ απΟ 24 Ωρες...</vt:lpstr>
      <vt:lpstr>THANK YOU!</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καταπληξια</dc:title>
  <dc:creator>IOANNA</dc:creator>
  <cp:lastModifiedBy>IOANNA</cp:lastModifiedBy>
  <cp:revision>128</cp:revision>
  <cp:lastPrinted>2020-08-26T19:05:51Z</cp:lastPrinted>
  <dcterms:created xsi:type="dcterms:W3CDTF">2020-08-23T15:26:33Z</dcterms:created>
  <dcterms:modified xsi:type="dcterms:W3CDTF">2022-10-04T19:09:11Z</dcterms:modified>
</cp:coreProperties>
</file>