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38" r:id="rId3"/>
    <p:sldId id="339" r:id="rId4"/>
    <p:sldId id="340" r:id="rId5"/>
    <p:sldId id="341" r:id="rId6"/>
    <p:sldId id="342" r:id="rId7"/>
    <p:sldId id="343" r:id="rId8"/>
    <p:sldId id="344" r:id="rId9"/>
    <p:sldId id="345"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258" r:id="rId24"/>
    <p:sldId id="259" r:id="rId25"/>
    <p:sldId id="260" r:id="rId26"/>
    <p:sldId id="261" r:id="rId27"/>
    <p:sldId id="262" r:id="rId28"/>
    <p:sldId id="276" r:id="rId29"/>
    <p:sldId id="277" r:id="rId30"/>
    <p:sldId id="263" r:id="rId31"/>
    <p:sldId id="264" r:id="rId32"/>
    <p:sldId id="265" r:id="rId33"/>
    <p:sldId id="266" r:id="rId34"/>
    <p:sldId id="268" r:id="rId35"/>
    <p:sldId id="269" r:id="rId36"/>
    <p:sldId id="270" r:id="rId37"/>
    <p:sldId id="271" r:id="rId38"/>
    <p:sldId id="272" r:id="rId39"/>
    <p:sldId id="273" r:id="rId40"/>
    <p:sldId id="274" r:id="rId41"/>
    <p:sldId id="275" r:id="rId42"/>
    <p:sldId id="333" r:id="rId43"/>
    <p:sldId id="368" r:id="rId44"/>
    <p:sldId id="335" r:id="rId45"/>
    <p:sldId id="369" r:id="rId46"/>
    <p:sldId id="372" r:id="rId47"/>
    <p:sldId id="370" r:id="rId48"/>
    <p:sldId id="373" r:id="rId49"/>
    <p:sldId id="334" r:id="rId50"/>
    <p:sldId id="374" r:id="rId51"/>
    <p:sldId id="26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75" r:id="rId77"/>
    <p:sldId id="376" r:id="rId78"/>
    <p:sldId id="377" r:id="rId79"/>
    <p:sldId id="378" r:id="rId80"/>
    <p:sldId id="379" r:id="rId81"/>
    <p:sldId id="380" r:id="rId82"/>
    <p:sldId id="381" r:id="rId83"/>
    <p:sldId id="382" r:id="rId84"/>
    <p:sldId id="383" r:id="rId8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02063-469B-4B4A-B86C-2F71F4FF0E6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5FA8B4E0-AF3E-42D1-BF89-294EB1E3B54F}">
      <dgm:prSet phldrT="[Κείμενο]"/>
      <dgm:spPr>
        <a:solidFill>
          <a:srgbClr val="FF0000"/>
        </a:solidFill>
      </dgm:spPr>
      <dgm:t>
        <a:bodyPr/>
        <a:lstStyle/>
        <a:p>
          <a:r>
            <a:rPr lang="el-GR" dirty="0" smtClean="0">
              <a:solidFill>
                <a:schemeClr val="bg1"/>
              </a:solidFill>
            </a:rPr>
            <a:t>Κίρρωση</a:t>
          </a:r>
          <a:endParaRPr lang="el-GR" dirty="0">
            <a:solidFill>
              <a:schemeClr val="bg1"/>
            </a:solidFill>
          </a:endParaRPr>
        </a:p>
      </dgm:t>
    </dgm:pt>
    <dgm:pt modelId="{EB55625D-D0E7-428C-81C3-CDCB99DBC989}" type="parTrans" cxnId="{437F26FE-07E8-433D-B343-35575B08B54C}">
      <dgm:prSet/>
      <dgm:spPr/>
      <dgm:t>
        <a:bodyPr/>
        <a:lstStyle/>
        <a:p>
          <a:endParaRPr lang="el-GR"/>
        </a:p>
      </dgm:t>
    </dgm:pt>
    <dgm:pt modelId="{053393AB-3382-4CC8-A19D-D72CE98C9A23}" type="sibTrans" cxnId="{437F26FE-07E8-433D-B343-35575B08B54C}">
      <dgm:prSet/>
      <dgm:spPr/>
      <dgm:t>
        <a:bodyPr/>
        <a:lstStyle/>
        <a:p>
          <a:endParaRPr lang="el-GR"/>
        </a:p>
      </dgm:t>
    </dgm:pt>
    <dgm:pt modelId="{FD345D34-FED3-4770-AC54-1361DC7069B9}">
      <dgm:prSet phldrT="[Κείμενο]" custT="1"/>
      <dgm:spPr/>
      <dgm:t>
        <a:bodyPr/>
        <a:lstStyle/>
        <a:p>
          <a:r>
            <a:rPr lang="el-GR" sz="1200" dirty="0" smtClean="0"/>
            <a:t>Ιοί ηπατίτιδας (</a:t>
          </a:r>
          <a:r>
            <a:rPr lang="en-US" sz="1200" dirty="0" smtClean="0"/>
            <a:t>B,C,D,E</a:t>
          </a:r>
          <a:r>
            <a:rPr lang="el-GR" sz="1200" dirty="0" smtClean="0"/>
            <a:t>?</a:t>
          </a:r>
          <a:r>
            <a:rPr lang="en-US" sz="1200" dirty="0" smtClean="0"/>
            <a:t>)</a:t>
          </a:r>
          <a:endParaRPr lang="el-GR" sz="1200" dirty="0"/>
        </a:p>
      </dgm:t>
    </dgm:pt>
    <dgm:pt modelId="{06C1C494-8AF7-4D91-BBF3-2B76F51FF285}" type="parTrans" cxnId="{2E0A511E-645D-4365-B1F0-6FEF2B2A9A08}">
      <dgm:prSet/>
      <dgm:spPr/>
      <dgm:t>
        <a:bodyPr/>
        <a:lstStyle/>
        <a:p>
          <a:endParaRPr lang="el-GR"/>
        </a:p>
      </dgm:t>
    </dgm:pt>
    <dgm:pt modelId="{5A147DDF-89FD-47B4-8128-982C074B4E4A}" type="sibTrans" cxnId="{2E0A511E-645D-4365-B1F0-6FEF2B2A9A08}">
      <dgm:prSet/>
      <dgm:spPr/>
      <dgm:t>
        <a:bodyPr/>
        <a:lstStyle/>
        <a:p>
          <a:endParaRPr lang="el-GR"/>
        </a:p>
      </dgm:t>
    </dgm:pt>
    <dgm:pt modelId="{A4356804-3ED6-41B7-98EF-617B5D32BE71}">
      <dgm:prSet phldrT="[Κείμενο]" custT="1"/>
      <dgm:spPr/>
      <dgm:t>
        <a:bodyPr/>
        <a:lstStyle/>
        <a:p>
          <a:r>
            <a:rPr lang="el-GR" sz="1200" dirty="0" smtClean="0"/>
            <a:t>Γενετικά αίτια (Ν. </a:t>
          </a:r>
          <a:r>
            <a:rPr lang="en-US" sz="1200" dirty="0" smtClean="0"/>
            <a:t>Wilson, </a:t>
          </a:r>
          <a:r>
            <a:rPr lang="el-GR" sz="1200" dirty="0" smtClean="0"/>
            <a:t>Ανεπάρκεια α1-αντιθρυψίνης, </a:t>
          </a:r>
          <a:r>
            <a:rPr lang="el-GR" sz="1200" dirty="0" err="1" smtClean="0"/>
            <a:t>αιμοχρωμάτωση</a:t>
          </a:r>
          <a:r>
            <a:rPr lang="el-GR" sz="1200" dirty="0" smtClean="0"/>
            <a:t>, κυστική </a:t>
          </a:r>
          <a:r>
            <a:rPr lang="el-GR" sz="1200" dirty="0" err="1" smtClean="0"/>
            <a:t>ίνωση</a:t>
          </a:r>
          <a:r>
            <a:rPr lang="el-GR" sz="1200" dirty="0" smtClean="0"/>
            <a:t>, </a:t>
          </a:r>
          <a:r>
            <a:rPr lang="el-GR" sz="1200" dirty="0" err="1" smtClean="0"/>
            <a:t>γλυκογονιάσεις</a:t>
          </a:r>
          <a:r>
            <a:rPr lang="el-GR" sz="1200" dirty="0" smtClean="0"/>
            <a:t>, </a:t>
          </a:r>
          <a:r>
            <a:rPr lang="el-GR" sz="1200" dirty="0" err="1" smtClean="0"/>
            <a:t>αβηταλιποπρωτεϊναιμία</a:t>
          </a:r>
          <a:r>
            <a:rPr lang="el-GR" sz="1200" dirty="0" smtClean="0"/>
            <a:t>)</a:t>
          </a:r>
          <a:r>
            <a:rPr lang="en-US" sz="1200" dirty="0" smtClean="0"/>
            <a:t>)</a:t>
          </a:r>
          <a:endParaRPr lang="el-GR" sz="1200" dirty="0"/>
        </a:p>
      </dgm:t>
    </dgm:pt>
    <dgm:pt modelId="{C207AD10-F30D-4147-A3CC-2AAD251EBEB7}" type="parTrans" cxnId="{4FD3197D-8B3D-4526-90E6-1B0D7BA189DA}">
      <dgm:prSet/>
      <dgm:spPr/>
      <dgm:t>
        <a:bodyPr/>
        <a:lstStyle/>
        <a:p>
          <a:endParaRPr lang="el-GR"/>
        </a:p>
      </dgm:t>
    </dgm:pt>
    <dgm:pt modelId="{C8A9BD6E-A12D-4EDF-AC51-B33B1D9CE785}" type="sibTrans" cxnId="{4FD3197D-8B3D-4526-90E6-1B0D7BA189DA}">
      <dgm:prSet/>
      <dgm:spPr/>
      <dgm:t>
        <a:bodyPr/>
        <a:lstStyle/>
        <a:p>
          <a:endParaRPr lang="el-GR"/>
        </a:p>
      </dgm:t>
    </dgm:pt>
    <dgm:pt modelId="{50D3F751-6026-4212-AF7D-AF4C2B64427C}">
      <dgm:prSet phldrT="[Κείμενο]" custT="1"/>
      <dgm:spPr/>
      <dgm:t>
        <a:bodyPr/>
        <a:lstStyle/>
        <a:p>
          <a:r>
            <a:rPr lang="el-GR" sz="1200" dirty="0" smtClean="0"/>
            <a:t>Απόφραξη χοληφόρων (ατρησία χοληφόρων, κυστική </a:t>
          </a:r>
          <a:r>
            <a:rPr lang="el-GR" sz="1200" dirty="0" err="1" smtClean="0"/>
            <a:t>ίνωση</a:t>
          </a:r>
          <a:r>
            <a:rPr lang="el-GR" sz="1200" dirty="0" smtClean="0"/>
            <a:t>, </a:t>
          </a:r>
          <a:r>
            <a:rPr lang="el-GR" sz="1200" dirty="0" err="1" smtClean="0"/>
            <a:t>βακτηριακή</a:t>
          </a:r>
          <a:r>
            <a:rPr lang="el-GR" sz="1200" dirty="0" smtClean="0"/>
            <a:t>/σκληρυντική </a:t>
          </a:r>
          <a:r>
            <a:rPr lang="el-GR" sz="1200" dirty="0" err="1" smtClean="0"/>
            <a:t>χολαγγειϊτιδα</a:t>
          </a:r>
          <a:r>
            <a:rPr lang="el-GR" sz="1200" dirty="0" smtClean="0"/>
            <a:t>)</a:t>
          </a:r>
          <a:endParaRPr lang="el-GR" sz="1200" dirty="0"/>
        </a:p>
      </dgm:t>
    </dgm:pt>
    <dgm:pt modelId="{1E282C9C-38CC-4193-8957-93111463EF79}" type="parTrans" cxnId="{FDB7AAAA-E75E-46BD-B218-509D0EE88071}">
      <dgm:prSet/>
      <dgm:spPr/>
      <dgm:t>
        <a:bodyPr/>
        <a:lstStyle/>
        <a:p>
          <a:endParaRPr lang="el-GR"/>
        </a:p>
      </dgm:t>
    </dgm:pt>
    <dgm:pt modelId="{02C26347-3BD0-44ED-9CF3-4F145D188850}" type="sibTrans" cxnId="{FDB7AAAA-E75E-46BD-B218-509D0EE88071}">
      <dgm:prSet/>
      <dgm:spPr/>
      <dgm:t>
        <a:bodyPr/>
        <a:lstStyle/>
        <a:p>
          <a:endParaRPr lang="el-GR"/>
        </a:p>
      </dgm:t>
    </dgm:pt>
    <dgm:pt modelId="{008889B8-55BC-4704-9AE1-C523B3C5E524}">
      <dgm:prSet phldrT="[Κείμενο]" custT="1"/>
      <dgm:spPr/>
      <dgm:t>
        <a:bodyPr/>
        <a:lstStyle/>
        <a:p>
          <a:r>
            <a:rPr lang="el-GR" sz="1200" dirty="0" err="1" smtClean="0"/>
            <a:t>Αυτοάνοσες</a:t>
          </a:r>
          <a:r>
            <a:rPr lang="el-GR" sz="1200" dirty="0" smtClean="0"/>
            <a:t> ηπατίτιδες (</a:t>
          </a:r>
          <a:r>
            <a:rPr lang="en-US" sz="1200" dirty="0" smtClean="0"/>
            <a:t>AIH,PBC,PSC)</a:t>
          </a:r>
          <a:endParaRPr lang="el-GR" sz="1200" dirty="0"/>
        </a:p>
      </dgm:t>
    </dgm:pt>
    <dgm:pt modelId="{C036B5A3-969E-4D06-B621-68DB52EC423F}" type="parTrans" cxnId="{CD615B41-327C-4AC2-BB78-7635CEE6DFA4}">
      <dgm:prSet/>
      <dgm:spPr/>
      <dgm:t>
        <a:bodyPr/>
        <a:lstStyle/>
        <a:p>
          <a:endParaRPr lang="el-GR"/>
        </a:p>
      </dgm:t>
    </dgm:pt>
    <dgm:pt modelId="{608813EA-1900-4289-A4D4-F3CE2B2B5AF4}" type="sibTrans" cxnId="{CD615B41-327C-4AC2-BB78-7635CEE6DFA4}">
      <dgm:prSet/>
      <dgm:spPr/>
      <dgm:t>
        <a:bodyPr/>
        <a:lstStyle/>
        <a:p>
          <a:endParaRPr lang="el-GR"/>
        </a:p>
      </dgm:t>
    </dgm:pt>
    <dgm:pt modelId="{3A00D826-D1C6-4BE4-BB7E-9331A85FFA4E}">
      <dgm:prSet phldrT="[Κείμενο]" custT="1"/>
      <dgm:spPr/>
      <dgm:t>
        <a:bodyPr/>
        <a:lstStyle/>
        <a:p>
          <a:r>
            <a:rPr lang="el-GR" sz="1200" dirty="0" smtClean="0"/>
            <a:t>Αλκοολική / μη αλκοολική </a:t>
          </a:r>
          <a:r>
            <a:rPr lang="el-GR" sz="1200" dirty="0" err="1" smtClean="0"/>
            <a:t>στεατοηπατίτιδα</a:t>
          </a:r>
          <a:endParaRPr lang="el-GR" sz="1200" dirty="0"/>
        </a:p>
      </dgm:t>
    </dgm:pt>
    <dgm:pt modelId="{1D309A22-8194-477E-B881-2D5FF31DFC4E}" type="parTrans" cxnId="{11CA73FA-6D52-4048-B790-A2C81B2DF78D}">
      <dgm:prSet/>
      <dgm:spPr/>
      <dgm:t>
        <a:bodyPr/>
        <a:lstStyle/>
        <a:p>
          <a:endParaRPr lang="el-GR"/>
        </a:p>
      </dgm:t>
    </dgm:pt>
    <dgm:pt modelId="{7B2B902C-91ED-4557-8BFC-766A76E1C38E}" type="sibTrans" cxnId="{11CA73FA-6D52-4048-B790-A2C81B2DF78D}">
      <dgm:prSet/>
      <dgm:spPr/>
      <dgm:t>
        <a:bodyPr/>
        <a:lstStyle/>
        <a:p>
          <a:endParaRPr lang="el-GR"/>
        </a:p>
      </dgm:t>
    </dgm:pt>
    <dgm:pt modelId="{47B23898-3F34-4523-935B-49CF25D7E2E6}">
      <dgm:prSet phldrT="[Κείμενο]" custT="1"/>
      <dgm:spPr/>
      <dgm:t>
        <a:bodyPr/>
        <a:lstStyle/>
        <a:p>
          <a:r>
            <a:rPr lang="el-GR" sz="1200" dirty="0" smtClean="0"/>
            <a:t>Αγγειακής αιτιολογίας (σ. </a:t>
          </a:r>
          <a:r>
            <a:rPr lang="en-US" sz="1200" dirty="0" smtClean="0"/>
            <a:t>Budd-</a:t>
          </a:r>
          <a:r>
            <a:rPr lang="en-US" sz="1200" dirty="0" err="1" smtClean="0"/>
            <a:t>Chiari</a:t>
          </a:r>
          <a:r>
            <a:rPr lang="el-GR" sz="1200" dirty="0" smtClean="0"/>
            <a:t>, </a:t>
          </a:r>
          <a:r>
            <a:rPr lang="el-GR" sz="1200" dirty="0" err="1" smtClean="0"/>
            <a:t>σχιστοσωμίαση</a:t>
          </a:r>
          <a:r>
            <a:rPr lang="el-GR" sz="1200" dirty="0" smtClean="0"/>
            <a:t>, ΔΚΑ, </a:t>
          </a:r>
          <a:r>
            <a:rPr lang="el-GR" sz="1200" dirty="0" err="1" smtClean="0"/>
            <a:t>φλεβοαπαοφρακτική</a:t>
          </a:r>
          <a:r>
            <a:rPr lang="el-GR" sz="1200" dirty="0" smtClean="0"/>
            <a:t> νόσος)</a:t>
          </a:r>
          <a:endParaRPr lang="el-GR" sz="1200" dirty="0"/>
        </a:p>
      </dgm:t>
    </dgm:pt>
    <dgm:pt modelId="{B6D45C9B-10C1-4B0B-BEF0-12BBC1CDA3F4}" type="parTrans" cxnId="{925450DF-ADEF-47CD-86E1-4F7F52B38CE2}">
      <dgm:prSet/>
      <dgm:spPr/>
      <dgm:t>
        <a:bodyPr/>
        <a:lstStyle/>
        <a:p>
          <a:endParaRPr lang="el-GR"/>
        </a:p>
      </dgm:t>
    </dgm:pt>
    <dgm:pt modelId="{CDCA7C03-FC15-4D42-9B94-B578F6472DD2}" type="sibTrans" cxnId="{925450DF-ADEF-47CD-86E1-4F7F52B38CE2}">
      <dgm:prSet/>
      <dgm:spPr/>
      <dgm:t>
        <a:bodyPr/>
        <a:lstStyle/>
        <a:p>
          <a:endParaRPr lang="el-GR"/>
        </a:p>
      </dgm:t>
    </dgm:pt>
    <dgm:pt modelId="{AAA8983A-8FC1-4401-9B28-1134BB95E670}">
      <dgm:prSet phldrT="[Κείμενο]" custT="1"/>
      <dgm:spPr/>
      <dgm:t>
        <a:bodyPr/>
        <a:lstStyle/>
        <a:p>
          <a:r>
            <a:rPr lang="el-GR" sz="1200" dirty="0" err="1" smtClean="0"/>
            <a:t>Κρυψιγενής</a:t>
          </a:r>
          <a:r>
            <a:rPr lang="el-GR" sz="1200" dirty="0" smtClean="0"/>
            <a:t> (5-10%)</a:t>
          </a:r>
          <a:endParaRPr lang="el-GR" sz="1200" dirty="0"/>
        </a:p>
      </dgm:t>
    </dgm:pt>
    <dgm:pt modelId="{CB75F4D8-9158-4188-A0B2-72830302F02A}" type="parTrans" cxnId="{978675E4-99A7-4E63-A0CD-E187D517A598}">
      <dgm:prSet/>
      <dgm:spPr/>
      <dgm:t>
        <a:bodyPr/>
        <a:lstStyle/>
        <a:p>
          <a:endParaRPr lang="el-GR"/>
        </a:p>
      </dgm:t>
    </dgm:pt>
    <dgm:pt modelId="{7AEBFC18-FD22-427C-8F7B-5859F5166A7C}" type="sibTrans" cxnId="{978675E4-99A7-4E63-A0CD-E187D517A598}">
      <dgm:prSet/>
      <dgm:spPr/>
      <dgm:t>
        <a:bodyPr/>
        <a:lstStyle/>
        <a:p>
          <a:endParaRPr lang="el-GR"/>
        </a:p>
      </dgm:t>
    </dgm:pt>
    <dgm:pt modelId="{00E5F167-8B78-455D-B7DC-70483C7FA1D4}">
      <dgm:prSet phldrT="[Κείμενο]" custT="1"/>
      <dgm:spPr>
        <a:solidFill>
          <a:schemeClr val="accent1"/>
        </a:solidFill>
      </dgm:spPr>
      <dgm:t>
        <a:bodyPr/>
        <a:lstStyle/>
        <a:p>
          <a:r>
            <a:rPr lang="el-GR" sz="1200" dirty="0" smtClean="0"/>
            <a:t>Φάρμακα (</a:t>
          </a:r>
          <a:r>
            <a:rPr lang="el-GR" sz="1200" dirty="0" err="1" smtClean="0"/>
            <a:t>ισονιαζίδη</a:t>
          </a:r>
          <a:r>
            <a:rPr lang="el-GR" sz="1200" dirty="0" smtClean="0"/>
            <a:t>, </a:t>
          </a:r>
          <a:r>
            <a:rPr lang="el-GR" sz="1200" dirty="0" err="1" smtClean="0"/>
            <a:t>μεθοτρεξάτη</a:t>
          </a:r>
          <a:r>
            <a:rPr lang="el-GR" sz="1200" dirty="0" smtClean="0"/>
            <a:t>, </a:t>
          </a:r>
          <a:r>
            <a:rPr lang="el-GR" sz="1200" dirty="0" err="1" smtClean="0"/>
            <a:t>ριφαμπικίνη</a:t>
          </a:r>
          <a:r>
            <a:rPr lang="el-GR" sz="1200" dirty="0" smtClean="0"/>
            <a:t>)</a:t>
          </a:r>
          <a:endParaRPr lang="el-GR" sz="1200" dirty="0"/>
        </a:p>
      </dgm:t>
    </dgm:pt>
    <dgm:pt modelId="{545886C4-99CB-4D00-AFB7-5BD2CACA2C5B}" type="parTrans" cxnId="{73A6DDFB-1DC3-41E3-A700-0F159BA1B279}">
      <dgm:prSet/>
      <dgm:spPr/>
      <dgm:t>
        <a:bodyPr/>
        <a:lstStyle/>
        <a:p>
          <a:endParaRPr lang="el-GR"/>
        </a:p>
      </dgm:t>
    </dgm:pt>
    <dgm:pt modelId="{D00F3407-A710-430A-A40C-A391B6DE41BF}" type="sibTrans" cxnId="{73A6DDFB-1DC3-41E3-A700-0F159BA1B279}">
      <dgm:prSet/>
      <dgm:spPr/>
      <dgm:t>
        <a:bodyPr/>
        <a:lstStyle/>
        <a:p>
          <a:endParaRPr lang="el-GR"/>
        </a:p>
      </dgm:t>
    </dgm:pt>
    <dgm:pt modelId="{635CC7F6-C329-496E-916C-8CAF32CB98E0}" type="pres">
      <dgm:prSet presAssocID="{AF402063-469B-4B4A-B86C-2F71F4FF0E61}" presName="cycle" presStyleCnt="0">
        <dgm:presLayoutVars>
          <dgm:chMax val="1"/>
          <dgm:dir/>
          <dgm:animLvl val="ctr"/>
          <dgm:resizeHandles val="exact"/>
        </dgm:presLayoutVars>
      </dgm:prSet>
      <dgm:spPr/>
      <dgm:t>
        <a:bodyPr/>
        <a:lstStyle/>
        <a:p>
          <a:endParaRPr lang="el-GR"/>
        </a:p>
      </dgm:t>
    </dgm:pt>
    <dgm:pt modelId="{85D486A7-6BD2-4B51-AFD7-41259393FD0C}" type="pres">
      <dgm:prSet presAssocID="{5FA8B4E0-AF3E-42D1-BF89-294EB1E3B54F}" presName="centerShape" presStyleLbl="node0" presStyleIdx="0" presStyleCnt="1"/>
      <dgm:spPr/>
      <dgm:t>
        <a:bodyPr/>
        <a:lstStyle/>
        <a:p>
          <a:endParaRPr lang="el-GR"/>
        </a:p>
      </dgm:t>
    </dgm:pt>
    <dgm:pt modelId="{2F1251BB-E864-410D-8011-558704AADDF9}" type="pres">
      <dgm:prSet presAssocID="{06C1C494-8AF7-4D91-BBF3-2B76F51FF285}" presName="Name9" presStyleLbl="parChTrans1D2" presStyleIdx="0" presStyleCnt="8"/>
      <dgm:spPr/>
      <dgm:t>
        <a:bodyPr/>
        <a:lstStyle/>
        <a:p>
          <a:endParaRPr lang="el-GR"/>
        </a:p>
      </dgm:t>
    </dgm:pt>
    <dgm:pt modelId="{A8876DA2-520A-49F9-AEFF-79E2E080964A}" type="pres">
      <dgm:prSet presAssocID="{06C1C494-8AF7-4D91-BBF3-2B76F51FF285}" presName="connTx" presStyleLbl="parChTrans1D2" presStyleIdx="0" presStyleCnt="8"/>
      <dgm:spPr/>
      <dgm:t>
        <a:bodyPr/>
        <a:lstStyle/>
        <a:p>
          <a:endParaRPr lang="el-GR"/>
        </a:p>
      </dgm:t>
    </dgm:pt>
    <dgm:pt modelId="{1EDEE3C8-6E91-4EA1-957C-248000C00814}" type="pres">
      <dgm:prSet presAssocID="{FD345D34-FED3-4770-AC54-1361DC7069B9}" presName="node" presStyleLbl="node1" presStyleIdx="0" presStyleCnt="8" custScaleX="129175" custScaleY="126711" custRadScaleRad="102228" custRadScaleInc="-92230">
        <dgm:presLayoutVars>
          <dgm:bulletEnabled val="1"/>
        </dgm:presLayoutVars>
      </dgm:prSet>
      <dgm:spPr/>
      <dgm:t>
        <a:bodyPr/>
        <a:lstStyle/>
        <a:p>
          <a:endParaRPr lang="el-GR"/>
        </a:p>
      </dgm:t>
    </dgm:pt>
    <dgm:pt modelId="{8461F7CC-2801-46DA-BBA0-1FA9855B8CA3}" type="pres">
      <dgm:prSet presAssocID="{C207AD10-F30D-4147-A3CC-2AAD251EBEB7}" presName="Name9" presStyleLbl="parChTrans1D2" presStyleIdx="1" presStyleCnt="8"/>
      <dgm:spPr/>
      <dgm:t>
        <a:bodyPr/>
        <a:lstStyle/>
        <a:p>
          <a:endParaRPr lang="el-GR"/>
        </a:p>
      </dgm:t>
    </dgm:pt>
    <dgm:pt modelId="{7FB15616-EC6F-4AE8-8B42-FD8CFF2E4A48}" type="pres">
      <dgm:prSet presAssocID="{C207AD10-F30D-4147-A3CC-2AAD251EBEB7}" presName="connTx" presStyleLbl="parChTrans1D2" presStyleIdx="1" presStyleCnt="8"/>
      <dgm:spPr/>
      <dgm:t>
        <a:bodyPr/>
        <a:lstStyle/>
        <a:p>
          <a:endParaRPr lang="el-GR"/>
        </a:p>
      </dgm:t>
    </dgm:pt>
    <dgm:pt modelId="{E3DC919B-9BE8-4048-8F4F-50074E8223DD}" type="pres">
      <dgm:prSet presAssocID="{A4356804-3ED6-41B7-98EF-617B5D32BE71}" presName="node" presStyleLbl="node1" presStyleIdx="1" presStyleCnt="8" custScaleX="184356" custScaleY="127917" custRadScaleRad="115775" custRadScaleInc="-46002">
        <dgm:presLayoutVars>
          <dgm:bulletEnabled val="1"/>
        </dgm:presLayoutVars>
      </dgm:prSet>
      <dgm:spPr/>
      <dgm:t>
        <a:bodyPr/>
        <a:lstStyle/>
        <a:p>
          <a:endParaRPr lang="el-GR"/>
        </a:p>
      </dgm:t>
    </dgm:pt>
    <dgm:pt modelId="{49D92240-F63A-4202-B941-35AF62923BAB}" type="pres">
      <dgm:prSet presAssocID="{1E282C9C-38CC-4193-8957-93111463EF79}" presName="Name9" presStyleLbl="parChTrans1D2" presStyleIdx="2" presStyleCnt="8"/>
      <dgm:spPr/>
      <dgm:t>
        <a:bodyPr/>
        <a:lstStyle/>
        <a:p>
          <a:endParaRPr lang="el-GR"/>
        </a:p>
      </dgm:t>
    </dgm:pt>
    <dgm:pt modelId="{AE899C46-8869-4F7A-8302-A94F28C3F8C0}" type="pres">
      <dgm:prSet presAssocID="{1E282C9C-38CC-4193-8957-93111463EF79}" presName="connTx" presStyleLbl="parChTrans1D2" presStyleIdx="2" presStyleCnt="8"/>
      <dgm:spPr/>
      <dgm:t>
        <a:bodyPr/>
        <a:lstStyle/>
        <a:p>
          <a:endParaRPr lang="el-GR"/>
        </a:p>
      </dgm:t>
    </dgm:pt>
    <dgm:pt modelId="{342A1BCF-EA8D-42C2-A46A-311D09C0C9AC}" type="pres">
      <dgm:prSet presAssocID="{50D3F751-6026-4212-AF7D-AF4C2B64427C}" presName="node" presStyleLbl="node1" presStyleIdx="2" presStyleCnt="8" custScaleX="260962" custScaleY="62953" custRadScaleRad="134593" custRadScaleInc="-80276">
        <dgm:presLayoutVars>
          <dgm:bulletEnabled val="1"/>
        </dgm:presLayoutVars>
      </dgm:prSet>
      <dgm:spPr/>
      <dgm:t>
        <a:bodyPr/>
        <a:lstStyle/>
        <a:p>
          <a:endParaRPr lang="el-GR"/>
        </a:p>
      </dgm:t>
    </dgm:pt>
    <dgm:pt modelId="{DA219915-DD0D-4DEC-A18B-F4886E0441FA}" type="pres">
      <dgm:prSet presAssocID="{C036B5A3-969E-4D06-B621-68DB52EC423F}" presName="Name9" presStyleLbl="parChTrans1D2" presStyleIdx="3" presStyleCnt="8"/>
      <dgm:spPr/>
      <dgm:t>
        <a:bodyPr/>
        <a:lstStyle/>
        <a:p>
          <a:endParaRPr lang="el-GR"/>
        </a:p>
      </dgm:t>
    </dgm:pt>
    <dgm:pt modelId="{ADC31428-7CB6-493B-ADE2-542610C47899}" type="pres">
      <dgm:prSet presAssocID="{C036B5A3-969E-4D06-B621-68DB52EC423F}" presName="connTx" presStyleLbl="parChTrans1D2" presStyleIdx="3" presStyleCnt="8"/>
      <dgm:spPr/>
      <dgm:t>
        <a:bodyPr/>
        <a:lstStyle/>
        <a:p>
          <a:endParaRPr lang="el-GR"/>
        </a:p>
      </dgm:t>
    </dgm:pt>
    <dgm:pt modelId="{9871E351-1BF3-44BA-B616-D160DAA4B237}" type="pres">
      <dgm:prSet presAssocID="{008889B8-55BC-4704-9AE1-C523B3C5E524}" presName="node" presStyleLbl="node1" presStyleIdx="3" presStyleCnt="8" custScaleX="96829" custScaleY="78389" custRadScaleRad="162312" custRadScaleInc="-191027">
        <dgm:presLayoutVars>
          <dgm:bulletEnabled val="1"/>
        </dgm:presLayoutVars>
      </dgm:prSet>
      <dgm:spPr/>
      <dgm:t>
        <a:bodyPr/>
        <a:lstStyle/>
        <a:p>
          <a:endParaRPr lang="el-GR"/>
        </a:p>
      </dgm:t>
    </dgm:pt>
    <dgm:pt modelId="{6F8B4F59-FB6D-4A78-9F99-A23946F24C53}" type="pres">
      <dgm:prSet presAssocID="{1D309A22-8194-477E-B881-2D5FF31DFC4E}" presName="Name9" presStyleLbl="parChTrans1D2" presStyleIdx="4" presStyleCnt="8"/>
      <dgm:spPr/>
      <dgm:t>
        <a:bodyPr/>
        <a:lstStyle/>
        <a:p>
          <a:endParaRPr lang="el-GR"/>
        </a:p>
      </dgm:t>
    </dgm:pt>
    <dgm:pt modelId="{647CBFC3-D7FF-4768-8CCC-5D6515176754}" type="pres">
      <dgm:prSet presAssocID="{1D309A22-8194-477E-B881-2D5FF31DFC4E}" presName="connTx" presStyleLbl="parChTrans1D2" presStyleIdx="4" presStyleCnt="8"/>
      <dgm:spPr/>
      <dgm:t>
        <a:bodyPr/>
        <a:lstStyle/>
        <a:p>
          <a:endParaRPr lang="el-GR"/>
        </a:p>
      </dgm:t>
    </dgm:pt>
    <dgm:pt modelId="{F1A838E4-425F-4066-8728-223915F30A52}" type="pres">
      <dgm:prSet presAssocID="{3A00D826-D1C6-4BE4-BB7E-9331A85FFA4E}" presName="node" presStyleLbl="node1" presStyleIdx="4" presStyleCnt="8" custScaleX="131390" custScaleY="109623" custRadScaleRad="95250" custRadScaleInc="-141509">
        <dgm:presLayoutVars>
          <dgm:bulletEnabled val="1"/>
        </dgm:presLayoutVars>
      </dgm:prSet>
      <dgm:spPr/>
      <dgm:t>
        <a:bodyPr/>
        <a:lstStyle/>
        <a:p>
          <a:endParaRPr lang="el-GR"/>
        </a:p>
      </dgm:t>
    </dgm:pt>
    <dgm:pt modelId="{708A8574-1D6B-49E0-82F3-10C949FED436}" type="pres">
      <dgm:prSet presAssocID="{B6D45C9B-10C1-4B0B-BEF0-12BBC1CDA3F4}" presName="Name9" presStyleLbl="parChTrans1D2" presStyleIdx="5" presStyleCnt="8"/>
      <dgm:spPr/>
      <dgm:t>
        <a:bodyPr/>
        <a:lstStyle/>
        <a:p>
          <a:endParaRPr lang="el-GR"/>
        </a:p>
      </dgm:t>
    </dgm:pt>
    <dgm:pt modelId="{D2DE4D1B-A0B0-4ED8-AD8D-B061B217F581}" type="pres">
      <dgm:prSet presAssocID="{B6D45C9B-10C1-4B0B-BEF0-12BBC1CDA3F4}" presName="connTx" presStyleLbl="parChTrans1D2" presStyleIdx="5" presStyleCnt="8"/>
      <dgm:spPr/>
      <dgm:t>
        <a:bodyPr/>
        <a:lstStyle/>
        <a:p>
          <a:endParaRPr lang="el-GR"/>
        </a:p>
      </dgm:t>
    </dgm:pt>
    <dgm:pt modelId="{C32E6661-03EC-4D90-A3A1-9C99925CE57D}" type="pres">
      <dgm:prSet presAssocID="{47B23898-3F34-4523-935B-49CF25D7E2E6}" presName="node" presStyleLbl="node1" presStyleIdx="5" presStyleCnt="8" custScaleX="214254" custScaleY="134471" custRadScaleRad="120578" custRadScaleInc="-12683">
        <dgm:presLayoutVars>
          <dgm:bulletEnabled val="1"/>
        </dgm:presLayoutVars>
      </dgm:prSet>
      <dgm:spPr/>
      <dgm:t>
        <a:bodyPr/>
        <a:lstStyle/>
        <a:p>
          <a:endParaRPr lang="el-GR"/>
        </a:p>
      </dgm:t>
    </dgm:pt>
    <dgm:pt modelId="{848D0717-A77F-4297-AA2E-C5349A7168A4}" type="pres">
      <dgm:prSet presAssocID="{CB75F4D8-9158-4188-A0B2-72830302F02A}" presName="Name9" presStyleLbl="parChTrans1D2" presStyleIdx="6" presStyleCnt="8"/>
      <dgm:spPr/>
      <dgm:t>
        <a:bodyPr/>
        <a:lstStyle/>
        <a:p>
          <a:endParaRPr lang="el-GR"/>
        </a:p>
      </dgm:t>
    </dgm:pt>
    <dgm:pt modelId="{293EAC8E-E499-43D9-BBD0-FB22487A89C3}" type="pres">
      <dgm:prSet presAssocID="{CB75F4D8-9158-4188-A0B2-72830302F02A}" presName="connTx" presStyleLbl="parChTrans1D2" presStyleIdx="6" presStyleCnt="8"/>
      <dgm:spPr/>
      <dgm:t>
        <a:bodyPr/>
        <a:lstStyle/>
        <a:p>
          <a:endParaRPr lang="el-GR"/>
        </a:p>
      </dgm:t>
    </dgm:pt>
    <dgm:pt modelId="{8A209C05-7245-4156-92C5-9D2AC4D39207}" type="pres">
      <dgm:prSet presAssocID="{AAA8983A-8FC1-4401-9B28-1134BB95E670}" presName="node" presStyleLbl="node1" presStyleIdx="6" presStyleCnt="8" custScaleX="101539" custScaleY="126795" custRadScaleRad="122382" custRadScaleInc="-34758">
        <dgm:presLayoutVars>
          <dgm:bulletEnabled val="1"/>
        </dgm:presLayoutVars>
      </dgm:prSet>
      <dgm:spPr/>
      <dgm:t>
        <a:bodyPr/>
        <a:lstStyle/>
        <a:p>
          <a:endParaRPr lang="el-GR"/>
        </a:p>
      </dgm:t>
    </dgm:pt>
    <dgm:pt modelId="{CB1BA6DA-2CBC-4FEF-9673-8C1EA0FCBCAE}" type="pres">
      <dgm:prSet presAssocID="{545886C4-99CB-4D00-AFB7-5BD2CACA2C5B}" presName="Name9" presStyleLbl="parChTrans1D2" presStyleIdx="7" presStyleCnt="8"/>
      <dgm:spPr/>
      <dgm:t>
        <a:bodyPr/>
        <a:lstStyle/>
        <a:p>
          <a:endParaRPr lang="el-GR"/>
        </a:p>
      </dgm:t>
    </dgm:pt>
    <dgm:pt modelId="{D660C50A-48A6-4AE4-9BDC-AABAC4036431}" type="pres">
      <dgm:prSet presAssocID="{545886C4-99CB-4D00-AFB7-5BD2CACA2C5B}" presName="connTx" presStyleLbl="parChTrans1D2" presStyleIdx="7" presStyleCnt="8"/>
      <dgm:spPr/>
      <dgm:t>
        <a:bodyPr/>
        <a:lstStyle/>
        <a:p>
          <a:endParaRPr lang="el-GR"/>
        </a:p>
      </dgm:t>
    </dgm:pt>
    <dgm:pt modelId="{65F49307-DE61-4AEF-9828-85A3BE8EC16C}" type="pres">
      <dgm:prSet presAssocID="{00E5F167-8B78-455D-B7DC-70483C7FA1D4}" presName="node" presStyleLbl="node1" presStyleIdx="7" presStyleCnt="8" custScaleX="121940" custScaleY="114004" custRadScaleRad="135696" custRadScaleInc="-83945">
        <dgm:presLayoutVars>
          <dgm:bulletEnabled val="1"/>
        </dgm:presLayoutVars>
      </dgm:prSet>
      <dgm:spPr/>
      <dgm:t>
        <a:bodyPr/>
        <a:lstStyle/>
        <a:p>
          <a:endParaRPr lang="el-GR"/>
        </a:p>
      </dgm:t>
    </dgm:pt>
  </dgm:ptLst>
  <dgm:cxnLst>
    <dgm:cxn modelId="{7D166BE3-D204-4080-BD51-631F4DDED07E}" type="presOf" srcId="{C207AD10-F30D-4147-A3CC-2AAD251EBEB7}" destId="{8461F7CC-2801-46DA-BBA0-1FA9855B8CA3}" srcOrd="0" destOrd="0" presId="urn:microsoft.com/office/officeart/2005/8/layout/radial1"/>
    <dgm:cxn modelId="{3E493EC4-3553-49AF-B2C8-A22781D83E49}" type="presOf" srcId="{C036B5A3-969E-4D06-B621-68DB52EC423F}" destId="{ADC31428-7CB6-493B-ADE2-542610C47899}" srcOrd="1" destOrd="0" presId="urn:microsoft.com/office/officeart/2005/8/layout/radial1"/>
    <dgm:cxn modelId="{AF115DD8-43AC-4D29-9BFB-1BEF01D081AA}" type="presOf" srcId="{C036B5A3-969E-4D06-B621-68DB52EC423F}" destId="{DA219915-DD0D-4DEC-A18B-F4886E0441FA}" srcOrd="0" destOrd="0" presId="urn:microsoft.com/office/officeart/2005/8/layout/radial1"/>
    <dgm:cxn modelId="{C43F3173-B08D-4BD5-9817-8DBE91B8FF28}" type="presOf" srcId="{5FA8B4E0-AF3E-42D1-BF89-294EB1E3B54F}" destId="{85D486A7-6BD2-4B51-AFD7-41259393FD0C}" srcOrd="0" destOrd="0" presId="urn:microsoft.com/office/officeart/2005/8/layout/radial1"/>
    <dgm:cxn modelId="{978675E4-99A7-4E63-A0CD-E187D517A598}" srcId="{5FA8B4E0-AF3E-42D1-BF89-294EB1E3B54F}" destId="{AAA8983A-8FC1-4401-9B28-1134BB95E670}" srcOrd="6" destOrd="0" parTransId="{CB75F4D8-9158-4188-A0B2-72830302F02A}" sibTransId="{7AEBFC18-FD22-427C-8F7B-5859F5166A7C}"/>
    <dgm:cxn modelId="{2F0918C9-C0C5-4283-AFF5-BA583DE29AAC}" type="presOf" srcId="{FD345D34-FED3-4770-AC54-1361DC7069B9}" destId="{1EDEE3C8-6E91-4EA1-957C-248000C00814}" srcOrd="0" destOrd="0" presId="urn:microsoft.com/office/officeart/2005/8/layout/radial1"/>
    <dgm:cxn modelId="{AD87DC89-944A-472C-80E9-0702916BB61E}" type="presOf" srcId="{06C1C494-8AF7-4D91-BBF3-2B76F51FF285}" destId="{2F1251BB-E864-410D-8011-558704AADDF9}" srcOrd="0" destOrd="0" presId="urn:microsoft.com/office/officeart/2005/8/layout/radial1"/>
    <dgm:cxn modelId="{D1AF34BE-0402-4A2E-9C39-3D0946F04D04}" type="presOf" srcId="{06C1C494-8AF7-4D91-BBF3-2B76F51FF285}" destId="{A8876DA2-520A-49F9-AEFF-79E2E080964A}" srcOrd="1" destOrd="0" presId="urn:microsoft.com/office/officeart/2005/8/layout/radial1"/>
    <dgm:cxn modelId="{B83B8429-2F64-4FB6-9A5F-B73FFE277367}" type="presOf" srcId="{00E5F167-8B78-455D-B7DC-70483C7FA1D4}" destId="{65F49307-DE61-4AEF-9828-85A3BE8EC16C}" srcOrd="0" destOrd="0" presId="urn:microsoft.com/office/officeart/2005/8/layout/radial1"/>
    <dgm:cxn modelId="{73A6DDFB-1DC3-41E3-A700-0F159BA1B279}" srcId="{5FA8B4E0-AF3E-42D1-BF89-294EB1E3B54F}" destId="{00E5F167-8B78-455D-B7DC-70483C7FA1D4}" srcOrd="7" destOrd="0" parTransId="{545886C4-99CB-4D00-AFB7-5BD2CACA2C5B}" sibTransId="{D00F3407-A710-430A-A40C-A391B6DE41BF}"/>
    <dgm:cxn modelId="{4FD3197D-8B3D-4526-90E6-1B0D7BA189DA}" srcId="{5FA8B4E0-AF3E-42D1-BF89-294EB1E3B54F}" destId="{A4356804-3ED6-41B7-98EF-617B5D32BE71}" srcOrd="1" destOrd="0" parTransId="{C207AD10-F30D-4147-A3CC-2AAD251EBEB7}" sibTransId="{C8A9BD6E-A12D-4EDF-AC51-B33B1D9CE785}"/>
    <dgm:cxn modelId="{34389C4C-917B-41BD-B96E-4812CD588A98}" type="presOf" srcId="{AAA8983A-8FC1-4401-9B28-1134BB95E670}" destId="{8A209C05-7245-4156-92C5-9D2AC4D39207}" srcOrd="0" destOrd="0" presId="urn:microsoft.com/office/officeart/2005/8/layout/radial1"/>
    <dgm:cxn modelId="{2E11F696-790F-4494-BCDC-C119D3DE25CF}" type="presOf" srcId="{1D309A22-8194-477E-B881-2D5FF31DFC4E}" destId="{6F8B4F59-FB6D-4A78-9F99-A23946F24C53}" srcOrd="0" destOrd="0" presId="urn:microsoft.com/office/officeart/2005/8/layout/radial1"/>
    <dgm:cxn modelId="{925450DF-ADEF-47CD-86E1-4F7F52B38CE2}" srcId="{5FA8B4E0-AF3E-42D1-BF89-294EB1E3B54F}" destId="{47B23898-3F34-4523-935B-49CF25D7E2E6}" srcOrd="5" destOrd="0" parTransId="{B6D45C9B-10C1-4B0B-BEF0-12BBC1CDA3F4}" sibTransId="{CDCA7C03-FC15-4D42-9B94-B578F6472DD2}"/>
    <dgm:cxn modelId="{84CD9079-54F1-4994-99CD-DBD2E40BA5DC}" type="presOf" srcId="{50D3F751-6026-4212-AF7D-AF4C2B64427C}" destId="{342A1BCF-EA8D-42C2-A46A-311D09C0C9AC}" srcOrd="0" destOrd="0" presId="urn:microsoft.com/office/officeart/2005/8/layout/radial1"/>
    <dgm:cxn modelId="{3666B446-A717-43C1-A5CA-4C76A9001C7B}" type="presOf" srcId="{1D309A22-8194-477E-B881-2D5FF31DFC4E}" destId="{647CBFC3-D7FF-4768-8CCC-5D6515176754}" srcOrd="1" destOrd="0" presId="urn:microsoft.com/office/officeart/2005/8/layout/radial1"/>
    <dgm:cxn modelId="{D331214A-3B91-4024-8FB7-C561EF189F6B}" type="presOf" srcId="{CB75F4D8-9158-4188-A0B2-72830302F02A}" destId="{848D0717-A77F-4297-AA2E-C5349A7168A4}" srcOrd="0" destOrd="0" presId="urn:microsoft.com/office/officeart/2005/8/layout/radial1"/>
    <dgm:cxn modelId="{4DDA5920-F66C-45AA-AD26-83A056B064FD}" type="presOf" srcId="{CB75F4D8-9158-4188-A0B2-72830302F02A}" destId="{293EAC8E-E499-43D9-BBD0-FB22487A89C3}" srcOrd="1" destOrd="0" presId="urn:microsoft.com/office/officeart/2005/8/layout/radial1"/>
    <dgm:cxn modelId="{2E0A511E-645D-4365-B1F0-6FEF2B2A9A08}" srcId="{5FA8B4E0-AF3E-42D1-BF89-294EB1E3B54F}" destId="{FD345D34-FED3-4770-AC54-1361DC7069B9}" srcOrd="0" destOrd="0" parTransId="{06C1C494-8AF7-4D91-BBF3-2B76F51FF285}" sibTransId="{5A147DDF-89FD-47B4-8128-982C074B4E4A}"/>
    <dgm:cxn modelId="{C126C61A-CF67-4522-9E08-D1F3EE4A1240}" type="presOf" srcId="{1E282C9C-38CC-4193-8957-93111463EF79}" destId="{49D92240-F63A-4202-B941-35AF62923BAB}" srcOrd="0" destOrd="0" presId="urn:microsoft.com/office/officeart/2005/8/layout/radial1"/>
    <dgm:cxn modelId="{11CA73FA-6D52-4048-B790-A2C81B2DF78D}" srcId="{5FA8B4E0-AF3E-42D1-BF89-294EB1E3B54F}" destId="{3A00D826-D1C6-4BE4-BB7E-9331A85FFA4E}" srcOrd="4" destOrd="0" parTransId="{1D309A22-8194-477E-B881-2D5FF31DFC4E}" sibTransId="{7B2B902C-91ED-4557-8BFC-766A76E1C38E}"/>
    <dgm:cxn modelId="{CD615B41-327C-4AC2-BB78-7635CEE6DFA4}" srcId="{5FA8B4E0-AF3E-42D1-BF89-294EB1E3B54F}" destId="{008889B8-55BC-4704-9AE1-C523B3C5E524}" srcOrd="3" destOrd="0" parTransId="{C036B5A3-969E-4D06-B621-68DB52EC423F}" sibTransId="{608813EA-1900-4289-A4D4-F3CE2B2B5AF4}"/>
    <dgm:cxn modelId="{81661A9C-6C84-4182-B6A8-FD46743091C5}" type="presOf" srcId="{AF402063-469B-4B4A-B86C-2F71F4FF0E61}" destId="{635CC7F6-C329-496E-916C-8CAF32CB98E0}" srcOrd="0" destOrd="0" presId="urn:microsoft.com/office/officeart/2005/8/layout/radial1"/>
    <dgm:cxn modelId="{C50F4679-F1FB-40AB-A43D-F8E2231FB55D}" type="presOf" srcId="{B6D45C9B-10C1-4B0B-BEF0-12BBC1CDA3F4}" destId="{708A8574-1D6B-49E0-82F3-10C949FED436}" srcOrd="0" destOrd="0" presId="urn:microsoft.com/office/officeart/2005/8/layout/radial1"/>
    <dgm:cxn modelId="{437F26FE-07E8-433D-B343-35575B08B54C}" srcId="{AF402063-469B-4B4A-B86C-2F71F4FF0E61}" destId="{5FA8B4E0-AF3E-42D1-BF89-294EB1E3B54F}" srcOrd="0" destOrd="0" parTransId="{EB55625D-D0E7-428C-81C3-CDCB99DBC989}" sibTransId="{053393AB-3382-4CC8-A19D-D72CE98C9A23}"/>
    <dgm:cxn modelId="{EC8D8829-9171-4C0C-B5E0-616042D8E2A4}" type="presOf" srcId="{1E282C9C-38CC-4193-8957-93111463EF79}" destId="{AE899C46-8869-4F7A-8302-A94F28C3F8C0}" srcOrd="1" destOrd="0" presId="urn:microsoft.com/office/officeart/2005/8/layout/radial1"/>
    <dgm:cxn modelId="{A32378AA-B68E-4DA2-833D-FBCA7A83FB00}" type="presOf" srcId="{545886C4-99CB-4D00-AFB7-5BD2CACA2C5B}" destId="{D660C50A-48A6-4AE4-9BDC-AABAC4036431}" srcOrd="1" destOrd="0" presId="urn:microsoft.com/office/officeart/2005/8/layout/radial1"/>
    <dgm:cxn modelId="{12FA7D37-3FFA-4877-86BF-C5A6C9E66921}" type="presOf" srcId="{47B23898-3F34-4523-935B-49CF25D7E2E6}" destId="{C32E6661-03EC-4D90-A3A1-9C99925CE57D}" srcOrd="0" destOrd="0" presId="urn:microsoft.com/office/officeart/2005/8/layout/radial1"/>
    <dgm:cxn modelId="{FDB7AAAA-E75E-46BD-B218-509D0EE88071}" srcId="{5FA8B4E0-AF3E-42D1-BF89-294EB1E3B54F}" destId="{50D3F751-6026-4212-AF7D-AF4C2B64427C}" srcOrd="2" destOrd="0" parTransId="{1E282C9C-38CC-4193-8957-93111463EF79}" sibTransId="{02C26347-3BD0-44ED-9CF3-4F145D188850}"/>
    <dgm:cxn modelId="{FFCB25F6-BAA6-484C-9319-E91061BD4A79}" type="presOf" srcId="{008889B8-55BC-4704-9AE1-C523B3C5E524}" destId="{9871E351-1BF3-44BA-B616-D160DAA4B237}" srcOrd="0" destOrd="0" presId="urn:microsoft.com/office/officeart/2005/8/layout/radial1"/>
    <dgm:cxn modelId="{98E8D348-C5C8-465C-A86E-EF37C79D6157}" type="presOf" srcId="{A4356804-3ED6-41B7-98EF-617B5D32BE71}" destId="{E3DC919B-9BE8-4048-8F4F-50074E8223DD}" srcOrd="0" destOrd="0" presId="urn:microsoft.com/office/officeart/2005/8/layout/radial1"/>
    <dgm:cxn modelId="{FA035092-5EC1-404B-ABC8-238664A624C0}" type="presOf" srcId="{545886C4-99CB-4D00-AFB7-5BD2CACA2C5B}" destId="{CB1BA6DA-2CBC-4FEF-9673-8C1EA0FCBCAE}" srcOrd="0" destOrd="0" presId="urn:microsoft.com/office/officeart/2005/8/layout/radial1"/>
    <dgm:cxn modelId="{C4D5404A-A22E-41A0-8E0D-ACD2912ED769}" type="presOf" srcId="{C207AD10-F30D-4147-A3CC-2AAD251EBEB7}" destId="{7FB15616-EC6F-4AE8-8B42-FD8CFF2E4A48}" srcOrd="1" destOrd="0" presId="urn:microsoft.com/office/officeart/2005/8/layout/radial1"/>
    <dgm:cxn modelId="{3676E816-14D9-4AEC-9CB8-A0C8A5FA6C46}" type="presOf" srcId="{B6D45C9B-10C1-4B0B-BEF0-12BBC1CDA3F4}" destId="{D2DE4D1B-A0B0-4ED8-AD8D-B061B217F581}" srcOrd="1" destOrd="0" presId="urn:microsoft.com/office/officeart/2005/8/layout/radial1"/>
    <dgm:cxn modelId="{BFF56872-C2CF-49F3-ACAF-5016503AA31A}" type="presOf" srcId="{3A00D826-D1C6-4BE4-BB7E-9331A85FFA4E}" destId="{F1A838E4-425F-4066-8728-223915F30A52}" srcOrd="0" destOrd="0" presId="urn:microsoft.com/office/officeart/2005/8/layout/radial1"/>
    <dgm:cxn modelId="{A89D5D29-26FB-4E21-8131-7FBBE3A60B3D}" type="presParOf" srcId="{635CC7F6-C329-496E-916C-8CAF32CB98E0}" destId="{85D486A7-6BD2-4B51-AFD7-41259393FD0C}" srcOrd="0" destOrd="0" presId="urn:microsoft.com/office/officeart/2005/8/layout/radial1"/>
    <dgm:cxn modelId="{8AE7611E-2ED0-4D03-87E6-0DB9352225B7}" type="presParOf" srcId="{635CC7F6-C329-496E-916C-8CAF32CB98E0}" destId="{2F1251BB-E864-410D-8011-558704AADDF9}" srcOrd="1" destOrd="0" presId="urn:microsoft.com/office/officeart/2005/8/layout/radial1"/>
    <dgm:cxn modelId="{39A97C93-53AB-4947-8F9D-010A313A36B5}" type="presParOf" srcId="{2F1251BB-E864-410D-8011-558704AADDF9}" destId="{A8876DA2-520A-49F9-AEFF-79E2E080964A}" srcOrd="0" destOrd="0" presId="urn:microsoft.com/office/officeart/2005/8/layout/radial1"/>
    <dgm:cxn modelId="{06AB3AEE-7554-4F0C-A6D3-E41FE19FC395}" type="presParOf" srcId="{635CC7F6-C329-496E-916C-8CAF32CB98E0}" destId="{1EDEE3C8-6E91-4EA1-957C-248000C00814}" srcOrd="2" destOrd="0" presId="urn:microsoft.com/office/officeart/2005/8/layout/radial1"/>
    <dgm:cxn modelId="{3574E71D-080A-430A-B997-2394B43E855F}" type="presParOf" srcId="{635CC7F6-C329-496E-916C-8CAF32CB98E0}" destId="{8461F7CC-2801-46DA-BBA0-1FA9855B8CA3}" srcOrd="3" destOrd="0" presId="urn:microsoft.com/office/officeart/2005/8/layout/radial1"/>
    <dgm:cxn modelId="{68699536-8343-4254-BB3A-D5C4451E78DA}" type="presParOf" srcId="{8461F7CC-2801-46DA-BBA0-1FA9855B8CA3}" destId="{7FB15616-EC6F-4AE8-8B42-FD8CFF2E4A48}" srcOrd="0" destOrd="0" presId="urn:microsoft.com/office/officeart/2005/8/layout/radial1"/>
    <dgm:cxn modelId="{78FD8802-3371-4BF9-B156-57BFD346411B}" type="presParOf" srcId="{635CC7F6-C329-496E-916C-8CAF32CB98E0}" destId="{E3DC919B-9BE8-4048-8F4F-50074E8223DD}" srcOrd="4" destOrd="0" presId="urn:microsoft.com/office/officeart/2005/8/layout/radial1"/>
    <dgm:cxn modelId="{EC01E622-68F1-4550-BE17-53D746BBCC72}" type="presParOf" srcId="{635CC7F6-C329-496E-916C-8CAF32CB98E0}" destId="{49D92240-F63A-4202-B941-35AF62923BAB}" srcOrd="5" destOrd="0" presId="urn:microsoft.com/office/officeart/2005/8/layout/radial1"/>
    <dgm:cxn modelId="{A91AE40C-F629-4963-B184-57DF615676FD}" type="presParOf" srcId="{49D92240-F63A-4202-B941-35AF62923BAB}" destId="{AE899C46-8869-4F7A-8302-A94F28C3F8C0}" srcOrd="0" destOrd="0" presId="urn:microsoft.com/office/officeart/2005/8/layout/radial1"/>
    <dgm:cxn modelId="{EE3144AF-A6FB-423B-AB58-8F17BC922FB6}" type="presParOf" srcId="{635CC7F6-C329-496E-916C-8CAF32CB98E0}" destId="{342A1BCF-EA8D-42C2-A46A-311D09C0C9AC}" srcOrd="6" destOrd="0" presId="urn:microsoft.com/office/officeart/2005/8/layout/radial1"/>
    <dgm:cxn modelId="{7B850FF0-7DFE-4055-B4CC-C558F8E46827}" type="presParOf" srcId="{635CC7F6-C329-496E-916C-8CAF32CB98E0}" destId="{DA219915-DD0D-4DEC-A18B-F4886E0441FA}" srcOrd="7" destOrd="0" presId="urn:microsoft.com/office/officeart/2005/8/layout/radial1"/>
    <dgm:cxn modelId="{A3420E3D-33E7-48E2-9AB0-85C09251F76C}" type="presParOf" srcId="{DA219915-DD0D-4DEC-A18B-F4886E0441FA}" destId="{ADC31428-7CB6-493B-ADE2-542610C47899}" srcOrd="0" destOrd="0" presId="urn:microsoft.com/office/officeart/2005/8/layout/radial1"/>
    <dgm:cxn modelId="{E502913A-1446-43F5-ABCF-E8EB897E43CD}" type="presParOf" srcId="{635CC7F6-C329-496E-916C-8CAF32CB98E0}" destId="{9871E351-1BF3-44BA-B616-D160DAA4B237}" srcOrd="8" destOrd="0" presId="urn:microsoft.com/office/officeart/2005/8/layout/radial1"/>
    <dgm:cxn modelId="{E9D48CDD-C03A-4407-8785-DFC03F12A495}" type="presParOf" srcId="{635CC7F6-C329-496E-916C-8CAF32CB98E0}" destId="{6F8B4F59-FB6D-4A78-9F99-A23946F24C53}" srcOrd="9" destOrd="0" presId="urn:microsoft.com/office/officeart/2005/8/layout/radial1"/>
    <dgm:cxn modelId="{720086EF-9C14-47F2-B03A-FCAB24FE59AC}" type="presParOf" srcId="{6F8B4F59-FB6D-4A78-9F99-A23946F24C53}" destId="{647CBFC3-D7FF-4768-8CCC-5D6515176754}" srcOrd="0" destOrd="0" presId="urn:microsoft.com/office/officeart/2005/8/layout/radial1"/>
    <dgm:cxn modelId="{AFD2C4B3-84E3-478F-A117-AA3B1A2DB492}" type="presParOf" srcId="{635CC7F6-C329-496E-916C-8CAF32CB98E0}" destId="{F1A838E4-425F-4066-8728-223915F30A52}" srcOrd="10" destOrd="0" presId="urn:microsoft.com/office/officeart/2005/8/layout/radial1"/>
    <dgm:cxn modelId="{BE4BD43D-8211-4923-8FF3-DE6C5AECE6DC}" type="presParOf" srcId="{635CC7F6-C329-496E-916C-8CAF32CB98E0}" destId="{708A8574-1D6B-49E0-82F3-10C949FED436}" srcOrd="11" destOrd="0" presId="urn:microsoft.com/office/officeart/2005/8/layout/radial1"/>
    <dgm:cxn modelId="{3C190DD9-B093-4DCA-B6AF-38EA40BDB0A4}" type="presParOf" srcId="{708A8574-1D6B-49E0-82F3-10C949FED436}" destId="{D2DE4D1B-A0B0-4ED8-AD8D-B061B217F581}" srcOrd="0" destOrd="0" presId="urn:microsoft.com/office/officeart/2005/8/layout/radial1"/>
    <dgm:cxn modelId="{47B51DD5-4665-4E98-ADE3-24E148E4DDF9}" type="presParOf" srcId="{635CC7F6-C329-496E-916C-8CAF32CB98E0}" destId="{C32E6661-03EC-4D90-A3A1-9C99925CE57D}" srcOrd="12" destOrd="0" presId="urn:microsoft.com/office/officeart/2005/8/layout/radial1"/>
    <dgm:cxn modelId="{FFDEC66A-7B86-4FB8-9ABB-8A579FABA58E}" type="presParOf" srcId="{635CC7F6-C329-496E-916C-8CAF32CB98E0}" destId="{848D0717-A77F-4297-AA2E-C5349A7168A4}" srcOrd="13" destOrd="0" presId="urn:microsoft.com/office/officeart/2005/8/layout/radial1"/>
    <dgm:cxn modelId="{E1BFDC67-5626-4311-B78A-1B363ACCE112}" type="presParOf" srcId="{848D0717-A77F-4297-AA2E-C5349A7168A4}" destId="{293EAC8E-E499-43D9-BBD0-FB22487A89C3}" srcOrd="0" destOrd="0" presId="urn:microsoft.com/office/officeart/2005/8/layout/radial1"/>
    <dgm:cxn modelId="{72CDECC9-F2C3-405F-B882-92731F65ACA4}" type="presParOf" srcId="{635CC7F6-C329-496E-916C-8CAF32CB98E0}" destId="{8A209C05-7245-4156-92C5-9D2AC4D39207}" srcOrd="14" destOrd="0" presId="urn:microsoft.com/office/officeart/2005/8/layout/radial1"/>
    <dgm:cxn modelId="{8CD2A89D-9764-446B-8FE6-6E3D0148A245}" type="presParOf" srcId="{635CC7F6-C329-496E-916C-8CAF32CB98E0}" destId="{CB1BA6DA-2CBC-4FEF-9673-8C1EA0FCBCAE}" srcOrd="15" destOrd="0" presId="urn:microsoft.com/office/officeart/2005/8/layout/radial1"/>
    <dgm:cxn modelId="{075B5E58-1FE7-43BA-BCAA-4947812F9EB7}" type="presParOf" srcId="{CB1BA6DA-2CBC-4FEF-9673-8C1EA0FCBCAE}" destId="{D660C50A-48A6-4AE4-9BDC-AABAC4036431}" srcOrd="0" destOrd="0" presId="urn:microsoft.com/office/officeart/2005/8/layout/radial1"/>
    <dgm:cxn modelId="{7DF4B111-8A07-4C52-BCFE-4F663861FA36}" type="presParOf" srcId="{635CC7F6-C329-496E-916C-8CAF32CB98E0}" destId="{65F49307-DE61-4AEF-9828-85A3BE8EC16C}"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486A7-6BD2-4B51-AFD7-41259393FD0C}">
      <dsp:nvSpPr>
        <dsp:cNvPr id="0" name=""/>
        <dsp:cNvSpPr/>
      </dsp:nvSpPr>
      <dsp:spPr>
        <a:xfrm>
          <a:off x="3396473" y="2389756"/>
          <a:ext cx="1357783" cy="1357783"/>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bg1"/>
              </a:solidFill>
            </a:rPr>
            <a:t>Κίρρωση</a:t>
          </a:r>
          <a:endParaRPr lang="el-GR" sz="2000" kern="1200" dirty="0">
            <a:solidFill>
              <a:schemeClr val="bg1"/>
            </a:solidFill>
          </a:endParaRPr>
        </a:p>
      </dsp:txBody>
      <dsp:txXfrm>
        <a:off x="3595316" y="2588599"/>
        <a:ext cx="960097" cy="960097"/>
      </dsp:txXfrm>
    </dsp:sp>
    <dsp:sp modelId="{2F1251BB-E864-410D-8011-558704AADDF9}">
      <dsp:nvSpPr>
        <dsp:cNvPr id="0" name=""/>
        <dsp:cNvSpPr/>
      </dsp:nvSpPr>
      <dsp:spPr>
        <a:xfrm rot="14954895">
          <a:off x="3280320" y="2037567"/>
          <a:ext cx="818861" cy="26728"/>
        </a:xfrm>
        <a:custGeom>
          <a:avLst/>
          <a:gdLst/>
          <a:ahLst/>
          <a:cxnLst/>
          <a:rect l="0" t="0" r="0" b="0"/>
          <a:pathLst>
            <a:path>
              <a:moveTo>
                <a:pt x="0" y="13364"/>
              </a:moveTo>
              <a:lnTo>
                <a:pt x="818861"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3669279" y="2030459"/>
        <a:ext cx="40943" cy="40943"/>
      </dsp:txXfrm>
    </dsp:sp>
    <dsp:sp modelId="{1EDEE3C8-6E91-4EA1-957C-248000C00814}">
      <dsp:nvSpPr>
        <dsp:cNvPr id="0" name=""/>
        <dsp:cNvSpPr/>
      </dsp:nvSpPr>
      <dsp:spPr>
        <a:xfrm>
          <a:off x="2362201" y="1494"/>
          <a:ext cx="1753916" cy="1720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Ιοί ηπατίτιδας (</a:t>
          </a:r>
          <a:r>
            <a:rPr lang="en-US" sz="1200" kern="1200" dirty="0" smtClean="0"/>
            <a:t>B,C,D,E</a:t>
          </a:r>
          <a:r>
            <a:rPr lang="el-GR" sz="1200" kern="1200" dirty="0" smtClean="0"/>
            <a:t>?</a:t>
          </a:r>
          <a:r>
            <a:rPr lang="en-US" sz="1200" kern="1200" dirty="0" smtClean="0"/>
            <a:t>)</a:t>
          </a:r>
          <a:endParaRPr lang="el-GR" sz="1200" kern="1200" dirty="0"/>
        </a:p>
      </dsp:txBody>
      <dsp:txXfrm>
        <a:off x="2619056" y="253450"/>
        <a:ext cx="1240206" cy="1216548"/>
      </dsp:txXfrm>
    </dsp:sp>
    <dsp:sp modelId="{8461F7CC-2801-46DA-BBA0-1FA9855B8CA3}">
      <dsp:nvSpPr>
        <dsp:cNvPr id="0" name=""/>
        <dsp:cNvSpPr/>
      </dsp:nvSpPr>
      <dsp:spPr>
        <a:xfrm rot="18278973">
          <a:off x="4236563" y="2068186"/>
          <a:ext cx="1042032" cy="26728"/>
        </a:xfrm>
        <a:custGeom>
          <a:avLst/>
          <a:gdLst/>
          <a:ahLst/>
          <a:cxnLst/>
          <a:rect l="0" t="0" r="0" b="0"/>
          <a:pathLst>
            <a:path>
              <a:moveTo>
                <a:pt x="0" y="13364"/>
              </a:moveTo>
              <a:lnTo>
                <a:pt x="1042032"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4731528" y="2055499"/>
        <a:ext cx="52101" cy="52101"/>
      </dsp:txXfrm>
    </dsp:sp>
    <dsp:sp modelId="{E3DC919B-9BE8-4048-8F4F-50074E8223DD}">
      <dsp:nvSpPr>
        <dsp:cNvPr id="0" name=""/>
        <dsp:cNvSpPr/>
      </dsp:nvSpPr>
      <dsp:spPr>
        <a:xfrm>
          <a:off x="4343409" y="1483"/>
          <a:ext cx="2503155" cy="1736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Γενετικά αίτια (Ν. </a:t>
          </a:r>
          <a:r>
            <a:rPr lang="en-US" sz="1200" kern="1200" dirty="0" smtClean="0"/>
            <a:t>Wilson, </a:t>
          </a:r>
          <a:r>
            <a:rPr lang="el-GR" sz="1200" kern="1200" dirty="0" smtClean="0"/>
            <a:t>Ανεπάρκεια α1-αντιθρυψίνης, </a:t>
          </a:r>
          <a:r>
            <a:rPr lang="el-GR" sz="1200" kern="1200" dirty="0" err="1" smtClean="0"/>
            <a:t>αιμοχρωμάτωση</a:t>
          </a:r>
          <a:r>
            <a:rPr lang="el-GR" sz="1200" kern="1200" dirty="0" smtClean="0"/>
            <a:t>, κυστική </a:t>
          </a:r>
          <a:r>
            <a:rPr lang="el-GR" sz="1200" kern="1200" dirty="0" err="1" smtClean="0"/>
            <a:t>ίνωση</a:t>
          </a:r>
          <a:r>
            <a:rPr lang="el-GR" sz="1200" kern="1200" dirty="0" smtClean="0"/>
            <a:t>, </a:t>
          </a:r>
          <a:r>
            <a:rPr lang="el-GR" sz="1200" kern="1200" dirty="0" err="1" smtClean="0"/>
            <a:t>γλυκογονιάσεις</a:t>
          </a:r>
          <a:r>
            <a:rPr lang="el-GR" sz="1200" kern="1200" dirty="0" smtClean="0"/>
            <a:t>, </a:t>
          </a:r>
          <a:r>
            <a:rPr lang="el-GR" sz="1200" kern="1200" dirty="0" err="1" smtClean="0"/>
            <a:t>αβηταλιποπρωτεϊναιμία</a:t>
          </a:r>
          <a:r>
            <a:rPr lang="el-GR" sz="1200" kern="1200" dirty="0" smtClean="0"/>
            <a:t>)</a:t>
          </a:r>
          <a:r>
            <a:rPr lang="en-US" sz="1200" kern="1200" dirty="0" smtClean="0"/>
            <a:t>)</a:t>
          </a:r>
          <a:endParaRPr lang="el-GR" sz="1200" kern="1200" dirty="0"/>
        </a:p>
      </dsp:txBody>
      <dsp:txXfrm>
        <a:off x="4709988" y="255837"/>
        <a:ext cx="1769997" cy="1228127"/>
      </dsp:txXfrm>
    </dsp:sp>
    <dsp:sp modelId="{49D92240-F63A-4202-B941-35AF62923BAB}">
      <dsp:nvSpPr>
        <dsp:cNvPr id="0" name=""/>
        <dsp:cNvSpPr/>
      </dsp:nvSpPr>
      <dsp:spPr>
        <a:xfrm rot="20516274">
          <a:off x="4688275" y="2640146"/>
          <a:ext cx="1320116" cy="26728"/>
        </a:xfrm>
        <a:custGeom>
          <a:avLst/>
          <a:gdLst/>
          <a:ahLst/>
          <a:cxnLst/>
          <a:rect l="0" t="0" r="0" b="0"/>
          <a:pathLst>
            <a:path>
              <a:moveTo>
                <a:pt x="0" y="13364"/>
              </a:moveTo>
              <a:lnTo>
                <a:pt x="1320116"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5315330" y="2620507"/>
        <a:ext cx="66005" cy="66005"/>
      </dsp:txXfrm>
    </dsp:sp>
    <dsp:sp modelId="{342A1BCF-EA8D-42C2-A46A-311D09C0C9AC}">
      <dsp:nvSpPr>
        <dsp:cNvPr id="0" name=""/>
        <dsp:cNvSpPr/>
      </dsp:nvSpPr>
      <dsp:spPr>
        <a:xfrm>
          <a:off x="5257804" y="1677883"/>
          <a:ext cx="3543298" cy="8547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Απόφραξη χοληφόρων (ατρησία χοληφόρων, κυστική </a:t>
          </a:r>
          <a:r>
            <a:rPr lang="el-GR" sz="1200" kern="1200" dirty="0" err="1" smtClean="0"/>
            <a:t>ίνωση</a:t>
          </a:r>
          <a:r>
            <a:rPr lang="el-GR" sz="1200" kern="1200" dirty="0" smtClean="0"/>
            <a:t>, </a:t>
          </a:r>
          <a:r>
            <a:rPr lang="el-GR" sz="1200" kern="1200" dirty="0" err="1" smtClean="0"/>
            <a:t>βακτηριακή</a:t>
          </a:r>
          <a:r>
            <a:rPr lang="el-GR" sz="1200" kern="1200" dirty="0" smtClean="0"/>
            <a:t>/σκληρυντική </a:t>
          </a:r>
          <a:r>
            <a:rPr lang="el-GR" sz="1200" kern="1200" dirty="0" err="1" smtClean="0"/>
            <a:t>χολαγγειϊτιδα</a:t>
          </a:r>
          <a:r>
            <a:rPr lang="el-GR" sz="1200" kern="1200" dirty="0" smtClean="0"/>
            <a:t>)</a:t>
          </a:r>
          <a:endParaRPr lang="el-GR" sz="1200" kern="1200" dirty="0"/>
        </a:p>
      </dsp:txBody>
      <dsp:txXfrm>
        <a:off x="5776708" y="1803060"/>
        <a:ext cx="2505490" cy="604411"/>
      </dsp:txXfrm>
    </dsp:sp>
    <dsp:sp modelId="{DA219915-DD0D-4DEC-A18B-F4886E0441FA}">
      <dsp:nvSpPr>
        <dsp:cNvPr id="0" name=""/>
        <dsp:cNvSpPr/>
      </dsp:nvSpPr>
      <dsp:spPr>
        <a:xfrm rot="121135">
          <a:off x="4753087" y="3121672"/>
          <a:ext cx="2411087" cy="26728"/>
        </a:xfrm>
        <a:custGeom>
          <a:avLst/>
          <a:gdLst/>
          <a:ahLst/>
          <a:cxnLst/>
          <a:rect l="0" t="0" r="0" b="0"/>
          <a:pathLst>
            <a:path>
              <a:moveTo>
                <a:pt x="0" y="13364"/>
              </a:moveTo>
              <a:lnTo>
                <a:pt x="2411087"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l-GR" sz="800" kern="1200"/>
        </a:p>
      </dsp:txBody>
      <dsp:txXfrm>
        <a:off x="5898353" y="3074759"/>
        <a:ext cx="120554" cy="120554"/>
      </dsp:txXfrm>
    </dsp:sp>
    <dsp:sp modelId="{9871E351-1BF3-44BA-B616-D160DAA4B237}">
      <dsp:nvSpPr>
        <dsp:cNvPr id="0" name=""/>
        <dsp:cNvSpPr/>
      </dsp:nvSpPr>
      <dsp:spPr>
        <a:xfrm>
          <a:off x="7162804" y="2668481"/>
          <a:ext cx="1314728" cy="10643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err="1" smtClean="0"/>
            <a:t>Αυτοάνοσες</a:t>
          </a:r>
          <a:r>
            <a:rPr lang="el-GR" sz="1200" kern="1200" dirty="0" smtClean="0"/>
            <a:t> ηπατίτιδες (</a:t>
          </a:r>
          <a:r>
            <a:rPr lang="en-US" sz="1200" kern="1200" dirty="0" smtClean="0"/>
            <a:t>AIH,PBC,PSC)</a:t>
          </a:r>
          <a:endParaRPr lang="el-GR" sz="1200" kern="1200" dirty="0"/>
        </a:p>
      </dsp:txBody>
      <dsp:txXfrm>
        <a:off x="7355341" y="2824352"/>
        <a:ext cx="929654" cy="752610"/>
      </dsp:txXfrm>
    </dsp:sp>
    <dsp:sp modelId="{6F8B4F59-FB6D-4A78-9F99-A23946F24C53}">
      <dsp:nvSpPr>
        <dsp:cNvPr id="0" name=""/>
        <dsp:cNvSpPr/>
      </dsp:nvSpPr>
      <dsp:spPr>
        <a:xfrm rot="3489628">
          <a:off x="4258178" y="3947285"/>
          <a:ext cx="742206" cy="26728"/>
        </a:xfrm>
        <a:custGeom>
          <a:avLst/>
          <a:gdLst/>
          <a:ahLst/>
          <a:cxnLst/>
          <a:rect l="0" t="0" r="0" b="0"/>
          <a:pathLst>
            <a:path>
              <a:moveTo>
                <a:pt x="0" y="13364"/>
              </a:moveTo>
              <a:lnTo>
                <a:pt x="742206"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4610726" y="3942094"/>
        <a:ext cx="37110" cy="37110"/>
      </dsp:txXfrm>
    </dsp:sp>
    <dsp:sp modelId="{F1A838E4-425F-4066-8728-223915F30A52}">
      <dsp:nvSpPr>
        <dsp:cNvPr id="0" name=""/>
        <dsp:cNvSpPr/>
      </dsp:nvSpPr>
      <dsp:spPr>
        <a:xfrm>
          <a:off x="4343401" y="4192488"/>
          <a:ext cx="1783991" cy="14884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Αλκοολική / μη αλκοολική </a:t>
          </a:r>
          <a:r>
            <a:rPr lang="el-GR" sz="1200" kern="1200" dirty="0" err="1" smtClean="0"/>
            <a:t>στεατοηπατίτιδα</a:t>
          </a:r>
          <a:endParaRPr lang="el-GR" sz="1200" kern="1200" dirty="0"/>
        </a:p>
      </dsp:txBody>
      <dsp:txXfrm>
        <a:off x="4604660" y="4410465"/>
        <a:ext cx="1261473" cy="1052488"/>
      </dsp:txXfrm>
    </dsp:sp>
    <dsp:sp modelId="{708A8574-1D6B-49E0-82F3-10C949FED436}">
      <dsp:nvSpPr>
        <dsp:cNvPr id="0" name=""/>
        <dsp:cNvSpPr/>
      </dsp:nvSpPr>
      <dsp:spPr>
        <a:xfrm rot="7948940">
          <a:off x="2767741" y="3929737"/>
          <a:ext cx="1013661" cy="26728"/>
        </a:xfrm>
        <a:custGeom>
          <a:avLst/>
          <a:gdLst/>
          <a:ahLst/>
          <a:cxnLst/>
          <a:rect l="0" t="0" r="0" b="0"/>
          <a:pathLst>
            <a:path>
              <a:moveTo>
                <a:pt x="0" y="13364"/>
              </a:moveTo>
              <a:lnTo>
                <a:pt x="1013661"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3249231" y="3917760"/>
        <a:ext cx="50683" cy="50683"/>
      </dsp:txXfrm>
    </dsp:sp>
    <dsp:sp modelId="{C32E6661-03EC-4D90-A3A1-9C99925CE57D}">
      <dsp:nvSpPr>
        <dsp:cNvPr id="0" name=""/>
        <dsp:cNvSpPr/>
      </dsp:nvSpPr>
      <dsp:spPr>
        <a:xfrm>
          <a:off x="752904" y="4195463"/>
          <a:ext cx="2909105" cy="18258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Αγγειακής αιτιολογίας (σ. </a:t>
          </a:r>
          <a:r>
            <a:rPr lang="en-US" sz="1200" kern="1200" dirty="0" smtClean="0"/>
            <a:t>Budd-</a:t>
          </a:r>
          <a:r>
            <a:rPr lang="en-US" sz="1200" kern="1200" dirty="0" err="1" smtClean="0"/>
            <a:t>Chiari</a:t>
          </a:r>
          <a:r>
            <a:rPr lang="el-GR" sz="1200" kern="1200" dirty="0" smtClean="0"/>
            <a:t>, </a:t>
          </a:r>
          <a:r>
            <a:rPr lang="el-GR" sz="1200" kern="1200" dirty="0" err="1" smtClean="0"/>
            <a:t>σχιστοσωμίαση</a:t>
          </a:r>
          <a:r>
            <a:rPr lang="el-GR" sz="1200" kern="1200" dirty="0" smtClean="0"/>
            <a:t>, ΔΚΑ, </a:t>
          </a:r>
          <a:r>
            <a:rPr lang="el-GR" sz="1200" kern="1200" dirty="0" err="1" smtClean="0"/>
            <a:t>φλεβοαπαοφρακτική</a:t>
          </a:r>
          <a:r>
            <a:rPr lang="el-GR" sz="1200" kern="1200" dirty="0" smtClean="0"/>
            <a:t> νόσος)</a:t>
          </a:r>
          <a:endParaRPr lang="el-GR" sz="1200" kern="1200" dirty="0"/>
        </a:p>
      </dsp:txBody>
      <dsp:txXfrm>
        <a:off x="1178933" y="4462849"/>
        <a:ext cx="2057047" cy="1291052"/>
      </dsp:txXfrm>
    </dsp:sp>
    <dsp:sp modelId="{848D0717-A77F-4297-AA2E-C5349A7168A4}">
      <dsp:nvSpPr>
        <dsp:cNvPr id="0" name=""/>
        <dsp:cNvSpPr/>
      </dsp:nvSpPr>
      <dsp:spPr>
        <a:xfrm rot="10330767">
          <a:off x="1954779" y="3246638"/>
          <a:ext cx="1454774" cy="26728"/>
        </a:xfrm>
        <a:custGeom>
          <a:avLst/>
          <a:gdLst/>
          <a:ahLst/>
          <a:cxnLst/>
          <a:rect l="0" t="0" r="0" b="0"/>
          <a:pathLst>
            <a:path>
              <a:moveTo>
                <a:pt x="0" y="13364"/>
              </a:moveTo>
              <a:lnTo>
                <a:pt x="1454774"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2645797" y="3223632"/>
        <a:ext cx="72738" cy="72738"/>
      </dsp:txXfrm>
    </dsp:sp>
    <dsp:sp modelId="{8A209C05-7245-4156-92C5-9D2AC4D39207}">
      <dsp:nvSpPr>
        <dsp:cNvPr id="0" name=""/>
        <dsp:cNvSpPr/>
      </dsp:nvSpPr>
      <dsp:spPr>
        <a:xfrm>
          <a:off x="586997" y="2592289"/>
          <a:ext cx="1378679" cy="17216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err="1" smtClean="0"/>
            <a:t>Κρυψιγενής</a:t>
          </a:r>
          <a:r>
            <a:rPr lang="el-GR" sz="1200" kern="1200" dirty="0" smtClean="0"/>
            <a:t> (5-10%)</a:t>
          </a:r>
          <a:endParaRPr lang="el-GR" sz="1200" kern="1200" dirty="0"/>
        </a:p>
      </dsp:txBody>
      <dsp:txXfrm>
        <a:off x="788900" y="2844412"/>
        <a:ext cx="974873" cy="1217355"/>
      </dsp:txXfrm>
    </dsp:sp>
    <dsp:sp modelId="{CB1BA6DA-2CBC-4FEF-9673-8C1EA0FCBCAE}">
      <dsp:nvSpPr>
        <dsp:cNvPr id="0" name=""/>
        <dsp:cNvSpPr/>
      </dsp:nvSpPr>
      <dsp:spPr>
        <a:xfrm rot="12366743">
          <a:off x="1912065" y="2396176"/>
          <a:ext cx="1637256" cy="26728"/>
        </a:xfrm>
        <a:custGeom>
          <a:avLst/>
          <a:gdLst/>
          <a:ahLst/>
          <a:cxnLst/>
          <a:rect l="0" t="0" r="0" b="0"/>
          <a:pathLst>
            <a:path>
              <a:moveTo>
                <a:pt x="0" y="13364"/>
              </a:moveTo>
              <a:lnTo>
                <a:pt x="1637256" y="13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2689762" y="2368609"/>
        <a:ext cx="81862" cy="81862"/>
      </dsp:txXfrm>
    </dsp:sp>
    <dsp:sp modelId="{65F49307-DE61-4AEF-9828-85A3BE8EC16C}">
      <dsp:nvSpPr>
        <dsp:cNvPr id="0" name=""/>
        <dsp:cNvSpPr/>
      </dsp:nvSpPr>
      <dsp:spPr>
        <a:xfrm>
          <a:off x="434596" y="915891"/>
          <a:ext cx="1655681" cy="1547927"/>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kern="1200" dirty="0" smtClean="0"/>
            <a:t>Φάρμακα (</a:t>
          </a:r>
          <a:r>
            <a:rPr lang="el-GR" sz="1200" kern="1200" dirty="0" err="1" smtClean="0"/>
            <a:t>ισονιαζίδη</a:t>
          </a:r>
          <a:r>
            <a:rPr lang="el-GR" sz="1200" kern="1200" dirty="0" smtClean="0"/>
            <a:t>, </a:t>
          </a:r>
          <a:r>
            <a:rPr lang="el-GR" sz="1200" kern="1200" dirty="0" err="1" smtClean="0"/>
            <a:t>μεθοτρεξάτη</a:t>
          </a:r>
          <a:r>
            <a:rPr lang="el-GR" sz="1200" kern="1200" dirty="0" smtClean="0"/>
            <a:t>, </a:t>
          </a:r>
          <a:r>
            <a:rPr lang="el-GR" sz="1200" kern="1200" dirty="0" err="1" smtClean="0"/>
            <a:t>ριφαμπικίνη</a:t>
          </a:r>
          <a:r>
            <a:rPr lang="el-GR" sz="1200" kern="1200" dirty="0" smtClean="0"/>
            <a:t>)</a:t>
          </a:r>
          <a:endParaRPr lang="el-GR" sz="1200" kern="1200" dirty="0"/>
        </a:p>
      </dsp:txBody>
      <dsp:txXfrm>
        <a:off x="677065" y="1142580"/>
        <a:ext cx="1170743" cy="109454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44ECE-383F-4814-B258-FAF0BBF3A974}" type="datetimeFigureOut">
              <a:rPr lang="el-GR" smtClean="0"/>
              <a:pPr/>
              <a:t>23/8/2023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1B174-24E1-4611-A401-C14CF3F40A4D}" type="slidenum">
              <a:rPr lang="el-GR" smtClean="0"/>
              <a:pPr/>
              <a:t>‹#›</a:t>
            </a:fld>
            <a:endParaRPr lang="el-GR"/>
          </a:p>
        </p:txBody>
      </p:sp>
    </p:spTree>
    <p:extLst>
      <p:ext uri="{BB962C8B-B14F-4D97-AF65-F5344CB8AC3E}">
        <p14:creationId xmlns:p14="http://schemas.microsoft.com/office/powerpoint/2010/main" val="345150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091A35-C3AF-4F24-8493-6DB790FB4F4A}" type="slidenum">
              <a:rPr lang="el-GR" smtClean="0">
                <a:solidFill>
                  <a:srgbClr val="000000"/>
                </a:solidFill>
                <a:latin typeface="Arial" panose="020B0604020202020204" pitchFamily="34" charset="0"/>
              </a:rPr>
              <a:pPr>
                <a:spcBef>
                  <a:spcPct val="0"/>
                </a:spcBef>
              </a:pPr>
              <a:t>39</a:t>
            </a:fld>
            <a:endParaRPr lang="el-GR" smtClean="0">
              <a:solidFill>
                <a:srgbClr val="000000"/>
              </a:solidFill>
              <a:latin typeface="Arial" panose="020B0604020202020204" pitchFamily="34"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93170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smtClean="0"/>
          </a:p>
        </p:txBody>
      </p:sp>
      <p:sp>
        <p:nvSpPr>
          <p:cNvPr id="54276"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2AF915-6A2F-4DC2-B79C-AB08D7D26787}" type="slidenum">
              <a:rPr lang="el-GR" smtClean="0"/>
              <a:pPr>
                <a:spcBef>
                  <a:spcPct val="0"/>
                </a:spcBef>
              </a:pPr>
              <a:t>66</a:t>
            </a:fld>
            <a:endParaRPr lang="el-GR" smtClean="0"/>
          </a:p>
        </p:txBody>
      </p:sp>
    </p:spTree>
    <p:extLst>
      <p:ext uri="{BB962C8B-B14F-4D97-AF65-F5344CB8AC3E}">
        <p14:creationId xmlns:p14="http://schemas.microsoft.com/office/powerpoint/2010/main" val="122731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b="1" smtClean="0"/>
              <a:t>Παθοφυσιολογία κιρρωτικής μυοκαρδιοπάθειας</a:t>
            </a:r>
            <a:r>
              <a:rPr lang="el-GR" smtClean="0"/>
              <a:t>. Η παρατεταμένη έκθεση των β-αδρενεργικών υποδοχέων του μυοκαρδίου στην υπερπαραγόμενη νοραδρεναλίνη οδηγεί σε απευαισθητοποίηση τους και στη συνέχεια διαταραχές στην απάντηση των μουσκαρινικών υποδοχέων και των υποδοχέων των κανναβινοειδών, καθώς και αυξημένη απάντηση στην ανασταλτική δράση της αιμοοξυγενάσης και του </a:t>
            </a:r>
            <a:r>
              <a:rPr lang="en-US" smtClean="0"/>
              <a:t>TNF-a. </a:t>
            </a:r>
            <a:r>
              <a:rPr lang="el-GR" smtClean="0"/>
              <a:t>Αποτέλεσμα αυτών είναι η παθολογική συσταλτικότητα, διεγερσιμότητα και ίσως αγωγιμότητα του μυοκαρδίου.</a:t>
            </a:r>
          </a:p>
        </p:txBody>
      </p:sp>
      <p:sp>
        <p:nvSpPr>
          <p:cNvPr id="64516"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41ED25-9C3A-4112-A42F-810BA1901631}" type="slidenum">
              <a:rPr lang="el-GR" smtClean="0"/>
              <a:pPr>
                <a:spcBef>
                  <a:spcPct val="0"/>
                </a:spcBef>
              </a:pPr>
              <a:t>75</a:t>
            </a:fld>
            <a:endParaRPr lang="el-GR" smtClean="0"/>
          </a:p>
        </p:txBody>
      </p:sp>
    </p:spTree>
    <p:extLst>
      <p:ext uri="{BB962C8B-B14F-4D97-AF65-F5344CB8AC3E}">
        <p14:creationId xmlns:p14="http://schemas.microsoft.com/office/powerpoint/2010/main" val="133568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3BD6A5-C9A6-40C4-93FA-58730E991AA5}" type="datetimeFigureOut">
              <a:rPr lang="el-GR" smtClean="0"/>
              <a:pPr/>
              <a:t>23/8/2023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88163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03BD6A5-C9A6-40C4-93FA-58730E991AA5}" type="datetimeFigureOut">
              <a:rPr lang="el-GR" smtClean="0"/>
              <a:pPr/>
              <a:t>23/8/2023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2874260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03BD6A5-C9A6-40C4-93FA-58730E991AA5}" type="datetimeFigureOut">
              <a:rPr lang="el-GR" smtClean="0"/>
              <a:pPr/>
              <a:t>23/8/2023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310747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03BD6A5-C9A6-40C4-93FA-58730E991AA5}" type="datetimeFigureOut">
              <a:rPr lang="el-GR" smtClean="0"/>
              <a:pPr/>
              <a:t>23/8/2023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224942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3BD6A5-C9A6-40C4-93FA-58730E991AA5}" type="datetimeFigureOut">
              <a:rPr lang="el-GR" smtClean="0"/>
              <a:pPr/>
              <a:t>23/8/2023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22860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603BD6A5-C9A6-40C4-93FA-58730E991AA5}" type="datetimeFigureOut">
              <a:rPr lang="el-GR" smtClean="0"/>
              <a:pPr/>
              <a:t>23/8/2023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3614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03BD6A5-C9A6-40C4-93FA-58730E991AA5}" type="datetimeFigureOut">
              <a:rPr lang="el-GR" smtClean="0"/>
              <a:pPr/>
              <a:t>23/8/2023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261246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03BD6A5-C9A6-40C4-93FA-58730E991AA5}" type="datetimeFigureOut">
              <a:rPr lang="el-GR" smtClean="0"/>
              <a:pPr/>
              <a:t>23/8/2023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44067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BD6A5-C9A6-40C4-93FA-58730E991AA5}" type="datetimeFigureOut">
              <a:rPr lang="el-GR" smtClean="0"/>
              <a:pPr/>
              <a:t>23/8/2023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25075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3BD6A5-C9A6-40C4-93FA-58730E991AA5}" type="datetimeFigureOut">
              <a:rPr lang="el-GR" smtClean="0"/>
              <a:pPr/>
              <a:t>23/8/2023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5617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3BD6A5-C9A6-40C4-93FA-58730E991AA5}" type="datetimeFigureOut">
              <a:rPr lang="el-GR" smtClean="0"/>
              <a:pPr/>
              <a:t>23/8/2023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43C4E9E-7FE9-4A45-9810-7DD728CE3827}" type="slidenum">
              <a:rPr lang="el-GR" smtClean="0"/>
              <a:pPr/>
              <a:t>‹#›</a:t>
            </a:fld>
            <a:endParaRPr lang="el-GR"/>
          </a:p>
        </p:txBody>
      </p:sp>
    </p:spTree>
    <p:extLst>
      <p:ext uri="{BB962C8B-B14F-4D97-AF65-F5344CB8AC3E}">
        <p14:creationId xmlns:p14="http://schemas.microsoft.com/office/powerpoint/2010/main" val="157592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D6A5-C9A6-40C4-93FA-58730E991AA5}" type="datetimeFigureOut">
              <a:rPr lang="el-GR" smtClean="0"/>
              <a:pPr/>
              <a:t>23/8/2023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C4E9E-7FE9-4A45-9810-7DD728CE3827}" type="slidenum">
              <a:rPr lang="el-GR" smtClean="0"/>
              <a:pPr/>
              <a:t>‹#›</a:t>
            </a:fld>
            <a:endParaRPr lang="el-GR"/>
          </a:p>
        </p:txBody>
      </p:sp>
    </p:spTree>
    <p:extLst>
      <p:ext uri="{BB962C8B-B14F-4D97-AF65-F5344CB8AC3E}">
        <p14:creationId xmlns:p14="http://schemas.microsoft.com/office/powerpoint/2010/main" val="1061897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err="1" smtClean="0"/>
              <a:t>Τρανσαμινασαιμία</a:t>
            </a:r>
            <a:r>
              <a:rPr lang="el-GR" dirty="0" smtClean="0"/>
              <a:t>          Κίρρωση – Ηπατική ανεπάρκεια  Ίκτερος- Ασκίτης</a:t>
            </a:r>
            <a:endParaRPr lang="el-GR" dirty="0"/>
          </a:p>
        </p:txBody>
      </p:sp>
      <p:sp>
        <p:nvSpPr>
          <p:cNvPr id="3" name="Subtitle 2"/>
          <p:cNvSpPr>
            <a:spLocks noGrp="1"/>
          </p:cNvSpPr>
          <p:nvPr>
            <p:ph type="subTitle" idx="1"/>
          </p:nvPr>
        </p:nvSpPr>
        <p:spPr>
          <a:xfrm>
            <a:off x="1541253" y="3955721"/>
            <a:ext cx="9144000" cy="1655762"/>
          </a:xfrm>
        </p:spPr>
        <p:txBody>
          <a:bodyPr/>
          <a:lstStyle/>
          <a:p>
            <a:pPr>
              <a:spcBef>
                <a:spcPts val="580"/>
              </a:spcBef>
              <a:defRPr/>
            </a:pPr>
            <a:r>
              <a:rPr lang="el-GR" dirty="0"/>
              <a:t>ΑΝΔΡΟΥΤΣΑΚΟΣ ΘΕΟΔΩΡΟΣ</a:t>
            </a:r>
          </a:p>
          <a:p>
            <a:pPr>
              <a:spcBef>
                <a:spcPts val="580"/>
              </a:spcBef>
              <a:defRPr/>
            </a:pPr>
            <a:r>
              <a:rPr lang="el-GR" dirty="0"/>
              <a:t>ΕΙΔΙΚΟΣ ΠΑΘΟΛΟΓΟΣ – ΗΠΑΤΟΛΟΓΟΣ</a:t>
            </a:r>
          </a:p>
          <a:p>
            <a:pPr>
              <a:spcBef>
                <a:spcPts val="580"/>
              </a:spcBef>
              <a:defRPr/>
            </a:pPr>
            <a:r>
              <a:rPr lang="el-GR" dirty="0"/>
              <a:t>ΑΚΑΔΗΜΑΪΚΟΣ ΥΠΟΤΡΟΦΟΣ </a:t>
            </a:r>
            <a:r>
              <a:rPr lang="el-GR" dirty="0" smtClean="0"/>
              <a:t>ΕΚΠΑ</a:t>
            </a:r>
            <a:endParaRPr lang="el-GR" dirty="0"/>
          </a:p>
        </p:txBody>
      </p:sp>
    </p:spTree>
    <p:extLst>
      <p:ext uri="{BB962C8B-B14F-4D97-AF65-F5344CB8AC3E}">
        <p14:creationId xmlns:p14="http://schemas.microsoft.com/office/powerpoint/2010/main" val="3574196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38200" y="0"/>
            <a:ext cx="10515600" cy="1211263"/>
          </a:xfrm>
        </p:spPr>
        <p:txBody>
          <a:bodyPr/>
          <a:lstStyle/>
          <a:p>
            <a:pPr algn="ctr" eaLnBrk="1" hangingPunct="1"/>
            <a:r>
              <a:rPr lang="el-GR" smtClean="0"/>
              <a:t>Τρόπος προσέγγισης</a:t>
            </a:r>
          </a:p>
        </p:txBody>
      </p:sp>
      <p:sp>
        <p:nvSpPr>
          <p:cNvPr id="25603" name="Content Placeholder 2"/>
          <p:cNvSpPr>
            <a:spLocks noGrp="1"/>
          </p:cNvSpPr>
          <p:nvPr>
            <p:ph idx="1"/>
          </p:nvPr>
        </p:nvSpPr>
        <p:spPr>
          <a:xfrm>
            <a:off x="838200" y="1384300"/>
            <a:ext cx="10515600" cy="4859338"/>
          </a:xfrm>
        </p:spPr>
        <p:txBody>
          <a:bodyPr/>
          <a:lstStyle/>
          <a:p>
            <a:pPr algn="ctr" eaLnBrk="1" hangingPunct="1"/>
            <a:r>
              <a:rPr lang="el-GR" sz="3200" smtClean="0"/>
              <a:t>Ιστορικό </a:t>
            </a:r>
          </a:p>
          <a:p>
            <a:pPr algn="ctr" eaLnBrk="1" hangingPunct="1"/>
            <a:endParaRPr lang="el-GR" sz="3200" smtClean="0"/>
          </a:p>
          <a:p>
            <a:pPr algn="ctr" eaLnBrk="1" hangingPunct="1"/>
            <a:r>
              <a:rPr lang="el-GR" sz="3200" smtClean="0"/>
              <a:t>Κλινική εξέταση</a:t>
            </a:r>
          </a:p>
          <a:p>
            <a:pPr algn="ctr" eaLnBrk="1" hangingPunct="1"/>
            <a:endParaRPr lang="el-GR" sz="3200" smtClean="0"/>
          </a:p>
          <a:p>
            <a:pPr algn="ctr" eaLnBrk="1" hangingPunct="1"/>
            <a:r>
              <a:rPr lang="el-GR" sz="3200" smtClean="0"/>
              <a:t>Εργαστηριακός έλεγχος</a:t>
            </a:r>
          </a:p>
          <a:p>
            <a:pPr algn="ctr" eaLnBrk="1" hangingPunct="1"/>
            <a:endParaRPr lang="el-GR" sz="3200" smtClean="0"/>
          </a:p>
          <a:p>
            <a:pPr algn="ctr" eaLnBrk="1" hangingPunct="1"/>
            <a:r>
              <a:rPr lang="el-GR" sz="3200" smtClean="0"/>
              <a:t>Ακτινολογικός έλεγχος</a:t>
            </a:r>
          </a:p>
        </p:txBody>
      </p:sp>
    </p:spTree>
    <p:extLst>
      <p:ext uri="{BB962C8B-B14F-4D97-AF65-F5344CB8AC3E}">
        <p14:creationId xmlns:p14="http://schemas.microsoft.com/office/powerpoint/2010/main" val="2141244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0"/>
            <a:ext cx="10515600" cy="719138"/>
          </a:xfrm>
        </p:spPr>
        <p:txBody>
          <a:bodyPr/>
          <a:lstStyle/>
          <a:p>
            <a:pPr algn="ctr" eaLnBrk="1" hangingPunct="1"/>
            <a:r>
              <a:rPr lang="el-GR" smtClean="0"/>
              <a:t>ΙΣΤΟΡΙΚΟ</a:t>
            </a:r>
          </a:p>
        </p:txBody>
      </p:sp>
      <p:sp>
        <p:nvSpPr>
          <p:cNvPr id="3" name="Content Placeholder 2"/>
          <p:cNvSpPr>
            <a:spLocks noGrp="1"/>
          </p:cNvSpPr>
          <p:nvPr>
            <p:ph idx="1"/>
          </p:nvPr>
        </p:nvSpPr>
        <p:spPr>
          <a:xfrm>
            <a:off x="838200" y="889000"/>
            <a:ext cx="10515600" cy="5694363"/>
          </a:xfrm>
        </p:spPr>
        <p:txBody>
          <a:bodyPr rtlCol="0">
            <a:normAutofit lnSpcReduction="10000"/>
          </a:bodyPr>
          <a:lstStyle/>
          <a:p>
            <a:pPr algn="ctr" eaLnBrk="1" fontAlgn="auto" hangingPunct="1">
              <a:spcAft>
                <a:spcPts val="0"/>
              </a:spcAft>
              <a:defRPr/>
            </a:pPr>
            <a:r>
              <a:rPr lang="el-GR" b="1" dirty="0" smtClean="0"/>
              <a:t>ΕΞΑΙΡΕΤΙΚΑ ΣΗΜΑΝΤΙΚΟ</a:t>
            </a:r>
            <a:endParaRPr lang="en-US" b="1" dirty="0" smtClean="0"/>
          </a:p>
          <a:p>
            <a:pPr algn="ctr" eaLnBrk="1" fontAlgn="auto" hangingPunct="1">
              <a:spcAft>
                <a:spcPts val="0"/>
              </a:spcAft>
              <a:defRPr/>
            </a:pPr>
            <a:endParaRPr lang="en-US" dirty="0" smtClean="0"/>
          </a:p>
          <a:p>
            <a:pPr algn="ctr" eaLnBrk="1" fontAlgn="auto" hangingPunct="1">
              <a:spcAft>
                <a:spcPts val="0"/>
              </a:spcAft>
              <a:defRPr/>
            </a:pPr>
            <a:r>
              <a:rPr lang="el-GR" dirty="0" smtClean="0"/>
              <a:t>Σημαντικές ερωτήσεις </a:t>
            </a:r>
            <a:r>
              <a:rPr lang="en-US" dirty="0" smtClean="0"/>
              <a:t>:</a:t>
            </a:r>
            <a:endParaRPr lang="el-GR" dirty="0" smtClean="0"/>
          </a:p>
          <a:p>
            <a:pPr algn="ctr" eaLnBrk="1" fontAlgn="auto" hangingPunct="1">
              <a:spcAft>
                <a:spcPts val="0"/>
              </a:spcAft>
              <a:buFont typeface="Wingdings" pitchFamily="2" charset="2"/>
              <a:buChar char="Ø"/>
              <a:defRPr/>
            </a:pPr>
            <a:r>
              <a:rPr lang="el-GR" dirty="0" smtClean="0"/>
              <a:t>Διάρκεια </a:t>
            </a:r>
            <a:r>
              <a:rPr lang="el-GR" dirty="0" err="1" smtClean="0"/>
              <a:t>τρανσαμινασαιμίας</a:t>
            </a:r>
            <a:r>
              <a:rPr lang="en-US" dirty="0" smtClean="0"/>
              <a:t> (&lt;6 </a:t>
            </a:r>
            <a:r>
              <a:rPr lang="el-GR" dirty="0" err="1" smtClean="0"/>
              <a:t>εβδ</a:t>
            </a:r>
            <a:r>
              <a:rPr lang="el-GR" dirty="0" smtClean="0"/>
              <a:t>, 6 </a:t>
            </a:r>
            <a:r>
              <a:rPr lang="el-GR" dirty="0" err="1" smtClean="0"/>
              <a:t>εβδ</a:t>
            </a:r>
            <a:r>
              <a:rPr lang="el-GR" dirty="0" smtClean="0"/>
              <a:t> έως 6 μήνες, &gt;6 μήνες)</a:t>
            </a:r>
          </a:p>
          <a:p>
            <a:pPr algn="ctr" eaLnBrk="1" fontAlgn="auto" hangingPunct="1">
              <a:spcAft>
                <a:spcPts val="0"/>
              </a:spcAft>
              <a:buFont typeface="Wingdings" pitchFamily="2" charset="2"/>
              <a:buChar char="Ø"/>
              <a:defRPr/>
            </a:pPr>
            <a:r>
              <a:rPr lang="el-GR" dirty="0" smtClean="0"/>
              <a:t>Ανάλογα επεισόδια στο παρελθόν</a:t>
            </a:r>
            <a:endParaRPr lang="en-US" dirty="0" smtClean="0"/>
          </a:p>
          <a:p>
            <a:pPr algn="ctr" eaLnBrk="1" fontAlgn="auto" hangingPunct="1">
              <a:spcAft>
                <a:spcPts val="0"/>
              </a:spcAft>
              <a:buFont typeface="Wingdings" pitchFamily="2" charset="2"/>
              <a:buChar char="Ø"/>
              <a:defRPr/>
            </a:pPr>
            <a:r>
              <a:rPr lang="el-GR" dirty="0" err="1" smtClean="0"/>
              <a:t>Συνοδά</a:t>
            </a:r>
            <a:r>
              <a:rPr lang="el-GR" dirty="0" smtClean="0"/>
              <a:t> συμπτώματα (πυρετός, </a:t>
            </a:r>
            <a:r>
              <a:rPr lang="el-GR" dirty="0" err="1" smtClean="0"/>
              <a:t>λεμφαδενοπάθεια</a:t>
            </a:r>
            <a:r>
              <a:rPr lang="el-GR" dirty="0" smtClean="0"/>
              <a:t>, κοιλιακό άλγος, διάρροιες) </a:t>
            </a:r>
          </a:p>
          <a:p>
            <a:pPr algn="ctr" eaLnBrk="1" fontAlgn="auto" hangingPunct="1">
              <a:spcAft>
                <a:spcPts val="0"/>
              </a:spcAft>
              <a:buFont typeface="Wingdings" pitchFamily="2" charset="2"/>
              <a:buChar char="Ø"/>
              <a:defRPr/>
            </a:pPr>
            <a:r>
              <a:rPr lang="el-GR" dirty="0" smtClean="0"/>
              <a:t>Φάρμακα - </a:t>
            </a:r>
            <a:r>
              <a:rPr lang="el-GR" dirty="0" smtClean="0">
                <a:solidFill>
                  <a:srgbClr val="FF0000"/>
                </a:solidFill>
              </a:rPr>
              <a:t>Βότανα</a:t>
            </a:r>
          </a:p>
          <a:p>
            <a:pPr algn="ctr" eaLnBrk="1" fontAlgn="auto" hangingPunct="1">
              <a:spcAft>
                <a:spcPts val="0"/>
              </a:spcAft>
              <a:buFont typeface="Wingdings" pitchFamily="2" charset="2"/>
              <a:buChar char="Ø"/>
              <a:defRPr/>
            </a:pPr>
            <a:r>
              <a:rPr lang="el-GR" dirty="0" smtClean="0"/>
              <a:t>Κατανάλωση αλκοόλ – Διατροφικές συνήθειες</a:t>
            </a:r>
          </a:p>
          <a:p>
            <a:pPr algn="ctr" eaLnBrk="1" fontAlgn="auto" hangingPunct="1">
              <a:spcAft>
                <a:spcPts val="0"/>
              </a:spcAft>
              <a:buFont typeface="Wingdings" pitchFamily="2" charset="2"/>
              <a:buChar char="Ø"/>
              <a:defRPr/>
            </a:pPr>
            <a:r>
              <a:rPr lang="el-GR" dirty="0" smtClean="0"/>
              <a:t>Σεξουαλικές συνήθειες</a:t>
            </a:r>
          </a:p>
          <a:p>
            <a:pPr algn="ctr" eaLnBrk="1" fontAlgn="auto" hangingPunct="1">
              <a:spcAft>
                <a:spcPts val="0"/>
              </a:spcAft>
              <a:buFont typeface="Wingdings" pitchFamily="2" charset="2"/>
              <a:buChar char="Ø"/>
              <a:defRPr/>
            </a:pPr>
            <a:r>
              <a:rPr lang="el-GR" dirty="0" smtClean="0"/>
              <a:t>Παρελθούσα – παρούσα χρήση ναρκωτικών</a:t>
            </a:r>
          </a:p>
          <a:p>
            <a:pPr algn="ctr" eaLnBrk="1" fontAlgn="auto" hangingPunct="1">
              <a:spcAft>
                <a:spcPts val="0"/>
              </a:spcAft>
              <a:buFont typeface="Wingdings" pitchFamily="2" charset="2"/>
              <a:buChar char="Ø"/>
              <a:defRPr/>
            </a:pPr>
            <a:r>
              <a:rPr lang="el-GR" dirty="0" smtClean="0"/>
              <a:t>Οικογενειακό ιστορικό</a:t>
            </a:r>
          </a:p>
          <a:p>
            <a:pPr algn="ctr" eaLnBrk="1" fontAlgn="auto" hangingPunct="1">
              <a:spcAft>
                <a:spcPts val="0"/>
              </a:spcAft>
              <a:defRPr/>
            </a:pPr>
            <a:endParaRPr lang="el-GR" dirty="0" smtClean="0"/>
          </a:p>
          <a:p>
            <a:pPr algn="ctr" eaLnBrk="1" fontAlgn="auto" hangingPunct="1">
              <a:spcAft>
                <a:spcPts val="0"/>
              </a:spcAft>
              <a:defRPr/>
            </a:pPr>
            <a:endParaRPr lang="el-GR" dirty="0"/>
          </a:p>
        </p:txBody>
      </p:sp>
    </p:spTree>
    <p:extLst>
      <p:ext uri="{BB962C8B-B14F-4D97-AF65-F5344CB8AC3E}">
        <p14:creationId xmlns:p14="http://schemas.microsoft.com/office/powerpoint/2010/main" val="39927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838200" y="0"/>
            <a:ext cx="10515600" cy="1041400"/>
          </a:xfrm>
        </p:spPr>
        <p:txBody>
          <a:bodyPr/>
          <a:lstStyle/>
          <a:p>
            <a:pPr algn="ctr" eaLnBrk="1" hangingPunct="1"/>
            <a:r>
              <a:rPr lang="el-GR" smtClean="0"/>
              <a:t>Κλινική εξέταση </a:t>
            </a:r>
            <a:endParaRPr lang="en-US" smtClean="0"/>
          </a:p>
        </p:txBody>
      </p:sp>
      <p:sp>
        <p:nvSpPr>
          <p:cNvPr id="27651" name="2 - Θέση περιεχομένου"/>
          <p:cNvSpPr>
            <a:spLocks noGrp="1"/>
          </p:cNvSpPr>
          <p:nvPr>
            <p:ph idx="1"/>
          </p:nvPr>
        </p:nvSpPr>
        <p:spPr>
          <a:xfrm>
            <a:off x="379413" y="954088"/>
            <a:ext cx="11423650" cy="5734050"/>
          </a:xfrm>
        </p:spPr>
        <p:txBody>
          <a:bodyPr/>
          <a:lstStyle/>
          <a:p>
            <a:pPr eaLnBrk="1" hangingPunct="1"/>
            <a:r>
              <a:rPr lang="el-GR" sz="3000" b="1" smtClean="0"/>
              <a:t>Γενική εικόνα</a:t>
            </a:r>
            <a:r>
              <a:rPr lang="en-US" sz="3000" b="1" smtClean="0"/>
              <a:t>: </a:t>
            </a:r>
            <a:r>
              <a:rPr lang="en-US" sz="3000" smtClean="0"/>
              <a:t>BMI</a:t>
            </a:r>
            <a:r>
              <a:rPr lang="el-GR" sz="3000" smtClean="0"/>
              <a:t>,</a:t>
            </a:r>
            <a:r>
              <a:rPr lang="en-US" sz="3000" smtClean="0"/>
              <a:t> </a:t>
            </a:r>
            <a:r>
              <a:rPr lang="el-GR" sz="3000" smtClean="0"/>
              <a:t>Σαρκοπενία </a:t>
            </a:r>
          </a:p>
          <a:p>
            <a:pPr eaLnBrk="1" hangingPunct="1"/>
            <a:r>
              <a:rPr lang="el-GR" sz="3000" b="1" smtClean="0"/>
              <a:t>Δέρμα και επιπεφυκότες</a:t>
            </a:r>
            <a:r>
              <a:rPr lang="en-US" sz="3000" b="1" smtClean="0"/>
              <a:t>: </a:t>
            </a:r>
            <a:r>
              <a:rPr lang="el-GR" sz="3000" smtClean="0"/>
              <a:t>Ικτερική χροιά, απώλεια τριχών στέρνου και εφηβαίου, γυναικομαστία, αραχνοειδείς σπίλοι</a:t>
            </a:r>
            <a:r>
              <a:rPr lang="en-US" sz="3000" smtClean="0"/>
              <a:t>, </a:t>
            </a:r>
            <a:r>
              <a:rPr lang="el-GR" sz="3000" smtClean="0"/>
              <a:t>κεφαλή μέδουσας περιομφαλικά, περιφερικά οιδήματα</a:t>
            </a:r>
            <a:r>
              <a:rPr lang="en-US" sz="3000" smtClean="0"/>
              <a:t>, </a:t>
            </a:r>
            <a:r>
              <a:rPr lang="el-GR" sz="3000" smtClean="0"/>
              <a:t>μελάγχρωση δέρματος</a:t>
            </a:r>
          </a:p>
          <a:p>
            <a:pPr eaLnBrk="1" hangingPunct="1"/>
            <a:r>
              <a:rPr lang="el-GR" sz="3000" b="1" smtClean="0"/>
              <a:t>Οφθαλμοί</a:t>
            </a:r>
            <a:r>
              <a:rPr lang="en-US" sz="3000" b="1" smtClean="0"/>
              <a:t>:</a:t>
            </a:r>
            <a:r>
              <a:rPr lang="en-US" sz="3000" smtClean="0"/>
              <a:t> </a:t>
            </a:r>
            <a:r>
              <a:rPr lang="el-GR" sz="3000" smtClean="0"/>
              <a:t>Χροιά επιπεφυκότων, </a:t>
            </a:r>
            <a:r>
              <a:rPr lang="en-US" sz="3000" smtClean="0"/>
              <a:t>Kayser-Fleischer</a:t>
            </a:r>
            <a:endParaRPr lang="el-GR" sz="3000" smtClean="0"/>
          </a:p>
          <a:p>
            <a:pPr eaLnBrk="1" hangingPunct="1"/>
            <a:r>
              <a:rPr lang="el-GR" sz="3000" b="1" smtClean="0"/>
              <a:t>Νευρικό</a:t>
            </a:r>
            <a:r>
              <a:rPr lang="en-US" sz="3000" b="1" smtClean="0"/>
              <a:t>:</a:t>
            </a:r>
            <a:r>
              <a:rPr lang="en-US" sz="3000" smtClean="0"/>
              <a:t> </a:t>
            </a:r>
            <a:r>
              <a:rPr lang="el-GR" sz="3000" smtClean="0"/>
              <a:t>Ηπατική εγκεφαλοπάθεια, Ψυχιατρική εκτίμηση </a:t>
            </a:r>
          </a:p>
          <a:p>
            <a:pPr eaLnBrk="1" hangingPunct="1"/>
            <a:r>
              <a:rPr lang="el-GR" sz="3000" b="1" smtClean="0"/>
              <a:t>Καρδιαγγειακό</a:t>
            </a:r>
            <a:r>
              <a:rPr lang="en-US" sz="3000" b="1" smtClean="0"/>
              <a:t>:</a:t>
            </a:r>
            <a:r>
              <a:rPr lang="en-US" sz="3000" smtClean="0"/>
              <a:t> </a:t>
            </a:r>
            <a:r>
              <a:rPr lang="el-GR" sz="3000" smtClean="0"/>
              <a:t>Πρόσθετοι τόνοι, μετακίνηση σημείου καρδιακής ώσης, σφαγίτιδες </a:t>
            </a:r>
          </a:p>
          <a:p>
            <a:pPr eaLnBrk="1" hangingPunct="1"/>
            <a:r>
              <a:rPr lang="el-GR" sz="3000" b="1" smtClean="0"/>
              <a:t>Λεμφαδένες</a:t>
            </a:r>
            <a:r>
              <a:rPr lang="en-US" sz="3000" b="1" smtClean="0"/>
              <a:t>:</a:t>
            </a:r>
            <a:r>
              <a:rPr lang="en-US" sz="3000" smtClean="0"/>
              <a:t> Virchow, Sister Mary Joseph’s </a:t>
            </a:r>
            <a:endParaRPr lang="el-GR" sz="3000" smtClean="0"/>
          </a:p>
          <a:p>
            <a:pPr eaLnBrk="1" hangingPunct="1"/>
            <a:r>
              <a:rPr lang="el-GR" sz="3000" b="1" smtClean="0"/>
              <a:t>Γαστρεντερικό</a:t>
            </a:r>
            <a:r>
              <a:rPr lang="en-US" sz="3000" b="1" smtClean="0"/>
              <a:t>: </a:t>
            </a:r>
            <a:r>
              <a:rPr lang="el-GR" sz="3000" smtClean="0"/>
              <a:t>Μέγεθος και υφή ήπατος, Ασκίτης, Μέγεθος Σπληνός</a:t>
            </a:r>
            <a:r>
              <a:rPr lang="en-US" sz="3000" smtClean="0"/>
              <a:t>, </a:t>
            </a:r>
            <a:r>
              <a:rPr lang="el-GR" sz="3000" smtClean="0"/>
              <a:t>σ. </a:t>
            </a:r>
            <a:r>
              <a:rPr lang="en-US" sz="3000" smtClean="0"/>
              <a:t>Murphy</a:t>
            </a:r>
            <a:endParaRPr lang="el-GR" sz="3000" smtClean="0"/>
          </a:p>
          <a:p>
            <a:pPr eaLnBrk="1" hangingPunct="1"/>
            <a:endParaRPr lang="en-US" sz="3000" smtClean="0"/>
          </a:p>
          <a:p>
            <a:pPr eaLnBrk="1" hangingPunct="1"/>
            <a:endParaRPr lang="en-US" sz="3000" smtClean="0"/>
          </a:p>
        </p:txBody>
      </p:sp>
    </p:spTree>
    <p:extLst>
      <p:ext uri="{BB962C8B-B14F-4D97-AF65-F5344CB8AC3E}">
        <p14:creationId xmlns:p14="http://schemas.microsoft.com/office/powerpoint/2010/main" val="3689224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955675" y="0"/>
            <a:ext cx="10515600" cy="796925"/>
          </a:xfrm>
        </p:spPr>
        <p:txBody>
          <a:bodyPr/>
          <a:lstStyle/>
          <a:p>
            <a:pPr algn="ctr" eaLnBrk="1" hangingPunct="1"/>
            <a:r>
              <a:rPr lang="el-GR" smtClean="0"/>
              <a:t>Εργαστηριακός έλεγχος </a:t>
            </a:r>
            <a:endParaRPr lang="en-US" smtClean="0"/>
          </a:p>
        </p:txBody>
      </p:sp>
      <p:graphicFrame>
        <p:nvGraphicFramePr>
          <p:cNvPr id="4" name="3 - Θέση περιεχομένου"/>
          <p:cNvGraphicFramePr>
            <a:graphicFrameLocks noGrp="1"/>
          </p:cNvGraphicFramePr>
          <p:nvPr>
            <p:ph idx="1"/>
          </p:nvPr>
        </p:nvGraphicFramePr>
        <p:xfrm>
          <a:off x="0" y="809625"/>
          <a:ext cx="12192000" cy="5649911"/>
        </p:xfrm>
        <a:graphic>
          <a:graphicData uri="http://schemas.openxmlformats.org/drawingml/2006/table">
            <a:tbl>
              <a:tblPr firstRow="1" bandRow="1">
                <a:tableStyleId>{6E25E649-3F16-4E02-A733-19D2CDBF48F0}</a:tableStyleId>
              </a:tblPr>
              <a:tblGrid>
                <a:gridCol w="3048000"/>
                <a:gridCol w="3048000"/>
                <a:gridCol w="3048000"/>
                <a:gridCol w="3048000"/>
              </a:tblGrid>
              <a:tr h="783987">
                <a:tc>
                  <a:txBody>
                    <a:bodyPr/>
                    <a:lstStyle/>
                    <a:p>
                      <a:r>
                        <a:rPr lang="el-GR" sz="1800" dirty="0" err="1" smtClean="0"/>
                        <a:t>Ηπατοκυτταρική</a:t>
                      </a:r>
                      <a:r>
                        <a:rPr lang="el-GR" sz="1800" dirty="0" smtClean="0"/>
                        <a:t> </a:t>
                      </a:r>
                      <a:r>
                        <a:rPr lang="en-US" sz="1800" dirty="0" smtClean="0"/>
                        <a:t> </a:t>
                      </a:r>
                      <a:r>
                        <a:rPr lang="el-GR" sz="1800" dirty="0" smtClean="0"/>
                        <a:t>καταστροφή</a:t>
                      </a:r>
                      <a:endParaRPr lang="en-US" sz="1800" dirty="0"/>
                    </a:p>
                  </a:txBody>
                  <a:tcPr marT="45717" marB="45717"/>
                </a:tc>
                <a:tc>
                  <a:txBody>
                    <a:bodyPr/>
                    <a:lstStyle/>
                    <a:p>
                      <a:r>
                        <a:rPr lang="el-GR" sz="1800" dirty="0" err="1" smtClean="0"/>
                        <a:t>Χολαγγειακή</a:t>
                      </a:r>
                      <a:r>
                        <a:rPr lang="el-GR" sz="1800" baseline="0" dirty="0" smtClean="0"/>
                        <a:t> βλάβη</a:t>
                      </a:r>
                      <a:endParaRPr lang="en-US" sz="1800" dirty="0"/>
                    </a:p>
                  </a:txBody>
                  <a:tcPr marT="45717" marB="45717"/>
                </a:tc>
                <a:tc>
                  <a:txBody>
                    <a:bodyPr/>
                    <a:lstStyle/>
                    <a:p>
                      <a:r>
                        <a:rPr lang="el-GR" sz="1800" dirty="0" smtClean="0"/>
                        <a:t>Ηπατική επάρκεια</a:t>
                      </a:r>
                      <a:endParaRPr lang="en-US" sz="1800" dirty="0"/>
                    </a:p>
                  </a:txBody>
                  <a:tcPr marT="45717" marB="45717"/>
                </a:tc>
                <a:tc>
                  <a:txBody>
                    <a:bodyPr/>
                    <a:lstStyle/>
                    <a:p>
                      <a:r>
                        <a:rPr lang="el-GR" sz="1800" dirty="0" smtClean="0"/>
                        <a:t>Αιτιολογία</a:t>
                      </a:r>
                      <a:endParaRPr lang="en-US" sz="1800" dirty="0"/>
                    </a:p>
                  </a:txBody>
                  <a:tcPr marT="45717" marB="45717"/>
                </a:tc>
              </a:tr>
              <a:tr h="454214">
                <a:tc>
                  <a:txBody>
                    <a:bodyPr/>
                    <a:lstStyle/>
                    <a:p>
                      <a:r>
                        <a:rPr lang="en-US" sz="1800" b="1" dirty="0" smtClean="0"/>
                        <a:t>AST</a:t>
                      </a:r>
                      <a:endParaRPr lang="en-US" sz="1800" b="1" dirty="0">
                        <a:solidFill>
                          <a:srgbClr val="FF0000"/>
                        </a:solidFill>
                      </a:endParaRPr>
                    </a:p>
                  </a:txBody>
                  <a:tcPr marT="45717" marB="45717"/>
                </a:tc>
                <a:tc>
                  <a:txBody>
                    <a:bodyPr/>
                    <a:lstStyle/>
                    <a:p>
                      <a:r>
                        <a:rPr lang="en-US" sz="1800" b="1" dirty="0" smtClean="0"/>
                        <a:t>ALP</a:t>
                      </a:r>
                      <a:endParaRPr lang="en-US" sz="1800" b="1" dirty="0"/>
                    </a:p>
                  </a:txBody>
                  <a:tcPr marT="45717" marB="45717"/>
                </a:tc>
                <a:tc>
                  <a:txBody>
                    <a:bodyPr/>
                    <a:lstStyle/>
                    <a:p>
                      <a:r>
                        <a:rPr lang="en-US" sz="1800" b="1" dirty="0" smtClean="0"/>
                        <a:t>INR</a:t>
                      </a:r>
                      <a:endParaRPr lang="en-US" sz="1800" b="1" dirty="0"/>
                    </a:p>
                  </a:txBody>
                  <a:tcPr marT="45717" marB="45717"/>
                </a:tc>
                <a:tc>
                  <a:txBody>
                    <a:bodyPr/>
                    <a:lstStyle/>
                    <a:p>
                      <a:r>
                        <a:rPr lang="en-US" sz="1800" dirty="0" smtClean="0"/>
                        <a:t>EBV / CMV </a:t>
                      </a:r>
                      <a:r>
                        <a:rPr lang="en-US" sz="1800" dirty="0" err="1" smtClean="0"/>
                        <a:t>IgM</a:t>
                      </a:r>
                      <a:endParaRPr lang="en-US" sz="1800" dirty="0" smtClean="0"/>
                    </a:p>
                  </a:txBody>
                  <a:tcPr marT="45717" marB="45717"/>
                </a:tc>
              </a:tr>
              <a:tr h="454214">
                <a:tc>
                  <a:txBody>
                    <a:bodyPr/>
                    <a:lstStyle/>
                    <a:p>
                      <a:r>
                        <a:rPr lang="en-US" sz="1800" b="1" dirty="0" smtClean="0"/>
                        <a:t>ALT</a:t>
                      </a:r>
                      <a:endParaRPr lang="en-US" sz="1800" b="1" dirty="0">
                        <a:solidFill>
                          <a:srgbClr val="FF0000"/>
                        </a:solidFill>
                      </a:endParaRPr>
                    </a:p>
                  </a:txBody>
                  <a:tcPr marT="45717" marB="45717"/>
                </a:tc>
                <a:tc>
                  <a:txBody>
                    <a:bodyPr/>
                    <a:lstStyle/>
                    <a:p>
                      <a:r>
                        <a:rPr lang="el-GR" sz="1800" b="1" dirty="0" smtClean="0"/>
                        <a:t>γ</a:t>
                      </a:r>
                      <a:r>
                        <a:rPr lang="en-US" sz="1800" b="1" dirty="0" smtClean="0"/>
                        <a:t>GT</a:t>
                      </a:r>
                      <a:endParaRPr lang="en-US" sz="1800" b="1" dirty="0"/>
                    </a:p>
                  </a:txBody>
                  <a:tcPr marT="45717" marB="45717"/>
                </a:tc>
                <a:tc>
                  <a:txBody>
                    <a:bodyPr/>
                    <a:lstStyle/>
                    <a:p>
                      <a:r>
                        <a:rPr lang="el-GR" sz="1800" b="1" dirty="0" err="1" smtClean="0"/>
                        <a:t>Χολερυθρίνη</a:t>
                      </a:r>
                      <a:endParaRPr lang="en-US" sz="1800" b="1" dirty="0"/>
                    </a:p>
                  </a:txBody>
                  <a:tcPr marT="45717" marB="45717"/>
                </a:tc>
                <a:tc>
                  <a:txBody>
                    <a:bodyPr/>
                    <a:lstStyle/>
                    <a:p>
                      <a:r>
                        <a:rPr lang="en-US" sz="1800" dirty="0" err="1" smtClean="0"/>
                        <a:t>HBsAg</a:t>
                      </a:r>
                      <a:r>
                        <a:rPr lang="en-US" sz="1800" dirty="0" smtClean="0"/>
                        <a:t> , </a:t>
                      </a:r>
                      <a:r>
                        <a:rPr lang="en-US" sz="1800" dirty="0" err="1" smtClean="0"/>
                        <a:t>HBcAb</a:t>
                      </a:r>
                      <a:r>
                        <a:rPr lang="en-US" sz="1800" dirty="0" smtClean="0"/>
                        <a:t> </a:t>
                      </a:r>
                      <a:endParaRPr lang="en-US" sz="1800" dirty="0"/>
                    </a:p>
                  </a:txBody>
                  <a:tcPr marT="45717" marB="45717"/>
                </a:tc>
              </a:tr>
              <a:tr h="454214">
                <a:tc>
                  <a:txBody>
                    <a:bodyPr/>
                    <a:lstStyle/>
                    <a:p>
                      <a:r>
                        <a:rPr lang="el-GR" sz="1800" dirty="0" err="1" smtClean="0"/>
                        <a:t>Χολερυθρίνη</a:t>
                      </a:r>
                      <a:endParaRPr lang="en-US" sz="1800" dirty="0"/>
                    </a:p>
                  </a:txBody>
                  <a:tcPr marT="45717" marB="45717"/>
                </a:tc>
                <a:tc>
                  <a:txBody>
                    <a:bodyPr/>
                    <a:lstStyle/>
                    <a:p>
                      <a:r>
                        <a:rPr lang="el-GR" sz="1800" dirty="0" err="1" smtClean="0"/>
                        <a:t>Χολερυθρίνη</a:t>
                      </a:r>
                      <a:endParaRPr lang="en-US" sz="1800" dirty="0"/>
                    </a:p>
                  </a:txBody>
                  <a:tcPr marT="45717" marB="45717"/>
                </a:tc>
                <a:tc>
                  <a:txBody>
                    <a:bodyPr/>
                    <a:lstStyle/>
                    <a:p>
                      <a:r>
                        <a:rPr lang="el-GR" sz="1800" b="1" dirty="0" err="1" smtClean="0"/>
                        <a:t>Αλβουμίνη</a:t>
                      </a:r>
                      <a:endParaRPr lang="en-US" sz="1800" b="1" dirty="0"/>
                    </a:p>
                  </a:txBody>
                  <a:tcPr marT="45717" marB="45717"/>
                </a:tc>
                <a:tc>
                  <a:txBody>
                    <a:bodyPr/>
                    <a:lstStyle/>
                    <a:p>
                      <a:r>
                        <a:rPr lang="en-US" sz="1800" dirty="0" smtClean="0"/>
                        <a:t>HCV </a:t>
                      </a:r>
                      <a:r>
                        <a:rPr lang="en-US" sz="1800" dirty="0" err="1" smtClean="0"/>
                        <a:t>Ab</a:t>
                      </a:r>
                      <a:r>
                        <a:rPr lang="en-US" sz="1800" dirty="0" smtClean="0"/>
                        <a:t> (HCV RNA)</a:t>
                      </a:r>
                      <a:endParaRPr lang="en-US" sz="1800" dirty="0"/>
                    </a:p>
                  </a:txBody>
                  <a:tcPr marT="45717" marB="45717"/>
                </a:tc>
              </a:tr>
              <a:tr h="454214">
                <a:tc>
                  <a:txBody>
                    <a:bodyPr/>
                    <a:lstStyle/>
                    <a:p>
                      <a:r>
                        <a:rPr lang="el-GR" sz="1800" dirty="0" smtClean="0"/>
                        <a:t>Σίδηρος</a:t>
                      </a:r>
                      <a:endParaRPr lang="en-US" sz="1800" dirty="0"/>
                    </a:p>
                  </a:txBody>
                  <a:tcPr marT="45717" marB="45717"/>
                </a:tc>
                <a:tc>
                  <a:txBody>
                    <a:bodyPr/>
                    <a:lstStyle/>
                    <a:p>
                      <a:r>
                        <a:rPr lang="el-GR" sz="1800" dirty="0" smtClean="0"/>
                        <a:t>Χολικά οξέα</a:t>
                      </a:r>
                      <a:endParaRPr lang="en-US" sz="1800" dirty="0"/>
                    </a:p>
                  </a:txBody>
                  <a:tcPr marT="45717" marB="45717"/>
                </a:tc>
                <a:tc>
                  <a:txBody>
                    <a:bodyPr/>
                    <a:lstStyle/>
                    <a:p>
                      <a:r>
                        <a:rPr lang="el-GR" sz="1800" dirty="0" smtClean="0"/>
                        <a:t>Ουρία / Αμμωνία</a:t>
                      </a:r>
                      <a:endParaRPr lang="en-US" sz="1800" dirty="0"/>
                    </a:p>
                  </a:txBody>
                  <a:tcPr marT="45717" marB="45717"/>
                </a:tc>
                <a:tc>
                  <a:txBody>
                    <a:bodyPr/>
                    <a:lstStyle/>
                    <a:p>
                      <a:r>
                        <a:rPr lang="en-US" sz="1800" dirty="0" smtClean="0"/>
                        <a:t>HAV</a:t>
                      </a:r>
                      <a:r>
                        <a:rPr lang="en-US" sz="1800" baseline="0" dirty="0" smtClean="0"/>
                        <a:t> </a:t>
                      </a:r>
                      <a:r>
                        <a:rPr lang="en-US" sz="1800" baseline="0" dirty="0" err="1" smtClean="0"/>
                        <a:t>IgM</a:t>
                      </a:r>
                      <a:endParaRPr lang="en-US" sz="1800" dirty="0"/>
                    </a:p>
                  </a:txBody>
                  <a:tcPr marT="45717" marB="45717"/>
                </a:tc>
              </a:tr>
              <a:tr h="454214">
                <a:tc>
                  <a:txBody>
                    <a:bodyPr/>
                    <a:lstStyle/>
                    <a:p>
                      <a:r>
                        <a:rPr lang="el-GR" sz="1800" dirty="0" smtClean="0"/>
                        <a:t>Ψευδάργυρος</a:t>
                      </a:r>
                      <a:endParaRPr lang="en-US" sz="1800" dirty="0"/>
                    </a:p>
                  </a:txBody>
                  <a:tcPr marT="45717" marB="45717"/>
                </a:tc>
                <a:tc>
                  <a:txBody>
                    <a:bodyPr/>
                    <a:lstStyle/>
                    <a:p>
                      <a:r>
                        <a:rPr lang="el-GR" sz="1800" dirty="0" smtClean="0"/>
                        <a:t>Χαλκός</a:t>
                      </a:r>
                      <a:endParaRPr lang="en-US" sz="1800" dirty="0"/>
                    </a:p>
                  </a:txBody>
                  <a:tcPr marT="45717" marB="45717"/>
                </a:tc>
                <a:tc>
                  <a:txBody>
                    <a:bodyPr/>
                    <a:lstStyle/>
                    <a:p>
                      <a:r>
                        <a:rPr lang="el-GR" sz="1800" dirty="0" smtClean="0"/>
                        <a:t>Χοληστερόλη</a:t>
                      </a:r>
                      <a:endParaRPr lang="en-US" sz="1800" dirty="0"/>
                    </a:p>
                  </a:txBody>
                  <a:tcPr marT="45717" marB="45717"/>
                </a:tc>
                <a:tc>
                  <a:txBody>
                    <a:bodyPr/>
                    <a:lstStyle/>
                    <a:p>
                      <a:r>
                        <a:rPr lang="el-GR" sz="1800" dirty="0" smtClean="0"/>
                        <a:t>Γλυκόζη</a:t>
                      </a:r>
                      <a:r>
                        <a:rPr lang="en-US" sz="1800" dirty="0" smtClean="0"/>
                        <a:t>,</a:t>
                      </a:r>
                      <a:r>
                        <a:rPr lang="en-US" sz="1800" baseline="0" dirty="0" smtClean="0"/>
                        <a:t> HBA1C</a:t>
                      </a:r>
                      <a:r>
                        <a:rPr lang="el-GR" sz="1800" baseline="0" dirty="0" smtClean="0"/>
                        <a:t>, Λιπίδια</a:t>
                      </a:r>
                      <a:endParaRPr lang="en-US" sz="1800" dirty="0"/>
                    </a:p>
                  </a:txBody>
                  <a:tcPr marT="45717" marB="45717"/>
                </a:tc>
              </a:tr>
              <a:tr h="454214">
                <a:tc>
                  <a:txBody>
                    <a:bodyPr/>
                    <a:lstStyle/>
                    <a:p>
                      <a:r>
                        <a:rPr lang="el-GR" sz="1800" dirty="0" smtClean="0"/>
                        <a:t>γ</a:t>
                      </a:r>
                      <a:r>
                        <a:rPr lang="en-US" sz="1800" dirty="0" smtClean="0"/>
                        <a:t>GT</a:t>
                      </a:r>
                      <a:endParaRPr lang="en-US" sz="1800" dirty="0"/>
                    </a:p>
                  </a:txBody>
                  <a:tcPr marT="45717" marB="45717"/>
                </a:tc>
                <a:tc>
                  <a:txBody>
                    <a:bodyPr/>
                    <a:lstStyle/>
                    <a:p>
                      <a:endParaRPr lang="en-US" sz="1800"/>
                    </a:p>
                  </a:txBody>
                  <a:tcPr marT="45717" marB="45717"/>
                </a:tc>
                <a:tc>
                  <a:txBody>
                    <a:bodyPr/>
                    <a:lstStyle/>
                    <a:p>
                      <a:r>
                        <a:rPr lang="el-GR" sz="1800" dirty="0" smtClean="0"/>
                        <a:t>γ</a:t>
                      </a:r>
                      <a:r>
                        <a:rPr lang="el-GR" sz="1800" baseline="0" dirty="0" smtClean="0"/>
                        <a:t> </a:t>
                      </a:r>
                      <a:r>
                        <a:rPr lang="el-GR" sz="1800" baseline="0" dirty="0" err="1" smtClean="0"/>
                        <a:t>σφαιρίνες</a:t>
                      </a:r>
                      <a:endParaRPr lang="en-US" sz="1800" dirty="0"/>
                    </a:p>
                  </a:txBody>
                  <a:tcPr marT="45717" marB="45717"/>
                </a:tc>
                <a:tc>
                  <a:txBody>
                    <a:bodyPr/>
                    <a:lstStyle/>
                    <a:p>
                      <a:r>
                        <a:rPr lang="en-US" sz="1800" dirty="0" smtClean="0"/>
                        <a:t>ANA,</a:t>
                      </a:r>
                      <a:r>
                        <a:rPr lang="en-US" sz="1800" baseline="0" dirty="0" smtClean="0"/>
                        <a:t> ASMA, AMA</a:t>
                      </a:r>
                      <a:endParaRPr lang="en-US" sz="1800" dirty="0"/>
                    </a:p>
                  </a:txBody>
                  <a:tcPr marT="45717" marB="45717"/>
                </a:tc>
              </a:tr>
              <a:tr h="783987">
                <a:tc>
                  <a:txBody>
                    <a:bodyPr/>
                    <a:lstStyle/>
                    <a:p>
                      <a:r>
                        <a:rPr lang="sv-SE" sz="1800" dirty="0" smtClean="0"/>
                        <a:t>LDH</a:t>
                      </a:r>
                      <a:endParaRPr lang="en-US" sz="1800" dirty="0"/>
                    </a:p>
                  </a:txBody>
                  <a:tcPr marT="45717" marB="45717"/>
                </a:tc>
                <a:tc>
                  <a:txBody>
                    <a:bodyPr/>
                    <a:lstStyle/>
                    <a:p>
                      <a:endParaRPr lang="en-US" sz="1800"/>
                    </a:p>
                  </a:txBody>
                  <a:tcPr marT="45717" marB="45717"/>
                </a:tc>
                <a:tc>
                  <a:txBody>
                    <a:bodyPr/>
                    <a:lstStyle/>
                    <a:p>
                      <a:endParaRPr lang="en-US" sz="1800"/>
                    </a:p>
                  </a:txBody>
                  <a:tcPr marT="45717" marB="45717"/>
                </a:tc>
                <a:tc>
                  <a:txBody>
                    <a:bodyPr/>
                    <a:lstStyle/>
                    <a:p>
                      <a:r>
                        <a:rPr lang="el-GR" sz="1800" dirty="0" err="1" smtClean="0"/>
                        <a:t>Σερουλοπλασμίνη</a:t>
                      </a:r>
                      <a:r>
                        <a:rPr lang="el-GR" sz="1800" dirty="0" smtClean="0"/>
                        <a:t>,</a:t>
                      </a:r>
                      <a:r>
                        <a:rPr lang="el-GR" sz="1800" baseline="0" dirty="0" smtClean="0"/>
                        <a:t> χαλκός ούρων 24ωρου</a:t>
                      </a:r>
                      <a:endParaRPr lang="en-US" sz="1800" dirty="0"/>
                    </a:p>
                  </a:txBody>
                  <a:tcPr marT="45717" marB="45717"/>
                </a:tc>
              </a:tr>
              <a:tr h="448225">
                <a:tc>
                  <a:txBody>
                    <a:bodyPr/>
                    <a:lstStyle/>
                    <a:p>
                      <a:endParaRPr lang="en-US" sz="1800"/>
                    </a:p>
                  </a:txBody>
                  <a:tcPr marT="45717" marB="45717"/>
                </a:tc>
                <a:tc>
                  <a:txBody>
                    <a:bodyPr/>
                    <a:lstStyle/>
                    <a:p>
                      <a:endParaRPr lang="en-US" sz="1800"/>
                    </a:p>
                  </a:txBody>
                  <a:tcPr marT="45717" marB="45717"/>
                </a:tc>
                <a:tc>
                  <a:txBody>
                    <a:bodyPr/>
                    <a:lstStyle/>
                    <a:p>
                      <a:endParaRPr lang="en-US" sz="1800"/>
                    </a:p>
                  </a:txBody>
                  <a:tcPr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α1</a:t>
                      </a:r>
                      <a:r>
                        <a:rPr lang="el-GR" sz="1800" baseline="0" dirty="0" smtClean="0"/>
                        <a:t> </a:t>
                      </a:r>
                      <a:r>
                        <a:rPr lang="el-GR" sz="1800" baseline="0" dirty="0" err="1" smtClean="0"/>
                        <a:t>αντιθρυψίνη</a:t>
                      </a:r>
                      <a:endParaRPr lang="en-US" sz="1800" dirty="0" smtClean="0"/>
                    </a:p>
                  </a:txBody>
                  <a:tcPr marT="45717" marB="45717"/>
                </a:tc>
              </a:tr>
              <a:tr h="454214">
                <a:tc>
                  <a:txBody>
                    <a:bodyPr/>
                    <a:lstStyle/>
                    <a:p>
                      <a:endParaRPr lang="en-US" sz="1800"/>
                    </a:p>
                  </a:txBody>
                  <a:tcPr marT="45717" marB="45717"/>
                </a:tc>
                <a:tc>
                  <a:txBody>
                    <a:bodyPr/>
                    <a:lstStyle/>
                    <a:p>
                      <a:endParaRPr lang="en-US" sz="1800"/>
                    </a:p>
                  </a:txBody>
                  <a:tcPr marT="45717" marB="45717"/>
                </a:tc>
                <a:tc>
                  <a:txBody>
                    <a:bodyPr/>
                    <a:lstStyle/>
                    <a:p>
                      <a:endParaRPr lang="en-US" sz="1800" dirty="0"/>
                    </a:p>
                  </a:txBody>
                  <a:tcPr marT="45717" marB="45717"/>
                </a:tc>
                <a:tc>
                  <a:txBody>
                    <a:bodyPr/>
                    <a:lstStyle/>
                    <a:p>
                      <a:r>
                        <a:rPr lang="el-GR" sz="1800" dirty="0" smtClean="0"/>
                        <a:t>Κορεσμός </a:t>
                      </a:r>
                      <a:r>
                        <a:rPr lang="el-GR" sz="1800" dirty="0" err="1" smtClean="0"/>
                        <a:t>τρανσφερίνης</a:t>
                      </a:r>
                      <a:endParaRPr lang="en-US" sz="1800" dirty="0"/>
                    </a:p>
                  </a:txBody>
                  <a:tcPr marT="45717" marB="45717"/>
                </a:tc>
              </a:tr>
              <a:tr h="454214">
                <a:tc>
                  <a:txBody>
                    <a:bodyPr/>
                    <a:lstStyle/>
                    <a:p>
                      <a:endParaRPr lang="en-US" sz="1800"/>
                    </a:p>
                  </a:txBody>
                  <a:tcPr marT="45717" marB="45717"/>
                </a:tc>
                <a:tc>
                  <a:txBody>
                    <a:bodyPr/>
                    <a:lstStyle/>
                    <a:p>
                      <a:endParaRPr lang="en-US" sz="1800"/>
                    </a:p>
                  </a:txBody>
                  <a:tcPr marT="45717" marB="45717"/>
                </a:tc>
                <a:tc>
                  <a:txBody>
                    <a:bodyPr/>
                    <a:lstStyle/>
                    <a:p>
                      <a:endParaRPr lang="en-US" sz="1800" dirty="0"/>
                    </a:p>
                  </a:txBody>
                  <a:tcPr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AFP,</a:t>
                      </a:r>
                      <a:r>
                        <a:rPr lang="en-US" sz="1800" baseline="0" dirty="0" smtClean="0"/>
                        <a:t> Ca 19-9 (</a:t>
                      </a:r>
                      <a:r>
                        <a:rPr lang="el-GR" sz="1800" baseline="0" dirty="0" smtClean="0"/>
                        <a:t>επί ενδείξεων)</a:t>
                      </a:r>
                      <a:endParaRPr lang="en-US" sz="1800" dirty="0" smtClean="0"/>
                    </a:p>
                  </a:txBody>
                  <a:tcPr marT="45717" marB="45717"/>
                </a:tc>
              </a:tr>
            </a:tbl>
          </a:graphicData>
        </a:graphic>
      </p:graphicFrame>
    </p:spTree>
    <p:extLst>
      <p:ext uri="{BB962C8B-B14F-4D97-AF65-F5344CB8AC3E}">
        <p14:creationId xmlns:p14="http://schemas.microsoft.com/office/powerpoint/2010/main" val="795172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a:xfrm>
            <a:off x="838200" y="0"/>
            <a:ext cx="10515600" cy="1325563"/>
          </a:xfrm>
        </p:spPr>
        <p:txBody>
          <a:bodyPr/>
          <a:lstStyle/>
          <a:p>
            <a:pPr algn="ctr" eaLnBrk="1" hangingPunct="1"/>
            <a:r>
              <a:rPr lang="el-GR" smtClean="0"/>
              <a:t>Αιτιολογία τρανσαμινασαιμίας</a:t>
            </a:r>
            <a:endParaRPr lang="en-US" smtClean="0"/>
          </a:p>
        </p:txBody>
      </p:sp>
      <p:sp>
        <p:nvSpPr>
          <p:cNvPr id="29699" name="2 - Θέση περιεχομένου"/>
          <p:cNvSpPr>
            <a:spLocks noGrp="1"/>
          </p:cNvSpPr>
          <p:nvPr>
            <p:ph idx="1"/>
          </p:nvPr>
        </p:nvSpPr>
        <p:spPr/>
        <p:txBody>
          <a:bodyPr/>
          <a:lstStyle/>
          <a:p>
            <a:pPr eaLnBrk="1" hangingPunct="1"/>
            <a:r>
              <a:rPr lang="el-GR" smtClean="0"/>
              <a:t>Ιδανικά καλό ιστορικό + κλινική εξέταση =&gt; 1 εργαστηριακή εξέταση =&gt; Διάγνωση</a:t>
            </a:r>
          </a:p>
          <a:p>
            <a:pPr eaLnBrk="1" hangingPunct="1"/>
            <a:endParaRPr lang="el-GR" smtClean="0"/>
          </a:p>
          <a:p>
            <a:pPr eaLnBrk="1" hangingPunct="1"/>
            <a:r>
              <a:rPr lang="el-GR" smtClean="0"/>
              <a:t>Σπάνιο στην καθημέρα κλινική πράξη</a:t>
            </a:r>
          </a:p>
          <a:p>
            <a:pPr eaLnBrk="1" hangingPunct="1"/>
            <a:r>
              <a:rPr lang="el-GR" smtClean="0"/>
              <a:t>Αναγκαίος ο στοχευμένος εργαστηριακός έλεγχος</a:t>
            </a:r>
          </a:p>
          <a:p>
            <a:pPr eaLnBrk="1" hangingPunct="1"/>
            <a:endParaRPr lang="el-GR" smtClean="0"/>
          </a:p>
          <a:p>
            <a:pPr eaLnBrk="1" hangingPunct="1"/>
            <a:r>
              <a:rPr lang="el-GR" smtClean="0"/>
              <a:t>Στόχος ο περιορισμός ανούσιου ελέγχου (κόστος, ταλαιπωρία ασθενούς) </a:t>
            </a:r>
            <a:endParaRPr lang="en-US" smtClean="0"/>
          </a:p>
        </p:txBody>
      </p:sp>
    </p:spTree>
    <p:extLst>
      <p:ext uri="{BB962C8B-B14F-4D97-AF65-F5344CB8AC3E}">
        <p14:creationId xmlns:p14="http://schemas.microsoft.com/office/powerpoint/2010/main" val="1008624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a:xfrm>
            <a:off x="1881188" y="0"/>
            <a:ext cx="9472612" cy="1325563"/>
          </a:xfrm>
        </p:spPr>
        <p:txBody>
          <a:bodyPr/>
          <a:lstStyle/>
          <a:p>
            <a:pPr algn="ctr"/>
            <a:r>
              <a:rPr lang="el-GR" smtClean="0"/>
              <a:t>Ηπατοκυτταρική ή χολοστατική βλάβη?</a:t>
            </a:r>
            <a:endParaRPr lang="en-US" smtClean="0"/>
          </a:p>
        </p:txBody>
      </p:sp>
      <p:sp>
        <p:nvSpPr>
          <p:cNvPr id="4" name="Content Placeholder 2"/>
          <p:cNvSpPr>
            <a:spLocks noGrp="1"/>
          </p:cNvSpPr>
          <p:nvPr>
            <p:ph idx="1"/>
          </p:nvPr>
        </p:nvSpPr>
        <p:spPr>
          <a:xfrm>
            <a:off x="2938463" y="1773238"/>
            <a:ext cx="9253537" cy="4351337"/>
          </a:xfrm>
        </p:spPr>
        <p:txBody>
          <a:bodyPr rtlCol="0">
            <a:normAutofit/>
          </a:bodyPr>
          <a:lstStyle/>
          <a:p>
            <a:pPr marL="0" indent="0" algn="ctr" eaLnBrk="1" fontAlgn="auto" hangingPunct="1">
              <a:spcAft>
                <a:spcPts val="0"/>
              </a:spcAft>
              <a:buFont typeface="Arial" panose="020B0604020202020204" pitchFamily="34" charset="0"/>
              <a:buNone/>
              <a:defRPr/>
            </a:pPr>
            <a:r>
              <a:rPr lang="el-GR" dirty="0" smtClean="0"/>
              <a:t>Μέτρηση </a:t>
            </a:r>
            <a:r>
              <a:rPr lang="en-US" dirty="0" smtClean="0"/>
              <a:t>R value </a:t>
            </a:r>
            <a:endParaRPr lang="el-GR" dirty="0" smtClean="0"/>
          </a:p>
          <a:p>
            <a:pPr marL="0" indent="0" algn="ctr" eaLnBrk="1" fontAlgn="auto" hangingPunct="1">
              <a:spcAft>
                <a:spcPts val="0"/>
              </a:spcAft>
              <a:buFont typeface="Arial" panose="020B0604020202020204" pitchFamily="34" charset="0"/>
              <a:buNone/>
              <a:defRPr/>
            </a:pPr>
            <a:endParaRPr lang="en-US" dirty="0" smtClean="0"/>
          </a:p>
          <a:p>
            <a:pPr algn="ctr" eaLnBrk="1" fontAlgn="auto" hangingPunct="1">
              <a:spcAft>
                <a:spcPts val="0"/>
              </a:spcAft>
              <a:buFont typeface="Wingdings" panose="05000000000000000000" pitchFamily="2" charset="2"/>
              <a:buChar char="Ø"/>
              <a:defRPr/>
            </a:pPr>
            <a:r>
              <a:rPr lang="en-US" dirty="0" smtClean="0"/>
              <a:t>R value= (ALT/ULN ALT)/(ALP/ULN ALP)</a:t>
            </a:r>
            <a:endParaRPr lang="el-GR" dirty="0" smtClean="0"/>
          </a:p>
          <a:p>
            <a:pPr algn="ctr" eaLnBrk="1" fontAlgn="auto" hangingPunct="1">
              <a:spcAft>
                <a:spcPts val="0"/>
              </a:spcAft>
              <a:buFont typeface="Wingdings" panose="05000000000000000000" pitchFamily="2" charset="2"/>
              <a:buChar char="Ø"/>
              <a:defRPr/>
            </a:pPr>
            <a:endParaRPr lang="en-US" dirty="0" smtClean="0"/>
          </a:p>
          <a:p>
            <a:pPr algn="ctr" eaLnBrk="1" fontAlgn="auto" hangingPunct="1">
              <a:spcAft>
                <a:spcPts val="0"/>
              </a:spcAft>
              <a:buFont typeface="Wingdings" panose="05000000000000000000" pitchFamily="2" charset="2"/>
              <a:buChar char="Ø"/>
              <a:defRPr/>
            </a:pPr>
            <a:r>
              <a:rPr lang="en-US" dirty="0" smtClean="0"/>
              <a:t>R &gt; 5 = </a:t>
            </a:r>
            <a:r>
              <a:rPr lang="el-GR" dirty="0" smtClean="0"/>
              <a:t>Ηπατοκυτταρική βλάβη</a:t>
            </a:r>
          </a:p>
          <a:p>
            <a:pPr algn="ctr" eaLnBrk="1" fontAlgn="auto" hangingPunct="1">
              <a:spcAft>
                <a:spcPts val="0"/>
              </a:spcAft>
              <a:buFont typeface="Wingdings" panose="05000000000000000000" pitchFamily="2" charset="2"/>
              <a:buChar char="Ø"/>
              <a:defRPr/>
            </a:pPr>
            <a:r>
              <a:rPr lang="en-US" dirty="0" smtClean="0"/>
              <a:t>R &lt; 2 = </a:t>
            </a:r>
            <a:r>
              <a:rPr lang="el-GR" dirty="0" smtClean="0"/>
              <a:t>Χολοστατική βλάβη</a:t>
            </a:r>
          </a:p>
          <a:p>
            <a:pPr algn="ctr" eaLnBrk="1" fontAlgn="auto" hangingPunct="1">
              <a:spcAft>
                <a:spcPts val="0"/>
              </a:spcAft>
              <a:buFont typeface="Wingdings" panose="05000000000000000000" pitchFamily="2" charset="2"/>
              <a:buChar char="Ø"/>
              <a:defRPr/>
            </a:pPr>
            <a:r>
              <a:rPr lang="en-US" dirty="0" smtClean="0"/>
              <a:t>R &gt;2 </a:t>
            </a:r>
            <a:r>
              <a:rPr lang="el-GR" dirty="0" smtClean="0"/>
              <a:t>αλλά </a:t>
            </a:r>
            <a:r>
              <a:rPr lang="en-US" dirty="0" smtClean="0"/>
              <a:t>&lt; 5 = </a:t>
            </a:r>
            <a:r>
              <a:rPr lang="el-GR" dirty="0" smtClean="0"/>
              <a:t>Μεικτή βλάβη</a:t>
            </a:r>
            <a:endParaRPr lang="el-GR" dirty="0"/>
          </a:p>
        </p:txBody>
      </p:sp>
      <p:sp>
        <p:nvSpPr>
          <p:cNvPr id="6" name="5 - Ορθογώνιο"/>
          <p:cNvSpPr/>
          <p:nvPr/>
        </p:nvSpPr>
        <p:spPr>
          <a:xfrm>
            <a:off x="2430463" y="2560638"/>
            <a:ext cx="430212" cy="181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0725" name="Picture 6" descr="Thoughtful doctor character having many questions Vector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11425"/>
            <a:ext cx="4024313"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Ορθογώνιο"/>
          <p:cNvSpPr/>
          <p:nvPr/>
        </p:nvSpPr>
        <p:spPr>
          <a:xfrm>
            <a:off x="0" y="6530975"/>
            <a:ext cx="4259263" cy="32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408739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825500" y="0"/>
            <a:ext cx="10515600" cy="627063"/>
          </a:xfrm>
        </p:spPr>
        <p:txBody>
          <a:bodyPr>
            <a:normAutofit fontScale="90000"/>
          </a:bodyPr>
          <a:lstStyle/>
          <a:p>
            <a:pPr algn="ctr"/>
            <a:r>
              <a:rPr lang="el-GR" sz="4000" smtClean="0"/>
              <a:t>Χολοστατικού τύπου βλάβη (</a:t>
            </a:r>
            <a:r>
              <a:rPr lang="en-US" sz="4000" smtClean="0"/>
              <a:t>R value &gt;5</a:t>
            </a:r>
            <a:r>
              <a:rPr lang="el-GR" sz="4000" smtClean="0"/>
              <a:t>)</a:t>
            </a:r>
            <a:endParaRPr lang="en-US" sz="4000" smtClean="0"/>
          </a:p>
        </p:txBody>
      </p:sp>
      <p:sp>
        <p:nvSpPr>
          <p:cNvPr id="4" name="3 - Ορθογώνιο"/>
          <p:cNvSpPr/>
          <p:nvPr/>
        </p:nvSpPr>
        <p:spPr>
          <a:xfrm>
            <a:off x="4506913" y="639763"/>
            <a:ext cx="3330575"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Επιβεβαίωση ηπατικής αιτιολογίας (    </a:t>
            </a:r>
            <a:r>
              <a:rPr lang="en-US" dirty="0" err="1"/>
              <a:t>gGT</a:t>
            </a:r>
            <a:r>
              <a:rPr lang="en-US" dirty="0"/>
              <a:t>)</a:t>
            </a:r>
          </a:p>
        </p:txBody>
      </p:sp>
      <p:cxnSp>
        <p:nvCxnSpPr>
          <p:cNvPr id="6" name="5 - Ευθύγραμμο βέλος σύνδεσης"/>
          <p:cNvCxnSpPr>
            <a:stCxn id="4" idx="2"/>
          </p:cNvCxnSpPr>
          <p:nvPr/>
        </p:nvCxnSpPr>
        <p:spPr>
          <a:xfrm rot="16200000" flipH="1">
            <a:off x="5892006" y="1756569"/>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 Ορθογώνιο"/>
          <p:cNvSpPr/>
          <p:nvPr/>
        </p:nvSpPr>
        <p:spPr>
          <a:xfrm>
            <a:off x="5119688" y="2062163"/>
            <a:ext cx="2101850" cy="1187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U/S </a:t>
            </a:r>
            <a:r>
              <a:rPr lang="el-GR" dirty="0"/>
              <a:t>άνω κοιλίας – Διάταση ενδοηπατικών χοληφόρων</a:t>
            </a:r>
            <a:endParaRPr lang="en-US" dirty="0"/>
          </a:p>
        </p:txBody>
      </p:sp>
      <p:sp>
        <p:nvSpPr>
          <p:cNvPr id="15" name="14 - Ορθογώνιο"/>
          <p:cNvSpPr/>
          <p:nvPr/>
        </p:nvSpPr>
        <p:spPr>
          <a:xfrm>
            <a:off x="5332413" y="5734050"/>
            <a:ext cx="2103437" cy="112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Αντιμετώπιση – Παραπομπή ανάλογα με την περίπτωση</a:t>
            </a:r>
            <a:endParaRPr lang="en-US" dirty="0"/>
          </a:p>
        </p:txBody>
      </p:sp>
      <p:cxnSp>
        <p:nvCxnSpPr>
          <p:cNvPr id="17" name="16 - Ευθύγραμμο βέλος σύνδεσης"/>
          <p:cNvCxnSpPr>
            <a:stCxn id="32" idx="1"/>
          </p:cNvCxnSpPr>
          <p:nvPr/>
        </p:nvCxnSpPr>
        <p:spPr>
          <a:xfrm rot="10800000" flipV="1">
            <a:off x="7442200" y="3860800"/>
            <a:ext cx="1503363" cy="5429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23 - Ορθογώνιο"/>
          <p:cNvSpPr/>
          <p:nvPr/>
        </p:nvSpPr>
        <p:spPr>
          <a:xfrm>
            <a:off x="2055813" y="5568950"/>
            <a:ext cx="2103437" cy="836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MRCP,              </a:t>
            </a:r>
            <a:r>
              <a:rPr lang="el-GR" dirty="0"/>
              <a:t>Βιοψία ήπατος</a:t>
            </a:r>
            <a:endParaRPr lang="en-US" dirty="0"/>
          </a:p>
        </p:txBody>
      </p:sp>
      <p:cxnSp>
        <p:nvCxnSpPr>
          <p:cNvPr id="28" name="27 - Ευθύγραμμο βέλος σύνδεσης"/>
          <p:cNvCxnSpPr/>
          <p:nvPr/>
        </p:nvCxnSpPr>
        <p:spPr>
          <a:xfrm rot="5400000">
            <a:off x="9882188" y="4525963"/>
            <a:ext cx="474662" cy="11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29 - Ορθογώνιο"/>
          <p:cNvSpPr/>
          <p:nvPr/>
        </p:nvSpPr>
        <p:spPr>
          <a:xfrm>
            <a:off x="1962150" y="3463925"/>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MRCP </a:t>
            </a:r>
            <a:r>
              <a:rPr lang="el-GR" dirty="0"/>
              <a:t>ή </a:t>
            </a:r>
            <a:r>
              <a:rPr lang="en-US" dirty="0"/>
              <a:t>ERCP</a:t>
            </a:r>
          </a:p>
        </p:txBody>
      </p:sp>
      <p:sp>
        <p:nvSpPr>
          <p:cNvPr id="32" name="31 - Ορθογώνιο"/>
          <p:cNvSpPr/>
          <p:nvPr/>
        </p:nvSpPr>
        <p:spPr>
          <a:xfrm>
            <a:off x="8945563" y="3443288"/>
            <a:ext cx="2101850"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Έλεγχος </a:t>
            </a:r>
            <a:r>
              <a:rPr lang="en-US" dirty="0"/>
              <a:t>AMA</a:t>
            </a:r>
          </a:p>
        </p:txBody>
      </p:sp>
      <p:cxnSp>
        <p:nvCxnSpPr>
          <p:cNvPr id="34" name="33 - Ευθύγραμμο βέλος σύνδεσης"/>
          <p:cNvCxnSpPr/>
          <p:nvPr/>
        </p:nvCxnSpPr>
        <p:spPr>
          <a:xfrm rot="10800000" flipV="1">
            <a:off x="3108325" y="2597150"/>
            <a:ext cx="2003425" cy="7508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 Ευθύγραμμο βέλος σύνδεσης"/>
          <p:cNvCxnSpPr/>
          <p:nvPr/>
        </p:nvCxnSpPr>
        <p:spPr>
          <a:xfrm>
            <a:off x="7250113" y="2611438"/>
            <a:ext cx="2147887" cy="6937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37 - Ορθογώνιο"/>
          <p:cNvSpPr/>
          <p:nvPr/>
        </p:nvSpPr>
        <p:spPr>
          <a:xfrm>
            <a:off x="9123363" y="4843463"/>
            <a:ext cx="2103437" cy="1120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Πιθανή </a:t>
            </a:r>
            <a:r>
              <a:rPr lang="en-US" dirty="0"/>
              <a:t>PBC – </a:t>
            </a:r>
            <a:r>
              <a:rPr lang="el-GR" dirty="0"/>
              <a:t>Παραπομπή σε </a:t>
            </a:r>
            <a:r>
              <a:rPr lang="el-GR" dirty="0" err="1"/>
              <a:t>ηπατολογικό</a:t>
            </a:r>
            <a:r>
              <a:rPr lang="el-GR" dirty="0"/>
              <a:t> ιατρείο</a:t>
            </a:r>
            <a:endParaRPr lang="en-US" dirty="0"/>
          </a:p>
        </p:txBody>
      </p:sp>
      <p:sp>
        <p:nvSpPr>
          <p:cNvPr id="39" name="38 - Ορθογώνιο"/>
          <p:cNvSpPr/>
          <p:nvPr/>
        </p:nvSpPr>
        <p:spPr>
          <a:xfrm>
            <a:off x="5280025" y="4373563"/>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 Έλεγχος για </a:t>
            </a:r>
            <a:r>
              <a:rPr lang="en-US" dirty="0"/>
              <a:t>HBV, HCV, DILI</a:t>
            </a:r>
          </a:p>
        </p:txBody>
      </p:sp>
      <p:sp>
        <p:nvSpPr>
          <p:cNvPr id="32784" name="43 - TextBox"/>
          <p:cNvSpPr txBox="1">
            <a:spLocks noChangeArrowheads="1"/>
          </p:cNvSpPr>
          <p:nvPr/>
        </p:nvSpPr>
        <p:spPr bwMode="auto">
          <a:xfrm>
            <a:off x="3616325" y="2622550"/>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47" name="46 - Ευθύγραμμο βέλος σύνδεσης"/>
          <p:cNvCxnSpPr>
            <a:stCxn id="39" idx="1"/>
          </p:cNvCxnSpPr>
          <p:nvPr/>
        </p:nvCxnSpPr>
        <p:spPr>
          <a:xfrm rot="10800000" flipV="1">
            <a:off x="3179763" y="4791075"/>
            <a:ext cx="2100262" cy="6810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786" name="49 - TextBox"/>
          <p:cNvSpPr txBox="1">
            <a:spLocks noChangeArrowheads="1"/>
          </p:cNvSpPr>
          <p:nvPr/>
        </p:nvSpPr>
        <p:spPr bwMode="auto">
          <a:xfrm>
            <a:off x="8061325" y="260191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sp>
        <p:nvSpPr>
          <p:cNvPr id="31" name="30 - Βέλος προς τα επάνω"/>
          <p:cNvSpPr/>
          <p:nvPr/>
        </p:nvSpPr>
        <p:spPr>
          <a:xfrm>
            <a:off x="6386513" y="1111250"/>
            <a:ext cx="268287" cy="18256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788" name="43 - TextBox"/>
          <p:cNvSpPr txBox="1">
            <a:spLocks noChangeArrowheads="1"/>
          </p:cNvSpPr>
          <p:nvPr/>
        </p:nvSpPr>
        <p:spPr bwMode="auto">
          <a:xfrm>
            <a:off x="7118350" y="3787775"/>
            <a:ext cx="115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sp>
        <p:nvSpPr>
          <p:cNvPr id="32789" name="43 - TextBox"/>
          <p:cNvSpPr txBox="1">
            <a:spLocks noChangeArrowheads="1"/>
          </p:cNvSpPr>
          <p:nvPr/>
        </p:nvSpPr>
        <p:spPr bwMode="auto">
          <a:xfrm>
            <a:off x="10239375" y="4333875"/>
            <a:ext cx="1154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Θετικά</a:t>
            </a:r>
            <a:endParaRPr lang="en-US"/>
          </a:p>
        </p:txBody>
      </p:sp>
      <p:cxnSp>
        <p:nvCxnSpPr>
          <p:cNvPr id="77" name="76 - Ευθύγραμμο βέλος σύνδεσης"/>
          <p:cNvCxnSpPr/>
          <p:nvPr/>
        </p:nvCxnSpPr>
        <p:spPr>
          <a:xfrm rot="5400000">
            <a:off x="6040438" y="5454650"/>
            <a:ext cx="504825" cy="95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791" name="43 - TextBox"/>
          <p:cNvSpPr txBox="1">
            <a:spLocks noChangeArrowheads="1"/>
          </p:cNvSpPr>
          <p:nvPr/>
        </p:nvSpPr>
        <p:spPr bwMode="auto">
          <a:xfrm>
            <a:off x="6410325" y="5275263"/>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Θετικά</a:t>
            </a:r>
            <a:endParaRPr lang="en-US"/>
          </a:p>
        </p:txBody>
      </p:sp>
      <p:sp>
        <p:nvSpPr>
          <p:cNvPr id="32792" name="43 - TextBox"/>
          <p:cNvSpPr txBox="1">
            <a:spLocks noChangeArrowheads="1"/>
          </p:cNvSpPr>
          <p:nvPr/>
        </p:nvSpPr>
        <p:spPr bwMode="auto">
          <a:xfrm>
            <a:off x="2994025" y="4911725"/>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sp>
        <p:nvSpPr>
          <p:cNvPr id="25" name="24 - TextBox"/>
          <p:cNvSpPr txBox="1"/>
          <p:nvPr/>
        </p:nvSpPr>
        <p:spPr>
          <a:xfrm>
            <a:off x="10480675" y="6611938"/>
            <a:ext cx="1711325" cy="246062"/>
          </a:xfrm>
          <a:prstGeom prst="rect">
            <a:avLst/>
          </a:prstGeom>
          <a:noFill/>
        </p:spPr>
        <p:txBody>
          <a:bodyPr>
            <a:spAutoFit/>
          </a:bodyPr>
          <a:lstStyle/>
          <a:p>
            <a:pPr eaLnBrk="1" hangingPunct="1">
              <a:defRPr/>
            </a:pPr>
            <a:r>
              <a:rPr lang="en-US" sz="1000" dirty="0">
                <a:latin typeface="+mn-lt"/>
                <a:cs typeface="Arial" charset="0"/>
              </a:rPr>
              <a:t>http://www.uptodate.com</a:t>
            </a:r>
          </a:p>
        </p:txBody>
      </p:sp>
    </p:spTree>
    <p:extLst>
      <p:ext uri="{BB962C8B-B14F-4D97-AF65-F5344CB8AC3E}">
        <p14:creationId xmlns:p14="http://schemas.microsoft.com/office/powerpoint/2010/main" val="3300214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881063" y="0"/>
            <a:ext cx="10515600" cy="984250"/>
          </a:xfrm>
        </p:spPr>
        <p:txBody>
          <a:bodyPr/>
          <a:lstStyle/>
          <a:p>
            <a:pPr algn="ctr"/>
            <a:r>
              <a:rPr lang="en-US" smtClean="0"/>
              <a:t>R Value &gt;2</a:t>
            </a:r>
          </a:p>
        </p:txBody>
      </p:sp>
      <p:pic>
        <p:nvPicPr>
          <p:cNvPr id="33795" name="Picture 6" descr="Thoughtful doctor character having many questions Vector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5" y="920750"/>
            <a:ext cx="54975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2786063" y="6411913"/>
            <a:ext cx="5837237" cy="44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610845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0"/>
            <a:ext cx="1108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290513" y="576263"/>
            <a:ext cx="10515600" cy="477837"/>
          </a:xfrm>
        </p:spPr>
        <p:txBody>
          <a:bodyPr anchorCtr="1">
            <a:normAutofit fontScale="90000"/>
          </a:bodyPr>
          <a:lstStyle/>
          <a:p>
            <a:r>
              <a:rPr lang="el-GR" sz="3200" smtClean="0"/>
              <a:t>Αιτιολογία τρανσαμινασαιμίας </a:t>
            </a:r>
          </a:p>
        </p:txBody>
      </p:sp>
      <p:sp>
        <p:nvSpPr>
          <p:cNvPr id="34820" name="TextBox 4"/>
          <p:cNvSpPr txBox="1">
            <a:spLocks noChangeArrowheads="1"/>
          </p:cNvSpPr>
          <p:nvPr/>
        </p:nvSpPr>
        <p:spPr bwMode="auto">
          <a:xfrm>
            <a:off x="9169400" y="6611938"/>
            <a:ext cx="1636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latin typeface="Calibri" panose="020F0502020204030204" pitchFamily="34" charset="0"/>
              </a:rPr>
              <a:t>Giannini E, et al, CMAJ 2005</a:t>
            </a:r>
            <a:endParaRPr lang="el-GR" sz="1000">
              <a:latin typeface="Calibri" panose="020F0502020204030204" pitchFamily="34" charset="0"/>
            </a:endParaRPr>
          </a:p>
        </p:txBody>
      </p:sp>
      <p:sp>
        <p:nvSpPr>
          <p:cNvPr id="5" name="4 - Ορθογώνιο"/>
          <p:cNvSpPr/>
          <p:nvPr/>
        </p:nvSpPr>
        <p:spPr>
          <a:xfrm>
            <a:off x="2757488" y="3516313"/>
            <a:ext cx="8356600" cy="1333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280959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75" y="-17463"/>
            <a:ext cx="37084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725" y="0"/>
            <a:ext cx="33210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850" y="0"/>
            <a:ext cx="33591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 Ορθογώνιο"/>
          <p:cNvSpPr/>
          <p:nvPr/>
        </p:nvSpPr>
        <p:spPr>
          <a:xfrm>
            <a:off x="5461000" y="5394325"/>
            <a:ext cx="2246313" cy="249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11 - Ορθογώνιο"/>
          <p:cNvSpPr/>
          <p:nvPr/>
        </p:nvSpPr>
        <p:spPr>
          <a:xfrm>
            <a:off x="9151938" y="4894263"/>
            <a:ext cx="2774950" cy="514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12 - Ορθογώνιο"/>
          <p:cNvSpPr/>
          <p:nvPr/>
        </p:nvSpPr>
        <p:spPr>
          <a:xfrm>
            <a:off x="922338" y="6226175"/>
            <a:ext cx="3114675" cy="422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848" name="13 - TextBox"/>
          <p:cNvSpPr txBox="1">
            <a:spLocks noChangeArrowheads="1"/>
          </p:cNvSpPr>
          <p:nvPr/>
        </p:nvSpPr>
        <p:spPr bwMode="auto">
          <a:xfrm>
            <a:off x="9955213" y="6611938"/>
            <a:ext cx="223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
        <p:nvSpPr>
          <p:cNvPr id="9" name="8 - Ορθογώνιο"/>
          <p:cNvSpPr/>
          <p:nvPr/>
        </p:nvSpPr>
        <p:spPr>
          <a:xfrm>
            <a:off x="9031288" y="3614738"/>
            <a:ext cx="2982912" cy="731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35826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iver is an organ with many functions | Lifespan.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438" y="5040313"/>
            <a:ext cx="3230562"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534988"/>
            <a:ext cx="1194911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13 - TextBox"/>
          <p:cNvSpPr txBox="1">
            <a:spLocks noChangeArrowheads="1"/>
          </p:cNvSpPr>
          <p:nvPr/>
        </p:nvSpPr>
        <p:spPr bwMode="auto">
          <a:xfrm>
            <a:off x="9955213" y="6611938"/>
            <a:ext cx="223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Tree>
    <p:extLst>
      <p:ext uri="{BB962C8B-B14F-4D97-AF65-F5344CB8AC3E}">
        <p14:creationId xmlns:p14="http://schemas.microsoft.com/office/powerpoint/2010/main" val="1721779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4185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713" y="0"/>
            <a:ext cx="4586287"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Ορθογώνιο"/>
          <p:cNvSpPr/>
          <p:nvPr/>
        </p:nvSpPr>
        <p:spPr>
          <a:xfrm>
            <a:off x="1027113" y="2208213"/>
            <a:ext cx="2601912" cy="29527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6 - Ορθογώνιο"/>
          <p:cNvSpPr/>
          <p:nvPr/>
        </p:nvSpPr>
        <p:spPr>
          <a:xfrm>
            <a:off x="8621713" y="2276475"/>
            <a:ext cx="2601912" cy="29527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7 - Ορθογώνιο"/>
          <p:cNvSpPr/>
          <p:nvPr/>
        </p:nvSpPr>
        <p:spPr>
          <a:xfrm>
            <a:off x="603250" y="4767263"/>
            <a:ext cx="3490913" cy="73342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8 - Ορθογώνιο"/>
          <p:cNvSpPr/>
          <p:nvPr/>
        </p:nvSpPr>
        <p:spPr>
          <a:xfrm>
            <a:off x="8334375" y="4708525"/>
            <a:ext cx="3492500" cy="73342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9 - TextBox"/>
          <p:cNvSpPr txBox="1"/>
          <p:nvPr/>
        </p:nvSpPr>
        <p:spPr>
          <a:xfrm>
            <a:off x="4670425" y="2025650"/>
            <a:ext cx="2911475" cy="3416300"/>
          </a:xfrm>
          <a:prstGeom prst="rect">
            <a:avLst/>
          </a:prstGeom>
          <a:noFill/>
        </p:spPr>
        <p:txBody>
          <a:bodyPr>
            <a:spAutoFit/>
          </a:bodyPr>
          <a:lstStyle/>
          <a:p>
            <a:pPr eaLnBrk="1" hangingPunct="1">
              <a:buFont typeface="Arial" pitchFamily="34" charset="0"/>
              <a:buChar char="•"/>
              <a:defRPr/>
            </a:pPr>
            <a:r>
              <a:rPr lang="el-GR" sz="2400" dirty="0">
                <a:latin typeface="+mn-lt"/>
                <a:cs typeface="Arial" charset="0"/>
              </a:rPr>
              <a:t>ΚΡΙΣΙΜΗ Η ΕΚΤΙΜΗΣΗ ΓΙΑ ΠΙΘΑΝΗ ΜΕΤΑΜΟΣΧΕΥΣΗ!!!!</a:t>
            </a:r>
          </a:p>
          <a:p>
            <a:pPr eaLnBrk="1" hangingPunct="1">
              <a:buFont typeface="Arial" pitchFamily="34" charset="0"/>
              <a:buChar char="•"/>
              <a:defRPr/>
            </a:pPr>
            <a:endParaRPr lang="el-GR" sz="2400" dirty="0">
              <a:latin typeface="+mn-lt"/>
              <a:cs typeface="Arial" charset="0"/>
            </a:endParaRPr>
          </a:p>
          <a:p>
            <a:pPr eaLnBrk="1" hangingPunct="1">
              <a:buFont typeface="Arial" pitchFamily="34" charset="0"/>
              <a:buChar char="•"/>
              <a:defRPr/>
            </a:pPr>
            <a:r>
              <a:rPr lang="el-GR" sz="2400" dirty="0">
                <a:latin typeface="+mn-lt"/>
                <a:cs typeface="Arial" charset="0"/>
              </a:rPr>
              <a:t>ΤΟΥΛΑΧΙΣΤΟΝ ΣΥΝ-ΠΑΡΑΚΟΛΟΥΘΗΣΗ ΑΠΟ ΗΠΑΤΟΛΟΓΟ</a:t>
            </a:r>
          </a:p>
          <a:p>
            <a:pPr eaLnBrk="1" hangingPunct="1">
              <a:defRPr/>
            </a:pPr>
            <a:endParaRPr lang="en-US" sz="2400" dirty="0">
              <a:latin typeface="+mn-lt"/>
              <a:cs typeface="Arial" charset="0"/>
            </a:endParaRPr>
          </a:p>
        </p:txBody>
      </p:sp>
      <p:sp>
        <p:nvSpPr>
          <p:cNvPr id="36873" name="10 - TextBox"/>
          <p:cNvSpPr txBox="1">
            <a:spLocks noChangeArrowheads="1"/>
          </p:cNvSpPr>
          <p:nvPr/>
        </p:nvSpPr>
        <p:spPr bwMode="auto">
          <a:xfrm>
            <a:off x="5018088" y="6611938"/>
            <a:ext cx="223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Tree>
    <p:extLst>
      <p:ext uri="{BB962C8B-B14F-4D97-AF65-F5344CB8AC3E}">
        <p14:creationId xmlns:p14="http://schemas.microsoft.com/office/powerpoint/2010/main" val="4095990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506913" y="639763"/>
            <a:ext cx="3330575"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Εκτίμηση πιθανής οξείας ηπατικής ανεπάρκειας</a:t>
            </a:r>
            <a:endParaRPr lang="en-US" dirty="0"/>
          </a:p>
        </p:txBody>
      </p:sp>
      <p:sp>
        <p:nvSpPr>
          <p:cNvPr id="11" name="10 - Ορθογώνιο"/>
          <p:cNvSpPr/>
          <p:nvPr/>
        </p:nvSpPr>
        <p:spPr>
          <a:xfrm>
            <a:off x="4508500" y="5434013"/>
            <a:ext cx="2101850" cy="118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Παρακολούθηση</a:t>
            </a:r>
            <a:endParaRPr lang="en-US" dirty="0"/>
          </a:p>
        </p:txBody>
      </p:sp>
      <p:sp>
        <p:nvSpPr>
          <p:cNvPr id="15" name="14 - Ορθογώνιο"/>
          <p:cNvSpPr/>
          <p:nvPr/>
        </p:nvSpPr>
        <p:spPr>
          <a:xfrm>
            <a:off x="4510088" y="4100513"/>
            <a:ext cx="2103437" cy="112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Αντιμετώπιση – Παραπομπή ανάλογα με την περίπτωση</a:t>
            </a:r>
            <a:endParaRPr lang="en-US" dirty="0"/>
          </a:p>
        </p:txBody>
      </p:sp>
      <p:sp>
        <p:nvSpPr>
          <p:cNvPr id="24" name="23 - Ορθογώνιο"/>
          <p:cNvSpPr/>
          <p:nvPr/>
        </p:nvSpPr>
        <p:spPr>
          <a:xfrm>
            <a:off x="9329738" y="4646613"/>
            <a:ext cx="2103437" cy="194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Έλεγχος για </a:t>
            </a:r>
            <a:r>
              <a:rPr lang="en-US" dirty="0"/>
              <a:t>AIH, Wilson, </a:t>
            </a:r>
            <a:r>
              <a:rPr lang="el-GR" dirty="0"/>
              <a:t>ανεπάρκεια α1 </a:t>
            </a:r>
            <a:r>
              <a:rPr lang="el-GR" dirty="0" err="1"/>
              <a:t>αντιθρυψίνης</a:t>
            </a:r>
            <a:r>
              <a:rPr lang="el-GR" dirty="0"/>
              <a:t>, διαταραχές θυρεοειδούς, </a:t>
            </a:r>
            <a:r>
              <a:rPr lang="el-GR" dirty="0" err="1"/>
              <a:t>κοιλιοκάκη</a:t>
            </a:r>
            <a:r>
              <a:rPr lang="el-GR" dirty="0"/>
              <a:t>, </a:t>
            </a:r>
            <a:r>
              <a:rPr lang="el-GR" dirty="0" err="1"/>
              <a:t>αιμοχρωμάτωση</a:t>
            </a:r>
            <a:endParaRPr lang="en-US" dirty="0"/>
          </a:p>
        </p:txBody>
      </p:sp>
      <p:cxnSp>
        <p:nvCxnSpPr>
          <p:cNvPr id="28" name="27 - Ευθύγραμμο βέλος σύνδεσης"/>
          <p:cNvCxnSpPr/>
          <p:nvPr/>
        </p:nvCxnSpPr>
        <p:spPr>
          <a:xfrm rot="16200000" flipH="1">
            <a:off x="10163175" y="2638426"/>
            <a:ext cx="611187" cy="682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29 - Ορθογώνιο"/>
          <p:cNvSpPr/>
          <p:nvPr/>
        </p:nvSpPr>
        <p:spPr>
          <a:xfrm>
            <a:off x="2397125" y="2338388"/>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Παραπομπή σε εξειδικευμένο κέντρο</a:t>
            </a:r>
            <a:endParaRPr lang="en-US" dirty="0"/>
          </a:p>
        </p:txBody>
      </p:sp>
      <p:sp>
        <p:nvSpPr>
          <p:cNvPr id="32" name="31 - Ορθογώνιο"/>
          <p:cNvSpPr/>
          <p:nvPr/>
        </p:nvSpPr>
        <p:spPr>
          <a:xfrm>
            <a:off x="9409113" y="1516063"/>
            <a:ext cx="2101850"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Ιστορικό – Πιθανό </a:t>
            </a:r>
            <a:r>
              <a:rPr lang="en-US" dirty="0"/>
              <a:t>DILI</a:t>
            </a:r>
          </a:p>
        </p:txBody>
      </p:sp>
      <p:cxnSp>
        <p:nvCxnSpPr>
          <p:cNvPr id="34" name="33 - Ευθύγραμμο βέλος σύνδεσης"/>
          <p:cNvCxnSpPr/>
          <p:nvPr/>
        </p:nvCxnSpPr>
        <p:spPr>
          <a:xfrm rot="10800000" flipV="1">
            <a:off x="4094163" y="1471613"/>
            <a:ext cx="2003425" cy="7508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 Ευθύγραμμο βέλος σύνδεσης"/>
          <p:cNvCxnSpPr/>
          <p:nvPr/>
        </p:nvCxnSpPr>
        <p:spPr>
          <a:xfrm>
            <a:off x="6110288" y="1500188"/>
            <a:ext cx="3201987" cy="314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38 - Ορθογώνιο"/>
          <p:cNvSpPr/>
          <p:nvPr/>
        </p:nvSpPr>
        <p:spPr>
          <a:xfrm>
            <a:off x="9359900" y="3017838"/>
            <a:ext cx="2644775" cy="104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 Έλεγχος για </a:t>
            </a:r>
            <a:r>
              <a:rPr lang="en-US" dirty="0"/>
              <a:t>HBV, HCV, AFLD, NAFLD, HAV</a:t>
            </a:r>
            <a:r>
              <a:rPr lang="el-GR" dirty="0"/>
              <a:t>, </a:t>
            </a:r>
            <a:r>
              <a:rPr lang="en-US" dirty="0"/>
              <a:t>U/S </a:t>
            </a:r>
            <a:r>
              <a:rPr lang="el-GR" dirty="0"/>
              <a:t>άνω κοιλίας</a:t>
            </a:r>
            <a:endParaRPr lang="en-US" dirty="0"/>
          </a:p>
        </p:txBody>
      </p:sp>
      <p:sp>
        <p:nvSpPr>
          <p:cNvPr id="37900" name="43 - TextBox"/>
          <p:cNvSpPr txBox="1">
            <a:spLocks noChangeArrowheads="1"/>
          </p:cNvSpPr>
          <p:nvPr/>
        </p:nvSpPr>
        <p:spPr bwMode="auto">
          <a:xfrm>
            <a:off x="3954463" y="16525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47" name="46 - Ευθύγραμμο βέλος σύνδεσης"/>
          <p:cNvCxnSpPr/>
          <p:nvPr/>
        </p:nvCxnSpPr>
        <p:spPr>
          <a:xfrm rot="10800000" flipV="1">
            <a:off x="6738938" y="4635500"/>
            <a:ext cx="1339850"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02" name="49 - TextBox"/>
          <p:cNvSpPr txBox="1">
            <a:spLocks noChangeArrowheads="1"/>
          </p:cNvSpPr>
          <p:nvPr/>
        </p:nvSpPr>
        <p:spPr bwMode="auto">
          <a:xfrm>
            <a:off x="8131175" y="1266825"/>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cxnSp>
        <p:nvCxnSpPr>
          <p:cNvPr id="77" name="76 - Ευθύγραμμο βέλος σύνδεσης"/>
          <p:cNvCxnSpPr/>
          <p:nvPr/>
        </p:nvCxnSpPr>
        <p:spPr>
          <a:xfrm rot="5400000">
            <a:off x="10162381" y="4342607"/>
            <a:ext cx="504825" cy="79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04" name="43 - TextBox"/>
          <p:cNvSpPr txBox="1">
            <a:spLocks noChangeArrowheads="1"/>
          </p:cNvSpPr>
          <p:nvPr/>
        </p:nvSpPr>
        <p:spPr bwMode="auto">
          <a:xfrm>
            <a:off x="6818313" y="4684713"/>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Θετικά</a:t>
            </a:r>
            <a:endParaRPr lang="en-US"/>
          </a:p>
        </p:txBody>
      </p:sp>
      <p:sp>
        <p:nvSpPr>
          <p:cNvPr id="37905" name="43 - TextBox"/>
          <p:cNvSpPr txBox="1">
            <a:spLocks noChangeArrowheads="1"/>
          </p:cNvSpPr>
          <p:nvPr/>
        </p:nvSpPr>
        <p:spPr bwMode="auto">
          <a:xfrm>
            <a:off x="10534650" y="399732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sp>
        <p:nvSpPr>
          <p:cNvPr id="37906" name="1 - Τίτλος"/>
          <p:cNvSpPr>
            <a:spLocks noGrp="1"/>
          </p:cNvSpPr>
          <p:nvPr>
            <p:ph type="title"/>
          </p:nvPr>
        </p:nvSpPr>
        <p:spPr>
          <a:xfrm>
            <a:off x="838200" y="0"/>
            <a:ext cx="10515600" cy="731838"/>
          </a:xfrm>
        </p:spPr>
        <p:txBody>
          <a:bodyPr/>
          <a:lstStyle/>
          <a:p>
            <a:pPr algn="ctr"/>
            <a:r>
              <a:rPr lang="el-GR" smtClean="0"/>
              <a:t>Ηπατοκυτταρική βλάβη</a:t>
            </a:r>
            <a:r>
              <a:rPr lang="en-US" smtClean="0"/>
              <a:t> (R value &lt;2)</a:t>
            </a:r>
          </a:p>
        </p:txBody>
      </p:sp>
      <p:sp>
        <p:nvSpPr>
          <p:cNvPr id="37907" name="43 - TextBox"/>
          <p:cNvSpPr txBox="1">
            <a:spLocks noChangeArrowheads="1"/>
          </p:cNvSpPr>
          <p:nvPr/>
        </p:nvSpPr>
        <p:spPr bwMode="auto">
          <a:xfrm>
            <a:off x="7721600" y="1889125"/>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36" name="35 - Ευθύγραμμο βέλος σύνδεσης"/>
          <p:cNvCxnSpPr/>
          <p:nvPr/>
        </p:nvCxnSpPr>
        <p:spPr>
          <a:xfrm rot="10800000" flipV="1">
            <a:off x="7540625" y="2005013"/>
            <a:ext cx="1887538" cy="400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39 - Ορθογώνιο"/>
          <p:cNvSpPr/>
          <p:nvPr/>
        </p:nvSpPr>
        <p:spPr>
          <a:xfrm>
            <a:off x="5419725" y="2012950"/>
            <a:ext cx="2103438"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Παρακολούθηση, διακοπή φαρμάκου, επί επιδείνωσης παραπομπή</a:t>
            </a:r>
            <a:endParaRPr lang="en-US" dirty="0"/>
          </a:p>
        </p:txBody>
      </p:sp>
      <p:sp>
        <p:nvSpPr>
          <p:cNvPr id="37910" name="49 - TextBox"/>
          <p:cNvSpPr txBox="1">
            <a:spLocks noChangeArrowheads="1"/>
          </p:cNvSpPr>
          <p:nvPr/>
        </p:nvSpPr>
        <p:spPr bwMode="auto">
          <a:xfrm>
            <a:off x="10590213" y="2471738"/>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cxnSp>
        <p:nvCxnSpPr>
          <p:cNvPr id="48" name="47 - Ευθεία γραμμή σύνδεσης"/>
          <p:cNvCxnSpPr>
            <a:stCxn id="24" idx="1"/>
          </p:cNvCxnSpPr>
          <p:nvPr/>
        </p:nvCxnSpPr>
        <p:spPr>
          <a:xfrm rot="10800000">
            <a:off x="8062913" y="5561013"/>
            <a:ext cx="1266825" cy="60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50 - Ευθεία γραμμή σύνδεσης"/>
          <p:cNvCxnSpPr/>
          <p:nvPr/>
        </p:nvCxnSpPr>
        <p:spPr>
          <a:xfrm rot="5400000">
            <a:off x="7364413" y="5324475"/>
            <a:ext cx="142081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913" name="43 - TextBox"/>
          <p:cNvSpPr txBox="1">
            <a:spLocks noChangeArrowheads="1"/>
          </p:cNvSpPr>
          <p:nvPr/>
        </p:nvSpPr>
        <p:spPr bwMode="auto">
          <a:xfrm>
            <a:off x="6757988" y="6116638"/>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cxnSp>
        <p:nvCxnSpPr>
          <p:cNvPr id="60" name="59 - Ευθύγραμμο βέλος σύνδεσης"/>
          <p:cNvCxnSpPr/>
          <p:nvPr/>
        </p:nvCxnSpPr>
        <p:spPr>
          <a:xfrm rot="10800000" flipV="1">
            <a:off x="6734175" y="6024563"/>
            <a:ext cx="1341438"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p:nvPr/>
        </p:nvCxnSpPr>
        <p:spPr>
          <a:xfrm rot="10800000" flipV="1">
            <a:off x="6700838" y="3463925"/>
            <a:ext cx="2684462" cy="650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16" name="43 - TextBox"/>
          <p:cNvSpPr txBox="1">
            <a:spLocks noChangeArrowheads="1"/>
          </p:cNvSpPr>
          <p:nvPr/>
        </p:nvSpPr>
        <p:spPr bwMode="auto">
          <a:xfrm>
            <a:off x="7472363" y="3309938"/>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Διάγνωση</a:t>
            </a:r>
            <a:endParaRPr lang="en-US"/>
          </a:p>
        </p:txBody>
      </p:sp>
      <p:cxnSp>
        <p:nvCxnSpPr>
          <p:cNvPr id="38" name="37 - Ευθύγραμμο βέλος σύνδεσης"/>
          <p:cNvCxnSpPr/>
          <p:nvPr/>
        </p:nvCxnSpPr>
        <p:spPr>
          <a:xfrm rot="10800000" flipV="1">
            <a:off x="3163888" y="6034088"/>
            <a:ext cx="1341437"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977900" y="5468938"/>
            <a:ext cx="2101850" cy="118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Επιμονή ή επιδείνωση </a:t>
            </a:r>
            <a:r>
              <a:rPr lang="en-US" dirty="0"/>
              <a:t>ALT </a:t>
            </a:r>
            <a:r>
              <a:rPr lang="el-GR" dirty="0"/>
              <a:t>ή </a:t>
            </a:r>
            <a:r>
              <a:rPr lang="en-US" dirty="0"/>
              <a:t>INR</a:t>
            </a:r>
          </a:p>
        </p:txBody>
      </p:sp>
      <p:cxnSp>
        <p:nvCxnSpPr>
          <p:cNvPr id="43" name="42 - Ευθύγραμμο βέλος σύνδεσης"/>
          <p:cNvCxnSpPr>
            <a:stCxn id="42" idx="0"/>
          </p:cNvCxnSpPr>
          <p:nvPr/>
        </p:nvCxnSpPr>
        <p:spPr>
          <a:xfrm rot="5400000" flipH="1" flipV="1">
            <a:off x="1571625" y="3852863"/>
            <a:ext cx="2073275" cy="1158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835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506913" y="639763"/>
            <a:ext cx="3330575"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Εκτίμηση πιθανής οξείας ηπατικής ανεπάρκειας</a:t>
            </a:r>
            <a:endParaRPr lang="en-US" dirty="0"/>
          </a:p>
        </p:txBody>
      </p:sp>
      <p:sp>
        <p:nvSpPr>
          <p:cNvPr id="11" name="10 - Ορθογώνιο"/>
          <p:cNvSpPr/>
          <p:nvPr/>
        </p:nvSpPr>
        <p:spPr>
          <a:xfrm>
            <a:off x="5292725" y="6129338"/>
            <a:ext cx="2101850" cy="728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Παρακολούθηση</a:t>
            </a:r>
            <a:endParaRPr lang="en-US" dirty="0"/>
          </a:p>
        </p:txBody>
      </p:sp>
      <p:sp>
        <p:nvSpPr>
          <p:cNvPr id="15" name="14 - Ορθογώνιο"/>
          <p:cNvSpPr/>
          <p:nvPr/>
        </p:nvSpPr>
        <p:spPr>
          <a:xfrm>
            <a:off x="5346700" y="4727575"/>
            <a:ext cx="2103438" cy="112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Αντιμετώπιση – Παραπομπή ανάλογα με την περίπτωση</a:t>
            </a:r>
            <a:endParaRPr lang="en-US" dirty="0"/>
          </a:p>
        </p:txBody>
      </p:sp>
      <p:sp>
        <p:nvSpPr>
          <p:cNvPr id="24" name="23 - Ορθογώνιο"/>
          <p:cNvSpPr/>
          <p:nvPr/>
        </p:nvSpPr>
        <p:spPr>
          <a:xfrm>
            <a:off x="9274175" y="5287963"/>
            <a:ext cx="2917825" cy="141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Έλεγχος για </a:t>
            </a:r>
            <a:r>
              <a:rPr lang="en-US" dirty="0"/>
              <a:t>AIH, PBC, Wilson, </a:t>
            </a:r>
            <a:r>
              <a:rPr lang="el-GR" dirty="0"/>
              <a:t>ανεπάρκεια α1 </a:t>
            </a:r>
            <a:r>
              <a:rPr lang="el-GR" dirty="0" err="1"/>
              <a:t>αντιθρυψίνης</a:t>
            </a:r>
            <a:r>
              <a:rPr lang="el-GR" dirty="0"/>
              <a:t>, διαταραχές θυρεοειδούς, </a:t>
            </a:r>
            <a:r>
              <a:rPr lang="el-GR" dirty="0" err="1"/>
              <a:t>κοιλιοκάκη</a:t>
            </a:r>
            <a:r>
              <a:rPr lang="el-GR" dirty="0"/>
              <a:t>, </a:t>
            </a:r>
            <a:r>
              <a:rPr lang="el-GR" dirty="0" err="1"/>
              <a:t>αιμοχρωμάτωση</a:t>
            </a:r>
            <a:endParaRPr lang="en-US" dirty="0"/>
          </a:p>
        </p:txBody>
      </p:sp>
      <p:cxnSp>
        <p:nvCxnSpPr>
          <p:cNvPr id="28" name="27 - Ευθύγραμμο βέλος σύνδεσης"/>
          <p:cNvCxnSpPr/>
          <p:nvPr/>
        </p:nvCxnSpPr>
        <p:spPr>
          <a:xfrm rot="16200000" flipH="1">
            <a:off x="10522744" y="2305844"/>
            <a:ext cx="34925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29 - Ορθογώνιο"/>
          <p:cNvSpPr/>
          <p:nvPr/>
        </p:nvSpPr>
        <p:spPr>
          <a:xfrm>
            <a:off x="2397125" y="2338388"/>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Παραπομπή σε εξειδικευμένο κέντρο</a:t>
            </a:r>
            <a:endParaRPr lang="en-US" dirty="0"/>
          </a:p>
        </p:txBody>
      </p:sp>
      <p:sp>
        <p:nvSpPr>
          <p:cNvPr id="32" name="31 - Ορθογώνιο"/>
          <p:cNvSpPr/>
          <p:nvPr/>
        </p:nvSpPr>
        <p:spPr>
          <a:xfrm>
            <a:off x="9488488" y="2520950"/>
            <a:ext cx="2703512" cy="550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Ιστορικό – Πιθανό </a:t>
            </a:r>
            <a:r>
              <a:rPr lang="en-US" dirty="0"/>
              <a:t>DILI</a:t>
            </a:r>
          </a:p>
        </p:txBody>
      </p:sp>
      <p:cxnSp>
        <p:nvCxnSpPr>
          <p:cNvPr id="34" name="33 - Ευθύγραμμο βέλος σύνδεσης"/>
          <p:cNvCxnSpPr/>
          <p:nvPr/>
        </p:nvCxnSpPr>
        <p:spPr>
          <a:xfrm rot="10800000" flipV="1">
            <a:off x="4094163" y="1471613"/>
            <a:ext cx="2003425" cy="7508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 Ευθύγραμμο βέλος σύνδεσης"/>
          <p:cNvCxnSpPr/>
          <p:nvPr/>
        </p:nvCxnSpPr>
        <p:spPr>
          <a:xfrm>
            <a:off x="6110288" y="1500188"/>
            <a:ext cx="3201987" cy="314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38 - Ορθογώνιο"/>
          <p:cNvSpPr/>
          <p:nvPr/>
        </p:nvSpPr>
        <p:spPr>
          <a:xfrm>
            <a:off x="9351963" y="3827463"/>
            <a:ext cx="2644775"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 Έλεγχος για </a:t>
            </a:r>
            <a:r>
              <a:rPr lang="en-US" dirty="0"/>
              <a:t>HBV, HCV, AFLD, MAFLD, HAV</a:t>
            </a:r>
          </a:p>
        </p:txBody>
      </p:sp>
      <p:sp>
        <p:nvSpPr>
          <p:cNvPr id="38924" name="43 - TextBox"/>
          <p:cNvSpPr txBox="1">
            <a:spLocks noChangeArrowheads="1"/>
          </p:cNvSpPr>
          <p:nvPr/>
        </p:nvSpPr>
        <p:spPr bwMode="auto">
          <a:xfrm>
            <a:off x="3954463" y="16525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47" name="46 - Ευθύγραμμο βέλος σύνδεσης"/>
          <p:cNvCxnSpPr/>
          <p:nvPr/>
        </p:nvCxnSpPr>
        <p:spPr>
          <a:xfrm rot="10800000" flipV="1">
            <a:off x="7508875" y="5170488"/>
            <a:ext cx="1339850"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26" name="49 - TextBox"/>
          <p:cNvSpPr txBox="1">
            <a:spLocks noChangeArrowheads="1"/>
          </p:cNvSpPr>
          <p:nvPr/>
        </p:nvSpPr>
        <p:spPr bwMode="auto">
          <a:xfrm>
            <a:off x="8131175" y="1266825"/>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cxnSp>
        <p:nvCxnSpPr>
          <p:cNvPr id="77" name="76 - Ευθύγραμμο βέλος σύνδεσης"/>
          <p:cNvCxnSpPr/>
          <p:nvPr/>
        </p:nvCxnSpPr>
        <p:spPr>
          <a:xfrm rot="5400000">
            <a:off x="10319544" y="4845844"/>
            <a:ext cx="666750" cy="14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28" name="43 - TextBox"/>
          <p:cNvSpPr txBox="1">
            <a:spLocks noChangeArrowheads="1"/>
          </p:cNvSpPr>
          <p:nvPr/>
        </p:nvSpPr>
        <p:spPr bwMode="auto">
          <a:xfrm>
            <a:off x="7510463" y="5299075"/>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Θετικά</a:t>
            </a:r>
            <a:endParaRPr lang="en-US"/>
          </a:p>
        </p:txBody>
      </p:sp>
      <p:sp>
        <p:nvSpPr>
          <p:cNvPr id="38929" name="43 - TextBox"/>
          <p:cNvSpPr txBox="1">
            <a:spLocks noChangeArrowheads="1"/>
          </p:cNvSpPr>
          <p:nvPr/>
        </p:nvSpPr>
        <p:spPr bwMode="auto">
          <a:xfrm>
            <a:off x="10842625" y="4794250"/>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sp>
        <p:nvSpPr>
          <p:cNvPr id="38930" name="1 - Τίτλος"/>
          <p:cNvSpPr>
            <a:spLocks noGrp="1"/>
          </p:cNvSpPr>
          <p:nvPr>
            <p:ph type="title"/>
          </p:nvPr>
        </p:nvSpPr>
        <p:spPr>
          <a:xfrm>
            <a:off x="838200" y="0"/>
            <a:ext cx="10515600" cy="731838"/>
          </a:xfrm>
        </p:spPr>
        <p:txBody>
          <a:bodyPr/>
          <a:lstStyle/>
          <a:p>
            <a:pPr algn="ctr"/>
            <a:r>
              <a:rPr lang="el-GR" smtClean="0"/>
              <a:t>Μεικτή βλάβη</a:t>
            </a:r>
            <a:r>
              <a:rPr lang="en-US" smtClean="0"/>
              <a:t> (R value </a:t>
            </a:r>
            <a:r>
              <a:rPr lang="el-GR" smtClean="0"/>
              <a:t>&gt;</a:t>
            </a:r>
            <a:r>
              <a:rPr lang="en-US" smtClean="0"/>
              <a:t>2</a:t>
            </a:r>
            <a:r>
              <a:rPr lang="el-GR" smtClean="0"/>
              <a:t> αλλά &lt;5</a:t>
            </a:r>
            <a:r>
              <a:rPr lang="en-US" smtClean="0"/>
              <a:t>)</a:t>
            </a:r>
          </a:p>
        </p:txBody>
      </p:sp>
      <p:sp>
        <p:nvSpPr>
          <p:cNvPr id="38931" name="43 - TextBox"/>
          <p:cNvSpPr txBox="1">
            <a:spLocks noChangeArrowheads="1"/>
          </p:cNvSpPr>
          <p:nvPr/>
        </p:nvSpPr>
        <p:spPr bwMode="auto">
          <a:xfrm>
            <a:off x="7721600" y="1889125"/>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sp>
        <p:nvSpPr>
          <p:cNvPr id="40" name="39 - Ορθογώνιο"/>
          <p:cNvSpPr/>
          <p:nvPr/>
        </p:nvSpPr>
        <p:spPr>
          <a:xfrm>
            <a:off x="6164263" y="2797175"/>
            <a:ext cx="2103437"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Παρακολούθηση, διακοπή φαρμάκου, επί επιδείνωσης παραπομπή</a:t>
            </a:r>
            <a:endParaRPr lang="en-US" dirty="0"/>
          </a:p>
        </p:txBody>
      </p:sp>
      <p:sp>
        <p:nvSpPr>
          <p:cNvPr id="38933" name="49 - TextBox"/>
          <p:cNvSpPr txBox="1">
            <a:spLocks noChangeArrowheads="1"/>
          </p:cNvSpPr>
          <p:nvPr/>
        </p:nvSpPr>
        <p:spPr bwMode="auto">
          <a:xfrm>
            <a:off x="10890250" y="2171700"/>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cxnSp>
        <p:nvCxnSpPr>
          <p:cNvPr id="48" name="47 - Ευθεία γραμμή σύνδεσης"/>
          <p:cNvCxnSpPr>
            <a:stCxn id="24" idx="1"/>
          </p:cNvCxnSpPr>
          <p:nvPr/>
        </p:nvCxnSpPr>
        <p:spPr>
          <a:xfrm rot="10800000">
            <a:off x="8791575" y="5851525"/>
            <a:ext cx="482600" cy="1428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50 - Ευθεία γραμμή σύνδεσης"/>
          <p:cNvCxnSpPr/>
          <p:nvPr/>
        </p:nvCxnSpPr>
        <p:spPr>
          <a:xfrm rot="5400000">
            <a:off x="8108951" y="5873750"/>
            <a:ext cx="1420812"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8936" name="43 - TextBox"/>
          <p:cNvSpPr txBox="1">
            <a:spLocks noChangeArrowheads="1"/>
          </p:cNvSpPr>
          <p:nvPr/>
        </p:nvSpPr>
        <p:spPr bwMode="auto">
          <a:xfrm>
            <a:off x="7410450" y="6116638"/>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Αρνητικά</a:t>
            </a:r>
            <a:endParaRPr lang="en-US"/>
          </a:p>
        </p:txBody>
      </p:sp>
      <p:cxnSp>
        <p:nvCxnSpPr>
          <p:cNvPr id="60" name="59 - Ευθύγραμμο βέλος σύνδεσης"/>
          <p:cNvCxnSpPr/>
          <p:nvPr/>
        </p:nvCxnSpPr>
        <p:spPr>
          <a:xfrm rot="10800000" flipV="1">
            <a:off x="7491413" y="6559550"/>
            <a:ext cx="1341437"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a:stCxn id="39" idx="1"/>
          </p:cNvCxnSpPr>
          <p:nvPr/>
        </p:nvCxnSpPr>
        <p:spPr>
          <a:xfrm rot="10800000" flipV="1">
            <a:off x="7550150" y="4179888"/>
            <a:ext cx="1801813" cy="8366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39" name="43 - TextBox"/>
          <p:cNvSpPr txBox="1">
            <a:spLocks noChangeArrowheads="1"/>
          </p:cNvSpPr>
          <p:nvPr/>
        </p:nvSpPr>
        <p:spPr bwMode="auto">
          <a:xfrm>
            <a:off x="7472363" y="4132263"/>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Διάγνωση</a:t>
            </a:r>
            <a:endParaRPr lang="en-US"/>
          </a:p>
        </p:txBody>
      </p:sp>
      <p:cxnSp>
        <p:nvCxnSpPr>
          <p:cNvPr id="38" name="37 - Ευθύγραμμο βέλος σύνδεσης"/>
          <p:cNvCxnSpPr/>
          <p:nvPr/>
        </p:nvCxnSpPr>
        <p:spPr>
          <a:xfrm rot="10800000" flipV="1">
            <a:off x="4013200" y="5354638"/>
            <a:ext cx="1341438"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1866900" y="4789488"/>
            <a:ext cx="2101850" cy="118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Επιμονή ή επιδείνωση </a:t>
            </a:r>
            <a:r>
              <a:rPr lang="en-US" dirty="0"/>
              <a:t>ALT </a:t>
            </a:r>
            <a:r>
              <a:rPr lang="el-GR" dirty="0"/>
              <a:t>ή </a:t>
            </a:r>
            <a:r>
              <a:rPr lang="en-US" dirty="0"/>
              <a:t>INR</a:t>
            </a:r>
          </a:p>
        </p:txBody>
      </p:sp>
      <p:cxnSp>
        <p:nvCxnSpPr>
          <p:cNvPr id="43" name="42 - Ευθύγραμμο βέλος σύνδεσης"/>
          <p:cNvCxnSpPr>
            <a:stCxn id="42" idx="0"/>
          </p:cNvCxnSpPr>
          <p:nvPr/>
        </p:nvCxnSpPr>
        <p:spPr>
          <a:xfrm rot="5400000" flipH="1" flipV="1">
            <a:off x="2362993" y="3860007"/>
            <a:ext cx="1484313" cy="374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32 - Ορθογώνιο"/>
          <p:cNvSpPr/>
          <p:nvPr/>
        </p:nvSpPr>
        <p:spPr>
          <a:xfrm>
            <a:off x="9456738" y="1277938"/>
            <a:ext cx="273526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U/S </a:t>
            </a:r>
            <a:r>
              <a:rPr lang="el-GR" dirty="0"/>
              <a:t>άνω κοιλίας – Διάταση ενδοηπατικών χοληφόρων</a:t>
            </a:r>
            <a:endParaRPr lang="en-US" dirty="0"/>
          </a:p>
        </p:txBody>
      </p:sp>
      <p:sp>
        <p:nvSpPr>
          <p:cNvPr id="37" name="36 - Ορθογώνιο"/>
          <p:cNvSpPr/>
          <p:nvPr/>
        </p:nvSpPr>
        <p:spPr>
          <a:xfrm>
            <a:off x="6102350" y="1882775"/>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MRCP </a:t>
            </a:r>
            <a:r>
              <a:rPr lang="el-GR" dirty="0"/>
              <a:t>ή </a:t>
            </a:r>
            <a:r>
              <a:rPr lang="en-US" dirty="0"/>
              <a:t>ERCP</a:t>
            </a:r>
          </a:p>
        </p:txBody>
      </p:sp>
      <p:cxnSp>
        <p:nvCxnSpPr>
          <p:cNvPr id="41" name="40 - Ευθύγραμμο βέλος σύνδεσης"/>
          <p:cNvCxnSpPr/>
          <p:nvPr/>
        </p:nvCxnSpPr>
        <p:spPr>
          <a:xfrm rot="10800000" flipV="1">
            <a:off x="8334375" y="1933575"/>
            <a:ext cx="1149350" cy="365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46" name="43 - TextBox"/>
          <p:cNvSpPr txBox="1">
            <a:spLocks noChangeArrowheads="1"/>
          </p:cNvSpPr>
          <p:nvPr/>
        </p:nvSpPr>
        <p:spPr bwMode="auto">
          <a:xfrm>
            <a:off x="8645525" y="2987675"/>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55" name="54 - Ευθύγραμμο βέλος σύνδεσης"/>
          <p:cNvCxnSpPr/>
          <p:nvPr/>
        </p:nvCxnSpPr>
        <p:spPr>
          <a:xfrm rot="10800000" flipV="1">
            <a:off x="8356600" y="2778125"/>
            <a:ext cx="1149350" cy="365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48" name="55 - TextBox"/>
          <p:cNvSpPr txBox="1">
            <a:spLocks noChangeArrowheads="1"/>
          </p:cNvSpPr>
          <p:nvPr/>
        </p:nvSpPr>
        <p:spPr bwMode="auto">
          <a:xfrm>
            <a:off x="8615363" y="21732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ΝΑΙ</a:t>
            </a:r>
            <a:endParaRPr lang="en-US"/>
          </a:p>
        </p:txBody>
      </p:sp>
      <p:cxnSp>
        <p:nvCxnSpPr>
          <p:cNvPr id="66" name="65 - Ευθύγραμμο βέλος σύνδεσης"/>
          <p:cNvCxnSpPr/>
          <p:nvPr/>
        </p:nvCxnSpPr>
        <p:spPr>
          <a:xfrm rot="16200000" flipH="1">
            <a:off x="10394157" y="3353594"/>
            <a:ext cx="576262"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50" name="49 - TextBox"/>
          <p:cNvSpPr txBox="1">
            <a:spLocks noChangeArrowheads="1"/>
          </p:cNvSpPr>
          <p:nvPr/>
        </p:nvSpPr>
        <p:spPr bwMode="auto">
          <a:xfrm>
            <a:off x="10782300" y="317341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ΟΧΙ</a:t>
            </a:r>
            <a:endParaRPr lang="en-US"/>
          </a:p>
        </p:txBody>
      </p:sp>
    </p:spTree>
    <p:extLst>
      <p:ext uri="{BB962C8B-B14F-4D97-AF65-F5344CB8AC3E}">
        <p14:creationId xmlns:p14="http://schemas.microsoft.com/office/powerpoint/2010/main" val="2284147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86000" y="4800601"/>
            <a:ext cx="8001000" cy="1772793"/>
          </a:xfrm>
          <a:prstGeom prst="rect">
            <a:avLst/>
          </a:prstGeom>
          <a:noFill/>
          <a:ln w="9525">
            <a:noFill/>
            <a:miter lim="800000"/>
            <a:headEnd/>
            <a:tailEnd/>
          </a:ln>
          <a:effectLst/>
        </p:spPr>
        <p:txBody>
          <a:bodyPr>
            <a:spAutoFit/>
          </a:bodyPr>
          <a:lstStyle/>
          <a:p>
            <a:pPr>
              <a:lnSpc>
                <a:spcPct val="130000"/>
              </a:lnSpc>
              <a:defRPr/>
            </a:pPr>
            <a:r>
              <a:rPr lang="el-GR" sz="2800" b="1" dirty="0" err="1"/>
              <a:t>Παθολογοανατομικός</a:t>
            </a:r>
            <a:r>
              <a:rPr lang="el-GR" sz="2800" b="1" dirty="0"/>
              <a:t> όρος </a:t>
            </a:r>
            <a:r>
              <a:rPr lang="en-US" sz="2800" b="1" dirty="0"/>
              <a:t>: H</a:t>
            </a:r>
            <a:r>
              <a:rPr lang="el-GR" sz="2800" b="1" dirty="0" err="1"/>
              <a:t>πατική</a:t>
            </a:r>
            <a:r>
              <a:rPr lang="el-GR" sz="2800" b="1" dirty="0"/>
              <a:t> νέκρωση</a:t>
            </a:r>
            <a:r>
              <a:rPr lang="en-US" sz="2800" b="1" dirty="0"/>
              <a:t> </a:t>
            </a:r>
            <a:r>
              <a:rPr lang="el-GR" sz="2800" b="1" dirty="0"/>
              <a:t>και αναγέννηση που οδηγεί σε </a:t>
            </a:r>
            <a:r>
              <a:rPr lang="el-GR" sz="2800" b="1" dirty="0" err="1"/>
              <a:t>ίνωση</a:t>
            </a:r>
            <a:r>
              <a:rPr lang="el-GR" sz="2800" b="1" dirty="0"/>
              <a:t> και σχηματισμό </a:t>
            </a:r>
            <a:r>
              <a:rPr lang="el-GR" sz="2800" b="1" i="1" u="sng" dirty="0">
                <a:solidFill>
                  <a:srgbClr val="FF0000"/>
                </a:solidFill>
                <a:effectLst>
                  <a:outerShdw blurRad="38100" dist="38100" dir="2700000" algn="tl">
                    <a:srgbClr val="000000"/>
                  </a:outerShdw>
                </a:effectLst>
              </a:rPr>
              <a:t>όζων</a:t>
            </a:r>
            <a:endParaRPr lang="en-US" sz="2800" b="1" dirty="0">
              <a:solidFill>
                <a:srgbClr val="FF0000"/>
              </a:solidFill>
            </a:endParaRPr>
          </a:p>
        </p:txBody>
      </p:sp>
      <p:sp>
        <p:nvSpPr>
          <p:cNvPr id="8195" name="Rectangle 3"/>
          <p:cNvSpPr>
            <a:spLocks noChangeArrowheads="1"/>
          </p:cNvSpPr>
          <p:nvPr/>
        </p:nvSpPr>
        <p:spPr bwMode="auto">
          <a:xfrm>
            <a:off x="5449889"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r>
              <a:rPr lang="el-GR" sz="3200">
                <a:latin typeface="Calibri" panose="020F0502020204030204" pitchFamily="34" charset="0"/>
              </a:rPr>
              <a:t>ΚΙΡΡΩΣΗ</a:t>
            </a:r>
            <a:endParaRPr lang="en-US" sz="3200">
              <a:latin typeface="Calibri" panose="020F0502020204030204" pitchFamily="34" charset="0"/>
            </a:endParaRPr>
          </a:p>
        </p:txBody>
      </p:sp>
      <p:pic>
        <p:nvPicPr>
          <p:cNvPr id="8196" name="Picture 4" descr=" liver.jpg                                                      000EE875Macintosh HD                   BBA75E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609601"/>
            <a:ext cx="44577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5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nchor="ctr" anchorCtr="1"/>
          <a:lstStyle/>
          <a:p>
            <a:pPr eaLnBrk="1" hangingPunct="1"/>
            <a:r>
              <a:rPr lang="el-GR" smtClean="0"/>
              <a:t>Κίρρωση και ηπατική ανεπάρκεια</a:t>
            </a:r>
          </a:p>
        </p:txBody>
      </p:sp>
      <p:sp>
        <p:nvSpPr>
          <p:cNvPr id="9219" name="2 - Θέση περιεχομένου"/>
          <p:cNvSpPr>
            <a:spLocks noGrp="1"/>
          </p:cNvSpPr>
          <p:nvPr>
            <p:ph sz="quarter" idx="1"/>
          </p:nvPr>
        </p:nvSpPr>
        <p:spPr/>
        <p:txBody>
          <a:bodyPr/>
          <a:lstStyle/>
          <a:p>
            <a:pPr eaLnBrk="1" hangingPunct="1"/>
            <a:r>
              <a:rPr lang="el-GR" smtClean="0"/>
              <a:t>Κίρρωση </a:t>
            </a:r>
            <a:r>
              <a:rPr lang="en-US" smtClean="0"/>
              <a:t>: </a:t>
            </a:r>
            <a:r>
              <a:rPr lang="el-GR" smtClean="0"/>
              <a:t>Παθολογοανατομική διάγνωση. Ίνωση και αναγεννητικοί όζοι.</a:t>
            </a:r>
            <a:r>
              <a:rPr lang="en-US" smtClean="0"/>
              <a:t> </a:t>
            </a:r>
            <a:r>
              <a:rPr lang="el-GR" smtClean="0"/>
              <a:t>Εμφανίζεται κλινικά με ηπατική ανεπάρκεια.</a:t>
            </a:r>
          </a:p>
          <a:p>
            <a:pPr eaLnBrk="1" hangingPunct="1"/>
            <a:endParaRPr lang="el-GR" smtClean="0"/>
          </a:p>
          <a:p>
            <a:pPr eaLnBrk="1" hangingPunct="1"/>
            <a:r>
              <a:rPr lang="el-GR" smtClean="0"/>
              <a:t>Ηπατική ανεπάρκεια </a:t>
            </a:r>
            <a:r>
              <a:rPr lang="en-US" smtClean="0"/>
              <a:t>: </a:t>
            </a:r>
            <a:r>
              <a:rPr lang="el-GR" smtClean="0"/>
              <a:t>Κλινικοεργαστηριακή διάγνωση. Κλινικά σημεία και εργαστηριακός έλεγχος συμβατός με ανεπάρκεια των φυσιολογικών λειτουργιών του ήπατος. Στη χρόνια μορφή της εμφανίζει ιστολογικά κίρρωση.</a:t>
            </a:r>
          </a:p>
          <a:p>
            <a:pPr eaLnBrk="1" hangingPunct="1"/>
            <a:endParaRPr lang="el-GR" smtClean="0"/>
          </a:p>
          <a:p>
            <a:pPr eaLnBrk="1" hangingPunct="1"/>
            <a:endParaRPr lang="el-GR" smtClean="0"/>
          </a:p>
        </p:txBody>
      </p:sp>
    </p:spTree>
    <p:extLst>
      <p:ext uri="{BB962C8B-B14F-4D97-AF65-F5344CB8AC3E}">
        <p14:creationId xmlns:p14="http://schemas.microsoft.com/office/powerpoint/2010/main" val="1812027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nchor="ctr" anchorCtr="1"/>
          <a:lstStyle/>
          <a:p>
            <a:pPr eaLnBrk="1" hangingPunct="1"/>
            <a:r>
              <a:rPr lang="el-GR" smtClean="0"/>
              <a:t>Κίρρωση = αλλαγές δομής ήπατος</a:t>
            </a:r>
          </a:p>
        </p:txBody>
      </p:sp>
      <p:pic>
        <p:nvPicPr>
          <p:cNvPr id="10243" name="Picture 2" descr="Αποτέλεσμα εικόνας για cirrh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1447800"/>
            <a:ext cx="66675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5 - TextBox"/>
          <p:cNvSpPr txBox="1">
            <a:spLocks noChangeArrowheads="1"/>
          </p:cNvSpPr>
          <p:nvPr/>
        </p:nvSpPr>
        <p:spPr bwMode="auto">
          <a:xfrm>
            <a:off x="1828800" y="1828800"/>
            <a:ext cx="2362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 typeface="Arial" panose="020B0604020202020204" pitchFamily="34" charset="0"/>
              <a:buChar char="•"/>
            </a:pPr>
            <a:r>
              <a:rPr lang="el-GR" sz="2400"/>
              <a:t>Μείωση αριθμού ηπατοκυττάρων</a:t>
            </a:r>
          </a:p>
          <a:p>
            <a:pPr eaLnBrk="1" hangingPunct="1">
              <a:spcBef>
                <a:spcPct val="0"/>
              </a:spcBef>
              <a:buClrTx/>
              <a:buSzTx/>
              <a:buFont typeface="Arial" panose="020B0604020202020204" pitchFamily="34" charset="0"/>
              <a:buChar char="•"/>
            </a:pPr>
            <a:endParaRPr lang="el-GR" sz="2400"/>
          </a:p>
          <a:p>
            <a:pPr eaLnBrk="1" hangingPunct="1">
              <a:spcBef>
                <a:spcPct val="0"/>
              </a:spcBef>
              <a:buClrTx/>
              <a:buSzTx/>
              <a:buFont typeface="Arial" panose="020B0604020202020204" pitchFamily="34" charset="0"/>
              <a:buChar char="•"/>
            </a:pPr>
            <a:r>
              <a:rPr lang="el-GR" sz="2400"/>
              <a:t>Αύξηση ενδοηπατικών αγγειακών πιέσεων</a:t>
            </a:r>
          </a:p>
          <a:p>
            <a:pPr eaLnBrk="1" hangingPunct="1">
              <a:spcBef>
                <a:spcPct val="0"/>
              </a:spcBef>
              <a:buClrTx/>
              <a:buSzTx/>
              <a:buFont typeface="Arial" panose="020B0604020202020204" pitchFamily="34" charset="0"/>
              <a:buChar char="•"/>
            </a:pPr>
            <a:endParaRPr lang="el-GR" sz="2400"/>
          </a:p>
          <a:p>
            <a:pPr eaLnBrk="1" hangingPunct="1">
              <a:spcBef>
                <a:spcPct val="0"/>
              </a:spcBef>
              <a:buClrTx/>
              <a:buSzTx/>
              <a:buFont typeface="Arial" panose="020B0604020202020204" pitchFamily="34" charset="0"/>
              <a:buChar char="•"/>
            </a:pPr>
            <a:r>
              <a:rPr lang="el-GR" sz="2400"/>
              <a:t>Αλλαγή αιματικής ροής</a:t>
            </a:r>
          </a:p>
        </p:txBody>
      </p:sp>
    </p:spTree>
    <p:extLst>
      <p:ext uri="{BB962C8B-B14F-4D97-AF65-F5344CB8AC3E}">
        <p14:creationId xmlns:p14="http://schemas.microsoft.com/office/powerpoint/2010/main" val="3805783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1135857" y="0"/>
            <a:ext cx="8229600" cy="692150"/>
          </a:xfrm>
        </p:spPr>
        <p:txBody>
          <a:bodyPr anchor="ctr" anchorCtr="1">
            <a:normAutofit fontScale="90000"/>
          </a:bodyPr>
          <a:lstStyle/>
          <a:p>
            <a:pPr>
              <a:defRPr/>
            </a:pPr>
            <a:r>
              <a:rPr lang="el-GR" altLang="el-GR" dirty="0" smtClean="0"/>
              <a:t>Αίτια κίρρωσης</a:t>
            </a:r>
          </a:p>
        </p:txBody>
      </p:sp>
      <p:graphicFrame>
        <p:nvGraphicFramePr>
          <p:cNvPr id="4" name="3 - Θέση περιεχομένου"/>
          <p:cNvGraphicFramePr>
            <a:graphicFrameLocks noGrp="1"/>
          </p:cNvGraphicFramePr>
          <p:nvPr>
            <p:ph sz="quarter" idx="1"/>
          </p:nvPr>
        </p:nvGraphicFramePr>
        <p:xfrm>
          <a:off x="1524000" y="836712"/>
          <a:ext cx="914400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Ευθεία γραμμή σύνδεσης 4"/>
          <p:cNvSpPr/>
          <p:nvPr/>
        </p:nvSpPr>
        <p:spPr>
          <a:xfrm rot="2086172">
            <a:off x="5222876" y="3330576"/>
            <a:ext cx="55563" cy="1809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a:lnSpc>
                <a:spcPct val="90000"/>
              </a:lnSpc>
              <a:spcAft>
                <a:spcPct val="35000"/>
              </a:spcAft>
              <a:defRPr/>
            </a:pPr>
            <a:endParaRPr lang="el-GR" sz="500"/>
          </a:p>
        </p:txBody>
      </p:sp>
      <p:grpSp>
        <p:nvGrpSpPr>
          <p:cNvPr id="11269" name="4 - Ομάδα"/>
          <p:cNvGrpSpPr>
            <a:grpSpLocks/>
          </p:cNvGrpSpPr>
          <p:nvPr/>
        </p:nvGrpSpPr>
        <p:grpSpPr bwMode="auto">
          <a:xfrm>
            <a:off x="8153400" y="4876801"/>
            <a:ext cx="1600200" cy="1063625"/>
            <a:chOff x="6172203" y="2668492"/>
            <a:chExt cx="1314728" cy="1064352"/>
          </a:xfrm>
        </p:grpSpPr>
        <p:sp>
          <p:nvSpPr>
            <p:cNvPr id="6" name="5 - Έλλειψη"/>
            <p:cNvSpPr/>
            <p:nvPr/>
          </p:nvSpPr>
          <p:spPr>
            <a:xfrm>
              <a:off x="6172203" y="2668492"/>
              <a:ext cx="1314728" cy="106435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Έλλειψη 4"/>
            <p:cNvSpPr/>
            <p:nvPr/>
          </p:nvSpPr>
          <p:spPr>
            <a:xfrm>
              <a:off x="6365238" y="2824173"/>
              <a:ext cx="928657" cy="752989"/>
            </a:xfrm>
            <a:prstGeom prst="rect">
              <a:avLst/>
            </a:prstGeom>
          </p:spPr>
          <p:style>
            <a:lnRef idx="0">
              <a:scrgbClr r="0" g="0" b="0"/>
            </a:lnRef>
            <a:fillRef idx="0">
              <a:scrgbClr r="0" g="0" b="0"/>
            </a:fillRef>
            <a:effectRef idx="0">
              <a:scrgbClr r="0" g="0" b="0"/>
            </a:effectRef>
            <a:fontRef idx="minor">
              <a:schemeClr val="lt1"/>
            </a:fontRef>
          </p:style>
          <p:txBody>
            <a:bodyPr lIns="7620" tIns="7620" rIns="7620" bIns="7620" spcCol="1270" anchor="ctr"/>
            <a:lstStyle/>
            <a:p>
              <a:pPr algn="ctr" defTabSz="533400">
                <a:lnSpc>
                  <a:spcPct val="90000"/>
                </a:lnSpc>
                <a:spcAft>
                  <a:spcPct val="35000"/>
                </a:spcAft>
                <a:defRPr/>
              </a:pPr>
              <a:r>
                <a:rPr lang="el-GR" sz="1200" dirty="0"/>
                <a:t>Αγνώστου μηχανισμού (εντερική παράκαμψη, παχυσαρκία)</a:t>
              </a:r>
            </a:p>
          </p:txBody>
        </p:sp>
      </p:grpSp>
      <p:cxnSp>
        <p:nvCxnSpPr>
          <p:cNvPr id="13" name="12 - Ευθεία γραμμή σύνδεσης"/>
          <p:cNvCxnSpPr>
            <a:endCxn id="6" idx="1"/>
          </p:cNvCxnSpPr>
          <p:nvPr/>
        </p:nvCxnSpPr>
        <p:spPr>
          <a:xfrm>
            <a:off x="6172200" y="4191001"/>
            <a:ext cx="2216150" cy="8413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16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Αποτέλεσμα εικόνας για li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1" y="390526"/>
            <a:ext cx="671512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1 - Τίτλος"/>
          <p:cNvSpPr>
            <a:spLocks noGrp="1"/>
          </p:cNvSpPr>
          <p:nvPr>
            <p:ph type="title"/>
          </p:nvPr>
        </p:nvSpPr>
        <p:spPr>
          <a:xfrm>
            <a:off x="1540476" y="-152400"/>
            <a:ext cx="7772400" cy="1143000"/>
          </a:xfrm>
          <a:solidFill>
            <a:schemeClr val="bg1"/>
          </a:solidFill>
        </p:spPr>
        <p:txBody>
          <a:bodyPr anchor="ctr" anchorCtr="1"/>
          <a:lstStyle/>
          <a:p>
            <a:pPr eaLnBrk="1" hangingPunct="1"/>
            <a:r>
              <a:rPr lang="el-GR" dirty="0" smtClean="0"/>
              <a:t>Αίτια κίρρωσης</a:t>
            </a:r>
          </a:p>
        </p:txBody>
      </p:sp>
      <p:sp>
        <p:nvSpPr>
          <p:cNvPr id="5" name="4 - Επεξήγηση με δεξιό βέλος"/>
          <p:cNvSpPr/>
          <p:nvPr/>
        </p:nvSpPr>
        <p:spPr>
          <a:xfrm>
            <a:off x="4724400" y="1104900"/>
            <a:ext cx="1676400" cy="1066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itchFamily="34" charset="0"/>
              <a:buChar char="•"/>
              <a:defRPr/>
            </a:pPr>
            <a:r>
              <a:rPr lang="en-US" dirty="0"/>
              <a:t>Budd –</a:t>
            </a:r>
            <a:r>
              <a:rPr lang="en-US" dirty="0" err="1"/>
              <a:t>Chiari</a:t>
            </a:r>
            <a:r>
              <a:rPr lang="el-GR" dirty="0"/>
              <a:t>,</a:t>
            </a:r>
          </a:p>
          <a:p>
            <a:pPr algn="ctr">
              <a:buFont typeface="Arial" pitchFamily="34" charset="0"/>
              <a:buChar char="•"/>
              <a:defRPr/>
            </a:pPr>
            <a:r>
              <a:rPr lang="el-GR" dirty="0"/>
              <a:t>ΔΚΑ</a:t>
            </a:r>
          </a:p>
        </p:txBody>
      </p:sp>
      <p:sp>
        <p:nvSpPr>
          <p:cNvPr id="6" name="5 - Επεξήγηση με δεξιό βέλος"/>
          <p:cNvSpPr/>
          <p:nvPr/>
        </p:nvSpPr>
        <p:spPr>
          <a:xfrm>
            <a:off x="1676400" y="2133600"/>
            <a:ext cx="2667000" cy="2438400"/>
          </a:xfrm>
          <a:prstGeom prst="rightArrowCallout">
            <a:avLst>
              <a:gd name="adj1" fmla="val 25000"/>
              <a:gd name="adj2" fmla="val 25000"/>
              <a:gd name="adj3" fmla="val 25000"/>
              <a:gd name="adj4" fmla="val 7077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itchFamily="34" charset="0"/>
              <a:buChar char="•"/>
              <a:defRPr/>
            </a:pPr>
            <a:r>
              <a:rPr lang="el-GR" dirty="0"/>
              <a:t>Ηπατίτιδες</a:t>
            </a:r>
            <a:endParaRPr lang="en-US" dirty="0"/>
          </a:p>
          <a:p>
            <a:pPr algn="ctr">
              <a:buFont typeface="Arial" pitchFamily="34" charset="0"/>
              <a:buChar char="•"/>
              <a:defRPr/>
            </a:pPr>
            <a:r>
              <a:rPr lang="en-US" dirty="0"/>
              <a:t>ASH/NASH</a:t>
            </a:r>
            <a:endParaRPr lang="el-GR" dirty="0"/>
          </a:p>
          <a:p>
            <a:pPr algn="ctr">
              <a:buFont typeface="Arial" pitchFamily="34" charset="0"/>
              <a:buChar char="•"/>
              <a:defRPr/>
            </a:pPr>
            <a:r>
              <a:rPr lang="el-GR" dirty="0"/>
              <a:t>Μεταβολικά</a:t>
            </a:r>
          </a:p>
          <a:p>
            <a:pPr algn="ctr">
              <a:buFont typeface="Arial" pitchFamily="34" charset="0"/>
              <a:buChar char="•"/>
              <a:defRPr/>
            </a:pPr>
            <a:r>
              <a:rPr lang="en-US" dirty="0"/>
              <a:t>PBC,AIH</a:t>
            </a:r>
          </a:p>
          <a:p>
            <a:pPr algn="ctr">
              <a:buFont typeface="Arial" pitchFamily="34" charset="0"/>
              <a:buChar char="•"/>
              <a:defRPr/>
            </a:pPr>
            <a:r>
              <a:rPr lang="el-GR" dirty="0"/>
              <a:t>Φάρμακα</a:t>
            </a:r>
            <a:endParaRPr lang="en-US" dirty="0"/>
          </a:p>
          <a:p>
            <a:pPr algn="ctr">
              <a:buFont typeface="Arial" pitchFamily="34" charset="0"/>
              <a:buChar char="•"/>
              <a:defRPr/>
            </a:pPr>
            <a:r>
              <a:rPr lang="el-GR" dirty="0" err="1"/>
              <a:t>Σχιστοσωμίαση</a:t>
            </a:r>
            <a:endParaRPr lang="el-GR" dirty="0"/>
          </a:p>
          <a:p>
            <a:pPr algn="ctr">
              <a:buFont typeface="Arial" pitchFamily="34" charset="0"/>
              <a:buChar char="•"/>
              <a:defRPr/>
            </a:pPr>
            <a:r>
              <a:rPr lang="el-GR" dirty="0" err="1"/>
              <a:t>Κρυψιγενής</a:t>
            </a:r>
            <a:endParaRPr lang="el-GR" dirty="0"/>
          </a:p>
          <a:p>
            <a:pPr algn="ctr">
              <a:buFont typeface="Arial" pitchFamily="34" charset="0"/>
              <a:buChar char="•"/>
              <a:defRPr/>
            </a:pPr>
            <a:r>
              <a:rPr lang="en-US" dirty="0"/>
              <a:t>VOD</a:t>
            </a:r>
          </a:p>
        </p:txBody>
      </p:sp>
      <p:sp>
        <p:nvSpPr>
          <p:cNvPr id="7" name="6 - Επεξήγηση με δεξιό βέλος"/>
          <p:cNvSpPr/>
          <p:nvPr/>
        </p:nvSpPr>
        <p:spPr>
          <a:xfrm>
            <a:off x="4267200" y="4419600"/>
            <a:ext cx="2133600" cy="1066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itchFamily="34" charset="0"/>
              <a:buChar char="•"/>
              <a:defRPr/>
            </a:pPr>
            <a:r>
              <a:rPr lang="el-GR" dirty="0"/>
              <a:t>Απόφραξη χοληφόρων</a:t>
            </a:r>
          </a:p>
          <a:p>
            <a:pPr algn="ctr">
              <a:buFont typeface="Arial" pitchFamily="34" charset="0"/>
              <a:buChar char="•"/>
              <a:defRPr/>
            </a:pPr>
            <a:r>
              <a:rPr lang="en-US" dirty="0"/>
              <a:t>PSC</a:t>
            </a:r>
            <a:endParaRPr lang="el-GR" dirty="0"/>
          </a:p>
        </p:txBody>
      </p:sp>
    </p:spTree>
    <p:extLst>
      <p:ext uri="{BB962C8B-B14F-4D97-AF65-F5344CB8AC3E}">
        <p14:creationId xmlns:p14="http://schemas.microsoft.com/office/powerpoint/2010/main" val="541283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Αποτέλεσμα εικόνας για pathophysiology of cirrh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1 - Τίτλος"/>
          <p:cNvSpPr>
            <a:spLocks noGrp="1"/>
          </p:cNvSpPr>
          <p:nvPr>
            <p:ph type="title"/>
          </p:nvPr>
        </p:nvSpPr>
        <p:spPr>
          <a:xfrm>
            <a:off x="1524000" y="0"/>
            <a:ext cx="9144000" cy="1066800"/>
          </a:xfrm>
          <a:solidFill>
            <a:schemeClr val="bg1"/>
          </a:solidFill>
        </p:spPr>
        <p:txBody>
          <a:bodyPr anchor="ctr" anchorCtr="1"/>
          <a:lstStyle/>
          <a:p>
            <a:pPr eaLnBrk="1" hangingPunct="1"/>
            <a:r>
              <a:rPr lang="el-GR" smtClean="0"/>
              <a:t>Παθοφυσιολογία κίρρωσης</a:t>
            </a:r>
          </a:p>
        </p:txBody>
      </p:sp>
      <p:sp>
        <p:nvSpPr>
          <p:cNvPr id="5" name="4 - Ορθογώνιο"/>
          <p:cNvSpPr/>
          <p:nvPr/>
        </p:nvSpPr>
        <p:spPr>
          <a:xfrm>
            <a:off x="152400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4270117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l-GR" dirty="0" smtClean="0"/>
              <a:t>Σταδιοποίηση κίρρωσης</a:t>
            </a:r>
            <a:endParaRPr lang="el-GR" dirty="0"/>
          </a:p>
        </p:txBody>
      </p:sp>
      <p:sp>
        <p:nvSpPr>
          <p:cNvPr id="3" name="Content Placeholder 2"/>
          <p:cNvSpPr>
            <a:spLocks noGrp="1"/>
          </p:cNvSpPr>
          <p:nvPr>
            <p:ph idx="1"/>
          </p:nvPr>
        </p:nvSpPr>
        <p:spPr>
          <a:xfrm>
            <a:off x="838200" y="1325563"/>
            <a:ext cx="10515600" cy="4351338"/>
          </a:xfrm>
        </p:spPr>
        <p:txBody>
          <a:bodyPr/>
          <a:lstStyle/>
          <a:p>
            <a:pPr algn="ctr"/>
            <a:r>
              <a:rPr lang="el-GR" dirty="0" smtClean="0"/>
              <a:t>Μη επεμβατικοί δείκτες </a:t>
            </a:r>
          </a:p>
          <a:p>
            <a:pPr algn="ctr"/>
            <a:endParaRPr lang="el-GR" dirty="0" smtClean="0"/>
          </a:p>
          <a:p>
            <a:pPr algn="ctr"/>
            <a:r>
              <a:rPr lang="el-GR" dirty="0" smtClean="0"/>
              <a:t>Χρήσιμοι για πρόγνωση νοσήματος</a:t>
            </a:r>
          </a:p>
          <a:p>
            <a:pPr algn="ctr"/>
            <a:endParaRPr lang="el-GR" dirty="0" smtClean="0"/>
          </a:p>
          <a:p>
            <a:pPr algn="ctr"/>
            <a:r>
              <a:rPr lang="el-GR" dirty="0" smtClean="0"/>
              <a:t>Χρήσιμοι για κατάταξη σε λίστα μεταμόσχευσης</a:t>
            </a:r>
          </a:p>
          <a:p>
            <a:pPr algn="ctr"/>
            <a:endParaRPr lang="el-GR" dirty="0" smtClean="0"/>
          </a:p>
          <a:p>
            <a:pPr algn="ctr"/>
            <a:r>
              <a:rPr lang="en-US" dirty="0" smtClean="0"/>
              <a:t>Child-</a:t>
            </a:r>
            <a:r>
              <a:rPr lang="en-US" dirty="0" err="1" smtClean="0"/>
              <a:t>Turcotte</a:t>
            </a:r>
            <a:r>
              <a:rPr lang="en-US" dirty="0" smtClean="0"/>
              <a:t>-Pugh </a:t>
            </a:r>
            <a:r>
              <a:rPr lang="el-GR" dirty="0" smtClean="0"/>
              <a:t>και </a:t>
            </a:r>
            <a:r>
              <a:rPr lang="en-US" dirty="0" smtClean="0"/>
              <a:t>MELD scores </a:t>
            </a:r>
            <a:r>
              <a:rPr lang="el-GR" dirty="0" smtClean="0"/>
              <a:t>τα πιο χρήσιμα</a:t>
            </a:r>
            <a:endParaRPr lang="el-GR" dirty="0"/>
          </a:p>
        </p:txBody>
      </p:sp>
    </p:spTree>
    <p:extLst>
      <p:ext uri="{BB962C8B-B14F-4D97-AF65-F5344CB8AC3E}">
        <p14:creationId xmlns:p14="http://schemas.microsoft.com/office/powerpoint/2010/main" val="3076862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The liver is an organ with many functions | Lifespan.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0913" y="4632325"/>
            <a:ext cx="362108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title"/>
          </p:nvPr>
        </p:nvSpPr>
        <p:spPr>
          <a:xfrm>
            <a:off x="838200" y="147638"/>
            <a:ext cx="10515600" cy="973137"/>
          </a:xfrm>
        </p:spPr>
        <p:txBody>
          <a:bodyPr/>
          <a:lstStyle/>
          <a:p>
            <a:pPr algn="ctr" eaLnBrk="1" hangingPunct="1"/>
            <a:r>
              <a:rPr lang="el-GR" smtClean="0"/>
              <a:t>Τρανσαμινασαιμία </a:t>
            </a:r>
          </a:p>
        </p:txBody>
      </p:sp>
      <p:sp>
        <p:nvSpPr>
          <p:cNvPr id="3" name="Content Placeholder 2"/>
          <p:cNvSpPr>
            <a:spLocks noGrp="1"/>
          </p:cNvSpPr>
          <p:nvPr>
            <p:ph idx="1"/>
          </p:nvPr>
        </p:nvSpPr>
        <p:spPr>
          <a:xfrm>
            <a:off x="838200" y="1422400"/>
            <a:ext cx="10983913" cy="4351338"/>
          </a:xfrm>
        </p:spPr>
        <p:txBody>
          <a:bodyPr rtlCol="0">
            <a:normAutofit fontScale="92500" lnSpcReduction="20000"/>
          </a:bodyPr>
          <a:lstStyle/>
          <a:p>
            <a:pPr eaLnBrk="1" fontAlgn="auto" hangingPunct="1">
              <a:spcAft>
                <a:spcPts val="0"/>
              </a:spcAft>
              <a:defRPr/>
            </a:pPr>
            <a:r>
              <a:rPr lang="el-GR" dirty="0" smtClean="0"/>
              <a:t>Αύξηση των </a:t>
            </a:r>
            <a:r>
              <a:rPr lang="el-GR" dirty="0" err="1" smtClean="0"/>
              <a:t>τρανσαμινασών</a:t>
            </a:r>
            <a:r>
              <a:rPr lang="el-GR" dirty="0" smtClean="0"/>
              <a:t> σε όρια πάνω από το φυσιολογικό</a:t>
            </a:r>
            <a:endParaRPr lang="en-US" dirty="0" smtClean="0"/>
          </a:p>
          <a:p>
            <a:pPr eaLnBrk="1" fontAlgn="auto" hangingPunct="1">
              <a:spcAft>
                <a:spcPts val="0"/>
              </a:spcAft>
              <a:defRPr/>
            </a:pPr>
            <a:r>
              <a:rPr lang="en-US" dirty="0" smtClean="0"/>
              <a:t>&lt;2 x ULN = </a:t>
            </a:r>
            <a:r>
              <a:rPr lang="el-GR" dirty="0" smtClean="0"/>
              <a:t>οριακή αύξηση </a:t>
            </a:r>
            <a:r>
              <a:rPr lang="el-GR" dirty="0" err="1" smtClean="0"/>
              <a:t>τρανσαμινασών</a:t>
            </a:r>
            <a:endParaRPr lang="el-GR" dirty="0" smtClean="0"/>
          </a:p>
          <a:p>
            <a:pPr eaLnBrk="1" fontAlgn="auto" hangingPunct="1">
              <a:spcAft>
                <a:spcPts val="0"/>
              </a:spcAft>
              <a:defRPr/>
            </a:pPr>
            <a:r>
              <a:rPr lang="en-US" dirty="0" smtClean="0"/>
              <a:t>2</a:t>
            </a:r>
            <a:r>
              <a:rPr lang="el-GR" dirty="0" smtClean="0"/>
              <a:t>-</a:t>
            </a:r>
            <a:r>
              <a:rPr lang="en-US" dirty="0" smtClean="0"/>
              <a:t>5</a:t>
            </a:r>
            <a:r>
              <a:rPr lang="el-GR" dirty="0" smtClean="0"/>
              <a:t> </a:t>
            </a:r>
            <a:r>
              <a:rPr lang="en-US" dirty="0" smtClean="0"/>
              <a:t>x</a:t>
            </a:r>
            <a:r>
              <a:rPr lang="el-GR" dirty="0" smtClean="0"/>
              <a:t> </a:t>
            </a:r>
            <a:r>
              <a:rPr lang="en-US" dirty="0" smtClean="0"/>
              <a:t>ULN = </a:t>
            </a:r>
            <a:r>
              <a:rPr lang="el-GR" dirty="0" smtClean="0"/>
              <a:t>ήπια </a:t>
            </a:r>
            <a:r>
              <a:rPr lang="el-GR" dirty="0" err="1" smtClean="0"/>
              <a:t>τρανσαμινασαιμία</a:t>
            </a:r>
            <a:endParaRPr lang="el-GR" dirty="0" smtClean="0"/>
          </a:p>
          <a:p>
            <a:pPr eaLnBrk="1" fontAlgn="auto" hangingPunct="1">
              <a:spcAft>
                <a:spcPts val="0"/>
              </a:spcAft>
              <a:defRPr/>
            </a:pPr>
            <a:r>
              <a:rPr lang="en-US" dirty="0" smtClean="0"/>
              <a:t>5</a:t>
            </a:r>
            <a:r>
              <a:rPr lang="el-GR" dirty="0" smtClean="0"/>
              <a:t>-</a:t>
            </a:r>
            <a:r>
              <a:rPr lang="en-US" dirty="0" smtClean="0"/>
              <a:t>1</a:t>
            </a:r>
            <a:r>
              <a:rPr lang="el-GR" dirty="0" smtClean="0"/>
              <a:t>5 </a:t>
            </a:r>
            <a:r>
              <a:rPr lang="en-US" dirty="0" smtClean="0"/>
              <a:t>x ULN = </a:t>
            </a:r>
            <a:r>
              <a:rPr lang="el-GR" dirty="0" smtClean="0"/>
              <a:t>μέτρια </a:t>
            </a:r>
            <a:r>
              <a:rPr lang="el-GR" dirty="0" err="1" smtClean="0"/>
              <a:t>τρανσαμινασαιμία</a:t>
            </a:r>
            <a:endParaRPr lang="en-US" dirty="0" smtClean="0"/>
          </a:p>
          <a:p>
            <a:pPr eaLnBrk="1" fontAlgn="auto" hangingPunct="1">
              <a:spcAft>
                <a:spcPts val="0"/>
              </a:spcAft>
              <a:defRPr/>
            </a:pPr>
            <a:r>
              <a:rPr lang="en-US" dirty="0" smtClean="0"/>
              <a:t>&gt;</a:t>
            </a:r>
            <a:r>
              <a:rPr lang="el-GR" dirty="0" smtClean="0"/>
              <a:t> </a:t>
            </a:r>
            <a:r>
              <a:rPr lang="en-US" dirty="0" smtClean="0"/>
              <a:t>15 x ULN = </a:t>
            </a:r>
            <a:r>
              <a:rPr lang="el-GR" dirty="0" smtClean="0"/>
              <a:t>σοβαρή </a:t>
            </a:r>
            <a:r>
              <a:rPr lang="el-GR" dirty="0" err="1" smtClean="0"/>
              <a:t>τρανσαμινασαιμία</a:t>
            </a:r>
            <a:r>
              <a:rPr lang="en-US" dirty="0" smtClean="0"/>
              <a:t> </a:t>
            </a:r>
          </a:p>
          <a:p>
            <a:pPr eaLnBrk="1" fontAlgn="auto" hangingPunct="1">
              <a:spcAft>
                <a:spcPts val="0"/>
              </a:spcAft>
              <a:defRPr/>
            </a:pPr>
            <a:r>
              <a:rPr lang="en-US" dirty="0" smtClean="0"/>
              <a:t>&gt; 10000 IU/ml = </a:t>
            </a:r>
            <a:r>
              <a:rPr lang="el-GR" dirty="0" smtClean="0"/>
              <a:t>μείζονα </a:t>
            </a:r>
            <a:r>
              <a:rPr lang="el-GR" dirty="0" err="1" smtClean="0"/>
              <a:t>τρανσαμινασαιμία</a:t>
            </a:r>
            <a:endParaRPr lang="el-GR" dirty="0" smtClean="0"/>
          </a:p>
          <a:p>
            <a:pPr eaLnBrk="1" fontAlgn="auto" hangingPunct="1">
              <a:spcAft>
                <a:spcPts val="0"/>
              </a:spcAft>
              <a:defRPr/>
            </a:pPr>
            <a:endParaRPr lang="el-GR" dirty="0" smtClean="0"/>
          </a:p>
          <a:p>
            <a:pPr eaLnBrk="1" fontAlgn="auto" hangingPunct="1">
              <a:spcAft>
                <a:spcPts val="0"/>
              </a:spcAft>
              <a:defRPr/>
            </a:pPr>
            <a:r>
              <a:rPr lang="el-GR" dirty="0" err="1" smtClean="0"/>
              <a:t>Τρανσαμινασαιμία</a:t>
            </a:r>
            <a:r>
              <a:rPr lang="el-GR" dirty="0" smtClean="0"/>
              <a:t> = καταστροφή κυττάρων </a:t>
            </a:r>
          </a:p>
          <a:p>
            <a:pPr eaLnBrk="1" fontAlgn="auto" hangingPunct="1">
              <a:spcAft>
                <a:spcPts val="0"/>
              </a:spcAft>
              <a:defRPr/>
            </a:pPr>
            <a:endParaRPr lang="el-GR" dirty="0" smtClean="0"/>
          </a:p>
          <a:p>
            <a:pPr eaLnBrk="1" fontAlgn="auto" hangingPunct="1">
              <a:spcAft>
                <a:spcPts val="0"/>
              </a:spcAft>
              <a:defRPr/>
            </a:pPr>
            <a:r>
              <a:rPr lang="el-GR" dirty="0" smtClean="0"/>
              <a:t>Έως 10% του πληθυσμού – 5% ηπατική νόσο</a:t>
            </a:r>
          </a:p>
          <a:p>
            <a:pPr eaLnBrk="1" fontAlgn="auto" hangingPunct="1">
              <a:spcAft>
                <a:spcPts val="0"/>
              </a:spcAft>
              <a:defRPr/>
            </a:pPr>
            <a:endParaRPr lang="el-GR" dirty="0"/>
          </a:p>
        </p:txBody>
      </p:sp>
      <p:sp>
        <p:nvSpPr>
          <p:cNvPr id="4101" name="3 - TextBox"/>
          <p:cNvSpPr txBox="1">
            <a:spLocks noChangeArrowheads="1"/>
          </p:cNvSpPr>
          <p:nvPr/>
        </p:nvSpPr>
        <p:spPr bwMode="auto">
          <a:xfrm>
            <a:off x="10110788" y="6413500"/>
            <a:ext cx="1920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a:latin typeface="Calibri" panose="020F0502020204030204" pitchFamily="34" charset="0"/>
              </a:rPr>
              <a:t>Oh RC, Am Fam Phys 2017</a:t>
            </a:r>
          </a:p>
        </p:txBody>
      </p:sp>
    </p:spTree>
    <p:extLst>
      <p:ext uri="{BB962C8B-B14F-4D97-AF65-F5344CB8AC3E}">
        <p14:creationId xmlns:p14="http://schemas.microsoft.com/office/powerpoint/2010/main" val="1081762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a:xfrm>
            <a:off x="2438400" y="152400"/>
            <a:ext cx="7772400" cy="685800"/>
          </a:xfrm>
        </p:spPr>
        <p:txBody>
          <a:bodyPr anchor="ctr" anchorCtr="1"/>
          <a:lstStyle/>
          <a:p>
            <a:r>
              <a:rPr lang="en-US" sz="3600"/>
              <a:t>Child-Turcotte-Pugh score </a:t>
            </a:r>
            <a:endParaRPr lang="el-GR" sz="3600"/>
          </a:p>
        </p:txBody>
      </p:sp>
      <p:pic>
        <p:nvPicPr>
          <p:cNvPr id="17411" name="Picture 2" descr="Αποτέλεσμα εικόνας για ctp sc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138" y="914400"/>
            <a:ext cx="915035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009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Αποτέλεσμα εικόνας για ctp sc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288" y="98426"/>
            <a:ext cx="9002712"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5 - TextBox"/>
          <p:cNvSpPr txBox="1">
            <a:spLocks noChangeArrowheads="1"/>
          </p:cNvSpPr>
          <p:nvPr/>
        </p:nvSpPr>
        <p:spPr bwMode="auto">
          <a:xfrm>
            <a:off x="1524000" y="381001"/>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r>
              <a:rPr lang="el-GR" sz="4000">
                <a:latin typeface="Arial" panose="020B0604020202020204" pitchFamily="34" charset="0"/>
              </a:rPr>
              <a:t>Επιβίωση αναλόγως </a:t>
            </a:r>
            <a:r>
              <a:rPr lang="en-US" sz="4000">
                <a:latin typeface="Arial" panose="020B0604020202020204" pitchFamily="34" charset="0"/>
              </a:rPr>
              <a:t>CTP score</a:t>
            </a:r>
          </a:p>
          <a:p>
            <a:pPr eaLnBrk="1" hangingPunct="1">
              <a:spcBef>
                <a:spcPct val="0"/>
              </a:spcBef>
              <a:buClrTx/>
              <a:buSzTx/>
              <a:buFontTx/>
              <a:buNone/>
            </a:pPr>
            <a:endParaRPr lang="el-GR" sz="4000">
              <a:latin typeface="Arial" panose="020B0604020202020204" pitchFamily="34" charset="0"/>
            </a:endParaRPr>
          </a:p>
        </p:txBody>
      </p:sp>
    </p:spTree>
    <p:extLst>
      <p:ext uri="{BB962C8B-B14F-4D97-AF65-F5344CB8AC3E}">
        <p14:creationId xmlns:p14="http://schemas.microsoft.com/office/powerpoint/2010/main" val="3874770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1676400" y="274638"/>
            <a:ext cx="8763000" cy="1143000"/>
          </a:xfrm>
        </p:spPr>
        <p:txBody>
          <a:bodyPr anchor="ctr" anchorCtr="1"/>
          <a:lstStyle/>
          <a:p>
            <a:r>
              <a:rPr lang="en-US" sz="3200"/>
              <a:t>MELD score </a:t>
            </a:r>
            <a:endParaRPr lang="el-GR" sz="3200"/>
          </a:p>
        </p:txBody>
      </p:sp>
      <p:pic>
        <p:nvPicPr>
          <p:cNvPr id="19459" name="Picture 2" descr="Αποτέλεσμα εικόνας για meld nA sc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158876"/>
            <a:ext cx="5715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3124200" y="3048000"/>
            <a:ext cx="5715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 name="5 - Ορθογώνιο"/>
          <p:cNvSpPr/>
          <p:nvPr/>
        </p:nvSpPr>
        <p:spPr>
          <a:xfrm>
            <a:off x="3048000" y="1066800"/>
            <a:ext cx="5867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 name="6 - Ορθογώνιο"/>
          <p:cNvSpPr/>
          <p:nvPr/>
        </p:nvSpPr>
        <p:spPr>
          <a:xfrm>
            <a:off x="3124200" y="6477000"/>
            <a:ext cx="5867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244195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Αποτέλεσμα εικόνας για meld sc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19200"/>
            <a:ext cx="9201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4 - TextBox"/>
          <p:cNvSpPr txBox="1">
            <a:spLocks noChangeArrowheads="1"/>
          </p:cNvSpPr>
          <p:nvPr/>
        </p:nvSpPr>
        <p:spPr bwMode="auto">
          <a:xfrm>
            <a:off x="1524000" y="381001"/>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r>
              <a:rPr lang="el-GR" sz="4000">
                <a:latin typeface="Arial" panose="020B0604020202020204" pitchFamily="34" charset="0"/>
              </a:rPr>
              <a:t>Επιβίωση αναλόγως </a:t>
            </a:r>
            <a:r>
              <a:rPr lang="en-US" sz="4000">
                <a:latin typeface="Arial" panose="020B0604020202020204" pitchFamily="34" charset="0"/>
              </a:rPr>
              <a:t>MELD score</a:t>
            </a:r>
          </a:p>
          <a:p>
            <a:pPr eaLnBrk="1" hangingPunct="1">
              <a:spcBef>
                <a:spcPct val="0"/>
              </a:spcBef>
              <a:buClrTx/>
              <a:buSzTx/>
              <a:buFontTx/>
              <a:buNone/>
            </a:pPr>
            <a:endParaRPr lang="el-GR" sz="4000">
              <a:latin typeface="Arial" panose="020B0604020202020204" pitchFamily="34" charset="0"/>
            </a:endParaRPr>
          </a:p>
        </p:txBody>
      </p:sp>
    </p:spTree>
    <p:extLst>
      <p:ext uri="{BB962C8B-B14F-4D97-AF65-F5344CB8AC3E}">
        <p14:creationId xmlns:p14="http://schemas.microsoft.com/office/powerpoint/2010/main" val="3290131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1524000" y="1219200"/>
            <a:ext cx="2133600" cy="4572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Ικτερικοί επιπεφυκότες</a:t>
            </a:r>
          </a:p>
        </p:txBody>
      </p:sp>
      <p:sp>
        <p:nvSpPr>
          <p:cNvPr id="22532" name="Rectangle 4"/>
          <p:cNvSpPr>
            <a:spLocks noChangeArrowheads="1"/>
          </p:cNvSpPr>
          <p:nvPr/>
        </p:nvSpPr>
        <p:spPr bwMode="auto">
          <a:xfrm>
            <a:off x="1524001" y="1628776"/>
            <a:ext cx="1476375" cy="5048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ικτερική χροιά δέρματος </a:t>
            </a:r>
          </a:p>
        </p:txBody>
      </p:sp>
      <p:sp>
        <p:nvSpPr>
          <p:cNvPr id="22533" name="Rectangle 5"/>
          <p:cNvSpPr>
            <a:spLocks noChangeArrowheads="1"/>
          </p:cNvSpPr>
          <p:nvPr/>
        </p:nvSpPr>
        <p:spPr bwMode="auto">
          <a:xfrm>
            <a:off x="1524000" y="2133601"/>
            <a:ext cx="2209800" cy="35877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Αστεροειδείς σπίλοι</a:t>
            </a:r>
          </a:p>
        </p:txBody>
      </p:sp>
      <p:sp>
        <p:nvSpPr>
          <p:cNvPr id="22534" name="Rectangle 6"/>
          <p:cNvSpPr>
            <a:spLocks noChangeArrowheads="1"/>
          </p:cNvSpPr>
          <p:nvPr/>
        </p:nvSpPr>
        <p:spPr bwMode="auto">
          <a:xfrm>
            <a:off x="1524000" y="2492376"/>
            <a:ext cx="2484438" cy="4032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Αλωπεκία στέρνου</a:t>
            </a:r>
          </a:p>
        </p:txBody>
      </p:sp>
      <p:sp>
        <p:nvSpPr>
          <p:cNvPr id="22535" name="Rectangle 7"/>
          <p:cNvSpPr>
            <a:spLocks noChangeArrowheads="1"/>
          </p:cNvSpPr>
          <p:nvPr/>
        </p:nvSpPr>
        <p:spPr bwMode="auto">
          <a:xfrm>
            <a:off x="1524000" y="2895601"/>
            <a:ext cx="2484438" cy="461963"/>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Ηπατομεγαλία</a:t>
            </a:r>
          </a:p>
        </p:txBody>
      </p:sp>
      <p:sp>
        <p:nvSpPr>
          <p:cNvPr id="22536" name="Rectangle 8"/>
          <p:cNvSpPr>
            <a:spLocks noChangeArrowheads="1"/>
          </p:cNvSpPr>
          <p:nvPr/>
        </p:nvSpPr>
        <p:spPr bwMode="auto">
          <a:xfrm>
            <a:off x="1524000" y="3284538"/>
            <a:ext cx="2209800" cy="449262"/>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Κεφαλή μέδουσας</a:t>
            </a:r>
          </a:p>
        </p:txBody>
      </p:sp>
      <p:sp>
        <p:nvSpPr>
          <p:cNvPr id="22537" name="Rectangle 9"/>
          <p:cNvSpPr>
            <a:spLocks noChangeArrowheads="1"/>
          </p:cNvSpPr>
          <p:nvPr/>
        </p:nvSpPr>
        <p:spPr bwMode="auto">
          <a:xfrm>
            <a:off x="1524000" y="3733800"/>
            <a:ext cx="2514600" cy="3810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800" b="1">
                <a:solidFill>
                  <a:schemeClr val="bg1"/>
                </a:solidFill>
                <a:latin typeface="Times New Roman" panose="02020603050405020304" pitchFamily="18" charset="0"/>
              </a:rPr>
              <a:t>                  </a:t>
            </a:r>
            <a:r>
              <a:rPr lang="el-GR" sz="1800" b="1">
                <a:solidFill>
                  <a:schemeClr val="bg1"/>
                </a:solidFill>
                <a:latin typeface="Times New Roman" panose="02020603050405020304" pitchFamily="18" charset="0"/>
              </a:rPr>
              <a:t>Ομφαλοκήλη</a:t>
            </a:r>
          </a:p>
        </p:txBody>
      </p:sp>
      <p:sp>
        <p:nvSpPr>
          <p:cNvPr id="22538" name="Rectangle 10"/>
          <p:cNvSpPr>
            <a:spLocks noChangeArrowheads="1"/>
          </p:cNvSpPr>
          <p:nvPr/>
        </p:nvSpPr>
        <p:spPr bwMode="auto">
          <a:xfrm>
            <a:off x="1524000" y="4076700"/>
            <a:ext cx="2819400" cy="4953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Λευκονυχία-Πληκτροδακτυλία </a:t>
            </a:r>
          </a:p>
        </p:txBody>
      </p:sp>
      <p:sp>
        <p:nvSpPr>
          <p:cNvPr id="22539" name="Rectangle 11"/>
          <p:cNvSpPr>
            <a:spLocks noChangeArrowheads="1"/>
          </p:cNvSpPr>
          <p:nvPr/>
        </p:nvSpPr>
        <p:spPr bwMode="auto">
          <a:xfrm>
            <a:off x="1524001" y="4572001"/>
            <a:ext cx="2771775" cy="4413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n-US" sz="1600" b="1">
                <a:solidFill>
                  <a:schemeClr val="bg1"/>
                </a:solidFill>
                <a:latin typeface="Times New Roman" panose="02020603050405020304" pitchFamily="18" charset="0"/>
              </a:rPr>
              <a:t>                   </a:t>
            </a:r>
            <a:r>
              <a:rPr lang="el-GR" sz="1600" b="1">
                <a:solidFill>
                  <a:schemeClr val="bg1"/>
                </a:solidFill>
                <a:latin typeface="Times New Roman" panose="02020603050405020304" pitchFamily="18" charset="0"/>
              </a:rPr>
              <a:t>Εφήβαιο γυναίκας</a:t>
            </a:r>
          </a:p>
          <a:p>
            <a:pPr algn="ctr" eaLnBrk="1" hangingPunct="1">
              <a:spcBef>
                <a:spcPct val="0"/>
              </a:spcBef>
              <a:buClrTx/>
              <a:buSzTx/>
              <a:buFontTx/>
              <a:buNone/>
            </a:pPr>
            <a:endParaRPr lang="el-GR" sz="1600" b="1">
              <a:solidFill>
                <a:schemeClr val="bg1"/>
              </a:solidFill>
              <a:latin typeface="Times New Roman" panose="02020603050405020304" pitchFamily="18" charset="0"/>
            </a:endParaRPr>
          </a:p>
        </p:txBody>
      </p:sp>
      <p:sp>
        <p:nvSpPr>
          <p:cNvPr id="22540" name="Rectangle 12"/>
          <p:cNvSpPr>
            <a:spLocks noChangeArrowheads="1"/>
          </p:cNvSpPr>
          <p:nvPr/>
        </p:nvSpPr>
        <p:spPr bwMode="auto">
          <a:xfrm>
            <a:off x="1524000" y="4953001"/>
            <a:ext cx="1447800" cy="4921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           Οίδημα</a:t>
            </a:r>
          </a:p>
        </p:txBody>
      </p:sp>
      <p:sp>
        <p:nvSpPr>
          <p:cNvPr id="22541" name="Rectangle 13"/>
          <p:cNvSpPr>
            <a:spLocks noChangeArrowheads="1"/>
          </p:cNvSpPr>
          <p:nvPr/>
        </p:nvSpPr>
        <p:spPr bwMode="auto">
          <a:xfrm>
            <a:off x="8040688" y="1600200"/>
            <a:ext cx="2627312" cy="5334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Απώλεια μυ</a:t>
            </a:r>
            <a:r>
              <a:rPr lang="el-GR" sz="1800" b="1">
                <a:solidFill>
                  <a:schemeClr val="bg1"/>
                </a:solidFill>
                <a:latin typeface="Times New Roman" panose="02020603050405020304" pitchFamily="18" charset="0"/>
                <a:cs typeface="Times New Roman" panose="02020603050405020304" pitchFamily="18" charset="0"/>
              </a:rPr>
              <a:t>ϊ</a:t>
            </a:r>
            <a:r>
              <a:rPr lang="el-GR" sz="1800" b="1">
                <a:solidFill>
                  <a:schemeClr val="bg1"/>
                </a:solidFill>
                <a:latin typeface="Times New Roman" panose="02020603050405020304" pitchFamily="18" charset="0"/>
              </a:rPr>
              <a:t>κής μάζας</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2" name="Rectangle 14"/>
          <p:cNvSpPr>
            <a:spLocks noChangeArrowheads="1"/>
          </p:cNvSpPr>
          <p:nvPr/>
        </p:nvSpPr>
        <p:spPr bwMode="auto">
          <a:xfrm>
            <a:off x="8040688" y="2133600"/>
            <a:ext cx="2627312" cy="4318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Γυναικομαστία</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3" name="Rectangle 15"/>
          <p:cNvSpPr>
            <a:spLocks noChangeArrowheads="1"/>
          </p:cNvSpPr>
          <p:nvPr/>
        </p:nvSpPr>
        <p:spPr bwMode="auto">
          <a:xfrm>
            <a:off x="8040688" y="2492376"/>
            <a:ext cx="2627312" cy="4794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Σπληνομεγαλία</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4" name="Rectangle 16"/>
          <p:cNvSpPr>
            <a:spLocks noChangeArrowheads="1"/>
          </p:cNvSpPr>
          <p:nvPr/>
        </p:nvSpPr>
        <p:spPr bwMode="auto">
          <a:xfrm>
            <a:off x="8040688" y="2971800"/>
            <a:ext cx="2627312" cy="3810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Ασκίτης</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5" name="Rectangle 17"/>
          <p:cNvSpPr>
            <a:spLocks noChangeArrowheads="1"/>
          </p:cNvSpPr>
          <p:nvPr/>
        </p:nvSpPr>
        <p:spPr bwMode="auto">
          <a:xfrm>
            <a:off x="8040688" y="3352800"/>
            <a:ext cx="2627312" cy="4572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Ατροφία όρχεων</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6" name="Rectangle 18"/>
          <p:cNvSpPr>
            <a:spLocks noChangeArrowheads="1"/>
          </p:cNvSpPr>
          <p:nvPr/>
        </p:nvSpPr>
        <p:spPr bwMode="auto">
          <a:xfrm>
            <a:off x="8040688" y="3810000"/>
            <a:ext cx="2627312" cy="3048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Ερύθημα παλαμών</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47" name="Rectangle 19"/>
          <p:cNvSpPr>
            <a:spLocks noChangeArrowheads="1"/>
          </p:cNvSpPr>
          <p:nvPr/>
        </p:nvSpPr>
        <p:spPr bwMode="auto">
          <a:xfrm>
            <a:off x="8040688" y="4114800"/>
            <a:ext cx="2627312" cy="3048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Σημείο </a:t>
            </a:r>
            <a:r>
              <a:rPr lang="en-US" sz="1800" b="1">
                <a:solidFill>
                  <a:schemeClr val="bg1"/>
                </a:solidFill>
                <a:latin typeface="Times New Roman" panose="02020603050405020304" pitchFamily="18" charset="0"/>
              </a:rPr>
              <a:t>Dupuytren’s          </a:t>
            </a:r>
            <a:endParaRPr lang="el-GR" sz="1800" b="1">
              <a:solidFill>
                <a:schemeClr val="bg1"/>
              </a:solidFill>
              <a:latin typeface="Times New Roman" panose="02020603050405020304" pitchFamily="18" charset="0"/>
            </a:endParaRPr>
          </a:p>
        </p:txBody>
      </p:sp>
      <p:sp>
        <p:nvSpPr>
          <p:cNvPr id="22548" name="Rectangle 20"/>
          <p:cNvSpPr>
            <a:spLocks noChangeArrowheads="1"/>
          </p:cNvSpPr>
          <p:nvPr/>
        </p:nvSpPr>
        <p:spPr bwMode="auto">
          <a:xfrm>
            <a:off x="8040688" y="4419600"/>
            <a:ext cx="2627312" cy="304800"/>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endParaRPr lang="el-GR" sz="1800">
              <a:latin typeface="Arial" panose="020B0604020202020204" pitchFamily="34" charset="0"/>
            </a:endParaRPr>
          </a:p>
        </p:txBody>
      </p:sp>
      <p:sp>
        <p:nvSpPr>
          <p:cNvPr id="22549" name="Rectangle 21"/>
          <p:cNvSpPr>
            <a:spLocks noChangeArrowheads="1"/>
          </p:cNvSpPr>
          <p:nvPr/>
        </p:nvSpPr>
        <p:spPr bwMode="auto">
          <a:xfrm>
            <a:off x="8040688" y="4724401"/>
            <a:ext cx="2627312" cy="720725"/>
          </a:xfrm>
          <a:prstGeom prst="rect">
            <a:avLst/>
          </a:prstGeom>
          <a:solidFill>
            <a:srgbClr val="055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1800" b="1">
                <a:solidFill>
                  <a:schemeClr val="bg1"/>
                </a:solidFill>
                <a:latin typeface="Times New Roman" panose="02020603050405020304" pitchFamily="18" charset="0"/>
              </a:rPr>
              <a:t>Πορφυρικό εξάνθημα</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a:p>
            <a:pPr algn="ctr" eaLnBrk="1" hangingPunct="1">
              <a:spcBef>
                <a:spcPct val="0"/>
              </a:spcBef>
              <a:buClrTx/>
              <a:buSzTx/>
              <a:buFontTx/>
              <a:buNone/>
            </a:pPr>
            <a:r>
              <a:rPr lang="el-GR" sz="1800" b="1">
                <a:solidFill>
                  <a:schemeClr val="bg1"/>
                </a:solidFill>
                <a:latin typeface="Times New Roman" panose="02020603050405020304" pitchFamily="18" charset="0"/>
              </a:rPr>
              <a:t>Πετέχειες</a:t>
            </a:r>
            <a:r>
              <a:rPr lang="en-US" sz="1800" b="1">
                <a:solidFill>
                  <a:schemeClr val="bg1"/>
                </a:solidFill>
                <a:latin typeface="Times New Roman" panose="02020603050405020304" pitchFamily="18" charset="0"/>
              </a:rPr>
              <a:t>                            </a:t>
            </a:r>
            <a:endParaRPr lang="el-GR" sz="1800" b="1">
              <a:solidFill>
                <a:schemeClr val="bg1"/>
              </a:solidFill>
              <a:latin typeface="Times New Roman" panose="02020603050405020304" pitchFamily="18" charset="0"/>
            </a:endParaRPr>
          </a:p>
        </p:txBody>
      </p:sp>
      <p:sp>
        <p:nvSpPr>
          <p:cNvPr id="22550" name="Rectangle 22"/>
          <p:cNvSpPr>
            <a:spLocks noChangeArrowheads="1"/>
          </p:cNvSpPr>
          <p:nvPr/>
        </p:nvSpPr>
        <p:spPr bwMode="auto">
          <a:xfrm>
            <a:off x="1524000" y="1"/>
            <a:ext cx="9144000" cy="404813"/>
          </a:xfrm>
          <a:prstGeom prst="rect">
            <a:avLst/>
          </a:prstGeom>
          <a:solidFill>
            <a:srgbClr val="003399"/>
          </a:solidFill>
          <a:ln w="9525">
            <a:solidFill>
              <a:srgbClr val="003399"/>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2400" b="1">
                <a:solidFill>
                  <a:schemeClr val="bg1"/>
                </a:solidFill>
                <a:latin typeface="Times New Roman" panose="02020603050405020304" pitchFamily="18" charset="0"/>
              </a:rPr>
              <a:t>   ΚΙΡΡΩΣΗ</a:t>
            </a:r>
          </a:p>
        </p:txBody>
      </p:sp>
    </p:spTree>
    <p:extLst>
      <p:ext uri="{BB962C8B-B14F-4D97-AF65-F5344CB8AC3E}">
        <p14:creationId xmlns:p14="http://schemas.microsoft.com/office/powerpoint/2010/main" val="1191593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2438400" y="0"/>
            <a:ext cx="7772400" cy="1143000"/>
          </a:xfrm>
        </p:spPr>
        <p:txBody>
          <a:bodyPr anchor="ctr" anchorCtr="1"/>
          <a:lstStyle/>
          <a:p>
            <a:r>
              <a:rPr lang="el-GR" smtClean="0"/>
              <a:t>Αστεροειδείς σπίλοι</a:t>
            </a:r>
          </a:p>
        </p:txBody>
      </p:sp>
      <p:pic>
        <p:nvPicPr>
          <p:cNvPr id="24579" name="Picture 2" descr="Αποτέλεσμα εικόνας για spider angioma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990600"/>
            <a:ext cx="396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Αποτέλεσμα εικόνας για spider angioma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0" y="990600"/>
            <a:ext cx="51435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877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p:txBody>
          <a:bodyPr anchor="ctr" anchorCtr="1"/>
          <a:lstStyle/>
          <a:p>
            <a:r>
              <a:rPr lang="el-GR" smtClean="0"/>
              <a:t>Ηπατικές παλάμες</a:t>
            </a:r>
          </a:p>
        </p:txBody>
      </p:sp>
      <p:pic>
        <p:nvPicPr>
          <p:cNvPr id="25603" name="Picture 2" descr="Αποτέλεσμα εικόνας για palmar erythe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752600"/>
            <a:ext cx="7312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674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nchor="ctr" anchorCtr="1"/>
          <a:lstStyle/>
          <a:p>
            <a:r>
              <a:rPr lang="el-GR" smtClean="0"/>
              <a:t>Κεφαλή μέδουσας</a:t>
            </a:r>
          </a:p>
        </p:txBody>
      </p:sp>
      <p:pic>
        <p:nvPicPr>
          <p:cNvPr id="26627" name="Picture 2" descr="Αποτέλεσμα εικόνας για caput medusa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057400"/>
            <a:ext cx="53022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Σχετική εικόν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350" y="2057401"/>
            <a:ext cx="46926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733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2438400" y="0"/>
            <a:ext cx="7772400" cy="1143000"/>
          </a:xfrm>
        </p:spPr>
        <p:txBody>
          <a:bodyPr anchor="ctr" anchorCtr="1"/>
          <a:lstStyle/>
          <a:p>
            <a:r>
              <a:rPr lang="el-GR" smtClean="0"/>
              <a:t>Κιρσοί οισοφάγου</a:t>
            </a:r>
          </a:p>
        </p:txBody>
      </p:sp>
      <p:sp>
        <p:nvSpPr>
          <p:cNvPr id="27651" name="AutoShape 2" descr="Αποτέλεσμα εικόνας για esophageal varices"/>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endParaRPr lang="el-GR" sz="1800">
              <a:latin typeface="Arial" panose="020B0604020202020204" pitchFamily="34" charset="0"/>
            </a:endParaRPr>
          </a:p>
        </p:txBody>
      </p:sp>
      <p:pic>
        <p:nvPicPr>
          <p:cNvPr id="27652" name="Picture 4" descr="Αποτέλεσμα εικόνας για esophageal vari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19201"/>
            <a:ext cx="4953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Αποτέλεσμα εικόνας για esophageal vari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900" y="3267076"/>
            <a:ext cx="42291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045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692150"/>
            <a:ext cx="77755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2208214" y="692151"/>
            <a:ext cx="7775575" cy="73025"/>
          </a:xfrm>
          <a:prstGeom prst="rect">
            <a:avLst/>
          </a:prstGeom>
          <a:gradFill rotWithShape="1">
            <a:gsLst>
              <a:gs pos="0">
                <a:srgbClr val="735817"/>
              </a:gs>
              <a:gs pos="50000">
                <a:srgbClr val="F8BF32"/>
              </a:gs>
              <a:gs pos="100000">
                <a:srgbClr val="73581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endParaRPr lang="el-GR" sz="1800">
              <a:solidFill>
                <a:srgbClr val="000000"/>
              </a:solidFill>
              <a:latin typeface="Arial" panose="020B0604020202020204" pitchFamily="34" charset="0"/>
            </a:endParaRPr>
          </a:p>
        </p:txBody>
      </p:sp>
      <p:sp>
        <p:nvSpPr>
          <p:cNvPr id="24580" name="Rectangle 4"/>
          <p:cNvSpPr>
            <a:spLocks noChangeArrowheads="1"/>
          </p:cNvSpPr>
          <p:nvPr/>
        </p:nvSpPr>
        <p:spPr bwMode="auto">
          <a:xfrm>
            <a:off x="2279650" y="1"/>
            <a:ext cx="7704138" cy="620713"/>
          </a:xfrm>
          <a:prstGeom prst="rect">
            <a:avLst/>
          </a:prstGeom>
          <a:noFill/>
          <a:ln w="9525">
            <a:noFill/>
            <a:miter lim="800000"/>
            <a:headEnd/>
            <a:tailEnd/>
          </a:ln>
        </p:spPr>
        <p:txBody>
          <a:bodyPr wrap="none" anchor="ctr"/>
          <a:lstStyle/>
          <a:p>
            <a:pPr algn="ctr" eaLnBrk="1" hangingPunct="1">
              <a:defRPr/>
            </a:pPr>
            <a:r>
              <a:rPr lang="el-GR" sz="4000" dirty="0">
                <a:latin typeface="+mj-lt"/>
                <a:cs typeface="Arial" charset="0"/>
              </a:rPr>
              <a:t>Γυναικομαστία</a:t>
            </a:r>
          </a:p>
        </p:txBody>
      </p:sp>
    </p:spTree>
    <p:extLst>
      <p:ext uri="{BB962C8B-B14F-4D97-AF65-F5344CB8AC3E}">
        <p14:creationId xmlns:p14="http://schemas.microsoft.com/office/powerpoint/2010/main" val="975335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25763"/>
            <a:ext cx="1213802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10685463" y="5003800"/>
            <a:ext cx="862012" cy="338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7 - TextBox"/>
          <p:cNvSpPr txBox="1"/>
          <p:nvPr/>
        </p:nvSpPr>
        <p:spPr>
          <a:xfrm>
            <a:off x="0" y="6396038"/>
            <a:ext cx="12192000" cy="461962"/>
          </a:xfrm>
          <a:prstGeom prst="rect">
            <a:avLst/>
          </a:prstGeom>
          <a:noFill/>
        </p:spPr>
        <p:txBody>
          <a:bodyPr>
            <a:spAutoFit/>
          </a:bodyPr>
          <a:lstStyle/>
          <a:p>
            <a:pPr algn="ctr" eaLnBrk="1" hangingPunct="1">
              <a:defRPr/>
            </a:pPr>
            <a:r>
              <a:rPr lang="el-GR" sz="2400" dirty="0">
                <a:latin typeface="+mn-lt"/>
                <a:cs typeface="Arial" charset="0"/>
              </a:rPr>
              <a:t>Συσχέτιση της αύξησης της </a:t>
            </a:r>
            <a:r>
              <a:rPr lang="en-US" sz="2400" dirty="0">
                <a:latin typeface="+mn-lt"/>
                <a:cs typeface="Arial" charset="0"/>
              </a:rPr>
              <a:t>ALT</a:t>
            </a:r>
            <a:r>
              <a:rPr lang="el-GR" sz="2400" dirty="0">
                <a:latin typeface="+mn-lt"/>
                <a:cs typeface="Arial" charset="0"/>
              </a:rPr>
              <a:t> με κατανάλωση αλκοόλης, περίμετρο μέσης, </a:t>
            </a:r>
            <a:r>
              <a:rPr lang="en-US" sz="2400" dirty="0">
                <a:latin typeface="+mn-lt"/>
                <a:cs typeface="Arial" charset="0"/>
              </a:rPr>
              <a:t>BMI </a:t>
            </a:r>
            <a:r>
              <a:rPr lang="el-GR" sz="2400" dirty="0">
                <a:latin typeface="+mn-lt"/>
                <a:cs typeface="Arial" charset="0"/>
              </a:rPr>
              <a:t>και ηλικία</a:t>
            </a:r>
            <a:endParaRPr lang="en-US" sz="2400" dirty="0">
              <a:latin typeface="+mn-lt"/>
              <a:cs typeface="Arial" charset="0"/>
            </a:endParaRPr>
          </a:p>
        </p:txBody>
      </p:sp>
      <p:pic>
        <p:nvPicPr>
          <p:cNvPr id="51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688" y="0"/>
            <a:ext cx="6965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 TextBox"/>
          <p:cNvSpPr txBox="1"/>
          <p:nvPr/>
        </p:nvSpPr>
        <p:spPr>
          <a:xfrm>
            <a:off x="1606550" y="3552825"/>
            <a:ext cx="9144000" cy="1200150"/>
          </a:xfrm>
          <a:prstGeom prst="rect">
            <a:avLst/>
          </a:prstGeom>
          <a:solidFill>
            <a:schemeClr val="bg1"/>
          </a:solidFill>
        </p:spPr>
        <p:txBody>
          <a:bodyPr>
            <a:spAutoFit/>
          </a:bodyPr>
          <a:lstStyle/>
          <a:p>
            <a:pPr algn="ctr" eaLnBrk="1" hangingPunct="1">
              <a:defRPr/>
            </a:pPr>
            <a:r>
              <a:rPr lang="el-GR" sz="3600" dirty="0">
                <a:latin typeface="+mn-lt"/>
                <a:cs typeface="Arial" charset="0"/>
              </a:rPr>
              <a:t>69% των </a:t>
            </a:r>
            <a:r>
              <a:rPr lang="el-GR" sz="3600" dirty="0" err="1">
                <a:latin typeface="+mn-lt"/>
                <a:cs typeface="Arial" charset="0"/>
              </a:rPr>
              <a:t>επεισοδιών</a:t>
            </a:r>
            <a:r>
              <a:rPr lang="el-GR" sz="3600" dirty="0">
                <a:latin typeface="+mn-lt"/>
                <a:cs typeface="Arial" charset="0"/>
              </a:rPr>
              <a:t> </a:t>
            </a:r>
            <a:r>
              <a:rPr lang="el-GR" sz="3600" dirty="0" err="1">
                <a:latin typeface="+mn-lt"/>
                <a:cs typeface="Arial" charset="0"/>
              </a:rPr>
              <a:t>τρανσαμινασαιμίας</a:t>
            </a:r>
            <a:r>
              <a:rPr lang="el-GR" sz="3600" dirty="0">
                <a:latin typeface="+mn-lt"/>
                <a:cs typeface="Arial" charset="0"/>
              </a:rPr>
              <a:t> χωρίς σαφές αίτιο</a:t>
            </a:r>
            <a:endParaRPr lang="en-US" sz="3600" dirty="0">
              <a:latin typeface="+mn-lt"/>
              <a:cs typeface="Arial" charset="0"/>
            </a:endParaRPr>
          </a:p>
        </p:txBody>
      </p:sp>
    </p:spTree>
    <p:extLst>
      <p:ext uri="{BB962C8B-B14F-4D97-AF65-F5344CB8AC3E}">
        <p14:creationId xmlns:p14="http://schemas.microsoft.com/office/powerpoint/2010/main" val="3604717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a:xfrm>
            <a:off x="1524000" y="228600"/>
            <a:ext cx="9144000" cy="762000"/>
          </a:xfrm>
        </p:spPr>
        <p:txBody>
          <a:bodyPr anchor="ctr" anchorCtr="1"/>
          <a:lstStyle/>
          <a:p>
            <a:r>
              <a:rPr lang="el-GR" sz="3400"/>
              <a:t>Εργαστηριακά ευρήματα ηπατικής ανεπάρκειας</a:t>
            </a:r>
          </a:p>
        </p:txBody>
      </p:sp>
      <p:sp>
        <p:nvSpPr>
          <p:cNvPr id="30723" name="2 - Θέση περιεχομένου"/>
          <p:cNvSpPr>
            <a:spLocks noGrp="1"/>
          </p:cNvSpPr>
          <p:nvPr>
            <p:ph sz="quarter" idx="1"/>
          </p:nvPr>
        </p:nvSpPr>
        <p:spPr>
          <a:xfrm>
            <a:off x="1752600" y="1143000"/>
            <a:ext cx="8763000" cy="4800600"/>
          </a:xfrm>
        </p:spPr>
        <p:txBody>
          <a:bodyPr>
            <a:normAutofit lnSpcReduction="10000"/>
          </a:bodyPr>
          <a:lstStyle/>
          <a:p>
            <a:pPr eaLnBrk="1" hangingPunct="1">
              <a:spcBef>
                <a:spcPct val="100000"/>
              </a:spcBef>
              <a:buClr>
                <a:schemeClr val="accent2"/>
              </a:buClr>
              <a:buFont typeface="Wingdings" panose="05000000000000000000" pitchFamily="2" charset="2"/>
              <a:buChar char="Ø"/>
            </a:pPr>
            <a:r>
              <a:rPr lang="el-GR" smtClean="0">
                <a:solidFill>
                  <a:srgbClr val="FF0000"/>
                </a:solidFill>
              </a:rPr>
              <a:t>Ηπατοκυτταρική καταστροφή</a:t>
            </a:r>
            <a:r>
              <a:rPr lang="el-GR" smtClean="0"/>
              <a:t>:  </a:t>
            </a:r>
            <a:r>
              <a:rPr lang="en-US" smtClean="0">
                <a:latin typeface="Cambria" panose="02040503050406030204" pitchFamily="18" charset="0"/>
              </a:rPr>
              <a:t>ALT, AST</a:t>
            </a:r>
            <a:endParaRPr lang="el-GR" smtClean="0"/>
          </a:p>
          <a:p>
            <a:pPr eaLnBrk="1" hangingPunct="1">
              <a:spcBef>
                <a:spcPct val="100000"/>
              </a:spcBef>
              <a:buClr>
                <a:schemeClr val="accent2"/>
              </a:buClr>
              <a:buFont typeface="Wingdings" panose="05000000000000000000" pitchFamily="2" charset="2"/>
              <a:buChar char="Ø"/>
            </a:pPr>
            <a:r>
              <a:rPr lang="el-GR" smtClean="0">
                <a:solidFill>
                  <a:srgbClr val="FF0000"/>
                </a:solidFill>
              </a:rPr>
              <a:t>Διαταραχή απέκκρισης</a:t>
            </a:r>
            <a:r>
              <a:rPr lang="el-GR" smtClean="0"/>
              <a:t>:   Χολερυθρίνη,  Αλκαλική φωσφατάση, γ-</a:t>
            </a:r>
            <a:r>
              <a:rPr lang="en-US" smtClean="0">
                <a:latin typeface="Cambria" panose="02040503050406030204" pitchFamily="18" charset="0"/>
              </a:rPr>
              <a:t>GT</a:t>
            </a:r>
            <a:endParaRPr lang="el-GR" smtClean="0"/>
          </a:p>
          <a:p>
            <a:pPr eaLnBrk="1" hangingPunct="1">
              <a:spcBef>
                <a:spcPct val="100000"/>
              </a:spcBef>
              <a:buClr>
                <a:schemeClr val="accent2"/>
              </a:buClr>
              <a:buFont typeface="Wingdings" panose="05000000000000000000" pitchFamily="2" charset="2"/>
              <a:buChar char="Ø"/>
            </a:pPr>
            <a:r>
              <a:rPr lang="el-GR" smtClean="0">
                <a:solidFill>
                  <a:srgbClr val="FF0000"/>
                </a:solidFill>
              </a:rPr>
              <a:t>Διαταραχές συνθετικής ικανότητας</a:t>
            </a:r>
            <a:r>
              <a:rPr lang="el-GR" smtClean="0"/>
              <a:t>: Αλβουμίνη, Παράγοντες </a:t>
            </a:r>
            <a:r>
              <a:rPr lang="en-US" smtClean="0">
                <a:latin typeface="Cambria" panose="02040503050406030204" pitchFamily="18" charset="0"/>
              </a:rPr>
              <a:t> </a:t>
            </a:r>
            <a:r>
              <a:rPr lang="el-GR" smtClean="0"/>
              <a:t>πήξης</a:t>
            </a:r>
            <a:r>
              <a:rPr lang="en-US" smtClean="0">
                <a:latin typeface="Cambria" panose="02040503050406030204" pitchFamily="18" charset="0"/>
              </a:rPr>
              <a:t> </a:t>
            </a:r>
            <a:r>
              <a:rPr lang="el-GR" smtClean="0"/>
              <a:t>και αιμόστασης, χοληστερόλη</a:t>
            </a:r>
          </a:p>
          <a:p>
            <a:pPr eaLnBrk="1" hangingPunct="1">
              <a:spcBef>
                <a:spcPct val="100000"/>
              </a:spcBef>
              <a:buClr>
                <a:schemeClr val="accent2"/>
              </a:buClr>
              <a:buFont typeface="Wingdings" panose="05000000000000000000" pitchFamily="2" charset="2"/>
              <a:buChar char="Ø"/>
            </a:pPr>
            <a:r>
              <a:rPr lang="el-GR" smtClean="0">
                <a:solidFill>
                  <a:srgbClr val="FF0000"/>
                </a:solidFill>
              </a:rPr>
              <a:t>Διαταραχές μεταβολικών διεργασιών</a:t>
            </a:r>
            <a:r>
              <a:rPr lang="el-GR" smtClean="0"/>
              <a:t>: Αμμωνία, ουρία, οιστραδιόλη</a:t>
            </a:r>
          </a:p>
          <a:p>
            <a:pPr eaLnBrk="1" hangingPunct="1">
              <a:spcBef>
                <a:spcPct val="100000"/>
              </a:spcBef>
              <a:buClr>
                <a:schemeClr val="accent2"/>
              </a:buClr>
              <a:buFont typeface="Wingdings" panose="05000000000000000000" pitchFamily="2" charset="2"/>
              <a:buChar char="Ø"/>
            </a:pPr>
            <a:r>
              <a:rPr lang="el-GR" smtClean="0">
                <a:solidFill>
                  <a:srgbClr val="FF0000"/>
                </a:solidFill>
              </a:rPr>
              <a:t>Μεσεγχυματική διέγερση</a:t>
            </a:r>
            <a:r>
              <a:rPr lang="en-US" smtClean="0">
                <a:latin typeface="Cambria" panose="02040503050406030204" pitchFamily="18" charset="0"/>
              </a:rPr>
              <a:t>: </a:t>
            </a:r>
            <a:r>
              <a:rPr lang="el-GR" smtClean="0"/>
              <a:t>Αύξηση γ-σφαιρινών</a:t>
            </a:r>
          </a:p>
          <a:p>
            <a:pPr eaLnBrk="1" hangingPunct="1">
              <a:spcBef>
                <a:spcPct val="100000"/>
              </a:spcBef>
              <a:buClr>
                <a:schemeClr val="accent2"/>
              </a:buClr>
              <a:buFont typeface="Wingdings 2" panose="05020102010507070707" pitchFamily="18" charset="2"/>
              <a:buNone/>
            </a:pPr>
            <a:endParaRPr lang="el-GR" smtClean="0"/>
          </a:p>
          <a:p>
            <a:endParaRPr lang="el-GR" smtClean="0"/>
          </a:p>
        </p:txBody>
      </p:sp>
    </p:spTree>
    <p:extLst>
      <p:ext uri="{BB962C8B-B14F-4D97-AF65-F5344CB8AC3E}">
        <p14:creationId xmlns:p14="http://schemas.microsoft.com/office/powerpoint/2010/main" val="343385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66800"/>
            <a:ext cx="91186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1 - Τίτλος"/>
          <p:cNvSpPr>
            <a:spLocks noGrp="1"/>
          </p:cNvSpPr>
          <p:nvPr>
            <p:ph type="title"/>
          </p:nvPr>
        </p:nvSpPr>
        <p:spPr>
          <a:xfrm>
            <a:off x="1524000" y="152400"/>
            <a:ext cx="9144000" cy="762000"/>
          </a:xfrm>
        </p:spPr>
        <p:txBody>
          <a:bodyPr anchor="ctr" anchorCtr="1"/>
          <a:lstStyle/>
          <a:p>
            <a:r>
              <a:rPr lang="el-GR" sz="3400" dirty="0" smtClean="0"/>
              <a:t>Μη επεμβατικά </a:t>
            </a:r>
            <a:r>
              <a:rPr lang="el-GR" sz="3400" dirty="0"/>
              <a:t>ευρήματα ηπατικής ανεπάρκειας</a:t>
            </a:r>
          </a:p>
        </p:txBody>
      </p:sp>
    </p:spTree>
    <p:extLst>
      <p:ext uri="{BB962C8B-B14F-4D97-AF65-F5344CB8AC3E}">
        <p14:creationId xmlns:p14="http://schemas.microsoft.com/office/powerpoint/2010/main" val="882031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1828800" y="152401"/>
            <a:ext cx="8534400" cy="715963"/>
          </a:xfrm>
        </p:spPr>
        <p:txBody>
          <a:bodyPr anchor="ctr" anchorCtr="1">
            <a:normAutofit fontScale="90000"/>
          </a:bodyPr>
          <a:lstStyle/>
          <a:p>
            <a:r>
              <a:rPr lang="el-GR" smtClean="0"/>
              <a:t>Κλινική εικόνα ηπατικής ανεπάρκειας</a:t>
            </a:r>
          </a:p>
        </p:txBody>
      </p:sp>
      <p:sp>
        <p:nvSpPr>
          <p:cNvPr id="21507" name="2 - Θέση περιεχομένου"/>
          <p:cNvSpPr>
            <a:spLocks noGrp="1"/>
          </p:cNvSpPr>
          <p:nvPr>
            <p:ph sz="quarter" idx="1"/>
          </p:nvPr>
        </p:nvSpPr>
        <p:spPr>
          <a:xfrm>
            <a:off x="1752600" y="1143000"/>
            <a:ext cx="8686800" cy="5181600"/>
          </a:xfrm>
        </p:spPr>
        <p:txBody>
          <a:bodyPr/>
          <a:lstStyle/>
          <a:p>
            <a:r>
              <a:rPr lang="en-US" dirty="0" smtClean="0"/>
              <a:t>2 </a:t>
            </a:r>
            <a:r>
              <a:rPr lang="el-GR" dirty="0" smtClean="0"/>
              <a:t>στάδια, αντιρροπούμενη και μη αντιρροπούμενη κίρρωση</a:t>
            </a:r>
          </a:p>
          <a:p>
            <a:endParaRPr lang="el-GR" dirty="0" smtClean="0"/>
          </a:p>
          <a:p>
            <a:r>
              <a:rPr lang="el-GR" dirty="0" smtClean="0"/>
              <a:t>Αντιρροπούμενη κίρρωση</a:t>
            </a:r>
            <a:r>
              <a:rPr lang="en-US" dirty="0" smtClean="0"/>
              <a:t>: </a:t>
            </a:r>
            <a:r>
              <a:rPr lang="el-GR" dirty="0" smtClean="0"/>
              <a:t>Απουσία κλινικών επιπλοκών (ασκίτης, κιρσορραγία, εγκεφαλοπάθεια). Ικανοποιητική λειτουργία ήπατος (</a:t>
            </a:r>
            <a:r>
              <a:rPr lang="en-US" dirty="0" smtClean="0"/>
              <a:t>INR &lt;1.5, </a:t>
            </a:r>
            <a:r>
              <a:rPr lang="en-US" dirty="0" err="1" smtClean="0"/>
              <a:t>Alb</a:t>
            </a:r>
            <a:r>
              <a:rPr lang="en-US" dirty="0" smtClean="0"/>
              <a:t> &gt;3.5, </a:t>
            </a:r>
            <a:r>
              <a:rPr lang="en-US" dirty="0" err="1" smtClean="0"/>
              <a:t>Bil</a:t>
            </a:r>
            <a:r>
              <a:rPr lang="en-US" dirty="0" smtClean="0"/>
              <a:t> &lt;1.5)</a:t>
            </a:r>
          </a:p>
          <a:p>
            <a:endParaRPr lang="en-US" dirty="0" smtClean="0"/>
          </a:p>
          <a:p>
            <a:r>
              <a:rPr lang="el-GR" dirty="0" smtClean="0"/>
              <a:t>Μη αντιρροπούμενη κίρρωση</a:t>
            </a:r>
            <a:r>
              <a:rPr lang="en-US" dirty="0" smtClean="0"/>
              <a:t>: </a:t>
            </a:r>
            <a:r>
              <a:rPr lang="el-GR" dirty="0" smtClean="0"/>
              <a:t>Εμφάνιση επιπλοκών (πυλαία υπέρταση, ασκίτης, ηπατική εγκεφαλοπάθεια). Διαταραχή συνθετικής ικανότητας ήπατος.</a:t>
            </a:r>
            <a:endParaRPr lang="en-US" dirty="0" smtClean="0"/>
          </a:p>
          <a:p>
            <a:endParaRPr lang="el-GR" dirty="0" smtClean="0"/>
          </a:p>
        </p:txBody>
      </p:sp>
      <p:sp>
        <p:nvSpPr>
          <p:cNvPr id="2" name="Rectangle 1"/>
          <p:cNvSpPr/>
          <p:nvPr/>
        </p:nvSpPr>
        <p:spPr>
          <a:xfrm>
            <a:off x="7679220" y="3311455"/>
            <a:ext cx="1162856" cy="4201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43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2705" y="0"/>
            <a:ext cx="10515600" cy="1325563"/>
          </a:xfrm>
        </p:spPr>
        <p:txBody>
          <a:bodyPr/>
          <a:lstStyle/>
          <a:p>
            <a:pPr algn="ctr"/>
            <a:r>
              <a:rPr lang="el-GR" dirty="0" smtClean="0"/>
              <a:t>Ίκτερος</a:t>
            </a:r>
            <a:endParaRPr lang="el-GR" dirty="0"/>
          </a:p>
        </p:txBody>
      </p:sp>
      <p:sp>
        <p:nvSpPr>
          <p:cNvPr id="3" name="2 - Θέση περιεχομένου"/>
          <p:cNvSpPr>
            <a:spLocks noGrp="1"/>
          </p:cNvSpPr>
          <p:nvPr>
            <p:ph idx="1"/>
          </p:nvPr>
        </p:nvSpPr>
        <p:spPr>
          <a:xfrm>
            <a:off x="846827" y="1204523"/>
            <a:ext cx="10515600" cy="4351338"/>
          </a:xfrm>
        </p:spPr>
        <p:txBody>
          <a:bodyPr/>
          <a:lstStyle/>
          <a:p>
            <a:r>
              <a:rPr lang="el-GR" dirty="0" smtClean="0"/>
              <a:t>Ορισμός</a:t>
            </a:r>
            <a:r>
              <a:rPr lang="en-US" dirty="0" smtClean="0"/>
              <a:t>: </a:t>
            </a:r>
            <a:r>
              <a:rPr lang="el-GR" dirty="0" smtClean="0"/>
              <a:t>εναπόθεση </a:t>
            </a:r>
            <a:r>
              <a:rPr lang="el-GR" dirty="0" err="1" smtClean="0"/>
              <a:t>χολερυθρίνης</a:t>
            </a:r>
            <a:r>
              <a:rPr lang="el-GR" dirty="0" smtClean="0"/>
              <a:t> σε βλεννογόνους (αρχικά) με αλλαγή χρώματος. Συνήθως μόνο όταν </a:t>
            </a:r>
            <a:r>
              <a:rPr lang="el-GR" dirty="0" err="1" smtClean="0"/>
              <a:t>χολερυθρίνη</a:t>
            </a:r>
            <a:r>
              <a:rPr lang="el-GR" dirty="0" smtClean="0"/>
              <a:t> &gt;3</a:t>
            </a:r>
            <a:r>
              <a:rPr lang="en-US" dirty="0" smtClean="0"/>
              <a:t>mg/dl</a:t>
            </a:r>
          </a:p>
          <a:p>
            <a:endParaRPr lang="en-US" dirty="0" smtClean="0"/>
          </a:p>
          <a:p>
            <a:r>
              <a:rPr lang="el-GR" dirty="0" err="1" smtClean="0"/>
              <a:t>Χολόσταση</a:t>
            </a:r>
            <a:r>
              <a:rPr lang="en-US" dirty="0" smtClean="0"/>
              <a:t>: </a:t>
            </a:r>
            <a:r>
              <a:rPr lang="el-GR" dirty="0" smtClean="0"/>
              <a:t>Διαταραχή στην απέκκριση της </a:t>
            </a:r>
            <a:r>
              <a:rPr lang="el-GR" dirty="0" err="1" smtClean="0"/>
              <a:t>χολερυθρίνης</a:t>
            </a:r>
            <a:endParaRPr lang="el-GR" dirty="0" smtClean="0"/>
          </a:p>
          <a:p>
            <a:endParaRPr lang="el-GR" dirty="0" smtClean="0"/>
          </a:p>
          <a:p>
            <a:r>
              <a:rPr lang="el-GR" dirty="0" smtClean="0"/>
              <a:t>Ίκτερος = διαταραχή στο μεταβολισμό της </a:t>
            </a:r>
            <a:r>
              <a:rPr lang="el-GR" dirty="0" err="1" smtClean="0"/>
              <a:t>χολερυθρίνης</a:t>
            </a:r>
            <a:endParaRPr lang="el-GR" dirty="0"/>
          </a:p>
        </p:txBody>
      </p:sp>
      <p:pic>
        <p:nvPicPr>
          <p:cNvPr id="1026" name="Picture 2" descr="Jaundice - Pre, Intra, Post-hepatic - Management ..."/>
          <p:cNvPicPr>
            <a:picLocks noChangeAspect="1" noChangeArrowheads="1"/>
          </p:cNvPicPr>
          <p:nvPr/>
        </p:nvPicPr>
        <p:blipFill>
          <a:blip r:embed="rId2" cstate="print"/>
          <a:srcRect/>
          <a:stretch>
            <a:fillRect/>
          </a:stretch>
        </p:blipFill>
        <p:spPr bwMode="auto">
          <a:xfrm>
            <a:off x="8465389" y="4373592"/>
            <a:ext cx="3726612" cy="248440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46083" name="Picture 2" descr="Αποτέλεσμα εικόνας για bilirubin metabolism"/>
          <p:cNvPicPr>
            <a:picLocks noChangeAspect="1" noChangeArrowheads="1"/>
          </p:cNvPicPr>
          <p:nvPr/>
        </p:nvPicPr>
        <p:blipFill>
          <a:blip r:embed="rId2" cstate="print"/>
          <a:srcRect/>
          <a:stretch>
            <a:fillRect/>
          </a:stretch>
        </p:blipFill>
        <p:spPr bwMode="auto">
          <a:xfrm>
            <a:off x="2032000" y="0"/>
            <a:ext cx="7723717" cy="6858000"/>
          </a:xfrm>
          <a:prstGeom prst="rect">
            <a:avLst/>
          </a:prstGeom>
          <a:noFill/>
          <a:ln w="9525">
            <a:noFill/>
            <a:miter lim="800000"/>
            <a:headEnd/>
            <a:tailEnd/>
          </a:ln>
        </p:spPr>
      </p:pic>
      <p:sp>
        <p:nvSpPr>
          <p:cNvPr id="5" name="4 - Ορθογώνιο"/>
          <p:cNvSpPr/>
          <p:nvPr/>
        </p:nvSpPr>
        <p:spPr>
          <a:xfrm>
            <a:off x="2032000" y="838200"/>
            <a:ext cx="1727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 name="5 - Ορθογώνιο"/>
          <p:cNvSpPr/>
          <p:nvPr/>
        </p:nvSpPr>
        <p:spPr>
          <a:xfrm>
            <a:off x="3759200" y="990600"/>
            <a:ext cx="1727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 name="6 - Ορθογώνιο"/>
          <p:cNvSpPr/>
          <p:nvPr/>
        </p:nvSpPr>
        <p:spPr>
          <a:xfrm>
            <a:off x="2946400" y="1752600"/>
            <a:ext cx="1727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8" name="7 - Ορθογώνιο"/>
          <p:cNvSpPr/>
          <p:nvPr/>
        </p:nvSpPr>
        <p:spPr>
          <a:xfrm>
            <a:off x="3860800" y="1676400"/>
            <a:ext cx="172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11" name="10 - Ορθογώνιο"/>
          <p:cNvSpPr/>
          <p:nvPr/>
        </p:nvSpPr>
        <p:spPr>
          <a:xfrm>
            <a:off x="4908430" y="707366"/>
            <a:ext cx="3528204" cy="16907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4917057" y="2559171"/>
            <a:ext cx="3646097" cy="6843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4899804" y="3358552"/>
            <a:ext cx="4554747" cy="20070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12191999" cy="644893"/>
          </a:xfrm>
        </p:spPr>
        <p:txBody>
          <a:bodyPr>
            <a:normAutofit fontScale="90000"/>
          </a:bodyPr>
          <a:lstStyle/>
          <a:p>
            <a:pPr algn="ctr"/>
            <a:r>
              <a:rPr lang="el-GR" dirty="0" smtClean="0"/>
              <a:t>Αίτια </a:t>
            </a:r>
            <a:r>
              <a:rPr lang="el-GR" dirty="0" err="1" smtClean="0"/>
              <a:t>ικτέρου</a:t>
            </a:r>
            <a:endParaRPr lang="el-GR" dirty="0"/>
          </a:p>
        </p:txBody>
      </p:sp>
      <p:sp>
        <p:nvSpPr>
          <p:cNvPr id="3" name="2 - Θέση περιεχομένου"/>
          <p:cNvSpPr>
            <a:spLocks noGrp="1"/>
          </p:cNvSpPr>
          <p:nvPr>
            <p:ph idx="1"/>
          </p:nvPr>
        </p:nvSpPr>
        <p:spPr>
          <a:xfrm>
            <a:off x="336884" y="4636202"/>
            <a:ext cx="5168766" cy="1360338"/>
          </a:xfrm>
        </p:spPr>
        <p:txBody>
          <a:bodyPr>
            <a:normAutofit/>
          </a:bodyPr>
          <a:lstStyle/>
          <a:p>
            <a:pPr algn="ctr">
              <a:buNone/>
            </a:pPr>
            <a:r>
              <a:rPr lang="el-GR" sz="2000" b="1" dirty="0" err="1" smtClean="0">
                <a:solidFill>
                  <a:srgbClr val="FF0000"/>
                </a:solidFill>
              </a:rPr>
              <a:t>Προηπατικά</a:t>
            </a:r>
            <a:r>
              <a:rPr lang="el-GR" sz="2000" b="1" dirty="0" smtClean="0">
                <a:solidFill>
                  <a:srgbClr val="FF0000"/>
                </a:solidFill>
              </a:rPr>
              <a:t> αίτια</a:t>
            </a:r>
          </a:p>
          <a:p>
            <a:pPr algn="ctr"/>
            <a:r>
              <a:rPr lang="el-GR" sz="2000" dirty="0" err="1" smtClean="0"/>
              <a:t>Αιμόλυση</a:t>
            </a:r>
            <a:endParaRPr lang="el-GR" sz="2000" dirty="0" smtClean="0"/>
          </a:p>
          <a:p>
            <a:pPr algn="ctr"/>
            <a:r>
              <a:rPr lang="el-GR" sz="2000" dirty="0" smtClean="0"/>
              <a:t>Λύση αιματώματος</a:t>
            </a:r>
          </a:p>
          <a:p>
            <a:pPr algn="ctr"/>
            <a:endParaRPr lang="el-GR" sz="2000" dirty="0"/>
          </a:p>
        </p:txBody>
      </p:sp>
      <p:sp>
        <p:nvSpPr>
          <p:cNvPr id="4" name="2 - Θέση περιεχομένου"/>
          <p:cNvSpPr txBox="1">
            <a:spLocks/>
          </p:cNvSpPr>
          <p:nvPr/>
        </p:nvSpPr>
        <p:spPr>
          <a:xfrm>
            <a:off x="5775158" y="457233"/>
            <a:ext cx="6006164" cy="409041"/>
          </a:xfrm>
          <a:prstGeom prst="rect">
            <a:avLst/>
          </a:prstGeom>
        </p:spPr>
        <p:txBody>
          <a:bodyPr vert="horz" lIns="91440" tIns="45720" rIns="91440" bIns="45720" rtlCol="0">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l-GR" sz="2000" b="1" dirty="0" smtClean="0">
                <a:solidFill>
                  <a:srgbClr val="FF0000"/>
                </a:solidFill>
              </a:rPr>
              <a:t>Ενδοηπατικά αίτια</a:t>
            </a:r>
            <a:endParaRPr kumimoji="0" lang="el-GR" sz="2000" b="1" i="0" u="none" strike="noStrike" kern="1200" cap="none" spc="0" normalizeH="0" baseline="0" noProof="0" dirty="0" smtClean="0">
              <a:ln>
                <a:noFill/>
              </a:ln>
              <a:solidFill>
                <a:srgbClr val="FF0000"/>
              </a:solidFill>
              <a:effectLst/>
              <a:uLnTx/>
              <a:uFillTx/>
              <a:latin typeface="+mn-lt"/>
              <a:ea typeface="+mn-ea"/>
              <a:cs typeface="+mn-cs"/>
            </a:endParaRPr>
          </a:p>
          <a:p>
            <a:endParaRPr lang="el-GR" altLang="el-GR" sz="2000" dirty="0" smtClean="0"/>
          </a:p>
          <a:p>
            <a:pPr algn="ctr"/>
            <a:endParaRPr lang="el-GR" altLang="el-GR" sz="2000" dirty="0" smtClean="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2 - Θέση περιεχομένου"/>
          <p:cNvSpPr txBox="1">
            <a:spLocks/>
          </p:cNvSpPr>
          <p:nvPr/>
        </p:nvSpPr>
        <p:spPr>
          <a:xfrm>
            <a:off x="240632" y="514984"/>
            <a:ext cx="4640180" cy="486043"/>
          </a:xfrm>
          <a:prstGeom prst="rect">
            <a:avLst/>
          </a:prstGeom>
        </p:spPr>
        <p:txBody>
          <a:bodyPr vert="horz" lIns="91440" tIns="45720" rIns="91440" bIns="45720" rtlCol="0">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l-GR" sz="2000" b="1" dirty="0" smtClean="0">
                <a:solidFill>
                  <a:srgbClr val="FF0000"/>
                </a:solidFill>
              </a:rPr>
              <a:t>  </a:t>
            </a:r>
            <a:r>
              <a:rPr lang="el-GR" sz="2000" b="1" dirty="0" err="1" smtClean="0">
                <a:solidFill>
                  <a:srgbClr val="FF0000"/>
                </a:solidFill>
              </a:rPr>
              <a:t>Μεθηπατικά</a:t>
            </a:r>
            <a:r>
              <a:rPr lang="el-GR" sz="2000" b="1" dirty="0" smtClean="0">
                <a:solidFill>
                  <a:srgbClr val="FF0000"/>
                </a:solidFill>
              </a:rPr>
              <a:t> αίτια</a:t>
            </a:r>
            <a:endParaRPr kumimoji="0" lang="el-GR" sz="2000" b="1" i="0" u="none" strike="noStrike" kern="1200" cap="none" spc="0" normalizeH="0" baseline="0" noProof="0" dirty="0" smtClean="0">
              <a:ln>
                <a:noFill/>
              </a:ln>
              <a:solidFill>
                <a:srgbClr val="FF0000"/>
              </a:solidFill>
              <a:effectLst/>
              <a:uLnTx/>
              <a:uFillTx/>
              <a:latin typeface="+mn-lt"/>
              <a:ea typeface="+mn-ea"/>
              <a:cs typeface="+mn-cs"/>
            </a:endParaRPr>
          </a:p>
          <a:p>
            <a:pPr algn="ctr"/>
            <a:endParaRPr lang="el-GR" altLang="el-GR" sz="2000" dirty="0" smtClean="0"/>
          </a:p>
          <a:p>
            <a:pPr marL="273050" indent="-273050" algn="ctr">
              <a:spcBef>
                <a:spcPts val="575"/>
              </a:spcBef>
              <a:buClr>
                <a:schemeClr val="accent1"/>
              </a:buClr>
              <a:buSzPct val="85000"/>
              <a:buFont typeface="Wingdings 2" pitchFamily="18" charset="2"/>
              <a:buNone/>
              <a:defRPr/>
            </a:pPr>
            <a:endParaRPr lang="el-GR" sz="2000" dirty="0" smtClean="0"/>
          </a:p>
          <a:p>
            <a:pPr marL="273050" indent="-273050" algn="ctr">
              <a:spcBef>
                <a:spcPts val="575"/>
              </a:spcBef>
              <a:buSzPct val="85000"/>
              <a:buFont typeface="Wingdings" pitchFamily="2" charset="2"/>
              <a:buChar char="Ø"/>
              <a:defRPr/>
            </a:pPr>
            <a:endParaRPr lang="el-GR" sz="2000" dirty="0" smtClean="0"/>
          </a:p>
          <a:p>
            <a:pPr algn="ctr"/>
            <a:endParaRPr lang="el-GR" altLang="el-GR" sz="2000" dirty="0" smtClean="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5 - TextBox"/>
          <p:cNvSpPr txBox="1"/>
          <p:nvPr/>
        </p:nvSpPr>
        <p:spPr>
          <a:xfrm>
            <a:off x="9179294" y="885523"/>
            <a:ext cx="3012706" cy="4632037"/>
          </a:xfrm>
          <a:prstGeom prst="rect">
            <a:avLst/>
          </a:prstGeom>
          <a:noFill/>
        </p:spPr>
        <p:txBody>
          <a:bodyPr wrap="square" rtlCol="0">
            <a:spAutoFit/>
          </a:bodyPr>
          <a:lstStyle/>
          <a:p>
            <a:pPr marL="273050" indent="-273050" algn="ctr">
              <a:spcBef>
                <a:spcPts val="575"/>
              </a:spcBef>
              <a:buClr>
                <a:schemeClr val="accent1"/>
              </a:buClr>
              <a:buSzPct val="85000"/>
              <a:defRPr/>
            </a:pPr>
            <a:r>
              <a:rPr lang="el-GR" sz="2000" b="1" dirty="0" err="1" smtClean="0"/>
              <a:t>Χολαγγειοκυτταρική</a:t>
            </a:r>
            <a:r>
              <a:rPr lang="el-GR" sz="2000" b="1" dirty="0" smtClean="0"/>
              <a:t> βλάβη</a:t>
            </a:r>
          </a:p>
          <a:p>
            <a:pPr marL="273050" indent="-273050" algn="ctr">
              <a:spcBef>
                <a:spcPts val="575"/>
              </a:spcBef>
              <a:buSzPct val="85000"/>
              <a:buFont typeface="Wingdings" pitchFamily="2" charset="2"/>
              <a:buChar char="Ø"/>
              <a:defRPr/>
            </a:pPr>
            <a:r>
              <a:rPr lang="en-US" sz="2000" dirty="0" smtClean="0"/>
              <a:t>PBC</a:t>
            </a:r>
          </a:p>
          <a:p>
            <a:pPr marL="273050" indent="-273050" algn="ctr">
              <a:spcBef>
                <a:spcPts val="575"/>
              </a:spcBef>
              <a:buSzPct val="85000"/>
              <a:buFont typeface="Wingdings" pitchFamily="2" charset="2"/>
              <a:buChar char="Ø"/>
              <a:defRPr/>
            </a:pPr>
            <a:r>
              <a:rPr lang="en-US" sz="2000" dirty="0" smtClean="0"/>
              <a:t>PSC</a:t>
            </a:r>
            <a:endParaRPr lang="el-GR" sz="2000" dirty="0" smtClean="0"/>
          </a:p>
          <a:p>
            <a:pPr marL="273050" indent="-273050" algn="ctr">
              <a:spcBef>
                <a:spcPts val="575"/>
              </a:spcBef>
              <a:buSzPct val="85000"/>
              <a:buFont typeface="Wingdings" pitchFamily="2" charset="2"/>
              <a:buChar char="Ø"/>
              <a:defRPr/>
            </a:pPr>
            <a:r>
              <a:rPr lang="el-GR" sz="2000" dirty="0" smtClean="0"/>
              <a:t>2παθής σκληρυντική </a:t>
            </a:r>
            <a:r>
              <a:rPr lang="el-GR" sz="2000" dirty="0" err="1" smtClean="0"/>
              <a:t>χολαγγειϊτιδα</a:t>
            </a:r>
            <a:r>
              <a:rPr lang="el-GR" sz="2000" dirty="0" smtClean="0"/>
              <a:t> (</a:t>
            </a:r>
            <a:r>
              <a:rPr lang="en-US" sz="2000" dirty="0" smtClean="0"/>
              <a:t>HIV, </a:t>
            </a:r>
            <a:r>
              <a:rPr lang="el-GR" sz="2000" dirty="0" err="1" smtClean="0"/>
              <a:t>αγγειϊτιδες</a:t>
            </a:r>
            <a:r>
              <a:rPr lang="el-GR" sz="2000" dirty="0" smtClean="0"/>
              <a:t>)</a:t>
            </a:r>
          </a:p>
          <a:p>
            <a:pPr marL="273050" indent="-273050" algn="ctr">
              <a:spcBef>
                <a:spcPts val="575"/>
              </a:spcBef>
              <a:buSzPct val="85000"/>
              <a:buFont typeface="Wingdings" pitchFamily="2" charset="2"/>
              <a:buChar char="Ø"/>
              <a:defRPr/>
            </a:pPr>
            <a:r>
              <a:rPr lang="en-US" sz="2000" dirty="0" smtClean="0"/>
              <a:t>IgG4 </a:t>
            </a:r>
            <a:r>
              <a:rPr lang="el-GR" sz="2000" dirty="0" err="1" smtClean="0"/>
              <a:t>χολαγγειϊτιδα</a:t>
            </a:r>
            <a:endParaRPr lang="el-GR" sz="2000" dirty="0" smtClean="0"/>
          </a:p>
          <a:p>
            <a:pPr marL="273050" indent="-273050" algn="ctr">
              <a:spcBef>
                <a:spcPts val="575"/>
              </a:spcBef>
              <a:buSzPct val="85000"/>
              <a:buFont typeface="Wingdings" pitchFamily="2" charset="2"/>
              <a:buChar char="Ø"/>
              <a:defRPr/>
            </a:pPr>
            <a:r>
              <a:rPr lang="el-GR" sz="2000" dirty="0" smtClean="0"/>
              <a:t>Χρόνια απόρριψη μοσχεύματος</a:t>
            </a:r>
          </a:p>
          <a:p>
            <a:pPr marL="273050" indent="-273050" algn="ctr">
              <a:spcBef>
                <a:spcPts val="575"/>
              </a:spcBef>
              <a:buSzPct val="85000"/>
              <a:buFont typeface="Wingdings" pitchFamily="2" charset="2"/>
              <a:buChar char="Ø"/>
              <a:defRPr/>
            </a:pPr>
            <a:r>
              <a:rPr lang="el-GR" sz="2000" dirty="0" smtClean="0"/>
              <a:t>Ιδιοπαθής </a:t>
            </a:r>
            <a:r>
              <a:rPr lang="el-GR" sz="2000" dirty="0" err="1" smtClean="0"/>
              <a:t>χολαγγειοπενία</a:t>
            </a:r>
            <a:endParaRPr lang="el-GR" sz="2000" dirty="0" smtClean="0"/>
          </a:p>
          <a:p>
            <a:pPr marL="273050" indent="-273050" algn="ctr">
              <a:spcBef>
                <a:spcPts val="575"/>
              </a:spcBef>
              <a:buSzPct val="85000"/>
              <a:buFont typeface="Wingdings" pitchFamily="2" charset="2"/>
              <a:buChar char="Ø"/>
              <a:defRPr/>
            </a:pPr>
            <a:r>
              <a:rPr lang="el-GR" sz="2000" dirty="0" smtClean="0"/>
              <a:t>Φάρμακα</a:t>
            </a:r>
            <a:endParaRPr lang="en-US" sz="2000" dirty="0" smtClean="0"/>
          </a:p>
        </p:txBody>
      </p:sp>
      <p:sp>
        <p:nvSpPr>
          <p:cNvPr id="7" name="6 - TextBox"/>
          <p:cNvSpPr txBox="1"/>
          <p:nvPr/>
        </p:nvSpPr>
        <p:spPr>
          <a:xfrm>
            <a:off x="5828098" y="916927"/>
            <a:ext cx="3012706" cy="4708981"/>
          </a:xfrm>
          <a:prstGeom prst="rect">
            <a:avLst/>
          </a:prstGeom>
          <a:noFill/>
        </p:spPr>
        <p:txBody>
          <a:bodyPr wrap="square" rtlCol="0">
            <a:spAutoFit/>
          </a:bodyPr>
          <a:lstStyle/>
          <a:p>
            <a:pPr algn="ctr"/>
            <a:r>
              <a:rPr lang="el-GR" altLang="el-GR" sz="2000" b="1" dirty="0" err="1" smtClean="0"/>
              <a:t>Ηπατοκυτταρική</a:t>
            </a:r>
            <a:r>
              <a:rPr lang="el-GR" altLang="el-GR" sz="2000" b="1" dirty="0" smtClean="0"/>
              <a:t> βλάβη</a:t>
            </a:r>
          </a:p>
          <a:p>
            <a:pPr algn="ctr">
              <a:buFont typeface="Wingdings" pitchFamily="2" charset="2"/>
              <a:buChar char="Ø"/>
            </a:pPr>
            <a:r>
              <a:rPr lang="el-GR" altLang="el-GR" sz="2000" dirty="0" smtClean="0"/>
              <a:t>Ηπατίτιδες (</a:t>
            </a:r>
            <a:r>
              <a:rPr lang="en-US" altLang="el-GR" sz="2000" dirty="0" smtClean="0"/>
              <a:t>A,B,C)</a:t>
            </a:r>
          </a:p>
          <a:p>
            <a:pPr algn="ctr">
              <a:buFont typeface="Wingdings" pitchFamily="2" charset="2"/>
              <a:buChar char="Ø"/>
            </a:pPr>
            <a:r>
              <a:rPr lang="el-GR" altLang="el-GR" sz="2000" dirty="0" smtClean="0"/>
              <a:t>Αλκοολική ηπατίτιδα</a:t>
            </a:r>
          </a:p>
          <a:p>
            <a:pPr algn="ctr">
              <a:buFont typeface="Wingdings" pitchFamily="2" charset="2"/>
              <a:buChar char="Ø"/>
            </a:pPr>
            <a:r>
              <a:rPr lang="el-GR" altLang="el-GR" sz="2000" dirty="0" smtClean="0"/>
              <a:t>Φάρμακα</a:t>
            </a:r>
          </a:p>
          <a:p>
            <a:pPr algn="ctr">
              <a:buFont typeface="Wingdings" pitchFamily="2" charset="2"/>
              <a:buChar char="Ø"/>
            </a:pPr>
            <a:r>
              <a:rPr lang="el-GR" altLang="el-GR" sz="2000" dirty="0" smtClean="0"/>
              <a:t>Σήψη</a:t>
            </a:r>
          </a:p>
          <a:p>
            <a:pPr algn="ctr">
              <a:buFont typeface="Wingdings" pitchFamily="2" charset="2"/>
              <a:buChar char="Ø"/>
            </a:pPr>
            <a:r>
              <a:rPr lang="el-GR" altLang="el-GR" sz="2000" dirty="0" err="1" smtClean="0"/>
              <a:t>Σαρκοείδωση</a:t>
            </a:r>
            <a:endParaRPr lang="el-GR" altLang="el-GR" sz="2000" dirty="0" smtClean="0"/>
          </a:p>
          <a:p>
            <a:pPr algn="ctr">
              <a:buFont typeface="Wingdings" pitchFamily="2" charset="2"/>
              <a:buChar char="Ø"/>
            </a:pPr>
            <a:r>
              <a:rPr lang="el-GR" altLang="el-GR" sz="2000" dirty="0" smtClean="0"/>
              <a:t>Λέμφωμα/μεταστάσεις/ΗΚΚ</a:t>
            </a:r>
            <a:endParaRPr lang="en-US" altLang="el-GR" sz="2000" dirty="0" smtClean="0"/>
          </a:p>
          <a:p>
            <a:pPr marL="273050" indent="-273050" algn="ctr">
              <a:spcBef>
                <a:spcPts val="575"/>
              </a:spcBef>
              <a:buSzPct val="85000"/>
              <a:defRPr/>
            </a:pPr>
            <a:r>
              <a:rPr lang="el-GR" sz="2000" b="1" dirty="0" smtClean="0"/>
              <a:t>Διαταραχή μεταφοράς και σύζευξης </a:t>
            </a:r>
            <a:r>
              <a:rPr lang="el-GR" sz="2000" b="1" dirty="0" err="1" smtClean="0"/>
              <a:t>χολερυθρίνης</a:t>
            </a:r>
            <a:endParaRPr lang="el-GR" sz="2000" b="1" dirty="0" smtClean="0"/>
          </a:p>
          <a:p>
            <a:pPr marL="273050" indent="-273050" algn="ctr">
              <a:spcBef>
                <a:spcPts val="575"/>
              </a:spcBef>
              <a:buSzPct val="85000"/>
              <a:buFont typeface="Wingdings" pitchFamily="2" charset="2"/>
              <a:buChar char="Ø"/>
              <a:defRPr/>
            </a:pPr>
            <a:r>
              <a:rPr lang="el-GR" sz="2000" dirty="0" smtClean="0"/>
              <a:t>Σ. </a:t>
            </a:r>
            <a:r>
              <a:rPr lang="en-US" sz="2000" dirty="0" smtClean="0"/>
              <a:t>Gilbert</a:t>
            </a:r>
          </a:p>
          <a:p>
            <a:pPr marL="273050" indent="-273050" algn="ctr">
              <a:spcBef>
                <a:spcPts val="575"/>
              </a:spcBef>
              <a:buSzPct val="85000"/>
              <a:buFont typeface="Wingdings" pitchFamily="2" charset="2"/>
              <a:buChar char="Ø"/>
              <a:defRPr/>
            </a:pPr>
            <a:r>
              <a:rPr lang="el-GR" sz="2000" dirty="0" smtClean="0"/>
              <a:t>Σ. </a:t>
            </a:r>
            <a:r>
              <a:rPr lang="en-US" sz="2000" dirty="0" err="1" smtClean="0"/>
              <a:t>Dubin</a:t>
            </a:r>
            <a:r>
              <a:rPr lang="en-US" sz="2000" dirty="0" smtClean="0"/>
              <a:t>-Johnson</a:t>
            </a:r>
          </a:p>
          <a:p>
            <a:pPr marL="273050" indent="-273050" algn="ctr">
              <a:spcBef>
                <a:spcPts val="575"/>
              </a:spcBef>
              <a:buSzPct val="85000"/>
              <a:buFont typeface="Wingdings" pitchFamily="2" charset="2"/>
              <a:buChar char="Ø"/>
              <a:defRPr/>
            </a:pPr>
            <a:r>
              <a:rPr lang="el-GR" sz="2000" dirty="0" smtClean="0"/>
              <a:t>Σ. </a:t>
            </a:r>
            <a:r>
              <a:rPr lang="en-US" sz="2000" dirty="0" smtClean="0"/>
              <a:t>Rotor</a:t>
            </a:r>
            <a:endParaRPr lang="el-GR" sz="2000" dirty="0" smtClean="0"/>
          </a:p>
          <a:p>
            <a:pPr algn="ctr"/>
            <a:endParaRPr lang="en-US" sz="2000" dirty="0" smtClean="0"/>
          </a:p>
        </p:txBody>
      </p:sp>
      <p:sp>
        <p:nvSpPr>
          <p:cNvPr id="8" name="7 - TextBox"/>
          <p:cNvSpPr txBox="1"/>
          <p:nvPr/>
        </p:nvSpPr>
        <p:spPr>
          <a:xfrm>
            <a:off x="0" y="1011575"/>
            <a:ext cx="3012706" cy="3477875"/>
          </a:xfrm>
          <a:prstGeom prst="rect">
            <a:avLst/>
          </a:prstGeom>
          <a:noFill/>
        </p:spPr>
        <p:txBody>
          <a:bodyPr wrap="square" rtlCol="0">
            <a:spAutoFit/>
          </a:bodyPr>
          <a:lstStyle/>
          <a:p>
            <a:pPr algn="ctr"/>
            <a:r>
              <a:rPr lang="el-GR" altLang="el-GR" sz="2000" b="1" dirty="0" smtClean="0"/>
              <a:t>Καλοήθη</a:t>
            </a:r>
          </a:p>
          <a:p>
            <a:pPr algn="ctr">
              <a:buFont typeface="Wingdings" pitchFamily="2" charset="2"/>
              <a:buChar char="Ø"/>
            </a:pPr>
            <a:r>
              <a:rPr lang="el-GR" altLang="el-GR" sz="2000" dirty="0" err="1" smtClean="0"/>
              <a:t>Χοληδοχολιθίαση</a:t>
            </a:r>
            <a:endParaRPr lang="en-US" altLang="el-GR" sz="2000" dirty="0" smtClean="0"/>
          </a:p>
          <a:p>
            <a:pPr algn="ctr">
              <a:buFont typeface="Wingdings" pitchFamily="2" charset="2"/>
              <a:buChar char="Ø"/>
            </a:pPr>
            <a:r>
              <a:rPr lang="el-GR" altLang="el-GR" sz="2000" dirty="0" smtClean="0"/>
              <a:t>Μετεγχειρητικές στενώσεις χοληφόρων</a:t>
            </a:r>
          </a:p>
          <a:p>
            <a:pPr algn="ctr">
              <a:buFont typeface="Wingdings" pitchFamily="2" charset="2"/>
              <a:buChar char="Ø"/>
            </a:pPr>
            <a:r>
              <a:rPr lang="el-GR" altLang="el-GR" sz="2000" dirty="0" smtClean="0"/>
              <a:t>Πρωτοπαθής σκληρυντική </a:t>
            </a:r>
            <a:r>
              <a:rPr lang="el-GR" altLang="el-GR" sz="2000" dirty="0" err="1" smtClean="0"/>
              <a:t>χολαγγειϊτιδα</a:t>
            </a:r>
            <a:endParaRPr lang="el-GR" altLang="el-GR" sz="2000" dirty="0" smtClean="0"/>
          </a:p>
          <a:p>
            <a:pPr algn="ctr">
              <a:buFont typeface="Wingdings" pitchFamily="2" charset="2"/>
              <a:buChar char="Ø"/>
            </a:pPr>
            <a:r>
              <a:rPr lang="el-GR" altLang="el-GR" sz="2000" dirty="0" smtClean="0"/>
              <a:t>Χρόνια παγκρεατίτιδα</a:t>
            </a:r>
          </a:p>
          <a:p>
            <a:pPr algn="ctr">
              <a:buFont typeface="Wingdings" pitchFamily="2" charset="2"/>
              <a:buChar char="Ø"/>
            </a:pPr>
            <a:r>
              <a:rPr lang="en-US" altLang="el-GR" sz="2000" dirty="0" smtClean="0"/>
              <a:t>AIDS </a:t>
            </a:r>
            <a:r>
              <a:rPr lang="el-GR" altLang="el-GR" sz="2000" dirty="0" err="1" smtClean="0"/>
              <a:t>χολαγγειοπάθεια</a:t>
            </a:r>
            <a:endParaRPr lang="el-GR" altLang="el-GR" sz="2000" dirty="0" smtClean="0"/>
          </a:p>
          <a:p>
            <a:pPr algn="ctr">
              <a:buFont typeface="Wingdings" pitchFamily="2" charset="2"/>
              <a:buChar char="Ø"/>
            </a:pPr>
            <a:r>
              <a:rPr lang="el-GR" altLang="el-GR" sz="2000" dirty="0" smtClean="0"/>
              <a:t>Σύνδρομο </a:t>
            </a:r>
            <a:r>
              <a:rPr lang="en-US" altLang="el-GR" sz="2000" dirty="0" err="1" smtClean="0"/>
              <a:t>Mirizzi</a:t>
            </a:r>
            <a:endParaRPr lang="el-GR" altLang="el-GR" sz="2000" dirty="0" smtClean="0"/>
          </a:p>
          <a:p>
            <a:pPr algn="ctr">
              <a:buFont typeface="Wingdings" pitchFamily="2" charset="2"/>
              <a:buChar char="Ø"/>
            </a:pPr>
            <a:r>
              <a:rPr lang="el-GR" altLang="el-GR" sz="2000" dirty="0" smtClean="0"/>
              <a:t>Παρασιτικά νοσήματα (</a:t>
            </a:r>
            <a:r>
              <a:rPr lang="el-GR" altLang="el-GR" sz="2000" dirty="0" err="1" smtClean="0"/>
              <a:t>ασκαριδίαση</a:t>
            </a:r>
            <a:r>
              <a:rPr lang="el-GR" altLang="el-GR" sz="2000" dirty="0" smtClean="0"/>
              <a:t>)</a:t>
            </a:r>
            <a:endParaRPr lang="en-US" sz="2000" dirty="0" smtClean="0"/>
          </a:p>
        </p:txBody>
      </p:sp>
      <p:sp>
        <p:nvSpPr>
          <p:cNvPr id="9" name="8 - TextBox"/>
          <p:cNvSpPr txBox="1"/>
          <p:nvPr/>
        </p:nvSpPr>
        <p:spPr>
          <a:xfrm>
            <a:off x="2956560" y="952221"/>
            <a:ext cx="3012706" cy="3247043"/>
          </a:xfrm>
          <a:prstGeom prst="rect">
            <a:avLst/>
          </a:prstGeom>
          <a:noFill/>
        </p:spPr>
        <p:txBody>
          <a:bodyPr wrap="square" rtlCol="0">
            <a:spAutoFit/>
          </a:bodyPr>
          <a:lstStyle/>
          <a:p>
            <a:pPr marL="273050" indent="-273050" algn="ctr">
              <a:spcBef>
                <a:spcPts val="575"/>
              </a:spcBef>
              <a:buClr>
                <a:schemeClr val="accent1"/>
              </a:buClr>
              <a:buSzPct val="85000"/>
              <a:buFont typeface="Wingdings 2" pitchFamily="18" charset="2"/>
              <a:buNone/>
              <a:defRPr/>
            </a:pPr>
            <a:r>
              <a:rPr lang="el-GR" sz="2000" b="1" dirty="0" smtClean="0"/>
              <a:t>Κακοήθη</a:t>
            </a:r>
            <a:endParaRPr lang="el-GR" sz="2000" dirty="0" smtClean="0"/>
          </a:p>
          <a:p>
            <a:pPr marL="273050" indent="-273050" algn="ctr">
              <a:spcBef>
                <a:spcPts val="575"/>
              </a:spcBef>
              <a:buSzPct val="85000"/>
              <a:buFont typeface="Wingdings" pitchFamily="2" charset="2"/>
              <a:buChar char="Ø"/>
              <a:defRPr/>
            </a:pPr>
            <a:r>
              <a:rPr lang="el-GR" sz="2000" dirty="0" err="1" smtClean="0"/>
              <a:t>Χολαγγειοκαρκίνωμα</a:t>
            </a:r>
            <a:endParaRPr lang="el-GR" sz="2000" dirty="0" smtClean="0"/>
          </a:p>
          <a:p>
            <a:pPr marL="273050" indent="-273050" algn="ctr">
              <a:spcBef>
                <a:spcPts val="575"/>
              </a:spcBef>
              <a:buSzPct val="85000"/>
              <a:buFont typeface="Wingdings" pitchFamily="2" charset="2"/>
              <a:buChar char="Ø"/>
              <a:defRPr/>
            </a:pPr>
            <a:r>
              <a:rPr lang="el-GR" sz="2000" dirty="0" smtClean="0"/>
              <a:t>Καρκίνος κεφαλής παγκρέατος</a:t>
            </a:r>
          </a:p>
          <a:p>
            <a:pPr marL="273050" indent="-273050" algn="ctr">
              <a:spcBef>
                <a:spcPts val="575"/>
              </a:spcBef>
              <a:buSzPct val="85000"/>
              <a:buFont typeface="Wingdings" pitchFamily="2" charset="2"/>
              <a:buChar char="Ø"/>
              <a:defRPr/>
            </a:pPr>
            <a:r>
              <a:rPr lang="el-GR" sz="2000" dirty="0" smtClean="0"/>
              <a:t>Καρκίνος χοληδόχου κύστης</a:t>
            </a:r>
          </a:p>
          <a:p>
            <a:pPr marL="273050" indent="-273050" algn="ctr">
              <a:spcBef>
                <a:spcPts val="575"/>
              </a:spcBef>
              <a:buSzPct val="85000"/>
              <a:buFont typeface="Wingdings" pitchFamily="2" charset="2"/>
              <a:buChar char="Ø"/>
              <a:defRPr/>
            </a:pPr>
            <a:r>
              <a:rPr lang="el-GR" sz="2000" dirty="0" err="1" smtClean="0"/>
              <a:t>Περιληκυθικός</a:t>
            </a:r>
            <a:r>
              <a:rPr lang="el-GR" sz="2000" dirty="0" smtClean="0"/>
              <a:t> καρκίνος</a:t>
            </a:r>
          </a:p>
          <a:p>
            <a:pPr marL="273050" indent="-273050" algn="ctr">
              <a:spcBef>
                <a:spcPts val="575"/>
              </a:spcBef>
              <a:buSzPct val="85000"/>
              <a:buFont typeface="Wingdings" pitchFamily="2" charset="2"/>
              <a:buChar char="Ø"/>
              <a:defRPr/>
            </a:pPr>
            <a:r>
              <a:rPr lang="el-GR" sz="2000" dirty="0" err="1" smtClean="0"/>
              <a:t>Περιπυλαία</a:t>
            </a:r>
            <a:r>
              <a:rPr lang="el-GR" sz="2000" dirty="0" smtClean="0"/>
              <a:t> </a:t>
            </a:r>
            <a:r>
              <a:rPr lang="el-GR" sz="2000" dirty="0" err="1" smtClean="0"/>
              <a:t>λεμφαδενοπάθεια</a:t>
            </a:r>
            <a:endParaRPr lang="en-US" sz="20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38200" y="0"/>
            <a:ext cx="10515600" cy="1211263"/>
          </a:xfrm>
        </p:spPr>
        <p:txBody>
          <a:bodyPr/>
          <a:lstStyle/>
          <a:p>
            <a:pPr algn="ctr" eaLnBrk="1" hangingPunct="1"/>
            <a:r>
              <a:rPr lang="el-GR" smtClean="0"/>
              <a:t>Τρόπος προσέγγισης</a:t>
            </a:r>
          </a:p>
        </p:txBody>
      </p:sp>
      <p:sp>
        <p:nvSpPr>
          <p:cNvPr id="25603" name="Content Placeholder 2"/>
          <p:cNvSpPr>
            <a:spLocks noGrp="1"/>
          </p:cNvSpPr>
          <p:nvPr>
            <p:ph idx="1"/>
          </p:nvPr>
        </p:nvSpPr>
        <p:spPr>
          <a:xfrm>
            <a:off x="838200" y="1384300"/>
            <a:ext cx="10515600" cy="4859338"/>
          </a:xfrm>
        </p:spPr>
        <p:txBody>
          <a:bodyPr/>
          <a:lstStyle/>
          <a:p>
            <a:pPr algn="ctr" eaLnBrk="1" hangingPunct="1"/>
            <a:r>
              <a:rPr lang="el-GR" sz="3200" smtClean="0"/>
              <a:t>Ιστορικό </a:t>
            </a:r>
          </a:p>
          <a:p>
            <a:pPr algn="ctr" eaLnBrk="1" hangingPunct="1"/>
            <a:endParaRPr lang="el-GR" sz="3200" smtClean="0"/>
          </a:p>
          <a:p>
            <a:pPr algn="ctr" eaLnBrk="1" hangingPunct="1"/>
            <a:r>
              <a:rPr lang="el-GR" sz="3200" smtClean="0"/>
              <a:t>Κλινική εξέταση</a:t>
            </a:r>
          </a:p>
          <a:p>
            <a:pPr algn="ctr" eaLnBrk="1" hangingPunct="1"/>
            <a:endParaRPr lang="el-GR" sz="3200" smtClean="0"/>
          </a:p>
          <a:p>
            <a:pPr algn="ctr" eaLnBrk="1" hangingPunct="1"/>
            <a:r>
              <a:rPr lang="el-GR" sz="3200" smtClean="0"/>
              <a:t>Εργαστηριακός έλεγχος</a:t>
            </a:r>
          </a:p>
          <a:p>
            <a:pPr algn="ctr" eaLnBrk="1" hangingPunct="1"/>
            <a:endParaRPr lang="el-GR" sz="3200" smtClean="0"/>
          </a:p>
          <a:p>
            <a:pPr algn="ctr" eaLnBrk="1" hangingPunct="1"/>
            <a:r>
              <a:rPr lang="el-GR" sz="3200" smtClean="0"/>
              <a:t>Ακτινολογικός έλεγχος</a:t>
            </a:r>
          </a:p>
        </p:txBody>
      </p:sp>
    </p:spTree>
    <p:extLst>
      <p:ext uri="{BB962C8B-B14F-4D97-AF65-F5344CB8AC3E}">
        <p14:creationId xmlns:p14="http://schemas.microsoft.com/office/powerpoint/2010/main" val="2141244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0"/>
            <a:ext cx="10515600" cy="719138"/>
          </a:xfrm>
        </p:spPr>
        <p:txBody>
          <a:bodyPr/>
          <a:lstStyle/>
          <a:p>
            <a:pPr algn="ctr" eaLnBrk="1" hangingPunct="1"/>
            <a:r>
              <a:rPr lang="el-GR" smtClean="0"/>
              <a:t>ΙΣΤΟΡΙΚΟ</a:t>
            </a:r>
          </a:p>
        </p:txBody>
      </p:sp>
      <p:sp>
        <p:nvSpPr>
          <p:cNvPr id="3" name="Content Placeholder 2"/>
          <p:cNvSpPr>
            <a:spLocks noGrp="1"/>
          </p:cNvSpPr>
          <p:nvPr>
            <p:ph idx="1"/>
          </p:nvPr>
        </p:nvSpPr>
        <p:spPr>
          <a:xfrm>
            <a:off x="838200" y="889000"/>
            <a:ext cx="10515600" cy="5694363"/>
          </a:xfrm>
        </p:spPr>
        <p:txBody>
          <a:bodyPr rtlCol="0">
            <a:normAutofit/>
          </a:bodyPr>
          <a:lstStyle/>
          <a:p>
            <a:pPr algn="ctr" eaLnBrk="1" fontAlgn="auto" hangingPunct="1">
              <a:spcAft>
                <a:spcPts val="0"/>
              </a:spcAft>
              <a:defRPr/>
            </a:pPr>
            <a:r>
              <a:rPr lang="el-GR" b="1" dirty="0" smtClean="0"/>
              <a:t>ΕΞΑΙΡΕΤΙΚΑ ΣΗΜΑΝΤΙΚΟ</a:t>
            </a:r>
            <a:endParaRPr lang="en-US" b="1" dirty="0" smtClean="0"/>
          </a:p>
          <a:p>
            <a:pPr algn="ctr" eaLnBrk="1" fontAlgn="auto" hangingPunct="1">
              <a:spcAft>
                <a:spcPts val="0"/>
              </a:spcAft>
              <a:defRPr/>
            </a:pPr>
            <a:endParaRPr lang="en-US" dirty="0" smtClean="0"/>
          </a:p>
          <a:p>
            <a:pPr algn="ctr" eaLnBrk="1" fontAlgn="auto" hangingPunct="1">
              <a:spcAft>
                <a:spcPts val="0"/>
              </a:spcAft>
              <a:defRPr/>
            </a:pPr>
            <a:r>
              <a:rPr lang="el-GR" dirty="0" smtClean="0"/>
              <a:t>Σημαντικές ερωτήσεις </a:t>
            </a:r>
            <a:r>
              <a:rPr lang="en-US" dirty="0" smtClean="0"/>
              <a:t>:</a:t>
            </a:r>
            <a:endParaRPr lang="el-GR" dirty="0" smtClean="0"/>
          </a:p>
          <a:p>
            <a:pPr algn="ctr" eaLnBrk="1" fontAlgn="auto" hangingPunct="1">
              <a:spcAft>
                <a:spcPts val="0"/>
              </a:spcAft>
              <a:buFont typeface="Wingdings" pitchFamily="2" charset="2"/>
              <a:buChar char="Ø"/>
              <a:defRPr/>
            </a:pPr>
            <a:r>
              <a:rPr lang="el-GR" dirty="0" smtClean="0"/>
              <a:t>Διάρκεια </a:t>
            </a:r>
            <a:r>
              <a:rPr lang="el-GR" dirty="0" err="1" smtClean="0"/>
              <a:t>ικτέρου</a:t>
            </a:r>
            <a:r>
              <a:rPr lang="el-GR" dirty="0" smtClean="0"/>
              <a:t> </a:t>
            </a:r>
          </a:p>
          <a:p>
            <a:pPr algn="ctr" eaLnBrk="1" fontAlgn="auto" hangingPunct="1">
              <a:spcAft>
                <a:spcPts val="0"/>
              </a:spcAft>
              <a:buFont typeface="Wingdings" pitchFamily="2" charset="2"/>
              <a:buChar char="Ø"/>
              <a:defRPr/>
            </a:pPr>
            <a:r>
              <a:rPr lang="el-GR" dirty="0" smtClean="0"/>
              <a:t>Ανάλογα επεισόδια στο παρελθόν</a:t>
            </a:r>
            <a:endParaRPr lang="en-US" dirty="0" smtClean="0"/>
          </a:p>
          <a:p>
            <a:pPr algn="ctr" eaLnBrk="1" fontAlgn="auto" hangingPunct="1">
              <a:spcAft>
                <a:spcPts val="0"/>
              </a:spcAft>
              <a:buFont typeface="Wingdings" pitchFamily="2" charset="2"/>
              <a:buChar char="Ø"/>
              <a:defRPr/>
            </a:pPr>
            <a:r>
              <a:rPr lang="el-GR" dirty="0" err="1" smtClean="0"/>
              <a:t>Συνοδά</a:t>
            </a:r>
            <a:r>
              <a:rPr lang="el-GR" dirty="0" smtClean="0"/>
              <a:t> συμπτώματα (πυρετός, </a:t>
            </a:r>
            <a:r>
              <a:rPr lang="el-GR" dirty="0" err="1" smtClean="0"/>
              <a:t>λεμφαδενοπάθεια</a:t>
            </a:r>
            <a:r>
              <a:rPr lang="el-GR" dirty="0" smtClean="0"/>
              <a:t>, κοιλιακό άλγος, διάρροιες) </a:t>
            </a:r>
          </a:p>
          <a:p>
            <a:pPr algn="ctr" eaLnBrk="1" fontAlgn="auto" hangingPunct="1">
              <a:spcAft>
                <a:spcPts val="0"/>
              </a:spcAft>
              <a:buFont typeface="Wingdings" pitchFamily="2" charset="2"/>
              <a:buChar char="Ø"/>
              <a:defRPr/>
            </a:pPr>
            <a:r>
              <a:rPr lang="el-GR" dirty="0" smtClean="0"/>
              <a:t>Αποχρωματισμός </a:t>
            </a:r>
            <a:r>
              <a:rPr lang="el-GR" dirty="0" err="1" smtClean="0"/>
              <a:t>κορπάνων</a:t>
            </a:r>
            <a:r>
              <a:rPr lang="el-GR" dirty="0" smtClean="0"/>
              <a:t> – </a:t>
            </a:r>
            <a:r>
              <a:rPr lang="el-GR" dirty="0" err="1" smtClean="0"/>
              <a:t>Υπέρχρωση</a:t>
            </a:r>
            <a:r>
              <a:rPr lang="el-GR" dirty="0" smtClean="0"/>
              <a:t> ούρων !!!</a:t>
            </a:r>
          </a:p>
          <a:p>
            <a:pPr algn="ctr" eaLnBrk="1" fontAlgn="auto" hangingPunct="1">
              <a:spcAft>
                <a:spcPts val="0"/>
              </a:spcAft>
              <a:buFont typeface="Wingdings" pitchFamily="2" charset="2"/>
              <a:buChar char="Ø"/>
              <a:defRPr/>
            </a:pPr>
            <a:r>
              <a:rPr lang="el-GR" dirty="0" smtClean="0"/>
              <a:t>Φάρμακα - Αλκοόλ – </a:t>
            </a:r>
            <a:r>
              <a:rPr lang="el-GR" dirty="0" smtClean="0">
                <a:solidFill>
                  <a:srgbClr val="FF0000"/>
                </a:solidFill>
              </a:rPr>
              <a:t>Βότανα </a:t>
            </a:r>
          </a:p>
          <a:p>
            <a:pPr algn="ctr" eaLnBrk="1" fontAlgn="auto" hangingPunct="1">
              <a:spcAft>
                <a:spcPts val="0"/>
              </a:spcAft>
              <a:buFont typeface="Wingdings" pitchFamily="2" charset="2"/>
              <a:buChar char="Ø"/>
              <a:defRPr/>
            </a:pPr>
            <a:r>
              <a:rPr lang="el-GR" dirty="0" smtClean="0"/>
              <a:t>Οικογενειακό ιστορικό</a:t>
            </a:r>
          </a:p>
          <a:p>
            <a:pPr algn="ctr" eaLnBrk="1" fontAlgn="auto" hangingPunct="1">
              <a:spcAft>
                <a:spcPts val="0"/>
              </a:spcAft>
              <a:defRPr/>
            </a:pPr>
            <a:endParaRPr lang="el-GR" dirty="0" smtClean="0"/>
          </a:p>
          <a:p>
            <a:pPr algn="ctr" eaLnBrk="1" fontAlgn="auto" hangingPunct="1">
              <a:spcAft>
                <a:spcPts val="0"/>
              </a:spcAft>
              <a:defRPr/>
            </a:pPr>
            <a:endParaRPr lang="el-GR" dirty="0"/>
          </a:p>
        </p:txBody>
      </p:sp>
    </p:spTree>
    <p:extLst>
      <p:ext uri="{BB962C8B-B14F-4D97-AF65-F5344CB8AC3E}">
        <p14:creationId xmlns:p14="http://schemas.microsoft.com/office/powerpoint/2010/main" val="39927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838200" y="0"/>
            <a:ext cx="10515600" cy="1041400"/>
          </a:xfrm>
        </p:spPr>
        <p:txBody>
          <a:bodyPr/>
          <a:lstStyle/>
          <a:p>
            <a:pPr algn="ctr" eaLnBrk="1" hangingPunct="1"/>
            <a:r>
              <a:rPr lang="el-GR" smtClean="0"/>
              <a:t>Κλινική εξέταση </a:t>
            </a:r>
            <a:endParaRPr lang="en-US" smtClean="0"/>
          </a:p>
        </p:txBody>
      </p:sp>
      <p:sp>
        <p:nvSpPr>
          <p:cNvPr id="27651" name="2 - Θέση περιεχομένου"/>
          <p:cNvSpPr>
            <a:spLocks noGrp="1"/>
          </p:cNvSpPr>
          <p:nvPr>
            <p:ph idx="1"/>
          </p:nvPr>
        </p:nvSpPr>
        <p:spPr>
          <a:xfrm>
            <a:off x="379413" y="954088"/>
            <a:ext cx="11423650" cy="5734050"/>
          </a:xfrm>
        </p:spPr>
        <p:txBody>
          <a:bodyPr/>
          <a:lstStyle/>
          <a:p>
            <a:pPr eaLnBrk="1" hangingPunct="1"/>
            <a:r>
              <a:rPr lang="el-GR" sz="3000" b="1" dirty="0" smtClean="0"/>
              <a:t>Γενική εικόνα</a:t>
            </a:r>
            <a:r>
              <a:rPr lang="en-US" sz="3000" b="1" dirty="0" smtClean="0"/>
              <a:t>: </a:t>
            </a:r>
            <a:r>
              <a:rPr lang="en-US" sz="3000" dirty="0" smtClean="0"/>
              <a:t>BMI</a:t>
            </a:r>
            <a:r>
              <a:rPr lang="el-GR" sz="3000" dirty="0" smtClean="0"/>
              <a:t>,</a:t>
            </a:r>
            <a:r>
              <a:rPr lang="en-US" sz="3000" dirty="0" smtClean="0"/>
              <a:t> </a:t>
            </a:r>
            <a:r>
              <a:rPr lang="el-GR" sz="3000" dirty="0" err="1" smtClean="0"/>
              <a:t>Σαρκοπενία</a:t>
            </a:r>
            <a:r>
              <a:rPr lang="el-GR" sz="3000" dirty="0" smtClean="0"/>
              <a:t> </a:t>
            </a:r>
          </a:p>
          <a:p>
            <a:pPr eaLnBrk="1" hangingPunct="1"/>
            <a:r>
              <a:rPr lang="el-GR" sz="3000" b="1" dirty="0" smtClean="0"/>
              <a:t>Δέρμα και επιπεφυκότες</a:t>
            </a:r>
            <a:r>
              <a:rPr lang="en-US" sz="3000" b="1" dirty="0" smtClean="0"/>
              <a:t>: </a:t>
            </a:r>
            <a:r>
              <a:rPr lang="el-GR" sz="3000" dirty="0" smtClean="0"/>
              <a:t>Ικτερική χροιά, απώλεια τριχών στέρνου και εφηβαίου, γυναικομαστία, αραχνοειδείς σπίλοι</a:t>
            </a:r>
            <a:r>
              <a:rPr lang="en-US" sz="3000" dirty="0" smtClean="0"/>
              <a:t>, </a:t>
            </a:r>
            <a:r>
              <a:rPr lang="el-GR" sz="3000" dirty="0" smtClean="0"/>
              <a:t>κεφαλή μέδουσας </a:t>
            </a:r>
            <a:r>
              <a:rPr lang="el-GR" sz="3000" dirty="0" err="1" smtClean="0"/>
              <a:t>περιομφαλικά</a:t>
            </a:r>
            <a:r>
              <a:rPr lang="el-GR" sz="3000" dirty="0" smtClean="0"/>
              <a:t>, περιφερικά οιδήματα</a:t>
            </a:r>
            <a:r>
              <a:rPr lang="en-US" sz="3000" dirty="0" smtClean="0"/>
              <a:t>, </a:t>
            </a:r>
            <a:r>
              <a:rPr lang="el-GR" sz="3000" dirty="0" err="1" smtClean="0"/>
              <a:t>μελάγχρωση</a:t>
            </a:r>
            <a:r>
              <a:rPr lang="el-GR" sz="3000" dirty="0" smtClean="0"/>
              <a:t> δέρματος</a:t>
            </a:r>
          </a:p>
          <a:p>
            <a:pPr eaLnBrk="1" hangingPunct="1"/>
            <a:r>
              <a:rPr lang="el-GR" sz="3000" b="1" dirty="0" smtClean="0"/>
              <a:t>Οφθαλμοί</a:t>
            </a:r>
            <a:r>
              <a:rPr lang="en-US" sz="3000" b="1" dirty="0" smtClean="0"/>
              <a:t>:</a:t>
            </a:r>
            <a:r>
              <a:rPr lang="en-US" sz="3000" dirty="0" smtClean="0"/>
              <a:t> </a:t>
            </a:r>
            <a:r>
              <a:rPr lang="el-GR" sz="3000" dirty="0" smtClean="0"/>
              <a:t>Χροιά επιπεφυκότων, </a:t>
            </a:r>
            <a:r>
              <a:rPr lang="en-US" sz="3000" dirty="0" err="1" smtClean="0"/>
              <a:t>Kayser</a:t>
            </a:r>
            <a:r>
              <a:rPr lang="en-US" sz="3000" dirty="0" smtClean="0"/>
              <a:t>-Fleischer</a:t>
            </a:r>
            <a:endParaRPr lang="el-GR" sz="3000" dirty="0" smtClean="0"/>
          </a:p>
          <a:p>
            <a:pPr eaLnBrk="1" hangingPunct="1"/>
            <a:r>
              <a:rPr lang="el-GR" sz="3000" b="1" dirty="0" smtClean="0"/>
              <a:t>Νευρικό</a:t>
            </a:r>
            <a:r>
              <a:rPr lang="en-US" sz="3000" b="1" dirty="0" smtClean="0"/>
              <a:t>:</a:t>
            </a:r>
            <a:r>
              <a:rPr lang="en-US" sz="3000" dirty="0" smtClean="0"/>
              <a:t> </a:t>
            </a:r>
            <a:r>
              <a:rPr lang="el-GR" sz="3000" dirty="0" smtClean="0"/>
              <a:t>Ηπατική εγκεφαλοπάθεια</a:t>
            </a:r>
          </a:p>
          <a:p>
            <a:pPr eaLnBrk="1" hangingPunct="1"/>
            <a:r>
              <a:rPr lang="el-GR" sz="3000" b="1" dirty="0" smtClean="0"/>
              <a:t>Καρδιαγγειακό</a:t>
            </a:r>
            <a:r>
              <a:rPr lang="en-US" sz="3000" b="1" dirty="0" smtClean="0"/>
              <a:t>:</a:t>
            </a:r>
            <a:r>
              <a:rPr lang="en-US" sz="3000" dirty="0" smtClean="0"/>
              <a:t> </a:t>
            </a:r>
            <a:r>
              <a:rPr lang="el-GR" sz="3000" dirty="0" smtClean="0"/>
              <a:t>Πρόσθετοι τόνοι, μετακίνηση σημείου καρδιακής ώσης, </a:t>
            </a:r>
            <a:r>
              <a:rPr lang="el-GR" sz="3000" dirty="0" err="1" smtClean="0"/>
              <a:t>σφαγίτιδες</a:t>
            </a:r>
            <a:r>
              <a:rPr lang="el-GR" sz="3000" dirty="0" smtClean="0"/>
              <a:t> </a:t>
            </a:r>
          </a:p>
          <a:p>
            <a:pPr eaLnBrk="1" hangingPunct="1"/>
            <a:r>
              <a:rPr lang="el-GR" sz="3000" b="1" dirty="0" smtClean="0"/>
              <a:t>Λεμφαδένες</a:t>
            </a:r>
            <a:r>
              <a:rPr lang="en-US" sz="3000" b="1" dirty="0" smtClean="0"/>
              <a:t>:</a:t>
            </a:r>
            <a:r>
              <a:rPr lang="en-US" sz="3000" dirty="0" smtClean="0"/>
              <a:t> Virchow, Sister Mary Joseph’s </a:t>
            </a:r>
            <a:endParaRPr lang="el-GR" sz="3000" dirty="0" smtClean="0"/>
          </a:p>
          <a:p>
            <a:r>
              <a:rPr lang="el-GR" sz="3000" b="1" dirty="0" smtClean="0"/>
              <a:t>Γαστρεντερικό</a:t>
            </a:r>
            <a:r>
              <a:rPr lang="en-US" sz="3000" b="1" dirty="0" smtClean="0"/>
              <a:t>: </a:t>
            </a:r>
            <a:r>
              <a:rPr lang="el-GR" sz="3000" dirty="0" smtClean="0"/>
              <a:t>Μέγεθος και υφή ήπατος, </a:t>
            </a:r>
            <a:r>
              <a:rPr lang="el-GR" sz="3000" dirty="0" err="1" smtClean="0"/>
              <a:t>Ασκίτης</a:t>
            </a:r>
            <a:r>
              <a:rPr lang="el-GR" sz="3000" dirty="0" smtClean="0"/>
              <a:t>, Μέγεθος </a:t>
            </a:r>
            <a:r>
              <a:rPr lang="el-GR" sz="3000" dirty="0" err="1" smtClean="0"/>
              <a:t>Σπληνός</a:t>
            </a:r>
            <a:r>
              <a:rPr lang="en-US" sz="3000" dirty="0" smtClean="0"/>
              <a:t>, </a:t>
            </a:r>
            <a:r>
              <a:rPr lang="el-GR" sz="3000" dirty="0" smtClean="0"/>
              <a:t>σ. </a:t>
            </a:r>
            <a:r>
              <a:rPr lang="en-US" sz="3000" dirty="0" smtClean="0"/>
              <a:t>Murphy</a:t>
            </a:r>
            <a:r>
              <a:rPr lang="el-GR" sz="3000" dirty="0" smtClean="0"/>
              <a:t>, σ. </a:t>
            </a:r>
            <a:r>
              <a:rPr lang="en-US" sz="3200" dirty="0" smtClean="0"/>
              <a:t>Courvoisier</a:t>
            </a:r>
            <a:endParaRPr lang="el-GR" sz="3000" dirty="0" smtClean="0"/>
          </a:p>
          <a:p>
            <a:pPr eaLnBrk="1" hangingPunct="1"/>
            <a:endParaRPr lang="en-US" sz="3000" dirty="0" smtClean="0"/>
          </a:p>
          <a:p>
            <a:pPr eaLnBrk="1" hangingPunct="1"/>
            <a:endParaRPr lang="en-US" sz="3000" dirty="0" smtClean="0"/>
          </a:p>
        </p:txBody>
      </p:sp>
    </p:spTree>
    <p:extLst>
      <p:ext uri="{BB962C8B-B14F-4D97-AF65-F5344CB8AC3E}">
        <p14:creationId xmlns:p14="http://schemas.microsoft.com/office/powerpoint/2010/main" val="3689224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46827" y="0"/>
            <a:ext cx="10515600" cy="1325563"/>
          </a:xfrm>
        </p:spPr>
        <p:txBody>
          <a:bodyPr/>
          <a:lstStyle/>
          <a:p>
            <a:pPr algn="ctr"/>
            <a:r>
              <a:rPr lang="el-GR" dirty="0" smtClean="0"/>
              <a:t>Εργαστηριακός έλεγχος</a:t>
            </a:r>
            <a:endParaRPr lang="el-GR" dirty="0"/>
          </a:p>
        </p:txBody>
      </p:sp>
      <p:sp>
        <p:nvSpPr>
          <p:cNvPr id="3" name="2 - Θέση περιεχομένου"/>
          <p:cNvSpPr>
            <a:spLocks noGrp="1"/>
          </p:cNvSpPr>
          <p:nvPr>
            <p:ph idx="1"/>
          </p:nvPr>
        </p:nvSpPr>
        <p:spPr>
          <a:xfrm>
            <a:off x="838200" y="1325111"/>
            <a:ext cx="10515600" cy="4351338"/>
          </a:xfrm>
        </p:spPr>
        <p:txBody>
          <a:bodyPr/>
          <a:lstStyle/>
          <a:p>
            <a:pPr algn="ctr"/>
            <a:r>
              <a:rPr lang="el-GR" dirty="0" smtClean="0"/>
              <a:t>Άμεση και έμμεση </a:t>
            </a:r>
            <a:r>
              <a:rPr lang="el-GR" dirty="0" err="1" smtClean="0"/>
              <a:t>χολερυθρίνη</a:t>
            </a:r>
            <a:endParaRPr lang="el-GR" dirty="0" smtClean="0"/>
          </a:p>
          <a:p>
            <a:pPr algn="ctr"/>
            <a:r>
              <a:rPr lang="el-GR" dirty="0" smtClean="0"/>
              <a:t>Γενική ούρων (</a:t>
            </a:r>
            <a:r>
              <a:rPr lang="el-GR" dirty="0" err="1" smtClean="0"/>
              <a:t>ουροχολινογόνο</a:t>
            </a:r>
            <a:r>
              <a:rPr lang="el-GR" dirty="0" smtClean="0"/>
              <a:t>)</a:t>
            </a:r>
            <a:endParaRPr lang="en-US" dirty="0" smtClean="0"/>
          </a:p>
          <a:p>
            <a:pPr algn="ctr"/>
            <a:endParaRPr lang="el-GR" dirty="0" smtClean="0"/>
          </a:p>
          <a:p>
            <a:pPr algn="ctr"/>
            <a:r>
              <a:rPr lang="en-US" dirty="0" smtClean="0"/>
              <a:t>AST, ALT, </a:t>
            </a:r>
            <a:r>
              <a:rPr lang="en-US" dirty="0" err="1" smtClean="0"/>
              <a:t>gGT</a:t>
            </a:r>
            <a:r>
              <a:rPr lang="en-US" dirty="0" smtClean="0"/>
              <a:t>, ALP</a:t>
            </a:r>
          </a:p>
          <a:p>
            <a:pPr algn="ctr"/>
            <a:endParaRPr lang="el-GR" dirty="0" smtClean="0"/>
          </a:p>
          <a:p>
            <a:pPr algn="ctr"/>
            <a:r>
              <a:rPr lang="en-US" dirty="0" smtClean="0"/>
              <a:t>LDH, </a:t>
            </a:r>
            <a:r>
              <a:rPr lang="el-GR" dirty="0" err="1" smtClean="0"/>
              <a:t>απτοσφαιρίνες</a:t>
            </a:r>
            <a:r>
              <a:rPr lang="el-GR" dirty="0" smtClean="0"/>
              <a:t>, γενική αίματος</a:t>
            </a:r>
            <a:endParaRPr lang="en-US" dirty="0" smtClean="0"/>
          </a:p>
          <a:p>
            <a:pPr algn="ctr"/>
            <a:r>
              <a:rPr lang="el-GR" dirty="0" smtClean="0"/>
              <a:t>Περιφερικό πλακάκι για </a:t>
            </a:r>
            <a:r>
              <a:rPr lang="el-GR" dirty="0" err="1" smtClean="0"/>
              <a:t>σχιστοκύτταρα</a:t>
            </a:r>
            <a:endParaRPr lang="el-GR" dirty="0" smtClean="0"/>
          </a:p>
          <a:p>
            <a:pPr algn="ct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The liver is an organ with many functions | Lifespan.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6213" y="5349875"/>
            <a:ext cx="26812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 Τίτλος"/>
          <p:cNvSpPr>
            <a:spLocks noGrp="1"/>
          </p:cNvSpPr>
          <p:nvPr>
            <p:ph type="title"/>
          </p:nvPr>
        </p:nvSpPr>
        <p:spPr>
          <a:xfrm>
            <a:off x="825500" y="0"/>
            <a:ext cx="10515600" cy="1325563"/>
          </a:xfrm>
        </p:spPr>
        <p:txBody>
          <a:bodyPr/>
          <a:lstStyle/>
          <a:p>
            <a:pPr algn="ctr"/>
            <a:r>
              <a:rPr lang="el-GR" smtClean="0"/>
              <a:t>Κατευθυντήριες οδηγίες </a:t>
            </a:r>
            <a:r>
              <a:rPr lang="en-US" smtClean="0"/>
              <a:t>ACG</a:t>
            </a:r>
          </a:p>
        </p:txBody>
      </p:sp>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 y="1411288"/>
            <a:ext cx="113585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13 - TextBox"/>
          <p:cNvSpPr txBox="1">
            <a:spLocks noChangeArrowheads="1"/>
          </p:cNvSpPr>
          <p:nvPr/>
        </p:nvSpPr>
        <p:spPr bwMode="auto">
          <a:xfrm>
            <a:off x="9955213" y="6611938"/>
            <a:ext cx="223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pic>
        <p:nvPicPr>
          <p:cNvPr id="615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 y="4113213"/>
            <a:ext cx="113030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655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825500" y="0"/>
            <a:ext cx="10515600" cy="627063"/>
          </a:xfrm>
        </p:spPr>
        <p:txBody>
          <a:bodyPr>
            <a:normAutofit fontScale="90000"/>
          </a:bodyPr>
          <a:lstStyle/>
          <a:p>
            <a:pPr algn="ctr"/>
            <a:r>
              <a:rPr lang="el-GR" sz="4000" dirty="0" smtClean="0"/>
              <a:t>Διαγνωστική προσέγγιση </a:t>
            </a:r>
            <a:r>
              <a:rPr lang="el-GR" sz="4000" dirty="0" err="1" smtClean="0"/>
              <a:t>ικτέρου</a:t>
            </a:r>
            <a:endParaRPr lang="en-US" sz="4000" dirty="0" smtClean="0"/>
          </a:p>
        </p:txBody>
      </p:sp>
      <p:sp>
        <p:nvSpPr>
          <p:cNvPr id="4" name="3 - Ορθογώνιο"/>
          <p:cNvSpPr/>
          <p:nvPr/>
        </p:nvSpPr>
        <p:spPr>
          <a:xfrm>
            <a:off x="4506913" y="639763"/>
            <a:ext cx="3330575"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Γενική ούρων, άμεση και έμμεση </a:t>
            </a:r>
            <a:r>
              <a:rPr lang="el-GR" dirty="0" err="1" smtClean="0"/>
              <a:t>χολερυθρίνη</a:t>
            </a:r>
            <a:endParaRPr lang="en-US" dirty="0"/>
          </a:p>
        </p:txBody>
      </p:sp>
      <p:cxnSp>
        <p:nvCxnSpPr>
          <p:cNvPr id="6" name="5 - Ευθύγραμμο βέλος σύνδεσης"/>
          <p:cNvCxnSpPr>
            <a:stCxn id="4" idx="2"/>
          </p:cNvCxnSpPr>
          <p:nvPr/>
        </p:nvCxnSpPr>
        <p:spPr>
          <a:xfrm rot="16200000" flipH="1">
            <a:off x="5892006" y="1756569"/>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 Ορθογώνιο"/>
          <p:cNvSpPr/>
          <p:nvPr/>
        </p:nvSpPr>
        <p:spPr>
          <a:xfrm>
            <a:off x="4658627" y="2062163"/>
            <a:ext cx="2993457" cy="1187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Ούρα με </a:t>
            </a:r>
            <a:r>
              <a:rPr lang="el-GR" dirty="0" err="1" smtClean="0"/>
              <a:t>χολερυθρίνη</a:t>
            </a:r>
            <a:r>
              <a:rPr lang="el-GR" dirty="0" smtClean="0"/>
              <a:t> – άμεση </a:t>
            </a:r>
            <a:r>
              <a:rPr lang="el-GR" dirty="0" err="1" smtClean="0"/>
              <a:t>υπερχολερυθριναιμία</a:t>
            </a:r>
            <a:endParaRPr lang="en-US" dirty="0"/>
          </a:p>
        </p:txBody>
      </p:sp>
      <p:sp>
        <p:nvSpPr>
          <p:cNvPr id="15" name="14 - Ορθογώνιο"/>
          <p:cNvSpPr/>
          <p:nvPr/>
        </p:nvSpPr>
        <p:spPr>
          <a:xfrm>
            <a:off x="4976278" y="5435667"/>
            <a:ext cx="2103437" cy="1061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smtClean="0"/>
              <a:t>AST, ALT, </a:t>
            </a:r>
            <a:r>
              <a:rPr lang="en-US" dirty="0" err="1" smtClean="0"/>
              <a:t>gGT</a:t>
            </a:r>
            <a:r>
              <a:rPr lang="en-US" dirty="0" smtClean="0"/>
              <a:t>, ALP</a:t>
            </a:r>
            <a:r>
              <a:rPr lang="el-GR" dirty="0" smtClean="0"/>
              <a:t> και διερεύνηση </a:t>
            </a:r>
            <a:r>
              <a:rPr lang="el-GR" dirty="0" err="1" smtClean="0"/>
              <a:t>τρανσαμινασαιμίας</a:t>
            </a:r>
            <a:endParaRPr lang="en-US" dirty="0"/>
          </a:p>
        </p:txBody>
      </p:sp>
      <p:sp>
        <p:nvSpPr>
          <p:cNvPr id="24" name="23 - Ορθογώνιο"/>
          <p:cNvSpPr/>
          <p:nvPr/>
        </p:nvSpPr>
        <p:spPr>
          <a:xfrm>
            <a:off x="275140" y="5260942"/>
            <a:ext cx="2103437" cy="836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Ερώτηση για αυξημένη λήψη </a:t>
            </a:r>
            <a:r>
              <a:rPr lang="el-GR" dirty="0" err="1" smtClean="0"/>
              <a:t>καροτένης</a:t>
            </a:r>
            <a:endParaRPr lang="en-US" dirty="0"/>
          </a:p>
        </p:txBody>
      </p:sp>
      <p:cxnSp>
        <p:nvCxnSpPr>
          <p:cNvPr id="28" name="27 - Ευθύγραμμο βέλος σύνδεσης"/>
          <p:cNvCxnSpPr/>
          <p:nvPr/>
        </p:nvCxnSpPr>
        <p:spPr>
          <a:xfrm rot="5400000">
            <a:off x="9612681" y="3399807"/>
            <a:ext cx="474662" cy="11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29 - Ορθογώνιο"/>
          <p:cNvSpPr/>
          <p:nvPr/>
        </p:nvSpPr>
        <p:spPr>
          <a:xfrm>
            <a:off x="354731" y="2318518"/>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Όλα φυσιολογικά</a:t>
            </a:r>
            <a:endParaRPr lang="en-US" dirty="0"/>
          </a:p>
        </p:txBody>
      </p:sp>
      <p:sp>
        <p:nvSpPr>
          <p:cNvPr id="32" name="31 - Ορθογώνιο"/>
          <p:cNvSpPr/>
          <p:nvPr/>
        </p:nvSpPr>
        <p:spPr>
          <a:xfrm>
            <a:off x="8416174" y="2317132"/>
            <a:ext cx="2932012" cy="8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Ούρα χωρίς </a:t>
            </a:r>
            <a:r>
              <a:rPr lang="el-GR" dirty="0" err="1" smtClean="0"/>
              <a:t>χολερυθρίνη</a:t>
            </a:r>
            <a:r>
              <a:rPr lang="el-GR" dirty="0" smtClean="0"/>
              <a:t> – έμμεση </a:t>
            </a:r>
            <a:r>
              <a:rPr lang="el-GR" dirty="0" err="1" smtClean="0"/>
              <a:t>υπερχολερυθριναιμία</a:t>
            </a:r>
            <a:endParaRPr lang="en-US" dirty="0"/>
          </a:p>
        </p:txBody>
      </p:sp>
      <p:sp>
        <p:nvSpPr>
          <p:cNvPr id="38" name="37 - Ορθογώνιο"/>
          <p:cNvSpPr/>
          <p:nvPr/>
        </p:nvSpPr>
        <p:spPr>
          <a:xfrm>
            <a:off x="8815354" y="3717308"/>
            <a:ext cx="2103437" cy="1120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Πιθανή </a:t>
            </a:r>
            <a:r>
              <a:rPr lang="el-GR" dirty="0" err="1" smtClean="0"/>
              <a:t>αιμόλυση</a:t>
            </a:r>
            <a:r>
              <a:rPr lang="el-GR" dirty="0" smtClean="0"/>
              <a:t> – Περιφερικό πλακάκι – </a:t>
            </a:r>
            <a:r>
              <a:rPr lang="el-GR" dirty="0" err="1" smtClean="0"/>
              <a:t>απτοσφαιρίνες</a:t>
            </a:r>
            <a:r>
              <a:rPr lang="el-GR" dirty="0" smtClean="0"/>
              <a:t>, </a:t>
            </a:r>
            <a:r>
              <a:rPr lang="en-US" dirty="0" smtClean="0"/>
              <a:t>LDH</a:t>
            </a:r>
            <a:endParaRPr lang="en-US" dirty="0"/>
          </a:p>
        </p:txBody>
      </p:sp>
      <p:sp>
        <p:nvSpPr>
          <p:cNvPr id="39" name="38 - Ορθογώνιο"/>
          <p:cNvSpPr/>
          <p:nvPr/>
        </p:nvSpPr>
        <p:spPr>
          <a:xfrm>
            <a:off x="5174147" y="3873049"/>
            <a:ext cx="1679041" cy="467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t> </a:t>
            </a:r>
            <a:r>
              <a:rPr lang="en-US" dirty="0" smtClean="0"/>
              <a:t>U/S </a:t>
            </a:r>
            <a:r>
              <a:rPr lang="el-GR" dirty="0" smtClean="0"/>
              <a:t>ή </a:t>
            </a:r>
            <a:r>
              <a:rPr lang="en-US" dirty="0" smtClean="0"/>
              <a:t>C/T</a:t>
            </a:r>
            <a:endParaRPr lang="en-US" dirty="0"/>
          </a:p>
        </p:txBody>
      </p:sp>
      <p:cxnSp>
        <p:nvCxnSpPr>
          <p:cNvPr id="77" name="76 - Ευθύγραμμο βέλος σύνδεσης"/>
          <p:cNvCxnSpPr>
            <a:stCxn id="39" idx="1"/>
          </p:cNvCxnSpPr>
          <p:nvPr/>
        </p:nvCxnSpPr>
        <p:spPr>
          <a:xfrm flipH="1">
            <a:off x="4360245" y="4107022"/>
            <a:ext cx="813902" cy="1858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24 - TextBox"/>
          <p:cNvSpPr txBox="1"/>
          <p:nvPr/>
        </p:nvSpPr>
        <p:spPr>
          <a:xfrm>
            <a:off x="10650721" y="6611938"/>
            <a:ext cx="1541279" cy="246062"/>
          </a:xfrm>
          <a:prstGeom prst="rect">
            <a:avLst/>
          </a:prstGeom>
          <a:noFill/>
        </p:spPr>
        <p:txBody>
          <a:bodyPr wrap="square">
            <a:spAutoFit/>
          </a:bodyPr>
          <a:lstStyle/>
          <a:p>
            <a:pPr eaLnBrk="1" hangingPunct="1">
              <a:defRPr/>
            </a:pPr>
            <a:r>
              <a:rPr lang="en-US" sz="1000" dirty="0" smtClean="0">
                <a:latin typeface="+mn-lt"/>
                <a:cs typeface="Arial" charset="0"/>
              </a:rPr>
              <a:t>Roche SP, Am F Phys 2004</a:t>
            </a:r>
            <a:endParaRPr lang="en-US" sz="1000" dirty="0">
              <a:latin typeface="+mn-lt"/>
              <a:cs typeface="Arial" charset="0"/>
            </a:endParaRPr>
          </a:p>
        </p:txBody>
      </p:sp>
      <p:cxnSp>
        <p:nvCxnSpPr>
          <p:cNvPr id="29" name="28 - Ευθεία γραμμή σύνδεσης"/>
          <p:cNvCxnSpPr/>
          <p:nvPr/>
        </p:nvCxnSpPr>
        <p:spPr>
          <a:xfrm>
            <a:off x="1309036" y="1674796"/>
            <a:ext cx="8508732" cy="96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 Ευθύγραμμο βέλος σύνδεσης"/>
          <p:cNvCxnSpPr/>
          <p:nvPr/>
        </p:nvCxnSpPr>
        <p:spPr>
          <a:xfrm>
            <a:off x="1309036" y="1665171"/>
            <a:ext cx="3977" cy="6234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35 - Ευθύγραμμο βέλος σύνδεσης"/>
          <p:cNvCxnSpPr/>
          <p:nvPr/>
        </p:nvCxnSpPr>
        <p:spPr>
          <a:xfrm rot="16200000" flipH="1">
            <a:off x="9528752" y="1976346"/>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 Ευθύγραμμο βέλος σύνδεσης"/>
          <p:cNvCxnSpPr/>
          <p:nvPr/>
        </p:nvCxnSpPr>
        <p:spPr>
          <a:xfrm rot="16200000" flipH="1">
            <a:off x="1047289" y="3428156"/>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39 - Ορθογώνιο"/>
          <p:cNvSpPr/>
          <p:nvPr/>
        </p:nvSpPr>
        <p:spPr>
          <a:xfrm>
            <a:off x="276124" y="3799204"/>
            <a:ext cx="2103438"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Πιθανός </a:t>
            </a:r>
            <a:r>
              <a:rPr lang="el-GR" dirty="0" err="1" smtClean="0"/>
              <a:t>ψευδοϊκτερος</a:t>
            </a:r>
            <a:endParaRPr lang="en-US" dirty="0"/>
          </a:p>
        </p:txBody>
      </p:sp>
      <p:cxnSp>
        <p:nvCxnSpPr>
          <p:cNvPr id="41" name="40 - Ευθύγραμμο βέλος σύνδεσης"/>
          <p:cNvCxnSpPr/>
          <p:nvPr/>
        </p:nvCxnSpPr>
        <p:spPr>
          <a:xfrm rot="16200000" flipH="1">
            <a:off x="1026435" y="4918468"/>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41 - Ευθύγραμμο βέλος σύνδεσης"/>
          <p:cNvCxnSpPr/>
          <p:nvPr/>
        </p:nvCxnSpPr>
        <p:spPr>
          <a:xfrm rot="16200000" flipH="1">
            <a:off x="5842275" y="3535639"/>
            <a:ext cx="563563"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48 - Ορθογώνιο"/>
          <p:cNvSpPr/>
          <p:nvPr/>
        </p:nvSpPr>
        <p:spPr>
          <a:xfrm>
            <a:off x="2627696" y="3881071"/>
            <a:ext cx="1443071" cy="83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Διάγνωση</a:t>
            </a:r>
            <a:endParaRPr lang="en-US" dirty="0"/>
          </a:p>
        </p:txBody>
      </p:sp>
      <p:sp>
        <p:nvSpPr>
          <p:cNvPr id="50" name="43 - TextBox"/>
          <p:cNvSpPr txBox="1">
            <a:spLocks noChangeArrowheads="1"/>
          </p:cNvSpPr>
          <p:nvPr/>
        </p:nvSpPr>
        <p:spPr bwMode="auto">
          <a:xfrm>
            <a:off x="4549241" y="3851008"/>
            <a:ext cx="3500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dirty="0" smtClean="0"/>
              <a:t>+</a:t>
            </a:r>
            <a:endParaRPr lang="en-US" dirty="0"/>
          </a:p>
        </p:txBody>
      </p:sp>
      <p:cxnSp>
        <p:nvCxnSpPr>
          <p:cNvPr id="51" name="50 - Ευθύγραμμο βέλος σύνδεσης"/>
          <p:cNvCxnSpPr/>
          <p:nvPr/>
        </p:nvCxnSpPr>
        <p:spPr>
          <a:xfrm flipH="1">
            <a:off x="6112042" y="4309152"/>
            <a:ext cx="5381" cy="10424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43 - TextBox"/>
          <p:cNvSpPr txBox="1">
            <a:spLocks noChangeArrowheads="1"/>
          </p:cNvSpPr>
          <p:nvPr/>
        </p:nvSpPr>
        <p:spPr bwMode="auto">
          <a:xfrm>
            <a:off x="6126178" y="4609799"/>
            <a:ext cx="3500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dirty="0" smtClean="0"/>
              <a:t>-</a:t>
            </a:r>
            <a:endParaRPr lang="en-US" dirty="0"/>
          </a:p>
        </p:txBody>
      </p:sp>
      <p:cxnSp>
        <p:nvCxnSpPr>
          <p:cNvPr id="61" name="60 - Ευθύγραμμο βέλος σύνδεσης"/>
          <p:cNvCxnSpPr/>
          <p:nvPr/>
        </p:nvCxnSpPr>
        <p:spPr>
          <a:xfrm flipH="1">
            <a:off x="8393229" y="4182420"/>
            <a:ext cx="427288" cy="3799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61 - Ορθογώνιο"/>
          <p:cNvSpPr/>
          <p:nvPr/>
        </p:nvSpPr>
        <p:spPr>
          <a:xfrm>
            <a:off x="7265469" y="4620127"/>
            <a:ext cx="1443071" cy="517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Διάγνωση</a:t>
            </a:r>
            <a:endParaRPr lang="en-US" dirty="0"/>
          </a:p>
        </p:txBody>
      </p:sp>
      <p:sp>
        <p:nvSpPr>
          <p:cNvPr id="63" name="43 - TextBox"/>
          <p:cNvSpPr txBox="1">
            <a:spLocks noChangeArrowheads="1"/>
          </p:cNvSpPr>
          <p:nvPr/>
        </p:nvSpPr>
        <p:spPr bwMode="auto">
          <a:xfrm>
            <a:off x="8407367" y="4080410"/>
            <a:ext cx="3500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dirty="0" smtClean="0"/>
              <a:t>+</a:t>
            </a:r>
            <a:endParaRPr lang="en-US" dirty="0"/>
          </a:p>
        </p:txBody>
      </p:sp>
      <p:cxnSp>
        <p:nvCxnSpPr>
          <p:cNvPr id="67" name="66 - Ευθύγραμμο βέλος σύνδεσης"/>
          <p:cNvCxnSpPr/>
          <p:nvPr/>
        </p:nvCxnSpPr>
        <p:spPr>
          <a:xfrm rot="5400000">
            <a:off x="9553325" y="5072999"/>
            <a:ext cx="474662" cy="11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8" name="43 - TextBox"/>
          <p:cNvSpPr txBox="1">
            <a:spLocks noChangeArrowheads="1"/>
          </p:cNvSpPr>
          <p:nvPr/>
        </p:nvSpPr>
        <p:spPr bwMode="auto">
          <a:xfrm>
            <a:off x="9734048" y="5840229"/>
            <a:ext cx="3500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dirty="0" smtClean="0"/>
              <a:t>-</a:t>
            </a:r>
            <a:endParaRPr lang="en-US" dirty="0"/>
          </a:p>
        </p:txBody>
      </p:sp>
      <p:sp>
        <p:nvSpPr>
          <p:cNvPr id="69" name="68 - Ορθογώνιο"/>
          <p:cNvSpPr/>
          <p:nvPr/>
        </p:nvSpPr>
        <p:spPr>
          <a:xfrm>
            <a:off x="9015663" y="5330792"/>
            <a:ext cx="1793508" cy="517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Κλινική  εξέταση – αιμάτωμα ?</a:t>
            </a:r>
            <a:endParaRPr lang="en-US" dirty="0"/>
          </a:p>
        </p:txBody>
      </p:sp>
      <p:cxnSp>
        <p:nvCxnSpPr>
          <p:cNvPr id="70" name="69 - Ευθύγραμμο βέλος σύνδεσης"/>
          <p:cNvCxnSpPr/>
          <p:nvPr/>
        </p:nvCxnSpPr>
        <p:spPr>
          <a:xfrm rot="5400000">
            <a:off x="9474719" y="6091673"/>
            <a:ext cx="474662" cy="11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70 - Ορθογώνιο"/>
          <p:cNvSpPr/>
          <p:nvPr/>
        </p:nvSpPr>
        <p:spPr>
          <a:xfrm>
            <a:off x="8956307" y="6373811"/>
            <a:ext cx="1487104" cy="359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smtClean="0"/>
              <a:t>Σ. </a:t>
            </a:r>
            <a:r>
              <a:rPr lang="en-US" dirty="0" smtClean="0"/>
              <a:t>Gilbert</a:t>
            </a:r>
            <a:endParaRPr lang="en-US" dirty="0"/>
          </a:p>
        </p:txBody>
      </p:sp>
      <p:cxnSp>
        <p:nvCxnSpPr>
          <p:cNvPr id="72" name="71 - Ευθύγραμμο βέλος σύνδεσης"/>
          <p:cNvCxnSpPr/>
          <p:nvPr/>
        </p:nvCxnSpPr>
        <p:spPr>
          <a:xfrm flipH="1" flipV="1">
            <a:off x="8431731" y="5226518"/>
            <a:ext cx="589312" cy="359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43 - TextBox"/>
          <p:cNvSpPr txBox="1">
            <a:spLocks noChangeArrowheads="1"/>
          </p:cNvSpPr>
          <p:nvPr/>
        </p:nvSpPr>
        <p:spPr bwMode="auto">
          <a:xfrm>
            <a:off x="8511640" y="5339715"/>
            <a:ext cx="3500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dirty="0" smtClean="0"/>
              <a:t>+</a:t>
            </a:r>
            <a:endParaRPr lang="en-US" dirty="0"/>
          </a:p>
        </p:txBody>
      </p:sp>
    </p:spTree>
    <p:extLst>
      <p:ext uri="{BB962C8B-B14F-4D97-AF65-F5344CB8AC3E}">
        <p14:creationId xmlns:p14="http://schemas.microsoft.com/office/powerpoint/2010/main" val="3300214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1828800" y="152401"/>
            <a:ext cx="8534400" cy="715963"/>
          </a:xfrm>
        </p:spPr>
        <p:txBody>
          <a:bodyPr anchor="ctr" anchorCtr="1">
            <a:normAutofit fontScale="90000"/>
          </a:bodyPr>
          <a:lstStyle/>
          <a:p>
            <a:r>
              <a:rPr lang="el-GR" smtClean="0"/>
              <a:t>Κλινική εικόνα ηπατικής ανεπάρκειας</a:t>
            </a:r>
          </a:p>
        </p:txBody>
      </p:sp>
      <p:sp>
        <p:nvSpPr>
          <p:cNvPr id="21507" name="2 - Θέση περιεχομένου"/>
          <p:cNvSpPr>
            <a:spLocks noGrp="1"/>
          </p:cNvSpPr>
          <p:nvPr>
            <p:ph sz="quarter" idx="1"/>
          </p:nvPr>
        </p:nvSpPr>
        <p:spPr>
          <a:xfrm>
            <a:off x="1752600" y="1143000"/>
            <a:ext cx="8686800" cy="5181600"/>
          </a:xfrm>
        </p:spPr>
        <p:txBody>
          <a:bodyPr/>
          <a:lstStyle/>
          <a:p>
            <a:r>
              <a:rPr lang="en-US" dirty="0" smtClean="0"/>
              <a:t>2 </a:t>
            </a:r>
            <a:r>
              <a:rPr lang="el-GR" dirty="0" smtClean="0"/>
              <a:t>στάδια, αντιρροπούμενη και μη αντιρροπούμενη κίρρωση</a:t>
            </a:r>
          </a:p>
          <a:p>
            <a:endParaRPr lang="el-GR" dirty="0" smtClean="0"/>
          </a:p>
          <a:p>
            <a:r>
              <a:rPr lang="el-GR" dirty="0" smtClean="0"/>
              <a:t>Αντιρροπούμενη κίρρωση</a:t>
            </a:r>
            <a:r>
              <a:rPr lang="en-US" dirty="0" smtClean="0"/>
              <a:t>: </a:t>
            </a:r>
            <a:r>
              <a:rPr lang="el-GR" dirty="0" smtClean="0"/>
              <a:t>Απουσία κλινικών επιπλοκών (ασκίτης, κιρσορραγία, εγκεφαλοπάθεια). Ικανοποιητική λειτουργία ήπατος (</a:t>
            </a:r>
            <a:r>
              <a:rPr lang="en-US" dirty="0" smtClean="0"/>
              <a:t>INR &lt;1.5, </a:t>
            </a:r>
            <a:r>
              <a:rPr lang="en-US" dirty="0" err="1" smtClean="0"/>
              <a:t>Alb</a:t>
            </a:r>
            <a:r>
              <a:rPr lang="en-US" dirty="0" smtClean="0"/>
              <a:t> &gt;3.5, </a:t>
            </a:r>
            <a:r>
              <a:rPr lang="en-US" dirty="0" err="1" smtClean="0"/>
              <a:t>Bil</a:t>
            </a:r>
            <a:r>
              <a:rPr lang="en-US" dirty="0" smtClean="0"/>
              <a:t> &lt;1.5)</a:t>
            </a:r>
          </a:p>
          <a:p>
            <a:endParaRPr lang="en-US" dirty="0" smtClean="0"/>
          </a:p>
          <a:p>
            <a:r>
              <a:rPr lang="el-GR" dirty="0" smtClean="0"/>
              <a:t>Μη αντιρροπούμενη κίρρωση</a:t>
            </a:r>
            <a:r>
              <a:rPr lang="en-US" dirty="0" smtClean="0"/>
              <a:t>: </a:t>
            </a:r>
            <a:r>
              <a:rPr lang="el-GR" dirty="0" smtClean="0"/>
              <a:t>Εμφάνιση επιπλοκών (πυλαία υπέρταση, ασκίτης, ηπατική εγκεφαλοπάθεια). Διαταραχή συνθετικής ικανότητας ήπατος.</a:t>
            </a:r>
            <a:endParaRPr lang="en-US" dirty="0" smtClean="0"/>
          </a:p>
          <a:p>
            <a:endParaRPr lang="el-GR" dirty="0" smtClean="0"/>
          </a:p>
        </p:txBody>
      </p:sp>
      <p:sp>
        <p:nvSpPr>
          <p:cNvPr id="2" name="Rectangle 1"/>
          <p:cNvSpPr/>
          <p:nvPr/>
        </p:nvSpPr>
        <p:spPr>
          <a:xfrm>
            <a:off x="2158314" y="4777946"/>
            <a:ext cx="2586681" cy="4201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43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2286000" y="0"/>
            <a:ext cx="7772400" cy="1143000"/>
          </a:xfrm>
        </p:spPr>
        <p:txBody>
          <a:bodyPr anchor="ctr" anchorCtr="1"/>
          <a:lstStyle/>
          <a:p>
            <a:r>
              <a:rPr lang="el-GR" smtClean="0"/>
              <a:t>Πυλαία υπέρταση - Ορισμός</a:t>
            </a:r>
          </a:p>
        </p:txBody>
      </p:sp>
      <p:sp>
        <p:nvSpPr>
          <p:cNvPr id="34819" name="2 - Θέση περιεχομένου"/>
          <p:cNvSpPr>
            <a:spLocks noGrp="1"/>
          </p:cNvSpPr>
          <p:nvPr>
            <p:ph sz="quarter" idx="1"/>
          </p:nvPr>
        </p:nvSpPr>
        <p:spPr>
          <a:xfrm>
            <a:off x="1752600" y="1219200"/>
            <a:ext cx="8915400" cy="5410200"/>
          </a:xfrm>
        </p:spPr>
        <p:txBody>
          <a:bodyPr/>
          <a:lstStyle/>
          <a:p>
            <a:pPr>
              <a:lnSpc>
                <a:spcPct val="150000"/>
              </a:lnSpc>
              <a:spcBef>
                <a:spcPct val="0"/>
              </a:spcBef>
            </a:pPr>
            <a:r>
              <a:rPr lang="el-GR" smtClean="0">
                <a:cs typeface="Arial" panose="020B0604020202020204" pitchFamily="34" charset="0"/>
              </a:rPr>
              <a:t>Πίεση πυλαίας φλέβας &gt; 12 </a:t>
            </a:r>
            <a:r>
              <a:rPr lang="en-US" smtClean="0">
                <a:cs typeface="Arial" panose="020B0604020202020204" pitchFamily="34" charset="0"/>
              </a:rPr>
              <a:t>mm Hg</a:t>
            </a:r>
            <a:r>
              <a:rPr lang="el-GR" smtClean="0">
                <a:cs typeface="Arial" panose="020B0604020202020204" pitchFamily="34" charset="0"/>
              </a:rPr>
              <a:t> (ΚΦ 3-10</a:t>
            </a:r>
            <a:r>
              <a:rPr lang="en-US" smtClean="0">
                <a:cs typeface="Arial" panose="020B0604020202020204" pitchFamily="34" charset="0"/>
              </a:rPr>
              <a:t>mm Hg)</a:t>
            </a:r>
            <a:endParaRPr lang="el-GR" smtClean="0">
              <a:cs typeface="Arial" panose="020B0604020202020204" pitchFamily="34" charset="0"/>
            </a:endParaRPr>
          </a:p>
          <a:p>
            <a:pPr>
              <a:lnSpc>
                <a:spcPct val="150000"/>
              </a:lnSpc>
              <a:spcBef>
                <a:spcPct val="0"/>
              </a:spcBef>
              <a:buFont typeface="Wingdings 2" panose="05020102010507070707" pitchFamily="18" charset="2"/>
              <a:buNone/>
            </a:pPr>
            <a:r>
              <a:rPr lang="el-GR" smtClean="0">
                <a:cs typeface="Arial" panose="020B0604020202020204" pitchFamily="34" charset="0"/>
              </a:rPr>
              <a:t>                                  ή</a:t>
            </a:r>
          </a:p>
          <a:p>
            <a:pPr>
              <a:lnSpc>
                <a:spcPct val="150000"/>
              </a:lnSpc>
              <a:spcBef>
                <a:spcPct val="0"/>
              </a:spcBef>
            </a:pPr>
            <a:r>
              <a:rPr lang="el-GR" smtClean="0">
                <a:cs typeface="Arial" panose="020B0604020202020204" pitchFamily="34" charset="0"/>
              </a:rPr>
              <a:t> Διαφορά  πυλαίας-ηπατικών  φλεβών &gt; 4  </a:t>
            </a:r>
            <a:r>
              <a:rPr lang="en-US" smtClean="0">
                <a:cs typeface="Arial" panose="020B0604020202020204" pitchFamily="34" charset="0"/>
              </a:rPr>
              <a:t>mmHg</a:t>
            </a:r>
            <a:r>
              <a:rPr lang="el-GR" smtClean="0">
                <a:cs typeface="Arial" panose="020B0604020202020204" pitchFamily="34" charset="0"/>
              </a:rPr>
              <a:t> </a:t>
            </a:r>
            <a:r>
              <a:rPr lang="en-US" smtClean="0">
                <a:cs typeface="Arial" panose="020B0604020202020204" pitchFamily="34" charset="0"/>
              </a:rPr>
              <a:t>(</a:t>
            </a:r>
            <a:r>
              <a:rPr lang="el-GR" smtClean="0">
                <a:cs typeface="Arial" panose="020B0604020202020204" pitchFamily="34" charset="0"/>
              </a:rPr>
              <a:t>ΚΦ 1-4</a:t>
            </a:r>
            <a:r>
              <a:rPr lang="en-US" smtClean="0">
                <a:cs typeface="Arial" panose="020B0604020202020204" pitchFamily="34" charset="0"/>
              </a:rPr>
              <a:t>mm Hg)</a:t>
            </a:r>
            <a:r>
              <a:rPr lang="el-GR" smtClean="0">
                <a:cs typeface="Arial" panose="020B0604020202020204" pitchFamily="34" charset="0"/>
              </a:rPr>
              <a:t> </a:t>
            </a:r>
          </a:p>
          <a:p>
            <a:pPr>
              <a:lnSpc>
                <a:spcPct val="150000"/>
              </a:lnSpc>
              <a:spcBef>
                <a:spcPct val="0"/>
              </a:spcBef>
              <a:spcAft>
                <a:spcPts val="1800"/>
              </a:spcAft>
              <a:buNone/>
            </a:pPr>
            <a:endParaRPr lang="el-GR" smtClean="0">
              <a:cs typeface="Arial" panose="020B0604020202020204" pitchFamily="34" charset="0"/>
            </a:endParaRPr>
          </a:p>
          <a:p>
            <a:pPr>
              <a:lnSpc>
                <a:spcPct val="150000"/>
              </a:lnSpc>
              <a:spcBef>
                <a:spcPct val="0"/>
              </a:spcBef>
            </a:pPr>
            <a:r>
              <a:rPr lang="el-GR" smtClean="0">
                <a:cs typeface="Arial" panose="020B0604020202020204" pitchFamily="34" charset="0"/>
              </a:rPr>
              <a:t>Όταν πίεση πυλαίας &gt; από 20 </a:t>
            </a:r>
            <a:r>
              <a:rPr lang="en-US" smtClean="0">
                <a:cs typeface="Arial" panose="020B0604020202020204" pitchFamily="34" charset="0"/>
              </a:rPr>
              <a:t>mmHg</a:t>
            </a:r>
            <a:r>
              <a:rPr lang="el-GR" smtClean="0">
                <a:cs typeface="Arial" panose="020B0604020202020204" pitchFamily="34" charset="0"/>
              </a:rPr>
              <a:t> =&gt; παράπλευρη  κυκλοφορία και πυλαιοσυστηματική</a:t>
            </a:r>
            <a:r>
              <a:rPr lang="en-US" smtClean="0">
                <a:cs typeface="Arial" panose="020B0604020202020204" pitchFamily="34" charset="0"/>
              </a:rPr>
              <a:t> </a:t>
            </a:r>
            <a:r>
              <a:rPr lang="el-GR" smtClean="0">
                <a:cs typeface="Arial" panose="020B0604020202020204" pitchFamily="34" charset="0"/>
              </a:rPr>
              <a:t>διαφυγή</a:t>
            </a:r>
          </a:p>
          <a:p>
            <a:endParaRPr lang="el-GR" smtClean="0"/>
          </a:p>
        </p:txBody>
      </p:sp>
    </p:spTree>
    <p:extLst>
      <p:ext uri="{BB962C8B-B14F-4D97-AF65-F5344CB8AC3E}">
        <p14:creationId xmlns:p14="http://schemas.microsoft.com/office/powerpoint/2010/main" val="3144122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2438400" y="0"/>
            <a:ext cx="7772400" cy="1143000"/>
          </a:xfrm>
        </p:spPr>
        <p:txBody>
          <a:bodyPr anchor="ctr" anchorCtr="1"/>
          <a:lstStyle/>
          <a:p>
            <a:r>
              <a:rPr lang="el-GR" smtClean="0"/>
              <a:t>Αίτια πυλαίας υπέρτασης</a:t>
            </a:r>
          </a:p>
        </p:txBody>
      </p:sp>
      <p:sp>
        <p:nvSpPr>
          <p:cNvPr id="3" name="2 - Θέση περιεχομένου"/>
          <p:cNvSpPr>
            <a:spLocks noGrp="1"/>
          </p:cNvSpPr>
          <p:nvPr>
            <p:ph sz="quarter" idx="1"/>
          </p:nvPr>
        </p:nvSpPr>
        <p:spPr>
          <a:xfrm>
            <a:off x="2438400" y="990600"/>
            <a:ext cx="7772400" cy="5105400"/>
          </a:xfrm>
        </p:spPr>
        <p:txBody>
          <a:bodyPr>
            <a:normAutofit lnSpcReduction="10000"/>
          </a:bodyPr>
          <a:lstStyle/>
          <a:p>
            <a:pPr>
              <a:defRPr/>
            </a:pPr>
            <a:r>
              <a:rPr lang="el-GR" dirty="0" err="1" smtClean="0"/>
              <a:t>Προκολποειδικά</a:t>
            </a:r>
            <a:r>
              <a:rPr lang="el-GR" dirty="0" smtClean="0"/>
              <a:t> (</a:t>
            </a:r>
            <a:r>
              <a:rPr lang="el-GR" dirty="0" err="1" smtClean="0"/>
              <a:t>προηπατικά</a:t>
            </a:r>
            <a:r>
              <a:rPr lang="el-GR" dirty="0" smtClean="0"/>
              <a:t>)</a:t>
            </a:r>
          </a:p>
          <a:p>
            <a:pPr marL="514350" indent="-514350">
              <a:buFont typeface="Wingdings" pitchFamily="2" charset="2"/>
              <a:buChar char="Ø"/>
              <a:defRPr/>
            </a:pPr>
            <a:r>
              <a:rPr lang="el-GR" sz="1800" dirty="0"/>
              <a:t>Ατρησία πυλαίας</a:t>
            </a:r>
          </a:p>
          <a:p>
            <a:pPr marL="514350" indent="-514350">
              <a:buFont typeface="Wingdings" pitchFamily="2" charset="2"/>
              <a:buChar char="Ø"/>
              <a:defRPr/>
            </a:pPr>
            <a:r>
              <a:rPr lang="el-GR" sz="1800" dirty="0"/>
              <a:t>Θρόμβωση πυλαίας φλέβας</a:t>
            </a:r>
          </a:p>
          <a:p>
            <a:pPr marL="514350" indent="-514350">
              <a:buFont typeface="Wingdings" pitchFamily="2" charset="2"/>
              <a:buChar char="Ø"/>
              <a:defRPr/>
            </a:pPr>
            <a:r>
              <a:rPr lang="el-GR" sz="1800" dirty="0" err="1"/>
              <a:t>Πυλαιοφλεβίτιδα</a:t>
            </a:r>
            <a:endParaRPr lang="el-GR" sz="1800" dirty="0"/>
          </a:p>
          <a:p>
            <a:pPr marL="514350" indent="-514350">
              <a:buFont typeface="Wingdings" pitchFamily="2" charset="2"/>
              <a:buChar char="Ø"/>
              <a:defRPr/>
            </a:pPr>
            <a:r>
              <a:rPr lang="el-GR" sz="1800" dirty="0"/>
              <a:t>Τραύμα</a:t>
            </a:r>
          </a:p>
          <a:p>
            <a:pPr marL="514350" indent="-514350">
              <a:defRPr/>
            </a:pPr>
            <a:r>
              <a:rPr lang="el-GR" dirty="0" err="1" smtClean="0"/>
              <a:t>Κολποειδικά</a:t>
            </a:r>
            <a:r>
              <a:rPr lang="el-GR" dirty="0" smtClean="0"/>
              <a:t> (ηπατικά)</a:t>
            </a:r>
          </a:p>
          <a:p>
            <a:pPr marL="514350" indent="-514350">
              <a:buFont typeface="Wingdings" pitchFamily="2" charset="2"/>
              <a:buChar char="Ø"/>
              <a:defRPr/>
            </a:pPr>
            <a:r>
              <a:rPr lang="el-GR" sz="1800" dirty="0"/>
              <a:t>Κίρρωση</a:t>
            </a:r>
          </a:p>
          <a:p>
            <a:pPr marL="514350" indent="-514350">
              <a:buFont typeface="Wingdings" pitchFamily="2" charset="2"/>
              <a:buChar char="Ø"/>
              <a:defRPr/>
            </a:pPr>
            <a:r>
              <a:rPr lang="el-GR" sz="1800" dirty="0" err="1"/>
              <a:t>Σχιστοσωμίαση</a:t>
            </a:r>
            <a:endParaRPr lang="el-GR" sz="1800" dirty="0"/>
          </a:p>
          <a:p>
            <a:pPr marL="514350" indent="-514350">
              <a:buFont typeface="Wingdings" pitchFamily="2" charset="2"/>
              <a:buChar char="Ø"/>
              <a:defRPr/>
            </a:pPr>
            <a:r>
              <a:rPr lang="el-GR" sz="1800" dirty="0"/>
              <a:t>Χρόνια ηπατίτιδα (σπάνια)</a:t>
            </a:r>
          </a:p>
          <a:p>
            <a:pPr marL="514350" indent="-514350">
              <a:defRPr/>
            </a:pPr>
            <a:r>
              <a:rPr lang="el-GR" dirty="0" err="1" smtClean="0"/>
              <a:t>Μετακολποειδικά</a:t>
            </a:r>
            <a:r>
              <a:rPr lang="el-GR" dirty="0" smtClean="0"/>
              <a:t> (</a:t>
            </a:r>
            <a:r>
              <a:rPr lang="el-GR" dirty="0" err="1" smtClean="0"/>
              <a:t>μεταηπατικά</a:t>
            </a:r>
            <a:r>
              <a:rPr lang="el-GR" dirty="0" smtClean="0"/>
              <a:t>)</a:t>
            </a:r>
          </a:p>
          <a:p>
            <a:pPr marL="514350" indent="-514350">
              <a:defRPr/>
            </a:pPr>
            <a:r>
              <a:rPr lang="en-US" sz="1800" dirty="0"/>
              <a:t>Budd-</a:t>
            </a:r>
            <a:r>
              <a:rPr lang="en-US" sz="1800" dirty="0" err="1"/>
              <a:t>Chiari</a:t>
            </a:r>
            <a:endParaRPr lang="en-US" sz="1800" dirty="0"/>
          </a:p>
          <a:p>
            <a:pPr marL="514350" indent="-514350">
              <a:defRPr/>
            </a:pPr>
            <a:r>
              <a:rPr lang="el-GR" sz="1800" dirty="0"/>
              <a:t>Συμπιεστική περικαρδίτιδα</a:t>
            </a:r>
          </a:p>
          <a:p>
            <a:pPr marL="514350" indent="-514350">
              <a:defRPr/>
            </a:pPr>
            <a:r>
              <a:rPr lang="el-GR" sz="1800" dirty="0"/>
              <a:t>Ανεπάρκεια τριγλώχινος</a:t>
            </a:r>
          </a:p>
          <a:p>
            <a:pPr marL="514350" indent="-514350">
              <a:buFont typeface="Wingdings" pitchFamily="2" charset="2"/>
              <a:buChar char="Ø"/>
              <a:defRPr/>
            </a:pPr>
            <a:endParaRPr lang="el-GR" sz="1800" dirty="0"/>
          </a:p>
        </p:txBody>
      </p:sp>
    </p:spTree>
    <p:extLst>
      <p:ext uri="{BB962C8B-B14F-4D97-AF65-F5344CB8AC3E}">
        <p14:creationId xmlns:p14="http://schemas.microsoft.com/office/powerpoint/2010/main" val="1532244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nchor="ctr" anchorCtr="1"/>
          <a:lstStyle/>
          <a:p>
            <a:r>
              <a:rPr lang="el-GR" smtClean="0"/>
              <a:t>Επιπλοκές πυλαίας υπέρτασης</a:t>
            </a:r>
          </a:p>
        </p:txBody>
      </p:sp>
      <p:sp>
        <p:nvSpPr>
          <p:cNvPr id="3" name="2 - Θέση περιεχομένου"/>
          <p:cNvSpPr>
            <a:spLocks noGrp="1"/>
          </p:cNvSpPr>
          <p:nvPr>
            <p:ph sz="quarter" idx="1"/>
          </p:nvPr>
        </p:nvSpPr>
        <p:spPr/>
        <p:txBody>
          <a:bodyPr>
            <a:normAutofit lnSpcReduction="10000"/>
          </a:bodyPr>
          <a:lstStyle/>
          <a:p>
            <a:r>
              <a:rPr lang="el-GR" smtClean="0"/>
              <a:t>Ασκίτης – Αυτόματη Βακτηριακή Περιτονίτιδα</a:t>
            </a:r>
          </a:p>
          <a:p>
            <a:endParaRPr lang="el-GR" smtClean="0"/>
          </a:p>
          <a:p>
            <a:r>
              <a:rPr lang="el-GR" smtClean="0"/>
              <a:t>Ηπατική Εγκεφαλοπάθεια</a:t>
            </a:r>
          </a:p>
          <a:p>
            <a:endParaRPr lang="el-GR" smtClean="0"/>
          </a:p>
          <a:p>
            <a:r>
              <a:rPr lang="el-GR" smtClean="0"/>
              <a:t>Ηπατοπνευμονικό σύνδρομο</a:t>
            </a:r>
          </a:p>
          <a:p>
            <a:endParaRPr lang="el-GR" smtClean="0"/>
          </a:p>
          <a:p>
            <a:r>
              <a:rPr lang="el-GR" smtClean="0"/>
              <a:t>Ηπατονεφρικό σύνδρομο</a:t>
            </a:r>
          </a:p>
          <a:p>
            <a:endParaRPr lang="el-GR" smtClean="0"/>
          </a:p>
          <a:p>
            <a:r>
              <a:rPr lang="el-GR" smtClean="0"/>
              <a:t>Πυλαιοσυστηματικές αναστομώσεις - Κιρσορραγία</a:t>
            </a:r>
          </a:p>
        </p:txBody>
      </p:sp>
    </p:spTree>
    <p:extLst>
      <p:ext uri="{BB962C8B-B14F-4D97-AF65-F5344CB8AC3E}">
        <p14:creationId xmlns:p14="http://schemas.microsoft.com/office/powerpoint/2010/main" val="2996090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6" end="6"/>
                                            </p:txEl>
                                          </p:spTgt>
                                        </p:tgtEl>
                                      </p:cBhvr>
                                    </p:animEffect>
                                    <p:set>
                                      <p:cBhvr>
                                        <p:cTn id="13" dur="1" fill="hold">
                                          <p:stCondLst>
                                            <p:cond delay="499"/>
                                          </p:stCondLst>
                                        </p:cTn>
                                        <p:tgtEl>
                                          <p:spTgt spid="3">
                                            <p:txEl>
                                              <p:pRg st="6" end="6"/>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8" end="8"/>
                                            </p:txEl>
                                          </p:spTgt>
                                        </p:tgtEl>
                                      </p:cBhvr>
                                    </p:animEffect>
                                    <p:set>
                                      <p:cBhvr>
                                        <p:cTn id="16"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2 - Θέση περιεχομένου"/>
          <p:cNvSpPr>
            <a:spLocks noGrp="1"/>
          </p:cNvSpPr>
          <p:nvPr>
            <p:ph sz="quarter" idx="1"/>
          </p:nvPr>
        </p:nvSpPr>
        <p:spPr>
          <a:xfrm>
            <a:off x="1905000" y="914400"/>
            <a:ext cx="8763000" cy="4572000"/>
          </a:xfrm>
        </p:spPr>
        <p:txBody>
          <a:bodyPr/>
          <a:lstStyle/>
          <a:p>
            <a:pPr>
              <a:buFont typeface="Wingdings 2" panose="05020102010507070707" pitchFamily="18" charset="2"/>
              <a:buNone/>
            </a:pPr>
            <a:r>
              <a:rPr lang="el-GR" smtClean="0"/>
              <a:t>  Παρουσία &gt;50-80</a:t>
            </a:r>
            <a:r>
              <a:rPr lang="en-US" smtClean="0"/>
              <a:t>ml </a:t>
            </a:r>
            <a:r>
              <a:rPr lang="el-GR" smtClean="0"/>
              <a:t>υγρού στην περιτοναϊκή κοιλότητα</a:t>
            </a:r>
          </a:p>
          <a:p>
            <a:endParaRPr lang="el-GR" smtClean="0"/>
          </a:p>
        </p:txBody>
      </p:sp>
      <p:pic>
        <p:nvPicPr>
          <p:cNvPr id="378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1" y="1524000"/>
            <a:ext cx="69961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Αριστερό βέλος"/>
          <p:cNvSpPr/>
          <p:nvPr/>
        </p:nvSpPr>
        <p:spPr>
          <a:xfrm rot="19699108">
            <a:off x="7329488" y="2682875"/>
            <a:ext cx="1524000" cy="1066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000" dirty="0"/>
              <a:t>Μαστός, πνεύμονας, ΓΕΣ, μήτρα, πάγκρεας</a:t>
            </a:r>
          </a:p>
        </p:txBody>
      </p:sp>
      <p:sp>
        <p:nvSpPr>
          <p:cNvPr id="37893" name="5 - Τίτλος"/>
          <p:cNvSpPr>
            <a:spLocks noGrp="1"/>
          </p:cNvSpPr>
          <p:nvPr>
            <p:ph type="title"/>
          </p:nvPr>
        </p:nvSpPr>
        <p:spPr>
          <a:xfrm>
            <a:off x="1524000" y="0"/>
            <a:ext cx="9144000" cy="838200"/>
          </a:xfrm>
        </p:spPr>
        <p:txBody>
          <a:bodyPr anchor="ctr" anchorCtr="1"/>
          <a:lstStyle/>
          <a:p>
            <a:r>
              <a:rPr lang="el-GR" smtClean="0"/>
              <a:t>Ασκίτης</a:t>
            </a:r>
          </a:p>
        </p:txBody>
      </p:sp>
    </p:spTree>
    <p:extLst>
      <p:ext uri="{BB962C8B-B14F-4D97-AF65-F5344CB8AC3E}">
        <p14:creationId xmlns:p14="http://schemas.microsoft.com/office/powerpoint/2010/main" val="2917937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4727575" y="0"/>
            <a:ext cx="2808288" cy="47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algn="ctr" eaLnBrk="1" hangingPunct="1">
              <a:spcBef>
                <a:spcPct val="0"/>
              </a:spcBef>
              <a:buClrTx/>
              <a:buSzTx/>
              <a:buFontTx/>
              <a:buNone/>
            </a:pPr>
            <a:r>
              <a:rPr lang="el-GR" sz="2000">
                <a:latin typeface="Arial" panose="020B0604020202020204" pitchFamily="34" charset="0"/>
              </a:rPr>
              <a:t>ΚΙΡΡΩΣΗ ΗΠΑΤΟΣ</a:t>
            </a:r>
          </a:p>
        </p:txBody>
      </p:sp>
    </p:spTree>
    <p:extLst>
      <p:ext uri="{BB962C8B-B14F-4D97-AF65-F5344CB8AC3E}">
        <p14:creationId xmlns:p14="http://schemas.microsoft.com/office/powerpoint/2010/main" val="26193775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2057400" y="0"/>
            <a:ext cx="8610600" cy="1143000"/>
          </a:xfrm>
        </p:spPr>
        <p:txBody>
          <a:bodyPr anchor="ctr" anchorCtr="1"/>
          <a:lstStyle/>
          <a:p>
            <a:r>
              <a:rPr lang="el-GR" smtClean="0"/>
              <a:t>Διαγνωστική προσέγγιση ασκίτη</a:t>
            </a:r>
          </a:p>
        </p:txBody>
      </p:sp>
      <p:pic>
        <p:nvPicPr>
          <p:cNvPr id="4301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4478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29200" y="1371600"/>
            <a:ext cx="1981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10327193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Users\l4pf_aa.LAIKO-NET\Desktop\TIPS_1_Render_f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1" y="1752601"/>
            <a:ext cx="28352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7" descr="Αποτέλεσμα εικόνας για pv shunt li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4438" y="4343400"/>
            <a:ext cx="43735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1 - Τίτλος"/>
          <p:cNvSpPr>
            <a:spLocks noGrp="1"/>
          </p:cNvSpPr>
          <p:nvPr>
            <p:ph type="title"/>
          </p:nvPr>
        </p:nvSpPr>
        <p:spPr>
          <a:xfrm>
            <a:off x="2438400" y="0"/>
            <a:ext cx="7772400" cy="1143000"/>
          </a:xfrm>
        </p:spPr>
        <p:txBody>
          <a:bodyPr anchor="ctr" anchorCtr="1"/>
          <a:lstStyle/>
          <a:p>
            <a:r>
              <a:rPr lang="el-GR" smtClean="0"/>
              <a:t>Θεραπεία ασκίτη</a:t>
            </a:r>
          </a:p>
        </p:txBody>
      </p:sp>
      <p:sp>
        <p:nvSpPr>
          <p:cNvPr id="44037" name="2 - Θέση περιεχομένου"/>
          <p:cNvSpPr>
            <a:spLocks noGrp="1"/>
          </p:cNvSpPr>
          <p:nvPr>
            <p:ph sz="quarter" idx="1"/>
          </p:nvPr>
        </p:nvSpPr>
        <p:spPr>
          <a:xfrm>
            <a:off x="1676400" y="1219200"/>
            <a:ext cx="7620000" cy="4572000"/>
          </a:xfrm>
        </p:spPr>
        <p:txBody>
          <a:bodyPr>
            <a:normAutofit fontScale="92500" lnSpcReduction="20000"/>
          </a:bodyPr>
          <a:lstStyle/>
          <a:p>
            <a:r>
              <a:rPr lang="el-GR" smtClean="0"/>
              <a:t>Διούρηση (φουροσεμίδη – σπιρονολακτόνη)</a:t>
            </a:r>
          </a:p>
          <a:p>
            <a:endParaRPr lang="el-GR" smtClean="0"/>
          </a:p>
          <a:p>
            <a:r>
              <a:rPr lang="el-GR" smtClean="0"/>
              <a:t>Παρακέντηση</a:t>
            </a:r>
          </a:p>
          <a:p>
            <a:endParaRPr lang="el-GR" smtClean="0"/>
          </a:p>
          <a:p>
            <a:r>
              <a:rPr lang="en-US" smtClean="0"/>
              <a:t>TIPS</a:t>
            </a:r>
          </a:p>
          <a:p>
            <a:endParaRPr lang="en-US" smtClean="0"/>
          </a:p>
          <a:p>
            <a:r>
              <a:rPr lang="el-GR" smtClean="0"/>
              <a:t>Περιτοναιοφλεβική επικοινωνία</a:t>
            </a:r>
          </a:p>
          <a:p>
            <a:endParaRPr lang="el-GR" smtClean="0"/>
          </a:p>
          <a:p>
            <a:r>
              <a:rPr lang="el-GR" smtClean="0"/>
              <a:t>Αντλία χαμηλής ροής ??</a:t>
            </a:r>
          </a:p>
          <a:p>
            <a:endParaRPr lang="el-GR" smtClean="0"/>
          </a:p>
          <a:p>
            <a:r>
              <a:rPr lang="el-GR" smtClean="0"/>
              <a:t>Μεταμόσχευση ήπατος</a:t>
            </a:r>
            <a:endParaRPr lang="en-US" smtClean="0"/>
          </a:p>
          <a:p>
            <a:endParaRPr lang="en-US" smtClean="0"/>
          </a:p>
          <a:p>
            <a:endParaRPr lang="el-GR" smtClean="0"/>
          </a:p>
        </p:txBody>
      </p:sp>
      <p:sp>
        <p:nvSpPr>
          <p:cNvPr id="44038" name="AutoShape 2" descr="Αποτέλεσμα εικόνας για tips liver"/>
          <p:cNvSpPr>
            <a:spLocks noChangeAspect="1" noChangeArrowheads="1"/>
          </p:cNvSpPr>
          <p:nvPr/>
        </p:nvSpPr>
        <p:spPr bwMode="auto">
          <a:xfrm>
            <a:off x="1679576" y="-1333500"/>
            <a:ext cx="30956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endParaRPr lang="el-GR" sz="1800">
              <a:latin typeface="Arial" panose="020B0604020202020204" pitchFamily="34" charset="0"/>
            </a:endParaRPr>
          </a:p>
        </p:txBody>
      </p:sp>
      <p:sp>
        <p:nvSpPr>
          <p:cNvPr id="44039" name="AutoShape 4" descr="Αποτέλεσμα εικόνας για tips liver"/>
          <p:cNvSpPr>
            <a:spLocks noChangeAspect="1" noChangeArrowheads="1"/>
          </p:cNvSpPr>
          <p:nvPr/>
        </p:nvSpPr>
        <p:spPr bwMode="auto">
          <a:xfrm>
            <a:off x="1679576" y="-1333500"/>
            <a:ext cx="30956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endParaRPr lang="el-GR" sz="1800">
              <a:latin typeface="Arial" panose="020B0604020202020204" pitchFamily="34" charset="0"/>
            </a:endParaRPr>
          </a:p>
        </p:txBody>
      </p:sp>
      <p:pic>
        <p:nvPicPr>
          <p:cNvPr id="6349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3975" y="1927225"/>
            <a:ext cx="70040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29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checkerboard(across)">
                                      <p:cBhvr>
                                        <p:cTn id="7" dur="500"/>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a:xfrm>
            <a:off x="1600200" y="152400"/>
            <a:ext cx="8991600" cy="1143000"/>
          </a:xfrm>
        </p:spPr>
        <p:txBody>
          <a:bodyPr anchor="ctr" anchorCtr="1"/>
          <a:lstStyle/>
          <a:p>
            <a:r>
              <a:rPr lang="el-GR" smtClean="0"/>
              <a:t>Αυτόματη Βακτηριακή Περιτονίτιδα</a:t>
            </a:r>
          </a:p>
        </p:txBody>
      </p:sp>
      <p:sp>
        <p:nvSpPr>
          <p:cNvPr id="45059" name="2 - Θέση περιεχομένου"/>
          <p:cNvSpPr>
            <a:spLocks noGrp="1"/>
          </p:cNvSpPr>
          <p:nvPr>
            <p:ph sz="quarter" idx="1"/>
          </p:nvPr>
        </p:nvSpPr>
        <p:spPr>
          <a:xfrm>
            <a:off x="2438400" y="1295400"/>
            <a:ext cx="7772400" cy="4572000"/>
          </a:xfrm>
        </p:spPr>
        <p:txBody>
          <a:bodyPr>
            <a:normAutofit fontScale="92500"/>
          </a:bodyPr>
          <a:lstStyle/>
          <a:p>
            <a:r>
              <a:rPr lang="el-GR" smtClean="0"/>
              <a:t>Ορίζεται ως η οξεία βακτηριακή λοίμωξη του ασκιτικού υγρού, με </a:t>
            </a:r>
            <a:r>
              <a:rPr lang="en-US" smtClean="0"/>
              <a:t>Neut&gt;250</a:t>
            </a:r>
            <a:r>
              <a:rPr lang="el-GR" smtClean="0"/>
              <a:t> κυτ/</a:t>
            </a:r>
            <a:r>
              <a:rPr lang="en-US" smtClean="0"/>
              <a:t>ml</a:t>
            </a:r>
            <a:r>
              <a:rPr lang="el-GR" smtClean="0"/>
              <a:t> σε συλλογή ΠΥΛΑΙΑΣ ΥΠΕΡΤΑΣΗΣ!!!</a:t>
            </a:r>
          </a:p>
          <a:p>
            <a:endParaRPr lang="el-GR" smtClean="0"/>
          </a:p>
          <a:p>
            <a:r>
              <a:rPr lang="el-GR" smtClean="0"/>
              <a:t>Δεν πρέπει να έχουν γίνει παρεμβάσεις στον ασθενή!!!!</a:t>
            </a:r>
          </a:p>
          <a:p>
            <a:endParaRPr lang="el-GR" smtClean="0"/>
          </a:p>
          <a:p>
            <a:r>
              <a:rPr lang="el-GR" smtClean="0"/>
              <a:t>Συνηθέστερα μονοβακτηριακή</a:t>
            </a:r>
          </a:p>
          <a:p>
            <a:endParaRPr lang="el-GR" smtClean="0"/>
          </a:p>
          <a:p>
            <a:r>
              <a:rPr lang="el-GR" smtClean="0"/>
              <a:t>Εάν &gt;3 μικρόβια έλεγχος για 2παθή περιτονίτιδα!!!</a:t>
            </a:r>
          </a:p>
          <a:p>
            <a:endParaRPr lang="el-GR" smtClean="0"/>
          </a:p>
        </p:txBody>
      </p:sp>
    </p:spTree>
    <p:extLst>
      <p:ext uri="{BB962C8B-B14F-4D97-AF65-F5344CB8AC3E}">
        <p14:creationId xmlns:p14="http://schemas.microsoft.com/office/powerpoint/2010/main" val="777018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213" y="0"/>
            <a:ext cx="5411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60675"/>
            <a:ext cx="43307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0038"/>
            <a:ext cx="43291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762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13 - TextBox"/>
          <p:cNvSpPr txBox="1">
            <a:spLocks noChangeArrowheads="1"/>
          </p:cNvSpPr>
          <p:nvPr/>
        </p:nvSpPr>
        <p:spPr bwMode="auto">
          <a:xfrm>
            <a:off x="0" y="6611938"/>
            <a:ext cx="2236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Tree>
    <p:extLst>
      <p:ext uri="{BB962C8B-B14F-4D97-AF65-F5344CB8AC3E}">
        <p14:creationId xmlns:p14="http://schemas.microsoft.com/office/powerpoint/2010/main" val="1779012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609600"/>
            <a:ext cx="502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4 - TextBox"/>
          <p:cNvSpPr txBox="1">
            <a:spLocks noChangeArrowheads="1"/>
          </p:cNvSpPr>
          <p:nvPr/>
        </p:nvSpPr>
        <p:spPr bwMode="auto">
          <a:xfrm>
            <a:off x="1524000" y="1524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Cambria" panose="02040503050406030204"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Cambria" panose="02040503050406030204"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Cambria" panose="02040503050406030204"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Cambria" panose="02040503050406030204" pitchFamily="18" charset="0"/>
              </a:defRPr>
            </a:lvl4pPr>
            <a:lvl5pPr marL="2057400" indent="-228600">
              <a:spcBef>
                <a:spcPts val="375"/>
              </a:spcBef>
              <a:buClr>
                <a:srgbClr val="A28E6A"/>
              </a:buClr>
              <a:buChar char="o"/>
              <a:defRPr sz="2000">
                <a:solidFill>
                  <a:schemeClr val="tx1"/>
                </a:solidFill>
                <a:latin typeface="Cambria" panose="02040503050406030204"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Cambria" panose="02040503050406030204" pitchFamily="18" charset="0"/>
              </a:defRPr>
            </a:lvl9pPr>
          </a:lstStyle>
          <a:p>
            <a:pPr eaLnBrk="1" hangingPunct="1">
              <a:spcBef>
                <a:spcPct val="0"/>
              </a:spcBef>
              <a:buClrTx/>
              <a:buSzTx/>
              <a:buFontTx/>
              <a:buNone/>
            </a:pPr>
            <a:r>
              <a:rPr lang="el-GR" sz="1800">
                <a:latin typeface="Arial" panose="020B0604020202020204" pitchFamily="34" charset="0"/>
              </a:rPr>
              <a:t>ΑΥΤΟΜΑΤΗ ΒΑΤΗΡΙΑΚΗ ΠΕΡΙΤΟΝΙΤΙΔΑ - ΠΑΘΟΦΥΣΙΟΛΟΓΙΑ</a:t>
            </a:r>
          </a:p>
        </p:txBody>
      </p:sp>
    </p:spTree>
    <p:extLst>
      <p:ext uri="{BB962C8B-B14F-4D97-AF65-F5344CB8AC3E}">
        <p14:creationId xmlns:p14="http://schemas.microsoft.com/office/powerpoint/2010/main" val="40948473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nchor="ctr" anchorCtr="1"/>
          <a:lstStyle/>
          <a:p>
            <a:r>
              <a:rPr lang="el-GR" smtClean="0"/>
              <a:t>Επιπλοκές πυλαίας υπέρτασης</a:t>
            </a:r>
          </a:p>
        </p:txBody>
      </p:sp>
      <p:sp>
        <p:nvSpPr>
          <p:cNvPr id="47107" name="2 - Θέση περιεχομένου"/>
          <p:cNvSpPr>
            <a:spLocks noGrp="1"/>
          </p:cNvSpPr>
          <p:nvPr>
            <p:ph sz="quarter" idx="1"/>
          </p:nvPr>
        </p:nvSpPr>
        <p:spPr/>
        <p:txBody>
          <a:bodyPr>
            <a:normAutofit lnSpcReduction="10000"/>
          </a:bodyPr>
          <a:lstStyle/>
          <a:p>
            <a:r>
              <a:rPr lang="el-GR" smtClean="0"/>
              <a:t>Ασκίτης – Αυτόματη Βακτηριακή Περιτονίτιδα</a:t>
            </a:r>
          </a:p>
          <a:p>
            <a:endParaRPr lang="el-GR" smtClean="0"/>
          </a:p>
          <a:p>
            <a:r>
              <a:rPr lang="el-GR" smtClean="0"/>
              <a:t>Ηπατική Εγκεφαλοπάθεια</a:t>
            </a:r>
          </a:p>
          <a:p>
            <a:endParaRPr lang="el-GR" smtClean="0"/>
          </a:p>
          <a:p>
            <a:r>
              <a:rPr lang="el-GR" smtClean="0"/>
              <a:t>Ηπατοπνευμονικό σύνδρομο</a:t>
            </a:r>
          </a:p>
          <a:p>
            <a:endParaRPr lang="el-GR" smtClean="0"/>
          </a:p>
          <a:p>
            <a:r>
              <a:rPr lang="el-GR" smtClean="0"/>
              <a:t>Ηπατονεφρικό σύνδρομο</a:t>
            </a:r>
          </a:p>
          <a:p>
            <a:endParaRPr lang="el-GR" smtClean="0"/>
          </a:p>
          <a:p>
            <a:r>
              <a:rPr lang="el-GR" smtClean="0"/>
              <a:t>Πυλαιοσυστηματικές αναστομώσεις - Κιρσορραγία</a:t>
            </a:r>
          </a:p>
        </p:txBody>
      </p:sp>
    </p:spTree>
    <p:extLst>
      <p:ext uri="{BB962C8B-B14F-4D97-AF65-F5344CB8AC3E}">
        <p14:creationId xmlns:p14="http://schemas.microsoft.com/office/powerpoint/2010/main" val="101953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107">
                                            <p:txEl>
                                              <p:pRg st="6" end="6"/>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7107">
                                            <p:txEl>
                                              <p:pRg st="4" end="4"/>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710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a:xfrm>
            <a:off x="2438400" y="0"/>
            <a:ext cx="7772400" cy="914400"/>
          </a:xfrm>
        </p:spPr>
        <p:txBody>
          <a:bodyPr anchor="ctr" anchorCtr="1"/>
          <a:lstStyle/>
          <a:p>
            <a:r>
              <a:rPr lang="el-GR" smtClean="0"/>
              <a:t>Ηπατική εγκεφαλοπάθεια (ΗΕ)</a:t>
            </a:r>
          </a:p>
        </p:txBody>
      </p:sp>
      <p:sp>
        <p:nvSpPr>
          <p:cNvPr id="48131" name="2 - Θέση περιεχομένου"/>
          <p:cNvSpPr>
            <a:spLocks noGrp="1"/>
          </p:cNvSpPr>
          <p:nvPr>
            <p:ph sz="quarter" idx="1"/>
          </p:nvPr>
        </p:nvSpPr>
        <p:spPr>
          <a:xfrm>
            <a:off x="1752600" y="838200"/>
            <a:ext cx="8686800" cy="6019800"/>
          </a:xfrm>
        </p:spPr>
        <p:txBody>
          <a:bodyPr/>
          <a:lstStyle/>
          <a:p>
            <a:r>
              <a:rPr lang="el-GR" sz="2000"/>
              <a:t>Καλείται το ΝΕΥΡΟΨΥΧΙΑΤΡΙΚΟ σύνδρομο, που εκδηλώνουν ηπατοπαθείς στην πορεία οξείας ή χρόνιας ηπατοπάθειας</a:t>
            </a:r>
          </a:p>
          <a:p>
            <a:endParaRPr lang="el-GR" sz="2000"/>
          </a:p>
          <a:p>
            <a:r>
              <a:rPr lang="el-GR" sz="2000"/>
              <a:t>60-80% υποκλινική ΗΕ , 35-40% κλινική ΗΕ </a:t>
            </a:r>
          </a:p>
          <a:p>
            <a:endParaRPr lang="el-GR" sz="2000"/>
          </a:p>
          <a:p>
            <a:r>
              <a:rPr lang="el-GR" sz="2000"/>
              <a:t>3 τύποι</a:t>
            </a:r>
            <a:r>
              <a:rPr lang="en-US" sz="2000"/>
              <a:t>:</a:t>
            </a:r>
          </a:p>
          <a:p>
            <a:pPr>
              <a:buFont typeface="Wingdings" panose="05000000000000000000" pitchFamily="2" charset="2"/>
              <a:buChar char="Ø"/>
            </a:pPr>
            <a:r>
              <a:rPr lang="el-GR" sz="2000"/>
              <a:t>Α</a:t>
            </a:r>
            <a:r>
              <a:rPr lang="en-US" sz="2000"/>
              <a:t>: </a:t>
            </a:r>
            <a:r>
              <a:rPr lang="el-GR" sz="2000"/>
              <a:t>Ασθενείς με οξεία ηπατική ανεπάρκεια</a:t>
            </a:r>
          </a:p>
          <a:p>
            <a:pPr>
              <a:buFont typeface="Wingdings" panose="05000000000000000000" pitchFamily="2" charset="2"/>
              <a:buChar char="Ø"/>
            </a:pPr>
            <a:r>
              <a:rPr lang="el-GR" sz="2000"/>
              <a:t>Β</a:t>
            </a:r>
            <a:r>
              <a:rPr lang="en-US" sz="2000"/>
              <a:t>: </a:t>
            </a:r>
            <a:r>
              <a:rPr lang="el-GR" sz="2000"/>
              <a:t>Μη ηπατοπαθείς με πυλαιοσυστηματική παράκαμψη</a:t>
            </a:r>
          </a:p>
          <a:p>
            <a:pPr>
              <a:buFont typeface="Wingdings" panose="05000000000000000000" pitchFamily="2" charset="2"/>
              <a:buChar char="Ø"/>
            </a:pPr>
            <a:r>
              <a:rPr lang="el-GR" sz="2000"/>
              <a:t>Γ</a:t>
            </a:r>
            <a:r>
              <a:rPr lang="en-US" sz="2000"/>
              <a:t>: </a:t>
            </a:r>
            <a:r>
              <a:rPr lang="el-GR" sz="2000"/>
              <a:t>Ασθενείς με κίρρωση (&gt;80%)</a:t>
            </a:r>
          </a:p>
          <a:p>
            <a:pPr>
              <a:buFont typeface="Wingdings" panose="05000000000000000000" pitchFamily="2" charset="2"/>
              <a:buChar char="Ø"/>
            </a:pPr>
            <a:endParaRPr lang="el-GR" sz="2000"/>
          </a:p>
          <a:p>
            <a:r>
              <a:rPr lang="el-GR" sz="2000"/>
              <a:t>Κύριο αίτιο ΑΛΛΑ ΟΧΙ ΜΟΝΟ η αυξημένη αμμωνία.</a:t>
            </a:r>
            <a:r>
              <a:rPr lang="en-US" sz="2000"/>
              <a:t> </a:t>
            </a:r>
            <a:r>
              <a:rPr lang="el-GR" sz="2000"/>
              <a:t>Άλλα αίτια </a:t>
            </a:r>
            <a:r>
              <a:rPr lang="en-US" sz="2000"/>
              <a:t>:</a:t>
            </a:r>
          </a:p>
          <a:p>
            <a:pPr>
              <a:buFont typeface="Wingdings" panose="05000000000000000000" pitchFamily="2" charset="2"/>
              <a:buChar char="Ø"/>
            </a:pPr>
            <a:r>
              <a:rPr lang="el-GR" sz="2000"/>
              <a:t> Φαινόλες</a:t>
            </a:r>
          </a:p>
          <a:p>
            <a:pPr>
              <a:buFont typeface="Wingdings" panose="05000000000000000000" pitchFamily="2" charset="2"/>
              <a:buChar char="Ø"/>
            </a:pPr>
            <a:r>
              <a:rPr lang="el-GR" sz="2000"/>
              <a:t>Μερκαπτάνες </a:t>
            </a:r>
          </a:p>
          <a:p>
            <a:pPr>
              <a:buFont typeface="Wingdings" panose="05000000000000000000" pitchFamily="2" charset="2"/>
              <a:buChar char="Ø"/>
            </a:pPr>
            <a:r>
              <a:rPr lang="el-GR" sz="2000"/>
              <a:t>Αρωματικά αμινοξέα (φαινυλαλανίνη, τυροσίνη, μεθειονίνη, τρυπτοφάνη)</a:t>
            </a:r>
          </a:p>
          <a:p>
            <a:pPr>
              <a:buFont typeface="Wingdings" panose="05000000000000000000" pitchFamily="2" charset="2"/>
              <a:buChar char="Ø"/>
            </a:pPr>
            <a:r>
              <a:rPr lang="el-GR" sz="2000"/>
              <a:t> Ψευδείς νευρομεταβιβαστές (οκτωπαμίνη, φενυλαιθανολαμίνη)  </a:t>
            </a:r>
          </a:p>
          <a:p>
            <a:endParaRPr lang="el-GR" sz="2000"/>
          </a:p>
        </p:txBody>
      </p:sp>
    </p:spTree>
    <p:extLst>
      <p:ext uri="{BB962C8B-B14F-4D97-AF65-F5344CB8AC3E}">
        <p14:creationId xmlns:p14="http://schemas.microsoft.com/office/powerpoint/2010/main" val="6846625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a:xfrm>
            <a:off x="1905000" y="0"/>
            <a:ext cx="8458200" cy="1143000"/>
          </a:xfrm>
        </p:spPr>
        <p:txBody>
          <a:bodyPr anchor="ctr" anchorCtr="1"/>
          <a:lstStyle/>
          <a:p>
            <a:r>
              <a:rPr lang="el-GR" sz="3200"/>
              <a:t>Παθοφυσιολογία ηπατικής εγκεφαλοπάθειας </a:t>
            </a:r>
          </a:p>
        </p:txBody>
      </p:sp>
      <p:pic>
        <p:nvPicPr>
          <p:cNvPr id="49155" name="Picture 2" descr="Αποτέλεσμα εικόνας για ammonia metabol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375" y="1071563"/>
            <a:ext cx="77533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3805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Τίτλος"/>
          <p:cNvSpPr>
            <a:spLocks noGrp="1"/>
          </p:cNvSpPr>
          <p:nvPr>
            <p:ph type="title"/>
          </p:nvPr>
        </p:nvSpPr>
        <p:spPr/>
        <p:txBody>
          <a:bodyPr anchor="ctr" anchorCtr="1"/>
          <a:lstStyle/>
          <a:p>
            <a:r>
              <a:rPr lang="el-GR" smtClean="0"/>
              <a:t>Επιπλοκές πυλαίας υπέρτασης</a:t>
            </a:r>
          </a:p>
        </p:txBody>
      </p:sp>
      <p:sp>
        <p:nvSpPr>
          <p:cNvPr id="47107" name="2 - Θέση περιεχομένου"/>
          <p:cNvSpPr>
            <a:spLocks noGrp="1"/>
          </p:cNvSpPr>
          <p:nvPr>
            <p:ph sz="quarter" idx="1"/>
          </p:nvPr>
        </p:nvSpPr>
        <p:spPr/>
        <p:txBody>
          <a:bodyPr>
            <a:normAutofit lnSpcReduction="10000"/>
          </a:bodyPr>
          <a:lstStyle/>
          <a:p>
            <a:r>
              <a:rPr lang="el-GR" smtClean="0"/>
              <a:t>Ασκίτης – Αυτόματη Βακτηριακή Περιτονίτιδα</a:t>
            </a:r>
          </a:p>
          <a:p>
            <a:endParaRPr lang="el-GR" smtClean="0"/>
          </a:p>
          <a:p>
            <a:r>
              <a:rPr lang="el-GR" smtClean="0"/>
              <a:t>Ηπατική Εγκεφαλοπάθεια</a:t>
            </a:r>
          </a:p>
          <a:p>
            <a:endParaRPr lang="el-GR" smtClean="0"/>
          </a:p>
          <a:p>
            <a:r>
              <a:rPr lang="el-GR" smtClean="0"/>
              <a:t>Ηπατοπνευμονικό σύνδρομο</a:t>
            </a:r>
          </a:p>
          <a:p>
            <a:endParaRPr lang="el-GR" smtClean="0"/>
          </a:p>
          <a:p>
            <a:r>
              <a:rPr lang="el-GR" smtClean="0"/>
              <a:t>Ηπατονεφρικό σύνδρομο</a:t>
            </a:r>
          </a:p>
          <a:p>
            <a:endParaRPr lang="el-GR" smtClean="0"/>
          </a:p>
          <a:p>
            <a:r>
              <a:rPr lang="el-GR" smtClean="0"/>
              <a:t>Πυλαιοσυστηματικές αναστομώσεις - Κιρσορραγία</a:t>
            </a:r>
          </a:p>
        </p:txBody>
      </p:sp>
    </p:spTree>
    <p:extLst>
      <p:ext uri="{BB962C8B-B14F-4D97-AF65-F5344CB8AC3E}">
        <p14:creationId xmlns:p14="http://schemas.microsoft.com/office/powerpoint/2010/main" val="946879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107">
                                            <p:txEl>
                                              <p:pRg st="6" end="6"/>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7107">
                                            <p:txEl>
                                              <p:pRg st="8" end="8"/>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710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Τίτλος"/>
          <p:cNvSpPr>
            <a:spLocks noGrp="1"/>
          </p:cNvSpPr>
          <p:nvPr>
            <p:ph type="title"/>
          </p:nvPr>
        </p:nvSpPr>
        <p:spPr>
          <a:xfrm>
            <a:off x="2438400" y="0"/>
            <a:ext cx="7772400" cy="990600"/>
          </a:xfrm>
        </p:spPr>
        <p:txBody>
          <a:bodyPr anchor="ctr" anchorCtr="1">
            <a:normAutofit fontScale="90000"/>
          </a:bodyPr>
          <a:lstStyle/>
          <a:p>
            <a:r>
              <a:rPr lang="el-GR" smtClean="0"/>
              <a:t>Ηπατοπνευμονικό σύνδρομο (ΗΠΣ)</a:t>
            </a:r>
          </a:p>
        </p:txBody>
      </p:sp>
      <p:sp>
        <p:nvSpPr>
          <p:cNvPr id="52227" name="2 - Θέση περιεχομένου"/>
          <p:cNvSpPr>
            <a:spLocks noGrp="1"/>
          </p:cNvSpPr>
          <p:nvPr>
            <p:ph sz="quarter" idx="1"/>
          </p:nvPr>
        </p:nvSpPr>
        <p:spPr>
          <a:xfrm>
            <a:off x="1828800" y="1066800"/>
            <a:ext cx="8534400" cy="5410200"/>
          </a:xfrm>
        </p:spPr>
        <p:txBody>
          <a:bodyPr/>
          <a:lstStyle/>
          <a:p>
            <a:r>
              <a:rPr lang="el-GR" sz="2200"/>
              <a:t>Καλείται η διαταραχή της αναπνευστικής λειτουργίας σε έδαφος κίρρωσης και πυλαίας υπέρτασης και ΑΠΟΥΣΙΑ ενδογενούς καρδιοπνευμονικής νόσου</a:t>
            </a:r>
          </a:p>
          <a:p>
            <a:endParaRPr lang="el-GR" sz="2200"/>
          </a:p>
          <a:p>
            <a:r>
              <a:rPr lang="el-GR" sz="2200"/>
              <a:t>5ετής επιβίωση</a:t>
            </a:r>
            <a:r>
              <a:rPr lang="en-US" sz="2200"/>
              <a:t>:</a:t>
            </a:r>
          </a:p>
          <a:p>
            <a:pPr>
              <a:buFont typeface="Wingdings" panose="05000000000000000000" pitchFamily="2" charset="2"/>
              <a:buChar char="Ø"/>
            </a:pPr>
            <a:r>
              <a:rPr lang="el-GR" sz="2200"/>
              <a:t>ΗΠΣ + Κίρρωση 23%</a:t>
            </a:r>
          </a:p>
          <a:p>
            <a:pPr>
              <a:buFont typeface="Wingdings" panose="05000000000000000000" pitchFamily="2" charset="2"/>
              <a:buChar char="Ø"/>
            </a:pPr>
            <a:r>
              <a:rPr lang="el-GR" sz="2200"/>
              <a:t>Κίρρωση χωρίς ΗΠΣ 63%</a:t>
            </a:r>
          </a:p>
          <a:p>
            <a:pPr>
              <a:buFont typeface="Wingdings" panose="05000000000000000000" pitchFamily="2" charset="2"/>
              <a:buChar char="Ø"/>
            </a:pPr>
            <a:r>
              <a:rPr lang="el-GR" sz="2200"/>
              <a:t>Χειρότερη πρόγνωση όταν </a:t>
            </a:r>
            <a:r>
              <a:rPr lang="en-US" sz="2200"/>
              <a:t>PO</a:t>
            </a:r>
            <a:r>
              <a:rPr lang="en-US" sz="2200" baseline="-25000"/>
              <a:t>2</a:t>
            </a:r>
            <a:r>
              <a:rPr lang="en-US" sz="2200"/>
              <a:t> &lt;50mm Hg</a:t>
            </a:r>
          </a:p>
          <a:p>
            <a:pPr>
              <a:buFont typeface="Wingdings" panose="05000000000000000000" pitchFamily="2" charset="2"/>
              <a:buChar char="Ø"/>
            </a:pPr>
            <a:endParaRPr lang="en-US" sz="2200"/>
          </a:p>
          <a:p>
            <a:r>
              <a:rPr lang="el-GR" sz="2200"/>
              <a:t>Χαρακτηριστικά η πλατύπνοια (επιδείνωση της δύσπνοιας των ασθενών σε όρθια και η βελτίωση αυτής στην ύπτια θέση) και η ορθοδιοξία (</a:t>
            </a:r>
            <a:r>
              <a:rPr lang="en-US" sz="2200"/>
              <a:t>orthodeoxia</a:t>
            </a:r>
            <a:r>
              <a:rPr lang="el-GR" sz="2200"/>
              <a:t>) [επιδείνωση της αρτηριακής υποξαιμίας (Ρ</a:t>
            </a:r>
            <a:r>
              <a:rPr lang="en-US" sz="2200"/>
              <a:t>a</a:t>
            </a:r>
            <a:r>
              <a:rPr lang="el-GR" sz="2200"/>
              <a:t>Ο</a:t>
            </a:r>
            <a:r>
              <a:rPr lang="el-GR" sz="2200" baseline="-25000"/>
              <a:t>2</a:t>
            </a:r>
            <a:r>
              <a:rPr lang="el-GR" sz="2200"/>
              <a:t>) σε όρθια και βελτίωση αυτής στην ύπτια θέση]</a:t>
            </a:r>
          </a:p>
          <a:p>
            <a:endParaRPr lang="el-GR" sz="2200"/>
          </a:p>
        </p:txBody>
      </p:sp>
    </p:spTree>
    <p:extLst>
      <p:ext uri="{BB962C8B-B14F-4D97-AF65-F5344CB8AC3E}">
        <p14:creationId xmlns:p14="http://schemas.microsoft.com/office/powerpoint/2010/main" val="29850708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our decades of Fontan palli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539" y="585788"/>
            <a:ext cx="4967287" cy="62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7747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nchor="ctr" anchorCtr="1"/>
          <a:lstStyle/>
          <a:p>
            <a:r>
              <a:rPr lang="el-GR" smtClean="0"/>
              <a:t>Επιπλοκές πυλαίας υπέρτασης</a:t>
            </a:r>
          </a:p>
        </p:txBody>
      </p:sp>
      <p:sp>
        <p:nvSpPr>
          <p:cNvPr id="50179" name="2 - Θέση περιεχομένου"/>
          <p:cNvSpPr>
            <a:spLocks noGrp="1"/>
          </p:cNvSpPr>
          <p:nvPr>
            <p:ph sz="quarter" idx="1"/>
          </p:nvPr>
        </p:nvSpPr>
        <p:spPr/>
        <p:txBody>
          <a:bodyPr>
            <a:normAutofit lnSpcReduction="10000"/>
          </a:bodyPr>
          <a:lstStyle/>
          <a:p>
            <a:r>
              <a:rPr lang="el-GR" smtClean="0"/>
              <a:t>Ασκίτης – Αυτόματη Βακτηριακή Περιτονίτιδα</a:t>
            </a:r>
          </a:p>
          <a:p>
            <a:endParaRPr lang="el-GR" smtClean="0"/>
          </a:p>
          <a:p>
            <a:r>
              <a:rPr lang="el-GR" smtClean="0"/>
              <a:t>Ηπατική Εγκεφαλοπάθεια</a:t>
            </a:r>
          </a:p>
          <a:p>
            <a:endParaRPr lang="el-GR" smtClean="0"/>
          </a:p>
          <a:p>
            <a:r>
              <a:rPr lang="el-GR" smtClean="0"/>
              <a:t>Ηπατοπνευμονικό σύνδρομο</a:t>
            </a:r>
          </a:p>
          <a:p>
            <a:endParaRPr lang="el-GR" smtClean="0"/>
          </a:p>
          <a:p>
            <a:r>
              <a:rPr lang="el-GR" smtClean="0"/>
              <a:t>Ηπατονεφρικό σύνδρομο</a:t>
            </a:r>
          </a:p>
          <a:p>
            <a:endParaRPr lang="el-GR" smtClean="0"/>
          </a:p>
          <a:p>
            <a:r>
              <a:rPr lang="el-GR" smtClean="0"/>
              <a:t>Πυλαιοσυστηματικές αναστομώσεις - Κιρσορραγία</a:t>
            </a:r>
          </a:p>
        </p:txBody>
      </p:sp>
    </p:spTree>
    <p:extLst>
      <p:ext uri="{BB962C8B-B14F-4D97-AF65-F5344CB8AC3E}">
        <p14:creationId xmlns:p14="http://schemas.microsoft.com/office/powerpoint/2010/main" val="2688775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0179">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0179">
                                            <p:txEl>
                                              <p:pRg st="4" end="4"/>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0179">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459038" y="76200"/>
            <a:ext cx="7772400" cy="1143000"/>
          </a:xfrm>
        </p:spPr>
        <p:txBody>
          <a:bodyPr anchor="ctr" anchorCtr="1"/>
          <a:lstStyle/>
          <a:p>
            <a:r>
              <a:rPr lang="el-GR" smtClean="0"/>
              <a:t>Ηπατονεφρικό σύνδρομο</a:t>
            </a:r>
          </a:p>
        </p:txBody>
      </p:sp>
      <p:sp>
        <p:nvSpPr>
          <p:cNvPr id="56323" name="Content Placeholder 2"/>
          <p:cNvSpPr>
            <a:spLocks noGrp="1"/>
          </p:cNvSpPr>
          <p:nvPr>
            <p:ph sz="quarter" idx="1"/>
          </p:nvPr>
        </p:nvSpPr>
        <p:spPr>
          <a:xfrm>
            <a:off x="2143125" y="1235076"/>
            <a:ext cx="8077200" cy="4860925"/>
          </a:xfrm>
        </p:spPr>
        <p:txBody>
          <a:bodyPr/>
          <a:lstStyle/>
          <a:p>
            <a:r>
              <a:rPr lang="el-GR" smtClean="0"/>
              <a:t>Η νεφρική βλάβη σε κιρρωτικό ασθενή με προηγουμένως φυσιολογική νεφρική λειτουργία</a:t>
            </a:r>
          </a:p>
          <a:p>
            <a:endParaRPr lang="el-GR" smtClean="0"/>
          </a:p>
          <a:p>
            <a:r>
              <a:rPr lang="el-GR" smtClean="0"/>
              <a:t>8-10% ασθενών με μη αντιρροπούμενη κίρρωση</a:t>
            </a:r>
          </a:p>
          <a:p>
            <a:endParaRPr lang="el-GR" smtClean="0"/>
          </a:p>
          <a:p>
            <a:r>
              <a:rPr lang="el-GR" smtClean="0"/>
              <a:t>2 μορφές </a:t>
            </a:r>
          </a:p>
          <a:p>
            <a:pPr>
              <a:buFont typeface="Wingdings" panose="05000000000000000000" pitchFamily="2" charset="2"/>
              <a:buChar char="Ø"/>
            </a:pPr>
            <a:r>
              <a:rPr lang="el-GR" sz="2000"/>
              <a:t>Οξύ</a:t>
            </a:r>
            <a:r>
              <a:rPr lang="en-US" sz="2000"/>
              <a:t> </a:t>
            </a:r>
            <a:r>
              <a:rPr lang="el-GR" sz="2000"/>
              <a:t>(τύπου 1)</a:t>
            </a:r>
            <a:r>
              <a:rPr lang="en-US" sz="2000"/>
              <a:t>: </a:t>
            </a:r>
            <a:r>
              <a:rPr lang="el-GR" sz="2000"/>
              <a:t>Εντός 2-3 εβδ, συνήθως νοσηλευόμενοι ασθενείς, υψηλή θνητότητα (Διπλασιασμό </a:t>
            </a:r>
            <a:r>
              <a:rPr lang="en-US" sz="2000"/>
              <a:t>crea + &gt;2,5mg/dl </a:t>
            </a:r>
            <a:r>
              <a:rPr lang="el-GR" sz="2000"/>
              <a:t>ή μείωση </a:t>
            </a:r>
            <a:r>
              <a:rPr lang="en-US" sz="2000"/>
              <a:t>EGFR&gt;50% </a:t>
            </a:r>
            <a:r>
              <a:rPr lang="el-GR" sz="2000"/>
              <a:t>σε &lt;20</a:t>
            </a:r>
            <a:r>
              <a:rPr lang="en-US" sz="2000"/>
              <a:t>ml/min</a:t>
            </a:r>
            <a:endParaRPr lang="el-GR" sz="2000"/>
          </a:p>
          <a:p>
            <a:pPr>
              <a:buFont typeface="Wingdings" panose="05000000000000000000" pitchFamily="2" charset="2"/>
              <a:buChar char="Ø"/>
            </a:pPr>
            <a:r>
              <a:rPr lang="el-GR" sz="2000"/>
              <a:t>Χρόνιο (τύπου 2)</a:t>
            </a:r>
            <a:r>
              <a:rPr lang="en-US" sz="2000"/>
              <a:t>: </a:t>
            </a:r>
            <a:r>
              <a:rPr lang="el-GR" sz="2000"/>
              <a:t>Ήπια ,αλλά προοδευτικά μειούμενη νεφρική λειτουργία, εντός μηνών, καλύτερη πρόγνωση</a:t>
            </a:r>
            <a:r>
              <a:rPr lang="en-US" sz="2000"/>
              <a:t> (</a:t>
            </a:r>
            <a:r>
              <a:rPr lang="el-GR" sz="2000"/>
              <a:t>Αύξηση </a:t>
            </a:r>
            <a:r>
              <a:rPr lang="en-US" sz="2000"/>
              <a:t>crea </a:t>
            </a:r>
            <a:r>
              <a:rPr lang="el-GR" sz="2000"/>
              <a:t>σε 1,5-2,5</a:t>
            </a:r>
            <a:r>
              <a:rPr lang="en-US" sz="2000"/>
              <a:t>mg/dl)</a:t>
            </a:r>
            <a:endParaRPr lang="el-GR" sz="2000"/>
          </a:p>
          <a:p>
            <a:endParaRPr lang="el-GR" smtClean="0"/>
          </a:p>
          <a:p>
            <a:endParaRPr lang="el-GR" smtClean="0"/>
          </a:p>
          <a:p>
            <a:endParaRPr lang="el-GR" smtClean="0"/>
          </a:p>
        </p:txBody>
      </p:sp>
    </p:spTree>
    <p:extLst>
      <p:ext uri="{BB962C8B-B14F-4D97-AF65-F5344CB8AC3E}">
        <p14:creationId xmlns:p14="http://schemas.microsoft.com/office/powerpoint/2010/main" val="1387199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09800" y="228600"/>
            <a:ext cx="7772400" cy="1143000"/>
          </a:xfrm>
        </p:spPr>
        <p:txBody>
          <a:bodyPr anchor="ctr" anchorCtr="1"/>
          <a:lstStyle/>
          <a:p>
            <a:r>
              <a:rPr lang="el-GR" smtClean="0"/>
              <a:t>Διαγνωστική προσέγγιση ΗΝΣ</a:t>
            </a:r>
          </a:p>
        </p:txBody>
      </p:sp>
      <p:pic>
        <p:nvPicPr>
          <p:cNvPr id="5734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1362076"/>
            <a:ext cx="8996363"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53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0525" y="0"/>
            <a:ext cx="418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13 - TextBox"/>
          <p:cNvSpPr txBox="1">
            <a:spLocks noChangeArrowheads="1"/>
          </p:cNvSpPr>
          <p:nvPr/>
        </p:nvSpPr>
        <p:spPr bwMode="auto">
          <a:xfrm>
            <a:off x="5330825" y="6611938"/>
            <a:ext cx="2236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Tree>
    <p:extLst>
      <p:ext uri="{BB962C8B-B14F-4D97-AF65-F5344CB8AC3E}">
        <p14:creationId xmlns:p14="http://schemas.microsoft.com/office/powerpoint/2010/main" val="10511633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7939"/>
            <a:ext cx="533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7315200" y="228601"/>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t>Θεραπευτικός αλγόριθμος ΗΝΣ</a:t>
            </a:r>
          </a:p>
        </p:txBody>
      </p:sp>
    </p:spTree>
    <p:extLst>
      <p:ext uri="{BB962C8B-B14F-4D97-AF65-F5344CB8AC3E}">
        <p14:creationId xmlns:p14="http://schemas.microsoft.com/office/powerpoint/2010/main" val="39189275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p:txBody>
          <a:bodyPr anchor="ctr" anchorCtr="1"/>
          <a:lstStyle/>
          <a:p>
            <a:r>
              <a:rPr lang="el-GR" smtClean="0"/>
              <a:t>Επιπλοκές πυλαίας υπέρτασης</a:t>
            </a:r>
          </a:p>
        </p:txBody>
      </p:sp>
      <p:sp>
        <p:nvSpPr>
          <p:cNvPr id="59395" name="2 - Θέση περιεχομένου"/>
          <p:cNvSpPr>
            <a:spLocks noGrp="1"/>
          </p:cNvSpPr>
          <p:nvPr>
            <p:ph sz="quarter" idx="1"/>
          </p:nvPr>
        </p:nvSpPr>
        <p:spPr/>
        <p:txBody>
          <a:bodyPr>
            <a:normAutofit lnSpcReduction="10000"/>
          </a:bodyPr>
          <a:lstStyle/>
          <a:p>
            <a:r>
              <a:rPr lang="el-GR" smtClean="0"/>
              <a:t>Ασκίτης – Αυτόματη Βακτηριακή Περιτονίτιδα</a:t>
            </a:r>
          </a:p>
          <a:p>
            <a:endParaRPr lang="el-GR" smtClean="0"/>
          </a:p>
          <a:p>
            <a:r>
              <a:rPr lang="el-GR" smtClean="0"/>
              <a:t>Ηπατική Εγκεφαλοπάθεια</a:t>
            </a:r>
          </a:p>
          <a:p>
            <a:endParaRPr lang="el-GR" smtClean="0"/>
          </a:p>
          <a:p>
            <a:r>
              <a:rPr lang="el-GR" smtClean="0"/>
              <a:t>Ηπατοπνευμονικό σύνδρομο</a:t>
            </a:r>
          </a:p>
          <a:p>
            <a:endParaRPr lang="el-GR" smtClean="0"/>
          </a:p>
          <a:p>
            <a:r>
              <a:rPr lang="el-GR" smtClean="0"/>
              <a:t>Ηπατονεφρικό σύνδρομο</a:t>
            </a:r>
          </a:p>
          <a:p>
            <a:endParaRPr lang="el-GR" smtClean="0"/>
          </a:p>
          <a:p>
            <a:r>
              <a:rPr lang="el-GR" smtClean="0"/>
              <a:t>Πυλαιοσυστηματικές αναστομώσεις - Κιρσορραγία</a:t>
            </a:r>
          </a:p>
        </p:txBody>
      </p:sp>
    </p:spTree>
    <p:extLst>
      <p:ext uri="{BB962C8B-B14F-4D97-AF65-F5344CB8AC3E}">
        <p14:creationId xmlns:p14="http://schemas.microsoft.com/office/powerpoint/2010/main" val="1841850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lum bright="16000" contrast="66000"/>
            <a:extLst>
              <a:ext uri="{28A0092B-C50C-407E-A947-70E740481C1C}">
                <a14:useLocalDpi xmlns:a14="http://schemas.microsoft.com/office/drawing/2010/main" val="0"/>
              </a:ext>
            </a:extLst>
          </a:blip>
          <a:srcRect/>
          <a:stretch>
            <a:fillRect/>
          </a:stretch>
        </p:blipFill>
        <p:spPr bwMode="auto">
          <a:xfrm>
            <a:off x="1524001"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8845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7076" y="0"/>
            <a:ext cx="8137525"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9261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p:nvPr>
        </p:nvSpPr>
        <p:spPr>
          <a:xfrm>
            <a:off x="2438400" y="0"/>
            <a:ext cx="7772400" cy="1143000"/>
          </a:xfrm>
        </p:spPr>
        <p:txBody>
          <a:bodyPr anchor="ctr" anchorCtr="1"/>
          <a:lstStyle/>
          <a:p>
            <a:r>
              <a:rPr lang="el-GR" smtClean="0"/>
              <a:t>Κιρρωτική μυοκαρδιοπάθεια</a:t>
            </a:r>
          </a:p>
        </p:txBody>
      </p:sp>
      <p:sp>
        <p:nvSpPr>
          <p:cNvPr id="62467" name="2 - Θέση περιεχομένου"/>
          <p:cNvSpPr>
            <a:spLocks noGrp="1"/>
          </p:cNvSpPr>
          <p:nvPr>
            <p:ph sz="quarter" idx="1"/>
          </p:nvPr>
        </p:nvSpPr>
        <p:spPr>
          <a:xfrm>
            <a:off x="1905000" y="1219200"/>
            <a:ext cx="8305800" cy="5638800"/>
          </a:xfrm>
        </p:spPr>
        <p:txBody>
          <a:bodyPr/>
          <a:lstStyle/>
          <a:p>
            <a:pPr>
              <a:buClr>
                <a:srgbClr val="FF0000"/>
              </a:buClr>
              <a:buFont typeface="Arial" panose="020B0604020202020204" pitchFamily="34" charset="0"/>
              <a:buChar char="•"/>
            </a:pPr>
            <a:r>
              <a:rPr lang="el-GR" smtClean="0"/>
              <a:t>Καλείται η διαταραχή της καρδιακής λειτουργίας σε έδαφος κίρρωσης</a:t>
            </a:r>
          </a:p>
          <a:p>
            <a:pPr>
              <a:buClr>
                <a:srgbClr val="FF0000"/>
              </a:buClr>
              <a:buFont typeface="Arial" panose="020B0604020202020204" pitchFamily="34" charset="0"/>
              <a:buChar char="•"/>
            </a:pPr>
            <a:endParaRPr lang="el-GR" smtClean="0"/>
          </a:p>
          <a:p>
            <a:pPr>
              <a:buClr>
                <a:srgbClr val="FF0000"/>
              </a:buClr>
              <a:buFont typeface="Arial" panose="020B0604020202020204" pitchFamily="34" charset="0"/>
              <a:buChar char="•"/>
            </a:pPr>
            <a:r>
              <a:rPr lang="el-GR" smtClean="0"/>
              <a:t>Χαρακτηρίζεται από μειωμένη συσταλτικότητα μυοκαρδίου, ιδίως κατά την παραγωγή έργου, και/ή παθολογική διαστολική χάλαση των καρδιακών κοιλοτήτων. </a:t>
            </a:r>
          </a:p>
          <a:p>
            <a:pPr>
              <a:buClr>
                <a:srgbClr val="FF0000"/>
              </a:buClr>
              <a:buFont typeface="Arial" panose="020B0604020202020204" pitchFamily="34" charset="0"/>
              <a:buChar char="•"/>
            </a:pPr>
            <a:endParaRPr lang="el-GR" smtClean="0"/>
          </a:p>
          <a:p>
            <a:pPr>
              <a:buClr>
                <a:srgbClr val="FF0000"/>
              </a:buClr>
              <a:buFont typeface="Arial" panose="020B0604020202020204" pitchFamily="34" charset="0"/>
              <a:buChar char="•"/>
            </a:pPr>
            <a:r>
              <a:rPr lang="el-GR" smtClean="0"/>
              <a:t>Συνοδεύεται με ηλεκτροκαρδιαγραφικές αλλαγές όπως παράταση του </a:t>
            </a:r>
            <a:r>
              <a:rPr lang="en-US" smtClean="0"/>
              <a:t>QT</a:t>
            </a:r>
            <a:r>
              <a:rPr lang="el-GR" smtClean="0"/>
              <a:t> διαστήματος. </a:t>
            </a:r>
          </a:p>
        </p:txBody>
      </p:sp>
    </p:spTree>
    <p:extLst>
      <p:ext uri="{BB962C8B-B14F-4D97-AF65-F5344CB8AC3E}">
        <p14:creationId xmlns:p14="http://schemas.microsoft.com/office/powerpoint/2010/main" val="26500278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1" y="1066801"/>
            <a:ext cx="871537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1 - Τίτλος"/>
          <p:cNvSpPr>
            <a:spLocks noGrp="1"/>
          </p:cNvSpPr>
          <p:nvPr>
            <p:ph type="title"/>
          </p:nvPr>
        </p:nvSpPr>
        <p:spPr>
          <a:xfrm>
            <a:off x="1981200" y="0"/>
            <a:ext cx="8305800" cy="1143000"/>
          </a:xfrm>
        </p:spPr>
        <p:txBody>
          <a:bodyPr anchor="ctr" anchorCtr="1"/>
          <a:lstStyle/>
          <a:p>
            <a:r>
              <a:rPr lang="el-GR" sz="3200"/>
              <a:t>Κιρρωτική μυοκαρδιοπάθεια - Παθοφυσιολογία</a:t>
            </a:r>
          </a:p>
        </p:txBody>
      </p:sp>
      <p:sp>
        <p:nvSpPr>
          <p:cNvPr id="4" name="3 - Έλλειψη"/>
          <p:cNvSpPr/>
          <p:nvPr/>
        </p:nvSpPr>
        <p:spPr>
          <a:xfrm>
            <a:off x="7924800" y="1066800"/>
            <a:ext cx="1371600" cy="1371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Έλλειψη"/>
          <p:cNvSpPr/>
          <p:nvPr/>
        </p:nvSpPr>
        <p:spPr>
          <a:xfrm>
            <a:off x="8534400" y="3048000"/>
            <a:ext cx="1371600" cy="1371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Έλλειψη"/>
          <p:cNvSpPr/>
          <p:nvPr/>
        </p:nvSpPr>
        <p:spPr>
          <a:xfrm>
            <a:off x="5638800" y="990600"/>
            <a:ext cx="10668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6 - Έλλειψη"/>
          <p:cNvSpPr/>
          <p:nvPr/>
        </p:nvSpPr>
        <p:spPr>
          <a:xfrm>
            <a:off x="4267200" y="990600"/>
            <a:ext cx="13716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7 - Έλλειψη"/>
          <p:cNvSpPr/>
          <p:nvPr/>
        </p:nvSpPr>
        <p:spPr>
          <a:xfrm>
            <a:off x="2971800" y="1828800"/>
            <a:ext cx="13716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11 - Έλλειψη"/>
          <p:cNvSpPr/>
          <p:nvPr/>
        </p:nvSpPr>
        <p:spPr>
          <a:xfrm>
            <a:off x="2819400" y="5562600"/>
            <a:ext cx="16764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12 - Έλλειψη"/>
          <p:cNvSpPr/>
          <p:nvPr/>
        </p:nvSpPr>
        <p:spPr>
          <a:xfrm>
            <a:off x="6400800" y="3810000"/>
            <a:ext cx="1905000" cy="1143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61694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3" presetClass="entr" presetSubtype="1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xit" presetSubtype="10" fill="hold" grpId="1"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3" presetClass="entr" presetSubtype="1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2" grpId="0" animBg="1"/>
      <p:bldP spid="12" grpId="1"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798513" y="0"/>
            <a:ext cx="10515600" cy="966788"/>
          </a:xfrm>
        </p:spPr>
        <p:txBody>
          <a:bodyPr/>
          <a:lstStyle/>
          <a:p>
            <a:pPr algn="ctr"/>
            <a:r>
              <a:rPr lang="en-US" dirty="0" smtClean="0"/>
              <a:t>DILI</a:t>
            </a:r>
            <a:r>
              <a:rPr lang="el-GR" dirty="0" smtClean="0"/>
              <a:t> </a:t>
            </a:r>
            <a:endParaRPr lang="en-US" dirty="0" smtClean="0"/>
          </a:p>
        </p:txBody>
      </p:sp>
      <p:sp>
        <p:nvSpPr>
          <p:cNvPr id="12291" name="2 - Θέση περιεχομένου"/>
          <p:cNvSpPr>
            <a:spLocks noGrp="1"/>
          </p:cNvSpPr>
          <p:nvPr>
            <p:ph idx="1"/>
          </p:nvPr>
        </p:nvSpPr>
        <p:spPr>
          <a:xfrm>
            <a:off x="890588" y="963613"/>
            <a:ext cx="10515600" cy="1835150"/>
          </a:xfrm>
        </p:spPr>
        <p:txBody>
          <a:bodyPr/>
          <a:lstStyle/>
          <a:p>
            <a:r>
              <a:rPr lang="el-GR" smtClean="0"/>
              <a:t>Εκτιμώμενη επίπτωση 14-19 περιπτώσεις / 100000 ασθενείς – 30% συνοδό ίκτερο</a:t>
            </a:r>
          </a:p>
          <a:p>
            <a:r>
              <a:rPr lang="el-GR" smtClean="0"/>
              <a:t>Διάγνωση εξ αποκλεισμού – ΑΠΑΡΑΙΤΗΤΟ ΤΟ ΚΑΛΟ ΙΣΤΟΡΙΚΟ</a:t>
            </a:r>
            <a:endParaRPr lang="en-US" smtClean="0"/>
          </a:p>
          <a:p>
            <a:endParaRPr lang="el-GR" smtClean="0"/>
          </a:p>
          <a:p>
            <a:endParaRPr lang="en-US" smtClean="0"/>
          </a:p>
        </p:txBody>
      </p:sp>
      <p:pic>
        <p:nvPicPr>
          <p:cNvPr id="122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2800350"/>
            <a:ext cx="86010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1519238" y="5570538"/>
            <a:ext cx="8623300" cy="78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14061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1 - Τίτλος"/>
          <p:cNvSpPr>
            <a:spLocks noGrp="1"/>
          </p:cNvSpPr>
          <p:nvPr>
            <p:ph type="title"/>
          </p:nvPr>
        </p:nvSpPr>
        <p:spPr>
          <a:xfrm>
            <a:off x="838200" y="0"/>
            <a:ext cx="10515600" cy="957263"/>
          </a:xfrm>
        </p:spPr>
        <p:txBody>
          <a:bodyPr/>
          <a:lstStyle/>
          <a:p>
            <a:pPr algn="ctr"/>
            <a:r>
              <a:rPr lang="el-GR" smtClean="0"/>
              <a:t>Διάγνωση και Θεραπεία </a:t>
            </a:r>
            <a:r>
              <a:rPr lang="en-US" smtClean="0"/>
              <a:t>DILI</a:t>
            </a:r>
          </a:p>
        </p:txBody>
      </p:sp>
      <p:sp>
        <p:nvSpPr>
          <p:cNvPr id="16387" name="2 - Θέση περιεχομένου"/>
          <p:cNvSpPr>
            <a:spLocks noGrp="1"/>
          </p:cNvSpPr>
          <p:nvPr>
            <p:ph idx="1"/>
          </p:nvPr>
        </p:nvSpPr>
        <p:spPr>
          <a:xfrm>
            <a:off x="0" y="1181100"/>
            <a:ext cx="12192000" cy="4995863"/>
          </a:xfrm>
        </p:spPr>
        <p:txBody>
          <a:bodyPr>
            <a:normAutofit lnSpcReduction="10000"/>
          </a:bodyPr>
          <a:lstStyle/>
          <a:p>
            <a:pPr algn="ctr"/>
            <a:r>
              <a:rPr lang="el-GR" smtClean="0"/>
              <a:t>Διάγνωση ΕΞ ΑΠΟΚΛΕΙΣΜΟΥ</a:t>
            </a:r>
          </a:p>
          <a:p>
            <a:pPr algn="ctr"/>
            <a:r>
              <a:rPr lang="el-GR" smtClean="0"/>
              <a:t>Σε υποψία διακοπή ηπατοτοξικών φαρμάκων</a:t>
            </a:r>
          </a:p>
          <a:p>
            <a:pPr algn="ctr"/>
            <a:endParaRPr lang="el-GR" smtClean="0"/>
          </a:p>
          <a:p>
            <a:pPr algn="ctr"/>
            <a:r>
              <a:rPr lang="el-GR" smtClean="0"/>
              <a:t>Βιοψία σε μη σαφή διάγνωση, επί μη επαρκούς πτώσης τρανσαμινασών σε 1-2 μήνες (&gt;50%) ή επί επιμονής τρανσαμινασαιμίας/ικτέρου 6 μήνες μετά τη διακοπή του φαρμάκου </a:t>
            </a:r>
          </a:p>
          <a:p>
            <a:pPr algn="ctr"/>
            <a:endParaRPr lang="el-GR" smtClean="0"/>
          </a:p>
          <a:p>
            <a:pPr algn="ctr"/>
            <a:r>
              <a:rPr lang="el-GR" smtClean="0"/>
              <a:t>Αμφιλεγόμενη η χορήγηση κορτικοστεροειδών – Εξαίρεση η ηπατίτιδα από ανοσοθεραπεία</a:t>
            </a:r>
          </a:p>
          <a:p>
            <a:pPr algn="ctr"/>
            <a:endParaRPr lang="el-GR" smtClean="0"/>
          </a:p>
          <a:p>
            <a:pPr algn="ctr"/>
            <a:r>
              <a:rPr lang="el-GR" smtClean="0"/>
              <a:t>Επί πιθανής οξείας ηπατικής ανεπάρκειας ΝΟΣΟΚΟΜΕΙΟ</a:t>
            </a:r>
          </a:p>
          <a:p>
            <a:pPr algn="ctr"/>
            <a:endParaRPr lang="en-US" smtClean="0"/>
          </a:p>
        </p:txBody>
      </p:sp>
      <p:sp>
        <p:nvSpPr>
          <p:cNvPr id="4" name="3 - TextBox"/>
          <p:cNvSpPr txBox="1">
            <a:spLocks noChangeArrowheads="1"/>
          </p:cNvSpPr>
          <p:nvPr/>
        </p:nvSpPr>
        <p:spPr bwMode="auto">
          <a:xfrm>
            <a:off x="10283825" y="6611938"/>
            <a:ext cx="1908175" cy="246062"/>
          </a:xfrm>
          <a:prstGeom prst="rect">
            <a:avLst/>
          </a:prstGeom>
          <a:noFill/>
          <a:ln w="9525">
            <a:noFill/>
            <a:miter lim="800000"/>
            <a:headEnd/>
            <a:tailEnd/>
          </a:ln>
        </p:spPr>
        <p:txBody>
          <a:bodyPr>
            <a:spAutoFit/>
          </a:bodyPr>
          <a:lstStyle/>
          <a:p>
            <a:pPr eaLnBrk="1" hangingPunct="1">
              <a:defRPr/>
            </a:pPr>
            <a:r>
              <a:rPr lang="en-US" sz="1000" dirty="0" err="1">
                <a:latin typeface="+mn-lt"/>
                <a:cs typeface="Arial" charset="0"/>
              </a:rPr>
              <a:t>Chalasani</a:t>
            </a:r>
            <a:r>
              <a:rPr lang="en-US" sz="1000" dirty="0">
                <a:latin typeface="+mn-lt"/>
                <a:cs typeface="Arial" charset="0"/>
              </a:rPr>
              <a:t> N,  Am J Gastro 2021</a:t>
            </a:r>
            <a:endParaRPr lang="el-GR" sz="1000" dirty="0">
              <a:latin typeface="+mn-lt"/>
              <a:cs typeface="Arial" charset="0"/>
            </a:endParaRPr>
          </a:p>
        </p:txBody>
      </p:sp>
    </p:spTree>
    <p:extLst>
      <p:ext uri="{BB962C8B-B14F-4D97-AF65-F5344CB8AC3E}">
        <p14:creationId xmlns:p14="http://schemas.microsoft.com/office/powerpoint/2010/main" val="1528831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a:xfrm>
            <a:off x="838200" y="0"/>
            <a:ext cx="10515600" cy="960438"/>
          </a:xfrm>
        </p:spPr>
        <p:txBody>
          <a:bodyPr/>
          <a:lstStyle/>
          <a:p>
            <a:pPr algn="ctr"/>
            <a:r>
              <a:rPr lang="en-US" smtClean="0"/>
              <a:t>HBV</a:t>
            </a:r>
            <a:endParaRPr lang="el-GR" smtClean="0"/>
          </a:p>
        </p:txBody>
      </p:sp>
      <p:sp>
        <p:nvSpPr>
          <p:cNvPr id="17411" name="Content Placeholder 2"/>
          <p:cNvSpPr>
            <a:spLocks noGrp="1"/>
          </p:cNvSpPr>
          <p:nvPr>
            <p:ph idx="1"/>
          </p:nvPr>
        </p:nvSpPr>
        <p:spPr>
          <a:xfrm>
            <a:off x="212725" y="1133475"/>
            <a:ext cx="11812588" cy="5461000"/>
          </a:xfrm>
        </p:spPr>
        <p:txBody>
          <a:bodyPr/>
          <a:lstStyle/>
          <a:p>
            <a:pPr algn="ctr"/>
            <a:r>
              <a:rPr lang="el-GR" smtClean="0"/>
              <a:t>Περίπου 3.5% του παγκόσμιου πληθυσμού</a:t>
            </a:r>
          </a:p>
          <a:p>
            <a:pPr algn="ctr"/>
            <a:r>
              <a:rPr lang="el-GR" smtClean="0"/>
              <a:t>Εκτιμώμενος επιπολασμός στην Κύπρο </a:t>
            </a:r>
            <a:r>
              <a:rPr lang="en-US" smtClean="0"/>
              <a:t>0.7-1.2%</a:t>
            </a:r>
          </a:p>
          <a:p>
            <a:pPr algn="ctr"/>
            <a:endParaRPr lang="en-US" smtClean="0"/>
          </a:p>
          <a:p>
            <a:pPr algn="ctr"/>
            <a:r>
              <a:rPr lang="el-GR" smtClean="0"/>
              <a:t>Κλινικά στη χρόνια φάση με ήπια ή και καθόλου τρανσαμινασαιμία – τυχαίο εύρημα</a:t>
            </a:r>
          </a:p>
          <a:p>
            <a:pPr algn="ctr"/>
            <a:r>
              <a:rPr lang="el-GR" smtClean="0"/>
              <a:t>Στην οξεία φάση συνήθως ικτερική ηπατίτιδα στους ενήλικες</a:t>
            </a:r>
          </a:p>
          <a:p>
            <a:pPr algn="ctr"/>
            <a:endParaRPr lang="en-US" smtClean="0"/>
          </a:p>
          <a:p>
            <a:pPr algn="ctr"/>
            <a:r>
              <a:rPr lang="el-GR" smtClean="0"/>
              <a:t>Διάγνωση με </a:t>
            </a:r>
            <a:r>
              <a:rPr lang="en-US" smtClean="0"/>
              <a:t>HBsAg (+)</a:t>
            </a:r>
          </a:p>
          <a:p>
            <a:pPr algn="ctr"/>
            <a:r>
              <a:rPr lang="el-GR" smtClean="0"/>
              <a:t>Σπάνια </a:t>
            </a:r>
            <a:r>
              <a:rPr lang="en-US" smtClean="0"/>
              <a:t>HBsAg (-), HBcAb (+), HBV DNA (+) </a:t>
            </a:r>
            <a:endParaRPr lang="el-GR" smtClean="0"/>
          </a:p>
          <a:p>
            <a:pPr algn="ctr"/>
            <a:r>
              <a:rPr lang="el-GR" smtClean="0"/>
              <a:t>Θεραπεία σε ηπατίτιδα (</a:t>
            </a:r>
            <a:r>
              <a:rPr lang="en-US" smtClean="0"/>
              <a:t>AST, ALT &gt;2x ULN)</a:t>
            </a:r>
            <a:r>
              <a:rPr lang="el-GR" smtClean="0"/>
              <a:t> και</a:t>
            </a:r>
            <a:r>
              <a:rPr lang="en-US" smtClean="0"/>
              <a:t> </a:t>
            </a:r>
            <a:r>
              <a:rPr lang="el-GR" smtClean="0"/>
              <a:t>σημαντική ίνωση/κίρρωση</a:t>
            </a:r>
            <a:endParaRPr lang="en-US" smtClean="0"/>
          </a:p>
          <a:p>
            <a:pPr algn="ctr"/>
            <a:endParaRPr lang="en-US" smtClean="0"/>
          </a:p>
          <a:p>
            <a:pPr algn="ctr"/>
            <a:endParaRPr lang="en-US" smtClean="0"/>
          </a:p>
          <a:p>
            <a:pPr algn="ctr"/>
            <a:endParaRPr lang="el-GR" smtClean="0"/>
          </a:p>
        </p:txBody>
      </p:sp>
    </p:spTree>
    <p:extLst>
      <p:ext uri="{BB962C8B-B14F-4D97-AF65-F5344CB8AC3E}">
        <p14:creationId xmlns:p14="http://schemas.microsoft.com/office/powerpoint/2010/main" val="3666720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0"/>
            <a:ext cx="10515600" cy="981075"/>
          </a:xfrm>
        </p:spPr>
        <p:txBody>
          <a:bodyPr/>
          <a:lstStyle/>
          <a:p>
            <a:pPr algn="ctr"/>
            <a:r>
              <a:rPr lang="el-GR" smtClean="0"/>
              <a:t>Επανενεργοποίηση </a:t>
            </a:r>
            <a:r>
              <a:rPr lang="en-US" smtClean="0"/>
              <a:t>HBV</a:t>
            </a:r>
            <a:endParaRPr lang="el-GR" smtClean="0"/>
          </a:p>
        </p:txBody>
      </p:sp>
      <p:sp>
        <p:nvSpPr>
          <p:cNvPr id="26627" name="Content Placeholder 2"/>
          <p:cNvSpPr>
            <a:spLocks noGrp="1"/>
          </p:cNvSpPr>
          <p:nvPr>
            <p:ph idx="1"/>
          </p:nvPr>
        </p:nvSpPr>
        <p:spPr>
          <a:xfrm>
            <a:off x="838200" y="1200150"/>
            <a:ext cx="10515600" cy="4351338"/>
          </a:xfrm>
        </p:spPr>
        <p:txBody>
          <a:bodyPr/>
          <a:lstStyle/>
          <a:p>
            <a:pPr>
              <a:defRPr/>
            </a:pPr>
            <a:r>
              <a:rPr lang="el-GR" dirty="0" smtClean="0"/>
              <a:t>Συνεχώς αυξανόμενο πρόβλημα</a:t>
            </a:r>
            <a:endParaRPr lang="en-US" dirty="0" smtClean="0"/>
          </a:p>
          <a:p>
            <a:pPr>
              <a:defRPr/>
            </a:pPr>
            <a:endParaRPr lang="el-GR" dirty="0" smtClean="0"/>
          </a:p>
          <a:p>
            <a:pPr>
              <a:defRPr/>
            </a:pPr>
            <a:r>
              <a:rPr lang="el-GR" dirty="0" smtClean="0"/>
              <a:t>Τυπικά ασθενής με χρόνια ή παρελθούσα </a:t>
            </a:r>
            <a:r>
              <a:rPr lang="en-US" dirty="0" smtClean="0"/>
              <a:t>HBV </a:t>
            </a:r>
            <a:r>
              <a:rPr lang="el-GR" dirty="0" smtClean="0"/>
              <a:t>λοίμωξη υπό ανοσοκατασταλτική αγωγή που εμφανίζεται με εικόνα οξείας ηπατίτιδας (τρανσαμινασαιμία +/- συστηματικά συμπτώματα)</a:t>
            </a:r>
          </a:p>
          <a:p>
            <a:pPr marL="0" indent="0">
              <a:buFont typeface="Arial" panose="020B0604020202020204" pitchFamily="34" charset="0"/>
              <a:buNone/>
              <a:defRPr/>
            </a:pPr>
            <a:endParaRPr lang="el-GR" dirty="0" smtClean="0"/>
          </a:p>
          <a:p>
            <a:pPr>
              <a:defRPr/>
            </a:pPr>
            <a:endParaRPr lang="el-GR" dirty="0" smtClean="0"/>
          </a:p>
        </p:txBody>
      </p:sp>
      <p:pic>
        <p:nvPicPr>
          <p:cNvPr id="1843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5950" y="3530600"/>
            <a:ext cx="7051675"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4 - TextBox"/>
          <p:cNvSpPr txBox="1">
            <a:spLocks noChangeArrowheads="1"/>
          </p:cNvSpPr>
          <p:nvPr/>
        </p:nvSpPr>
        <p:spPr bwMode="auto">
          <a:xfrm>
            <a:off x="6705600" y="6611938"/>
            <a:ext cx="2438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Bessone et al, W J Hepatol 2016</a:t>
            </a:r>
            <a:endParaRPr lang="el-GR" sz="1000"/>
          </a:p>
        </p:txBody>
      </p:sp>
    </p:spTree>
    <p:extLst>
      <p:ext uri="{BB962C8B-B14F-4D97-AF65-F5344CB8AC3E}">
        <p14:creationId xmlns:p14="http://schemas.microsoft.com/office/powerpoint/2010/main" val="1506477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4643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113" y="0"/>
            <a:ext cx="41798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13 - TextBox"/>
          <p:cNvSpPr txBox="1">
            <a:spLocks noChangeArrowheads="1"/>
          </p:cNvSpPr>
          <p:nvPr/>
        </p:nvSpPr>
        <p:spPr bwMode="auto">
          <a:xfrm>
            <a:off x="9955213" y="6611938"/>
            <a:ext cx="22367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Kwo P, Am J Gastroenterol 2017</a:t>
            </a:r>
          </a:p>
        </p:txBody>
      </p:sp>
      <p:sp>
        <p:nvSpPr>
          <p:cNvPr id="6" name="5 - Ορθογώνιο"/>
          <p:cNvSpPr/>
          <p:nvPr/>
        </p:nvSpPr>
        <p:spPr>
          <a:xfrm>
            <a:off x="6819900" y="2770188"/>
            <a:ext cx="430213" cy="181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246" name="Picture 6" descr="Thoughtful doctor character having many questions Vector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850" y="2511425"/>
            <a:ext cx="4024313"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Ορθογώνιο"/>
          <p:cNvSpPr/>
          <p:nvPr/>
        </p:nvSpPr>
        <p:spPr>
          <a:xfrm>
            <a:off x="3867150" y="6530975"/>
            <a:ext cx="4257675" cy="32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841642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1981200" y="152400"/>
            <a:ext cx="8229600" cy="533400"/>
          </a:xfrm>
        </p:spPr>
        <p:txBody>
          <a:bodyPr>
            <a:normAutofit fontScale="90000"/>
          </a:bodyPr>
          <a:lstStyle/>
          <a:p>
            <a:pPr algn="ctr"/>
            <a:r>
              <a:rPr lang="el-GR" smtClean="0">
                <a:cs typeface="Arial" panose="020B0604020202020204" pitchFamily="34" charset="0"/>
              </a:rPr>
              <a:t>Κίνδυνος </a:t>
            </a:r>
            <a:r>
              <a:rPr lang="en-GB" smtClean="0">
                <a:cs typeface="Arial" panose="020B0604020202020204" pitchFamily="34" charset="0"/>
              </a:rPr>
              <a:t>HBVr</a:t>
            </a:r>
            <a:endParaRPr lang="el-GR" smtClean="0"/>
          </a:p>
        </p:txBody>
      </p:sp>
      <p:sp>
        <p:nvSpPr>
          <p:cNvPr id="19459" name="2 - Θέση περιεχομένου"/>
          <p:cNvSpPr>
            <a:spLocks noGrp="1"/>
          </p:cNvSpPr>
          <p:nvPr>
            <p:ph idx="1"/>
          </p:nvPr>
        </p:nvSpPr>
        <p:spPr>
          <a:xfrm>
            <a:off x="1524000" y="914400"/>
            <a:ext cx="9144000" cy="5715000"/>
          </a:xfrm>
        </p:spPr>
        <p:txBody>
          <a:bodyPr>
            <a:normAutofit lnSpcReduction="10000"/>
          </a:bodyPr>
          <a:lstStyle/>
          <a:p>
            <a:pPr>
              <a:lnSpc>
                <a:spcPct val="150000"/>
              </a:lnSpc>
            </a:pPr>
            <a:r>
              <a:rPr lang="en-GB" sz="2200" smtClean="0">
                <a:cs typeface="Arial" panose="020B0604020202020204" pitchFamily="34" charset="0"/>
              </a:rPr>
              <a:t>IRIS </a:t>
            </a:r>
            <a:r>
              <a:rPr lang="el-GR" sz="2200" smtClean="0">
                <a:cs typeface="Arial" panose="020B0604020202020204" pitchFamily="34" charset="0"/>
              </a:rPr>
              <a:t>σε </a:t>
            </a:r>
            <a:r>
              <a:rPr lang="en-GB" sz="2200" smtClean="0">
                <a:cs typeface="Arial" panose="020B0604020202020204" pitchFamily="34" charset="0"/>
              </a:rPr>
              <a:t>HIV</a:t>
            </a:r>
            <a:endParaRPr lang="en-US" sz="2200" smtClean="0">
              <a:cs typeface="Arial" panose="020B0604020202020204" pitchFamily="34" charset="0"/>
            </a:endParaRPr>
          </a:p>
          <a:p>
            <a:pPr>
              <a:lnSpc>
                <a:spcPct val="150000"/>
              </a:lnSpc>
            </a:pPr>
            <a:r>
              <a:rPr lang="en-US" sz="2200" smtClean="0">
                <a:cs typeface="Arial" panose="020B0604020202020204" pitchFamily="34" charset="0"/>
              </a:rPr>
              <a:t> </a:t>
            </a:r>
            <a:r>
              <a:rPr lang="el-GR" sz="2200" smtClean="0">
                <a:cs typeface="Arial" panose="020B0604020202020204" pitchFamily="34" charset="0"/>
              </a:rPr>
              <a:t>Διακοπή αντιϊκής θεραπείας</a:t>
            </a:r>
            <a:endParaRPr lang="en-US" sz="2200" smtClean="0">
              <a:cs typeface="Arial" panose="020B0604020202020204" pitchFamily="34" charset="0"/>
            </a:endParaRPr>
          </a:p>
          <a:p>
            <a:pPr>
              <a:lnSpc>
                <a:spcPct val="150000"/>
              </a:lnSpc>
            </a:pPr>
            <a:r>
              <a:rPr lang="en-US" sz="2200" smtClean="0">
                <a:cs typeface="Arial" panose="020B0604020202020204" pitchFamily="34" charset="0"/>
              </a:rPr>
              <a:t> </a:t>
            </a:r>
            <a:r>
              <a:rPr lang="el-GR" sz="2200" smtClean="0">
                <a:cs typeface="Arial" panose="020B0604020202020204" pitchFamily="34" charset="0"/>
              </a:rPr>
              <a:t>Λήψη χημειοθεραπείας</a:t>
            </a:r>
            <a:endParaRPr lang="en-US" sz="2200" smtClean="0">
              <a:cs typeface="Arial" panose="020B0604020202020204" pitchFamily="34" charset="0"/>
            </a:endParaRPr>
          </a:p>
          <a:p>
            <a:pPr>
              <a:lnSpc>
                <a:spcPct val="150000"/>
              </a:lnSpc>
            </a:pPr>
            <a:r>
              <a:rPr lang="en-US" sz="2200" smtClean="0">
                <a:cs typeface="Arial" panose="020B0604020202020204" pitchFamily="34" charset="0"/>
              </a:rPr>
              <a:t> </a:t>
            </a:r>
            <a:r>
              <a:rPr lang="el-GR" sz="2200" smtClean="0">
                <a:cs typeface="Arial" panose="020B0604020202020204" pitchFamily="34" charset="0"/>
              </a:rPr>
              <a:t>Ανοσοκατασταλτική θεραπεία για αυτοάνοσα νοσήματα ή αλλεργίες</a:t>
            </a:r>
            <a:endParaRPr lang="en-US" sz="2200" smtClean="0">
              <a:cs typeface="Arial" panose="020B0604020202020204" pitchFamily="34" charset="0"/>
            </a:endParaRPr>
          </a:p>
          <a:p>
            <a:pPr>
              <a:lnSpc>
                <a:spcPct val="150000"/>
              </a:lnSpc>
            </a:pPr>
            <a:r>
              <a:rPr lang="en-US" sz="2200" smtClean="0">
                <a:cs typeface="Arial" panose="020B0604020202020204" pitchFamily="34" charset="0"/>
              </a:rPr>
              <a:t> </a:t>
            </a:r>
            <a:r>
              <a:rPr lang="el-GR" sz="2200" smtClean="0">
                <a:cs typeface="Arial" panose="020B0604020202020204" pitchFamily="34" charset="0"/>
              </a:rPr>
              <a:t>Μεταμόσχευση συμπαγών οργάνων (Νεφροί, Πνεύμονας, Καρδιά) και ήπατος</a:t>
            </a:r>
            <a:r>
              <a:rPr lang="en-US" sz="2200" smtClean="0">
                <a:cs typeface="Arial" panose="020B0604020202020204" pitchFamily="34" charset="0"/>
              </a:rPr>
              <a:t> </a:t>
            </a:r>
          </a:p>
          <a:p>
            <a:pPr>
              <a:lnSpc>
                <a:spcPct val="150000"/>
              </a:lnSpc>
            </a:pPr>
            <a:r>
              <a:rPr lang="en-US" sz="2200" smtClean="0">
                <a:cs typeface="Arial" panose="020B0604020202020204" pitchFamily="34" charset="0"/>
              </a:rPr>
              <a:t> </a:t>
            </a:r>
            <a:r>
              <a:rPr lang="el-GR" sz="2200" smtClean="0">
                <a:cs typeface="Arial" panose="020B0604020202020204" pitchFamily="34" charset="0"/>
              </a:rPr>
              <a:t>Μεταμόσχευση μυελού των οστών</a:t>
            </a:r>
            <a:endParaRPr lang="en-US" sz="2200" smtClean="0">
              <a:cs typeface="Arial" panose="020B0604020202020204" pitchFamily="34" charset="0"/>
            </a:endParaRPr>
          </a:p>
          <a:p>
            <a:pPr>
              <a:lnSpc>
                <a:spcPct val="150000"/>
              </a:lnSpc>
              <a:spcBef>
                <a:spcPct val="0"/>
              </a:spcBef>
            </a:pPr>
            <a:r>
              <a:rPr lang="en-US" sz="2200" smtClean="0">
                <a:cs typeface="Arial" panose="020B0604020202020204" pitchFamily="34" charset="0"/>
              </a:rPr>
              <a:t> </a:t>
            </a:r>
            <a:r>
              <a:rPr lang="el-GR" sz="2200" smtClean="0">
                <a:cs typeface="Arial" panose="020B0604020202020204" pitchFamily="34" charset="0"/>
              </a:rPr>
              <a:t>Χημειοεμβολισμός για ΗΚΚ</a:t>
            </a:r>
            <a:endParaRPr lang="en-US" sz="2200" smtClean="0">
              <a:cs typeface="Arial" panose="020B0604020202020204" pitchFamily="34" charset="0"/>
            </a:endParaRPr>
          </a:p>
          <a:p>
            <a:pPr>
              <a:lnSpc>
                <a:spcPct val="150000"/>
              </a:lnSpc>
              <a:spcBef>
                <a:spcPct val="0"/>
              </a:spcBef>
            </a:pPr>
            <a:r>
              <a:rPr lang="el-GR" sz="2200" smtClean="0">
                <a:cs typeface="Arial" panose="020B0604020202020204" pitchFamily="34" charset="0"/>
              </a:rPr>
              <a:t>Θεραπεία </a:t>
            </a:r>
            <a:r>
              <a:rPr lang="en-US" sz="2200" smtClean="0">
                <a:cs typeface="Arial" panose="020B0604020202020204" pitchFamily="34" charset="0"/>
              </a:rPr>
              <a:t>HCV</a:t>
            </a:r>
          </a:p>
          <a:p>
            <a:pPr>
              <a:lnSpc>
                <a:spcPct val="150000"/>
              </a:lnSpc>
              <a:spcBef>
                <a:spcPct val="0"/>
              </a:spcBef>
            </a:pPr>
            <a:r>
              <a:rPr lang="en-US" sz="2200" smtClean="0">
                <a:cs typeface="Arial" panose="020B0604020202020204" pitchFamily="34" charset="0"/>
              </a:rPr>
              <a:t> </a:t>
            </a:r>
            <a:r>
              <a:rPr lang="el-GR" sz="2200" smtClean="0">
                <a:cs typeface="Arial" panose="020B0604020202020204" pitchFamily="34" charset="0"/>
              </a:rPr>
              <a:t>Αυτόματη</a:t>
            </a:r>
            <a:endParaRPr lang="el-GR" sz="2200" smtClean="0"/>
          </a:p>
        </p:txBody>
      </p:sp>
      <p:sp>
        <p:nvSpPr>
          <p:cNvPr id="19460" name="3 - TextBox"/>
          <p:cNvSpPr txBox="1">
            <a:spLocks noChangeArrowheads="1"/>
          </p:cNvSpPr>
          <p:nvPr/>
        </p:nvSpPr>
        <p:spPr bwMode="auto">
          <a:xfrm>
            <a:off x="8580438" y="6607175"/>
            <a:ext cx="2057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b="1"/>
              <a:t> </a:t>
            </a:r>
            <a:r>
              <a:rPr lang="en-US" sz="1000"/>
              <a:t>J. Hoofnagle, Hepatology 2009</a:t>
            </a:r>
            <a:endParaRPr lang="el-GR" sz="1000"/>
          </a:p>
        </p:txBody>
      </p:sp>
      <p:sp>
        <p:nvSpPr>
          <p:cNvPr id="5" name="4 - Ορθογώνιο"/>
          <p:cNvSpPr/>
          <p:nvPr/>
        </p:nvSpPr>
        <p:spPr>
          <a:xfrm>
            <a:off x="1576388" y="2805113"/>
            <a:ext cx="8256588" cy="469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5 - Ορθογώνιο"/>
          <p:cNvSpPr/>
          <p:nvPr/>
        </p:nvSpPr>
        <p:spPr>
          <a:xfrm>
            <a:off x="1576388" y="5873974"/>
            <a:ext cx="2120900" cy="4714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05832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1392238"/>
            <a:ext cx="7521575" cy="4694237"/>
          </a:xfrm>
        </p:spPr>
        <p:txBody>
          <a:bodyPr>
            <a:normAutofit lnSpcReduction="10000"/>
          </a:bodyPr>
          <a:lstStyle/>
          <a:p>
            <a:r>
              <a:rPr lang="el-GR" sz="2600" smtClean="0"/>
              <a:t>Εμφάνιση σε κάθε ηλικία!!</a:t>
            </a:r>
          </a:p>
          <a:p>
            <a:r>
              <a:rPr lang="el-GR" sz="2600" smtClean="0"/>
              <a:t>Συνηθέστερα σε παιδική/εφηβική και στη δεκαετία των 40</a:t>
            </a:r>
          </a:p>
          <a:p>
            <a:endParaRPr lang="el-GR" sz="2600" smtClean="0"/>
          </a:p>
          <a:p>
            <a:r>
              <a:rPr lang="el-GR" sz="2600" smtClean="0"/>
              <a:t>Συνηθέστερα ασυμπτωματική τρανσαμινασαιμία – 30% των ασθενών κιρρωτικοί στη διάγνωση</a:t>
            </a:r>
          </a:p>
          <a:p>
            <a:r>
              <a:rPr lang="el-GR" sz="2600" smtClean="0"/>
              <a:t>Μπορεί να εμφανιστεί σα βαριά, οξεία ηπατίτιδα</a:t>
            </a:r>
          </a:p>
          <a:p>
            <a:endParaRPr lang="el-GR" sz="2600" smtClean="0"/>
          </a:p>
          <a:p>
            <a:r>
              <a:rPr lang="el-GR" sz="2600" smtClean="0"/>
              <a:t>Χαρακτηριστική η εμφάνιση υπεργαμμασφαιριναιμίας και αυτοαντισωμάτων</a:t>
            </a:r>
          </a:p>
          <a:p>
            <a:r>
              <a:rPr lang="el-GR" sz="2600" smtClean="0"/>
              <a:t>Αναγκαία η βιοψία ήπατος </a:t>
            </a:r>
          </a:p>
          <a:p>
            <a:endParaRPr lang="el-GR" sz="2600" smtClean="0"/>
          </a:p>
          <a:p>
            <a:endParaRPr lang="el-GR" sz="2600" smtClean="0"/>
          </a:p>
        </p:txBody>
      </p:sp>
      <p:sp>
        <p:nvSpPr>
          <p:cNvPr id="21507" name="Title 1"/>
          <p:cNvSpPr txBox="1">
            <a:spLocks/>
          </p:cNvSpPr>
          <p:nvPr/>
        </p:nvSpPr>
        <p:spPr bwMode="auto">
          <a:xfrm>
            <a:off x="0" y="90488"/>
            <a:ext cx="76200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pPr>
            <a:r>
              <a:rPr lang="en-US" sz="4400">
                <a:latin typeface="Calibri Light" panose="020F0302020204030204" pitchFamily="34" charset="0"/>
              </a:rPr>
              <a:t>AIH</a:t>
            </a:r>
            <a:endParaRPr lang="el-GR" sz="4400">
              <a:latin typeface="Calibri Light" panose="020F0302020204030204" pitchFamily="34" charset="0"/>
            </a:endParaRPr>
          </a:p>
        </p:txBody>
      </p:sp>
      <p:pic>
        <p:nvPicPr>
          <p:cNvPr id="2150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9038" y="1643063"/>
            <a:ext cx="4652962"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14 - TextBox"/>
          <p:cNvSpPr txBox="1">
            <a:spLocks noChangeArrowheads="1"/>
          </p:cNvSpPr>
          <p:nvPr/>
        </p:nvSpPr>
        <p:spPr bwMode="auto">
          <a:xfrm>
            <a:off x="10721975" y="5284788"/>
            <a:ext cx="1470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800"/>
              <a:t>Hennes E, Hepatology 2008 </a:t>
            </a:r>
          </a:p>
        </p:txBody>
      </p:sp>
    </p:spTree>
    <p:extLst>
      <p:ext uri="{BB962C8B-B14F-4D97-AF65-F5344CB8AC3E}">
        <p14:creationId xmlns:p14="http://schemas.microsoft.com/office/powerpoint/2010/main" val="1854291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0"/>
            <a:ext cx="10515600" cy="950913"/>
          </a:xfrm>
        </p:spPr>
        <p:txBody>
          <a:bodyPr/>
          <a:lstStyle/>
          <a:p>
            <a:pPr algn="ctr"/>
            <a:r>
              <a:rPr lang="en-US" smtClean="0"/>
              <a:t>PBC</a:t>
            </a:r>
            <a:endParaRPr lang="el-GR" smtClean="0"/>
          </a:p>
        </p:txBody>
      </p:sp>
      <p:sp>
        <p:nvSpPr>
          <p:cNvPr id="22531" name="Content Placeholder 2"/>
          <p:cNvSpPr>
            <a:spLocks noGrp="1"/>
          </p:cNvSpPr>
          <p:nvPr>
            <p:ph idx="1"/>
          </p:nvPr>
        </p:nvSpPr>
        <p:spPr>
          <a:xfrm>
            <a:off x="838200" y="1127125"/>
            <a:ext cx="10928350" cy="5730875"/>
          </a:xfrm>
        </p:spPr>
        <p:txBody>
          <a:bodyPr/>
          <a:lstStyle/>
          <a:p>
            <a:r>
              <a:rPr lang="el-GR" smtClean="0"/>
              <a:t>Μέση ηλικία εμφάνισης τα 50 έτη. Μπορεί να εμφανιστεί από τα 20 έως τα 90</a:t>
            </a:r>
          </a:p>
          <a:p>
            <a:r>
              <a:rPr lang="el-GR" smtClean="0"/>
              <a:t>Συνηθέστερο σε γυναίκες και καπνίστριες. Συσχέτιση με προηγηθείσες λοιμώξεις από </a:t>
            </a:r>
            <a:r>
              <a:rPr lang="en-US" smtClean="0"/>
              <a:t>E. Coli</a:t>
            </a:r>
            <a:r>
              <a:rPr lang="el-GR" smtClean="0"/>
              <a:t> και γενετικό υπόβαθρο</a:t>
            </a:r>
          </a:p>
          <a:p>
            <a:endParaRPr lang="el-GR" smtClean="0"/>
          </a:p>
          <a:p>
            <a:r>
              <a:rPr lang="el-GR" smtClean="0"/>
              <a:t>Συνήθως πλήρως ασυμπτωματική αύξηση </a:t>
            </a:r>
            <a:r>
              <a:rPr lang="en-US" smtClean="0"/>
              <a:t>ALP, gGT. </a:t>
            </a:r>
            <a:r>
              <a:rPr lang="el-GR" smtClean="0"/>
              <a:t> Όταν συμπτώματα σ. </a:t>
            </a:r>
            <a:r>
              <a:rPr lang="en-US" smtClean="0"/>
              <a:t>Sicca </a:t>
            </a:r>
            <a:r>
              <a:rPr lang="el-GR" smtClean="0"/>
              <a:t>ή κνησμός</a:t>
            </a:r>
          </a:p>
          <a:p>
            <a:endParaRPr lang="el-GR" smtClean="0"/>
          </a:p>
          <a:p>
            <a:r>
              <a:rPr lang="el-GR" smtClean="0"/>
              <a:t>Διάγνωση με ειδικά αντισώματα (</a:t>
            </a:r>
            <a:r>
              <a:rPr lang="en-US" smtClean="0"/>
              <a:t>AMA, sp100, gp210)</a:t>
            </a:r>
            <a:endParaRPr lang="el-GR" smtClean="0"/>
          </a:p>
          <a:p>
            <a:endParaRPr lang="el-GR" smtClean="0"/>
          </a:p>
          <a:p>
            <a:r>
              <a:rPr lang="el-GR" smtClean="0"/>
              <a:t>Αρχική θεραπεία με ουρσοδεοξυχολικό οξύ </a:t>
            </a:r>
          </a:p>
        </p:txBody>
      </p:sp>
    </p:spTree>
    <p:extLst>
      <p:ext uri="{BB962C8B-B14F-4D97-AF65-F5344CB8AC3E}">
        <p14:creationId xmlns:p14="http://schemas.microsoft.com/office/powerpoint/2010/main" val="2219381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1 - Τίτλος"/>
          <p:cNvSpPr>
            <a:spLocks noGrp="1"/>
          </p:cNvSpPr>
          <p:nvPr>
            <p:ph type="title"/>
          </p:nvPr>
        </p:nvSpPr>
        <p:spPr>
          <a:xfrm>
            <a:off x="0" y="0"/>
            <a:ext cx="12192000" cy="836613"/>
          </a:xfrm>
        </p:spPr>
        <p:txBody>
          <a:bodyPr/>
          <a:lstStyle/>
          <a:p>
            <a:pPr algn="ctr"/>
            <a:r>
              <a:rPr lang="el-GR" smtClean="0"/>
              <a:t>Κοιλιοκάκη</a:t>
            </a:r>
            <a:endParaRPr lang="en-US" smtClean="0"/>
          </a:p>
        </p:txBody>
      </p:sp>
      <p:sp>
        <p:nvSpPr>
          <p:cNvPr id="23555" name="2 - Θέση περιεχομένου"/>
          <p:cNvSpPr>
            <a:spLocks noGrp="1"/>
          </p:cNvSpPr>
          <p:nvPr>
            <p:ph idx="1"/>
          </p:nvPr>
        </p:nvSpPr>
        <p:spPr>
          <a:xfrm>
            <a:off x="0" y="688975"/>
            <a:ext cx="6218238" cy="5829300"/>
          </a:xfrm>
        </p:spPr>
        <p:txBody>
          <a:bodyPr>
            <a:normAutofit lnSpcReduction="10000"/>
          </a:bodyPr>
          <a:lstStyle/>
          <a:p>
            <a:r>
              <a:rPr lang="el-GR" sz="2400" smtClean="0"/>
              <a:t>Συχνό νόσημα – Περίπου 1-1.5% όλων των Ευρωπαίων</a:t>
            </a:r>
          </a:p>
          <a:p>
            <a:r>
              <a:rPr lang="el-GR" sz="2400" smtClean="0"/>
              <a:t>Συχνότερο σε Ν. Ευρώπη – </a:t>
            </a:r>
            <a:r>
              <a:rPr lang="en-US" sz="2400" smtClean="0"/>
              <a:t>1.4% </a:t>
            </a:r>
            <a:r>
              <a:rPr lang="el-GR" sz="2400" smtClean="0"/>
              <a:t>στην Κύπρο</a:t>
            </a:r>
            <a:endParaRPr lang="en-US" sz="2400" smtClean="0"/>
          </a:p>
          <a:p>
            <a:endParaRPr lang="en-US" sz="2400" smtClean="0"/>
          </a:p>
          <a:p>
            <a:r>
              <a:rPr lang="el-GR" sz="2400" smtClean="0"/>
              <a:t>Δύσκολη διάγνωση – Συχνά ήπια γαστρεντερικά συμπτώματα – 10% εξωεντερικά συμπτώματα</a:t>
            </a:r>
          </a:p>
          <a:p>
            <a:r>
              <a:rPr lang="el-GR" sz="2400" smtClean="0"/>
              <a:t>Συσχέτιση με αυτοάνοση θυρεοειδίτιδα, ΣΔ Ι, ανεπάρκεια </a:t>
            </a:r>
            <a:r>
              <a:rPr lang="en-US" sz="2400" smtClean="0"/>
              <a:t>IgA</a:t>
            </a:r>
            <a:endParaRPr lang="el-GR" sz="2400" smtClean="0"/>
          </a:p>
          <a:p>
            <a:endParaRPr lang="el-GR" sz="2400" smtClean="0"/>
          </a:p>
          <a:p>
            <a:r>
              <a:rPr lang="el-GR" sz="2400" smtClean="0"/>
              <a:t>Εργαστηριακά συχνά με  σιδηροπενική αναιμία ή τρανσαμινασαιμία</a:t>
            </a:r>
          </a:p>
          <a:p>
            <a:r>
              <a:rPr lang="el-GR" sz="2400" smtClean="0"/>
              <a:t>Διάγνωση με αντισώματα  (ενδομυϊου και ιστικής τρανσγλουταμινάσης) και γαστροσκόπηση. Συσχέτιση με </a:t>
            </a:r>
            <a:r>
              <a:rPr lang="en-US" sz="2400" smtClean="0"/>
              <a:t>HLA DQ2, DQ8</a:t>
            </a:r>
          </a:p>
        </p:txBody>
      </p:sp>
      <p:pic>
        <p:nvPicPr>
          <p:cNvPr id="235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2975" y="1201738"/>
            <a:ext cx="616902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950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0" y="0"/>
            <a:ext cx="12192000" cy="1123950"/>
          </a:xfrm>
        </p:spPr>
        <p:txBody>
          <a:bodyPr/>
          <a:lstStyle/>
          <a:p>
            <a:pPr algn="ctr"/>
            <a:r>
              <a:rPr lang="el-GR" smtClean="0"/>
              <a:t>Ν. </a:t>
            </a:r>
            <a:r>
              <a:rPr lang="en-US" smtClean="0"/>
              <a:t>Wilson</a:t>
            </a:r>
          </a:p>
        </p:txBody>
      </p:sp>
      <p:pic>
        <p:nvPicPr>
          <p:cNvPr id="24579" name="Picture 2" descr="An external file that holds a picture, illustration, etc.&#10;Object name is biomedicines-09-01100-g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625" y="2860675"/>
            <a:ext cx="51593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TextBox"/>
          <p:cNvSpPr txBox="1"/>
          <p:nvPr/>
        </p:nvSpPr>
        <p:spPr>
          <a:xfrm>
            <a:off x="422275" y="2236788"/>
            <a:ext cx="5429250" cy="369887"/>
          </a:xfrm>
          <a:prstGeom prst="rect">
            <a:avLst/>
          </a:prstGeom>
          <a:noFill/>
        </p:spPr>
        <p:txBody>
          <a:bodyPr>
            <a:spAutoFit/>
          </a:bodyPr>
          <a:lstStyle/>
          <a:p>
            <a:pPr>
              <a:buFont typeface="Arial" pitchFamily="34" charset="0"/>
              <a:buChar char="•"/>
              <a:defRPr/>
            </a:pPr>
            <a:endParaRPr lang="en-US">
              <a:latin typeface="+mn-lt"/>
              <a:cs typeface="Arial" charset="0"/>
            </a:endParaRPr>
          </a:p>
        </p:txBody>
      </p:sp>
      <p:sp>
        <p:nvSpPr>
          <p:cNvPr id="6" name="5 - TextBox"/>
          <p:cNvSpPr txBox="1"/>
          <p:nvPr/>
        </p:nvSpPr>
        <p:spPr>
          <a:xfrm>
            <a:off x="0" y="966788"/>
            <a:ext cx="8177213" cy="5632450"/>
          </a:xfrm>
          <a:prstGeom prst="rect">
            <a:avLst/>
          </a:prstGeom>
          <a:noFill/>
        </p:spPr>
        <p:txBody>
          <a:bodyPr>
            <a:spAutoFit/>
          </a:bodyPr>
          <a:lstStyle/>
          <a:p>
            <a:pPr>
              <a:buFont typeface="Arial" pitchFamily="34" charset="0"/>
              <a:buChar char="•"/>
              <a:defRPr/>
            </a:pPr>
            <a:r>
              <a:rPr lang="el-GR" sz="2000" dirty="0">
                <a:latin typeface="+mn-lt"/>
                <a:cs typeface="Arial" charset="0"/>
              </a:rPr>
              <a:t> Συνηθέστερη ηλικία εμφάνισης  5-35 – Μπορεί να εμφανιστεί σε κάθε ηλικία!!!</a:t>
            </a:r>
          </a:p>
          <a:p>
            <a:pPr>
              <a:buFont typeface="Arial" pitchFamily="34" charset="0"/>
              <a:buChar char="•"/>
              <a:defRPr/>
            </a:pPr>
            <a:r>
              <a:rPr lang="el-GR" sz="2000" dirty="0">
                <a:latin typeface="+mn-lt"/>
                <a:cs typeface="Arial" charset="0"/>
              </a:rPr>
              <a:t>Αναφερόμενος </a:t>
            </a:r>
            <a:r>
              <a:rPr lang="el-GR" sz="2000" dirty="0" err="1">
                <a:latin typeface="+mn-lt"/>
                <a:cs typeface="Arial" charset="0"/>
              </a:rPr>
              <a:t>επιπολασμός</a:t>
            </a:r>
            <a:r>
              <a:rPr lang="el-GR" sz="2000" dirty="0">
                <a:latin typeface="+mn-lt"/>
                <a:cs typeface="Arial" charset="0"/>
              </a:rPr>
              <a:t> 1/7000 άτομα – Μεγάλες επιδημιολογικές μελέτες λείπουν</a:t>
            </a:r>
          </a:p>
          <a:p>
            <a:pPr>
              <a:buFont typeface="Arial" pitchFamily="34" charset="0"/>
              <a:buChar char="•"/>
              <a:defRPr/>
            </a:pPr>
            <a:endParaRPr lang="el-GR" sz="2000" dirty="0">
              <a:latin typeface="+mn-lt"/>
              <a:cs typeface="Arial" charset="0"/>
            </a:endParaRPr>
          </a:p>
          <a:p>
            <a:pPr>
              <a:buFont typeface="Arial" pitchFamily="34" charset="0"/>
              <a:buChar char="•"/>
              <a:defRPr/>
            </a:pPr>
            <a:r>
              <a:rPr lang="el-GR" sz="2000" dirty="0">
                <a:latin typeface="+mn-lt"/>
                <a:cs typeface="Arial" charset="0"/>
              </a:rPr>
              <a:t>Πρωτίστως νευρολογική και ηπατική βλάβη</a:t>
            </a:r>
            <a:endParaRPr lang="en-US" sz="2000" dirty="0">
              <a:latin typeface="+mn-lt"/>
              <a:cs typeface="Arial" charset="0"/>
            </a:endParaRPr>
          </a:p>
          <a:p>
            <a:pPr>
              <a:buFont typeface="Arial" pitchFamily="34" charset="0"/>
              <a:buChar char="•"/>
              <a:defRPr/>
            </a:pPr>
            <a:r>
              <a:rPr lang="el-GR" sz="2000" dirty="0">
                <a:latin typeface="+mn-lt"/>
                <a:cs typeface="Arial" charset="0"/>
              </a:rPr>
              <a:t>Σε νευρολογική βλάβη δακτύλιος </a:t>
            </a:r>
            <a:r>
              <a:rPr lang="en-US" sz="2000" dirty="0" err="1">
                <a:latin typeface="+mn-lt"/>
                <a:cs typeface="Arial" charset="0"/>
              </a:rPr>
              <a:t>Kayser</a:t>
            </a:r>
            <a:r>
              <a:rPr lang="en-US" sz="2000" dirty="0">
                <a:latin typeface="+mn-lt"/>
                <a:cs typeface="Arial" charset="0"/>
              </a:rPr>
              <a:t>-Fleisher &gt;90%</a:t>
            </a:r>
            <a:endParaRPr lang="el-GR" sz="2000" dirty="0">
              <a:latin typeface="+mn-lt"/>
              <a:cs typeface="Arial" charset="0"/>
            </a:endParaRPr>
          </a:p>
          <a:p>
            <a:pPr>
              <a:buFont typeface="Arial" pitchFamily="34" charset="0"/>
              <a:buChar char="•"/>
              <a:defRPr/>
            </a:pPr>
            <a:r>
              <a:rPr lang="en-US" sz="2000" dirty="0">
                <a:latin typeface="+mn-lt"/>
                <a:cs typeface="Arial" charset="0"/>
              </a:rPr>
              <a:t>Coombs (-) </a:t>
            </a:r>
            <a:r>
              <a:rPr lang="el-GR" sz="2000" dirty="0">
                <a:latin typeface="+mn-lt"/>
                <a:cs typeface="Arial" charset="0"/>
              </a:rPr>
              <a:t>αιμολυτική αναιμία, </a:t>
            </a:r>
            <a:r>
              <a:rPr lang="el-GR" sz="2000" dirty="0" err="1">
                <a:latin typeface="+mn-lt"/>
                <a:cs typeface="Arial" charset="0"/>
              </a:rPr>
              <a:t>ραβδομυόλυση</a:t>
            </a:r>
            <a:r>
              <a:rPr lang="el-GR" sz="2000" dirty="0">
                <a:latin typeface="+mn-lt"/>
                <a:cs typeface="Arial" charset="0"/>
              </a:rPr>
              <a:t>, ΟΝΑ</a:t>
            </a:r>
          </a:p>
          <a:p>
            <a:pPr>
              <a:buFont typeface="Arial" pitchFamily="34" charset="0"/>
              <a:buChar char="•"/>
              <a:defRPr/>
            </a:pPr>
            <a:r>
              <a:rPr lang="el-GR" sz="2000" dirty="0">
                <a:latin typeface="+mn-lt"/>
                <a:cs typeface="Arial" charset="0"/>
              </a:rPr>
              <a:t>Μπορεί να εμφανιστεί ως οξεία ηπατική ανεπάρκεια!! Χαρακτηριστική η σημαντική </a:t>
            </a:r>
            <a:r>
              <a:rPr lang="el-GR" sz="2000" dirty="0" err="1">
                <a:latin typeface="+mn-lt"/>
                <a:cs typeface="Arial" charset="0"/>
              </a:rPr>
              <a:t>υπερχολερυθριναιμία</a:t>
            </a:r>
            <a:r>
              <a:rPr lang="el-GR" sz="2000" dirty="0">
                <a:latin typeface="+mn-lt"/>
                <a:cs typeface="Arial" charset="0"/>
              </a:rPr>
              <a:t> και η χαμηλή </a:t>
            </a:r>
            <a:r>
              <a:rPr lang="en-US" sz="2000" dirty="0">
                <a:latin typeface="+mn-lt"/>
                <a:cs typeface="Arial" charset="0"/>
              </a:rPr>
              <a:t>ALP!</a:t>
            </a:r>
            <a:r>
              <a:rPr lang="el-GR" sz="2000" dirty="0">
                <a:latin typeface="+mn-lt"/>
                <a:cs typeface="Arial" charset="0"/>
              </a:rPr>
              <a:t>!!</a:t>
            </a:r>
            <a:endParaRPr lang="en-US" sz="2000" dirty="0">
              <a:latin typeface="+mn-lt"/>
              <a:cs typeface="Arial" charset="0"/>
            </a:endParaRPr>
          </a:p>
          <a:p>
            <a:pPr>
              <a:buFont typeface="Arial" pitchFamily="34" charset="0"/>
              <a:buChar char="•"/>
              <a:defRPr/>
            </a:pPr>
            <a:endParaRPr lang="en-US" sz="2000" dirty="0">
              <a:latin typeface="+mn-lt"/>
              <a:cs typeface="Arial" charset="0"/>
            </a:endParaRPr>
          </a:p>
          <a:p>
            <a:pPr>
              <a:buFont typeface="Arial" pitchFamily="34" charset="0"/>
              <a:buChar char="•"/>
              <a:defRPr/>
            </a:pPr>
            <a:r>
              <a:rPr lang="el-GR" sz="2000" dirty="0">
                <a:latin typeface="+mn-lt"/>
                <a:cs typeface="Arial" charset="0"/>
              </a:rPr>
              <a:t>Αρχική διάγνωση με </a:t>
            </a:r>
            <a:r>
              <a:rPr lang="el-GR" sz="2000" dirty="0" err="1">
                <a:latin typeface="+mn-lt"/>
                <a:cs typeface="Arial" charset="0"/>
              </a:rPr>
              <a:t>σερουλοπλασμίνη</a:t>
            </a:r>
            <a:r>
              <a:rPr lang="el-GR" sz="2000" dirty="0">
                <a:latin typeface="+mn-lt"/>
                <a:cs typeface="Arial" charset="0"/>
              </a:rPr>
              <a:t> ορού και χαλκό ούρων 24ωρου</a:t>
            </a:r>
            <a:endParaRPr lang="en-US" sz="2000" dirty="0">
              <a:latin typeface="+mn-lt"/>
              <a:cs typeface="Arial" charset="0"/>
            </a:endParaRPr>
          </a:p>
          <a:p>
            <a:pPr>
              <a:buFont typeface="Arial" pitchFamily="34" charset="0"/>
              <a:buChar char="•"/>
              <a:defRPr/>
            </a:pPr>
            <a:r>
              <a:rPr lang="el-GR" sz="2000" dirty="0">
                <a:latin typeface="+mn-lt"/>
                <a:cs typeface="Arial" charset="0"/>
              </a:rPr>
              <a:t>Βιοψία σε δύσκολες περιπτώσεις</a:t>
            </a:r>
          </a:p>
          <a:p>
            <a:pPr>
              <a:buFont typeface="Arial" pitchFamily="34" charset="0"/>
              <a:buChar char="•"/>
              <a:defRPr/>
            </a:pPr>
            <a:r>
              <a:rPr lang="el-GR" sz="2000" dirty="0">
                <a:latin typeface="+mn-lt"/>
                <a:cs typeface="Arial" charset="0"/>
              </a:rPr>
              <a:t>Επιβεβαίωση με γενετικό έλεγχο μεταλλάξεων </a:t>
            </a:r>
            <a:r>
              <a:rPr lang="en-US" sz="2000" dirty="0">
                <a:latin typeface="+mn-lt"/>
                <a:cs typeface="Arial" charset="0"/>
              </a:rPr>
              <a:t>ATP7B</a:t>
            </a:r>
            <a:endParaRPr lang="el-GR" sz="2000" dirty="0">
              <a:latin typeface="+mn-lt"/>
              <a:cs typeface="Arial" charset="0"/>
            </a:endParaRPr>
          </a:p>
          <a:p>
            <a:pPr>
              <a:buFont typeface="Arial" pitchFamily="34" charset="0"/>
              <a:buChar char="•"/>
              <a:defRPr/>
            </a:pPr>
            <a:endParaRPr lang="el-GR" sz="2000" dirty="0">
              <a:latin typeface="+mn-lt"/>
              <a:cs typeface="Arial" charset="0"/>
            </a:endParaRPr>
          </a:p>
          <a:p>
            <a:pPr>
              <a:buFont typeface="Arial" pitchFamily="34" charset="0"/>
              <a:buChar char="•"/>
              <a:defRPr/>
            </a:pPr>
            <a:r>
              <a:rPr lang="el-GR" sz="2000" dirty="0">
                <a:latin typeface="+mn-lt"/>
                <a:cs typeface="Arial" charset="0"/>
              </a:rPr>
              <a:t>Θεραπεία με </a:t>
            </a:r>
            <a:r>
              <a:rPr lang="el-GR" sz="2000" dirty="0" err="1">
                <a:latin typeface="+mn-lt"/>
                <a:cs typeface="Arial" charset="0"/>
              </a:rPr>
              <a:t>τριεντίνη</a:t>
            </a:r>
            <a:r>
              <a:rPr lang="el-GR" sz="2000" dirty="0">
                <a:latin typeface="+mn-lt"/>
                <a:cs typeface="Arial" charset="0"/>
              </a:rPr>
              <a:t> ή </a:t>
            </a:r>
            <a:r>
              <a:rPr lang="en-US" sz="2000" dirty="0">
                <a:latin typeface="+mn-lt"/>
                <a:cs typeface="Arial" charset="0"/>
              </a:rPr>
              <a:t>D-</a:t>
            </a:r>
            <a:r>
              <a:rPr lang="el-GR" sz="2000" dirty="0" err="1">
                <a:latin typeface="+mn-lt"/>
                <a:cs typeface="Arial" charset="0"/>
              </a:rPr>
              <a:t>πενικιλλαμίνη</a:t>
            </a:r>
            <a:endParaRPr lang="el-GR" sz="2000" dirty="0">
              <a:latin typeface="+mn-lt"/>
              <a:cs typeface="Arial" charset="0"/>
            </a:endParaRPr>
          </a:p>
          <a:p>
            <a:pPr>
              <a:buFont typeface="Arial" pitchFamily="34" charset="0"/>
              <a:buChar char="•"/>
              <a:defRPr/>
            </a:pPr>
            <a:r>
              <a:rPr lang="el-GR" sz="2000" dirty="0">
                <a:latin typeface="+mn-lt"/>
                <a:cs typeface="Arial" charset="0"/>
              </a:rPr>
              <a:t>Μεταμόσχευση σε οξεία ηπατική ανεπάρκεια </a:t>
            </a:r>
          </a:p>
          <a:p>
            <a:pPr>
              <a:buFont typeface="Arial" pitchFamily="34" charset="0"/>
              <a:buChar char="•"/>
              <a:defRPr/>
            </a:pPr>
            <a:endParaRPr lang="en-US" sz="2000" dirty="0">
              <a:latin typeface="+mn-lt"/>
              <a:cs typeface="Arial" charset="0"/>
            </a:endParaRPr>
          </a:p>
        </p:txBody>
      </p:sp>
      <p:sp>
        <p:nvSpPr>
          <p:cNvPr id="7" name="14 - TextBox"/>
          <p:cNvSpPr txBox="1">
            <a:spLocks noChangeArrowheads="1"/>
          </p:cNvSpPr>
          <p:nvPr/>
        </p:nvSpPr>
        <p:spPr bwMode="auto">
          <a:xfrm>
            <a:off x="10428288" y="6642100"/>
            <a:ext cx="1763712" cy="215900"/>
          </a:xfrm>
          <a:prstGeom prst="rect">
            <a:avLst/>
          </a:prstGeom>
          <a:noFill/>
          <a:ln w="9525">
            <a:noFill/>
            <a:miter lim="800000"/>
            <a:headEnd/>
            <a:tailEnd/>
          </a:ln>
        </p:spPr>
        <p:txBody>
          <a:bodyPr>
            <a:spAutoFit/>
          </a:bodyPr>
          <a:lstStyle/>
          <a:p>
            <a:pPr>
              <a:defRPr/>
            </a:pPr>
            <a:r>
              <a:rPr lang="en-US" sz="800" b="1" dirty="0" err="1">
                <a:latin typeface="+mn-lt"/>
                <a:cs typeface="Arial" charset="0"/>
              </a:rPr>
              <a:t>Czlonkowska</a:t>
            </a:r>
            <a:r>
              <a:rPr lang="en-US" sz="800" dirty="0">
                <a:latin typeface="+mn-lt"/>
                <a:cs typeface="Arial" charset="0"/>
              </a:rPr>
              <a:t> </a:t>
            </a:r>
            <a:r>
              <a:rPr lang="el-GR" sz="800" dirty="0">
                <a:latin typeface="+mn-lt"/>
                <a:cs typeface="Arial" charset="0"/>
              </a:rPr>
              <a:t>Α</a:t>
            </a:r>
            <a:r>
              <a:rPr lang="en-US" sz="800" dirty="0">
                <a:latin typeface="Arial" charset="0"/>
                <a:cs typeface="Arial" charset="0"/>
              </a:rPr>
              <a:t> Nat Rev Prim 201</a:t>
            </a:r>
            <a:r>
              <a:rPr lang="el-GR" sz="800" dirty="0">
                <a:latin typeface="Arial" charset="0"/>
                <a:cs typeface="Arial" charset="0"/>
              </a:rPr>
              <a:t>9</a:t>
            </a:r>
            <a:r>
              <a:rPr lang="en-US" sz="800" dirty="0">
                <a:latin typeface="Arial" charset="0"/>
                <a:cs typeface="Arial" charset="0"/>
              </a:rPr>
              <a:t> </a:t>
            </a:r>
          </a:p>
        </p:txBody>
      </p:sp>
    </p:spTree>
    <p:extLst>
      <p:ext uri="{BB962C8B-B14F-4D97-AF65-F5344CB8AC3E}">
        <p14:creationId xmlns:p14="http://schemas.microsoft.com/office/powerpoint/2010/main" val="22466585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812800" y="0"/>
            <a:ext cx="10472738" cy="927100"/>
          </a:xfrm>
        </p:spPr>
        <p:txBody>
          <a:bodyPr/>
          <a:lstStyle/>
          <a:p>
            <a:pPr algn="ctr" eaLnBrk="1" hangingPunct="1"/>
            <a:r>
              <a:rPr lang="el-GR" smtClean="0"/>
              <a:t>Συνήθη αίτια</a:t>
            </a:r>
            <a:endParaRPr lang="en-US" smtClean="0"/>
          </a:p>
        </p:txBody>
      </p:sp>
      <p:sp>
        <p:nvSpPr>
          <p:cNvPr id="11267" name="2 - Θέση περιεχομένου"/>
          <p:cNvSpPr>
            <a:spLocks noGrp="1"/>
          </p:cNvSpPr>
          <p:nvPr>
            <p:ph idx="1"/>
          </p:nvPr>
        </p:nvSpPr>
        <p:spPr>
          <a:xfrm>
            <a:off x="0" y="989013"/>
            <a:ext cx="6753225" cy="5476875"/>
          </a:xfrm>
        </p:spPr>
        <p:txBody>
          <a:bodyPr/>
          <a:lstStyle/>
          <a:p>
            <a:pPr algn="ctr" eaLnBrk="1" hangingPunct="1"/>
            <a:r>
              <a:rPr lang="el-GR" sz="2400" smtClean="0"/>
              <a:t>Ιογενείς </a:t>
            </a:r>
            <a:r>
              <a:rPr lang="en-US" sz="2400" smtClean="0"/>
              <a:t>– </a:t>
            </a:r>
            <a:r>
              <a:rPr lang="el-GR" sz="2400" smtClean="0"/>
              <a:t>Ειδικές λοιμώξεις (λεϊσμανίαση, βρουκέλλωση) </a:t>
            </a:r>
          </a:p>
          <a:p>
            <a:pPr algn="ctr" eaLnBrk="1" hangingPunct="1"/>
            <a:endParaRPr lang="el-GR" sz="2400" smtClean="0"/>
          </a:p>
          <a:p>
            <a:pPr algn="ctr" eaLnBrk="1" hangingPunct="1"/>
            <a:r>
              <a:rPr lang="el-GR" sz="2400" smtClean="0"/>
              <a:t>Φάρμακα</a:t>
            </a:r>
          </a:p>
          <a:p>
            <a:pPr algn="ctr" eaLnBrk="1" hangingPunct="1"/>
            <a:endParaRPr lang="el-GR" sz="2400" smtClean="0"/>
          </a:p>
          <a:p>
            <a:pPr algn="ctr" eaLnBrk="1" hangingPunct="1"/>
            <a:r>
              <a:rPr lang="en-US" sz="2400" smtClean="0"/>
              <a:t>MAFLD / AFLD</a:t>
            </a:r>
            <a:endParaRPr lang="el-GR" sz="2400" smtClean="0"/>
          </a:p>
          <a:p>
            <a:pPr algn="ctr" eaLnBrk="1" hangingPunct="1"/>
            <a:endParaRPr lang="el-GR" sz="2400" smtClean="0"/>
          </a:p>
          <a:p>
            <a:pPr algn="ctr" eaLnBrk="1" hangingPunct="1"/>
            <a:r>
              <a:rPr lang="el-GR" sz="2400" smtClean="0"/>
              <a:t>Ιογενείς ηπατίτιδες</a:t>
            </a:r>
          </a:p>
          <a:p>
            <a:pPr algn="ctr" eaLnBrk="1" hangingPunct="1"/>
            <a:endParaRPr lang="el-GR" sz="2400" smtClean="0"/>
          </a:p>
          <a:p>
            <a:pPr algn="ctr" eaLnBrk="1" hangingPunct="1"/>
            <a:r>
              <a:rPr lang="el-GR" sz="2400" smtClean="0"/>
              <a:t>Αυτοάνοσα νοσήματα του ήπατος (</a:t>
            </a:r>
            <a:r>
              <a:rPr lang="en-US" sz="2400" smtClean="0"/>
              <a:t>AIH/PBC/PSC)</a:t>
            </a:r>
            <a:endParaRPr lang="el-GR" sz="2400" smtClean="0"/>
          </a:p>
          <a:p>
            <a:pPr algn="ctr" eaLnBrk="1" hangingPunct="1"/>
            <a:endParaRPr lang="el-GR" sz="2400" smtClean="0"/>
          </a:p>
          <a:p>
            <a:pPr algn="ctr" eaLnBrk="1" hangingPunct="1"/>
            <a:r>
              <a:rPr lang="el-GR" sz="2400" smtClean="0"/>
              <a:t>Κακοήθειες ήπατος</a:t>
            </a:r>
          </a:p>
          <a:p>
            <a:pPr algn="ctr" eaLnBrk="1" hangingPunct="1"/>
            <a:endParaRPr lang="el-GR" sz="2400" smtClean="0"/>
          </a:p>
          <a:p>
            <a:pPr algn="ctr" eaLnBrk="1" hangingPunct="1"/>
            <a:endParaRPr lang="el-GR" sz="2400" smtClean="0"/>
          </a:p>
        </p:txBody>
      </p:sp>
      <p:sp>
        <p:nvSpPr>
          <p:cNvPr id="11268" name="3 - TextBox"/>
          <p:cNvSpPr txBox="1">
            <a:spLocks noChangeArrowheads="1"/>
          </p:cNvSpPr>
          <p:nvPr/>
        </p:nvSpPr>
        <p:spPr bwMode="auto">
          <a:xfrm>
            <a:off x="10110788" y="6413500"/>
            <a:ext cx="1920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a:latin typeface="Calibri" panose="020F0502020204030204" pitchFamily="34" charset="0"/>
              </a:rPr>
              <a:t>Oh RC, Am Fam Phys 2017</a:t>
            </a:r>
          </a:p>
        </p:txBody>
      </p:sp>
      <p:sp>
        <p:nvSpPr>
          <p:cNvPr id="11269" name="2 - Θέση περιεχομένου"/>
          <p:cNvSpPr txBox="1">
            <a:spLocks/>
          </p:cNvSpPr>
          <p:nvPr/>
        </p:nvSpPr>
        <p:spPr bwMode="auto">
          <a:xfrm>
            <a:off x="6621463" y="979488"/>
            <a:ext cx="4678362"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Char char="•"/>
            </a:pPr>
            <a:r>
              <a:rPr lang="el-GR" sz="2400">
                <a:latin typeface="Calibri" panose="020F0502020204030204" pitchFamily="34" charset="0"/>
              </a:rPr>
              <a:t>Συγγενή μεταβολικά νοσήματα του ήπατος</a:t>
            </a:r>
            <a:r>
              <a:rPr lang="en-US" sz="2400">
                <a:latin typeface="Calibri" panose="020F0502020204030204" pitchFamily="34" charset="0"/>
              </a:rPr>
              <a:t> (</a:t>
            </a:r>
            <a:r>
              <a:rPr lang="el-GR" sz="2400">
                <a:latin typeface="Calibri" panose="020F0502020204030204" pitchFamily="34" charset="0"/>
              </a:rPr>
              <a:t>Ν. </a:t>
            </a:r>
            <a:r>
              <a:rPr lang="en-US" sz="2400">
                <a:latin typeface="Calibri" panose="020F0502020204030204" pitchFamily="34" charset="0"/>
              </a:rPr>
              <a:t>Wilson,</a:t>
            </a:r>
            <a:r>
              <a:rPr lang="el-GR" sz="2400">
                <a:latin typeface="Calibri" panose="020F0502020204030204" pitchFamily="34" charset="0"/>
              </a:rPr>
              <a:t> ανεπάρκεια α1-αντιθρυψίνης, γλυκογονιάσεις, αιμοχρωμάτωση, ν. </a:t>
            </a:r>
            <a:r>
              <a:rPr lang="en-US" sz="2400">
                <a:latin typeface="Calibri" panose="020F0502020204030204" pitchFamily="34" charset="0"/>
              </a:rPr>
              <a:t>Gaucher) </a:t>
            </a:r>
          </a:p>
          <a:p>
            <a:pPr algn="ctr" eaLnBrk="1" hangingPunct="1">
              <a:lnSpc>
                <a:spcPct val="90000"/>
              </a:lnSpc>
              <a:spcBef>
                <a:spcPts val="1000"/>
              </a:spcBef>
              <a:buFont typeface="Arial" panose="020B0604020202020204" pitchFamily="34" charset="0"/>
              <a:buChar char="•"/>
            </a:pPr>
            <a:endParaRPr lang="en-US" sz="2400">
              <a:latin typeface="Calibri" panose="020F0502020204030204" pitchFamily="34" charset="0"/>
            </a:endParaRPr>
          </a:p>
          <a:p>
            <a:pPr algn="ctr" eaLnBrk="1" hangingPunct="1">
              <a:lnSpc>
                <a:spcPct val="90000"/>
              </a:lnSpc>
              <a:spcBef>
                <a:spcPts val="1000"/>
              </a:spcBef>
              <a:buFont typeface="Arial" panose="020B0604020202020204" pitchFamily="34" charset="0"/>
              <a:buChar char="•"/>
            </a:pPr>
            <a:r>
              <a:rPr lang="el-GR" sz="2400">
                <a:latin typeface="Calibri" panose="020F0502020204030204" pitchFamily="34" charset="0"/>
              </a:rPr>
              <a:t>Συστηματικά αυτοάνοσα νοσήματα (σαρκοείδωση, μυοσίτιδες)</a:t>
            </a:r>
          </a:p>
          <a:p>
            <a:pPr algn="ctr" eaLnBrk="1" hangingPunct="1">
              <a:lnSpc>
                <a:spcPct val="90000"/>
              </a:lnSpc>
              <a:spcBef>
                <a:spcPts val="1000"/>
              </a:spcBef>
            </a:pPr>
            <a:endParaRPr lang="en-US" sz="2400">
              <a:latin typeface="Calibri" panose="020F0502020204030204" pitchFamily="34" charset="0"/>
            </a:endParaRPr>
          </a:p>
          <a:p>
            <a:pPr algn="ctr" eaLnBrk="1" hangingPunct="1">
              <a:lnSpc>
                <a:spcPct val="90000"/>
              </a:lnSpc>
              <a:spcBef>
                <a:spcPts val="1000"/>
              </a:spcBef>
              <a:buFont typeface="Arial" panose="020B0604020202020204" pitchFamily="34" charset="0"/>
              <a:buChar char="•"/>
            </a:pPr>
            <a:r>
              <a:rPr lang="el-GR" sz="2400">
                <a:latin typeface="Calibri" panose="020F0502020204030204" pitchFamily="34" charset="0"/>
              </a:rPr>
              <a:t>Εξωηπατικά αίτια (κοιλιοκάκη, μυϊκές βλάβες, διαταραχές θυρεοειδούς)</a:t>
            </a:r>
            <a:endParaRPr lang="en-US" sz="2400">
              <a:latin typeface="Calibri" panose="020F0502020204030204" pitchFamily="34" charset="0"/>
            </a:endParaRPr>
          </a:p>
        </p:txBody>
      </p:sp>
      <p:sp>
        <p:nvSpPr>
          <p:cNvPr id="6" name="5 - Ορθογώνιο"/>
          <p:cNvSpPr/>
          <p:nvPr/>
        </p:nvSpPr>
        <p:spPr>
          <a:xfrm rot="19834314">
            <a:off x="313068" y="2865626"/>
            <a:ext cx="11779378"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l-GR"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Αιτιολογία ανάλογα με περιοχή και ασθενή!!</a:t>
            </a:r>
          </a:p>
        </p:txBody>
      </p:sp>
    </p:spTree>
    <p:extLst>
      <p:ext uri="{BB962C8B-B14F-4D97-AF65-F5344CB8AC3E}">
        <p14:creationId xmlns:p14="http://schemas.microsoft.com/office/powerpoint/2010/main" val="90712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2742</Words>
  <Application>Microsoft Office PowerPoint</Application>
  <PresentationFormat>Widescreen</PresentationFormat>
  <Paragraphs>607</Paragraphs>
  <Slides>84</Slides>
  <Notes>3</Notes>
  <HiddenSlides>9</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Arial</vt:lpstr>
      <vt:lpstr>Calibri</vt:lpstr>
      <vt:lpstr>Calibri Light</vt:lpstr>
      <vt:lpstr>Cambria</vt:lpstr>
      <vt:lpstr>Times New Roman</vt:lpstr>
      <vt:lpstr>Wingdings</vt:lpstr>
      <vt:lpstr>Wingdings 2</vt:lpstr>
      <vt:lpstr>Office Theme</vt:lpstr>
      <vt:lpstr>Τρανσαμινασαιμία          Κίρρωση – Ηπατική ανεπάρκεια  Ίκτερος- Ασκίτης</vt:lpstr>
      <vt:lpstr>PowerPoint Presentation</vt:lpstr>
      <vt:lpstr>Τρανσαμινασαιμία </vt:lpstr>
      <vt:lpstr>PowerPoint Presentation</vt:lpstr>
      <vt:lpstr>Κατευθυντήριες οδηγίες ACG</vt:lpstr>
      <vt:lpstr>PowerPoint Presentation</vt:lpstr>
      <vt:lpstr>PowerPoint Presentation</vt:lpstr>
      <vt:lpstr>PowerPoint Presentation</vt:lpstr>
      <vt:lpstr>Συνήθη αίτια</vt:lpstr>
      <vt:lpstr>Τρόπος προσέγγισης</vt:lpstr>
      <vt:lpstr>ΙΣΤΟΡΙΚΟ</vt:lpstr>
      <vt:lpstr>Κλινική εξέταση </vt:lpstr>
      <vt:lpstr>Εργαστηριακός έλεγχος </vt:lpstr>
      <vt:lpstr>Αιτιολογία τρανσαμινασαιμίας</vt:lpstr>
      <vt:lpstr>Ηπατοκυτταρική ή χολοστατική βλάβη?</vt:lpstr>
      <vt:lpstr>Χολοστατικού τύπου βλάβη (R value &gt;5)</vt:lpstr>
      <vt:lpstr>R Value &gt;2</vt:lpstr>
      <vt:lpstr>Αιτιολογία τρανσαμινασαιμίας </vt:lpstr>
      <vt:lpstr>PowerPoint Presentation</vt:lpstr>
      <vt:lpstr>PowerPoint Presentation</vt:lpstr>
      <vt:lpstr>Ηπατοκυτταρική βλάβη (R value &lt;2)</vt:lpstr>
      <vt:lpstr>Μεικτή βλάβη (R value &gt;2 αλλά &lt;5)</vt:lpstr>
      <vt:lpstr>PowerPoint Presentation</vt:lpstr>
      <vt:lpstr>Κίρρωση και ηπατική ανεπάρκεια</vt:lpstr>
      <vt:lpstr>Κίρρωση = αλλαγές δομής ήπατος</vt:lpstr>
      <vt:lpstr>Αίτια κίρρωσης</vt:lpstr>
      <vt:lpstr>Αίτια κίρρωσης</vt:lpstr>
      <vt:lpstr>Παθοφυσιολογία κίρρωσης</vt:lpstr>
      <vt:lpstr>Σταδιοποίηση κίρρωσης</vt:lpstr>
      <vt:lpstr>Child-Turcotte-Pugh score </vt:lpstr>
      <vt:lpstr>PowerPoint Presentation</vt:lpstr>
      <vt:lpstr>MELD score </vt:lpstr>
      <vt:lpstr>PowerPoint Presentation</vt:lpstr>
      <vt:lpstr>PowerPoint Presentation</vt:lpstr>
      <vt:lpstr>Αστεροειδείς σπίλοι</vt:lpstr>
      <vt:lpstr>Ηπατικές παλάμες</vt:lpstr>
      <vt:lpstr>Κεφαλή μέδουσας</vt:lpstr>
      <vt:lpstr>Κιρσοί οισοφάγου</vt:lpstr>
      <vt:lpstr>PowerPoint Presentation</vt:lpstr>
      <vt:lpstr>Εργαστηριακά ευρήματα ηπατικής ανεπάρκειας</vt:lpstr>
      <vt:lpstr>Μη επεμβατικά ευρήματα ηπατικής ανεπάρκειας</vt:lpstr>
      <vt:lpstr>Κλινική εικόνα ηπατικής ανεπάρκειας</vt:lpstr>
      <vt:lpstr>Ίκτερος</vt:lpstr>
      <vt:lpstr>PowerPoint Presentation</vt:lpstr>
      <vt:lpstr>Αίτια ικτέρου</vt:lpstr>
      <vt:lpstr>Τρόπος προσέγγισης</vt:lpstr>
      <vt:lpstr>ΙΣΤΟΡΙΚΟ</vt:lpstr>
      <vt:lpstr>Κλινική εξέταση </vt:lpstr>
      <vt:lpstr>Εργαστηριακός έλεγχος</vt:lpstr>
      <vt:lpstr>Διαγνωστική προσέγγιση ικτέρου</vt:lpstr>
      <vt:lpstr>Κλινική εικόνα ηπατικής ανεπάρκειας</vt:lpstr>
      <vt:lpstr>Πυλαία υπέρταση - Ορισμός</vt:lpstr>
      <vt:lpstr>Αίτια πυλαίας υπέρτασης</vt:lpstr>
      <vt:lpstr>Επιπλοκές πυλαίας υπέρτασης</vt:lpstr>
      <vt:lpstr>Ασκίτης</vt:lpstr>
      <vt:lpstr>PowerPoint Presentation</vt:lpstr>
      <vt:lpstr>Διαγνωστική προσέγγιση ασκίτη</vt:lpstr>
      <vt:lpstr>Θεραπεία ασκίτη</vt:lpstr>
      <vt:lpstr>Αυτόματη Βακτηριακή Περιτονίτιδα</vt:lpstr>
      <vt:lpstr>PowerPoint Presentation</vt:lpstr>
      <vt:lpstr>Επιπλοκές πυλαίας υπέρτασης</vt:lpstr>
      <vt:lpstr>Ηπατική εγκεφαλοπάθεια (ΗΕ)</vt:lpstr>
      <vt:lpstr>Παθοφυσιολογία ηπατικής εγκεφαλοπάθειας </vt:lpstr>
      <vt:lpstr>Επιπλοκές πυλαίας υπέρτασης</vt:lpstr>
      <vt:lpstr>Ηπατοπνευμονικό σύνδρομο (ΗΠΣ)</vt:lpstr>
      <vt:lpstr>PowerPoint Presentation</vt:lpstr>
      <vt:lpstr>Επιπλοκές πυλαίας υπέρτασης</vt:lpstr>
      <vt:lpstr>Ηπατονεφρικό σύνδρομο</vt:lpstr>
      <vt:lpstr>Διαγνωστική προσέγγιση ΗΝΣ</vt:lpstr>
      <vt:lpstr>PowerPoint Presentation</vt:lpstr>
      <vt:lpstr>Επιπλοκές πυλαίας υπέρτασης</vt:lpstr>
      <vt:lpstr>PowerPoint Presentation</vt:lpstr>
      <vt:lpstr>PowerPoint Presentation</vt:lpstr>
      <vt:lpstr>Κιρρωτική μυοκαρδιοπάθεια</vt:lpstr>
      <vt:lpstr>Κιρρωτική μυοκαρδιοπάθεια - Παθοφυσιολογία</vt:lpstr>
      <vt:lpstr>DILI </vt:lpstr>
      <vt:lpstr>Διάγνωση και Θεραπεία DILI</vt:lpstr>
      <vt:lpstr>HBV</vt:lpstr>
      <vt:lpstr>Επανενεργοποίηση HBV</vt:lpstr>
      <vt:lpstr>Κίνδυνος HBVr</vt:lpstr>
      <vt:lpstr>PowerPoint Presentation</vt:lpstr>
      <vt:lpstr>PBC</vt:lpstr>
      <vt:lpstr>Κοιλιοκάκη</vt:lpstr>
      <vt:lpstr>Ν. Wilson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Κίρρωση – Ηπατική ανεπάρκεια - Ασκίτης</dc:title>
  <dc:creator>Theo</dc:creator>
  <cp:lastModifiedBy>Theo</cp:lastModifiedBy>
  <cp:revision>20</cp:revision>
  <dcterms:created xsi:type="dcterms:W3CDTF">2023-07-18T08:40:12Z</dcterms:created>
  <dcterms:modified xsi:type="dcterms:W3CDTF">2023-08-23T12:42:52Z</dcterms:modified>
</cp:coreProperties>
</file>