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7"/>
  </p:notesMasterIdLst>
  <p:handoutMasterIdLst>
    <p:handoutMasterId r:id="rId68"/>
  </p:handoutMasterIdLst>
  <p:sldIdLst>
    <p:sldId id="256" r:id="rId2"/>
    <p:sldId id="346" r:id="rId3"/>
    <p:sldId id="266" r:id="rId4"/>
    <p:sldId id="265" r:id="rId5"/>
    <p:sldId id="258" r:id="rId6"/>
    <p:sldId id="257" r:id="rId7"/>
    <p:sldId id="376" r:id="rId8"/>
    <p:sldId id="327" r:id="rId9"/>
    <p:sldId id="325" r:id="rId10"/>
    <p:sldId id="295" r:id="rId11"/>
    <p:sldId id="328" r:id="rId12"/>
    <p:sldId id="286" r:id="rId13"/>
    <p:sldId id="352" r:id="rId14"/>
    <p:sldId id="371" r:id="rId15"/>
    <p:sldId id="333" r:id="rId16"/>
    <p:sldId id="334" r:id="rId17"/>
    <p:sldId id="335" r:id="rId18"/>
    <p:sldId id="337" r:id="rId19"/>
    <p:sldId id="329" r:id="rId20"/>
    <p:sldId id="330" r:id="rId21"/>
    <p:sldId id="299" r:id="rId22"/>
    <p:sldId id="284" r:id="rId23"/>
    <p:sldId id="375" r:id="rId24"/>
    <p:sldId id="267" r:id="rId25"/>
    <p:sldId id="278" r:id="rId26"/>
    <p:sldId id="280" r:id="rId27"/>
    <p:sldId id="281" r:id="rId28"/>
    <p:sldId id="309" r:id="rId29"/>
    <p:sldId id="282" r:id="rId30"/>
    <p:sldId id="300" r:id="rId31"/>
    <p:sldId id="279" r:id="rId32"/>
    <p:sldId id="301" r:id="rId33"/>
    <p:sldId id="289" r:id="rId34"/>
    <p:sldId id="323" r:id="rId35"/>
    <p:sldId id="319" r:id="rId36"/>
    <p:sldId id="364" r:id="rId37"/>
    <p:sldId id="302" r:id="rId38"/>
    <p:sldId id="339" r:id="rId39"/>
    <p:sldId id="341" r:id="rId40"/>
    <p:sldId id="342" r:id="rId41"/>
    <p:sldId id="343" r:id="rId42"/>
    <p:sldId id="344" r:id="rId43"/>
    <p:sldId id="263" r:id="rId44"/>
    <p:sldId id="340" r:id="rId45"/>
    <p:sldId id="354" r:id="rId46"/>
    <p:sldId id="304" r:id="rId47"/>
    <p:sldId id="374" r:id="rId48"/>
    <p:sldId id="290" r:id="rId49"/>
    <p:sldId id="276" r:id="rId50"/>
    <p:sldId id="306" r:id="rId51"/>
    <p:sldId id="347" r:id="rId52"/>
    <p:sldId id="361" r:id="rId53"/>
    <p:sldId id="369" r:id="rId54"/>
    <p:sldId id="268" r:id="rId55"/>
    <p:sldId id="264" r:id="rId56"/>
    <p:sldId id="270" r:id="rId57"/>
    <p:sldId id="356" r:id="rId58"/>
    <p:sldId id="357" r:id="rId59"/>
    <p:sldId id="358" r:id="rId60"/>
    <p:sldId id="307" r:id="rId61"/>
    <p:sldId id="363" r:id="rId62"/>
    <p:sldId id="353" r:id="rId63"/>
    <p:sldId id="360" r:id="rId64"/>
    <p:sldId id="377" r:id="rId65"/>
    <p:sldId id="271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7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9" d="100"/>
          <a:sy n="39" d="100"/>
        </p:scale>
        <p:origin x="-219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xmlns="" id="{F8C66D24-6AFE-FF4C-B9B2-1EB9E426003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Gill Sans MT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xmlns="" id="{3BDF3DE0-A171-304C-8793-5992BA9DF8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 Sans MT" pitchFamily="34" charset="0"/>
              </a:defRPr>
            </a:lvl1pPr>
          </a:lstStyle>
          <a:p>
            <a:pPr>
              <a:defRPr/>
            </a:pPr>
            <a:fld id="{157796A7-6A5C-4749-B225-4564C67D8592}" type="datetimeFigureOut">
              <a:rPr lang="el-GR"/>
              <a:pPr>
                <a:defRPr/>
              </a:pPr>
              <a:t>28/4/2020</a:t>
            </a:fld>
            <a:endParaRPr lang="el-GR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xmlns="" id="{E2DA3675-58B7-D84F-8608-8BF954061C2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Gill Sans MT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xmlns="" id="{C4FFB6AE-08DA-6D44-96B3-B1CF13E499E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ill Sans MT" charset="0"/>
              </a:defRPr>
            </a:lvl1pPr>
          </a:lstStyle>
          <a:p>
            <a:pPr>
              <a:defRPr/>
            </a:pPr>
            <a:fld id="{EE125765-9C15-B748-82A1-7F565DFF586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94852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C58D281-AA77-654B-B55A-425A05B5C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CF8D89-7D11-E349-89A4-6D4F46B7BFD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4AEDBA-9301-E74F-BADA-725C9B1683B9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761E7F0C-393F-4F40-86A2-FC013DBB96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D15B03BA-B70D-3845-8D8B-C5CD444AE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2DCA80-AB3E-CE4B-88F5-E77CFB6ADA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F73DE1-8470-AB44-B8CD-40F6C86C9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2D9EC13-B9C8-864B-8722-167D1AC993E3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103135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xmlns="" id="{9CCE9551-80F0-7540-B169-44EC5CD54A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2C823D-9377-0E45-B01C-4B1B3890A73E}" type="slidenum">
              <a:rPr lang="en-US" altLang="el-GR" smtClean="0"/>
              <a:pPr>
                <a:spcBef>
                  <a:spcPct val="0"/>
                </a:spcBef>
              </a:pPr>
              <a:t>35</a:t>
            </a:fld>
            <a:endParaRPr lang="en-US" altLang="el-GR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F308F9E2-4658-FD41-9F43-D9CE179AE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01ADB941-8BDA-FA41-99C5-9406864B9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553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xmlns="" id="{4E95C596-1A73-9B4C-9F64-061D4765A8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19A351-97CE-8D49-8709-30A2E94D189C}" type="slidenum">
              <a:rPr lang="en-US" altLang="el-GR" smtClean="0"/>
              <a:pPr>
                <a:spcBef>
                  <a:spcPct val="0"/>
                </a:spcBef>
              </a:pPr>
              <a:t>36</a:t>
            </a:fld>
            <a:endParaRPr lang="en-US" altLang="el-GR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1D8BDFAA-D3A8-7343-AD7A-442076BEAB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xmlns="" id="{6B7DE372-16F0-264A-8F5B-50C1ECD79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80750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- Θέση εικόνας διαφάνειας">
            <a:extLst>
              <a:ext uri="{FF2B5EF4-FFF2-40B4-BE49-F238E27FC236}">
                <a16:creationId xmlns:a16="http://schemas.microsoft.com/office/drawing/2014/main" xmlns="" id="{3C512816-711B-4D4A-B6FA-0D9831EA56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2 - Θέση σημειώσεων">
            <a:extLst>
              <a:ext uri="{FF2B5EF4-FFF2-40B4-BE49-F238E27FC236}">
                <a16:creationId xmlns:a16="http://schemas.microsoft.com/office/drawing/2014/main" xmlns="" id="{C2DF45C9-DCE3-A342-B2BC-17A106C1BA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58371" name="3 - Θέση αριθμού διαφάνειας">
            <a:extLst>
              <a:ext uri="{FF2B5EF4-FFF2-40B4-BE49-F238E27FC236}">
                <a16:creationId xmlns:a16="http://schemas.microsoft.com/office/drawing/2014/main" xmlns="" id="{C22386A9-866D-574B-BF93-58948CB0B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350E33-570B-E44A-8409-EB376A251387}" type="slidenum">
              <a:rPr lang="en-US" altLang="el-GR" smtClean="0"/>
              <a:pPr>
                <a:spcBef>
                  <a:spcPct val="0"/>
                </a:spcBef>
              </a:pPr>
              <a:t>40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76757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- Θέση εικόνας διαφάνειας">
            <a:extLst>
              <a:ext uri="{FF2B5EF4-FFF2-40B4-BE49-F238E27FC236}">
                <a16:creationId xmlns:a16="http://schemas.microsoft.com/office/drawing/2014/main" xmlns="" id="{66A8243C-117F-A540-AB1D-A1F2E560F6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2 - Θέση σημειώσεων">
            <a:extLst>
              <a:ext uri="{FF2B5EF4-FFF2-40B4-BE49-F238E27FC236}">
                <a16:creationId xmlns:a16="http://schemas.microsoft.com/office/drawing/2014/main" xmlns="" id="{9E96BB49-4DB1-4D43-BB82-97219C420F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62467" name="3 - Θέση αριθμού διαφάνειας">
            <a:extLst>
              <a:ext uri="{FF2B5EF4-FFF2-40B4-BE49-F238E27FC236}">
                <a16:creationId xmlns:a16="http://schemas.microsoft.com/office/drawing/2014/main" xmlns="" id="{B1924C95-4D23-DC42-9E7A-AF94E8896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812F2A-D84F-4542-80CF-97DCAFFE20B7}" type="slidenum">
              <a:rPr lang="en-US" altLang="el-GR" smtClean="0"/>
              <a:pPr>
                <a:spcBef>
                  <a:spcPct val="0"/>
                </a:spcBef>
              </a:pPr>
              <a:t>43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77232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xmlns="" id="{4E49CB90-06A4-B141-894E-649FD542F6B7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xmlns="" id="{05A52A0D-9928-DE44-9E42-290D8157318C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xmlns="" id="{36FC6318-2CA0-ED49-84EC-C46C56C43206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xmlns="" id="{47752772-6EA5-6343-B048-1A29B8C469C6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>
            <a:extLst>
              <a:ext uri="{FF2B5EF4-FFF2-40B4-BE49-F238E27FC236}">
                <a16:creationId xmlns:a16="http://schemas.microsoft.com/office/drawing/2014/main" xmlns="" id="{46030C8A-FF25-4C41-B478-843A8DD90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6FED199-E008-B449-8370-46A17E5BAE17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11" name="Footer Placeholder 16">
            <a:extLst>
              <a:ext uri="{FF2B5EF4-FFF2-40B4-BE49-F238E27FC236}">
                <a16:creationId xmlns:a16="http://schemas.microsoft.com/office/drawing/2014/main" xmlns="" id="{700ADFDE-8AAD-614A-8A80-66E63239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xmlns="" id="{8F349455-1C16-A446-8DCA-2CA0C0CA4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E6B36-8D6F-4144-9946-89BCDC9A07D8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5122897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xmlns="" id="{759FD8E7-4457-7E4E-956E-CAE4830A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A60E-CBA4-2340-BD9D-6097AC975DD2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59512F93-B672-7B44-B6BF-D99B0C8E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xmlns="" id="{10BFB962-9D8C-7F40-BB68-CA076E47D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D2DC7-34B5-7A48-8EDD-44CA5C5FE0B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4995174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>
            <a:extLst>
              <a:ext uri="{FF2B5EF4-FFF2-40B4-BE49-F238E27FC236}">
                <a16:creationId xmlns:a16="http://schemas.microsoft.com/office/drawing/2014/main" xmlns="" id="{1B519343-6DAE-7E4B-9BBD-A352C77567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" name="Isosceles Triangle 7">
            <a:extLst>
              <a:ext uri="{FF2B5EF4-FFF2-40B4-BE49-F238E27FC236}">
                <a16:creationId xmlns:a16="http://schemas.microsoft.com/office/drawing/2014/main" xmlns="" id="{6774F6AA-1126-8747-9869-A32A0AE969B5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traight Connector 8">
            <a:extLst>
              <a:ext uri="{FF2B5EF4-FFF2-40B4-BE49-F238E27FC236}">
                <a16:creationId xmlns:a16="http://schemas.microsoft.com/office/drawing/2014/main" xmlns="" id="{935CFA4F-51BB-C347-8DA8-391F80A0673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4774C2F-37A4-FF47-BCDE-7F262AF2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2F9A-5F88-F041-9766-EB2D1FE66950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3FF1F44-D6AB-074F-B578-B47CBFDA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78651B8-AF07-5A4B-8EB8-5B85807F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D7CD-15F8-F34D-8CB3-33FFECC718F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5015637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xmlns="" id="{61301C8D-0477-DB47-AECD-832D3B3DB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C639-5149-B34F-AAAA-34236D7C3E67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03EDFB6E-8FA3-6041-B432-10F23D8D6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xmlns="" id="{3DD3B90B-5795-924D-B558-B1E8DBB2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902E0-F3A3-4247-93A1-108A497A407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0135045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3BFA235-E16C-2349-81F7-11F927E7C15F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B82D5E2-0342-7341-9DCA-6DA9D24F3281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D9740BC-B257-B543-954B-C1990AB9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6A56-778C-6F4F-8B39-B06CA4652F4E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A87BD7D6-0670-5D43-AC34-34920C45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9DE84B32-C623-9649-BA17-1EC70D29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A344F-B2EB-BC42-B806-0A4CE55381F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25537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xmlns="" id="{50271C3B-CF65-1C40-8938-08A7856C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2BDAC-BB4F-274C-8696-E54F744DC932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F807FC31-41B9-924F-8D03-82AF6824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57B51B6F-09F9-3243-92AA-6904580B2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7E384-5D9D-3849-BBB4-CF454DEB972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2580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xmlns="" id="{F579BA1F-5B46-6546-9301-EA084C6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77F15-6EB3-B54F-A151-A3210501DE8B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FFA430BE-691E-0A4A-AB93-865B5507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xmlns="" id="{3A5FFFFF-AF43-7445-A532-60C79DE0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E0FFD-3F38-8B4D-BD2E-F67E7CCDC91E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248932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5">
            <a:extLst>
              <a:ext uri="{FF2B5EF4-FFF2-40B4-BE49-F238E27FC236}">
                <a16:creationId xmlns:a16="http://schemas.microsoft.com/office/drawing/2014/main" xmlns="" id="{004E5148-6D33-D74B-A2F4-02028423B7BA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1B457837-5A6C-9F46-B51E-53EE573A2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775B-5B56-AD4D-8BB0-61BA6E9B63D7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28DC8ED6-D925-9C49-9DFB-D0747A31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EDD2B55A-A9C4-5742-AFBD-10561272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710A-164D-664A-B724-12D2A479AAF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945489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4">
            <a:extLst>
              <a:ext uri="{FF2B5EF4-FFF2-40B4-BE49-F238E27FC236}">
                <a16:creationId xmlns:a16="http://schemas.microsoft.com/office/drawing/2014/main" xmlns="" id="{B790B683-AB64-794A-BE1F-923408CC4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" name="Isosceles Triangle 5">
            <a:extLst>
              <a:ext uri="{FF2B5EF4-FFF2-40B4-BE49-F238E27FC236}">
                <a16:creationId xmlns:a16="http://schemas.microsoft.com/office/drawing/2014/main" xmlns="" id="{71C337DD-78DA-1C40-9BE4-019E770A5544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xmlns="" id="{614D9A66-9E62-874E-BF29-3F620A97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9CED-D652-244B-87E2-6AFE965574AE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296AAD1B-C007-564C-8653-BB273927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6DACFF95-2C7D-2041-A5F3-A9239E8E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C34A4-8809-DF4F-84CD-4B9B853CEB77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46664520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>
            <a:extLst>
              <a:ext uri="{FF2B5EF4-FFF2-40B4-BE49-F238E27FC236}">
                <a16:creationId xmlns:a16="http://schemas.microsoft.com/office/drawing/2014/main" xmlns="" id="{12DA3867-592B-4A46-A442-8E4D5BDC9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" name="Straight Connector 9">
            <a:extLst>
              <a:ext uri="{FF2B5EF4-FFF2-40B4-BE49-F238E27FC236}">
                <a16:creationId xmlns:a16="http://schemas.microsoft.com/office/drawing/2014/main" xmlns="" id="{837FD57F-7663-C141-A20E-E85BD99B6F4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" name="Isosceles Triangle 8">
            <a:extLst>
              <a:ext uri="{FF2B5EF4-FFF2-40B4-BE49-F238E27FC236}">
                <a16:creationId xmlns:a16="http://schemas.microsoft.com/office/drawing/2014/main" xmlns="" id="{90B04C5B-6FF8-994A-A79C-DBB9E1BBECBB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A759B80C-E926-7F45-BDD8-58E55C4E4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C81FB-2364-1347-B507-DCEAC246E4E8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C06B4083-4654-9946-B7CB-E360E9C5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ECCC59B7-15C9-6841-B114-FD3A3143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2D46-3D59-0C45-9C55-8B97B7A8398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1769472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>
            <a:extLst>
              <a:ext uri="{FF2B5EF4-FFF2-40B4-BE49-F238E27FC236}">
                <a16:creationId xmlns:a16="http://schemas.microsoft.com/office/drawing/2014/main" xmlns="" id="{8F632C8D-3689-784A-95B9-7CB09AF0C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" name="Isosceles Triangle 8">
            <a:extLst>
              <a:ext uri="{FF2B5EF4-FFF2-40B4-BE49-F238E27FC236}">
                <a16:creationId xmlns:a16="http://schemas.microsoft.com/office/drawing/2014/main" xmlns="" id="{7B5C0750-3111-EA47-8546-9A9677E04FB4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D9D0DCDF-89E7-2348-AE91-32A706E4F446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501156D7-EDE3-954B-B856-6AFA0DB63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8B8C7-831F-6646-A009-EA256786C235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E029C7B3-7768-C64E-AF3E-D21CC000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DF085A18-BDF9-CB49-B1D1-05305EAB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B40E-900E-694F-924A-0A1303340007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29054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xmlns="" id="{CAE75ED7-6D8A-1448-A453-1D22A01F04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xmlns="" id="{E69BF4E6-B1F0-4A48-AAE8-E61A21C244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52BCB1FE-F4C4-DC4A-9DA3-E6F891360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462E749-C41B-4846-8052-D68E4EE0EF41}" type="datetimeFigureOut">
              <a:rPr lang="en-US"/>
              <a:pPr>
                <a:defRPr/>
              </a:pPr>
              <a:t>4/28/2020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AD7C64-12CC-3849-A832-041BE5D65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170191E4-80A2-3346-AEA5-877196E3E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C7D218B3-A900-3B44-A253-901F471F3795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1031" name="Straight Connector 27">
            <a:extLst>
              <a:ext uri="{FF2B5EF4-FFF2-40B4-BE49-F238E27FC236}">
                <a16:creationId xmlns:a16="http://schemas.microsoft.com/office/drawing/2014/main" xmlns="" id="{D89D02FA-3687-C545-BF5E-696DB8216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32" name="Straight Connector 28">
            <a:extLst>
              <a:ext uri="{FF2B5EF4-FFF2-40B4-BE49-F238E27FC236}">
                <a16:creationId xmlns:a16="http://schemas.microsoft.com/office/drawing/2014/main" xmlns="" id="{931007B2-814B-C349-B1F2-E030CE35B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6ED6A581-F2E0-3A40-96A7-BD3DA0D99838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2" r:id="rId2"/>
    <p:sldLayoutId id="2147483997" r:id="rId3"/>
    <p:sldLayoutId id="2147483993" r:id="rId4"/>
    <p:sldLayoutId id="2147483994" r:id="rId5"/>
    <p:sldLayoutId id="2147483998" r:id="rId6"/>
    <p:sldLayoutId id="2147483999" r:id="rId7"/>
    <p:sldLayoutId id="2147484000" r:id="rId8"/>
    <p:sldLayoutId id="2147484001" r:id="rId9"/>
    <p:sldLayoutId id="2147483995" r:id="rId10"/>
    <p:sldLayoutId id="21474840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2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2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2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CE116B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7" Type="http://schemas.openxmlformats.org/officeDocument/2006/relationships/image" Target="../media/image2.png"/><Relationship Id="rId2" Type="http://schemas.microsoft.com/office/2007/relationships/media" Target="../media/media5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m4a"/><Relationship Id="rId7" Type="http://schemas.openxmlformats.org/officeDocument/2006/relationships/image" Target="../media/image2.png"/><Relationship Id="rId2" Type="http://schemas.microsoft.com/office/2007/relationships/media" Target="../media/media61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xmlns="" id="{8AAA3790-4AC3-0542-93B4-7A2E4509D3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l-GR" altLang="el-GR" sz="4400"/>
              <a:t>Οξεία Νεφρική Βλάβη</a:t>
            </a:r>
            <a:r>
              <a:rPr lang="en-US" altLang="el-GR" sz="4400">
                <a:latin typeface="Cambria" panose="02040503050406030204" pitchFamily="18" charset="0"/>
              </a:rPr>
              <a:t> 	I</a:t>
            </a:r>
            <a:endParaRPr lang="en-US" altLang="el-GR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08872E-333F-114E-BFA7-DDFCB9F1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029200"/>
            <a:ext cx="7315200" cy="140176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l-GR" sz="2400" dirty="0"/>
              <a:t>Σ</a:t>
            </a:r>
            <a:r>
              <a:rPr lang="en-US" sz="2400" dirty="0"/>
              <a:t>.</a:t>
            </a:r>
            <a:r>
              <a:rPr lang="el-GR" sz="2400" dirty="0"/>
              <a:t> Λιονάκη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l-GR" sz="2400" dirty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400" dirty="0"/>
              <a:t>Νεφρολογική κλινική &amp; Μονάδα Μεταμόσχευσης Νεφρού-ΓΝΑ Λαϊκό</a:t>
            </a:r>
            <a:endParaRPr lang="en-US" sz="2400" dirty="0"/>
          </a:p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sz="2800" dirty="0"/>
          </a:p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l-GR" dirty="0"/>
          </a:p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l-GR" sz="3600" dirty="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xmlns="" id="{AEABE95D-4409-494E-8513-AC11A8F70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620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2400" b="1"/>
              <a:t>Παθολογική Φυσιολογία</a:t>
            </a:r>
          </a:p>
          <a:p>
            <a:pPr algn="ctr" eaLnBrk="1" hangingPunct="1"/>
            <a:r>
              <a:rPr lang="el-GR" altLang="el-GR" sz="2400" b="1"/>
              <a:t>1</a:t>
            </a:r>
            <a:r>
              <a:rPr lang="en-US" altLang="el-GR" sz="2400" b="1"/>
              <a:t>1</a:t>
            </a:r>
            <a:r>
              <a:rPr lang="el-GR" altLang="el-GR" sz="2400" b="1" baseline="30000"/>
              <a:t>Ο</a:t>
            </a:r>
            <a:r>
              <a:rPr lang="el-GR" altLang="el-GR" sz="2400" b="1"/>
              <a:t> εξάμηνο - Ιατρικ</a:t>
            </a:r>
            <a:r>
              <a:rPr lang="en-US" altLang="el-GR" sz="2400" b="1"/>
              <a:t>ή</a:t>
            </a:r>
            <a:r>
              <a:rPr lang="el-GR" altLang="el-GR" sz="2400" b="1"/>
              <a:t> Σχολή – ΕΚΠΑ</a:t>
            </a:r>
            <a:endParaRPr lang="en-US" altLang="el-GR" sz="2400" b="1"/>
          </a:p>
          <a:p>
            <a:pPr algn="ctr" eaLnBrk="1" hangingPunct="1"/>
            <a:endParaRPr lang="en-US" altLang="el-GR" sz="2400" b="1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DAC6509-8C84-C04B-B6B0-BFFC7F928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xmlns="" id="{35400AB7-D61A-6143-A54C-CAD5AB98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b="1"/>
              <a:t>Προνεφρική</a:t>
            </a:r>
            <a:r>
              <a:rPr lang="el-GR" altLang="el-GR" sz="4000"/>
              <a:t> </a:t>
            </a:r>
            <a:r>
              <a:rPr lang="el-GR" altLang="el-GR" sz="4000" b="1"/>
              <a:t>ΟΝΒ</a:t>
            </a:r>
            <a:endParaRPr lang="en-US" altLang="el-GR" sz="4000" b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1AB3B-7A36-8C43-9BED-A24E638E142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800" dirty="0"/>
              <a:t>Κάθε κατάσταση που χαρακτηρίζεται από </a:t>
            </a:r>
            <a:r>
              <a:rPr lang="el-GR" sz="3200" b="1" dirty="0">
                <a:solidFill>
                  <a:schemeClr val="tx2">
                    <a:lumMod val="75000"/>
                  </a:schemeClr>
                </a:solidFill>
              </a:rPr>
              <a:t>μειωμένη παροχή αίματος στους νεφρούς</a:t>
            </a:r>
            <a:r>
              <a:rPr lang="el-GR" sz="3200" b="1" dirty="0">
                <a:solidFill>
                  <a:schemeClr val="accent2"/>
                </a:solidFill>
              </a:rPr>
              <a:t> </a:t>
            </a:r>
            <a:r>
              <a:rPr lang="el-GR" sz="2800" dirty="0"/>
              <a:t>μπορεί να οδηγήσει σε μείωση του ρυθμού σπειραματικής διήθησης (</a:t>
            </a:r>
            <a:r>
              <a:rPr lang="en-US" sz="2800" dirty="0"/>
              <a:t>GFR)</a:t>
            </a:r>
            <a:r>
              <a:rPr lang="el-GR" sz="2800" dirty="0"/>
              <a:t> και έκπτωση της νεφρικής λειτουργίας.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2800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5FBA32C-3786-3F46-83BC-828134413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- Τίτλος">
            <a:extLst>
              <a:ext uri="{FF2B5EF4-FFF2-40B4-BE49-F238E27FC236}">
                <a16:creationId xmlns:a16="http://schemas.microsoft.com/office/drawing/2014/main" xmlns="" id="{E1B89777-F12F-D648-A501-068BE67A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Διαμερίσματα υγρών σώματος</a:t>
            </a:r>
          </a:p>
        </p:txBody>
      </p:sp>
      <p:sp>
        <p:nvSpPr>
          <p:cNvPr id="25602" name="2 - Θέση περιεχομένου">
            <a:extLst>
              <a:ext uri="{FF2B5EF4-FFF2-40B4-BE49-F238E27FC236}">
                <a16:creationId xmlns:a16="http://schemas.microsoft.com/office/drawing/2014/main" xmlns="" id="{C0496CA5-5DE9-F34E-AFE8-6672A10805C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3200" b="1">
                <a:solidFill>
                  <a:srgbClr val="00B050"/>
                </a:solidFill>
              </a:rPr>
              <a:t>Ενδοκυττάριο</a:t>
            </a:r>
            <a:r>
              <a:rPr lang="el-GR" altLang="el-GR" sz="3200">
                <a:solidFill>
                  <a:srgbClr val="00B050"/>
                </a:solidFill>
              </a:rPr>
              <a:t> </a:t>
            </a:r>
            <a:endParaRPr lang="el-GR" altLang="el-GR" sz="3200" b="1">
              <a:solidFill>
                <a:srgbClr val="00B050"/>
              </a:solidFill>
            </a:endParaRPr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3200" b="1"/>
              <a:t>	</a:t>
            </a:r>
            <a:r>
              <a:rPr lang="el-GR" altLang="el-GR" sz="2800" b="1">
                <a:solidFill>
                  <a:srgbClr val="00B050"/>
                </a:solidFill>
              </a:rPr>
              <a:t>(2/3</a:t>
            </a:r>
            <a:r>
              <a:rPr lang="en-US" altLang="el-GR" sz="2800" b="1">
                <a:solidFill>
                  <a:srgbClr val="00B050"/>
                </a:solidFill>
              </a:rPr>
              <a:t>)</a:t>
            </a:r>
          </a:p>
          <a:p>
            <a:pPr eaLnBrk="1" hangingPunct="1"/>
            <a:endParaRPr lang="en-US" altLang="el-GR" sz="3200" b="1">
              <a:solidFill>
                <a:schemeClr val="accent2"/>
              </a:solidFill>
            </a:endParaRPr>
          </a:p>
          <a:p>
            <a:pPr eaLnBrk="1" hangingPunct="1"/>
            <a:r>
              <a:rPr lang="el-GR" altLang="el-GR" sz="3200" b="1">
                <a:solidFill>
                  <a:schemeClr val="accent2"/>
                </a:solidFill>
              </a:rPr>
              <a:t>Εξωκυττάριο </a:t>
            </a:r>
            <a:r>
              <a:rPr lang="en-US" altLang="el-GR" sz="3200" b="1">
                <a:solidFill>
                  <a:schemeClr val="accent2"/>
                </a:solidFill>
              </a:rPr>
              <a:t> </a:t>
            </a:r>
            <a:endParaRPr lang="el-GR" altLang="el-GR" sz="3200" b="1">
              <a:solidFill>
                <a:schemeClr val="accent2"/>
              </a:solidFill>
            </a:endParaRPr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2800"/>
              <a:t>	</a:t>
            </a:r>
            <a:r>
              <a:rPr lang="el-GR" altLang="el-GR" sz="2800" b="1">
                <a:solidFill>
                  <a:schemeClr val="accent2"/>
                </a:solidFill>
              </a:rPr>
              <a:t>(1/3)</a:t>
            </a:r>
            <a:endParaRPr lang="en-US" altLang="el-GR" sz="2800" b="1">
              <a:solidFill>
                <a:schemeClr val="accent2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sz="2800">
                <a:solidFill>
                  <a:srgbClr val="595959"/>
                </a:solidFill>
              </a:rPr>
              <a:t>Ενδοαγγειακό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sz="2800">
                <a:solidFill>
                  <a:srgbClr val="595959"/>
                </a:solidFill>
              </a:rPr>
              <a:t>Εξωαγγειακό</a:t>
            </a:r>
            <a:endParaRPr lang="en-US" altLang="el-GR" sz="2800">
              <a:solidFill>
                <a:srgbClr val="595959"/>
              </a:solidFill>
            </a:endParaRPr>
          </a:p>
        </p:txBody>
      </p:sp>
      <p:pic>
        <p:nvPicPr>
          <p:cNvPr id="25603" name="Content Placeholder 4" descr="fluids245.gif">
            <a:extLst>
              <a:ext uri="{FF2B5EF4-FFF2-40B4-BE49-F238E27FC236}">
                <a16:creationId xmlns:a16="http://schemas.microsoft.com/office/drawing/2014/main" xmlns="" id="{AD15943F-F3E6-DA4B-A6E1-D93C34D48F4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322388"/>
            <a:ext cx="4724400" cy="403225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36030A2-5E8B-D54F-81FA-ECE71088A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xmlns="" id="{083DF4EB-632F-864C-9217-FB63AD84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Εξωκυττάριο υγρό (</a:t>
            </a:r>
            <a:r>
              <a:rPr lang="en-US" altLang="el-GR" b="1"/>
              <a:t>ECF)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xmlns="" id="{03928D92-C886-3F4B-B000-6E3A4E9114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/>
              <a:t>Οποιοδήποτε υγρό εκτός των κυττάρων</a:t>
            </a:r>
          </a:p>
          <a:p>
            <a:pPr eaLnBrk="1" hangingPunct="1"/>
            <a:r>
              <a:rPr lang="el-GR" altLang="el-GR"/>
              <a:t>Διάμεσο υγρό (12 </a:t>
            </a:r>
            <a:r>
              <a:rPr lang="en-US" altLang="el-GR"/>
              <a:t>L</a:t>
            </a:r>
            <a:r>
              <a:rPr lang="el-GR" altLang="el-GR"/>
              <a:t>)</a:t>
            </a:r>
          </a:p>
          <a:p>
            <a:pPr eaLnBrk="1" hangingPunct="1"/>
            <a:r>
              <a:rPr lang="el-GR" altLang="el-GR"/>
              <a:t>Πλάσμα (3</a:t>
            </a:r>
            <a:r>
              <a:rPr lang="en-US" altLang="el-GR"/>
              <a:t> L</a:t>
            </a:r>
            <a:r>
              <a:rPr lang="el-GR" altLang="el-GR"/>
              <a:t>)</a:t>
            </a:r>
            <a:endParaRPr lang="en-US" altLang="el-GR"/>
          </a:p>
        </p:txBody>
      </p:sp>
      <p:pic>
        <p:nvPicPr>
          <p:cNvPr id="26627" name="Diagram 3">
            <a:extLst>
              <a:ext uri="{FF2B5EF4-FFF2-40B4-BE49-F238E27FC236}">
                <a16:creationId xmlns:a16="http://schemas.microsoft.com/office/drawing/2014/main" xmlns="" id="{2A794588-2ACF-8945-9C32-0F0761BFCB6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197100"/>
            <a:ext cx="81915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66CA2BF-065C-8E4B-AE7D-2DAFBFCD0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xmlns="" id="{3351A1A4-BFAE-C649-B9E3-1B85B49B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Ομοιόσταση εξωκυττάριου χώρου</a:t>
            </a:r>
            <a:endParaRPr lang="en-US" altLang="el-GR" b="1"/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xmlns="" id="{6346DE61-8957-E542-BA9A-2865298D0CB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 sz="2800"/>
              <a:t>Ρυθμός σπειραματικής διήθησης (</a:t>
            </a:r>
            <a:r>
              <a:rPr lang="en-US" altLang="el-GR" sz="2800"/>
              <a:t>GFR)</a:t>
            </a:r>
            <a:endParaRPr lang="el-GR" altLang="el-GR" sz="2800"/>
          </a:p>
          <a:p>
            <a:pPr eaLnBrk="1" hangingPunct="1"/>
            <a:r>
              <a:rPr lang="el-GR" altLang="el-GR" sz="2800"/>
              <a:t>Σύστημα ρενίνης αγγειοτανσίνης αλδοστερόνης</a:t>
            </a:r>
            <a:r>
              <a:rPr lang="en-US" altLang="el-GR" sz="2800"/>
              <a:t> </a:t>
            </a:r>
            <a:endParaRPr lang="el-GR" altLang="el-GR" sz="2800"/>
          </a:p>
          <a:p>
            <a:pPr eaLnBrk="1" hangingPunct="1"/>
            <a:r>
              <a:rPr lang="el-GR" altLang="el-GR" sz="2800"/>
              <a:t>Αντιδιουρητική ορμόνη (</a:t>
            </a:r>
            <a:r>
              <a:rPr lang="en-US" altLang="el-GR" sz="2800"/>
              <a:t>ADH)</a:t>
            </a:r>
            <a:endParaRPr lang="el-GR" altLang="el-GR" sz="2800"/>
          </a:p>
          <a:p>
            <a:pPr eaLnBrk="1" hangingPunct="1"/>
            <a:r>
              <a:rPr lang="el-GR" altLang="el-GR" sz="2800"/>
              <a:t>Συμπαθητικό νευρικό σύστημα (ΣΝΣ)</a:t>
            </a:r>
          </a:p>
          <a:p>
            <a:pPr eaLnBrk="1" hangingPunct="1">
              <a:buFont typeface="Wingdings 3" pitchFamily="2" charset="2"/>
              <a:buNone/>
            </a:pPr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AD1FE78-A343-BD4B-B6E9-8DECD2B29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4EE81F-9AAC-944D-BA99-CFE9A4F61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l-GR" b="1" dirty="0"/>
              <a:t>Ρυθμός σπειραματικής διήθησης (</a:t>
            </a:r>
            <a:r>
              <a:rPr lang="en-US" b="1" dirty="0"/>
              <a:t>GFR)</a:t>
            </a:r>
            <a:r>
              <a:rPr lang="el-GR" b="1" dirty="0"/>
              <a:t/>
            </a:r>
            <a:br>
              <a:rPr lang="el-GR" b="1" dirty="0"/>
            </a:br>
            <a:endParaRPr lang="en-US" b="1" dirty="0"/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xmlns="" id="{00EC9BFC-FEEB-E240-920A-BF654035CEC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400" b="1"/>
              <a:t>Δυνάμεις </a:t>
            </a:r>
            <a:r>
              <a:rPr lang="en-US" altLang="el-GR" sz="2400" b="1"/>
              <a:t>Starling </a:t>
            </a:r>
            <a:r>
              <a:rPr lang="el-GR" altLang="el-GR" sz="2400" b="1"/>
              <a:t>στο τριχοειδικό τοίχωμα </a:t>
            </a:r>
            <a:r>
              <a:rPr lang="el-GR" altLang="el-GR" sz="1800"/>
              <a:t>(υδροστατική/ωσμωτική).</a:t>
            </a:r>
            <a:endParaRPr lang="en-US" altLang="el-GR" sz="1800"/>
          </a:p>
          <a:p>
            <a:pPr eaLnBrk="1" hangingPunct="1"/>
            <a:r>
              <a:rPr lang="el-GR" altLang="el-GR" sz="2400" b="1"/>
              <a:t>Συντελεστής υπερδιήθησης </a:t>
            </a:r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1800"/>
              <a:t>	(σπειραματική διαπερατότητα και συνολική επιφάνεια διήθησης)</a:t>
            </a:r>
          </a:p>
          <a:p>
            <a:pPr eaLnBrk="1" hangingPunct="1"/>
            <a:r>
              <a:rPr lang="el-GR" altLang="el-GR" sz="2400" b="1"/>
              <a:t>Νεφρική ροή πλάσματος</a:t>
            </a:r>
            <a:endParaRPr lang="en-US" altLang="el-GR" sz="2400" b="1"/>
          </a:p>
        </p:txBody>
      </p:sp>
      <p:pic>
        <p:nvPicPr>
          <p:cNvPr id="28675" name="Content Placeholder 8" descr="a10778684.png">
            <a:extLst>
              <a:ext uri="{FF2B5EF4-FFF2-40B4-BE49-F238E27FC236}">
                <a16:creationId xmlns:a16="http://schemas.microsoft.com/office/drawing/2014/main" xmlns="" id="{E8BBAEC9-F093-864D-8E55-75CC5A02D13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1238250"/>
            <a:ext cx="4041775" cy="4892675"/>
          </a:xfr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0DBB439-0C71-FC4D-AC70-DF208C0C6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0BFD1E-4484-5649-BDC0-151B50F6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Σύστημα ρενίνης-αγγειοτανσίνης-αλδοστερόνης</a:t>
            </a:r>
            <a:endParaRPr lang="en-US" dirty="0"/>
          </a:p>
        </p:txBody>
      </p:sp>
      <p:sp>
        <p:nvSpPr>
          <p:cNvPr id="29698" name="Content Placeholder 3">
            <a:extLst>
              <a:ext uri="{FF2B5EF4-FFF2-40B4-BE49-F238E27FC236}">
                <a16:creationId xmlns:a16="http://schemas.microsoft.com/office/drawing/2014/main" xmlns="" id="{8E58151F-A768-4E4C-81D1-C1B1ADC2821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4041775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el-GR" altLang="el-GR" sz="2400" b="1"/>
              <a:t>	Αγγειοτανσίνη</a:t>
            </a:r>
            <a:endParaRPr lang="en-US" altLang="el-GR" sz="2400" b="1"/>
          </a:p>
          <a:p>
            <a:pPr eaLnBrk="1" hangingPunct="1"/>
            <a:r>
              <a:rPr lang="el-GR" altLang="el-GR" sz="2400"/>
              <a:t>Σύσπαση του απαγωγού αρτηριολίου,↑ </a:t>
            </a:r>
            <a:r>
              <a:rPr lang="en-US" altLang="el-GR" sz="2400"/>
              <a:t>GFR,</a:t>
            </a:r>
            <a:r>
              <a:rPr lang="el-GR" altLang="el-GR" sz="2400"/>
              <a:t> </a:t>
            </a:r>
            <a:r>
              <a:rPr lang="en-US" altLang="el-GR" sz="2400"/>
              <a:t>↑</a:t>
            </a:r>
            <a:r>
              <a:rPr lang="el-GR" altLang="el-GR" sz="2400"/>
              <a:t>επαναρρόφηση </a:t>
            </a:r>
            <a:r>
              <a:rPr lang="en-US" altLang="el-GR" sz="2400"/>
              <a:t>Na</a:t>
            </a:r>
            <a:r>
              <a:rPr lang="en-US" altLang="el-GR" sz="2400" baseline="30000"/>
              <a:t>+</a:t>
            </a:r>
            <a:r>
              <a:rPr lang="el-GR" altLang="el-GR" sz="2400"/>
              <a:t> &amp; νερού στο εγγύς σωληνάριο.</a:t>
            </a:r>
          </a:p>
          <a:p>
            <a:pPr eaLnBrk="1" hangingPunct="1"/>
            <a:endParaRPr lang="en-US" altLang="el-GR" sz="2400"/>
          </a:p>
          <a:p>
            <a:pPr eaLnBrk="1" hangingPunct="1"/>
            <a:r>
              <a:rPr lang="el-GR" altLang="el-GR" sz="2400"/>
              <a:t>Κατευθείαν δράση στο εγγύς, ↑ επαναρρόφηση </a:t>
            </a:r>
            <a:r>
              <a:rPr lang="en-US" altLang="el-GR" sz="2400"/>
              <a:t>Na</a:t>
            </a:r>
            <a:r>
              <a:rPr lang="en-US" altLang="el-GR" sz="2400" baseline="30000"/>
              <a:t>+</a:t>
            </a:r>
            <a:r>
              <a:rPr lang="el-GR" altLang="el-GR" sz="2400"/>
              <a:t> &amp; νερού.</a:t>
            </a:r>
          </a:p>
          <a:p>
            <a:pPr eaLnBrk="1" hangingPunct="1"/>
            <a:endParaRPr lang="en-US" altLang="el-GR" sz="2400"/>
          </a:p>
          <a:p>
            <a:pPr eaLnBrk="1" hangingPunct="1"/>
            <a:r>
              <a:rPr lang="el-GR" altLang="el-GR" sz="2400"/>
              <a:t>Μέσω της ↑ παραγωγής αλδοστερόνης.</a:t>
            </a:r>
            <a:endParaRPr lang="en-US" altLang="el-GR" sz="2400"/>
          </a:p>
        </p:txBody>
      </p:sp>
      <p:pic>
        <p:nvPicPr>
          <p:cNvPr id="29699" name="Content Placeholder 6" descr="Renin-angiotensin-aldosterone-system-9111182.png">
            <a:extLst>
              <a:ext uri="{FF2B5EF4-FFF2-40B4-BE49-F238E27FC236}">
                <a16:creationId xmlns:a16="http://schemas.microsoft.com/office/drawing/2014/main" xmlns="" id="{F716E09B-B700-1F47-825E-FC3CAEF498E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905000"/>
            <a:ext cx="4603750" cy="3452813"/>
          </a:xfr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34E634F-3A8A-2A46-A3D9-98EA54EC5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xmlns="" id="{9FC54A23-8819-D04B-AF52-D42BDE8D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Αντιδιουρητική ορμόνη (</a:t>
            </a:r>
            <a:r>
              <a:rPr lang="en-US" altLang="el-GR"/>
              <a:t>ADH)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xmlns="" id="{E05B644E-6137-5A4A-8899-E90FD635FCB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41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400"/>
              <a:t>Εκκρίνεται από τους πυρήνες του υποθαλάμου.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/>
              <a:t>Σε </a:t>
            </a:r>
            <a:r>
              <a:rPr lang="el-GR" altLang="el-GR" sz="2400" b="1">
                <a:solidFill>
                  <a:srgbClr val="00B050"/>
                </a:solidFill>
              </a:rPr>
              <a:t>μεταβολές ωσμωτικότητας </a:t>
            </a:r>
            <a:r>
              <a:rPr lang="el-GR" altLang="el-GR" sz="2400"/>
              <a:t>του πλάσματος</a:t>
            </a:r>
            <a:r>
              <a:rPr lang="en-US" altLang="el-GR" sz="2400"/>
              <a:t> </a:t>
            </a:r>
            <a:r>
              <a:rPr lang="el-GR" altLang="el-GR" sz="2400" b="1">
                <a:solidFill>
                  <a:srgbClr val="00B050"/>
                </a:solidFill>
              </a:rPr>
              <a:t>και </a:t>
            </a:r>
            <a:r>
              <a:rPr lang="el-GR" altLang="el-GR" sz="2400"/>
              <a:t>σε </a:t>
            </a:r>
            <a:r>
              <a:rPr lang="el-GR" altLang="el-GR" sz="2400" b="1">
                <a:solidFill>
                  <a:srgbClr val="00B050"/>
                </a:solidFill>
              </a:rPr>
              <a:t>μη ωσμωτικά ερεθίσματα</a:t>
            </a:r>
            <a:r>
              <a:rPr lang="en-US" altLang="el-GR" sz="2400" b="1"/>
              <a:t>.</a:t>
            </a:r>
            <a:endParaRPr lang="el-GR" altLang="el-GR" sz="2400" b="1"/>
          </a:p>
          <a:p>
            <a:pPr eaLnBrk="1" hangingPunct="1">
              <a:lnSpc>
                <a:spcPct val="90000"/>
              </a:lnSpc>
            </a:pPr>
            <a:r>
              <a:rPr lang="el-GR" altLang="el-GR" sz="2400"/>
              <a:t>Υπογκαιμία, ↓δραστικού όγκου ≥7%, ↑</a:t>
            </a:r>
            <a:r>
              <a:rPr lang="en-US" altLang="el-GR" sz="2400">
                <a:latin typeface="Calibri" panose="020F0502020204030204" pitchFamily="34" charset="0"/>
              </a:rPr>
              <a:t>ADH.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b="1">
                <a:latin typeface="Calibri" panose="020F0502020204030204" pitchFamily="34" charset="0"/>
              </a:rPr>
              <a:t>ADH</a:t>
            </a:r>
            <a:r>
              <a:rPr lang="en-US" altLang="el-GR" sz="2400">
                <a:latin typeface="Calibri" panose="020F0502020204030204" pitchFamily="34" charset="0"/>
              </a:rPr>
              <a:t>: </a:t>
            </a:r>
            <a:r>
              <a:rPr lang="el-GR" altLang="el-GR" sz="2400"/>
              <a:t>↑διαπερατότητα του αθροιστικού σωληναρίου για το Η</a:t>
            </a:r>
            <a:r>
              <a:rPr lang="el-GR" altLang="el-GR" sz="2400" baseline="-25000"/>
              <a:t>2</a:t>
            </a:r>
            <a:r>
              <a:rPr lang="el-GR" altLang="el-GR" sz="2400"/>
              <a:t>Ο, ↑ επαναρρόφηση Η</a:t>
            </a:r>
            <a:r>
              <a:rPr lang="el-GR" altLang="el-GR" sz="2400" baseline="-25000"/>
              <a:t>2</a:t>
            </a:r>
            <a:r>
              <a:rPr lang="el-GR" altLang="el-GR" sz="2400"/>
              <a:t>Ο.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b="1">
                <a:latin typeface="Calibri" panose="020F0502020204030204" pitchFamily="34" charset="0"/>
              </a:rPr>
              <a:t>ADH</a:t>
            </a:r>
            <a:r>
              <a:rPr lang="en-US" altLang="el-GR" sz="2400">
                <a:latin typeface="Calibri" panose="020F0502020204030204" pitchFamily="34" charset="0"/>
              </a:rPr>
              <a:t>: </a:t>
            </a:r>
            <a:r>
              <a:rPr lang="el-GR" altLang="el-GR" sz="2400"/>
              <a:t>↑ επαναρρόφηση </a:t>
            </a:r>
            <a:r>
              <a:rPr lang="en-US" altLang="el-GR" sz="2400"/>
              <a:t>NaCl </a:t>
            </a:r>
            <a:r>
              <a:rPr lang="el-GR" altLang="el-GR" sz="2400"/>
              <a:t> από το παχύ ανιόν σκέλος της αγκύλης </a:t>
            </a:r>
            <a:r>
              <a:rPr lang="en-US" altLang="el-GR" sz="2400"/>
              <a:t>Henle.</a:t>
            </a:r>
            <a:endParaRPr lang="el-GR" altLang="el-GR" sz="2400"/>
          </a:p>
          <a:p>
            <a:pPr eaLnBrk="1" hangingPunct="1">
              <a:lnSpc>
                <a:spcPct val="90000"/>
              </a:lnSpc>
            </a:pPr>
            <a:endParaRPr lang="en-US" altLang="el-GR" sz="2400"/>
          </a:p>
          <a:p>
            <a:pPr eaLnBrk="1" hangingPunct="1">
              <a:lnSpc>
                <a:spcPct val="90000"/>
              </a:lnSpc>
            </a:pPr>
            <a:endParaRPr lang="en-US" altLang="el-GR" sz="2400"/>
          </a:p>
        </p:txBody>
      </p:sp>
      <p:pic>
        <p:nvPicPr>
          <p:cNvPr id="30723" name="Content Placeholder 4" descr="Hypo-Pit-Kidney.gif">
            <a:extLst>
              <a:ext uri="{FF2B5EF4-FFF2-40B4-BE49-F238E27FC236}">
                <a16:creationId xmlns:a16="http://schemas.microsoft.com/office/drawing/2014/main" xmlns="" id="{E6BF8DAE-E646-144E-A230-53F48AB3D1D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373188"/>
            <a:ext cx="1905000" cy="4646612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941916A-B8FB-4646-ACE3-8CEFA661A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xmlns="" id="{B56F0A7E-EE8B-AC40-B499-D71FFBFC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Συμπαθητικό Νευρικό Σύστημα (ΣΝΣ)</a:t>
            </a:r>
            <a:endParaRPr lang="en-US" altLang="el-GR" b="1"/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xmlns="" id="{18B1F9E5-180D-CD48-B5D8-8A3005D55A0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/>
              <a:t>↑ </a:t>
            </a:r>
            <a:r>
              <a:rPr lang="en-US" altLang="el-GR"/>
              <a:t>Na</a:t>
            </a:r>
            <a:r>
              <a:rPr lang="el-GR" altLang="el-GR" baseline="30000"/>
              <a:t>+</a:t>
            </a:r>
            <a:r>
              <a:rPr lang="el-GR" altLang="el-GR"/>
              <a:t> επαναρρόφηση στο εγγύς σωληνάριο.</a:t>
            </a:r>
            <a:endParaRPr lang="en-US" altLang="el-GR">
              <a:latin typeface="Calibri" panose="020F0502020204030204" pitchFamily="34" charset="0"/>
            </a:endParaRPr>
          </a:p>
          <a:p>
            <a:pPr eaLnBrk="1" hangingPunct="1"/>
            <a:r>
              <a:rPr lang="el-GR" altLang="el-GR"/>
              <a:t>↑ </a:t>
            </a:r>
            <a:r>
              <a:rPr lang="en-US" altLang="el-GR"/>
              <a:t>Na</a:t>
            </a:r>
            <a:r>
              <a:rPr lang="el-GR" altLang="el-GR" baseline="30000"/>
              <a:t>+</a:t>
            </a:r>
            <a:r>
              <a:rPr lang="el-GR" altLang="el-GR"/>
              <a:t> επαναρρόφηση στην αγκύλη </a:t>
            </a:r>
            <a:r>
              <a:rPr lang="en-US" altLang="el-GR">
                <a:latin typeface="Calibri" panose="020F0502020204030204" pitchFamily="34" charset="0"/>
              </a:rPr>
              <a:t>Henle.</a:t>
            </a:r>
            <a:endParaRPr lang="el-GR" altLang="el-GR"/>
          </a:p>
          <a:p>
            <a:pPr eaLnBrk="1" hangingPunct="1"/>
            <a:r>
              <a:rPr lang="el-GR" altLang="el-GR"/>
              <a:t>Ενεργοποίηση του συστήματος ρενίνη-αγγειοτανσίνη- αλδοστερόνη.</a:t>
            </a:r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DD519AD-484F-5B44-BB77-1E37716BC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xmlns="" id="{EE987A14-9241-0C4D-B76C-F495E2A5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Προνεφική ΟΝΒ</a:t>
            </a:r>
            <a:endParaRPr lang="en-US" altLang="el-GR" b="1"/>
          </a:p>
        </p:txBody>
      </p:sp>
      <p:pic>
        <p:nvPicPr>
          <p:cNvPr id="32770" name="Content Placeholder 7">
            <a:extLst>
              <a:ext uri="{FF2B5EF4-FFF2-40B4-BE49-F238E27FC236}">
                <a16:creationId xmlns:a16="http://schemas.microsoft.com/office/drawing/2014/main" xmlns="" id="{563B13B9-110F-1B4C-AB4A-D835F5704F8F}"/>
              </a:ext>
            </a:extLst>
          </p:cNvPr>
          <p:cNvPicPr>
            <a:picLocks noGrp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47800"/>
            <a:ext cx="7962900" cy="40259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E183764-CBB0-CC42-ADD3-DA7A5D630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xmlns="" id="{1AB6A688-DBB7-5447-A6EE-1010C266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Δραστικός Όγκος Αίματος </a:t>
            </a:r>
            <a:endParaRPr lang="en-US" altLang="el-GR" b="1"/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xmlns="" id="{BBB597F9-79E5-D140-A45D-3587261B1C3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400" dirty="0"/>
              <a:t>Το μέρος του </a:t>
            </a:r>
            <a:r>
              <a:rPr lang="el-GR" altLang="el-GR" sz="2400" dirty="0" err="1"/>
              <a:t>εξωκυττάριου</a:t>
            </a:r>
            <a:r>
              <a:rPr lang="el-GR" altLang="el-GR" sz="2400" dirty="0"/>
              <a:t> υγρού που </a:t>
            </a:r>
            <a:r>
              <a:rPr lang="el-GR" altLang="el-GR" sz="2400" b="1" dirty="0"/>
              <a:t>βρίσκεται στο αρτηριακό σύστημα</a:t>
            </a:r>
            <a:r>
              <a:rPr lang="en-US" altLang="el-GR" sz="2400" dirty="0"/>
              <a:t> </a:t>
            </a:r>
            <a:r>
              <a:rPr lang="el-GR" altLang="el-GR" sz="2400" dirty="0"/>
              <a:t>και αρδεύει τους</a:t>
            </a:r>
            <a:r>
              <a:rPr lang="en-US" altLang="el-GR" sz="2400" dirty="0"/>
              <a:t> </a:t>
            </a:r>
            <a:r>
              <a:rPr lang="el-GR" altLang="el-GR" sz="2400" dirty="0"/>
              <a:t>ιστούς</a:t>
            </a:r>
            <a:r>
              <a:rPr lang="en-US" altLang="el-GR" sz="2400" dirty="0"/>
              <a:t>.</a:t>
            </a:r>
            <a:endParaRPr lang="el-GR" altLang="el-GR" sz="2400" dirty="0"/>
          </a:p>
          <a:p>
            <a:pPr eaLnBrk="1" hangingPunct="1"/>
            <a:r>
              <a:rPr lang="el-GR" altLang="el-GR" sz="2400" dirty="0"/>
              <a:t>Γίνεται </a:t>
            </a:r>
            <a:r>
              <a:rPr lang="el-GR" altLang="el-GR" sz="2400" b="1" dirty="0"/>
              <a:t>αισθητό από τους ανιχνευτές </a:t>
            </a:r>
            <a:r>
              <a:rPr lang="el-GR" altLang="el-GR" sz="2400" dirty="0"/>
              <a:t>μεταβολών του όγκου. </a:t>
            </a:r>
          </a:p>
          <a:p>
            <a:pPr eaLnBrk="1" hangingPunct="1"/>
            <a:r>
              <a:rPr lang="el-GR" altLang="el-GR" sz="2400" b="1" dirty="0" err="1"/>
              <a:t>Τασεουποδοχείς</a:t>
            </a:r>
            <a:r>
              <a:rPr lang="en-US" altLang="el-GR" sz="2400" b="1" dirty="0"/>
              <a:t>: </a:t>
            </a:r>
          </a:p>
          <a:p>
            <a:pPr eaLnBrk="1" hangingPunct="1"/>
            <a:r>
              <a:rPr lang="en-US" altLang="el-GR" sz="2400" dirty="0" err="1"/>
              <a:t>i</a:t>
            </a:r>
            <a:r>
              <a:rPr lang="en-US" altLang="el-GR" sz="2400" dirty="0"/>
              <a:t>/ </a:t>
            </a:r>
            <a:r>
              <a:rPr lang="el-GR" altLang="el-GR" sz="2400" dirty="0"/>
              <a:t>Χαμηλής πίεσης</a:t>
            </a:r>
            <a:endParaRPr lang="en-US" altLang="el-GR" sz="2400" dirty="0"/>
          </a:p>
          <a:p>
            <a:pPr eaLnBrk="1" hangingPunct="1"/>
            <a:r>
              <a:rPr lang="en-US" altLang="el-GR" sz="2400" dirty="0"/>
              <a:t>ii/</a:t>
            </a:r>
            <a:r>
              <a:rPr lang="el-GR" altLang="el-GR" sz="2400" dirty="0"/>
              <a:t> Υψηλής πίεσης</a:t>
            </a:r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2000" dirty="0"/>
              <a:t>	(Καρωτιδικό σωμάτιο, αορτικό </a:t>
            </a:r>
            <a:r>
              <a:rPr lang="el-GR" altLang="el-GR" sz="2000" dirty="0" err="1"/>
              <a:t>τόξο,ενδονεφρικοί,ηπατικοί,ΚΝΣ</a:t>
            </a:r>
            <a:r>
              <a:rPr lang="el-GR" altLang="el-GR" sz="2000" dirty="0"/>
              <a:t>)</a:t>
            </a:r>
          </a:p>
          <a:p>
            <a:pPr eaLnBrk="1" hangingPunct="1"/>
            <a:endParaRPr lang="el-GR" altLang="el-GR" sz="2400" dirty="0"/>
          </a:p>
          <a:p>
            <a:pPr eaLnBrk="1" hangingPunct="1"/>
            <a:endParaRPr lang="el-GR" altLang="el-GR" sz="2400" dirty="0"/>
          </a:p>
          <a:p>
            <a:pPr eaLnBrk="1" hangingPunct="1"/>
            <a:endParaRPr lang="en-US" altLang="el-GR" sz="2400" dirty="0"/>
          </a:p>
          <a:p>
            <a:pPr eaLnBrk="1" hangingPunct="1"/>
            <a:endParaRPr lang="el-GR" altLang="el-GR" sz="2400" dirty="0"/>
          </a:p>
          <a:p>
            <a:pPr eaLnBrk="1" hangingPunct="1"/>
            <a:endParaRPr lang="el-GR" altLang="el-GR" sz="2400" dirty="0"/>
          </a:p>
          <a:p>
            <a:pPr eaLnBrk="1" hangingPunct="1"/>
            <a:endParaRPr lang="en-US" altLang="el-GR" sz="2400" dirty="0"/>
          </a:p>
        </p:txBody>
      </p:sp>
      <p:pic>
        <p:nvPicPr>
          <p:cNvPr id="33795" name="Content Placeholder 4" descr="Heart_baroreceptors.gif">
            <a:extLst>
              <a:ext uri="{FF2B5EF4-FFF2-40B4-BE49-F238E27FC236}">
                <a16:creationId xmlns:a16="http://schemas.microsoft.com/office/drawing/2014/main" xmlns="" id="{741A7257-27B0-F740-B383-D3D4490774C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219200"/>
            <a:ext cx="3429000" cy="495141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B51EC26-B896-2645-BF87-EF27065AF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7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3">
            <a:extLst>
              <a:ext uri="{FF2B5EF4-FFF2-40B4-BE49-F238E27FC236}">
                <a16:creationId xmlns:a16="http://schemas.microsoft.com/office/drawing/2014/main" xmlns="" id="{0756A99D-7E7C-7049-BB7D-7522D96D7F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800" b="1"/>
              <a:t>Οξεία Νεφρική </a:t>
            </a:r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2800" b="1"/>
              <a:t>	</a:t>
            </a:r>
            <a:r>
              <a:rPr lang="el-GR" altLang="el-GR" sz="4000" b="1"/>
              <a:t>Βλάβη</a:t>
            </a:r>
            <a:endParaRPr lang="en-US" altLang="el-GR" sz="4000"/>
          </a:p>
        </p:txBody>
      </p:sp>
      <p:sp>
        <p:nvSpPr>
          <p:cNvPr id="16386" name="Content Placeholder 4">
            <a:extLst>
              <a:ext uri="{FF2B5EF4-FFF2-40B4-BE49-F238E27FC236}">
                <a16:creationId xmlns:a16="http://schemas.microsoft.com/office/drawing/2014/main" xmlns="" id="{A9C2BF0C-038D-154D-871E-74BC291DD59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800" b="1"/>
              <a:t>Οξεία Νεφρική </a:t>
            </a:r>
            <a:r>
              <a:rPr lang="el-GR" altLang="el-GR" sz="3600" b="1"/>
              <a:t>Ανεπάρκεια</a:t>
            </a:r>
            <a:r>
              <a:rPr lang="en-US" altLang="el-GR" sz="3600" b="1"/>
              <a:t/>
            </a:r>
            <a:br>
              <a:rPr lang="en-US" altLang="el-GR" sz="3600" b="1"/>
            </a:br>
            <a:endParaRPr lang="en-US" altLang="el-GR" sz="3600"/>
          </a:p>
        </p:txBody>
      </p:sp>
      <p:sp>
        <p:nvSpPr>
          <p:cNvPr id="6" name="5 - Επεξήγηση με παραλληλόγραμμο">
            <a:extLst>
              <a:ext uri="{FF2B5EF4-FFF2-40B4-BE49-F238E27FC236}">
                <a16:creationId xmlns:a16="http://schemas.microsoft.com/office/drawing/2014/main" xmlns="" id="{B1B9E067-CB64-CF43-9D32-86D355C3435B}"/>
              </a:ext>
            </a:extLst>
          </p:cNvPr>
          <p:cNvSpPr/>
          <p:nvPr/>
        </p:nvSpPr>
        <p:spPr>
          <a:xfrm>
            <a:off x="685800" y="2971800"/>
            <a:ext cx="2590800" cy="2057400"/>
          </a:xfrm>
          <a:prstGeom prst="wedgeRectCallout">
            <a:avLst>
              <a:gd name="adj1" fmla="val -22972"/>
              <a:gd name="adj2" fmla="val -67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2400">
                <a:solidFill>
                  <a:srgbClr val="FFFFFF"/>
                </a:solidFill>
                <a:latin typeface="Calibri" panose="020F0502020204030204" pitchFamily="34" charset="0"/>
              </a:rPr>
              <a:t>Οι περισσότεροι ασθενείς έχουν ήπια βλάβη κ όχι ¨ανεπάρκεια¨!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3C85F40-AC80-F549-A04F-A1B7F4A58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Group 5">
            <a:extLst>
              <a:ext uri="{FF2B5EF4-FFF2-40B4-BE49-F238E27FC236}">
                <a16:creationId xmlns:a16="http://schemas.microsoft.com/office/drawing/2014/main" xmlns="" id="{5FCF4359-AF47-4642-8810-D01B2688E0D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066800"/>
            <a:ext cx="208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10">
            <a:extLst>
              <a:ext uri="{FF2B5EF4-FFF2-40B4-BE49-F238E27FC236}">
                <a16:creationId xmlns:a16="http://schemas.microsoft.com/office/drawing/2014/main" xmlns="" id="{9AC001D7-66C1-494B-B068-D2F25909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333500"/>
            <a:ext cx="987425" cy="492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600" dirty="0">
                <a:latin typeface="+mn-lt"/>
              </a:rPr>
              <a:t>Σήμα</a:t>
            </a:r>
            <a:r>
              <a:rPr lang="el-GR" sz="2600" dirty="0">
                <a:solidFill>
                  <a:schemeClr val="bg1"/>
                </a:solidFill>
                <a:latin typeface="+mn-lt"/>
              </a:rPr>
              <a:t> </a:t>
            </a:r>
            <a:endParaRPr lang="en-US" sz="2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819" name="Text Box 11">
            <a:extLst>
              <a:ext uri="{FF2B5EF4-FFF2-40B4-BE49-F238E27FC236}">
                <a16:creationId xmlns:a16="http://schemas.microsoft.com/office/drawing/2014/main" xmlns="" id="{B43CA2DD-C44D-EE4F-AF1D-0486244CE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05100"/>
            <a:ext cx="167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>
                <a:latin typeface="Calibri" panose="020F0502020204030204" pitchFamily="34" charset="0"/>
              </a:rPr>
              <a:t>Υποδοχείς </a:t>
            </a:r>
            <a:endParaRPr lang="en-US" altLang="el-GR"/>
          </a:p>
        </p:txBody>
      </p:sp>
      <p:sp>
        <p:nvSpPr>
          <p:cNvPr id="34820" name="Text Box 12">
            <a:extLst>
              <a:ext uri="{FF2B5EF4-FFF2-40B4-BE49-F238E27FC236}">
                <a16:creationId xmlns:a16="http://schemas.microsoft.com/office/drawing/2014/main" xmlns="" id="{2B02E3F4-8C0F-CA42-9290-4FB0AC460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83050"/>
            <a:ext cx="19573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>
                <a:latin typeface="Calibri" panose="020F0502020204030204" pitchFamily="34" charset="0"/>
              </a:rPr>
              <a:t>Μηχανισμός</a:t>
            </a:r>
            <a:r>
              <a:rPr lang="el-GR" altLang="el-GR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xmlns="" id="{0F5D3952-8D13-A945-9BC4-A33676B52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0"/>
            <a:ext cx="1633538" cy="89217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600" dirty="0">
                <a:latin typeface="+mn-lt"/>
              </a:rPr>
              <a:t>Νεφρική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600" dirty="0">
                <a:latin typeface="+mn-lt"/>
              </a:rPr>
              <a:t>αντίδραση</a:t>
            </a:r>
            <a:endParaRPr lang="en-US" sz="2600" dirty="0">
              <a:latin typeface="+mn-lt"/>
            </a:endParaRPr>
          </a:p>
        </p:txBody>
      </p:sp>
      <p:sp>
        <p:nvSpPr>
          <p:cNvPr id="14350" name="Rectangle 14">
            <a:extLst>
              <a:ext uri="{FF2B5EF4-FFF2-40B4-BE49-F238E27FC236}">
                <a16:creationId xmlns:a16="http://schemas.microsoft.com/office/drawing/2014/main" xmlns="" id="{8D26C0C3-8F60-ED44-862A-D119FE210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143000"/>
            <a:ext cx="4953000" cy="1066800"/>
          </a:xfrm>
          <a:prstGeom prst="rect">
            <a:avLst/>
          </a:prstGeom>
          <a:solidFill>
            <a:srgbClr val="FBD0E4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2800" b="1">
                <a:latin typeface="Calibri" charset="0"/>
              </a:rPr>
              <a:t>↓ Δραστικού </a:t>
            </a:r>
          </a:p>
          <a:p>
            <a:pPr algn="ctr" eaLnBrk="1" hangingPunct="1">
              <a:defRPr/>
            </a:pPr>
            <a:r>
              <a:rPr lang="el-GR" altLang="el-GR" sz="2800" b="1">
                <a:latin typeface="Calibri" charset="0"/>
              </a:rPr>
              <a:t>Όγκου του αίματος </a:t>
            </a:r>
            <a:endParaRPr lang="en-US" altLang="el-GR" sz="2800" b="1">
              <a:latin typeface="Gill Sans MT" charset="0"/>
            </a:endParaRPr>
          </a:p>
        </p:txBody>
      </p:sp>
      <p:sp>
        <p:nvSpPr>
          <p:cNvPr id="34823" name="Text Box 15">
            <a:extLst>
              <a:ext uri="{FF2B5EF4-FFF2-40B4-BE49-F238E27FC236}">
                <a16:creationId xmlns:a16="http://schemas.microsoft.com/office/drawing/2014/main" xmlns="" id="{E90CB26B-B7C1-1D44-BFB4-F81754812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663" y="2641600"/>
            <a:ext cx="1925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latin typeface="Calibri" panose="020F0502020204030204" pitchFamily="34" charset="0"/>
              </a:rPr>
              <a:t>Τασεουποδοχείς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latin typeface="Calibri" panose="020F0502020204030204" pitchFamily="34" charset="0"/>
              </a:rPr>
              <a:t> υψηλής πίεσης</a:t>
            </a:r>
            <a:endParaRPr lang="en-US" altLang="el-GR" sz="2000"/>
          </a:p>
        </p:txBody>
      </p:sp>
      <p:sp>
        <p:nvSpPr>
          <p:cNvPr id="34824" name="Text Box 16">
            <a:extLst>
              <a:ext uri="{FF2B5EF4-FFF2-40B4-BE49-F238E27FC236}">
                <a16:creationId xmlns:a16="http://schemas.microsoft.com/office/drawing/2014/main" xmlns="" id="{0473CCDA-51DD-0C49-948C-681C075AA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2667000"/>
            <a:ext cx="1982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latin typeface="Calibri" panose="020F0502020204030204" pitchFamily="34" charset="0"/>
              </a:rPr>
              <a:t>Τασεουποδοχείς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latin typeface="Calibri" panose="020F0502020204030204" pitchFamily="34" charset="0"/>
              </a:rPr>
              <a:t>χαμηλής πίεσης</a:t>
            </a:r>
            <a:endParaRPr lang="en-US" altLang="el-GR" sz="2000"/>
          </a:p>
        </p:txBody>
      </p:sp>
      <p:sp>
        <p:nvSpPr>
          <p:cNvPr id="34825" name="Text Box 17">
            <a:extLst>
              <a:ext uri="{FF2B5EF4-FFF2-40B4-BE49-F238E27FC236}">
                <a16:creationId xmlns:a16="http://schemas.microsoft.com/office/drawing/2014/main" xmlns="" id="{3B4511AC-0549-364B-88AC-1DBEDA397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8" y="2667000"/>
            <a:ext cx="1487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latin typeface="Calibri" panose="020F0502020204030204" pitchFamily="34" charset="0"/>
              </a:rPr>
              <a:t>Προσαγωγό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>
                <a:latin typeface="Calibri" panose="020F0502020204030204" pitchFamily="34" charset="0"/>
              </a:rPr>
              <a:t>αρτηριόλιο</a:t>
            </a:r>
            <a:endParaRPr lang="en-US" altLang="el-GR" sz="2000"/>
          </a:p>
        </p:txBody>
      </p:sp>
      <p:sp>
        <p:nvSpPr>
          <p:cNvPr id="34826" name="Rectangle 18">
            <a:extLst>
              <a:ext uri="{FF2B5EF4-FFF2-40B4-BE49-F238E27FC236}">
                <a16:creationId xmlns:a16="http://schemas.microsoft.com/office/drawing/2014/main" xmlns="" id="{D8F1ECF4-B024-F14F-9771-575E5A514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90800"/>
            <a:ext cx="2133600" cy="8382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34827" name="Rectangle 19">
            <a:extLst>
              <a:ext uri="{FF2B5EF4-FFF2-40B4-BE49-F238E27FC236}">
                <a16:creationId xmlns:a16="http://schemas.microsoft.com/office/drawing/2014/main" xmlns="" id="{515FD75E-9DAA-B541-8652-4F64E9B5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590800"/>
            <a:ext cx="2057400" cy="8382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34828" name="Rectangle 20">
            <a:extLst>
              <a:ext uri="{FF2B5EF4-FFF2-40B4-BE49-F238E27FC236}">
                <a16:creationId xmlns:a16="http://schemas.microsoft.com/office/drawing/2014/main" xmlns="" id="{E2CD3407-B420-5040-8CCC-CCE30545A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590800"/>
            <a:ext cx="1524000" cy="8382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34829" name="Text Box 22">
            <a:extLst>
              <a:ext uri="{FF2B5EF4-FFF2-40B4-BE49-F238E27FC236}">
                <a16:creationId xmlns:a16="http://schemas.microsoft.com/office/drawing/2014/main" xmlns="" id="{4CFF52D8-62F5-E34D-A99E-443DF51FE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886200"/>
            <a:ext cx="6019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200" b="1">
                <a:latin typeface="Calibri" panose="020F0502020204030204" pitchFamily="34" charset="0"/>
              </a:rPr>
              <a:t>↑Σύστημα Ρενίνης-Αγγειοτενσίνης-Αλδοστερόνης</a:t>
            </a:r>
            <a:endParaRPr lang="en-US" altLang="el-GR" sz="22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200" b="1">
                <a:latin typeface="Calibri" panose="020F0502020204030204" pitchFamily="34" charset="0"/>
              </a:rPr>
              <a:t>↑Σύμπαθητικό Νευρικό Σύστημα</a:t>
            </a:r>
            <a:endParaRPr lang="en-US" altLang="el-GR" sz="22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200" b="1">
                <a:latin typeface="Calibri" panose="020F0502020204030204" pitchFamily="34" charset="0"/>
              </a:rPr>
              <a:t>↑</a:t>
            </a:r>
            <a:r>
              <a:rPr lang="en-US" altLang="el-GR" sz="2200" b="1"/>
              <a:t>ADH</a:t>
            </a:r>
            <a:r>
              <a:rPr lang="el-GR" altLang="el-GR" sz="2200">
                <a:latin typeface="Calibri" panose="020F0502020204030204" pitchFamily="34" charset="0"/>
              </a:rPr>
              <a:t> </a:t>
            </a:r>
            <a:endParaRPr lang="en-US" altLang="el-GR" sz="22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200" b="1">
                <a:latin typeface="Calibri" panose="020F0502020204030204" pitchFamily="34" charset="0"/>
              </a:rPr>
              <a:t>↓</a:t>
            </a:r>
            <a:r>
              <a:rPr lang="en-US" altLang="el-GR" sz="2200" b="1"/>
              <a:t>ANP</a:t>
            </a:r>
          </a:p>
        </p:txBody>
      </p:sp>
      <p:sp>
        <p:nvSpPr>
          <p:cNvPr id="34830" name="Rectangle 23">
            <a:extLst>
              <a:ext uri="{FF2B5EF4-FFF2-40B4-BE49-F238E27FC236}">
                <a16:creationId xmlns:a16="http://schemas.microsoft.com/office/drawing/2014/main" xmlns="" id="{D60BAFE3-EEB8-564B-BFE9-4B84D440D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810000"/>
            <a:ext cx="5943600" cy="18288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4360" name="Rectangle 24">
            <a:extLst>
              <a:ext uri="{FF2B5EF4-FFF2-40B4-BE49-F238E27FC236}">
                <a16:creationId xmlns:a16="http://schemas.microsoft.com/office/drawing/2014/main" xmlns="" id="{E3C6113A-5011-4D4F-A3EF-F63C85433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91200"/>
            <a:ext cx="5029200" cy="762000"/>
          </a:xfrm>
          <a:prstGeom prst="rect">
            <a:avLst/>
          </a:prstGeom>
          <a:solidFill>
            <a:srgbClr val="FBD0E4"/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>
                <a:latin typeface="+mn-lt"/>
              </a:rPr>
              <a:t>Κατακράτηση </a:t>
            </a:r>
            <a:r>
              <a:rPr lang="en-US" sz="2800" b="1" dirty="0">
                <a:latin typeface="+mn-lt"/>
              </a:rPr>
              <a:t>Na &amp; H</a:t>
            </a:r>
            <a:r>
              <a:rPr lang="en-US" sz="2800" b="1" baseline="-25000" dirty="0">
                <a:latin typeface="+mn-lt"/>
              </a:rPr>
              <a:t>2</a:t>
            </a:r>
            <a:r>
              <a:rPr lang="en-US" sz="2800" b="1" dirty="0">
                <a:latin typeface="+mn-lt"/>
              </a:rPr>
              <a:t>O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xmlns="" id="{06B5B72C-3538-1648-B027-B1CFD9191A14}"/>
              </a:ext>
            </a:extLst>
          </p:cNvPr>
          <p:cNvSpPr/>
          <p:nvPr/>
        </p:nvSpPr>
        <p:spPr>
          <a:xfrm>
            <a:off x="5257800" y="2209800"/>
            <a:ext cx="533400" cy="381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xmlns="" id="{0603784D-1641-0647-AB3B-2C8BAF808686}"/>
              </a:ext>
            </a:extLst>
          </p:cNvPr>
          <p:cNvSpPr/>
          <p:nvPr/>
        </p:nvSpPr>
        <p:spPr>
          <a:xfrm>
            <a:off x="5257800" y="3429000"/>
            <a:ext cx="533400" cy="381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34" name="Text Box 26">
            <a:extLst>
              <a:ext uri="{FF2B5EF4-FFF2-40B4-BE49-F238E27FC236}">
                <a16:creationId xmlns:a16="http://schemas.microsoft.com/office/drawing/2014/main" xmlns="" id="{67932461-E211-AB4F-BCB7-32AC9BD0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2425"/>
            <a:ext cx="8229600" cy="646113"/>
          </a:xfrm>
        </p:spPr>
        <p:txBody>
          <a:bodyPr>
            <a:spAutoFit/>
          </a:bodyPr>
          <a:lstStyle/>
          <a:p>
            <a:pPr algn="ctr" eaLnBrk="1" hangingPunct="1"/>
            <a:r>
              <a:rPr lang="el-GR" altLang="el-GR" sz="3600"/>
              <a:t>Ρύθμιση δραστικού όγκου αίματος </a:t>
            </a:r>
            <a:endParaRPr lang="en-US" altLang="el-GR" sz="36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126D45A-200A-654F-A1BB-0C03E2F89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xmlns="" id="{3B58E16F-D0D8-1E43-B3AD-16A23A84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Προνεφρική ΟΝΒ=↓ Παροχή αίματος στους νεφρούς </a:t>
            </a:r>
            <a:endParaRPr lang="en-US" altLang="el-GR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273EB2-A6E4-604C-9E65-066C2F08FC9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3200" dirty="0"/>
              <a:t>Πραγματική υπογκαιμία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l-GR" dirty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B5D1739-D168-F14A-BC44-87214322E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xmlns="" id="{A10B9D68-9751-2940-B97A-3D8D61F6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 b="1">
                <a:solidFill>
                  <a:schemeClr val="accent2"/>
                </a:solidFill>
              </a:rPr>
              <a:t>Πραγματική υπογκαιμία</a:t>
            </a:r>
            <a:endParaRPr lang="en-US" altLang="el-GR" sz="3600" b="1">
              <a:solidFill>
                <a:schemeClr val="accent2"/>
              </a:solidFill>
            </a:endParaRP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xmlns="" id="{A3D5D843-26DC-E740-8522-898A888195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algn="ctr" eaLnBrk="1" hangingPunct="1">
              <a:buFont typeface="Wingdings 3" pitchFamily="2" charset="2"/>
              <a:buNone/>
            </a:pPr>
            <a:r>
              <a:rPr lang="el-GR" altLang="el-GR" sz="3200"/>
              <a:t>Απώλεια υγρών που περιέχουν Ν</a:t>
            </a:r>
            <a:r>
              <a:rPr lang="en-US" altLang="el-GR" sz="3200"/>
              <a:t>a</a:t>
            </a:r>
            <a:r>
              <a:rPr lang="el-GR" altLang="el-GR" sz="3200"/>
              <a:t> &amp; Η</a:t>
            </a:r>
            <a:r>
              <a:rPr lang="el-GR" altLang="el-GR" sz="3200" baseline="-25000"/>
              <a:t>2</a:t>
            </a:r>
            <a:r>
              <a:rPr lang="el-GR" altLang="el-GR" sz="3200"/>
              <a:t>Ο                        </a:t>
            </a:r>
            <a:r>
              <a:rPr lang="el-GR" altLang="el-GR" sz="3200" b="1"/>
              <a:t>ή</a:t>
            </a:r>
            <a:r>
              <a:rPr lang="el-GR" altLang="el-GR" sz="3200"/>
              <a:t>                                                                        μετατόπιση τους στον 3</a:t>
            </a:r>
            <a:r>
              <a:rPr lang="el-GR" altLang="el-GR" sz="3200" baseline="30000"/>
              <a:t>ο</a:t>
            </a:r>
            <a:r>
              <a:rPr lang="el-GR" altLang="el-GR" sz="3200"/>
              <a:t> χώρο  </a:t>
            </a:r>
            <a:endParaRPr lang="en-US" altLang="el-GR" sz="3200"/>
          </a:p>
          <a:p>
            <a:pPr algn="ctr" eaLnBrk="1" hangingPunct="1">
              <a:buFont typeface="Wingdings 3" pitchFamily="2" charset="2"/>
              <a:buNone/>
            </a:pPr>
            <a:endParaRPr lang="el-GR" altLang="el-GR"/>
          </a:p>
          <a:p>
            <a:pPr algn="ctr" eaLnBrk="1" hangingPunct="1">
              <a:buFont typeface="Wingdings 3" pitchFamily="2" charset="2"/>
              <a:buNone/>
            </a:pPr>
            <a:endParaRPr lang="en-US" altLang="el-GR">
              <a:latin typeface="Calibri" panose="020F0502020204030204" pitchFamily="34" charset="0"/>
            </a:endParaRPr>
          </a:p>
          <a:p>
            <a:pPr algn="ctr" eaLnBrk="1" hangingPunct="1">
              <a:buFont typeface="Wingdings 3" pitchFamily="2" charset="2"/>
              <a:buNone/>
            </a:pPr>
            <a:endParaRPr lang="en-US" altLang="el-GR" sz="4000">
              <a:latin typeface="Calibri" panose="020F0502020204030204" pitchFamily="34" charset="0"/>
            </a:endParaRPr>
          </a:p>
          <a:p>
            <a:pPr algn="ctr" eaLnBrk="1" hangingPunct="1">
              <a:buFont typeface="Wingdings 3" pitchFamily="2" charset="2"/>
              <a:buNone/>
            </a:pPr>
            <a:r>
              <a:rPr lang="el-GR" altLang="el-GR" sz="3600" b="1"/>
              <a:t>↓ του εξωκυττάριου και </a:t>
            </a:r>
          </a:p>
          <a:p>
            <a:pPr algn="ctr" eaLnBrk="1" hangingPunct="1">
              <a:buFont typeface="Wingdings 3" pitchFamily="2" charset="2"/>
              <a:buNone/>
            </a:pPr>
            <a:r>
              <a:rPr lang="el-GR" altLang="el-GR" sz="3600" b="1"/>
              <a:t>↓του δραστικού όγκου αίματος</a:t>
            </a:r>
            <a:endParaRPr lang="en-US" altLang="el-GR" sz="3600" b="1">
              <a:latin typeface="Calibri" panose="020F0502020204030204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xmlns="" id="{194F242B-E8E3-4A47-B292-753C70C3C878}"/>
              </a:ext>
            </a:extLst>
          </p:cNvPr>
          <p:cNvSpPr/>
          <p:nvPr/>
        </p:nvSpPr>
        <p:spPr>
          <a:xfrm>
            <a:off x="4343400" y="30480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8978A57-07DF-9A46-8C83-88084BA5D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- Τίτλος">
            <a:extLst>
              <a:ext uri="{FF2B5EF4-FFF2-40B4-BE49-F238E27FC236}">
                <a16:creationId xmlns:a16="http://schemas.microsoft.com/office/drawing/2014/main" xmlns="" id="{9FD552C0-5D67-2547-8045-F6281182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900"/>
              <a:t>Υπογκαιμία-Απώλειες από το εξωκυττάριο υγρό</a:t>
            </a:r>
          </a:p>
        </p:txBody>
      </p:sp>
      <p:sp>
        <p:nvSpPr>
          <p:cNvPr id="37890" name="3 - Θέση περιεχομένου">
            <a:extLst>
              <a:ext uri="{FF2B5EF4-FFF2-40B4-BE49-F238E27FC236}">
                <a16:creationId xmlns:a16="http://schemas.microsoft.com/office/drawing/2014/main" xmlns="" id="{CF4A3578-EFD9-4C4C-A2A5-D8E77EF1CC9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el-GR" altLang="el-GR" b="1"/>
              <a:t> 	</a:t>
            </a:r>
            <a:r>
              <a:rPr lang="en-US" altLang="el-GR" b="1"/>
              <a:t>Na &amp; </a:t>
            </a:r>
            <a:r>
              <a:rPr lang="el-GR" altLang="el-GR" b="1"/>
              <a:t>Η</a:t>
            </a:r>
            <a:r>
              <a:rPr lang="el-GR" altLang="el-GR" b="1" baseline="-25000"/>
              <a:t>2</a:t>
            </a:r>
            <a:r>
              <a:rPr lang="el-GR" altLang="el-GR" b="1"/>
              <a:t>Ο</a:t>
            </a:r>
            <a:endParaRPr lang="en-US" altLang="el-GR"/>
          </a:p>
          <a:p>
            <a:pPr eaLnBrk="1" hangingPunct="1"/>
            <a:r>
              <a:rPr lang="el-GR" altLang="el-GR"/>
              <a:t>Απώλειες από το δέρμα</a:t>
            </a:r>
          </a:p>
          <a:p>
            <a:pPr eaLnBrk="1" hangingPunct="1"/>
            <a:r>
              <a:rPr lang="el-GR" altLang="el-GR"/>
              <a:t>Απώλειες από το ΓΣ</a:t>
            </a:r>
          </a:p>
          <a:p>
            <a:pPr eaLnBrk="1" hangingPunct="1"/>
            <a:r>
              <a:rPr lang="el-GR" altLang="el-GR"/>
              <a:t>Αιμορραγία</a:t>
            </a:r>
          </a:p>
          <a:p>
            <a:pPr eaLnBrk="1" hangingPunct="1"/>
            <a:r>
              <a:rPr lang="el-GR" altLang="el-GR"/>
              <a:t>Υποαλδοστερονισμός</a:t>
            </a:r>
          </a:p>
          <a:p>
            <a:pPr eaLnBrk="1" hangingPunct="1"/>
            <a:r>
              <a:rPr lang="el-GR" altLang="el-GR"/>
              <a:t>Διουρητικά</a:t>
            </a:r>
          </a:p>
          <a:p>
            <a:pPr eaLnBrk="1" hangingPunct="1"/>
            <a:r>
              <a:rPr lang="en-US" altLang="el-GR"/>
              <a:t>Salt wasting nephropathies</a:t>
            </a:r>
            <a:endParaRPr lang="el-GR" altLang="el-GR"/>
          </a:p>
          <a:p>
            <a:pPr eaLnBrk="1" hangingPunct="1"/>
            <a:endParaRPr lang="en-US" altLang="el-GR"/>
          </a:p>
          <a:p>
            <a:pPr eaLnBrk="1" hangingPunct="1"/>
            <a:endParaRPr lang="el-GR" altLang="el-GR"/>
          </a:p>
        </p:txBody>
      </p:sp>
      <p:sp>
        <p:nvSpPr>
          <p:cNvPr id="37891" name="4 - Θέση περιεχομένου">
            <a:extLst>
              <a:ext uri="{FF2B5EF4-FFF2-40B4-BE49-F238E27FC236}">
                <a16:creationId xmlns:a16="http://schemas.microsoft.com/office/drawing/2014/main" xmlns="" id="{3DB2B35B-2A8D-A74E-9193-3BD033EF471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el-GR" altLang="el-GR" b="1"/>
              <a:t>	Μόνο Η</a:t>
            </a:r>
            <a:r>
              <a:rPr lang="el-GR" altLang="el-GR" b="1" baseline="-25000"/>
              <a:t>2</a:t>
            </a:r>
            <a:r>
              <a:rPr lang="el-GR" altLang="el-GR" b="1"/>
              <a:t>Ο</a:t>
            </a:r>
          </a:p>
          <a:p>
            <a:pPr eaLnBrk="1" hangingPunct="1"/>
            <a:r>
              <a:rPr lang="el-GR" altLang="el-GR"/>
              <a:t>Άποιος διαβήτης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9FFA8F3-3767-B241-BD62-8AC53A653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xmlns="" id="{DCD90FB4-4C25-9D4D-9751-D3B0F27D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Πραγματική υπογκαιμία, αίτια</a:t>
            </a:r>
            <a:r>
              <a:rPr lang="en-US" altLang="el-GR" b="1"/>
              <a:t>: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xmlns="" id="{D0F0F1B9-614E-F945-94D2-45390E590F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4953000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endParaRPr lang="el-GR" altLang="el-GR" sz="2400"/>
          </a:p>
          <a:p>
            <a:pPr eaLnBrk="1" hangingPunct="1"/>
            <a:r>
              <a:rPr lang="el-GR" altLang="el-GR" sz="3200"/>
              <a:t>Απώλειες από το γαστρεντερικό σωλήνα</a:t>
            </a:r>
          </a:p>
          <a:p>
            <a:pPr eaLnBrk="1" hangingPunct="1"/>
            <a:r>
              <a:rPr lang="el-GR" altLang="el-GR" sz="3200"/>
              <a:t>Νεφρικές απώλειες</a:t>
            </a:r>
            <a:endParaRPr lang="en-US" altLang="el-GR" sz="3200"/>
          </a:p>
          <a:p>
            <a:pPr eaLnBrk="1" hangingPunct="1"/>
            <a:r>
              <a:rPr lang="el-GR" altLang="el-GR" sz="3200"/>
              <a:t>Απώλειες από το δέρμα &amp; το αναπνευστικό </a:t>
            </a:r>
            <a:endParaRPr lang="en-US" altLang="el-GR" sz="3200"/>
          </a:p>
          <a:p>
            <a:pPr eaLnBrk="1" hangingPunct="1"/>
            <a:r>
              <a:rPr lang="el-GR" altLang="el-GR" sz="3200"/>
              <a:t>Παγίδευση υγρών στον 3</a:t>
            </a:r>
            <a:r>
              <a:rPr lang="el-GR" altLang="el-GR" sz="3200" baseline="30000"/>
              <a:t>ο</a:t>
            </a:r>
            <a:r>
              <a:rPr lang="el-GR" altLang="el-GR" sz="3200"/>
              <a:t> χώρο</a:t>
            </a:r>
            <a:endParaRPr lang="en-US" altLang="el-GR" sz="3200"/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el-GR" altLang="el-GR" sz="2800"/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2800"/>
              <a:t>	</a:t>
            </a:r>
          </a:p>
          <a:p>
            <a:pPr eaLnBrk="1" hangingPunct="1"/>
            <a:endParaRPr lang="el-GR" altLang="el-GR" sz="2800"/>
          </a:p>
          <a:p>
            <a:pPr eaLnBrk="1" hangingPunct="1"/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44C085C-0DAB-344A-AEF4-11430EEE1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xmlns="" id="{C2D836D1-AF83-4C4F-BEA1-7338E281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900"/>
              <a:t>Απώλειες από το </a:t>
            </a:r>
            <a:br>
              <a:rPr lang="el-GR" altLang="el-GR" sz="2900"/>
            </a:br>
            <a:r>
              <a:rPr lang="el-GR" altLang="el-GR" sz="2900"/>
              <a:t>γαστρεντερικό σωλήνα</a:t>
            </a:r>
            <a:endParaRPr lang="en-US" altLang="el-GR" sz="2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AF7F4C-AAC2-AA42-8607-A24B547366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l-GR" dirty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l-GR" dirty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dirty="0"/>
              <a:t>Φυσιολογικά 3-6 </a:t>
            </a:r>
            <a:r>
              <a:rPr lang="en-US" dirty="0">
                <a:latin typeface="Calibri" pitchFamily="34" charset="0"/>
              </a:rPr>
              <a:t>L</a:t>
            </a:r>
            <a:r>
              <a:rPr lang="el-GR" dirty="0"/>
              <a:t> υγρών εκκρίνονται καθημερινά στο ΓΣ.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dirty="0"/>
              <a:t>Το σύνολο σχεδόν επαναρροφάται </a:t>
            </a:r>
            <a:r>
              <a:rPr lang="el-GR" sz="2000" dirty="0"/>
              <a:t>(100-200 </a:t>
            </a:r>
            <a:r>
              <a:rPr lang="en-US" sz="2000" dirty="0"/>
              <a:t>ml</a:t>
            </a:r>
            <a:r>
              <a:rPr lang="el-GR" sz="2000" dirty="0"/>
              <a:t> στα κόπρανα.)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u="sng" dirty="0"/>
              <a:t>Υπογκαιμία</a:t>
            </a:r>
            <a:r>
              <a:rPr lang="en-US" u="sng" dirty="0"/>
              <a:t>: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latin typeface="Calibri" pitchFamily="34" charset="0"/>
              </a:rPr>
              <a:t>T</a:t>
            </a:r>
            <a:r>
              <a:rPr lang="el-GR" dirty="0"/>
              <a:t>ο εκκρινόμενο υγρό  του ΓΣ δεν μπορεί να επαναρροφηθεί.</a:t>
            </a:r>
            <a:endParaRPr lang="en-US" dirty="0">
              <a:latin typeface="Calibri" pitchFamily="34" charset="0"/>
            </a:endParaRP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latin typeface="Calibri" pitchFamily="34" charset="0"/>
              </a:rPr>
              <a:t>H</a:t>
            </a:r>
            <a:r>
              <a:rPr lang="el-GR" dirty="0"/>
              <a:t> εκκρινόμενη ποσότητα είναι μεγαλύτερη από αυτή που επαναρροφάται.</a:t>
            </a:r>
            <a:endParaRPr lang="en-US" dirty="0">
              <a:latin typeface="Calibri" pitchFamily="34" charset="0"/>
            </a:endParaRP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latin typeface="Calibri" pitchFamily="34" charset="0"/>
              </a:rPr>
              <a:t>A</a:t>
            </a:r>
            <a:r>
              <a:rPr lang="el-GR" dirty="0"/>
              <a:t>ιμορραγία του ΓΣ. 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F0AA4893-7042-324C-BB41-7C4724ABB4E8}"/>
              </a:ext>
            </a:extLst>
          </p:cNvPr>
          <p:cNvSpPr/>
          <p:nvPr/>
        </p:nvSpPr>
        <p:spPr>
          <a:xfrm>
            <a:off x="4495800" y="152400"/>
            <a:ext cx="4191000" cy="18288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ct val="70000"/>
              <a:buFont typeface="Arial" panose="020B0604020202020204" pitchFamily="34" charset="0"/>
              <a:buChar char="•"/>
              <a:defRPr/>
            </a:pPr>
            <a:r>
              <a:rPr lang="el-GR" altLang="el-GR" sz="2800" b="1">
                <a:solidFill>
                  <a:srgbClr val="FFFFFF"/>
                </a:solidFill>
                <a:latin typeface="Calibri" panose="020F0502020204030204" pitchFamily="34" charset="0"/>
              </a:rPr>
              <a:t>Διάρροια</a:t>
            </a:r>
          </a:p>
          <a:p>
            <a:pPr eaLnBrk="1" hangingPunct="1">
              <a:buSzPct val="70000"/>
              <a:buFont typeface="Arial" panose="020B0604020202020204" pitchFamily="34" charset="0"/>
              <a:buChar char="•"/>
              <a:defRPr/>
            </a:pPr>
            <a:r>
              <a:rPr lang="el-GR" altLang="el-GR" sz="2800" b="1">
                <a:solidFill>
                  <a:srgbClr val="FFFFFF"/>
                </a:solidFill>
                <a:latin typeface="Calibri" panose="020F0502020204030204" pitchFamily="34" charset="0"/>
              </a:rPr>
              <a:t>Έμετοι </a:t>
            </a:r>
          </a:p>
          <a:p>
            <a:pPr eaLnBrk="1" hangingPunct="1">
              <a:buSzPct val="70000"/>
              <a:buFont typeface="Arial" panose="020B0604020202020204" pitchFamily="34" charset="0"/>
              <a:buChar char="•"/>
              <a:defRPr/>
            </a:pPr>
            <a:r>
              <a:rPr lang="el-GR" altLang="el-GR" sz="2800" b="1">
                <a:solidFill>
                  <a:srgbClr val="FFFFFF"/>
                </a:solidFill>
                <a:latin typeface="Calibri" panose="020F0502020204030204" pitchFamily="34" charset="0"/>
              </a:rPr>
              <a:t>Παροχετευτικοί σωλήνες</a:t>
            </a:r>
          </a:p>
          <a:p>
            <a:pPr eaLnBrk="1" hangingPunct="1">
              <a:buSzPct val="70000"/>
              <a:buFont typeface="Arial" panose="020B0604020202020204" pitchFamily="34" charset="0"/>
              <a:buChar char="•"/>
              <a:defRPr/>
            </a:pPr>
            <a:r>
              <a:rPr lang="el-GR" altLang="el-GR" sz="2800" b="1">
                <a:solidFill>
                  <a:srgbClr val="FFFFFF"/>
                </a:solidFill>
                <a:latin typeface="Calibri" panose="020F0502020204030204" pitchFamily="34" charset="0"/>
              </a:rPr>
              <a:t>Αιμορραγία πεπτικού </a:t>
            </a:r>
            <a:endParaRPr lang="en-US" altLang="el-GR" sz="2800" b="1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9F62AA3-5776-524D-9766-0679EF135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6">
            <a:extLst>
              <a:ext uri="{FF2B5EF4-FFF2-40B4-BE49-F238E27FC236}">
                <a16:creationId xmlns:a16="http://schemas.microsoft.com/office/drawing/2014/main" xmlns="" id="{88EFC020-500B-3240-9D38-8D935FD6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Νεφρικές απώλειες</a:t>
            </a:r>
            <a:endParaRPr lang="en-US" altLang="el-GR"/>
          </a:p>
        </p:txBody>
      </p:sp>
      <p:sp>
        <p:nvSpPr>
          <p:cNvPr id="40962" name="Content Placeholder 5">
            <a:extLst>
              <a:ext uri="{FF2B5EF4-FFF2-40B4-BE49-F238E27FC236}">
                <a16:creationId xmlns:a16="http://schemas.microsoft.com/office/drawing/2014/main" xmlns="" id="{0828A5EB-98BA-394B-A8E6-4BEC75ED03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r>
              <a:rPr lang="el-GR" altLang="el-GR"/>
              <a:t>130-180 </a:t>
            </a:r>
            <a:r>
              <a:rPr lang="en-US" altLang="el-GR">
                <a:latin typeface="Calibri" panose="020F0502020204030204" pitchFamily="34" charset="0"/>
              </a:rPr>
              <a:t>L </a:t>
            </a:r>
            <a:r>
              <a:rPr lang="el-GR" altLang="el-GR"/>
              <a:t>/</a:t>
            </a:r>
            <a:r>
              <a:rPr lang="en-US" altLang="el-GR"/>
              <a:t>day </a:t>
            </a:r>
            <a:r>
              <a:rPr lang="el-GR" altLang="el-GR"/>
              <a:t>διηθούνται μέσω των σπειραματικών τριχοειδών. </a:t>
            </a:r>
          </a:p>
          <a:p>
            <a:pPr eaLnBrk="1" hangingPunct="1"/>
            <a:r>
              <a:rPr lang="el-GR" altLang="el-GR"/>
              <a:t>&gt;98-99% του διηθήματος επαναρροφώνται</a:t>
            </a:r>
            <a:r>
              <a:rPr lang="en-US" altLang="el-GR"/>
              <a:t>.</a:t>
            </a:r>
          </a:p>
          <a:p>
            <a:pPr eaLnBrk="1" hangingPunct="1"/>
            <a:r>
              <a:rPr lang="en-US" altLang="el-GR">
                <a:latin typeface="Calibri" panose="020F0502020204030204" pitchFamily="34" charset="0"/>
              </a:rPr>
              <a:t>V</a:t>
            </a:r>
            <a:r>
              <a:rPr lang="el-GR" altLang="el-GR" baseline="-25000"/>
              <a:t>ούρων</a:t>
            </a:r>
            <a:r>
              <a:rPr lang="el-GR" altLang="el-GR"/>
              <a:t> ~ 1-2 </a:t>
            </a:r>
            <a:r>
              <a:rPr lang="en-US" altLang="el-GR">
                <a:latin typeface="Calibri" panose="020F0502020204030204" pitchFamily="34" charset="0"/>
              </a:rPr>
              <a:t>L/day</a:t>
            </a:r>
            <a:r>
              <a:rPr lang="el-GR" altLang="el-GR"/>
              <a:t>. </a:t>
            </a:r>
          </a:p>
          <a:p>
            <a:pPr eaLnBrk="1" hangingPunct="1"/>
            <a:r>
              <a:rPr lang="el-GR" altLang="el-GR"/>
              <a:t>Μικρή μεταβολή (1-2%) στην σωληναριακή επαναρρόφηση</a:t>
            </a:r>
            <a:r>
              <a:rPr lang="en-US" altLang="el-GR"/>
              <a:t> </a:t>
            </a:r>
            <a:r>
              <a:rPr lang="el-GR" altLang="el-GR"/>
              <a:t>μπορεί να οδηγήσει σε αυξημένη απώλεια Ν</a:t>
            </a:r>
            <a:r>
              <a:rPr lang="en-US" altLang="el-GR">
                <a:latin typeface="Calibri" panose="020F0502020204030204" pitchFamily="34" charset="0"/>
              </a:rPr>
              <a:t>a</a:t>
            </a:r>
            <a:r>
              <a:rPr lang="el-GR" altLang="el-GR"/>
              <a:t> και </a:t>
            </a:r>
            <a:r>
              <a:rPr lang="en-US" altLang="el-GR">
                <a:latin typeface="Calibri" panose="020F0502020204030204" pitchFamily="34" charset="0"/>
              </a:rPr>
              <a:t>H</a:t>
            </a:r>
            <a:r>
              <a:rPr lang="en-US" altLang="el-GR" baseline="-25000">
                <a:latin typeface="Calibri" panose="020F0502020204030204" pitchFamily="34" charset="0"/>
              </a:rPr>
              <a:t>2</a:t>
            </a:r>
            <a:r>
              <a:rPr lang="en-US" altLang="el-GR">
                <a:latin typeface="Calibri" panose="020F0502020204030204" pitchFamily="34" charset="0"/>
              </a:rPr>
              <a:t>O (</a:t>
            </a:r>
            <a:r>
              <a:rPr lang="el-GR" altLang="el-GR"/>
              <a:t>εως </a:t>
            </a:r>
            <a:r>
              <a:rPr lang="en-US" altLang="el-GR">
                <a:latin typeface="Calibri" panose="020F0502020204030204" pitchFamily="34" charset="0"/>
              </a:rPr>
              <a:t>2-4L)</a:t>
            </a:r>
            <a:r>
              <a:rPr lang="el-GR" altLang="el-GR"/>
              <a:t>.</a:t>
            </a:r>
          </a:p>
          <a:p>
            <a:pPr eaLnBrk="1" hangingPunct="1"/>
            <a:endParaRPr lang="en-US" altLang="el-GR"/>
          </a:p>
        </p:txBody>
      </p:sp>
      <p:sp>
        <p:nvSpPr>
          <p:cNvPr id="40963" name="Content Placeholder 7">
            <a:extLst>
              <a:ext uri="{FF2B5EF4-FFF2-40B4-BE49-F238E27FC236}">
                <a16:creationId xmlns:a16="http://schemas.microsoft.com/office/drawing/2014/main" xmlns="" id="{20EE5350-B9F9-5745-A03B-FEF0B1AF111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67200" y="152400"/>
            <a:ext cx="4495800" cy="2133600"/>
          </a:xfrm>
          <a:solidFill>
            <a:srgbClr val="92D05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800" b="1">
                <a:solidFill>
                  <a:schemeClr val="bg1"/>
                </a:solidFill>
              </a:rPr>
              <a:t>Διουρητικά </a:t>
            </a:r>
            <a:endParaRPr lang="en-US" altLang="el-GR" sz="2800" b="1">
              <a:solidFill>
                <a:schemeClr val="bg1"/>
              </a:solidFill>
            </a:endParaRP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800" b="1">
                <a:solidFill>
                  <a:schemeClr val="bg1"/>
                </a:solidFill>
              </a:rPr>
              <a:t>Υποαλδοστερονισμός</a:t>
            </a:r>
            <a:r>
              <a:rPr lang="en-US" altLang="el-GR" sz="2800" b="1">
                <a:solidFill>
                  <a:schemeClr val="bg1"/>
                </a:solidFill>
              </a:rPr>
              <a:t> 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l-GR" sz="2800" b="1">
                <a:solidFill>
                  <a:schemeClr val="bg1"/>
                </a:solidFill>
              </a:rPr>
              <a:t>Salt-wasting nephropathies</a:t>
            </a:r>
            <a:endParaRPr lang="el-GR" altLang="el-GR" sz="2800" b="1">
              <a:solidFill>
                <a:schemeClr val="bg1"/>
              </a:solidFill>
            </a:endParaRP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endParaRPr lang="en-US" altLang="el-GR"/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DD24E96-10AB-8A44-8DB1-D75FBB2B9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4">
            <a:extLst>
              <a:ext uri="{FF2B5EF4-FFF2-40B4-BE49-F238E27FC236}">
                <a16:creationId xmlns:a16="http://schemas.microsoft.com/office/drawing/2014/main" xmlns="" id="{598F9885-8FD4-4C46-8356-A6249732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900"/>
              <a:t>Απώλειες από </a:t>
            </a:r>
            <a:br>
              <a:rPr lang="el-GR" altLang="el-GR" sz="2900"/>
            </a:br>
            <a:r>
              <a:rPr lang="el-GR" altLang="el-GR" sz="2900"/>
              <a:t>δέρμα &amp; αναπνευστικό</a:t>
            </a:r>
            <a:endParaRPr lang="en-US" altLang="el-GR" sz="2900"/>
          </a:p>
        </p:txBody>
      </p:sp>
      <p:sp>
        <p:nvSpPr>
          <p:cNvPr id="41986" name="Content Placeholder 5">
            <a:extLst>
              <a:ext uri="{FF2B5EF4-FFF2-40B4-BE49-F238E27FC236}">
                <a16:creationId xmlns:a16="http://schemas.microsoft.com/office/drawing/2014/main" xmlns="" id="{B4371D21-8530-CC48-A44F-3E3C3B0D79C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l-GR" altLang="el-GR" sz="2400"/>
          </a:p>
          <a:p>
            <a:pPr eaLnBrk="1" hangingPunct="1"/>
            <a:endParaRPr lang="el-GR" altLang="el-GR" sz="2400"/>
          </a:p>
          <a:p>
            <a:pPr eaLnBrk="1" hangingPunct="1"/>
            <a:endParaRPr lang="el-GR" altLang="el-GR" sz="2400"/>
          </a:p>
          <a:p>
            <a:pPr eaLnBrk="1" hangingPunct="1"/>
            <a:endParaRPr lang="el-GR" altLang="el-GR" sz="2400"/>
          </a:p>
          <a:p>
            <a:pPr eaLnBrk="1" hangingPunct="1"/>
            <a:r>
              <a:rPr lang="el-GR" altLang="el-GR" sz="2400"/>
              <a:t>Υπό φυσιολογικές συνθήκες 700-1000 </a:t>
            </a:r>
            <a:r>
              <a:rPr lang="en-US" altLang="el-GR" sz="2400">
                <a:latin typeface="Calibri" panose="020F0502020204030204" pitchFamily="34" charset="0"/>
              </a:rPr>
              <a:t>ml</a:t>
            </a:r>
            <a:r>
              <a:rPr lang="el-GR" altLang="el-GR" sz="2400"/>
              <a:t> </a:t>
            </a:r>
            <a:r>
              <a:rPr lang="en-US" altLang="el-GR" sz="2400">
                <a:latin typeface="Calibri" panose="020F0502020204030204" pitchFamily="34" charset="0"/>
              </a:rPr>
              <a:t>H</a:t>
            </a:r>
            <a:r>
              <a:rPr lang="en-US" altLang="el-GR" sz="2400" baseline="-25000">
                <a:latin typeface="Calibri" panose="020F0502020204030204" pitchFamily="34" charset="0"/>
              </a:rPr>
              <a:t>2</a:t>
            </a:r>
            <a:r>
              <a:rPr lang="en-US" altLang="el-GR" sz="2400">
                <a:latin typeface="Calibri" panose="020F0502020204030204" pitchFamily="34" charset="0"/>
              </a:rPr>
              <a:t>O</a:t>
            </a:r>
            <a:r>
              <a:rPr lang="el-GR" altLang="el-GR" sz="2400"/>
              <a:t>/24ωρο </a:t>
            </a:r>
            <a:r>
              <a:rPr lang="en-US" altLang="el-GR" sz="2400">
                <a:latin typeface="Calibri" panose="020F0502020204030204" pitchFamily="34" charset="0"/>
              </a:rPr>
              <a:t> </a:t>
            </a:r>
            <a:r>
              <a:rPr lang="el-GR" altLang="el-GR" sz="2400"/>
              <a:t>σε εφίδρωση &amp; άδηλη αναπνοή (~400</a:t>
            </a:r>
            <a:r>
              <a:rPr lang="en-US" altLang="el-GR" sz="2400"/>
              <a:t>ml/m</a:t>
            </a:r>
            <a:r>
              <a:rPr lang="el-GR" altLang="el-GR" sz="2400" baseline="30000"/>
              <a:t>2</a:t>
            </a:r>
            <a:r>
              <a:rPr lang="el-GR" altLang="el-GR" sz="2400"/>
              <a:t> επιφάνειας σώματος).</a:t>
            </a:r>
          </a:p>
          <a:p>
            <a:pPr eaLnBrk="1" hangingPunct="1"/>
            <a:r>
              <a:rPr lang="el-GR" altLang="el-GR" sz="2400"/>
              <a:t>Η παραγωγή ιδρώτα είναι συνήθως χαμηλή και η συγκέντρωση του </a:t>
            </a:r>
            <a:r>
              <a:rPr lang="en-US" altLang="el-GR" sz="2400"/>
              <a:t>Na </a:t>
            </a:r>
            <a:r>
              <a:rPr lang="el-GR" altLang="el-GR" sz="2400"/>
              <a:t>σε αυτόν μικρή (30-50</a:t>
            </a:r>
            <a:r>
              <a:rPr lang="en-US" altLang="el-GR" sz="2400"/>
              <a:t> mEq/L)</a:t>
            </a:r>
            <a:r>
              <a:rPr lang="el-GR" altLang="el-GR" sz="2400"/>
              <a:t>. </a:t>
            </a:r>
            <a:endParaRPr lang="en-US" altLang="el-GR" sz="2400"/>
          </a:p>
        </p:txBody>
      </p:sp>
      <p:sp>
        <p:nvSpPr>
          <p:cNvPr id="41987" name="Content Placeholder 6">
            <a:extLst>
              <a:ext uri="{FF2B5EF4-FFF2-40B4-BE49-F238E27FC236}">
                <a16:creationId xmlns:a16="http://schemas.microsoft.com/office/drawing/2014/main" xmlns="" id="{4F133395-25F5-714C-8436-53A9E5E6865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343400" y="228600"/>
            <a:ext cx="4511675" cy="2438400"/>
          </a:xfrm>
          <a:solidFill>
            <a:srgbClr val="00B050"/>
          </a:solidFill>
          <a:ln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↑ εφίδρωσης</a:t>
            </a:r>
            <a:r>
              <a:rPr lang="en-US" altLang="el-GR" sz="2800" b="1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r>
              <a:rPr lang="el-GR" altLang="el-GR" sz="2800" b="1">
                <a:solidFill>
                  <a:schemeClr val="bg1"/>
                </a:solidFill>
              </a:rPr>
              <a:t> 1-2 </a:t>
            </a:r>
            <a:r>
              <a:rPr lang="en-US" altLang="el-GR" sz="2800" b="1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r>
              <a:rPr lang="el-GR" altLang="el-GR" sz="2800" b="1">
                <a:solidFill>
                  <a:schemeClr val="bg1"/>
                </a:solidFill>
              </a:rPr>
              <a:t>/</a:t>
            </a:r>
            <a:r>
              <a:rPr lang="en-US" altLang="el-GR" sz="2800" b="1">
                <a:solidFill>
                  <a:schemeClr val="bg1"/>
                </a:solidFill>
                <a:latin typeface="Calibri" panose="020F0502020204030204" pitchFamily="34" charset="0"/>
              </a:rPr>
              <a:t>day:</a:t>
            </a:r>
            <a:endParaRPr lang="el-GR" altLang="el-GR" sz="28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Font typeface="Wingdings 3" pitchFamily="2" charset="2"/>
              <a:buNone/>
            </a:pPr>
            <a:r>
              <a:rPr lang="el-GR" altLang="el-GR" sz="2800">
                <a:solidFill>
                  <a:schemeClr val="bg1"/>
                </a:solidFill>
              </a:rPr>
              <a:t>Υψηλή θερμοκρασία περιβάλλοντος</a:t>
            </a:r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Font typeface="Wingdings 3" pitchFamily="2" charset="2"/>
              <a:buNone/>
            </a:pPr>
            <a:r>
              <a:rPr lang="el-GR" altLang="el-GR" sz="2800">
                <a:solidFill>
                  <a:schemeClr val="bg1"/>
                </a:solidFill>
              </a:rPr>
              <a:t>Πυρετός</a:t>
            </a:r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Font typeface="Wingdings 3" pitchFamily="2" charset="2"/>
              <a:buNone/>
            </a:pPr>
            <a:r>
              <a:rPr lang="el-GR" altLang="el-GR" sz="2800">
                <a:solidFill>
                  <a:schemeClr val="bg1"/>
                </a:solidFill>
              </a:rPr>
              <a:t>Έντονη άσκηση</a:t>
            </a:r>
            <a:endParaRPr lang="en-US" altLang="el-GR" sz="2800">
              <a:solidFill>
                <a:schemeClr val="bg1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5E99AC7-3062-4541-B6A7-CED41CAD1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FD994BF-A3EE-6C43-A75E-F3BEFE1D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altLang="el-GR" sz="2900" b="1"/>
              <a:t/>
            </a:r>
            <a:br>
              <a:rPr lang="el-GR" altLang="el-GR" sz="2900" b="1"/>
            </a:br>
            <a:r>
              <a:rPr lang="el-GR" altLang="el-GR" sz="2900" b="1"/>
              <a:t/>
            </a:r>
            <a:br>
              <a:rPr lang="el-GR" altLang="el-GR" sz="2900" b="1"/>
            </a:br>
            <a:r>
              <a:rPr lang="el-GR" altLang="el-GR" sz="2900" b="1"/>
              <a:t/>
            </a:r>
            <a:br>
              <a:rPr lang="el-GR" altLang="el-GR" sz="2900" b="1"/>
            </a:br>
            <a:r>
              <a:rPr lang="el-GR" altLang="el-GR" sz="2900" b="1"/>
              <a:t>Απώλεια υγρών στο 3</a:t>
            </a:r>
            <a:r>
              <a:rPr lang="el-GR" altLang="el-GR" sz="2900" b="1" baseline="30000"/>
              <a:t>ο</a:t>
            </a:r>
            <a:r>
              <a:rPr lang="el-GR" altLang="el-GR" sz="2900" b="1"/>
              <a:t> χώρο</a:t>
            </a:r>
            <a:br>
              <a:rPr lang="el-GR" altLang="el-GR" sz="2900" b="1"/>
            </a:br>
            <a:endParaRPr lang="en-US" altLang="el-GR" sz="2900"/>
          </a:p>
        </p:txBody>
      </p:sp>
      <p:sp>
        <p:nvSpPr>
          <p:cNvPr id="43010" name="Content Placeholder 5">
            <a:extLst>
              <a:ext uri="{FF2B5EF4-FFF2-40B4-BE49-F238E27FC236}">
                <a16:creationId xmlns:a16="http://schemas.microsoft.com/office/drawing/2014/main" xmlns="" id="{4FA3282A-303F-3D46-8C60-3AC201A630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el-GR" altLang="el-GR" sz="3200" b="1"/>
              <a:t>	3</a:t>
            </a:r>
            <a:r>
              <a:rPr lang="el-GR" altLang="el-GR" sz="3200" b="1" baseline="30000"/>
              <a:t>ος</a:t>
            </a:r>
            <a:r>
              <a:rPr lang="en-US" altLang="el-GR" sz="3200" b="1" baseline="30000">
                <a:latin typeface="Calibri" panose="020F0502020204030204" pitchFamily="34" charset="0"/>
              </a:rPr>
              <a:t> </a:t>
            </a:r>
            <a:r>
              <a:rPr lang="el-GR" altLang="el-GR" sz="3200" b="1"/>
              <a:t>χώρος</a:t>
            </a:r>
            <a:endParaRPr lang="el-GR" altLang="el-GR" sz="3200"/>
          </a:p>
          <a:p>
            <a:pPr eaLnBrk="1" hangingPunct="1"/>
            <a:r>
              <a:rPr lang="el-GR" altLang="el-GR" sz="2800"/>
              <a:t>Περιοχές  του σώματος όπου φυσιολογικά αθροίζεται λίγο ή καθόλου υγρό.</a:t>
            </a:r>
            <a:endParaRPr lang="en-US" altLang="el-GR" sz="2800"/>
          </a:p>
          <a:p>
            <a:pPr eaLnBrk="1" hangingPunct="1"/>
            <a:endParaRPr lang="en-US" altLang="el-GR" sz="2800"/>
          </a:p>
        </p:txBody>
      </p:sp>
      <p:sp>
        <p:nvSpPr>
          <p:cNvPr id="43011" name="3 - Θέση περιεχομένου">
            <a:extLst>
              <a:ext uri="{FF2B5EF4-FFF2-40B4-BE49-F238E27FC236}">
                <a16:creationId xmlns:a16="http://schemas.microsoft.com/office/drawing/2014/main" xmlns="" id="{41A4E220-6ADF-5743-9A71-36C1DEF99ED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400"/>
              <a:t>Εντερική απόφραξη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400"/>
              <a:t>Οξεία παγρεατίτιδα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400"/>
              <a:t>Εκτεταμένα θλαστικά τραύματα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400"/>
              <a:t>Περιτονίτιδα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400"/>
              <a:t>Ασκίτης 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l-GR" altLang="el-GR" sz="2400"/>
              <a:t>Απόφραξη μεγάλου φλεβικού κλάδου</a:t>
            </a:r>
          </a:p>
          <a:p>
            <a:pPr eaLnBrk="1" hangingPunct="1"/>
            <a:endParaRPr lang="en-US" altLang="el-GR" sz="2400"/>
          </a:p>
          <a:p>
            <a:pPr eaLnBrk="1" hangingPunct="1"/>
            <a:endParaRPr lang="el-GR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8FE72D1-3C19-FB4A-9BDD-A900EDD95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AC8BA88-B934-A949-84E7-B3D48338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Παράδειγμα ο ασθενής με κάταγμα</a:t>
            </a:r>
            <a:endParaRPr lang="en-US" dirty="0"/>
          </a:p>
        </p:txBody>
      </p:sp>
      <p:sp>
        <p:nvSpPr>
          <p:cNvPr id="44034" name="Text Placeholder 8">
            <a:extLst>
              <a:ext uri="{FF2B5EF4-FFF2-40B4-BE49-F238E27FC236}">
                <a16:creationId xmlns:a16="http://schemas.microsoft.com/office/drawing/2014/main" xmlns="" id="{D794E696-37AE-D54A-A150-F3AECE1577F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 χάνει 1500-2000 </a:t>
            </a:r>
            <a:r>
              <a:rPr lang="en-US" altLang="el-GR"/>
              <a:t>ml</a:t>
            </a:r>
            <a:r>
              <a:rPr lang="el-GR" altLang="el-GR"/>
              <a:t> αίμα σε ίστους γύρω από τη βλαβη. </a:t>
            </a:r>
          </a:p>
          <a:p>
            <a:pPr eaLnBrk="1" hangingPunct="1"/>
            <a:r>
              <a:rPr lang="el-GR" altLang="el-GR"/>
              <a:t>Το υγρό θα επαναρροφηθεί στο εξωκυττάριο υγρό εντός ημερών ή εβδομάδων. </a:t>
            </a:r>
          </a:p>
          <a:p>
            <a:pPr eaLnBrk="1" hangingPunct="1"/>
            <a:r>
              <a:rPr lang="el-GR" altLang="el-GR"/>
              <a:t>Η αιφνίδια μείωση του όγκου του αίματος, αν δεν υποκατασταθεί άμεσα, θα οδηγήσει σε υπογκαιμία</a:t>
            </a:r>
            <a:endParaRPr lang="en-US" altLang="el-GR"/>
          </a:p>
        </p:txBody>
      </p:sp>
      <p:pic>
        <p:nvPicPr>
          <p:cNvPr id="44035" name="Content Placeholder 9" descr="index1.jpg">
            <a:extLst>
              <a:ext uri="{FF2B5EF4-FFF2-40B4-BE49-F238E27FC236}">
                <a16:creationId xmlns:a16="http://schemas.microsoft.com/office/drawing/2014/main" xmlns="" id="{37759AEE-B8A8-7C4C-8CE8-49BC138646D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3" y="1143000"/>
            <a:ext cx="5603875" cy="4181475"/>
          </a:xfrm>
        </p:spPr>
      </p:pic>
      <p:sp>
        <p:nvSpPr>
          <p:cNvPr id="44036" name="Rectangle 11">
            <a:extLst>
              <a:ext uri="{FF2B5EF4-FFF2-40B4-BE49-F238E27FC236}">
                <a16:creationId xmlns:a16="http://schemas.microsoft.com/office/drawing/2014/main" xmlns="" id="{1A421F02-6C61-6646-B546-A54E8C13F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8600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chemeClr val="tx2"/>
                </a:solidFill>
                <a:latin typeface="Cambria" panose="02040503050406030204" pitchFamily="18" charset="0"/>
              </a:rPr>
              <a:t>Υπογκαιμία από παγίδευση υγρών στο 3</a:t>
            </a:r>
            <a:r>
              <a:rPr lang="el-GR" altLang="el-GR" sz="2400" b="1" baseline="30000">
                <a:solidFill>
                  <a:schemeClr val="tx2"/>
                </a:solidFill>
                <a:latin typeface="Cambria" panose="02040503050406030204" pitchFamily="18" charset="0"/>
              </a:rPr>
              <a:t>ο</a:t>
            </a:r>
            <a:r>
              <a:rPr lang="el-GR" altLang="el-GR" sz="2400" b="1">
                <a:solidFill>
                  <a:schemeClr val="tx2"/>
                </a:solidFill>
                <a:latin typeface="Cambria" panose="02040503050406030204" pitchFamily="18" charset="0"/>
              </a:rPr>
              <a:t> χώρο</a:t>
            </a:r>
            <a:endParaRPr lang="en-US" altLang="el-GR" sz="2400" b="1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6268486-D51F-1B41-9A1D-ADB143E4A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xmlns="" id="{7157ACB2-D5DE-0D4B-B64E-DBD2275A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Λειτουργίες νεφρών</a:t>
            </a:r>
            <a:endParaRPr lang="en-US" altLang="el-GR"/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xmlns="" id="{122FE318-4D2F-A44A-9B70-6A36E611EA8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 b="1"/>
              <a:t>Διατήρηση σταθερού εξωκυττάριου περιβάλλοντος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US" altLang="el-GR" sz="2200"/>
              <a:t>	-</a:t>
            </a:r>
            <a:r>
              <a:rPr lang="el-GR" altLang="el-GR" sz="2200"/>
              <a:t>Ρύθμιση υγρών και ηλεκτρολυτών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US" altLang="el-GR" sz="2200"/>
              <a:t>	-</a:t>
            </a:r>
            <a:r>
              <a:rPr lang="el-GR" altLang="el-GR" sz="2200"/>
              <a:t>Αποβολή προιόντων του μεταβολισμού</a:t>
            </a:r>
          </a:p>
          <a:p>
            <a:pPr eaLnBrk="1" hangingPunct="1"/>
            <a:r>
              <a:rPr lang="el-GR" altLang="el-GR" b="1"/>
              <a:t>Έκκριση παραγόντων για τη ρύθμιση της συστηματικής &amp; νεφρικής αιμοδυναμικής ισορροπίας </a:t>
            </a:r>
            <a:endParaRPr lang="en-US" altLang="el-GR"/>
          </a:p>
          <a:p>
            <a:pPr eaLnBrk="1" hangingPunct="1">
              <a:buFont typeface="Wingdings 3" pitchFamily="2" charset="2"/>
              <a:buNone/>
            </a:pPr>
            <a:r>
              <a:rPr lang="en-US" altLang="el-GR" sz="2200"/>
              <a:t>	-</a:t>
            </a:r>
            <a:r>
              <a:rPr lang="el-GR" altLang="el-GR" sz="2200"/>
              <a:t>Ρενίνη</a:t>
            </a:r>
            <a:r>
              <a:rPr lang="en-US" altLang="el-GR" sz="2200"/>
              <a:t> 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US" altLang="el-GR" sz="2200"/>
              <a:t>	-</a:t>
            </a:r>
            <a:r>
              <a:rPr lang="el-GR" altLang="el-GR" sz="2200"/>
              <a:t>Αγγειοτανσίνη </a:t>
            </a:r>
            <a:endParaRPr lang="en-US" altLang="el-GR" sz="2200"/>
          </a:p>
          <a:p>
            <a:pPr eaLnBrk="1" hangingPunct="1">
              <a:buFont typeface="Wingdings 3" pitchFamily="2" charset="2"/>
              <a:buNone/>
            </a:pPr>
            <a:r>
              <a:rPr lang="en-US" altLang="el-GR" sz="2200"/>
              <a:t>	-</a:t>
            </a:r>
            <a:r>
              <a:rPr lang="el-GR" altLang="el-GR" sz="2200"/>
              <a:t>Προσταγλανδίνες</a:t>
            </a:r>
            <a:r>
              <a:rPr lang="en-US" altLang="el-GR" sz="2200"/>
              <a:t> 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US" altLang="el-GR" sz="2200"/>
              <a:t>	-</a:t>
            </a:r>
            <a:r>
              <a:rPr lang="el-GR" altLang="el-GR" sz="2200"/>
              <a:t>ΝΟ</a:t>
            </a:r>
            <a:endParaRPr lang="en-US" altLang="el-GR" sz="2200"/>
          </a:p>
          <a:p>
            <a:pPr eaLnBrk="1" hangingPunct="1">
              <a:buFont typeface="Wingdings 3" pitchFamily="2" charset="2"/>
              <a:buNone/>
            </a:pPr>
            <a:r>
              <a:rPr lang="en-US" altLang="el-GR" sz="2200"/>
              <a:t>	</a:t>
            </a:r>
            <a:r>
              <a:rPr lang="el-GR" altLang="el-GR" b="1"/>
              <a:t>Παραγωγή ερυθροποιητίνης </a:t>
            </a:r>
            <a:endParaRPr lang="el-GR" altLang="el-GR"/>
          </a:p>
          <a:p>
            <a:pPr eaLnBrk="1" hangingPunct="1"/>
            <a:r>
              <a:rPr lang="el-GR" altLang="el-GR" b="1"/>
              <a:t>Σύνθεση 1,25(</a:t>
            </a:r>
            <a:r>
              <a:rPr lang="en-US" altLang="el-GR" b="1"/>
              <a:t>OH)</a:t>
            </a:r>
            <a:r>
              <a:rPr lang="en-US" altLang="el-GR" b="1" baseline="-25000"/>
              <a:t>2 </a:t>
            </a:r>
            <a:r>
              <a:rPr lang="en-US" altLang="el-GR" b="1"/>
              <a:t>Vitamin D3</a:t>
            </a:r>
            <a:r>
              <a:rPr lang="el-GR" altLang="el-GR" b="1"/>
              <a:t> </a:t>
            </a:r>
          </a:p>
          <a:p>
            <a:pPr eaLnBrk="1" hangingPunct="1"/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2204035-DEF7-C649-86F2-BC8EC76B7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xmlns="" id="{0970A84C-64D6-9C45-94B5-C1A56707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Προνεφρική ΟΝΒ=↓ Παροχή αίματος στους νεφρούς </a:t>
            </a:r>
            <a:endParaRPr lang="en-US" altLang="el-GR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4E59E6-F6F4-9F41-AD21-EFA3A9A35F9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3200" dirty="0"/>
              <a:t>Πραγματική υπογκαιμία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3200" dirty="0"/>
              <a:t>Υπόταση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l-GR" dirty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141AB13-BC56-2E4F-9B28-83FD5CC0A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xmlns="" id="{691699D5-AEC7-264D-A1FF-CF317AE5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Προνεφρική ΟΝΒ-Υπόταση </a:t>
            </a:r>
            <a:endParaRPr lang="en-US" altLang="el-GR"/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xmlns="" id="{05C70F44-20A6-0F4F-989E-9DFAAC4105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en-US" altLang="el-GR" sz="2400" b="1"/>
              <a:t>Shock</a:t>
            </a:r>
            <a:endParaRPr lang="el-GR" altLang="el-GR" sz="2400" b="1"/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 b="1"/>
              <a:t>Υπογκαιμικό </a:t>
            </a:r>
            <a:endParaRPr lang="en-US" altLang="el-GR" sz="2400" b="1"/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 b="1"/>
              <a:t>Καρδιογενές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 b="1"/>
              <a:t>Σηπτικό </a:t>
            </a:r>
            <a:endParaRPr lang="en-US" altLang="el-GR" sz="2400" b="1"/>
          </a:p>
          <a:p>
            <a:pPr eaLnBrk="1" hangingPunct="1"/>
            <a:r>
              <a:rPr lang="el-GR" altLang="el-GR" sz="2400"/>
              <a:t>Απόλυτη </a:t>
            </a:r>
            <a:r>
              <a:rPr lang="el-GR" altLang="el-GR" sz="2400" b="1"/>
              <a:t>υπόταση</a:t>
            </a:r>
            <a:r>
              <a:rPr lang="el-GR" altLang="el-GR" sz="2400"/>
              <a:t> ΣΑΠ&lt;90 </a:t>
            </a:r>
            <a:r>
              <a:rPr lang="en-US" altLang="el-GR" sz="2400">
                <a:latin typeface="Calibri" panose="020F0502020204030204" pitchFamily="34" charset="0"/>
              </a:rPr>
              <a:t>mmHg</a:t>
            </a:r>
            <a:r>
              <a:rPr lang="el-GR" altLang="el-GR" sz="2400"/>
              <a:t> ή σχετική υπόταση μείωση της ΣΑΠ&gt;40</a:t>
            </a:r>
            <a:r>
              <a:rPr lang="en-US" altLang="el-GR" sz="2400">
                <a:latin typeface="Calibri" panose="020F0502020204030204" pitchFamily="34" charset="0"/>
              </a:rPr>
              <a:t> mmHg</a:t>
            </a:r>
            <a:r>
              <a:rPr lang="el-GR" altLang="el-GR" sz="2400"/>
              <a:t>.</a:t>
            </a:r>
            <a:endParaRPr lang="en-US" altLang="el-GR" sz="2400">
              <a:latin typeface="Calibri" panose="020F0502020204030204" pitchFamily="34" charset="0"/>
            </a:endParaRPr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el-GR" altLang="el-GR" sz="2400"/>
          </a:p>
          <a:p>
            <a:pPr eaLnBrk="1" hangingPunct="1">
              <a:buFont typeface="Wingdings" pitchFamily="2" charset="2"/>
              <a:buChar char="Ø"/>
            </a:pPr>
            <a:endParaRPr lang="el-GR" altLang="el-GR" sz="2800" b="1"/>
          </a:p>
          <a:p>
            <a:pPr eaLnBrk="1" hangingPunct="1">
              <a:buFont typeface="Wingdings" pitchFamily="2" charset="2"/>
              <a:buChar char="Ø"/>
            </a:pPr>
            <a:endParaRPr lang="el-GR" altLang="el-GR" sz="2800" b="1"/>
          </a:p>
        </p:txBody>
      </p:sp>
      <p:sp>
        <p:nvSpPr>
          <p:cNvPr id="46083" name="3 - Θέση περιεχομένου">
            <a:extLst>
              <a:ext uri="{FF2B5EF4-FFF2-40B4-BE49-F238E27FC236}">
                <a16:creationId xmlns:a16="http://schemas.microsoft.com/office/drawing/2014/main" xmlns="" id="{27419F0E-9EC6-984E-8FD1-30E62A936C7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54475" cy="5184775"/>
          </a:xfrm>
        </p:spPr>
        <p:txBody>
          <a:bodyPr/>
          <a:lstStyle/>
          <a:p>
            <a:pPr eaLnBrk="1" hangingPunct="1"/>
            <a:r>
              <a:rPr lang="el-GR" altLang="el-GR" sz="2400" b="1"/>
              <a:t>Μετά υπερδιόρθωση σοβαρής υπέρτασης</a:t>
            </a:r>
            <a:endParaRPr lang="en-US" altLang="el-GR" sz="2400" b="1"/>
          </a:p>
          <a:p>
            <a:pPr eaLnBrk="1" hangingPunct="1"/>
            <a:endParaRPr lang="en-US" altLang="el-GR" sz="24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l-GR" sz="2400" b="1"/>
              <a:t>Συστηματική αγγειοδιαστολή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Σήψη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Κίρρωση ήπατος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Αναισθησία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Φάρμακα </a:t>
            </a:r>
          </a:p>
          <a:p>
            <a:pPr eaLnBrk="1" hangingPunct="1"/>
            <a:endParaRPr lang="en-US" altLang="el-GR" sz="2400">
              <a:latin typeface="Cambria" panose="02040503050406030204" pitchFamily="18" charset="0"/>
            </a:endParaRPr>
          </a:p>
          <a:p>
            <a:pPr eaLnBrk="1" hangingPunct="1"/>
            <a:endParaRPr lang="en-US" altLang="el-GR" sz="2400">
              <a:latin typeface="Cambria" panose="02040503050406030204" pitchFamily="18" charset="0"/>
            </a:endParaRPr>
          </a:p>
          <a:p>
            <a:pPr eaLnBrk="1" hangingPunct="1"/>
            <a:endParaRPr lang="el-GR" altLang="el-GR" sz="2800">
              <a:latin typeface="Cambria" panose="02040503050406030204" pitchFamily="18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E98FC91-F5FA-1642-8B1E-21FCA6640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7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xmlns="" id="{B8F71D8D-E139-F746-8BC9-6D23FC13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Προνεφρική ΟΝΒ=↓ Παροχή αίματος στους νεφρούς </a:t>
            </a:r>
            <a:endParaRPr lang="en-US" altLang="el-GR" b="1"/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xmlns="" id="{FB112BF9-20DA-ED47-B51D-4A9406A903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Πραγματική υπογκαιμία 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Υπόταση 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Υπερογκαιμία με </a:t>
            </a:r>
            <a:r>
              <a:rPr lang="el-GR" altLang="el-GR" sz="2800"/>
              <a:t>↓ </a:t>
            </a:r>
            <a:r>
              <a:rPr lang="el-GR" altLang="el-GR" sz="2800">
                <a:latin typeface="Cambria" panose="02040503050406030204" pitchFamily="18" charset="0"/>
              </a:rPr>
              <a:t>δραστικό όγκο αίματος</a:t>
            </a:r>
          </a:p>
          <a:p>
            <a:pPr marL="514350" indent="-514350" eaLnBrk="1" hangingPunct="1"/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0208E8C-89C6-274A-8192-764FC2842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62390-0416-BD4A-8DC4-11A9FEFD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altLang="el-GR" sz="2900" b="1"/>
              <a:t/>
            </a:r>
            <a:br>
              <a:rPr lang="el-GR" altLang="el-GR" sz="2900" b="1"/>
            </a:br>
            <a:r>
              <a:rPr lang="el-GR" altLang="el-GR" sz="2900" b="1"/>
              <a:t>Υπερογκαιμία με </a:t>
            </a:r>
            <a:r>
              <a:rPr lang="el-GR" altLang="el-GR" sz="2900" b="1">
                <a:latin typeface="Calibri" panose="020F0502020204030204" pitchFamily="34" charset="0"/>
              </a:rPr>
              <a:t>↓</a:t>
            </a:r>
            <a:r>
              <a:rPr lang="el-GR" altLang="el-GR" sz="2900" b="1"/>
              <a:t> δραστικό όγκο αίματος</a:t>
            </a:r>
            <a:br>
              <a:rPr lang="el-GR" altLang="el-GR" sz="2900" b="1"/>
            </a:br>
            <a:endParaRPr lang="en-US" altLang="el-GR" sz="2900"/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xmlns="" id="{75AA6330-1D63-A641-9522-A3C1D3F6299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l-GR" altLang="el-GR" sz="2800"/>
              <a:t>Συμφορητική καρδιακή ανεπάρκεια</a:t>
            </a:r>
          </a:p>
          <a:p>
            <a:pPr eaLnBrk="1" hangingPunct="1">
              <a:buFont typeface="Wingdings" pitchFamily="2" charset="2"/>
              <a:buChar char="Ø"/>
            </a:pPr>
            <a:endParaRPr lang="el-GR" altLang="el-GR" sz="28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l-GR" sz="2800"/>
              <a:t>Ηπατική ανεπάρκεια με πυλαία υπέρταση</a:t>
            </a:r>
          </a:p>
          <a:p>
            <a:pPr eaLnBrk="1" hangingPunct="1">
              <a:buFont typeface="Wingdings" pitchFamily="2" charset="2"/>
              <a:buChar char="Ø"/>
            </a:pPr>
            <a:endParaRPr lang="el-GR" altLang="el-GR" sz="28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l-GR" sz="2800"/>
              <a:t>Νεφρωσικό σύνδρομο</a:t>
            </a:r>
          </a:p>
          <a:p>
            <a:pPr eaLnBrk="1" hangingPunct="1"/>
            <a:endParaRPr lang="en-US" altLang="el-GR" sz="2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5B0557-31D9-D945-9A69-74DEAF4579C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54475" cy="1755775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eaLnBrk="1" hangingPunct="1">
              <a:buFont typeface="Wingdings 3" pitchFamily="2" charset="2"/>
              <a:buNone/>
              <a:defRPr/>
            </a:pPr>
            <a:r>
              <a:rPr lang="en-US" altLang="el-GR" b="1">
                <a:latin typeface="Calibri" panose="020F0502020204030204" pitchFamily="34" charset="0"/>
              </a:rPr>
              <a:t> ↑</a:t>
            </a:r>
            <a:r>
              <a:rPr lang="el-GR" altLang="el-GR" b="1"/>
              <a:t> </a:t>
            </a:r>
            <a:r>
              <a:rPr lang="el-GR" altLang="el-GR" sz="2400" b="1"/>
              <a:t>Εξωκυττάριος όγκος </a:t>
            </a:r>
          </a:p>
          <a:p>
            <a:pPr algn="ctr" eaLnBrk="1" hangingPunct="1">
              <a:buFont typeface="Wingdings 3" pitchFamily="2" charset="2"/>
              <a:buNone/>
              <a:defRPr/>
            </a:pPr>
            <a:r>
              <a:rPr lang="el-GR" altLang="el-GR" sz="2400" b="1"/>
              <a:t>+</a:t>
            </a:r>
            <a:endParaRPr lang="en-US" altLang="el-GR" sz="2400" b="1">
              <a:latin typeface="Calibri" panose="020F0502020204030204" pitchFamily="34" charset="0"/>
            </a:endParaRPr>
          </a:p>
          <a:p>
            <a:pPr algn="ctr" eaLnBrk="1" hangingPunct="1">
              <a:buFont typeface="Wingdings 3" pitchFamily="2" charset="2"/>
              <a:buNone/>
              <a:defRPr/>
            </a:pPr>
            <a:r>
              <a:rPr lang="el-GR" altLang="el-GR" sz="2400" b="1"/>
              <a:t>↓ Δραστικός όγκος αίματος</a:t>
            </a:r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B80FCFF-4C61-A84F-8B23-2C082AFFD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xmlns="" id="{E79AD42C-905D-3042-906C-CF4A642A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Καρδιακή ανεπάρκεια</a:t>
            </a:r>
            <a:endParaRPr lang="en-US" altLang="el-GR" b="1"/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xmlns="" id="{FA2C2B9A-951B-304D-A152-DDDD9901A2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dirty="0"/>
              <a:t> Καρδιακή ανεπάρκεια</a:t>
            </a:r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endParaRPr lang="el-GR" altLang="el-GR" dirty="0"/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dirty="0"/>
              <a:t>↓Καρδιακή παροχή </a:t>
            </a:r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endParaRPr lang="el-GR" altLang="el-GR" dirty="0"/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dirty="0"/>
              <a:t> </a:t>
            </a:r>
            <a:r>
              <a:rPr lang="el-GR" altLang="el-GR" dirty="0" err="1"/>
              <a:t>Υποάρδευση</a:t>
            </a:r>
            <a:r>
              <a:rPr lang="el-GR" altLang="el-GR" dirty="0"/>
              <a:t> των ιστών</a:t>
            </a:r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endParaRPr lang="el-GR" altLang="el-GR" dirty="0"/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dirty="0"/>
              <a:t>Ενεργοποίηση αντιρρόπησης</a:t>
            </a:r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endParaRPr lang="el-GR" altLang="el-GR" dirty="0"/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dirty="0"/>
              <a:t>Κατακράτηση </a:t>
            </a:r>
            <a:r>
              <a:rPr lang="en-US" altLang="el-GR" dirty="0"/>
              <a:t>Na</a:t>
            </a:r>
            <a:r>
              <a:rPr lang="en-US" altLang="el-GR" baseline="30000" dirty="0"/>
              <a:t>+</a:t>
            </a:r>
            <a:r>
              <a:rPr lang="el-GR" altLang="el-GR" baseline="30000" dirty="0"/>
              <a:t> </a:t>
            </a:r>
            <a:r>
              <a:rPr lang="el-GR" altLang="el-GR" dirty="0"/>
              <a:t>&amp; </a:t>
            </a:r>
            <a:r>
              <a:rPr lang="en-US" altLang="el-GR" dirty="0"/>
              <a:t>H</a:t>
            </a:r>
            <a:r>
              <a:rPr lang="en-US" altLang="el-GR" baseline="-25000" dirty="0"/>
              <a:t>2</a:t>
            </a:r>
            <a:r>
              <a:rPr lang="en-US" altLang="el-GR" dirty="0"/>
              <a:t>O</a:t>
            </a:r>
            <a:r>
              <a:rPr lang="el-GR" altLang="el-GR" dirty="0"/>
              <a:t> </a:t>
            </a:r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endParaRPr lang="el-GR" altLang="el-GR" dirty="0"/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dirty="0"/>
              <a:t> </a:t>
            </a:r>
            <a:r>
              <a:rPr lang="el-GR" altLang="el-GR" dirty="0" err="1"/>
              <a:t>Υπερογκαιμία</a:t>
            </a:r>
            <a:r>
              <a:rPr lang="el-GR" altLang="el-GR" dirty="0"/>
              <a:t> με ↓ δραστικό όγκο αίματος</a:t>
            </a:r>
            <a:endParaRPr lang="en-US" altLang="el-GR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xmlns="" id="{8C5E40D3-B20A-2A4F-8811-4F318D8F6C14}"/>
              </a:ext>
            </a:extLst>
          </p:cNvPr>
          <p:cNvSpPr/>
          <p:nvPr/>
        </p:nvSpPr>
        <p:spPr>
          <a:xfrm>
            <a:off x="1828800" y="16764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xmlns="" id="{804568D9-0192-EC42-901B-3D17BCC0C768}"/>
              </a:ext>
            </a:extLst>
          </p:cNvPr>
          <p:cNvSpPr/>
          <p:nvPr/>
        </p:nvSpPr>
        <p:spPr>
          <a:xfrm>
            <a:off x="1828800" y="2514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37B4C0E4-8B15-694A-8838-A4ED925E9EE6}"/>
              </a:ext>
            </a:extLst>
          </p:cNvPr>
          <p:cNvSpPr/>
          <p:nvPr/>
        </p:nvSpPr>
        <p:spPr>
          <a:xfrm>
            <a:off x="1828800" y="3429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xmlns="" id="{15105B43-08AF-BE49-AC82-621BA8717B06}"/>
              </a:ext>
            </a:extLst>
          </p:cNvPr>
          <p:cNvSpPr/>
          <p:nvPr/>
        </p:nvSpPr>
        <p:spPr>
          <a:xfrm>
            <a:off x="1828800" y="42672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xmlns="" id="{1B92BE09-A7F8-FD4D-A7AF-D1EBCCA17892}"/>
              </a:ext>
            </a:extLst>
          </p:cNvPr>
          <p:cNvSpPr/>
          <p:nvPr/>
        </p:nvSpPr>
        <p:spPr>
          <a:xfrm>
            <a:off x="1828800" y="51054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xmlns="" id="{85891726-35F3-474E-992E-DB47AB501C6D}"/>
              </a:ext>
            </a:extLst>
          </p:cNvPr>
          <p:cNvSpPr/>
          <p:nvPr/>
        </p:nvSpPr>
        <p:spPr>
          <a:xfrm>
            <a:off x="4572000" y="1752600"/>
            <a:ext cx="3505200" cy="1905000"/>
          </a:xfrm>
          <a:prstGeom prst="wedgeRectCallout">
            <a:avLst>
              <a:gd name="adj1" fmla="val -50938"/>
              <a:gd name="adj2" fmla="val 727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2400" b="1">
                <a:latin typeface="Calibri" panose="020F0502020204030204" pitchFamily="34" charset="0"/>
              </a:rPr>
              <a:t>↑ΣΝΣ</a:t>
            </a:r>
          </a:p>
          <a:p>
            <a:pPr algn="ctr" eaLnBrk="1" hangingPunct="1">
              <a:defRPr/>
            </a:pPr>
            <a:r>
              <a:rPr lang="el-GR" altLang="el-GR" sz="2400" b="1">
                <a:latin typeface="Calibri" panose="020F0502020204030204" pitchFamily="34" charset="0"/>
              </a:rPr>
              <a:t>↑Σύστημα ρενίνης αγγειοτανσίνης αλδοστερόνης</a:t>
            </a:r>
          </a:p>
          <a:p>
            <a:pPr algn="ctr" eaLnBrk="1" hangingPunct="1">
              <a:defRPr/>
            </a:pPr>
            <a:r>
              <a:rPr lang="el-GR" altLang="el-GR" sz="2400" b="1">
                <a:latin typeface="Calibri" panose="020F0502020204030204" pitchFamily="34" charset="0"/>
              </a:rPr>
              <a:t>↑</a:t>
            </a:r>
            <a:r>
              <a:rPr lang="en-US" altLang="el-GR" sz="2400" b="1">
                <a:latin typeface="Gill Sans MT" panose="020B0502020104020203" pitchFamily="34" charset="0"/>
              </a:rPr>
              <a:t>ADH</a:t>
            </a:r>
            <a:r>
              <a:rPr lang="en-US" altLang="el-GR" b="1"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183A7D8-2A20-B646-BBA6-0B43C04C1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399D42C-074A-7D41-A462-A13ADBE4B0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chemeClr val="bg1"/>
                </a:solidFill>
              </a:rPr>
              <a:t>Κατακράτηση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l-GR" baseline="30000" dirty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&amp;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l-GR" dirty="0">
                <a:solidFill>
                  <a:schemeClr val="bg1"/>
                </a:solidFill>
              </a:rPr>
              <a:t> στην  ηπατική νόσο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179" name="Text Box 4">
            <a:extLst>
              <a:ext uri="{FF2B5EF4-FFF2-40B4-BE49-F238E27FC236}">
                <a16:creationId xmlns:a16="http://schemas.microsoft.com/office/drawing/2014/main" xmlns="" id="{9123B4FC-7D7B-7648-AF5D-54ADC4391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24000"/>
            <a:ext cx="276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Calibri" panose="020F0502020204030204" pitchFamily="34" charset="0"/>
              </a:rPr>
              <a:t>Κίρρωση ήπατος </a:t>
            </a:r>
            <a:endParaRPr lang="en-US" altLang="el-GR" sz="2800" b="1">
              <a:solidFill>
                <a:schemeClr val="bg1"/>
              </a:solidFill>
            </a:endParaRPr>
          </a:p>
        </p:txBody>
      </p:sp>
      <p:sp>
        <p:nvSpPr>
          <p:cNvPr id="50180" name="Text Box 5">
            <a:extLst>
              <a:ext uri="{FF2B5EF4-FFF2-40B4-BE49-F238E27FC236}">
                <a16:creationId xmlns:a16="http://schemas.microsoft.com/office/drawing/2014/main" xmlns="" id="{65940E7C-58DE-EA42-B046-AF664F593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62200"/>
            <a:ext cx="2703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Calibri" panose="020F0502020204030204" pitchFamily="34" charset="0"/>
              </a:rPr>
              <a:t>Υποαλβουμιναιμία </a:t>
            </a:r>
            <a:endParaRPr lang="en-US" altLang="el-GR" sz="2400" b="1">
              <a:solidFill>
                <a:srgbClr val="FFFF00"/>
              </a:solidFill>
            </a:endParaRPr>
          </a:p>
        </p:txBody>
      </p:sp>
      <p:sp>
        <p:nvSpPr>
          <p:cNvPr id="50181" name="Text Box 6">
            <a:extLst>
              <a:ext uri="{FF2B5EF4-FFF2-40B4-BE49-F238E27FC236}">
                <a16:creationId xmlns:a16="http://schemas.microsoft.com/office/drawing/2014/main" xmlns="" id="{6CFD195A-6609-444C-A873-CD6C50FFA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86000"/>
            <a:ext cx="2554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Calibri" panose="020F0502020204030204" pitchFamily="34" charset="0"/>
              </a:rPr>
              <a:t>Πυλαία υπέρταση </a:t>
            </a:r>
            <a:endParaRPr lang="en-US" altLang="el-GR" sz="2400" b="1">
              <a:solidFill>
                <a:srgbClr val="FFFF00"/>
              </a:solidFill>
            </a:endParaRPr>
          </a:p>
        </p:txBody>
      </p:sp>
      <p:sp>
        <p:nvSpPr>
          <p:cNvPr id="50182" name="Text Box 7">
            <a:extLst>
              <a:ext uri="{FF2B5EF4-FFF2-40B4-BE49-F238E27FC236}">
                <a16:creationId xmlns:a16="http://schemas.microsoft.com/office/drawing/2014/main" xmlns="" id="{6E436B8F-AA8E-9B45-80C3-14C6B649D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276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</a:rPr>
              <a:t>Ασκίτης </a:t>
            </a:r>
            <a:endParaRPr lang="en-US" altLang="el-GR" sz="1800" b="1">
              <a:solidFill>
                <a:schemeClr val="bg1"/>
              </a:solidFill>
            </a:endParaRPr>
          </a:p>
        </p:txBody>
      </p:sp>
      <p:sp>
        <p:nvSpPr>
          <p:cNvPr id="50183" name="Text Box 8">
            <a:extLst>
              <a:ext uri="{FF2B5EF4-FFF2-40B4-BE49-F238E27FC236}">
                <a16:creationId xmlns:a16="http://schemas.microsoft.com/office/drawing/2014/main" xmlns="" id="{FA948381-9D85-A148-9C16-FFB6663D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810000"/>
            <a:ext cx="1597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Char char="¯"/>
            </a:pPr>
            <a:r>
              <a:rPr lang="en-US" altLang="el-GR" sz="1800" b="1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Δραστικού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όγκου αίματος</a:t>
            </a:r>
            <a:endParaRPr lang="en-US" altLang="el-GR" sz="1800" b="1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50184" name="Text Box 9">
            <a:extLst>
              <a:ext uri="{FF2B5EF4-FFF2-40B4-BE49-F238E27FC236}">
                <a16:creationId xmlns:a16="http://schemas.microsoft.com/office/drawing/2014/main" xmlns="" id="{E9FF6149-D5BA-B34A-90ED-93F1B788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4622800"/>
            <a:ext cx="2411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</a:rPr>
              <a:t>Μη ωσμωτική έκκριση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b="1">
                <a:solidFill>
                  <a:schemeClr val="bg1"/>
                </a:solidFill>
              </a:rPr>
              <a:t>ADH</a:t>
            </a:r>
          </a:p>
        </p:txBody>
      </p:sp>
      <p:sp>
        <p:nvSpPr>
          <p:cNvPr id="50185" name="Text Box 10">
            <a:extLst>
              <a:ext uri="{FF2B5EF4-FFF2-40B4-BE49-F238E27FC236}">
                <a16:creationId xmlns:a16="http://schemas.microsoft.com/office/drawing/2014/main" xmlns="" id="{28930A86-3F22-E946-8843-A81B31DC0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72000"/>
            <a:ext cx="860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Symbol" pitchFamily="2" charset="2"/>
              <a:buChar char="­"/>
            </a:pPr>
            <a:r>
              <a:rPr lang="el-GR" altLang="el-GR" sz="24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ΣΝΣ</a:t>
            </a:r>
            <a:endParaRPr lang="en-US" altLang="el-GR" sz="2400" b="1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50186" name="Text Box 11">
            <a:extLst>
              <a:ext uri="{FF2B5EF4-FFF2-40B4-BE49-F238E27FC236}">
                <a16:creationId xmlns:a16="http://schemas.microsoft.com/office/drawing/2014/main" xmlns="" id="{378C583F-1B0F-D745-8A7A-E6EDADE6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288" y="4343400"/>
            <a:ext cx="2652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Symbol" pitchFamily="2" charset="2"/>
              <a:buChar char="­"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Ρενίνης αγγειοτανσίνης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αλδοστερόνης</a:t>
            </a:r>
            <a:endParaRPr lang="en-US" altLang="el-GR" sz="1800" b="1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50187" name="Text Box 12">
            <a:extLst>
              <a:ext uri="{FF2B5EF4-FFF2-40B4-BE49-F238E27FC236}">
                <a16:creationId xmlns:a16="http://schemas.microsoft.com/office/drawing/2014/main" xmlns="" id="{8FD299BF-0184-E94A-B3DA-C339FCDD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4379913"/>
            <a:ext cx="194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Άλλοι παράγοντες</a:t>
            </a:r>
            <a:endParaRPr lang="en-US" altLang="el-GR" sz="1800" b="1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50188" name="Text Box 13">
            <a:extLst>
              <a:ext uri="{FF2B5EF4-FFF2-40B4-BE49-F238E27FC236}">
                <a16:creationId xmlns:a16="http://schemas.microsoft.com/office/drawing/2014/main" xmlns="" id="{282B21FB-A284-E54B-B726-95EEFA8DA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410200"/>
            <a:ext cx="405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Char char="¯"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Νεφρικής αιμοδυναμικής ισοσρροπίας</a:t>
            </a:r>
            <a:endParaRPr lang="en-US" altLang="el-GR" sz="1800" b="1">
              <a:solidFill>
                <a:schemeClr val="bg1"/>
              </a:solidFill>
              <a:sym typeface="Symbol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Char char="¯"/>
            </a:pPr>
            <a:r>
              <a:rPr lang="en-US" altLang="el-GR" sz="1800" b="1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απέκκριση </a:t>
            </a:r>
            <a:r>
              <a:rPr lang="en-US" altLang="el-GR" sz="1800" b="1">
                <a:solidFill>
                  <a:schemeClr val="bg1"/>
                </a:solidFill>
              </a:rPr>
              <a:t>Na</a:t>
            </a:r>
            <a:r>
              <a:rPr lang="en-US" altLang="el-GR" sz="1800" b="1" baseline="30000">
                <a:solidFill>
                  <a:schemeClr val="bg1"/>
                </a:solidFill>
              </a:rPr>
              <a:t>+</a:t>
            </a:r>
            <a:r>
              <a:rPr lang="el-GR" altLang="el-GR" sz="1800" b="1" baseline="300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</a:rPr>
              <a:t>&amp; </a:t>
            </a:r>
            <a:r>
              <a:rPr lang="en-US" altLang="el-GR" sz="1800" b="1">
                <a:solidFill>
                  <a:schemeClr val="bg1"/>
                </a:solidFill>
              </a:rPr>
              <a:t>H</a:t>
            </a:r>
            <a:r>
              <a:rPr lang="en-US" altLang="el-GR" sz="1800" b="1" baseline="-25000">
                <a:solidFill>
                  <a:schemeClr val="bg1"/>
                </a:solidFill>
              </a:rPr>
              <a:t>2</a:t>
            </a:r>
            <a:r>
              <a:rPr lang="en-US" altLang="el-GR" sz="1800" b="1">
                <a:solidFill>
                  <a:schemeClr val="bg1"/>
                </a:solidFill>
              </a:rPr>
              <a:t>O</a:t>
            </a:r>
            <a:endParaRPr lang="en-US" altLang="el-GR" sz="1800" b="1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50189" name="Text Box 14">
            <a:extLst>
              <a:ext uri="{FF2B5EF4-FFF2-40B4-BE49-F238E27FC236}">
                <a16:creationId xmlns:a16="http://schemas.microsoft.com/office/drawing/2014/main" xmlns="" id="{90F1D8D7-79F5-B04A-9420-C5D106091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628491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Calibri" panose="020F0502020204030204" pitchFamily="34" charset="0"/>
              </a:rPr>
              <a:t>Ασκίτης , οίδημα </a:t>
            </a:r>
            <a:endParaRPr lang="en-US" altLang="el-GR" sz="1800" b="1">
              <a:solidFill>
                <a:schemeClr val="bg1"/>
              </a:solidFill>
            </a:endParaRPr>
          </a:p>
        </p:txBody>
      </p:sp>
      <p:sp>
        <p:nvSpPr>
          <p:cNvPr id="50190" name="Line 15">
            <a:extLst>
              <a:ext uri="{FF2B5EF4-FFF2-40B4-BE49-F238E27FC236}">
                <a16:creationId xmlns:a16="http://schemas.microsoft.com/office/drawing/2014/main" xmlns="" id="{B301B7E7-9885-1048-929A-3133C2C9A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981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1" name="Freeform 17">
            <a:extLst>
              <a:ext uri="{FF2B5EF4-FFF2-40B4-BE49-F238E27FC236}">
                <a16:creationId xmlns:a16="http://schemas.microsoft.com/office/drawing/2014/main" xmlns="" id="{1D3B3AA8-4679-1947-A9BB-353673296775}"/>
              </a:ext>
            </a:extLst>
          </p:cNvPr>
          <p:cNvSpPr>
            <a:spLocks/>
          </p:cNvSpPr>
          <p:nvPr/>
        </p:nvSpPr>
        <p:spPr bwMode="auto">
          <a:xfrm>
            <a:off x="1524000" y="1981200"/>
            <a:ext cx="1668463" cy="388938"/>
          </a:xfrm>
          <a:custGeom>
            <a:avLst/>
            <a:gdLst>
              <a:gd name="T0" fmla="*/ 2147483646 w 1051"/>
              <a:gd name="T1" fmla="*/ 0 h 245"/>
              <a:gd name="T2" fmla="*/ 0 w 1051"/>
              <a:gd name="T3" fmla="*/ 0 h 245"/>
              <a:gd name="T4" fmla="*/ 2147483646 w 1051"/>
              <a:gd name="T5" fmla="*/ 2147483646 h 245"/>
              <a:gd name="T6" fmla="*/ 0 60000 65536"/>
              <a:gd name="T7" fmla="*/ 0 60000 65536"/>
              <a:gd name="T8" fmla="*/ 0 60000 65536"/>
              <a:gd name="T9" fmla="*/ 0 w 1051"/>
              <a:gd name="T10" fmla="*/ 0 h 245"/>
              <a:gd name="T11" fmla="*/ 1051 w 1051"/>
              <a:gd name="T12" fmla="*/ 245 h 2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1" h="245">
                <a:moveTo>
                  <a:pt x="1051" y="0"/>
                </a:moveTo>
                <a:lnTo>
                  <a:pt x="0" y="0"/>
                </a:lnTo>
                <a:lnTo>
                  <a:pt x="2" y="245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2" name="Text Box 18">
            <a:extLst>
              <a:ext uri="{FF2B5EF4-FFF2-40B4-BE49-F238E27FC236}">
                <a16:creationId xmlns:a16="http://schemas.microsoft.com/office/drawing/2014/main" xmlns="" id="{638196FF-6B62-A842-A22A-43B7FCF3A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371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Calibri" panose="020F0502020204030204" pitchFamily="34" charset="0"/>
              </a:rPr>
              <a:t>Σπλαγχική αγγειοδιαστολή </a:t>
            </a:r>
            <a:endParaRPr lang="en-US" altLang="el-GR" sz="2400" b="1">
              <a:solidFill>
                <a:srgbClr val="FFFF00"/>
              </a:solidFill>
            </a:endParaRPr>
          </a:p>
        </p:txBody>
      </p:sp>
      <p:sp>
        <p:nvSpPr>
          <p:cNvPr id="50193" name="Freeform 19">
            <a:extLst>
              <a:ext uri="{FF2B5EF4-FFF2-40B4-BE49-F238E27FC236}">
                <a16:creationId xmlns:a16="http://schemas.microsoft.com/office/drawing/2014/main" xmlns="" id="{D6928851-692C-C14C-B04E-D84660CBAEDB}"/>
              </a:ext>
            </a:extLst>
          </p:cNvPr>
          <p:cNvSpPr>
            <a:spLocks/>
          </p:cNvSpPr>
          <p:nvPr/>
        </p:nvSpPr>
        <p:spPr bwMode="auto">
          <a:xfrm>
            <a:off x="5943600" y="1981200"/>
            <a:ext cx="1843088" cy="420688"/>
          </a:xfrm>
          <a:custGeom>
            <a:avLst/>
            <a:gdLst>
              <a:gd name="T0" fmla="*/ 0 w 1161"/>
              <a:gd name="T1" fmla="*/ 0 h 265"/>
              <a:gd name="T2" fmla="*/ 2147483646 w 1161"/>
              <a:gd name="T3" fmla="*/ 0 h 265"/>
              <a:gd name="T4" fmla="*/ 2147483646 w 1161"/>
              <a:gd name="T5" fmla="*/ 2147483646 h 265"/>
              <a:gd name="T6" fmla="*/ 0 60000 65536"/>
              <a:gd name="T7" fmla="*/ 0 60000 65536"/>
              <a:gd name="T8" fmla="*/ 0 60000 65536"/>
              <a:gd name="T9" fmla="*/ 0 w 1161"/>
              <a:gd name="T10" fmla="*/ 0 h 265"/>
              <a:gd name="T11" fmla="*/ 1161 w 1161"/>
              <a:gd name="T12" fmla="*/ 265 h 2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1" h="265">
                <a:moveTo>
                  <a:pt x="0" y="0"/>
                </a:moveTo>
                <a:lnTo>
                  <a:pt x="1161" y="0"/>
                </a:lnTo>
                <a:lnTo>
                  <a:pt x="1152" y="265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4" name="Line 20">
            <a:extLst>
              <a:ext uri="{FF2B5EF4-FFF2-40B4-BE49-F238E27FC236}">
                <a16:creationId xmlns:a16="http://schemas.microsoft.com/office/drawing/2014/main" xmlns="" id="{72D5856C-806E-1B4A-8C5E-C56ECC78E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0574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5" name="Line 22">
            <a:extLst>
              <a:ext uri="{FF2B5EF4-FFF2-40B4-BE49-F238E27FC236}">
                <a16:creationId xmlns:a16="http://schemas.microsoft.com/office/drawing/2014/main" xmlns="" id="{FA46FC38-D74F-D246-94D2-5A1AD8C490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2895600"/>
            <a:ext cx="228600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6" name="Line 23">
            <a:extLst>
              <a:ext uri="{FF2B5EF4-FFF2-40B4-BE49-F238E27FC236}">
                <a16:creationId xmlns:a16="http://schemas.microsoft.com/office/drawing/2014/main" xmlns="" id="{F933587A-931C-CB43-80F3-A69F19255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895600"/>
            <a:ext cx="198120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7" name="Freeform 25">
            <a:extLst>
              <a:ext uri="{FF2B5EF4-FFF2-40B4-BE49-F238E27FC236}">
                <a16:creationId xmlns:a16="http://schemas.microsoft.com/office/drawing/2014/main" xmlns="" id="{A097A842-BC31-6F4F-AE90-384B770E7EFF}"/>
              </a:ext>
            </a:extLst>
          </p:cNvPr>
          <p:cNvSpPr>
            <a:spLocks/>
          </p:cNvSpPr>
          <p:nvPr/>
        </p:nvSpPr>
        <p:spPr bwMode="auto">
          <a:xfrm>
            <a:off x="1447800" y="3990975"/>
            <a:ext cx="1744663" cy="352425"/>
          </a:xfrm>
          <a:custGeom>
            <a:avLst/>
            <a:gdLst>
              <a:gd name="T0" fmla="*/ 2147483646 w 1099"/>
              <a:gd name="T1" fmla="*/ 0 h 222"/>
              <a:gd name="T2" fmla="*/ 2147483646 w 1099"/>
              <a:gd name="T3" fmla="*/ 0 h 222"/>
              <a:gd name="T4" fmla="*/ 0 w 1099"/>
              <a:gd name="T5" fmla="*/ 2147483646 h 222"/>
              <a:gd name="T6" fmla="*/ 0 60000 65536"/>
              <a:gd name="T7" fmla="*/ 0 60000 65536"/>
              <a:gd name="T8" fmla="*/ 0 60000 65536"/>
              <a:gd name="T9" fmla="*/ 0 w 1099"/>
              <a:gd name="T10" fmla="*/ 0 h 222"/>
              <a:gd name="T11" fmla="*/ 1099 w 1099"/>
              <a:gd name="T12" fmla="*/ 222 h 2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9" h="222">
                <a:moveTo>
                  <a:pt x="1099" y="0"/>
                </a:moveTo>
                <a:lnTo>
                  <a:pt x="11" y="0"/>
                </a:lnTo>
                <a:lnTo>
                  <a:pt x="0" y="222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8" name="Freeform 26">
            <a:extLst>
              <a:ext uri="{FF2B5EF4-FFF2-40B4-BE49-F238E27FC236}">
                <a16:creationId xmlns:a16="http://schemas.microsoft.com/office/drawing/2014/main" xmlns="" id="{3967ECAD-E014-F643-AC65-FAC81429097B}"/>
              </a:ext>
            </a:extLst>
          </p:cNvPr>
          <p:cNvSpPr>
            <a:spLocks/>
          </p:cNvSpPr>
          <p:nvPr/>
        </p:nvSpPr>
        <p:spPr bwMode="auto">
          <a:xfrm>
            <a:off x="5413375" y="4035425"/>
            <a:ext cx="2282825" cy="307975"/>
          </a:xfrm>
          <a:custGeom>
            <a:avLst/>
            <a:gdLst>
              <a:gd name="T0" fmla="*/ 0 w 1438"/>
              <a:gd name="T1" fmla="*/ 0 h 194"/>
              <a:gd name="T2" fmla="*/ 2147483646 w 1438"/>
              <a:gd name="T3" fmla="*/ 0 h 194"/>
              <a:gd name="T4" fmla="*/ 2147483646 w 1438"/>
              <a:gd name="T5" fmla="*/ 2147483646 h 194"/>
              <a:gd name="T6" fmla="*/ 0 60000 65536"/>
              <a:gd name="T7" fmla="*/ 0 60000 65536"/>
              <a:gd name="T8" fmla="*/ 0 60000 65536"/>
              <a:gd name="T9" fmla="*/ 0 w 1438"/>
              <a:gd name="T10" fmla="*/ 0 h 194"/>
              <a:gd name="T11" fmla="*/ 1438 w 1438"/>
              <a:gd name="T12" fmla="*/ 194 h 1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8" h="194">
                <a:moveTo>
                  <a:pt x="0" y="0"/>
                </a:moveTo>
                <a:lnTo>
                  <a:pt x="1427" y="0"/>
                </a:lnTo>
                <a:lnTo>
                  <a:pt x="1438" y="194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99" name="Line 27">
            <a:extLst>
              <a:ext uri="{FF2B5EF4-FFF2-40B4-BE49-F238E27FC236}">
                <a16:creationId xmlns:a16="http://schemas.microsoft.com/office/drawing/2014/main" xmlns="" id="{E6374017-A1C1-6046-B019-5B58E05381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419600"/>
            <a:ext cx="6858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0" name="Line 28">
            <a:extLst>
              <a:ext uri="{FF2B5EF4-FFF2-40B4-BE49-F238E27FC236}">
                <a16:creationId xmlns:a16="http://schemas.microsoft.com/office/drawing/2014/main" xmlns="" id="{369E6CD6-8AEE-2148-9F1D-88EA16218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419600"/>
            <a:ext cx="6858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1" name="Line 30">
            <a:extLst>
              <a:ext uri="{FF2B5EF4-FFF2-40B4-BE49-F238E27FC236}">
                <a16:creationId xmlns:a16="http://schemas.microsoft.com/office/drawing/2014/main" xmlns="" id="{A0712439-6636-F948-898A-E1D01C3A1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4275" y="5262563"/>
            <a:ext cx="263525" cy="1619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2" name="Freeform 32">
            <a:extLst>
              <a:ext uri="{FF2B5EF4-FFF2-40B4-BE49-F238E27FC236}">
                <a16:creationId xmlns:a16="http://schemas.microsoft.com/office/drawing/2014/main" xmlns="" id="{266AB1B1-9228-AC41-BFA2-FF3399EF13D7}"/>
              </a:ext>
            </a:extLst>
          </p:cNvPr>
          <p:cNvSpPr>
            <a:spLocks/>
          </p:cNvSpPr>
          <p:nvPr/>
        </p:nvSpPr>
        <p:spPr bwMode="auto">
          <a:xfrm>
            <a:off x="1143000" y="5105400"/>
            <a:ext cx="1371600" cy="596900"/>
          </a:xfrm>
          <a:custGeom>
            <a:avLst/>
            <a:gdLst>
              <a:gd name="T0" fmla="*/ 0 w 864"/>
              <a:gd name="T1" fmla="*/ 0 h 376"/>
              <a:gd name="T2" fmla="*/ 0 w 864"/>
              <a:gd name="T3" fmla="*/ 2147483646 h 376"/>
              <a:gd name="T4" fmla="*/ 2147483646 w 864"/>
              <a:gd name="T5" fmla="*/ 2147483646 h 376"/>
              <a:gd name="T6" fmla="*/ 0 60000 65536"/>
              <a:gd name="T7" fmla="*/ 0 60000 65536"/>
              <a:gd name="T8" fmla="*/ 0 60000 65536"/>
              <a:gd name="T9" fmla="*/ 0 w 864"/>
              <a:gd name="T10" fmla="*/ 0 h 376"/>
              <a:gd name="T11" fmla="*/ 864 w 864"/>
              <a:gd name="T12" fmla="*/ 376 h 3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376">
                <a:moveTo>
                  <a:pt x="0" y="0"/>
                </a:moveTo>
                <a:lnTo>
                  <a:pt x="0" y="376"/>
                </a:lnTo>
                <a:lnTo>
                  <a:pt x="864" y="376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3" name="Freeform 33">
            <a:extLst>
              <a:ext uri="{FF2B5EF4-FFF2-40B4-BE49-F238E27FC236}">
                <a16:creationId xmlns:a16="http://schemas.microsoft.com/office/drawing/2014/main" xmlns="" id="{E937C332-9D10-EA4F-86A7-2EE8A870AD18}"/>
              </a:ext>
            </a:extLst>
          </p:cNvPr>
          <p:cNvSpPr>
            <a:spLocks/>
          </p:cNvSpPr>
          <p:nvPr/>
        </p:nvSpPr>
        <p:spPr bwMode="auto">
          <a:xfrm>
            <a:off x="6934200" y="5029200"/>
            <a:ext cx="1219200" cy="520700"/>
          </a:xfrm>
          <a:custGeom>
            <a:avLst/>
            <a:gdLst>
              <a:gd name="T0" fmla="*/ 2147483646 w 768"/>
              <a:gd name="T1" fmla="*/ 0 h 328"/>
              <a:gd name="T2" fmla="*/ 2147483646 w 768"/>
              <a:gd name="T3" fmla="*/ 2147483646 h 328"/>
              <a:gd name="T4" fmla="*/ 0 w 768"/>
              <a:gd name="T5" fmla="*/ 2147483646 h 328"/>
              <a:gd name="T6" fmla="*/ 0 60000 65536"/>
              <a:gd name="T7" fmla="*/ 0 60000 65536"/>
              <a:gd name="T8" fmla="*/ 0 60000 65536"/>
              <a:gd name="T9" fmla="*/ 0 w 768"/>
              <a:gd name="T10" fmla="*/ 0 h 328"/>
              <a:gd name="T11" fmla="*/ 768 w 768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328">
                <a:moveTo>
                  <a:pt x="768" y="0"/>
                </a:moveTo>
                <a:lnTo>
                  <a:pt x="768" y="328"/>
                </a:lnTo>
                <a:lnTo>
                  <a:pt x="0" y="328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4" name="Line 34">
            <a:extLst>
              <a:ext uri="{FF2B5EF4-FFF2-40B4-BE49-F238E27FC236}">
                <a16:creationId xmlns:a16="http://schemas.microsoft.com/office/drawing/2014/main" xmlns="" id="{2D056EA2-AA38-5C43-BC67-D1A3C8B65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7432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5" name="Line 35">
            <a:extLst>
              <a:ext uri="{FF2B5EF4-FFF2-40B4-BE49-F238E27FC236}">
                <a16:creationId xmlns:a16="http://schemas.microsoft.com/office/drawing/2014/main" xmlns="" id="{7F3BE68C-8314-F944-A7C8-320AA203A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6576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6" name="Line 36">
            <a:extLst>
              <a:ext uri="{FF2B5EF4-FFF2-40B4-BE49-F238E27FC236}">
                <a16:creationId xmlns:a16="http://schemas.microsoft.com/office/drawing/2014/main" xmlns="" id="{FA6649E9-65DB-D64A-8165-B1B88E83B0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60960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207" name="Line 37">
            <a:extLst>
              <a:ext uri="{FF2B5EF4-FFF2-40B4-BE49-F238E27FC236}">
                <a16:creationId xmlns:a16="http://schemas.microsoft.com/office/drawing/2014/main" xmlns="" id="{D61E837A-A482-B549-867C-2CB72736E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251450"/>
            <a:ext cx="2286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CE77F2F-A0D1-C74C-BD9C-4A6C8A403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>
            <a:extLst>
              <a:ext uri="{FF2B5EF4-FFF2-40B4-BE49-F238E27FC236}">
                <a16:creationId xmlns:a16="http://schemas.microsoft.com/office/drawing/2014/main" xmlns="" id="{8F77D2F2-E654-0342-8842-8DCCF5C19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572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4400" b="1">
              <a:solidFill>
                <a:schemeClr val="bg1"/>
              </a:solidFill>
            </a:endParaRPr>
          </a:p>
        </p:txBody>
      </p:sp>
      <p:sp>
        <p:nvSpPr>
          <p:cNvPr id="52227" name="Text Box 6">
            <a:extLst>
              <a:ext uri="{FF2B5EF4-FFF2-40B4-BE49-F238E27FC236}">
                <a16:creationId xmlns:a16="http://schemas.microsoft.com/office/drawing/2014/main" xmlns="" id="{56EE70B5-F19A-214E-8E84-F1A62D460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228600"/>
            <a:ext cx="5962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chemeClr val="bg1"/>
                </a:solidFill>
                <a:latin typeface="Calibri" panose="020F0502020204030204" pitchFamily="34" charset="0"/>
              </a:rPr>
              <a:t>Μηχανισμοί κατακράτησης</a:t>
            </a:r>
            <a:r>
              <a:rPr lang="en-US" altLang="el-GR" sz="2800">
                <a:solidFill>
                  <a:schemeClr val="bg1"/>
                </a:solidFill>
              </a:rPr>
              <a:t> Na</a:t>
            </a:r>
            <a:r>
              <a:rPr lang="en-US" altLang="el-GR" sz="2800" baseline="30000">
                <a:solidFill>
                  <a:schemeClr val="bg1"/>
                </a:solidFill>
              </a:rPr>
              <a:t>+</a:t>
            </a:r>
            <a:r>
              <a:rPr lang="el-GR" altLang="el-GR" sz="2800" baseline="300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altLang="el-GR" sz="2800">
                <a:solidFill>
                  <a:schemeClr val="bg1"/>
                </a:solidFill>
                <a:latin typeface="Calibri" panose="020F0502020204030204" pitchFamily="34" charset="0"/>
              </a:rPr>
              <a:t>&amp; </a:t>
            </a:r>
            <a:r>
              <a:rPr lang="en-US" altLang="el-GR" sz="2800">
                <a:solidFill>
                  <a:schemeClr val="bg1"/>
                </a:solidFill>
              </a:rPr>
              <a:t>H</a:t>
            </a:r>
            <a:r>
              <a:rPr lang="en-US" altLang="el-GR" sz="2800" baseline="-25000">
                <a:solidFill>
                  <a:schemeClr val="bg1"/>
                </a:solidFill>
              </a:rPr>
              <a:t>2</a:t>
            </a:r>
            <a:r>
              <a:rPr lang="en-US" altLang="el-GR" sz="2800">
                <a:solidFill>
                  <a:schemeClr val="bg1"/>
                </a:solidFill>
              </a:rPr>
              <a:t>O</a:t>
            </a:r>
            <a:r>
              <a:rPr lang="el-GR" altLang="el-GR" sz="28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chemeClr val="bg1"/>
                </a:solidFill>
                <a:latin typeface="Calibri" panose="020F0502020204030204" pitchFamily="34" charset="0"/>
              </a:rPr>
              <a:t>στο Νεφρωσικό Σύνδρομο </a:t>
            </a:r>
            <a:endParaRPr lang="en-US" altLang="el-GR" sz="2800">
              <a:solidFill>
                <a:schemeClr val="bg1"/>
              </a:solidFill>
            </a:endParaRPr>
          </a:p>
        </p:txBody>
      </p:sp>
      <p:sp>
        <p:nvSpPr>
          <p:cNvPr id="52228" name="AutoShape 9">
            <a:extLst>
              <a:ext uri="{FF2B5EF4-FFF2-40B4-BE49-F238E27FC236}">
                <a16:creationId xmlns:a16="http://schemas.microsoft.com/office/drawing/2014/main" xmlns="" id="{C5525386-8A81-6542-BDAD-903825219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219200"/>
            <a:ext cx="3124200" cy="685800"/>
          </a:xfrm>
          <a:prstGeom prst="flowChartAlternateProcess">
            <a:avLst/>
          </a:prstGeom>
          <a:solidFill>
            <a:srgbClr val="990033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Calibri" panose="020F0502020204030204" pitchFamily="34" charset="0"/>
              </a:rPr>
              <a:t>Σπειραματική νόσος</a:t>
            </a:r>
            <a:endParaRPr lang="en-US" altLang="el-GR" sz="2800" b="1">
              <a:solidFill>
                <a:schemeClr val="bg1"/>
              </a:solidFill>
            </a:endParaRPr>
          </a:p>
        </p:txBody>
      </p:sp>
      <p:sp>
        <p:nvSpPr>
          <p:cNvPr id="52229" name="AutoShape 10">
            <a:extLst>
              <a:ext uri="{FF2B5EF4-FFF2-40B4-BE49-F238E27FC236}">
                <a16:creationId xmlns:a16="http://schemas.microsoft.com/office/drawing/2014/main" xmlns="" id="{1FB2D6A4-F3FA-774C-A75D-256CEC043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81200"/>
            <a:ext cx="3352800" cy="685800"/>
          </a:xfrm>
          <a:prstGeom prst="flowChartAlternateProcess">
            <a:avLst/>
          </a:prstGeom>
          <a:solidFill>
            <a:srgbClr val="8A008A"/>
          </a:solidFill>
          <a:ln w="57150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</a:rPr>
              <a:t>Σοβαρή πρωτεινουρία </a:t>
            </a:r>
            <a:endParaRPr lang="en-US" altLang="el-GR" sz="2000" b="1">
              <a:solidFill>
                <a:schemeClr val="bg1"/>
              </a:solidFill>
            </a:endParaRPr>
          </a:p>
        </p:txBody>
      </p:sp>
      <p:sp>
        <p:nvSpPr>
          <p:cNvPr id="52230" name="AutoShape 11">
            <a:extLst>
              <a:ext uri="{FF2B5EF4-FFF2-40B4-BE49-F238E27FC236}">
                <a16:creationId xmlns:a16="http://schemas.microsoft.com/office/drawing/2014/main" xmlns="" id="{4BBCE4B5-A21E-0048-BB50-CA9C7EF04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819400"/>
            <a:ext cx="3505200" cy="609600"/>
          </a:xfrm>
          <a:prstGeom prst="flowChartAlternateProcess">
            <a:avLst/>
          </a:prstGeom>
          <a:solidFill>
            <a:srgbClr val="339966"/>
          </a:solidFill>
          <a:ln w="57150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</a:rPr>
              <a:t>Υποαλβουμιναιμία </a:t>
            </a:r>
            <a:endParaRPr lang="en-US" altLang="el-GR" sz="2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 </a:t>
            </a: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Ωσμωτική πίεση </a:t>
            </a:r>
            <a:endParaRPr lang="en-US" altLang="el-GR" sz="2000" b="1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52231" name="AutoShape 12">
            <a:extLst>
              <a:ext uri="{FF2B5EF4-FFF2-40B4-BE49-F238E27FC236}">
                <a16:creationId xmlns:a16="http://schemas.microsoft.com/office/drawing/2014/main" xmlns="" id="{88E325EC-AE47-214D-BD20-2EE108A0B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581400"/>
            <a:ext cx="3505200" cy="609600"/>
          </a:xfrm>
          <a:prstGeom prst="flowChartAlternateProcess">
            <a:avLst/>
          </a:prstGeom>
          <a:solidFill>
            <a:srgbClr val="000099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</a:rPr>
              <a:t>Μεταβολή στις δυνάμεις</a:t>
            </a:r>
            <a:endParaRPr lang="en-US" altLang="el-GR" sz="2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</a:rPr>
              <a:t>Starling </a:t>
            </a:r>
          </a:p>
        </p:txBody>
      </p:sp>
      <p:sp>
        <p:nvSpPr>
          <p:cNvPr id="52232" name="AutoShape 13">
            <a:extLst>
              <a:ext uri="{FF2B5EF4-FFF2-40B4-BE49-F238E27FC236}">
                <a16:creationId xmlns:a16="http://schemas.microsoft.com/office/drawing/2014/main" xmlns="" id="{921524B0-C3E8-4C48-A5F9-547258917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67200"/>
            <a:ext cx="3505200" cy="609600"/>
          </a:xfrm>
          <a:prstGeom prst="flowChartAlternateProcess">
            <a:avLst/>
          </a:prstGeom>
          <a:solidFill>
            <a:srgbClr val="990033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</a:t>
            </a: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Διάμεσου υγρού</a:t>
            </a:r>
            <a:endParaRPr lang="en-US" altLang="el-GR" sz="2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</a:t>
            </a: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Αρτηριακή  υπογκαιμία</a:t>
            </a:r>
            <a:endParaRPr lang="en-US" altLang="el-GR" sz="2000" b="1">
              <a:solidFill>
                <a:schemeClr val="bg1"/>
              </a:solidFill>
            </a:endParaRPr>
          </a:p>
        </p:txBody>
      </p:sp>
      <p:sp>
        <p:nvSpPr>
          <p:cNvPr id="52233" name="AutoShape 14">
            <a:extLst>
              <a:ext uri="{FF2B5EF4-FFF2-40B4-BE49-F238E27FC236}">
                <a16:creationId xmlns:a16="http://schemas.microsoft.com/office/drawing/2014/main" xmlns="" id="{B44D2B3B-73E2-6E4F-9931-E37CA417E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953000"/>
            <a:ext cx="3505200" cy="1752600"/>
          </a:xfrm>
          <a:prstGeom prst="flowChartAlternateProcess">
            <a:avLst/>
          </a:prstGeom>
          <a:solidFill>
            <a:srgbClr val="8A008A"/>
          </a:solidFill>
          <a:ln w="57150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 </a:t>
            </a: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ΣΝΣ</a:t>
            </a:r>
            <a:endParaRPr lang="en-US" altLang="el-GR" sz="2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Char char="­"/>
            </a:pP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Ρενίνη-Αγγειτανσίνη</a:t>
            </a:r>
            <a:endParaRPr lang="en-US" altLang="el-GR" sz="2000" b="1">
              <a:solidFill>
                <a:schemeClr val="bg1"/>
              </a:solidFill>
              <a:sym typeface="Symbol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Char char="­"/>
            </a:pP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Αλδοστερόνη</a:t>
            </a:r>
            <a:endParaRPr lang="en-US" altLang="el-GR" sz="2000" b="1">
              <a:solidFill>
                <a:schemeClr val="bg1"/>
              </a:solidFill>
              <a:sym typeface="Symbol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Char char="­"/>
            </a:pP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 ADH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Symbol" pitchFamily="2" charset="2"/>
              <a:buChar char="­"/>
            </a:pP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Calibri" panose="020F0502020204030204" pitchFamily="34" charset="0"/>
                <a:sym typeface="Symbol" pitchFamily="2" charset="2"/>
              </a:rPr>
              <a:t>Νεφρική ροή αιμάτος</a:t>
            </a:r>
            <a:r>
              <a:rPr lang="en-US" altLang="el-GR" sz="2000" b="1">
                <a:solidFill>
                  <a:schemeClr val="bg1"/>
                </a:solidFill>
                <a:sym typeface="Symbol" pitchFamily="2" charset="2"/>
              </a:rPr>
              <a:t>, GFR</a:t>
            </a:r>
          </a:p>
        </p:txBody>
      </p:sp>
      <p:sp>
        <p:nvSpPr>
          <p:cNvPr id="52234" name="Line 19">
            <a:extLst>
              <a:ext uri="{FF2B5EF4-FFF2-40B4-BE49-F238E27FC236}">
                <a16:creationId xmlns:a16="http://schemas.microsoft.com/office/drawing/2014/main" xmlns="" id="{93CBD25E-BD91-0143-9930-A48A243C8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6096000"/>
            <a:ext cx="1600200" cy="0"/>
          </a:xfrm>
          <a:prstGeom prst="line">
            <a:avLst/>
          </a:prstGeom>
          <a:noFill/>
          <a:ln w="76200">
            <a:solidFill>
              <a:srgbClr val="FFFF00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35" name="TextBox 15">
            <a:extLst>
              <a:ext uri="{FF2B5EF4-FFF2-40B4-BE49-F238E27FC236}">
                <a16:creationId xmlns:a16="http://schemas.microsoft.com/office/drawing/2014/main" xmlns="" id="{1D5AB5FC-483D-0440-B10A-1C5182E12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791200"/>
            <a:ext cx="23622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 b="1">
                <a:latin typeface="Calibri" panose="020F0502020204030204" pitchFamily="34" charset="0"/>
              </a:rPr>
              <a:t>Οίδημα </a:t>
            </a:r>
            <a:endParaRPr lang="en-US" altLang="el-GR" sz="3600" b="1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EE83047-F11D-0041-8D01-8A9D23149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xmlns="" id="{8BE9A585-A058-994C-AED3-140C682F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 b="1"/>
              <a:t>Προνεφρική ΟΝΒ=↓ Παροχή αίματος </a:t>
            </a:r>
            <a:endParaRPr lang="en-US" altLang="el-GR" sz="3600" b="1"/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xmlns="" id="{EE48DD1E-433D-814D-9C44-09270399C0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Πραγματική υπογκαιμία 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Υπόταση 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Υπερογκαιμία με ↓ δραστικό όγκο αίματος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Διαταραχή της νεφρικής αγγειακής αυτορρύθμισης</a:t>
            </a:r>
          </a:p>
          <a:p>
            <a:pPr marL="514350" indent="-514350" eaLnBrk="1" hangingPunct="1"/>
            <a:endParaRPr lang="el-GR" altLang="el-GR" sz="3200">
              <a:latin typeface="Cambria" panose="02040503050406030204" pitchFamily="18" charset="0"/>
            </a:endParaRPr>
          </a:p>
          <a:p>
            <a:pPr marL="514350" indent="-514350" eaLnBrk="1" hangingPunct="1"/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9C253BB-43F0-E147-B2DF-FB390E726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xmlns="" id="{C4BFD006-4DF4-1140-BCCA-456170D3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Επηρεασμένη νεφρική αυτορρύθμιση </a:t>
            </a:r>
            <a:endParaRPr lang="en-US" altLang="el-GR" b="1"/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xmlns="" id="{AEA36051-970A-3645-9B37-372E05FB22F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/>
              <a:t>Καταστάσεις ή φάρμακα που επηρεάζουν την ικανότητα του νεφρού να αυτορρυθμίζει την αιματική ροή του, ως αντιρρόπηση σε μεταβολές του δραστικού όγκου αίματος, μπορούν να προκαλέσουν προνεφρική ΟΝΒ.</a:t>
            </a:r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4EDC0D2-1578-F448-9405-BEB6FBAFD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- Τίτλος">
            <a:extLst>
              <a:ext uri="{FF2B5EF4-FFF2-40B4-BE49-F238E27FC236}">
                <a16:creationId xmlns:a16="http://schemas.microsoft.com/office/drawing/2014/main" xmlns="" id="{F908C6B9-71B6-6345-881B-1050B49D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Νεφρική αιμοδυναμική αυτορρύθμιση</a:t>
            </a:r>
          </a:p>
        </p:txBody>
      </p:sp>
      <p:sp>
        <p:nvSpPr>
          <p:cNvPr id="56322" name="2 - Θέση περιεχομένου">
            <a:extLst>
              <a:ext uri="{FF2B5EF4-FFF2-40B4-BE49-F238E27FC236}">
                <a16:creationId xmlns:a16="http://schemas.microsoft.com/office/drawing/2014/main" xmlns="" id="{797764ED-7666-7A42-A044-EEE7C1D8C2D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/>
              <a:t>Η νεφρική αιματική ροή παραμένει σχετικά σταθερή παρά τις μεταβολές στην ΑΠ και την νεφρική πίεση διήθησης.</a:t>
            </a:r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:a16="http://schemas.microsoft.com/office/drawing/2014/main" xmlns="" id="{CF81D3DC-BC6D-5841-A250-8D5B4BDA810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hangingPunct="1">
              <a:buFont typeface="Wingdings 3" panose="05040102010807070707" pitchFamily="18" charset="2"/>
              <a:buChar char=""/>
              <a:defRPr/>
            </a:pPr>
            <a:r>
              <a:rPr lang="el-GR"/>
              <a:t>Αυτο επιτυγχάνεται μέσω μεταβολών στον τόνο του προσαγωγού αρτηριδίου.</a:t>
            </a:r>
          </a:p>
          <a:p>
            <a:pPr eaLnBrk="1" hangingPunct="1">
              <a:buFont typeface="Wingdings 3" panose="05040102010807070707" pitchFamily="18" charset="2"/>
              <a:buChar char=""/>
              <a:defRPr/>
            </a:pPr>
            <a:r>
              <a:rPr lang="el-GR" b="1">
                <a:latin typeface="Cambria" pitchFamily="18" charset="0"/>
              </a:rPr>
              <a:t>Αγγειοδιαστολή προσαγωγού</a:t>
            </a:r>
            <a:r>
              <a:rPr lang="en-US" b="1">
                <a:latin typeface="Bookman Old Style" pitchFamily="18" charset="0"/>
              </a:rPr>
              <a:t>:</a:t>
            </a:r>
            <a:r>
              <a:rPr lang="el-GR" b="1">
                <a:latin typeface="Cambria" pitchFamily="18" charset="0"/>
              </a:rPr>
              <a:t> ↑ </a:t>
            </a:r>
            <a:r>
              <a:rPr lang="en-US" b="1">
                <a:latin typeface="Bookman Old Style" pitchFamily="18" charset="0"/>
              </a:rPr>
              <a:t>GFR</a:t>
            </a:r>
          </a:p>
          <a:p>
            <a:pPr eaLnBrk="1" hangingPunct="1">
              <a:buFont typeface="Wingdings 3" panose="05040102010807070707" pitchFamily="18" charset="2"/>
              <a:buChar char=""/>
              <a:defRPr/>
            </a:pPr>
            <a:r>
              <a:rPr lang="el-GR" b="1">
                <a:latin typeface="Cambria" pitchFamily="18" charset="0"/>
              </a:rPr>
              <a:t>Αγγειοσύσπαση του προσαγωγού</a:t>
            </a:r>
            <a:r>
              <a:rPr lang="en-US" b="1">
                <a:latin typeface="Bookman Old Style" pitchFamily="18" charset="0"/>
              </a:rPr>
              <a:t>:</a:t>
            </a:r>
            <a:r>
              <a:rPr lang="el-GR" b="1">
                <a:latin typeface="Cambria" pitchFamily="18" charset="0"/>
              </a:rPr>
              <a:t> ↓ </a:t>
            </a:r>
            <a:r>
              <a:rPr lang="en-US" b="1">
                <a:latin typeface="Bookman Old Style" pitchFamily="18" charset="0"/>
              </a:rPr>
              <a:t>GFR</a:t>
            </a:r>
            <a:endParaRPr lang="el-GR" b="1">
              <a:latin typeface="Cambria" pitchFamily="18" charset="0"/>
            </a:endParaRPr>
          </a:p>
          <a:p>
            <a:pPr eaLnBrk="1" hangingPunct="1">
              <a:buFont typeface="Wingdings 3" panose="05040102010807070707" pitchFamily="18" charset="2"/>
              <a:buChar char=""/>
              <a:defRPr/>
            </a:pPr>
            <a:endParaRPr lang="el-GR" b="1">
              <a:latin typeface="Cambria" pitchFamily="18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8B4E047-8369-5F49-AC68-857FDF4BF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xmlns="" id="{FEAB7C20-B5E0-FE46-99E7-2A089F275DD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79438"/>
            <a:ext cx="4005262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>
            <a:extLst>
              <a:ext uri="{FF2B5EF4-FFF2-40B4-BE49-F238E27FC236}">
                <a16:creationId xmlns:a16="http://schemas.microsoft.com/office/drawing/2014/main" xmlns="" id="{6012B0D7-CC2C-AE4D-8B36-8AE8C8546B5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914400"/>
            <a:ext cx="31956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>
            <a:extLst>
              <a:ext uri="{FF2B5EF4-FFF2-40B4-BE49-F238E27FC236}">
                <a16:creationId xmlns:a16="http://schemas.microsoft.com/office/drawing/2014/main" xmlns="" id="{872D74BA-0252-FC46-8D2F-863FDF2403D8}"/>
              </a:ext>
            </a:extLst>
          </p:cNvPr>
          <p:cNvSpPr>
            <a:spLocks noChangeArrowheads="1"/>
          </p:cNvSpPr>
          <p:nvPr/>
        </p:nvSpPr>
        <p:spPr bwMode="auto">
          <a:xfrm rot="1440000">
            <a:off x="2954338" y="1058863"/>
            <a:ext cx="376237" cy="9715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8436" name="Line 5">
            <a:extLst>
              <a:ext uri="{FF2B5EF4-FFF2-40B4-BE49-F238E27FC236}">
                <a16:creationId xmlns:a16="http://schemas.microsoft.com/office/drawing/2014/main" xmlns="" id="{BAF803AE-D7F2-BF40-82EB-2CA72EDE4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1562100"/>
            <a:ext cx="19891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8437" name="AutoShape 6">
            <a:extLst>
              <a:ext uri="{FF2B5EF4-FFF2-40B4-BE49-F238E27FC236}">
                <a16:creationId xmlns:a16="http://schemas.microsoft.com/office/drawing/2014/main" xmlns="" id="{0D50751E-B2FC-D94E-AAC0-E869194E5457}"/>
              </a:ext>
            </a:extLst>
          </p:cNvPr>
          <p:cNvSpPr>
            <a:spLocks noChangeArrowheads="1"/>
          </p:cNvSpPr>
          <p:nvPr/>
        </p:nvSpPr>
        <p:spPr bwMode="auto">
          <a:xfrm rot="3840000">
            <a:off x="7816057" y="1037431"/>
            <a:ext cx="254000" cy="649287"/>
          </a:xfrm>
          <a:prstGeom prst="downArrow">
            <a:avLst>
              <a:gd name="adj1" fmla="val 50000"/>
              <a:gd name="adj2" fmla="val 143801"/>
            </a:avLst>
          </a:prstGeom>
          <a:solidFill>
            <a:srgbClr val="EC3D0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8438" name="AutoShape 7">
            <a:extLst>
              <a:ext uri="{FF2B5EF4-FFF2-40B4-BE49-F238E27FC236}">
                <a16:creationId xmlns:a16="http://schemas.microsoft.com/office/drawing/2014/main" xmlns="" id="{CE09EC45-86F3-3A43-B72A-4034AB914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3911600"/>
            <a:ext cx="227013" cy="730250"/>
          </a:xfrm>
          <a:prstGeom prst="downArrow">
            <a:avLst>
              <a:gd name="adj1" fmla="val 50000"/>
              <a:gd name="adj2" fmla="val 142983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8439" name="Rectangle 8">
            <a:extLst>
              <a:ext uri="{FF2B5EF4-FFF2-40B4-BE49-F238E27FC236}">
                <a16:creationId xmlns:a16="http://schemas.microsoft.com/office/drawing/2014/main" xmlns="" id="{D093459C-6E11-B845-A2FE-0D028FA1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763" y="320675"/>
            <a:ext cx="1622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Unfiltered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Blood In</a:t>
            </a:r>
          </a:p>
        </p:txBody>
      </p:sp>
      <p:sp>
        <p:nvSpPr>
          <p:cNvPr id="18440" name="Rectangle 9">
            <a:extLst>
              <a:ext uri="{FF2B5EF4-FFF2-40B4-BE49-F238E27FC236}">
                <a16:creationId xmlns:a16="http://schemas.microsoft.com/office/drawing/2014/main" xmlns="" id="{92298989-ADD6-3747-B9DB-7B8F1B9E3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450" y="4605338"/>
            <a:ext cx="1585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Urine Out</a:t>
            </a:r>
          </a:p>
        </p:txBody>
      </p:sp>
      <p:sp>
        <p:nvSpPr>
          <p:cNvPr id="18441" name="Rectangle 10">
            <a:extLst>
              <a:ext uri="{FF2B5EF4-FFF2-40B4-BE49-F238E27FC236}">
                <a16:creationId xmlns:a16="http://schemas.microsoft.com/office/drawing/2014/main" xmlns="" id="{B4C7171C-1C81-F044-B1CD-3B459CAD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163" y="15875"/>
            <a:ext cx="1670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Filtered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Blood Out</a:t>
            </a:r>
          </a:p>
        </p:txBody>
      </p:sp>
      <p:sp>
        <p:nvSpPr>
          <p:cNvPr id="18442" name="AutoShape 11">
            <a:extLst>
              <a:ext uri="{FF2B5EF4-FFF2-40B4-BE49-F238E27FC236}">
                <a16:creationId xmlns:a16="http://schemas.microsoft.com/office/drawing/2014/main" xmlns="" id="{23E720E9-4EE0-0D4C-A90E-886B26051FBE}"/>
              </a:ext>
            </a:extLst>
          </p:cNvPr>
          <p:cNvSpPr>
            <a:spLocks noChangeArrowheads="1"/>
          </p:cNvSpPr>
          <p:nvPr/>
        </p:nvSpPr>
        <p:spPr bwMode="auto">
          <a:xfrm rot="7860000">
            <a:off x="6477794" y="637381"/>
            <a:ext cx="254000" cy="649288"/>
          </a:xfrm>
          <a:prstGeom prst="downArrow">
            <a:avLst>
              <a:gd name="adj1" fmla="val 50000"/>
              <a:gd name="adj2" fmla="val 143801"/>
            </a:avLst>
          </a:prstGeom>
          <a:solidFill>
            <a:srgbClr val="F4100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8443" name="Rectangle 12">
            <a:extLst>
              <a:ext uri="{FF2B5EF4-FFF2-40B4-BE49-F238E27FC236}">
                <a16:creationId xmlns:a16="http://schemas.microsoft.com/office/drawing/2014/main" xmlns="" id="{1ED69534-D754-2E40-B253-87967F632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4041775"/>
            <a:ext cx="1893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Glomerulus</a:t>
            </a:r>
          </a:p>
        </p:txBody>
      </p:sp>
      <p:sp>
        <p:nvSpPr>
          <p:cNvPr id="18444" name="Rectangle 13">
            <a:extLst>
              <a:ext uri="{FF2B5EF4-FFF2-40B4-BE49-F238E27FC236}">
                <a16:creationId xmlns:a16="http://schemas.microsoft.com/office/drawing/2014/main" xmlns="" id="{CF9169AF-70F9-A04F-AC4E-FE01BE5F2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825" y="4041775"/>
            <a:ext cx="1169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Tubule</a:t>
            </a:r>
          </a:p>
        </p:txBody>
      </p:sp>
      <p:sp>
        <p:nvSpPr>
          <p:cNvPr id="18445" name="Line 14">
            <a:extLst>
              <a:ext uri="{FF2B5EF4-FFF2-40B4-BE49-F238E27FC236}">
                <a16:creationId xmlns:a16="http://schemas.microsoft.com/office/drawing/2014/main" xmlns="" id="{04B7D897-BD76-ED4E-A5BE-4A6216106E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1188" y="1885950"/>
            <a:ext cx="779462" cy="2209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8446" name="Line 15">
            <a:extLst>
              <a:ext uri="{FF2B5EF4-FFF2-40B4-BE49-F238E27FC236}">
                <a16:creationId xmlns:a16="http://schemas.microsoft.com/office/drawing/2014/main" xmlns="" id="{F0BC0BD7-36BA-C14D-B7BB-8B9EC99AE6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2650" y="3352800"/>
            <a:ext cx="185738" cy="7048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8447" name="Rectangle 16">
            <a:extLst>
              <a:ext uri="{FF2B5EF4-FFF2-40B4-BE49-F238E27FC236}">
                <a16:creationId xmlns:a16="http://schemas.microsoft.com/office/drawing/2014/main" xmlns="" id="{4F2684C0-14FF-F942-A1ED-0157DC98B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600"/>
            <a:ext cx="1450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Nephron</a:t>
            </a:r>
          </a:p>
        </p:txBody>
      </p:sp>
      <p:sp>
        <p:nvSpPr>
          <p:cNvPr id="18448" name="Line 17">
            <a:extLst>
              <a:ext uri="{FF2B5EF4-FFF2-40B4-BE49-F238E27FC236}">
                <a16:creationId xmlns:a16="http://schemas.microsoft.com/office/drawing/2014/main" xmlns="" id="{40EAA96B-0D2C-1345-BC53-42FB4A393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2263" y="914400"/>
            <a:ext cx="1373187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8449" name="Rectangle 18">
            <a:extLst>
              <a:ext uri="{FF2B5EF4-FFF2-40B4-BE49-F238E27FC236}">
                <a16:creationId xmlns:a16="http://schemas.microsoft.com/office/drawing/2014/main" xmlns="" id="{76A2970E-7D1C-0144-A0A0-FB92EA7D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338" y="61722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One Nephron</a:t>
            </a:r>
          </a:p>
        </p:txBody>
      </p:sp>
      <p:sp>
        <p:nvSpPr>
          <p:cNvPr id="18450" name="Rectangle 19">
            <a:extLst>
              <a:ext uri="{FF2B5EF4-FFF2-40B4-BE49-F238E27FC236}">
                <a16:creationId xmlns:a16="http://schemas.microsoft.com/office/drawing/2014/main" xmlns="" id="{35168B77-6412-F542-9ABF-6475023C2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248400"/>
            <a:ext cx="3367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Kidney Cross Section</a:t>
            </a:r>
          </a:p>
        </p:txBody>
      </p:sp>
      <p:sp>
        <p:nvSpPr>
          <p:cNvPr id="18451" name="AutoShape 20">
            <a:extLst>
              <a:ext uri="{FF2B5EF4-FFF2-40B4-BE49-F238E27FC236}">
                <a16:creationId xmlns:a16="http://schemas.microsoft.com/office/drawing/2014/main" xmlns="" id="{6DC0D7A6-D3C1-6F4E-8E04-4D2691505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863" y="6203950"/>
            <a:ext cx="269875" cy="501650"/>
          </a:xfrm>
          <a:prstGeom prst="downArrow">
            <a:avLst>
              <a:gd name="adj1" fmla="val 50000"/>
              <a:gd name="adj2" fmla="val 82623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8452" name="Rectangle 21">
            <a:extLst>
              <a:ext uri="{FF2B5EF4-FFF2-40B4-BE49-F238E27FC236}">
                <a16:creationId xmlns:a16="http://schemas.microsoft.com/office/drawing/2014/main" xmlns="" id="{5C3AD0DF-EAA9-E947-ADDA-9E5719581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1117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Urine Out</a:t>
            </a:r>
          </a:p>
        </p:txBody>
      </p:sp>
      <p:sp>
        <p:nvSpPr>
          <p:cNvPr id="18453" name="AutoShape 22">
            <a:extLst>
              <a:ext uri="{FF2B5EF4-FFF2-40B4-BE49-F238E27FC236}">
                <a16:creationId xmlns:a16="http://schemas.microsoft.com/office/drawing/2014/main" xmlns="" id="{D104F2EB-D7C1-A840-9121-0F58233F05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8469" y="3590131"/>
            <a:ext cx="254000" cy="541338"/>
          </a:xfrm>
          <a:prstGeom prst="downArrow">
            <a:avLst>
              <a:gd name="adj1" fmla="val 50000"/>
              <a:gd name="adj2" fmla="val 119893"/>
            </a:avLst>
          </a:prstGeom>
          <a:solidFill>
            <a:srgbClr val="F4100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8454" name="AutoShape 23">
            <a:extLst>
              <a:ext uri="{FF2B5EF4-FFF2-40B4-BE49-F238E27FC236}">
                <a16:creationId xmlns:a16="http://schemas.microsoft.com/office/drawing/2014/main" xmlns="" id="{728A956F-F984-C24D-BDF0-CC34D7A33E9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02444" y="3299619"/>
            <a:ext cx="254000" cy="512762"/>
          </a:xfrm>
          <a:prstGeom prst="downArrow">
            <a:avLst>
              <a:gd name="adj1" fmla="val 50000"/>
              <a:gd name="adj2" fmla="val 113564"/>
            </a:avLst>
          </a:prstGeom>
          <a:solidFill>
            <a:srgbClr val="F4100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8455" name="Rectangle 24">
            <a:extLst>
              <a:ext uri="{FF2B5EF4-FFF2-40B4-BE49-F238E27FC236}">
                <a16:creationId xmlns:a16="http://schemas.microsoft.com/office/drawing/2014/main" xmlns="" id="{E1AA5C58-2CB5-6D46-99B9-1E3194E65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2530475"/>
            <a:ext cx="1622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Unfiltered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Blood In</a:t>
            </a:r>
          </a:p>
        </p:txBody>
      </p:sp>
      <p:sp>
        <p:nvSpPr>
          <p:cNvPr id="18456" name="Rectangle 25">
            <a:extLst>
              <a:ext uri="{FF2B5EF4-FFF2-40B4-BE49-F238E27FC236}">
                <a16:creationId xmlns:a16="http://schemas.microsoft.com/office/drawing/2014/main" xmlns="" id="{FEBF20E4-69E2-B745-A706-081B619FE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2400"/>
            <a:ext cx="14478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Filtered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latin typeface="Helvetica" pitchFamily="2" charset="0"/>
              </a:rPr>
              <a:t>Blood Out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5596A1C-2E0A-EE44-B537-C852BBE7D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1 - Τίτλος">
            <a:extLst>
              <a:ext uri="{FF2B5EF4-FFF2-40B4-BE49-F238E27FC236}">
                <a16:creationId xmlns:a16="http://schemas.microsoft.com/office/drawing/2014/main" xmlns="" id="{4986E2BB-C898-0A4A-92A8-BCF7B509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Νεφρική αιμοδυναμική αυτορρύθμιση</a:t>
            </a:r>
          </a:p>
        </p:txBody>
      </p:sp>
      <p:sp>
        <p:nvSpPr>
          <p:cNvPr id="57346" name="2 - Θέση περιεχομένου">
            <a:extLst>
              <a:ext uri="{FF2B5EF4-FFF2-40B4-BE49-F238E27FC236}">
                <a16:creationId xmlns:a16="http://schemas.microsoft.com/office/drawing/2014/main" xmlns="" id="{62E74094-26B7-DE42-8874-F3BA4858B4C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 b="1"/>
              <a:t>Μυογενές αντανακλαστικό</a:t>
            </a:r>
            <a:r>
              <a:rPr lang="en-US" altLang="el-GR"/>
              <a:t>: </a:t>
            </a:r>
            <a:r>
              <a:rPr lang="en-US" altLang="el-GR">
                <a:latin typeface="Calibri" panose="020F0502020204030204" pitchFamily="34" charset="0"/>
              </a:rPr>
              <a:t>↓</a:t>
            </a:r>
            <a:r>
              <a:rPr lang="el-GR" altLang="el-GR"/>
              <a:t>της πίεσης διήθησης οδηγεί σε διαστολή του προσαγωγού αρτηριδίου.</a:t>
            </a:r>
          </a:p>
          <a:p>
            <a:pPr eaLnBrk="1" hangingPunct="1"/>
            <a:endParaRPr lang="el-GR" altLang="el-GR" b="1"/>
          </a:p>
          <a:p>
            <a:pPr eaLnBrk="1" hangingPunct="1"/>
            <a:r>
              <a:rPr lang="el-GR" altLang="el-GR" b="1"/>
              <a:t>Σωληναριακό-σπειραματικό </a:t>
            </a:r>
            <a:r>
              <a:rPr lang="en-US" altLang="el-GR" b="1"/>
              <a:t>feedback:</a:t>
            </a:r>
            <a:r>
              <a:rPr lang="el-GR" altLang="el-GR" b="1"/>
              <a:t> </a:t>
            </a:r>
            <a:r>
              <a:rPr lang="el-GR" altLang="el-GR"/>
              <a:t>↑[</a:t>
            </a:r>
            <a:r>
              <a:rPr lang="en-US" altLang="el-GR"/>
              <a:t>Na</a:t>
            </a:r>
            <a:r>
              <a:rPr lang="el-GR" altLang="el-GR" baseline="30000"/>
              <a:t>+</a:t>
            </a:r>
            <a:r>
              <a:rPr lang="en-US" altLang="el-GR"/>
              <a:t>] </a:t>
            </a:r>
            <a:r>
              <a:rPr lang="el-GR" altLang="el-GR"/>
              <a:t>&amp; υγρών στα κύτταρα της πυκνής θηλής       έκκριση ρενίνης, αγγειοτανσίνης       σύσπαση του προσαγωγού,  ↓ </a:t>
            </a:r>
            <a:r>
              <a:rPr lang="en-US" altLang="el-GR">
                <a:latin typeface="Calibri" panose="020F0502020204030204" pitchFamily="34" charset="0"/>
              </a:rPr>
              <a:t>GFR.</a:t>
            </a:r>
            <a:r>
              <a:rPr lang="el-GR" altLang="el-GR"/>
              <a:t>  </a:t>
            </a:r>
          </a:p>
          <a:p>
            <a:pPr eaLnBrk="1" hangingPunct="1"/>
            <a:endParaRPr lang="el-GR" altLang="el-GR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xmlns="" id="{9CB73E8D-B887-B54B-B0C6-FF831DEA97CC}"/>
              </a:ext>
            </a:extLst>
          </p:cNvPr>
          <p:cNvSpPr/>
          <p:nvPr/>
        </p:nvSpPr>
        <p:spPr>
          <a:xfrm>
            <a:off x="5029200" y="32004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xmlns="" id="{524DDADE-63E0-C843-9D4D-A1DCCCDC75B2}"/>
              </a:ext>
            </a:extLst>
          </p:cNvPr>
          <p:cNvSpPr/>
          <p:nvPr/>
        </p:nvSpPr>
        <p:spPr>
          <a:xfrm>
            <a:off x="2971800" y="3535363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AE51E36-CD75-6045-BD71-A23A9F4B1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- Τίτλος">
            <a:extLst>
              <a:ext uri="{FF2B5EF4-FFF2-40B4-BE49-F238E27FC236}">
                <a16:creationId xmlns:a16="http://schemas.microsoft.com/office/drawing/2014/main" xmlns="" id="{E170DE79-BEC3-FF48-920F-3F1C82AD8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Αγγειοτανσίνη</a:t>
            </a:r>
            <a:r>
              <a:rPr lang="en-US" altLang="el-GR" sz="2800"/>
              <a:t>: </a:t>
            </a:r>
            <a:r>
              <a:rPr lang="el-GR" altLang="el-GR" sz="2800"/>
              <a:t>Εκλεκτική αγγειοσύσπαση του απαγωγού</a:t>
            </a:r>
          </a:p>
        </p:txBody>
      </p:sp>
      <p:sp>
        <p:nvSpPr>
          <p:cNvPr id="59394" name="2 - Θέση περιεχομένου">
            <a:extLst>
              <a:ext uri="{FF2B5EF4-FFF2-40B4-BE49-F238E27FC236}">
                <a16:creationId xmlns:a16="http://schemas.microsoft.com/office/drawing/2014/main" xmlns="" id="{04E693C7-2F5B-194B-B558-5397C5BE4CE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endParaRPr lang="en-US" altLang="el-GR" sz="2400"/>
          </a:p>
          <a:p>
            <a:pPr eaLnBrk="1" hangingPunct="1"/>
            <a:r>
              <a:rPr lang="el-GR" altLang="el-GR" sz="2400"/>
              <a:t>Η αγγειοτανσίνη προκαλεί </a:t>
            </a:r>
            <a:r>
              <a:rPr lang="el-GR" altLang="el-GR" sz="2400" b="1"/>
              <a:t>πολύ μεγαλύτερη σύσπαση του απαγωγού </a:t>
            </a:r>
            <a:r>
              <a:rPr lang="el-GR" altLang="el-GR" sz="2400"/>
              <a:t>από ότι του προσαγωγού και αυτή είναι </a:t>
            </a:r>
            <a:r>
              <a:rPr lang="el-GR" altLang="el-GR" sz="2400" b="1"/>
              <a:t>η επικρατέστερη δύναμη για τη διατήρηση του </a:t>
            </a:r>
            <a:r>
              <a:rPr lang="en-US" altLang="el-GR" sz="2400" b="1"/>
              <a:t>GFR </a:t>
            </a:r>
            <a:r>
              <a:rPr lang="el-GR" altLang="el-GR" sz="2400"/>
              <a:t>σε κατάσταση υπογκαιμίας.</a:t>
            </a:r>
            <a:endParaRPr lang="en-US" altLang="el-GR" sz="2400"/>
          </a:p>
          <a:p>
            <a:pPr eaLnBrk="1" hangingPunct="1"/>
            <a:endParaRPr lang="en-US" altLang="el-GR"/>
          </a:p>
        </p:txBody>
      </p:sp>
      <p:pic>
        <p:nvPicPr>
          <p:cNvPr id="59395" name="Content Placeholder 5" descr="Slide05.jpg">
            <a:extLst>
              <a:ext uri="{FF2B5EF4-FFF2-40B4-BE49-F238E27FC236}">
                <a16:creationId xmlns:a16="http://schemas.microsoft.com/office/drawing/2014/main" xmlns="" id="{717D0137-2798-BA4C-A228-9BEFBDD4581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2168525"/>
            <a:ext cx="4041775" cy="303212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EA40D3D-8E09-4C49-A6C4-A2B9BAEFE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EF216B51-486F-B049-B9CD-9B2B81948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2900"/>
              <a:t>Προσαρμοστικές δράσεις του νεφρού στην </a:t>
            </a:r>
            <a:r>
              <a:rPr lang="el-GR" sz="2900">
                <a:latin typeface="Calibri" pitchFamily="34" charset="0"/>
              </a:rPr>
              <a:t>↓ενδαγγειακού όγκου</a:t>
            </a:r>
            <a:endParaRPr lang="el-GR" sz="2900"/>
          </a:p>
        </p:txBody>
      </p:sp>
      <p:sp>
        <p:nvSpPr>
          <p:cNvPr id="60418" name="2 - Θέση περιεχομένου">
            <a:extLst>
              <a:ext uri="{FF2B5EF4-FFF2-40B4-BE49-F238E27FC236}">
                <a16:creationId xmlns:a16="http://schemas.microsoft.com/office/drawing/2014/main" xmlns="" id="{E42DBFA8-B451-B147-B868-9CFD0A546F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b="1"/>
              <a:t>Αυτορρύθμιση νεφρικής αιματικής ροής</a:t>
            </a:r>
            <a:r>
              <a:rPr lang="el-GR" altLang="el-GR"/>
              <a:t>.</a:t>
            </a:r>
          </a:p>
          <a:p>
            <a:pPr eaLnBrk="1" hangingPunct="1"/>
            <a:r>
              <a:rPr lang="el-GR" altLang="el-GR" b="1"/>
              <a:t>Αυτορρύθμιση του </a:t>
            </a:r>
            <a:r>
              <a:rPr lang="en-US" altLang="el-GR" b="1"/>
              <a:t>GFR: </a:t>
            </a:r>
            <a:r>
              <a:rPr lang="en-US" altLang="el-GR"/>
              <a:t> </a:t>
            </a:r>
            <a:endParaRPr lang="el-GR" altLang="el-GR"/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Συνδυασμένη διαστολή του προσαγωγού &amp; συστολή του απαγωγού.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Εκλεκτική αγγειοσύσπαση του απαγωγού.</a:t>
            </a:r>
          </a:p>
          <a:p>
            <a:pPr eaLnBrk="1" hangingPunct="1"/>
            <a:endParaRPr lang="el-GR" altLang="el-GR"/>
          </a:p>
        </p:txBody>
      </p:sp>
      <p:sp>
        <p:nvSpPr>
          <p:cNvPr id="60419" name="3 - Θέση περιεχομένου">
            <a:extLst>
              <a:ext uri="{FF2B5EF4-FFF2-40B4-BE49-F238E27FC236}">
                <a16:creationId xmlns:a16="http://schemas.microsoft.com/office/drawing/2014/main" xmlns="" id="{43132378-4C82-C347-A6C1-2BE565F8E67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b="1"/>
              <a:t>Προσταγλανδίνες  </a:t>
            </a:r>
            <a:r>
              <a:rPr lang="el-GR" altLang="el-GR" sz="2400"/>
              <a:t>(αγγειοδιαστολή)</a:t>
            </a:r>
          </a:p>
          <a:p>
            <a:pPr eaLnBrk="1" hangingPunct="1"/>
            <a:r>
              <a:rPr lang="el-GR" altLang="el-GR" b="1"/>
              <a:t>Νιτρικό οξείδιο </a:t>
            </a:r>
            <a:r>
              <a:rPr lang="el-GR" altLang="el-GR" sz="2400"/>
              <a:t>(αγγειοδιαστολή)</a:t>
            </a:r>
          </a:p>
          <a:p>
            <a:pPr eaLnBrk="1" hangingPunct="1"/>
            <a:endParaRPr lang="el-GR" altLang="el-GR"/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xmlns="" id="{93DABD1E-B85E-5742-8533-13DBEBFD4B87}"/>
              </a:ext>
            </a:extLst>
          </p:cNvPr>
          <p:cNvSpPr/>
          <p:nvPr/>
        </p:nvSpPr>
        <p:spPr>
          <a:xfrm>
            <a:off x="4724400" y="3733800"/>
            <a:ext cx="3810000" cy="2286000"/>
          </a:xfrm>
          <a:prstGeom prst="wedgeRectCallout">
            <a:avLst>
              <a:gd name="adj1" fmla="val -38027"/>
              <a:gd name="adj2" fmla="val -7302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solidFill>
                  <a:schemeClr val="tx1"/>
                </a:solidFill>
              </a:rPr>
              <a:t>Η νεφρική αντιρρόπηση έχει όριο!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solidFill>
                  <a:schemeClr val="tx1"/>
                </a:solidFill>
              </a:rPr>
              <a:t>Όταν η ΜΑΠ και η νεφρική πίεση διήθησης &lt;80</a:t>
            </a:r>
            <a:r>
              <a:rPr lang="en-US" sz="2400" dirty="0">
                <a:solidFill>
                  <a:schemeClr val="tx1"/>
                </a:solidFill>
              </a:rPr>
              <a:t>mmHg </a:t>
            </a:r>
            <a:r>
              <a:rPr lang="el-GR" sz="2400" dirty="0">
                <a:solidFill>
                  <a:schemeClr val="tx1"/>
                </a:solidFill>
              </a:rPr>
              <a:t> η </a:t>
            </a:r>
            <a:r>
              <a:rPr lang="en-US" sz="2400" dirty="0">
                <a:solidFill>
                  <a:schemeClr val="tx1"/>
                </a:solidFill>
              </a:rPr>
              <a:t>GFR </a:t>
            </a:r>
            <a:r>
              <a:rPr lang="el-GR" sz="2400" dirty="0">
                <a:solidFill>
                  <a:schemeClr val="tx1"/>
                </a:solidFill>
              </a:rPr>
              <a:t>αρχίζει να ↓.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F01C25B-83A1-3045-BA3E-4518D7BF5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B50B45-2212-B44C-BA58-B486234FB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295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/>
              <a:t/>
            </a:r>
            <a:br>
              <a:rPr lang="el-GR" b="1" dirty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b="1" dirty="0"/>
              <a:t/>
            </a:r>
            <a:br>
              <a:rPr lang="el-GR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sz="3100" dirty="0"/>
              <a:t>Καταστάσεις  με επηρεασμένη  αγγειοδιαστολή του προσαγωγού </a:t>
            </a:r>
            <a:r>
              <a:rPr lang="el-GR" b="1" dirty="0"/>
              <a:t/>
            </a:r>
            <a:br>
              <a:rPr lang="el-GR" b="1" dirty="0"/>
            </a:br>
            <a:endParaRPr lang="en-US" b="1" dirty="0"/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xmlns="" id="{3267DA8A-FDF1-FC4D-ADBD-ED1B8FA4DC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800" b="1"/>
              <a:t>Σήψη</a:t>
            </a:r>
          </a:p>
          <a:p>
            <a:pPr eaLnBrk="1" hangingPunct="1"/>
            <a:r>
              <a:rPr lang="el-GR" altLang="el-GR" sz="2400"/>
              <a:t>Περιφερική αγγειοδιαστολή</a:t>
            </a:r>
          </a:p>
          <a:p>
            <a:pPr eaLnBrk="1" hangingPunct="1"/>
            <a:r>
              <a:rPr lang="el-GR" altLang="el-GR" sz="2400"/>
              <a:t>Σοβαρή, παρατεταμένη ενδονεφρική αγγειοσύσπαση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l-GR" sz="2400"/>
              <a:t>Ενδοθηλίνη-1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altLang="el-GR" sz="2400"/>
              <a:t>Θρομβοξάνη Α2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l-GR" sz="2400"/>
              <a:t>PAF</a:t>
            </a:r>
            <a:endParaRPr lang="el-GR" altLang="el-GR" sz="2400"/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en-US" altLang="el-GR"/>
          </a:p>
        </p:txBody>
      </p:sp>
      <p:sp>
        <p:nvSpPr>
          <p:cNvPr id="61443" name="Content Placeholder 5">
            <a:extLst>
              <a:ext uri="{FF2B5EF4-FFF2-40B4-BE49-F238E27FC236}">
                <a16:creationId xmlns:a16="http://schemas.microsoft.com/office/drawing/2014/main" xmlns="" id="{8DB42330-B7C5-9743-B59D-253625F8D4B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b="1"/>
              <a:t>Φάρμακα</a:t>
            </a:r>
            <a:r>
              <a:rPr lang="el-GR" altLang="el-GR"/>
              <a:t>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Μη στερινοειδή αντιφλεγμονώδη               </a:t>
            </a:r>
            <a:r>
              <a:rPr lang="el-GR" altLang="el-GR" sz="1800"/>
              <a:t>(αναστολή σύνθεσης προσταγλανδινών)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Κυκλοσπορίνη</a:t>
            </a:r>
            <a:r>
              <a:rPr lang="en-US" altLang="el-GR" sz="2400"/>
              <a:t> </a:t>
            </a:r>
            <a:r>
              <a:rPr lang="el-GR" altLang="el-GR" sz="2400"/>
              <a:t>              </a:t>
            </a:r>
            <a:r>
              <a:rPr lang="el-GR" altLang="el-GR" sz="1800"/>
              <a:t>(ενδονεφρική αγγειοσύσπαση)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400"/>
              <a:t>Σκιαγραφικά                   </a:t>
            </a:r>
            <a:r>
              <a:rPr lang="el-GR" altLang="el-GR" sz="1800"/>
              <a:t>(ενδονεφρική αγγειοσύσπαση)</a:t>
            </a:r>
          </a:p>
          <a:p>
            <a:pPr eaLnBrk="1" hangingPunct="1"/>
            <a:endParaRPr lang="en-US" altLang="el-GR"/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4335739-39A0-C442-A568-552F20AC5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6CE0B23-C908-9043-9D4D-7BC689D3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/>
              <a:t/>
            </a:r>
            <a:br>
              <a:rPr lang="el-GR" b="1" dirty="0"/>
            </a:br>
            <a:r>
              <a:rPr lang="el-GR" b="1" dirty="0"/>
              <a:t/>
            </a:r>
            <a:br>
              <a:rPr lang="el-GR" b="1" dirty="0"/>
            </a:br>
            <a:r>
              <a:rPr lang="el-GR" sz="3100" dirty="0"/>
              <a:t>Επηρεασμένη  αγγειοσύσπαση του απαγωγού</a:t>
            </a:r>
            <a:r>
              <a:rPr lang="el-GR" dirty="0"/>
              <a:t/>
            </a:r>
            <a:br>
              <a:rPr lang="el-GR" dirty="0"/>
            </a:br>
            <a:endParaRPr lang="en-US" dirty="0"/>
          </a:p>
        </p:txBody>
      </p:sp>
      <p:sp>
        <p:nvSpPr>
          <p:cNvPr id="63490" name="Content Placeholder 5">
            <a:extLst>
              <a:ext uri="{FF2B5EF4-FFF2-40B4-BE49-F238E27FC236}">
                <a16:creationId xmlns:a16="http://schemas.microsoft.com/office/drawing/2014/main" xmlns="" id="{BA9FA99A-E4F3-1C47-AE97-9C4C850739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el-GR" altLang="el-GR" sz="2400"/>
          </a:p>
          <a:p>
            <a:pPr eaLnBrk="1" hangingPunct="1">
              <a:buFont typeface="Wingdings" pitchFamily="2" charset="2"/>
              <a:buChar char="Ø"/>
            </a:pPr>
            <a:endParaRPr lang="el-GR" altLang="el-GR" sz="24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l-GR" sz="2400"/>
              <a:t>Αναστολείς του μετατρεπτικού ενζύμου αγγειοτανσίνης (ΑΜΕΑ)</a:t>
            </a:r>
          </a:p>
          <a:p>
            <a:pPr eaLnBrk="1" hangingPunct="1">
              <a:buFont typeface="Wingdings 3" pitchFamily="2" charset="2"/>
              <a:buNone/>
            </a:pPr>
            <a:endParaRPr lang="el-GR" altLang="el-GR" sz="2400"/>
          </a:p>
          <a:p>
            <a:pPr eaLnBrk="1" hangingPunct="1">
              <a:buFont typeface="Wingdings" pitchFamily="2" charset="2"/>
              <a:buChar char="Ø"/>
            </a:pPr>
            <a:r>
              <a:rPr lang="el-GR" altLang="el-GR" sz="2400"/>
              <a:t>Αποκλειστές υποδοχέων αγγειοτανσίνης (ΑΤΙΙ)</a:t>
            </a:r>
          </a:p>
          <a:p>
            <a:pPr eaLnBrk="1" hangingPunct="1">
              <a:buFont typeface="Wingdings 3" pitchFamily="2" charset="2"/>
              <a:buNone/>
            </a:pPr>
            <a:endParaRPr lang="en-US" altLang="el-GR" sz="2400"/>
          </a:p>
        </p:txBody>
      </p:sp>
      <p:pic>
        <p:nvPicPr>
          <p:cNvPr id="63491" name="Content Placeholder 6" descr="Picture1.png">
            <a:extLst>
              <a:ext uri="{FF2B5EF4-FFF2-40B4-BE49-F238E27FC236}">
                <a16:creationId xmlns:a16="http://schemas.microsoft.com/office/drawing/2014/main" xmlns="" id="{30303BE8-DB00-8645-9B63-495EA356D37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2395538"/>
            <a:ext cx="4041775" cy="25781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230DB41-0979-2140-8C5D-6E6FC07EC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xmlns="" id="{3B1D498F-375D-A743-BF26-EA9BABC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/>
          <a:lstStyle/>
          <a:p>
            <a:pPr eaLnBrk="1" hangingPunct="1"/>
            <a:r>
              <a:rPr lang="el-GR" altLang="el-GR" sz="2800"/>
              <a:t>Φάρμακα που επηρεάζουν τη νεφρική αυτορρύθμιση</a:t>
            </a:r>
            <a:endParaRPr lang="en-US" altLang="el-GR" sz="2800">
              <a:latin typeface="Cambria" panose="02040503050406030204" pitchFamily="18" charset="0"/>
            </a:endParaRPr>
          </a:p>
        </p:txBody>
      </p:sp>
      <p:sp>
        <p:nvSpPr>
          <p:cNvPr id="64514" name="Freeform 243">
            <a:extLst>
              <a:ext uri="{FF2B5EF4-FFF2-40B4-BE49-F238E27FC236}">
                <a16:creationId xmlns:a16="http://schemas.microsoft.com/office/drawing/2014/main" xmlns="" id="{6DA84F4F-AC69-DD4A-9502-583B7BA499D3}"/>
              </a:ext>
            </a:extLst>
          </p:cNvPr>
          <p:cNvSpPr>
            <a:spLocks/>
          </p:cNvSpPr>
          <p:nvPr/>
        </p:nvSpPr>
        <p:spPr bwMode="auto">
          <a:xfrm>
            <a:off x="1892300" y="2392363"/>
            <a:ext cx="561975" cy="422275"/>
          </a:xfrm>
          <a:custGeom>
            <a:avLst/>
            <a:gdLst>
              <a:gd name="T0" fmla="*/ 2147483646 w 354"/>
              <a:gd name="T1" fmla="*/ 2147483646 h 266"/>
              <a:gd name="T2" fmla="*/ 2147483646 w 354"/>
              <a:gd name="T3" fmla="*/ 2147483646 h 266"/>
              <a:gd name="T4" fmla="*/ 2147483646 w 354"/>
              <a:gd name="T5" fmla="*/ 2147483646 h 266"/>
              <a:gd name="T6" fmla="*/ 2147483646 w 354"/>
              <a:gd name="T7" fmla="*/ 2147483646 h 266"/>
              <a:gd name="T8" fmla="*/ 2147483646 w 354"/>
              <a:gd name="T9" fmla="*/ 2147483646 h 266"/>
              <a:gd name="T10" fmla="*/ 2147483646 w 354"/>
              <a:gd name="T11" fmla="*/ 2147483646 h 266"/>
              <a:gd name="T12" fmla="*/ 2147483646 w 354"/>
              <a:gd name="T13" fmla="*/ 2147483646 h 266"/>
              <a:gd name="T14" fmla="*/ 2147483646 w 354"/>
              <a:gd name="T15" fmla="*/ 2147483646 h 266"/>
              <a:gd name="T16" fmla="*/ 2147483646 w 354"/>
              <a:gd name="T17" fmla="*/ 2147483646 h 266"/>
              <a:gd name="T18" fmla="*/ 2147483646 w 354"/>
              <a:gd name="T19" fmla="*/ 2147483646 h 266"/>
              <a:gd name="T20" fmla="*/ 2147483646 w 354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4"/>
              <a:gd name="T34" fmla="*/ 0 h 266"/>
              <a:gd name="T35" fmla="*/ 354 w 354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15" name="Freeform 244">
            <a:extLst>
              <a:ext uri="{FF2B5EF4-FFF2-40B4-BE49-F238E27FC236}">
                <a16:creationId xmlns:a16="http://schemas.microsoft.com/office/drawing/2014/main" xmlns="" id="{D3263F8E-0D88-E648-BF3F-858996015F55}"/>
              </a:ext>
            </a:extLst>
          </p:cNvPr>
          <p:cNvSpPr>
            <a:spLocks/>
          </p:cNvSpPr>
          <p:nvPr/>
        </p:nvSpPr>
        <p:spPr bwMode="auto">
          <a:xfrm rot="648264">
            <a:off x="2438400" y="2057400"/>
            <a:ext cx="561975" cy="422275"/>
          </a:xfrm>
          <a:custGeom>
            <a:avLst/>
            <a:gdLst>
              <a:gd name="T0" fmla="*/ 2147483646 w 354"/>
              <a:gd name="T1" fmla="*/ 2147483646 h 266"/>
              <a:gd name="T2" fmla="*/ 2147483646 w 354"/>
              <a:gd name="T3" fmla="*/ 2147483646 h 266"/>
              <a:gd name="T4" fmla="*/ 2147483646 w 354"/>
              <a:gd name="T5" fmla="*/ 2147483646 h 266"/>
              <a:gd name="T6" fmla="*/ 2147483646 w 354"/>
              <a:gd name="T7" fmla="*/ 2147483646 h 266"/>
              <a:gd name="T8" fmla="*/ 2147483646 w 354"/>
              <a:gd name="T9" fmla="*/ 2147483646 h 266"/>
              <a:gd name="T10" fmla="*/ 2147483646 w 354"/>
              <a:gd name="T11" fmla="*/ 2147483646 h 266"/>
              <a:gd name="T12" fmla="*/ 2147483646 w 354"/>
              <a:gd name="T13" fmla="*/ 2147483646 h 266"/>
              <a:gd name="T14" fmla="*/ 2147483646 w 354"/>
              <a:gd name="T15" fmla="*/ 2147483646 h 266"/>
              <a:gd name="T16" fmla="*/ 2147483646 w 354"/>
              <a:gd name="T17" fmla="*/ 2147483646 h 266"/>
              <a:gd name="T18" fmla="*/ 2147483646 w 354"/>
              <a:gd name="T19" fmla="*/ 2147483646 h 266"/>
              <a:gd name="T20" fmla="*/ 2147483646 w 354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4"/>
              <a:gd name="T34" fmla="*/ 0 h 266"/>
              <a:gd name="T35" fmla="*/ 354 w 354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16" name="Freeform 245">
            <a:extLst>
              <a:ext uri="{FF2B5EF4-FFF2-40B4-BE49-F238E27FC236}">
                <a16:creationId xmlns:a16="http://schemas.microsoft.com/office/drawing/2014/main" xmlns="" id="{A076B7EC-E225-324A-834E-971568A782C2}"/>
              </a:ext>
            </a:extLst>
          </p:cNvPr>
          <p:cNvSpPr>
            <a:spLocks/>
          </p:cNvSpPr>
          <p:nvPr/>
        </p:nvSpPr>
        <p:spPr bwMode="auto">
          <a:xfrm>
            <a:off x="3000375" y="2095500"/>
            <a:ext cx="423863" cy="244475"/>
          </a:xfrm>
          <a:custGeom>
            <a:avLst/>
            <a:gdLst>
              <a:gd name="T0" fmla="*/ 2147483646 w 267"/>
              <a:gd name="T1" fmla="*/ 0 h 154"/>
              <a:gd name="T2" fmla="*/ 2147483646 w 267"/>
              <a:gd name="T3" fmla="*/ 2147483646 h 154"/>
              <a:gd name="T4" fmla="*/ 0 w 267"/>
              <a:gd name="T5" fmla="*/ 2147483646 h 154"/>
              <a:gd name="T6" fmla="*/ 2147483646 w 267"/>
              <a:gd name="T7" fmla="*/ 2147483646 h 154"/>
              <a:gd name="T8" fmla="*/ 2147483646 w 267"/>
              <a:gd name="T9" fmla="*/ 2147483646 h 154"/>
              <a:gd name="T10" fmla="*/ 2147483646 w 267"/>
              <a:gd name="T11" fmla="*/ 2147483646 h 154"/>
              <a:gd name="T12" fmla="*/ 2147483646 w 267"/>
              <a:gd name="T13" fmla="*/ 2147483646 h 154"/>
              <a:gd name="T14" fmla="*/ 2147483646 w 267"/>
              <a:gd name="T15" fmla="*/ 0 h 1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7"/>
              <a:gd name="T25" fmla="*/ 0 h 154"/>
              <a:gd name="T26" fmla="*/ 267 w 267"/>
              <a:gd name="T27" fmla="*/ 154 h 1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7" h="154">
                <a:moveTo>
                  <a:pt x="162" y="0"/>
                </a:moveTo>
                <a:cubicBezTo>
                  <a:pt x="114" y="16"/>
                  <a:pt x="101" y="19"/>
                  <a:pt x="48" y="24"/>
                </a:cubicBezTo>
                <a:cubicBezTo>
                  <a:pt x="19" y="34"/>
                  <a:pt x="9" y="57"/>
                  <a:pt x="0" y="84"/>
                </a:cubicBezTo>
                <a:cubicBezTo>
                  <a:pt x="60" y="104"/>
                  <a:pt x="135" y="100"/>
                  <a:pt x="198" y="108"/>
                </a:cubicBezTo>
                <a:cubicBezTo>
                  <a:pt x="267" y="154"/>
                  <a:pt x="239" y="71"/>
                  <a:pt x="204" y="48"/>
                </a:cubicBezTo>
                <a:cubicBezTo>
                  <a:pt x="192" y="30"/>
                  <a:pt x="194" y="28"/>
                  <a:pt x="174" y="18"/>
                </a:cubicBezTo>
                <a:cubicBezTo>
                  <a:pt x="168" y="15"/>
                  <a:pt x="160" y="17"/>
                  <a:pt x="156" y="12"/>
                </a:cubicBezTo>
                <a:cubicBezTo>
                  <a:pt x="154" y="8"/>
                  <a:pt x="160" y="4"/>
                  <a:pt x="162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17" name="Freeform 248">
            <a:extLst>
              <a:ext uri="{FF2B5EF4-FFF2-40B4-BE49-F238E27FC236}">
                <a16:creationId xmlns:a16="http://schemas.microsoft.com/office/drawing/2014/main" xmlns="" id="{2D2376C1-75D8-824B-9C54-AE430C36B315}"/>
              </a:ext>
            </a:extLst>
          </p:cNvPr>
          <p:cNvSpPr>
            <a:spLocks/>
          </p:cNvSpPr>
          <p:nvPr/>
        </p:nvSpPr>
        <p:spPr bwMode="auto">
          <a:xfrm rot="1067325">
            <a:off x="3733800" y="2209800"/>
            <a:ext cx="493713" cy="347663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18" name="Freeform 249">
            <a:extLst>
              <a:ext uri="{FF2B5EF4-FFF2-40B4-BE49-F238E27FC236}">
                <a16:creationId xmlns:a16="http://schemas.microsoft.com/office/drawing/2014/main" xmlns="" id="{ECA52EAE-3A67-A54C-9D60-653308730442}"/>
              </a:ext>
            </a:extLst>
          </p:cNvPr>
          <p:cNvSpPr>
            <a:spLocks/>
          </p:cNvSpPr>
          <p:nvPr/>
        </p:nvSpPr>
        <p:spPr bwMode="auto">
          <a:xfrm rot="2337935">
            <a:off x="4038600" y="2514600"/>
            <a:ext cx="493713" cy="347663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19" name="Freeform 250">
            <a:extLst>
              <a:ext uri="{FF2B5EF4-FFF2-40B4-BE49-F238E27FC236}">
                <a16:creationId xmlns:a16="http://schemas.microsoft.com/office/drawing/2014/main" xmlns="" id="{2232AE70-3AC8-764D-AC99-6B096D06BCEF}"/>
              </a:ext>
            </a:extLst>
          </p:cNvPr>
          <p:cNvSpPr>
            <a:spLocks/>
          </p:cNvSpPr>
          <p:nvPr/>
        </p:nvSpPr>
        <p:spPr bwMode="auto">
          <a:xfrm>
            <a:off x="4260850" y="2901950"/>
            <a:ext cx="457200" cy="500063"/>
          </a:xfrm>
          <a:custGeom>
            <a:avLst/>
            <a:gdLst>
              <a:gd name="T0" fmla="*/ 2147483646 w 288"/>
              <a:gd name="T1" fmla="*/ 2147483646 h 315"/>
              <a:gd name="T2" fmla="*/ 2147483646 w 288"/>
              <a:gd name="T3" fmla="*/ 2147483646 h 315"/>
              <a:gd name="T4" fmla="*/ 2147483646 w 288"/>
              <a:gd name="T5" fmla="*/ 2147483646 h 315"/>
              <a:gd name="T6" fmla="*/ 2147483646 w 288"/>
              <a:gd name="T7" fmla="*/ 2147483646 h 315"/>
              <a:gd name="T8" fmla="*/ 2147483646 w 288"/>
              <a:gd name="T9" fmla="*/ 2147483646 h 315"/>
              <a:gd name="T10" fmla="*/ 2147483646 w 288"/>
              <a:gd name="T11" fmla="*/ 2147483646 h 315"/>
              <a:gd name="T12" fmla="*/ 2147483646 w 288"/>
              <a:gd name="T13" fmla="*/ 2147483646 h 315"/>
              <a:gd name="T14" fmla="*/ 2147483646 w 288"/>
              <a:gd name="T15" fmla="*/ 2147483646 h 315"/>
              <a:gd name="T16" fmla="*/ 2147483646 w 288"/>
              <a:gd name="T17" fmla="*/ 2147483646 h 315"/>
              <a:gd name="T18" fmla="*/ 2147483646 w 288"/>
              <a:gd name="T19" fmla="*/ 2147483646 h 315"/>
              <a:gd name="T20" fmla="*/ 2147483646 w 288"/>
              <a:gd name="T21" fmla="*/ 2147483646 h 315"/>
              <a:gd name="T22" fmla="*/ 2147483646 w 288"/>
              <a:gd name="T23" fmla="*/ 2147483646 h 315"/>
              <a:gd name="T24" fmla="*/ 2147483646 w 288"/>
              <a:gd name="T25" fmla="*/ 2147483646 h 315"/>
              <a:gd name="T26" fmla="*/ 2147483646 w 288"/>
              <a:gd name="T27" fmla="*/ 2147483646 h 315"/>
              <a:gd name="T28" fmla="*/ 2147483646 w 288"/>
              <a:gd name="T29" fmla="*/ 2147483646 h 315"/>
              <a:gd name="T30" fmla="*/ 2147483646 w 288"/>
              <a:gd name="T31" fmla="*/ 2147483646 h 3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315"/>
              <a:gd name="T50" fmla="*/ 288 w 288"/>
              <a:gd name="T51" fmla="*/ 315 h 31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315">
                <a:moveTo>
                  <a:pt x="266" y="139"/>
                </a:moveTo>
                <a:cubicBezTo>
                  <a:pt x="234" y="105"/>
                  <a:pt x="208" y="64"/>
                  <a:pt x="170" y="39"/>
                </a:cubicBezTo>
                <a:cubicBezTo>
                  <a:pt x="160" y="32"/>
                  <a:pt x="149" y="6"/>
                  <a:pt x="136" y="2"/>
                </a:cubicBezTo>
                <a:cubicBezTo>
                  <a:pt x="130" y="0"/>
                  <a:pt x="101" y="40"/>
                  <a:pt x="94" y="38"/>
                </a:cubicBezTo>
                <a:cubicBezTo>
                  <a:pt x="86" y="39"/>
                  <a:pt x="83" y="42"/>
                  <a:pt x="76" y="44"/>
                </a:cubicBezTo>
                <a:cubicBezTo>
                  <a:pt x="0" y="63"/>
                  <a:pt x="81" y="123"/>
                  <a:pt x="86" y="161"/>
                </a:cubicBezTo>
                <a:cubicBezTo>
                  <a:pt x="87" y="168"/>
                  <a:pt x="86" y="175"/>
                  <a:pt x="89" y="182"/>
                </a:cubicBezTo>
                <a:cubicBezTo>
                  <a:pt x="94" y="200"/>
                  <a:pt x="103" y="217"/>
                  <a:pt x="111" y="235"/>
                </a:cubicBezTo>
                <a:cubicBezTo>
                  <a:pt x="115" y="246"/>
                  <a:pt x="125" y="270"/>
                  <a:pt x="125" y="270"/>
                </a:cubicBezTo>
                <a:cubicBezTo>
                  <a:pt x="140" y="283"/>
                  <a:pt x="151" y="305"/>
                  <a:pt x="169" y="311"/>
                </a:cubicBezTo>
                <a:cubicBezTo>
                  <a:pt x="181" y="315"/>
                  <a:pt x="193" y="301"/>
                  <a:pt x="204" y="296"/>
                </a:cubicBezTo>
                <a:cubicBezTo>
                  <a:pt x="228" y="286"/>
                  <a:pt x="215" y="289"/>
                  <a:pt x="243" y="286"/>
                </a:cubicBezTo>
                <a:cubicBezTo>
                  <a:pt x="257" y="271"/>
                  <a:pt x="274" y="259"/>
                  <a:pt x="284" y="242"/>
                </a:cubicBezTo>
                <a:cubicBezTo>
                  <a:pt x="288" y="236"/>
                  <a:pt x="284" y="228"/>
                  <a:pt x="282" y="220"/>
                </a:cubicBezTo>
                <a:cubicBezTo>
                  <a:pt x="272" y="188"/>
                  <a:pt x="261" y="155"/>
                  <a:pt x="246" y="125"/>
                </a:cubicBezTo>
                <a:cubicBezTo>
                  <a:pt x="255" y="91"/>
                  <a:pt x="248" y="97"/>
                  <a:pt x="266" y="13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0" name="Freeform 251">
            <a:extLst>
              <a:ext uri="{FF2B5EF4-FFF2-40B4-BE49-F238E27FC236}">
                <a16:creationId xmlns:a16="http://schemas.microsoft.com/office/drawing/2014/main" xmlns="" id="{1D39331E-B741-124A-8916-04C2CA617A8C}"/>
              </a:ext>
            </a:extLst>
          </p:cNvPr>
          <p:cNvSpPr>
            <a:spLocks/>
          </p:cNvSpPr>
          <p:nvPr/>
        </p:nvSpPr>
        <p:spPr bwMode="auto">
          <a:xfrm>
            <a:off x="2209800" y="2895600"/>
            <a:ext cx="561975" cy="422275"/>
          </a:xfrm>
          <a:custGeom>
            <a:avLst/>
            <a:gdLst>
              <a:gd name="T0" fmla="*/ 2147483646 w 354"/>
              <a:gd name="T1" fmla="*/ 2147483646 h 266"/>
              <a:gd name="T2" fmla="*/ 2147483646 w 354"/>
              <a:gd name="T3" fmla="*/ 2147483646 h 266"/>
              <a:gd name="T4" fmla="*/ 2147483646 w 354"/>
              <a:gd name="T5" fmla="*/ 2147483646 h 266"/>
              <a:gd name="T6" fmla="*/ 2147483646 w 354"/>
              <a:gd name="T7" fmla="*/ 2147483646 h 266"/>
              <a:gd name="T8" fmla="*/ 2147483646 w 354"/>
              <a:gd name="T9" fmla="*/ 2147483646 h 266"/>
              <a:gd name="T10" fmla="*/ 2147483646 w 354"/>
              <a:gd name="T11" fmla="*/ 2147483646 h 266"/>
              <a:gd name="T12" fmla="*/ 2147483646 w 354"/>
              <a:gd name="T13" fmla="*/ 2147483646 h 266"/>
              <a:gd name="T14" fmla="*/ 2147483646 w 354"/>
              <a:gd name="T15" fmla="*/ 2147483646 h 266"/>
              <a:gd name="T16" fmla="*/ 2147483646 w 354"/>
              <a:gd name="T17" fmla="*/ 2147483646 h 266"/>
              <a:gd name="T18" fmla="*/ 2147483646 w 354"/>
              <a:gd name="T19" fmla="*/ 2147483646 h 266"/>
              <a:gd name="T20" fmla="*/ 2147483646 w 354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4"/>
              <a:gd name="T34" fmla="*/ 0 h 266"/>
              <a:gd name="T35" fmla="*/ 354 w 354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1" name="Freeform 254">
            <a:extLst>
              <a:ext uri="{FF2B5EF4-FFF2-40B4-BE49-F238E27FC236}">
                <a16:creationId xmlns:a16="http://schemas.microsoft.com/office/drawing/2014/main" xmlns="" id="{6444BD6D-BDF8-9546-A77C-C2FE91E40E9B}"/>
              </a:ext>
            </a:extLst>
          </p:cNvPr>
          <p:cNvSpPr>
            <a:spLocks/>
          </p:cNvSpPr>
          <p:nvPr/>
        </p:nvSpPr>
        <p:spPr bwMode="auto">
          <a:xfrm rot="1477982">
            <a:off x="2743200" y="2590800"/>
            <a:ext cx="561975" cy="422275"/>
          </a:xfrm>
          <a:custGeom>
            <a:avLst/>
            <a:gdLst>
              <a:gd name="T0" fmla="*/ 2147483646 w 354"/>
              <a:gd name="T1" fmla="*/ 2147483646 h 266"/>
              <a:gd name="T2" fmla="*/ 2147483646 w 354"/>
              <a:gd name="T3" fmla="*/ 2147483646 h 266"/>
              <a:gd name="T4" fmla="*/ 2147483646 w 354"/>
              <a:gd name="T5" fmla="*/ 2147483646 h 266"/>
              <a:gd name="T6" fmla="*/ 2147483646 w 354"/>
              <a:gd name="T7" fmla="*/ 2147483646 h 266"/>
              <a:gd name="T8" fmla="*/ 2147483646 w 354"/>
              <a:gd name="T9" fmla="*/ 2147483646 h 266"/>
              <a:gd name="T10" fmla="*/ 2147483646 w 354"/>
              <a:gd name="T11" fmla="*/ 2147483646 h 266"/>
              <a:gd name="T12" fmla="*/ 2147483646 w 354"/>
              <a:gd name="T13" fmla="*/ 2147483646 h 266"/>
              <a:gd name="T14" fmla="*/ 2147483646 w 354"/>
              <a:gd name="T15" fmla="*/ 2147483646 h 266"/>
              <a:gd name="T16" fmla="*/ 2147483646 w 354"/>
              <a:gd name="T17" fmla="*/ 2147483646 h 266"/>
              <a:gd name="T18" fmla="*/ 2147483646 w 354"/>
              <a:gd name="T19" fmla="*/ 2147483646 h 266"/>
              <a:gd name="T20" fmla="*/ 2147483646 w 354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4"/>
              <a:gd name="T34" fmla="*/ 0 h 266"/>
              <a:gd name="T35" fmla="*/ 354 w 354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2" name="Freeform 255">
            <a:extLst>
              <a:ext uri="{FF2B5EF4-FFF2-40B4-BE49-F238E27FC236}">
                <a16:creationId xmlns:a16="http://schemas.microsoft.com/office/drawing/2014/main" xmlns="" id="{AC7ED448-89FF-B746-AF2E-054AE81D3E4E}"/>
              </a:ext>
            </a:extLst>
          </p:cNvPr>
          <p:cNvSpPr>
            <a:spLocks/>
          </p:cNvSpPr>
          <p:nvPr/>
        </p:nvSpPr>
        <p:spPr bwMode="auto">
          <a:xfrm>
            <a:off x="3344863" y="2039938"/>
            <a:ext cx="493712" cy="347662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3" name="Freeform 256">
            <a:extLst>
              <a:ext uri="{FF2B5EF4-FFF2-40B4-BE49-F238E27FC236}">
                <a16:creationId xmlns:a16="http://schemas.microsoft.com/office/drawing/2014/main" xmlns="" id="{943B5DA6-093A-F843-B396-E059C083FDC3}"/>
              </a:ext>
            </a:extLst>
          </p:cNvPr>
          <p:cNvSpPr>
            <a:spLocks/>
          </p:cNvSpPr>
          <p:nvPr/>
        </p:nvSpPr>
        <p:spPr bwMode="auto">
          <a:xfrm>
            <a:off x="3200400" y="2743200"/>
            <a:ext cx="493713" cy="347663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4" name="Freeform 257">
            <a:extLst>
              <a:ext uri="{FF2B5EF4-FFF2-40B4-BE49-F238E27FC236}">
                <a16:creationId xmlns:a16="http://schemas.microsoft.com/office/drawing/2014/main" xmlns="" id="{E44A27AD-5105-3540-B0B9-D5F731ED3D19}"/>
              </a:ext>
            </a:extLst>
          </p:cNvPr>
          <p:cNvSpPr>
            <a:spLocks/>
          </p:cNvSpPr>
          <p:nvPr/>
        </p:nvSpPr>
        <p:spPr bwMode="auto">
          <a:xfrm rot="1067325">
            <a:off x="3505200" y="2971800"/>
            <a:ext cx="493713" cy="347663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5" name="Freeform 258">
            <a:extLst>
              <a:ext uri="{FF2B5EF4-FFF2-40B4-BE49-F238E27FC236}">
                <a16:creationId xmlns:a16="http://schemas.microsoft.com/office/drawing/2014/main" xmlns="" id="{4BA11F0C-4E50-AD4F-B7D7-2ADDE1C8C659}"/>
              </a:ext>
            </a:extLst>
          </p:cNvPr>
          <p:cNvSpPr>
            <a:spLocks/>
          </p:cNvSpPr>
          <p:nvPr/>
        </p:nvSpPr>
        <p:spPr bwMode="auto">
          <a:xfrm rot="3416017">
            <a:off x="3733800" y="3276600"/>
            <a:ext cx="493713" cy="347663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6" name="Freeform 259">
            <a:extLst>
              <a:ext uri="{FF2B5EF4-FFF2-40B4-BE49-F238E27FC236}">
                <a16:creationId xmlns:a16="http://schemas.microsoft.com/office/drawing/2014/main" xmlns="" id="{E280BD4E-8EFC-A040-8812-13801EBC3184}"/>
              </a:ext>
            </a:extLst>
          </p:cNvPr>
          <p:cNvSpPr>
            <a:spLocks/>
          </p:cNvSpPr>
          <p:nvPr/>
        </p:nvSpPr>
        <p:spPr bwMode="auto">
          <a:xfrm>
            <a:off x="4648200" y="2725738"/>
            <a:ext cx="333375" cy="484187"/>
          </a:xfrm>
          <a:custGeom>
            <a:avLst/>
            <a:gdLst>
              <a:gd name="T0" fmla="*/ 2147483646 w 210"/>
              <a:gd name="T1" fmla="*/ 2147483646 h 305"/>
              <a:gd name="T2" fmla="*/ 2147483646 w 210"/>
              <a:gd name="T3" fmla="*/ 2147483646 h 305"/>
              <a:gd name="T4" fmla="*/ 2147483646 w 210"/>
              <a:gd name="T5" fmla="*/ 2147483646 h 305"/>
              <a:gd name="T6" fmla="*/ 2147483646 w 210"/>
              <a:gd name="T7" fmla="*/ 2147483646 h 305"/>
              <a:gd name="T8" fmla="*/ 0 w 210"/>
              <a:gd name="T9" fmla="*/ 2147483646 h 305"/>
              <a:gd name="T10" fmla="*/ 2147483646 w 210"/>
              <a:gd name="T11" fmla="*/ 2147483646 h 305"/>
              <a:gd name="T12" fmla="*/ 2147483646 w 210"/>
              <a:gd name="T13" fmla="*/ 2147483646 h 305"/>
              <a:gd name="T14" fmla="*/ 2147483646 w 210"/>
              <a:gd name="T15" fmla="*/ 2147483646 h 305"/>
              <a:gd name="T16" fmla="*/ 2147483646 w 210"/>
              <a:gd name="T17" fmla="*/ 2147483646 h 305"/>
              <a:gd name="T18" fmla="*/ 2147483646 w 210"/>
              <a:gd name="T19" fmla="*/ 2147483646 h 305"/>
              <a:gd name="T20" fmla="*/ 2147483646 w 210"/>
              <a:gd name="T21" fmla="*/ 2147483646 h 305"/>
              <a:gd name="T22" fmla="*/ 2147483646 w 210"/>
              <a:gd name="T23" fmla="*/ 2147483646 h 30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0"/>
              <a:gd name="T37" fmla="*/ 0 h 305"/>
              <a:gd name="T38" fmla="*/ 210 w 210"/>
              <a:gd name="T39" fmla="*/ 305 h 30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0" h="305">
                <a:moveTo>
                  <a:pt x="72" y="35"/>
                </a:moveTo>
                <a:cubicBezTo>
                  <a:pt x="28" y="101"/>
                  <a:pt x="93" y="0"/>
                  <a:pt x="54" y="77"/>
                </a:cubicBezTo>
                <a:cubicBezTo>
                  <a:pt x="44" y="96"/>
                  <a:pt x="30" y="113"/>
                  <a:pt x="18" y="131"/>
                </a:cubicBezTo>
                <a:cubicBezTo>
                  <a:pt x="11" y="142"/>
                  <a:pt x="10" y="155"/>
                  <a:pt x="6" y="167"/>
                </a:cubicBezTo>
                <a:cubicBezTo>
                  <a:pt x="4" y="173"/>
                  <a:pt x="0" y="185"/>
                  <a:pt x="0" y="185"/>
                </a:cubicBezTo>
                <a:cubicBezTo>
                  <a:pt x="8" y="236"/>
                  <a:pt x="28" y="276"/>
                  <a:pt x="72" y="305"/>
                </a:cubicBezTo>
                <a:cubicBezTo>
                  <a:pt x="82" y="302"/>
                  <a:pt x="102" y="297"/>
                  <a:pt x="108" y="287"/>
                </a:cubicBezTo>
                <a:cubicBezTo>
                  <a:pt x="115" y="276"/>
                  <a:pt x="113" y="262"/>
                  <a:pt x="120" y="251"/>
                </a:cubicBezTo>
                <a:cubicBezTo>
                  <a:pt x="141" y="219"/>
                  <a:pt x="165" y="192"/>
                  <a:pt x="186" y="161"/>
                </a:cubicBezTo>
                <a:cubicBezTo>
                  <a:pt x="191" y="103"/>
                  <a:pt x="210" y="33"/>
                  <a:pt x="144" y="11"/>
                </a:cubicBezTo>
                <a:cubicBezTo>
                  <a:pt x="120" y="13"/>
                  <a:pt x="95" y="10"/>
                  <a:pt x="72" y="17"/>
                </a:cubicBezTo>
                <a:cubicBezTo>
                  <a:pt x="66" y="19"/>
                  <a:pt x="66" y="35"/>
                  <a:pt x="72" y="3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7" name="Freeform 260">
            <a:extLst>
              <a:ext uri="{FF2B5EF4-FFF2-40B4-BE49-F238E27FC236}">
                <a16:creationId xmlns:a16="http://schemas.microsoft.com/office/drawing/2014/main" xmlns="" id="{8CFFDEBC-3E9D-B847-992F-9841A3416D90}"/>
              </a:ext>
            </a:extLst>
          </p:cNvPr>
          <p:cNvSpPr>
            <a:spLocks/>
          </p:cNvSpPr>
          <p:nvPr/>
        </p:nvSpPr>
        <p:spPr bwMode="auto">
          <a:xfrm>
            <a:off x="4867275" y="2286000"/>
            <a:ext cx="446088" cy="484188"/>
          </a:xfrm>
          <a:custGeom>
            <a:avLst/>
            <a:gdLst>
              <a:gd name="T0" fmla="*/ 2147483646 w 281"/>
              <a:gd name="T1" fmla="*/ 2147483646 h 305"/>
              <a:gd name="T2" fmla="*/ 2147483646 w 281"/>
              <a:gd name="T3" fmla="*/ 2147483646 h 305"/>
              <a:gd name="T4" fmla="*/ 2147483646 w 281"/>
              <a:gd name="T5" fmla="*/ 2147483646 h 305"/>
              <a:gd name="T6" fmla="*/ 2147483646 w 281"/>
              <a:gd name="T7" fmla="*/ 2147483646 h 305"/>
              <a:gd name="T8" fmla="*/ 2147483646 w 281"/>
              <a:gd name="T9" fmla="*/ 2147483646 h 305"/>
              <a:gd name="T10" fmla="*/ 2147483646 w 281"/>
              <a:gd name="T11" fmla="*/ 2147483646 h 305"/>
              <a:gd name="T12" fmla="*/ 2147483646 w 281"/>
              <a:gd name="T13" fmla="*/ 2147483646 h 305"/>
              <a:gd name="T14" fmla="*/ 2147483646 w 281"/>
              <a:gd name="T15" fmla="*/ 2147483646 h 305"/>
              <a:gd name="T16" fmla="*/ 2147483646 w 281"/>
              <a:gd name="T17" fmla="*/ 2147483646 h 305"/>
              <a:gd name="T18" fmla="*/ 2147483646 w 281"/>
              <a:gd name="T19" fmla="*/ 2147483646 h 305"/>
              <a:gd name="T20" fmla="*/ 2147483646 w 281"/>
              <a:gd name="T21" fmla="*/ 2147483646 h 305"/>
              <a:gd name="T22" fmla="*/ 2147483646 w 281"/>
              <a:gd name="T23" fmla="*/ 2147483646 h 305"/>
              <a:gd name="T24" fmla="*/ 2147483646 w 281"/>
              <a:gd name="T25" fmla="*/ 2147483646 h 305"/>
              <a:gd name="T26" fmla="*/ 2147483646 w 281"/>
              <a:gd name="T27" fmla="*/ 2147483646 h 305"/>
              <a:gd name="T28" fmla="*/ 2147483646 w 281"/>
              <a:gd name="T29" fmla="*/ 2147483646 h 305"/>
              <a:gd name="T30" fmla="*/ 2147483646 w 281"/>
              <a:gd name="T31" fmla="*/ 2147483646 h 30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1"/>
              <a:gd name="T49" fmla="*/ 0 h 305"/>
              <a:gd name="T50" fmla="*/ 281 w 281"/>
              <a:gd name="T51" fmla="*/ 305 h 30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1" h="305">
                <a:moveTo>
                  <a:pt x="194" y="256"/>
                </a:moveTo>
                <a:cubicBezTo>
                  <a:pt x="221" y="219"/>
                  <a:pt x="258" y="187"/>
                  <a:pt x="276" y="145"/>
                </a:cubicBezTo>
                <a:cubicBezTo>
                  <a:pt x="281" y="134"/>
                  <a:pt x="254" y="126"/>
                  <a:pt x="256" y="113"/>
                </a:cubicBezTo>
                <a:cubicBezTo>
                  <a:pt x="256" y="106"/>
                  <a:pt x="257" y="99"/>
                  <a:pt x="258" y="92"/>
                </a:cubicBezTo>
                <a:cubicBezTo>
                  <a:pt x="256" y="85"/>
                  <a:pt x="254" y="77"/>
                  <a:pt x="251" y="71"/>
                </a:cubicBezTo>
                <a:cubicBezTo>
                  <a:pt x="219" y="0"/>
                  <a:pt x="178" y="71"/>
                  <a:pt x="142" y="82"/>
                </a:cubicBezTo>
                <a:cubicBezTo>
                  <a:pt x="135" y="85"/>
                  <a:pt x="128" y="85"/>
                  <a:pt x="121" y="89"/>
                </a:cubicBezTo>
                <a:cubicBezTo>
                  <a:pt x="104" y="97"/>
                  <a:pt x="89" y="109"/>
                  <a:pt x="73" y="120"/>
                </a:cubicBezTo>
                <a:cubicBezTo>
                  <a:pt x="62" y="126"/>
                  <a:pt x="41" y="140"/>
                  <a:pt x="41" y="140"/>
                </a:cubicBezTo>
                <a:cubicBezTo>
                  <a:pt x="30" y="157"/>
                  <a:pt x="11" y="171"/>
                  <a:pt x="8" y="190"/>
                </a:cubicBezTo>
                <a:cubicBezTo>
                  <a:pt x="6" y="203"/>
                  <a:pt x="0" y="236"/>
                  <a:pt x="6" y="246"/>
                </a:cubicBezTo>
                <a:cubicBezTo>
                  <a:pt x="21" y="268"/>
                  <a:pt x="40" y="267"/>
                  <a:pt x="48" y="294"/>
                </a:cubicBezTo>
                <a:cubicBezTo>
                  <a:pt x="65" y="305"/>
                  <a:pt x="77" y="285"/>
                  <a:pt x="95" y="292"/>
                </a:cubicBezTo>
                <a:cubicBezTo>
                  <a:pt x="102" y="295"/>
                  <a:pt x="109" y="289"/>
                  <a:pt x="116" y="286"/>
                </a:cubicBezTo>
                <a:cubicBezTo>
                  <a:pt x="146" y="270"/>
                  <a:pt x="177" y="254"/>
                  <a:pt x="204" y="234"/>
                </a:cubicBezTo>
                <a:cubicBezTo>
                  <a:pt x="239" y="237"/>
                  <a:pt x="232" y="231"/>
                  <a:pt x="194" y="2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8" name="Freeform 263">
            <a:extLst>
              <a:ext uri="{FF2B5EF4-FFF2-40B4-BE49-F238E27FC236}">
                <a16:creationId xmlns:a16="http://schemas.microsoft.com/office/drawing/2014/main" xmlns="" id="{4B6119A2-FD71-E842-9CAA-E874126611DF}"/>
              </a:ext>
            </a:extLst>
          </p:cNvPr>
          <p:cNvSpPr>
            <a:spLocks/>
          </p:cNvSpPr>
          <p:nvPr/>
        </p:nvSpPr>
        <p:spPr bwMode="auto">
          <a:xfrm rot="-2721439">
            <a:off x="5184775" y="2130425"/>
            <a:ext cx="493713" cy="347663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29" name="Freeform 264">
            <a:extLst>
              <a:ext uri="{FF2B5EF4-FFF2-40B4-BE49-F238E27FC236}">
                <a16:creationId xmlns:a16="http://schemas.microsoft.com/office/drawing/2014/main" xmlns="" id="{1031666E-0757-1A40-A1EB-215B4BC4D1FA}"/>
              </a:ext>
            </a:extLst>
          </p:cNvPr>
          <p:cNvSpPr>
            <a:spLocks/>
          </p:cNvSpPr>
          <p:nvPr/>
        </p:nvSpPr>
        <p:spPr bwMode="auto">
          <a:xfrm rot="1477982">
            <a:off x="5638800" y="2057400"/>
            <a:ext cx="561975" cy="422275"/>
          </a:xfrm>
          <a:custGeom>
            <a:avLst/>
            <a:gdLst>
              <a:gd name="T0" fmla="*/ 2147483646 w 354"/>
              <a:gd name="T1" fmla="*/ 2147483646 h 266"/>
              <a:gd name="T2" fmla="*/ 2147483646 w 354"/>
              <a:gd name="T3" fmla="*/ 2147483646 h 266"/>
              <a:gd name="T4" fmla="*/ 2147483646 w 354"/>
              <a:gd name="T5" fmla="*/ 2147483646 h 266"/>
              <a:gd name="T6" fmla="*/ 2147483646 w 354"/>
              <a:gd name="T7" fmla="*/ 2147483646 h 266"/>
              <a:gd name="T8" fmla="*/ 2147483646 w 354"/>
              <a:gd name="T9" fmla="*/ 2147483646 h 266"/>
              <a:gd name="T10" fmla="*/ 2147483646 w 354"/>
              <a:gd name="T11" fmla="*/ 2147483646 h 266"/>
              <a:gd name="T12" fmla="*/ 2147483646 w 354"/>
              <a:gd name="T13" fmla="*/ 2147483646 h 266"/>
              <a:gd name="T14" fmla="*/ 2147483646 w 354"/>
              <a:gd name="T15" fmla="*/ 2147483646 h 266"/>
              <a:gd name="T16" fmla="*/ 2147483646 w 354"/>
              <a:gd name="T17" fmla="*/ 2147483646 h 266"/>
              <a:gd name="T18" fmla="*/ 2147483646 w 354"/>
              <a:gd name="T19" fmla="*/ 2147483646 h 266"/>
              <a:gd name="T20" fmla="*/ 2147483646 w 354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4"/>
              <a:gd name="T34" fmla="*/ 0 h 266"/>
              <a:gd name="T35" fmla="*/ 354 w 354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4" h="266">
                <a:moveTo>
                  <a:pt x="254" y="29"/>
                </a:moveTo>
                <a:cubicBezTo>
                  <a:pt x="221" y="62"/>
                  <a:pt x="173" y="98"/>
                  <a:pt x="128" y="113"/>
                </a:cubicBezTo>
                <a:cubicBezTo>
                  <a:pt x="111" y="130"/>
                  <a:pt x="100" y="147"/>
                  <a:pt x="80" y="161"/>
                </a:cubicBezTo>
                <a:cubicBezTo>
                  <a:pt x="52" y="203"/>
                  <a:pt x="68" y="189"/>
                  <a:pt x="38" y="209"/>
                </a:cubicBezTo>
                <a:cubicBezTo>
                  <a:pt x="0" y="266"/>
                  <a:pt x="43" y="250"/>
                  <a:pt x="86" y="245"/>
                </a:cubicBezTo>
                <a:cubicBezTo>
                  <a:pt x="120" y="193"/>
                  <a:pt x="75" y="254"/>
                  <a:pt x="116" y="221"/>
                </a:cubicBezTo>
                <a:cubicBezTo>
                  <a:pt x="148" y="195"/>
                  <a:pt x="106" y="209"/>
                  <a:pt x="146" y="191"/>
                </a:cubicBezTo>
                <a:cubicBezTo>
                  <a:pt x="158" y="186"/>
                  <a:pt x="171" y="186"/>
                  <a:pt x="182" y="179"/>
                </a:cubicBezTo>
                <a:cubicBezTo>
                  <a:pt x="216" y="157"/>
                  <a:pt x="252" y="132"/>
                  <a:pt x="290" y="119"/>
                </a:cubicBezTo>
                <a:cubicBezTo>
                  <a:pt x="303" y="106"/>
                  <a:pt x="338" y="74"/>
                  <a:pt x="338" y="59"/>
                </a:cubicBezTo>
                <a:cubicBezTo>
                  <a:pt x="350" y="0"/>
                  <a:pt x="354" y="29"/>
                  <a:pt x="254" y="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0" name="Freeform 266">
            <a:extLst>
              <a:ext uri="{FF2B5EF4-FFF2-40B4-BE49-F238E27FC236}">
                <a16:creationId xmlns:a16="http://schemas.microsoft.com/office/drawing/2014/main" xmlns="" id="{4BAAFE4F-B0B7-0843-A39D-3BBB6307D46C}"/>
              </a:ext>
            </a:extLst>
          </p:cNvPr>
          <p:cNvSpPr>
            <a:spLocks/>
          </p:cNvSpPr>
          <p:nvPr/>
        </p:nvSpPr>
        <p:spPr bwMode="auto">
          <a:xfrm>
            <a:off x="6173788" y="2238375"/>
            <a:ext cx="579437" cy="309563"/>
          </a:xfrm>
          <a:custGeom>
            <a:avLst/>
            <a:gdLst>
              <a:gd name="T0" fmla="*/ 2147483646 w 365"/>
              <a:gd name="T1" fmla="*/ 2147483646 h 195"/>
              <a:gd name="T2" fmla="*/ 2147483646 w 365"/>
              <a:gd name="T3" fmla="*/ 2147483646 h 195"/>
              <a:gd name="T4" fmla="*/ 2147483646 w 365"/>
              <a:gd name="T5" fmla="*/ 2147483646 h 195"/>
              <a:gd name="T6" fmla="*/ 2147483646 w 365"/>
              <a:gd name="T7" fmla="*/ 2147483646 h 195"/>
              <a:gd name="T8" fmla="*/ 2147483646 w 365"/>
              <a:gd name="T9" fmla="*/ 0 h 195"/>
              <a:gd name="T10" fmla="*/ 2147483646 w 365"/>
              <a:gd name="T11" fmla="*/ 2147483646 h 195"/>
              <a:gd name="T12" fmla="*/ 2147483646 w 365"/>
              <a:gd name="T13" fmla="*/ 2147483646 h 195"/>
              <a:gd name="T14" fmla="*/ 2147483646 w 365"/>
              <a:gd name="T15" fmla="*/ 2147483646 h 195"/>
              <a:gd name="T16" fmla="*/ 2147483646 w 365"/>
              <a:gd name="T17" fmla="*/ 2147483646 h 195"/>
              <a:gd name="T18" fmla="*/ 2147483646 w 365"/>
              <a:gd name="T19" fmla="*/ 2147483646 h 195"/>
              <a:gd name="T20" fmla="*/ 2147483646 w 365"/>
              <a:gd name="T21" fmla="*/ 2147483646 h 195"/>
              <a:gd name="T22" fmla="*/ 2147483646 w 365"/>
              <a:gd name="T23" fmla="*/ 2147483646 h 195"/>
              <a:gd name="T24" fmla="*/ 2147483646 w 365"/>
              <a:gd name="T25" fmla="*/ 2147483646 h 195"/>
              <a:gd name="T26" fmla="*/ 2147483646 w 365"/>
              <a:gd name="T27" fmla="*/ 2147483646 h 195"/>
              <a:gd name="T28" fmla="*/ 2147483646 w 365"/>
              <a:gd name="T29" fmla="*/ 2147483646 h 195"/>
              <a:gd name="T30" fmla="*/ 2147483646 w 365"/>
              <a:gd name="T31" fmla="*/ 2147483646 h 195"/>
              <a:gd name="T32" fmla="*/ 2147483646 w 365"/>
              <a:gd name="T33" fmla="*/ 2147483646 h 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5"/>
              <a:gd name="T52" fmla="*/ 0 h 195"/>
              <a:gd name="T53" fmla="*/ 365 w 365"/>
              <a:gd name="T54" fmla="*/ 195 h 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5" h="195">
                <a:moveTo>
                  <a:pt x="257" y="72"/>
                </a:moveTo>
                <a:cubicBezTo>
                  <a:pt x="227" y="64"/>
                  <a:pt x="218" y="56"/>
                  <a:pt x="191" y="42"/>
                </a:cubicBezTo>
                <a:cubicBezTo>
                  <a:pt x="166" y="29"/>
                  <a:pt x="146" y="29"/>
                  <a:pt x="119" y="24"/>
                </a:cubicBezTo>
                <a:cubicBezTo>
                  <a:pt x="105" y="21"/>
                  <a:pt x="80" y="16"/>
                  <a:pt x="65" y="12"/>
                </a:cubicBezTo>
                <a:cubicBezTo>
                  <a:pt x="53" y="8"/>
                  <a:pt x="29" y="0"/>
                  <a:pt x="29" y="0"/>
                </a:cubicBezTo>
                <a:cubicBezTo>
                  <a:pt x="20" y="13"/>
                  <a:pt x="0" y="37"/>
                  <a:pt x="17" y="54"/>
                </a:cubicBezTo>
                <a:cubicBezTo>
                  <a:pt x="29" y="66"/>
                  <a:pt x="61" y="64"/>
                  <a:pt x="77" y="72"/>
                </a:cubicBezTo>
                <a:cubicBezTo>
                  <a:pt x="95" y="81"/>
                  <a:pt x="112" y="94"/>
                  <a:pt x="131" y="102"/>
                </a:cubicBezTo>
                <a:cubicBezTo>
                  <a:pt x="162" y="116"/>
                  <a:pt x="192" y="122"/>
                  <a:pt x="221" y="138"/>
                </a:cubicBezTo>
                <a:cubicBezTo>
                  <a:pt x="221" y="138"/>
                  <a:pt x="266" y="168"/>
                  <a:pt x="275" y="174"/>
                </a:cubicBezTo>
                <a:cubicBezTo>
                  <a:pt x="286" y="181"/>
                  <a:pt x="299" y="182"/>
                  <a:pt x="311" y="186"/>
                </a:cubicBezTo>
                <a:cubicBezTo>
                  <a:pt x="317" y="188"/>
                  <a:pt x="329" y="192"/>
                  <a:pt x="329" y="192"/>
                </a:cubicBezTo>
                <a:cubicBezTo>
                  <a:pt x="341" y="190"/>
                  <a:pt x="356" y="195"/>
                  <a:pt x="365" y="186"/>
                </a:cubicBezTo>
                <a:cubicBezTo>
                  <a:pt x="365" y="186"/>
                  <a:pt x="355" y="147"/>
                  <a:pt x="353" y="144"/>
                </a:cubicBezTo>
                <a:cubicBezTo>
                  <a:pt x="343" y="131"/>
                  <a:pt x="310" y="124"/>
                  <a:pt x="299" y="120"/>
                </a:cubicBezTo>
                <a:cubicBezTo>
                  <a:pt x="285" y="115"/>
                  <a:pt x="263" y="96"/>
                  <a:pt x="263" y="96"/>
                </a:cubicBezTo>
                <a:cubicBezTo>
                  <a:pt x="245" y="69"/>
                  <a:pt x="228" y="73"/>
                  <a:pt x="203" y="6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1" name="Freeform 267">
            <a:extLst>
              <a:ext uri="{FF2B5EF4-FFF2-40B4-BE49-F238E27FC236}">
                <a16:creationId xmlns:a16="http://schemas.microsoft.com/office/drawing/2014/main" xmlns="" id="{EBB3AFBB-468A-AF45-94B1-B334B67EA611}"/>
              </a:ext>
            </a:extLst>
          </p:cNvPr>
          <p:cNvSpPr>
            <a:spLocks/>
          </p:cNvSpPr>
          <p:nvPr/>
        </p:nvSpPr>
        <p:spPr bwMode="auto">
          <a:xfrm rot="809522">
            <a:off x="6705600" y="2514600"/>
            <a:ext cx="579438" cy="309563"/>
          </a:xfrm>
          <a:custGeom>
            <a:avLst/>
            <a:gdLst>
              <a:gd name="T0" fmla="*/ 2147483646 w 365"/>
              <a:gd name="T1" fmla="*/ 2147483646 h 195"/>
              <a:gd name="T2" fmla="*/ 2147483646 w 365"/>
              <a:gd name="T3" fmla="*/ 2147483646 h 195"/>
              <a:gd name="T4" fmla="*/ 2147483646 w 365"/>
              <a:gd name="T5" fmla="*/ 2147483646 h 195"/>
              <a:gd name="T6" fmla="*/ 2147483646 w 365"/>
              <a:gd name="T7" fmla="*/ 2147483646 h 195"/>
              <a:gd name="T8" fmla="*/ 2147483646 w 365"/>
              <a:gd name="T9" fmla="*/ 0 h 195"/>
              <a:gd name="T10" fmla="*/ 2147483646 w 365"/>
              <a:gd name="T11" fmla="*/ 2147483646 h 195"/>
              <a:gd name="T12" fmla="*/ 2147483646 w 365"/>
              <a:gd name="T13" fmla="*/ 2147483646 h 195"/>
              <a:gd name="T14" fmla="*/ 2147483646 w 365"/>
              <a:gd name="T15" fmla="*/ 2147483646 h 195"/>
              <a:gd name="T16" fmla="*/ 2147483646 w 365"/>
              <a:gd name="T17" fmla="*/ 2147483646 h 195"/>
              <a:gd name="T18" fmla="*/ 2147483646 w 365"/>
              <a:gd name="T19" fmla="*/ 2147483646 h 195"/>
              <a:gd name="T20" fmla="*/ 2147483646 w 365"/>
              <a:gd name="T21" fmla="*/ 2147483646 h 195"/>
              <a:gd name="T22" fmla="*/ 2147483646 w 365"/>
              <a:gd name="T23" fmla="*/ 2147483646 h 195"/>
              <a:gd name="T24" fmla="*/ 2147483646 w 365"/>
              <a:gd name="T25" fmla="*/ 2147483646 h 195"/>
              <a:gd name="T26" fmla="*/ 2147483646 w 365"/>
              <a:gd name="T27" fmla="*/ 2147483646 h 195"/>
              <a:gd name="T28" fmla="*/ 2147483646 w 365"/>
              <a:gd name="T29" fmla="*/ 2147483646 h 195"/>
              <a:gd name="T30" fmla="*/ 2147483646 w 365"/>
              <a:gd name="T31" fmla="*/ 2147483646 h 195"/>
              <a:gd name="T32" fmla="*/ 2147483646 w 365"/>
              <a:gd name="T33" fmla="*/ 2147483646 h 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5"/>
              <a:gd name="T52" fmla="*/ 0 h 195"/>
              <a:gd name="T53" fmla="*/ 365 w 365"/>
              <a:gd name="T54" fmla="*/ 195 h 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5" h="195">
                <a:moveTo>
                  <a:pt x="257" y="72"/>
                </a:moveTo>
                <a:cubicBezTo>
                  <a:pt x="227" y="64"/>
                  <a:pt x="218" y="56"/>
                  <a:pt x="191" y="42"/>
                </a:cubicBezTo>
                <a:cubicBezTo>
                  <a:pt x="166" y="29"/>
                  <a:pt x="146" y="29"/>
                  <a:pt x="119" y="24"/>
                </a:cubicBezTo>
                <a:cubicBezTo>
                  <a:pt x="105" y="21"/>
                  <a:pt x="80" y="16"/>
                  <a:pt x="65" y="12"/>
                </a:cubicBezTo>
                <a:cubicBezTo>
                  <a:pt x="53" y="8"/>
                  <a:pt x="29" y="0"/>
                  <a:pt x="29" y="0"/>
                </a:cubicBezTo>
                <a:cubicBezTo>
                  <a:pt x="20" y="13"/>
                  <a:pt x="0" y="37"/>
                  <a:pt x="17" y="54"/>
                </a:cubicBezTo>
                <a:cubicBezTo>
                  <a:pt x="29" y="66"/>
                  <a:pt x="61" y="64"/>
                  <a:pt x="77" y="72"/>
                </a:cubicBezTo>
                <a:cubicBezTo>
                  <a:pt x="95" y="81"/>
                  <a:pt x="112" y="94"/>
                  <a:pt x="131" y="102"/>
                </a:cubicBezTo>
                <a:cubicBezTo>
                  <a:pt x="162" y="116"/>
                  <a:pt x="192" y="122"/>
                  <a:pt x="221" y="138"/>
                </a:cubicBezTo>
                <a:cubicBezTo>
                  <a:pt x="221" y="138"/>
                  <a:pt x="266" y="168"/>
                  <a:pt x="275" y="174"/>
                </a:cubicBezTo>
                <a:cubicBezTo>
                  <a:pt x="286" y="181"/>
                  <a:pt x="299" y="182"/>
                  <a:pt x="311" y="186"/>
                </a:cubicBezTo>
                <a:cubicBezTo>
                  <a:pt x="317" y="188"/>
                  <a:pt x="329" y="192"/>
                  <a:pt x="329" y="192"/>
                </a:cubicBezTo>
                <a:cubicBezTo>
                  <a:pt x="341" y="190"/>
                  <a:pt x="356" y="195"/>
                  <a:pt x="365" y="186"/>
                </a:cubicBezTo>
                <a:cubicBezTo>
                  <a:pt x="365" y="186"/>
                  <a:pt x="355" y="147"/>
                  <a:pt x="353" y="144"/>
                </a:cubicBezTo>
                <a:cubicBezTo>
                  <a:pt x="343" y="131"/>
                  <a:pt x="310" y="124"/>
                  <a:pt x="299" y="120"/>
                </a:cubicBezTo>
                <a:cubicBezTo>
                  <a:pt x="285" y="115"/>
                  <a:pt x="263" y="96"/>
                  <a:pt x="263" y="96"/>
                </a:cubicBezTo>
                <a:cubicBezTo>
                  <a:pt x="245" y="69"/>
                  <a:pt x="228" y="73"/>
                  <a:pt x="203" y="6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2" name="Freeform 268">
            <a:extLst>
              <a:ext uri="{FF2B5EF4-FFF2-40B4-BE49-F238E27FC236}">
                <a16:creationId xmlns:a16="http://schemas.microsoft.com/office/drawing/2014/main" xmlns="" id="{80FD0EDD-AFB8-5645-9BF2-227846E4F2AB}"/>
              </a:ext>
            </a:extLst>
          </p:cNvPr>
          <p:cNvSpPr>
            <a:spLocks/>
          </p:cNvSpPr>
          <p:nvPr/>
        </p:nvSpPr>
        <p:spPr bwMode="auto">
          <a:xfrm>
            <a:off x="5029200" y="3200400"/>
            <a:ext cx="333375" cy="484188"/>
          </a:xfrm>
          <a:custGeom>
            <a:avLst/>
            <a:gdLst>
              <a:gd name="T0" fmla="*/ 2147483646 w 210"/>
              <a:gd name="T1" fmla="*/ 2147483646 h 305"/>
              <a:gd name="T2" fmla="*/ 2147483646 w 210"/>
              <a:gd name="T3" fmla="*/ 2147483646 h 305"/>
              <a:gd name="T4" fmla="*/ 2147483646 w 210"/>
              <a:gd name="T5" fmla="*/ 2147483646 h 305"/>
              <a:gd name="T6" fmla="*/ 2147483646 w 210"/>
              <a:gd name="T7" fmla="*/ 2147483646 h 305"/>
              <a:gd name="T8" fmla="*/ 0 w 210"/>
              <a:gd name="T9" fmla="*/ 2147483646 h 305"/>
              <a:gd name="T10" fmla="*/ 2147483646 w 210"/>
              <a:gd name="T11" fmla="*/ 2147483646 h 305"/>
              <a:gd name="T12" fmla="*/ 2147483646 w 210"/>
              <a:gd name="T13" fmla="*/ 2147483646 h 305"/>
              <a:gd name="T14" fmla="*/ 2147483646 w 210"/>
              <a:gd name="T15" fmla="*/ 2147483646 h 305"/>
              <a:gd name="T16" fmla="*/ 2147483646 w 210"/>
              <a:gd name="T17" fmla="*/ 2147483646 h 305"/>
              <a:gd name="T18" fmla="*/ 2147483646 w 210"/>
              <a:gd name="T19" fmla="*/ 2147483646 h 305"/>
              <a:gd name="T20" fmla="*/ 2147483646 w 210"/>
              <a:gd name="T21" fmla="*/ 2147483646 h 305"/>
              <a:gd name="T22" fmla="*/ 2147483646 w 210"/>
              <a:gd name="T23" fmla="*/ 2147483646 h 30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0"/>
              <a:gd name="T37" fmla="*/ 0 h 305"/>
              <a:gd name="T38" fmla="*/ 210 w 210"/>
              <a:gd name="T39" fmla="*/ 305 h 30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0" h="305">
                <a:moveTo>
                  <a:pt x="72" y="35"/>
                </a:moveTo>
                <a:cubicBezTo>
                  <a:pt x="28" y="101"/>
                  <a:pt x="93" y="0"/>
                  <a:pt x="54" y="77"/>
                </a:cubicBezTo>
                <a:cubicBezTo>
                  <a:pt x="44" y="96"/>
                  <a:pt x="30" y="113"/>
                  <a:pt x="18" y="131"/>
                </a:cubicBezTo>
                <a:cubicBezTo>
                  <a:pt x="11" y="142"/>
                  <a:pt x="10" y="155"/>
                  <a:pt x="6" y="167"/>
                </a:cubicBezTo>
                <a:cubicBezTo>
                  <a:pt x="4" y="173"/>
                  <a:pt x="0" y="185"/>
                  <a:pt x="0" y="185"/>
                </a:cubicBezTo>
                <a:cubicBezTo>
                  <a:pt x="8" y="236"/>
                  <a:pt x="28" y="276"/>
                  <a:pt x="72" y="305"/>
                </a:cubicBezTo>
                <a:cubicBezTo>
                  <a:pt x="82" y="302"/>
                  <a:pt x="102" y="297"/>
                  <a:pt x="108" y="287"/>
                </a:cubicBezTo>
                <a:cubicBezTo>
                  <a:pt x="115" y="276"/>
                  <a:pt x="113" y="262"/>
                  <a:pt x="120" y="251"/>
                </a:cubicBezTo>
                <a:cubicBezTo>
                  <a:pt x="141" y="219"/>
                  <a:pt x="165" y="192"/>
                  <a:pt x="186" y="161"/>
                </a:cubicBezTo>
                <a:cubicBezTo>
                  <a:pt x="191" y="103"/>
                  <a:pt x="210" y="33"/>
                  <a:pt x="144" y="11"/>
                </a:cubicBezTo>
                <a:cubicBezTo>
                  <a:pt x="120" y="13"/>
                  <a:pt x="95" y="10"/>
                  <a:pt x="72" y="17"/>
                </a:cubicBezTo>
                <a:cubicBezTo>
                  <a:pt x="66" y="19"/>
                  <a:pt x="66" y="35"/>
                  <a:pt x="72" y="3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3" name="Freeform 269">
            <a:extLst>
              <a:ext uri="{FF2B5EF4-FFF2-40B4-BE49-F238E27FC236}">
                <a16:creationId xmlns:a16="http://schemas.microsoft.com/office/drawing/2014/main" xmlns="" id="{CE667BA9-F80A-7F4D-A7C7-AC4F9FD87716}"/>
              </a:ext>
            </a:extLst>
          </p:cNvPr>
          <p:cNvSpPr>
            <a:spLocks/>
          </p:cNvSpPr>
          <p:nvPr/>
        </p:nvSpPr>
        <p:spPr bwMode="auto">
          <a:xfrm>
            <a:off x="5181600" y="2743200"/>
            <a:ext cx="446088" cy="484188"/>
          </a:xfrm>
          <a:custGeom>
            <a:avLst/>
            <a:gdLst>
              <a:gd name="T0" fmla="*/ 2147483646 w 281"/>
              <a:gd name="T1" fmla="*/ 2147483646 h 305"/>
              <a:gd name="T2" fmla="*/ 2147483646 w 281"/>
              <a:gd name="T3" fmla="*/ 2147483646 h 305"/>
              <a:gd name="T4" fmla="*/ 2147483646 w 281"/>
              <a:gd name="T5" fmla="*/ 2147483646 h 305"/>
              <a:gd name="T6" fmla="*/ 2147483646 w 281"/>
              <a:gd name="T7" fmla="*/ 2147483646 h 305"/>
              <a:gd name="T8" fmla="*/ 2147483646 w 281"/>
              <a:gd name="T9" fmla="*/ 2147483646 h 305"/>
              <a:gd name="T10" fmla="*/ 2147483646 w 281"/>
              <a:gd name="T11" fmla="*/ 2147483646 h 305"/>
              <a:gd name="T12" fmla="*/ 2147483646 w 281"/>
              <a:gd name="T13" fmla="*/ 2147483646 h 305"/>
              <a:gd name="T14" fmla="*/ 2147483646 w 281"/>
              <a:gd name="T15" fmla="*/ 2147483646 h 305"/>
              <a:gd name="T16" fmla="*/ 2147483646 w 281"/>
              <a:gd name="T17" fmla="*/ 2147483646 h 305"/>
              <a:gd name="T18" fmla="*/ 2147483646 w 281"/>
              <a:gd name="T19" fmla="*/ 2147483646 h 305"/>
              <a:gd name="T20" fmla="*/ 2147483646 w 281"/>
              <a:gd name="T21" fmla="*/ 2147483646 h 305"/>
              <a:gd name="T22" fmla="*/ 2147483646 w 281"/>
              <a:gd name="T23" fmla="*/ 2147483646 h 305"/>
              <a:gd name="T24" fmla="*/ 2147483646 w 281"/>
              <a:gd name="T25" fmla="*/ 2147483646 h 305"/>
              <a:gd name="T26" fmla="*/ 2147483646 w 281"/>
              <a:gd name="T27" fmla="*/ 2147483646 h 305"/>
              <a:gd name="T28" fmla="*/ 2147483646 w 281"/>
              <a:gd name="T29" fmla="*/ 2147483646 h 305"/>
              <a:gd name="T30" fmla="*/ 2147483646 w 281"/>
              <a:gd name="T31" fmla="*/ 2147483646 h 30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1"/>
              <a:gd name="T49" fmla="*/ 0 h 305"/>
              <a:gd name="T50" fmla="*/ 281 w 281"/>
              <a:gd name="T51" fmla="*/ 305 h 30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1" h="305">
                <a:moveTo>
                  <a:pt x="194" y="256"/>
                </a:moveTo>
                <a:cubicBezTo>
                  <a:pt x="221" y="219"/>
                  <a:pt x="258" y="187"/>
                  <a:pt x="276" y="145"/>
                </a:cubicBezTo>
                <a:cubicBezTo>
                  <a:pt x="281" y="134"/>
                  <a:pt x="254" y="126"/>
                  <a:pt x="256" y="113"/>
                </a:cubicBezTo>
                <a:cubicBezTo>
                  <a:pt x="256" y="106"/>
                  <a:pt x="257" y="99"/>
                  <a:pt x="258" y="92"/>
                </a:cubicBezTo>
                <a:cubicBezTo>
                  <a:pt x="256" y="85"/>
                  <a:pt x="254" y="77"/>
                  <a:pt x="251" y="71"/>
                </a:cubicBezTo>
                <a:cubicBezTo>
                  <a:pt x="219" y="0"/>
                  <a:pt x="178" y="71"/>
                  <a:pt x="142" y="82"/>
                </a:cubicBezTo>
                <a:cubicBezTo>
                  <a:pt x="135" y="85"/>
                  <a:pt x="128" y="85"/>
                  <a:pt x="121" y="89"/>
                </a:cubicBezTo>
                <a:cubicBezTo>
                  <a:pt x="104" y="97"/>
                  <a:pt x="89" y="109"/>
                  <a:pt x="73" y="120"/>
                </a:cubicBezTo>
                <a:cubicBezTo>
                  <a:pt x="62" y="126"/>
                  <a:pt x="41" y="140"/>
                  <a:pt x="41" y="140"/>
                </a:cubicBezTo>
                <a:cubicBezTo>
                  <a:pt x="30" y="157"/>
                  <a:pt x="11" y="171"/>
                  <a:pt x="8" y="190"/>
                </a:cubicBezTo>
                <a:cubicBezTo>
                  <a:pt x="6" y="203"/>
                  <a:pt x="0" y="236"/>
                  <a:pt x="6" y="246"/>
                </a:cubicBezTo>
                <a:cubicBezTo>
                  <a:pt x="21" y="268"/>
                  <a:pt x="40" y="267"/>
                  <a:pt x="48" y="294"/>
                </a:cubicBezTo>
                <a:cubicBezTo>
                  <a:pt x="65" y="305"/>
                  <a:pt x="77" y="285"/>
                  <a:pt x="95" y="292"/>
                </a:cubicBezTo>
                <a:cubicBezTo>
                  <a:pt x="102" y="295"/>
                  <a:pt x="109" y="289"/>
                  <a:pt x="116" y="286"/>
                </a:cubicBezTo>
                <a:cubicBezTo>
                  <a:pt x="146" y="270"/>
                  <a:pt x="177" y="254"/>
                  <a:pt x="204" y="234"/>
                </a:cubicBezTo>
                <a:cubicBezTo>
                  <a:pt x="239" y="237"/>
                  <a:pt x="232" y="231"/>
                  <a:pt x="194" y="25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4" name="Freeform 270">
            <a:extLst>
              <a:ext uri="{FF2B5EF4-FFF2-40B4-BE49-F238E27FC236}">
                <a16:creationId xmlns:a16="http://schemas.microsoft.com/office/drawing/2014/main" xmlns="" id="{B05899F9-6D99-C84E-B337-EBB0D9A42687}"/>
              </a:ext>
            </a:extLst>
          </p:cNvPr>
          <p:cNvSpPr>
            <a:spLocks/>
          </p:cNvSpPr>
          <p:nvPr/>
        </p:nvSpPr>
        <p:spPr bwMode="auto">
          <a:xfrm rot="-1103120">
            <a:off x="5565775" y="2663825"/>
            <a:ext cx="493713" cy="347663"/>
          </a:xfrm>
          <a:custGeom>
            <a:avLst/>
            <a:gdLst>
              <a:gd name="T0" fmla="*/ 2147483646 w 311"/>
              <a:gd name="T1" fmla="*/ 2147483646 h 219"/>
              <a:gd name="T2" fmla="*/ 2147483646 w 311"/>
              <a:gd name="T3" fmla="*/ 2147483646 h 219"/>
              <a:gd name="T4" fmla="*/ 2147483646 w 311"/>
              <a:gd name="T5" fmla="*/ 2147483646 h 219"/>
              <a:gd name="T6" fmla="*/ 2147483646 w 311"/>
              <a:gd name="T7" fmla="*/ 2147483646 h 219"/>
              <a:gd name="T8" fmla="*/ 2147483646 w 311"/>
              <a:gd name="T9" fmla="*/ 2147483646 h 219"/>
              <a:gd name="T10" fmla="*/ 2147483646 w 311"/>
              <a:gd name="T11" fmla="*/ 2147483646 h 219"/>
              <a:gd name="T12" fmla="*/ 2147483646 w 311"/>
              <a:gd name="T13" fmla="*/ 2147483646 h 219"/>
              <a:gd name="T14" fmla="*/ 2147483646 w 311"/>
              <a:gd name="T15" fmla="*/ 2147483646 h 219"/>
              <a:gd name="T16" fmla="*/ 2147483646 w 311"/>
              <a:gd name="T17" fmla="*/ 2147483646 h 219"/>
              <a:gd name="T18" fmla="*/ 2147483646 w 311"/>
              <a:gd name="T19" fmla="*/ 2147483646 h 219"/>
              <a:gd name="T20" fmla="*/ 2147483646 w 311"/>
              <a:gd name="T21" fmla="*/ 2147483646 h 219"/>
              <a:gd name="T22" fmla="*/ 2147483646 w 311"/>
              <a:gd name="T23" fmla="*/ 2147483646 h 219"/>
              <a:gd name="T24" fmla="*/ 2147483646 w 311"/>
              <a:gd name="T25" fmla="*/ 2147483646 h 219"/>
              <a:gd name="T26" fmla="*/ 2147483646 w 311"/>
              <a:gd name="T27" fmla="*/ 2147483646 h 219"/>
              <a:gd name="T28" fmla="*/ 2147483646 w 311"/>
              <a:gd name="T29" fmla="*/ 2147483646 h 219"/>
              <a:gd name="T30" fmla="*/ 2147483646 w 311"/>
              <a:gd name="T31" fmla="*/ 2147483646 h 2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1"/>
              <a:gd name="T49" fmla="*/ 0 h 219"/>
              <a:gd name="T50" fmla="*/ 311 w 311"/>
              <a:gd name="T51" fmla="*/ 219 h 21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1" h="219">
                <a:moveTo>
                  <a:pt x="215" y="23"/>
                </a:moveTo>
                <a:cubicBezTo>
                  <a:pt x="169" y="25"/>
                  <a:pt x="121" y="17"/>
                  <a:pt x="77" y="29"/>
                </a:cubicBezTo>
                <a:cubicBezTo>
                  <a:pt x="65" y="32"/>
                  <a:pt x="76" y="58"/>
                  <a:pt x="65" y="65"/>
                </a:cubicBezTo>
                <a:cubicBezTo>
                  <a:pt x="59" y="69"/>
                  <a:pt x="53" y="73"/>
                  <a:pt x="47" y="77"/>
                </a:cubicBezTo>
                <a:cubicBezTo>
                  <a:pt x="43" y="83"/>
                  <a:pt x="38" y="89"/>
                  <a:pt x="35" y="95"/>
                </a:cubicBezTo>
                <a:cubicBezTo>
                  <a:pt x="0" y="165"/>
                  <a:pt x="81" y="152"/>
                  <a:pt x="113" y="173"/>
                </a:cubicBezTo>
                <a:cubicBezTo>
                  <a:pt x="119" y="177"/>
                  <a:pt x="124" y="182"/>
                  <a:pt x="131" y="185"/>
                </a:cubicBezTo>
                <a:cubicBezTo>
                  <a:pt x="148" y="193"/>
                  <a:pt x="167" y="197"/>
                  <a:pt x="185" y="203"/>
                </a:cubicBezTo>
                <a:cubicBezTo>
                  <a:pt x="197" y="207"/>
                  <a:pt x="221" y="215"/>
                  <a:pt x="221" y="215"/>
                </a:cubicBezTo>
                <a:cubicBezTo>
                  <a:pt x="241" y="213"/>
                  <a:pt x="264" y="219"/>
                  <a:pt x="281" y="209"/>
                </a:cubicBezTo>
                <a:cubicBezTo>
                  <a:pt x="292" y="203"/>
                  <a:pt x="289" y="185"/>
                  <a:pt x="293" y="173"/>
                </a:cubicBezTo>
                <a:cubicBezTo>
                  <a:pt x="301" y="148"/>
                  <a:pt x="295" y="160"/>
                  <a:pt x="311" y="137"/>
                </a:cubicBezTo>
                <a:cubicBezTo>
                  <a:pt x="309" y="117"/>
                  <a:pt x="311" y="96"/>
                  <a:pt x="305" y="77"/>
                </a:cubicBezTo>
                <a:cubicBezTo>
                  <a:pt x="303" y="70"/>
                  <a:pt x="294" y="68"/>
                  <a:pt x="287" y="65"/>
                </a:cubicBezTo>
                <a:cubicBezTo>
                  <a:pt x="256" y="51"/>
                  <a:pt x="224" y="37"/>
                  <a:pt x="191" y="29"/>
                </a:cubicBezTo>
                <a:cubicBezTo>
                  <a:pt x="172" y="0"/>
                  <a:pt x="172" y="9"/>
                  <a:pt x="215" y="2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5" name="Freeform 271">
            <a:extLst>
              <a:ext uri="{FF2B5EF4-FFF2-40B4-BE49-F238E27FC236}">
                <a16:creationId xmlns:a16="http://schemas.microsoft.com/office/drawing/2014/main" xmlns="" id="{5B9B7EFE-D788-AA4C-8790-CFDD46AAEE91}"/>
              </a:ext>
            </a:extLst>
          </p:cNvPr>
          <p:cNvSpPr>
            <a:spLocks/>
          </p:cNvSpPr>
          <p:nvPr/>
        </p:nvSpPr>
        <p:spPr bwMode="auto">
          <a:xfrm>
            <a:off x="6019800" y="2819400"/>
            <a:ext cx="579438" cy="309563"/>
          </a:xfrm>
          <a:custGeom>
            <a:avLst/>
            <a:gdLst>
              <a:gd name="T0" fmla="*/ 2147483646 w 365"/>
              <a:gd name="T1" fmla="*/ 2147483646 h 195"/>
              <a:gd name="T2" fmla="*/ 2147483646 w 365"/>
              <a:gd name="T3" fmla="*/ 2147483646 h 195"/>
              <a:gd name="T4" fmla="*/ 2147483646 w 365"/>
              <a:gd name="T5" fmla="*/ 2147483646 h 195"/>
              <a:gd name="T6" fmla="*/ 2147483646 w 365"/>
              <a:gd name="T7" fmla="*/ 2147483646 h 195"/>
              <a:gd name="T8" fmla="*/ 2147483646 w 365"/>
              <a:gd name="T9" fmla="*/ 0 h 195"/>
              <a:gd name="T10" fmla="*/ 2147483646 w 365"/>
              <a:gd name="T11" fmla="*/ 2147483646 h 195"/>
              <a:gd name="T12" fmla="*/ 2147483646 w 365"/>
              <a:gd name="T13" fmla="*/ 2147483646 h 195"/>
              <a:gd name="T14" fmla="*/ 2147483646 w 365"/>
              <a:gd name="T15" fmla="*/ 2147483646 h 195"/>
              <a:gd name="T16" fmla="*/ 2147483646 w 365"/>
              <a:gd name="T17" fmla="*/ 2147483646 h 195"/>
              <a:gd name="T18" fmla="*/ 2147483646 w 365"/>
              <a:gd name="T19" fmla="*/ 2147483646 h 195"/>
              <a:gd name="T20" fmla="*/ 2147483646 w 365"/>
              <a:gd name="T21" fmla="*/ 2147483646 h 195"/>
              <a:gd name="T22" fmla="*/ 2147483646 w 365"/>
              <a:gd name="T23" fmla="*/ 2147483646 h 195"/>
              <a:gd name="T24" fmla="*/ 2147483646 w 365"/>
              <a:gd name="T25" fmla="*/ 2147483646 h 195"/>
              <a:gd name="T26" fmla="*/ 2147483646 w 365"/>
              <a:gd name="T27" fmla="*/ 2147483646 h 195"/>
              <a:gd name="T28" fmla="*/ 2147483646 w 365"/>
              <a:gd name="T29" fmla="*/ 2147483646 h 195"/>
              <a:gd name="T30" fmla="*/ 2147483646 w 365"/>
              <a:gd name="T31" fmla="*/ 2147483646 h 195"/>
              <a:gd name="T32" fmla="*/ 2147483646 w 365"/>
              <a:gd name="T33" fmla="*/ 2147483646 h 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5"/>
              <a:gd name="T52" fmla="*/ 0 h 195"/>
              <a:gd name="T53" fmla="*/ 365 w 365"/>
              <a:gd name="T54" fmla="*/ 195 h 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5" h="195">
                <a:moveTo>
                  <a:pt x="257" y="72"/>
                </a:moveTo>
                <a:cubicBezTo>
                  <a:pt x="227" y="64"/>
                  <a:pt x="218" y="56"/>
                  <a:pt x="191" y="42"/>
                </a:cubicBezTo>
                <a:cubicBezTo>
                  <a:pt x="166" y="29"/>
                  <a:pt x="146" y="29"/>
                  <a:pt x="119" y="24"/>
                </a:cubicBezTo>
                <a:cubicBezTo>
                  <a:pt x="105" y="21"/>
                  <a:pt x="80" y="16"/>
                  <a:pt x="65" y="12"/>
                </a:cubicBezTo>
                <a:cubicBezTo>
                  <a:pt x="53" y="8"/>
                  <a:pt x="29" y="0"/>
                  <a:pt x="29" y="0"/>
                </a:cubicBezTo>
                <a:cubicBezTo>
                  <a:pt x="20" y="13"/>
                  <a:pt x="0" y="37"/>
                  <a:pt x="17" y="54"/>
                </a:cubicBezTo>
                <a:cubicBezTo>
                  <a:pt x="29" y="66"/>
                  <a:pt x="61" y="64"/>
                  <a:pt x="77" y="72"/>
                </a:cubicBezTo>
                <a:cubicBezTo>
                  <a:pt x="95" y="81"/>
                  <a:pt x="112" y="94"/>
                  <a:pt x="131" y="102"/>
                </a:cubicBezTo>
                <a:cubicBezTo>
                  <a:pt x="162" y="116"/>
                  <a:pt x="192" y="122"/>
                  <a:pt x="221" y="138"/>
                </a:cubicBezTo>
                <a:cubicBezTo>
                  <a:pt x="221" y="138"/>
                  <a:pt x="266" y="168"/>
                  <a:pt x="275" y="174"/>
                </a:cubicBezTo>
                <a:cubicBezTo>
                  <a:pt x="286" y="181"/>
                  <a:pt x="299" y="182"/>
                  <a:pt x="311" y="186"/>
                </a:cubicBezTo>
                <a:cubicBezTo>
                  <a:pt x="317" y="188"/>
                  <a:pt x="329" y="192"/>
                  <a:pt x="329" y="192"/>
                </a:cubicBezTo>
                <a:cubicBezTo>
                  <a:pt x="341" y="190"/>
                  <a:pt x="356" y="195"/>
                  <a:pt x="365" y="186"/>
                </a:cubicBezTo>
                <a:cubicBezTo>
                  <a:pt x="365" y="186"/>
                  <a:pt x="355" y="147"/>
                  <a:pt x="353" y="144"/>
                </a:cubicBezTo>
                <a:cubicBezTo>
                  <a:pt x="343" y="131"/>
                  <a:pt x="310" y="124"/>
                  <a:pt x="299" y="120"/>
                </a:cubicBezTo>
                <a:cubicBezTo>
                  <a:pt x="285" y="115"/>
                  <a:pt x="263" y="96"/>
                  <a:pt x="263" y="96"/>
                </a:cubicBezTo>
                <a:cubicBezTo>
                  <a:pt x="245" y="69"/>
                  <a:pt x="228" y="73"/>
                  <a:pt x="203" y="6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6" name="Freeform 272">
            <a:extLst>
              <a:ext uri="{FF2B5EF4-FFF2-40B4-BE49-F238E27FC236}">
                <a16:creationId xmlns:a16="http://schemas.microsoft.com/office/drawing/2014/main" xmlns="" id="{C18B2391-13C6-2C44-80DA-DDBDBB321A8A}"/>
              </a:ext>
            </a:extLst>
          </p:cNvPr>
          <p:cNvSpPr>
            <a:spLocks/>
          </p:cNvSpPr>
          <p:nvPr/>
        </p:nvSpPr>
        <p:spPr bwMode="auto">
          <a:xfrm>
            <a:off x="6592888" y="3111500"/>
            <a:ext cx="307975" cy="241300"/>
          </a:xfrm>
          <a:custGeom>
            <a:avLst/>
            <a:gdLst>
              <a:gd name="T0" fmla="*/ 2147483646 w 194"/>
              <a:gd name="T1" fmla="*/ 2147483646 h 152"/>
              <a:gd name="T2" fmla="*/ 2147483646 w 194"/>
              <a:gd name="T3" fmla="*/ 2147483646 h 152"/>
              <a:gd name="T4" fmla="*/ 2147483646 w 194"/>
              <a:gd name="T5" fmla="*/ 2147483646 h 152"/>
              <a:gd name="T6" fmla="*/ 2147483646 w 194"/>
              <a:gd name="T7" fmla="*/ 2147483646 h 152"/>
              <a:gd name="T8" fmla="*/ 2147483646 w 194"/>
              <a:gd name="T9" fmla="*/ 2147483646 h 152"/>
              <a:gd name="T10" fmla="*/ 2147483646 w 194"/>
              <a:gd name="T11" fmla="*/ 2147483646 h 152"/>
              <a:gd name="T12" fmla="*/ 2147483646 w 194"/>
              <a:gd name="T13" fmla="*/ 2147483646 h 152"/>
              <a:gd name="T14" fmla="*/ 2147483646 w 194"/>
              <a:gd name="T15" fmla="*/ 2147483646 h 1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4"/>
              <a:gd name="T25" fmla="*/ 0 h 152"/>
              <a:gd name="T26" fmla="*/ 194 w 194"/>
              <a:gd name="T27" fmla="*/ 152 h 1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4" h="152">
                <a:moveTo>
                  <a:pt x="113" y="32"/>
                </a:moveTo>
                <a:cubicBezTo>
                  <a:pt x="81" y="0"/>
                  <a:pt x="74" y="8"/>
                  <a:pt x="23" y="14"/>
                </a:cubicBezTo>
                <a:cubicBezTo>
                  <a:pt x="19" y="27"/>
                  <a:pt x="7" y="37"/>
                  <a:pt x="5" y="50"/>
                </a:cubicBezTo>
                <a:cubicBezTo>
                  <a:pt x="0" y="87"/>
                  <a:pt x="39" y="101"/>
                  <a:pt x="65" y="110"/>
                </a:cubicBezTo>
                <a:cubicBezTo>
                  <a:pt x="86" y="131"/>
                  <a:pt x="115" y="143"/>
                  <a:pt x="143" y="152"/>
                </a:cubicBezTo>
                <a:cubicBezTo>
                  <a:pt x="194" y="139"/>
                  <a:pt x="172" y="120"/>
                  <a:pt x="149" y="92"/>
                </a:cubicBezTo>
                <a:cubicBezTo>
                  <a:pt x="102" y="35"/>
                  <a:pt x="167" y="110"/>
                  <a:pt x="131" y="56"/>
                </a:cubicBezTo>
                <a:cubicBezTo>
                  <a:pt x="111" y="27"/>
                  <a:pt x="74" y="14"/>
                  <a:pt x="41" y="14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37" name="Freeform 273">
            <a:extLst>
              <a:ext uri="{FF2B5EF4-FFF2-40B4-BE49-F238E27FC236}">
                <a16:creationId xmlns:a16="http://schemas.microsoft.com/office/drawing/2014/main" xmlns="" id="{AEB5353A-F1A9-0C42-9D20-789C9280A7CE}"/>
              </a:ext>
            </a:extLst>
          </p:cNvPr>
          <p:cNvSpPr>
            <a:spLocks/>
          </p:cNvSpPr>
          <p:nvPr/>
        </p:nvSpPr>
        <p:spPr bwMode="auto">
          <a:xfrm>
            <a:off x="2047875" y="2286000"/>
            <a:ext cx="2781300" cy="2855913"/>
          </a:xfrm>
          <a:custGeom>
            <a:avLst/>
            <a:gdLst>
              <a:gd name="T0" fmla="*/ 2147483646 w 1752"/>
              <a:gd name="T1" fmla="*/ 2147483646 h 1799"/>
              <a:gd name="T2" fmla="*/ 2147483646 w 1752"/>
              <a:gd name="T3" fmla="*/ 2147483646 h 1799"/>
              <a:gd name="T4" fmla="*/ 2147483646 w 1752"/>
              <a:gd name="T5" fmla="*/ 2147483646 h 1799"/>
              <a:gd name="T6" fmla="*/ 2147483646 w 1752"/>
              <a:gd name="T7" fmla="*/ 2147483646 h 1799"/>
              <a:gd name="T8" fmla="*/ 2147483646 w 1752"/>
              <a:gd name="T9" fmla="*/ 2147483646 h 1799"/>
              <a:gd name="T10" fmla="*/ 2147483646 w 1752"/>
              <a:gd name="T11" fmla="*/ 0 h 1799"/>
              <a:gd name="T12" fmla="*/ 2147483646 w 1752"/>
              <a:gd name="T13" fmla="*/ 2147483646 h 1799"/>
              <a:gd name="T14" fmla="*/ 2147483646 w 1752"/>
              <a:gd name="T15" fmla="*/ 2147483646 h 1799"/>
              <a:gd name="T16" fmla="*/ 2147483646 w 1752"/>
              <a:gd name="T17" fmla="*/ 2147483646 h 1799"/>
              <a:gd name="T18" fmla="*/ 2147483646 w 1752"/>
              <a:gd name="T19" fmla="*/ 2147483646 h 1799"/>
              <a:gd name="T20" fmla="*/ 2147483646 w 1752"/>
              <a:gd name="T21" fmla="*/ 2147483646 h 1799"/>
              <a:gd name="T22" fmla="*/ 2147483646 w 1752"/>
              <a:gd name="T23" fmla="*/ 2147483646 h 1799"/>
              <a:gd name="T24" fmla="*/ 2147483646 w 1752"/>
              <a:gd name="T25" fmla="*/ 2147483646 h 1799"/>
              <a:gd name="T26" fmla="*/ 2147483646 w 1752"/>
              <a:gd name="T27" fmla="*/ 2147483646 h 1799"/>
              <a:gd name="T28" fmla="*/ 2147483646 w 1752"/>
              <a:gd name="T29" fmla="*/ 2147483646 h 1799"/>
              <a:gd name="T30" fmla="*/ 2147483646 w 1752"/>
              <a:gd name="T31" fmla="*/ 2147483646 h 1799"/>
              <a:gd name="T32" fmla="*/ 2147483646 w 1752"/>
              <a:gd name="T33" fmla="*/ 2147483646 h 1799"/>
              <a:gd name="T34" fmla="*/ 2147483646 w 1752"/>
              <a:gd name="T35" fmla="*/ 2147483646 h 1799"/>
              <a:gd name="T36" fmla="*/ 2147483646 w 1752"/>
              <a:gd name="T37" fmla="*/ 2147483646 h 1799"/>
              <a:gd name="T38" fmla="*/ 2147483646 w 1752"/>
              <a:gd name="T39" fmla="*/ 2147483646 h 1799"/>
              <a:gd name="T40" fmla="*/ 2147483646 w 1752"/>
              <a:gd name="T41" fmla="*/ 2147483646 h 1799"/>
              <a:gd name="T42" fmla="*/ 2147483646 w 1752"/>
              <a:gd name="T43" fmla="*/ 2147483646 h 1799"/>
              <a:gd name="T44" fmla="*/ 2147483646 w 1752"/>
              <a:gd name="T45" fmla="*/ 2147483646 h 1799"/>
              <a:gd name="T46" fmla="*/ 2147483646 w 1752"/>
              <a:gd name="T47" fmla="*/ 2147483646 h 1799"/>
              <a:gd name="T48" fmla="*/ 2147483646 w 1752"/>
              <a:gd name="T49" fmla="*/ 2147483646 h 1799"/>
              <a:gd name="T50" fmla="*/ 2147483646 w 1752"/>
              <a:gd name="T51" fmla="*/ 2147483646 h 1799"/>
              <a:gd name="T52" fmla="*/ 2147483646 w 1752"/>
              <a:gd name="T53" fmla="*/ 2147483646 h 1799"/>
              <a:gd name="T54" fmla="*/ 2147483646 w 1752"/>
              <a:gd name="T55" fmla="*/ 2147483646 h 1799"/>
              <a:gd name="T56" fmla="*/ 2147483646 w 1752"/>
              <a:gd name="T57" fmla="*/ 2147483646 h 1799"/>
              <a:gd name="T58" fmla="*/ 2147483646 w 1752"/>
              <a:gd name="T59" fmla="*/ 2147483646 h 1799"/>
              <a:gd name="T60" fmla="*/ 2147483646 w 1752"/>
              <a:gd name="T61" fmla="*/ 2147483646 h 1799"/>
              <a:gd name="T62" fmla="*/ 2147483646 w 1752"/>
              <a:gd name="T63" fmla="*/ 2147483646 h 1799"/>
              <a:gd name="T64" fmla="*/ 2147483646 w 1752"/>
              <a:gd name="T65" fmla="*/ 2147483646 h 1799"/>
              <a:gd name="T66" fmla="*/ 2147483646 w 1752"/>
              <a:gd name="T67" fmla="*/ 2147483646 h 17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752"/>
              <a:gd name="T103" fmla="*/ 0 h 1799"/>
              <a:gd name="T104" fmla="*/ 1752 w 1752"/>
              <a:gd name="T105" fmla="*/ 1799 h 179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752" h="1799">
                <a:moveTo>
                  <a:pt x="0" y="336"/>
                </a:moveTo>
                <a:cubicBezTo>
                  <a:pt x="11" y="325"/>
                  <a:pt x="18" y="310"/>
                  <a:pt x="30" y="300"/>
                </a:cubicBezTo>
                <a:lnTo>
                  <a:pt x="96" y="270"/>
                </a:lnTo>
                <a:cubicBezTo>
                  <a:pt x="96" y="270"/>
                  <a:pt x="96" y="270"/>
                  <a:pt x="96" y="270"/>
                </a:cubicBezTo>
                <a:cubicBezTo>
                  <a:pt x="119" y="247"/>
                  <a:pt x="107" y="257"/>
                  <a:pt x="132" y="240"/>
                </a:cubicBezTo>
                <a:cubicBezTo>
                  <a:pt x="136" y="234"/>
                  <a:pt x="138" y="226"/>
                  <a:pt x="144" y="222"/>
                </a:cubicBezTo>
                <a:cubicBezTo>
                  <a:pt x="144" y="222"/>
                  <a:pt x="189" y="207"/>
                  <a:pt x="198" y="204"/>
                </a:cubicBezTo>
                <a:cubicBezTo>
                  <a:pt x="218" y="197"/>
                  <a:pt x="232" y="181"/>
                  <a:pt x="252" y="174"/>
                </a:cubicBezTo>
                <a:cubicBezTo>
                  <a:pt x="268" y="158"/>
                  <a:pt x="284" y="139"/>
                  <a:pt x="306" y="132"/>
                </a:cubicBezTo>
                <a:cubicBezTo>
                  <a:pt x="318" y="128"/>
                  <a:pt x="331" y="127"/>
                  <a:pt x="342" y="120"/>
                </a:cubicBezTo>
                <a:cubicBezTo>
                  <a:pt x="358" y="109"/>
                  <a:pt x="396" y="96"/>
                  <a:pt x="396" y="96"/>
                </a:cubicBezTo>
                <a:cubicBezTo>
                  <a:pt x="441" y="51"/>
                  <a:pt x="508" y="28"/>
                  <a:pt x="564" y="0"/>
                </a:cubicBezTo>
                <a:cubicBezTo>
                  <a:pt x="727" y="5"/>
                  <a:pt x="775" y="3"/>
                  <a:pt x="906" y="42"/>
                </a:cubicBezTo>
                <a:cubicBezTo>
                  <a:pt x="934" y="50"/>
                  <a:pt x="985" y="57"/>
                  <a:pt x="1008" y="72"/>
                </a:cubicBezTo>
                <a:cubicBezTo>
                  <a:pt x="1024" y="83"/>
                  <a:pt x="1062" y="96"/>
                  <a:pt x="1062" y="96"/>
                </a:cubicBezTo>
                <a:cubicBezTo>
                  <a:pt x="1070" y="102"/>
                  <a:pt x="1077" y="109"/>
                  <a:pt x="1086" y="114"/>
                </a:cubicBezTo>
                <a:cubicBezTo>
                  <a:pt x="1091" y="117"/>
                  <a:pt x="1099" y="116"/>
                  <a:pt x="1104" y="120"/>
                </a:cubicBezTo>
                <a:cubicBezTo>
                  <a:pt x="1132" y="138"/>
                  <a:pt x="1159" y="184"/>
                  <a:pt x="1176" y="210"/>
                </a:cubicBezTo>
                <a:cubicBezTo>
                  <a:pt x="1184" y="222"/>
                  <a:pt x="1202" y="224"/>
                  <a:pt x="1212" y="234"/>
                </a:cubicBezTo>
                <a:cubicBezTo>
                  <a:pt x="1218" y="240"/>
                  <a:pt x="1222" y="248"/>
                  <a:pt x="1230" y="252"/>
                </a:cubicBezTo>
                <a:cubicBezTo>
                  <a:pt x="1245" y="259"/>
                  <a:pt x="1278" y="264"/>
                  <a:pt x="1278" y="264"/>
                </a:cubicBezTo>
                <a:cubicBezTo>
                  <a:pt x="1288" y="294"/>
                  <a:pt x="1302" y="316"/>
                  <a:pt x="1320" y="342"/>
                </a:cubicBezTo>
                <a:cubicBezTo>
                  <a:pt x="1327" y="353"/>
                  <a:pt x="1325" y="367"/>
                  <a:pt x="1332" y="378"/>
                </a:cubicBezTo>
                <a:cubicBezTo>
                  <a:pt x="1344" y="396"/>
                  <a:pt x="1361" y="411"/>
                  <a:pt x="1368" y="432"/>
                </a:cubicBezTo>
                <a:cubicBezTo>
                  <a:pt x="1385" y="482"/>
                  <a:pt x="1417" y="532"/>
                  <a:pt x="1446" y="576"/>
                </a:cubicBezTo>
                <a:cubicBezTo>
                  <a:pt x="1471" y="614"/>
                  <a:pt x="1493" y="652"/>
                  <a:pt x="1518" y="690"/>
                </a:cubicBezTo>
                <a:cubicBezTo>
                  <a:pt x="1527" y="704"/>
                  <a:pt x="1554" y="726"/>
                  <a:pt x="1554" y="726"/>
                </a:cubicBezTo>
                <a:cubicBezTo>
                  <a:pt x="1558" y="738"/>
                  <a:pt x="1562" y="750"/>
                  <a:pt x="1566" y="762"/>
                </a:cubicBezTo>
                <a:cubicBezTo>
                  <a:pt x="1568" y="768"/>
                  <a:pt x="1572" y="780"/>
                  <a:pt x="1572" y="780"/>
                </a:cubicBezTo>
                <a:cubicBezTo>
                  <a:pt x="1578" y="877"/>
                  <a:pt x="1591" y="952"/>
                  <a:pt x="1644" y="1032"/>
                </a:cubicBezTo>
                <a:cubicBezTo>
                  <a:pt x="1653" y="1067"/>
                  <a:pt x="1674" y="1097"/>
                  <a:pt x="1680" y="1134"/>
                </a:cubicBezTo>
                <a:cubicBezTo>
                  <a:pt x="1692" y="1204"/>
                  <a:pt x="1709" y="1263"/>
                  <a:pt x="1740" y="1326"/>
                </a:cubicBezTo>
                <a:cubicBezTo>
                  <a:pt x="1742" y="1348"/>
                  <a:pt x="1744" y="1370"/>
                  <a:pt x="1746" y="1392"/>
                </a:cubicBezTo>
                <a:cubicBezTo>
                  <a:pt x="1748" y="1408"/>
                  <a:pt x="1752" y="1424"/>
                  <a:pt x="1752" y="1440"/>
                </a:cubicBezTo>
                <a:cubicBezTo>
                  <a:pt x="1752" y="1460"/>
                  <a:pt x="1749" y="1480"/>
                  <a:pt x="1746" y="1500"/>
                </a:cubicBezTo>
                <a:cubicBezTo>
                  <a:pt x="1740" y="1542"/>
                  <a:pt x="1720" y="1579"/>
                  <a:pt x="1710" y="1620"/>
                </a:cubicBezTo>
                <a:cubicBezTo>
                  <a:pt x="1706" y="1638"/>
                  <a:pt x="1702" y="1667"/>
                  <a:pt x="1686" y="1680"/>
                </a:cubicBezTo>
                <a:cubicBezTo>
                  <a:pt x="1681" y="1684"/>
                  <a:pt x="1674" y="1684"/>
                  <a:pt x="1668" y="1686"/>
                </a:cubicBezTo>
                <a:cubicBezTo>
                  <a:pt x="1607" y="1777"/>
                  <a:pt x="1480" y="1775"/>
                  <a:pt x="1386" y="1794"/>
                </a:cubicBezTo>
                <a:cubicBezTo>
                  <a:pt x="1352" y="1792"/>
                  <a:pt x="1316" y="1799"/>
                  <a:pt x="1284" y="1788"/>
                </a:cubicBezTo>
                <a:cubicBezTo>
                  <a:pt x="1270" y="1783"/>
                  <a:pt x="1268" y="1764"/>
                  <a:pt x="1260" y="1752"/>
                </a:cubicBezTo>
                <a:cubicBezTo>
                  <a:pt x="1236" y="1716"/>
                  <a:pt x="1220" y="1675"/>
                  <a:pt x="1182" y="1650"/>
                </a:cubicBezTo>
                <a:cubicBezTo>
                  <a:pt x="1178" y="1637"/>
                  <a:pt x="1166" y="1627"/>
                  <a:pt x="1164" y="1614"/>
                </a:cubicBezTo>
                <a:cubicBezTo>
                  <a:pt x="1159" y="1576"/>
                  <a:pt x="1161" y="1538"/>
                  <a:pt x="1158" y="1500"/>
                </a:cubicBezTo>
                <a:cubicBezTo>
                  <a:pt x="1157" y="1490"/>
                  <a:pt x="1154" y="1480"/>
                  <a:pt x="1152" y="1470"/>
                </a:cubicBezTo>
                <a:cubicBezTo>
                  <a:pt x="1162" y="1342"/>
                  <a:pt x="1141" y="1395"/>
                  <a:pt x="1182" y="1422"/>
                </a:cubicBezTo>
                <a:cubicBezTo>
                  <a:pt x="1195" y="1461"/>
                  <a:pt x="1242" y="1476"/>
                  <a:pt x="1278" y="1488"/>
                </a:cubicBezTo>
                <a:cubicBezTo>
                  <a:pt x="1290" y="1492"/>
                  <a:pt x="1314" y="1500"/>
                  <a:pt x="1314" y="1500"/>
                </a:cubicBezTo>
                <a:cubicBezTo>
                  <a:pt x="1357" y="1565"/>
                  <a:pt x="1327" y="1507"/>
                  <a:pt x="1344" y="1608"/>
                </a:cubicBezTo>
                <a:cubicBezTo>
                  <a:pt x="1349" y="1640"/>
                  <a:pt x="1370" y="1668"/>
                  <a:pt x="1380" y="1698"/>
                </a:cubicBezTo>
                <a:cubicBezTo>
                  <a:pt x="1393" y="1738"/>
                  <a:pt x="1401" y="1779"/>
                  <a:pt x="1446" y="1794"/>
                </a:cubicBezTo>
                <a:cubicBezTo>
                  <a:pt x="1484" y="1790"/>
                  <a:pt x="1526" y="1797"/>
                  <a:pt x="1548" y="1764"/>
                </a:cubicBezTo>
                <a:cubicBezTo>
                  <a:pt x="1537" y="1732"/>
                  <a:pt x="1546" y="1751"/>
                  <a:pt x="1518" y="1710"/>
                </a:cubicBezTo>
                <a:cubicBezTo>
                  <a:pt x="1514" y="1704"/>
                  <a:pt x="1506" y="1692"/>
                  <a:pt x="1506" y="1692"/>
                </a:cubicBezTo>
                <a:cubicBezTo>
                  <a:pt x="1490" y="1629"/>
                  <a:pt x="1512" y="1703"/>
                  <a:pt x="1488" y="1650"/>
                </a:cubicBezTo>
                <a:cubicBezTo>
                  <a:pt x="1476" y="1622"/>
                  <a:pt x="1475" y="1579"/>
                  <a:pt x="1458" y="1554"/>
                </a:cubicBezTo>
                <a:cubicBezTo>
                  <a:pt x="1444" y="1534"/>
                  <a:pt x="1440" y="1518"/>
                  <a:pt x="1434" y="1494"/>
                </a:cubicBezTo>
                <a:cubicBezTo>
                  <a:pt x="1441" y="1391"/>
                  <a:pt x="1430" y="1433"/>
                  <a:pt x="1452" y="1368"/>
                </a:cubicBezTo>
                <a:cubicBezTo>
                  <a:pt x="1456" y="1356"/>
                  <a:pt x="1460" y="1344"/>
                  <a:pt x="1464" y="1332"/>
                </a:cubicBezTo>
                <a:cubicBezTo>
                  <a:pt x="1466" y="1326"/>
                  <a:pt x="1470" y="1314"/>
                  <a:pt x="1470" y="1314"/>
                </a:cubicBezTo>
                <a:cubicBezTo>
                  <a:pt x="1475" y="1276"/>
                  <a:pt x="1482" y="1238"/>
                  <a:pt x="1488" y="1200"/>
                </a:cubicBezTo>
                <a:cubicBezTo>
                  <a:pt x="1485" y="1060"/>
                  <a:pt x="1505" y="988"/>
                  <a:pt x="1470" y="882"/>
                </a:cubicBezTo>
                <a:cubicBezTo>
                  <a:pt x="1472" y="948"/>
                  <a:pt x="1473" y="1014"/>
                  <a:pt x="1476" y="1080"/>
                </a:cubicBezTo>
                <a:cubicBezTo>
                  <a:pt x="1479" y="1140"/>
                  <a:pt x="1506" y="1188"/>
                  <a:pt x="1524" y="1242"/>
                </a:cubicBezTo>
                <a:cubicBezTo>
                  <a:pt x="1533" y="1324"/>
                  <a:pt x="1558" y="1397"/>
                  <a:pt x="1578" y="1476"/>
                </a:cubicBezTo>
                <a:cubicBezTo>
                  <a:pt x="1581" y="1490"/>
                  <a:pt x="1614" y="1516"/>
                  <a:pt x="1626" y="1524"/>
                </a:cubicBezTo>
                <a:cubicBezTo>
                  <a:pt x="1669" y="1588"/>
                  <a:pt x="1602" y="1491"/>
                  <a:pt x="1656" y="1560"/>
                </a:cubicBezTo>
                <a:cubicBezTo>
                  <a:pt x="1675" y="1584"/>
                  <a:pt x="1688" y="1616"/>
                  <a:pt x="1710" y="1638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38" name="Freeform 274">
            <a:extLst>
              <a:ext uri="{FF2B5EF4-FFF2-40B4-BE49-F238E27FC236}">
                <a16:creationId xmlns:a16="http://schemas.microsoft.com/office/drawing/2014/main" xmlns="" id="{614840B8-7390-824D-B2C4-A6602292329A}"/>
              </a:ext>
            </a:extLst>
          </p:cNvPr>
          <p:cNvSpPr>
            <a:spLocks/>
          </p:cNvSpPr>
          <p:nvPr/>
        </p:nvSpPr>
        <p:spPr bwMode="auto">
          <a:xfrm>
            <a:off x="2276475" y="2627313"/>
            <a:ext cx="4551363" cy="2754312"/>
          </a:xfrm>
          <a:custGeom>
            <a:avLst/>
            <a:gdLst>
              <a:gd name="T0" fmla="*/ 2147483646 w 2867"/>
              <a:gd name="T1" fmla="*/ 2147483646 h 1735"/>
              <a:gd name="T2" fmla="*/ 2147483646 w 2867"/>
              <a:gd name="T3" fmla="*/ 2147483646 h 1735"/>
              <a:gd name="T4" fmla="*/ 2147483646 w 2867"/>
              <a:gd name="T5" fmla="*/ 2147483646 h 1735"/>
              <a:gd name="T6" fmla="*/ 2147483646 w 2867"/>
              <a:gd name="T7" fmla="*/ 2147483646 h 1735"/>
              <a:gd name="T8" fmla="*/ 2147483646 w 2867"/>
              <a:gd name="T9" fmla="*/ 2147483646 h 1735"/>
              <a:gd name="T10" fmla="*/ 2147483646 w 2867"/>
              <a:gd name="T11" fmla="*/ 2147483646 h 1735"/>
              <a:gd name="T12" fmla="*/ 2147483646 w 2867"/>
              <a:gd name="T13" fmla="*/ 2147483646 h 1735"/>
              <a:gd name="T14" fmla="*/ 2147483646 w 2867"/>
              <a:gd name="T15" fmla="*/ 2147483646 h 1735"/>
              <a:gd name="T16" fmla="*/ 2147483646 w 2867"/>
              <a:gd name="T17" fmla="*/ 2147483646 h 1735"/>
              <a:gd name="T18" fmla="*/ 2147483646 w 2867"/>
              <a:gd name="T19" fmla="*/ 2147483646 h 1735"/>
              <a:gd name="T20" fmla="*/ 2147483646 w 2867"/>
              <a:gd name="T21" fmla="*/ 2147483646 h 1735"/>
              <a:gd name="T22" fmla="*/ 2147483646 w 2867"/>
              <a:gd name="T23" fmla="*/ 2147483646 h 1735"/>
              <a:gd name="T24" fmla="*/ 2147483646 w 2867"/>
              <a:gd name="T25" fmla="*/ 2147483646 h 1735"/>
              <a:gd name="T26" fmla="*/ 2147483646 w 2867"/>
              <a:gd name="T27" fmla="*/ 2147483646 h 1735"/>
              <a:gd name="T28" fmla="*/ 2147483646 w 2867"/>
              <a:gd name="T29" fmla="*/ 2147483646 h 1735"/>
              <a:gd name="T30" fmla="*/ 2147483646 w 2867"/>
              <a:gd name="T31" fmla="*/ 2147483646 h 1735"/>
              <a:gd name="T32" fmla="*/ 2147483646 w 2867"/>
              <a:gd name="T33" fmla="*/ 2147483646 h 1735"/>
              <a:gd name="T34" fmla="*/ 2147483646 w 2867"/>
              <a:gd name="T35" fmla="*/ 2147483646 h 1735"/>
              <a:gd name="T36" fmla="*/ 2147483646 w 2867"/>
              <a:gd name="T37" fmla="*/ 2147483646 h 1735"/>
              <a:gd name="T38" fmla="*/ 2147483646 w 2867"/>
              <a:gd name="T39" fmla="*/ 2147483646 h 1735"/>
              <a:gd name="T40" fmla="*/ 2147483646 w 2867"/>
              <a:gd name="T41" fmla="*/ 2147483646 h 1735"/>
              <a:gd name="T42" fmla="*/ 2147483646 w 2867"/>
              <a:gd name="T43" fmla="*/ 2147483646 h 1735"/>
              <a:gd name="T44" fmla="*/ 2147483646 w 2867"/>
              <a:gd name="T45" fmla="*/ 2147483646 h 1735"/>
              <a:gd name="T46" fmla="*/ 2147483646 w 2867"/>
              <a:gd name="T47" fmla="*/ 2147483646 h 1735"/>
              <a:gd name="T48" fmla="*/ 2147483646 w 2867"/>
              <a:gd name="T49" fmla="*/ 2147483646 h 1735"/>
              <a:gd name="T50" fmla="*/ 2147483646 w 2867"/>
              <a:gd name="T51" fmla="*/ 2147483646 h 1735"/>
              <a:gd name="T52" fmla="*/ 2147483646 w 2867"/>
              <a:gd name="T53" fmla="*/ 2147483646 h 1735"/>
              <a:gd name="T54" fmla="*/ 2147483646 w 2867"/>
              <a:gd name="T55" fmla="*/ 2147483646 h 1735"/>
              <a:gd name="T56" fmla="*/ 2147483646 w 2867"/>
              <a:gd name="T57" fmla="*/ 2147483646 h 1735"/>
              <a:gd name="T58" fmla="*/ 2147483646 w 2867"/>
              <a:gd name="T59" fmla="*/ 2147483646 h 1735"/>
              <a:gd name="T60" fmla="*/ 2147483646 w 2867"/>
              <a:gd name="T61" fmla="*/ 2147483646 h 1735"/>
              <a:gd name="T62" fmla="*/ 2147483646 w 2867"/>
              <a:gd name="T63" fmla="*/ 2147483646 h 1735"/>
              <a:gd name="T64" fmla="*/ 2147483646 w 2867"/>
              <a:gd name="T65" fmla="*/ 2147483646 h 1735"/>
              <a:gd name="T66" fmla="*/ 2147483646 w 2867"/>
              <a:gd name="T67" fmla="*/ 2147483646 h 1735"/>
              <a:gd name="T68" fmla="*/ 2147483646 w 2867"/>
              <a:gd name="T69" fmla="*/ 2147483646 h 1735"/>
              <a:gd name="T70" fmla="*/ 2147483646 w 2867"/>
              <a:gd name="T71" fmla="*/ 2147483646 h 1735"/>
              <a:gd name="T72" fmla="*/ 2147483646 w 2867"/>
              <a:gd name="T73" fmla="*/ 2147483646 h 1735"/>
              <a:gd name="T74" fmla="*/ 2147483646 w 2867"/>
              <a:gd name="T75" fmla="*/ 2147483646 h 1735"/>
              <a:gd name="T76" fmla="*/ 2147483646 w 2867"/>
              <a:gd name="T77" fmla="*/ 2147483646 h 1735"/>
              <a:gd name="T78" fmla="*/ 2147483646 w 2867"/>
              <a:gd name="T79" fmla="*/ 2147483646 h 1735"/>
              <a:gd name="T80" fmla="*/ 2147483646 w 2867"/>
              <a:gd name="T81" fmla="*/ 2147483646 h 1735"/>
              <a:gd name="T82" fmla="*/ 2147483646 w 2867"/>
              <a:gd name="T83" fmla="*/ 2147483646 h 1735"/>
              <a:gd name="T84" fmla="*/ 2147483646 w 2867"/>
              <a:gd name="T85" fmla="*/ 2147483646 h 1735"/>
              <a:gd name="T86" fmla="*/ 2147483646 w 2867"/>
              <a:gd name="T87" fmla="*/ 2147483646 h 1735"/>
              <a:gd name="T88" fmla="*/ 2147483646 w 2867"/>
              <a:gd name="T89" fmla="*/ 2147483646 h 1735"/>
              <a:gd name="T90" fmla="*/ 2147483646 w 2867"/>
              <a:gd name="T91" fmla="*/ 2147483646 h 1735"/>
              <a:gd name="T92" fmla="*/ 2147483646 w 2867"/>
              <a:gd name="T93" fmla="*/ 2147483646 h 1735"/>
              <a:gd name="T94" fmla="*/ 2147483646 w 2867"/>
              <a:gd name="T95" fmla="*/ 2147483646 h 1735"/>
              <a:gd name="T96" fmla="*/ 2147483646 w 2867"/>
              <a:gd name="T97" fmla="*/ 2147483646 h 1735"/>
              <a:gd name="T98" fmla="*/ 2147483646 w 2867"/>
              <a:gd name="T99" fmla="*/ 2147483646 h 1735"/>
              <a:gd name="T100" fmla="*/ 2147483646 w 2867"/>
              <a:gd name="T101" fmla="*/ 2147483646 h 1735"/>
              <a:gd name="T102" fmla="*/ 2147483646 w 2867"/>
              <a:gd name="T103" fmla="*/ 2147483646 h 1735"/>
              <a:gd name="T104" fmla="*/ 2147483646 w 2867"/>
              <a:gd name="T105" fmla="*/ 2147483646 h 1735"/>
              <a:gd name="T106" fmla="*/ 2147483646 w 2867"/>
              <a:gd name="T107" fmla="*/ 2147483646 h 1735"/>
              <a:gd name="T108" fmla="*/ 2147483646 w 2867"/>
              <a:gd name="T109" fmla="*/ 2147483646 h 1735"/>
              <a:gd name="T110" fmla="*/ 2147483646 w 2867"/>
              <a:gd name="T111" fmla="*/ 2147483646 h 1735"/>
              <a:gd name="T112" fmla="*/ 2147483646 w 2867"/>
              <a:gd name="T113" fmla="*/ 2147483646 h 17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867"/>
              <a:gd name="T172" fmla="*/ 0 h 1735"/>
              <a:gd name="T173" fmla="*/ 2867 w 2867"/>
              <a:gd name="T174" fmla="*/ 1735 h 17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867" h="1735">
                <a:moveTo>
                  <a:pt x="0" y="289"/>
                </a:moveTo>
                <a:cubicBezTo>
                  <a:pt x="42" y="279"/>
                  <a:pt x="23" y="276"/>
                  <a:pt x="42" y="247"/>
                </a:cubicBezTo>
                <a:cubicBezTo>
                  <a:pt x="51" y="233"/>
                  <a:pt x="65" y="226"/>
                  <a:pt x="78" y="217"/>
                </a:cubicBezTo>
                <a:cubicBezTo>
                  <a:pt x="91" y="198"/>
                  <a:pt x="121" y="177"/>
                  <a:pt x="144" y="169"/>
                </a:cubicBezTo>
                <a:cubicBezTo>
                  <a:pt x="164" y="149"/>
                  <a:pt x="189" y="136"/>
                  <a:pt x="216" y="127"/>
                </a:cubicBezTo>
                <a:cubicBezTo>
                  <a:pt x="246" y="97"/>
                  <a:pt x="279" y="92"/>
                  <a:pt x="318" y="79"/>
                </a:cubicBezTo>
                <a:cubicBezTo>
                  <a:pt x="373" y="61"/>
                  <a:pt x="422" y="45"/>
                  <a:pt x="480" y="37"/>
                </a:cubicBezTo>
                <a:cubicBezTo>
                  <a:pt x="580" y="39"/>
                  <a:pt x="712" y="0"/>
                  <a:pt x="804" y="61"/>
                </a:cubicBezTo>
                <a:cubicBezTo>
                  <a:pt x="821" y="86"/>
                  <a:pt x="857" y="122"/>
                  <a:pt x="882" y="139"/>
                </a:cubicBezTo>
                <a:cubicBezTo>
                  <a:pt x="904" y="172"/>
                  <a:pt x="956" y="207"/>
                  <a:pt x="990" y="229"/>
                </a:cubicBezTo>
                <a:cubicBezTo>
                  <a:pt x="994" y="235"/>
                  <a:pt x="997" y="242"/>
                  <a:pt x="1002" y="247"/>
                </a:cubicBezTo>
                <a:cubicBezTo>
                  <a:pt x="1007" y="252"/>
                  <a:pt x="1015" y="253"/>
                  <a:pt x="1020" y="259"/>
                </a:cubicBezTo>
                <a:cubicBezTo>
                  <a:pt x="1053" y="300"/>
                  <a:pt x="992" y="255"/>
                  <a:pt x="1044" y="289"/>
                </a:cubicBezTo>
                <a:cubicBezTo>
                  <a:pt x="1059" y="311"/>
                  <a:pt x="1082" y="334"/>
                  <a:pt x="1104" y="349"/>
                </a:cubicBezTo>
                <a:cubicBezTo>
                  <a:pt x="1134" y="394"/>
                  <a:pt x="1171" y="461"/>
                  <a:pt x="1188" y="511"/>
                </a:cubicBezTo>
                <a:cubicBezTo>
                  <a:pt x="1195" y="571"/>
                  <a:pt x="1212" y="630"/>
                  <a:pt x="1194" y="691"/>
                </a:cubicBezTo>
                <a:cubicBezTo>
                  <a:pt x="1189" y="708"/>
                  <a:pt x="1157" y="728"/>
                  <a:pt x="1140" y="739"/>
                </a:cubicBezTo>
                <a:cubicBezTo>
                  <a:pt x="1116" y="775"/>
                  <a:pt x="1092" y="811"/>
                  <a:pt x="1068" y="847"/>
                </a:cubicBezTo>
                <a:cubicBezTo>
                  <a:pt x="1055" y="867"/>
                  <a:pt x="1052" y="881"/>
                  <a:pt x="1032" y="895"/>
                </a:cubicBezTo>
                <a:cubicBezTo>
                  <a:pt x="1021" y="928"/>
                  <a:pt x="997" y="956"/>
                  <a:pt x="978" y="985"/>
                </a:cubicBezTo>
                <a:cubicBezTo>
                  <a:pt x="963" y="1007"/>
                  <a:pt x="957" y="1035"/>
                  <a:pt x="942" y="1057"/>
                </a:cubicBezTo>
                <a:cubicBezTo>
                  <a:pt x="935" y="1098"/>
                  <a:pt x="933" y="1142"/>
                  <a:pt x="924" y="1183"/>
                </a:cubicBezTo>
                <a:cubicBezTo>
                  <a:pt x="914" y="1229"/>
                  <a:pt x="896" y="1274"/>
                  <a:pt x="888" y="1321"/>
                </a:cubicBezTo>
                <a:cubicBezTo>
                  <a:pt x="893" y="1370"/>
                  <a:pt x="895" y="1402"/>
                  <a:pt x="924" y="1441"/>
                </a:cubicBezTo>
                <a:cubicBezTo>
                  <a:pt x="933" y="1468"/>
                  <a:pt x="957" y="1487"/>
                  <a:pt x="966" y="1513"/>
                </a:cubicBezTo>
                <a:cubicBezTo>
                  <a:pt x="970" y="1524"/>
                  <a:pt x="996" y="1585"/>
                  <a:pt x="1002" y="1591"/>
                </a:cubicBezTo>
                <a:cubicBezTo>
                  <a:pt x="1006" y="1595"/>
                  <a:pt x="1014" y="1595"/>
                  <a:pt x="1020" y="1597"/>
                </a:cubicBezTo>
                <a:cubicBezTo>
                  <a:pt x="1030" y="1626"/>
                  <a:pt x="1057" y="1644"/>
                  <a:pt x="1086" y="1651"/>
                </a:cubicBezTo>
                <a:cubicBezTo>
                  <a:pt x="1104" y="1665"/>
                  <a:pt x="1125" y="1678"/>
                  <a:pt x="1146" y="1687"/>
                </a:cubicBezTo>
                <a:cubicBezTo>
                  <a:pt x="1158" y="1692"/>
                  <a:pt x="1182" y="1699"/>
                  <a:pt x="1182" y="1699"/>
                </a:cubicBezTo>
                <a:cubicBezTo>
                  <a:pt x="1220" y="1691"/>
                  <a:pt x="1247" y="1670"/>
                  <a:pt x="1284" y="1663"/>
                </a:cubicBezTo>
                <a:cubicBezTo>
                  <a:pt x="1359" y="1648"/>
                  <a:pt x="1436" y="1640"/>
                  <a:pt x="1512" y="1627"/>
                </a:cubicBezTo>
                <a:cubicBezTo>
                  <a:pt x="1561" y="1603"/>
                  <a:pt x="1592" y="1550"/>
                  <a:pt x="1638" y="1519"/>
                </a:cubicBezTo>
                <a:cubicBezTo>
                  <a:pt x="1653" y="1475"/>
                  <a:pt x="1685" y="1438"/>
                  <a:pt x="1698" y="1393"/>
                </a:cubicBezTo>
                <a:cubicBezTo>
                  <a:pt x="1704" y="1373"/>
                  <a:pt x="1716" y="1333"/>
                  <a:pt x="1716" y="1333"/>
                </a:cubicBezTo>
                <a:cubicBezTo>
                  <a:pt x="1714" y="1267"/>
                  <a:pt x="1732" y="1100"/>
                  <a:pt x="1680" y="1021"/>
                </a:cubicBezTo>
                <a:cubicBezTo>
                  <a:pt x="1671" y="984"/>
                  <a:pt x="1646" y="921"/>
                  <a:pt x="1620" y="895"/>
                </a:cubicBezTo>
                <a:cubicBezTo>
                  <a:pt x="1614" y="873"/>
                  <a:pt x="1612" y="849"/>
                  <a:pt x="1602" y="829"/>
                </a:cubicBezTo>
                <a:cubicBezTo>
                  <a:pt x="1587" y="800"/>
                  <a:pt x="1592" y="823"/>
                  <a:pt x="1584" y="793"/>
                </a:cubicBezTo>
                <a:cubicBezTo>
                  <a:pt x="1582" y="783"/>
                  <a:pt x="1581" y="773"/>
                  <a:pt x="1578" y="763"/>
                </a:cubicBezTo>
                <a:cubicBezTo>
                  <a:pt x="1575" y="751"/>
                  <a:pt x="1566" y="727"/>
                  <a:pt x="1566" y="727"/>
                </a:cubicBezTo>
                <a:cubicBezTo>
                  <a:pt x="1571" y="626"/>
                  <a:pt x="1541" y="607"/>
                  <a:pt x="1614" y="589"/>
                </a:cubicBezTo>
                <a:cubicBezTo>
                  <a:pt x="1639" y="626"/>
                  <a:pt x="1627" y="669"/>
                  <a:pt x="1614" y="709"/>
                </a:cubicBezTo>
                <a:cubicBezTo>
                  <a:pt x="1616" y="741"/>
                  <a:pt x="1617" y="773"/>
                  <a:pt x="1620" y="805"/>
                </a:cubicBezTo>
                <a:cubicBezTo>
                  <a:pt x="1623" y="830"/>
                  <a:pt x="1647" y="838"/>
                  <a:pt x="1656" y="859"/>
                </a:cubicBezTo>
                <a:cubicBezTo>
                  <a:pt x="1656" y="859"/>
                  <a:pt x="1671" y="904"/>
                  <a:pt x="1674" y="913"/>
                </a:cubicBezTo>
                <a:cubicBezTo>
                  <a:pt x="1687" y="952"/>
                  <a:pt x="1694" y="996"/>
                  <a:pt x="1710" y="1033"/>
                </a:cubicBezTo>
                <a:cubicBezTo>
                  <a:pt x="1727" y="1072"/>
                  <a:pt x="1745" y="1109"/>
                  <a:pt x="1764" y="1147"/>
                </a:cubicBezTo>
                <a:cubicBezTo>
                  <a:pt x="1786" y="1191"/>
                  <a:pt x="1797" y="1238"/>
                  <a:pt x="1824" y="1279"/>
                </a:cubicBezTo>
                <a:cubicBezTo>
                  <a:pt x="1833" y="1344"/>
                  <a:pt x="1856" y="1483"/>
                  <a:pt x="1794" y="1525"/>
                </a:cubicBezTo>
                <a:cubicBezTo>
                  <a:pt x="1790" y="1531"/>
                  <a:pt x="1787" y="1538"/>
                  <a:pt x="1782" y="1543"/>
                </a:cubicBezTo>
                <a:cubicBezTo>
                  <a:pt x="1777" y="1548"/>
                  <a:pt x="1768" y="1549"/>
                  <a:pt x="1764" y="1555"/>
                </a:cubicBezTo>
                <a:cubicBezTo>
                  <a:pt x="1757" y="1566"/>
                  <a:pt x="1756" y="1579"/>
                  <a:pt x="1752" y="1591"/>
                </a:cubicBezTo>
                <a:cubicBezTo>
                  <a:pt x="1749" y="1599"/>
                  <a:pt x="1739" y="1602"/>
                  <a:pt x="1734" y="1609"/>
                </a:cubicBezTo>
                <a:cubicBezTo>
                  <a:pt x="1729" y="1615"/>
                  <a:pt x="1728" y="1623"/>
                  <a:pt x="1722" y="1627"/>
                </a:cubicBezTo>
                <a:cubicBezTo>
                  <a:pt x="1711" y="1634"/>
                  <a:pt x="1686" y="1639"/>
                  <a:pt x="1686" y="1639"/>
                </a:cubicBezTo>
                <a:cubicBezTo>
                  <a:pt x="1652" y="1637"/>
                  <a:pt x="1618" y="1636"/>
                  <a:pt x="1584" y="1633"/>
                </a:cubicBezTo>
                <a:cubicBezTo>
                  <a:pt x="1561" y="1631"/>
                  <a:pt x="1518" y="1615"/>
                  <a:pt x="1518" y="1615"/>
                </a:cubicBezTo>
                <a:cubicBezTo>
                  <a:pt x="1479" y="1623"/>
                  <a:pt x="1469" y="1628"/>
                  <a:pt x="1434" y="1651"/>
                </a:cubicBezTo>
                <a:cubicBezTo>
                  <a:pt x="1428" y="1655"/>
                  <a:pt x="1416" y="1663"/>
                  <a:pt x="1416" y="1663"/>
                </a:cubicBezTo>
                <a:cubicBezTo>
                  <a:pt x="1447" y="1710"/>
                  <a:pt x="1502" y="1701"/>
                  <a:pt x="1554" y="1705"/>
                </a:cubicBezTo>
                <a:cubicBezTo>
                  <a:pt x="1583" y="1715"/>
                  <a:pt x="1610" y="1726"/>
                  <a:pt x="1638" y="1735"/>
                </a:cubicBezTo>
                <a:cubicBezTo>
                  <a:pt x="1680" y="1733"/>
                  <a:pt x="1722" y="1732"/>
                  <a:pt x="1764" y="1729"/>
                </a:cubicBezTo>
                <a:cubicBezTo>
                  <a:pt x="1805" y="1726"/>
                  <a:pt x="1829" y="1690"/>
                  <a:pt x="1860" y="1669"/>
                </a:cubicBezTo>
                <a:cubicBezTo>
                  <a:pt x="1880" y="1609"/>
                  <a:pt x="1847" y="1700"/>
                  <a:pt x="1884" y="1633"/>
                </a:cubicBezTo>
                <a:cubicBezTo>
                  <a:pt x="1921" y="1567"/>
                  <a:pt x="1872" y="1621"/>
                  <a:pt x="1914" y="1579"/>
                </a:cubicBezTo>
                <a:cubicBezTo>
                  <a:pt x="1916" y="1571"/>
                  <a:pt x="1918" y="1563"/>
                  <a:pt x="1920" y="1555"/>
                </a:cubicBezTo>
                <a:cubicBezTo>
                  <a:pt x="1924" y="1543"/>
                  <a:pt x="1932" y="1519"/>
                  <a:pt x="1932" y="1519"/>
                </a:cubicBezTo>
                <a:cubicBezTo>
                  <a:pt x="1936" y="1463"/>
                  <a:pt x="1941" y="1412"/>
                  <a:pt x="1950" y="1357"/>
                </a:cubicBezTo>
                <a:cubicBezTo>
                  <a:pt x="1948" y="1327"/>
                  <a:pt x="1947" y="1297"/>
                  <a:pt x="1944" y="1267"/>
                </a:cubicBezTo>
                <a:cubicBezTo>
                  <a:pt x="1942" y="1246"/>
                  <a:pt x="1926" y="1227"/>
                  <a:pt x="1920" y="1207"/>
                </a:cubicBezTo>
                <a:cubicBezTo>
                  <a:pt x="1903" y="1149"/>
                  <a:pt x="1884" y="1097"/>
                  <a:pt x="1854" y="1045"/>
                </a:cubicBezTo>
                <a:cubicBezTo>
                  <a:pt x="1833" y="1009"/>
                  <a:pt x="1805" y="942"/>
                  <a:pt x="1770" y="919"/>
                </a:cubicBezTo>
                <a:cubicBezTo>
                  <a:pt x="1759" y="885"/>
                  <a:pt x="1722" y="864"/>
                  <a:pt x="1710" y="829"/>
                </a:cubicBezTo>
                <a:cubicBezTo>
                  <a:pt x="1695" y="783"/>
                  <a:pt x="1700" y="805"/>
                  <a:pt x="1692" y="763"/>
                </a:cubicBezTo>
                <a:cubicBezTo>
                  <a:pt x="1703" y="647"/>
                  <a:pt x="1691" y="701"/>
                  <a:pt x="1716" y="733"/>
                </a:cubicBezTo>
                <a:cubicBezTo>
                  <a:pt x="1721" y="739"/>
                  <a:pt x="1728" y="741"/>
                  <a:pt x="1734" y="745"/>
                </a:cubicBezTo>
                <a:cubicBezTo>
                  <a:pt x="1742" y="769"/>
                  <a:pt x="1749" y="779"/>
                  <a:pt x="1770" y="793"/>
                </a:cubicBezTo>
                <a:cubicBezTo>
                  <a:pt x="1779" y="821"/>
                  <a:pt x="1816" y="860"/>
                  <a:pt x="1842" y="877"/>
                </a:cubicBezTo>
                <a:cubicBezTo>
                  <a:pt x="1851" y="905"/>
                  <a:pt x="1874" y="929"/>
                  <a:pt x="1890" y="955"/>
                </a:cubicBezTo>
                <a:cubicBezTo>
                  <a:pt x="1907" y="983"/>
                  <a:pt x="1915" y="1026"/>
                  <a:pt x="1932" y="1051"/>
                </a:cubicBezTo>
                <a:cubicBezTo>
                  <a:pt x="1970" y="1108"/>
                  <a:pt x="1984" y="1170"/>
                  <a:pt x="1992" y="1237"/>
                </a:cubicBezTo>
                <a:cubicBezTo>
                  <a:pt x="1989" y="1293"/>
                  <a:pt x="2006" y="1339"/>
                  <a:pt x="1962" y="1369"/>
                </a:cubicBezTo>
                <a:cubicBezTo>
                  <a:pt x="1942" y="1429"/>
                  <a:pt x="1999" y="1427"/>
                  <a:pt x="2040" y="1441"/>
                </a:cubicBezTo>
                <a:cubicBezTo>
                  <a:pt x="2086" y="1410"/>
                  <a:pt x="2065" y="1361"/>
                  <a:pt x="2070" y="1303"/>
                </a:cubicBezTo>
                <a:cubicBezTo>
                  <a:pt x="2075" y="1241"/>
                  <a:pt x="2093" y="1179"/>
                  <a:pt x="2100" y="1117"/>
                </a:cubicBezTo>
                <a:cubicBezTo>
                  <a:pt x="2092" y="1054"/>
                  <a:pt x="2075" y="1013"/>
                  <a:pt x="2040" y="961"/>
                </a:cubicBezTo>
                <a:cubicBezTo>
                  <a:pt x="2031" y="948"/>
                  <a:pt x="2017" y="916"/>
                  <a:pt x="2004" y="907"/>
                </a:cubicBezTo>
                <a:cubicBezTo>
                  <a:pt x="1995" y="901"/>
                  <a:pt x="1964" y="880"/>
                  <a:pt x="1950" y="871"/>
                </a:cubicBezTo>
                <a:cubicBezTo>
                  <a:pt x="1944" y="867"/>
                  <a:pt x="1932" y="859"/>
                  <a:pt x="1932" y="859"/>
                </a:cubicBezTo>
                <a:cubicBezTo>
                  <a:pt x="1916" y="834"/>
                  <a:pt x="1892" y="812"/>
                  <a:pt x="1866" y="799"/>
                </a:cubicBezTo>
                <a:cubicBezTo>
                  <a:pt x="1844" y="765"/>
                  <a:pt x="1824" y="729"/>
                  <a:pt x="1800" y="697"/>
                </a:cubicBezTo>
                <a:cubicBezTo>
                  <a:pt x="1778" y="631"/>
                  <a:pt x="1813" y="731"/>
                  <a:pt x="1782" y="661"/>
                </a:cubicBezTo>
                <a:cubicBezTo>
                  <a:pt x="1774" y="642"/>
                  <a:pt x="1770" y="607"/>
                  <a:pt x="1758" y="589"/>
                </a:cubicBezTo>
                <a:cubicBezTo>
                  <a:pt x="1730" y="548"/>
                  <a:pt x="1739" y="567"/>
                  <a:pt x="1728" y="535"/>
                </a:cubicBezTo>
                <a:cubicBezTo>
                  <a:pt x="1732" y="443"/>
                  <a:pt x="1700" y="392"/>
                  <a:pt x="1764" y="349"/>
                </a:cubicBezTo>
                <a:cubicBezTo>
                  <a:pt x="1779" y="327"/>
                  <a:pt x="1802" y="304"/>
                  <a:pt x="1824" y="289"/>
                </a:cubicBezTo>
                <a:cubicBezTo>
                  <a:pt x="1828" y="283"/>
                  <a:pt x="1831" y="276"/>
                  <a:pt x="1836" y="271"/>
                </a:cubicBezTo>
                <a:cubicBezTo>
                  <a:pt x="1841" y="266"/>
                  <a:pt x="1849" y="264"/>
                  <a:pt x="1854" y="259"/>
                </a:cubicBezTo>
                <a:cubicBezTo>
                  <a:pt x="1877" y="233"/>
                  <a:pt x="1889" y="197"/>
                  <a:pt x="1908" y="169"/>
                </a:cubicBezTo>
                <a:cubicBezTo>
                  <a:pt x="1912" y="164"/>
                  <a:pt x="1920" y="166"/>
                  <a:pt x="1926" y="163"/>
                </a:cubicBezTo>
                <a:cubicBezTo>
                  <a:pt x="1958" y="145"/>
                  <a:pt x="1970" y="129"/>
                  <a:pt x="2004" y="121"/>
                </a:cubicBezTo>
                <a:cubicBezTo>
                  <a:pt x="2038" y="99"/>
                  <a:pt x="2072" y="81"/>
                  <a:pt x="2112" y="73"/>
                </a:cubicBezTo>
                <a:cubicBezTo>
                  <a:pt x="2123" y="71"/>
                  <a:pt x="2148" y="67"/>
                  <a:pt x="2160" y="61"/>
                </a:cubicBezTo>
                <a:cubicBezTo>
                  <a:pt x="2184" y="49"/>
                  <a:pt x="2238" y="37"/>
                  <a:pt x="2238" y="37"/>
                </a:cubicBezTo>
                <a:cubicBezTo>
                  <a:pt x="2270" y="39"/>
                  <a:pt x="2302" y="38"/>
                  <a:pt x="2334" y="43"/>
                </a:cubicBezTo>
                <a:cubicBezTo>
                  <a:pt x="2357" y="46"/>
                  <a:pt x="2395" y="74"/>
                  <a:pt x="2412" y="85"/>
                </a:cubicBezTo>
                <a:cubicBezTo>
                  <a:pt x="2439" y="103"/>
                  <a:pt x="2504" y="106"/>
                  <a:pt x="2532" y="109"/>
                </a:cubicBezTo>
                <a:cubicBezTo>
                  <a:pt x="2565" y="120"/>
                  <a:pt x="2597" y="134"/>
                  <a:pt x="2628" y="151"/>
                </a:cubicBezTo>
                <a:cubicBezTo>
                  <a:pt x="2655" y="166"/>
                  <a:pt x="2672" y="184"/>
                  <a:pt x="2700" y="193"/>
                </a:cubicBezTo>
                <a:cubicBezTo>
                  <a:pt x="2732" y="241"/>
                  <a:pt x="2690" y="183"/>
                  <a:pt x="2730" y="223"/>
                </a:cubicBezTo>
                <a:cubicBezTo>
                  <a:pt x="2763" y="256"/>
                  <a:pt x="2764" y="272"/>
                  <a:pt x="2808" y="301"/>
                </a:cubicBezTo>
                <a:cubicBezTo>
                  <a:pt x="2867" y="340"/>
                  <a:pt x="2805" y="298"/>
                  <a:pt x="2844" y="337"/>
                </a:cubicBezTo>
                <a:cubicBezTo>
                  <a:pt x="2849" y="342"/>
                  <a:pt x="2862" y="349"/>
                  <a:pt x="2862" y="349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39" name="Freeform 275">
            <a:extLst>
              <a:ext uri="{FF2B5EF4-FFF2-40B4-BE49-F238E27FC236}">
                <a16:creationId xmlns:a16="http://schemas.microsoft.com/office/drawing/2014/main" xmlns="" id="{B134E65C-EFF4-8D40-89A5-22AFED59C70A}"/>
              </a:ext>
            </a:extLst>
          </p:cNvPr>
          <p:cNvSpPr>
            <a:spLocks/>
          </p:cNvSpPr>
          <p:nvPr/>
        </p:nvSpPr>
        <p:spPr bwMode="auto">
          <a:xfrm>
            <a:off x="3373438" y="3638550"/>
            <a:ext cx="750887" cy="1990725"/>
          </a:xfrm>
          <a:custGeom>
            <a:avLst/>
            <a:gdLst>
              <a:gd name="T0" fmla="*/ 2147483646 w 473"/>
              <a:gd name="T1" fmla="*/ 0 h 1254"/>
              <a:gd name="T2" fmla="*/ 2147483646 w 473"/>
              <a:gd name="T3" fmla="*/ 2147483646 h 1254"/>
              <a:gd name="T4" fmla="*/ 2147483646 w 473"/>
              <a:gd name="T5" fmla="*/ 2147483646 h 1254"/>
              <a:gd name="T6" fmla="*/ 2147483646 w 473"/>
              <a:gd name="T7" fmla="*/ 2147483646 h 1254"/>
              <a:gd name="T8" fmla="*/ 2147483646 w 473"/>
              <a:gd name="T9" fmla="*/ 2147483646 h 1254"/>
              <a:gd name="T10" fmla="*/ 2147483646 w 473"/>
              <a:gd name="T11" fmla="*/ 2147483646 h 1254"/>
              <a:gd name="T12" fmla="*/ 2147483646 w 473"/>
              <a:gd name="T13" fmla="*/ 2147483646 h 1254"/>
              <a:gd name="T14" fmla="*/ 2147483646 w 473"/>
              <a:gd name="T15" fmla="*/ 2147483646 h 1254"/>
              <a:gd name="T16" fmla="*/ 2147483646 w 473"/>
              <a:gd name="T17" fmla="*/ 2147483646 h 1254"/>
              <a:gd name="T18" fmla="*/ 2147483646 w 473"/>
              <a:gd name="T19" fmla="*/ 2147483646 h 1254"/>
              <a:gd name="T20" fmla="*/ 2147483646 w 473"/>
              <a:gd name="T21" fmla="*/ 2147483646 h 1254"/>
              <a:gd name="T22" fmla="*/ 2147483646 w 473"/>
              <a:gd name="T23" fmla="*/ 2147483646 h 1254"/>
              <a:gd name="T24" fmla="*/ 2147483646 w 473"/>
              <a:gd name="T25" fmla="*/ 2147483646 h 1254"/>
              <a:gd name="T26" fmla="*/ 2147483646 w 473"/>
              <a:gd name="T27" fmla="*/ 2147483646 h 1254"/>
              <a:gd name="T28" fmla="*/ 2147483646 w 473"/>
              <a:gd name="T29" fmla="*/ 2147483646 h 1254"/>
              <a:gd name="T30" fmla="*/ 2147483646 w 473"/>
              <a:gd name="T31" fmla="*/ 2147483646 h 1254"/>
              <a:gd name="T32" fmla="*/ 2147483646 w 473"/>
              <a:gd name="T33" fmla="*/ 2147483646 h 1254"/>
              <a:gd name="T34" fmla="*/ 2147483646 w 473"/>
              <a:gd name="T35" fmla="*/ 2147483646 h 1254"/>
              <a:gd name="T36" fmla="*/ 2147483646 w 473"/>
              <a:gd name="T37" fmla="*/ 2147483646 h 1254"/>
              <a:gd name="T38" fmla="*/ 2147483646 w 473"/>
              <a:gd name="T39" fmla="*/ 2147483646 h 1254"/>
              <a:gd name="T40" fmla="*/ 2147483646 w 473"/>
              <a:gd name="T41" fmla="*/ 2147483646 h 12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73"/>
              <a:gd name="T64" fmla="*/ 0 h 1254"/>
              <a:gd name="T65" fmla="*/ 473 w 473"/>
              <a:gd name="T66" fmla="*/ 1254 h 125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73" h="1254">
                <a:moveTo>
                  <a:pt x="323" y="0"/>
                </a:moveTo>
                <a:cubicBezTo>
                  <a:pt x="307" y="24"/>
                  <a:pt x="267" y="57"/>
                  <a:pt x="239" y="66"/>
                </a:cubicBezTo>
                <a:cubicBezTo>
                  <a:pt x="216" y="83"/>
                  <a:pt x="200" y="105"/>
                  <a:pt x="173" y="114"/>
                </a:cubicBezTo>
                <a:cubicBezTo>
                  <a:pt x="160" y="134"/>
                  <a:pt x="125" y="168"/>
                  <a:pt x="125" y="168"/>
                </a:cubicBezTo>
                <a:cubicBezTo>
                  <a:pt x="123" y="176"/>
                  <a:pt x="122" y="184"/>
                  <a:pt x="119" y="192"/>
                </a:cubicBezTo>
                <a:cubicBezTo>
                  <a:pt x="116" y="199"/>
                  <a:pt x="109" y="203"/>
                  <a:pt x="107" y="210"/>
                </a:cubicBezTo>
                <a:cubicBezTo>
                  <a:pt x="95" y="247"/>
                  <a:pt x="93" y="284"/>
                  <a:pt x="71" y="318"/>
                </a:cubicBezTo>
                <a:cubicBezTo>
                  <a:pt x="60" y="375"/>
                  <a:pt x="43" y="430"/>
                  <a:pt x="29" y="486"/>
                </a:cubicBezTo>
                <a:cubicBezTo>
                  <a:pt x="19" y="577"/>
                  <a:pt x="0" y="683"/>
                  <a:pt x="53" y="762"/>
                </a:cubicBezTo>
                <a:cubicBezTo>
                  <a:pt x="62" y="796"/>
                  <a:pt x="72" y="830"/>
                  <a:pt x="83" y="864"/>
                </a:cubicBezTo>
                <a:cubicBezTo>
                  <a:pt x="87" y="876"/>
                  <a:pt x="95" y="900"/>
                  <a:pt x="95" y="900"/>
                </a:cubicBezTo>
                <a:cubicBezTo>
                  <a:pt x="100" y="946"/>
                  <a:pt x="95" y="968"/>
                  <a:pt x="131" y="996"/>
                </a:cubicBezTo>
                <a:cubicBezTo>
                  <a:pt x="142" y="1005"/>
                  <a:pt x="155" y="1012"/>
                  <a:pt x="167" y="1020"/>
                </a:cubicBezTo>
                <a:cubicBezTo>
                  <a:pt x="173" y="1024"/>
                  <a:pt x="185" y="1032"/>
                  <a:pt x="185" y="1032"/>
                </a:cubicBezTo>
                <a:cubicBezTo>
                  <a:pt x="205" y="1063"/>
                  <a:pt x="272" y="1103"/>
                  <a:pt x="311" y="1116"/>
                </a:cubicBezTo>
                <a:cubicBezTo>
                  <a:pt x="317" y="1122"/>
                  <a:pt x="322" y="1129"/>
                  <a:pt x="329" y="1134"/>
                </a:cubicBezTo>
                <a:cubicBezTo>
                  <a:pt x="334" y="1138"/>
                  <a:pt x="342" y="1136"/>
                  <a:pt x="347" y="1140"/>
                </a:cubicBezTo>
                <a:cubicBezTo>
                  <a:pt x="353" y="1145"/>
                  <a:pt x="354" y="1153"/>
                  <a:pt x="359" y="1158"/>
                </a:cubicBezTo>
                <a:cubicBezTo>
                  <a:pt x="370" y="1169"/>
                  <a:pt x="383" y="1178"/>
                  <a:pt x="395" y="1188"/>
                </a:cubicBezTo>
                <a:cubicBezTo>
                  <a:pt x="406" y="1197"/>
                  <a:pt x="421" y="1202"/>
                  <a:pt x="431" y="1212"/>
                </a:cubicBezTo>
                <a:cubicBezTo>
                  <a:pt x="445" y="1226"/>
                  <a:pt x="455" y="1245"/>
                  <a:pt x="473" y="125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40" name="Freeform 276">
            <a:extLst>
              <a:ext uri="{FF2B5EF4-FFF2-40B4-BE49-F238E27FC236}">
                <a16:creationId xmlns:a16="http://schemas.microsoft.com/office/drawing/2014/main" xmlns="" id="{169F3F84-11BA-BB4A-8930-57E785770ABE}"/>
              </a:ext>
            </a:extLst>
          </p:cNvPr>
          <p:cNvSpPr>
            <a:spLocks/>
          </p:cNvSpPr>
          <p:nvPr/>
        </p:nvSpPr>
        <p:spPr bwMode="auto">
          <a:xfrm>
            <a:off x="5048250" y="3625850"/>
            <a:ext cx="673100" cy="2032000"/>
          </a:xfrm>
          <a:custGeom>
            <a:avLst/>
            <a:gdLst>
              <a:gd name="T0" fmla="*/ 2147483646 w 424"/>
              <a:gd name="T1" fmla="*/ 2147483646 h 1280"/>
              <a:gd name="T2" fmla="*/ 2147483646 w 424"/>
              <a:gd name="T3" fmla="*/ 2147483646 h 1280"/>
              <a:gd name="T4" fmla="*/ 2147483646 w 424"/>
              <a:gd name="T5" fmla="*/ 2147483646 h 1280"/>
              <a:gd name="T6" fmla="*/ 2147483646 w 424"/>
              <a:gd name="T7" fmla="*/ 2147483646 h 1280"/>
              <a:gd name="T8" fmla="*/ 2147483646 w 424"/>
              <a:gd name="T9" fmla="*/ 2147483646 h 1280"/>
              <a:gd name="T10" fmla="*/ 2147483646 w 424"/>
              <a:gd name="T11" fmla="*/ 2147483646 h 1280"/>
              <a:gd name="T12" fmla="*/ 2147483646 w 424"/>
              <a:gd name="T13" fmla="*/ 2147483646 h 1280"/>
              <a:gd name="T14" fmla="*/ 2147483646 w 424"/>
              <a:gd name="T15" fmla="*/ 2147483646 h 1280"/>
              <a:gd name="T16" fmla="*/ 2147483646 w 424"/>
              <a:gd name="T17" fmla="*/ 2147483646 h 1280"/>
              <a:gd name="T18" fmla="*/ 2147483646 w 424"/>
              <a:gd name="T19" fmla="*/ 2147483646 h 1280"/>
              <a:gd name="T20" fmla="*/ 2147483646 w 424"/>
              <a:gd name="T21" fmla="*/ 2147483646 h 1280"/>
              <a:gd name="T22" fmla="*/ 2147483646 w 424"/>
              <a:gd name="T23" fmla="*/ 2147483646 h 1280"/>
              <a:gd name="T24" fmla="*/ 2147483646 w 424"/>
              <a:gd name="T25" fmla="*/ 2147483646 h 1280"/>
              <a:gd name="T26" fmla="*/ 0 w 424"/>
              <a:gd name="T27" fmla="*/ 2147483646 h 12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24"/>
              <a:gd name="T43" fmla="*/ 0 h 1280"/>
              <a:gd name="T44" fmla="*/ 424 w 424"/>
              <a:gd name="T45" fmla="*/ 1280 h 128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24" h="1280">
                <a:moveTo>
                  <a:pt x="108" y="2"/>
                </a:moveTo>
                <a:cubicBezTo>
                  <a:pt x="122" y="4"/>
                  <a:pt x="139" y="0"/>
                  <a:pt x="150" y="8"/>
                </a:cubicBezTo>
                <a:cubicBezTo>
                  <a:pt x="164" y="18"/>
                  <a:pt x="156" y="44"/>
                  <a:pt x="168" y="56"/>
                </a:cubicBezTo>
                <a:cubicBezTo>
                  <a:pt x="190" y="78"/>
                  <a:pt x="214" y="97"/>
                  <a:pt x="234" y="122"/>
                </a:cubicBezTo>
                <a:cubicBezTo>
                  <a:pt x="255" y="150"/>
                  <a:pt x="260" y="170"/>
                  <a:pt x="288" y="188"/>
                </a:cubicBezTo>
                <a:cubicBezTo>
                  <a:pt x="313" y="225"/>
                  <a:pt x="340" y="256"/>
                  <a:pt x="360" y="296"/>
                </a:cubicBezTo>
                <a:cubicBezTo>
                  <a:pt x="369" y="314"/>
                  <a:pt x="390" y="350"/>
                  <a:pt x="390" y="350"/>
                </a:cubicBezTo>
                <a:cubicBezTo>
                  <a:pt x="396" y="374"/>
                  <a:pt x="406" y="393"/>
                  <a:pt x="414" y="416"/>
                </a:cubicBezTo>
                <a:cubicBezTo>
                  <a:pt x="416" y="502"/>
                  <a:pt x="416" y="588"/>
                  <a:pt x="420" y="674"/>
                </a:cubicBezTo>
                <a:cubicBezTo>
                  <a:pt x="424" y="781"/>
                  <a:pt x="417" y="858"/>
                  <a:pt x="384" y="956"/>
                </a:cubicBezTo>
                <a:cubicBezTo>
                  <a:pt x="380" y="967"/>
                  <a:pt x="340" y="991"/>
                  <a:pt x="330" y="998"/>
                </a:cubicBezTo>
                <a:cubicBezTo>
                  <a:pt x="311" y="1026"/>
                  <a:pt x="282" y="1052"/>
                  <a:pt x="258" y="1076"/>
                </a:cubicBezTo>
                <a:cubicBezTo>
                  <a:pt x="252" y="1098"/>
                  <a:pt x="235" y="1141"/>
                  <a:pt x="216" y="1154"/>
                </a:cubicBezTo>
                <a:cubicBezTo>
                  <a:pt x="146" y="1201"/>
                  <a:pt x="75" y="1243"/>
                  <a:pt x="0" y="128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41" name="Freeform 277">
            <a:extLst>
              <a:ext uri="{FF2B5EF4-FFF2-40B4-BE49-F238E27FC236}">
                <a16:creationId xmlns:a16="http://schemas.microsoft.com/office/drawing/2014/main" xmlns="" id="{65A15289-73AF-EC4F-9525-988B5C55FCB1}"/>
              </a:ext>
            </a:extLst>
          </p:cNvPr>
          <p:cNvSpPr>
            <a:spLocks/>
          </p:cNvSpPr>
          <p:nvPr/>
        </p:nvSpPr>
        <p:spPr bwMode="auto">
          <a:xfrm>
            <a:off x="3911600" y="3762375"/>
            <a:ext cx="336550" cy="773113"/>
          </a:xfrm>
          <a:custGeom>
            <a:avLst/>
            <a:gdLst>
              <a:gd name="T0" fmla="*/ 2147483646 w 212"/>
              <a:gd name="T1" fmla="*/ 0 h 487"/>
              <a:gd name="T2" fmla="*/ 2147483646 w 212"/>
              <a:gd name="T3" fmla="*/ 2147483646 h 487"/>
              <a:gd name="T4" fmla="*/ 2147483646 w 212"/>
              <a:gd name="T5" fmla="*/ 2147483646 h 487"/>
              <a:gd name="T6" fmla="*/ 2147483646 w 212"/>
              <a:gd name="T7" fmla="*/ 2147483646 h 487"/>
              <a:gd name="T8" fmla="*/ 2147483646 w 212"/>
              <a:gd name="T9" fmla="*/ 2147483646 h 487"/>
              <a:gd name="T10" fmla="*/ 2147483646 w 212"/>
              <a:gd name="T11" fmla="*/ 2147483646 h 487"/>
              <a:gd name="T12" fmla="*/ 2147483646 w 212"/>
              <a:gd name="T13" fmla="*/ 0 h 4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"/>
              <a:gd name="T22" fmla="*/ 0 h 487"/>
              <a:gd name="T23" fmla="*/ 212 w 212"/>
              <a:gd name="T24" fmla="*/ 487 h 48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" h="487">
                <a:moveTo>
                  <a:pt x="206" y="0"/>
                </a:moveTo>
                <a:cubicBezTo>
                  <a:pt x="175" y="46"/>
                  <a:pt x="164" y="98"/>
                  <a:pt x="134" y="144"/>
                </a:cubicBezTo>
                <a:cubicBezTo>
                  <a:pt x="120" y="199"/>
                  <a:pt x="96" y="236"/>
                  <a:pt x="56" y="276"/>
                </a:cubicBezTo>
                <a:cubicBezTo>
                  <a:pt x="41" y="320"/>
                  <a:pt x="53" y="303"/>
                  <a:pt x="26" y="330"/>
                </a:cubicBezTo>
                <a:cubicBezTo>
                  <a:pt x="0" y="407"/>
                  <a:pt x="66" y="441"/>
                  <a:pt x="128" y="456"/>
                </a:cubicBezTo>
                <a:cubicBezTo>
                  <a:pt x="175" y="487"/>
                  <a:pt x="200" y="421"/>
                  <a:pt x="212" y="384"/>
                </a:cubicBezTo>
                <a:cubicBezTo>
                  <a:pt x="212" y="384"/>
                  <a:pt x="187" y="84"/>
                  <a:pt x="206" y="0"/>
                </a:cubicBezTo>
                <a:close/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42" name="Freeform 278">
            <a:extLst>
              <a:ext uri="{FF2B5EF4-FFF2-40B4-BE49-F238E27FC236}">
                <a16:creationId xmlns:a16="http://schemas.microsoft.com/office/drawing/2014/main" xmlns="" id="{F9894AE6-4ADB-6B48-A000-BC797BBABD65}"/>
              </a:ext>
            </a:extLst>
          </p:cNvPr>
          <p:cNvSpPr>
            <a:spLocks/>
          </p:cNvSpPr>
          <p:nvPr/>
        </p:nvSpPr>
        <p:spPr bwMode="auto">
          <a:xfrm>
            <a:off x="4598988" y="3924300"/>
            <a:ext cx="182562" cy="714375"/>
          </a:xfrm>
          <a:custGeom>
            <a:avLst/>
            <a:gdLst>
              <a:gd name="T0" fmla="*/ 2147483646 w 115"/>
              <a:gd name="T1" fmla="*/ 0 h 450"/>
              <a:gd name="T2" fmla="*/ 2147483646 w 115"/>
              <a:gd name="T3" fmla="*/ 2147483646 h 450"/>
              <a:gd name="T4" fmla="*/ 2147483646 w 115"/>
              <a:gd name="T5" fmla="*/ 2147483646 h 450"/>
              <a:gd name="T6" fmla="*/ 2147483646 w 115"/>
              <a:gd name="T7" fmla="*/ 2147483646 h 450"/>
              <a:gd name="T8" fmla="*/ 2147483646 w 115"/>
              <a:gd name="T9" fmla="*/ 2147483646 h 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"/>
              <a:gd name="T16" fmla="*/ 0 h 450"/>
              <a:gd name="T17" fmla="*/ 115 w 115"/>
              <a:gd name="T18" fmla="*/ 450 h 4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" h="450">
                <a:moveTo>
                  <a:pt x="19" y="0"/>
                </a:moveTo>
                <a:cubicBezTo>
                  <a:pt x="6" y="67"/>
                  <a:pt x="0" y="140"/>
                  <a:pt x="13" y="234"/>
                </a:cubicBezTo>
                <a:cubicBezTo>
                  <a:pt x="14" y="241"/>
                  <a:pt x="22" y="245"/>
                  <a:pt x="25" y="252"/>
                </a:cubicBezTo>
                <a:cubicBezTo>
                  <a:pt x="34" y="272"/>
                  <a:pt x="49" y="303"/>
                  <a:pt x="55" y="324"/>
                </a:cubicBezTo>
                <a:cubicBezTo>
                  <a:pt x="69" y="373"/>
                  <a:pt x="78" y="413"/>
                  <a:pt x="115" y="45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43" name="Freeform 279">
            <a:extLst>
              <a:ext uri="{FF2B5EF4-FFF2-40B4-BE49-F238E27FC236}">
                <a16:creationId xmlns:a16="http://schemas.microsoft.com/office/drawing/2014/main" xmlns="" id="{77E92C07-C686-0A4F-A670-1A8EC0679657}"/>
              </a:ext>
            </a:extLst>
          </p:cNvPr>
          <p:cNvSpPr>
            <a:spLocks/>
          </p:cNvSpPr>
          <p:nvPr/>
        </p:nvSpPr>
        <p:spPr bwMode="auto">
          <a:xfrm>
            <a:off x="4591050" y="2301875"/>
            <a:ext cx="2581275" cy="1355725"/>
          </a:xfrm>
          <a:custGeom>
            <a:avLst/>
            <a:gdLst>
              <a:gd name="T0" fmla="*/ 0 w 1626"/>
              <a:gd name="T1" fmla="*/ 2147483646 h 854"/>
              <a:gd name="T2" fmla="*/ 2147483646 w 1626"/>
              <a:gd name="T3" fmla="*/ 2147483646 h 854"/>
              <a:gd name="T4" fmla="*/ 2147483646 w 1626"/>
              <a:gd name="T5" fmla="*/ 2147483646 h 854"/>
              <a:gd name="T6" fmla="*/ 2147483646 w 1626"/>
              <a:gd name="T7" fmla="*/ 2147483646 h 854"/>
              <a:gd name="T8" fmla="*/ 2147483646 w 1626"/>
              <a:gd name="T9" fmla="*/ 2147483646 h 854"/>
              <a:gd name="T10" fmla="*/ 2147483646 w 1626"/>
              <a:gd name="T11" fmla="*/ 2147483646 h 854"/>
              <a:gd name="T12" fmla="*/ 2147483646 w 1626"/>
              <a:gd name="T13" fmla="*/ 2147483646 h 854"/>
              <a:gd name="T14" fmla="*/ 2147483646 w 1626"/>
              <a:gd name="T15" fmla="*/ 2147483646 h 854"/>
              <a:gd name="T16" fmla="*/ 2147483646 w 1626"/>
              <a:gd name="T17" fmla="*/ 2147483646 h 854"/>
              <a:gd name="T18" fmla="*/ 2147483646 w 1626"/>
              <a:gd name="T19" fmla="*/ 2147483646 h 854"/>
              <a:gd name="T20" fmla="*/ 2147483646 w 1626"/>
              <a:gd name="T21" fmla="*/ 2147483646 h 854"/>
              <a:gd name="T22" fmla="*/ 2147483646 w 1626"/>
              <a:gd name="T23" fmla="*/ 2147483646 h 854"/>
              <a:gd name="T24" fmla="*/ 2147483646 w 1626"/>
              <a:gd name="T25" fmla="*/ 2147483646 h 854"/>
              <a:gd name="T26" fmla="*/ 2147483646 w 1626"/>
              <a:gd name="T27" fmla="*/ 2147483646 h 854"/>
              <a:gd name="T28" fmla="*/ 2147483646 w 1626"/>
              <a:gd name="T29" fmla="*/ 2147483646 h 854"/>
              <a:gd name="T30" fmla="*/ 2147483646 w 1626"/>
              <a:gd name="T31" fmla="*/ 2147483646 h 854"/>
              <a:gd name="T32" fmla="*/ 2147483646 w 1626"/>
              <a:gd name="T33" fmla="*/ 2147483646 h 854"/>
              <a:gd name="T34" fmla="*/ 2147483646 w 1626"/>
              <a:gd name="T35" fmla="*/ 2147483646 h 854"/>
              <a:gd name="T36" fmla="*/ 2147483646 w 1626"/>
              <a:gd name="T37" fmla="*/ 2147483646 h 854"/>
              <a:gd name="T38" fmla="*/ 2147483646 w 1626"/>
              <a:gd name="T39" fmla="*/ 2147483646 h 854"/>
              <a:gd name="T40" fmla="*/ 2147483646 w 1626"/>
              <a:gd name="T41" fmla="*/ 2147483646 h 854"/>
              <a:gd name="T42" fmla="*/ 2147483646 w 1626"/>
              <a:gd name="T43" fmla="*/ 2147483646 h 8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626"/>
              <a:gd name="T67" fmla="*/ 0 h 854"/>
              <a:gd name="T68" fmla="*/ 1626 w 1626"/>
              <a:gd name="T69" fmla="*/ 854 h 85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626" h="854">
                <a:moveTo>
                  <a:pt x="0" y="854"/>
                </a:moveTo>
                <a:cubicBezTo>
                  <a:pt x="20" y="824"/>
                  <a:pt x="44" y="799"/>
                  <a:pt x="66" y="770"/>
                </a:cubicBezTo>
                <a:cubicBezTo>
                  <a:pt x="70" y="757"/>
                  <a:pt x="82" y="747"/>
                  <a:pt x="84" y="734"/>
                </a:cubicBezTo>
                <a:cubicBezTo>
                  <a:pt x="89" y="698"/>
                  <a:pt x="83" y="661"/>
                  <a:pt x="90" y="626"/>
                </a:cubicBezTo>
                <a:cubicBezTo>
                  <a:pt x="93" y="612"/>
                  <a:pt x="106" y="602"/>
                  <a:pt x="114" y="590"/>
                </a:cubicBezTo>
                <a:cubicBezTo>
                  <a:pt x="122" y="578"/>
                  <a:pt x="150" y="566"/>
                  <a:pt x="150" y="566"/>
                </a:cubicBezTo>
                <a:cubicBezTo>
                  <a:pt x="176" y="527"/>
                  <a:pt x="201" y="473"/>
                  <a:pt x="234" y="440"/>
                </a:cubicBezTo>
                <a:cubicBezTo>
                  <a:pt x="242" y="415"/>
                  <a:pt x="248" y="401"/>
                  <a:pt x="270" y="386"/>
                </a:cubicBezTo>
                <a:cubicBezTo>
                  <a:pt x="284" y="343"/>
                  <a:pt x="271" y="357"/>
                  <a:pt x="300" y="338"/>
                </a:cubicBezTo>
                <a:cubicBezTo>
                  <a:pt x="310" y="308"/>
                  <a:pt x="331" y="294"/>
                  <a:pt x="360" y="284"/>
                </a:cubicBezTo>
                <a:cubicBezTo>
                  <a:pt x="364" y="278"/>
                  <a:pt x="367" y="271"/>
                  <a:pt x="372" y="266"/>
                </a:cubicBezTo>
                <a:cubicBezTo>
                  <a:pt x="383" y="257"/>
                  <a:pt x="408" y="242"/>
                  <a:pt x="408" y="242"/>
                </a:cubicBezTo>
                <a:cubicBezTo>
                  <a:pt x="438" y="197"/>
                  <a:pt x="463" y="164"/>
                  <a:pt x="516" y="146"/>
                </a:cubicBezTo>
                <a:cubicBezTo>
                  <a:pt x="567" y="95"/>
                  <a:pt x="647" y="75"/>
                  <a:pt x="714" y="56"/>
                </a:cubicBezTo>
                <a:cubicBezTo>
                  <a:pt x="749" y="46"/>
                  <a:pt x="822" y="38"/>
                  <a:pt x="822" y="38"/>
                </a:cubicBezTo>
                <a:cubicBezTo>
                  <a:pt x="935" y="0"/>
                  <a:pt x="1030" y="48"/>
                  <a:pt x="1134" y="74"/>
                </a:cubicBezTo>
                <a:cubicBezTo>
                  <a:pt x="1177" y="103"/>
                  <a:pt x="1156" y="95"/>
                  <a:pt x="1194" y="104"/>
                </a:cubicBezTo>
                <a:cubicBezTo>
                  <a:pt x="1222" y="123"/>
                  <a:pt x="1258" y="129"/>
                  <a:pt x="1290" y="140"/>
                </a:cubicBezTo>
                <a:cubicBezTo>
                  <a:pt x="1302" y="144"/>
                  <a:pt x="1326" y="152"/>
                  <a:pt x="1326" y="152"/>
                </a:cubicBezTo>
                <a:cubicBezTo>
                  <a:pt x="1341" y="175"/>
                  <a:pt x="1365" y="197"/>
                  <a:pt x="1392" y="206"/>
                </a:cubicBezTo>
                <a:cubicBezTo>
                  <a:pt x="1418" y="245"/>
                  <a:pt x="1504" y="315"/>
                  <a:pt x="1548" y="326"/>
                </a:cubicBezTo>
                <a:cubicBezTo>
                  <a:pt x="1579" y="357"/>
                  <a:pt x="1595" y="370"/>
                  <a:pt x="1626" y="4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44" name="Freeform 280">
            <a:extLst>
              <a:ext uri="{FF2B5EF4-FFF2-40B4-BE49-F238E27FC236}">
                <a16:creationId xmlns:a16="http://schemas.microsoft.com/office/drawing/2014/main" xmlns="" id="{A981DE32-0AEA-AF48-A739-033677508B2C}"/>
              </a:ext>
            </a:extLst>
          </p:cNvPr>
          <p:cNvSpPr>
            <a:spLocks/>
          </p:cNvSpPr>
          <p:nvPr/>
        </p:nvSpPr>
        <p:spPr bwMode="auto">
          <a:xfrm>
            <a:off x="4017963" y="5619750"/>
            <a:ext cx="344487" cy="452438"/>
          </a:xfrm>
          <a:custGeom>
            <a:avLst/>
            <a:gdLst>
              <a:gd name="T0" fmla="*/ 2147483646 w 217"/>
              <a:gd name="T1" fmla="*/ 0 h 285"/>
              <a:gd name="T2" fmla="*/ 2147483646 w 217"/>
              <a:gd name="T3" fmla="*/ 2147483646 h 285"/>
              <a:gd name="T4" fmla="*/ 2147483646 w 217"/>
              <a:gd name="T5" fmla="*/ 2147483646 h 285"/>
              <a:gd name="T6" fmla="*/ 2147483646 w 217"/>
              <a:gd name="T7" fmla="*/ 2147483646 h 285"/>
              <a:gd name="T8" fmla="*/ 2147483646 w 217"/>
              <a:gd name="T9" fmla="*/ 2147483646 h 285"/>
              <a:gd name="T10" fmla="*/ 2147483646 w 217"/>
              <a:gd name="T11" fmla="*/ 2147483646 h 285"/>
              <a:gd name="T12" fmla="*/ 2147483646 w 217"/>
              <a:gd name="T13" fmla="*/ 2147483646 h 285"/>
              <a:gd name="T14" fmla="*/ 2147483646 w 217"/>
              <a:gd name="T15" fmla="*/ 2147483646 h 285"/>
              <a:gd name="T16" fmla="*/ 2147483646 w 217"/>
              <a:gd name="T17" fmla="*/ 2147483646 h 285"/>
              <a:gd name="T18" fmla="*/ 2147483646 w 217"/>
              <a:gd name="T19" fmla="*/ 0 h 285"/>
              <a:gd name="T20" fmla="*/ 2147483646 w 217"/>
              <a:gd name="T21" fmla="*/ 2147483646 h 2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7"/>
              <a:gd name="T34" fmla="*/ 0 h 285"/>
              <a:gd name="T35" fmla="*/ 217 w 217"/>
              <a:gd name="T36" fmla="*/ 285 h 2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45" name="Freeform 281">
            <a:extLst>
              <a:ext uri="{FF2B5EF4-FFF2-40B4-BE49-F238E27FC236}">
                <a16:creationId xmlns:a16="http://schemas.microsoft.com/office/drawing/2014/main" xmlns="" id="{E8FB795B-5C85-7345-9987-F2A2190031D5}"/>
              </a:ext>
            </a:extLst>
          </p:cNvPr>
          <p:cNvSpPr>
            <a:spLocks/>
          </p:cNvSpPr>
          <p:nvPr/>
        </p:nvSpPr>
        <p:spPr bwMode="auto">
          <a:xfrm>
            <a:off x="4724400" y="5638800"/>
            <a:ext cx="344488" cy="452438"/>
          </a:xfrm>
          <a:custGeom>
            <a:avLst/>
            <a:gdLst>
              <a:gd name="T0" fmla="*/ 2147483646 w 217"/>
              <a:gd name="T1" fmla="*/ 0 h 285"/>
              <a:gd name="T2" fmla="*/ 2147483646 w 217"/>
              <a:gd name="T3" fmla="*/ 2147483646 h 285"/>
              <a:gd name="T4" fmla="*/ 2147483646 w 217"/>
              <a:gd name="T5" fmla="*/ 2147483646 h 285"/>
              <a:gd name="T6" fmla="*/ 2147483646 w 217"/>
              <a:gd name="T7" fmla="*/ 2147483646 h 285"/>
              <a:gd name="T8" fmla="*/ 2147483646 w 217"/>
              <a:gd name="T9" fmla="*/ 2147483646 h 285"/>
              <a:gd name="T10" fmla="*/ 2147483646 w 217"/>
              <a:gd name="T11" fmla="*/ 2147483646 h 285"/>
              <a:gd name="T12" fmla="*/ 2147483646 w 217"/>
              <a:gd name="T13" fmla="*/ 2147483646 h 285"/>
              <a:gd name="T14" fmla="*/ 2147483646 w 217"/>
              <a:gd name="T15" fmla="*/ 2147483646 h 285"/>
              <a:gd name="T16" fmla="*/ 2147483646 w 217"/>
              <a:gd name="T17" fmla="*/ 2147483646 h 285"/>
              <a:gd name="T18" fmla="*/ 2147483646 w 217"/>
              <a:gd name="T19" fmla="*/ 0 h 285"/>
              <a:gd name="T20" fmla="*/ 2147483646 w 217"/>
              <a:gd name="T21" fmla="*/ 2147483646 h 2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7"/>
              <a:gd name="T34" fmla="*/ 0 h 285"/>
              <a:gd name="T35" fmla="*/ 217 w 217"/>
              <a:gd name="T36" fmla="*/ 285 h 2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46" name="Freeform 282">
            <a:extLst>
              <a:ext uri="{FF2B5EF4-FFF2-40B4-BE49-F238E27FC236}">
                <a16:creationId xmlns:a16="http://schemas.microsoft.com/office/drawing/2014/main" xmlns="" id="{C0726D18-019E-9243-B411-1F08DB828AD0}"/>
              </a:ext>
            </a:extLst>
          </p:cNvPr>
          <p:cNvSpPr>
            <a:spLocks/>
          </p:cNvSpPr>
          <p:nvPr/>
        </p:nvSpPr>
        <p:spPr bwMode="auto">
          <a:xfrm>
            <a:off x="4038600" y="6019800"/>
            <a:ext cx="344488" cy="452438"/>
          </a:xfrm>
          <a:custGeom>
            <a:avLst/>
            <a:gdLst>
              <a:gd name="T0" fmla="*/ 2147483646 w 217"/>
              <a:gd name="T1" fmla="*/ 0 h 285"/>
              <a:gd name="T2" fmla="*/ 2147483646 w 217"/>
              <a:gd name="T3" fmla="*/ 2147483646 h 285"/>
              <a:gd name="T4" fmla="*/ 2147483646 w 217"/>
              <a:gd name="T5" fmla="*/ 2147483646 h 285"/>
              <a:gd name="T6" fmla="*/ 2147483646 w 217"/>
              <a:gd name="T7" fmla="*/ 2147483646 h 285"/>
              <a:gd name="T8" fmla="*/ 2147483646 w 217"/>
              <a:gd name="T9" fmla="*/ 2147483646 h 285"/>
              <a:gd name="T10" fmla="*/ 2147483646 w 217"/>
              <a:gd name="T11" fmla="*/ 2147483646 h 285"/>
              <a:gd name="T12" fmla="*/ 2147483646 w 217"/>
              <a:gd name="T13" fmla="*/ 2147483646 h 285"/>
              <a:gd name="T14" fmla="*/ 2147483646 w 217"/>
              <a:gd name="T15" fmla="*/ 2147483646 h 285"/>
              <a:gd name="T16" fmla="*/ 2147483646 w 217"/>
              <a:gd name="T17" fmla="*/ 2147483646 h 285"/>
              <a:gd name="T18" fmla="*/ 2147483646 w 217"/>
              <a:gd name="T19" fmla="*/ 0 h 285"/>
              <a:gd name="T20" fmla="*/ 2147483646 w 217"/>
              <a:gd name="T21" fmla="*/ 2147483646 h 2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7"/>
              <a:gd name="T34" fmla="*/ 0 h 285"/>
              <a:gd name="T35" fmla="*/ 217 w 217"/>
              <a:gd name="T36" fmla="*/ 285 h 2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47" name="Freeform 283">
            <a:extLst>
              <a:ext uri="{FF2B5EF4-FFF2-40B4-BE49-F238E27FC236}">
                <a16:creationId xmlns:a16="http://schemas.microsoft.com/office/drawing/2014/main" xmlns="" id="{59960FD5-9971-C546-9953-094511D722FF}"/>
              </a:ext>
            </a:extLst>
          </p:cNvPr>
          <p:cNvSpPr>
            <a:spLocks/>
          </p:cNvSpPr>
          <p:nvPr/>
        </p:nvSpPr>
        <p:spPr bwMode="auto">
          <a:xfrm>
            <a:off x="4724400" y="6019800"/>
            <a:ext cx="344488" cy="452438"/>
          </a:xfrm>
          <a:custGeom>
            <a:avLst/>
            <a:gdLst>
              <a:gd name="T0" fmla="*/ 2147483646 w 217"/>
              <a:gd name="T1" fmla="*/ 0 h 285"/>
              <a:gd name="T2" fmla="*/ 2147483646 w 217"/>
              <a:gd name="T3" fmla="*/ 2147483646 h 285"/>
              <a:gd name="T4" fmla="*/ 2147483646 w 217"/>
              <a:gd name="T5" fmla="*/ 2147483646 h 285"/>
              <a:gd name="T6" fmla="*/ 2147483646 w 217"/>
              <a:gd name="T7" fmla="*/ 2147483646 h 285"/>
              <a:gd name="T8" fmla="*/ 2147483646 w 217"/>
              <a:gd name="T9" fmla="*/ 2147483646 h 285"/>
              <a:gd name="T10" fmla="*/ 2147483646 w 217"/>
              <a:gd name="T11" fmla="*/ 2147483646 h 285"/>
              <a:gd name="T12" fmla="*/ 2147483646 w 217"/>
              <a:gd name="T13" fmla="*/ 2147483646 h 285"/>
              <a:gd name="T14" fmla="*/ 2147483646 w 217"/>
              <a:gd name="T15" fmla="*/ 2147483646 h 285"/>
              <a:gd name="T16" fmla="*/ 2147483646 w 217"/>
              <a:gd name="T17" fmla="*/ 2147483646 h 285"/>
              <a:gd name="T18" fmla="*/ 2147483646 w 217"/>
              <a:gd name="T19" fmla="*/ 0 h 285"/>
              <a:gd name="T20" fmla="*/ 2147483646 w 217"/>
              <a:gd name="T21" fmla="*/ 2147483646 h 2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7"/>
              <a:gd name="T34" fmla="*/ 0 h 285"/>
              <a:gd name="T35" fmla="*/ 217 w 217"/>
              <a:gd name="T36" fmla="*/ 285 h 2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7" h="285">
                <a:moveTo>
                  <a:pt x="151" y="0"/>
                </a:moveTo>
                <a:cubicBezTo>
                  <a:pt x="122" y="10"/>
                  <a:pt x="93" y="6"/>
                  <a:pt x="67" y="24"/>
                </a:cubicBezTo>
                <a:cubicBezTo>
                  <a:pt x="39" y="65"/>
                  <a:pt x="48" y="46"/>
                  <a:pt x="37" y="78"/>
                </a:cubicBezTo>
                <a:cubicBezTo>
                  <a:pt x="43" y="255"/>
                  <a:pt x="0" y="267"/>
                  <a:pt x="139" y="282"/>
                </a:cubicBezTo>
                <a:cubicBezTo>
                  <a:pt x="155" y="280"/>
                  <a:pt x="174" y="285"/>
                  <a:pt x="187" y="276"/>
                </a:cubicBezTo>
                <a:cubicBezTo>
                  <a:pt x="197" y="269"/>
                  <a:pt x="199" y="240"/>
                  <a:pt x="199" y="240"/>
                </a:cubicBezTo>
                <a:cubicBezTo>
                  <a:pt x="202" y="179"/>
                  <a:pt x="199" y="132"/>
                  <a:pt x="217" y="78"/>
                </a:cubicBezTo>
                <a:cubicBezTo>
                  <a:pt x="215" y="66"/>
                  <a:pt x="215" y="34"/>
                  <a:pt x="199" y="24"/>
                </a:cubicBezTo>
                <a:cubicBezTo>
                  <a:pt x="183" y="14"/>
                  <a:pt x="163" y="12"/>
                  <a:pt x="145" y="6"/>
                </a:cubicBezTo>
                <a:cubicBezTo>
                  <a:pt x="139" y="4"/>
                  <a:pt x="127" y="0"/>
                  <a:pt x="127" y="0"/>
                </a:cubicBezTo>
                <a:cubicBezTo>
                  <a:pt x="121" y="2"/>
                  <a:pt x="109" y="6"/>
                  <a:pt x="109" y="6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48" name="Freeform 284">
            <a:extLst>
              <a:ext uri="{FF2B5EF4-FFF2-40B4-BE49-F238E27FC236}">
                <a16:creationId xmlns:a16="http://schemas.microsoft.com/office/drawing/2014/main" xmlns="" id="{4D8D2ED4-889B-DE47-87F5-5FE069560F10}"/>
              </a:ext>
            </a:extLst>
          </p:cNvPr>
          <p:cNvSpPr>
            <a:spLocks/>
          </p:cNvSpPr>
          <p:nvPr/>
        </p:nvSpPr>
        <p:spPr bwMode="auto">
          <a:xfrm>
            <a:off x="4038600" y="6400800"/>
            <a:ext cx="344488" cy="481013"/>
          </a:xfrm>
          <a:custGeom>
            <a:avLst/>
            <a:gdLst>
              <a:gd name="T0" fmla="*/ 2147483646 w 217"/>
              <a:gd name="T1" fmla="*/ 2147483646 h 303"/>
              <a:gd name="T2" fmla="*/ 2147483646 w 217"/>
              <a:gd name="T3" fmla="*/ 2147483646 h 303"/>
              <a:gd name="T4" fmla="*/ 2147483646 w 217"/>
              <a:gd name="T5" fmla="*/ 2147483646 h 303"/>
              <a:gd name="T6" fmla="*/ 2147483646 w 217"/>
              <a:gd name="T7" fmla="*/ 2147483646 h 303"/>
              <a:gd name="T8" fmla="*/ 2147483646 w 217"/>
              <a:gd name="T9" fmla="*/ 2147483646 h 303"/>
              <a:gd name="T10" fmla="*/ 2147483646 w 217"/>
              <a:gd name="T11" fmla="*/ 2147483646 h 303"/>
              <a:gd name="T12" fmla="*/ 2147483646 w 217"/>
              <a:gd name="T13" fmla="*/ 2147483646 h 303"/>
              <a:gd name="T14" fmla="*/ 2147483646 w 217"/>
              <a:gd name="T15" fmla="*/ 2147483646 h 303"/>
              <a:gd name="T16" fmla="*/ 2147483646 w 217"/>
              <a:gd name="T17" fmla="*/ 2147483646 h 303"/>
              <a:gd name="T18" fmla="*/ 2147483646 w 217"/>
              <a:gd name="T19" fmla="*/ 2147483646 h 303"/>
              <a:gd name="T20" fmla="*/ 2147483646 w 217"/>
              <a:gd name="T21" fmla="*/ 2147483646 h 3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7"/>
              <a:gd name="T34" fmla="*/ 0 h 303"/>
              <a:gd name="T35" fmla="*/ 217 w 217"/>
              <a:gd name="T36" fmla="*/ 303 h 30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7" h="303">
                <a:moveTo>
                  <a:pt x="151" y="18"/>
                </a:moveTo>
                <a:cubicBezTo>
                  <a:pt x="122" y="28"/>
                  <a:pt x="86" y="0"/>
                  <a:pt x="60" y="18"/>
                </a:cubicBezTo>
                <a:cubicBezTo>
                  <a:pt x="32" y="59"/>
                  <a:pt x="48" y="64"/>
                  <a:pt x="37" y="96"/>
                </a:cubicBezTo>
                <a:cubicBezTo>
                  <a:pt x="43" y="273"/>
                  <a:pt x="0" y="285"/>
                  <a:pt x="139" y="300"/>
                </a:cubicBezTo>
                <a:cubicBezTo>
                  <a:pt x="155" y="298"/>
                  <a:pt x="174" y="303"/>
                  <a:pt x="187" y="294"/>
                </a:cubicBezTo>
                <a:cubicBezTo>
                  <a:pt x="197" y="287"/>
                  <a:pt x="199" y="258"/>
                  <a:pt x="199" y="258"/>
                </a:cubicBezTo>
                <a:cubicBezTo>
                  <a:pt x="202" y="197"/>
                  <a:pt x="199" y="150"/>
                  <a:pt x="217" y="96"/>
                </a:cubicBezTo>
                <a:cubicBezTo>
                  <a:pt x="215" y="84"/>
                  <a:pt x="215" y="52"/>
                  <a:pt x="199" y="42"/>
                </a:cubicBezTo>
                <a:cubicBezTo>
                  <a:pt x="183" y="32"/>
                  <a:pt x="163" y="30"/>
                  <a:pt x="145" y="24"/>
                </a:cubicBezTo>
                <a:cubicBezTo>
                  <a:pt x="139" y="22"/>
                  <a:pt x="127" y="18"/>
                  <a:pt x="127" y="18"/>
                </a:cubicBezTo>
                <a:cubicBezTo>
                  <a:pt x="121" y="20"/>
                  <a:pt x="109" y="24"/>
                  <a:pt x="109" y="24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49" name="Freeform 285">
            <a:extLst>
              <a:ext uri="{FF2B5EF4-FFF2-40B4-BE49-F238E27FC236}">
                <a16:creationId xmlns:a16="http://schemas.microsoft.com/office/drawing/2014/main" xmlns="" id="{563A188F-EA67-3E43-99E6-150D72FB8F8A}"/>
              </a:ext>
            </a:extLst>
          </p:cNvPr>
          <p:cNvSpPr>
            <a:spLocks/>
          </p:cNvSpPr>
          <p:nvPr/>
        </p:nvSpPr>
        <p:spPr bwMode="auto">
          <a:xfrm>
            <a:off x="4724400" y="6457950"/>
            <a:ext cx="344488" cy="471488"/>
          </a:xfrm>
          <a:custGeom>
            <a:avLst/>
            <a:gdLst>
              <a:gd name="T0" fmla="*/ 2147483646 w 217"/>
              <a:gd name="T1" fmla="*/ 2147483646 h 297"/>
              <a:gd name="T2" fmla="*/ 2147483646 w 217"/>
              <a:gd name="T3" fmla="*/ 2147483646 h 297"/>
              <a:gd name="T4" fmla="*/ 2147483646 w 217"/>
              <a:gd name="T5" fmla="*/ 2147483646 h 297"/>
              <a:gd name="T6" fmla="*/ 2147483646 w 217"/>
              <a:gd name="T7" fmla="*/ 2147483646 h 297"/>
              <a:gd name="T8" fmla="*/ 2147483646 w 217"/>
              <a:gd name="T9" fmla="*/ 2147483646 h 297"/>
              <a:gd name="T10" fmla="*/ 2147483646 w 217"/>
              <a:gd name="T11" fmla="*/ 2147483646 h 297"/>
              <a:gd name="T12" fmla="*/ 2147483646 w 217"/>
              <a:gd name="T13" fmla="*/ 2147483646 h 297"/>
              <a:gd name="T14" fmla="*/ 2147483646 w 217"/>
              <a:gd name="T15" fmla="*/ 2147483646 h 297"/>
              <a:gd name="T16" fmla="*/ 2147483646 w 217"/>
              <a:gd name="T17" fmla="*/ 2147483646 h 297"/>
              <a:gd name="T18" fmla="*/ 2147483646 w 217"/>
              <a:gd name="T19" fmla="*/ 2147483646 h 297"/>
              <a:gd name="T20" fmla="*/ 2147483646 w 217"/>
              <a:gd name="T21" fmla="*/ 2147483646 h 297"/>
              <a:gd name="T22" fmla="*/ 2147483646 w 217"/>
              <a:gd name="T23" fmla="*/ 0 h 2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7"/>
              <a:gd name="T37" fmla="*/ 0 h 297"/>
              <a:gd name="T38" fmla="*/ 217 w 217"/>
              <a:gd name="T39" fmla="*/ 297 h 2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7" h="297">
                <a:moveTo>
                  <a:pt x="151" y="12"/>
                </a:moveTo>
                <a:cubicBezTo>
                  <a:pt x="122" y="22"/>
                  <a:pt x="93" y="18"/>
                  <a:pt x="67" y="36"/>
                </a:cubicBezTo>
                <a:cubicBezTo>
                  <a:pt x="39" y="77"/>
                  <a:pt x="48" y="58"/>
                  <a:pt x="37" y="90"/>
                </a:cubicBezTo>
                <a:cubicBezTo>
                  <a:pt x="43" y="267"/>
                  <a:pt x="0" y="279"/>
                  <a:pt x="139" y="294"/>
                </a:cubicBezTo>
                <a:cubicBezTo>
                  <a:pt x="155" y="292"/>
                  <a:pt x="174" y="297"/>
                  <a:pt x="187" y="288"/>
                </a:cubicBezTo>
                <a:cubicBezTo>
                  <a:pt x="197" y="281"/>
                  <a:pt x="199" y="252"/>
                  <a:pt x="199" y="252"/>
                </a:cubicBezTo>
                <a:cubicBezTo>
                  <a:pt x="202" y="191"/>
                  <a:pt x="199" y="144"/>
                  <a:pt x="217" y="90"/>
                </a:cubicBezTo>
                <a:cubicBezTo>
                  <a:pt x="215" y="78"/>
                  <a:pt x="215" y="46"/>
                  <a:pt x="199" y="36"/>
                </a:cubicBezTo>
                <a:cubicBezTo>
                  <a:pt x="191" y="25"/>
                  <a:pt x="183" y="15"/>
                  <a:pt x="174" y="12"/>
                </a:cubicBezTo>
                <a:cubicBezTo>
                  <a:pt x="165" y="9"/>
                  <a:pt x="153" y="18"/>
                  <a:pt x="145" y="18"/>
                </a:cubicBezTo>
                <a:cubicBezTo>
                  <a:pt x="139" y="16"/>
                  <a:pt x="127" y="12"/>
                  <a:pt x="127" y="12"/>
                </a:cubicBezTo>
                <a:cubicBezTo>
                  <a:pt x="121" y="14"/>
                  <a:pt x="90" y="0"/>
                  <a:pt x="90" y="0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4550" name="Freeform 287">
            <a:extLst>
              <a:ext uri="{FF2B5EF4-FFF2-40B4-BE49-F238E27FC236}">
                <a16:creationId xmlns:a16="http://schemas.microsoft.com/office/drawing/2014/main" xmlns="" id="{3D844F6C-12A4-DC49-89E2-E73A456F0428}"/>
              </a:ext>
            </a:extLst>
          </p:cNvPr>
          <p:cNvSpPr>
            <a:spLocks/>
          </p:cNvSpPr>
          <p:nvPr/>
        </p:nvSpPr>
        <p:spPr bwMode="auto">
          <a:xfrm>
            <a:off x="2057400" y="2590800"/>
            <a:ext cx="685800" cy="533400"/>
          </a:xfrm>
          <a:custGeom>
            <a:avLst/>
            <a:gdLst>
              <a:gd name="T0" fmla="*/ 0 w 432"/>
              <a:gd name="T1" fmla="*/ 2147483646 h 336"/>
              <a:gd name="T2" fmla="*/ 2147483646 w 432"/>
              <a:gd name="T3" fmla="*/ 2147483646 h 336"/>
              <a:gd name="T4" fmla="*/ 2147483646 w 432"/>
              <a:gd name="T5" fmla="*/ 0 h 336"/>
              <a:gd name="T6" fmla="*/ 0 60000 65536"/>
              <a:gd name="T7" fmla="*/ 0 60000 65536"/>
              <a:gd name="T8" fmla="*/ 0 60000 65536"/>
              <a:gd name="T9" fmla="*/ 0 w 432"/>
              <a:gd name="T10" fmla="*/ 0 h 336"/>
              <a:gd name="T11" fmla="*/ 432 w 432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336">
                <a:moveTo>
                  <a:pt x="0" y="336"/>
                </a:moveTo>
                <a:cubicBezTo>
                  <a:pt x="36" y="268"/>
                  <a:pt x="72" y="200"/>
                  <a:pt x="144" y="144"/>
                </a:cubicBezTo>
                <a:cubicBezTo>
                  <a:pt x="216" y="88"/>
                  <a:pt x="324" y="44"/>
                  <a:pt x="432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51" name="Freeform 288">
            <a:extLst>
              <a:ext uri="{FF2B5EF4-FFF2-40B4-BE49-F238E27FC236}">
                <a16:creationId xmlns:a16="http://schemas.microsoft.com/office/drawing/2014/main" xmlns="" id="{CB239A05-FAD1-664F-BE02-8494FBAE85D9}"/>
              </a:ext>
            </a:extLst>
          </p:cNvPr>
          <p:cNvSpPr>
            <a:spLocks/>
          </p:cNvSpPr>
          <p:nvPr/>
        </p:nvSpPr>
        <p:spPr bwMode="auto">
          <a:xfrm>
            <a:off x="6172200" y="2590800"/>
            <a:ext cx="990600" cy="609600"/>
          </a:xfrm>
          <a:custGeom>
            <a:avLst/>
            <a:gdLst>
              <a:gd name="T0" fmla="*/ 0 w 624"/>
              <a:gd name="T1" fmla="*/ 0 h 384"/>
              <a:gd name="T2" fmla="*/ 2147483646 w 624"/>
              <a:gd name="T3" fmla="*/ 2147483646 h 384"/>
              <a:gd name="T4" fmla="*/ 2147483646 w 624"/>
              <a:gd name="T5" fmla="*/ 2147483646 h 384"/>
              <a:gd name="T6" fmla="*/ 2147483646 w 624"/>
              <a:gd name="T7" fmla="*/ 2147483646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624"/>
              <a:gd name="T13" fmla="*/ 0 h 384"/>
              <a:gd name="T14" fmla="*/ 624 w 624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4" h="384">
                <a:moveTo>
                  <a:pt x="0" y="0"/>
                </a:moveTo>
                <a:cubicBezTo>
                  <a:pt x="100" y="24"/>
                  <a:pt x="200" y="48"/>
                  <a:pt x="288" y="96"/>
                </a:cubicBezTo>
                <a:cubicBezTo>
                  <a:pt x="376" y="144"/>
                  <a:pt x="472" y="240"/>
                  <a:pt x="528" y="288"/>
                </a:cubicBezTo>
                <a:cubicBezTo>
                  <a:pt x="584" y="336"/>
                  <a:pt x="604" y="360"/>
                  <a:pt x="624" y="384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52" name="Text Box 289">
            <a:extLst>
              <a:ext uri="{FF2B5EF4-FFF2-40B4-BE49-F238E27FC236}">
                <a16:creationId xmlns:a16="http://schemas.microsoft.com/office/drawing/2014/main" xmlns="" id="{1264D1EA-F459-AC4C-B2E2-9551EE28D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708150"/>
            <a:ext cx="1031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Afferent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Arteriole</a:t>
            </a:r>
          </a:p>
        </p:txBody>
      </p:sp>
      <p:sp>
        <p:nvSpPr>
          <p:cNvPr id="64553" name="Text Box 290">
            <a:extLst>
              <a:ext uri="{FF2B5EF4-FFF2-40B4-BE49-F238E27FC236}">
                <a16:creationId xmlns:a16="http://schemas.microsoft.com/office/drawing/2014/main" xmlns="" id="{0512E043-9E74-C445-8DBA-8FDF59DB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1555750"/>
            <a:ext cx="1031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Efferent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Arteriole</a:t>
            </a:r>
          </a:p>
        </p:txBody>
      </p:sp>
      <p:sp>
        <p:nvSpPr>
          <p:cNvPr id="64554" name="Text Box 291">
            <a:extLst>
              <a:ext uri="{FF2B5EF4-FFF2-40B4-BE49-F238E27FC236}">
                <a16:creationId xmlns:a16="http://schemas.microsoft.com/office/drawing/2014/main" xmlns="" id="{FFA1AE5A-0CD3-C14F-B021-94B1B331B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384550"/>
            <a:ext cx="19843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b="1" u="sng"/>
              <a:t>Vasoconstriction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NSAIDs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Cox-2 Inhibitors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Cyclosporine 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Tacrolimus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Iodinated contrast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/>
          </a:p>
        </p:txBody>
      </p:sp>
      <p:sp>
        <p:nvSpPr>
          <p:cNvPr id="64555" name="Text Box 292">
            <a:extLst>
              <a:ext uri="{FF2B5EF4-FFF2-40B4-BE49-F238E27FC236}">
                <a16:creationId xmlns:a16="http://schemas.microsoft.com/office/drawing/2014/main" xmlns="" id="{29164110-8262-D341-9308-BCE584CD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384550"/>
            <a:ext cx="2395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b="1" u="sng"/>
              <a:t>Vasodilation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ACE inhibitors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Angiotensin Receptor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    Blockers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D66D3B0-6242-F44A-B52E-E13F0E644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xmlns="" id="{72CBC5EE-7B1C-8E45-B4CD-B4BA631B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 b="1"/>
              <a:t>Προνεφρική ΟΝΒ=↓ Παροχή αίματος </a:t>
            </a:r>
            <a:endParaRPr lang="en-US" altLang="el-GR" sz="3600" b="1"/>
          </a:p>
        </p:txBody>
      </p:sp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xmlns="" id="{A00DB5A3-DA6D-444A-AF11-3E29241F19E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Πραγματική υπογκαιμία 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Υπόταση 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Υπερογκαιμία με μειωμένο δραστικό όγκο αίματος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Διαταραχή της νεφρικής αγγειακής αυτορρύθμισης</a:t>
            </a:r>
          </a:p>
          <a:p>
            <a:pPr marL="514350" indent="-514350" eaLnBrk="1" hangingPunct="1">
              <a:buFont typeface="Bookman Old Style" panose="02050604050505020204" pitchFamily="18" charset="0"/>
              <a:buAutoNum type="arabicPeriod"/>
            </a:pPr>
            <a:r>
              <a:rPr lang="el-GR" altLang="el-GR" sz="2800">
                <a:latin typeface="Cambria" panose="02040503050406030204" pitchFamily="18" charset="0"/>
              </a:rPr>
              <a:t>Εκλεκτική νεφρική ισχαιμία</a:t>
            </a:r>
          </a:p>
          <a:p>
            <a:pPr marL="514350" indent="-514350" eaLnBrk="1" hangingPunct="1"/>
            <a:endParaRPr lang="el-GR" altLang="el-GR"/>
          </a:p>
          <a:p>
            <a:pPr marL="514350" indent="-514350" eaLnBrk="1" hangingPunct="1"/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63FF84D-6BD4-BF42-BBDD-D7943B5E9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1 - Τίτλος">
            <a:extLst>
              <a:ext uri="{FF2B5EF4-FFF2-40B4-BE49-F238E27FC236}">
                <a16:creationId xmlns:a16="http://schemas.microsoft.com/office/drawing/2014/main" xmlns="" id="{5DC3B0ED-60AB-BE4B-A304-D452955A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Εκλεκτική Νεφρική ισχαιμία</a:t>
            </a:r>
            <a:endParaRPr lang="el-GR" altLang="el-GR"/>
          </a:p>
        </p:txBody>
      </p:sp>
      <p:sp>
        <p:nvSpPr>
          <p:cNvPr id="66562" name="2 - Θέση περιεχομένου">
            <a:extLst>
              <a:ext uri="{FF2B5EF4-FFF2-40B4-BE49-F238E27FC236}">
                <a16:creationId xmlns:a16="http://schemas.microsoft.com/office/drawing/2014/main" xmlns="" id="{8D6DC306-34D3-9840-8ABF-DE78A01FE2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800"/>
              <a:t>Αμφοτερόπλευρη στένωση νεφρικών αρτηριών.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l-GR" altLang="el-GR" sz="2800"/>
              <a:t>Στένωση νεφρικής αρτηρίας σε μονόνεφρο.</a:t>
            </a:r>
          </a:p>
          <a:p>
            <a:pPr eaLnBrk="1" hangingPunct="1"/>
            <a:endParaRPr lang="el-GR" altLang="el-GR"/>
          </a:p>
        </p:txBody>
      </p:sp>
      <p:pic>
        <p:nvPicPr>
          <p:cNvPr id="66563" name="4 - Θέση περιεχομένου" descr="images.jpg">
            <a:extLst>
              <a:ext uri="{FF2B5EF4-FFF2-40B4-BE49-F238E27FC236}">
                <a16:creationId xmlns:a16="http://schemas.microsoft.com/office/drawing/2014/main" xmlns="" id="{C1F8E76F-E11D-AA4A-AA89-736E03C7F2B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905000"/>
            <a:ext cx="3348038" cy="3455988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F6D51B6-4CC5-3F43-9F74-9B5821555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xmlns="" id="{FD17CE72-3DC7-FE4E-9671-305DF6D3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Εκλεκτική Νεφρική ισχαιμία</a:t>
            </a:r>
            <a:endParaRPr lang="en-US" altLang="el-GR"/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xmlns="" id="{7B25EA53-84B1-E040-8F10-2DE61C4BB3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8006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800"/>
              <a:t>Οξεία επιδείνωση με την χορήγηση ΑΜΕΑ ή ΑΤΙΙ λόγω άρσης της αντιρρόπησης.</a:t>
            </a:r>
          </a:p>
          <a:p>
            <a:pPr eaLnBrk="1" hangingPunct="1"/>
            <a:endParaRPr lang="en-US" altLang="el-G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8DA84FC-18C3-2945-A111-9E072CB3963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219200"/>
            <a:ext cx="4283075" cy="4956175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 eaLnBrk="1" hangingPunct="1">
              <a:buFont typeface="Wingdings 3" pitchFamily="2" charset="2"/>
              <a:buNone/>
              <a:defRPr/>
            </a:pPr>
            <a:r>
              <a:rPr lang="el-GR" altLang="el-GR" sz="2800" b="1"/>
              <a:t>Αντιρροπιστικός</a:t>
            </a:r>
          </a:p>
          <a:p>
            <a:pPr algn="ctr" eaLnBrk="1" hangingPunct="1">
              <a:buFont typeface="Wingdings 3" pitchFamily="2" charset="2"/>
              <a:buNone/>
              <a:defRPr/>
            </a:pPr>
            <a:r>
              <a:rPr lang="el-GR" altLang="el-GR" sz="2800" b="1"/>
              <a:t>Μηχανισμός</a:t>
            </a:r>
            <a:r>
              <a:rPr lang="en-US" altLang="el-GR" sz="2800" b="1">
                <a:latin typeface="Calibri" panose="020F0502020204030204" pitchFamily="34" charset="0"/>
              </a:rPr>
              <a:t>:</a:t>
            </a:r>
          </a:p>
          <a:p>
            <a:pPr eaLnBrk="1" hangingPunct="1">
              <a:buClrTx/>
              <a:defRPr/>
            </a:pPr>
            <a:r>
              <a:rPr lang="en-US" altLang="el-GR" sz="2400">
                <a:latin typeface="Calibri" panose="020F0502020204030204" pitchFamily="34" charset="0"/>
              </a:rPr>
              <a:t>↓</a:t>
            </a:r>
            <a:r>
              <a:rPr lang="el-GR" altLang="el-GR" sz="2400"/>
              <a:t>Ενδονεφρική αιμάτωση</a:t>
            </a:r>
          </a:p>
          <a:p>
            <a:pPr eaLnBrk="1" hangingPunct="1">
              <a:buClrTx/>
              <a:defRPr/>
            </a:pPr>
            <a:r>
              <a:rPr lang="el-GR" altLang="el-GR" sz="2400"/>
              <a:t>Έκλυση ρενίνης</a:t>
            </a:r>
          </a:p>
          <a:p>
            <a:pPr eaLnBrk="1" hangingPunct="1">
              <a:buClrTx/>
              <a:defRPr/>
            </a:pPr>
            <a:r>
              <a:rPr lang="el-GR" altLang="el-GR" sz="2400"/>
              <a:t>Παραγωγή αγγειοτανσίνης</a:t>
            </a:r>
          </a:p>
          <a:p>
            <a:pPr eaLnBrk="1" hangingPunct="1">
              <a:buClrTx/>
              <a:defRPr/>
            </a:pPr>
            <a:r>
              <a:rPr lang="el-GR" altLang="el-GR" sz="2400"/>
              <a:t>Αγγειοσύσπαση στο απαγωγό</a:t>
            </a:r>
          </a:p>
          <a:p>
            <a:pPr eaLnBrk="1" hangingPunct="1">
              <a:buClrTx/>
              <a:defRPr/>
            </a:pPr>
            <a:r>
              <a:rPr lang="el-GR" altLang="el-GR" sz="2400"/>
              <a:t>Διατήρηση νεφρικής ροής </a:t>
            </a:r>
            <a:r>
              <a:rPr lang="en-US" altLang="el-GR" sz="2400">
                <a:latin typeface="Calibri" panose="020F0502020204030204" pitchFamily="34" charset="0"/>
              </a:rPr>
              <a:t>GFR</a:t>
            </a:r>
            <a:endParaRPr lang="en-US" altLang="el-GR" sz="2400"/>
          </a:p>
          <a:p>
            <a:pPr eaLnBrk="1" hangingPunct="1">
              <a:defRPr/>
            </a:pPr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E5BC91E-9813-A548-9F11-DC92A3F26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xmlns="" id="{3193DB06-431A-B74F-89E8-515D8765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Διάγνωση προνεφρικής ΟΝΒ</a:t>
            </a:r>
            <a:endParaRPr lang="en-US" altLang="el-GR"/>
          </a:p>
        </p:txBody>
      </p:sp>
      <p:sp>
        <p:nvSpPr>
          <p:cNvPr id="68610" name="Text Placeholder 3">
            <a:extLst>
              <a:ext uri="{FF2B5EF4-FFF2-40B4-BE49-F238E27FC236}">
                <a16:creationId xmlns:a16="http://schemas.microsoft.com/office/drawing/2014/main" xmlns="" id="{6C6661FB-54FA-0F4A-BEC3-747549FC5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Ιστορικό </a:t>
            </a:r>
            <a:endParaRPr lang="en-US" altLang="el-GR"/>
          </a:p>
        </p:txBody>
      </p:sp>
      <p:sp>
        <p:nvSpPr>
          <p:cNvPr id="68611" name="Text Placeholder 4">
            <a:extLst>
              <a:ext uri="{FF2B5EF4-FFF2-40B4-BE49-F238E27FC236}">
                <a16:creationId xmlns:a16="http://schemas.microsoft.com/office/drawing/2014/main" xmlns="" id="{6B175770-93E9-F44D-A1A5-DBA85C598330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Φυσική εξέταση</a:t>
            </a:r>
            <a:endParaRPr lang="en-US" altLang="el-GR"/>
          </a:p>
        </p:txBody>
      </p:sp>
      <p:sp>
        <p:nvSpPr>
          <p:cNvPr id="68612" name="Content Placeholder 2">
            <a:extLst>
              <a:ext uri="{FF2B5EF4-FFF2-40B4-BE49-F238E27FC236}">
                <a16:creationId xmlns:a16="http://schemas.microsoft.com/office/drawing/2014/main" xmlns="" id="{6DBB4AF7-EDD2-AF4E-AB88-C9CD84A0F5BF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Γεγονότα που μπορεί να σχετίζονται με απώλεια υγρών   (έμετοι, διάρροια, εφίδρωση, αιμορραγία)</a:t>
            </a:r>
          </a:p>
          <a:p>
            <a:pPr eaLnBrk="1" hangingPunct="1"/>
            <a:r>
              <a:rPr lang="el-GR" altLang="el-GR" sz="2400"/>
              <a:t>Υπόταση (π.χ σήψη).</a:t>
            </a:r>
          </a:p>
          <a:p>
            <a:pPr eaLnBrk="1" hangingPunct="1"/>
            <a:r>
              <a:rPr lang="el-GR" altLang="el-GR" sz="2400"/>
              <a:t>Ανασκόπηση φαρμάκων</a:t>
            </a:r>
          </a:p>
          <a:p>
            <a:pPr eaLnBrk="1" hangingPunct="1"/>
            <a:endParaRPr lang="el-GR" altLang="el-GR" sz="2400"/>
          </a:p>
        </p:txBody>
      </p:sp>
      <p:sp>
        <p:nvSpPr>
          <p:cNvPr id="68613" name="Content Placeholder 5">
            <a:extLst>
              <a:ext uri="{FF2B5EF4-FFF2-40B4-BE49-F238E27FC236}">
                <a16:creationId xmlns:a16="http://schemas.microsoft.com/office/drawing/2014/main" xmlns="" id="{04DDE9A3-3A60-9847-933B-1EC1439AE7A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 altLang="el-GR" sz="2400">
                <a:latin typeface="Calibri" panose="020F0502020204030204" pitchFamily="34" charset="0"/>
              </a:rPr>
              <a:t>↓</a:t>
            </a:r>
            <a:r>
              <a:rPr lang="el-GR" altLang="el-GR" sz="2400"/>
              <a:t> ΑΠ στην όρθια θέση</a:t>
            </a:r>
            <a:r>
              <a:rPr lang="en-US" altLang="el-GR" sz="2400">
                <a:latin typeface="Calibri" panose="020F0502020204030204" pitchFamily="34" charset="0"/>
              </a:rPr>
              <a:t> (</a:t>
            </a:r>
            <a:r>
              <a:rPr lang="el-GR" altLang="el-GR" sz="2400"/>
              <a:t>ορθοστατική υπόταση)</a:t>
            </a:r>
          </a:p>
          <a:p>
            <a:pPr eaLnBrk="1" hangingPunct="1"/>
            <a:r>
              <a:rPr lang="el-GR" altLang="el-GR" sz="2400"/>
              <a:t>↑ Σφύξεων στην όρθια θέση (≥30/</a:t>
            </a:r>
            <a:r>
              <a:rPr lang="en-US" altLang="el-GR" sz="2400"/>
              <a:t>min)</a:t>
            </a:r>
            <a:endParaRPr lang="el-GR" altLang="el-GR" sz="2400"/>
          </a:p>
          <a:p>
            <a:pPr eaLnBrk="1" hangingPunct="1"/>
            <a:r>
              <a:rPr lang="el-GR" altLang="el-GR" sz="2400"/>
              <a:t>↓ Σπαργή δέρματος</a:t>
            </a:r>
          </a:p>
          <a:p>
            <a:pPr eaLnBrk="1" hangingPunct="1"/>
            <a:r>
              <a:rPr lang="el-GR" altLang="el-GR" sz="2400"/>
              <a:t>Ξηρότητα γλώσσας &amp; βλενογόνων</a:t>
            </a:r>
            <a:endParaRPr lang="en-US" altLang="el-GR" sz="2400">
              <a:latin typeface="Calibri" panose="020F0502020204030204" pitchFamily="34" charset="0"/>
            </a:endParaRPr>
          </a:p>
          <a:p>
            <a:pPr eaLnBrk="1" hangingPunct="1">
              <a:buFont typeface="Wingdings 3" pitchFamily="2" charset="2"/>
              <a:buNone/>
            </a:pPr>
            <a:endParaRPr lang="en-US" altLang="el-GR"/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xmlns="" id="{A4FAFDFE-EB51-974B-B1AB-AB65ADA372EA}"/>
              </a:ext>
            </a:extLst>
          </p:cNvPr>
          <p:cNvSpPr/>
          <p:nvPr/>
        </p:nvSpPr>
        <p:spPr>
          <a:xfrm>
            <a:off x="990600" y="4724400"/>
            <a:ext cx="2514600" cy="1600200"/>
          </a:xfrm>
          <a:prstGeom prst="wedgeRectCallout">
            <a:avLst>
              <a:gd name="adj1" fmla="val 82831"/>
              <a:gd name="adj2" fmla="val -6713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solidFill>
                  <a:schemeClr val="tx1"/>
                </a:solidFill>
              </a:rPr>
              <a:t>Σε μείωση του εξωκυττάριου όγκου &gt;5-10%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B9E0D22-8EAD-2441-831D-D2087882F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xmlns="" id="{B39D5278-FE36-0645-ABD0-9A6E3A8D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Οξεία Νεφρική Βλάβη (ΟΝΒ)-Ορισμός</a:t>
            </a:r>
            <a:endParaRPr lang="en-US" altLang="el-GR" b="1"/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xmlns="" id="{915EC58F-7626-5249-9D27-6C2745CAC92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/>
              <a:t>Κλινικό σύνδρομο που χαρακτηρίζεται από </a:t>
            </a:r>
            <a:r>
              <a:rPr lang="el-GR" altLang="el-GR" b="1"/>
              <a:t>αιφνίδια έκπτωση της νεφρικής λειτουργίας </a:t>
            </a:r>
            <a:r>
              <a:rPr lang="el-GR" altLang="el-GR"/>
              <a:t>που οδηγεί σε κατακράτηση αζωτούχων και άλλων προιόντων του μεταβολισμού. </a:t>
            </a:r>
          </a:p>
          <a:p>
            <a:pPr eaLnBrk="1" hangingPunct="1"/>
            <a:endParaRPr lang="el-GR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8F151E6-5BFC-D440-A985-3E9CF79F9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6">
            <a:extLst>
              <a:ext uri="{FF2B5EF4-FFF2-40B4-BE49-F238E27FC236}">
                <a16:creationId xmlns:a16="http://schemas.microsoft.com/office/drawing/2014/main" xmlns="" id="{1041D7F7-3717-9C40-B9A0-9C2A4095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Κλινική εικόνα υπογκαιμίας</a:t>
            </a:r>
            <a:endParaRPr lang="en-US" altLang="el-GR"/>
          </a:p>
        </p:txBody>
      </p:sp>
      <p:sp>
        <p:nvSpPr>
          <p:cNvPr id="69634" name="Content Placeholder 7">
            <a:extLst>
              <a:ext uri="{FF2B5EF4-FFF2-40B4-BE49-F238E27FC236}">
                <a16:creationId xmlns:a16="http://schemas.microsoft.com/office/drawing/2014/main" xmlns="" id="{4DE1496B-97A6-E64A-B977-6B9B0412B2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 sz="2400">
                <a:solidFill>
                  <a:schemeClr val="accent2"/>
                </a:solidFill>
              </a:rPr>
              <a:t>3 κατηγορίες συμπτωμάτων</a:t>
            </a:r>
            <a:r>
              <a:rPr lang="en-US" altLang="el-GR" sz="240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 typeface="Bookman Old Style" panose="02050604050505020204" pitchFamily="18" charset="0"/>
              <a:buAutoNum type="arabicPeriod"/>
            </a:pPr>
            <a:r>
              <a:rPr lang="el-GR" altLang="el-GR"/>
              <a:t>Αίτιο απώλειας υγρών </a:t>
            </a:r>
            <a:r>
              <a:rPr lang="el-GR" altLang="el-GR" sz="2000"/>
              <a:t>(π.χ διάρροια)</a:t>
            </a:r>
          </a:p>
          <a:p>
            <a:pPr eaLnBrk="1" hangingPunct="1">
              <a:lnSpc>
                <a:spcPct val="90000"/>
              </a:lnSpc>
              <a:buFont typeface="Bookman Old Style" panose="02050604050505020204" pitchFamily="18" charset="0"/>
              <a:buAutoNum type="arabicPeriod"/>
            </a:pPr>
            <a:r>
              <a:rPr lang="el-GR" altLang="el-GR"/>
              <a:t>Υποάρδευση ιστών</a:t>
            </a:r>
          </a:p>
          <a:p>
            <a:pPr eaLnBrk="1" hangingPunct="1">
              <a:lnSpc>
                <a:spcPct val="90000"/>
              </a:lnSpc>
              <a:buFont typeface="Bookman Old Style" panose="02050604050505020204" pitchFamily="18" charset="0"/>
              <a:buAutoNum type="arabicPeriod"/>
            </a:pPr>
            <a:r>
              <a:rPr lang="el-GR" altLang="el-GR"/>
              <a:t>Διαταραχές ύδατος &amp; υλεκτρολυτών</a:t>
            </a:r>
          </a:p>
          <a:p>
            <a:pPr eaLnBrk="1" hangingPunct="1">
              <a:lnSpc>
                <a:spcPct val="90000"/>
              </a:lnSpc>
            </a:pPr>
            <a:endParaRPr lang="el-GR" altLang="el-GR"/>
          </a:p>
          <a:p>
            <a:pPr eaLnBrk="1" hangingPunct="1">
              <a:lnSpc>
                <a:spcPct val="90000"/>
              </a:lnSpc>
            </a:pPr>
            <a:endParaRPr lang="en-US" altLang="el-GR"/>
          </a:p>
        </p:txBody>
      </p:sp>
      <p:sp>
        <p:nvSpPr>
          <p:cNvPr id="69635" name="Content Placeholder 8">
            <a:extLst>
              <a:ext uri="{FF2B5EF4-FFF2-40B4-BE49-F238E27FC236}">
                <a16:creationId xmlns:a16="http://schemas.microsoft.com/office/drawing/2014/main" xmlns="" id="{B16FA179-A5F2-6846-A776-35BA8645C95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r>
              <a:rPr lang="el-GR" altLang="el-GR">
                <a:solidFill>
                  <a:schemeClr val="accent2"/>
                </a:solidFill>
              </a:rPr>
              <a:t>Συμπτώματα υποάρδευσης των ιστών</a:t>
            </a:r>
            <a:endParaRPr lang="el-GR" altLang="el-GR"/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Αδυναμία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Δίψα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Μυικές  κράμπες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Αίσθημα ζάλης στην όρθια στάση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Κοιλιακό άλγος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Προκάρδιο άλγος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Λήθαργος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/>
              <a:t>Ολιγουρία-Ανουρία</a:t>
            </a:r>
          </a:p>
          <a:p>
            <a:pPr eaLnBrk="1" hangingPunct="1">
              <a:lnSpc>
                <a:spcPct val="90000"/>
              </a:lnSpc>
            </a:pPr>
            <a:endParaRPr lang="en-US" altLang="el-GR"/>
          </a:p>
          <a:p>
            <a:pPr eaLnBrk="1" hangingPunct="1">
              <a:lnSpc>
                <a:spcPct val="90000"/>
              </a:lnSpc>
              <a:buFont typeface="Wingdings 3" pitchFamily="2" charset="2"/>
              <a:buNone/>
            </a:pPr>
            <a:endParaRPr lang="en-US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39172BE-E463-304D-B766-F3CE14520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4">
            <a:extLst>
              <a:ext uri="{FF2B5EF4-FFF2-40B4-BE49-F238E27FC236}">
                <a16:creationId xmlns:a16="http://schemas.microsoft.com/office/drawing/2014/main" xmlns="" id="{C733DD66-468F-104E-84BF-AF169C32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Ολιγουρία-Ανουρία</a:t>
            </a:r>
            <a:endParaRPr lang="en-US" altLang="el-GR"/>
          </a:p>
        </p:txBody>
      </p:sp>
      <p:sp>
        <p:nvSpPr>
          <p:cNvPr id="70658" name="Content Placeholder 5">
            <a:extLst>
              <a:ext uri="{FF2B5EF4-FFF2-40B4-BE49-F238E27FC236}">
                <a16:creationId xmlns:a16="http://schemas.microsoft.com/office/drawing/2014/main" xmlns="" id="{C479B935-5EB6-1542-94F1-A20C2EC829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b="1"/>
              <a:t>Ολιγουρία</a:t>
            </a:r>
            <a:r>
              <a:rPr lang="el-GR" altLang="el-GR"/>
              <a:t> = Ημερήσια αποβολή ούρων&lt;400</a:t>
            </a:r>
            <a:r>
              <a:rPr lang="en-US" altLang="el-GR"/>
              <a:t>ml</a:t>
            </a:r>
            <a:endParaRPr lang="el-GR" altLang="el-GR"/>
          </a:p>
          <a:p>
            <a:pPr eaLnBrk="1" hangingPunct="1"/>
            <a:r>
              <a:rPr lang="el-GR" altLang="el-GR"/>
              <a:t>Ένα σύνηθες διαιτολόγιο απαιτεί υποχρεωτική ωσμωτική απέκκριση 500</a:t>
            </a:r>
            <a:r>
              <a:rPr lang="en-US" altLang="el-GR"/>
              <a:t>mOsm/day </a:t>
            </a:r>
            <a:r>
              <a:rPr lang="el-GR" altLang="el-GR"/>
              <a:t>αφού η μέγιστη συμπυκνωτική ικανότητα των νεφρών είναι 1200</a:t>
            </a:r>
            <a:r>
              <a:rPr lang="en-US" altLang="el-GR"/>
              <a:t>mOsm</a:t>
            </a:r>
            <a:r>
              <a:rPr lang="el-GR" altLang="el-GR"/>
              <a:t>/</a:t>
            </a:r>
            <a:r>
              <a:rPr lang="en-US" altLang="el-GR"/>
              <a:t>L.</a:t>
            </a:r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n-US" altLang="el-GR"/>
          </a:p>
        </p:txBody>
      </p:sp>
      <p:sp>
        <p:nvSpPr>
          <p:cNvPr id="70659" name="Content Placeholder 3">
            <a:extLst>
              <a:ext uri="{FF2B5EF4-FFF2-40B4-BE49-F238E27FC236}">
                <a16:creationId xmlns:a16="http://schemas.microsoft.com/office/drawing/2014/main" xmlns="" id="{43550959-223A-3F45-938F-4335FE8DC76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b="1"/>
              <a:t>Ανουρία</a:t>
            </a:r>
            <a:r>
              <a:rPr lang="el-GR" altLang="el-GR"/>
              <a:t> = Ημερήσια αποβολή ούρων&lt;50</a:t>
            </a:r>
            <a:r>
              <a:rPr lang="en-US" altLang="el-GR"/>
              <a:t>ml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53104A3-9A80-6147-8803-834B71002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>
            <a:extLst>
              <a:ext uri="{FF2B5EF4-FFF2-40B4-BE49-F238E27FC236}">
                <a16:creationId xmlns:a16="http://schemas.microsoft.com/office/drawing/2014/main" xmlns="" id="{2602C963-EC29-A74A-9113-A44F0B0EF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Η ολιγουρία ως προγνωστικός δείκτης στην ΟΝΒ</a:t>
            </a:r>
            <a:endParaRPr lang="en-US" dirty="0"/>
          </a:p>
        </p:txBody>
      </p:sp>
      <p:graphicFrame>
        <p:nvGraphicFramePr>
          <p:cNvPr id="71682" name="Object 2">
            <a:extLst>
              <a:ext uri="{FF2B5EF4-FFF2-40B4-BE49-F238E27FC236}">
                <a16:creationId xmlns:a16="http://schemas.microsoft.com/office/drawing/2014/main" xmlns="" id="{DB158A5A-C024-7D41-BB3D-49CA772FA6F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066800" y="1600200"/>
          <a:ext cx="7543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5" name="Chart" r:id="rId5" imgW="7556500" imgH="4127500" progId="MSGraph.Chart.8">
                  <p:embed followColorScheme="full"/>
                </p:oleObj>
              </mc:Choice>
              <mc:Fallback>
                <p:oleObj name="Chart" r:id="rId5" imgW="7556500" imgH="41275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600200"/>
                        <a:ext cx="75438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Rectangle 5">
            <a:extLst>
              <a:ext uri="{FF2B5EF4-FFF2-40B4-BE49-F238E27FC236}">
                <a16:creationId xmlns:a16="http://schemas.microsoft.com/office/drawing/2014/main" xmlns="" id="{F56BB7DB-F7AF-C64E-8084-709DEBC9B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867400"/>
            <a:ext cx="65817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000">
                <a:latin typeface="Arial" panose="020B0604020202020204" pitchFamily="34" charset="0"/>
              </a:rPr>
              <a:t>Macedo E,</a:t>
            </a:r>
            <a:r>
              <a:rPr lang="el-GR" altLang="el-GR" sz="1000">
                <a:latin typeface="Arial" panose="020B0604020202020204" pitchFamily="34" charset="0"/>
              </a:rPr>
              <a:t> </a:t>
            </a:r>
            <a:r>
              <a:rPr lang="en-US" altLang="el-GR" sz="1000">
                <a:latin typeface="Arial" panose="020B0604020202020204" pitchFamily="34" charset="0"/>
              </a:rPr>
              <a:t>et al</a:t>
            </a:r>
            <a:r>
              <a:rPr lang="en-US" altLang="el-GR" sz="1000">
                <a:latin typeface="Arial Unicode MS" panose="020B0604020202020204" pitchFamily="34" charset="-128"/>
              </a:rPr>
              <a:t>. Oliguria is an early predictor of higher mortality in critically ill patients. Kidney Int. 2011 Oct;80(7)</a:t>
            </a:r>
            <a:r>
              <a:rPr lang="en-US" altLang="el-GR" sz="1100">
                <a:latin typeface="Arial" panose="020B0604020202020204" pitchFamily="34" charset="0"/>
              </a:rPr>
              <a:t> </a:t>
            </a:r>
            <a:endParaRPr lang="en-US" altLang="el-GR" sz="1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8BBF069-A747-9445-92BB-ED3D162A4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xmlns="" id="{BF12B988-A48A-874D-BF8C-6715D06B3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Εργαστηριακά ευρήματα</a:t>
            </a:r>
            <a:endParaRPr lang="en-US" altLang="el-GR"/>
          </a:p>
        </p:txBody>
      </p:sp>
      <p:sp>
        <p:nvSpPr>
          <p:cNvPr id="72706" name="Content Placeholder 3">
            <a:extLst>
              <a:ext uri="{FF2B5EF4-FFF2-40B4-BE49-F238E27FC236}">
                <a16:creationId xmlns:a16="http://schemas.microsoft.com/office/drawing/2014/main" xmlns="" id="{FBE63037-B37E-B246-943F-380764BF3C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el-GR" altLang="el-GR" b="1"/>
              <a:t>Ορός αίματος </a:t>
            </a:r>
          </a:p>
          <a:p>
            <a:pPr eaLnBrk="1" hangingPunct="1"/>
            <a:r>
              <a:rPr lang="el-GR" altLang="el-GR" sz="2400"/>
              <a:t>↑ </a:t>
            </a:r>
            <a:r>
              <a:rPr lang="en-US" altLang="el-GR" sz="2400"/>
              <a:t>O</a:t>
            </a:r>
            <a:r>
              <a:rPr lang="el-GR" altLang="el-GR" sz="2400"/>
              <a:t>υρίας </a:t>
            </a:r>
          </a:p>
          <a:p>
            <a:pPr eaLnBrk="1" hangingPunct="1"/>
            <a:r>
              <a:rPr lang="el-GR" altLang="el-GR" sz="2400"/>
              <a:t>↑ </a:t>
            </a:r>
            <a:r>
              <a:rPr lang="en-US" altLang="el-GR" sz="2400"/>
              <a:t>K</a:t>
            </a:r>
            <a:r>
              <a:rPr lang="el-GR" altLang="el-GR" sz="2400"/>
              <a:t>ρεατινίνης </a:t>
            </a:r>
          </a:p>
          <a:p>
            <a:pPr eaLnBrk="1" hangingPunct="1"/>
            <a:r>
              <a:rPr lang="el-GR" altLang="el-GR" sz="2400"/>
              <a:t>Ουρία/ κρεατ &gt; </a:t>
            </a:r>
            <a:r>
              <a:rPr lang="en-US" altLang="el-GR" sz="2400"/>
              <a:t>80</a:t>
            </a:r>
            <a:r>
              <a:rPr lang="el-GR" altLang="el-GR" sz="2400"/>
              <a:t>/</a:t>
            </a:r>
            <a:r>
              <a:rPr lang="en-US" altLang="el-GR" sz="2400">
                <a:latin typeface="Calibri" panose="020F0502020204030204" pitchFamily="34" charset="0"/>
              </a:rPr>
              <a:t>1 </a:t>
            </a:r>
            <a:endParaRPr lang="el-GR" altLang="el-GR" sz="2400"/>
          </a:p>
          <a:p>
            <a:pPr eaLnBrk="1" hangingPunct="1"/>
            <a:endParaRPr lang="el-GR" altLang="el-G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9DCC234-BD96-234F-BF4A-BA243578A64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eaLnBrk="1" hangingPunct="1">
              <a:buFont typeface="Wingdings 3" pitchFamily="2" charset="2"/>
              <a:buNone/>
              <a:defRPr/>
            </a:pPr>
            <a:r>
              <a:rPr lang="el-GR" altLang="el-GR" b="1"/>
              <a:t>Ούρα </a:t>
            </a:r>
          </a:p>
          <a:p>
            <a:pPr eaLnBrk="1" hangingPunct="1">
              <a:defRPr/>
            </a:pPr>
            <a:r>
              <a:rPr lang="el-GR" altLang="el-GR" sz="2400"/>
              <a:t>Μικροσκοπική ανάλυση</a:t>
            </a:r>
            <a:r>
              <a:rPr lang="en-US" altLang="el-GR" sz="2400"/>
              <a:t>: </a:t>
            </a:r>
            <a:r>
              <a:rPr lang="el-GR" altLang="el-GR" sz="2400"/>
              <a:t>χωρίς ευρήματα</a:t>
            </a:r>
          </a:p>
          <a:p>
            <a:pPr eaLnBrk="1" hangingPunct="1">
              <a:defRPr/>
            </a:pPr>
            <a:r>
              <a:rPr lang="el-GR" altLang="el-GR" sz="2400"/>
              <a:t>ΕΒ&gt;1018</a:t>
            </a:r>
          </a:p>
          <a:p>
            <a:pPr eaLnBrk="1" hangingPunct="1">
              <a:defRPr/>
            </a:pPr>
            <a:r>
              <a:rPr lang="el-GR" altLang="el-GR" sz="2400"/>
              <a:t>Ωσμωτικότητα &gt;500 </a:t>
            </a:r>
            <a:r>
              <a:rPr lang="en-US" altLang="el-GR" sz="1800"/>
              <a:t>mosm/kg</a:t>
            </a:r>
          </a:p>
          <a:p>
            <a:pPr eaLnBrk="1" hangingPunct="1">
              <a:defRPr/>
            </a:pPr>
            <a:r>
              <a:rPr lang="en-US" altLang="el-GR" sz="2400"/>
              <a:t>Na+ &lt; 20 </a:t>
            </a:r>
            <a:r>
              <a:rPr lang="en-US" altLang="el-GR" sz="1800"/>
              <a:t>mEql/L</a:t>
            </a:r>
          </a:p>
          <a:p>
            <a:pPr eaLnBrk="1" hangingPunct="1">
              <a:defRPr/>
            </a:pPr>
            <a:r>
              <a:rPr lang="el-GR" altLang="el-GR" sz="2400"/>
              <a:t>Κλασματική απέκκριση </a:t>
            </a:r>
            <a:r>
              <a:rPr lang="en-US" altLang="el-GR" sz="2400"/>
              <a:t>Na </a:t>
            </a:r>
            <a:r>
              <a:rPr lang="el-GR" altLang="el-GR" sz="2400"/>
              <a:t>&lt;1%</a:t>
            </a:r>
            <a:endParaRPr lang="en-US" altLang="el-GR" sz="24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473D9A1-26D3-674C-9AE6-001CC2EA4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xmlns="" id="{3633EA95-A036-3346-8A6F-03B24378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Προνεφρική ΟΝΒ</a:t>
            </a:r>
            <a:endParaRPr lang="en-US" altLang="el-GR"/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xmlns="" id="{4785EEDB-97A1-F047-BE37-78878D435FF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algn="ctr" eaLnBrk="1" hangingPunct="1">
              <a:buFont typeface="Wingdings 3" pitchFamily="2" charset="2"/>
              <a:buNone/>
            </a:pPr>
            <a:r>
              <a:rPr lang="el-GR" altLang="el-GR" sz="3200" b="1"/>
              <a:t>Παρατεταμένη ή/και σοβαρή νεφρική ισχαιμία </a:t>
            </a:r>
          </a:p>
          <a:p>
            <a:pPr algn="ctr" eaLnBrk="1" hangingPunct="1">
              <a:buFont typeface="Wingdings 3" pitchFamily="2" charset="2"/>
              <a:buNone/>
            </a:pPr>
            <a:endParaRPr lang="el-GR" altLang="el-GR" sz="2800" b="1">
              <a:solidFill>
                <a:schemeClr val="accent2"/>
              </a:solidFill>
            </a:endParaRPr>
          </a:p>
          <a:p>
            <a:pPr algn="ctr" eaLnBrk="1" hangingPunct="1">
              <a:buFont typeface="Wingdings 3" pitchFamily="2" charset="2"/>
              <a:buNone/>
            </a:pPr>
            <a:endParaRPr lang="el-GR" altLang="el-GR" sz="2800" b="1">
              <a:solidFill>
                <a:schemeClr val="accent2"/>
              </a:solidFill>
            </a:endParaRPr>
          </a:p>
          <a:p>
            <a:pPr algn="ctr" eaLnBrk="1" hangingPunct="1">
              <a:buFont typeface="Wingdings 3" pitchFamily="2" charset="2"/>
              <a:buNone/>
            </a:pPr>
            <a:endParaRPr lang="el-GR" altLang="el-GR" sz="2800" b="1">
              <a:solidFill>
                <a:schemeClr val="accent2"/>
              </a:solidFill>
            </a:endParaRPr>
          </a:p>
          <a:p>
            <a:pPr algn="ctr" eaLnBrk="1" hangingPunct="1">
              <a:buFont typeface="Wingdings 3" pitchFamily="2" charset="2"/>
              <a:buNone/>
            </a:pPr>
            <a:r>
              <a:rPr lang="el-GR" altLang="el-GR" sz="3600" b="1"/>
              <a:t>Οξεία Σωληναριακή Νέκρωση</a:t>
            </a:r>
            <a:endParaRPr lang="en-US" altLang="el-GR" sz="3600" b="1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xmlns="" id="{07958560-BE84-8D4D-B8B1-4C087A880CCE}"/>
              </a:ext>
            </a:extLst>
          </p:cNvPr>
          <p:cNvSpPr/>
          <p:nvPr/>
        </p:nvSpPr>
        <p:spPr>
          <a:xfrm>
            <a:off x="4114800" y="2057400"/>
            <a:ext cx="484188" cy="9779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022CE2B-3FA4-024D-B8AB-3C17EEF18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xmlns="" id="{F3766B77-0294-5D41-B415-2C3B4E2A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>
                <a:solidFill>
                  <a:schemeClr val="accent2"/>
                </a:solidFill>
              </a:rPr>
              <a:t>Οξεία Σωληναριακή Νέκρωση (ΟΣΝ)</a:t>
            </a:r>
            <a:endParaRPr lang="en-US" altLang="el-GR" sz="3600">
              <a:solidFill>
                <a:schemeClr val="accent2"/>
              </a:solidFill>
            </a:endParaRPr>
          </a:p>
        </p:txBody>
      </p:sp>
      <p:sp>
        <p:nvSpPr>
          <p:cNvPr id="74754" name="Content Placeholder 2">
            <a:extLst>
              <a:ext uri="{FF2B5EF4-FFF2-40B4-BE49-F238E27FC236}">
                <a16:creationId xmlns:a16="http://schemas.microsoft.com/office/drawing/2014/main" xmlns="" id="{8C834977-12F9-8B46-9629-BC2ED650125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r>
              <a:rPr lang="el-GR" altLang="el-GR" b="1"/>
              <a:t>Ιστολογικές μεταβολές</a:t>
            </a:r>
          </a:p>
          <a:p>
            <a:pPr eaLnBrk="1" hangingPunct="1"/>
            <a:r>
              <a:rPr lang="el-GR" altLang="el-GR"/>
              <a:t>Σύντηξη, νέκρωση, απόπτωση του επιθηλίου.</a:t>
            </a:r>
          </a:p>
          <a:p>
            <a:pPr eaLnBrk="1" hangingPunct="1"/>
            <a:r>
              <a:rPr lang="el-GR" altLang="el-GR"/>
              <a:t>Απώλεια της ψηκτροειδούς παρυφής του ΕΕΣ. </a:t>
            </a:r>
          </a:p>
          <a:p>
            <a:pPr eaLnBrk="1" hangingPunct="1"/>
            <a:r>
              <a:rPr lang="el-GR" altLang="el-GR"/>
              <a:t>Απόφραξη των σωληναρίων με κυλίνδρους και κυτταρικά λύμματα.</a:t>
            </a:r>
          </a:p>
          <a:p>
            <a:pPr eaLnBrk="1" hangingPunct="1"/>
            <a:r>
              <a:rPr lang="el-GR" altLang="el-GR"/>
              <a:t>Περιοχές κυτταρικής αναγέννησης του επιθηλίου κατά την φάση ανάκαμψης της νεφρικής λειτουργίας.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DED97CC-3450-E64A-9596-DCAF0FAD4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2BA2B9-C799-EB45-BB5D-99BB6220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457200"/>
            <a:ext cx="2590800" cy="1676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altLang="el-GR" sz="3200">
                <a:solidFill>
                  <a:srgbClr val="002060"/>
                </a:solidFill>
              </a:rPr>
              <a:t>Οξεία</a:t>
            </a:r>
            <a:br>
              <a:rPr lang="el-GR" altLang="el-GR" sz="3200">
                <a:solidFill>
                  <a:srgbClr val="002060"/>
                </a:solidFill>
              </a:rPr>
            </a:br>
            <a:r>
              <a:rPr lang="el-GR" altLang="el-GR" sz="3200">
                <a:solidFill>
                  <a:srgbClr val="002060"/>
                </a:solidFill>
              </a:rPr>
              <a:t>Σωληναριακή Νέκρωση</a:t>
            </a:r>
            <a:endParaRPr lang="en-US" altLang="el-GR" sz="3200">
              <a:solidFill>
                <a:srgbClr val="002060"/>
              </a:solidFill>
            </a:endParaRPr>
          </a:p>
        </p:txBody>
      </p:sp>
      <p:pic>
        <p:nvPicPr>
          <p:cNvPr id="75778" name="Content Placeholder 3" descr="untitled1363620052968.png">
            <a:extLst>
              <a:ext uri="{FF2B5EF4-FFF2-40B4-BE49-F238E27FC236}">
                <a16:creationId xmlns:a16="http://schemas.microsoft.com/office/drawing/2014/main" xmlns="" id="{6687EDE0-7E99-784A-9B21-25A2163F124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23850"/>
            <a:ext cx="6324600" cy="6283325"/>
          </a:xfr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AA4F8EF-65EC-544F-83AC-AA29671B7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Image02">
            <a:extLst>
              <a:ext uri="{FF2B5EF4-FFF2-40B4-BE49-F238E27FC236}">
                <a16:creationId xmlns:a16="http://schemas.microsoft.com/office/drawing/2014/main" xmlns="" id="{9AED77E4-83A1-F04F-8590-CD4D243E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>
            <a:extLst>
              <a:ext uri="{FF2B5EF4-FFF2-40B4-BE49-F238E27FC236}">
                <a16:creationId xmlns:a16="http://schemas.microsoft.com/office/drawing/2014/main" xmlns="" id="{1054E044-FEC3-A849-8D30-B683F5488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0"/>
            <a:ext cx="7974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>
                <a:latin typeface="Tahoma" panose="020B0604030504040204" pitchFamily="34" charset="0"/>
              </a:rPr>
              <a:t>Νεφρός-Φυσιολογικός σωληνάριο-Διάμεσος χώρος</a:t>
            </a:r>
            <a:endParaRPr lang="en-US" altLang="el-GR" sz="2400" b="1">
              <a:latin typeface="Tahoma" panose="020B060403050404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819BC11-29BA-794A-A8FD-8A4A960A6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Image13">
            <a:extLst>
              <a:ext uri="{FF2B5EF4-FFF2-40B4-BE49-F238E27FC236}">
                <a16:creationId xmlns:a16="http://schemas.microsoft.com/office/drawing/2014/main" xmlns="" id="{FA2914E5-FBB6-ED4D-9DED-06CB3572C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3">
            <a:extLst>
              <a:ext uri="{FF2B5EF4-FFF2-40B4-BE49-F238E27FC236}">
                <a16:creationId xmlns:a16="http://schemas.microsoft.com/office/drawing/2014/main" xmlns="" id="{B2E4E8D4-BF49-7144-B562-412D3FBCA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0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latin typeface="Tahoma" panose="020B0604030504040204" pitchFamily="34" charset="0"/>
              </a:rPr>
              <a:t>Ισχαιμική σωληναρική βλάβη με απώλεια της ψηκτροειδούς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latin typeface="Tahoma" panose="020B0604030504040204" pitchFamily="34" charset="0"/>
              </a:rPr>
              <a:t>παρυφής του ΕΕΣ. Αξιοσημείωτη σωληναριακή διάταση.</a:t>
            </a:r>
            <a:endParaRPr lang="en-US" altLang="el-GR" sz="2000" b="1">
              <a:latin typeface="Tahoma" panose="020B0604030504040204" pitchFamily="34" charset="0"/>
            </a:endParaRPr>
          </a:p>
        </p:txBody>
      </p:sp>
      <p:sp>
        <p:nvSpPr>
          <p:cNvPr id="77827" name="Freeform 4">
            <a:extLst>
              <a:ext uri="{FF2B5EF4-FFF2-40B4-BE49-F238E27FC236}">
                <a16:creationId xmlns:a16="http://schemas.microsoft.com/office/drawing/2014/main" xmlns="" id="{CDCA1A06-1AFB-0C45-8C6C-A1D1A23D9A98}"/>
              </a:ext>
            </a:extLst>
          </p:cNvPr>
          <p:cNvSpPr>
            <a:spLocks/>
          </p:cNvSpPr>
          <p:nvPr/>
        </p:nvSpPr>
        <p:spPr bwMode="auto">
          <a:xfrm>
            <a:off x="5105400" y="381000"/>
            <a:ext cx="3797300" cy="2133600"/>
          </a:xfrm>
          <a:custGeom>
            <a:avLst/>
            <a:gdLst>
              <a:gd name="T0" fmla="*/ 2147483646 w 2392"/>
              <a:gd name="T1" fmla="*/ 0 h 1344"/>
              <a:gd name="T2" fmla="*/ 2147483646 w 2392"/>
              <a:gd name="T3" fmla="*/ 2147483646 h 1344"/>
              <a:gd name="T4" fmla="*/ 0 w 2392"/>
              <a:gd name="T5" fmla="*/ 2147483646 h 1344"/>
              <a:gd name="T6" fmla="*/ 0 60000 65536"/>
              <a:gd name="T7" fmla="*/ 0 60000 65536"/>
              <a:gd name="T8" fmla="*/ 0 60000 65536"/>
              <a:gd name="T9" fmla="*/ 0 w 2392"/>
              <a:gd name="T10" fmla="*/ 0 h 1344"/>
              <a:gd name="T11" fmla="*/ 2392 w 2392"/>
              <a:gd name="T12" fmla="*/ 1344 h 1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2" h="1344">
                <a:moveTo>
                  <a:pt x="1680" y="0"/>
                </a:moveTo>
                <a:cubicBezTo>
                  <a:pt x="2036" y="296"/>
                  <a:pt x="2392" y="592"/>
                  <a:pt x="2112" y="816"/>
                </a:cubicBezTo>
                <a:cubicBezTo>
                  <a:pt x="1832" y="1040"/>
                  <a:pt x="916" y="1192"/>
                  <a:pt x="0" y="13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313A4D1-BAA2-9142-82D7-389BC98B8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Image14">
            <a:extLst>
              <a:ext uri="{FF2B5EF4-FFF2-40B4-BE49-F238E27FC236}">
                <a16:creationId xmlns:a16="http://schemas.microsoft.com/office/drawing/2014/main" xmlns="" id="{0F2D0E70-BD1B-DD48-89A8-1B668CDB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3">
            <a:extLst>
              <a:ext uri="{FF2B5EF4-FFF2-40B4-BE49-F238E27FC236}">
                <a16:creationId xmlns:a16="http://schemas.microsoft.com/office/drawing/2014/main" xmlns="" id="{A3362A4B-54CF-9449-A953-D120773F3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843338"/>
            <a:ext cx="4751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latin typeface="Tahoma" panose="020B0604030504040204" pitchFamily="34" charset="0"/>
              </a:rPr>
              <a:t>Μιτωτική διεργασία κατά την φάση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latin typeface="Tahoma" panose="020B0604030504040204" pitchFamily="34" charset="0"/>
              </a:rPr>
              <a:t>αναγέννησης του επιθηλιου</a:t>
            </a:r>
            <a:endParaRPr lang="en-US" altLang="el-GR" sz="2000" b="1">
              <a:latin typeface="Tahoma" panose="020B0604030504040204" pitchFamily="34" charset="0"/>
            </a:endParaRPr>
          </a:p>
        </p:txBody>
      </p:sp>
      <p:sp>
        <p:nvSpPr>
          <p:cNvPr id="78851" name="Line 4">
            <a:extLst>
              <a:ext uri="{FF2B5EF4-FFF2-40B4-BE49-F238E27FC236}">
                <a16:creationId xmlns:a16="http://schemas.microsoft.com/office/drawing/2014/main" xmlns="" id="{3E36D81C-FD90-D24F-AC32-5BED93833C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41148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8852" name="Text Box 5">
            <a:extLst>
              <a:ext uri="{FF2B5EF4-FFF2-40B4-BE49-F238E27FC236}">
                <a16:creationId xmlns:a16="http://schemas.microsoft.com/office/drawing/2014/main" xmlns="" id="{AA49DB2C-A588-9941-BC1D-9D5D1192D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5138738"/>
            <a:ext cx="343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CE116B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>
                <a:latin typeface="Tahoma" panose="020B0604030504040204" pitchFamily="34" charset="0"/>
              </a:rPr>
              <a:t>Επιπέδωση του επιθηλίου</a:t>
            </a:r>
            <a:endParaRPr lang="en-US" altLang="el-GR" sz="2000" b="1">
              <a:latin typeface="Tahoma" panose="020B0604030504040204" pitchFamily="34" charset="0"/>
            </a:endParaRPr>
          </a:p>
        </p:txBody>
      </p:sp>
      <p:sp>
        <p:nvSpPr>
          <p:cNvPr id="78853" name="Line 6">
            <a:extLst>
              <a:ext uri="{FF2B5EF4-FFF2-40B4-BE49-F238E27FC236}">
                <a16:creationId xmlns:a16="http://schemas.microsoft.com/office/drawing/2014/main" xmlns="" id="{57D1FE21-9B0E-0445-954B-8B7ED15D2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53340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7823EF4-8BCE-5946-8F96-6B85E46FE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xmlns="" id="{FD87748A-52C5-474E-BA4B-5538686E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b="1">
                <a:latin typeface="Cambria" panose="02040503050406030204" pitchFamily="18" charset="0"/>
              </a:rPr>
              <a:t>KDIGO</a:t>
            </a:r>
            <a:r>
              <a:rPr lang="el-GR" altLang="el-GR" b="1"/>
              <a:t> κριτήρια για την ΟΝΒ</a:t>
            </a:r>
            <a:endParaRPr lang="en-US" altLang="el-GR" b="1">
              <a:latin typeface="Cambria" panose="02040503050406030204" pitchFamily="18" charset="0"/>
            </a:endParaRP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xmlns="" id="{DFE7C667-ED17-CF42-B096-68F162CF29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buFont typeface="Wingdings 3" pitchFamily="2" charset="2"/>
              <a:buNone/>
            </a:pPr>
            <a:endParaRPr lang="en-US" altLang="el-GR"/>
          </a:p>
          <a:p>
            <a:pPr eaLnBrk="1" hangingPunct="1"/>
            <a:r>
              <a:rPr lang="el-GR" altLang="el-GR" sz="2800"/>
              <a:t>↑Κρεατινίνης του ορού κατά </a:t>
            </a:r>
            <a:r>
              <a:rPr lang="en-US" altLang="el-GR" sz="2800"/>
              <a:t>≥0.3 mg/dl </a:t>
            </a:r>
            <a:r>
              <a:rPr lang="el-GR" altLang="el-GR" sz="2800"/>
              <a:t>σε 48 ώρες </a:t>
            </a:r>
          </a:p>
          <a:p>
            <a:pPr algn="ctr" eaLnBrk="1" hangingPunct="1">
              <a:buFont typeface="Wingdings 3" pitchFamily="2" charset="2"/>
              <a:buNone/>
            </a:pPr>
            <a:r>
              <a:rPr lang="el-GR" altLang="el-GR" sz="2800" b="1"/>
              <a:t>ή</a:t>
            </a:r>
            <a:endParaRPr lang="en-US" altLang="el-GR" sz="2800" b="1"/>
          </a:p>
          <a:p>
            <a:pPr eaLnBrk="1" hangingPunct="1"/>
            <a:r>
              <a:rPr lang="el-GR" altLang="el-GR" sz="2800"/>
              <a:t>↑Κρεατινίνης του ορού </a:t>
            </a:r>
            <a:r>
              <a:rPr lang="en-US" altLang="el-GR" sz="2800"/>
              <a:t>≥</a:t>
            </a:r>
            <a:r>
              <a:rPr lang="el-GR" altLang="el-GR" sz="2800"/>
              <a:t>1.5 φορές, σε 7 ημέρες </a:t>
            </a:r>
          </a:p>
          <a:p>
            <a:pPr algn="ctr" eaLnBrk="1" hangingPunct="1">
              <a:buFont typeface="Wingdings 3" pitchFamily="2" charset="2"/>
              <a:buNone/>
            </a:pPr>
            <a:r>
              <a:rPr lang="el-GR" altLang="el-GR" sz="2800" b="1"/>
              <a:t>ή</a:t>
            </a:r>
            <a:endParaRPr lang="en-US" altLang="el-GR" sz="2800" b="1"/>
          </a:p>
          <a:p>
            <a:pPr eaLnBrk="1" hangingPunct="1"/>
            <a:r>
              <a:rPr lang="el-GR" altLang="el-GR" sz="2800"/>
              <a:t>↓ Όγκου ούρων </a:t>
            </a:r>
            <a:r>
              <a:rPr lang="en-US" altLang="el-GR" sz="2800"/>
              <a:t>&lt;0.5 ml/kg/h </a:t>
            </a:r>
            <a:r>
              <a:rPr lang="el-GR" altLang="el-GR" sz="2800"/>
              <a:t>για 6 ώρες.  </a:t>
            </a:r>
            <a:endParaRPr lang="en-US" altLang="el-GR" sz="2800"/>
          </a:p>
          <a:p>
            <a:pPr eaLnBrk="1" hangingPunct="1"/>
            <a:endParaRPr lang="en-US" altLang="el-GR" sz="2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639798C-A711-F44D-88FA-95DAFD39B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338D2-8F84-9443-A453-9AA3EE09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chemeClr val="accent2"/>
                </a:solidFill>
              </a:rPr>
              <a:t>Οξεία Σωληναριακή Νέκρωση (ΟΣΝ)</a:t>
            </a:r>
            <a:endParaRPr lang="en-US" dirty="0"/>
          </a:p>
        </p:txBody>
      </p:sp>
      <p:sp>
        <p:nvSpPr>
          <p:cNvPr id="79874" name="Text Placeholder 8">
            <a:extLst>
              <a:ext uri="{FF2B5EF4-FFF2-40B4-BE49-F238E27FC236}">
                <a16:creationId xmlns:a16="http://schemas.microsoft.com/office/drawing/2014/main" xmlns="" id="{83D6A46A-AE80-8042-B43B-3252697D724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l-GR" sz="2400">
                <a:solidFill>
                  <a:schemeClr val="tx1"/>
                </a:solidFill>
                <a:latin typeface="Cambria" panose="02040503050406030204" pitchFamily="18" charset="0"/>
              </a:rPr>
              <a:t>↑</a:t>
            </a:r>
            <a:r>
              <a:rPr lang="el-GR" altLang="el-GR" sz="2400">
                <a:solidFill>
                  <a:schemeClr val="tx1"/>
                </a:solidFill>
                <a:latin typeface="Cambria" panose="02040503050406030204" pitchFamily="18" charset="0"/>
              </a:rPr>
              <a:t> κρεατινίνης ορού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sz="2400">
                <a:solidFill>
                  <a:schemeClr val="tx1"/>
                </a:solidFill>
                <a:latin typeface="Cambria" panose="02040503050406030204" pitchFamily="18" charset="0"/>
              </a:rPr>
              <a:t>Μειωμένος ή φυσιολογικός όγκος ούρων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sz="2400">
                <a:solidFill>
                  <a:schemeClr val="tx1"/>
                </a:solidFill>
                <a:latin typeface="Cambria" panose="02040503050406030204" pitchFamily="18" charset="0"/>
              </a:rPr>
              <a:t>Κοκκώδεις κύλινδροι στη μικροσκοπική ανάλυση ούρων</a:t>
            </a:r>
            <a:endParaRPr lang="en-US" altLang="el-GR" sz="240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eaLnBrk="1" hangingPunct="1"/>
            <a:endParaRPr lang="en-US" altLang="el-GR" sz="24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9875" name="Content Placeholder 9" descr="F06162.jpg">
            <a:extLst>
              <a:ext uri="{FF2B5EF4-FFF2-40B4-BE49-F238E27FC236}">
                <a16:creationId xmlns:a16="http://schemas.microsoft.com/office/drawing/2014/main" xmlns="" id="{0D364C25-2FFA-2C4B-81DC-0D566412689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888" y="1295400"/>
            <a:ext cx="5584825" cy="3733800"/>
          </a:xfr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D281D15-10FA-7E4B-A830-C9965B449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xmlns="" id="{2CA228B9-0105-154D-81A1-9EE06B86A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Μικροσκοπική ανάλυση ούρων</a:t>
            </a:r>
            <a:endParaRPr lang="en-US" altLang="el-GR"/>
          </a:p>
        </p:txBody>
      </p:sp>
      <p:graphicFrame>
        <p:nvGraphicFramePr>
          <p:cNvPr id="80898" name="Object 2">
            <a:extLst>
              <a:ext uri="{FF2B5EF4-FFF2-40B4-BE49-F238E27FC236}">
                <a16:creationId xmlns:a16="http://schemas.microsoft.com/office/drawing/2014/main" xmlns="" id="{5C17D848-4CA9-B642-8AAF-8539B762D18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8200" y="1295400"/>
          <a:ext cx="7197725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9" name="Bitmap Image" r:id="rId5" imgW="4800600" imgH="4038600" progId="PBrush">
                  <p:embed/>
                </p:oleObj>
              </mc:Choice>
              <mc:Fallback>
                <p:oleObj name="Bitmap Image" r:id="rId5" imgW="4800600" imgH="403860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147"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7197725" cy="459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8B4BA0F-A014-4046-86B4-3B9A4691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>
            <a:extLst>
              <a:ext uri="{FF2B5EF4-FFF2-40B4-BE49-F238E27FC236}">
                <a16:creationId xmlns:a16="http://schemas.microsoft.com/office/drawing/2014/main" xmlns="" id="{B7BF5F45-4286-0F40-92FE-691BE3B23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Δείκτες ούρων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10597" name="Rectangle 5">
            <a:extLst>
              <a:ext uri="{FF2B5EF4-FFF2-40B4-BE49-F238E27FC236}">
                <a16:creationId xmlns:a16="http://schemas.microsoft.com/office/drawing/2014/main" xmlns="" id="{67918925-93ED-094C-BB61-947879184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49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2800" b="1" dirty="0">
                <a:latin typeface="Calibri" pitchFamily="34" charset="0"/>
              </a:rPr>
              <a:t>Διαφορική διάγνωση προνεφρικής ΟΝΒ από ΟΣΝ</a:t>
            </a:r>
            <a:r>
              <a:rPr lang="en-US" sz="2800" b="1" dirty="0">
                <a:latin typeface="Gill Sans MT" pitchFamily="34" charset="0"/>
              </a:rPr>
              <a:t>	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MT" pitchFamily="34" charset="0"/>
              </a:rPr>
              <a:t>			          	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MT" pitchFamily="34" charset="0"/>
              </a:rPr>
              <a:t>			</a:t>
            </a:r>
            <a:r>
              <a:rPr lang="el-GR" sz="3200" b="1" dirty="0">
                <a:latin typeface="Calibri" pitchFamily="34" charset="0"/>
              </a:rPr>
              <a:t>Προνεφρική ΟΝΒ  	 ΟΣΝ</a:t>
            </a:r>
            <a:endParaRPr lang="en-US" sz="3200" b="1" dirty="0">
              <a:latin typeface="Gill Sans MT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800" dirty="0" err="1">
                <a:latin typeface="Gill Sans MT" pitchFamily="34" charset="0"/>
              </a:rPr>
              <a:t>U</a:t>
            </a:r>
            <a:r>
              <a:rPr lang="en-US" sz="2800" baseline="-25000" dirty="0" err="1">
                <a:latin typeface="Gill Sans MT" pitchFamily="34" charset="0"/>
              </a:rPr>
              <a:t>Na</a:t>
            </a:r>
            <a:r>
              <a:rPr lang="en-US" sz="2800" baseline="-25000" dirty="0">
                <a:latin typeface="Gill Sans MT" pitchFamily="34" charset="0"/>
              </a:rPr>
              <a:t>+</a:t>
            </a:r>
            <a:r>
              <a:rPr lang="en-US" sz="2800" dirty="0">
                <a:latin typeface="Gill Sans MT" pitchFamily="34" charset="0"/>
              </a:rPr>
              <a:t>		 </a:t>
            </a:r>
            <a:r>
              <a:rPr lang="el-GR" sz="2800" dirty="0">
                <a:latin typeface="Calibri" pitchFamily="34" charset="0"/>
              </a:rPr>
              <a:t> </a:t>
            </a:r>
            <a:r>
              <a:rPr lang="en-US" sz="2800" dirty="0">
                <a:latin typeface="Gill Sans MT" pitchFamily="34" charset="0"/>
              </a:rPr>
              <a:t>&lt; 20 </a:t>
            </a:r>
            <a:r>
              <a:rPr lang="en-US" dirty="0" err="1">
                <a:latin typeface="Gill Sans MT" pitchFamily="34" charset="0"/>
              </a:rPr>
              <a:t>mEq</a:t>
            </a:r>
            <a:r>
              <a:rPr lang="en-US" dirty="0">
                <a:latin typeface="Gill Sans MT" pitchFamily="34" charset="0"/>
              </a:rPr>
              <a:t>/L	</a:t>
            </a:r>
            <a:r>
              <a:rPr lang="en-US" sz="2800" dirty="0">
                <a:latin typeface="Gill Sans MT" pitchFamily="34" charset="0"/>
              </a:rPr>
              <a:t> </a:t>
            </a:r>
            <a:r>
              <a:rPr lang="el-GR" sz="2800" dirty="0">
                <a:latin typeface="Calibri" pitchFamily="34" charset="0"/>
              </a:rPr>
              <a:t>		</a:t>
            </a:r>
            <a:r>
              <a:rPr lang="en-US" sz="2800" dirty="0">
                <a:latin typeface="Gill Sans MT" pitchFamily="34" charset="0"/>
              </a:rPr>
              <a:t>&gt; 40 </a:t>
            </a:r>
            <a:r>
              <a:rPr lang="en-US" dirty="0" err="1">
                <a:latin typeface="Gill Sans MT" pitchFamily="34" charset="0"/>
              </a:rPr>
              <a:t>mEq</a:t>
            </a:r>
            <a:r>
              <a:rPr lang="en-US" dirty="0">
                <a:latin typeface="Gill Sans MT" pitchFamily="34" charset="0"/>
              </a:rPr>
              <a:t>/L</a:t>
            </a:r>
            <a:r>
              <a:rPr lang="en-US" sz="2800" dirty="0">
                <a:latin typeface="Gill Sans MT" pitchFamily="34" charset="0"/>
              </a:rPr>
              <a:t>	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800" dirty="0" err="1">
                <a:latin typeface="Gill Sans MT" pitchFamily="34" charset="0"/>
              </a:rPr>
              <a:t>Fe</a:t>
            </a:r>
            <a:r>
              <a:rPr lang="en-US" sz="2800" baseline="-25000" dirty="0" err="1">
                <a:latin typeface="Gill Sans MT" pitchFamily="34" charset="0"/>
              </a:rPr>
              <a:t>Na</a:t>
            </a:r>
            <a:r>
              <a:rPr lang="en-US" sz="2800" baseline="-25000" dirty="0">
                <a:latin typeface="Gill Sans MT" pitchFamily="34" charset="0"/>
              </a:rPr>
              <a:t>+		   </a:t>
            </a:r>
            <a:r>
              <a:rPr lang="en-US" sz="2800" dirty="0">
                <a:latin typeface="Gill Sans MT" pitchFamily="34" charset="0"/>
              </a:rPr>
              <a:t>&lt; 1%		</a:t>
            </a:r>
            <a:r>
              <a:rPr lang="el-GR" sz="2800" dirty="0">
                <a:latin typeface="Calibri" pitchFamily="34" charset="0"/>
              </a:rPr>
              <a:t>	</a:t>
            </a:r>
            <a:r>
              <a:rPr lang="en-US" sz="2800" dirty="0">
                <a:latin typeface="Gill Sans MT" pitchFamily="34" charset="0"/>
              </a:rPr>
              <a:t>&gt; 2%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800" dirty="0">
                <a:latin typeface="Gill Sans MT" pitchFamily="34" charset="0"/>
              </a:rPr>
              <a:t>U/</a:t>
            </a:r>
            <a:r>
              <a:rPr lang="en-US" sz="2800" dirty="0" err="1">
                <a:latin typeface="Gill Sans MT" pitchFamily="34" charset="0"/>
              </a:rPr>
              <a:t>P</a:t>
            </a:r>
            <a:r>
              <a:rPr lang="en-US" sz="2800" baseline="-25000" dirty="0" err="1">
                <a:latin typeface="Gill Sans MT" pitchFamily="34" charset="0"/>
              </a:rPr>
              <a:t>creat</a:t>
            </a:r>
            <a:r>
              <a:rPr lang="en-US" sz="2800" dirty="0">
                <a:latin typeface="Gill Sans MT" pitchFamily="34" charset="0"/>
              </a:rPr>
              <a:t>	</a:t>
            </a:r>
            <a:r>
              <a:rPr lang="el-GR" sz="2800" dirty="0">
                <a:latin typeface="Calibri" pitchFamily="34" charset="0"/>
              </a:rPr>
              <a:t>  </a:t>
            </a:r>
            <a:r>
              <a:rPr lang="en-US" sz="2800" dirty="0">
                <a:latin typeface="Gill Sans MT" pitchFamily="34" charset="0"/>
              </a:rPr>
              <a:t>&gt; 40			</a:t>
            </a:r>
            <a:r>
              <a:rPr lang="el-GR" sz="2800" dirty="0">
                <a:latin typeface="Calibri" pitchFamily="34" charset="0"/>
              </a:rPr>
              <a:t>	</a:t>
            </a:r>
            <a:r>
              <a:rPr lang="en-US" sz="2800" dirty="0">
                <a:latin typeface="Gill Sans MT" pitchFamily="34" charset="0"/>
              </a:rPr>
              <a:t>&lt; 20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800" dirty="0" err="1">
                <a:latin typeface="Gill Sans MT" pitchFamily="34" charset="0"/>
              </a:rPr>
              <a:t>U</a:t>
            </a:r>
            <a:r>
              <a:rPr lang="en-US" sz="2800" baseline="-25000" dirty="0" err="1">
                <a:latin typeface="Gill Sans MT" pitchFamily="34" charset="0"/>
              </a:rPr>
              <a:t>osm</a:t>
            </a:r>
            <a:r>
              <a:rPr lang="en-US" sz="2800" dirty="0">
                <a:latin typeface="Gill Sans MT" pitchFamily="34" charset="0"/>
              </a:rPr>
              <a:t>		  &gt; 500 </a:t>
            </a:r>
            <a:r>
              <a:rPr lang="en-US" dirty="0" err="1">
                <a:latin typeface="Gill Sans MT" pitchFamily="34" charset="0"/>
              </a:rPr>
              <a:t>mOsm</a:t>
            </a:r>
            <a:r>
              <a:rPr lang="en-US" dirty="0">
                <a:latin typeface="Gill Sans MT" pitchFamily="34" charset="0"/>
              </a:rPr>
              <a:t>/kg	</a:t>
            </a:r>
            <a:r>
              <a:rPr lang="el-GR" sz="2800" dirty="0">
                <a:latin typeface="Calibri" pitchFamily="34" charset="0"/>
              </a:rPr>
              <a:t>    </a:t>
            </a:r>
            <a:r>
              <a:rPr lang="en-US" sz="2800" dirty="0">
                <a:latin typeface="Gill Sans MT" pitchFamily="34" charset="0"/>
              </a:rPr>
              <a:t>300-350 </a:t>
            </a:r>
            <a:r>
              <a:rPr lang="en-US" dirty="0" err="1">
                <a:latin typeface="Gill Sans MT" pitchFamily="34" charset="0"/>
              </a:rPr>
              <a:t>mOsm</a:t>
            </a:r>
            <a:r>
              <a:rPr lang="en-US" dirty="0">
                <a:latin typeface="Gill Sans MT" pitchFamily="34" charset="0"/>
              </a:rPr>
              <a:t>/kg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Gill Sans MT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48119C8-31A3-EB46-A16C-73F57BCCB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Diagram 4">
            <a:extLst>
              <a:ext uri="{FF2B5EF4-FFF2-40B4-BE49-F238E27FC236}">
                <a16:creationId xmlns:a16="http://schemas.microsoft.com/office/drawing/2014/main" xmlns="" id="{AB83086A-B8E9-534B-BA37-3D88A8887F8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-228600"/>
            <a:ext cx="8890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138C89F-0170-8C49-BE24-42F82858332B}"/>
              </a:ext>
            </a:extLst>
          </p:cNvPr>
          <p:cNvSpPr/>
          <p:nvPr/>
        </p:nvSpPr>
        <p:spPr>
          <a:xfrm>
            <a:off x="2057400" y="381000"/>
            <a:ext cx="2057400" cy="9906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8BDFECB-8DCD-B345-937B-AE774E44F875}"/>
              </a:ext>
            </a:extLst>
          </p:cNvPr>
          <p:cNvSpPr/>
          <p:nvPr/>
        </p:nvSpPr>
        <p:spPr>
          <a:xfrm>
            <a:off x="4648200" y="0"/>
            <a:ext cx="2133600" cy="9906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2948" name="Title 5">
            <a:extLst>
              <a:ext uri="{FF2B5EF4-FFF2-40B4-BE49-F238E27FC236}">
                <a16:creationId xmlns:a16="http://schemas.microsoft.com/office/drawing/2014/main" xmlns="" id="{0A75211E-24A8-D24F-A04C-99437E7B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990600"/>
          </a:xfrm>
        </p:spPr>
        <p:txBody>
          <a:bodyPr/>
          <a:lstStyle/>
          <a:p>
            <a:pPr eaLnBrk="1" hangingPunct="1"/>
            <a:r>
              <a:rPr lang="el-GR" altLang="el-GR"/>
              <a:t>Σήμερα</a:t>
            </a:r>
            <a:endParaRPr lang="en-US" altLang="el-G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9B82EC0-7281-9146-A4B7-206DFC36AACE}"/>
              </a:ext>
            </a:extLst>
          </p:cNvPr>
          <p:cNvSpPr/>
          <p:nvPr/>
        </p:nvSpPr>
        <p:spPr>
          <a:xfrm>
            <a:off x="7010400" y="0"/>
            <a:ext cx="1828800" cy="9144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444E998-8676-C14B-857D-C56808918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xmlns="" id="{4DE38FC0-D743-A945-A9AC-208E44D0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Την επόμενη φορά</a:t>
            </a:r>
            <a:endParaRPr lang="en-US" altLang="el-GR"/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xmlns="" id="{B80421E8-D44C-D644-9FA8-3EF57610943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800" b="1"/>
              <a:t>Ενδονεφρική ΟΝΒ</a:t>
            </a:r>
          </a:p>
          <a:p>
            <a:pPr eaLnBrk="1" hangingPunct="1"/>
            <a:r>
              <a:rPr lang="el-GR" altLang="el-GR" sz="2400"/>
              <a:t>ΟΣΝ τοξικής αιτιολογίας</a:t>
            </a:r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2000"/>
              <a:t>	(ενδογενείς /εξωγενείς τοξίνες)</a:t>
            </a:r>
          </a:p>
          <a:p>
            <a:pPr eaLnBrk="1" hangingPunct="1"/>
            <a:r>
              <a:rPr lang="el-GR" altLang="el-GR" sz="2400"/>
              <a:t>Οξεία σπειραματονεφρίτιδα</a:t>
            </a:r>
          </a:p>
          <a:p>
            <a:pPr eaLnBrk="1" hangingPunct="1"/>
            <a:r>
              <a:rPr lang="el-GR" altLang="el-GR" sz="2400"/>
              <a:t>Οξεία διάμεση νεφρίτιδα</a:t>
            </a:r>
          </a:p>
          <a:p>
            <a:pPr eaLnBrk="1" hangingPunct="1"/>
            <a:r>
              <a:rPr lang="el-GR" altLang="el-GR" sz="2400"/>
              <a:t>Ενδονεφρική απόφραξη</a:t>
            </a:r>
          </a:p>
          <a:p>
            <a:pPr eaLnBrk="1" hangingPunct="1">
              <a:buFont typeface="Wingdings 3" pitchFamily="2" charset="2"/>
              <a:buNone/>
            </a:pPr>
            <a:r>
              <a:rPr lang="el-GR" altLang="el-GR" sz="2400"/>
              <a:t>	</a:t>
            </a:r>
            <a:r>
              <a:rPr lang="el-GR" altLang="el-GR" sz="2000"/>
              <a:t>(κύλινδροι/κρύσταλλοι )</a:t>
            </a:r>
          </a:p>
          <a:p>
            <a:pPr eaLnBrk="1" hangingPunct="1"/>
            <a:r>
              <a:rPr lang="el-GR" altLang="el-GR" sz="2400"/>
              <a:t>Αγγειακή νεφροπάθεια </a:t>
            </a:r>
            <a:r>
              <a:rPr lang="el-GR" altLang="el-GR" sz="2000"/>
              <a:t>(μικρών/μεγάλων αγγείων)</a:t>
            </a:r>
            <a:endParaRPr lang="el-GR" altLang="el-GR" sz="2800" b="1"/>
          </a:p>
          <a:p>
            <a:pPr eaLnBrk="1" hangingPunct="1"/>
            <a:r>
              <a:rPr lang="el-GR" altLang="el-GR" sz="2800" b="1"/>
              <a:t>Μετανεφρική ΟΝΒ</a:t>
            </a:r>
          </a:p>
          <a:p>
            <a:pPr eaLnBrk="1" hangingPunct="1"/>
            <a:endParaRPr lang="el-GR" altLang="el-GR"/>
          </a:p>
          <a:p>
            <a:pPr eaLnBrk="1" hangingPunct="1"/>
            <a:endParaRPr lang="en-US" altLang="el-GR"/>
          </a:p>
        </p:txBody>
      </p:sp>
      <p:sp>
        <p:nvSpPr>
          <p:cNvPr id="83971" name="Content Placeholder 3">
            <a:extLst>
              <a:ext uri="{FF2B5EF4-FFF2-40B4-BE49-F238E27FC236}">
                <a16:creationId xmlns:a16="http://schemas.microsoft.com/office/drawing/2014/main" xmlns="" id="{DC38C0D1-DF4F-2046-A91E-4D42F430375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32325" y="1216025"/>
            <a:ext cx="4041775" cy="4937125"/>
          </a:xfrm>
        </p:spPr>
        <p:txBody>
          <a:bodyPr/>
          <a:lstStyle/>
          <a:p>
            <a:pPr eaLnBrk="1" hangingPunct="1"/>
            <a:r>
              <a:rPr lang="el-GR" altLang="el-GR" sz="2800" b="1"/>
              <a:t>Αιτιολογική αντιμετώπιση ΟΝΒ</a:t>
            </a:r>
            <a:endParaRPr lang="en-US" altLang="el-GR" sz="2800" b="1"/>
          </a:p>
          <a:p>
            <a:pPr eaLnBrk="1" hangingPunct="1"/>
            <a:endParaRPr lang="el-GR" altLang="el-GR" sz="2800" b="1"/>
          </a:p>
          <a:p>
            <a:pPr eaLnBrk="1" hangingPunct="1"/>
            <a:endParaRPr lang="el-GR" altLang="el-GR" sz="2800" b="1"/>
          </a:p>
          <a:p>
            <a:pPr eaLnBrk="1" hangingPunct="1"/>
            <a:r>
              <a:rPr lang="el-GR" altLang="el-GR" sz="2800" b="1"/>
              <a:t>Ενδείξεις βιοψίας νεφρού</a:t>
            </a:r>
            <a:endParaRPr lang="en-US" altLang="el-GR" sz="2800" b="1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C11727E-2811-3E41-B707-3BD88E19E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xmlns="" id="{60B7BB89-73A2-A24B-A12F-FBA27DC98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Ευχαριστώ!</a:t>
            </a:r>
            <a:endParaRPr lang="en-US" altLang="el-GR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E76213B9-4EBF-9B4D-847D-6375D097E3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xmlns="" id="{67DF473F-FBD5-6A4F-8AA2-E8C1E1CD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Σταδιοποίηση της ΟΝΒ κατά </a:t>
            </a:r>
            <a:r>
              <a:rPr lang="en-US" altLang="el-GR" b="1"/>
              <a:t>KDIGO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xmlns="" id="{F2F1C3F3-A8B7-8E49-8E49-C613A0DCA45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  <a:ln>
            <a:solidFill>
              <a:srgbClr val="92D05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b="1"/>
              <a:t>Στάδιο 1</a:t>
            </a:r>
            <a:r>
              <a:rPr lang="en-US" altLang="el-GR" b="1"/>
              <a:t> </a:t>
            </a:r>
            <a:r>
              <a:rPr lang="el-GR" altLang="el-GR"/>
              <a:t>- ↑κρεατινίνης του ορού 1.5-1.9 φορές από την τιμή βάσης</a:t>
            </a:r>
            <a:r>
              <a:rPr lang="en-US" altLang="el-GR"/>
              <a:t>.</a:t>
            </a:r>
          </a:p>
          <a:p>
            <a:pPr eaLnBrk="1" hangingPunct="1"/>
            <a:r>
              <a:rPr lang="el-GR" altLang="el-GR" b="1"/>
              <a:t>Στάδιο 2</a:t>
            </a:r>
            <a:r>
              <a:rPr lang="en-US" altLang="el-GR" b="1"/>
              <a:t> </a:t>
            </a:r>
            <a:r>
              <a:rPr lang="el-GR" altLang="el-GR"/>
              <a:t>- ↑κρεατινίνης του ορού 2.0-2.9 φορές από την τιμή βάσης</a:t>
            </a:r>
            <a:r>
              <a:rPr lang="en-US" altLang="el-GR"/>
              <a:t>.</a:t>
            </a:r>
          </a:p>
          <a:p>
            <a:pPr eaLnBrk="1" hangingPunct="1"/>
            <a:r>
              <a:rPr lang="el-GR" altLang="el-GR" b="1"/>
              <a:t>Σταδιο 3</a:t>
            </a:r>
            <a:r>
              <a:rPr lang="en-US" altLang="el-GR" b="1"/>
              <a:t> </a:t>
            </a:r>
            <a:r>
              <a:rPr lang="el-GR" altLang="el-GR"/>
              <a:t>- ↑κρεατινίνης του ορού 3.0 φορές από την τιμή βάσης ή ↑κρεατινίνης σε ≥4.0 </a:t>
            </a:r>
            <a:r>
              <a:rPr lang="en-US" altLang="el-GR"/>
              <a:t>mg/dl </a:t>
            </a:r>
            <a:r>
              <a:rPr lang="el-GR" altLang="el-GR"/>
              <a:t>ή ανουρία για ≥12 ώρες ή ανάγκη για υποκατάσταση της νεφρικής λειτουργίας</a:t>
            </a:r>
            <a:r>
              <a:rPr lang="en-US" altLang="el-GR"/>
              <a:t>.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23E6A8C-2D7F-4E43-B03A-58ECCD82F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>
            <a:extLst>
              <a:ext uri="{FF2B5EF4-FFF2-40B4-BE49-F238E27FC236}">
                <a16:creationId xmlns:a16="http://schemas.microsoft.com/office/drawing/2014/main" xmlns="" id="{56820676-61ED-D645-B21C-5CE129DB2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Οξεία Νεφρική Βλάβη</a:t>
            </a:r>
          </a:p>
        </p:txBody>
      </p:sp>
      <p:sp>
        <p:nvSpPr>
          <p:cNvPr id="22530" name="2 - Θέση περιεχομένου">
            <a:extLst>
              <a:ext uri="{FF2B5EF4-FFF2-40B4-BE49-F238E27FC236}">
                <a16:creationId xmlns:a16="http://schemas.microsoft.com/office/drawing/2014/main" xmlns="" id="{486E7BA8-18B8-664A-A4B8-B29E767DB98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l-GR" altLang="el-GR" sz="2800"/>
              <a:t>200 περιπτώσεις/ 10</a:t>
            </a:r>
            <a:r>
              <a:rPr lang="el-GR" altLang="el-GR" sz="2800" baseline="30000"/>
              <a:t>6  </a:t>
            </a:r>
            <a:r>
              <a:rPr lang="el-GR" altLang="el-GR" sz="2800"/>
              <a:t>/έτος</a:t>
            </a:r>
          </a:p>
          <a:p>
            <a:pPr eaLnBrk="1" hangingPunct="1"/>
            <a:r>
              <a:rPr lang="el-GR" altLang="el-GR" sz="2800"/>
              <a:t>50 χρειάζονται υποκατάσταση με εξωνεφρική κάθαρση</a:t>
            </a:r>
          </a:p>
          <a:p>
            <a:pPr eaLnBrk="1" hangingPunct="1"/>
            <a:r>
              <a:rPr lang="el-GR" altLang="el-GR" sz="2800"/>
              <a:t>5% των ασθενών που νοσηλεύονται</a:t>
            </a:r>
          </a:p>
          <a:p>
            <a:pPr eaLnBrk="1" hangingPunct="1"/>
            <a:endParaRPr lang="el-GR" altLang="el-GR"/>
          </a:p>
          <a:p>
            <a:pPr eaLnBrk="1" hangingPunct="1">
              <a:buFont typeface="Wingdings 3" pitchFamily="2" charset="2"/>
              <a:buNone/>
            </a:pPr>
            <a:endParaRPr lang="el-GR" altLang="el-GR" b="1"/>
          </a:p>
        </p:txBody>
      </p:sp>
      <p:sp>
        <p:nvSpPr>
          <p:cNvPr id="5" name="4 - TextBox">
            <a:extLst>
              <a:ext uri="{FF2B5EF4-FFF2-40B4-BE49-F238E27FC236}">
                <a16:creationId xmlns:a16="http://schemas.microsoft.com/office/drawing/2014/main" xmlns="" id="{106018B2-02B9-404F-9B95-D13E981C6347}"/>
              </a:ext>
            </a:extLst>
          </p:cNvPr>
          <p:cNvSpPr txBox="1"/>
          <p:nvPr/>
        </p:nvSpPr>
        <p:spPr>
          <a:xfrm>
            <a:off x="609600" y="3429000"/>
            <a:ext cx="7848600" cy="954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>
                <a:latin typeface="+mn-lt"/>
              </a:rPr>
              <a:t>Η πρώιμη διάγνωση και αναγνώριση του αιτίου είναι καθοριστική για την έκβαση.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B8A6BDE-7D9D-604D-A61C-19874D8AA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Diagram 4">
            <a:extLst>
              <a:ext uri="{FF2B5EF4-FFF2-40B4-BE49-F238E27FC236}">
                <a16:creationId xmlns:a16="http://schemas.microsoft.com/office/drawing/2014/main" xmlns="" id="{28F036AF-0FB7-D94D-BD30-0E617CE34FC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609600"/>
            <a:ext cx="8280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2 - Τίτλος">
            <a:extLst>
              <a:ext uri="{FF2B5EF4-FFF2-40B4-BE49-F238E27FC236}">
                <a16:creationId xmlns:a16="http://schemas.microsoft.com/office/drawing/2014/main" xmlns="" id="{E041ACD3-6E78-C144-B815-926FC63FF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Ταξινόμηση Οξείας Νεφρικής Βλάβης</a:t>
            </a:r>
          </a:p>
        </p:txBody>
      </p:sp>
      <p:sp>
        <p:nvSpPr>
          <p:cNvPr id="23555" name="3 - Θέση περιεχομένου">
            <a:extLst>
              <a:ext uri="{FF2B5EF4-FFF2-40B4-BE49-F238E27FC236}">
                <a16:creationId xmlns:a16="http://schemas.microsoft.com/office/drawing/2014/main" xmlns="" id="{11BE57DE-220D-9E4A-9B47-E28C7BE5771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8458200" cy="4953000"/>
          </a:xfrm>
        </p:spPr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BAEE931-D228-F945-A4A8-0C97D2855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6451</TotalTime>
  <Words>1711</Words>
  <Application>Microsoft Office PowerPoint</Application>
  <PresentationFormat>Προβολή στην οθόνη (4:3)</PresentationFormat>
  <Paragraphs>455</Paragraphs>
  <Slides>65</Slides>
  <Notes>4</Notes>
  <HiddenSlides>0</HiddenSlides>
  <MMClips>64</MMClips>
  <ScaleCrop>false</ScaleCrop>
  <HeadingPairs>
    <vt:vector size="8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65</vt:i4>
      </vt:variant>
    </vt:vector>
  </HeadingPairs>
  <TitlesOfParts>
    <vt:vector size="80" baseType="lpstr">
      <vt:lpstr>Arial Unicode MS</vt:lpstr>
      <vt:lpstr>Arial</vt:lpstr>
      <vt:lpstr>Bookman Old Style</vt:lpstr>
      <vt:lpstr>Calibri</vt:lpstr>
      <vt:lpstr>Cambria</vt:lpstr>
      <vt:lpstr>Courier New</vt:lpstr>
      <vt:lpstr>Gill Sans MT</vt:lpstr>
      <vt:lpstr>Helvetica</vt:lpstr>
      <vt:lpstr>Symbol</vt:lpstr>
      <vt:lpstr>Tahoma</vt:lpstr>
      <vt:lpstr>Wingdings</vt:lpstr>
      <vt:lpstr>Wingdings 3</vt:lpstr>
      <vt:lpstr>Origin</vt:lpstr>
      <vt:lpstr>Chart</vt:lpstr>
      <vt:lpstr>Bitmap Image</vt:lpstr>
      <vt:lpstr>Οξεία Νεφρική Βλάβη  I</vt:lpstr>
      <vt:lpstr>Παρουσίαση του PowerPoint</vt:lpstr>
      <vt:lpstr>Λειτουργίες νεφρών</vt:lpstr>
      <vt:lpstr>Παρουσίαση του PowerPoint</vt:lpstr>
      <vt:lpstr>Οξεία Νεφρική Βλάβη (ΟΝΒ)-Ορισμός</vt:lpstr>
      <vt:lpstr>KDIGO κριτήρια για την ΟΝΒ</vt:lpstr>
      <vt:lpstr>Σταδιοποίηση της ΟΝΒ κατά KDIGO</vt:lpstr>
      <vt:lpstr>Οξεία Νεφρική Βλάβη</vt:lpstr>
      <vt:lpstr>Ταξινόμηση Οξείας Νεφρικής Βλάβης</vt:lpstr>
      <vt:lpstr>Προνεφρική ΟΝΒ</vt:lpstr>
      <vt:lpstr>Διαμερίσματα υγρών σώματος</vt:lpstr>
      <vt:lpstr>Εξωκυττάριο υγρό (ECF)</vt:lpstr>
      <vt:lpstr>Ομοιόσταση εξωκυττάριου χώρου</vt:lpstr>
      <vt:lpstr> Ρυθμός σπειραματικής διήθησης (GFR) </vt:lpstr>
      <vt:lpstr>Σύστημα ρενίνης-αγγειοτανσίνης-αλδοστερόνης</vt:lpstr>
      <vt:lpstr>Αντιδιουρητική ορμόνη (ADH)</vt:lpstr>
      <vt:lpstr>Συμπαθητικό Νευρικό Σύστημα (ΣΝΣ)</vt:lpstr>
      <vt:lpstr>Προνεφική ΟΝΒ</vt:lpstr>
      <vt:lpstr>Δραστικός Όγκος Αίματος </vt:lpstr>
      <vt:lpstr>Ρύθμιση δραστικού όγκου αίματος </vt:lpstr>
      <vt:lpstr>Προνεφρική ΟΝΒ=↓ Παροχή αίματος στους νεφρούς </vt:lpstr>
      <vt:lpstr>Πραγματική υπογκαιμία</vt:lpstr>
      <vt:lpstr>Υπογκαιμία-Απώλειες από το εξωκυττάριο υγρό</vt:lpstr>
      <vt:lpstr>Πραγματική υπογκαιμία, αίτια:</vt:lpstr>
      <vt:lpstr>Απώλειες από το  γαστρεντερικό σωλήνα</vt:lpstr>
      <vt:lpstr>Νεφρικές απώλειες</vt:lpstr>
      <vt:lpstr>Απώλειες από  δέρμα &amp; αναπνευστικό</vt:lpstr>
      <vt:lpstr>   Απώλεια υγρών στο 3ο χώρο </vt:lpstr>
      <vt:lpstr>Παράδειγμα ο ασθενής με κάταγμα</vt:lpstr>
      <vt:lpstr>Προνεφρική ΟΝΒ=↓ Παροχή αίματος στους νεφρούς </vt:lpstr>
      <vt:lpstr>Προνεφρική ΟΝΒ-Υπόταση </vt:lpstr>
      <vt:lpstr>Προνεφρική ΟΝΒ=↓ Παροχή αίματος στους νεφρούς </vt:lpstr>
      <vt:lpstr> Υπερογκαιμία με ↓ δραστικό όγκο αίματος </vt:lpstr>
      <vt:lpstr>Καρδιακή ανεπάρκεια</vt:lpstr>
      <vt:lpstr>Κατακράτηση Na+ &amp; H2O στην  ηπατική νόσο</vt:lpstr>
      <vt:lpstr>Παρουσίαση του PowerPoint</vt:lpstr>
      <vt:lpstr>Προνεφρική ΟΝΒ=↓ Παροχή αίματος </vt:lpstr>
      <vt:lpstr>Επηρεασμένη νεφρική αυτορρύθμιση </vt:lpstr>
      <vt:lpstr>Νεφρική αιμοδυναμική αυτορρύθμιση</vt:lpstr>
      <vt:lpstr>Νεφρική αιμοδυναμική αυτορρύθμιση</vt:lpstr>
      <vt:lpstr>Αγγειοτανσίνη: Εκλεκτική αγγειοσύσπαση του απαγωγού</vt:lpstr>
      <vt:lpstr>Προσαρμοστικές δράσεις του νεφρού στην ↓ενδαγγειακού όγκου</vt:lpstr>
      <vt:lpstr>     Καταστάσεις  με επηρεασμένη  αγγειοδιαστολή του προσαγωγού  </vt:lpstr>
      <vt:lpstr>  Επηρεασμένη  αγγειοσύσπαση του απαγωγού </vt:lpstr>
      <vt:lpstr>Φάρμακα που επηρεάζουν τη νεφρική αυτορρύθμιση</vt:lpstr>
      <vt:lpstr>Προνεφρική ΟΝΒ=↓ Παροχή αίματος </vt:lpstr>
      <vt:lpstr>Εκλεκτική Νεφρική ισχαιμία</vt:lpstr>
      <vt:lpstr>Εκλεκτική Νεφρική ισχαιμία</vt:lpstr>
      <vt:lpstr>Διάγνωση προνεφρικής ΟΝΒ</vt:lpstr>
      <vt:lpstr>Κλινική εικόνα υπογκαιμίας</vt:lpstr>
      <vt:lpstr>Ολιγουρία-Ανουρία</vt:lpstr>
      <vt:lpstr>Η ολιγουρία ως προγνωστικός δείκτης στην ΟΝΒ</vt:lpstr>
      <vt:lpstr>Εργαστηριακά ευρήματα</vt:lpstr>
      <vt:lpstr>Προνεφρική ΟΝΒ</vt:lpstr>
      <vt:lpstr>Οξεία Σωληναριακή Νέκρωση (ΟΣΝ)</vt:lpstr>
      <vt:lpstr>Οξεία Σωληναριακή Νέκρωση</vt:lpstr>
      <vt:lpstr>Παρουσίαση του PowerPoint</vt:lpstr>
      <vt:lpstr>Παρουσίαση του PowerPoint</vt:lpstr>
      <vt:lpstr>Παρουσίαση του PowerPoint</vt:lpstr>
      <vt:lpstr>Οξεία Σωληναριακή Νέκρωση (ΟΣΝ)</vt:lpstr>
      <vt:lpstr>Μικροσκοπική ανάλυση ούρων</vt:lpstr>
      <vt:lpstr>Παρουσίαση του PowerPoint</vt:lpstr>
      <vt:lpstr>Σήμερα</vt:lpstr>
      <vt:lpstr>Την επόμενη φορά</vt:lpstr>
      <vt:lpstr>Ευχαριστώ!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Οξεία Νεφρική Βλάβη</dc:title>
  <dc:creator>IBM</dc:creator>
  <cp:lastModifiedBy>user</cp:lastModifiedBy>
  <cp:revision>826</cp:revision>
  <dcterms:created xsi:type="dcterms:W3CDTF">2014-09-13T06:15:33Z</dcterms:created>
  <dcterms:modified xsi:type="dcterms:W3CDTF">2020-04-28T06:32:16Z</dcterms:modified>
</cp:coreProperties>
</file>