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2"/>
  </p:notesMasterIdLst>
  <p:handoutMasterIdLst>
    <p:handoutMasterId r:id="rId143"/>
  </p:handoutMasterIdLst>
  <p:sldIdLst>
    <p:sldId id="256" r:id="rId2"/>
    <p:sldId id="549" r:id="rId3"/>
    <p:sldId id="550" r:id="rId4"/>
    <p:sldId id="258" r:id="rId5"/>
    <p:sldId id="346" r:id="rId6"/>
    <p:sldId id="257" r:id="rId7"/>
    <p:sldId id="327" r:id="rId8"/>
    <p:sldId id="325" r:id="rId9"/>
    <p:sldId id="295" r:id="rId10"/>
    <p:sldId id="352" r:id="rId11"/>
    <p:sldId id="337" r:id="rId12"/>
    <p:sldId id="329" r:id="rId13"/>
    <p:sldId id="330" r:id="rId14"/>
    <p:sldId id="284" r:id="rId15"/>
    <p:sldId id="267" r:id="rId16"/>
    <p:sldId id="309" r:id="rId17"/>
    <p:sldId id="282" r:id="rId18"/>
    <p:sldId id="289" r:id="rId19"/>
    <p:sldId id="304" r:id="rId20"/>
    <p:sldId id="374" r:id="rId21"/>
    <p:sldId id="290" r:id="rId22"/>
    <p:sldId id="276" r:id="rId23"/>
    <p:sldId id="306" r:id="rId24"/>
    <p:sldId id="361" r:id="rId25"/>
    <p:sldId id="369" r:id="rId26"/>
    <p:sldId id="268" r:id="rId27"/>
    <p:sldId id="264" r:id="rId28"/>
    <p:sldId id="270" r:id="rId29"/>
    <p:sldId id="356" r:id="rId30"/>
    <p:sldId id="357" r:id="rId31"/>
    <p:sldId id="358" r:id="rId32"/>
    <p:sldId id="307" r:id="rId33"/>
    <p:sldId id="363" r:id="rId34"/>
    <p:sldId id="353" r:id="rId35"/>
    <p:sldId id="432" r:id="rId36"/>
    <p:sldId id="379" r:id="rId37"/>
    <p:sldId id="380" r:id="rId38"/>
    <p:sldId id="385" r:id="rId39"/>
    <p:sldId id="265" r:id="rId40"/>
    <p:sldId id="273" r:id="rId41"/>
    <p:sldId id="287" r:id="rId42"/>
    <p:sldId id="288" r:id="rId43"/>
    <p:sldId id="393" r:id="rId44"/>
    <p:sldId id="296" r:id="rId45"/>
    <p:sldId id="297" r:id="rId46"/>
    <p:sldId id="298" r:id="rId47"/>
    <p:sldId id="300" r:id="rId48"/>
    <p:sldId id="395" r:id="rId49"/>
    <p:sldId id="259" r:id="rId50"/>
    <p:sldId id="266" r:id="rId51"/>
    <p:sldId id="305" r:id="rId52"/>
    <p:sldId id="260" r:id="rId53"/>
    <p:sldId id="311" r:id="rId54"/>
    <p:sldId id="312" r:id="rId55"/>
    <p:sldId id="314" r:id="rId56"/>
    <p:sldId id="315" r:id="rId57"/>
    <p:sldId id="316" r:id="rId58"/>
    <p:sldId id="317" r:id="rId59"/>
    <p:sldId id="398" r:id="rId60"/>
    <p:sldId id="322" r:id="rId61"/>
    <p:sldId id="399" r:id="rId62"/>
    <p:sldId id="324" r:id="rId63"/>
    <p:sldId id="401" r:id="rId64"/>
    <p:sldId id="402" r:id="rId65"/>
    <p:sldId id="404" r:id="rId66"/>
    <p:sldId id="405" r:id="rId67"/>
    <p:sldId id="406" r:id="rId68"/>
    <p:sldId id="407" r:id="rId69"/>
    <p:sldId id="409" r:id="rId70"/>
    <p:sldId id="410" r:id="rId71"/>
    <p:sldId id="336" r:id="rId72"/>
    <p:sldId id="411" r:id="rId73"/>
    <p:sldId id="412" r:id="rId74"/>
    <p:sldId id="415" r:id="rId75"/>
    <p:sldId id="416" r:id="rId76"/>
    <p:sldId id="417" r:id="rId77"/>
    <p:sldId id="418" r:id="rId78"/>
    <p:sldId id="419" r:id="rId79"/>
    <p:sldId id="420" r:id="rId80"/>
    <p:sldId id="350" r:id="rId81"/>
    <p:sldId id="351" r:id="rId82"/>
    <p:sldId id="355" r:id="rId83"/>
    <p:sldId id="425" r:id="rId84"/>
    <p:sldId id="427" r:id="rId85"/>
    <p:sldId id="362" r:id="rId86"/>
    <p:sldId id="428" r:id="rId87"/>
    <p:sldId id="429" r:id="rId88"/>
    <p:sldId id="430" r:id="rId89"/>
    <p:sldId id="434" r:id="rId90"/>
    <p:sldId id="513" r:id="rId91"/>
    <p:sldId id="514" r:id="rId92"/>
    <p:sldId id="261" r:id="rId93"/>
    <p:sldId id="509" r:id="rId94"/>
    <p:sldId id="506" r:id="rId95"/>
    <p:sldId id="516" r:id="rId96"/>
    <p:sldId id="517" r:id="rId97"/>
    <p:sldId id="310" r:id="rId98"/>
    <p:sldId id="518" r:id="rId99"/>
    <p:sldId id="519" r:id="rId100"/>
    <p:sldId id="313" r:id="rId101"/>
    <p:sldId id="521" r:id="rId102"/>
    <p:sldId id="522" r:id="rId103"/>
    <p:sldId id="511" r:id="rId104"/>
    <p:sldId id="520" r:id="rId105"/>
    <p:sldId id="523" r:id="rId106"/>
    <p:sldId id="263" r:id="rId107"/>
    <p:sldId id="524" r:id="rId108"/>
    <p:sldId id="272" r:id="rId109"/>
    <p:sldId id="525" r:id="rId110"/>
    <p:sldId id="526" r:id="rId111"/>
    <p:sldId id="285" r:id="rId112"/>
    <p:sldId id="527" r:id="rId113"/>
    <p:sldId id="507" r:id="rId114"/>
    <p:sldId id="528" r:id="rId115"/>
    <p:sldId id="529" r:id="rId116"/>
    <p:sldId id="530" r:id="rId117"/>
    <p:sldId id="387" r:id="rId118"/>
    <p:sldId id="510" r:id="rId119"/>
    <p:sldId id="388" r:id="rId120"/>
    <p:sldId id="332" r:id="rId121"/>
    <p:sldId id="532" r:id="rId122"/>
    <p:sldId id="365" r:id="rId123"/>
    <p:sldId id="534" r:id="rId124"/>
    <p:sldId id="535" r:id="rId125"/>
    <p:sldId id="536" r:id="rId126"/>
    <p:sldId id="275" r:id="rId127"/>
    <p:sldId id="537" r:id="rId128"/>
    <p:sldId id="334" r:id="rId129"/>
    <p:sldId id="503" r:id="rId130"/>
    <p:sldId id="538" r:id="rId131"/>
    <p:sldId id="541" r:id="rId132"/>
    <p:sldId id="542" r:id="rId133"/>
    <p:sldId id="543" r:id="rId134"/>
    <p:sldId id="308" r:id="rId135"/>
    <p:sldId id="392" r:id="rId136"/>
    <p:sldId id="544" r:id="rId137"/>
    <p:sldId id="394" r:id="rId138"/>
    <p:sldId id="545" r:id="rId139"/>
    <p:sldId id="546" r:id="rId140"/>
    <p:sldId id="548" r:id="rId1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17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9712"/>
    </p:cViewPr>
  </p:sorterViewPr>
  <p:notesViewPr>
    <p:cSldViewPr>
      <p:cViewPr varScale="1">
        <p:scale>
          <a:sx n="39" d="100"/>
          <a:sy n="39" d="100"/>
        </p:scale>
        <p:origin x="-219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Ραβδομυόλυση (%), Ν=2371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/>
                      <a:t>2</a:t>
                    </a:r>
                    <a:r>
                      <a:rPr lang="en-US"/>
                      <a:t>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59-2249-B277-DB2954A6260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/>
                      <a:t>1</a:t>
                    </a:r>
                    <a:r>
                      <a:rPr lang="en-US"/>
                      <a:t>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59-2249-B277-DB2954A6260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/>
                      <a:t>1</a:t>
                    </a:r>
                    <a:r>
                      <a:rPr lang="en-US"/>
                      <a:t>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59-2249-B277-DB2954A6260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400"/>
                      <a:t>8</a:t>
                    </a:r>
                    <a:r>
                      <a:rPr lang="en-US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59-2249-B277-DB2954A6260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2400"/>
                      <a:t>6</a:t>
                    </a:r>
                    <a:r>
                      <a:rPr lang="en-US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59-2249-B277-DB2954A626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Τραύμα</c:v>
                </c:pt>
                <c:pt idx="1">
                  <c:v>Ακινητοποίηση</c:v>
                </c:pt>
                <c:pt idx="2">
                  <c:v>Σήψη</c:v>
                </c:pt>
                <c:pt idx="3">
                  <c:v>Αγγειοχειρουργική επέμβαση</c:v>
                </c:pt>
                <c:pt idx="4">
                  <c:v>Καρδιοχειρουργική επέμβαση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</c:v>
                </c:pt>
                <c:pt idx="1">
                  <c:v>18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59-2249-B277-DB2954A6260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2000" baseline="0"/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%</c:v>
                </c:pt>
              </c:strCache>
            </c:strRef>
          </c:tx>
          <c:dLbls>
            <c:dLbl>
              <c:idx val="0"/>
              <c:layout>
                <c:manualLayout>
                  <c:x val="-0.15839670296680999"/>
                  <c:y val="-0.21129673530036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2F-704B-B942-72B3BAD5A944}"/>
                </c:ext>
              </c:extLst>
            </c:dLbl>
            <c:dLbl>
              <c:idx val="1"/>
              <c:layout>
                <c:manualLayout>
                  <c:x val="0.14378869250934401"/>
                  <c:y val="-9.4435253783843806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>
                        <a:solidFill>
                          <a:schemeClr val="bg1"/>
                        </a:solidFill>
                      </a:rPr>
                      <a:t>24%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2F-704B-B942-72B3BAD5A944}"/>
                </c:ext>
              </c:extLst>
            </c:dLbl>
            <c:dLbl>
              <c:idx val="2"/>
              <c:layout>
                <c:manualLayout>
                  <c:x val="6.7007428646620404E-2"/>
                  <c:y val="0.17182077233080001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2F-704B-B942-72B3BAD5A9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Ανοσοπενική </c:v>
                </c:pt>
                <c:pt idx="1">
                  <c:v>Ανοσοσυμπλεγματική</c:v>
                </c:pt>
                <c:pt idx="2">
                  <c:v>Anti-GBM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24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2F-704B-B942-72B3BAD5A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800" b="1">
                <a:solidFill>
                  <a:schemeClr val="bg1"/>
                </a:solidFill>
              </a:defRPr>
            </a:pPr>
            <a:endParaRPr lang="el-GR"/>
          </a:p>
        </c:txPr>
      </c:legendEntry>
      <c:legendEntry>
        <c:idx val="2"/>
        <c:txPr>
          <a:bodyPr/>
          <a:lstStyle/>
          <a:p>
            <a:pPr>
              <a:defRPr sz="2800" b="1">
                <a:solidFill>
                  <a:schemeClr val="bg1"/>
                </a:solidFill>
              </a:defRPr>
            </a:pPr>
            <a:endParaRPr lang="el-GR"/>
          </a:p>
        </c:txPr>
      </c:legendEntry>
      <c:layout>
        <c:manualLayout>
          <c:xMode val="edge"/>
          <c:yMode val="edge"/>
          <c:x val="0.65678003791192796"/>
          <c:y val="0.27677667714031401"/>
          <c:w val="0.323158233693012"/>
          <c:h val="0.49370001478138498"/>
        </c:manualLayout>
      </c:layout>
      <c:overlay val="0"/>
      <c:txPr>
        <a:bodyPr/>
        <a:lstStyle/>
        <a:p>
          <a:pPr>
            <a:defRPr sz="2400" b="1">
              <a:solidFill>
                <a:schemeClr val="bg1"/>
              </a:solidFill>
            </a:defRPr>
          </a:pPr>
          <a:endParaRPr lang="el-G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69F13-AE37-436D-AF2B-6C05ADD256DE}" type="doc">
      <dgm:prSet loTypeId="urn:microsoft.com/office/officeart/2005/8/layout/hierarchy2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0A44C45-7F70-49A5-8A69-D9106EAF01B8}">
      <dgm:prSet phldrT="[Text]" custT="1"/>
      <dgm:spPr>
        <a:solidFill>
          <a:srgbClr val="C00000"/>
        </a:solidFill>
      </dgm:spPr>
      <dgm:t>
        <a:bodyPr/>
        <a:lstStyle/>
        <a:p>
          <a:r>
            <a:rPr lang="el-GR" sz="3600" b="1" dirty="0">
              <a:solidFill>
                <a:schemeClr val="bg1"/>
              </a:solidFill>
            </a:rPr>
            <a:t>ΟΝΒ</a:t>
          </a:r>
          <a:endParaRPr lang="en-US" sz="3600" b="1" dirty="0">
            <a:solidFill>
              <a:schemeClr val="bg1"/>
            </a:solidFill>
          </a:endParaRPr>
        </a:p>
      </dgm:t>
    </dgm:pt>
    <dgm:pt modelId="{70A5652F-6B2C-4A3C-B9EF-DBA816646A2C}" type="parTrans" cxnId="{F6B85661-40E9-4AA1-9BE0-27E9EB134BE5}">
      <dgm:prSet/>
      <dgm:spPr/>
      <dgm:t>
        <a:bodyPr/>
        <a:lstStyle/>
        <a:p>
          <a:endParaRPr lang="en-US"/>
        </a:p>
      </dgm:t>
    </dgm:pt>
    <dgm:pt modelId="{70AD06CA-13B4-4567-B3E3-D1CE0ABEA2A5}" type="sibTrans" cxnId="{F6B85661-40E9-4AA1-9BE0-27E9EB134BE5}">
      <dgm:prSet/>
      <dgm:spPr/>
      <dgm:t>
        <a:bodyPr/>
        <a:lstStyle/>
        <a:p>
          <a:endParaRPr lang="en-US"/>
        </a:p>
      </dgm:t>
    </dgm:pt>
    <dgm:pt modelId="{0418CB7B-52CF-4FCF-983B-853AE824369C}">
      <dgm:prSet phldrT="[Text]" custT="1"/>
      <dgm:spPr>
        <a:solidFill>
          <a:srgbClr val="FFC3C7"/>
        </a:solidFill>
        <a:ln>
          <a:solidFill>
            <a:srgbClr val="FF0000"/>
          </a:solidFill>
        </a:ln>
      </dgm:spPr>
      <dgm:t>
        <a:bodyPr/>
        <a:lstStyle/>
        <a:p>
          <a:r>
            <a:rPr lang="el-GR" sz="2000" b="1" dirty="0"/>
            <a:t>Ενδονεφρική</a:t>
          </a:r>
        </a:p>
      </dgm:t>
    </dgm:pt>
    <dgm:pt modelId="{B7693C06-47ED-4FD5-9F93-933B1B539A0E}" type="parTrans" cxnId="{CC57C577-C986-4E20-94BB-2D5887F6AA5B}">
      <dgm:prSet/>
      <dgm:spPr/>
      <dgm:t>
        <a:bodyPr/>
        <a:lstStyle/>
        <a:p>
          <a:endParaRPr lang="en-US"/>
        </a:p>
      </dgm:t>
    </dgm:pt>
    <dgm:pt modelId="{DBC2925B-B3AC-41B4-898B-38E73835B184}" type="sibTrans" cxnId="{CC57C577-C986-4E20-94BB-2D5887F6AA5B}">
      <dgm:prSet/>
      <dgm:spPr/>
      <dgm:t>
        <a:bodyPr/>
        <a:lstStyle/>
        <a:p>
          <a:endParaRPr lang="en-US"/>
        </a:p>
      </dgm:t>
    </dgm:pt>
    <dgm:pt modelId="{FAA676DA-D1F6-4AD8-83AE-F870118AD561}">
      <dgm:prSet phldrT="[Text]" custT="1"/>
      <dgm:spPr>
        <a:solidFill>
          <a:srgbClr val="FFC3C7"/>
        </a:solidFill>
        <a:ln>
          <a:solidFill>
            <a:srgbClr val="FF0000"/>
          </a:solidFill>
        </a:ln>
      </dgm:spPr>
      <dgm:t>
        <a:bodyPr/>
        <a:lstStyle/>
        <a:p>
          <a:r>
            <a:rPr lang="el-GR" sz="2000" dirty="0"/>
            <a:t>Οξεία </a:t>
          </a:r>
        </a:p>
        <a:p>
          <a:r>
            <a:rPr lang="el-GR" sz="2000" dirty="0" err="1"/>
            <a:t>Σπειραματονεφρίτιδα</a:t>
          </a:r>
          <a:endParaRPr lang="el-GR" sz="2000" dirty="0"/>
        </a:p>
        <a:p>
          <a:r>
            <a:rPr lang="el-GR" sz="2000" dirty="0"/>
            <a:t>ΤΕΣΝ</a:t>
          </a:r>
        </a:p>
      </dgm:t>
    </dgm:pt>
    <dgm:pt modelId="{8CFF03D6-2DDC-466D-A5CA-2F71DDA494A7}" type="parTrans" cxnId="{14618782-DB87-4B30-B1CC-BAC550C3C87C}">
      <dgm:prSet/>
      <dgm:spPr/>
      <dgm:t>
        <a:bodyPr/>
        <a:lstStyle/>
        <a:p>
          <a:endParaRPr lang="en-US"/>
        </a:p>
      </dgm:t>
    </dgm:pt>
    <dgm:pt modelId="{922539EB-94E0-4394-B775-975C2CAF93E8}" type="sibTrans" cxnId="{14618782-DB87-4B30-B1CC-BAC550C3C87C}">
      <dgm:prSet/>
      <dgm:spPr/>
      <dgm:t>
        <a:bodyPr/>
        <a:lstStyle/>
        <a:p>
          <a:endParaRPr lang="en-US"/>
        </a:p>
      </dgm:t>
    </dgm:pt>
    <dgm:pt modelId="{AA72D156-8F7A-454C-BD1F-0462ED44130D}">
      <dgm:prSet custT="1"/>
      <dgm:spPr>
        <a:solidFill>
          <a:srgbClr val="92D050"/>
        </a:solidFill>
        <a:ln>
          <a:solidFill>
            <a:srgbClr val="0070C0"/>
          </a:solidFill>
        </a:ln>
      </dgm:spPr>
      <dgm:t>
        <a:bodyPr/>
        <a:lstStyle/>
        <a:p>
          <a:r>
            <a:rPr lang="el-GR" sz="2000" b="1" dirty="0">
              <a:solidFill>
                <a:schemeClr val="tx1"/>
              </a:solidFill>
            </a:rPr>
            <a:t>Μετανεφρική</a:t>
          </a:r>
        </a:p>
      </dgm:t>
    </dgm:pt>
    <dgm:pt modelId="{8D6A5FE7-E016-4DFC-BD36-F1EB2C3E3EF8}" type="parTrans" cxnId="{3E6F0FBE-C7CD-485C-B4FE-49A36A3D67B7}">
      <dgm:prSet/>
      <dgm:spPr/>
      <dgm:t>
        <a:bodyPr/>
        <a:lstStyle/>
        <a:p>
          <a:endParaRPr lang="en-US"/>
        </a:p>
      </dgm:t>
    </dgm:pt>
    <dgm:pt modelId="{F46746D9-DD8B-4B38-9386-99A173FB741E}" type="sibTrans" cxnId="{3E6F0FBE-C7CD-485C-B4FE-49A36A3D67B7}">
      <dgm:prSet/>
      <dgm:spPr/>
      <dgm:t>
        <a:bodyPr/>
        <a:lstStyle/>
        <a:p>
          <a:endParaRPr lang="en-US"/>
        </a:p>
      </dgm:t>
    </dgm:pt>
    <dgm:pt modelId="{C0035219-E9B9-4DB1-A093-57E79B064978}">
      <dgm:prSet custT="1"/>
      <dgm:spPr>
        <a:solidFill>
          <a:srgbClr val="FFC3C7"/>
        </a:solidFill>
        <a:ln>
          <a:solidFill>
            <a:srgbClr val="FF0000"/>
          </a:solidFill>
        </a:ln>
      </dgm:spPr>
      <dgm:t>
        <a:bodyPr/>
        <a:lstStyle/>
        <a:p>
          <a:r>
            <a:rPr lang="el-GR" sz="2000" dirty="0">
              <a:solidFill>
                <a:schemeClr val="tx1"/>
              </a:solidFill>
            </a:rPr>
            <a:t>Οξεία Σωληναριακή Νέκρωση </a:t>
          </a:r>
        </a:p>
      </dgm:t>
    </dgm:pt>
    <dgm:pt modelId="{07C9B5F0-8F21-4EF0-8B5E-4098169E4308}" type="parTrans" cxnId="{DC4FA8C6-20E0-4886-A269-904A6170F3DA}">
      <dgm:prSet/>
      <dgm:spPr/>
      <dgm:t>
        <a:bodyPr/>
        <a:lstStyle/>
        <a:p>
          <a:endParaRPr lang="en-US"/>
        </a:p>
      </dgm:t>
    </dgm:pt>
    <dgm:pt modelId="{AAC7977E-D6DD-4FC8-A06F-181F7EA6C647}" type="sibTrans" cxnId="{DC4FA8C6-20E0-4886-A269-904A6170F3DA}">
      <dgm:prSet/>
      <dgm:spPr/>
      <dgm:t>
        <a:bodyPr/>
        <a:lstStyle/>
        <a:p>
          <a:endParaRPr lang="en-US"/>
        </a:p>
      </dgm:t>
    </dgm:pt>
    <dgm:pt modelId="{BEC1493D-1315-46B8-96F9-BF0C67731C4F}">
      <dgm:prSet custT="1"/>
      <dgm:spPr>
        <a:solidFill>
          <a:srgbClr val="FFC3C7"/>
        </a:solidFill>
        <a:ln>
          <a:solidFill>
            <a:srgbClr val="FF0000"/>
          </a:solidFill>
        </a:ln>
      </dgm:spPr>
      <dgm:t>
        <a:bodyPr/>
        <a:lstStyle/>
        <a:p>
          <a:r>
            <a:rPr lang="el-GR" sz="2000" dirty="0"/>
            <a:t>Οξεία Διάμεση Νεφρίτιδα</a:t>
          </a:r>
        </a:p>
        <a:p>
          <a:endParaRPr lang="en-US" sz="1400" dirty="0"/>
        </a:p>
      </dgm:t>
    </dgm:pt>
    <dgm:pt modelId="{94E30EB4-9B49-4828-A1D8-34A8C793A737}" type="parTrans" cxnId="{A4EF8433-5ABE-480C-B3BB-6ECD772F8522}">
      <dgm:prSet/>
      <dgm:spPr/>
      <dgm:t>
        <a:bodyPr/>
        <a:lstStyle/>
        <a:p>
          <a:endParaRPr lang="en-US"/>
        </a:p>
      </dgm:t>
    </dgm:pt>
    <dgm:pt modelId="{6E864BEE-36F9-4C89-90C5-8706926876D2}" type="sibTrans" cxnId="{A4EF8433-5ABE-480C-B3BB-6ECD772F8522}">
      <dgm:prSet/>
      <dgm:spPr/>
      <dgm:t>
        <a:bodyPr/>
        <a:lstStyle/>
        <a:p>
          <a:endParaRPr lang="en-US"/>
        </a:p>
      </dgm:t>
    </dgm:pt>
    <dgm:pt modelId="{65282D50-A9CA-45B1-81FA-A5E8FA5F830E}" type="asst">
      <dgm:prSet custT="1"/>
      <dgm:spPr>
        <a:solidFill>
          <a:srgbClr val="9437FF"/>
        </a:solidFill>
        <a:ln>
          <a:solidFill>
            <a:schemeClr val="accent1"/>
          </a:solidFill>
        </a:ln>
      </dgm:spPr>
      <dgm:t>
        <a:bodyPr/>
        <a:lstStyle/>
        <a:p>
          <a:r>
            <a:rPr lang="el-GR" sz="2000" dirty="0">
              <a:solidFill>
                <a:schemeClr val="bg1"/>
              </a:solidFill>
            </a:rPr>
            <a:t>Ισχαιμική </a:t>
          </a:r>
          <a:endParaRPr lang="en-US" sz="2000" dirty="0">
            <a:solidFill>
              <a:schemeClr val="bg1"/>
            </a:solidFill>
          </a:endParaRPr>
        </a:p>
      </dgm:t>
    </dgm:pt>
    <dgm:pt modelId="{950A84C2-EAF0-4EE6-B152-AE81ACCC9B45}" type="parTrans" cxnId="{F5691352-9FF7-43D9-9A9E-5E39465F6678}">
      <dgm:prSet/>
      <dgm:spPr/>
      <dgm:t>
        <a:bodyPr/>
        <a:lstStyle/>
        <a:p>
          <a:endParaRPr lang="en-US"/>
        </a:p>
      </dgm:t>
    </dgm:pt>
    <dgm:pt modelId="{9879F1A7-568A-47A3-8EDD-989677E6CDA4}" type="sibTrans" cxnId="{F5691352-9FF7-43D9-9A9E-5E39465F6678}">
      <dgm:prSet/>
      <dgm:spPr/>
      <dgm:t>
        <a:bodyPr/>
        <a:lstStyle/>
        <a:p>
          <a:endParaRPr lang="en-US"/>
        </a:p>
      </dgm:t>
    </dgm:pt>
    <dgm:pt modelId="{A2BB4ACD-FDF1-4963-B2B2-EF726ECB1CA4}" type="asst">
      <dgm:prSet custT="1"/>
      <dgm:spPr>
        <a:solidFill>
          <a:srgbClr val="9437FF"/>
        </a:solidFill>
        <a:ln>
          <a:solidFill>
            <a:srgbClr val="92D050"/>
          </a:solidFill>
        </a:ln>
      </dgm:spPr>
      <dgm:t>
        <a:bodyPr/>
        <a:lstStyle/>
        <a:p>
          <a:r>
            <a:rPr lang="el-GR" sz="2000" dirty="0">
              <a:solidFill>
                <a:schemeClr val="bg1"/>
              </a:solidFill>
            </a:rPr>
            <a:t>Τοξική   </a:t>
          </a:r>
          <a:endParaRPr lang="en-US" sz="2000" dirty="0">
            <a:solidFill>
              <a:schemeClr val="bg1"/>
            </a:solidFill>
          </a:endParaRPr>
        </a:p>
      </dgm:t>
    </dgm:pt>
    <dgm:pt modelId="{C6C5FD3F-4A28-4B4F-AC27-59F7E994FACD}" type="parTrans" cxnId="{50F68130-587D-4D8E-80BE-DAD49B217E6A}">
      <dgm:prSet/>
      <dgm:spPr/>
      <dgm:t>
        <a:bodyPr/>
        <a:lstStyle/>
        <a:p>
          <a:endParaRPr lang="en-US"/>
        </a:p>
      </dgm:t>
    </dgm:pt>
    <dgm:pt modelId="{B5834273-69BC-4CC5-9303-C5F4624CB15E}" type="sibTrans" cxnId="{50F68130-587D-4D8E-80BE-DAD49B217E6A}">
      <dgm:prSet/>
      <dgm:spPr/>
      <dgm:t>
        <a:bodyPr/>
        <a:lstStyle/>
        <a:p>
          <a:endParaRPr lang="en-US"/>
        </a:p>
      </dgm:t>
    </dgm:pt>
    <dgm:pt modelId="{DF6D78CF-4C64-4CB3-AA4D-89CD9300B59F}">
      <dgm:prSet/>
      <dgm:spPr>
        <a:solidFill>
          <a:srgbClr val="FFC3C7"/>
        </a:solidFill>
      </dgm:spPr>
      <dgm:t>
        <a:bodyPr/>
        <a:lstStyle/>
        <a:p>
          <a:r>
            <a:rPr lang="el-GR" dirty="0"/>
            <a:t>Ενδονεφρική απόφραξη</a:t>
          </a:r>
          <a:endParaRPr lang="en-US" dirty="0"/>
        </a:p>
      </dgm:t>
    </dgm:pt>
    <dgm:pt modelId="{0BD7BD35-AF5E-41F7-A5F4-3656D09FC1FC}" type="parTrans" cxnId="{19FF19B7-064A-4E4E-9288-28C8C8B2F1A7}">
      <dgm:prSet/>
      <dgm:spPr/>
      <dgm:t>
        <a:bodyPr/>
        <a:lstStyle/>
        <a:p>
          <a:endParaRPr lang="en-US"/>
        </a:p>
      </dgm:t>
    </dgm:pt>
    <dgm:pt modelId="{5BC47642-75E5-4890-B3A5-66917DEC7775}" type="sibTrans" cxnId="{19FF19B7-064A-4E4E-9288-28C8C8B2F1A7}">
      <dgm:prSet/>
      <dgm:spPr/>
      <dgm:t>
        <a:bodyPr/>
        <a:lstStyle/>
        <a:p>
          <a:endParaRPr lang="en-US"/>
        </a:p>
      </dgm:t>
    </dgm:pt>
    <dgm:pt modelId="{0E959102-67AE-4204-B367-6189D44D5310}">
      <dgm:prSet/>
      <dgm:spPr>
        <a:solidFill>
          <a:srgbClr val="FFC3C7"/>
        </a:solidFill>
      </dgm:spPr>
      <dgm:t>
        <a:bodyPr/>
        <a:lstStyle/>
        <a:p>
          <a:r>
            <a:rPr lang="el-GR" dirty="0"/>
            <a:t>Αγγειακή νεφροπάθεια</a:t>
          </a:r>
          <a:endParaRPr lang="en-US" dirty="0"/>
        </a:p>
      </dgm:t>
    </dgm:pt>
    <dgm:pt modelId="{92494B58-0FFE-4244-A258-9C13605ED2D3}" type="parTrans" cxnId="{E0B95AF6-7766-472C-A4F4-0F9F59F30565}">
      <dgm:prSet/>
      <dgm:spPr/>
      <dgm:t>
        <a:bodyPr/>
        <a:lstStyle/>
        <a:p>
          <a:endParaRPr lang="en-US"/>
        </a:p>
      </dgm:t>
    </dgm:pt>
    <dgm:pt modelId="{A92C5FAF-E519-465B-818F-B7BB1E4B9715}" type="sibTrans" cxnId="{E0B95AF6-7766-472C-A4F4-0F9F59F30565}">
      <dgm:prSet/>
      <dgm:spPr/>
      <dgm:t>
        <a:bodyPr/>
        <a:lstStyle/>
        <a:p>
          <a:endParaRPr lang="en-US"/>
        </a:p>
      </dgm:t>
    </dgm:pt>
    <dgm:pt modelId="{0C64FF47-D0E0-4920-BCEA-2DCDE4184FB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l-GR" dirty="0"/>
            <a:t>Μικρών αγγείων</a:t>
          </a:r>
          <a:endParaRPr lang="en-US" dirty="0"/>
        </a:p>
      </dgm:t>
    </dgm:pt>
    <dgm:pt modelId="{BC9AAC44-AF7E-4691-8F61-79A899236470}" type="parTrans" cxnId="{6ECCC1B8-6134-46CB-9CE7-EDDC9ED82F70}">
      <dgm:prSet/>
      <dgm:spPr/>
      <dgm:t>
        <a:bodyPr/>
        <a:lstStyle/>
        <a:p>
          <a:endParaRPr lang="en-US"/>
        </a:p>
      </dgm:t>
    </dgm:pt>
    <dgm:pt modelId="{56463922-219F-4731-82EC-8DF4BEC1686F}" type="sibTrans" cxnId="{6ECCC1B8-6134-46CB-9CE7-EDDC9ED82F70}">
      <dgm:prSet/>
      <dgm:spPr/>
      <dgm:t>
        <a:bodyPr/>
        <a:lstStyle/>
        <a:p>
          <a:endParaRPr lang="en-US"/>
        </a:p>
      </dgm:t>
    </dgm:pt>
    <dgm:pt modelId="{613721D1-709D-4B87-BFEC-A6F2E44E95D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l-GR" dirty="0"/>
            <a:t>Μεγάλων αγγείων</a:t>
          </a:r>
          <a:endParaRPr lang="en-US" dirty="0"/>
        </a:p>
      </dgm:t>
    </dgm:pt>
    <dgm:pt modelId="{A2875D5C-3694-4CE2-9A04-5B5BFBC7AF09}" type="parTrans" cxnId="{3DBC06E3-CA2D-4A96-9A1C-C36334ACDE24}">
      <dgm:prSet/>
      <dgm:spPr/>
      <dgm:t>
        <a:bodyPr/>
        <a:lstStyle/>
        <a:p>
          <a:endParaRPr lang="en-US"/>
        </a:p>
      </dgm:t>
    </dgm:pt>
    <dgm:pt modelId="{E601DA56-169D-4B43-82EF-915ED03E39B0}" type="sibTrans" cxnId="{3DBC06E3-CA2D-4A96-9A1C-C36334ACDE24}">
      <dgm:prSet/>
      <dgm:spPr/>
      <dgm:t>
        <a:bodyPr/>
        <a:lstStyle/>
        <a:p>
          <a:endParaRPr lang="en-US"/>
        </a:p>
      </dgm:t>
    </dgm:pt>
    <dgm:pt modelId="{7331DE99-216F-4C48-9D6E-BA9A9A5744E4}">
      <dgm:prSet phldrT="[Text]" custT="1"/>
      <dgm:spPr>
        <a:solidFill>
          <a:srgbClr val="5D95A7"/>
        </a:solidFill>
        <a:ln>
          <a:solidFill>
            <a:srgbClr val="00B050"/>
          </a:solidFill>
        </a:ln>
      </dgm:spPr>
      <dgm:t>
        <a:bodyPr/>
        <a:lstStyle/>
        <a:p>
          <a:r>
            <a:rPr lang="el-GR" sz="2000" b="1" dirty="0">
              <a:solidFill>
                <a:schemeClr val="bg1"/>
              </a:solidFill>
            </a:rPr>
            <a:t>Προνεφρική</a:t>
          </a:r>
        </a:p>
      </dgm:t>
    </dgm:pt>
    <dgm:pt modelId="{2D789CFA-4B45-4F33-A29A-05EFFD4956AE}" type="sibTrans" cxnId="{DC869B3C-77F5-465D-AB0A-717A7CCCD5D9}">
      <dgm:prSet/>
      <dgm:spPr/>
      <dgm:t>
        <a:bodyPr/>
        <a:lstStyle/>
        <a:p>
          <a:endParaRPr lang="en-US"/>
        </a:p>
      </dgm:t>
    </dgm:pt>
    <dgm:pt modelId="{5BB90013-E5D5-44AC-B865-E53793D52AF9}" type="parTrans" cxnId="{DC869B3C-77F5-465D-AB0A-717A7CCCD5D9}">
      <dgm:prSet/>
      <dgm:spPr/>
      <dgm:t>
        <a:bodyPr/>
        <a:lstStyle/>
        <a:p>
          <a:endParaRPr lang="en-US"/>
        </a:p>
      </dgm:t>
    </dgm:pt>
    <dgm:pt modelId="{A23A1D76-B29F-489A-9124-8C7260C3770B}" type="pres">
      <dgm:prSet presAssocID="{E6D69F13-AE37-436D-AF2B-6C05ADD256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F342BF8-84A9-4AA3-99E9-EAA0882EE817}" type="pres">
      <dgm:prSet presAssocID="{B0A44C45-7F70-49A5-8A69-D9106EAF01B8}" presName="root1" presStyleCnt="0"/>
      <dgm:spPr/>
    </dgm:pt>
    <dgm:pt modelId="{9BF338F6-2BEC-4367-8B1E-386E97A46B9A}" type="pres">
      <dgm:prSet presAssocID="{B0A44C45-7F70-49A5-8A69-D9106EAF01B8}" presName="LevelOneTextNode" presStyleLbl="node0" presStyleIdx="0" presStyleCnt="1">
        <dgm:presLayoutVars>
          <dgm:chPref val="3"/>
        </dgm:presLayoutVars>
      </dgm:prSet>
      <dgm:spPr/>
    </dgm:pt>
    <dgm:pt modelId="{3A6651B5-DC72-46CE-AF43-D5F39476C6AC}" type="pres">
      <dgm:prSet presAssocID="{B0A44C45-7F70-49A5-8A69-D9106EAF01B8}" presName="level2hierChild" presStyleCnt="0"/>
      <dgm:spPr/>
    </dgm:pt>
    <dgm:pt modelId="{5846E5BA-2AEF-41EB-AB84-4FAA58532CAC}" type="pres">
      <dgm:prSet presAssocID="{5BB90013-E5D5-44AC-B865-E53793D52AF9}" presName="conn2-1" presStyleLbl="parChTrans1D2" presStyleIdx="0" presStyleCnt="3"/>
      <dgm:spPr/>
    </dgm:pt>
    <dgm:pt modelId="{B97A4381-A7D6-4404-8B2B-DAD32DDBC769}" type="pres">
      <dgm:prSet presAssocID="{5BB90013-E5D5-44AC-B865-E53793D52AF9}" presName="connTx" presStyleLbl="parChTrans1D2" presStyleIdx="0" presStyleCnt="3"/>
      <dgm:spPr/>
    </dgm:pt>
    <dgm:pt modelId="{47022237-9727-45EC-A59E-39728B9E06B5}" type="pres">
      <dgm:prSet presAssocID="{7331DE99-216F-4C48-9D6E-BA9A9A5744E4}" presName="root2" presStyleCnt="0"/>
      <dgm:spPr/>
    </dgm:pt>
    <dgm:pt modelId="{9A6C7C53-88B3-4B1A-9D1F-ABA06DCC92EB}" type="pres">
      <dgm:prSet presAssocID="{7331DE99-216F-4C48-9D6E-BA9A9A5744E4}" presName="LevelTwoTextNode" presStyleLbl="node2" presStyleIdx="0" presStyleCnt="3" custLinFactY="-65419" custLinFactNeighborX="-13526" custLinFactNeighborY="-100000">
        <dgm:presLayoutVars>
          <dgm:chPref val="3"/>
        </dgm:presLayoutVars>
      </dgm:prSet>
      <dgm:spPr/>
    </dgm:pt>
    <dgm:pt modelId="{99C015AC-5FDA-4731-B6CE-82E5081844CA}" type="pres">
      <dgm:prSet presAssocID="{7331DE99-216F-4C48-9D6E-BA9A9A5744E4}" presName="level3hierChild" presStyleCnt="0"/>
      <dgm:spPr/>
    </dgm:pt>
    <dgm:pt modelId="{1011CD0A-1956-4292-B0BF-BCB1838E50D6}" type="pres">
      <dgm:prSet presAssocID="{B7693C06-47ED-4FD5-9F93-933B1B539A0E}" presName="conn2-1" presStyleLbl="parChTrans1D2" presStyleIdx="1" presStyleCnt="3"/>
      <dgm:spPr/>
    </dgm:pt>
    <dgm:pt modelId="{8F9E6320-1A9E-4CCA-B4C6-C9948EDAA58F}" type="pres">
      <dgm:prSet presAssocID="{B7693C06-47ED-4FD5-9F93-933B1B539A0E}" presName="connTx" presStyleLbl="parChTrans1D2" presStyleIdx="1" presStyleCnt="3"/>
      <dgm:spPr/>
    </dgm:pt>
    <dgm:pt modelId="{CE0ECFE6-543E-44FD-8571-2381271447C9}" type="pres">
      <dgm:prSet presAssocID="{0418CB7B-52CF-4FCF-983B-853AE824369C}" presName="root2" presStyleCnt="0"/>
      <dgm:spPr/>
    </dgm:pt>
    <dgm:pt modelId="{390FDE8E-6CB9-4383-A0AF-80FC2059D8F9}" type="pres">
      <dgm:prSet presAssocID="{0418CB7B-52CF-4FCF-983B-853AE824369C}" presName="LevelTwoTextNode" presStyleLbl="node2" presStyleIdx="1" presStyleCnt="3">
        <dgm:presLayoutVars>
          <dgm:chPref val="3"/>
        </dgm:presLayoutVars>
      </dgm:prSet>
      <dgm:spPr/>
    </dgm:pt>
    <dgm:pt modelId="{20C7B5FC-8771-45AD-858E-AC9033E0203A}" type="pres">
      <dgm:prSet presAssocID="{0418CB7B-52CF-4FCF-983B-853AE824369C}" presName="level3hierChild" presStyleCnt="0"/>
      <dgm:spPr/>
    </dgm:pt>
    <dgm:pt modelId="{CD2402FC-2DBE-4635-BC01-014933415DC6}" type="pres">
      <dgm:prSet presAssocID="{8CFF03D6-2DDC-466D-A5CA-2F71DDA494A7}" presName="conn2-1" presStyleLbl="parChTrans1D3" presStyleIdx="0" presStyleCnt="5"/>
      <dgm:spPr/>
    </dgm:pt>
    <dgm:pt modelId="{9CD446FD-7777-4CED-B229-96C26983CD38}" type="pres">
      <dgm:prSet presAssocID="{8CFF03D6-2DDC-466D-A5CA-2F71DDA494A7}" presName="connTx" presStyleLbl="parChTrans1D3" presStyleIdx="0" presStyleCnt="5"/>
      <dgm:spPr/>
    </dgm:pt>
    <dgm:pt modelId="{18ABEEB6-E041-4922-87EB-82F6ABA81530}" type="pres">
      <dgm:prSet presAssocID="{FAA676DA-D1F6-4AD8-83AE-F870118AD561}" presName="root2" presStyleCnt="0"/>
      <dgm:spPr/>
    </dgm:pt>
    <dgm:pt modelId="{92F44B05-7A44-4BCA-A850-8487655F7FA7}" type="pres">
      <dgm:prSet presAssocID="{FAA676DA-D1F6-4AD8-83AE-F870118AD561}" presName="LevelTwoTextNode" presStyleLbl="node3" presStyleIdx="0" presStyleCnt="5" custScaleX="99265" custScaleY="166632" custLinFactY="177525" custLinFactNeighborX="368" custLinFactNeighborY="200000">
        <dgm:presLayoutVars>
          <dgm:chPref val="3"/>
        </dgm:presLayoutVars>
      </dgm:prSet>
      <dgm:spPr/>
    </dgm:pt>
    <dgm:pt modelId="{BB4C9E76-9725-448E-90B2-5C7FDCFB97A8}" type="pres">
      <dgm:prSet presAssocID="{FAA676DA-D1F6-4AD8-83AE-F870118AD561}" presName="level3hierChild" presStyleCnt="0"/>
      <dgm:spPr/>
    </dgm:pt>
    <dgm:pt modelId="{A7513675-7065-4838-9F64-F3F555153AA7}" type="pres">
      <dgm:prSet presAssocID="{07C9B5F0-8F21-4EF0-8B5E-4098169E4308}" presName="conn2-1" presStyleLbl="parChTrans1D3" presStyleIdx="1" presStyleCnt="5"/>
      <dgm:spPr/>
    </dgm:pt>
    <dgm:pt modelId="{53A344B5-48F0-424E-BD3C-4B0C73C8B8F1}" type="pres">
      <dgm:prSet presAssocID="{07C9B5F0-8F21-4EF0-8B5E-4098169E4308}" presName="connTx" presStyleLbl="parChTrans1D3" presStyleIdx="1" presStyleCnt="5"/>
      <dgm:spPr/>
    </dgm:pt>
    <dgm:pt modelId="{5F8ADFCD-83A1-4042-B81D-D2BDAED10F21}" type="pres">
      <dgm:prSet presAssocID="{C0035219-E9B9-4DB1-A093-57E79B064978}" presName="root2" presStyleCnt="0"/>
      <dgm:spPr/>
    </dgm:pt>
    <dgm:pt modelId="{B72B1801-DEBA-4C85-84C9-6C83A6712B8E}" type="pres">
      <dgm:prSet presAssocID="{C0035219-E9B9-4DB1-A093-57E79B064978}" presName="LevelTwoTextNode" presStyleLbl="node3" presStyleIdx="1" presStyleCnt="5" custLinFactY="-100000" custLinFactNeighborX="368" custLinFactNeighborY="-122207">
        <dgm:presLayoutVars>
          <dgm:chPref val="3"/>
        </dgm:presLayoutVars>
      </dgm:prSet>
      <dgm:spPr/>
    </dgm:pt>
    <dgm:pt modelId="{182BD58D-D4C5-4C7D-A1E9-6A45F4887E9E}" type="pres">
      <dgm:prSet presAssocID="{C0035219-E9B9-4DB1-A093-57E79B064978}" presName="level3hierChild" presStyleCnt="0"/>
      <dgm:spPr/>
    </dgm:pt>
    <dgm:pt modelId="{F01730BF-3098-4C0B-94AE-4119D4CCBF77}" type="pres">
      <dgm:prSet presAssocID="{950A84C2-EAF0-4EE6-B152-AE81ACCC9B45}" presName="conn2-1" presStyleLbl="parChTrans1D4" presStyleIdx="0" presStyleCnt="4"/>
      <dgm:spPr/>
    </dgm:pt>
    <dgm:pt modelId="{0B5A4F19-DC57-4CFF-8ABC-0626D41F4A0E}" type="pres">
      <dgm:prSet presAssocID="{950A84C2-EAF0-4EE6-B152-AE81ACCC9B45}" presName="connTx" presStyleLbl="parChTrans1D4" presStyleIdx="0" presStyleCnt="4"/>
      <dgm:spPr/>
    </dgm:pt>
    <dgm:pt modelId="{2035924C-D806-43F0-8171-9989422AAFB9}" type="pres">
      <dgm:prSet presAssocID="{65282D50-A9CA-45B1-81FA-A5E8FA5F830E}" presName="root2" presStyleCnt="0"/>
      <dgm:spPr/>
    </dgm:pt>
    <dgm:pt modelId="{C43525C1-BA76-45EC-A3DF-B92FEEA24367}" type="pres">
      <dgm:prSet presAssocID="{65282D50-A9CA-45B1-81FA-A5E8FA5F830E}" presName="LevelTwoTextNode" presStyleLbl="asst3" presStyleIdx="0" presStyleCnt="2" custLinFactY="-82812" custLinFactNeighborX="683" custLinFactNeighborY="-100000">
        <dgm:presLayoutVars>
          <dgm:chPref val="3"/>
        </dgm:presLayoutVars>
      </dgm:prSet>
      <dgm:spPr/>
    </dgm:pt>
    <dgm:pt modelId="{C9EB4824-A023-4809-8075-E7B6233E1B1F}" type="pres">
      <dgm:prSet presAssocID="{65282D50-A9CA-45B1-81FA-A5E8FA5F830E}" presName="level3hierChild" presStyleCnt="0"/>
      <dgm:spPr/>
    </dgm:pt>
    <dgm:pt modelId="{6850902F-4565-4A65-AC12-DDFC12EB8F89}" type="pres">
      <dgm:prSet presAssocID="{C6C5FD3F-4A28-4B4F-AC27-59F7E994FACD}" presName="conn2-1" presStyleLbl="parChTrans1D4" presStyleIdx="1" presStyleCnt="4"/>
      <dgm:spPr/>
    </dgm:pt>
    <dgm:pt modelId="{609816E0-4BF1-4810-9A86-8460E8CC2D2E}" type="pres">
      <dgm:prSet presAssocID="{C6C5FD3F-4A28-4B4F-AC27-59F7E994FACD}" presName="connTx" presStyleLbl="parChTrans1D4" presStyleIdx="1" presStyleCnt="4"/>
      <dgm:spPr/>
    </dgm:pt>
    <dgm:pt modelId="{2270AC24-094B-4498-8727-E36A597E2182}" type="pres">
      <dgm:prSet presAssocID="{A2BB4ACD-FDF1-4963-B2B2-EF726ECB1CA4}" presName="root2" presStyleCnt="0"/>
      <dgm:spPr/>
    </dgm:pt>
    <dgm:pt modelId="{1C756F20-5D52-4742-9CC4-A35A760EC860}" type="pres">
      <dgm:prSet presAssocID="{A2BB4ACD-FDF1-4963-B2B2-EF726ECB1CA4}" presName="LevelTwoTextNode" presStyleLbl="asst3" presStyleIdx="1" presStyleCnt="2" custLinFactY="-80129" custLinFactNeighborX="-4264" custLinFactNeighborY="-100000">
        <dgm:presLayoutVars>
          <dgm:chPref val="3"/>
        </dgm:presLayoutVars>
      </dgm:prSet>
      <dgm:spPr/>
    </dgm:pt>
    <dgm:pt modelId="{B76FB4CC-A30C-4A07-AB82-61C2C33E5EBB}" type="pres">
      <dgm:prSet presAssocID="{A2BB4ACD-FDF1-4963-B2B2-EF726ECB1CA4}" presName="level3hierChild" presStyleCnt="0"/>
      <dgm:spPr/>
    </dgm:pt>
    <dgm:pt modelId="{597DBB70-540E-451A-B78B-235EC93DE547}" type="pres">
      <dgm:prSet presAssocID="{94E30EB4-9B49-4828-A1D8-34A8C793A737}" presName="conn2-1" presStyleLbl="parChTrans1D3" presStyleIdx="2" presStyleCnt="5"/>
      <dgm:spPr/>
    </dgm:pt>
    <dgm:pt modelId="{65428672-1E0F-4D36-9D51-43476F613932}" type="pres">
      <dgm:prSet presAssocID="{94E30EB4-9B49-4828-A1D8-34A8C793A737}" presName="connTx" presStyleLbl="parChTrans1D3" presStyleIdx="2" presStyleCnt="5"/>
      <dgm:spPr/>
    </dgm:pt>
    <dgm:pt modelId="{8AD0195E-9843-4FD2-99BC-6683F0C575F8}" type="pres">
      <dgm:prSet presAssocID="{BEC1493D-1315-46B8-96F9-BF0C67731C4F}" presName="root2" presStyleCnt="0"/>
      <dgm:spPr/>
    </dgm:pt>
    <dgm:pt modelId="{A44F2CBC-4271-4C39-BB10-37EBF811246A}" type="pres">
      <dgm:prSet presAssocID="{BEC1493D-1315-46B8-96F9-BF0C67731C4F}" presName="LevelTwoTextNode" presStyleLbl="node3" presStyleIdx="2" presStyleCnt="5" custLinFactNeighborX="368" custLinFactNeighborY="-29419">
        <dgm:presLayoutVars>
          <dgm:chPref val="3"/>
        </dgm:presLayoutVars>
      </dgm:prSet>
      <dgm:spPr/>
    </dgm:pt>
    <dgm:pt modelId="{3A578F7F-EA95-450B-97B6-9CC991FB8D52}" type="pres">
      <dgm:prSet presAssocID="{BEC1493D-1315-46B8-96F9-BF0C67731C4F}" presName="level3hierChild" presStyleCnt="0"/>
      <dgm:spPr/>
    </dgm:pt>
    <dgm:pt modelId="{889B6247-938D-4C80-810D-857D0335D345}" type="pres">
      <dgm:prSet presAssocID="{92494B58-0FFE-4244-A258-9C13605ED2D3}" presName="conn2-1" presStyleLbl="parChTrans1D3" presStyleIdx="3" presStyleCnt="5"/>
      <dgm:spPr/>
    </dgm:pt>
    <dgm:pt modelId="{66B974FF-5ED1-46CB-AA26-1C8540319A30}" type="pres">
      <dgm:prSet presAssocID="{92494B58-0FFE-4244-A258-9C13605ED2D3}" presName="connTx" presStyleLbl="parChTrans1D3" presStyleIdx="3" presStyleCnt="5"/>
      <dgm:spPr/>
    </dgm:pt>
    <dgm:pt modelId="{68E80EFF-F162-4B29-94AD-861FCEC6A67C}" type="pres">
      <dgm:prSet presAssocID="{0E959102-67AE-4204-B367-6189D44D5310}" presName="root2" presStyleCnt="0"/>
      <dgm:spPr/>
    </dgm:pt>
    <dgm:pt modelId="{6F05DFB0-2E03-4CF4-A5D2-3813E8CF6329}" type="pres">
      <dgm:prSet presAssocID="{0E959102-67AE-4204-B367-6189D44D5310}" presName="LevelTwoTextNode" presStyleLbl="node3" presStyleIdx="3" presStyleCnt="5" custLinFactY="90526" custLinFactNeighborX="-4158" custLinFactNeighborY="100000">
        <dgm:presLayoutVars>
          <dgm:chPref val="3"/>
        </dgm:presLayoutVars>
      </dgm:prSet>
      <dgm:spPr/>
    </dgm:pt>
    <dgm:pt modelId="{E4D305D2-AC8C-403F-A543-F9CFF5D24A0D}" type="pres">
      <dgm:prSet presAssocID="{0E959102-67AE-4204-B367-6189D44D5310}" presName="level3hierChild" presStyleCnt="0"/>
      <dgm:spPr/>
    </dgm:pt>
    <dgm:pt modelId="{0467D012-46BF-4882-9A10-8E121878DC3C}" type="pres">
      <dgm:prSet presAssocID="{BC9AAC44-AF7E-4691-8F61-79A899236470}" presName="conn2-1" presStyleLbl="parChTrans1D4" presStyleIdx="2" presStyleCnt="4"/>
      <dgm:spPr/>
    </dgm:pt>
    <dgm:pt modelId="{39AB4805-FDFB-4758-8E64-5B4210F1F5E7}" type="pres">
      <dgm:prSet presAssocID="{BC9AAC44-AF7E-4691-8F61-79A899236470}" presName="connTx" presStyleLbl="parChTrans1D4" presStyleIdx="2" presStyleCnt="4"/>
      <dgm:spPr/>
    </dgm:pt>
    <dgm:pt modelId="{5CD295E0-7910-4B92-9911-D1FBF18E58F2}" type="pres">
      <dgm:prSet presAssocID="{0C64FF47-D0E0-4920-BCEA-2DCDE4184FBF}" presName="root2" presStyleCnt="0"/>
      <dgm:spPr/>
    </dgm:pt>
    <dgm:pt modelId="{4E6E82C2-6253-45C5-A390-F50A2BC89FA1}" type="pres">
      <dgm:prSet presAssocID="{0C64FF47-D0E0-4920-BCEA-2DCDE4184FBF}" presName="LevelTwoTextNode" presStyleLbl="node4" presStyleIdx="0" presStyleCnt="2" custLinFactY="39395" custLinFactNeighborX="-8369" custLinFactNeighborY="100000">
        <dgm:presLayoutVars>
          <dgm:chPref val="3"/>
        </dgm:presLayoutVars>
      </dgm:prSet>
      <dgm:spPr/>
    </dgm:pt>
    <dgm:pt modelId="{CE6D6FE6-432C-4A3E-8300-306886664D7F}" type="pres">
      <dgm:prSet presAssocID="{0C64FF47-D0E0-4920-BCEA-2DCDE4184FBF}" presName="level3hierChild" presStyleCnt="0"/>
      <dgm:spPr/>
    </dgm:pt>
    <dgm:pt modelId="{C43B3089-9EAA-4250-A6EC-E0B6E794F358}" type="pres">
      <dgm:prSet presAssocID="{A2875D5C-3694-4CE2-9A04-5B5BFBC7AF09}" presName="conn2-1" presStyleLbl="parChTrans1D4" presStyleIdx="3" presStyleCnt="4"/>
      <dgm:spPr/>
    </dgm:pt>
    <dgm:pt modelId="{CD05CEC0-70B3-435D-8AFD-31F19A3598C6}" type="pres">
      <dgm:prSet presAssocID="{A2875D5C-3694-4CE2-9A04-5B5BFBC7AF09}" presName="connTx" presStyleLbl="parChTrans1D4" presStyleIdx="3" presStyleCnt="4"/>
      <dgm:spPr/>
    </dgm:pt>
    <dgm:pt modelId="{C827ECE1-4F4C-460D-90D6-ED023D949F9A}" type="pres">
      <dgm:prSet presAssocID="{613721D1-709D-4B87-BFEC-A6F2E44E95DD}" presName="root2" presStyleCnt="0"/>
      <dgm:spPr/>
    </dgm:pt>
    <dgm:pt modelId="{6420842D-E43F-4FE5-902A-6B515F116CB5}" type="pres">
      <dgm:prSet presAssocID="{613721D1-709D-4B87-BFEC-A6F2E44E95DD}" presName="LevelTwoTextNode" presStyleLbl="node4" presStyleIdx="1" presStyleCnt="2" custLinFactY="86920" custLinFactNeighborX="683" custLinFactNeighborY="100000">
        <dgm:presLayoutVars>
          <dgm:chPref val="3"/>
        </dgm:presLayoutVars>
      </dgm:prSet>
      <dgm:spPr/>
    </dgm:pt>
    <dgm:pt modelId="{FC958C55-DA5D-4041-A3D2-4413E610A881}" type="pres">
      <dgm:prSet presAssocID="{613721D1-709D-4B87-BFEC-A6F2E44E95DD}" presName="level3hierChild" presStyleCnt="0"/>
      <dgm:spPr/>
    </dgm:pt>
    <dgm:pt modelId="{84B299DF-6035-4AE2-B873-48422406925B}" type="pres">
      <dgm:prSet presAssocID="{0BD7BD35-AF5E-41F7-A5F4-3656D09FC1FC}" presName="conn2-1" presStyleLbl="parChTrans1D3" presStyleIdx="4" presStyleCnt="5"/>
      <dgm:spPr/>
    </dgm:pt>
    <dgm:pt modelId="{2739DF00-3032-4EA4-BE6B-6E98238976E7}" type="pres">
      <dgm:prSet presAssocID="{0BD7BD35-AF5E-41F7-A5F4-3656D09FC1FC}" presName="connTx" presStyleLbl="parChTrans1D3" presStyleIdx="4" presStyleCnt="5"/>
      <dgm:spPr/>
    </dgm:pt>
    <dgm:pt modelId="{565BBC30-3F35-42ED-9E7D-E3FB4485681A}" type="pres">
      <dgm:prSet presAssocID="{DF6D78CF-4C64-4CB3-AA4D-89CD9300B59F}" presName="root2" presStyleCnt="0"/>
      <dgm:spPr/>
    </dgm:pt>
    <dgm:pt modelId="{F54CB151-1385-4D78-A35E-45629319DD0E}" type="pres">
      <dgm:prSet presAssocID="{DF6D78CF-4C64-4CB3-AA4D-89CD9300B59F}" presName="LevelTwoTextNode" presStyleLbl="node3" presStyleIdx="4" presStyleCnt="5" custLinFactY="-200000" custLinFactNeighborX="4895" custLinFactNeighborY="-222366">
        <dgm:presLayoutVars>
          <dgm:chPref val="3"/>
        </dgm:presLayoutVars>
      </dgm:prSet>
      <dgm:spPr/>
    </dgm:pt>
    <dgm:pt modelId="{6C5C5111-49E3-4D8C-A635-787266D2D67D}" type="pres">
      <dgm:prSet presAssocID="{DF6D78CF-4C64-4CB3-AA4D-89CD9300B59F}" presName="level3hierChild" presStyleCnt="0"/>
      <dgm:spPr/>
    </dgm:pt>
    <dgm:pt modelId="{4060B1CD-46D4-4D8F-AA81-5B63F8DF3ECB}" type="pres">
      <dgm:prSet presAssocID="{8D6A5FE7-E016-4DFC-BD36-F1EB2C3E3EF8}" presName="conn2-1" presStyleLbl="parChTrans1D2" presStyleIdx="2" presStyleCnt="3"/>
      <dgm:spPr/>
    </dgm:pt>
    <dgm:pt modelId="{82168882-8E7F-435A-9994-CE19ABB83A74}" type="pres">
      <dgm:prSet presAssocID="{8D6A5FE7-E016-4DFC-BD36-F1EB2C3E3EF8}" presName="connTx" presStyleLbl="parChTrans1D2" presStyleIdx="2" presStyleCnt="3"/>
      <dgm:spPr/>
    </dgm:pt>
    <dgm:pt modelId="{1434E2F3-8835-4710-BAB0-5B9806B003CE}" type="pres">
      <dgm:prSet presAssocID="{AA72D156-8F7A-454C-BD1F-0462ED44130D}" presName="root2" presStyleCnt="0"/>
      <dgm:spPr/>
    </dgm:pt>
    <dgm:pt modelId="{A40418C7-ACF5-4404-AB2F-D0DA533B247C}" type="pres">
      <dgm:prSet presAssocID="{AA72D156-8F7A-454C-BD1F-0462ED44130D}" presName="LevelTwoTextNode" presStyleLbl="node2" presStyleIdx="2" presStyleCnt="3" custLinFactY="38683" custLinFactNeighborX="-27104" custLinFactNeighborY="100000">
        <dgm:presLayoutVars>
          <dgm:chPref val="3"/>
        </dgm:presLayoutVars>
      </dgm:prSet>
      <dgm:spPr/>
    </dgm:pt>
    <dgm:pt modelId="{6BF83A73-EA30-4702-AAF6-A2C66A7F8851}" type="pres">
      <dgm:prSet presAssocID="{AA72D156-8F7A-454C-BD1F-0462ED44130D}" presName="level3hierChild" presStyleCnt="0"/>
      <dgm:spPr/>
    </dgm:pt>
  </dgm:ptLst>
  <dgm:cxnLst>
    <dgm:cxn modelId="{3F436B08-92A9-46C5-A3DE-D0519E50051B}" type="presOf" srcId="{94E30EB4-9B49-4828-A1D8-34A8C793A737}" destId="{65428672-1E0F-4D36-9D51-43476F613932}" srcOrd="1" destOrd="0" presId="urn:microsoft.com/office/officeart/2005/8/layout/hierarchy2"/>
    <dgm:cxn modelId="{0D501411-70B0-4105-BF8C-FABF7C08EF96}" type="presOf" srcId="{C6C5FD3F-4A28-4B4F-AC27-59F7E994FACD}" destId="{609816E0-4BF1-4810-9A86-8460E8CC2D2E}" srcOrd="1" destOrd="0" presId="urn:microsoft.com/office/officeart/2005/8/layout/hierarchy2"/>
    <dgm:cxn modelId="{4FE5FE12-DD28-4E1E-8BF2-583756EF7A95}" type="presOf" srcId="{5BB90013-E5D5-44AC-B865-E53793D52AF9}" destId="{5846E5BA-2AEF-41EB-AB84-4FAA58532CAC}" srcOrd="0" destOrd="0" presId="urn:microsoft.com/office/officeart/2005/8/layout/hierarchy2"/>
    <dgm:cxn modelId="{46459D15-2742-426A-9E13-E2A9933A6601}" type="presOf" srcId="{0BD7BD35-AF5E-41F7-A5F4-3656D09FC1FC}" destId="{2739DF00-3032-4EA4-BE6B-6E98238976E7}" srcOrd="1" destOrd="0" presId="urn:microsoft.com/office/officeart/2005/8/layout/hierarchy2"/>
    <dgm:cxn modelId="{E67AF919-D317-49FD-9C55-CBB66A6B3386}" type="presOf" srcId="{AA72D156-8F7A-454C-BD1F-0462ED44130D}" destId="{A40418C7-ACF5-4404-AB2F-D0DA533B247C}" srcOrd="0" destOrd="0" presId="urn:microsoft.com/office/officeart/2005/8/layout/hierarchy2"/>
    <dgm:cxn modelId="{BCA34821-E7DC-45B3-B8EA-BC5E94DA06DB}" type="presOf" srcId="{A2BB4ACD-FDF1-4963-B2B2-EF726ECB1CA4}" destId="{1C756F20-5D52-4742-9CC4-A35A760EC860}" srcOrd="0" destOrd="0" presId="urn:microsoft.com/office/officeart/2005/8/layout/hierarchy2"/>
    <dgm:cxn modelId="{50F68130-587D-4D8E-80BE-DAD49B217E6A}" srcId="{C0035219-E9B9-4DB1-A093-57E79B064978}" destId="{A2BB4ACD-FDF1-4963-B2B2-EF726ECB1CA4}" srcOrd="1" destOrd="0" parTransId="{C6C5FD3F-4A28-4B4F-AC27-59F7E994FACD}" sibTransId="{B5834273-69BC-4CC5-9303-C5F4624CB15E}"/>
    <dgm:cxn modelId="{A4EF8433-5ABE-480C-B3BB-6ECD772F8522}" srcId="{0418CB7B-52CF-4FCF-983B-853AE824369C}" destId="{BEC1493D-1315-46B8-96F9-BF0C67731C4F}" srcOrd="2" destOrd="0" parTransId="{94E30EB4-9B49-4828-A1D8-34A8C793A737}" sibTransId="{6E864BEE-36F9-4C89-90C5-8706926876D2}"/>
    <dgm:cxn modelId="{056B0636-10BB-425A-995C-DC7DD51FBAF4}" type="presOf" srcId="{0BD7BD35-AF5E-41F7-A5F4-3656D09FC1FC}" destId="{84B299DF-6035-4AE2-B873-48422406925B}" srcOrd="0" destOrd="0" presId="urn:microsoft.com/office/officeart/2005/8/layout/hierarchy2"/>
    <dgm:cxn modelId="{DC869B3C-77F5-465D-AB0A-717A7CCCD5D9}" srcId="{B0A44C45-7F70-49A5-8A69-D9106EAF01B8}" destId="{7331DE99-216F-4C48-9D6E-BA9A9A5744E4}" srcOrd="0" destOrd="0" parTransId="{5BB90013-E5D5-44AC-B865-E53793D52AF9}" sibTransId="{2D789CFA-4B45-4F33-A29A-05EFFD4956AE}"/>
    <dgm:cxn modelId="{68391C3E-BD16-48C5-9577-69975CECCCEF}" type="presOf" srcId="{950A84C2-EAF0-4EE6-B152-AE81ACCC9B45}" destId="{F01730BF-3098-4C0B-94AE-4119D4CCBF77}" srcOrd="0" destOrd="0" presId="urn:microsoft.com/office/officeart/2005/8/layout/hierarchy2"/>
    <dgm:cxn modelId="{B31F8941-A6DA-42A3-9A3D-7698A2B5E8F3}" type="presOf" srcId="{C6C5FD3F-4A28-4B4F-AC27-59F7E994FACD}" destId="{6850902F-4565-4A65-AC12-DDFC12EB8F89}" srcOrd="0" destOrd="0" presId="urn:microsoft.com/office/officeart/2005/8/layout/hierarchy2"/>
    <dgm:cxn modelId="{8215D348-8FEB-4903-A582-3D3135CD45C3}" type="presOf" srcId="{92494B58-0FFE-4244-A258-9C13605ED2D3}" destId="{66B974FF-5ED1-46CB-AA26-1C8540319A30}" srcOrd="1" destOrd="0" presId="urn:microsoft.com/office/officeart/2005/8/layout/hierarchy2"/>
    <dgm:cxn modelId="{B617A04F-EFA3-4694-9FC5-339B54A633D4}" type="presOf" srcId="{07C9B5F0-8F21-4EF0-8B5E-4098169E4308}" destId="{53A344B5-48F0-424E-BD3C-4B0C73C8B8F1}" srcOrd="1" destOrd="0" presId="urn:microsoft.com/office/officeart/2005/8/layout/hierarchy2"/>
    <dgm:cxn modelId="{786A2650-CA65-482B-9BA3-6F1330137B7C}" type="presOf" srcId="{613721D1-709D-4B87-BFEC-A6F2E44E95DD}" destId="{6420842D-E43F-4FE5-902A-6B515F116CB5}" srcOrd="0" destOrd="0" presId="urn:microsoft.com/office/officeart/2005/8/layout/hierarchy2"/>
    <dgm:cxn modelId="{F5691352-9FF7-43D9-9A9E-5E39465F6678}" srcId="{C0035219-E9B9-4DB1-A093-57E79B064978}" destId="{65282D50-A9CA-45B1-81FA-A5E8FA5F830E}" srcOrd="0" destOrd="0" parTransId="{950A84C2-EAF0-4EE6-B152-AE81ACCC9B45}" sibTransId="{9879F1A7-568A-47A3-8EDD-989677E6CDA4}"/>
    <dgm:cxn modelId="{32365D59-7EBE-442C-8F85-BCA343859A17}" type="presOf" srcId="{65282D50-A9CA-45B1-81FA-A5E8FA5F830E}" destId="{C43525C1-BA76-45EC-A3DF-B92FEEA24367}" srcOrd="0" destOrd="0" presId="urn:microsoft.com/office/officeart/2005/8/layout/hierarchy2"/>
    <dgm:cxn modelId="{F6B85661-40E9-4AA1-9BE0-27E9EB134BE5}" srcId="{E6D69F13-AE37-436D-AF2B-6C05ADD256DE}" destId="{B0A44C45-7F70-49A5-8A69-D9106EAF01B8}" srcOrd="0" destOrd="0" parTransId="{70A5652F-6B2C-4A3C-B9EF-DBA816646A2C}" sibTransId="{70AD06CA-13B4-4567-B3E3-D1CE0ABEA2A5}"/>
    <dgm:cxn modelId="{FDE2A365-581F-4898-AF5C-58F6F8E6A3DA}" type="presOf" srcId="{94E30EB4-9B49-4828-A1D8-34A8C793A737}" destId="{597DBB70-540E-451A-B78B-235EC93DE547}" srcOrd="0" destOrd="0" presId="urn:microsoft.com/office/officeart/2005/8/layout/hierarchy2"/>
    <dgm:cxn modelId="{FE1D676A-4C19-4DED-8B73-691233C14FC5}" type="presOf" srcId="{8D6A5FE7-E016-4DFC-BD36-F1EB2C3E3EF8}" destId="{4060B1CD-46D4-4D8F-AA81-5B63F8DF3ECB}" srcOrd="0" destOrd="0" presId="urn:microsoft.com/office/officeart/2005/8/layout/hierarchy2"/>
    <dgm:cxn modelId="{3F02666C-A795-4162-A296-B47F0602F5AA}" type="presOf" srcId="{8D6A5FE7-E016-4DFC-BD36-F1EB2C3E3EF8}" destId="{82168882-8E7F-435A-9994-CE19ABB83A74}" srcOrd="1" destOrd="0" presId="urn:microsoft.com/office/officeart/2005/8/layout/hierarchy2"/>
    <dgm:cxn modelId="{20CB2B70-B867-421C-8EE7-21D4C41CC742}" type="presOf" srcId="{0C64FF47-D0E0-4920-BCEA-2DCDE4184FBF}" destId="{4E6E82C2-6253-45C5-A390-F50A2BC89FA1}" srcOrd="0" destOrd="0" presId="urn:microsoft.com/office/officeart/2005/8/layout/hierarchy2"/>
    <dgm:cxn modelId="{CC57C577-C986-4E20-94BB-2D5887F6AA5B}" srcId="{B0A44C45-7F70-49A5-8A69-D9106EAF01B8}" destId="{0418CB7B-52CF-4FCF-983B-853AE824369C}" srcOrd="1" destOrd="0" parTransId="{B7693C06-47ED-4FD5-9F93-933B1B539A0E}" sibTransId="{DBC2925B-B3AC-41B4-898B-38E73835B184}"/>
    <dgm:cxn modelId="{47AA8F79-AAEB-4F2B-9884-ACE231588409}" type="presOf" srcId="{07C9B5F0-8F21-4EF0-8B5E-4098169E4308}" destId="{A7513675-7065-4838-9F64-F3F555153AA7}" srcOrd="0" destOrd="0" presId="urn:microsoft.com/office/officeart/2005/8/layout/hierarchy2"/>
    <dgm:cxn modelId="{C3D45F7B-7B04-4D5A-B229-279FEAF65D8B}" type="presOf" srcId="{92494B58-0FFE-4244-A258-9C13605ED2D3}" destId="{889B6247-938D-4C80-810D-857D0335D345}" srcOrd="0" destOrd="0" presId="urn:microsoft.com/office/officeart/2005/8/layout/hierarchy2"/>
    <dgm:cxn modelId="{E1682C82-A6A0-4357-A311-92D8F3035F78}" type="presOf" srcId="{DF6D78CF-4C64-4CB3-AA4D-89CD9300B59F}" destId="{F54CB151-1385-4D78-A35E-45629319DD0E}" srcOrd="0" destOrd="0" presId="urn:microsoft.com/office/officeart/2005/8/layout/hierarchy2"/>
    <dgm:cxn modelId="{C4B98382-9D64-44D9-A1FD-8DBCE672B7D5}" type="presOf" srcId="{0418CB7B-52CF-4FCF-983B-853AE824369C}" destId="{390FDE8E-6CB9-4383-A0AF-80FC2059D8F9}" srcOrd="0" destOrd="0" presId="urn:microsoft.com/office/officeart/2005/8/layout/hierarchy2"/>
    <dgm:cxn modelId="{14618782-DB87-4B30-B1CC-BAC550C3C87C}" srcId="{0418CB7B-52CF-4FCF-983B-853AE824369C}" destId="{FAA676DA-D1F6-4AD8-83AE-F870118AD561}" srcOrd="0" destOrd="0" parTransId="{8CFF03D6-2DDC-466D-A5CA-2F71DDA494A7}" sibTransId="{922539EB-94E0-4394-B775-975C2CAF93E8}"/>
    <dgm:cxn modelId="{1FD5A382-3957-47E1-96C6-3377770AC810}" type="presOf" srcId="{0E959102-67AE-4204-B367-6189D44D5310}" destId="{6F05DFB0-2E03-4CF4-A5D2-3813E8CF6329}" srcOrd="0" destOrd="0" presId="urn:microsoft.com/office/officeart/2005/8/layout/hierarchy2"/>
    <dgm:cxn modelId="{29121586-BBDB-4836-8360-C6A38BCDDC78}" type="presOf" srcId="{B7693C06-47ED-4FD5-9F93-933B1B539A0E}" destId="{8F9E6320-1A9E-4CCA-B4C6-C9948EDAA58F}" srcOrd="1" destOrd="0" presId="urn:microsoft.com/office/officeart/2005/8/layout/hierarchy2"/>
    <dgm:cxn modelId="{0E65C096-4169-4CD0-ABBA-0D251F217A4C}" type="presOf" srcId="{FAA676DA-D1F6-4AD8-83AE-F870118AD561}" destId="{92F44B05-7A44-4BCA-A850-8487655F7FA7}" srcOrd="0" destOrd="0" presId="urn:microsoft.com/office/officeart/2005/8/layout/hierarchy2"/>
    <dgm:cxn modelId="{19879A98-F7BE-4309-8056-B1B093C4FDCA}" type="presOf" srcId="{950A84C2-EAF0-4EE6-B152-AE81ACCC9B45}" destId="{0B5A4F19-DC57-4CFF-8ABC-0626D41F4A0E}" srcOrd="1" destOrd="0" presId="urn:microsoft.com/office/officeart/2005/8/layout/hierarchy2"/>
    <dgm:cxn modelId="{A85B0EA4-649D-4968-AC0C-36D43D70DC61}" type="presOf" srcId="{7331DE99-216F-4C48-9D6E-BA9A9A5744E4}" destId="{9A6C7C53-88B3-4B1A-9D1F-ABA06DCC92EB}" srcOrd="0" destOrd="0" presId="urn:microsoft.com/office/officeart/2005/8/layout/hierarchy2"/>
    <dgm:cxn modelId="{CD1C60AD-C8C4-4ADB-9DA4-5DD2E2946478}" type="presOf" srcId="{8CFF03D6-2DDC-466D-A5CA-2F71DDA494A7}" destId="{CD2402FC-2DBE-4635-BC01-014933415DC6}" srcOrd="0" destOrd="0" presId="urn:microsoft.com/office/officeart/2005/8/layout/hierarchy2"/>
    <dgm:cxn modelId="{AF7F23AF-601A-46C9-B3D1-DD1F620BA0DC}" type="presOf" srcId="{BC9AAC44-AF7E-4691-8F61-79A899236470}" destId="{39AB4805-FDFB-4758-8E64-5B4210F1F5E7}" srcOrd="1" destOrd="0" presId="urn:microsoft.com/office/officeart/2005/8/layout/hierarchy2"/>
    <dgm:cxn modelId="{19FF19B7-064A-4E4E-9288-28C8C8B2F1A7}" srcId="{0418CB7B-52CF-4FCF-983B-853AE824369C}" destId="{DF6D78CF-4C64-4CB3-AA4D-89CD9300B59F}" srcOrd="4" destOrd="0" parTransId="{0BD7BD35-AF5E-41F7-A5F4-3656D09FC1FC}" sibTransId="{5BC47642-75E5-4890-B3A5-66917DEC7775}"/>
    <dgm:cxn modelId="{6ECCC1B8-6134-46CB-9CE7-EDDC9ED82F70}" srcId="{0E959102-67AE-4204-B367-6189D44D5310}" destId="{0C64FF47-D0E0-4920-BCEA-2DCDE4184FBF}" srcOrd="0" destOrd="0" parTransId="{BC9AAC44-AF7E-4691-8F61-79A899236470}" sibTransId="{56463922-219F-4731-82EC-8DF4BEC1686F}"/>
    <dgm:cxn modelId="{3E6F0FBE-C7CD-485C-B4FE-49A36A3D67B7}" srcId="{B0A44C45-7F70-49A5-8A69-D9106EAF01B8}" destId="{AA72D156-8F7A-454C-BD1F-0462ED44130D}" srcOrd="2" destOrd="0" parTransId="{8D6A5FE7-E016-4DFC-BD36-F1EB2C3E3EF8}" sibTransId="{F46746D9-DD8B-4B38-9386-99A173FB741E}"/>
    <dgm:cxn modelId="{9638B4C5-1D5E-4DA9-8B8E-BDEAC9C928D6}" type="presOf" srcId="{BEC1493D-1315-46B8-96F9-BF0C67731C4F}" destId="{A44F2CBC-4271-4C39-BB10-37EBF811246A}" srcOrd="0" destOrd="0" presId="urn:microsoft.com/office/officeart/2005/8/layout/hierarchy2"/>
    <dgm:cxn modelId="{DC4FA8C6-20E0-4886-A269-904A6170F3DA}" srcId="{0418CB7B-52CF-4FCF-983B-853AE824369C}" destId="{C0035219-E9B9-4DB1-A093-57E79B064978}" srcOrd="1" destOrd="0" parTransId="{07C9B5F0-8F21-4EF0-8B5E-4098169E4308}" sibTransId="{AAC7977E-D6DD-4FC8-A06F-181F7EA6C647}"/>
    <dgm:cxn modelId="{4878A2D5-D489-4DE3-9650-6A64666BE99D}" type="presOf" srcId="{B0A44C45-7F70-49A5-8A69-D9106EAF01B8}" destId="{9BF338F6-2BEC-4367-8B1E-386E97A46B9A}" srcOrd="0" destOrd="0" presId="urn:microsoft.com/office/officeart/2005/8/layout/hierarchy2"/>
    <dgm:cxn modelId="{6602BED5-49D8-47FE-AD43-7C115E9623DA}" type="presOf" srcId="{A2875D5C-3694-4CE2-9A04-5B5BFBC7AF09}" destId="{CD05CEC0-70B3-435D-8AFD-31F19A3598C6}" srcOrd="1" destOrd="0" presId="urn:microsoft.com/office/officeart/2005/8/layout/hierarchy2"/>
    <dgm:cxn modelId="{3DBC06E3-CA2D-4A96-9A1C-C36334ACDE24}" srcId="{0E959102-67AE-4204-B367-6189D44D5310}" destId="{613721D1-709D-4B87-BFEC-A6F2E44E95DD}" srcOrd="1" destOrd="0" parTransId="{A2875D5C-3694-4CE2-9A04-5B5BFBC7AF09}" sibTransId="{E601DA56-169D-4B43-82EF-915ED03E39B0}"/>
    <dgm:cxn modelId="{DA7311EC-AA9B-4721-91BF-FE096F703223}" type="presOf" srcId="{5BB90013-E5D5-44AC-B865-E53793D52AF9}" destId="{B97A4381-A7D6-4404-8B2B-DAD32DDBC769}" srcOrd="1" destOrd="0" presId="urn:microsoft.com/office/officeart/2005/8/layout/hierarchy2"/>
    <dgm:cxn modelId="{FC888BEC-C0E0-4EA8-B678-B4315E50A966}" type="presOf" srcId="{E6D69F13-AE37-436D-AF2B-6C05ADD256DE}" destId="{A23A1D76-B29F-489A-9124-8C7260C3770B}" srcOrd="0" destOrd="0" presId="urn:microsoft.com/office/officeart/2005/8/layout/hierarchy2"/>
    <dgm:cxn modelId="{E0B95AF6-7766-472C-A4F4-0F9F59F30565}" srcId="{0418CB7B-52CF-4FCF-983B-853AE824369C}" destId="{0E959102-67AE-4204-B367-6189D44D5310}" srcOrd="3" destOrd="0" parTransId="{92494B58-0FFE-4244-A258-9C13605ED2D3}" sibTransId="{A92C5FAF-E519-465B-818F-B7BB1E4B9715}"/>
    <dgm:cxn modelId="{1295FFF7-DAB5-47BC-B6FD-39B50F12F5BE}" type="presOf" srcId="{BC9AAC44-AF7E-4691-8F61-79A899236470}" destId="{0467D012-46BF-4882-9A10-8E121878DC3C}" srcOrd="0" destOrd="0" presId="urn:microsoft.com/office/officeart/2005/8/layout/hierarchy2"/>
    <dgm:cxn modelId="{9EDF11F9-4F48-4103-A86A-9C20D8CFA881}" type="presOf" srcId="{C0035219-E9B9-4DB1-A093-57E79B064978}" destId="{B72B1801-DEBA-4C85-84C9-6C83A6712B8E}" srcOrd="0" destOrd="0" presId="urn:microsoft.com/office/officeart/2005/8/layout/hierarchy2"/>
    <dgm:cxn modelId="{6BE944F9-6CF6-4B3C-9F27-F3B580A44D85}" type="presOf" srcId="{8CFF03D6-2DDC-466D-A5CA-2F71DDA494A7}" destId="{9CD446FD-7777-4CED-B229-96C26983CD38}" srcOrd="1" destOrd="0" presId="urn:microsoft.com/office/officeart/2005/8/layout/hierarchy2"/>
    <dgm:cxn modelId="{2546B9F9-D6D6-4FE4-8C2B-E46D6B127F9C}" type="presOf" srcId="{A2875D5C-3694-4CE2-9A04-5B5BFBC7AF09}" destId="{C43B3089-9EAA-4250-A6EC-E0B6E794F358}" srcOrd="0" destOrd="0" presId="urn:microsoft.com/office/officeart/2005/8/layout/hierarchy2"/>
    <dgm:cxn modelId="{CDDACFFE-CA14-4C1F-ACA6-459E780FD58F}" type="presOf" srcId="{B7693C06-47ED-4FD5-9F93-933B1B539A0E}" destId="{1011CD0A-1956-4292-B0BF-BCB1838E50D6}" srcOrd="0" destOrd="0" presId="urn:microsoft.com/office/officeart/2005/8/layout/hierarchy2"/>
    <dgm:cxn modelId="{3860E150-8C5B-4AE9-ABA2-F92234D4B1A5}" type="presParOf" srcId="{A23A1D76-B29F-489A-9124-8C7260C3770B}" destId="{8F342BF8-84A9-4AA3-99E9-EAA0882EE817}" srcOrd="0" destOrd="0" presId="urn:microsoft.com/office/officeart/2005/8/layout/hierarchy2"/>
    <dgm:cxn modelId="{2AAAB639-FDFB-4293-83A4-58A167CC947E}" type="presParOf" srcId="{8F342BF8-84A9-4AA3-99E9-EAA0882EE817}" destId="{9BF338F6-2BEC-4367-8B1E-386E97A46B9A}" srcOrd="0" destOrd="0" presId="urn:microsoft.com/office/officeart/2005/8/layout/hierarchy2"/>
    <dgm:cxn modelId="{A18D91A8-4E2F-4089-96E0-E1A33104ABF4}" type="presParOf" srcId="{8F342BF8-84A9-4AA3-99E9-EAA0882EE817}" destId="{3A6651B5-DC72-46CE-AF43-D5F39476C6AC}" srcOrd="1" destOrd="0" presId="urn:microsoft.com/office/officeart/2005/8/layout/hierarchy2"/>
    <dgm:cxn modelId="{6F02AFBF-9379-4DDC-B31C-8E8D5098782C}" type="presParOf" srcId="{3A6651B5-DC72-46CE-AF43-D5F39476C6AC}" destId="{5846E5BA-2AEF-41EB-AB84-4FAA58532CAC}" srcOrd="0" destOrd="0" presId="urn:microsoft.com/office/officeart/2005/8/layout/hierarchy2"/>
    <dgm:cxn modelId="{C354F341-8CF1-4F55-B3C1-66C7ECAC51E8}" type="presParOf" srcId="{5846E5BA-2AEF-41EB-AB84-4FAA58532CAC}" destId="{B97A4381-A7D6-4404-8B2B-DAD32DDBC769}" srcOrd="0" destOrd="0" presId="urn:microsoft.com/office/officeart/2005/8/layout/hierarchy2"/>
    <dgm:cxn modelId="{1A07A9C8-1465-4884-B83C-488F17AAA5FD}" type="presParOf" srcId="{3A6651B5-DC72-46CE-AF43-D5F39476C6AC}" destId="{47022237-9727-45EC-A59E-39728B9E06B5}" srcOrd="1" destOrd="0" presId="urn:microsoft.com/office/officeart/2005/8/layout/hierarchy2"/>
    <dgm:cxn modelId="{49093A1F-6B5E-461A-A3CA-31E2535375E5}" type="presParOf" srcId="{47022237-9727-45EC-A59E-39728B9E06B5}" destId="{9A6C7C53-88B3-4B1A-9D1F-ABA06DCC92EB}" srcOrd="0" destOrd="0" presId="urn:microsoft.com/office/officeart/2005/8/layout/hierarchy2"/>
    <dgm:cxn modelId="{1085D06B-4C5F-423B-B6E3-BDE2301D3DEE}" type="presParOf" srcId="{47022237-9727-45EC-A59E-39728B9E06B5}" destId="{99C015AC-5FDA-4731-B6CE-82E5081844CA}" srcOrd="1" destOrd="0" presId="urn:microsoft.com/office/officeart/2005/8/layout/hierarchy2"/>
    <dgm:cxn modelId="{3BA88F89-C42C-45DF-97EC-190EA4F64D9E}" type="presParOf" srcId="{3A6651B5-DC72-46CE-AF43-D5F39476C6AC}" destId="{1011CD0A-1956-4292-B0BF-BCB1838E50D6}" srcOrd="2" destOrd="0" presId="urn:microsoft.com/office/officeart/2005/8/layout/hierarchy2"/>
    <dgm:cxn modelId="{5F28A730-7844-4650-81A0-B2CCF76CDB29}" type="presParOf" srcId="{1011CD0A-1956-4292-B0BF-BCB1838E50D6}" destId="{8F9E6320-1A9E-4CCA-B4C6-C9948EDAA58F}" srcOrd="0" destOrd="0" presId="urn:microsoft.com/office/officeart/2005/8/layout/hierarchy2"/>
    <dgm:cxn modelId="{8FB4823C-71B6-441B-8A8C-FD151DEC4D40}" type="presParOf" srcId="{3A6651B5-DC72-46CE-AF43-D5F39476C6AC}" destId="{CE0ECFE6-543E-44FD-8571-2381271447C9}" srcOrd="3" destOrd="0" presId="urn:microsoft.com/office/officeart/2005/8/layout/hierarchy2"/>
    <dgm:cxn modelId="{1216CF39-A574-42E1-8D47-207C01E7BE62}" type="presParOf" srcId="{CE0ECFE6-543E-44FD-8571-2381271447C9}" destId="{390FDE8E-6CB9-4383-A0AF-80FC2059D8F9}" srcOrd="0" destOrd="0" presId="urn:microsoft.com/office/officeart/2005/8/layout/hierarchy2"/>
    <dgm:cxn modelId="{52512BBE-C9F5-44DC-9804-7AF9945C1D61}" type="presParOf" srcId="{CE0ECFE6-543E-44FD-8571-2381271447C9}" destId="{20C7B5FC-8771-45AD-858E-AC9033E0203A}" srcOrd="1" destOrd="0" presId="urn:microsoft.com/office/officeart/2005/8/layout/hierarchy2"/>
    <dgm:cxn modelId="{498069A5-8FF3-4D24-92B7-27F9DC74CDFA}" type="presParOf" srcId="{20C7B5FC-8771-45AD-858E-AC9033E0203A}" destId="{CD2402FC-2DBE-4635-BC01-014933415DC6}" srcOrd="0" destOrd="0" presId="urn:microsoft.com/office/officeart/2005/8/layout/hierarchy2"/>
    <dgm:cxn modelId="{DFC9879D-D575-4FC1-BF32-E40D5B8E2E2F}" type="presParOf" srcId="{CD2402FC-2DBE-4635-BC01-014933415DC6}" destId="{9CD446FD-7777-4CED-B229-96C26983CD38}" srcOrd="0" destOrd="0" presId="urn:microsoft.com/office/officeart/2005/8/layout/hierarchy2"/>
    <dgm:cxn modelId="{9FB27AD0-8CB8-40BD-82F5-28C7811116A8}" type="presParOf" srcId="{20C7B5FC-8771-45AD-858E-AC9033E0203A}" destId="{18ABEEB6-E041-4922-87EB-82F6ABA81530}" srcOrd="1" destOrd="0" presId="urn:microsoft.com/office/officeart/2005/8/layout/hierarchy2"/>
    <dgm:cxn modelId="{A8680BE5-EA7C-4C5E-8A6D-0FA0A69F37D9}" type="presParOf" srcId="{18ABEEB6-E041-4922-87EB-82F6ABA81530}" destId="{92F44B05-7A44-4BCA-A850-8487655F7FA7}" srcOrd="0" destOrd="0" presId="urn:microsoft.com/office/officeart/2005/8/layout/hierarchy2"/>
    <dgm:cxn modelId="{9C76EF4F-EDFA-439D-BFD4-DE0912D398AF}" type="presParOf" srcId="{18ABEEB6-E041-4922-87EB-82F6ABA81530}" destId="{BB4C9E76-9725-448E-90B2-5C7FDCFB97A8}" srcOrd="1" destOrd="0" presId="urn:microsoft.com/office/officeart/2005/8/layout/hierarchy2"/>
    <dgm:cxn modelId="{5A4CEC4B-E2AD-4B40-895C-9DA759B79600}" type="presParOf" srcId="{20C7B5FC-8771-45AD-858E-AC9033E0203A}" destId="{A7513675-7065-4838-9F64-F3F555153AA7}" srcOrd="2" destOrd="0" presId="urn:microsoft.com/office/officeart/2005/8/layout/hierarchy2"/>
    <dgm:cxn modelId="{4C1C9BD6-7C54-453F-8A93-6DB49DBECFA6}" type="presParOf" srcId="{A7513675-7065-4838-9F64-F3F555153AA7}" destId="{53A344B5-48F0-424E-BD3C-4B0C73C8B8F1}" srcOrd="0" destOrd="0" presId="urn:microsoft.com/office/officeart/2005/8/layout/hierarchy2"/>
    <dgm:cxn modelId="{BDFD3F8D-3259-46AB-974C-56A5136C9B9B}" type="presParOf" srcId="{20C7B5FC-8771-45AD-858E-AC9033E0203A}" destId="{5F8ADFCD-83A1-4042-B81D-D2BDAED10F21}" srcOrd="3" destOrd="0" presId="urn:microsoft.com/office/officeart/2005/8/layout/hierarchy2"/>
    <dgm:cxn modelId="{FD89C948-E906-4F45-BB69-248121CC7EAF}" type="presParOf" srcId="{5F8ADFCD-83A1-4042-B81D-D2BDAED10F21}" destId="{B72B1801-DEBA-4C85-84C9-6C83A6712B8E}" srcOrd="0" destOrd="0" presId="urn:microsoft.com/office/officeart/2005/8/layout/hierarchy2"/>
    <dgm:cxn modelId="{68A99E2D-BDCB-49F7-9EBB-FBF63543E055}" type="presParOf" srcId="{5F8ADFCD-83A1-4042-B81D-D2BDAED10F21}" destId="{182BD58D-D4C5-4C7D-A1E9-6A45F4887E9E}" srcOrd="1" destOrd="0" presId="urn:microsoft.com/office/officeart/2005/8/layout/hierarchy2"/>
    <dgm:cxn modelId="{B4DEAAF7-51F1-4080-9385-1AF4B700E949}" type="presParOf" srcId="{182BD58D-D4C5-4C7D-A1E9-6A45F4887E9E}" destId="{F01730BF-3098-4C0B-94AE-4119D4CCBF77}" srcOrd="0" destOrd="0" presId="urn:microsoft.com/office/officeart/2005/8/layout/hierarchy2"/>
    <dgm:cxn modelId="{0BEE9107-1F23-4366-84F3-5A93D1916363}" type="presParOf" srcId="{F01730BF-3098-4C0B-94AE-4119D4CCBF77}" destId="{0B5A4F19-DC57-4CFF-8ABC-0626D41F4A0E}" srcOrd="0" destOrd="0" presId="urn:microsoft.com/office/officeart/2005/8/layout/hierarchy2"/>
    <dgm:cxn modelId="{E09330D1-4723-49D0-855C-6EBADCE110FD}" type="presParOf" srcId="{182BD58D-D4C5-4C7D-A1E9-6A45F4887E9E}" destId="{2035924C-D806-43F0-8171-9989422AAFB9}" srcOrd="1" destOrd="0" presId="urn:microsoft.com/office/officeart/2005/8/layout/hierarchy2"/>
    <dgm:cxn modelId="{83F96A32-5F01-47A9-A8B1-D95BC5C92140}" type="presParOf" srcId="{2035924C-D806-43F0-8171-9989422AAFB9}" destId="{C43525C1-BA76-45EC-A3DF-B92FEEA24367}" srcOrd="0" destOrd="0" presId="urn:microsoft.com/office/officeart/2005/8/layout/hierarchy2"/>
    <dgm:cxn modelId="{624D82C6-E3F5-4035-A07E-B61AB21C288B}" type="presParOf" srcId="{2035924C-D806-43F0-8171-9989422AAFB9}" destId="{C9EB4824-A023-4809-8075-E7B6233E1B1F}" srcOrd="1" destOrd="0" presId="urn:microsoft.com/office/officeart/2005/8/layout/hierarchy2"/>
    <dgm:cxn modelId="{BC6F2ACC-3FF2-4FC0-A95F-E941EBB5EC52}" type="presParOf" srcId="{182BD58D-D4C5-4C7D-A1E9-6A45F4887E9E}" destId="{6850902F-4565-4A65-AC12-DDFC12EB8F89}" srcOrd="2" destOrd="0" presId="urn:microsoft.com/office/officeart/2005/8/layout/hierarchy2"/>
    <dgm:cxn modelId="{E21DF0E5-C5E4-4D7A-BAAB-62A845CA29A5}" type="presParOf" srcId="{6850902F-4565-4A65-AC12-DDFC12EB8F89}" destId="{609816E0-4BF1-4810-9A86-8460E8CC2D2E}" srcOrd="0" destOrd="0" presId="urn:microsoft.com/office/officeart/2005/8/layout/hierarchy2"/>
    <dgm:cxn modelId="{4BAA7D2A-45B8-4B29-8C9D-22E6AA677AE3}" type="presParOf" srcId="{182BD58D-D4C5-4C7D-A1E9-6A45F4887E9E}" destId="{2270AC24-094B-4498-8727-E36A597E2182}" srcOrd="3" destOrd="0" presId="urn:microsoft.com/office/officeart/2005/8/layout/hierarchy2"/>
    <dgm:cxn modelId="{7D271505-DEF1-4365-9CE8-13B3D3A93BC8}" type="presParOf" srcId="{2270AC24-094B-4498-8727-E36A597E2182}" destId="{1C756F20-5D52-4742-9CC4-A35A760EC860}" srcOrd="0" destOrd="0" presId="urn:microsoft.com/office/officeart/2005/8/layout/hierarchy2"/>
    <dgm:cxn modelId="{DA77C3E5-8373-4ADE-B1F3-0C68592B172A}" type="presParOf" srcId="{2270AC24-094B-4498-8727-E36A597E2182}" destId="{B76FB4CC-A30C-4A07-AB82-61C2C33E5EBB}" srcOrd="1" destOrd="0" presId="urn:microsoft.com/office/officeart/2005/8/layout/hierarchy2"/>
    <dgm:cxn modelId="{6494F4C9-70BE-44E0-9D41-2749BCAEC803}" type="presParOf" srcId="{20C7B5FC-8771-45AD-858E-AC9033E0203A}" destId="{597DBB70-540E-451A-B78B-235EC93DE547}" srcOrd="4" destOrd="0" presId="urn:microsoft.com/office/officeart/2005/8/layout/hierarchy2"/>
    <dgm:cxn modelId="{AFD2336E-1DD3-4B85-AC73-F981CB8F5953}" type="presParOf" srcId="{597DBB70-540E-451A-B78B-235EC93DE547}" destId="{65428672-1E0F-4D36-9D51-43476F613932}" srcOrd="0" destOrd="0" presId="urn:microsoft.com/office/officeart/2005/8/layout/hierarchy2"/>
    <dgm:cxn modelId="{992A5BF2-B727-462F-A475-C9C0A379C65A}" type="presParOf" srcId="{20C7B5FC-8771-45AD-858E-AC9033E0203A}" destId="{8AD0195E-9843-4FD2-99BC-6683F0C575F8}" srcOrd="5" destOrd="0" presId="urn:microsoft.com/office/officeart/2005/8/layout/hierarchy2"/>
    <dgm:cxn modelId="{90E06AB9-F67E-412C-A355-974D8DF7C237}" type="presParOf" srcId="{8AD0195E-9843-4FD2-99BC-6683F0C575F8}" destId="{A44F2CBC-4271-4C39-BB10-37EBF811246A}" srcOrd="0" destOrd="0" presId="urn:microsoft.com/office/officeart/2005/8/layout/hierarchy2"/>
    <dgm:cxn modelId="{63B119B1-80BC-4C1B-9015-819FCD61A29D}" type="presParOf" srcId="{8AD0195E-9843-4FD2-99BC-6683F0C575F8}" destId="{3A578F7F-EA95-450B-97B6-9CC991FB8D52}" srcOrd="1" destOrd="0" presId="urn:microsoft.com/office/officeart/2005/8/layout/hierarchy2"/>
    <dgm:cxn modelId="{C8D0CDE4-4654-470D-A3BB-13ADB197A43C}" type="presParOf" srcId="{20C7B5FC-8771-45AD-858E-AC9033E0203A}" destId="{889B6247-938D-4C80-810D-857D0335D345}" srcOrd="6" destOrd="0" presId="urn:microsoft.com/office/officeart/2005/8/layout/hierarchy2"/>
    <dgm:cxn modelId="{704C0268-941F-4A43-BFF1-A00E140A5B6B}" type="presParOf" srcId="{889B6247-938D-4C80-810D-857D0335D345}" destId="{66B974FF-5ED1-46CB-AA26-1C8540319A30}" srcOrd="0" destOrd="0" presId="urn:microsoft.com/office/officeart/2005/8/layout/hierarchy2"/>
    <dgm:cxn modelId="{482FA9CF-B79C-4F05-8818-E2BD3664E5DF}" type="presParOf" srcId="{20C7B5FC-8771-45AD-858E-AC9033E0203A}" destId="{68E80EFF-F162-4B29-94AD-861FCEC6A67C}" srcOrd="7" destOrd="0" presId="urn:microsoft.com/office/officeart/2005/8/layout/hierarchy2"/>
    <dgm:cxn modelId="{F7171231-4490-4C20-ADFD-EB1419A70810}" type="presParOf" srcId="{68E80EFF-F162-4B29-94AD-861FCEC6A67C}" destId="{6F05DFB0-2E03-4CF4-A5D2-3813E8CF6329}" srcOrd="0" destOrd="0" presId="urn:microsoft.com/office/officeart/2005/8/layout/hierarchy2"/>
    <dgm:cxn modelId="{DC3424DF-B64C-48C8-9AAB-283A300B1672}" type="presParOf" srcId="{68E80EFF-F162-4B29-94AD-861FCEC6A67C}" destId="{E4D305D2-AC8C-403F-A543-F9CFF5D24A0D}" srcOrd="1" destOrd="0" presId="urn:microsoft.com/office/officeart/2005/8/layout/hierarchy2"/>
    <dgm:cxn modelId="{DFF0122F-EA49-44E7-8BE9-C7CF01448B53}" type="presParOf" srcId="{E4D305D2-AC8C-403F-A543-F9CFF5D24A0D}" destId="{0467D012-46BF-4882-9A10-8E121878DC3C}" srcOrd="0" destOrd="0" presId="urn:microsoft.com/office/officeart/2005/8/layout/hierarchy2"/>
    <dgm:cxn modelId="{D82D17CF-19A8-4FE8-9402-FFC1405175B8}" type="presParOf" srcId="{0467D012-46BF-4882-9A10-8E121878DC3C}" destId="{39AB4805-FDFB-4758-8E64-5B4210F1F5E7}" srcOrd="0" destOrd="0" presId="urn:microsoft.com/office/officeart/2005/8/layout/hierarchy2"/>
    <dgm:cxn modelId="{9098073E-F7F6-4E6F-8525-D36460228FD1}" type="presParOf" srcId="{E4D305D2-AC8C-403F-A543-F9CFF5D24A0D}" destId="{5CD295E0-7910-4B92-9911-D1FBF18E58F2}" srcOrd="1" destOrd="0" presId="urn:microsoft.com/office/officeart/2005/8/layout/hierarchy2"/>
    <dgm:cxn modelId="{9453FAC2-7684-4D7B-8B8B-2E163CCDCDF7}" type="presParOf" srcId="{5CD295E0-7910-4B92-9911-D1FBF18E58F2}" destId="{4E6E82C2-6253-45C5-A390-F50A2BC89FA1}" srcOrd="0" destOrd="0" presId="urn:microsoft.com/office/officeart/2005/8/layout/hierarchy2"/>
    <dgm:cxn modelId="{90F90ED5-EF2D-48F4-83DE-EEF2E28BB1D4}" type="presParOf" srcId="{5CD295E0-7910-4B92-9911-D1FBF18E58F2}" destId="{CE6D6FE6-432C-4A3E-8300-306886664D7F}" srcOrd="1" destOrd="0" presId="urn:microsoft.com/office/officeart/2005/8/layout/hierarchy2"/>
    <dgm:cxn modelId="{D1639F69-94C2-403D-AF3B-7994B642B419}" type="presParOf" srcId="{E4D305D2-AC8C-403F-A543-F9CFF5D24A0D}" destId="{C43B3089-9EAA-4250-A6EC-E0B6E794F358}" srcOrd="2" destOrd="0" presId="urn:microsoft.com/office/officeart/2005/8/layout/hierarchy2"/>
    <dgm:cxn modelId="{7319AFD1-4877-466E-A61E-2AEC3F94A081}" type="presParOf" srcId="{C43B3089-9EAA-4250-A6EC-E0B6E794F358}" destId="{CD05CEC0-70B3-435D-8AFD-31F19A3598C6}" srcOrd="0" destOrd="0" presId="urn:microsoft.com/office/officeart/2005/8/layout/hierarchy2"/>
    <dgm:cxn modelId="{C8DB04AB-C527-43E0-B785-9E0720D1D693}" type="presParOf" srcId="{E4D305D2-AC8C-403F-A543-F9CFF5D24A0D}" destId="{C827ECE1-4F4C-460D-90D6-ED023D949F9A}" srcOrd="3" destOrd="0" presId="urn:microsoft.com/office/officeart/2005/8/layout/hierarchy2"/>
    <dgm:cxn modelId="{78664EB4-9647-4E1D-B53F-68927610E4C5}" type="presParOf" srcId="{C827ECE1-4F4C-460D-90D6-ED023D949F9A}" destId="{6420842D-E43F-4FE5-902A-6B515F116CB5}" srcOrd="0" destOrd="0" presId="urn:microsoft.com/office/officeart/2005/8/layout/hierarchy2"/>
    <dgm:cxn modelId="{26FD5665-970B-44C6-82D3-4C74D9AC67F9}" type="presParOf" srcId="{C827ECE1-4F4C-460D-90D6-ED023D949F9A}" destId="{FC958C55-DA5D-4041-A3D2-4413E610A881}" srcOrd="1" destOrd="0" presId="urn:microsoft.com/office/officeart/2005/8/layout/hierarchy2"/>
    <dgm:cxn modelId="{EEE022D6-B3F0-4CCB-8BE4-7CF255993C01}" type="presParOf" srcId="{20C7B5FC-8771-45AD-858E-AC9033E0203A}" destId="{84B299DF-6035-4AE2-B873-48422406925B}" srcOrd="8" destOrd="0" presId="urn:microsoft.com/office/officeart/2005/8/layout/hierarchy2"/>
    <dgm:cxn modelId="{84FA7E3A-4570-4641-8F47-EF679B98FA67}" type="presParOf" srcId="{84B299DF-6035-4AE2-B873-48422406925B}" destId="{2739DF00-3032-4EA4-BE6B-6E98238976E7}" srcOrd="0" destOrd="0" presId="urn:microsoft.com/office/officeart/2005/8/layout/hierarchy2"/>
    <dgm:cxn modelId="{E660F596-E21E-4F12-B014-7190AC0851F7}" type="presParOf" srcId="{20C7B5FC-8771-45AD-858E-AC9033E0203A}" destId="{565BBC30-3F35-42ED-9E7D-E3FB4485681A}" srcOrd="9" destOrd="0" presId="urn:microsoft.com/office/officeart/2005/8/layout/hierarchy2"/>
    <dgm:cxn modelId="{5E8D50C0-B273-4EAC-92D6-F6A32711DFBA}" type="presParOf" srcId="{565BBC30-3F35-42ED-9E7D-E3FB4485681A}" destId="{F54CB151-1385-4D78-A35E-45629319DD0E}" srcOrd="0" destOrd="0" presId="urn:microsoft.com/office/officeart/2005/8/layout/hierarchy2"/>
    <dgm:cxn modelId="{7AA7DC26-F3DD-4C48-B1CF-C614C2FEC80A}" type="presParOf" srcId="{565BBC30-3F35-42ED-9E7D-E3FB4485681A}" destId="{6C5C5111-49E3-4D8C-A635-787266D2D67D}" srcOrd="1" destOrd="0" presId="urn:microsoft.com/office/officeart/2005/8/layout/hierarchy2"/>
    <dgm:cxn modelId="{4F5BB55E-4F5B-4F84-80E0-BDAA1B8B7984}" type="presParOf" srcId="{3A6651B5-DC72-46CE-AF43-D5F39476C6AC}" destId="{4060B1CD-46D4-4D8F-AA81-5B63F8DF3ECB}" srcOrd="4" destOrd="0" presId="urn:microsoft.com/office/officeart/2005/8/layout/hierarchy2"/>
    <dgm:cxn modelId="{A4633694-266E-45E9-94E7-86E4E540DD31}" type="presParOf" srcId="{4060B1CD-46D4-4D8F-AA81-5B63F8DF3ECB}" destId="{82168882-8E7F-435A-9994-CE19ABB83A74}" srcOrd="0" destOrd="0" presId="urn:microsoft.com/office/officeart/2005/8/layout/hierarchy2"/>
    <dgm:cxn modelId="{9EF49788-FD2D-4952-9CA6-F8B6A3CA6EC0}" type="presParOf" srcId="{3A6651B5-DC72-46CE-AF43-D5F39476C6AC}" destId="{1434E2F3-8835-4710-BAB0-5B9806B003CE}" srcOrd="5" destOrd="0" presId="urn:microsoft.com/office/officeart/2005/8/layout/hierarchy2"/>
    <dgm:cxn modelId="{6A9E9152-9593-4E9B-85A5-E2C66728ADC3}" type="presParOf" srcId="{1434E2F3-8835-4710-BAB0-5B9806B003CE}" destId="{A40418C7-ACF5-4404-AB2F-D0DA533B247C}" srcOrd="0" destOrd="0" presId="urn:microsoft.com/office/officeart/2005/8/layout/hierarchy2"/>
    <dgm:cxn modelId="{A17E8813-9D58-483B-9242-91EEC1D6699F}" type="presParOf" srcId="{1434E2F3-8835-4710-BAB0-5B9806B003CE}" destId="{6BF83A73-EA30-4702-AAF6-A2C66A7F88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662DF-EEC5-42F4-B681-B002832FE8C7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21F6C35-84C8-4FA8-8D19-C75CED351FAF}">
      <dgm:prSet phldrT="[Text]"/>
      <dgm:spPr>
        <a:solidFill>
          <a:srgbClr val="FF9900"/>
        </a:solidFill>
      </dgm:spPr>
      <dgm:t>
        <a:bodyPr/>
        <a:lstStyle/>
        <a:p>
          <a:r>
            <a:rPr lang="el-GR" b="1" dirty="0"/>
            <a:t>Αρνητικό ίζημα +</a:t>
          </a:r>
          <a:r>
            <a:rPr lang="el-GR" b="1" dirty="0">
              <a:latin typeface="Calibri"/>
            </a:rPr>
            <a:t>↓Να ούρων</a:t>
          </a:r>
          <a:r>
            <a:rPr lang="en-US" b="1" dirty="0">
              <a:latin typeface="Calibri"/>
            </a:rPr>
            <a:t>, ↓</a:t>
          </a:r>
          <a:r>
            <a:rPr lang="en-US" b="1" dirty="0" err="1">
              <a:latin typeface="Calibri"/>
            </a:rPr>
            <a:t>FeNa</a:t>
          </a:r>
          <a:r>
            <a:rPr lang="el-GR" b="1" dirty="0">
              <a:latin typeface="Calibri"/>
            </a:rPr>
            <a:t>+ ούρων</a:t>
          </a:r>
          <a:r>
            <a:rPr lang="el-GR" b="1" dirty="0"/>
            <a:t> </a:t>
          </a:r>
          <a:endParaRPr lang="en-US" b="1" dirty="0"/>
        </a:p>
      </dgm:t>
    </dgm:pt>
    <dgm:pt modelId="{D063FB82-A21F-4980-BBA6-A97DB9238AA6}" type="parTrans" cxnId="{9BD93F8A-BFBA-4BB4-A5A5-7F2CB72704B7}">
      <dgm:prSet/>
      <dgm:spPr/>
      <dgm:t>
        <a:bodyPr/>
        <a:lstStyle/>
        <a:p>
          <a:endParaRPr lang="en-US"/>
        </a:p>
      </dgm:t>
    </dgm:pt>
    <dgm:pt modelId="{C622A2CD-07DA-4704-9A89-F4881C4E17FE}" type="sibTrans" cxnId="{9BD93F8A-BFBA-4BB4-A5A5-7F2CB72704B7}">
      <dgm:prSet/>
      <dgm:spPr/>
      <dgm:t>
        <a:bodyPr/>
        <a:lstStyle/>
        <a:p>
          <a:endParaRPr lang="en-US"/>
        </a:p>
      </dgm:t>
    </dgm:pt>
    <dgm:pt modelId="{D5EEA985-F609-48F4-90B3-47619172A960}">
      <dgm:prSet phldrT="[Text]" custT="1"/>
      <dgm:spPr/>
      <dgm:t>
        <a:bodyPr/>
        <a:lstStyle/>
        <a:p>
          <a:r>
            <a:rPr lang="el-GR" sz="2400" dirty="0"/>
            <a:t>Προνεφρική ΟΝΒ</a:t>
          </a:r>
          <a:endParaRPr lang="en-US" sz="2400" dirty="0"/>
        </a:p>
      </dgm:t>
    </dgm:pt>
    <dgm:pt modelId="{B1E3072F-FA6A-4154-8211-8F6C3A72C493}" type="parTrans" cxnId="{99087FFF-DA0F-4C28-9F48-8714E716A159}">
      <dgm:prSet/>
      <dgm:spPr/>
      <dgm:t>
        <a:bodyPr/>
        <a:lstStyle/>
        <a:p>
          <a:endParaRPr lang="en-US"/>
        </a:p>
      </dgm:t>
    </dgm:pt>
    <dgm:pt modelId="{D2186C2D-1E35-4378-A3FB-B629FE1290F3}" type="sibTrans" cxnId="{99087FFF-DA0F-4C28-9F48-8714E716A159}">
      <dgm:prSet/>
      <dgm:spPr/>
      <dgm:t>
        <a:bodyPr/>
        <a:lstStyle/>
        <a:p>
          <a:endParaRPr lang="en-US"/>
        </a:p>
      </dgm:t>
    </dgm:pt>
    <dgm:pt modelId="{8A8EEE13-56B5-46C3-9134-29FDAEA41A51}">
      <dgm:prSet phldrT="[Text]"/>
      <dgm:spPr>
        <a:solidFill>
          <a:srgbClr val="7A0000"/>
        </a:solidFill>
      </dgm:spPr>
      <dgm:t>
        <a:bodyPr/>
        <a:lstStyle/>
        <a:p>
          <a:r>
            <a:rPr lang="el-GR" b="1" dirty="0"/>
            <a:t>Δύσμορφα </a:t>
          </a:r>
          <a:r>
            <a:rPr lang="en-US" b="1" dirty="0"/>
            <a:t>RBC </a:t>
          </a:r>
          <a:r>
            <a:rPr lang="el-GR" b="1" dirty="0"/>
            <a:t>ή/και κύλινδροι </a:t>
          </a:r>
          <a:r>
            <a:rPr lang="en-US" b="1" dirty="0"/>
            <a:t>RBC</a:t>
          </a:r>
          <a:r>
            <a:rPr lang="el-GR" b="1" dirty="0"/>
            <a:t> </a:t>
          </a:r>
          <a:endParaRPr lang="en-US" b="1" dirty="0"/>
        </a:p>
      </dgm:t>
    </dgm:pt>
    <dgm:pt modelId="{BEE4D648-E101-48F4-A5A7-0927624142E4}" type="parTrans" cxnId="{95272DE6-72D9-4ECC-9220-3C4C3A5BB93F}">
      <dgm:prSet/>
      <dgm:spPr/>
      <dgm:t>
        <a:bodyPr/>
        <a:lstStyle/>
        <a:p>
          <a:endParaRPr lang="en-US"/>
        </a:p>
      </dgm:t>
    </dgm:pt>
    <dgm:pt modelId="{06A96D12-2386-4C3C-84CB-30E3A06C499C}" type="sibTrans" cxnId="{95272DE6-72D9-4ECC-9220-3C4C3A5BB93F}">
      <dgm:prSet/>
      <dgm:spPr/>
      <dgm:t>
        <a:bodyPr/>
        <a:lstStyle/>
        <a:p>
          <a:endParaRPr lang="en-US"/>
        </a:p>
      </dgm:t>
    </dgm:pt>
    <dgm:pt modelId="{BBDC89DE-0A8E-4DBA-A38A-99C28A370E75}">
      <dgm:prSet phldrT="[Text]" custT="1"/>
      <dgm:spPr>
        <a:solidFill>
          <a:srgbClr val="FF7C80">
            <a:alpha val="89804"/>
          </a:srgbClr>
        </a:solidFill>
      </dgm:spPr>
      <dgm:t>
        <a:bodyPr/>
        <a:lstStyle/>
        <a:p>
          <a:r>
            <a:rPr lang="el-GR" sz="2400" dirty="0"/>
            <a:t>Σπειραματονεφρίτιδα ή αθηροεμβολική νόσος </a:t>
          </a:r>
          <a:endParaRPr lang="en-US" sz="2400" dirty="0"/>
        </a:p>
      </dgm:t>
    </dgm:pt>
    <dgm:pt modelId="{0FEC9E6E-EDD1-4A8C-ACE0-2855C362D53A}" type="parTrans" cxnId="{E0C7E685-C24E-43F3-93D7-199A2E0F5C60}">
      <dgm:prSet/>
      <dgm:spPr/>
      <dgm:t>
        <a:bodyPr/>
        <a:lstStyle/>
        <a:p>
          <a:endParaRPr lang="en-US"/>
        </a:p>
      </dgm:t>
    </dgm:pt>
    <dgm:pt modelId="{344B8650-88B5-4D23-BD68-E12267E897A1}" type="sibTrans" cxnId="{E0C7E685-C24E-43F3-93D7-199A2E0F5C60}">
      <dgm:prSet/>
      <dgm:spPr/>
      <dgm:t>
        <a:bodyPr/>
        <a:lstStyle/>
        <a:p>
          <a:endParaRPr lang="en-US"/>
        </a:p>
      </dgm:t>
    </dgm:pt>
    <dgm:pt modelId="{0D90C623-3E3D-4A9B-A562-0518B9FED2A1}">
      <dgm:prSet phldrT="[Text]"/>
      <dgm:spPr>
        <a:solidFill>
          <a:srgbClr val="996633"/>
        </a:solidFill>
      </dgm:spPr>
      <dgm:t>
        <a:bodyPr/>
        <a:lstStyle/>
        <a:p>
          <a:r>
            <a:rPr lang="el-GR" b="1" dirty="0"/>
            <a:t>Δύσμορφα </a:t>
          </a:r>
          <a:r>
            <a:rPr lang="en-US" b="1" dirty="0"/>
            <a:t>RBC</a:t>
          </a:r>
          <a:r>
            <a:rPr lang="el-GR" b="1" dirty="0"/>
            <a:t> </a:t>
          </a:r>
        </a:p>
        <a:p>
          <a:r>
            <a:rPr lang="el-GR" b="1" dirty="0"/>
            <a:t>+ σχιστοκύτταρα  αίμα</a:t>
          </a:r>
          <a:endParaRPr lang="en-US" b="1" dirty="0"/>
        </a:p>
      </dgm:t>
    </dgm:pt>
    <dgm:pt modelId="{84C16C85-BDF1-4EC5-90FD-36E05A07403F}" type="parTrans" cxnId="{0C25028A-C4B6-4B4D-9E35-F2F271B83F9D}">
      <dgm:prSet/>
      <dgm:spPr/>
      <dgm:t>
        <a:bodyPr/>
        <a:lstStyle/>
        <a:p>
          <a:endParaRPr lang="en-US"/>
        </a:p>
      </dgm:t>
    </dgm:pt>
    <dgm:pt modelId="{02C03808-7F5C-4664-804F-25CA0BB05012}" type="sibTrans" cxnId="{0C25028A-C4B6-4B4D-9E35-F2F271B83F9D}">
      <dgm:prSet/>
      <dgm:spPr/>
      <dgm:t>
        <a:bodyPr/>
        <a:lstStyle/>
        <a:p>
          <a:endParaRPr lang="en-US"/>
        </a:p>
      </dgm:t>
    </dgm:pt>
    <dgm:pt modelId="{BB598789-EA25-43C5-9FA8-2EFCF9A926FF}">
      <dgm:prSet phldrT="[Text]"/>
      <dgm:spPr/>
      <dgm:t>
        <a:bodyPr/>
        <a:lstStyle/>
        <a:p>
          <a:r>
            <a:rPr lang="el-GR" dirty="0"/>
            <a:t>Θρομβωτική μικροαγγειοπάθεια</a:t>
          </a:r>
          <a:endParaRPr lang="en-US" dirty="0"/>
        </a:p>
      </dgm:t>
    </dgm:pt>
    <dgm:pt modelId="{11E0F3CE-AED2-41E8-8EBF-E17D72886F22}" type="parTrans" cxnId="{9C588FBD-380F-47B6-B1B1-4A9D8DE1CD40}">
      <dgm:prSet/>
      <dgm:spPr/>
      <dgm:t>
        <a:bodyPr/>
        <a:lstStyle/>
        <a:p>
          <a:endParaRPr lang="en-US"/>
        </a:p>
      </dgm:t>
    </dgm:pt>
    <dgm:pt modelId="{7D2A220D-D50C-4C4B-9B64-A4EDBE058126}" type="sibTrans" cxnId="{9C588FBD-380F-47B6-B1B1-4A9D8DE1CD40}">
      <dgm:prSet/>
      <dgm:spPr/>
      <dgm:t>
        <a:bodyPr/>
        <a:lstStyle/>
        <a:p>
          <a:endParaRPr lang="en-US"/>
        </a:p>
      </dgm:t>
    </dgm:pt>
    <dgm:pt modelId="{1415C728-727E-46F9-8ACB-879D21E8F452}">
      <dgm:prSet/>
      <dgm:spPr>
        <a:solidFill>
          <a:srgbClr val="0070C0"/>
        </a:solidFill>
      </dgm:spPr>
      <dgm:t>
        <a:bodyPr/>
        <a:lstStyle/>
        <a:p>
          <a:r>
            <a:rPr lang="el-GR" b="1" dirty="0"/>
            <a:t>Άφθονα </a:t>
          </a:r>
          <a:r>
            <a:rPr lang="en-US" b="1" dirty="0"/>
            <a:t>WBC</a:t>
          </a:r>
          <a:r>
            <a:rPr lang="el-GR" b="1" dirty="0"/>
            <a:t> , </a:t>
          </a:r>
          <a:r>
            <a:rPr lang="en-US" b="1" dirty="0"/>
            <a:t>WCB </a:t>
          </a:r>
          <a:r>
            <a:rPr lang="el-GR" b="1" dirty="0"/>
            <a:t>κύλινδροι , ηωσινόφιλα</a:t>
          </a:r>
          <a:endParaRPr lang="en-US" b="1" dirty="0"/>
        </a:p>
      </dgm:t>
    </dgm:pt>
    <dgm:pt modelId="{9237C1F3-A470-49CC-A459-152EC76E72CA}" type="parTrans" cxnId="{5BAC0A16-8AA3-457C-A6A0-7922BEA8E359}">
      <dgm:prSet/>
      <dgm:spPr/>
      <dgm:t>
        <a:bodyPr/>
        <a:lstStyle/>
        <a:p>
          <a:endParaRPr lang="en-US"/>
        </a:p>
      </dgm:t>
    </dgm:pt>
    <dgm:pt modelId="{977FC09B-9DD2-476A-ADFE-0CC0BA178CAD}" type="sibTrans" cxnId="{5BAC0A16-8AA3-457C-A6A0-7922BEA8E359}">
      <dgm:prSet/>
      <dgm:spPr/>
      <dgm:t>
        <a:bodyPr/>
        <a:lstStyle/>
        <a:p>
          <a:endParaRPr lang="en-US"/>
        </a:p>
      </dgm:t>
    </dgm:pt>
    <dgm:pt modelId="{940B148A-0422-47AA-A3A9-32C1C0A28996}">
      <dgm:prSet/>
      <dgm:spPr/>
      <dgm:t>
        <a:bodyPr/>
        <a:lstStyle/>
        <a:p>
          <a:r>
            <a:rPr lang="el-GR" dirty="0"/>
            <a:t>Οξεία διάμεση νεφρίτιδα</a:t>
          </a:r>
          <a:endParaRPr lang="en-US" dirty="0"/>
        </a:p>
      </dgm:t>
    </dgm:pt>
    <dgm:pt modelId="{13A05C77-5CC5-409D-93D3-91AC362B50E6}" type="parTrans" cxnId="{DF564227-316C-4551-9809-759FAB96AAD8}">
      <dgm:prSet/>
      <dgm:spPr/>
      <dgm:t>
        <a:bodyPr/>
        <a:lstStyle/>
        <a:p>
          <a:endParaRPr lang="en-US"/>
        </a:p>
      </dgm:t>
    </dgm:pt>
    <dgm:pt modelId="{6F2EEA6A-9952-4912-A082-09979A739294}" type="sibTrans" cxnId="{DF564227-316C-4551-9809-759FAB96AAD8}">
      <dgm:prSet/>
      <dgm:spPr/>
      <dgm:t>
        <a:bodyPr/>
        <a:lstStyle/>
        <a:p>
          <a:endParaRPr lang="en-US"/>
        </a:p>
      </dgm:t>
    </dgm:pt>
    <dgm:pt modelId="{A60CAECB-48F5-40E2-A89C-E9AF7F61E2C3}">
      <dgm:prSet/>
      <dgm:spPr>
        <a:solidFill>
          <a:srgbClr val="008000"/>
        </a:solidFill>
      </dgm:spPr>
      <dgm:t>
        <a:bodyPr/>
        <a:lstStyle/>
        <a:p>
          <a:r>
            <a:rPr lang="el-GR" b="1" dirty="0"/>
            <a:t>Καφεοειδείς κύλινδροι</a:t>
          </a:r>
        </a:p>
        <a:p>
          <a:r>
            <a:rPr lang="el-GR" b="1" dirty="0"/>
            <a:t>+ </a:t>
          </a:r>
          <a:r>
            <a:rPr lang="el-GR" b="1" dirty="0">
              <a:latin typeface="Calibri"/>
            </a:rPr>
            <a:t>↑</a:t>
          </a:r>
          <a:r>
            <a:rPr lang="en-US" b="1" dirty="0" err="1"/>
            <a:t>FE</a:t>
          </a:r>
          <a:r>
            <a:rPr lang="en-US" b="1" baseline="-25000" dirty="0" err="1"/>
            <a:t>Na</a:t>
          </a:r>
          <a:endParaRPr lang="en-US" b="1" dirty="0"/>
        </a:p>
      </dgm:t>
    </dgm:pt>
    <dgm:pt modelId="{5B0C7E58-7C69-4054-BD84-20E142B30B7B}" type="parTrans" cxnId="{317B269A-DD2C-48B4-89CE-476FC19519F9}">
      <dgm:prSet/>
      <dgm:spPr/>
      <dgm:t>
        <a:bodyPr/>
        <a:lstStyle/>
        <a:p>
          <a:endParaRPr lang="en-US"/>
        </a:p>
      </dgm:t>
    </dgm:pt>
    <dgm:pt modelId="{EA7451E5-9529-42F0-BF02-E8EEDD6A0615}" type="sibTrans" cxnId="{317B269A-DD2C-48B4-89CE-476FC19519F9}">
      <dgm:prSet/>
      <dgm:spPr/>
      <dgm:t>
        <a:bodyPr/>
        <a:lstStyle/>
        <a:p>
          <a:endParaRPr lang="en-US"/>
        </a:p>
      </dgm:t>
    </dgm:pt>
    <dgm:pt modelId="{400E8544-0502-4481-80A5-F5BD45F10EA0}">
      <dgm:prSet/>
      <dgm:spPr/>
      <dgm:t>
        <a:bodyPr/>
        <a:lstStyle/>
        <a:p>
          <a:r>
            <a:rPr lang="el-GR" dirty="0"/>
            <a:t>Οξεία σωληναριακή νέκρωση</a:t>
          </a:r>
          <a:endParaRPr lang="en-US" dirty="0"/>
        </a:p>
      </dgm:t>
    </dgm:pt>
    <dgm:pt modelId="{525C91E5-D95B-4E26-AA8E-0D841338B169}" type="parTrans" cxnId="{6A85AD12-A752-4FDD-B499-B03DF58AF28E}">
      <dgm:prSet/>
      <dgm:spPr/>
    </dgm:pt>
    <dgm:pt modelId="{D8584096-3654-4449-850B-662FD4EDBB92}" type="sibTrans" cxnId="{6A85AD12-A752-4FDD-B499-B03DF58AF28E}">
      <dgm:prSet/>
      <dgm:spPr/>
    </dgm:pt>
    <dgm:pt modelId="{76860B61-2D7A-4BA9-B067-3D42EEA1ABFB}" type="pres">
      <dgm:prSet presAssocID="{919662DF-EEC5-42F4-B681-B002832FE8C7}" presName="Name0" presStyleCnt="0">
        <dgm:presLayoutVars>
          <dgm:dir/>
          <dgm:animLvl val="lvl"/>
          <dgm:resizeHandles val="exact"/>
        </dgm:presLayoutVars>
      </dgm:prSet>
      <dgm:spPr/>
    </dgm:pt>
    <dgm:pt modelId="{B192189F-98CE-478F-80D2-DF8FFC723915}" type="pres">
      <dgm:prSet presAssocID="{621F6C35-84C8-4FA8-8D19-C75CED351FAF}" presName="linNode" presStyleCnt="0"/>
      <dgm:spPr/>
    </dgm:pt>
    <dgm:pt modelId="{3F090ACB-3B44-4FE2-A741-CDFAA0D835A9}" type="pres">
      <dgm:prSet presAssocID="{621F6C35-84C8-4FA8-8D19-C75CED351FAF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7F74931-651F-4FB0-9B50-926912564166}" type="pres">
      <dgm:prSet presAssocID="{621F6C35-84C8-4FA8-8D19-C75CED351FAF}" presName="descendantText" presStyleLbl="alignAccFollowNode1" presStyleIdx="0" presStyleCnt="5">
        <dgm:presLayoutVars>
          <dgm:bulletEnabled val="1"/>
        </dgm:presLayoutVars>
      </dgm:prSet>
      <dgm:spPr/>
    </dgm:pt>
    <dgm:pt modelId="{4C2EABC4-3425-459B-9ED3-F4F9392E6C63}" type="pres">
      <dgm:prSet presAssocID="{C622A2CD-07DA-4704-9A89-F4881C4E17FE}" presName="sp" presStyleCnt="0"/>
      <dgm:spPr/>
    </dgm:pt>
    <dgm:pt modelId="{4A723910-C4D3-48E7-A40D-3B6B590DBA15}" type="pres">
      <dgm:prSet presAssocID="{8A8EEE13-56B5-46C3-9134-29FDAEA41A51}" presName="linNode" presStyleCnt="0"/>
      <dgm:spPr/>
    </dgm:pt>
    <dgm:pt modelId="{DE543645-7656-4B3C-8984-478BC697F64F}" type="pres">
      <dgm:prSet presAssocID="{8A8EEE13-56B5-46C3-9134-29FDAEA41A51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446DC87-7039-4DBA-A203-B14EC7AA5B5C}" type="pres">
      <dgm:prSet presAssocID="{8A8EEE13-56B5-46C3-9134-29FDAEA41A51}" presName="descendantText" presStyleLbl="alignAccFollowNode1" presStyleIdx="1" presStyleCnt="5">
        <dgm:presLayoutVars>
          <dgm:bulletEnabled val="1"/>
        </dgm:presLayoutVars>
      </dgm:prSet>
      <dgm:spPr/>
    </dgm:pt>
    <dgm:pt modelId="{00D61967-5C40-4A40-AE78-D496500985B5}" type="pres">
      <dgm:prSet presAssocID="{06A96D12-2386-4C3C-84CB-30E3A06C499C}" presName="sp" presStyleCnt="0"/>
      <dgm:spPr/>
    </dgm:pt>
    <dgm:pt modelId="{CB444075-4488-4B07-BA61-6750D6228776}" type="pres">
      <dgm:prSet presAssocID="{0D90C623-3E3D-4A9B-A562-0518B9FED2A1}" presName="linNode" presStyleCnt="0"/>
      <dgm:spPr/>
    </dgm:pt>
    <dgm:pt modelId="{394256E7-A6F1-4721-A41E-CDAA60A85C8E}" type="pres">
      <dgm:prSet presAssocID="{0D90C623-3E3D-4A9B-A562-0518B9FED2A1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EF03086-4B36-4B2A-B1A0-C3DF495C8493}" type="pres">
      <dgm:prSet presAssocID="{0D90C623-3E3D-4A9B-A562-0518B9FED2A1}" presName="descendantText" presStyleLbl="alignAccFollowNode1" presStyleIdx="2" presStyleCnt="5">
        <dgm:presLayoutVars>
          <dgm:bulletEnabled val="1"/>
        </dgm:presLayoutVars>
      </dgm:prSet>
      <dgm:spPr/>
    </dgm:pt>
    <dgm:pt modelId="{324B99A6-6938-4E3B-8DCF-92673AEA076D}" type="pres">
      <dgm:prSet presAssocID="{02C03808-7F5C-4664-804F-25CA0BB05012}" presName="sp" presStyleCnt="0"/>
      <dgm:spPr/>
    </dgm:pt>
    <dgm:pt modelId="{8458FA72-F335-4086-8E15-99BB346C7D84}" type="pres">
      <dgm:prSet presAssocID="{A60CAECB-48F5-40E2-A89C-E9AF7F61E2C3}" presName="linNode" presStyleCnt="0"/>
      <dgm:spPr/>
    </dgm:pt>
    <dgm:pt modelId="{8BD93B04-D450-42DE-BAAA-819157EB4058}" type="pres">
      <dgm:prSet presAssocID="{A60CAECB-48F5-40E2-A89C-E9AF7F61E2C3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DE13C43-094C-4E9D-AEC8-EB3EB9F4D773}" type="pres">
      <dgm:prSet presAssocID="{A60CAECB-48F5-40E2-A89C-E9AF7F61E2C3}" presName="descendantText" presStyleLbl="alignAccFollowNode1" presStyleIdx="3" presStyleCnt="5">
        <dgm:presLayoutVars>
          <dgm:bulletEnabled val="1"/>
        </dgm:presLayoutVars>
      </dgm:prSet>
      <dgm:spPr/>
    </dgm:pt>
    <dgm:pt modelId="{845FCAE5-DBB8-49C1-9FC9-1CB4D7FEC844}" type="pres">
      <dgm:prSet presAssocID="{EA7451E5-9529-42F0-BF02-E8EEDD6A0615}" presName="sp" presStyleCnt="0"/>
      <dgm:spPr/>
    </dgm:pt>
    <dgm:pt modelId="{F45AE851-E196-44D2-B03C-8060005DA28D}" type="pres">
      <dgm:prSet presAssocID="{1415C728-727E-46F9-8ACB-879D21E8F452}" presName="linNode" presStyleCnt="0"/>
      <dgm:spPr/>
    </dgm:pt>
    <dgm:pt modelId="{2689C352-335E-4475-A782-9E902D760E66}" type="pres">
      <dgm:prSet presAssocID="{1415C728-727E-46F9-8ACB-879D21E8F452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F8722B7C-311B-4A6E-93D0-3B43C3D4F154}" type="pres">
      <dgm:prSet presAssocID="{1415C728-727E-46F9-8ACB-879D21E8F452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1A623B0D-FF78-4469-B4A2-BA70EB0AD75E}" type="presOf" srcId="{0D90C623-3E3D-4A9B-A562-0518B9FED2A1}" destId="{394256E7-A6F1-4721-A41E-CDAA60A85C8E}" srcOrd="0" destOrd="0" presId="urn:microsoft.com/office/officeart/2005/8/layout/vList5"/>
    <dgm:cxn modelId="{989A140E-D346-4572-9206-47CE3C2B828A}" type="presOf" srcId="{D5EEA985-F609-48F4-90B3-47619172A960}" destId="{17F74931-651F-4FB0-9B50-926912564166}" srcOrd="0" destOrd="0" presId="urn:microsoft.com/office/officeart/2005/8/layout/vList5"/>
    <dgm:cxn modelId="{6A85AD12-A752-4FDD-B499-B03DF58AF28E}" srcId="{A60CAECB-48F5-40E2-A89C-E9AF7F61E2C3}" destId="{400E8544-0502-4481-80A5-F5BD45F10EA0}" srcOrd="0" destOrd="0" parTransId="{525C91E5-D95B-4E26-AA8E-0D841338B169}" sibTransId="{D8584096-3654-4449-850B-662FD4EDBB92}"/>
    <dgm:cxn modelId="{86804D15-44C4-4D0A-B9B1-F1454CD99FB5}" type="presOf" srcId="{400E8544-0502-4481-80A5-F5BD45F10EA0}" destId="{9DE13C43-094C-4E9D-AEC8-EB3EB9F4D773}" srcOrd="0" destOrd="0" presId="urn:microsoft.com/office/officeart/2005/8/layout/vList5"/>
    <dgm:cxn modelId="{5BAC0A16-8AA3-457C-A6A0-7922BEA8E359}" srcId="{919662DF-EEC5-42F4-B681-B002832FE8C7}" destId="{1415C728-727E-46F9-8ACB-879D21E8F452}" srcOrd="4" destOrd="0" parTransId="{9237C1F3-A470-49CC-A459-152EC76E72CA}" sibTransId="{977FC09B-9DD2-476A-ADFE-0CC0BA178CAD}"/>
    <dgm:cxn modelId="{DF564227-316C-4551-9809-759FAB96AAD8}" srcId="{1415C728-727E-46F9-8ACB-879D21E8F452}" destId="{940B148A-0422-47AA-A3A9-32C1C0A28996}" srcOrd="0" destOrd="0" parTransId="{13A05C77-5CC5-409D-93D3-91AC362B50E6}" sibTransId="{6F2EEA6A-9952-4912-A082-09979A739294}"/>
    <dgm:cxn modelId="{4B5B6438-300B-47E2-A3EA-8F73BD3BF4E2}" type="presOf" srcId="{A60CAECB-48F5-40E2-A89C-E9AF7F61E2C3}" destId="{8BD93B04-D450-42DE-BAAA-819157EB4058}" srcOrd="0" destOrd="0" presId="urn:microsoft.com/office/officeart/2005/8/layout/vList5"/>
    <dgm:cxn modelId="{987E0C6E-42A0-4AE9-9AAA-E26AB62B2E40}" type="presOf" srcId="{BBDC89DE-0A8E-4DBA-A38A-99C28A370E75}" destId="{1446DC87-7039-4DBA-A203-B14EC7AA5B5C}" srcOrd="0" destOrd="0" presId="urn:microsoft.com/office/officeart/2005/8/layout/vList5"/>
    <dgm:cxn modelId="{E0C7E685-C24E-43F3-93D7-199A2E0F5C60}" srcId="{8A8EEE13-56B5-46C3-9134-29FDAEA41A51}" destId="{BBDC89DE-0A8E-4DBA-A38A-99C28A370E75}" srcOrd="0" destOrd="0" parTransId="{0FEC9E6E-EDD1-4A8C-ACE0-2855C362D53A}" sibTransId="{344B8650-88B5-4D23-BD68-E12267E897A1}"/>
    <dgm:cxn modelId="{8F3B1688-935C-48B5-95A2-91C807D81356}" type="presOf" srcId="{919662DF-EEC5-42F4-B681-B002832FE8C7}" destId="{76860B61-2D7A-4BA9-B067-3D42EEA1ABFB}" srcOrd="0" destOrd="0" presId="urn:microsoft.com/office/officeart/2005/8/layout/vList5"/>
    <dgm:cxn modelId="{0C25028A-C4B6-4B4D-9E35-F2F271B83F9D}" srcId="{919662DF-EEC5-42F4-B681-B002832FE8C7}" destId="{0D90C623-3E3D-4A9B-A562-0518B9FED2A1}" srcOrd="2" destOrd="0" parTransId="{84C16C85-BDF1-4EC5-90FD-36E05A07403F}" sibTransId="{02C03808-7F5C-4664-804F-25CA0BB05012}"/>
    <dgm:cxn modelId="{9BD93F8A-BFBA-4BB4-A5A5-7F2CB72704B7}" srcId="{919662DF-EEC5-42F4-B681-B002832FE8C7}" destId="{621F6C35-84C8-4FA8-8D19-C75CED351FAF}" srcOrd="0" destOrd="0" parTransId="{D063FB82-A21F-4980-BBA6-A97DB9238AA6}" sibTransId="{C622A2CD-07DA-4704-9A89-F4881C4E17FE}"/>
    <dgm:cxn modelId="{EEEFCD94-73BA-4734-BB22-1E0D5D296997}" type="presOf" srcId="{621F6C35-84C8-4FA8-8D19-C75CED351FAF}" destId="{3F090ACB-3B44-4FE2-A741-CDFAA0D835A9}" srcOrd="0" destOrd="0" presId="urn:microsoft.com/office/officeart/2005/8/layout/vList5"/>
    <dgm:cxn modelId="{317B269A-DD2C-48B4-89CE-476FC19519F9}" srcId="{919662DF-EEC5-42F4-B681-B002832FE8C7}" destId="{A60CAECB-48F5-40E2-A89C-E9AF7F61E2C3}" srcOrd="3" destOrd="0" parTransId="{5B0C7E58-7C69-4054-BD84-20E142B30B7B}" sibTransId="{EA7451E5-9529-42F0-BF02-E8EEDD6A0615}"/>
    <dgm:cxn modelId="{0D71A7B1-2F59-4873-B5DA-1CCA6CD0474C}" type="presOf" srcId="{940B148A-0422-47AA-A3A9-32C1C0A28996}" destId="{F8722B7C-311B-4A6E-93D0-3B43C3D4F154}" srcOrd="0" destOrd="0" presId="urn:microsoft.com/office/officeart/2005/8/layout/vList5"/>
    <dgm:cxn modelId="{9C588FBD-380F-47B6-B1B1-4A9D8DE1CD40}" srcId="{0D90C623-3E3D-4A9B-A562-0518B9FED2A1}" destId="{BB598789-EA25-43C5-9FA8-2EFCF9A926FF}" srcOrd="0" destOrd="0" parTransId="{11E0F3CE-AED2-41E8-8EBF-E17D72886F22}" sibTransId="{7D2A220D-D50C-4C4B-9B64-A4EDBE058126}"/>
    <dgm:cxn modelId="{7EFAEFDF-15B7-4459-ABDE-ACA2CCF173F5}" type="presOf" srcId="{8A8EEE13-56B5-46C3-9134-29FDAEA41A51}" destId="{DE543645-7656-4B3C-8984-478BC697F64F}" srcOrd="0" destOrd="0" presId="urn:microsoft.com/office/officeart/2005/8/layout/vList5"/>
    <dgm:cxn modelId="{62EBE0E5-991D-480E-B7F3-14E2050035E8}" type="presOf" srcId="{BB598789-EA25-43C5-9FA8-2EFCF9A926FF}" destId="{6EF03086-4B36-4B2A-B1A0-C3DF495C8493}" srcOrd="0" destOrd="0" presId="urn:microsoft.com/office/officeart/2005/8/layout/vList5"/>
    <dgm:cxn modelId="{95272DE6-72D9-4ECC-9220-3C4C3A5BB93F}" srcId="{919662DF-EEC5-42F4-B681-B002832FE8C7}" destId="{8A8EEE13-56B5-46C3-9134-29FDAEA41A51}" srcOrd="1" destOrd="0" parTransId="{BEE4D648-E101-48F4-A5A7-0927624142E4}" sibTransId="{06A96D12-2386-4C3C-84CB-30E3A06C499C}"/>
    <dgm:cxn modelId="{EEEC5EFD-37E6-4498-B1D3-4F7C90E20319}" type="presOf" srcId="{1415C728-727E-46F9-8ACB-879D21E8F452}" destId="{2689C352-335E-4475-A782-9E902D760E66}" srcOrd="0" destOrd="0" presId="urn:microsoft.com/office/officeart/2005/8/layout/vList5"/>
    <dgm:cxn modelId="{99087FFF-DA0F-4C28-9F48-8714E716A159}" srcId="{621F6C35-84C8-4FA8-8D19-C75CED351FAF}" destId="{D5EEA985-F609-48F4-90B3-47619172A960}" srcOrd="0" destOrd="0" parTransId="{B1E3072F-FA6A-4154-8211-8F6C3A72C493}" sibTransId="{D2186C2D-1E35-4378-A3FB-B629FE1290F3}"/>
    <dgm:cxn modelId="{5F8C0AEF-800F-4A35-8492-6A9E878DA1C0}" type="presParOf" srcId="{76860B61-2D7A-4BA9-B067-3D42EEA1ABFB}" destId="{B192189F-98CE-478F-80D2-DF8FFC723915}" srcOrd="0" destOrd="0" presId="urn:microsoft.com/office/officeart/2005/8/layout/vList5"/>
    <dgm:cxn modelId="{2C8808F7-0134-4625-82C5-2048876EEC6E}" type="presParOf" srcId="{B192189F-98CE-478F-80D2-DF8FFC723915}" destId="{3F090ACB-3B44-4FE2-A741-CDFAA0D835A9}" srcOrd="0" destOrd="0" presId="urn:microsoft.com/office/officeart/2005/8/layout/vList5"/>
    <dgm:cxn modelId="{04BAFA3D-1113-49EE-9469-08E54DE416E6}" type="presParOf" srcId="{B192189F-98CE-478F-80D2-DF8FFC723915}" destId="{17F74931-651F-4FB0-9B50-926912564166}" srcOrd="1" destOrd="0" presId="urn:microsoft.com/office/officeart/2005/8/layout/vList5"/>
    <dgm:cxn modelId="{79DD125E-6946-4A69-B29C-A57D71782EC9}" type="presParOf" srcId="{76860B61-2D7A-4BA9-B067-3D42EEA1ABFB}" destId="{4C2EABC4-3425-459B-9ED3-F4F9392E6C63}" srcOrd="1" destOrd="0" presId="urn:microsoft.com/office/officeart/2005/8/layout/vList5"/>
    <dgm:cxn modelId="{EC39D379-542F-4C29-9E42-45DAD8160EFD}" type="presParOf" srcId="{76860B61-2D7A-4BA9-B067-3D42EEA1ABFB}" destId="{4A723910-C4D3-48E7-A40D-3B6B590DBA15}" srcOrd="2" destOrd="0" presId="urn:microsoft.com/office/officeart/2005/8/layout/vList5"/>
    <dgm:cxn modelId="{9524F145-5DC2-4E57-93D9-6556C85B8576}" type="presParOf" srcId="{4A723910-C4D3-48E7-A40D-3B6B590DBA15}" destId="{DE543645-7656-4B3C-8984-478BC697F64F}" srcOrd="0" destOrd="0" presId="urn:microsoft.com/office/officeart/2005/8/layout/vList5"/>
    <dgm:cxn modelId="{340AF853-690C-4E69-AD15-7341F85A8A22}" type="presParOf" srcId="{4A723910-C4D3-48E7-A40D-3B6B590DBA15}" destId="{1446DC87-7039-4DBA-A203-B14EC7AA5B5C}" srcOrd="1" destOrd="0" presId="urn:microsoft.com/office/officeart/2005/8/layout/vList5"/>
    <dgm:cxn modelId="{EA96ADFC-1AB9-4D1A-B9BE-2AD5F7C87DBE}" type="presParOf" srcId="{76860B61-2D7A-4BA9-B067-3D42EEA1ABFB}" destId="{00D61967-5C40-4A40-AE78-D496500985B5}" srcOrd="3" destOrd="0" presId="urn:microsoft.com/office/officeart/2005/8/layout/vList5"/>
    <dgm:cxn modelId="{250A01DA-610C-409A-849F-DB6ECC2EF2F3}" type="presParOf" srcId="{76860B61-2D7A-4BA9-B067-3D42EEA1ABFB}" destId="{CB444075-4488-4B07-BA61-6750D6228776}" srcOrd="4" destOrd="0" presId="urn:microsoft.com/office/officeart/2005/8/layout/vList5"/>
    <dgm:cxn modelId="{DE83436A-D4EA-4FFE-A285-27F0FE07480E}" type="presParOf" srcId="{CB444075-4488-4B07-BA61-6750D6228776}" destId="{394256E7-A6F1-4721-A41E-CDAA60A85C8E}" srcOrd="0" destOrd="0" presId="urn:microsoft.com/office/officeart/2005/8/layout/vList5"/>
    <dgm:cxn modelId="{E256B328-DB0A-4C21-98C3-C76FBBF0ECED}" type="presParOf" srcId="{CB444075-4488-4B07-BA61-6750D6228776}" destId="{6EF03086-4B36-4B2A-B1A0-C3DF495C8493}" srcOrd="1" destOrd="0" presId="urn:microsoft.com/office/officeart/2005/8/layout/vList5"/>
    <dgm:cxn modelId="{3312579A-CB4C-4895-A911-6CC3FC49CBFE}" type="presParOf" srcId="{76860B61-2D7A-4BA9-B067-3D42EEA1ABFB}" destId="{324B99A6-6938-4E3B-8DCF-92673AEA076D}" srcOrd="5" destOrd="0" presId="urn:microsoft.com/office/officeart/2005/8/layout/vList5"/>
    <dgm:cxn modelId="{B2C09085-6E5F-4946-BA3B-41128036EE60}" type="presParOf" srcId="{76860B61-2D7A-4BA9-B067-3D42EEA1ABFB}" destId="{8458FA72-F335-4086-8E15-99BB346C7D84}" srcOrd="6" destOrd="0" presId="urn:microsoft.com/office/officeart/2005/8/layout/vList5"/>
    <dgm:cxn modelId="{D211D2FF-1B26-4CF5-9193-B1A6DE924757}" type="presParOf" srcId="{8458FA72-F335-4086-8E15-99BB346C7D84}" destId="{8BD93B04-D450-42DE-BAAA-819157EB4058}" srcOrd="0" destOrd="0" presId="urn:microsoft.com/office/officeart/2005/8/layout/vList5"/>
    <dgm:cxn modelId="{BF46F77A-8D4C-4CB1-93E5-890887F2920E}" type="presParOf" srcId="{8458FA72-F335-4086-8E15-99BB346C7D84}" destId="{9DE13C43-094C-4E9D-AEC8-EB3EB9F4D773}" srcOrd="1" destOrd="0" presId="urn:microsoft.com/office/officeart/2005/8/layout/vList5"/>
    <dgm:cxn modelId="{89611AA2-96B0-460C-9E20-2483E1C1AF64}" type="presParOf" srcId="{76860B61-2D7A-4BA9-B067-3D42EEA1ABFB}" destId="{845FCAE5-DBB8-49C1-9FC9-1CB4D7FEC844}" srcOrd="7" destOrd="0" presId="urn:microsoft.com/office/officeart/2005/8/layout/vList5"/>
    <dgm:cxn modelId="{1A0A2E0E-2BDD-4AA0-B650-C6D2CC6FC4DC}" type="presParOf" srcId="{76860B61-2D7A-4BA9-B067-3D42EEA1ABFB}" destId="{F45AE851-E196-44D2-B03C-8060005DA28D}" srcOrd="8" destOrd="0" presId="urn:microsoft.com/office/officeart/2005/8/layout/vList5"/>
    <dgm:cxn modelId="{6C4726BE-2D89-4152-97C3-333BA0BD3C47}" type="presParOf" srcId="{F45AE851-E196-44D2-B03C-8060005DA28D}" destId="{2689C352-335E-4475-A782-9E902D760E66}" srcOrd="0" destOrd="0" presId="urn:microsoft.com/office/officeart/2005/8/layout/vList5"/>
    <dgm:cxn modelId="{8EB57C33-B2BD-41A5-82AA-85495180A74F}" type="presParOf" srcId="{F45AE851-E196-44D2-B03C-8060005DA28D}" destId="{F8722B7C-311B-4A6E-93D0-3B43C3D4F15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33F208-0157-47B4-BC56-823BC038357C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9A00801D-AAE8-4B4E-8BE9-7AA4555F986E}">
      <dgm:prSet phldrT="[Text]" custT="1"/>
      <dgm:spPr/>
      <dgm:t>
        <a:bodyPr/>
        <a:lstStyle/>
        <a:p>
          <a:r>
            <a:rPr lang="el-GR" sz="1800" b="1" dirty="0">
              <a:solidFill>
                <a:schemeClr val="tx1"/>
              </a:solidFill>
            </a:rPr>
            <a:t>Υπέρταση </a:t>
          </a:r>
        </a:p>
        <a:p>
          <a:r>
            <a:rPr lang="el-GR" sz="1800" b="1" dirty="0">
              <a:solidFill>
                <a:schemeClr val="tx1"/>
              </a:solidFill>
            </a:rPr>
            <a:t>20%</a:t>
          </a:r>
        </a:p>
        <a:p>
          <a:endParaRPr lang="el-GR" sz="2000" b="1" dirty="0"/>
        </a:p>
      </dgm:t>
    </dgm:pt>
    <dgm:pt modelId="{9EEAAC46-CA7B-45E1-85F8-7537D5BD858D}" type="parTrans" cxnId="{C4D4A2F7-13D6-4BFD-92F4-FB56A5F82BCC}">
      <dgm:prSet/>
      <dgm:spPr/>
      <dgm:t>
        <a:bodyPr/>
        <a:lstStyle/>
        <a:p>
          <a:endParaRPr lang="el-GR"/>
        </a:p>
      </dgm:t>
    </dgm:pt>
    <dgm:pt modelId="{49B7CD66-7489-4DC3-8DF7-FEC1E4EEA977}" type="sibTrans" cxnId="{C4D4A2F7-13D6-4BFD-92F4-FB56A5F82BCC}">
      <dgm:prSet/>
      <dgm:spPr/>
      <dgm:t>
        <a:bodyPr/>
        <a:lstStyle/>
        <a:p>
          <a:endParaRPr lang="el-GR"/>
        </a:p>
      </dgm:t>
    </dgm:pt>
    <dgm:pt modelId="{FD579D28-5C70-4B09-BB9B-43D2E5396EDA}">
      <dgm:prSet phldrT="[Text]" custT="1"/>
      <dgm:spPr/>
      <dgm:t>
        <a:bodyPr/>
        <a:lstStyle/>
        <a:p>
          <a:r>
            <a:rPr lang="el-GR" sz="1800" b="1" dirty="0">
              <a:solidFill>
                <a:schemeClr val="tx1"/>
              </a:solidFill>
            </a:rPr>
            <a:t>Σπειραματοπάθειες</a:t>
          </a:r>
        </a:p>
        <a:p>
          <a:r>
            <a:rPr lang="el-GR" sz="1800" b="1" dirty="0">
              <a:solidFill>
                <a:schemeClr val="tx1"/>
              </a:solidFill>
            </a:rPr>
            <a:t>15%</a:t>
          </a:r>
        </a:p>
      </dgm:t>
    </dgm:pt>
    <dgm:pt modelId="{B5BC0936-CFBB-494D-A4A9-193E003155E8}" type="parTrans" cxnId="{E088D45A-F012-4018-8484-26B6BD8362CE}">
      <dgm:prSet/>
      <dgm:spPr/>
      <dgm:t>
        <a:bodyPr/>
        <a:lstStyle/>
        <a:p>
          <a:endParaRPr lang="el-GR"/>
        </a:p>
      </dgm:t>
    </dgm:pt>
    <dgm:pt modelId="{9EE8CE78-1510-4D3E-943E-916ED8D3DF30}" type="sibTrans" cxnId="{E088D45A-F012-4018-8484-26B6BD8362CE}">
      <dgm:prSet/>
      <dgm:spPr/>
      <dgm:t>
        <a:bodyPr/>
        <a:lstStyle/>
        <a:p>
          <a:endParaRPr lang="el-GR"/>
        </a:p>
      </dgm:t>
    </dgm:pt>
    <dgm:pt modelId="{67BF6086-C525-485C-95C9-4B9E81B2855E}">
      <dgm:prSet phldrT="[Text]" custT="1"/>
      <dgm:spPr/>
      <dgm:t>
        <a:bodyPr/>
        <a:lstStyle/>
        <a:p>
          <a:r>
            <a:rPr lang="el-GR" sz="1800" b="1" dirty="0">
              <a:solidFill>
                <a:schemeClr val="tx1"/>
              </a:solidFill>
            </a:rPr>
            <a:t>Σακχαρώδ. Διαβήτης</a:t>
          </a:r>
        </a:p>
        <a:p>
          <a:r>
            <a:rPr lang="el-GR" sz="1800" b="1" dirty="0">
              <a:solidFill>
                <a:schemeClr val="tx1"/>
              </a:solidFill>
            </a:rPr>
            <a:t>30%</a:t>
          </a:r>
        </a:p>
      </dgm:t>
    </dgm:pt>
    <dgm:pt modelId="{E4364665-DEB9-4029-BAA3-CB13252D5959}" type="parTrans" cxnId="{D663B2BE-EBA1-4D27-8BAD-8A628FD794FD}">
      <dgm:prSet/>
      <dgm:spPr/>
      <dgm:t>
        <a:bodyPr/>
        <a:lstStyle/>
        <a:p>
          <a:endParaRPr lang="el-GR"/>
        </a:p>
      </dgm:t>
    </dgm:pt>
    <dgm:pt modelId="{44FA4A0C-591E-4242-A47C-3DDE77D062D0}" type="sibTrans" cxnId="{D663B2BE-EBA1-4D27-8BAD-8A628FD794FD}">
      <dgm:prSet/>
      <dgm:spPr/>
      <dgm:t>
        <a:bodyPr/>
        <a:lstStyle/>
        <a:p>
          <a:endParaRPr lang="el-GR"/>
        </a:p>
      </dgm:t>
    </dgm:pt>
    <dgm:pt modelId="{B3726F60-C364-4AB4-9906-C605AFB089AB}">
      <dgm:prSet custT="1"/>
      <dgm:spPr/>
      <dgm:t>
        <a:bodyPr/>
        <a:lstStyle/>
        <a:p>
          <a:r>
            <a:rPr lang="el-GR" sz="2000" b="1" dirty="0">
              <a:solidFill>
                <a:schemeClr val="tx1"/>
              </a:solidFill>
            </a:rPr>
            <a:t>Άλλα</a:t>
          </a:r>
        </a:p>
        <a:p>
          <a:r>
            <a:rPr lang="el-GR" sz="2000" b="1" dirty="0">
              <a:solidFill>
                <a:schemeClr val="tx1"/>
              </a:solidFill>
            </a:rPr>
            <a:t>25% </a:t>
          </a:r>
        </a:p>
      </dgm:t>
    </dgm:pt>
    <dgm:pt modelId="{12B877CB-F38E-4B4F-AEFF-DE069CF8E7AA}" type="parTrans" cxnId="{DC865A4C-0E77-49CE-985F-27BAE3534637}">
      <dgm:prSet/>
      <dgm:spPr/>
      <dgm:t>
        <a:bodyPr/>
        <a:lstStyle/>
        <a:p>
          <a:endParaRPr lang="el-GR"/>
        </a:p>
      </dgm:t>
    </dgm:pt>
    <dgm:pt modelId="{E9B8454B-449F-453B-A163-F18DC1DBDF48}" type="sibTrans" cxnId="{DC865A4C-0E77-49CE-985F-27BAE3534637}">
      <dgm:prSet/>
      <dgm:spPr/>
      <dgm:t>
        <a:bodyPr/>
        <a:lstStyle/>
        <a:p>
          <a:endParaRPr lang="el-GR"/>
        </a:p>
      </dgm:t>
    </dgm:pt>
    <dgm:pt modelId="{EB333C7D-E41E-4571-8B55-70FE38BFAE9F}">
      <dgm:prSet custT="1"/>
      <dgm:spPr/>
      <dgm:t>
        <a:bodyPr/>
        <a:lstStyle/>
        <a:p>
          <a:r>
            <a:rPr lang="el-GR" sz="1600" b="1" dirty="0">
              <a:solidFill>
                <a:schemeClr val="tx1"/>
              </a:solidFill>
            </a:rPr>
            <a:t>Συστηματικά αυτοάνοσα νοσήματα</a:t>
          </a:r>
        </a:p>
        <a:p>
          <a:r>
            <a:rPr lang="el-GR" sz="1600" b="1" dirty="0">
              <a:solidFill>
                <a:schemeClr val="tx1"/>
              </a:solidFill>
            </a:rPr>
            <a:t>10%</a:t>
          </a:r>
        </a:p>
      </dgm:t>
    </dgm:pt>
    <dgm:pt modelId="{FADE5F17-7C02-46E0-914C-A9BB0D99D7E4}" type="parTrans" cxnId="{44FCBF89-677A-4C56-AF2A-9543CA1BD369}">
      <dgm:prSet/>
      <dgm:spPr/>
      <dgm:t>
        <a:bodyPr/>
        <a:lstStyle/>
        <a:p>
          <a:endParaRPr lang="el-GR"/>
        </a:p>
      </dgm:t>
    </dgm:pt>
    <dgm:pt modelId="{B0C08DAC-8096-496B-A04D-0E030FF41503}" type="sibTrans" cxnId="{44FCBF89-677A-4C56-AF2A-9543CA1BD369}">
      <dgm:prSet/>
      <dgm:spPr/>
      <dgm:t>
        <a:bodyPr/>
        <a:lstStyle/>
        <a:p>
          <a:endParaRPr lang="el-GR"/>
        </a:p>
      </dgm:t>
    </dgm:pt>
    <dgm:pt modelId="{AA8E1125-1004-496D-8BC4-9296CB77B5B0}" type="pres">
      <dgm:prSet presAssocID="{5933F208-0157-47B4-BC56-823BC038357C}" presName="compositeShape" presStyleCnt="0">
        <dgm:presLayoutVars>
          <dgm:chMax val="7"/>
          <dgm:dir/>
          <dgm:resizeHandles val="exact"/>
        </dgm:presLayoutVars>
      </dgm:prSet>
      <dgm:spPr/>
    </dgm:pt>
    <dgm:pt modelId="{A6DBDBCE-9C10-4A22-9F68-57FEFC8CB744}" type="pres">
      <dgm:prSet presAssocID="{5933F208-0157-47B4-BC56-823BC038357C}" presName="wedge1" presStyleLbl="node1" presStyleIdx="0" presStyleCnt="5"/>
      <dgm:spPr/>
    </dgm:pt>
    <dgm:pt modelId="{BAA4B87B-5EC9-400F-A647-CE5C170036C1}" type="pres">
      <dgm:prSet presAssocID="{5933F208-0157-47B4-BC56-823BC038357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62B27C1-2AFB-492E-990E-608A93C7E72A}" type="pres">
      <dgm:prSet presAssocID="{5933F208-0157-47B4-BC56-823BC038357C}" presName="wedge2" presStyleLbl="node1" presStyleIdx="1" presStyleCnt="5"/>
      <dgm:spPr/>
    </dgm:pt>
    <dgm:pt modelId="{496165BB-2E34-498A-A696-413704E49B14}" type="pres">
      <dgm:prSet presAssocID="{5933F208-0157-47B4-BC56-823BC038357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C20E21B-317A-4622-9863-5B1026C03451}" type="pres">
      <dgm:prSet presAssocID="{5933F208-0157-47B4-BC56-823BC038357C}" presName="wedge3" presStyleLbl="node1" presStyleIdx="2" presStyleCnt="5"/>
      <dgm:spPr/>
    </dgm:pt>
    <dgm:pt modelId="{996E352E-9712-4B33-BEE9-611BB56EEBC1}" type="pres">
      <dgm:prSet presAssocID="{5933F208-0157-47B4-BC56-823BC038357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B77138C-5A24-4A18-A26E-A8C12E916F98}" type="pres">
      <dgm:prSet presAssocID="{5933F208-0157-47B4-BC56-823BC038357C}" presName="wedge4" presStyleLbl="node1" presStyleIdx="3" presStyleCnt="5"/>
      <dgm:spPr/>
    </dgm:pt>
    <dgm:pt modelId="{DBF6324B-1846-46A5-A3B1-811AD977CBDD}" type="pres">
      <dgm:prSet presAssocID="{5933F208-0157-47B4-BC56-823BC038357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938FE3A-E06D-498F-85D7-A6CBF04AD963}" type="pres">
      <dgm:prSet presAssocID="{5933F208-0157-47B4-BC56-823BC038357C}" presName="wedge5" presStyleLbl="node1" presStyleIdx="4" presStyleCnt="5"/>
      <dgm:spPr/>
    </dgm:pt>
    <dgm:pt modelId="{5ABADC2C-E6B9-45FF-8AE2-6803CA1602B3}" type="pres">
      <dgm:prSet presAssocID="{5933F208-0157-47B4-BC56-823BC038357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8109900-3F37-4CB9-B79E-CD84E9648CBF}" type="presOf" srcId="{9A00801D-AAE8-4B4E-8BE9-7AA4555F986E}" destId="{9C20E21B-317A-4622-9863-5B1026C03451}" srcOrd="0" destOrd="0" presId="urn:microsoft.com/office/officeart/2005/8/layout/chart3"/>
    <dgm:cxn modelId="{C76C2939-8FA0-4C04-9EDE-9A2C4DDFDC35}" type="presOf" srcId="{B3726F60-C364-4AB4-9906-C605AFB089AB}" destId="{496165BB-2E34-498A-A696-413704E49B14}" srcOrd="1" destOrd="0" presId="urn:microsoft.com/office/officeart/2005/8/layout/chart3"/>
    <dgm:cxn modelId="{DC865A4C-0E77-49CE-985F-27BAE3534637}" srcId="{5933F208-0157-47B4-BC56-823BC038357C}" destId="{B3726F60-C364-4AB4-9906-C605AFB089AB}" srcOrd="1" destOrd="0" parTransId="{12B877CB-F38E-4B4F-AEFF-DE069CF8E7AA}" sibTransId="{E9B8454B-449F-453B-A163-F18DC1DBDF48}"/>
    <dgm:cxn modelId="{1F49194F-F529-4820-8FF0-2F3FAEBBBCCB}" type="presOf" srcId="{EB333C7D-E41E-4571-8B55-70FE38BFAE9F}" destId="{BAA4B87B-5EC9-400F-A647-CE5C170036C1}" srcOrd="1" destOrd="0" presId="urn:microsoft.com/office/officeart/2005/8/layout/chart3"/>
    <dgm:cxn modelId="{E088D45A-F012-4018-8484-26B6BD8362CE}" srcId="{5933F208-0157-47B4-BC56-823BC038357C}" destId="{FD579D28-5C70-4B09-BB9B-43D2E5396EDA}" srcOrd="3" destOrd="0" parTransId="{B5BC0936-CFBB-494D-A4A9-193E003155E8}" sibTransId="{9EE8CE78-1510-4D3E-943E-916ED8D3DF30}"/>
    <dgm:cxn modelId="{DC08A760-5603-4626-BEC6-84B415381866}" type="presOf" srcId="{FD579D28-5C70-4B09-BB9B-43D2E5396EDA}" destId="{DBF6324B-1846-46A5-A3B1-811AD977CBDD}" srcOrd="1" destOrd="0" presId="urn:microsoft.com/office/officeart/2005/8/layout/chart3"/>
    <dgm:cxn modelId="{4DD78E7F-93F4-4350-943C-E0C4ABE2687E}" type="presOf" srcId="{9A00801D-AAE8-4B4E-8BE9-7AA4555F986E}" destId="{996E352E-9712-4B33-BEE9-611BB56EEBC1}" srcOrd="1" destOrd="0" presId="urn:microsoft.com/office/officeart/2005/8/layout/chart3"/>
    <dgm:cxn modelId="{44FCBF89-677A-4C56-AF2A-9543CA1BD369}" srcId="{5933F208-0157-47B4-BC56-823BC038357C}" destId="{EB333C7D-E41E-4571-8B55-70FE38BFAE9F}" srcOrd="0" destOrd="0" parTransId="{FADE5F17-7C02-46E0-914C-A9BB0D99D7E4}" sibTransId="{B0C08DAC-8096-496B-A04D-0E030FF41503}"/>
    <dgm:cxn modelId="{211CF3A8-2402-4298-9A62-10ED9C5985A1}" type="presOf" srcId="{FD579D28-5C70-4B09-BB9B-43D2E5396EDA}" destId="{BB77138C-5A24-4A18-A26E-A8C12E916F98}" srcOrd="0" destOrd="0" presId="urn:microsoft.com/office/officeart/2005/8/layout/chart3"/>
    <dgm:cxn modelId="{D663B2BE-EBA1-4D27-8BAD-8A628FD794FD}" srcId="{5933F208-0157-47B4-BC56-823BC038357C}" destId="{67BF6086-C525-485C-95C9-4B9E81B2855E}" srcOrd="4" destOrd="0" parTransId="{E4364665-DEB9-4029-BAA3-CB13252D5959}" sibTransId="{44FA4A0C-591E-4242-A47C-3DDE77D062D0}"/>
    <dgm:cxn modelId="{1F25E8D0-BC4A-47D9-82E1-32385780ADE6}" type="presOf" srcId="{B3726F60-C364-4AB4-9906-C605AFB089AB}" destId="{B62B27C1-2AFB-492E-990E-608A93C7E72A}" srcOrd="0" destOrd="0" presId="urn:microsoft.com/office/officeart/2005/8/layout/chart3"/>
    <dgm:cxn modelId="{796EBCDF-1BD7-4BE4-9CDE-4A3EF51C7A70}" type="presOf" srcId="{5933F208-0157-47B4-BC56-823BC038357C}" destId="{AA8E1125-1004-496D-8BC4-9296CB77B5B0}" srcOrd="0" destOrd="0" presId="urn:microsoft.com/office/officeart/2005/8/layout/chart3"/>
    <dgm:cxn modelId="{666969E8-8590-4596-9A0F-3EE51EDC3893}" type="presOf" srcId="{EB333C7D-E41E-4571-8B55-70FE38BFAE9F}" destId="{A6DBDBCE-9C10-4A22-9F68-57FEFC8CB744}" srcOrd="0" destOrd="0" presId="urn:microsoft.com/office/officeart/2005/8/layout/chart3"/>
    <dgm:cxn modelId="{FA5680EA-5F50-4E53-B89C-CF20102E6CF2}" type="presOf" srcId="{67BF6086-C525-485C-95C9-4B9E81B2855E}" destId="{6938FE3A-E06D-498F-85D7-A6CBF04AD963}" srcOrd="0" destOrd="0" presId="urn:microsoft.com/office/officeart/2005/8/layout/chart3"/>
    <dgm:cxn modelId="{C4D4A2F7-13D6-4BFD-92F4-FB56A5F82BCC}" srcId="{5933F208-0157-47B4-BC56-823BC038357C}" destId="{9A00801D-AAE8-4B4E-8BE9-7AA4555F986E}" srcOrd="2" destOrd="0" parTransId="{9EEAAC46-CA7B-45E1-85F8-7537D5BD858D}" sibTransId="{49B7CD66-7489-4DC3-8DF7-FEC1E4EEA977}"/>
    <dgm:cxn modelId="{CB3EDCF9-7289-4BA3-9B39-C7B83D6A5C94}" type="presOf" srcId="{67BF6086-C525-485C-95C9-4B9E81B2855E}" destId="{5ABADC2C-E6B9-45FF-8AE2-6803CA1602B3}" srcOrd="1" destOrd="0" presId="urn:microsoft.com/office/officeart/2005/8/layout/chart3"/>
    <dgm:cxn modelId="{C67A7D27-2B15-4FF6-9CAC-B0CF1FE115BB}" type="presParOf" srcId="{AA8E1125-1004-496D-8BC4-9296CB77B5B0}" destId="{A6DBDBCE-9C10-4A22-9F68-57FEFC8CB744}" srcOrd="0" destOrd="0" presId="urn:microsoft.com/office/officeart/2005/8/layout/chart3"/>
    <dgm:cxn modelId="{C537A1F0-48A4-485E-A08A-2FEF6A754233}" type="presParOf" srcId="{AA8E1125-1004-496D-8BC4-9296CB77B5B0}" destId="{BAA4B87B-5EC9-400F-A647-CE5C170036C1}" srcOrd="1" destOrd="0" presId="urn:microsoft.com/office/officeart/2005/8/layout/chart3"/>
    <dgm:cxn modelId="{F6DBE5B5-7B80-4939-8775-F18EC8B54232}" type="presParOf" srcId="{AA8E1125-1004-496D-8BC4-9296CB77B5B0}" destId="{B62B27C1-2AFB-492E-990E-608A93C7E72A}" srcOrd="2" destOrd="0" presId="urn:microsoft.com/office/officeart/2005/8/layout/chart3"/>
    <dgm:cxn modelId="{52E2AFC1-EE54-4B0B-82DA-B57EB4F0067F}" type="presParOf" srcId="{AA8E1125-1004-496D-8BC4-9296CB77B5B0}" destId="{496165BB-2E34-498A-A696-413704E49B14}" srcOrd="3" destOrd="0" presId="urn:microsoft.com/office/officeart/2005/8/layout/chart3"/>
    <dgm:cxn modelId="{C59CB828-3F41-47DA-B70E-D6145A1720C0}" type="presParOf" srcId="{AA8E1125-1004-496D-8BC4-9296CB77B5B0}" destId="{9C20E21B-317A-4622-9863-5B1026C03451}" srcOrd="4" destOrd="0" presId="urn:microsoft.com/office/officeart/2005/8/layout/chart3"/>
    <dgm:cxn modelId="{A21A43B3-6B5B-469F-923F-26E6AEFB4073}" type="presParOf" srcId="{AA8E1125-1004-496D-8BC4-9296CB77B5B0}" destId="{996E352E-9712-4B33-BEE9-611BB56EEBC1}" srcOrd="5" destOrd="0" presId="urn:microsoft.com/office/officeart/2005/8/layout/chart3"/>
    <dgm:cxn modelId="{CBFD201F-4FFE-4CE1-9F75-97976E4E5161}" type="presParOf" srcId="{AA8E1125-1004-496D-8BC4-9296CB77B5B0}" destId="{BB77138C-5A24-4A18-A26E-A8C12E916F98}" srcOrd="6" destOrd="0" presId="urn:microsoft.com/office/officeart/2005/8/layout/chart3"/>
    <dgm:cxn modelId="{4FCFF865-744C-4C4A-9568-64117DA20EC3}" type="presParOf" srcId="{AA8E1125-1004-496D-8BC4-9296CB77B5B0}" destId="{DBF6324B-1846-46A5-A3B1-811AD977CBDD}" srcOrd="7" destOrd="0" presId="urn:microsoft.com/office/officeart/2005/8/layout/chart3"/>
    <dgm:cxn modelId="{4834A53F-F61B-463E-9941-170B3F4A44DA}" type="presParOf" srcId="{AA8E1125-1004-496D-8BC4-9296CB77B5B0}" destId="{6938FE3A-E06D-498F-85D7-A6CBF04AD963}" srcOrd="8" destOrd="0" presId="urn:microsoft.com/office/officeart/2005/8/layout/chart3"/>
    <dgm:cxn modelId="{6A507907-E27B-4AB4-9ACD-7BEC196E900B}" type="presParOf" srcId="{AA8E1125-1004-496D-8BC4-9296CB77B5B0}" destId="{5ABADC2C-E6B9-45FF-8AE2-6803CA1602B3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338F6-2BEC-4367-8B1E-386E97A46B9A}">
      <dsp:nvSpPr>
        <dsp:cNvPr id="0" name=""/>
        <dsp:cNvSpPr/>
      </dsp:nvSpPr>
      <dsp:spPr>
        <a:xfrm>
          <a:off x="4405" y="3122425"/>
          <a:ext cx="1683498" cy="84174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>
              <a:solidFill>
                <a:schemeClr val="bg1"/>
              </a:solidFill>
            </a:rPr>
            <a:t>ΟΝΒ</a:t>
          </a:r>
          <a:endParaRPr lang="en-US" sz="3600" b="1" kern="1200" dirty="0">
            <a:solidFill>
              <a:schemeClr val="bg1"/>
            </a:solidFill>
          </a:endParaRPr>
        </a:p>
      </dsp:txBody>
      <dsp:txXfrm>
        <a:off x="29059" y="3147079"/>
        <a:ext cx="1634190" cy="792441"/>
      </dsp:txXfrm>
    </dsp:sp>
    <dsp:sp modelId="{5846E5BA-2AEF-41EB-AB84-4FAA58532CAC}">
      <dsp:nvSpPr>
        <dsp:cNvPr id="0" name=""/>
        <dsp:cNvSpPr/>
      </dsp:nvSpPr>
      <dsp:spPr>
        <a:xfrm rot="16841554">
          <a:off x="709681" y="2352397"/>
          <a:ext cx="2402132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2402132" y="1069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850694" y="2303034"/>
        <a:ext cx="120106" cy="120106"/>
      </dsp:txXfrm>
    </dsp:sp>
    <dsp:sp modelId="{9A6C7C53-88B3-4B1A-9D1F-ABA06DCC92EB}">
      <dsp:nvSpPr>
        <dsp:cNvPr id="0" name=""/>
        <dsp:cNvSpPr/>
      </dsp:nvSpPr>
      <dsp:spPr>
        <a:xfrm>
          <a:off x="2133592" y="762001"/>
          <a:ext cx="1683498" cy="841749"/>
        </a:xfrm>
        <a:prstGeom prst="roundRect">
          <a:avLst>
            <a:gd name="adj" fmla="val 10000"/>
          </a:avLst>
        </a:prstGeom>
        <a:solidFill>
          <a:srgbClr val="5D95A7"/>
        </a:solidFill>
        <a:ln>
          <a:solidFill>
            <a:srgbClr val="00B050"/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Προνεφρική</a:t>
          </a:r>
        </a:p>
      </dsp:txBody>
      <dsp:txXfrm>
        <a:off x="2158246" y="786655"/>
        <a:ext cx="1634190" cy="792441"/>
      </dsp:txXfrm>
    </dsp:sp>
    <dsp:sp modelId="{1011CD0A-1956-4292-B0BF-BCB1838E50D6}">
      <dsp:nvSpPr>
        <dsp:cNvPr id="0" name=""/>
        <dsp:cNvSpPr/>
      </dsp:nvSpPr>
      <dsp:spPr>
        <a:xfrm>
          <a:off x="1687903" y="3532609"/>
          <a:ext cx="673399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673399" y="1069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07767" y="3526465"/>
        <a:ext cx="33669" cy="33669"/>
      </dsp:txXfrm>
    </dsp:sp>
    <dsp:sp modelId="{390FDE8E-6CB9-4383-A0AF-80FC2059D8F9}">
      <dsp:nvSpPr>
        <dsp:cNvPr id="0" name=""/>
        <dsp:cNvSpPr/>
      </dsp:nvSpPr>
      <dsp:spPr>
        <a:xfrm>
          <a:off x="2361302" y="3122425"/>
          <a:ext cx="1683498" cy="841749"/>
        </a:xfrm>
        <a:prstGeom prst="roundRect">
          <a:avLst>
            <a:gd name="adj" fmla="val 10000"/>
          </a:avLst>
        </a:prstGeom>
        <a:solidFill>
          <a:srgbClr val="FFC3C7"/>
        </a:solidFill>
        <a:ln>
          <a:solidFill>
            <a:srgbClr val="FF0000"/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Ενδονεφρική</a:t>
          </a:r>
        </a:p>
      </dsp:txBody>
      <dsp:txXfrm>
        <a:off x="2385956" y="3147079"/>
        <a:ext cx="1634190" cy="792441"/>
      </dsp:txXfrm>
    </dsp:sp>
    <dsp:sp modelId="{CD2402FC-2DBE-4635-BC01-014933415DC6}">
      <dsp:nvSpPr>
        <dsp:cNvPr id="0" name=""/>
        <dsp:cNvSpPr/>
      </dsp:nvSpPr>
      <dsp:spPr>
        <a:xfrm rot="3678566">
          <a:off x="3676803" y="4153504"/>
          <a:ext cx="1415588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1415588" y="10690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49207" y="4128805"/>
        <a:ext cx="70779" cy="70779"/>
      </dsp:txXfrm>
    </dsp:sp>
    <dsp:sp modelId="{92F44B05-7A44-4BCA-A850-8487655F7FA7}">
      <dsp:nvSpPr>
        <dsp:cNvPr id="0" name=""/>
        <dsp:cNvSpPr/>
      </dsp:nvSpPr>
      <dsp:spPr>
        <a:xfrm>
          <a:off x="4724394" y="4083778"/>
          <a:ext cx="1671124" cy="1402623"/>
        </a:xfrm>
        <a:prstGeom prst="roundRect">
          <a:avLst>
            <a:gd name="adj" fmla="val 10000"/>
          </a:avLst>
        </a:prstGeom>
        <a:solidFill>
          <a:srgbClr val="FFC3C7"/>
        </a:solidFill>
        <a:ln>
          <a:solidFill>
            <a:srgbClr val="FF0000"/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Οξεία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 err="1"/>
            <a:t>Σπειραματονεφρίτιδα</a:t>
          </a:r>
          <a:endParaRPr lang="el-GR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ΤΕΣΝ</a:t>
          </a:r>
        </a:p>
      </dsp:txBody>
      <dsp:txXfrm>
        <a:off x="4765475" y="4124859"/>
        <a:ext cx="1588962" cy="1320461"/>
      </dsp:txXfrm>
    </dsp:sp>
    <dsp:sp modelId="{A7513675-7065-4838-9F64-F3F555153AA7}">
      <dsp:nvSpPr>
        <dsp:cNvPr id="0" name=""/>
        <dsp:cNvSpPr/>
      </dsp:nvSpPr>
      <dsp:spPr>
        <a:xfrm rot="17092699">
          <a:off x="3061229" y="2253610"/>
          <a:ext cx="2646735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2646735" y="10690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318429" y="2198131"/>
        <a:ext cx="132336" cy="132336"/>
      </dsp:txXfrm>
    </dsp:sp>
    <dsp:sp modelId="{B72B1801-DEBA-4C85-84C9-6C83A6712B8E}">
      <dsp:nvSpPr>
        <dsp:cNvPr id="0" name=""/>
        <dsp:cNvSpPr/>
      </dsp:nvSpPr>
      <dsp:spPr>
        <a:xfrm>
          <a:off x="4724394" y="564426"/>
          <a:ext cx="1683498" cy="841749"/>
        </a:xfrm>
        <a:prstGeom prst="roundRect">
          <a:avLst>
            <a:gd name="adj" fmla="val 10000"/>
          </a:avLst>
        </a:prstGeom>
        <a:solidFill>
          <a:srgbClr val="FFC3C7"/>
        </a:solidFill>
        <a:ln>
          <a:solidFill>
            <a:srgbClr val="FF0000"/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chemeClr val="tx1"/>
              </a:solidFill>
            </a:rPr>
            <a:t>Οξεία Σωληναριακή Νέκρωση </a:t>
          </a:r>
        </a:p>
      </dsp:txBody>
      <dsp:txXfrm>
        <a:off x="4749048" y="589080"/>
        <a:ext cx="1634190" cy="792441"/>
      </dsp:txXfrm>
    </dsp:sp>
    <dsp:sp modelId="{F01730BF-3098-4C0B-94AE-4119D4CCBF77}">
      <dsp:nvSpPr>
        <dsp:cNvPr id="0" name=""/>
        <dsp:cNvSpPr/>
      </dsp:nvSpPr>
      <dsp:spPr>
        <a:xfrm rot="20832911">
          <a:off x="6399355" y="898410"/>
          <a:ext cx="688682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688682" y="10690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26480" y="891884"/>
        <a:ext cx="34434" cy="34434"/>
      </dsp:txXfrm>
    </dsp:sp>
    <dsp:sp modelId="{C43525C1-BA76-45EC-A3DF-B92FEEA24367}">
      <dsp:nvSpPr>
        <dsp:cNvPr id="0" name=""/>
        <dsp:cNvSpPr/>
      </dsp:nvSpPr>
      <dsp:spPr>
        <a:xfrm>
          <a:off x="7079501" y="412027"/>
          <a:ext cx="1683498" cy="841749"/>
        </a:xfrm>
        <a:prstGeom prst="roundRect">
          <a:avLst>
            <a:gd name="adj" fmla="val 10000"/>
          </a:avLst>
        </a:prstGeom>
        <a:solidFill>
          <a:srgbClr val="9437FF"/>
        </a:solidFill>
        <a:ln>
          <a:solidFill>
            <a:schemeClr val="accent1"/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chemeClr val="bg1"/>
              </a:solidFill>
            </a:rPr>
            <a:t>Ισχαιμική 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7104155" y="436681"/>
        <a:ext cx="1634190" cy="792441"/>
      </dsp:txXfrm>
    </dsp:sp>
    <dsp:sp modelId="{6850902F-4565-4A65-AC12-DDFC12EB8F89}">
      <dsp:nvSpPr>
        <dsp:cNvPr id="0" name=""/>
        <dsp:cNvSpPr/>
      </dsp:nvSpPr>
      <dsp:spPr>
        <a:xfrm rot="3276697">
          <a:off x="6191526" y="1393708"/>
          <a:ext cx="1028152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1028152" y="10690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9898" y="1378695"/>
        <a:ext cx="51407" cy="51407"/>
      </dsp:txXfrm>
    </dsp:sp>
    <dsp:sp modelId="{1C756F20-5D52-4742-9CC4-A35A760EC860}">
      <dsp:nvSpPr>
        <dsp:cNvPr id="0" name=""/>
        <dsp:cNvSpPr/>
      </dsp:nvSpPr>
      <dsp:spPr>
        <a:xfrm>
          <a:off x="7003312" y="1402622"/>
          <a:ext cx="1683498" cy="841749"/>
        </a:xfrm>
        <a:prstGeom prst="roundRect">
          <a:avLst>
            <a:gd name="adj" fmla="val 10000"/>
          </a:avLst>
        </a:prstGeom>
        <a:solidFill>
          <a:srgbClr val="9437FF"/>
        </a:solidFill>
        <a:ln>
          <a:solidFill>
            <a:srgbClr val="92D050"/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chemeClr val="bg1"/>
              </a:solidFill>
            </a:rPr>
            <a:t>Τοξική   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7027966" y="1427276"/>
        <a:ext cx="1634190" cy="792441"/>
      </dsp:txXfrm>
    </dsp:sp>
    <dsp:sp modelId="{597DBB70-540E-451A-B78B-235EC93DE547}">
      <dsp:nvSpPr>
        <dsp:cNvPr id="0" name=""/>
        <dsp:cNvSpPr/>
      </dsp:nvSpPr>
      <dsp:spPr>
        <a:xfrm rot="165806">
          <a:off x="4044404" y="3549011"/>
          <a:ext cx="680385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680385" y="10690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67587" y="3542691"/>
        <a:ext cx="34019" cy="34019"/>
      </dsp:txXfrm>
    </dsp:sp>
    <dsp:sp modelId="{A44F2CBC-4271-4C39-BB10-37EBF811246A}">
      <dsp:nvSpPr>
        <dsp:cNvPr id="0" name=""/>
        <dsp:cNvSpPr/>
      </dsp:nvSpPr>
      <dsp:spPr>
        <a:xfrm>
          <a:off x="4724394" y="3155228"/>
          <a:ext cx="1683498" cy="841749"/>
        </a:xfrm>
        <a:prstGeom prst="roundRect">
          <a:avLst>
            <a:gd name="adj" fmla="val 10000"/>
          </a:avLst>
        </a:prstGeom>
        <a:solidFill>
          <a:srgbClr val="FFC3C7"/>
        </a:solidFill>
        <a:ln>
          <a:solidFill>
            <a:srgbClr val="FF0000"/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Οξεία Διάμεση Νεφρίτιδα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4749048" y="3179882"/>
        <a:ext cx="1634190" cy="792441"/>
      </dsp:txXfrm>
    </dsp:sp>
    <dsp:sp modelId="{889B6247-938D-4C80-810D-857D0335D345}">
      <dsp:nvSpPr>
        <dsp:cNvPr id="0" name=""/>
        <dsp:cNvSpPr/>
      </dsp:nvSpPr>
      <dsp:spPr>
        <a:xfrm rot="4683292">
          <a:off x="2888836" y="4958709"/>
          <a:ext cx="2915326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2915326" y="10690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273616" y="4896516"/>
        <a:ext cx="145766" cy="145766"/>
      </dsp:txXfrm>
    </dsp:sp>
    <dsp:sp modelId="{6F05DFB0-2E03-4CF4-A5D2-3813E8CF6329}">
      <dsp:nvSpPr>
        <dsp:cNvPr id="0" name=""/>
        <dsp:cNvSpPr/>
      </dsp:nvSpPr>
      <dsp:spPr>
        <a:xfrm>
          <a:off x="4648199" y="5974624"/>
          <a:ext cx="1683498" cy="841749"/>
        </a:xfrm>
        <a:prstGeom prst="roundRect">
          <a:avLst>
            <a:gd name="adj" fmla="val 10000"/>
          </a:avLst>
        </a:prstGeom>
        <a:solidFill>
          <a:srgbClr val="FFC3C7"/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Αγγειακή νεφροπάθεια</a:t>
          </a:r>
          <a:endParaRPr lang="en-US" sz="2200" kern="1200" dirty="0"/>
        </a:p>
      </dsp:txBody>
      <dsp:txXfrm>
        <a:off x="4672853" y="5999278"/>
        <a:ext cx="1634190" cy="792441"/>
      </dsp:txXfrm>
    </dsp:sp>
    <dsp:sp modelId="{0467D012-46BF-4882-9A10-8E121878DC3C}">
      <dsp:nvSpPr>
        <dsp:cNvPr id="0" name=""/>
        <dsp:cNvSpPr/>
      </dsp:nvSpPr>
      <dsp:spPr>
        <a:xfrm rot="18202876">
          <a:off x="6085424" y="5927608"/>
          <a:ext cx="1095053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1095053" y="10690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05574" y="5910922"/>
        <a:ext cx="54752" cy="54752"/>
      </dsp:txXfrm>
    </dsp:sp>
    <dsp:sp modelId="{4E6E82C2-6253-45C5-A390-F50A2BC89FA1}">
      <dsp:nvSpPr>
        <dsp:cNvPr id="0" name=""/>
        <dsp:cNvSpPr/>
      </dsp:nvSpPr>
      <dsp:spPr>
        <a:xfrm>
          <a:off x="6934204" y="5060224"/>
          <a:ext cx="1683498" cy="84174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Μικρών αγγείων</a:t>
          </a:r>
          <a:endParaRPr lang="en-US" sz="2200" kern="1200" dirty="0"/>
        </a:p>
      </dsp:txBody>
      <dsp:txXfrm>
        <a:off x="6958858" y="5084878"/>
        <a:ext cx="1634190" cy="792441"/>
      </dsp:txXfrm>
    </dsp:sp>
    <dsp:sp modelId="{C43B3089-9EAA-4250-A6EC-E0B6E794F358}">
      <dsp:nvSpPr>
        <dsp:cNvPr id="0" name=""/>
        <dsp:cNvSpPr/>
      </dsp:nvSpPr>
      <dsp:spPr>
        <a:xfrm rot="1192069">
          <a:off x="6308034" y="6519922"/>
          <a:ext cx="795131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795131" y="10690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85721" y="6510734"/>
        <a:ext cx="39756" cy="39756"/>
      </dsp:txXfrm>
    </dsp:sp>
    <dsp:sp modelId="{6420842D-E43F-4FE5-902A-6B515F116CB5}">
      <dsp:nvSpPr>
        <dsp:cNvPr id="0" name=""/>
        <dsp:cNvSpPr/>
      </dsp:nvSpPr>
      <dsp:spPr>
        <a:xfrm>
          <a:off x="7079501" y="6244850"/>
          <a:ext cx="1683498" cy="84174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Μεγάλων αγγείων</a:t>
          </a:r>
          <a:endParaRPr lang="en-US" sz="2200" kern="1200" dirty="0"/>
        </a:p>
      </dsp:txBody>
      <dsp:txXfrm>
        <a:off x="7104155" y="6269504"/>
        <a:ext cx="1634190" cy="792441"/>
      </dsp:txXfrm>
    </dsp:sp>
    <dsp:sp modelId="{84B299DF-6035-4AE2-B873-48422406925B}">
      <dsp:nvSpPr>
        <dsp:cNvPr id="0" name=""/>
        <dsp:cNvSpPr/>
      </dsp:nvSpPr>
      <dsp:spPr>
        <a:xfrm rot="17966787">
          <a:off x="3653997" y="2863208"/>
          <a:ext cx="1537411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1537411" y="10690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84268" y="2835463"/>
        <a:ext cx="76870" cy="76870"/>
      </dsp:txXfrm>
    </dsp:sp>
    <dsp:sp modelId="{F54CB151-1385-4D78-A35E-45629319DD0E}">
      <dsp:nvSpPr>
        <dsp:cNvPr id="0" name=""/>
        <dsp:cNvSpPr/>
      </dsp:nvSpPr>
      <dsp:spPr>
        <a:xfrm>
          <a:off x="4800606" y="1783623"/>
          <a:ext cx="1683498" cy="841749"/>
        </a:xfrm>
        <a:prstGeom prst="roundRect">
          <a:avLst>
            <a:gd name="adj" fmla="val 10000"/>
          </a:avLst>
        </a:prstGeom>
        <a:solidFill>
          <a:srgbClr val="FFC3C7"/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Ενδονεφρική απόφραξη</a:t>
          </a:r>
          <a:endParaRPr lang="en-US" sz="2200" kern="1200" dirty="0"/>
        </a:p>
      </dsp:txBody>
      <dsp:txXfrm>
        <a:off x="4825260" y="1808277"/>
        <a:ext cx="1634190" cy="792441"/>
      </dsp:txXfrm>
    </dsp:sp>
    <dsp:sp modelId="{4060B1CD-46D4-4D8F-AA81-5B63F8DF3ECB}">
      <dsp:nvSpPr>
        <dsp:cNvPr id="0" name=""/>
        <dsp:cNvSpPr/>
      </dsp:nvSpPr>
      <dsp:spPr>
        <a:xfrm rot="5051680">
          <a:off x="723264" y="4600296"/>
          <a:ext cx="2146382" cy="21380"/>
        </a:xfrm>
        <a:custGeom>
          <a:avLst/>
          <a:gdLst/>
          <a:ahLst/>
          <a:cxnLst/>
          <a:rect l="0" t="0" r="0" b="0"/>
          <a:pathLst>
            <a:path>
              <a:moveTo>
                <a:pt x="0" y="10690"/>
              </a:moveTo>
              <a:lnTo>
                <a:pt x="2146382" y="10690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742795" y="4557327"/>
        <a:ext cx="107319" cy="107319"/>
      </dsp:txXfrm>
    </dsp:sp>
    <dsp:sp modelId="{A40418C7-ACF5-4404-AB2F-D0DA533B247C}">
      <dsp:nvSpPr>
        <dsp:cNvPr id="0" name=""/>
        <dsp:cNvSpPr/>
      </dsp:nvSpPr>
      <dsp:spPr>
        <a:xfrm>
          <a:off x="1905007" y="5257799"/>
          <a:ext cx="1683498" cy="841749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Μετανεφρική</a:t>
          </a:r>
        </a:p>
      </dsp:txBody>
      <dsp:txXfrm>
        <a:off x="1929661" y="5282453"/>
        <a:ext cx="1634190" cy="792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74931-651F-4FB0-9B50-926912564166}">
      <dsp:nvSpPr>
        <dsp:cNvPr id="0" name=""/>
        <dsp:cNvSpPr/>
      </dsp:nvSpPr>
      <dsp:spPr>
        <a:xfrm rot="5400000">
          <a:off x="5204641" y="-2182557"/>
          <a:ext cx="679340" cy="52181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Προνεφρική ΟΝΒ</a:t>
          </a:r>
          <a:endParaRPr lang="en-US" sz="2400" kern="1200" dirty="0"/>
        </a:p>
      </dsp:txBody>
      <dsp:txXfrm rot="-5400000">
        <a:off x="2935224" y="120023"/>
        <a:ext cx="5185013" cy="613014"/>
      </dsp:txXfrm>
    </dsp:sp>
    <dsp:sp modelId="{3F090ACB-3B44-4FE2-A741-CDFAA0D835A9}">
      <dsp:nvSpPr>
        <dsp:cNvPr id="0" name=""/>
        <dsp:cNvSpPr/>
      </dsp:nvSpPr>
      <dsp:spPr>
        <a:xfrm>
          <a:off x="0" y="1942"/>
          <a:ext cx="2935224" cy="849176"/>
        </a:xfrm>
        <a:prstGeom prst="roundRect">
          <a:avLst/>
        </a:prstGeom>
        <a:solidFill>
          <a:srgbClr val="FF99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Αρνητικό ίζημα +</a:t>
          </a:r>
          <a:r>
            <a:rPr lang="el-GR" sz="2000" b="1" kern="1200" dirty="0">
              <a:latin typeface="Calibri"/>
            </a:rPr>
            <a:t>↓Να ούρων</a:t>
          </a:r>
          <a:r>
            <a:rPr lang="en-US" sz="2000" b="1" kern="1200" dirty="0">
              <a:latin typeface="Calibri"/>
            </a:rPr>
            <a:t>, ↓</a:t>
          </a:r>
          <a:r>
            <a:rPr lang="en-US" sz="2000" b="1" kern="1200" dirty="0" err="1">
              <a:latin typeface="Calibri"/>
            </a:rPr>
            <a:t>FeNa</a:t>
          </a:r>
          <a:r>
            <a:rPr lang="el-GR" sz="2000" b="1" kern="1200" dirty="0">
              <a:latin typeface="Calibri"/>
            </a:rPr>
            <a:t>+ ούρων</a:t>
          </a:r>
          <a:r>
            <a:rPr lang="el-GR" sz="2000" b="1" kern="1200" dirty="0"/>
            <a:t> </a:t>
          </a:r>
          <a:endParaRPr lang="en-US" sz="2000" b="1" kern="1200" dirty="0"/>
        </a:p>
      </dsp:txBody>
      <dsp:txXfrm>
        <a:off x="41453" y="43395"/>
        <a:ext cx="2852318" cy="766270"/>
      </dsp:txXfrm>
    </dsp:sp>
    <dsp:sp modelId="{1446DC87-7039-4DBA-A203-B14EC7AA5B5C}">
      <dsp:nvSpPr>
        <dsp:cNvPr id="0" name=""/>
        <dsp:cNvSpPr/>
      </dsp:nvSpPr>
      <dsp:spPr>
        <a:xfrm rot="5400000">
          <a:off x="5204641" y="-1290922"/>
          <a:ext cx="679340" cy="5218176"/>
        </a:xfrm>
        <a:prstGeom prst="round2SameRect">
          <a:avLst/>
        </a:prstGeom>
        <a:solidFill>
          <a:srgbClr val="FF7C80">
            <a:alpha val="89804"/>
          </a:srgb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Σπειραματονεφρίτιδα ή αθηροεμβολική νόσος </a:t>
          </a:r>
          <a:endParaRPr lang="en-US" sz="2400" kern="1200" dirty="0"/>
        </a:p>
      </dsp:txBody>
      <dsp:txXfrm rot="-5400000">
        <a:off x="2935224" y="1011658"/>
        <a:ext cx="5185013" cy="613014"/>
      </dsp:txXfrm>
    </dsp:sp>
    <dsp:sp modelId="{DE543645-7656-4B3C-8984-478BC697F64F}">
      <dsp:nvSpPr>
        <dsp:cNvPr id="0" name=""/>
        <dsp:cNvSpPr/>
      </dsp:nvSpPr>
      <dsp:spPr>
        <a:xfrm>
          <a:off x="0" y="893577"/>
          <a:ext cx="2935224" cy="849176"/>
        </a:xfrm>
        <a:prstGeom prst="roundRect">
          <a:avLst/>
        </a:prstGeom>
        <a:solidFill>
          <a:srgbClr val="7A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Δύσμορφα </a:t>
          </a:r>
          <a:r>
            <a:rPr lang="en-US" sz="2000" b="1" kern="1200" dirty="0"/>
            <a:t>RBC </a:t>
          </a:r>
          <a:r>
            <a:rPr lang="el-GR" sz="2000" b="1" kern="1200" dirty="0"/>
            <a:t>ή/και κύλινδροι </a:t>
          </a:r>
          <a:r>
            <a:rPr lang="en-US" sz="2000" b="1" kern="1200" dirty="0"/>
            <a:t>RBC</a:t>
          </a:r>
          <a:r>
            <a:rPr lang="el-GR" sz="2000" b="1" kern="1200" dirty="0"/>
            <a:t> </a:t>
          </a:r>
          <a:endParaRPr lang="en-US" sz="2000" b="1" kern="1200" dirty="0"/>
        </a:p>
      </dsp:txBody>
      <dsp:txXfrm>
        <a:off x="41453" y="935030"/>
        <a:ext cx="2852318" cy="766270"/>
      </dsp:txXfrm>
    </dsp:sp>
    <dsp:sp modelId="{6EF03086-4B36-4B2A-B1A0-C3DF495C8493}">
      <dsp:nvSpPr>
        <dsp:cNvPr id="0" name=""/>
        <dsp:cNvSpPr/>
      </dsp:nvSpPr>
      <dsp:spPr>
        <a:xfrm rot="5400000">
          <a:off x="5204641" y="-399288"/>
          <a:ext cx="679340" cy="521817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700" kern="1200" dirty="0"/>
            <a:t>Θρομβωτική μικροαγγειοπάθεια</a:t>
          </a:r>
          <a:endParaRPr lang="en-US" sz="2700" kern="1200" dirty="0"/>
        </a:p>
      </dsp:txBody>
      <dsp:txXfrm rot="-5400000">
        <a:off x="2935224" y="1903292"/>
        <a:ext cx="5185013" cy="613014"/>
      </dsp:txXfrm>
    </dsp:sp>
    <dsp:sp modelId="{394256E7-A6F1-4721-A41E-CDAA60A85C8E}">
      <dsp:nvSpPr>
        <dsp:cNvPr id="0" name=""/>
        <dsp:cNvSpPr/>
      </dsp:nvSpPr>
      <dsp:spPr>
        <a:xfrm>
          <a:off x="0" y="1785211"/>
          <a:ext cx="2935224" cy="849176"/>
        </a:xfrm>
        <a:prstGeom prst="roundRect">
          <a:avLst/>
        </a:prstGeom>
        <a:solidFill>
          <a:srgbClr val="9966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Δύσμορφα </a:t>
          </a:r>
          <a:r>
            <a:rPr lang="en-US" sz="2000" b="1" kern="1200" dirty="0"/>
            <a:t>RBC</a:t>
          </a:r>
          <a:r>
            <a:rPr lang="el-GR" sz="2000" b="1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+ σχιστοκύτταρα  αίμα</a:t>
          </a:r>
          <a:endParaRPr lang="en-US" sz="2000" b="1" kern="1200" dirty="0"/>
        </a:p>
      </dsp:txBody>
      <dsp:txXfrm>
        <a:off x="41453" y="1826664"/>
        <a:ext cx="2852318" cy="766270"/>
      </dsp:txXfrm>
    </dsp:sp>
    <dsp:sp modelId="{9DE13C43-094C-4E9D-AEC8-EB3EB9F4D773}">
      <dsp:nvSpPr>
        <dsp:cNvPr id="0" name=""/>
        <dsp:cNvSpPr/>
      </dsp:nvSpPr>
      <dsp:spPr>
        <a:xfrm rot="5400000">
          <a:off x="5204641" y="492346"/>
          <a:ext cx="679340" cy="521817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700" kern="1200" dirty="0"/>
            <a:t>Οξεία σωληναριακή νέκρωση</a:t>
          </a:r>
          <a:endParaRPr lang="en-US" sz="2700" kern="1200" dirty="0"/>
        </a:p>
      </dsp:txBody>
      <dsp:txXfrm rot="-5400000">
        <a:off x="2935224" y="2794927"/>
        <a:ext cx="5185013" cy="613014"/>
      </dsp:txXfrm>
    </dsp:sp>
    <dsp:sp modelId="{8BD93B04-D450-42DE-BAAA-819157EB4058}">
      <dsp:nvSpPr>
        <dsp:cNvPr id="0" name=""/>
        <dsp:cNvSpPr/>
      </dsp:nvSpPr>
      <dsp:spPr>
        <a:xfrm>
          <a:off x="0" y="2676846"/>
          <a:ext cx="2935224" cy="849176"/>
        </a:xfrm>
        <a:prstGeom prst="roundRect">
          <a:avLst/>
        </a:prstGeom>
        <a:solidFill>
          <a:srgbClr val="008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Καφεοειδείς κύλινδροι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+ </a:t>
          </a:r>
          <a:r>
            <a:rPr lang="el-GR" sz="2000" b="1" kern="1200" dirty="0">
              <a:latin typeface="Calibri"/>
            </a:rPr>
            <a:t>↑</a:t>
          </a:r>
          <a:r>
            <a:rPr lang="en-US" sz="2000" b="1" kern="1200" dirty="0" err="1"/>
            <a:t>FE</a:t>
          </a:r>
          <a:r>
            <a:rPr lang="en-US" sz="2000" b="1" kern="1200" baseline="-25000" dirty="0" err="1"/>
            <a:t>Na</a:t>
          </a:r>
          <a:endParaRPr lang="en-US" sz="2000" b="1" kern="1200" dirty="0"/>
        </a:p>
      </dsp:txBody>
      <dsp:txXfrm>
        <a:off x="41453" y="2718299"/>
        <a:ext cx="2852318" cy="766270"/>
      </dsp:txXfrm>
    </dsp:sp>
    <dsp:sp modelId="{F8722B7C-311B-4A6E-93D0-3B43C3D4F154}">
      <dsp:nvSpPr>
        <dsp:cNvPr id="0" name=""/>
        <dsp:cNvSpPr/>
      </dsp:nvSpPr>
      <dsp:spPr>
        <a:xfrm rot="5400000">
          <a:off x="5204641" y="1383981"/>
          <a:ext cx="679340" cy="5218176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700" kern="1200" dirty="0"/>
            <a:t>Οξεία διάμεση νεφρίτιδα</a:t>
          </a:r>
          <a:endParaRPr lang="en-US" sz="2700" kern="1200" dirty="0"/>
        </a:p>
      </dsp:txBody>
      <dsp:txXfrm rot="-5400000">
        <a:off x="2935224" y="3686562"/>
        <a:ext cx="5185013" cy="613014"/>
      </dsp:txXfrm>
    </dsp:sp>
    <dsp:sp modelId="{2689C352-335E-4475-A782-9E902D760E66}">
      <dsp:nvSpPr>
        <dsp:cNvPr id="0" name=""/>
        <dsp:cNvSpPr/>
      </dsp:nvSpPr>
      <dsp:spPr>
        <a:xfrm>
          <a:off x="0" y="3568481"/>
          <a:ext cx="2935224" cy="849176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Άφθονα </a:t>
          </a:r>
          <a:r>
            <a:rPr lang="en-US" sz="2000" b="1" kern="1200" dirty="0"/>
            <a:t>WBC</a:t>
          </a:r>
          <a:r>
            <a:rPr lang="el-GR" sz="2000" b="1" kern="1200" dirty="0"/>
            <a:t> , </a:t>
          </a:r>
          <a:r>
            <a:rPr lang="en-US" sz="2000" b="1" kern="1200" dirty="0"/>
            <a:t>WCB </a:t>
          </a:r>
          <a:r>
            <a:rPr lang="el-GR" sz="2000" b="1" kern="1200" dirty="0"/>
            <a:t>κύλινδροι , ηωσινόφιλα</a:t>
          </a:r>
          <a:endParaRPr lang="en-US" sz="2000" b="1" kern="1200" dirty="0"/>
        </a:p>
      </dsp:txBody>
      <dsp:txXfrm>
        <a:off x="41453" y="3609934"/>
        <a:ext cx="2852318" cy="766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BDBCE-9C10-4A22-9F68-57FEFC8CB744}">
      <dsp:nvSpPr>
        <dsp:cNvPr id="0" name=""/>
        <dsp:cNvSpPr/>
      </dsp:nvSpPr>
      <dsp:spPr>
        <a:xfrm>
          <a:off x="409884" y="622506"/>
          <a:ext cx="3635719" cy="3635719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</a:rPr>
            <a:t>Συστηματικά αυτοάνοσα νοσήματα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</a:rPr>
            <a:t>10%</a:t>
          </a:r>
        </a:p>
      </dsp:txBody>
      <dsp:txXfrm>
        <a:off x="2273623" y="1165700"/>
        <a:ext cx="1233547" cy="844006"/>
      </dsp:txXfrm>
    </dsp:sp>
    <dsp:sp modelId="{B62B27C1-2AFB-492E-990E-608A93C7E72A}">
      <dsp:nvSpPr>
        <dsp:cNvPr id="0" name=""/>
        <dsp:cNvSpPr/>
      </dsp:nvSpPr>
      <dsp:spPr>
        <a:xfrm>
          <a:off x="282633" y="797799"/>
          <a:ext cx="3635719" cy="3635719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Άλλα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25% </a:t>
          </a:r>
        </a:p>
      </dsp:txBody>
      <dsp:txXfrm>
        <a:off x="2658836" y="2442530"/>
        <a:ext cx="1082059" cy="913258"/>
      </dsp:txXfrm>
    </dsp:sp>
    <dsp:sp modelId="{9C20E21B-317A-4622-9863-5B1026C03451}">
      <dsp:nvSpPr>
        <dsp:cNvPr id="0" name=""/>
        <dsp:cNvSpPr/>
      </dsp:nvSpPr>
      <dsp:spPr>
        <a:xfrm>
          <a:off x="282633" y="797799"/>
          <a:ext cx="3635719" cy="3635719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</a:rPr>
            <a:t>Υπέρταση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</a:rPr>
            <a:t>20%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b="1" kern="1200" dirty="0"/>
        </a:p>
      </dsp:txBody>
      <dsp:txXfrm>
        <a:off x="1451258" y="3524589"/>
        <a:ext cx="1298471" cy="779082"/>
      </dsp:txXfrm>
    </dsp:sp>
    <dsp:sp modelId="{BB77138C-5A24-4A18-A26E-A8C12E916F98}">
      <dsp:nvSpPr>
        <dsp:cNvPr id="0" name=""/>
        <dsp:cNvSpPr/>
      </dsp:nvSpPr>
      <dsp:spPr>
        <a:xfrm>
          <a:off x="282633" y="797799"/>
          <a:ext cx="3635719" cy="3635719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</a:rPr>
            <a:t>Σπειραματοπάθειες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</a:rPr>
            <a:t>15%</a:t>
          </a:r>
        </a:p>
      </dsp:txBody>
      <dsp:txXfrm>
        <a:off x="455763" y="2442530"/>
        <a:ext cx="1082059" cy="913258"/>
      </dsp:txXfrm>
    </dsp:sp>
    <dsp:sp modelId="{6938FE3A-E06D-498F-85D7-A6CBF04AD963}">
      <dsp:nvSpPr>
        <dsp:cNvPr id="0" name=""/>
        <dsp:cNvSpPr/>
      </dsp:nvSpPr>
      <dsp:spPr>
        <a:xfrm>
          <a:off x="282633" y="797799"/>
          <a:ext cx="3635719" cy="3635719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</a:rPr>
            <a:t>Σακχαρώδ. Διαβήτης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</a:rPr>
            <a:t>30%</a:t>
          </a:r>
        </a:p>
      </dsp:txBody>
      <dsp:txXfrm>
        <a:off x="812843" y="1351814"/>
        <a:ext cx="1233547" cy="844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F8C66D24-6AFE-FF4C-B9B2-1EB9E42600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3BDF3DE0-A171-304C-8793-5992BA9DF8E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157796A7-6A5C-4749-B225-4564C67D8592}" type="datetimeFigureOut">
              <a:rPr lang="el-GR"/>
              <a:pPr>
                <a:defRPr/>
              </a:pPr>
              <a:t>6/10/23</a:t>
            </a:fld>
            <a:endParaRPr lang="el-GR"/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E2DA3675-58B7-D84F-8608-8BF954061C2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C4FFB6AE-08DA-6D44-96B3-B1CF13E499E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MT" charset="0"/>
              </a:defRPr>
            </a:lvl1pPr>
          </a:lstStyle>
          <a:p>
            <a:pPr>
              <a:defRPr/>
            </a:pPr>
            <a:fld id="{EE125765-9C15-B748-82A1-7F565DFF586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58D281-AA77-654B-B55A-425A05B5C4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CF8D89-7D11-E349-89A4-6D4F46B7BF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4AEDBA-9301-E74F-BADA-725C9B1683B9}" type="datetimeFigureOut">
              <a:rPr lang="en-US"/>
              <a:pPr>
                <a:defRPr/>
              </a:pPr>
              <a:t>10/6/23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61E7F0C-393F-4F40-86A2-FC013DBB96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15B03BA-B70D-3845-8D8B-C5CD444AE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DCA80-AB3E-CE4B-88F5-E77CFB6ADA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73DE1-8470-AB44-B8CD-40F6C86C9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12D9EC13-B9C8-864B-8722-167D1AC993E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1FD24-42CB-4FCB-95C9-321A382B6A1A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90115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3884613" y="8636000"/>
            <a:ext cx="29733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09" tIns="0" rIns="18709" bIns="0" anchor="b"/>
          <a:lstStyle/>
          <a:p>
            <a:pPr algn="r" defTabSz="935038"/>
            <a:r>
              <a:rPr lang="en-US" sz="1000" i="1"/>
              <a:t>7</a:t>
            </a:r>
          </a:p>
        </p:txBody>
      </p:sp>
      <p:sp>
        <p:nvSpPr>
          <p:cNvPr id="90117" name="Rectangle 4"/>
          <p:cNvSpPr>
            <a:spLocks noChangeArrowheads="1"/>
          </p:cNvSpPr>
          <p:nvPr/>
        </p:nvSpPr>
        <p:spPr bwMode="auto">
          <a:xfrm>
            <a:off x="-1588" y="8636000"/>
            <a:ext cx="29733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Rectangle 5"/>
          <p:cNvSpPr>
            <a:spLocks noChangeArrowheads="1"/>
          </p:cNvSpPr>
          <p:nvPr/>
        </p:nvSpPr>
        <p:spPr bwMode="auto">
          <a:xfrm>
            <a:off x="-1588" y="0"/>
            <a:ext cx="29733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6125" cy="3417887"/>
          </a:xfrm>
          <a:ln w="12700" cap="flat">
            <a:solidFill>
              <a:schemeClr val="tx1"/>
            </a:solidFill>
          </a:ln>
        </p:spPr>
      </p:sp>
      <p:sp>
        <p:nvSpPr>
          <p:cNvPr id="901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7613" cy="4114800"/>
          </a:xfrm>
          <a:noFill/>
          <a:ln/>
        </p:spPr>
        <p:txBody>
          <a:bodyPr lIns="93547" tIns="48332" rIns="93547" bIns="4833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4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4C9C2BA0-7526-4CA6-9B14-0AD65D70CAA1}" type="slidenum">
              <a:rPr lang="en-US">
                <a:latin typeface="Calibri" pitchFamily="34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>
              <a:latin typeface="Calibri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641350"/>
            <a:ext cx="4217987" cy="3163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Text Box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4008438"/>
            <a:ext cx="4965700" cy="3798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Figure 1. Preferred Sites of Vascular Involvement by Selected Vasculitides. The widths of the trapezoids indicate the frequencies of involvement of various portions of the vasculature. LCA denotes leukocytoclastic angiitis.</a:t>
            </a:r>
          </a:p>
        </p:txBody>
      </p:sp>
    </p:spTree>
    <p:extLst>
      <p:ext uri="{BB962C8B-B14F-4D97-AF65-F5344CB8AC3E}">
        <p14:creationId xmlns:p14="http://schemas.microsoft.com/office/powerpoint/2010/main" val="402058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319626A-0C6F-4EEF-A20C-5DD77E6C9B4E}" type="slidenum">
              <a:rPr lang="en-US" sz="1200"/>
              <a:pPr algn="r" eaLnBrk="1" hangingPunct="1"/>
              <a:t>91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lIns="91440" tIns="45720" rIns="91440" bIns="45720"/>
          <a:lstStyle/>
          <a:p>
            <a:pPr eaLnBrk="1" hangingPunct="1"/>
            <a:r>
              <a:rPr lang="en-US"/>
              <a:t>There are about 30 published definitions of CKD.</a:t>
            </a:r>
          </a:p>
          <a:p>
            <a:pPr eaLnBrk="1" hangingPunct="1"/>
            <a:r>
              <a:rPr lang="en-US"/>
              <a:t>The most accurate way to define chronic kidney disease is with a kidney biopsy.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This is Kidney Let me start with some Pathology 101.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This is healthy kidney. Note the ever-important glomerulus with normal cellularity, and capillary loops all open.  Note the numerous tubules with tall columnar epithelial cells, and the back-to-back tubules. And finally note the normal blood vessels.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Contrast this with Chronic Kidney Disease:</a:t>
            </a:r>
          </a:p>
          <a:p>
            <a:pPr eaLnBrk="1" hangingPunct="1"/>
            <a:r>
              <a:rPr lang="en-US"/>
              <a:t>	Sclerotic glomeruli</a:t>
            </a:r>
          </a:p>
          <a:p>
            <a:pPr eaLnBrk="1" hangingPunct="1"/>
            <a:r>
              <a:rPr lang="en-US"/>
              <a:t>	Loss of tubules, and replacement of interstitial compartment with fibrous tissue.</a:t>
            </a:r>
          </a:p>
          <a:p>
            <a:pPr eaLnBrk="1" hangingPunct="1"/>
            <a:r>
              <a:rPr lang="en-US"/>
              <a:t>	Hyalinazation of vessel walls.</a:t>
            </a:r>
          </a:p>
        </p:txBody>
      </p:sp>
    </p:spTree>
    <p:extLst>
      <p:ext uri="{BB962C8B-B14F-4D97-AF65-F5344CB8AC3E}">
        <p14:creationId xmlns:p14="http://schemas.microsoft.com/office/powerpoint/2010/main" val="2604323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C17E9EC7-1990-2D48-8C9F-14DD1BA1CF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8AEC91-BF2E-DC43-B458-0A74A682E231}" type="slidenum">
              <a:rPr lang="el-GR" altLang="el-GR">
                <a:latin typeface="Times New Roman" panose="02020603050405020304" pitchFamily="18" charset="0"/>
              </a:rPr>
              <a:pPr eaLnBrk="1" hangingPunct="1"/>
              <a:t>93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96259" name="Rectangle 1">
            <a:extLst>
              <a:ext uri="{FF2B5EF4-FFF2-40B4-BE49-F238E27FC236}">
                <a16:creationId xmlns:a16="http://schemas.microsoft.com/office/drawing/2014/main" id="{1F8D7EEE-8A31-1443-9876-D8483C8AD7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Text Box 2">
            <a:extLst>
              <a:ext uri="{FF2B5EF4-FFF2-40B4-BE49-F238E27FC236}">
                <a16:creationId xmlns:a16="http://schemas.microsoft.com/office/drawing/2014/main" id="{5A5C6CE2-C8FC-6447-9178-CD280AB4E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l-GR">
              <a:cs typeface="Lucida Sans Unicode" panose="020B0602030504020204" pitchFamily="34" charset="0"/>
            </a:endParaRPr>
          </a:p>
        </p:txBody>
      </p:sp>
      <p:sp>
        <p:nvSpPr>
          <p:cNvPr id="96261" name="Text Box 3">
            <a:extLst>
              <a:ext uri="{FF2B5EF4-FFF2-40B4-BE49-F238E27FC236}">
                <a16:creationId xmlns:a16="http://schemas.microsoft.com/office/drawing/2014/main" id="{9E1134DE-6C8F-5C46-AD99-F9B132A95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C9BA1F2-DF74-8446-9CCF-5636DA151045}" type="slidenum">
              <a:rPr lang="el-GR" altLang="el-GR" sz="1200">
                <a:solidFill>
                  <a:srgbClr val="000000"/>
                </a:solidFill>
              </a:rPr>
              <a:pPr algn="r" eaLnBrk="1" hangingPunct="1"/>
              <a:t>93</a:t>
            </a:fld>
            <a:endParaRPr lang="el-GR" altLang="el-G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0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2F4A4-EEF7-4ACB-A28E-8298F889699E}" type="slidenum">
              <a:rPr lang="en-US"/>
              <a:pPr/>
              <a:t>97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5792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A1E31A86-0D4E-0949-AACB-3A52C9CA73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906E1F-7281-9246-92C7-3DC738526497}" type="slidenum">
              <a:rPr lang="el-GR" altLang="el-GR">
                <a:latin typeface="Times New Roman" panose="02020603050405020304" pitchFamily="18" charset="0"/>
              </a:rPr>
              <a:pPr eaLnBrk="1" hangingPunct="1"/>
              <a:t>103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91139" name="Rectangle 1">
            <a:extLst>
              <a:ext uri="{FF2B5EF4-FFF2-40B4-BE49-F238E27FC236}">
                <a16:creationId xmlns:a16="http://schemas.microsoft.com/office/drawing/2014/main" id="{DE5A2971-20FD-4F41-A8D8-6687CA8AB2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E387DF6E-B97E-EB4D-AB1A-27448EA4C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47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F3CEAC65-598C-804A-A5EC-39876108DF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F42118-9208-1744-B8BB-9818401ED8DF}" type="slidenum">
              <a:rPr lang="el-GR" altLang="el-GR">
                <a:latin typeface="Times New Roman" panose="02020603050405020304" pitchFamily="18" charset="0"/>
              </a:rPr>
              <a:pPr eaLnBrk="1" hangingPunct="1"/>
              <a:t>118</a:t>
            </a:fld>
            <a:endParaRPr lang="el-GR" altLang="el-GR">
              <a:latin typeface="Times New Roman" panose="02020603050405020304" pitchFamily="18" charset="0"/>
            </a:endParaRPr>
          </a:p>
        </p:txBody>
      </p:sp>
      <p:sp>
        <p:nvSpPr>
          <p:cNvPr id="118787" name="Rectangle 1">
            <a:extLst>
              <a:ext uri="{FF2B5EF4-FFF2-40B4-BE49-F238E27FC236}">
                <a16:creationId xmlns:a16="http://schemas.microsoft.com/office/drawing/2014/main" id="{B848BCDB-AFFB-0846-9095-0A3320493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2">
            <a:extLst>
              <a:ext uri="{FF2B5EF4-FFF2-40B4-BE49-F238E27FC236}">
                <a16:creationId xmlns:a16="http://schemas.microsoft.com/office/drawing/2014/main" id="{5682E1F3-20B0-BF4E-BD80-B8BF11EE5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12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2FE67F52-ED4B-6648-A693-D70F9D98BC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100762" cy="3432175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7F24050A-FC57-914F-9FE8-6B8835BAA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81500"/>
            <a:ext cx="5029200" cy="411638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730" tIns="44865" rIns="89730" bIns="44865"/>
          <a:lstStyle/>
          <a:p>
            <a:pPr indent="228600" eaLnBrk="1" hangingPunct="1">
              <a:defRPr/>
            </a:pPr>
            <a:endParaRPr lang="en-US">
              <a:latin typeface="Times New Roman" charset="0"/>
            </a:endParaRPr>
          </a:p>
          <a:p>
            <a:pPr indent="228600" eaLnBrk="1" hangingPunct="1">
              <a:defRPr/>
            </a:pPr>
            <a:endParaRPr lang="en-US" sz="900" b="1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8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>
            <a:extLst>
              <a:ext uri="{FF2B5EF4-FFF2-40B4-BE49-F238E27FC236}">
                <a16:creationId xmlns:a16="http://schemas.microsoft.com/office/drawing/2014/main" id="{4E49CB90-06A4-B141-894E-649FD542F6B7}"/>
              </a:ext>
            </a:extLst>
          </p:cNvPr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05A52A0D-9928-DE44-9E42-290D8157318C}"/>
              </a:ext>
            </a:extLst>
          </p:cNvPr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36FC6318-2CA0-ED49-84EC-C46C56C43206}"/>
              </a:ext>
            </a:extLst>
          </p:cNvPr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47752772-6EA5-6343-B048-1A29B8C469C6}"/>
              </a:ext>
            </a:extLst>
          </p:cNvPr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>
            <a:extLst>
              <a:ext uri="{FF2B5EF4-FFF2-40B4-BE49-F238E27FC236}">
                <a16:creationId xmlns:a16="http://schemas.microsoft.com/office/drawing/2014/main" id="{46030C8A-FF25-4C41-B478-843A8DD9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6FED199-E008-B449-8370-46A17E5BAE17}" type="datetimeFigureOut">
              <a:rPr lang="en-US"/>
              <a:pPr>
                <a:defRPr/>
              </a:pPr>
              <a:t>10/6/23</a:t>
            </a:fld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700ADFDE-8AAD-614A-8A80-66E63239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>
            <a:extLst>
              <a:ext uri="{FF2B5EF4-FFF2-40B4-BE49-F238E27FC236}">
                <a16:creationId xmlns:a16="http://schemas.microsoft.com/office/drawing/2014/main" id="{8F349455-1C16-A446-8DCA-2CA0C0CA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6B36-8D6F-4144-9946-89BCDC9A07D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122897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59FD8E7-4457-7E4E-956E-CAE4830A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A60E-CBA4-2340-BD9D-6097AC975DD2}" type="datetimeFigureOut">
              <a:rPr lang="en-US"/>
              <a:pPr>
                <a:defRPr/>
              </a:pPr>
              <a:t>10/6/23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9512F93-B672-7B44-B6BF-D99B0C8E0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0BFB962-9D8C-7F40-BB68-CA076E47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D2DC7-34B5-7A48-8EDD-44CA5C5FE0B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499517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>
            <a:extLst>
              <a:ext uri="{FF2B5EF4-FFF2-40B4-BE49-F238E27FC236}">
                <a16:creationId xmlns:a16="http://schemas.microsoft.com/office/drawing/2014/main" id="{1B519343-6DAE-7E4B-9BBD-A352C77567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" name="Isosceles Triangle 7">
            <a:extLst>
              <a:ext uri="{FF2B5EF4-FFF2-40B4-BE49-F238E27FC236}">
                <a16:creationId xmlns:a16="http://schemas.microsoft.com/office/drawing/2014/main" id="{6774F6AA-1126-8747-9869-A32A0AE969B5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8">
            <a:extLst>
              <a:ext uri="{FF2B5EF4-FFF2-40B4-BE49-F238E27FC236}">
                <a16:creationId xmlns:a16="http://schemas.microsoft.com/office/drawing/2014/main" id="{935CFA4F-51BB-C347-8DA8-391F80A0673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774C2F-37A4-FF47-BCDE-7F262AF2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2F9A-5F88-F041-9766-EB2D1FE66950}" type="datetimeFigureOut">
              <a:rPr lang="en-US"/>
              <a:pPr>
                <a:defRPr/>
              </a:pPr>
              <a:t>10/6/23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FF1F44-D6AB-074F-B578-B47CBFDA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8651B8-AF07-5A4B-8EB8-5B85807F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D7CD-15F8-F34D-8CB3-33FFECC718F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5015637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3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00" tIns="45702" rIns="91400" bIns="45702"/>
          <a:lstStyle>
            <a:lvl1pPr defTabSz="913832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400" tIns="45702" rIns="91400" bIns="45702"/>
          <a:lstStyle>
            <a:lvl1pPr defTabSz="913832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00" tIns="45702" rIns="91400" bIns="45702"/>
          <a:lstStyle>
            <a:lvl1pPr defTabSz="913832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737F111-7A67-4917-91D9-8EE8CF4829B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37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981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319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7AF685-4ACE-4082-A33E-3D7A37446D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17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E78FFB25-BB9A-8242-B514-40FB611F8CA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311B386-0322-4746-B183-E35FE5FF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D3F2C3A-6915-4F45-B273-9C3FCAF5A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84B4AE7-7F25-CE43-80DC-4DD9D206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E570E85-8A33-EC45-A973-3632D06155F1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21899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1301C8D-0477-DB47-AECD-832D3B3D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C639-5149-B34F-AAAA-34236D7C3E67}" type="datetimeFigureOut">
              <a:rPr lang="en-US"/>
              <a:pPr>
                <a:defRPr/>
              </a:pPr>
              <a:t>10/6/23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3EDFB6E-8FA3-6041-B432-10F23D8D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DD3B90B-5795-924D-B558-B1E8DBB2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902E0-F3A3-4247-93A1-108A497A407B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135045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3BFA235-E16C-2349-81F7-11F927E7C15F}"/>
              </a:ext>
            </a:extLst>
          </p:cNvPr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B82D5E2-0342-7341-9DCA-6DA9D24F3281}"/>
              </a:ext>
            </a:extLst>
          </p:cNvPr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D9740BC-B257-B543-954B-C1990AB9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56A56-778C-6F4F-8B39-B06CA4652F4E}" type="datetimeFigureOut">
              <a:rPr lang="en-US"/>
              <a:pPr>
                <a:defRPr/>
              </a:pPr>
              <a:t>10/6/23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87BD7D6-0670-5D43-AC34-34920C452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DE84B32-C623-9649-BA17-1EC70D293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A344F-B2EB-BC42-B806-0A4CE55381F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25537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0271C3B-CF65-1C40-8938-08A7856C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2BDAC-BB4F-274C-8696-E54F744DC932}" type="datetimeFigureOut">
              <a:rPr lang="en-US"/>
              <a:pPr>
                <a:defRPr/>
              </a:pPr>
              <a:t>10/6/23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807FC31-41B9-924F-8D03-82AF6824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7B51B6F-09F9-3243-92AA-6904580B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E384-5D9D-3849-BBB4-CF454DEB972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4258012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F579BA1F-5B46-6546-9301-EA084C6B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77F15-6EB3-B54F-A151-A3210501DE8B}" type="datetimeFigureOut">
              <a:rPr lang="en-US"/>
              <a:pPr>
                <a:defRPr/>
              </a:pPr>
              <a:t>10/6/23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FA430BE-691E-0A4A-AB93-865B5507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3A5FFFFF-AF43-7445-A532-60C79DE0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0FFD-3F38-8B4D-BD2E-F67E7CCDC91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248932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>
            <a:extLst>
              <a:ext uri="{FF2B5EF4-FFF2-40B4-BE49-F238E27FC236}">
                <a16:creationId xmlns:a16="http://schemas.microsoft.com/office/drawing/2014/main" id="{004E5148-6D33-D74B-A2F4-02028423B7BA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1B457837-5A6C-9F46-B51E-53EE573A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775B-5B56-AD4D-8BB0-61BA6E9B63D7}" type="datetimeFigureOut">
              <a:rPr lang="en-US"/>
              <a:pPr>
                <a:defRPr/>
              </a:pPr>
              <a:t>10/6/23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8DC8ED6-D925-9C49-9DFB-D0747A312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DD2B55A-A9C4-5742-AFBD-10561272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2710A-164D-664A-B724-12D2A479AAF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0945489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>
            <a:extLst>
              <a:ext uri="{FF2B5EF4-FFF2-40B4-BE49-F238E27FC236}">
                <a16:creationId xmlns:a16="http://schemas.microsoft.com/office/drawing/2014/main" id="{B790B683-AB64-794A-BE1F-923408CC42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Isosceles Triangle 5">
            <a:extLst>
              <a:ext uri="{FF2B5EF4-FFF2-40B4-BE49-F238E27FC236}">
                <a16:creationId xmlns:a16="http://schemas.microsoft.com/office/drawing/2014/main" id="{71C337DD-78DA-1C40-9BE4-019E770A5544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614D9A66-9E62-874E-BF29-3F620A972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9CED-D652-244B-87E2-6AFE965574AE}" type="datetimeFigureOut">
              <a:rPr lang="en-US"/>
              <a:pPr>
                <a:defRPr/>
              </a:pPr>
              <a:t>10/6/23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96AAD1B-C007-564C-8653-BB273927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DACFF95-2C7D-2041-A5F3-A9239E8EE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34A4-8809-DF4F-84CD-4B9B853CEB7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4666452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12DA3867-592B-4A46-A442-8E4D5BDC9D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" name="Straight Connector 9">
            <a:extLst>
              <a:ext uri="{FF2B5EF4-FFF2-40B4-BE49-F238E27FC236}">
                <a16:creationId xmlns:a16="http://schemas.microsoft.com/office/drawing/2014/main" id="{837FD57F-7663-C141-A20E-E85BD99B6F4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" name="Isosceles Triangle 8">
            <a:extLst>
              <a:ext uri="{FF2B5EF4-FFF2-40B4-BE49-F238E27FC236}">
                <a16:creationId xmlns:a16="http://schemas.microsoft.com/office/drawing/2014/main" id="{90B04C5B-6FF8-994A-A79C-DBB9E1BBECBB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759B80C-E926-7F45-BDD8-58E55C4E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C81FB-2364-1347-B507-DCEAC246E4E8}" type="datetimeFigureOut">
              <a:rPr lang="en-US"/>
              <a:pPr>
                <a:defRPr/>
              </a:pPr>
              <a:t>10/6/23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06B4083-4654-9946-B7CB-E360E9C5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CCC59B7-15C9-6841-B114-FD3A3143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2D46-3D59-0C45-9C55-8B97B7A8398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1769472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8F632C8D-3689-784A-95B9-7CB09AF0C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" name="Isosceles Triangle 8">
            <a:extLst>
              <a:ext uri="{FF2B5EF4-FFF2-40B4-BE49-F238E27FC236}">
                <a16:creationId xmlns:a16="http://schemas.microsoft.com/office/drawing/2014/main" id="{7B5C0750-3111-EA47-8546-9A9677E04FB4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9D0DCDF-89E7-2348-AE91-32A706E4F446}"/>
              </a:ext>
            </a:extLst>
          </p:cNvPr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01156D7-EDE3-954B-B856-6AFA0DB6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8B8C7-831F-6646-A009-EA256786C235}" type="datetimeFigureOut">
              <a:rPr lang="en-US"/>
              <a:pPr>
                <a:defRPr/>
              </a:pPr>
              <a:t>10/6/23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029C7B3-7768-C64E-AF3E-D21CC0007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F085A18-BDF9-CB49-B1D1-05305EAB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B40E-900E-694F-924A-0A130334000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29054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CAE75ED7-6D8A-1448-A453-1D22A01F04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E69BF4E6-B1F0-4A48-AAE8-E61A21C244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2BCB1FE-F4C4-DC4A-9DA3-E6F891360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462E749-C41B-4846-8052-D68E4EE0EF41}" type="datetimeFigureOut">
              <a:rPr lang="en-US"/>
              <a:pPr>
                <a:defRPr/>
              </a:pPr>
              <a:t>10/6/23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D7C64-12CC-3849-A832-041BE5D65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70191E4-80A2-3346-AEA5-877196E3E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Gill Sans MT" charset="0"/>
              </a:defRPr>
            </a:lvl1pPr>
          </a:lstStyle>
          <a:p>
            <a:pPr>
              <a:defRPr/>
            </a:pPr>
            <a:fld id="{C7D218B3-A900-3B44-A253-901F471F379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  <p:sp>
        <p:nvSpPr>
          <p:cNvPr id="1031" name="Straight Connector 27">
            <a:extLst>
              <a:ext uri="{FF2B5EF4-FFF2-40B4-BE49-F238E27FC236}">
                <a16:creationId xmlns:a16="http://schemas.microsoft.com/office/drawing/2014/main" id="{D89D02FA-3687-C545-BF5E-696DB8216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32" name="Straight Connector 28">
            <a:extLst>
              <a:ext uri="{FF2B5EF4-FFF2-40B4-BE49-F238E27FC236}">
                <a16:creationId xmlns:a16="http://schemas.microsoft.com/office/drawing/2014/main" id="{931007B2-814B-C349-B1F2-E030CE35B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ED6A581-F2E0-3A40-96A7-BD3DA0D99838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2" r:id="rId2"/>
    <p:sldLayoutId id="2147483997" r:id="rId3"/>
    <p:sldLayoutId id="2147483993" r:id="rId4"/>
    <p:sldLayoutId id="2147483994" r:id="rId5"/>
    <p:sldLayoutId id="2147483998" r:id="rId6"/>
    <p:sldLayoutId id="2147483999" r:id="rId7"/>
    <p:sldLayoutId id="2147484000" r:id="rId8"/>
    <p:sldLayoutId id="2147484001" r:id="rId9"/>
    <p:sldLayoutId id="2147483995" r:id="rId10"/>
    <p:sldLayoutId id="2147484002" r:id="rId11"/>
    <p:sldLayoutId id="2147484003" r:id="rId12"/>
    <p:sldLayoutId id="2147484004" r:id="rId13"/>
    <p:sldLayoutId id="2147484005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2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2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2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CE116B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1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5.e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3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62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4.e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6.emf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AAA3790-4AC3-0542-93B4-7A2E4509D3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l-GR" altLang="el-GR" sz="2800" dirty="0">
                <a:cs typeface="Arial" panose="020B0604020202020204" pitchFamily="34" charset="0"/>
              </a:rPr>
              <a:t>Οξεία Νεφρική Βλάβη</a:t>
            </a:r>
            <a:r>
              <a:rPr lang="en-US" altLang="el-GR" sz="2800" dirty="0">
                <a:cs typeface="Arial" panose="020B0604020202020204" pitchFamily="34" charset="0"/>
              </a:rPr>
              <a:t> vs. </a:t>
            </a:r>
            <a:r>
              <a:rPr lang="el-GR" altLang="el-GR" sz="2800" dirty="0">
                <a:cs typeface="Arial" panose="020B0604020202020204" pitchFamily="34" charset="0"/>
              </a:rPr>
              <a:t>Χρόνια Νεφρική νόσος</a:t>
            </a:r>
            <a:r>
              <a:rPr lang="en-US" altLang="el-GR" sz="2800" dirty="0">
                <a:cs typeface="Arial" panose="020B0604020202020204" pitchFamily="34" charset="0"/>
              </a:rPr>
              <a:t> 	</a:t>
            </a:r>
          </a:p>
        </p:txBody>
      </p:sp>
      <p:sp>
        <p:nvSpPr>
          <p:cNvPr id="15363" name="TextBox 1">
            <a:extLst>
              <a:ext uri="{FF2B5EF4-FFF2-40B4-BE49-F238E27FC236}">
                <a16:creationId xmlns:a16="http://schemas.microsoft.com/office/drawing/2014/main" id="{AEABE95D-4409-494E-8513-AC11A8F70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739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400" dirty="0">
                <a:latin typeface="+mj-lt"/>
              </a:rPr>
              <a:t>Πανεπιστημιακό Νοσοκομείο «Αττικό»</a:t>
            </a:r>
            <a:endParaRPr lang="en-US" altLang="el-GR" sz="2400" dirty="0">
              <a:latin typeface="+mj-lt"/>
            </a:endParaRPr>
          </a:p>
          <a:p>
            <a:pPr algn="ctr" eaLnBrk="1" hangingPunct="1"/>
            <a:endParaRPr lang="en-US" altLang="el-GR" sz="2400" b="1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28B7570-6B2E-CE41-BC2B-E0C8810819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dirty="0"/>
              <a:t>Σ</a:t>
            </a:r>
            <a:r>
              <a:rPr lang="en-US" dirty="0"/>
              <a:t>.</a:t>
            </a:r>
            <a:r>
              <a:rPr lang="el-GR" dirty="0"/>
              <a:t> Λιονάκη, Επίκουρη Καθηγήτρια Νεφρολογίας, ΕΚΠΑ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l-GR" sz="2400" dirty="0"/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800" dirty="0"/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dirty="0"/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sz="36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3351A1A4-BFAE-C649-B9E3-1B85B49B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/>
              <a:t>Ομοιόσταση εξωκυττάριου χώρου</a:t>
            </a:r>
            <a:endParaRPr lang="en-US" altLang="el-GR" b="1"/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6346DE61-8957-E542-BA9A-2865298D0CB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l-GR" altLang="el-GR" sz="2800"/>
              <a:t>Ρυθμός σπειραματικής διήθησης (</a:t>
            </a:r>
            <a:r>
              <a:rPr lang="en-US" altLang="el-GR" sz="2800"/>
              <a:t>GFR)</a:t>
            </a:r>
            <a:endParaRPr lang="el-GR" altLang="el-GR" sz="2800"/>
          </a:p>
          <a:p>
            <a:pPr eaLnBrk="1" hangingPunct="1"/>
            <a:r>
              <a:rPr lang="el-GR" altLang="el-GR" sz="2800"/>
              <a:t>Σύστημα ρενίνης αγγειοτανσίνης αλδοστερόνης</a:t>
            </a:r>
            <a:r>
              <a:rPr lang="en-US" altLang="el-GR" sz="2800"/>
              <a:t> </a:t>
            </a:r>
            <a:endParaRPr lang="el-GR" altLang="el-GR" sz="2800"/>
          </a:p>
          <a:p>
            <a:pPr eaLnBrk="1" hangingPunct="1"/>
            <a:r>
              <a:rPr lang="el-GR" altLang="el-GR" sz="2800"/>
              <a:t>Αντιδιουρητική ορμόνη (</a:t>
            </a:r>
            <a:r>
              <a:rPr lang="en-US" altLang="el-GR" sz="2800"/>
              <a:t>ADH)</a:t>
            </a:r>
            <a:endParaRPr lang="el-GR" altLang="el-GR" sz="2800"/>
          </a:p>
          <a:p>
            <a:pPr eaLnBrk="1" hangingPunct="1"/>
            <a:r>
              <a:rPr lang="el-GR" altLang="el-GR" sz="2800"/>
              <a:t>Συμπαθητικό νευρικό σύστημα (ΣΝΣ)</a:t>
            </a:r>
          </a:p>
          <a:p>
            <a:pPr eaLnBrk="1" hangingPunct="1">
              <a:buFont typeface="Wingdings 3" pitchFamily="2" charset="2"/>
              <a:buNone/>
            </a:pPr>
            <a:endParaRPr lang="el-GR" altLang="el-GR"/>
          </a:p>
          <a:p>
            <a:pPr eaLnBrk="1" hangingPunct="1"/>
            <a:endParaRPr lang="el-GR" altLang="el-GR"/>
          </a:p>
          <a:p>
            <a:pPr eaLnBrk="1" hangingPunct="1"/>
            <a:endParaRPr lang="en-US" altLang="el-GR"/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/>
              <a:t>Waxy Cast</a:t>
            </a:r>
            <a:r>
              <a:rPr lang="el-GR" sz="2400" dirty="0"/>
              <a:t> (Κηρώδης κύλινδρος)</a:t>
            </a:r>
            <a:endParaRPr lang="en-US" sz="2400" dirty="0"/>
          </a:p>
        </p:txBody>
      </p:sp>
      <p:pic>
        <p:nvPicPr>
          <p:cNvPr id="7171" name="Picture 3" descr="Urinalysis-60 Waxy ca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4550" y="1885951"/>
            <a:ext cx="5029200" cy="32373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467739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405883" y="2065999"/>
            <a:ext cx="8355563" cy="1912341"/>
          </a:xfrm>
        </p:spPr>
        <p:txBody>
          <a:bodyPr>
            <a:normAutofit fontScale="90000"/>
          </a:bodyPr>
          <a:lstStyle/>
          <a:p>
            <a:r>
              <a:rPr lang="el-GR" sz="3000" dirty="0"/>
              <a:t>Υπολογισμός ρυθμού σπειραματικής διήθησης (ΡΣΔ</a:t>
            </a:r>
            <a:r>
              <a:rPr lang="en-US" sz="3000" dirty="0"/>
              <a:t>): </a:t>
            </a:r>
            <a:br>
              <a:rPr lang="el-GR" sz="3000" dirty="0"/>
            </a:br>
            <a:r>
              <a:rPr lang="el-GR" sz="3000" b="1" dirty="0"/>
              <a:t>Απαραίτητος για την εκτίμηση του σταδίου ΧΝΝ</a:t>
            </a:r>
          </a:p>
        </p:txBody>
      </p:sp>
    </p:spTree>
    <p:extLst>
      <p:ext uri="{BB962C8B-B14F-4D97-AF65-F5344CB8AC3E}">
        <p14:creationId xmlns:p14="http://schemas.microsoft.com/office/powerpoint/2010/main" val="2621931031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ChangeArrowheads="1"/>
          </p:cNvSpPr>
          <p:nvPr/>
        </p:nvSpPr>
        <p:spPr bwMode="auto">
          <a:xfrm>
            <a:off x="586409" y="995363"/>
            <a:ext cx="7891670" cy="9154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l-GR" altLang="en-US" sz="2400" b="0" dirty="0">
                <a:solidFill>
                  <a:schemeClr val="tx1"/>
                </a:solidFill>
                <a:latin typeface="+mj-lt"/>
              </a:rPr>
              <a:t>Η </a:t>
            </a:r>
            <a:r>
              <a:rPr lang="el-GR" altLang="en-US" sz="2400" b="0" dirty="0" err="1">
                <a:solidFill>
                  <a:schemeClr val="tx1"/>
                </a:solidFill>
                <a:latin typeface="+mj-lt"/>
              </a:rPr>
              <a:t>κρεατινίνη</a:t>
            </a:r>
            <a:r>
              <a:rPr lang="el-GR" altLang="en-US" sz="2400" b="0" dirty="0">
                <a:solidFill>
                  <a:schemeClr val="tx1"/>
                </a:solidFill>
                <a:latin typeface="+mj-lt"/>
              </a:rPr>
              <a:t> του ορού μόνη της αποτελεί φτωχό δείκτη της νεφρικής λειτουργίας</a:t>
            </a:r>
            <a:endParaRPr lang="en-US" altLang="en-US" sz="24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2035" name="Text Box 3"/>
          <p:cNvSpPr txBox="1">
            <a:spLocks noChangeArrowheads="1"/>
          </p:cNvSpPr>
          <p:nvPr/>
        </p:nvSpPr>
        <p:spPr bwMode="auto">
          <a:xfrm>
            <a:off x="1756743" y="5416131"/>
            <a:ext cx="520898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7315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74295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75438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800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845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8915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9372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1">
              <a:spcBef>
                <a:spcPct val="40000"/>
              </a:spcBef>
            </a:pPr>
            <a:r>
              <a:rPr lang="en-US" altLang="en-US" sz="1350" dirty="0">
                <a:latin typeface="Arial" charset="0"/>
                <a:ea typeface="Arial" charset="0"/>
                <a:cs typeface="Arial" charset="0"/>
              </a:rPr>
              <a:t>*Calculated with the MDRD equation.</a:t>
            </a:r>
          </a:p>
        </p:txBody>
      </p:sp>
      <p:sp>
        <p:nvSpPr>
          <p:cNvPr id="812036" name="AutoShape 4"/>
          <p:cNvSpPr>
            <a:spLocks noChangeArrowheads="1"/>
          </p:cNvSpPr>
          <p:nvPr/>
        </p:nvSpPr>
        <p:spPr bwMode="auto">
          <a:xfrm>
            <a:off x="2077278" y="2103239"/>
            <a:ext cx="5029200" cy="800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 </a:t>
            </a:r>
            <a:r>
              <a:rPr lang="el-GR" alt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ασθενείς με </a:t>
            </a:r>
            <a:r>
              <a:rPr lang="el-GR" altLang="en-US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κρεατινίνη</a:t>
            </a:r>
            <a:r>
              <a:rPr lang="el-GR" alt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ορού </a:t>
            </a:r>
            <a:r>
              <a:rPr lang="en-US" alt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1.5 mg/</a:t>
            </a:r>
            <a:r>
              <a:rPr lang="en-US" altLang="en-US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dL</a:t>
            </a:r>
            <a:endParaRPr lang="en-US" altLang="el-GR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2037" name="AutoShape 5"/>
          <p:cNvSpPr>
            <a:spLocks noChangeArrowheads="1"/>
          </p:cNvSpPr>
          <p:nvPr/>
        </p:nvSpPr>
        <p:spPr bwMode="auto">
          <a:xfrm>
            <a:off x="5029200" y="3095781"/>
            <a:ext cx="1657350" cy="685800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l-GR" altLang="en-US" b="1" dirty="0">
                <a:latin typeface="Arial" charset="0"/>
                <a:ea typeface="Arial" charset="0"/>
                <a:cs typeface="Arial" charset="0"/>
              </a:rPr>
              <a:t>Γυναίκα </a:t>
            </a:r>
            <a:br>
              <a:rPr lang="en-US" alt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altLang="en-US" b="1" dirty="0">
                <a:latin typeface="Arial" charset="0"/>
                <a:ea typeface="Arial" charset="0"/>
                <a:cs typeface="Arial" charset="0"/>
              </a:rPr>
              <a:t>65 </a:t>
            </a:r>
            <a:r>
              <a:rPr lang="el-GR" altLang="en-US" b="1" dirty="0">
                <a:latin typeface="Arial" charset="0"/>
                <a:ea typeface="Arial" charset="0"/>
                <a:cs typeface="Arial" charset="0"/>
              </a:rPr>
              <a:t>ετών </a:t>
            </a:r>
            <a:endParaRPr lang="en-US" altLang="el-GR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2038" name="AutoShape 6"/>
          <p:cNvSpPr>
            <a:spLocks noChangeArrowheads="1"/>
          </p:cNvSpPr>
          <p:nvPr/>
        </p:nvSpPr>
        <p:spPr bwMode="auto">
          <a:xfrm>
            <a:off x="2314575" y="3095781"/>
            <a:ext cx="154305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l-GR" altLang="en-US" b="1" dirty="0">
                <a:latin typeface="Arial" charset="0"/>
                <a:ea typeface="Arial" charset="0"/>
                <a:cs typeface="Arial" charset="0"/>
              </a:rPr>
              <a:t>Άνδρας </a:t>
            </a:r>
            <a:endParaRPr lang="en-US" altLang="en-US" b="1" dirty="0">
              <a:latin typeface="Arial" charset="0"/>
              <a:ea typeface="Arial" charset="0"/>
              <a:cs typeface="Arial" charset="0"/>
            </a:endParaRPr>
          </a:p>
          <a:p>
            <a:pPr algn="ctr" eaLnBrk="1" hangingPunct="1"/>
            <a:r>
              <a:rPr lang="en-US" altLang="en-US" b="1" dirty="0">
                <a:latin typeface="Arial" charset="0"/>
                <a:ea typeface="Arial" charset="0"/>
                <a:cs typeface="Arial" charset="0"/>
              </a:rPr>
              <a:t>25 </a:t>
            </a:r>
            <a:r>
              <a:rPr lang="el-GR" altLang="en-US" b="1" dirty="0">
                <a:latin typeface="Arial" charset="0"/>
                <a:ea typeface="Arial" charset="0"/>
                <a:cs typeface="Arial" charset="0"/>
              </a:rPr>
              <a:t>ετών</a:t>
            </a:r>
            <a:endParaRPr lang="en-US" altLang="el-GR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2039" name="AutoShape 7"/>
          <p:cNvSpPr>
            <a:spLocks noChangeArrowheads="1"/>
          </p:cNvSpPr>
          <p:nvPr/>
        </p:nvSpPr>
        <p:spPr bwMode="auto">
          <a:xfrm>
            <a:off x="1646636" y="4171950"/>
            <a:ext cx="2525315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5000"/>
              </a:spcBef>
            </a:pPr>
            <a:r>
              <a:rPr lang="el-GR" alt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Υπολογιζόμενος ΡΣΔ*</a:t>
            </a:r>
            <a:r>
              <a:rPr lang="en-US" alt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en-US" alt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73 mL/min</a:t>
            </a:r>
            <a:endParaRPr lang="en-US" altLang="el-GR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2040" name="AutoShape 8"/>
          <p:cNvSpPr>
            <a:spLocks noChangeArrowheads="1"/>
          </p:cNvSpPr>
          <p:nvPr/>
        </p:nvSpPr>
        <p:spPr bwMode="auto">
          <a:xfrm>
            <a:off x="5086350" y="4171950"/>
            <a:ext cx="2676111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el-GR" alt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Υπολογιζόμενος ΡΣΔ*</a:t>
            </a:r>
            <a:r>
              <a:rPr lang="en-US" alt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en-US" alt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37 mL/min</a:t>
            </a:r>
            <a:endParaRPr lang="en-US" altLang="el-GR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3385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0D2FEA90-B090-724A-AB7A-3EE304936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469" y="1824038"/>
            <a:ext cx="6343650" cy="37485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 marL="342900" indent="-341710">
              <a:lnSpc>
                <a:spcPct val="90000"/>
              </a:lnSpc>
              <a:spcBef>
                <a:spcPts val="938"/>
              </a:spcBef>
              <a:tabLst>
                <a:tab pos="342900" algn="l"/>
                <a:tab pos="1028700" algn="l"/>
                <a:tab pos="1714500" algn="l"/>
                <a:tab pos="2400300" algn="l"/>
                <a:tab pos="3086100" algn="l"/>
                <a:tab pos="3771900" algn="l"/>
                <a:tab pos="4457700" algn="l"/>
                <a:tab pos="5143500" algn="l"/>
                <a:tab pos="5829300" algn="l"/>
                <a:tab pos="6515100" algn="l"/>
                <a:tab pos="7200900" algn="l"/>
                <a:tab pos="7886700" algn="l"/>
              </a:tabLst>
              <a:defRPr/>
            </a:pPr>
            <a:r>
              <a:rPr lang="el-GR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165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•</a:t>
            </a:r>
            <a:r>
              <a:rPr lang="el-GR" sz="165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l-GR" dirty="0">
                <a:solidFill>
                  <a:srgbClr val="000000"/>
                </a:solidFill>
                <a:cs typeface="Times New Roman" pitchFamily="16" charset="0"/>
              </a:rPr>
              <a:t>Απέκκριση </a:t>
            </a:r>
            <a:r>
              <a:rPr lang="el-GR" dirty="0" err="1">
                <a:solidFill>
                  <a:srgbClr val="000000"/>
                </a:solidFill>
                <a:cs typeface="Times New Roman" pitchFamily="16" charset="0"/>
              </a:rPr>
              <a:t>κρεατινίνης</a:t>
            </a:r>
            <a:r>
              <a:rPr lang="el-GR" dirty="0">
                <a:solidFill>
                  <a:srgbClr val="000000"/>
                </a:solidFill>
                <a:cs typeface="Times New Roman" pitchFamily="16" charset="0"/>
              </a:rPr>
              <a:t> σε συλλογή ούρων 24ώρου</a:t>
            </a:r>
          </a:p>
          <a:p>
            <a:pPr marL="342900" indent="-341710">
              <a:lnSpc>
                <a:spcPct val="90000"/>
              </a:lnSpc>
              <a:spcBef>
                <a:spcPts val="938"/>
              </a:spcBef>
              <a:tabLst>
                <a:tab pos="342900" algn="l"/>
                <a:tab pos="1028700" algn="l"/>
                <a:tab pos="1714500" algn="l"/>
                <a:tab pos="2400300" algn="l"/>
                <a:tab pos="3086100" algn="l"/>
                <a:tab pos="3771900" algn="l"/>
                <a:tab pos="4457700" algn="l"/>
                <a:tab pos="5143500" algn="l"/>
                <a:tab pos="5829300" algn="l"/>
                <a:tab pos="6515100" algn="l"/>
                <a:tab pos="7200900" algn="l"/>
                <a:tab pos="7886700" algn="l"/>
              </a:tabLst>
              <a:defRPr/>
            </a:pPr>
            <a:r>
              <a:rPr lang="el-GR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l-GR" i="1" dirty="0">
                <a:solidFill>
                  <a:srgbClr val="000000"/>
                </a:solidFill>
                <a:cs typeface="Times New Roman" pitchFamily="16" charset="0"/>
              </a:rPr>
              <a:t>• </a:t>
            </a:r>
            <a:r>
              <a:rPr lang="el-GR" dirty="0" err="1">
                <a:solidFill>
                  <a:srgbClr val="000000"/>
                </a:solidFill>
                <a:cs typeface="Times New Roman" pitchFamily="16" charset="0"/>
              </a:rPr>
              <a:t>Ραδιοϊσοτοπική</a:t>
            </a:r>
            <a:r>
              <a:rPr lang="el-GR" dirty="0">
                <a:solidFill>
                  <a:srgbClr val="000000"/>
                </a:solidFill>
                <a:cs typeface="Times New Roman" pitchFamily="16" charset="0"/>
              </a:rPr>
              <a:t> μέτρηση</a:t>
            </a:r>
            <a:r>
              <a:rPr lang="en-US" dirty="0">
                <a:solidFill>
                  <a:srgbClr val="000000"/>
                </a:solidFill>
                <a:cs typeface="Times New Roman" pitchFamily="16" charset="0"/>
              </a:rPr>
              <a:t>:</a:t>
            </a:r>
            <a:r>
              <a:rPr lang="el-GR" dirty="0">
                <a:solidFill>
                  <a:srgbClr val="000000"/>
                </a:solidFill>
                <a:cs typeface="Times New Roman" pitchFamily="16" charset="0"/>
              </a:rPr>
              <a:t> απέκκριση </a:t>
            </a:r>
            <a:r>
              <a:rPr lang="en-US" dirty="0" err="1">
                <a:solidFill>
                  <a:srgbClr val="000000"/>
                </a:solidFill>
                <a:cs typeface="Times New Roman" pitchFamily="16" charset="0"/>
              </a:rPr>
              <a:t>iohexol</a:t>
            </a:r>
            <a:r>
              <a:rPr lang="en-US" dirty="0">
                <a:solidFill>
                  <a:srgbClr val="000000"/>
                </a:solidFill>
                <a:cs typeface="Times New Roman" pitchFamily="16" charset="0"/>
              </a:rPr>
              <a:t>, DTPA, DMSA</a:t>
            </a:r>
          </a:p>
          <a:p>
            <a:pPr marL="342900" indent="-341710">
              <a:lnSpc>
                <a:spcPct val="90000"/>
              </a:lnSpc>
              <a:spcBef>
                <a:spcPts val="938"/>
              </a:spcBef>
              <a:tabLst>
                <a:tab pos="342900" algn="l"/>
                <a:tab pos="1028700" algn="l"/>
                <a:tab pos="1714500" algn="l"/>
                <a:tab pos="2400300" algn="l"/>
                <a:tab pos="3086100" algn="l"/>
                <a:tab pos="3771900" algn="l"/>
                <a:tab pos="4457700" algn="l"/>
                <a:tab pos="5143500" algn="l"/>
                <a:tab pos="5829300" algn="l"/>
                <a:tab pos="6515100" algn="l"/>
                <a:tab pos="7200900" algn="l"/>
                <a:tab pos="7886700" algn="l"/>
              </a:tabLst>
              <a:defRPr/>
            </a:pPr>
            <a:r>
              <a:rPr lang="el-GR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•</a:t>
            </a:r>
            <a:r>
              <a:rPr lang="el-GR" dirty="0">
                <a:solidFill>
                  <a:srgbClr val="000000"/>
                </a:solidFill>
                <a:cs typeface="Times New Roman" pitchFamily="16" charset="0"/>
              </a:rPr>
              <a:t> Υπολογιζόμενη κάθαρση </a:t>
            </a:r>
            <a:r>
              <a:rPr lang="el-GR" dirty="0" err="1">
                <a:solidFill>
                  <a:srgbClr val="000000"/>
                </a:solidFill>
                <a:cs typeface="Times New Roman" pitchFamily="16" charset="0"/>
              </a:rPr>
              <a:t>κρεατινίνης</a:t>
            </a:r>
            <a:r>
              <a:rPr lang="el-GR" dirty="0">
                <a:solidFill>
                  <a:srgbClr val="000000"/>
                </a:solidFill>
                <a:cs typeface="Times New Roman" pitchFamily="16" charset="0"/>
              </a:rPr>
              <a:t> βάσει του τύπου</a:t>
            </a:r>
          </a:p>
          <a:p>
            <a:pPr marL="342900" indent="-341710" algn="ctr">
              <a:lnSpc>
                <a:spcPct val="90000"/>
              </a:lnSpc>
              <a:spcBef>
                <a:spcPts val="1125"/>
              </a:spcBef>
              <a:tabLst>
                <a:tab pos="342900" algn="l"/>
                <a:tab pos="1028700" algn="l"/>
                <a:tab pos="1714500" algn="l"/>
                <a:tab pos="2400300" algn="l"/>
                <a:tab pos="3086100" algn="l"/>
                <a:tab pos="3771900" algn="l"/>
                <a:tab pos="4457700" algn="l"/>
                <a:tab pos="5143500" algn="l"/>
                <a:tab pos="5829300" algn="l"/>
                <a:tab pos="6515100" algn="l"/>
                <a:tab pos="7200900" algn="l"/>
                <a:tab pos="7886700" algn="l"/>
              </a:tabLs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Cockcroft –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Gault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 marL="342900" indent="-341710">
              <a:lnSpc>
                <a:spcPct val="90000"/>
              </a:lnSpc>
              <a:spcBef>
                <a:spcPts val="1125"/>
              </a:spcBef>
              <a:tabLst>
                <a:tab pos="342900" algn="l"/>
                <a:tab pos="1028700" algn="l"/>
                <a:tab pos="1714500" algn="l"/>
                <a:tab pos="2400300" algn="l"/>
                <a:tab pos="3086100" algn="l"/>
                <a:tab pos="3771900" algn="l"/>
                <a:tab pos="4457700" algn="l"/>
                <a:tab pos="5143500" algn="l"/>
                <a:tab pos="5829300" algn="l"/>
                <a:tab pos="6515100" algn="l"/>
                <a:tab pos="7200900" algn="l"/>
                <a:tab pos="7886700" algn="l"/>
              </a:tabLst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1710">
              <a:lnSpc>
                <a:spcPct val="90000"/>
              </a:lnSpc>
              <a:spcBef>
                <a:spcPts val="1125"/>
              </a:spcBef>
              <a:tabLst>
                <a:tab pos="342900" algn="l"/>
                <a:tab pos="1028700" algn="l"/>
                <a:tab pos="1714500" algn="l"/>
                <a:tab pos="2400300" algn="l"/>
                <a:tab pos="3086100" algn="l"/>
                <a:tab pos="3771900" algn="l"/>
                <a:tab pos="4457700" algn="l"/>
                <a:tab pos="5143500" algn="l"/>
                <a:tab pos="5829300" algn="l"/>
                <a:tab pos="6515100" algn="l"/>
                <a:tab pos="7200900" algn="l"/>
                <a:tab pos="7886700" algn="l"/>
              </a:tabLst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1710">
              <a:lnSpc>
                <a:spcPct val="90000"/>
              </a:lnSpc>
              <a:spcBef>
                <a:spcPts val="1125"/>
              </a:spcBef>
              <a:tabLst>
                <a:tab pos="342900" algn="l"/>
                <a:tab pos="1028700" algn="l"/>
                <a:tab pos="1714500" algn="l"/>
                <a:tab pos="2400300" algn="l"/>
                <a:tab pos="3086100" algn="l"/>
                <a:tab pos="3771900" algn="l"/>
                <a:tab pos="4457700" algn="l"/>
                <a:tab pos="5143500" algn="l"/>
                <a:tab pos="5829300" algn="l"/>
                <a:tab pos="6515100" algn="l"/>
                <a:tab pos="7200900" algn="l"/>
                <a:tab pos="7886700" algn="l"/>
              </a:tabLst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1710">
              <a:lnSpc>
                <a:spcPct val="90000"/>
              </a:lnSpc>
              <a:spcBef>
                <a:spcPts val="1125"/>
              </a:spcBef>
              <a:tabLst>
                <a:tab pos="342900" algn="l"/>
                <a:tab pos="1028700" algn="l"/>
                <a:tab pos="1714500" algn="l"/>
                <a:tab pos="2400300" algn="l"/>
                <a:tab pos="3086100" algn="l"/>
                <a:tab pos="3771900" algn="l"/>
                <a:tab pos="4457700" algn="l"/>
                <a:tab pos="5143500" algn="l"/>
                <a:tab pos="5829300" algn="l"/>
                <a:tab pos="6515100" algn="l"/>
                <a:tab pos="7200900" algn="l"/>
                <a:tab pos="7886700" algn="l"/>
              </a:tabLst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1710">
              <a:lnSpc>
                <a:spcPct val="90000"/>
              </a:lnSpc>
              <a:spcBef>
                <a:spcPts val="1125"/>
              </a:spcBef>
              <a:tabLst>
                <a:tab pos="342900" algn="l"/>
                <a:tab pos="1028700" algn="l"/>
                <a:tab pos="1714500" algn="l"/>
                <a:tab pos="2400300" algn="l"/>
                <a:tab pos="3086100" algn="l"/>
                <a:tab pos="3771900" algn="l"/>
                <a:tab pos="4457700" algn="l"/>
                <a:tab pos="5143500" algn="l"/>
                <a:tab pos="5829300" algn="l"/>
                <a:tab pos="6515100" algn="l"/>
                <a:tab pos="7200900" algn="l"/>
                <a:tab pos="7886700" algn="l"/>
              </a:tabLst>
              <a:defRPr/>
            </a:pPr>
            <a:endParaRPr lang="el-GR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342900" indent="-341710">
              <a:lnSpc>
                <a:spcPct val="90000"/>
              </a:lnSpc>
              <a:spcBef>
                <a:spcPts val="1031"/>
              </a:spcBef>
              <a:buClr>
                <a:srgbClr val="C00000"/>
              </a:buClr>
              <a:buFont typeface="Arial" charset="0"/>
              <a:buChar char="•"/>
              <a:tabLst>
                <a:tab pos="342900" algn="l"/>
                <a:tab pos="1028700" algn="l"/>
                <a:tab pos="1714500" algn="l"/>
                <a:tab pos="2400300" algn="l"/>
                <a:tab pos="3086100" algn="l"/>
                <a:tab pos="3771900" algn="l"/>
                <a:tab pos="4457700" algn="l"/>
                <a:tab pos="5143500" algn="l"/>
                <a:tab pos="5829300" algn="l"/>
                <a:tab pos="6515100" algn="l"/>
                <a:tab pos="7200900" algn="l"/>
                <a:tab pos="7886700" algn="l"/>
              </a:tabLst>
              <a:defRPr/>
            </a:pPr>
            <a:r>
              <a:rPr lang="en-US" sz="165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MDRD formula</a:t>
            </a:r>
            <a:r>
              <a:rPr lang="el-GR" sz="165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en-US" sz="165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CKD-EPI formula</a:t>
            </a: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E84B8835-8A14-2F40-9C62-2DA84EAD5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317" y="1082720"/>
            <a:ext cx="6686795" cy="403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67500" tIns="35100" rIns="67500" bIns="35100">
            <a:spAutoFit/>
          </a:bodyPr>
          <a:lstStyle/>
          <a:p>
            <a:pPr marL="342900" indent="-341710" algn="ctr">
              <a:lnSpc>
                <a:spcPct val="70000"/>
              </a:lnSpc>
              <a:spcBef>
                <a:spcPts val="1313"/>
              </a:spcBef>
              <a:tabLst>
                <a:tab pos="342900" algn="l"/>
                <a:tab pos="1028700" algn="l"/>
                <a:tab pos="1714500" algn="l"/>
                <a:tab pos="2400300" algn="l"/>
                <a:tab pos="3086100" algn="l"/>
                <a:tab pos="3771900" algn="l"/>
                <a:tab pos="4457700" algn="l"/>
                <a:tab pos="5143500" algn="l"/>
                <a:tab pos="5829300" algn="l"/>
                <a:tab pos="6515100" algn="l"/>
                <a:tab pos="7200900" algn="l"/>
                <a:tab pos="7886700" algn="l"/>
              </a:tabLst>
              <a:defRPr/>
            </a:pPr>
            <a:r>
              <a:rPr lang="el-GR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6" charset="0"/>
              </a:rPr>
              <a:t>Εκτίμηση του ΡΣΔ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6" charset="0"/>
            </a:endParaRPr>
          </a:p>
        </p:txBody>
      </p:sp>
      <p:grpSp>
        <p:nvGrpSpPr>
          <p:cNvPr id="15364" name="Group 3">
            <a:extLst>
              <a:ext uri="{FF2B5EF4-FFF2-40B4-BE49-F238E27FC236}">
                <a16:creationId xmlns:a16="http://schemas.microsoft.com/office/drawing/2014/main" id="{D2EC708B-8136-1C40-8EC1-1A397C5B8D15}"/>
              </a:ext>
            </a:extLst>
          </p:cNvPr>
          <p:cNvGrpSpPr>
            <a:grpSpLocks/>
          </p:cNvGrpSpPr>
          <p:nvPr/>
        </p:nvGrpSpPr>
        <p:grpSpPr bwMode="auto">
          <a:xfrm>
            <a:off x="2141936" y="3429002"/>
            <a:ext cx="6343650" cy="970360"/>
            <a:chOff x="839" y="2160"/>
            <a:chExt cx="5328" cy="815"/>
          </a:xfrm>
        </p:grpSpPr>
        <p:sp>
          <p:nvSpPr>
            <p:cNvPr id="15365" name="Rectangle 4">
              <a:extLst>
                <a:ext uri="{FF2B5EF4-FFF2-40B4-BE49-F238E27FC236}">
                  <a16:creationId xmlns:a16="http://schemas.microsoft.com/office/drawing/2014/main" id="{1FDBF7A9-6E1F-6D49-BE34-C9982CB1F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387"/>
              <a:ext cx="99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7500" tIns="35100" rIns="67500" bIns="351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l-GR" sz="21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CrCl:</a:t>
              </a:r>
            </a:p>
          </p:txBody>
        </p:sp>
        <p:sp>
          <p:nvSpPr>
            <p:cNvPr id="15366" name="Rectangle 5">
              <a:extLst>
                <a:ext uri="{FF2B5EF4-FFF2-40B4-BE49-F238E27FC236}">
                  <a16:creationId xmlns:a16="http://schemas.microsoft.com/office/drawing/2014/main" id="{ECC33A74-87A0-E345-B53C-A5F9169F1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2160"/>
              <a:ext cx="299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7500" tIns="35100" rIns="67500" bIns="351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l-GR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140- </a:t>
              </a:r>
              <a:r>
                <a:rPr lang="el-GR" altLang="el-GR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ηλικία) x Σωματικό Βάρος</a:t>
              </a:r>
            </a:p>
          </p:txBody>
        </p:sp>
        <p:sp>
          <p:nvSpPr>
            <p:cNvPr id="15367" name="Line 6">
              <a:extLst>
                <a:ext uri="{FF2B5EF4-FFF2-40B4-BE49-F238E27FC236}">
                  <a16:creationId xmlns:a16="http://schemas.microsoft.com/office/drawing/2014/main" id="{90BCE4CA-FC83-564D-B781-F442D49A1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2613"/>
              <a:ext cx="2991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68" name="Rectangle 7">
              <a:extLst>
                <a:ext uri="{FF2B5EF4-FFF2-40B4-BE49-F238E27FC236}">
                  <a16:creationId xmlns:a16="http://schemas.microsoft.com/office/drawing/2014/main" id="{435B4350-2FAA-7A42-B889-788CEFF90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2568"/>
              <a:ext cx="299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7500" tIns="35100" rIns="67500" bIns="351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l-GR" altLang="el-GR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 x κρεατινίνη ορού</a:t>
              </a:r>
            </a:p>
          </p:txBody>
        </p:sp>
        <p:sp>
          <p:nvSpPr>
            <p:cNvPr id="15369" name="Rectangle 8">
              <a:extLst>
                <a:ext uri="{FF2B5EF4-FFF2-40B4-BE49-F238E27FC236}">
                  <a16:creationId xmlns:a16="http://schemas.microsoft.com/office/drawing/2014/main" id="{ABAE09D7-4953-E44B-BEB7-907F5D7C6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7" y="2286"/>
              <a:ext cx="1360" cy="40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7500" tIns="35100" rIns="67500" bIns="351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l-GR" altLang="el-GR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altLang="el-GR" sz="21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♀</a:t>
              </a:r>
              <a:r>
                <a:rPr lang="el-GR" altLang="el-GR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l-GR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l-GR" altLang="el-GR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l-GR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0,85</a:t>
              </a:r>
              <a:r>
                <a:rPr lang="el-GR" altLang="el-GR" sz="2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2940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891770" y="929904"/>
            <a:ext cx="5474494" cy="3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n-US" sz="3600" b="1" dirty="0">
                <a:latin typeface="+mn-lt"/>
              </a:rPr>
              <a:t>Σ</a:t>
            </a:r>
            <a:r>
              <a:rPr lang="en-US" altLang="en-US" sz="3600" b="1" dirty="0" err="1">
                <a:latin typeface="+mn-lt"/>
              </a:rPr>
              <a:t>τ</a:t>
            </a:r>
            <a:r>
              <a:rPr lang="el-GR" altLang="en-US" sz="3600" b="1" dirty="0" err="1">
                <a:latin typeface="+mn-lt"/>
              </a:rPr>
              <a:t>άδια</a:t>
            </a:r>
            <a:r>
              <a:rPr lang="el-GR" altLang="en-US" sz="3600" b="1" dirty="0">
                <a:latin typeface="+mn-lt"/>
              </a:rPr>
              <a:t> ΧΝΝ</a:t>
            </a:r>
            <a:endParaRPr lang="en-US" altLang="en-US" sz="3600" b="1" dirty="0">
              <a:latin typeface="+mn-lt"/>
            </a:endParaRPr>
          </a:p>
        </p:txBody>
      </p:sp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516699" y="1437187"/>
            <a:ext cx="8081887" cy="4613712"/>
            <a:chOff x="768" y="1166"/>
            <a:chExt cx="4328" cy="2760"/>
          </a:xfrm>
        </p:grpSpPr>
        <p:sp>
          <p:nvSpPr>
            <p:cNvPr id="14340" name="Rectangle 7"/>
            <p:cNvSpPr>
              <a:spLocks noChangeArrowheads="1"/>
            </p:cNvSpPr>
            <p:nvPr/>
          </p:nvSpPr>
          <p:spPr bwMode="ltGray">
            <a:xfrm>
              <a:off x="2827" y="3455"/>
              <a:ext cx="9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 b="1"/>
                <a:t>50</a:t>
              </a:r>
            </a:p>
          </p:txBody>
        </p:sp>
        <p:sp>
          <p:nvSpPr>
            <p:cNvPr id="14341" name="Rectangle 8"/>
            <p:cNvSpPr>
              <a:spLocks noChangeArrowheads="1"/>
            </p:cNvSpPr>
            <p:nvPr/>
          </p:nvSpPr>
          <p:spPr bwMode="ltGray">
            <a:xfrm>
              <a:off x="3187" y="3455"/>
              <a:ext cx="9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 b="1"/>
                <a:t>40</a:t>
              </a:r>
            </a:p>
          </p:txBody>
        </p:sp>
        <p:sp>
          <p:nvSpPr>
            <p:cNvPr id="14342" name="Rectangle 9"/>
            <p:cNvSpPr>
              <a:spLocks noChangeArrowheads="1"/>
            </p:cNvSpPr>
            <p:nvPr/>
          </p:nvSpPr>
          <p:spPr bwMode="ltGray">
            <a:xfrm>
              <a:off x="3546" y="3455"/>
              <a:ext cx="9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 b="1"/>
                <a:t>30</a:t>
              </a:r>
            </a:p>
          </p:txBody>
        </p:sp>
        <p:sp>
          <p:nvSpPr>
            <p:cNvPr id="14343" name="Rectangle 10"/>
            <p:cNvSpPr>
              <a:spLocks noChangeArrowheads="1"/>
            </p:cNvSpPr>
            <p:nvPr/>
          </p:nvSpPr>
          <p:spPr bwMode="ltGray">
            <a:xfrm>
              <a:off x="3906" y="3455"/>
              <a:ext cx="9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 b="1"/>
                <a:t>20</a:t>
              </a:r>
            </a:p>
          </p:txBody>
        </p:sp>
        <p:sp>
          <p:nvSpPr>
            <p:cNvPr id="14344" name="Rectangle 11"/>
            <p:cNvSpPr>
              <a:spLocks noChangeArrowheads="1"/>
            </p:cNvSpPr>
            <p:nvPr/>
          </p:nvSpPr>
          <p:spPr bwMode="ltGray">
            <a:xfrm>
              <a:off x="4249" y="3455"/>
              <a:ext cx="24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200" b="1"/>
                <a:t>&lt;15 or</a:t>
              </a:r>
            </a:p>
          </p:txBody>
        </p:sp>
        <p:sp>
          <p:nvSpPr>
            <p:cNvPr id="97292" name="Text Box 12"/>
            <p:cNvSpPr txBox="1">
              <a:spLocks noChangeArrowheads="1"/>
            </p:cNvSpPr>
            <p:nvPr/>
          </p:nvSpPr>
          <p:spPr bwMode="ltGray">
            <a:xfrm>
              <a:off x="941" y="3705"/>
              <a:ext cx="3587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b="1"/>
                <a:t>GFR (mL/min/1.73 m</a:t>
              </a:r>
              <a:r>
                <a:rPr lang="en-US" altLang="en-US" b="1" baseline="30000"/>
                <a:t>2</a:t>
              </a:r>
              <a:r>
                <a:rPr lang="en-US" altLang="en-US" b="1"/>
                <a:t>)</a:t>
              </a:r>
            </a:p>
          </p:txBody>
        </p:sp>
        <p:sp>
          <p:nvSpPr>
            <p:cNvPr id="97293" name="Rectangle 13"/>
            <p:cNvSpPr>
              <a:spLocks noChangeArrowheads="1"/>
            </p:cNvSpPr>
            <p:nvPr/>
          </p:nvSpPr>
          <p:spPr bwMode="ltGray">
            <a:xfrm>
              <a:off x="838" y="1449"/>
              <a:ext cx="4123" cy="1973"/>
            </a:xfrm>
            <a:prstGeom prst="rect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97294" name="Text Box 14"/>
            <p:cNvSpPr txBox="1">
              <a:spLocks noChangeArrowheads="1"/>
            </p:cNvSpPr>
            <p:nvPr/>
          </p:nvSpPr>
          <p:spPr bwMode="ltGray">
            <a:xfrm>
              <a:off x="787" y="2030"/>
              <a:ext cx="727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40000"/>
                </a:spcBef>
              </a:pPr>
              <a:r>
                <a:rPr lang="en-US" altLang="en-US" sz="1200" b="1"/>
                <a:t> </a:t>
              </a:r>
              <a:r>
                <a:rPr lang="en-US" altLang="en-US" sz="1200" b="1">
                  <a:solidFill>
                    <a:schemeClr val="bg1"/>
                  </a:solidFill>
                </a:rPr>
                <a:t>1</a:t>
              </a:r>
            </a:p>
            <a:p>
              <a:pPr algn="ctr" eaLnBrk="1" hangingPunct="1">
                <a:spcBef>
                  <a:spcPct val="40000"/>
                </a:spcBef>
              </a:pPr>
              <a:r>
                <a:rPr lang="el-GR" altLang="en-US" sz="1200" b="1">
                  <a:solidFill>
                    <a:schemeClr val="bg1"/>
                  </a:solidFill>
                </a:rPr>
                <a:t>Ν</a:t>
              </a:r>
              <a:r>
                <a:rPr lang="en-US" altLang="en-US" sz="1200" b="1">
                  <a:solidFill>
                    <a:schemeClr val="bg1"/>
                  </a:solidFill>
                </a:rPr>
                <a:t>ε</a:t>
              </a:r>
              <a:r>
                <a:rPr lang="el-GR" altLang="en-US" sz="1200" b="1">
                  <a:solidFill>
                    <a:schemeClr val="bg1"/>
                  </a:solidFill>
                </a:rPr>
                <a:t>φρική </a:t>
              </a:r>
              <a:r>
                <a:rPr lang="en-US" altLang="en-US" sz="1200" b="1">
                  <a:solidFill>
                    <a:schemeClr val="bg1"/>
                  </a:solidFill>
                </a:rPr>
                <a:t>β</a:t>
              </a:r>
              <a:r>
                <a:rPr lang="el-GR" altLang="en-US" sz="1200" b="1">
                  <a:solidFill>
                    <a:schemeClr val="bg1"/>
                  </a:solidFill>
                </a:rPr>
                <a:t>λάβη</a:t>
              </a:r>
              <a:endParaRPr lang="en-US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97295" name="Line 15"/>
            <p:cNvSpPr>
              <a:spLocks noChangeShapeType="1"/>
            </p:cNvSpPr>
            <p:nvPr/>
          </p:nvSpPr>
          <p:spPr bwMode="ltGray">
            <a:xfrm>
              <a:off x="1434" y="1441"/>
              <a:ext cx="0" cy="1944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7296" name="Text Box 16"/>
            <p:cNvSpPr txBox="1">
              <a:spLocks noChangeArrowheads="1"/>
            </p:cNvSpPr>
            <p:nvPr/>
          </p:nvSpPr>
          <p:spPr bwMode="ltGray">
            <a:xfrm>
              <a:off x="1705" y="2030"/>
              <a:ext cx="51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40000"/>
                </a:spcBef>
              </a:pPr>
              <a:r>
                <a:rPr lang="en-US" altLang="en-US" sz="1200" b="1"/>
                <a:t> </a:t>
              </a:r>
              <a:r>
                <a:rPr lang="en-US" altLang="en-US" sz="1200" b="1">
                  <a:solidFill>
                    <a:schemeClr val="bg1"/>
                  </a:solidFill>
                </a:rPr>
                <a:t>2</a:t>
              </a:r>
            </a:p>
            <a:p>
              <a:pPr algn="ctr" eaLnBrk="1" hangingPunct="1">
                <a:spcBef>
                  <a:spcPct val="40000"/>
                </a:spcBef>
              </a:pPr>
              <a:r>
                <a:rPr lang="el-GR" altLang="en-US" sz="1200" b="1">
                  <a:solidFill>
                    <a:schemeClr val="bg1"/>
                  </a:solidFill>
                </a:rPr>
                <a:t>Ήπια </a:t>
              </a:r>
              <a:r>
                <a:rPr lang="en-US" altLang="en-US" sz="1200" b="1">
                  <a:solidFill>
                    <a:schemeClr val="bg1"/>
                  </a:solidFill>
                </a:rPr>
                <a:t> GFR </a:t>
              </a:r>
              <a:r>
                <a:rPr lang="en-US" altLang="en-US" sz="1200" b="1">
                  <a:solidFill>
                    <a:schemeClr val="bg1"/>
                  </a:solidFill>
                  <a:sym typeface="Symbol" charset="2"/>
                </a:rPr>
                <a:t></a:t>
              </a:r>
              <a:endParaRPr lang="en-US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97297" name="Text Box 17"/>
            <p:cNvSpPr txBox="1">
              <a:spLocks noChangeArrowheads="1"/>
            </p:cNvSpPr>
            <p:nvPr/>
          </p:nvSpPr>
          <p:spPr bwMode="ltGray">
            <a:xfrm>
              <a:off x="2768" y="2039"/>
              <a:ext cx="75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40000"/>
                </a:spcBef>
              </a:pPr>
              <a:r>
                <a:rPr lang="en-US" altLang="en-US" sz="1200" b="1"/>
                <a:t> 3</a:t>
              </a:r>
            </a:p>
            <a:p>
              <a:pPr algn="ctr" eaLnBrk="1" hangingPunct="1">
                <a:spcBef>
                  <a:spcPct val="40000"/>
                </a:spcBef>
              </a:pPr>
              <a:r>
                <a:rPr lang="el-GR" altLang="en-US" sz="1200" b="1"/>
                <a:t>Μέτρια </a:t>
              </a:r>
              <a:r>
                <a:rPr lang="en-US" altLang="en-US" sz="1200" b="1"/>
                <a:t> GFR </a:t>
              </a:r>
              <a:r>
                <a:rPr lang="en-US" altLang="en-US" sz="1200" b="1">
                  <a:sym typeface="Symbol" charset="2"/>
                </a:rPr>
                <a:t></a:t>
              </a:r>
            </a:p>
          </p:txBody>
        </p:sp>
        <p:sp>
          <p:nvSpPr>
            <p:cNvPr id="97298" name="Text Box 18"/>
            <p:cNvSpPr txBox="1">
              <a:spLocks noChangeArrowheads="1"/>
            </p:cNvSpPr>
            <p:nvPr/>
          </p:nvSpPr>
          <p:spPr bwMode="ltGray">
            <a:xfrm>
              <a:off x="3679" y="2039"/>
              <a:ext cx="561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40000"/>
                </a:spcBef>
              </a:pPr>
              <a:r>
                <a:rPr lang="en-US" altLang="en-US" sz="1200" b="1"/>
                <a:t> 4</a:t>
              </a:r>
            </a:p>
            <a:p>
              <a:pPr algn="ctr" eaLnBrk="1" hangingPunct="1">
                <a:spcBef>
                  <a:spcPct val="40000"/>
                </a:spcBef>
              </a:pPr>
              <a:r>
                <a:rPr lang="el-GR" altLang="en-US" sz="1200" b="1"/>
                <a:t>Σοβαρή</a:t>
              </a:r>
              <a:r>
                <a:rPr lang="en-US" altLang="en-US" sz="1200" b="1"/>
                <a:t> GFR </a:t>
              </a:r>
              <a:r>
                <a:rPr lang="en-US" altLang="en-US" sz="1200" b="1">
                  <a:sym typeface="Symbol" charset="2"/>
                </a:rPr>
                <a:t></a:t>
              </a:r>
            </a:p>
          </p:txBody>
        </p:sp>
        <p:sp>
          <p:nvSpPr>
            <p:cNvPr id="97299" name="Line 19"/>
            <p:cNvSpPr>
              <a:spLocks noChangeShapeType="1"/>
            </p:cNvSpPr>
            <p:nvPr/>
          </p:nvSpPr>
          <p:spPr bwMode="ltGray">
            <a:xfrm>
              <a:off x="3594" y="1446"/>
              <a:ext cx="0" cy="1944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7300" name="Line 20"/>
            <p:cNvSpPr>
              <a:spLocks noChangeShapeType="1"/>
            </p:cNvSpPr>
            <p:nvPr/>
          </p:nvSpPr>
          <p:spPr bwMode="ltGray">
            <a:xfrm>
              <a:off x="2526" y="1446"/>
              <a:ext cx="0" cy="1944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354" name="Rectangle 21"/>
            <p:cNvSpPr>
              <a:spLocks noChangeArrowheads="1"/>
            </p:cNvSpPr>
            <p:nvPr/>
          </p:nvSpPr>
          <p:spPr bwMode="ltGray">
            <a:xfrm>
              <a:off x="2467" y="3455"/>
              <a:ext cx="9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 b="1"/>
                <a:t>60</a:t>
              </a:r>
            </a:p>
          </p:txBody>
        </p:sp>
        <p:sp>
          <p:nvSpPr>
            <p:cNvPr id="14355" name="Rectangle 22"/>
            <p:cNvSpPr>
              <a:spLocks noChangeArrowheads="1"/>
            </p:cNvSpPr>
            <p:nvPr/>
          </p:nvSpPr>
          <p:spPr bwMode="ltGray">
            <a:xfrm>
              <a:off x="2108" y="3455"/>
              <a:ext cx="9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 b="1"/>
                <a:t>70</a:t>
              </a:r>
            </a:p>
          </p:txBody>
        </p:sp>
        <p:sp>
          <p:nvSpPr>
            <p:cNvPr id="14356" name="Rectangle 23"/>
            <p:cNvSpPr>
              <a:spLocks noChangeArrowheads="1"/>
            </p:cNvSpPr>
            <p:nvPr/>
          </p:nvSpPr>
          <p:spPr bwMode="ltGray">
            <a:xfrm>
              <a:off x="1764" y="3455"/>
              <a:ext cx="9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 b="1"/>
                <a:t>80</a:t>
              </a:r>
            </a:p>
          </p:txBody>
        </p:sp>
        <p:sp>
          <p:nvSpPr>
            <p:cNvPr id="14357" name="Rectangle 24"/>
            <p:cNvSpPr>
              <a:spLocks noChangeArrowheads="1"/>
            </p:cNvSpPr>
            <p:nvPr/>
          </p:nvSpPr>
          <p:spPr bwMode="ltGray">
            <a:xfrm>
              <a:off x="1332" y="3455"/>
              <a:ext cx="9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 b="1"/>
                <a:t>90</a:t>
              </a:r>
            </a:p>
          </p:txBody>
        </p:sp>
        <p:sp>
          <p:nvSpPr>
            <p:cNvPr id="97305" name="AutoShape 25"/>
            <p:cNvSpPr>
              <a:spLocks/>
            </p:cNvSpPr>
            <p:nvPr/>
          </p:nvSpPr>
          <p:spPr bwMode="ltGray">
            <a:xfrm>
              <a:off x="880" y="2634"/>
              <a:ext cx="278" cy="232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97306" name="Line 26"/>
            <p:cNvSpPr>
              <a:spLocks noChangeShapeType="1"/>
            </p:cNvSpPr>
            <p:nvPr/>
          </p:nvSpPr>
          <p:spPr bwMode="ltGray">
            <a:xfrm>
              <a:off x="4336" y="1454"/>
              <a:ext cx="0" cy="1944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7307" name="Text Box 27"/>
            <p:cNvSpPr txBox="1">
              <a:spLocks noChangeArrowheads="1"/>
            </p:cNvSpPr>
            <p:nvPr/>
          </p:nvSpPr>
          <p:spPr bwMode="ltGray">
            <a:xfrm>
              <a:off x="4384" y="2030"/>
              <a:ext cx="548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40000"/>
                </a:spcBef>
              </a:pPr>
              <a:r>
                <a:rPr lang="en-US" altLang="en-US" sz="1200" b="1" dirty="0"/>
                <a:t> 5</a:t>
              </a:r>
            </a:p>
            <a:p>
              <a:pPr algn="ctr" eaLnBrk="1" hangingPunct="1">
                <a:spcBef>
                  <a:spcPct val="40000"/>
                </a:spcBef>
              </a:pPr>
              <a:r>
                <a:rPr lang="el-GR" altLang="en-US" sz="1050" b="1" dirty="0">
                  <a:solidFill>
                    <a:schemeClr val="bg1"/>
                  </a:solidFill>
                </a:rPr>
                <a:t>Νεφρική αν</a:t>
              </a:r>
              <a:r>
                <a:rPr lang="en-US" altLang="en-US" sz="1050" b="1" dirty="0" err="1">
                  <a:solidFill>
                    <a:schemeClr val="bg1"/>
                  </a:solidFill>
                </a:rPr>
                <a:t>ε</a:t>
              </a:r>
              <a:r>
                <a:rPr lang="el-GR" altLang="en-US" sz="1050" b="1" dirty="0" err="1">
                  <a:solidFill>
                    <a:schemeClr val="bg1"/>
                  </a:solidFill>
                </a:rPr>
                <a:t>πά</a:t>
              </a:r>
              <a:endParaRPr lang="el-GR" altLang="en-US" sz="105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40000"/>
                </a:spcBef>
              </a:pPr>
              <a:r>
                <a:rPr lang="en-US" altLang="en-US" sz="1050" b="1" dirty="0" err="1">
                  <a:solidFill>
                    <a:schemeClr val="bg1"/>
                  </a:solidFill>
                </a:rPr>
                <a:t>ρ</a:t>
              </a:r>
              <a:r>
                <a:rPr lang="el-GR" altLang="en-US" sz="1050" b="1" dirty="0" err="1">
                  <a:solidFill>
                    <a:schemeClr val="bg1"/>
                  </a:solidFill>
                </a:rPr>
                <a:t>κεια</a:t>
              </a:r>
              <a:endParaRPr lang="en-US" altLang="en-US" sz="1050" b="1" dirty="0">
                <a:solidFill>
                  <a:schemeClr val="bg1"/>
                </a:solidFill>
                <a:sym typeface="Symbol" charset="2"/>
              </a:endParaRPr>
            </a:p>
          </p:txBody>
        </p:sp>
        <p:sp>
          <p:nvSpPr>
            <p:cNvPr id="97309" name="Rectangle 29"/>
            <p:cNvSpPr>
              <a:spLocks noChangeArrowheads="1"/>
            </p:cNvSpPr>
            <p:nvPr/>
          </p:nvSpPr>
          <p:spPr bwMode="auto">
            <a:xfrm>
              <a:off x="1258" y="1238"/>
              <a:ext cx="3061" cy="100"/>
            </a:xfrm>
            <a:prstGeom prst="rect">
              <a:avLst/>
            </a:prstGeom>
            <a:gradFill rotWithShape="0">
              <a:gsLst>
                <a:gs pos="0">
                  <a:srgbClr val="CC0099">
                    <a:gamma/>
                    <a:shade val="46275"/>
                    <a:invGamma/>
                  </a:srgbClr>
                </a:gs>
                <a:gs pos="5000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97310" name="Freeform 30"/>
            <p:cNvSpPr>
              <a:spLocks/>
            </p:cNvSpPr>
            <p:nvPr/>
          </p:nvSpPr>
          <p:spPr bwMode="auto">
            <a:xfrm flipH="1">
              <a:off x="4305" y="1166"/>
              <a:ext cx="117" cy="240"/>
            </a:xfrm>
            <a:custGeom>
              <a:avLst/>
              <a:gdLst>
                <a:gd name="T0" fmla="*/ 117 w 117"/>
                <a:gd name="T1" fmla="*/ 0 h 134"/>
                <a:gd name="T2" fmla="*/ 117 w 117"/>
                <a:gd name="T3" fmla="*/ 134 h 134"/>
                <a:gd name="T4" fmla="*/ 0 w 117"/>
                <a:gd name="T5" fmla="*/ 67 h 134"/>
                <a:gd name="T6" fmla="*/ 117 w 117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34">
                  <a:moveTo>
                    <a:pt x="117" y="0"/>
                  </a:moveTo>
                  <a:lnTo>
                    <a:pt x="117" y="134"/>
                  </a:lnTo>
                  <a:lnTo>
                    <a:pt x="0" y="67"/>
                  </a:lnTo>
                  <a:lnTo>
                    <a:pt x="117" y="0"/>
                  </a:lnTo>
                  <a:close/>
                </a:path>
              </a:pathLst>
            </a:custGeom>
            <a:gradFill rotWithShape="0">
              <a:gsLst>
                <a:gs pos="0">
                  <a:srgbClr val="CC0099">
                    <a:gamma/>
                    <a:shade val="46275"/>
                    <a:invGamma/>
                  </a:srgbClr>
                </a:gs>
                <a:gs pos="5000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7311" name="Freeform 31"/>
            <p:cNvSpPr>
              <a:spLocks/>
            </p:cNvSpPr>
            <p:nvPr/>
          </p:nvSpPr>
          <p:spPr bwMode="auto">
            <a:xfrm>
              <a:off x="1168" y="1166"/>
              <a:ext cx="116" cy="240"/>
            </a:xfrm>
            <a:custGeom>
              <a:avLst/>
              <a:gdLst>
                <a:gd name="T0" fmla="*/ 117 w 117"/>
                <a:gd name="T1" fmla="*/ 0 h 134"/>
                <a:gd name="T2" fmla="*/ 117 w 117"/>
                <a:gd name="T3" fmla="*/ 134 h 134"/>
                <a:gd name="T4" fmla="*/ 0 w 117"/>
                <a:gd name="T5" fmla="*/ 67 h 134"/>
                <a:gd name="T6" fmla="*/ 117 w 117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34">
                  <a:moveTo>
                    <a:pt x="117" y="0"/>
                  </a:moveTo>
                  <a:lnTo>
                    <a:pt x="117" y="134"/>
                  </a:lnTo>
                  <a:lnTo>
                    <a:pt x="0" y="67"/>
                  </a:lnTo>
                  <a:lnTo>
                    <a:pt x="117" y="0"/>
                  </a:lnTo>
                  <a:close/>
                </a:path>
              </a:pathLst>
            </a:custGeom>
            <a:gradFill rotWithShape="0">
              <a:gsLst>
                <a:gs pos="0">
                  <a:srgbClr val="CC0099">
                    <a:gamma/>
                    <a:shade val="46275"/>
                    <a:invGamma/>
                  </a:srgbClr>
                </a:gs>
                <a:gs pos="5000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grpSp>
          <p:nvGrpSpPr>
            <p:cNvPr id="14365" name="Group 32"/>
            <p:cNvGrpSpPr>
              <a:grpSpLocks/>
            </p:cNvGrpSpPr>
            <p:nvPr/>
          </p:nvGrpSpPr>
          <p:grpSpPr bwMode="auto">
            <a:xfrm>
              <a:off x="928" y="1502"/>
              <a:ext cx="3354" cy="240"/>
              <a:chOff x="864" y="1584"/>
              <a:chExt cx="3354" cy="240"/>
            </a:xfrm>
          </p:grpSpPr>
          <p:grpSp>
            <p:nvGrpSpPr>
              <p:cNvPr id="14375" name="Group 33"/>
              <p:cNvGrpSpPr>
                <a:grpSpLocks/>
              </p:cNvGrpSpPr>
              <p:nvPr/>
            </p:nvGrpSpPr>
            <p:grpSpPr bwMode="auto">
              <a:xfrm>
                <a:off x="864" y="1584"/>
                <a:ext cx="3354" cy="240"/>
                <a:chOff x="864" y="1536"/>
                <a:chExt cx="3354" cy="288"/>
              </a:xfrm>
            </p:grpSpPr>
            <p:sp>
              <p:nvSpPr>
                <p:cNvPr id="97314" name="Rectangle 34"/>
                <p:cNvSpPr>
                  <a:spLocks noChangeArrowheads="1"/>
                </p:cNvSpPr>
                <p:nvPr/>
              </p:nvSpPr>
              <p:spPr bwMode="ltGray">
                <a:xfrm>
                  <a:off x="994" y="1584"/>
                  <a:ext cx="3096" cy="190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>
                        <a:gamma/>
                        <a:shade val="61569"/>
                        <a:invGamma/>
                      </a:srgbClr>
                    </a:gs>
                    <a:gs pos="50000">
                      <a:srgbClr val="CCCCFF"/>
                    </a:gs>
                    <a:gs pos="100000">
                      <a:srgbClr val="CCCCFF">
                        <a:gamma/>
                        <a:shade val="6156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97315" name="Freeform 35"/>
                <p:cNvSpPr>
                  <a:spLocks/>
                </p:cNvSpPr>
                <p:nvPr/>
              </p:nvSpPr>
              <p:spPr bwMode="ltGray">
                <a:xfrm>
                  <a:off x="864" y="1536"/>
                  <a:ext cx="142" cy="289"/>
                </a:xfrm>
                <a:custGeom>
                  <a:avLst/>
                  <a:gdLst>
                    <a:gd name="T0" fmla="*/ 117 w 117"/>
                    <a:gd name="T1" fmla="*/ 0 h 134"/>
                    <a:gd name="T2" fmla="*/ 117 w 117"/>
                    <a:gd name="T3" fmla="*/ 134 h 134"/>
                    <a:gd name="T4" fmla="*/ 0 w 117"/>
                    <a:gd name="T5" fmla="*/ 67 h 134"/>
                    <a:gd name="T6" fmla="*/ 117 w 117"/>
                    <a:gd name="T7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7" h="134">
                      <a:moveTo>
                        <a:pt x="117" y="0"/>
                      </a:moveTo>
                      <a:lnTo>
                        <a:pt x="117" y="134"/>
                      </a:lnTo>
                      <a:lnTo>
                        <a:pt x="0" y="67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CCCCFF">
                        <a:gamma/>
                        <a:shade val="61569"/>
                        <a:invGamma/>
                      </a:srgbClr>
                    </a:gs>
                    <a:gs pos="50000">
                      <a:srgbClr val="CCCCFF"/>
                    </a:gs>
                    <a:gs pos="100000">
                      <a:srgbClr val="CCCCFF">
                        <a:gamma/>
                        <a:shade val="6156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97316" name="Freeform 36"/>
                <p:cNvSpPr>
                  <a:spLocks/>
                </p:cNvSpPr>
                <p:nvPr/>
              </p:nvSpPr>
              <p:spPr bwMode="ltGray">
                <a:xfrm flipH="1">
                  <a:off x="4076" y="1536"/>
                  <a:ext cx="142" cy="289"/>
                </a:xfrm>
                <a:custGeom>
                  <a:avLst/>
                  <a:gdLst>
                    <a:gd name="T0" fmla="*/ 117 w 117"/>
                    <a:gd name="T1" fmla="*/ 0 h 134"/>
                    <a:gd name="T2" fmla="*/ 117 w 117"/>
                    <a:gd name="T3" fmla="*/ 134 h 134"/>
                    <a:gd name="T4" fmla="*/ 0 w 117"/>
                    <a:gd name="T5" fmla="*/ 67 h 134"/>
                    <a:gd name="T6" fmla="*/ 117 w 117"/>
                    <a:gd name="T7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7" h="134">
                      <a:moveTo>
                        <a:pt x="117" y="0"/>
                      </a:moveTo>
                      <a:lnTo>
                        <a:pt x="117" y="134"/>
                      </a:lnTo>
                      <a:lnTo>
                        <a:pt x="0" y="67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CCCCFF">
                        <a:gamma/>
                        <a:shade val="61569"/>
                        <a:invGamma/>
                      </a:srgbClr>
                    </a:gs>
                    <a:gs pos="50000">
                      <a:srgbClr val="CCCCFF"/>
                    </a:gs>
                    <a:gs pos="100000">
                      <a:srgbClr val="CCCCFF">
                        <a:gamma/>
                        <a:shade val="61569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sp>
            <p:nvSpPr>
              <p:cNvPr id="97317" name="Text Box 37"/>
              <p:cNvSpPr txBox="1">
                <a:spLocks noChangeArrowheads="1"/>
              </p:cNvSpPr>
              <p:nvPr/>
            </p:nvSpPr>
            <p:spPr bwMode="ltGray">
              <a:xfrm>
                <a:off x="1500" y="1612"/>
                <a:ext cx="2076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99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n-US" sz="1200" b="1" dirty="0"/>
                  <a:t>‘’</a:t>
                </a:r>
                <a:r>
                  <a:rPr lang="en-US" altLang="en-US" sz="1200" b="1" dirty="0" err="1"/>
                  <a:t>Χ</a:t>
                </a:r>
                <a:r>
                  <a:rPr lang="el-GR" altLang="en-US" sz="1200" b="1" dirty="0"/>
                  <a:t>ΝΝ’’</a:t>
                </a:r>
                <a:endParaRPr lang="en-US" altLang="en-US" sz="1200" b="1" dirty="0"/>
              </a:p>
            </p:txBody>
          </p:sp>
        </p:grpSp>
        <p:grpSp>
          <p:nvGrpSpPr>
            <p:cNvPr id="14366" name="Group 38"/>
            <p:cNvGrpSpPr>
              <a:grpSpLocks/>
            </p:cNvGrpSpPr>
            <p:nvPr/>
          </p:nvGrpSpPr>
          <p:grpSpPr bwMode="auto">
            <a:xfrm>
              <a:off x="4384" y="1470"/>
              <a:ext cx="576" cy="320"/>
              <a:chOff x="4320" y="1552"/>
              <a:chExt cx="576" cy="320"/>
            </a:xfrm>
          </p:grpSpPr>
          <p:grpSp>
            <p:nvGrpSpPr>
              <p:cNvPr id="14370" name="Group 39"/>
              <p:cNvGrpSpPr>
                <a:grpSpLocks/>
              </p:cNvGrpSpPr>
              <p:nvPr/>
            </p:nvGrpSpPr>
            <p:grpSpPr bwMode="auto">
              <a:xfrm>
                <a:off x="4320" y="1552"/>
                <a:ext cx="576" cy="320"/>
                <a:chOff x="4320" y="1552"/>
                <a:chExt cx="576" cy="320"/>
              </a:xfrm>
            </p:grpSpPr>
            <p:sp>
              <p:nvSpPr>
                <p:cNvPr id="97320" name="Freeform 40"/>
                <p:cNvSpPr>
                  <a:spLocks/>
                </p:cNvSpPr>
                <p:nvPr/>
              </p:nvSpPr>
              <p:spPr bwMode="ltGray">
                <a:xfrm flipH="1">
                  <a:off x="4761" y="1552"/>
                  <a:ext cx="135" cy="320"/>
                </a:xfrm>
                <a:custGeom>
                  <a:avLst/>
                  <a:gdLst>
                    <a:gd name="T0" fmla="*/ 117 w 117"/>
                    <a:gd name="T1" fmla="*/ 0 h 134"/>
                    <a:gd name="T2" fmla="*/ 117 w 117"/>
                    <a:gd name="T3" fmla="*/ 134 h 134"/>
                    <a:gd name="T4" fmla="*/ 0 w 117"/>
                    <a:gd name="T5" fmla="*/ 67 h 134"/>
                    <a:gd name="T6" fmla="*/ 117 w 117"/>
                    <a:gd name="T7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7" h="134">
                      <a:moveTo>
                        <a:pt x="117" y="0"/>
                      </a:moveTo>
                      <a:lnTo>
                        <a:pt x="117" y="134"/>
                      </a:lnTo>
                      <a:lnTo>
                        <a:pt x="0" y="67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gamma/>
                        <a:shade val="53725"/>
                        <a:invGamma/>
                      </a:srgbClr>
                    </a:gs>
                    <a:gs pos="100000">
                      <a:srgbClr val="99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97321" name="Freeform 41"/>
                <p:cNvSpPr>
                  <a:spLocks/>
                </p:cNvSpPr>
                <p:nvPr/>
              </p:nvSpPr>
              <p:spPr bwMode="ltGray">
                <a:xfrm>
                  <a:off x="4320" y="1552"/>
                  <a:ext cx="135" cy="320"/>
                </a:xfrm>
                <a:custGeom>
                  <a:avLst/>
                  <a:gdLst>
                    <a:gd name="T0" fmla="*/ 117 w 117"/>
                    <a:gd name="T1" fmla="*/ 0 h 134"/>
                    <a:gd name="T2" fmla="*/ 117 w 117"/>
                    <a:gd name="T3" fmla="*/ 134 h 134"/>
                    <a:gd name="T4" fmla="*/ 0 w 117"/>
                    <a:gd name="T5" fmla="*/ 67 h 134"/>
                    <a:gd name="T6" fmla="*/ 117 w 117"/>
                    <a:gd name="T7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7" h="134">
                      <a:moveTo>
                        <a:pt x="117" y="0"/>
                      </a:moveTo>
                      <a:lnTo>
                        <a:pt x="117" y="134"/>
                      </a:lnTo>
                      <a:lnTo>
                        <a:pt x="0" y="67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/>
                    </a:gs>
                    <a:gs pos="100000">
                      <a:srgbClr val="9900FF">
                        <a:gamma/>
                        <a:shade val="5372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97322" name="Rectangle 42"/>
                <p:cNvSpPr>
                  <a:spLocks noChangeArrowheads="1"/>
                </p:cNvSpPr>
                <p:nvPr/>
              </p:nvSpPr>
              <p:spPr bwMode="ltGray">
                <a:xfrm>
                  <a:off x="4430" y="1606"/>
                  <a:ext cx="341" cy="213"/>
                </a:xfrm>
                <a:prstGeom prst="rect">
                  <a:avLst/>
                </a:prstGeom>
                <a:gradFill rotWithShape="0">
                  <a:gsLst>
                    <a:gs pos="0">
                      <a:srgbClr val="9900FF">
                        <a:gamma/>
                        <a:shade val="53725"/>
                        <a:invGamma/>
                      </a:srgbClr>
                    </a:gs>
                    <a:gs pos="50000">
                      <a:srgbClr val="9900FF"/>
                    </a:gs>
                    <a:gs pos="100000">
                      <a:srgbClr val="9900FF">
                        <a:gamma/>
                        <a:shade val="53725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endParaRPr lang="el-GR" altLang="el-GR"/>
                </a:p>
              </p:txBody>
            </p:sp>
          </p:grpSp>
          <p:sp>
            <p:nvSpPr>
              <p:cNvPr id="97323" name="Text Box 43"/>
              <p:cNvSpPr txBox="1">
                <a:spLocks noChangeArrowheads="1"/>
              </p:cNvSpPr>
              <p:nvPr/>
            </p:nvSpPr>
            <p:spPr bwMode="auto">
              <a:xfrm>
                <a:off x="4378" y="1613"/>
                <a:ext cx="37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l-GR" altLang="el-GR" sz="1200" b="1" dirty="0">
                    <a:solidFill>
                      <a:schemeClr val="bg1"/>
                    </a:solidFill>
                  </a:rPr>
                  <a:t>ΧΝΝΤΣ</a:t>
                </a:r>
                <a:endParaRPr lang="en-US" altLang="el-GR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7324" name="Text Box 44"/>
            <p:cNvSpPr txBox="1">
              <a:spLocks noChangeArrowheads="1"/>
            </p:cNvSpPr>
            <p:nvPr/>
          </p:nvSpPr>
          <p:spPr bwMode="auto">
            <a:xfrm>
              <a:off x="4127" y="3601"/>
              <a:ext cx="85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050" b="1"/>
                <a:t>Ε</a:t>
              </a:r>
              <a:r>
                <a:rPr lang="el-GR" altLang="en-US" sz="1050" b="1"/>
                <a:t>ξωνεφρική κάθαρση</a:t>
              </a:r>
              <a:r>
                <a:rPr lang="en-US" altLang="en-US" sz="1050" b="1"/>
                <a:t>/</a:t>
              </a:r>
            </a:p>
            <a:p>
              <a:pPr eaLnBrk="1" hangingPunct="1"/>
              <a:r>
                <a:rPr lang="el-GR" altLang="el-GR" sz="1050" b="1"/>
                <a:t>Μεταμόσχευση </a:t>
              </a:r>
              <a:endParaRPr lang="en-US" altLang="el-GR" sz="1200" b="1"/>
            </a:p>
          </p:txBody>
        </p:sp>
        <p:sp>
          <p:nvSpPr>
            <p:cNvPr id="97325" name="Freeform 45"/>
            <p:cNvSpPr>
              <a:spLocks/>
            </p:cNvSpPr>
            <p:nvPr/>
          </p:nvSpPr>
          <p:spPr bwMode="auto">
            <a:xfrm flipH="1">
              <a:off x="768" y="1440"/>
              <a:ext cx="47" cy="1968"/>
            </a:xfrm>
            <a:custGeom>
              <a:avLst/>
              <a:gdLst>
                <a:gd name="T0" fmla="*/ 0 w 1"/>
                <a:gd name="T1" fmla="*/ 2064 h 2064"/>
                <a:gd name="T2" fmla="*/ 0 w 1"/>
                <a:gd name="T3" fmla="*/ 0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064">
                  <a:moveTo>
                    <a:pt x="0" y="2064"/>
                  </a:moveTo>
                  <a:lnTo>
                    <a:pt x="0" y="0"/>
                  </a:lnTo>
                </a:path>
              </a:pathLst>
            </a:custGeom>
            <a:noFill/>
            <a:ln w="76200" cmpd="sng">
              <a:solidFill>
                <a:srgbClr val="FFFF00"/>
              </a:solidFill>
              <a:round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7326" name="Freeform 46"/>
            <p:cNvSpPr>
              <a:spLocks/>
            </p:cNvSpPr>
            <p:nvPr/>
          </p:nvSpPr>
          <p:spPr bwMode="auto">
            <a:xfrm>
              <a:off x="816" y="3409"/>
              <a:ext cx="4280" cy="7"/>
            </a:xfrm>
            <a:custGeom>
              <a:avLst/>
              <a:gdLst>
                <a:gd name="T0" fmla="*/ 0 w 4280"/>
                <a:gd name="T1" fmla="*/ 7 h 7"/>
                <a:gd name="T2" fmla="*/ 4280 w 4280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80" h="7">
                  <a:moveTo>
                    <a:pt x="0" y="7"/>
                  </a:moveTo>
                  <a:lnTo>
                    <a:pt x="4280" y="0"/>
                  </a:lnTo>
                </a:path>
              </a:pathLst>
            </a:custGeom>
            <a:noFill/>
            <a:ln w="76200" cap="sq" cmpd="sng">
              <a:solidFill>
                <a:srgbClr val="FFFF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529476353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400" b="1" dirty="0" err="1"/>
              <a:t>Σταδιοποίηση</a:t>
            </a:r>
            <a:r>
              <a:rPr lang="el-GR" sz="2400" b="1" dirty="0"/>
              <a:t> της χρόνιας νεφρική νόσου με βάση το ΡΣΔ 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2400" dirty="0"/>
              <a:t>Στάδιο-1</a:t>
            </a:r>
            <a:r>
              <a:rPr lang="en-GB" sz="2400" dirty="0"/>
              <a:t> 	</a:t>
            </a:r>
            <a:r>
              <a:rPr lang="el-GR" sz="2400" dirty="0"/>
              <a:t>	</a:t>
            </a:r>
            <a:r>
              <a:rPr lang="en-GB" sz="2400" dirty="0"/>
              <a:t>ΡΣΔ &gt;90 mL/min/1.73 m</a:t>
            </a:r>
            <a:r>
              <a:rPr lang="en-GB" sz="2400" baseline="30000" dirty="0"/>
              <a:t>2</a:t>
            </a:r>
            <a:endParaRPr lang="el-GR" sz="2400" dirty="0"/>
          </a:p>
          <a:p>
            <a:r>
              <a:rPr lang="el-GR" sz="2400" dirty="0"/>
              <a:t>Στάδιο-2 		</a:t>
            </a:r>
            <a:r>
              <a:rPr lang="en-GB" sz="2400" dirty="0"/>
              <a:t>ΡΣΔ 60-89 mL/min/1.73 m</a:t>
            </a:r>
            <a:r>
              <a:rPr lang="en-GB" sz="2400" baseline="30000" dirty="0"/>
              <a:t>2</a:t>
            </a:r>
            <a:endParaRPr lang="el-GR" sz="2400" dirty="0"/>
          </a:p>
          <a:p>
            <a:pPr lvl="0"/>
            <a:r>
              <a:rPr lang="el-GR" sz="2400" dirty="0"/>
              <a:t>Στάδιο-3α 	ΡΣΔ 45-59 </a:t>
            </a:r>
            <a:r>
              <a:rPr lang="en-GB" sz="2400" dirty="0"/>
              <a:t>mL</a:t>
            </a:r>
            <a:r>
              <a:rPr lang="el-GR" sz="2400" dirty="0"/>
              <a:t>/</a:t>
            </a:r>
            <a:r>
              <a:rPr lang="en-GB" sz="2400" dirty="0"/>
              <a:t>min</a:t>
            </a:r>
            <a:r>
              <a:rPr lang="el-GR" sz="2400" dirty="0"/>
              <a:t>/1.73 </a:t>
            </a:r>
            <a:r>
              <a:rPr lang="en-GB" sz="2400" dirty="0"/>
              <a:t>m</a:t>
            </a:r>
            <a:r>
              <a:rPr lang="el-GR" sz="2400" baseline="30000" dirty="0"/>
              <a:t>2</a:t>
            </a:r>
            <a:endParaRPr lang="el-GR" sz="2400" dirty="0"/>
          </a:p>
          <a:p>
            <a:pPr lvl="0"/>
            <a:r>
              <a:rPr lang="el-GR" sz="2400" dirty="0"/>
              <a:t>Στάδιο-3β	ΡΣΔ 30-44 </a:t>
            </a:r>
            <a:r>
              <a:rPr lang="en-GB" sz="2400" dirty="0"/>
              <a:t>mL</a:t>
            </a:r>
            <a:r>
              <a:rPr lang="el-GR" sz="2400" dirty="0"/>
              <a:t>/</a:t>
            </a:r>
            <a:r>
              <a:rPr lang="en-GB" sz="2400" dirty="0"/>
              <a:t>min</a:t>
            </a:r>
            <a:r>
              <a:rPr lang="el-GR" sz="2400" dirty="0"/>
              <a:t>/1.73 </a:t>
            </a:r>
            <a:r>
              <a:rPr lang="en-GB" sz="2400" dirty="0"/>
              <a:t>m</a:t>
            </a:r>
            <a:r>
              <a:rPr lang="el-GR" sz="2400" baseline="30000" dirty="0"/>
              <a:t>2</a:t>
            </a:r>
            <a:endParaRPr lang="el-GR" sz="2400" dirty="0"/>
          </a:p>
          <a:p>
            <a:pPr lvl="0"/>
            <a:r>
              <a:rPr lang="el-GR" sz="2400" dirty="0"/>
              <a:t>Στάδιο-4 </a:t>
            </a:r>
            <a:r>
              <a:rPr lang="en-GB" sz="2400" dirty="0"/>
              <a:t>	</a:t>
            </a:r>
            <a:r>
              <a:rPr lang="el-GR" sz="2400" dirty="0"/>
              <a:t>	</a:t>
            </a:r>
            <a:r>
              <a:rPr lang="en-GB" sz="2400" dirty="0"/>
              <a:t>ΡΣΔ 15-29 mL/min/1.73 m</a:t>
            </a:r>
            <a:r>
              <a:rPr lang="en-GB" sz="2400" baseline="30000" dirty="0"/>
              <a:t>2</a:t>
            </a:r>
            <a:endParaRPr lang="el-GR" sz="2400" dirty="0"/>
          </a:p>
          <a:p>
            <a:r>
              <a:rPr lang="el-GR" sz="2400" dirty="0">
                <a:solidFill>
                  <a:srgbClr val="FF0000"/>
                </a:solidFill>
              </a:rPr>
              <a:t>Στάδιο-5 		ΡΣΔ &lt;15 </a:t>
            </a:r>
            <a:r>
              <a:rPr lang="en-GB" sz="2400" dirty="0">
                <a:solidFill>
                  <a:srgbClr val="FF0000"/>
                </a:solidFill>
              </a:rPr>
              <a:t>mL</a:t>
            </a:r>
            <a:r>
              <a:rPr lang="el-GR" sz="2400" dirty="0">
                <a:solidFill>
                  <a:srgbClr val="FF0000"/>
                </a:solidFill>
              </a:rPr>
              <a:t>/</a:t>
            </a:r>
            <a:r>
              <a:rPr lang="en-GB" sz="2400" dirty="0">
                <a:solidFill>
                  <a:srgbClr val="FF0000"/>
                </a:solidFill>
              </a:rPr>
              <a:t>min</a:t>
            </a:r>
            <a:r>
              <a:rPr lang="el-GR" sz="2400" dirty="0">
                <a:solidFill>
                  <a:srgbClr val="FF0000"/>
                </a:solidFill>
              </a:rPr>
              <a:t>/1.73</a:t>
            </a:r>
            <a:r>
              <a:rPr lang="en-GB" sz="2400" dirty="0">
                <a:solidFill>
                  <a:srgbClr val="FF0000"/>
                </a:solidFill>
              </a:rPr>
              <a:t>m</a:t>
            </a:r>
            <a:r>
              <a:rPr lang="el-GR" sz="2400" baseline="30000" dirty="0">
                <a:solidFill>
                  <a:srgbClr val="FF0000"/>
                </a:solidFill>
              </a:rPr>
              <a:t>2</a:t>
            </a:r>
            <a:r>
              <a:rPr lang="el-GR" sz="2400" dirty="0">
                <a:solidFill>
                  <a:srgbClr val="FF0000"/>
                </a:solidFill>
              </a:rPr>
              <a:t> ή </a:t>
            </a:r>
            <a:r>
              <a:rPr lang="el-GR" sz="2400" dirty="0" err="1">
                <a:solidFill>
                  <a:srgbClr val="FF0000"/>
                </a:solidFill>
              </a:rPr>
              <a:t>εξωνεφρική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κάθαρση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9562655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8650" y="1351659"/>
            <a:ext cx="7886700" cy="994172"/>
          </a:xfrm>
        </p:spPr>
        <p:txBody>
          <a:bodyPr>
            <a:normAutofit fontScale="90000"/>
          </a:bodyPr>
          <a:lstStyle/>
          <a:p>
            <a:pPr lvl="0"/>
            <a:br>
              <a:rPr lang="el-GR" b="1" dirty="0"/>
            </a:br>
            <a:r>
              <a:rPr lang="el-GR" b="1" dirty="0" err="1"/>
              <a:t>Σταδιοποίηση</a:t>
            </a:r>
            <a:r>
              <a:rPr lang="el-GR" b="1" dirty="0"/>
              <a:t> ΧΝΝ</a:t>
            </a:r>
            <a:r>
              <a:rPr lang="en-US" b="1" dirty="0"/>
              <a:t>:</a:t>
            </a:r>
            <a:br>
              <a:rPr lang="el-GR" dirty="0"/>
            </a:b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628650" y="2067485"/>
            <a:ext cx="7886700" cy="3422487"/>
          </a:xfrm>
        </p:spPr>
        <p:txBody>
          <a:bodyPr/>
          <a:lstStyle/>
          <a:p>
            <a:endParaRPr lang="el-GR" dirty="0"/>
          </a:p>
          <a:p>
            <a:r>
              <a:rPr lang="el-GR" sz="2700" dirty="0"/>
              <a:t>Εκτίμηση του κινδύνου</a:t>
            </a:r>
          </a:p>
          <a:p>
            <a:r>
              <a:rPr lang="el-GR" sz="2700" dirty="0"/>
              <a:t>Προγραμματισμός</a:t>
            </a:r>
          </a:p>
          <a:p>
            <a:r>
              <a:rPr lang="el-GR" sz="2700" dirty="0"/>
              <a:t>Χορήγηση των κατάλληλων θεραπειών</a:t>
            </a:r>
          </a:p>
          <a:p>
            <a:r>
              <a:rPr lang="el-GR" sz="2700" dirty="0"/>
              <a:t>Συχνότητα της παρακολούθησης</a:t>
            </a:r>
          </a:p>
          <a:p>
            <a:r>
              <a:rPr lang="el-GR" sz="2700" dirty="0"/>
              <a:t>Εκπαίδευση των ασθενών</a:t>
            </a:r>
          </a:p>
        </p:txBody>
      </p:sp>
    </p:spTree>
    <p:extLst>
      <p:ext uri="{BB962C8B-B14F-4D97-AF65-F5344CB8AC3E}">
        <p14:creationId xmlns:p14="http://schemas.microsoft.com/office/powerpoint/2010/main" val="3543430836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b="1" dirty="0">
                <a:solidFill>
                  <a:schemeClr val="bg1"/>
                </a:solidFill>
              </a:rPr>
              <a:t>Επίπτωση (συχνότητα) της ΧΝΝ</a:t>
            </a:r>
            <a:endParaRPr lang="en-US" altLang="el-G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94003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296445" y="2027151"/>
          <a:ext cx="6876788" cy="3758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Chart" r:id="rId3" imgW="8229600" imgH="4533900" progId="MSGraph.Chart.8">
                  <p:embed followColorScheme="full"/>
                </p:oleObj>
              </mc:Choice>
              <mc:Fallback>
                <p:oleObj name="Chart" r:id="rId3" imgW="8229600" imgH="4533900" progId="MSGraph.Chart.8">
                  <p:embed followColorScheme="full"/>
                  <p:pic>
                    <p:nvPicPr>
                      <p:cNvPr id="9400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445" y="2027151"/>
                        <a:ext cx="6876788" cy="3758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036" name="Text Box 4"/>
          <p:cNvSpPr txBox="1">
            <a:spLocks noChangeArrowheads="1"/>
          </p:cNvSpPr>
          <p:nvPr/>
        </p:nvSpPr>
        <p:spPr bwMode="auto">
          <a:xfrm>
            <a:off x="2819400" y="5879068"/>
            <a:ext cx="60110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l-GR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MMWR 2007; 56:161 and USRDS Annual Data Report </a:t>
            </a:r>
          </a:p>
        </p:txBody>
      </p:sp>
      <p:sp>
        <p:nvSpPr>
          <p:cNvPr id="2" name="Έλλειψη 1">
            <a:extLst>
              <a:ext uri="{FF2B5EF4-FFF2-40B4-BE49-F238E27FC236}">
                <a16:creationId xmlns:a16="http://schemas.microsoft.com/office/drawing/2014/main" id="{80CE54D1-B60F-2E40-A6DE-DAF7F32869EE}"/>
              </a:ext>
            </a:extLst>
          </p:cNvPr>
          <p:cNvSpPr/>
          <p:nvPr/>
        </p:nvSpPr>
        <p:spPr>
          <a:xfrm>
            <a:off x="5513295" y="3641068"/>
            <a:ext cx="2272553" cy="18691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751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66958" y="1129508"/>
            <a:ext cx="5611332" cy="3429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6" tIns="33338" rIns="67866" bIns="33338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r" eaLnBrk="1" hangingPunct="1"/>
            <a:r>
              <a:rPr lang="el-G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Αίτια ΧΝΝ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931429"/>
              </p:ext>
            </p:extLst>
          </p:nvPr>
        </p:nvGraphicFramePr>
        <p:xfrm>
          <a:off x="3383868" y="1300958"/>
          <a:ext cx="4328238" cy="505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2" name="Text Placeholder 2"/>
          <p:cNvSpPr>
            <a:spLocks noGrp="1"/>
          </p:cNvSpPr>
          <p:nvPr>
            <p:ph type="body" sz="half" idx="2"/>
          </p:nvPr>
        </p:nvSpPr>
        <p:spPr>
          <a:xfrm>
            <a:off x="382192" y="304800"/>
            <a:ext cx="3580208" cy="5715000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chemeClr val="bg1"/>
                </a:solidFill>
              </a:rPr>
              <a:t>Σακχαρώδης Διαβήτης</a:t>
            </a:r>
          </a:p>
          <a:p>
            <a:r>
              <a:rPr lang="el-GR" sz="2000" dirty="0">
                <a:solidFill>
                  <a:schemeClr val="bg1"/>
                </a:solidFill>
              </a:rPr>
              <a:t>Υπέρταση</a:t>
            </a:r>
          </a:p>
          <a:p>
            <a:r>
              <a:rPr lang="el-GR" sz="2000" dirty="0" err="1">
                <a:solidFill>
                  <a:schemeClr val="bg1"/>
                </a:solidFill>
              </a:rPr>
              <a:t>Σπειραματοπάθειες</a:t>
            </a:r>
            <a:r>
              <a:rPr lang="el-GR" sz="2000" dirty="0">
                <a:solidFill>
                  <a:schemeClr val="bg1"/>
                </a:solidFill>
              </a:rPr>
              <a:t> </a:t>
            </a:r>
          </a:p>
          <a:p>
            <a:r>
              <a:rPr lang="el-GR" sz="2000" dirty="0">
                <a:solidFill>
                  <a:schemeClr val="bg1"/>
                </a:solidFill>
              </a:rPr>
              <a:t>Συστηματικά αυτοάνοσα</a:t>
            </a:r>
          </a:p>
          <a:p>
            <a:r>
              <a:rPr lang="el-GR" sz="2000" dirty="0">
                <a:solidFill>
                  <a:schemeClr val="bg1"/>
                </a:solidFill>
              </a:rPr>
              <a:t>νοσήματα</a:t>
            </a:r>
          </a:p>
          <a:p>
            <a:r>
              <a:rPr lang="el-GR" sz="2000" dirty="0">
                <a:solidFill>
                  <a:schemeClr val="bg1"/>
                </a:solidFill>
              </a:rPr>
              <a:t>Άλλα 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62095" y="5486400"/>
            <a:ext cx="123944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Times New Roman" pitchFamily="18" charset="0"/>
              </a:rPr>
              <a:t>USRDS 2001</a:t>
            </a:r>
          </a:p>
        </p:txBody>
      </p:sp>
      <p:sp>
        <p:nvSpPr>
          <p:cNvPr id="2" name="Έλλειψη 1">
            <a:extLst>
              <a:ext uri="{FF2B5EF4-FFF2-40B4-BE49-F238E27FC236}">
                <a16:creationId xmlns:a16="http://schemas.microsoft.com/office/drawing/2014/main" id="{61D43A49-FACF-7D4C-BD1B-D8275B9522A7}"/>
              </a:ext>
            </a:extLst>
          </p:cNvPr>
          <p:cNvSpPr/>
          <p:nvPr/>
        </p:nvSpPr>
        <p:spPr>
          <a:xfrm>
            <a:off x="3673519" y="2297116"/>
            <a:ext cx="2103869" cy="130206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156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Μπορεί να επιδέχεται θεραπείας, η οποία θα αναστείλει την πρόκληση περαιτέρω βλαβών κ θα επιβραδύνει την πρόοδο σε τελικό σταδιο ΧΝΝ.</a:t>
            </a:r>
          </a:p>
          <a:p>
            <a:r>
              <a:rPr lang="el-GR" dirty="0"/>
              <a:t>Μπορεί να είναι σημαντική για τη γενετική συμβουλή κ τον οικογενειακό προγραμματισμό.</a:t>
            </a:r>
          </a:p>
          <a:p>
            <a:r>
              <a:rPr lang="el-GR" dirty="0"/>
              <a:t>Παρέχει υψηλότερα επίπεδο προγνωστικής ικανότητας στο γιατρό.</a:t>
            </a:r>
          </a:p>
          <a:p>
            <a:r>
              <a:rPr lang="el-GR" dirty="0"/>
              <a:t>Αποτελεί σημαντική πληροφορία για την απόφαση και τον προγραμματισμό ενδεχόμενης μεταμόσχευσης νεφρού.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sz="2400" dirty="0"/>
              <a:t>Η ανεύρεση της αιτίας της ΧΝΝ, όταν δεν είναι γνωστή, είναι πρωταρχικής σημασίας γιατί</a:t>
            </a:r>
            <a:r>
              <a:rPr lang="en-US" sz="2400" dirty="0"/>
              <a:t>: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599482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EE987A14-9241-0C4D-B76C-F495E2A5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/>
              <a:t>Προνεφική ΟΝΒ</a:t>
            </a:r>
            <a:endParaRPr lang="en-US" altLang="el-GR" b="1"/>
          </a:p>
        </p:txBody>
      </p:sp>
      <p:pic>
        <p:nvPicPr>
          <p:cNvPr id="32770" name="Content Placeholder 7">
            <a:extLst>
              <a:ext uri="{FF2B5EF4-FFF2-40B4-BE49-F238E27FC236}">
                <a16:creationId xmlns:a16="http://schemas.microsoft.com/office/drawing/2014/main" id="{563B13B9-110F-1B4C-AB4A-D835F5704F8F}"/>
              </a:ext>
            </a:extLst>
          </p:cNvPr>
          <p:cNvPicPr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7962900" cy="4025900"/>
          </a:xfrm>
        </p:spPr>
      </p:pic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000" b="1" dirty="0"/>
              <a:t>Φυσική πορεία</a:t>
            </a:r>
            <a:r>
              <a:rPr lang="en-US" sz="3000" b="1" dirty="0"/>
              <a:t> </a:t>
            </a:r>
            <a:r>
              <a:rPr lang="el-GR" sz="3000" b="1" dirty="0"/>
              <a:t>Χρόνιας Νεφρικής Βλάβης-</a:t>
            </a:r>
            <a:r>
              <a:rPr lang="el-GR" sz="3000" b="1" dirty="0" err="1"/>
              <a:t>Αντιρροπιστική</a:t>
            </a:r>
            <a:r>
              <a:rPr lang="el-GR" sz="3000" b="1" dirty="0"/>
              <a:t> </a:t>
            </a:r>
            <a:r>
              <a:rPr lang="el-GR" sz="3000" b="1" dirty="0" err="1"/>
              <a:t>υπερδιήθηση</a:t>
            </a:r>
            <a:r>
              <a:rPr lang="el-GR" sz="3000" b="1" dirty="0"/>
              <a:t> 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5327998" y="2125266"/>
            <a:ext cx="3739802" cy="3403198"/>
          </a:xfrm>
        </p:spPr>
        <p:txBody>
          <a:bodyPr/>
          <a:lstStyle/>
          <a:p>
            <a:r>
              <a:rPr lang="el-GR" dirty="0"/>
              <a:t>Αύξηση της λειτουργίας σε κάθε εναπομείναντα φυσιολογικό </a:t>
            </a:r>
            <a:r>
              <a:rPr lang="el-GR" dirty="0" err="1"/>
              <a:t>νεφρώνα</a:t>
            </a:r>
            <a:r>
              <a:rPr lang="el-GR" dirty="0"/>
              <a:t>. </a:t>
            </a:r>
          </a:p>
          <a:p>
            <a:r>
              <a:rPr lang="el-GR" dirty="0"/>
              <a:t>Αρχικά είναι χρήσιμη, μακροπρόθεσμα</a:t>
            </a:r>
            <a:r>
              <a:rPr lang="en-US" dirty="0"/>
              <a:t> </a:t>
            </a:r>
            <a:r>
              <a:rPr lang="el-GR" dirty="0"/>
              <a:t>όμως προκαλεί βλάβη και στα λειτουργικά σπειράματα.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3" y="2238000"/>
            <a:ext cx="4922510" cy="29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17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8" y="1190883"/>
            <a:ext cx="9017342" cy="480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14365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533400" y="-304800"/>
            <a:ext cx="4191000" cy="1447800"/>
          </a:xfrm>
        </p:spPr>
        <p:txBody>
          <a:bodyPr>
            <a:normAutofit/>
          </a:bodyPr>
          <a:lstStyle/>
          <a:p>
            <a:r>
              <a:rPr lang="el-GR" sz="2400" dirty="0" err="1"/>
              <a:t>Σπειραματοσκλήρυνση</a:t>
            </a:r>
            <a:endParaRPr lang="el-GR" sz="24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5" y="1320890"/>
            <a:ext cx="6726997" cy="44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55888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0C7C86-B8DF-0942-AC4C-8D55F11D6DF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sz="2700" b="1" dirty="0"/>
              <a:t>Παράγοντες που επιδεινώνουν την εξέλιξη της χρόνιας νεφρικής νόσου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A1AE78-F11E-2A45-AC72-9F0C8EA02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sz="1950" dirty="0" err="1"/>
              <a:t>Πρωτεϊνουρία</a:t>
            </a:r>
            <a:r>
              <a:rPr lang="el-GR" sz="1950" dirty="0"/>
              <a:t> </a:t>
            </a:r>
          </a:p>
          <a:p>
            <a:r>
              <a:rPr lang="el-GR" sz="1950" dirty="0" err="1"/>
              <a:t>Αρρ</a:t>
            </a:r>
            <a:r>
              <a:rPr lang="en-US" sz="1950" dirty="0" err="1"/>
              <a:t>ύ</a:t>
            </a:r>
            <a:r>
              <a:rPr lang="el-GR" sz="1950" dirty="0" err="1"/>
              <a:t>θμιστη</a:t>
            </a:r>
            <a:r>
              <a:rPr lang="el-GR" sz="1950" dirty="0"/>
              <a:t> Υπέρταση </a:t>
            </a:r>
          </a:p>
          <a:p>
            <a:r>
              <a:rPr lang="el-GR" sz="1950" dirty="0"/>
              <a:t>Η μη καλή ρύθμιση του σακχάρου </a:t>
            </a:r>
          </a:p>
          <a:p>
            <a:r>
              <a:rPr lang="el-GR" sz="1950" dirty="0" err="1"/>
              <a:t>Υπερλιπιδαιμία</a:t>
            </a:r>
            <a:r>
              <a:rPr lang="el-GR" sz="1950" dirty="0"/>
              <a:t> (αυξημένη χοληστερίνη και </a:t>
            </a:r>
            <a:r>
              <a:rPr lang="el-GR" sz="1950" dirty="0" err="1"/>
              <a:t>τριγλυκερίδια</a:t>
            </a:r>
            <a:r>
              <a:rPr lang="el-GR" sz="1950" dirty="0"/>
              <a:t> στο αίμα) </a:t>
            </a:r>
          </a:p>
          <a:p>
            <a:r>
              <a:rPr lang="el-GR" sz="1950" dirty="0"/>
              <a:t>Γενετική προδιάθεση</a:t>
            </a:r>
          </a:p>
          <a:p>
            <a:r>
              <a:rPr lang="el-GR" sz="1950" dirty="0"/>
              <a:t>Άρρεν φύλο</a:t>
            </a:r>
          </a:p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7956810-E48A-5948-8424-26B504A8E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defTabSz="336947">
              <a:lnSpc>
                <a:spcPct val="95000"/>
              </a:lnSpc>
              <a:spcBef>
                <a:spcPct val="0"/>
              </a:spcBef>
              <a:buSzPct val="100000"/>
              <a:buFont typeface="Wingdings" pitchFamily="2" charset="2"/>
              <a:buChar char="§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l-GR" sz="1950" dirty="0">
                <a:solidFill>
                  <a:srgbClr val="000000"/>
                </a:solidFill>
                <a:cs typeface="Times New Roman" pitchFamily="18" charset="0"/>
              </a:rPr>
              <a:t>Κάπνισμα</a:t>
            </a:r>
          </a:p>
          <a:p>
            <a:pPr defTabSz="336947">
              <a:lnSpc>
                <a:spcPct val="95000"/>
              </a:lnSpc>
              <a:spcBef>
                <a:spcPct val="0"/>
              </a:spcBef>
              <a:buSzPct val="100000"/>
              <a:buFont typeface="Wingdings" pitchFamily="2" charset="2"/>
              <a:buChar char="§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endParaRPr lang="el-GR" sz="195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336947">
              <a:lnSpc>
                <a:spcPct val="95000"/>
              </a:lnSpc>
              <a:spcBef>
                <a:spcPct val="0"/>
              </a:spcBef>
              <a:buSzPct val="100000"/>
              <a:buFont typeface="Wingdings" pitchFamily="2" charset="2"/>
              <a:buChar char="§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l-GR" sz="1950" dirty="0">
                <a:solidFill>
                  <a:srgbClr val="000000"/>
                </a:solidFill>
                <a:cs typeface="Times New Roman" pitchFamily="18" charset="0"/>
              </a:rPr>
              <a:t>Παχυσαρκία</a:t>
            </a:r>
          </a:p>
          <a:p>
            <a:pPr defTabSz="336947">
              <a:lnSpc>
                <a:spcPct val="95000"/>
              </a:lnSpc>
              <a:spcBef>
                <a:spcPct val="0"/>
              </a:spcBef>
              <a:buSzPct val="100000"/>
              <a:buFont typeface="Wingdings" pitchFamily="2" charset="2"/>
              <a:buChar char="§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endParaRPr lang="el-GR" sz="195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336947">
              <a:lnSpc>
                <a:spcPct val="95000"/>
              </a:lnSpc>
              <a:spcBef>
                <a:spcPct val="0"/>
              </a:spcBef>
              <a:buSzPct val="100000"/>
              <a:buFont typeface="Wingdings" pitchFamily="2" charset="2"/>
              <a:buChar char="§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l-GR" sz="1950" dirty="0">
                <a:solidFill>
                  <a:srgbClr val="000000"/>
                </a:solidFill>
                <a:cs typeface="Times New Roman" pitchFamily="18" charset="0"/>
              </a:rPr>
              <a:t>Αλκοόλ</a:t>
            </a:r>
          </a:p>
          <a:p>
            <a:pPr defTabSz="336947">
              <a:lnSpc>
                <a:spcPct val="95000"/>
              </a:lnSpc>
              <a:spcBef>
                <a:spcPct val="0"/>
              </a:spcBef>
              <a:buSzPct val="100000"/>
              <a:buFont typeface="Wingdings" pitchFamily="2" charset="2"/>
              <a:buChar char="§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endParaRPr lang="el-GR" sz="195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336947">
              <a:lnSpc>
                <a:spcPct val="95000"/>
              </a:lnSpc>
              <a:spcBef>
                <a:spcPct val="0"/>
              </a:spcBef>
              <a:buSzPct val="100000"/>
              <a:buFont typeface="Wingdings" pitchFamily="2" charset="2"/>
              <a:buChar char="§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l-GR" sz="1950" dirty="0" err="1">
                <a:solidFill>
                  <a:srgbClr val="000000"/>
                </a:solidFill>
                <a:cs typeface="Times New Roman" pitchFamily="18" charset="0"/>
              </a:rPr>
              <a:t>Νεφροτοξικοί</a:t>
            </a:r>
            <a:r>
              <a:rPr lang="el-GR" sz="1950" dirty="0">
                <a:solidFill>
                  <a:srgbClr val="000000"/>
                </a:solidFill>
                <a:cs typeface="Times New Roman" pitchFamily="18" charset="0"/>
              </a:rPr>
              <a:t> φάρμακα</a:t>
            </a:r>
          </a:p>
          <a:p>
            <a:pPr defTabSz="336947">
              <a:lnSpc>
                <a:spcPct val="95000"/>
              </a:lnSpc>
              <a:spcBef>
                <a:spcPct val="0"/>
              </a:spcBef>
              <a:buSzPct val="100000"/>
              <a:buFont typeface="Wingdings" pitchFamily="2" charset="2"/>
              <a:buChar char="§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endParaRPr lang="el-GR" sz="195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336947">
              <a:lnSpc>
                <a:spcPct val="95000"/>
              </a:lnSpc>
              <a:spcBef>
                <a:spcPct val="0"/>
              </a:spcBef>
              <a:buSzPct val="100000"/>
              <a:buFont typeface="Wingdings" pitchFamily="2" charset="2"/>
              <a:buChar char="§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l-GR" sz="1950" dirty="0" err="1">
                <a:solidFill>
                  <a:srgbClr val="000000"/>
                </a:solidFill>
                <a:cs typeface="Times New Roman" pitchFamily="18" charset="0"/>
              </a:rPr>
              <a:t>Υπερουριχαιμία</a:t>
            </a:r>
            <a:endParaRPr lang="el-GR" sz="195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336947">
              <a:lnSpc>
                <a:spcPct val="95000"/>
              </a:lnSpc>
              <a:spcBef>
                <a:spcPct val="0"/>
              </a:spcBef>
              <a:buSzPct val="100000"/>
              <a:buFont typeface="Wingdings" pitchFamily="2" charset="2"/>
              <a:buChar char="§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endParaRPr lang="el-GR" sz="195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336947">
              <a:lnSpc>
                <a:spcPct val="95000"/>
              </a:lnSpc>
              <a:spcBef>
                <a:spcPct val="0"/>
              </a:spcBef>
              <a:buSzPct val="100000"/>
              <a:buFont typeface="Wingdings" pitchFamily="2" charset="2"/>
              <a:buChar char="§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l-GR" sz="1950" dirty="0">
                <a:solidFill>
                  <a:srgbClr val="000000"/>
                </a:solidFill>
                <a:cs typeface="Times New Roman" pitchFamily="18" charset="0"/>
              </a:rPr>
              <a:t>Ηλικία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5905735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7307C9-8E70-AA42-A67B-AC4A8BD5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Επιπλοκές χρόνιας νεφρικής νόσου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F87AC4-6CBA-B54C-89B3-5F9073F20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altLang="el-GR" dirty="0">
                <a:ea typeface="ＭＳ Ｐゴシック" panose="020B0600070205080204" pitchFamily="34" charset="-128"/>
              </a:rPr>
              <a:t>Υπέρταση </a:t>
            </a:r>
          </a:p>
          <a:p>
            <a:pPr>
              <a:buFont typeface="Wingdings" pitchFamily="2" charset="2"/>
              <a:buChar char="§"/>
            </a:pPr>
            <a:r>
              <a:rPr lang="el-GR" altLang="el-GR" dirty="0">
                <a:ea typeface="ＭＳ Ｐゴシック" panose="020B0600070205080204" pitchFamily="34" charset="-128"/>
              </a:rPr>
              <a:t>Διαταραχές ύδατος και των ηλεκτρολυτών</a:t>
            </a:r>
            <a:endParaRPr lang="en-US" altLang="el-GR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l-GR" altLang="el-GR" dirty="0">
                <a:ea typeface="ＭＳ Ｐゴシック" panose="020B0600070205080204" pitchFamily="34" charset="-128"/>
              </a:rPr>
              <a:t>Μεταβολές στον οστικό μεταβολισμό</a:t>
            </a:r>
            <a:endParaRPr lang="en-US" altLang="el-GR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l-GR" altLang="el-GR" dirty="0">
                <a:ea typeface="ＭＳ Ｐゴシック" panose="020B0600070205080204" pitchFamily="34" charset="-128"/>
              </a:rPr>
              <a:t>Αναιμία</a:t>
            </a:r>
            <a:endParaRPr lang="en-US" altLang="el-GR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l-GR" altLang="el-GR" dirty="0">
                <a:ea typeface="ＭＳ Ｐゴシック" panose="020B0600070205080204" pitchFamily="34" charset="-128"/>
              </a:rPr>
              <a:t>Ουραιμία </a:t>
            </a:r>
          </a:p>
          <a:p>
            <a:pPr>
              <a:buFont typeface="Wingdings" pitchFamily="2" charset="2"/>
              <a:buChar char="§"/>
            </a:pPr>
            <a:r>
              <a:rPr lang="el-GR" altLang="el-GR" dirty="0">
                <a:ea typeface="ＭＳ Ｐゴシック" panose="020B0600070205080204" pitchFamily="34" charset="-128"/>
              </a:rPr>
              <a:t>Υποκατάσταση νεφρικής λειτουργίας</a:t>
            </a:r>
            <a:endParaRPr lang="en-US" altLang="el-GR" dirty="0">
              <a:ea typeface="ＭＳ Ｐゴシック" panose="020B0600070205080204" pitchFamily="34" charset="-128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8643665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700" dirty="0"/>
              <a:t>Θεραπεία υπέρτασης στη ΧΝΝ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155460" cy="3790435"/>
          </a:xfrm>
        </p:spPr>
        <p:txBody>
          <a:bodyPr/>
          <a:lstStyle/>
          <a:p>
            <a:pPr>
              <a:defRPr/>
            </a:pPr>
            <a:r>
              <a:rPr lang="el-GR" sz="2000" dirty="0"/>
              <a:t>Ο ρυθμός προόδου της ΧΝΝ είναι </a:t>
            </a:r>
            <a:r>
              <a:rPr lang="en-US" sz="2000" dirty="0"/>
              <a:t>2-</a:t>
            </a:r>
            <a:r>
              <a:rPr lang="el-GR" sz="2000" dirty="0"/>
              <a:t>πλάσιος σε ασθενείς με ΔΑΠ&gt;90</a:t>
            </a:r>
            <a:r>
              <a:rPr lang="en-US" sz="2000" dirty="0"/>
              <a:t>mmHg.</a:t>
            </a:r>
            <a:endParaRPr lang="el-GR" sz="2000" dirty="0"/>
          </a:p>
          <a:p>
            <a:pPr>
              <a:defRPr/>
            </a:pPr>
            <a:r>
              <a:rPr lang="el-GR" sz="2000" dirty="0"/>
              <a:t>Μεταανάλυση 11 μελετών έδειξε ότι η χορήγηση Α-ΜΕΑ μείωσε το σχετικό κίνδυνο ΧΝΝ τελικού σταδίου</a:t>
            </a:r>
            <a:r>
              <a:rPr lang="en-US" sz="2000" dirty="0"/>
              <a:t> </a:t>
            </a:r>
            <a:r>
              <a:rPr lang="el-GR" sz="2000" dirty="0"/>
              <a:t>κατά 31%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  <a:defRPr/>
            </a:pPr>
            <a:endParaRPr lang="el-GR" sz="2000" dirty="0"/>
          </a:p>
          <a:p>
            <a:pPr>
              <a:defRPr/>
            </a:pPr>
            <a:r>
              <a:rPr lang="el-GR" sz="2000" u="sng" dirty="0"/>
              <a:t>Α-ΜΕ</a:t>
            </a:r>
            <a:r>
              <a:rPr lang="en-US" sz="2000" u="sng" dirty="0"/>
              <a:t>A</a:t>
            </a:r>
            <a:r>
              <a:rPr lang="el-GR" sz="2000" u="sng" dirty="0"/>
              <a:t>, μηχανισμοί δράσης</a:t>
            </a:r>
            <a:r>
              <a:rPr lang="en-US" sz="2000" u="sng" dirty="0"/>
              <a:t>: </a:t>
            </a:r>
            <a:endParaRPr lang="el-GR" sz="2000" u="sng" dirty="0"/>
          </a:p>
          <a:p>
            <a:pPr>
              <a:buFont typeface="Wingdings" pitchFamily="2" charset="2"/>
              <a:buChar char="ü"/>
              <a:defRPr/>
            </a:pPr>
            <a:r>
              <a:rPr lang="el-GR" sz="2000" dirty="0"/>
              <a:t>Μείωση της ενδοσπειραματικής πίεσης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l-GR" sz="2000" dirty="0"/>
              <a:t>Μείωση της πρωτεινουρίας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l-GR" sz="2000" dirty="0"/>
              <a:t>Αναστολή σχηματισμού αγγειοτενσίνης ΙΙ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sz="1800" dirty="0"/>
          </a:p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9959069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34239"/>
            <a:ext cx="8382000" cy="984961"/>
          </a:xfrm>
          <a:solidFill>
            <a:srgbClr val="FFFF00"/>
          </a:solidFill>
        </p:spPr>
        <p:txBody>
          <a:bodyPr vert="horz" wrap="square" lIns="67866" tIns="33338" rIns="67866" bIns="33338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sz="2400" dirty="0">
                <a:solidFill>
                  <a:schemeClr val="tx1"/>
                </a:solidFill>
                <a:cs typeface="Times New Roman" pitchFamily="18" charset="0"/>
              </a:rPr>
              <a:t>Κατευθυντήριες οδηγίες για τη θεραπεία της υπέρτασης ΧΝΝ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6" tIns="33338" rIns="67866" bIns="33338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dirty="0"/>
              <a:t>Θεραπεία της ΑΥ ενδείκνυται σε κάθε στάδιο ΧΝΝ</a:t>
            </a:r>
            <a:r>
              <a:rPr lang="en-US" dirty="0"/>
              <a:t>.</a:t>
            </a:r>
          </a:p>
          <a:p>
            <a:pPr eaLnBrk="1" hangingPunct="1"/>
            <a:r>
              <a:rPr lang="el-GR" dirty="0"/>
              <a:t>Φάρμακα  πρώτης εκλογής</a:t>
            </a:r>
            <a:r>
              <a:rPr lang="en-US" dirty="0"/>
              <a:t>:</a:t>
            </a:r>
            <a:r>
              <a:rPr lang="el-GR" dirty="0"/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Αναστολείς Μετατρεπτικού Ενζύμου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Αποκλειστές Αγγειοτενσίνης ΙΙ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/>
              <a:t>Βεραπαμίλη, Διλτιαζέμη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algn="ctr" eaLnBrk="1" hangingPunct="1">
              <a:buFont typeface="Wingdings" pitchFamily="2" charset="2"/>
              <a:buNone/>
            </a:pPr>
            <a:r>
              <a:rPr lang="el-GR" sz="2700" b="1" dirty="0">
                <a:solidFill>
                  <a:srgbClr val="FF0000"/>
                </a:solidFill>
              </a:rPr>
              <a:t>Στόχος</a:t>
            </a:r>
            <a:r>
              <a:rPr lang="en-US" sz="2700" b="1" dirty="0">
                <a:solidFill>
                  <a:srgbClr val="FF0000"/>
                </a:solidFill>
              </a:rPr>
              <a:t>: </a:t>
            </a:r>
            <a:r>
              <a:rPr lang="el-GR" sz="2700" b="1" dirty="0">
                <a:solidFill>
                  <a:srgbClr val="FF0000"/>
                </a:solidFill>
              </a:rPr>
              <a:t>ΑΠ </a:t>
            </a:r>
            <a:r>
              <a:rPr lang="en-US" sz="2700" b="1" dirty="0">
                <a:solidFill>
                  <a:srgbClr val="FF0000"/>
                </a:solidFill>
              </a:rPr>
              <a:t>&lt; 130/80 mmHg</a:t>
            </a:r>
          </a:p>
        </p:txBody>
      </p:sp>
    </p:spTree>
    <p:extLst>
      <p:ext uri="{BB962C8B-B14F-4D97-AF65-F5344CB8AC3E}">
        <p14:creationId xmlns:p14="http://schemas.microsoft.com/office/powerpoint/2010/main" val="1472256930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2">
            <a:hlinkClick r:id="" action="ppaction://ole?verb=0"/>
            <a:extLst>
              <a:ext uri="{FF2B5EF4-FFF2-40B4-BE49-F238E27FC236}">
                <a16:creationId xmlns:a16="http://schemas.microsoft.com/office/drawing/2014/main" id="{D366F2A8-EB69-294F-AAC8-0DAAB0A3A62D}"/>
              </a:ext>
            </a:extLst>
          </p:cNvPr>
          <p:cNvGraphicFramePr>
            <a:graphicFrameLocks/>
          </p:cNvGraphicFramePr>
          <p:nvPr/>
        </p:nvGraphicFramePr>
        <p:xfrm>
          <a:off x="4000500" y="2914650"/>
          <a:ext cx="800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Microsoft ClipArt Gallery" r:id="rId3" imgW="14046200" imgH="27470100" progId="MS_ClipArt_Gallery">
                  <p:embed/>
                </p:oleObj>
              </mc:Choice>
              <mc:Fallback>
                <p:oleObj name="Microsoft ClipArt Gallery" r:id="rId3" imgW="14046200" imgH="27470100" progId="MS_ClipArt_Gallery">
                  <p:embed/>
                  <p:pic>
                    <p:nvPicPr>
                      <p:cNvPr id="16385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D366F2A8-EB69-294F-AAC8-0DAAB0A3A62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2914650"/>
                        <a:ext cx="8001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6" name="Object 3">
            <a:hlinkClick r:id="" action="ppaction://ole?verb=0"/>
            <a:extLst>
              <a:ext uri="{FF2B5EF4-FFF2-40B4-BE49-F238E27FC236}">
                <a16:creationId xmlns:a16="http://schemas.microsoft.com/office/drawing/2014/main" id="{1F1952DB-6B86-6643-AB2D-16BD8305815C}"/>
              </a:ext>
            </a:extLst>
          </p:cNvPr>
          <p:cNvGraphicFramePr>
            <a:graphicFrameLocks/>
          </p:cNvGraphicFramePr>
          <p:nvPr/>
        </p:nvGraphicFramePr>
        <p:xfrm>
          <a:off x="5644753" y="4000500"/>
          <a:ext cx="698897" cy="1163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icrosoft ClipArt Gallery" r:id="rId5" imgW="15138400" imgH="18821400" progId="MS_ClipArt_Gallery">
                  <p:embed/>
                </p:oleObj>
              </mc:Choice>
              <mc:Fallback>
                <p:oleObj name="Microsoft ClipArt Gallery" r:id="rId5" imgW="15138400" imgH="18821400" progId="MS_ClipArt_Gallery">
                  <p:embed/>
                  <p:pic>
                    <p:nvPicPr>
                      <p:cNvPr id="16386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F1952DB-6B86-6643-AB2D-16BD8305815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4753" y="4000500"/>
                        <a:ext cx="698897" cy="1163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Freeform 4">
            <a:extLst>
              <a:ext uri="{FF2B5EF4-FFF2-40B4-BE49-F238E27FC236}">
                <a16:creationId xmlns:a16="http://schemas.microsoft.com/office/drawing/2014/main" id="{3D81A037-B0E7-5C49-90B3-E0FCB9E9CAC6}"/>
              </a:ext>
            </a:extLst>
          </p:cNvPr>
          <p:cNvSpPr>
            <a:spLocks/>
          </p:cNvSpPr>
          <p:nvPr/>
        </p:nvSpPr>
        <p:spPr bwMode="auto">
          <a:xfrm>
            <a:off x="2286000" y="2706291"/>
            <a:ext cx="509588" cy="952500"/>
          </a:xfrm>
          <a:custGeom>
            <a:avLst/>
            <a:gdLst>
              <a:gd name="T0" fmla="*/ 2147483646 w 428"/>
              <a:gd name="T1" fmla="*/ 2147483646 h 800"/>
              <a:gd name="T2" fmla="*/ 2147483646 w 428"/>
              <a:gd name="T3" fmla="*/ 2147483646 h 800"/>
              <a:gd name="T4" fmla="*/ 2147483646 w 428"/>
              <a:gd name="T5" fmla="*/ 2147483646 h 800"/>
              <a:gd name="T6" fmla="*/ 2147483646 w 428"/>
              <a:gd name="T7" fmla="*/ 2147483646 h 800"/>
              <a:gd name="T8" fmla="*/ 2147483646 w 428"/>
              <a:gd name="T9" fmla="*/ 2147483646 h 800"/>
              <a:gd name="T10" fmla="*/ 2147483646 w 428"/>
              <a:gd name="T11" fmla="*/ 2147483646 h 800"/>
              <a:gd name="T12" fmla="*/ 2147483646 w 428"/>
              <a:gd name="T13" fmla="*/ 2147483646 h 800"/>
              <a:gd name="T14" fmla="*/ 2147483646 w 428"/>
              <a:gd name="T15" fmla="*/ 2147483646 h 800"/>
              <a:gd name="T16" fmla="*/ 2147483646 w 428"/>
              <a:gd name="T17" fmla="*/ 2147483646 h 800"/>
              <a:gd name="T18" fmla="*/ 2147483646 w 428"/>
              <a:gd name="T19" fmla="*/ 2147483646 h 800"/>
              <a:gd name="T20" fmla="*/ 2147483646 w 428"/>
              <a:gd name="T21" fmla="*/ 2147483646 h 800"/>
              <a:gd name="T22" fmla="*/ 2147483646 w 428"/>
              <a:gd name="T23" fmla="*/ 2147483646 h 800"/>
              <a:gd name="T24" fmla="*/ 2147483646 w 428"/>
              <a:gd name="T25" fmla="*/ 0 h 800"/>
              <a:gd name="T26" fmla="*/ 2147483646 w 428"/>
              <a:gd name="T27" fmla="*/ 2147483646 h 800"/>
              <a:gd name="T28" fmla="*/ 2147483646 w 428"/>
              <a:gd name="T29" fmla="*/ 2147483646 h 800"/>
              <a:gd name="T30" fmla="*/ 2147483646 w 428"/>
              <a:gd name="T31" fmla="*/ 2147483646 h 800"/>
              <a:gd name="T32" fmla="*/ 2147483646 w 428"/>
              <a:gd name="T33" fmla="*/ 2147483646 h 800"/>
              <a:gd name="T34" fmla="*/ 2147483646 w 428"/>
              <a:gd name="T35" fmla="*/ 2147483646 h 800"/>
              <a:gd name="T36" fmla="*/ 2147483646 w 428"/>
              <a:gd name="T37" fmla="*/ 2147483646 h 800"/>
              <a:gd name="T38" fmla="*/ 2147483646 w 428"/>
              <a:gd name="T39" fmla="*/ 2147483646 h 800"/>
              <a:gd name="T40" fmla="*/ 2147483646 w 428"/>
              <a:gd name="T41" fmla="*/ 2147483646 h 800"/>
              <a:gd name="T42" fmla="*/ 2147483646 w 428"/>
              <a:gd name="T43" fmla="*/ 2147483646 h 800"/>
              <a:gd name="T44" fmla="*/ 2147483646 w 428"/>
              <a:gd name="T45" fmla="*/ 2147483646 h 800"/>
              <a:gd name="T46" fmla="*/ 2147483646 w 428"/>
              <a:gd name="T47" fmla="*/ 2147483646 h 800"/>
              <a:gd name="T48" fmla="*/ 0 w 428"/>
              <a:gd name="T49" fmla="*/ 2147483646 h 800"/>
              <a:gd name="T50" fmla="*/ 0 w 428"/>
              <a:gd name="T51" fmla="*/ 2147483646 h 800"/>
              <a:gd name="T52" fmla="*/ 0 w 428"/>
              <a:gd name="T53" fmla="*/ 2147483646 h 800"/>
              <a:gd name="T54" fmla="*/ 0 w 428"/>
              <a:gd name="T55" fmla="*/ 2147483646 h 800"/>
              <a:gd name="T56" fmla="*/ 2147483646 w 428"/>
              <a:gd name="T57" fmla="*/ 2147483646 h 800"/>
              <a:gd name="T58" fmla="*/ 2147483646 w 428"/>
              <a:gd name="T59" fmla="*/ 2147483646 h 800"/>
              <a:gd name="T60" fmla="*/ 2147483646 w 428"/>
              <a:gd name="T61" fmla="*/ 2147483646 h 800"/>
              <a:gd name="T62" fmla="*/ 2147483646 w 428"/>
              <a:gd name="T63" fmla="*/ 2147483646 h 800"/>
              <a:gd name="T64" fmla="*/ 2147483646 w 428"/>
              <a:gd name="T65" fmla="*/ 2147483646 h 800"/>
              <a:gd name="T66" fmla="*/ 2147483646 w 428"/>
              <a:gd name="T67" fmla="*/ 2147483646 h 800"/>
              <a:gd name="T68" fmla="*/ 2147483646 w 428"/>
              <a:gd name="T69" fmla="*/ 2147483646 h 800"/>
              <a:gd name="T70" fmla="*/ 2147483646 w 428"/>
              <a:gd name="T71" fmla="*/ 2147483646 h 800"/>
              <a:gd name="T72" fmla="*/ 2147483646 w 428"/>
              <a:gd name="T73" fmla="*/ 2147483646 h 800"/>
              <a:gd name="T74" fmla="*/ 2147483646 w 428"/>
              <a:gd name="T75" fmla="*/ 2147483646 h 800"/>
              <a:gd name="T76" fmla="*/ 2147483646 w 428"/>
              <a:gd name="T77" fmla="*/ 2147483646 h 800"/>
              <a:gd name="T78" fmla="*/ 2147483646 w 428"/>
              <a:gd name="T79" fmla="*/ 2147483646 h 800"/>
              <a:gd name="T80" fmla="*/ 2147483646 w 428"/>
              <a:gd name="T81" fmla="*/ 2147483646 h 800"/>
              <a:gd name="T82" fmla="*/ 2147483646 w 428"/>
              <a:gd name="T83" fmla="*/ 2147483646 h 800"/>
              <a:gd name="T84" fmla="*/ 2147483646 w 428"/>
              <a:gd name="T85" fmla="*/ 2147483646 h 800"/>
              <a:gd name="T86" fmla="*/ 2147483646 w 428"/>
              <a:gd name="T87" fmla="*/ 2147483646 h 800"/>
              <a:gd name="T88" fmla="*/ 2147483646 w 428"/>
              <a:gd name="T89" fmla="*/ 2147483646 h 800"/>
              <a:gd name="T90" fmla="*/ 2147483646 w 428"/>
              <a:gd name="T91" fmla="*/ 2147483646 h 800"/>
              <a:gd name="T92" fmla="*/ 2147483646 w 428"/>
              <a:gd name="T93" fmla="*/ 2147483646 h 800"/>
              <a:gd name="T94" fmla="*/ 2147483646 w 428"/>
              <a:gd name="T95" fmla="*/ 2147483646 h 800"/>
              <a:gd name="T96" fmla="*/ 2147483646 w 428"/>
              <a:gd name="T97" fmla="*/ 2147483646 h 800"/>
              <a:gd name="T98" fmla="*/ 2147483646 w 428"/>
              <a:gd name="T99" fmla="*/ 2147483646 h 800"/>
              <a:gd name="T100" fmla="*/ 2147483646 w 428"/>
              <a:gd name="T101" fmla="*/ 2147483646 h 800"/>
              <a:gd name="T102" fmla="*/ 2147483646 w 428"/>
              <a:gd name="T103" fmla="*/ 2147483646 h 800"/>
              <a:gd name="T104" fmla="*/ 2147483646 w 428"/>
              <a:gd name="T105" fmla="*/ 2147483646 h 800"/>
              <a:gd name="T106" fmla="*/ 2147483646 w 428"/>
              <a:gd name="T107" fmla="*/ 2147483646 h 800"/>
              <a:gd name="T108" fmla="*/ 2147483646 w 428"/>
              <a:gd name="T109" fmla="*/ 2147483646 h 800"/>
              <a:gd name="T110" fmla="*/ 2147483646 w 428"/>
              <a:gd name="T111" fmla="*/ 2147483646 h 800"/>
              <a:gd name="T112" fmla="*/ 2147483646 w 428"/>
              <a:gd name="T113" fmla="*/ 2147483646 h 8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8" h="800">
                <a:moveTo>
                  <a:pt x="344" y="298"/>
                </a:moveTo>
                <a:lnTo>
                  <a:pt x="354" y="282"/>
                </a:lnTo>
                <a:lnTo>
                  <a:pt x="364" y="270"/>
                </a:lnTo>
                <a:lnTo>
                  <a:pt x="367" y="255"/>
                </a:lnTo>
                <a:lnTo>
                  <a:pt x="367" y="239"/>
                </a:lnTo>
                <a:lnTo>
                  <a:pt x="367" y="227"/>
                </a:lnTo>
                <a:lnTo>
                  <a:pt x="367" y="212"/>
                </a:lnTo>
                <a:lnTo>
                  <a:pt x="367" y="200"/>
                </a:lnTo>
                <a:lnTo>
                  <a:pt x="367" y="188"/>
                </a:lnTo>
                <a:lnTo>
                  <a:pt x="364" y="176"/>
                </a:lnTo>
                <a:lnTo>
                  <a:pt x="357" y="165"/>
                </a:lnTo>
                <a:lnTo>
                  <a:pt x="354" y="149"/>
                </a:lnTo>
                <a:lnTo>
                  <a:pt x="347" y="137"/>
                </a:lnTo>
                <a:lnTo>
                  <a:pt x="344" y="125"/>
                </a:lnTo>
                <a:lnTo>
                  <a:pt x="337" y="114"/>
                </a:lnTo>
                <a:lnTo>
                  <a:pt x="334" y="102"/>
                </a:lnTo>
                <a:lnTo>
                  <a:pt x="324" y="86"/>
                </a:lnTo>
                <a:lnTo>
                  <a:pt x="314" y="71"/>
                </a:lnTo>
                <a:lnTo>
                  <a:pt x="304" y="59"/>
                </a:lnTo>
                <a:lnTo>
                  <a:pt x="290" y="47"/>
                </a:lnTo>
                <a:lnTo>
                  <a:pt x="280" y="35"/>
                </a:lnTo>
                <a:lnTo>
                  <a:pt x="270" y="27"/>
                </a:lnTo>
                <a:lnTo>
                  <a:pt x="260" y="20"/>
                </a:lnTo>
                <a:lnTo>
                  <a:pt x="247" y="12"/>
                </a:lnTo>
                <a:lnTo>
                  <a:pt x="237" y="4"/>
                </a:lnTo>
                <a:lnTo>
                  <a:pt x="227" y="0"/>
                </a:lnTo>
                <a:lnTo>
                  <a:pt x="207" y="8"/>
                </a:lnTo>
                <a:lnTo>
                  <a:pt x="183" y="24"/>
                </a:lnTo>
                <a:lnTo>
                  <a:pt x="160" y="35"/>
                </a:lnTo>
                <a:lnTo>
                  <a:pt x="140" y="47"/>
                </a:lnTo>
                <a:lnTo>
                  <a:pt x="123" y="59"/>
                </a:lnTo>
                <a:lnTo>
                  <a:pt x="110" y="67"/>
                </a:lnTo>
                <a:lnTo>
                  <a:pt x="100" y="78"/>
                </a:lnTo>
                <a:lnTo>
                  <a:pt x="90" y="86"/>
                </a:lnTo>
                <a:lnTo>
                  <a:pt x="80" y="94"/>
                </a:lnTo>
                <a:lnTo>
                  <a:pt x="70" y="110"/>
                </a:lnTo>
                <a:lnTo>
                  <a:pt x="60" y="121"/>
                </a:lnTo>
                <a:lnTo>
                  <a:pt x="50" y="137"/>
                </a:lnTo>
                <a:lnTo>
                  <a:pt x="43" y="153"/>
                </a:lnTo>
                <a:lnTo>
                  <a:pt x="37" y="165"/>
                </a:lnTo>
                <a:lnTo>
                  <a:pt x="30" y="180"/>
                </a:lnTo>
                <a:lnTo>
                  <a:pt x="27" y="196"/>
                </a:lnTo>
                <a:lnTo>
                  <a:pt x="20" y="212"/>
                </a:lnTo>
                <a:lnTo>
                  <a:pt x="17" y="227"/>
                </a:lnTo>
                <a:lnTo>
                  <a:pt x="17" y="239"/>
                </a:lnTo>
                <a:lnTo>
                  <a:pt x="13" y="251"/>
                </a:lnTo>
                <a:lnTo>
                  <a:pt x="10" y="278"/>
                </a:lnTo>
                <a:lnTo>
                  <a:pt x="3" y="309"/>
                </a:lnTo>
                <a:lnTo>
                  <a:pt x="0" y="337"/>
                </a:lnTo>
                <a:lnTo>
                  <a:pt x="0" y="356"/>
                </a:lnTo>
                <a:lnTo>
                  <a:pt x="0" y="376"/>
                </a:lnTo>
                <a:lnTo>
                  <a:pt x="0" y="396"/>
                </a:lnTo>
                <a:lnTo>
                  <a:pt x="0" y="415"/>
                </a:lnTo>
                <a:lnTo>
                  <a:pt x="0" y="439"/>
                </a:lnTo>
                <a:lnTo>
                  <a:pt x="0" y="462"/>
                </a:lnTo>
                <a:lnTo>
                  <a:pt x="0" y="482"/>
                </a:lnTo>
                <a:lnTo>
                  <a:pt x="3" y="497"/>
                </a:lnTo>
                <a:lnTo>
                  <a:pt x="7" y="513"/>
                </a:lnTo>
                <a:lnTo>
                  <a:pt x="10" y="525"/>
                </a:lnTo>
                <a:lnTo>
                  <a:pt x="17" y="541"/>
                </a:lnTo>
                <a:lnTo>
                  <a:pt x="20" y="556"/>
                </a:lnTo>
                <a:lnTo>
                  <a:pt x="23" y="576"/>
                </a:lnTo>
                <a:lnTo>
                  <a:pt x="27" y="588"/>
                </a:lnTo>
                <a:lnTo>
                  <a:pt x="33" y="603"/>
                </a:lnTo>
                <a:lnTo>
                  <a:pt x="37" y="615"/>
                </a:lnTo>
                <a:lnTo>
                  <a:pt x="43" y="627"/>
                </a:lnTo>
                <a:lnTo>
                  <a:pt x="50" y="638"/>
                </a:lnTo>
                <a:lnTo>
                  <a:pt x="57" y="654"/>
                </a:lnTo>
                <a:lnTo>
                  <a:pt x="67" y="670"/>
                </a:lnTo>
                <a:lnTo>
                  <a:pt x="73" y="682"/>
                </a:lnTo>
                <a:lnTo>
                  <a:pt x="87" y="693"/>
                </a:lnTo>
                <a:lnTo>
                  <a:pt x="97" y="701"/>
                </a:lnTo>
                <a:lnTo>
                  <a:pt x="107" y="713"/>
                </a:lnTo>
                <a:lnTo>
                  <a:pt x="117" y="721"/>
                </a:lnTo>
                <a:lnTo>
                  <a:pt x="127" y="729"/>
                </a:lnTo>
                <a:lnTo>
                  <a:pt x="147" y="744"/>
                </a:lnTo>
                <a:lnTo>
                  <a:pt x="160" y="756"/>
                </a:lnTo>
                <a:lnTo>
                  <a:pt x="170" y="764"/>
                </a:lnTo>
                <a:lnTo>
                  <a:pt x="183" y="772"/>
                </a:lnTo>
                <a:lnTo>
                  <a:pt x="193" y="779"/>
                </a:lnTo>
                <a:lnTo>
                  <a:pt x="203" y="787"/>
                </a:lnTo>
                <a:lnTo>
                  <a:pt x="214" y="791"/>
                </a:lnTo>
                <a:lnTo>
                  <a:pt x="227" y="795"/>
                </a:lnTo>
                <a:lnTo>
                  <a:pt x="240" y="799"/>
                </a:lnTo>
                <a:lnTo>
                  <a:pt x="250" y="799"/>
                </a:lnTo>
                <a:lnTo>
                  <a:pt x="267" y="799"/>
                </a:lnTo>
                <a:lnTo>
                  <a:pt x="284" y="799"/>
                </a:lnTo>
                <a:lnTo>
                  <a:pt x="300" y="799"/>
                </a:lnTo>
                <a:lnTo>
                  <a:pt x="310" y="795"/>
                </a:lnTo>
                <a:lnTo>
                  <a:pt x="324" y="791"/>
                </a:lnTo>
                <a:lnTo>
                  <a:pt x="334" y="787"/>
                </a:lnTo>
                <a:lnTo>
                  <a:pt x="350" y="776"/>
                </a:lnTo>
                <a:lnTo>
                  <a:pt x="364" y="768"/>
                </a:lnTo>
                <a:lnTo>
                  <a:pt x="377" y="760"/>
                </a:lnTo>
                <a:lnTo>
                  <a:pt x="390" y="748"/>
                </a:lnTo>
                <a:lnTo>
                  <a:pt x="404" y="736"/>
                </a:lnTo>
                <a:lnTo>
                  <a:pt x="410" y="725"/>
                </a:lnTo>
                <a:lnTo>
                  <a:pt x="417" y="709"/>
                </a:lnTo>
                <a:lnTo>
                  <a:pt x="420" y="693"/>
                </a:lnTo>
                <a:lnTo>
                  <a:pt x="424" y="682"/>
                </a:lnTo>
                <a:lnTo>
                  <a:pt x="427" y="666"/>
                </a:lnTo>
                <a:lnTo>
                  <a:pt x="427" y="654"/>
                </a:lnTo>
                <a:lnTo>
                  <a:pt x="427" y="642"/>
                </a:lnTo>
                <a:lnTo>
                  <a:pt x="427" y="627"/>
                </a:lnTo>
                <a:lnTo>
                  <a:pt x="427" y="615"/>
                </a:lnTo>
                <a:lnTo>
                  <a:pt x="427" y="603"/>
                </a:lnTo>
                <a:lnTo>
                  <a:pt x="427" y="591"/>
                </a:lnTo>
                <a:lnTo>
                  <a:pt x="420" y="580"/>
                </a:lnTo>
                <a:lnTo>
                  <a:pt x="414" y="568"/>
                </a:lnTo>
                <a:lnTo>
                  <a:pt x="404" y="552"/>
                </a:lnTo>
                <a:lnTo>
                  <a:pt x="394" y="541"/>
                </a:lnTo>
                <a:lnTo>
                  <a:pt x="384" y="529"/>
                </a:lnTo>
                <a:lnTo>
                  <a:pt x="370" y="517"/>
                </a:lnTo>
                <a:lnTo>
                  <a:pt x="360" y="513"/>
                </a:lnTo>
                <a:lnTo>
                  <a:pt x="350" y="509"/>
                </a:lnTo>
              </a:path>
            </a:pathLst>
          </a:custGeom>
          <a:noFill/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8" name="Freeform 5">
            <a:extLst>
              <a:ext uri="{FF2B5EF4-FFF2-40B4-BE49-F238E27FC236}">
                <a16:creationId xmlns:a16="http://schemas.microsoft.com/office/drawing/2014/main" id="{7A542D29-33AC-564A-A940-A1DBCB9B302F}"/>
              </a:ext>
            </a:extLst>
          </p:cNvPr>
          <p:cNvSpPr>
            <a:spLocks/>
          </p:cNvSpPr>
          <p:nvPr/>
        </p:nvSpPr>
        <p:spPr bwMode="auto">
          <a:xfrm>
            <a:off x="1659732" y="2686050"/>
            <a:ext cx="570310" cy="1009650"/>
          </a:xfrm>
          <a:custGeom>
            <a:avLst/>
            <a:gdLst>
              <a:gd name="T0" fmla="*/ 2147483646 w 479"/>
              <a:gd name="T1" fmla="*/ 2147483646 h 848"/>
              <a:gd name="T2" fmla="*/ 2147483646 w 479"/>
              <a:gd name="T3" fmla="*/ 2147483646 h 848"/>
              <a:gd name="T4" fmla="*/ 2147483646 w 479"/>
              <a:gd name="T5" fmla="*/ 2147483646 h 848"/>
              <a:gd name="T6" fmla="*/ 2147483646 w 479"/>
              <a:gd name="T7" fmla="*/ 2147483646 h 848"/>
              <a:gd name="T8" fmla="*/ 2147483646 w 479"/>
              <a:gd name="T9" fmla="*/ 2147483646 h 848"/>
              <a:gd name="T10" fmla="*/ 2147483646 w 479"/>
              <a:gd name="T11" fmla="*/ 2147483646 h 848"/>
              <a:gd name="T12" fmla="*/ 2147483646 w 479"/>
              <a:gd name="T13" fmla="*/ 2147483646 h 848"/>
              <a:gd name="T14" fmla="*/ 2147483646 w 479"/>
              <a:gd name="T15" fmla="*/ 2147483646 h 848"/>
              <a:gd name="T16" fmla="*/ 2147483646 w 479"/>
              <a:gd name="T17" fmla="*/ 2147483646 h 848"/>
              <a:gd name="T18" fmla="*/ 2147483646 w 479"/>
              <a:gd name="T19" fmla="*/ 2147483646 h 848"/>
              <a:gd name="T20" fmla="*/ 2147483646 w 479"/>
              <a:gd name="T21" fmla="*/ 0 h 848"/>
              <a:gd name="T22" fmla="*/ 2147483646 w 479"/>
              <a:gd name="T23" fmla="*/ 0 h 848"/>
              <a:gd name="T24" fmla="*/ 2147483646 w 479"/>
              <a:gd name="T25" fmla="*/ 0 h 848"/>
              <a:gd name="T26" fmla="*/ 2147483646 w 479"/>
              <a:gd name="T27" fmla="*/ 2147483646 h 848"/>
              <a:gd name="T28" fmla="*/ 2147483646 w 479"/>
              <a:gd name="T29" fmla="*/ 2147483646 h 848"/>
              <a:gd name="T30" fmla="*/ 2147483646 w 479"/>
              <a:gd name="T31" fmla="*/ 2147483646 h 848"/>
              <a:gd name="T32" fmla="*/ 2147483646 w 479"/>
              <a:gd name="T33" fmla="*/ 2147483646 h 848"/>
              <a:gd name="T34" fmla="*/ 2147483646 w 479"/>
              <a:gd name="T35" fmla="*/ 2147483646 h 848"/>
              <a:gd name="T36" fmla="*/ 2147483646 w 479"/>
              <a:gd name="T37" fmla="*/ 2147483646 h 848"/>
              <a:gd name="T38" fmla="*/ 2147483646 w 479"/>
              <a:gd name="T39" fmla="*/ 2147483646 h 848"/>
              <a:gd name="T40" fmla="*/ 2147483646 w 479"/>
              <a:gd name="T41" fmla="*/ 2147483646 h 848"/>
              <a:gd name="T42" fmla="*/ 2147483646 w 479"/>
              <a:gd name="T43" fmla="*/ 2147483646 h 848"/>
              <a:gd name="T44" fmla="*/ 2147483646 w 479"/>
              <a:gd name="T45" fmla="*/ 2147483646 h 848"/>
              <a:gd name="T46" fmla="*/ 0 w 479"/>
              <a:gd name="T47" fmla="*/ 2147483646 h 848"/>
              <a:gd name="T48" fmla="*/ 0 w 479"/>
              <a:gd name="T49" fmla="*/ 2147483646 h 848"/>
              <a:gd name="T50" fmla="*/ 0 w 479"/>
              <a:gd name="T51" fmla="*/ 2147483646 h 848"/>
              <a:gd name="T52" fmla="*/ 2147483646 w 479"/>
              <a:gd name="T53" fmla="*/ 2147483646 h 848"/>
              <a:gd name="T54" fmla="*/ 2147483646 w 479"/>
              <a:gd name="T55" fmla="*/ 2147483646 h 848"/>
              <a:gd name="T56" fmla="*/ 2147483646 w 479"/>
              <a:gd name="T57" fmla="*/ 2147483646 h 848"/>
              <a:gd name="T58" fmla="*/ 2147483646 w 479"/>
              <a:gd name="T59" fmla="*/ 2147483646 h 848"/>
              <a:gd name="T60" fmla="*/ 2147483646 w 479"/>
              <a:gd name="T61" fmla="*/ 2147483646 h 848"/>
              <a:gd name="T62" fmla="*/ 2147483646 w 479"/>
              <a:gd name="T63" fmla="*/ 2147483646 h 848"/>
              <a:gd name="T64" fmla="*/ 2147483646 w 479"/>
              <a:gd name="T65" fmla="*/ 2147483646 h 848"/>
              <a:gd name="T66" fmla="*/ 2147483646 w 479"/>
              <a:gd name="T67" fmla="*/ 2147483646 h 848"/>
              <a:gd name="T68" fmla="*/ 2147483646 w 479"/>
              <a:gd name="T69" fmla="*/ 2147483646 h 848"/>
              <a:gd name="T70" fmla="*/ 2147483646 w 479"/>
              <a:gd name="T71" fmla="*/ 2147483646 h 848"/>
              <a:gd name="T72" fmla="*/ 2147483646 w 479"/>
              <a:gd name="T73" fmla="*/ 2147483646 h 848"/>
              <a:gd name="T74" fmla="*/ 2147483646 w 479"/>
              <a:gd name="T75" fmla="*/ 2147483646 h 848"/>
              <a:gd name="T76" fmla="*/ 2147483646 w 479"/>
              <a:gd name="T77" fmla="*/ 2147483646 h 848"/>
              <a:gd name="T78" fmla="*/ 2147483646 w 479"/>
              <a:gd name="T79" fmla="*/ 2147483646 h 848"/>
              <a:gd name="T80" fmla="*/ 2147483646 w 479"/>
              <a:gd name="T81" fmla="*/ 2147483646 h 848"/>
              <a:gd name="T82" fmla="*/ 2147483646 w 479"/>
              <a:gd name="T83" fmla="*/ 2147483646 h 848"/>
              <a:gd name="T84" fmla="*/ 2147483646 w 479"/>
              <a:gd name="T85" fmla="*/ 2147483646 h 848"/>
              <a:gd name="T86" fmla="*/ 2147483646 w 479"/>
              <a:gd name="T87" fmla="*/ 2147483646 h 848"/>
              <a:gd name="T88" fmla="*/ 2147483646 w 479"/>
              <a:gd name="T89" fmla="*/ 2147483646 h 848"/>
              <a:gd name="T90" fmla="*/ 2147483646 w 479"/>
              <a:gd name="T91" fmla="*/ 2147483646 h 848"/>
              <a:gd name="T92" fmla="*/ 2147483646 w 479"/>
              <a:gd name="T93" fmla="*/ 2147483646 h 84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79" h="848">
                <a:moveTo>
                  <a:pt x="456" y="279"/>
                </a:moveTo>
                <a:lnTo>
                  <a:pt x="445" y="279"/>
                </a:lnTo>
                <a:lnTo>
                  <a:pt x="458" y="269"/>
                </a:lnTo>
                <a:lnTo>
                  <a:pt x="458" y="258"/>
                </a:lnTo>
                <a:lnTo>
                  <a:pt x="461" y="246"/>
                </a:lnTo>
                <a:lnTo>
                  <a:pt x="461" y="230"/>
                </a:lnTo>
                <a:lnTo>
                  <a:pt x="465" y="219"/>
                </a:lnTo>
                <a:lnTo>
                  <a:pt x="465" y="203"/>
                </a:lnTo>
                <a:lnTo>
                  <a:pt x="465" y="191"/>
                </a:lnTo>
                <a:lnTo>
                  <a:pt x="465" y="180"/>
                </a:lnTo>
                <a:lnTo>
                  <a:pt x="461" y="168"/>
                </a:lnTo>
                <a:lnTo>
                  <a:pt x="458" y="148"/>
                </a:lnTo>
                <a:lnTo>
                  <a:pt x="455" y="129"/>
                </a:lnTo>
                <a:lnTo>
                  <a:pt x="455" y="117"/>
                </a:lnTo>
                <a:lnTo>
                  <a:pt x="451" y="105"/>
                </a:lnTo>
                <a:lnTo>
                  <a:pt x="445" y="94"/>
                </a:lnTo>
                <a:lnTo>
                  <a:pt x="435" y="78"/>
                </a:lnTo>
                <a:lnTo>
                  <a:pt x="421" y="62"/>
                </a:lnTo>
                <a:lnTo>
                  <a:pt x="411" y="51"/>
                </a:lnTo>
                <a:lnTo>
                  <a:pt x="401" y="43"/>
                </a:lnTo>
                <a:lnTo>
                  <a:pt x="391" y="35"/>
                </a:lnTo>
                <a:lnTo>
                  <a:pt x="378" y="31"/>
                </a:lnTo>
                <a:lnTo>
                  <a:pt x="361" y="20"/>
                </a:lnTo>
                <a:lnTo>
                  <a:pt x="351" y="16"/>
                </a:lnTo>
                <a:lnTo>
                  <a:pt x="338" y="12"/>
                </a:lnTo>
                <a:lnTo>
                  <a:pt x="328" y="8"/>
                </a:lnTo>
                <a:lnTo>
                  <a:pt x="318" y="8"/>
                </a:lnTo>
                <a:lnTo>
                  <a:pt x="308" y="4"/>
                </a:lnTo>
                <a:lnTo>
                  <a:pt x="294" y="4"/>
                </a:lnTo>
                <a:lnTo>
                  <a:pt x="284" y="4"/>
                </a:lnTo>
                <a:lnTo>
                  <a:pt x="274" y="0"/>
                </a:lnTo>
                <a:lnTo>
                  <a:pt x="264" y="0"/>
                </a:lnTo>
                <a:lnTo>
                  <a:pt x="254" y="0"/>
                </a:lnTo>
                <a:lnTo>
                  <a:pt x="244" y="0"/>
                </a:lnTo>
                <a:lnTo>
                  <a:pt x="227" y="0"/>
                </a:lnTo>
                <a:lnTo>
                  <a:pt x="214" y="0"/>
                </a:lnTo>
                <a:lnTo>
                  <a:pt x="204" y="0"/>
                </a:lnTo>
                <a:lnTo>
                  <a:pt x="187" y="0"/>
                </a:lnTo>
                <a:lnTo>
                  <a:pt x="174" y="0"/>
                </a:lnTo>
                <a:lnTo>
                  <a:pt x="164" y="0"/>
                </a:lnTo>
                <a:lnTo>
                  <a:pt x="154" y="0"/>
                </a:lnTo>
                <a:lnTo>
                  <a:pt x="144" y="4"/>
                </a:lnTo>
                <a:lnTo>
                  <a:pt x="134" y="12"/>
                </a:lnTo>
                <a:lnTo>
                  <a:pt x="120" y="27"/>
                </a:lnTo>
                <a:lnTo>
                  <a:pt x="110" y="39"/>
                </a:lnTo>
                <a:lnTo>
                  <a:pt x="104" y="51"/>
                </a:lnTo>
                <a:lnTo>
                  <a:pt x="94" y="66"/>
                </a:lnTo>
                <a:lnTo>
                  <a:pt x="90" y="78"/>
                </a:lnTo>
                <a:lnTo>
                  <a:pt x="84" y="94"/>
                </a:lnTo>
                <a:lnTo>
                  <a:pt x="77" y="113"/>
                </a:lnTo>
                <a:lnTo>
                  <a:pt x="70" y="129"/>
                </a:lnTo>
                <a:lnTo>
                  <a:pt x="67" y="141"/>
                </a:lnTo>
                <a:lnTo>
                  <a:pt x="60" y="164"/>
                </a:lnTo>
                <a:lnTo>
                  <a:pt x="53" y="180"/>
                </a:lnTo>
                <a:lnTo>
                  <a:pt x="47" y="195"/>
                </a:lnTo>
                <a:lnTo>
                  <a:pt x="43" y="211"/>
                </a:lnTo>
                <a:lnTo>
                  <a:pt x="40" y="222"/>
                </a:lnTo>
                <a:lnTo>
                  <a:pt x="37" y="234"/>
                </a:lnTo>
                <a:lnTo>
                  <a:pt x="30" y="254"/>
                </a:lnTo>
                <a:lnTo>
                  <a:pt x="23" y="273"/>
                </a:lnTo>
                <a:lnTo>
                  <a:pt x="20" y="285"/>
                </a:lnTo>
                <a:lnTo>
                  <a:pt x="17" y="297"/>
                </a:lnTo>
                <a:lnTo>
                  <a:pt x="13" y="312"/>
                </a:lnTo>
                <a:lnTo>
                  <a:pt x="13" y="324"/>
                </a:lnTo>
                <a:lnTo>
                  <a:pt x="10" y="336"/>
                </a:lnTo>
                <a:lnTo>
                  <a:pt x="7" y="355"/>
                </a:lnTo>
                <a:lnTo>
                  <a:pt x="3" y="371"/>
                </a:lnTo>
                <a:lnTo>
                  <a:pt x="3" y="390"/>
                </a:lnTo>
                <a:lnTo>
                  <a:pt x="3" y="402"/>
                </a:lnTo>
                <a:lnTo>
                  <a:pt x="0" y="418"/>
                </a:lnTo>
                <a:lnTo>
                  <a:pt x="0" y="429"/>
                </a:lnTo>
                <a:lnTo>
                  <a:pt x="0" y="445"/>
                </a:lnTo>
                <a:lnTo>
                  <a:pt x="0" y="461"/>
                </a:lnTo>
                <a:lnTo>
                  <a:pt x="0" y="472"/>
                </a:lnTo>
                <a:lnTo>
                  <a:pt x="0" y="484"/>
                </a:lnTo>
                <a:lnTo>
                  <a:pt x="0" y="500"/>
                </a:lnTo>
                <a:lnTo>
                  <a:pt x="0" y="519"/>
                </a:lnTo>
                <a:lnTo>
                  <a:pt x="0" y="531"/>
                </a:lnTo>
                <a:lnTo>
                  <a:pt x="7" y="546"/>
                </a:lnTo>
                <a:lnTo>
                  <a:pt x="10" y="566"/>
                </a:lnTo>
                <a:lnTo>
                  <a:pt x="13" y="578"/>
                </a:lnTo>
                <a:lnTo>
                  <a:pt x="17" y="589"/>
                </a:lnTo>
                <a:lnTo>
                  <a:pt x="23" y="601"/>
                </a:lnTo>
                <a:lnTo>
                  <a:pt x="30" y="613"/>
                </a:lnTo>
                <a:lnTo>
                  <a:pt x="40" y="625"/>
                </a:lnTo>
                <a:lnTo>
                  <a:pt x="50" y="636"/>
                </a:lnTo>
                <a:lnTo>
                  <a:pt x="64" y="656"/>
                </a:lnTo>
                <a:lnTo>
                  <a:pt x="74" y="667"/>
                </a:lnTo>
                <a:lnTo>
                  <a:pt x="84" y="675"/>
                </a:lnTo>
                <a:lnTo>
                  <a:pt x="90" y="687"/>
                </a:lnTo>
                <a:lnTo>
                  <a:pt x="104" y="703"/>
                </a:lnTo>
                <a:lnTo>
                  <a:pt x="114" y="710"/>
                </a:lnTo>
                <a:lnTo>
                  <a:pt x="124" y="722"/>
                </a:lnTo>
                <a:lnTo>
                  <a:pt x="134" y="734"/>
                </a:lnTo>
                <a:lnTo>
                  <a:pt x="144" y="746"/>
                </a:lnTo>
                <a:lnTo>
                  <a:pt x="160" y="757"/>
                </a:lnTo>
                <a:lnTo>
                  <a:pt x="170" y="769"/>
                </a:lnTo>
                <a:lnTo>
                  <a:pt x="184" y="781"/>
                </a:lnTo>
                <a:lnTo>
                  <a:pt x="201" y="796"/>
                </a:lnTo>
                <a:lnTo>
                  <a:pt x="214" y="808"/>
                </a:lnTo>
                <a:lnTo>
                  <a:pt x="234" y="824"/>
                </a:lnTo>
                <a:lnTo>
                  <a:pt x="244" y="831"/>
                </a:lnTo>
                <a:lnTo>
                  <a:pt x="257" y="835"/>
                </a:lnTo>
                <a:lnTo>
                  <a:pt x="267" y="839"/>
                </a:lnTo>
                <a:lnTo>
                  <a:pt x="277" y="843"/>
                </a:lnTo>
                <a:lnTo>
                  <a:pt x="294" y="843"/>
                </a:lnTo>
                <a:lnTo>
                  <a:pt x="304" y="847"/>
                </a:lnTo>
                <a:lnTo>
                  <a:pt x="314" y="847"/>
                </a:lnTo>
                <a:lnTo>
                  <a:pt x="328" y="847"/>
                </a:lnTo>
                <a:lnTo>
                  <a:pt x="338" y="847"/>
                </a:lnTo>
                <a:lnTo>
                  <a:pt x="354" y="843"/>
                </a:lnTo>
                <a:lnTo>
                  <a:pt x="364" y="843"/>
                </a:lnTo>
                <a:lnTo>
                  <a:pt x="374" y="835"/>
                </a:lnTo>
                <a:lnTo>
                  <a:pt x="388" y="827"/>
                </a:lnTo>
                <a:lnTo>
                  <a:pt x="398" y="824"/>
                </a:lnTo>
                <a:lnTo>
                  <a:pt x="408" y="816"/>
                </a:lnTo>
                <a:lnTo>
                  <a:pt x="418" y="812"/>
                </a:lnTo>
                <a:lnTo>
                  <a:pt x="428" y="808"/>
                </a:lnTo>
                <a:lnTo>
                  <a:pt x="441" y="796"/>
                </a:lnTo>
                <a:lnTo>
                  <a:pt x="451" y="785"/>
                </a:lnTo>
                <a:lnTo>
                  <a:pt x="458" y="769"/>
                </a:lnTo>
                <a:lnTo>
                  <a:pt x="461" y="757"/>
                </a:lnTo>
                <a:lnTo>
                  <a:pt x="468" y="746"/>
                </a:lnTo>
                <a:lnTo>
                  <a:pt x="471" y="734"/>
                </a:lnTo>
                <a:lnTo>
                  <a:pt x="475" y="722"/>
                </a:lnTo>
                <a:lnTo>
                  <a:pt x="478" y="710"/>
                </a:lnTo>
                <a:lnTo>
                  <a:pt x="478" y="699"/>
                </a:lnTo>
                <a:lnTo>
                  <a:pt x="478" y="683"/>
                </a:lnTo>
                <a:lnTo>
                  <a:pt x="478" y="667"/>
                </a:lnTo>
                <a:lnTo>
                  <a:pt x="478" y="656"/>
                </a:lnTo>
                <a:lnTo>
                  <a:pt x="478" y="644"/>
                </a:lnTo>
                <a:lnTo>
                  <a:pt x="471" y="632"/>
                </a:lnTo>
                <a:lnTo>
                  <a:pt x="471" y="621"/>
                </a:lnTo>
                <a:lnTo>
                  <a:pt x="468" y="609"/>
                </a:lnTo>
                <a:lnTo>
                  <a:pt x="468" y="597"/>
                </a:lnTo>
                <a:lnTo>
                  <a:pt x="468" y="585"/>
                </a:lnTo>
                <a:lnTo>
                  <a:pt x="465" y="574"/>
                </a:lnTo>
                <a:lnTo>
                  <a:pt x="458" y="562"/>
                </a:lnTo>
                <a:lnTo>
                  <a:pt x="448" y="550"/>
                </a:lnTo>
                <a:lnTo>
                  <a:pt x="438" y="539"/>
                </a:lnTo>
                <a:lnTo>
                  <a:pt x="435" y="529"/>
                </a:lnTo>
              </a:path>
            </a:pathLst>
          </a:custGeom>
          <a:solidFill>
            <a:srgbClr val="712000"/>
          </a:solidFill>
          <a:ln w="12700" cap="rnd" cmpd="sng">
            <a:solidFill>
              <a:srgbClr val="712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9" name="Arc 6">
            <a:extLst>
              <a:ext uri="{FF2B5EF4-FFF2-40B4-BE49-F238E27FC236}">
                <a16:creationId xmlns:a16="http://schemas.microsoft.com/office/drawing/2014/main" id="{5C3DB748-6E6A-CF4C-A8AF-2B303F8C44CD}"/>
              </a:ext>
            </a:extLst>
          </p:cNvPr>
          <p:cNvSpPr>
            <a:spLocks/>
          </p:cNvSpPr>
          <p:nvPr/>
        </p:nvSpPr>
        <p:spPr bwMode="auto">
          <a:xfrm>
            <a:off x="2107406" y="3067050"/>
            <a:ext cx="428625" cy="723900"/>
          </a:xfrm>
          <a:custGeom>
            <a:avLst/>
            <a:gdLst>
              <a:gd name="T0" fmla="*/ 0 w 21660"/>
              <a:gd name="T1" fmla="*/ 0 h 21600"/>
              <a:gd name="T2" fmla="*/ 2147483646 w 21660"/>
              <a:gd name="T3" fmla="*/ 2147483646 h 21600"/>
              <a:gd name="T4" fmla="*/ 2147483646 w 2166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60" h="21600" fill="none" extrusionOk="0">
                <a:moveTo>
                  <a:pt x="0" y="0"/>
                </a:moveTo>
                <a:cubicBezTo>
                  <a:pt x="20" y="0"/>
                  <a:pt x="40" y="-1"/>
                  <a:pt x="60" y="0"/>
                </a:cubicBezTo>
                <a:cubicBezTo>
                  <a:pt x="11989" y="0"/>
                  <a:pt x="21660" y="9670"/>
                  <a:pt x="21660" y="21600"/>
                </a:cubicBezTo>
              </a:path>
              <a:path w="21660" h="21600" stroke="0" extrusionOk="0">
                <a:moveTo>
                  <a:pt x="0" y="0"/>
                </a:moveTo>
                <a:cubicBezTo>
                  <a:pt x="20" y="0"/>
                  <a:pt x="40" y="-1"/>
                  <a:pt x="60" y="0"/>
                </a:cubicBezTo>
                <a:cubicBezTo>
                  <a:pt x="11989" y="0"/>
                  <a:pt x="21660" y="9670"/>
                  <a:pt x="21660" y="21600"/>
                </a:cubicBezTo>
                <a:lnTo>
                  <a:pt x="60" y="21600"/>
                </a:ln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390" name="Arc 7">
            <a:extLst>
              <a:ext uri="{FF2B5EF4-FFF2-40B4-BE49-F238E27FC236}">
                <a16:creationId xmlns:a16="http://schemas.microsoft.com/office/drawing/2014/main" id="{01C663DC-E1C2-D54F-834D-A1C22DA8AFAA}"/>
              </a:ext>
            </a:extLst>
          </p:cNvPr>
          <p:cNvSpPr>
            <a:spLocks/>
          </p:cNvSpPr>
          <p:nvPr/>
        </p:nvSpPr>
        <p:spPr bwMode="auto">
          <a:xfrm>
            <a:off x="2094310" y="3300414"/>
            <a:ext cx="389334" cy="44172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391" name="Freeform 8">
            <a:extLst>
              <a:ext uri="{FF2B5EF4-FFF2-40B4-BE49-F238E27FC236}">
                <a16:creationId xmlns:a16="http://schemas.microsoft.com/office/drawing/2014/main" id="{C7DD75BA-3D9B-8C42-80A6-01519727C752}"/>
              </a:ext>
            </a:extLst>
          </p:cNvPr>
          <p:cNvSpPr>
            <a:spLocks/>
          </p:cNvSpPr>
          <p:nvPr/>
        </p:nvSpPr>
        <p:spPr bwMode="auto">
          <a:xfrm>
            <a:off x="5478066" y="2418160"/>
            <a:ext cx="752475" cy="533400"/>
          </a:xfrm>
          <a:custGeom>
            <a:avLst/>
            <a:gdLst>
              <a:gd name="T0" fmla="*/ 2147483646 w 632"/>
              <a:gd name="T1" fmla="*/ 2147483646 h 448"/>
              <a:gd name="T2" fmla="*/ 2147483646 w 632"/>
              <a:gd name="T3" fmla="*/ 2147483646 h 448"/>
              <a:gd name="T4" fmla="*/ 2147483646 w 632"/>
              <a:gd name="T5" fmla="*/ 2147483646 h 448"/>
              <a:gd name="T6" fmla="*/ 2147483646 w 632"/>
              <a:gd name="T7" fmla="*/ 2147483646 h 448"/>
              <a:gd name="T8" fmla="*/ 2147483646 w 632"/>
              <a:gd name="T9" fmla="*/ 2147483646 h 448"/>
              <a:gd name="T10" fmla="*/ 2147483646 w 632"/>
              <a:gd name="T11" fmla="*/ 2147483646 h 448"/>
              <a:gd name="T12" fmla="*/ 2147483646 w 632"/>
              <a:gd name="T13" fmla="*/ 0 h 448"/>
              <a:gd name="T14" fmla="*/ 2147483646 w 632"/>
              <a:gd name="T15" fmla="*/ 0 h 448"/>
              <a:gd name="T16" fmla="*/ 2147483646 w 632"/>
              <a:gd name="T17" fmla="*/ 2147483646 h 448"/>
              <a:gd name="T18" fmla="*/ 2147483646 w 632"/>
              <a:gd name="T19" fmla="*/ 2147483646 h 448"/>
              <a:gd name="T20" fmla="*/ 2147483646 w 632"/>
              <a:gd name="T21" fmla="*/ 2147483646 h 448"/>
              <a:gd name="T22" fmla="*/ 2147483646 w 632"/>
              <a:gd name="T23" fmla="*/ 2147483646 h 448"/>
              <a:gd name="T24" fmla="*/ 0 w 632"/>
              <a:gd name="T25" fmla="*/ 2147483646 h 448"/>
              <a:gd name="T26" fmla="*/ 0 w 632"/>
              <a:gd name="T27" fmla="*/ 2147483646 h 448"/>
              <a:gd name="T28" fmla="*/ 2147483646 w 632"/>
              <a:gd name="T29" fmla="*/ 2147483646 h 448"/>
              <a:gd name="T30" fmla="*/ 2147483646 w 632"/>
              <a:gd name="T31" fmla="*/ 2147483646 h 448"/>
              <a:gd name="T32" fmla="*/ 2147483646 w 632"/>
              <a:gd name="T33" fmla="*/ 2147483646 h 448"/>
              <a:gd name="T34" fmla="*/ 2147483646 w 632"/>
              <a:gd name="T35" fmla="*/ 2147483646 h 448"/>
              <a:gd name="T36" fmla="*/ 2147483646 w 632"/>
              <a:gd name="T37" fmla="*/ 2147483646 h 448"/>
              <a:gd name="T38" fmla="*/ 2147483646 w 632"/>
              <a:gd name="T39" fmla="*/ 2147483646 h 448"/>
              <a:gd name="T40" fmla="*/ 2147483646 w 632"/>
              <a:gd name="T41" fmla="*/ 2147483646 h 448"/>
              <a:gd name="T42" fmla="*/ 2147483646 w 632"/>
              <a:gd name="T43" fmla="*/ 2147483646 h 448"/>
              <a:gd name="T44" fmla="*/ 2147483646 w 632"/>
              <a:gd name="T45" fmla="*/ 2147483646 h 448"/>
              <a:gd name="T46" fmla="*/ 2147483646 w 632"/>
              <a:gd name="T47" fmla="*/ 2147483646 h 448"/>
              <a:gd name="T48" fmla="*/ 2147483646 w 632"/>
              <a:gd name="T49" fmla="*/ 2147483646 h 448"/>
              <a:gd name="T50" fmla="*/ 2147483646 w 632"/>
              <a:gd name="T51" fmla="*/ 2147483646 h 448"/>
              <a:gd name="T52" fmla="*/ 2147483646 w 632"/>
              <a:gd name="T53" fmla="*/ 2147483646 h 448"/>
              <a:gd name="T54" fmla="*/ 2147483646 w 632"/>
              <a:gd name="T55" fmla="*/ 2147483646 h 448"/>
              <a:gd name="T56" fmla="*/ 2147483646 w 632"/>
              <a:gd name="T57" fmla="*/ 2147483646 h 448"/>
              <a:gd name="T58" fmla="*/ 2147483646 w 632"/>
              <a:gd name="T59" fmla="*/ 2147483646 h 448"/>
              <a:gd name="T60" fmla="*/ 2147483646 w 632"/>
              <a:gd name="T61" fmla="*/ 2147483646 h 448"/>
              <a:gd name="T62" fmla="*/ 2147483646 w 632"/>
              <a:gd name="T63" fmla="*/ 2147483646 h 448"/>
              <a:gd name="T64" fmla="*/ 2147483646 w 632"/>
              <a:gd name="T65" fmla="*/ 2147483646 h 448"/>
              <a:gd name="T66" fmla="*/ 2147483646 w 632"/>
              <a:gd name="T67" fmla="*/ 2147483646 h 448"/>
              <a:gd name="T68" fmla="*/ 2147483646 w 632"/>
              <a:gd name="T69" fmla="*/ 2147483646 h 448"/>
              <a:gd name="T70" fmla="*/ 2147483646 w 632"/>
              <a:gd name="T71" fmla="*/ 2147483646 h 448"/>
              <a:gd name="T72" fmla="*/ 2147483646 w 632"/>
              <a:gd name="T73" fmla="*/ 2147483646 h 448"/>
              <a:gd name="T74" fmla="*/ 2147483646 w 632"/>
              <a:gd name="T75" fmla="*/ 2147483646 h 448"/>
              <a:gd name="T76" fmla="*/ 2147483646 w 632"/>
              <a:gd name="T77" fmla="*/ 2147483646 h 448"/>
              <a:gd name="T78" fmla="*/ 2147483646 w 632"/>
              <a:gd name="T79" fmla="*/ 2147483646 h 448"/>
              <a:gd name="T80" fmla="*/ 2147483646 w 632"/>
              <a:gd name="T81" fmla="*/ 2147483646 h 448"/>
              <a:gd name="T82" fmla="*/ 2147483646 w 632"/>
              <a:gd name="T83" fmla="*/ 0 h 448"/>
              <a:gd name="T84" fmla="*/ 2147483646 w 632"/>
              <a:gd name="T85" fmla="*/ 2147483646 h 448"/>
              <a:gd name="T86" fmla="*/ 2147483646 w 632"/>
              <a:gd name="T87" fmla="*/ 2147483646 h 448"/>
              <a:gd name="T88" fmla="*/ 2147483646 w 632"/>
              <a:gd name="T89" fmla="*/ 2147483646 h 448"/>
              <a:gd name="T90" fmla="*/ 2147483646 w 632"/>
              <a:gd name="T91" fmla="*/ 2147483646 h 448"/>
              <a:gd name="T92" fmla="*/ 2147483646 w 632"/>
              <a:gd name="T93" fmla="*/ 2147483646 h 448"/>
              <a:gd name="T94" fmla="*/ 2147483646 w 632"/>
              <a:gd name="T95" fmla="*/ 2147483646 h 44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2" h="448">
                <a:moveTo>
                  <a:pt x="313" y="176"/>
                </a:moveTo>
                <a:lnTo>
                  <a:pt x="313" y="176"/>
                </a:lnTo>
                <a:lnTo>
                  <a:pt x="301" y="182"/>
                </a:lnTo>
                <a:lnTo>
                  <a:pt x="290" y="182"/>
                </a:lnTo>
                <a:lnTo>
                  <a:pt x="278" y="182"/>
                </a:lnTo>
                <a:lnTo>
                  <a:pt x="267" y="182"/>
                </a:lnTo>
                <a:lnTo>
                  <a:pt x="256" y="182"/>
                </a:lnTo>
                <a:lnTo>
                  <a:pt x="245" y="182"/>
                </a:lnTo>
                <a:lnTo>
                  <a:pt x="234" y="182"/>
                </a:lnTo>
                <a:lnTo>
                  <a:pt x="223" y="178"/>
                </a:lnTo>
                <a:lnTo>
                  <a:pt x="215" y="165"/>
                </a:lnTo>
                <a:lnTo>
                  <a:pt x="208" y="152"/>
                </a:lnTo>
                <a:lnTo>
                  <a:pt x="204" y="139"/>
                </a:lnTo>
                <a:lnTo>
                  <a:pt x="204" y="126"/>
                </a:lnTo>
                <a:lnTo>
                  <a:pt x="204" y="113"/>
                </a:lnTo>
                <a:lnTo>
                  <a:pt x="204" y="100"/>
                </a:lnTo>
                <a:lnTo>
                  <a:pt x="204" y="87"/>
                </a:lnTo>
                <a:lnTo>
                  <a:pt x="204" y="74"/>
                </a:lnTo>
                <a:lnTo>
                  <a:pt x="204" y="61"/>
                </a:lnTo>
                <a:lnTo>
                  <a:pt x="197" y="48"/>
                </a:lnTo>
                <a:lnTo>
                  <a:pt x="193" y="35"/>
                </a:lnTo>
                <a:lnTo>
                  <a:pt x="189" y="22"/>
                </a:lnTo>
                <a:lnTo>
                  <a:pt x="178" y="22"/>
                </a:lnTo>
                <a:lnTo>
                  <a:pt x="167" y="17"/>
                </a:lnTo>
                <a:lnTo>
                  <a:pt x="156" y="13"/>
                </a:lnTo>
                <a:lnTo>
                  <a:pt x="145" y="4"/>
                </a:lnTo>
                <a:lnTo>
                  <a:pt x="134" y="0"/>
                </a:lnTo>
                <a:lnTo>
                  <a:pt x="122" y="0"/>
                </a:lnTo>
                <a:lnTo>
                  <a:pt x="111" y="0"/>
                </a:lnTo>
                <a:lnTo>
                  <a:pt x="100" y="0"/>
                </a:lnTo>
                <a:lnTo>
                  <a:pt x="89" y="0"/>
                </a:lnTo>
                <a:lnTo>
                  <a:pt x="78" y="0"/>
                </a:lnTo>
                <a:lnTo>
                  <a:pt x="67" y="9"/>
                </a:lnTo>
                <a:lnTo>
                  <a:pt x="67" y="22"/>
                </a:lnTo>
                <a:lnTo>
                  <a:pt x="56" y="26"/>
                </a:lnTo>
                <a:lnTo>
                  <a:pt x="48" y="39"/>
                </a:lnTo>
                <a:lnTo>
                  <a:pt x="45" y="52"/>
                </a:lnTo>
                <a:lnTo>
                  <a:pt x="37" y="65"/>
                </a:lnTo>
                <a:lnTo>
                  <a:pt x="30" y="78"/>
                </a:lnTo>
                <a:lnTo>
                  <a:pt x="26" y="91"/>
                </a:lnTo>
                <a:lnTo>
                  <a:pt x="22" y="104"/>
                </a:lnTo>
                <a:lnTo>
                  <a:pt x="19" y="117"/>
                </a:lnTo>
                <a:lnTo>
                  <a:pt x="15" y="130"/>
                </a:lnTo>
                <a:lnTo>
                  <a:pt x="11" y="143"/>
                </a:lnTo>
                <a:lnTo>
                  <a:pt x="11" y="156"/>
                </a:lnTo>
                <a:lnTo>
                  <a:pt x="7" y="169"/>
                </a:lnTo>
                <a:lnTo>
                  <a:pt x="4" y="182"/>
                </a:lnTo>
                <a:lnTo>
                  <a:pt x="0" y="195"/>
                </a:lnTo>
                <a:lnTo>
                  <a:pt x="0" y="208"/>
                </a:lnTo>
                <a:lnTo>
                  <a:pt x="0" y="221"/>
                </a:lnTo>
                <a:lnTo>
                  <a:pt x="0" y="234"/>
                </a:lnTo>
                <a:lnTo>
                  <a:pt x="0" y="247"/>
                </a:lnTo>
                <a:lnTo>
                  <a:pt x="0" y="260"/>
                </a:lnTo>
                <a:lnTo>
                  <a:pt x="0" y="273"/>
                </a:lnTo>
                <a:lnTo>
                  <a:pt x="0" y="286"/>
                </a:lnTo>
                <a:lnTo>
                  <a:pt x="0" y="299"/>
                </a:lnTo>
                <a:lnTo>
                  <a:pt x="0" y="312"/>
                </a:lnTo>
                <a:lnTo>
                  <a:pt x="4" y="325"/>
                </a:lnTo>
                <a:lnTo>
                  <a:pt x="15" y="334"/>
                </a:lnTo>
                <a:lnTo>
                  <a:pt x="22" y="347"/>
                </a:lnTo>
                <a:lnTo>
                  <a:pt x="30" y="360"/>
                </a:lnTo>
                <a:lnTo>
                  <a:pt x="37" y="373"/>
                </a:lnTo>
                <a:lnTo>
                  <a:pt x="45" y="386"/>
                </a:lnTo>
                <a:lnTo>
                  <a:pt x="52" y="399"/>
                </a:lnTo>
                <a:lnTo>
                  <a:pt x="63" y="408"/>
                </a:lnTo>
                <a:lnTo>
                  <a:pt x="74" y="412"/>
                </a:lnTo>
                <a:lnTo>
                  <a:pt x="85" y="421"/>
                </a:lnTo>
                <a:lnTo>
                  <a:pt x="97" y="430"/>
                </a:lnTo>
                <a:lnTo>
                  <a:pt x="108" y="438"/>
                </a:lnTo>
                <a:lnTo>
                  <a:pt x="119" y="443"/>
                </a:lnTo>
                <a:lnTo>
                  <a:pt x="130" y="443"/>
                </a:lnTo>
                <a:lnTo>
                  <a:pt x="141" y="443"/>
                </a:lnTo>
                <a:lnTo>
                  <a:pt x="152" y="443"/>
                </a:lnTo>
                <a:lnTo>
                  <a:pt x="163" y="443"/>
                </a:lnTo>
                <a:lnTo>
                  <a:pt x="174" y="443"/>
                </a:lnTo>
                <a:lnTo>
                  <a:pt x="186" y="443"/>
                </a:lnTo>
                <a:lnTo>
                  <a:pt x="197" y="434"/>
                </a:lnTo>
                <a:lnTo>
                  <a:pt x="208" y="421"/>
                </a:lnTo>
                <a:lnTo>
                  <a:pt x="215" y="408"/>
                </a:lnTo>
                <a:lnTo>
                  <a:pt x="223" y="395"/>
                </a:lnTo>
                <a:lnTo>
                  <a:pt x="230" y="382"/>
                </a:lnTo>
                <a:lnTo>
                  <a:pt x="234" y="369"/>
                </a:lnTo>
                <a:lnTo>
                  <a:pt x="238" y="356"/>
                </a:lnTo>
                <a:lnTo>
                  <a:pt x="245" y="343"/>
                </a:lnTo>
                <a:lnTo>
                  <a:pt x="245" y="330"/>
                </a:lnTo>
                <a:lnTo>
                  <a:pt x="241" y="317"/>
                </a:lnTo>
                <a:lnTo>
                  <a:pt x="238" y="304"/>
                </a:lnTo>
                <a:lnTo>
                  <a:pt x="234" y="291"/>
                </a:lnTo>
                <a:lnTo>
                  <a:pt x="234" y="278"/>
                </a:lnTo>
                <a:lnTo>
                  <a:pt x="234" y="265"/>
                </a:lnTo>
                <a:lnTo>
                  <a:pt x="238" y="252"/>
                </a:lnTo>
                <a:lnTo>
                  <a:pt x="249" y="252"/>
                </a:lnTo>
                <a:lnTo>
                  <a:pt x="260" y="252"/>
                </a:lnTo>
                <a:lnTo>
                  <a:pt x="271" y="252"/>
                </a:lnTo>
                <a:lnTo>
                  <a:pt x="282" y="260"/>
                </a:lnTo>
                <a:lnTo>
                  <a:pt x="293" y="265"/>
                </a:lnTo>
                <a:lnTo>
                  <a:pt x="304" y="265"/>
                </a:lnTo>
                <a:lnTo>
                  <a:pt x="316" y="265"/>
                </a:lnTo>
                <a:lnTo>
                  <a:pt x="327" y="265"/>
                </a:lnTo>
                <a:lnTo>
                  <a:pt x="338" y="265"/>
                </a:lnTo>
                <a:lnTo>
                  <a:pt x="349" y="265"/>
                </a:lnTo>
                <a:lnTo>
                  <a:pt x="360" y="265"/>
                </a:lnTo>
                <a:lnTo>
                  <a:pt x="371" y="265"/>
                </a:lnTo>
                <a:lnTo>
                  <a:pt x="382" y="256"/>
                </a:lnTo>
                <a:lnTo>
                  <a:pt x="393" y="252"/>
                </a:lnTo>
                <a:lnTo>
                  <a:pt x="401" y="265"/>
                </a:lnTo>
                <a:lnTo>
                  <a:pt x="401" y="278"/>
                </a:lnTo>
                <a:lnTo>
                  <a:pt x="397" y="291"/>
                </a:lnTo>
                <a:lnTo>
                  <a:pt x="390" y="304"/>
                </a:lnTo>
                <a:lnTo>
                  <a:pt x="386" y="317"/>
                </a:lnTo>
                <a:lnTo>
                  <a:pt x="382" y="330"/>
                </a:lnTo>
                <a:lnTo>
                  <a:pt x="382" y="343"/>
                </a:lnTo>
                <a:lnTo>
                  <a:pt x="382" y="356"/>
                </a:lnTo>
                <a:lnTo>
                  <a:pt x="386" y="369"/>
                </a:lnTo>
                <a:lnTo>
                  <a:pt x="397" y="378"/>
                </a:lnTo>
                <a:lnTo>
                  <a:pt x="401" y="391"/>
                </a:lnTo>
                <a:lnTo>
                  <a:pt x="405" y="404"/>
                </a:lnTo>
                <a:lnTo>
                  <a:pt x="416" y="412"/>
                </a:lnTo>
                <a:lnTo>
                  <a:pt x="427" y="417"/>
                </a:lnTo>
                <a:lnTo>
                  <a:pt x="438" y="425"/>
                </a:lnTo>
                <a:lnTo>
                  <a:pt x="449" y="434"/>
                </a:lnTo>
                <a:lnTo>
                  <a:pt x="460" y="438"/>
                </a:lnTo>
                <a:lnTo>
                  <a:pt x="471" y="447"/>
                </a:lnTo>
                <a:lnTo>
                  <a:pt x="483" y="447"/>
                </a:lnTo>
                <a:lnTo>
                  <a:pt x="494" y="447"/>
                </a:lnTo>
                <a:lnTo>
                  <a:pt x="505" y="438"/>
                </a:lnTo>
                <a:lnTo>
                  <a:pt x="516" y="434"/>
                </a:lnTo>
                <a:lnTo>
                  <a:pt x="527" y="430"/>
                </a:lnTo>
                <a:lnTo>
                  <a:pt x="538" y="425"/>
                </a:lnTo>
                <a:lnTo>
                  <a:pt x="553" y="412"/>
                </a:lnTo>
                <a:lnTo>
                  <a:pt x="564" y="408"/>
                </a:lnTo>
                <a:lnTo>
                  <a:pt x="575" y="399"/>
                </a:lnTo>
                <a:lnTo>
                  <a:pt x="583" y="386"/>
                </a:lnTo>
                <a:lnTo>
                  <a:pt x="590" y="373"/>
                </a:lnTo>
                <a:lnTo>
                  <a:pt x="598" y="360"/>
                </a:lnTo>
                <a:lnTo>
                  <a:pt x="601" y="347"/>
                </a:lnTo>
                <a:lnTo>
                  <a:pt x="609" y="334"/>
                </a:lnTo>
                <a:lnTo>
                  <a:pt x="612" y="321"/>
                </a:lnTo>
                <a:lnTo>
                  <a:pt x="616" y="308"/>
                </a:lnTo>
                <a:lnTo>
                  <a:pt x="624" y="295"/>
                </a:lnTo>
                <a:lnTo>
                  <a:pt x="627" y="282"/>
                </a:lnTo>
                <a:lnTo>
                  <a:pt x="627" y="269"/>
                </a:lnTo>
                <a:lnTo>
                  <a:pt x="631" y="256"/>
                </a:lnTo>
                <a:lnTo>
                  <a:pt x="631" y="243"/>
                </a:lnTo>
                <a:lnTo>
                  <a:pt x="631" y="230"/>
                </a:lnTo>
                <a:lnTo>
                  <a:pt x="631" y="217"/>
                </a:lnTo>
                <a:lnTo>
                  <a:pt x="631" y="204"/>
                </a:lnTo>
                <a:lnTo>
                  <a:pt x="631" y="191"/>
                </a:lnTo>
                <a:lnTo>
                  <a:pt x="631" y="178"/>
                </a:lnTo>
                <a:lnTo>
                  <a:pt x="627" y="165"/>
                </a:lnTo>
                <a:lnTo>
                  <a:pt x="624" y="152"/>
                </a:lnTo>
                <a:lnTo>
                  <a:pt x="620" y="139"/>
                </a:lnTo>
                <a:lnTo>
                  <a:pt x="616" y="126"/>
                </a:lnTo>
                <a:lnTo>
                  <a:pt x="612" y="113"/>
                </a:lnTo>
                <a:lnTo>
                  <a:pt x="609" y="100"/>
                </a:lnTo>
                <a:lnTo>
                  <a:pt x="605" y="87"/>
                </a:lnTo>
                <a:lnTo>
                  <a:pt x="605" y="74"/>
                </a:lnTo>
                <a:lnTo>
                  <a:pt x="598" y="61"/>
                </a:lnTo>
                <a:lnTo>
                  <a:pt x="590" y="48"/>
                </a:lnTo>
                <a:lnTo>
                  <a:pt x="579" y="43"/>
                </a:lnTo>
                <a:lnTo>
                  <a:pt x="568" y="35"/>
                </a:lnTo>
                <a:lnTo>
                  <a:pt x="557" y="26"/>
                </a:lnTo>
                <a:lnTo>
                  <a:pt x="546" y="13"/>
                </a:lnTo>
                <a:lnTo>
                  <a:pt x="534" y="4"/>
                </a:lnTo>
                <a:lnTo>
                  <a:pt x="523" y="0"/>
                </a:lnTo>
                <a:lnTo>
                  <a:pt x="512" y="0"/>
                </a:lnTo>
                <a:lnTo>
                  <a:pt x="501" y="0"/>
                </a:lnTo>
                <a:lnTo>
                  <a:pt x="490" y="0"/>
                </a:lnTo>
                <a:lnTo>
                  <a:pt x="479" y="0"/>
                </a:lnTo>
                <a:lnTo>
                  <a:pt x="468" y="0"/>
                </a:lnTo>
                <a:lnTo>
                  <a:pt x="464" y="13"/>
                </a:lnTo>
                <a:lnTo>
                  <a:pt x="453" y="22"/>
                </a:lnTo>
                <a:lnTo>
                  <a:pt x="449" y="35"/>
                </a:lnTo>
                <a:lnTo>
                  <a:pt x="438" y="39"/>
                </a:lnTo>
                <a:lnTo>
                  <a:pt x="434" y="52"/>
                </a:lnTo>
                <a:lnTo>
                  <a:pt x="427" y="65"/>
                </a:lnTo>
                <a:lnTo>
                  <a:pt x="427" y="78"/>
                </a:lnTo>
                <a:lnTo>
                  <a:pt x="427" y="91"/>
                </a:lnTo>
                <a:lnTo>
                  <a:pt x="427" y="104"/>
                </a:lnTo>
                <a:lnTo>
                  <a:pt x="427" y="117"/>
                </a:lnTo>
                <a:lnTo>
                  <a:pt x="423" y="130"/>
                </a:lnTo>
                <a:lnTo>
                  <a:pt x="423" y="143"/>
                </a:lnTo>
                <a:lnTo>
                  <a:pt x="423" y="156"/>
                </a:lnTo>
                <a:lnTo>
                  <a:pt x="390" y="169"/>
                </a:lnTo>
                <a:lnTo>
                  <a:pt x="379" y="174"/>
                </a:lnTo>
                <a:lnTo>
                  <a:pt x="367" y="178"/>
                </a:lnTo>
                <a:lnTo>
                  <a:pt x="356" y="178"/>
                </a:lnTo>
                <a:lnTo>
                  <a:pt x="341" y="178"/>
                </a:lnTo>
                <a:lnTo>
                  <a:pt x="330" y="182"/>
                </a:lnTo>
                <a:lnTo>
                  <a:pt x="319" y="182"/>
                </a:lnTo>
                <a:lnTo>
                  <a:pt x="308" y="182"/>
                </a:lnTo>
                <a:lnTo>
                  <a:pt x="297" y="178"/>
                </a:lnTo>
                <a:lnTo>
                  <a:pt x="313" y="176"/>
                </a:lnTo>
              </a:path>
            </a:pathLst>
          </a:custGeom>
          <a:solidFill>
            <a:srgbClr val="BC37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2" name="Freeform 9">
            <a:extLst>
              <a:ext uri="{FF2B5EF4-FFF2-40B4-BE49-F238E27FC236}">
                <a16:creationId xmlns:a16="http://schemas.microsoft.com/office/drawing/2014/main" id="{8CD42D97-18B1-BB4D-A109-833F6A380BFE}"/>
              </a:ext>
            </a:extLst>
          </p:cNvPr>
          <p:cNvSpPr>
            <a:spLocks/>
          </p:cNvSpPr>
          <p:nvPr/>
        </p:nvSpPr>
        <p:spPr bwMode="auto">
          <a:xfrm>
            <a:off x="6000751" y="2478882"/>
            <a:ext cx="155972" cy="151210"/>
          </a:xfrm>
          <a:custGeom>
            <a:avLst/>
            <a:gdLst>
              <a:gd name="T0" fmla="*/ 2147483646 w 131"/>
              <a:gd name="T1" fmla="*/ 2147483646 h 127"/>
              <a:gd name="T2" fmla="*/ 2147483646 w 131"/>
              <a:gd name="T3" fmla="*/ 2147483646 h 127"/>
              <a:gd name="T4" fmla="*/ 2147483646 w 131"/>
              <a:gd name="T5" fmla="*/ 2147483646 h 127"/>
              <a:gd name="T6" fmla="*/ 2147483646 w 131"/>
              <a:gd name="T7" fmla="*/ 2147483646 h 127"/>
              <a:gd name="T8" fmla="*/ 2147483646 w 131"/>
              <a:gd name="T9" fmla="*/ 2147483646 h 127"/>
              <a:gd name="T10" fmla="*/ 0 w 131"/>
              <a:gd name="T11" fmla="*/ 2147483646 h 127"/>
              <a:gd name="T12" fmla="*/ 0 w 131"/>
              <a:gd name="T13" fmla="*/ 2147483646 h 127"/>
              <a:gd name="T14" fmla="*/ 0 w 131"/>
              <a:gd name="T15" fmla="*/ 2147483646 h 127"/>
              <a:gd name="T16" fmla="*/ 0 w 131"/>
              <a:gd name="T17" fmla="*/ 2147483646 h 127"/>
              <a:gd name="T18" fmla="*/ 2147483646 w 131"/>
              <a:gd name="T19" fmla="*/ 2147483646 h 127"/>
              <a:gd name="T20" fmla="*/ 2147483646 w 131"/>
              <a:gd name="T21" fmla="*/ 2147483646 h 127"/>
              <a:gd name="T22" fmla="*/ 2147483646 w 131"/>
              <a:gd name="T23" fmla="*/ 2147483646 h 127"/>
              <a:gd name="T24" fmla="*/ 2147483646 w 131"/>
              <a:gd name="T25" fmla="*/ 2147483646 h 127"/>
              <a:gd name="T26" fmla="*/ 2147483646 w 131"/>
              <a:gd name="T27" fmla="*/ 2147483646 h 127"/>
              <a:gd name="T28" fmla="*/ 2147483646 w 131"/>
              <a:gd name="T29" fmla="*/ 2147483646 h 127"/>
              <a:gd name="T30" fmla="*/ 2147483646 w 131"/>
              <a:gd name="T31" fmla="*/ 2147483646 h 127"/>
              <a:gd name="T32" fmla="*/ 2147483646 w 131"/>
              <a:gd name="T33" fmla="*/ 2147483646 h 127"/>
              <a:gd name="T34" fmla="*/ 2147483646 w 131"/>
              <a:gd name="T35" fmla="*/ 2147483646 h 127"/>
              <a:gd name="T36" fmla="*/ 2147483646 w 131"/>
              <a:gd name="T37" fmla="*/ 2147483646 h 127"/>
              <a:gd name="T38" fmla="*/ 2147483646 w 131"/>
              <a:gd name="T39" fmla="*/ 2147483646 h 127"/>
              <a:gd name="T40" fmla="*/ 2147483646 w 131"/>
              <a:gd name="T41" fmla="*/ 2147483646 h 127"/>
              <a:gd name="T42" fmla="*/ 2147483646 w 131"/>
              <a:gd name="T43" fmla="*/ 2147483646 h 127"/>
              <a:gd name="T44" fmla="*/ 2147483646 w 131"/>
              <a:gd name="T45" fmla="*/ 2147483646 h 127"/>
              <a:gd name="T46" fmla="*/ 2147483646 w 131"/>
              <a:gd name="T47" fmla="*/ 2147483646 h 127"/>
              <a:gd name="T48" fmla="*/ 2147483646 w 131"/>
              <a:gd name="T49" fmla="*/ 2147483646 h 127"/>
              <a:gd name="T50" fmla="*/ 2147483646 w 131"/>
              <a:gd name="T51" fmla="*/ 2147483646 h 127"/>
              <a:gd name="T52" fmla="*/ 2147483646 w 131"/>
              <a:gd name="T53" fmla="*/ 2147483646 h 127"/>
              <a:gd name="T54" fmla="*/ 2147483646 w 131"/>
              <a:gd name="T55" fmla="*/ 2147483646 h 127"/>
              <a:gd name="T56" fmla="*/ 2147483646 w 131"/>
              <a:gd name="T57" fmla="*/ 2147483646 h 127"/>
              <a:gd name="T58" fmla="*/ 2147483646 w 131"/>
              <a:gd name="T59" fmla="*/ 0 h 127"/>
              <a:gd name="T60" fmla="*/ 2147483646 w 131"/>
              <a:gd name="T61" fmla="*/ 2147483646 h 12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31" h="127">
                <a:moveTo>
                  <a:pt x="49" y="9"/>
                </a:moveTo>
                <a:lnTo>
                  <a:pt x="37" y="13"/>
                </a:lnTo>
                <a:lnTo>
                  <a:pt x="26" y="17"/>
                </a:lnTo>
                <a:lnTo>
                  <a:pt x="15" y="26"/>
                </a:lnTo>
                <a:lnTo>
                  <a:pt x="4" y="30"/>
                </a:lnTo>
                <a:lnTo>
                  <a:pt x="0" y="43"/>
                </a:lnTo>
                <a:lnTo>
                  <a:pt x="0" y="56"/>
                </a:lnTo>
                <a:lnTo>
                  <a:pt x="0" y="70"/>
                </a:lnTo>
                <a:lnTo>
                  <a:pt x="0" y="83"/>
                </a:lnTo>
                <a:lnTo>
                  <a:pt x="4" y="96"/>
                </a:lnTo>
                <a:lnTo>
                  <a:pt x="11" y="109"/>
                </a:lnTo>
                <a:lnTo>
                  <a:pt x="56" y="126"/>
                </a:lnTo>
                <a:lnTo>
                  <a:pt x="67" y="126"/>
                </a:lnTo>
                <a:lnTo>
                  <a:pt x="78" y="126"/>
                </a:lnTo>
                <a:lnTo>
                  <a:pt x="89" y="126"/>
                </a:lnTo>
                <a:lnTo>
                  <a:pt x="100" y="126"/>
                </a:lnTo>
                <a:lnTo>
                  <a:pt x="111" y="122"/>
                </a:lnTo>
                <a:lnTo>
                  <a:pt x="119" y="109"/>
                </a:lnTo>
                <a:lnTo>
                  <a:pt x="123" y="96"/>
                </a:lnTo>
                <a:lnTo>
                  <a:pt x="130" y="83"/>
                </a:lnTo>
                <a:lnTo>
                  <a:pt x="130" y="70"/>
                </a:lnTo>
                <a:lnTo>
                  <a:pt x="130" y="56"/>
                </a:lnTo>
                <a:lnTo>
                  <a:pt x="123" y="43"/>
                </a:lnTo>
                <a:lnTo>
                  <a:pt x="111" y="35"/>
                </a:lnTo>
                <a:lnTo>
                  <a:pt x="104" y="22"/>
                </a:lnTo>
                <a:lnTo>
                  <a:pt x="93" y="17"/>
                </a:lnTo>
                <a:lnTo>
                  <a:pt x="82" y="9"/>
                </a:lnTo>
                <a:lnTo>
                  <a:pt x="71" y="4"/>
                </a:lnTo>
                <a:lnTo>
                  <a:pt x="59" y="4"/>
                </a:lnTo>
                <a:lnTo>
                  <a:pt x="48" y="0"/>
                </a:lnTo>
                <a:lnTo>
                  <a:pt x="49" y="9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3" name="Freeform 10">
            <a:extLst>
              <a:ext uri="{FF2B5EF4-FFF2-40B4-BE49-F238E27FC236}">
                <a16:creationId xmlns:a16="http://schemas.microsoft.com/office/drawing/2014/main" id="{78EF07C4-484E-AA4B-B48B-431C33B10B73}"/>
              </a:ext>
            </a:extLst>
          </p:cNvPr>
          <p:cNvSpPr>
            <a:spLocks/>
          </p:cNvSpPr>
          <p:nvPr/>
        </p:nvSpPr>
        <p:spPr bwMode="auto">
          <a:xfrm>
            <a:off x="6000751" y="2707482"/>
            <a:ext cx="155972" cy="151210"/>
          </a:xfrm>
          <a:custGeom>
            <a:avLst/>
            <a:gdLst>
              <a:gd name="T0" fmla="*/ 2147483646 w 131"/>
              <a:gd name="T1" fmla="*/ 2147483646 h 127"/>
              <a:gd name="T2" fmla="*/ 2147483646 w 131"/>
              <a:gd name="T3" fmla="*/ 2147483646 h 127"/>
              <a:gd name="T4" fmla="*/ 2147483646 w 131"/>
              <a:gd name="T5" fmla="*/ 2147483646 h 127"/>
              <a:gd name="T6" fmla="*/ 2147483646 w 131"/>
              <a:gd name="T7" fmla="*/ 2147483646 h 127"/>
              <a:gd name="T8" fmla="*/ 2147483646 w 131"/>
              <a:gd name="T9" fmla="*/ 2147483646 h 127"/>
              <a:gd name="T10" fmla="*/ 0 w 131"/>
              <a:gd name="T11" fmla="*/ 2147483646 h 127"/>
              <a:gd name="T12" fmla="*/ 0 w 131"/>
              <a:gd name="T13" fmla="*/ 2147483646 h 127"/>
              <a:gd name="T14" fmla="*/ 0 w 131"/>
              <a:gd name="T15" fmla="*/ 2147483646 h 127"/>
              <a:gd name="T16" fmla="*/ 0 w 131"/>
              <a:gd name="T17" fmla="*/ 2147483646 h 127"/>
              <a:gd name="T18" fmla="*/ 2147483646 w 131"/>
              <a:gd name="T19" fmla="*/ 2147483646 h 127"/>
              <a:gd name="T20" fmla="*/ 2147483646 w 131"/>
              <a:gd name="T21" fmla="*/ 2147483646 h 127"/>
              <a:gd name="T22" fmla="*/ 2147483646 w 131"/>
              <a:gd name="T23" fmla="*/ 2147483646 h 127"/>
              <a:gd name="T24" fmla="*/ 2147483646 w 131"/>
              <a:gd name="T25" fmla="*/ 2147483646 h 127"/>
              <a:gd name="T26" fmla="*/ 2147483646 w 131"/>
              <a:gd name="T27" fmla="*/ 2147483646 h 127"/>
              <a:gd name="T28" fmla="*/ 2147483646 w 131"/>
              <a:gd name="T29" fmla="*/ 2147483646 h 127"/>
              <a:gd name="T30" fmla="*/ 2147483646 w 131"/>
              <a:gd name="T31" fmla="*/ 2147483646 h 127"/>
              <a:gd name="T32" fmla="*/ 2147483646 w 131"/>
              <a:gd name="T33" fmla="*/ 2147483646 h 127"/>
              <a:gd name="T34" fmla="*/ 2147483646 w 131"/>
              <a:gd name="T35" fmla="*/ 2147483646 h 127"/>
              <a:gd name="T36" fmla="*/ 2147483646 w 131"/>
              <a:gd name="T37" fmla="*/ 2147483646 h 127"/>
              <a:gd name="T38" fmla="*/ 2147483646 w 131"/>
              <a:gd name="T39" fmla="*/ 2147483646 h 127"/>
              <a:gd name="T40" fmla="*/ 2147483646 w 131"/>
              <a:gd name="T41" fmla="*/ 2147483646 h 127"/>
              <a:gd name="T42" fmla="*/ 2147483646 w 131"/>
              <a:gd name="T43" fmla="*/ 2147483646 h 127"/>
              <a:gd name="T44" fmla="*/ 2147483646 w 131"/>
              <a:gd name="T45" fmla="*/ 2147483646 h 127"/>
              <a:gd name="T46" fmla="*/ 2147483646 w 131"/>
              <a:gd name="T47" fmla="*/ 2147483646 h 127"/>
              <a:gd name="T48" fmla="*/ 2147483646 w 131"/>
              <a:gd name="T49" fmla="*/ 2147483646 h 127"/>
              <a:gd name="T50" fmla="*/ 2147483646 w 131"/>
              <a:gd name="T51" fmla="*/ 2147483646 h 127"/>
              <a:gd name="T52" fmla="*/ 2147483646 w 131"/>
              <a:gd name="T53" fmla="*/ 2147483646 h 127"/>
              <a:gd name="T54" fmla="*/ 2147483646 w 131"/>
              <a:gd name="T55" fmla="*/ 2147483646 h 127"/>
              <a:gd name="T56" fmla="*/ 2147483646 w 131"/>
              <a:gd name="T57" fmla="*/ 2147483646 h 127"/>
              <a:gd name="T58" fmla="*/ 2147483646 w 131"/>
              <a:gd name="T59" fmla="*/ 0 h 127"/>
              <a:gd name="T60" fmla="*/ 2147483646 w 131"/>
              <a:gd name="T61" fmla="*/ 2147483646 h 12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31" h="127">
                <a:moveTo>
                  <a:pt x="49" y="9"/>
                </a:moveTo>
                <a:lnTo>
                  <a:pt x="37" y="13"/>
                </a:lnTo>
                <a:lnTo>
                  <a:pt x="26" y="17"/>
                </a:lnTo>
                <a:lnTo>
                  <a:pt x="15" y="26"/>
                </a:lnTo>
                <a:lnTo>
                  <a:pt x="4" y="30"/>
                </a:lnTo>
                <a:lnTo>
                  <a:pt x="0" y="43"/>
                </a:lnTo>
                <a:lnTo>
                  <a:pt x="0" y="56"/>
                </a:lnTo>
                <a:lnTo>
                  <a:pt x="0" y="70"/>
                </a:lnTo>
                <a:lnTo>
                  <a:pt x="0" y="83"/>
                </a:lnTo>
                <a:lnTo>
                  <a:pt x="4" y="96"/>
                </a:lnTo>
                <a:lnTo>
                  <a:pt x="11" y="109"/>
                </a:lnTo>
                <a:lnTo>
                  <a:pt x="56" y="126"/>
                </a:lnTo>
                <a:lnTo>
                  <a:pt x="67" y="126"/>
                </a:lnTo>
                <a:lnTo>
                  <a:pt x="78" y="126"/>
                </a:lnTo>
                <a:lnTo>
                  <a:pt x="89" y="126"/>
                </a:lnTo>
                <a:lnTo>
                  <a:pt x="100" y="126"/>
                </a:lnTo>
                <a:lnTo>
                  <a:pt x="111" y="122"/>
                </a:lnTo>
                <a:lnTo>
                  <a:pt x="119" y="109"/>
                </a:lnTo>
                <a:lnTo>
                  <a:pt x="123" y="96"/>
                </a:lnTo>
                <a:lnTo>
                  <a:pt x="130" y="83"/>
                </a:lnTo>
                <a:lnTo>
                  <a:pt x="130" y="70"/>
                </a:lnTo>
                <a:lnTo>
                  <a:pt x="130" y="56"/>
                </a:lnTo>
                <a:lnTo>
                  <a:pt x="123" y="43"/>
                </a:lnTo>
                <a:lnTo>
                  <a:pt x="111" y="35"/>
                </a:lnTo>
                <a:lnTo>
                  <a:pt x="104" y="22"/>
                </a:lnTo>
                <a:lnTo>
                  <a:pt x="93" y="17"/>
                </a:lnTo>
                <a:lnTo>
                  <a:pt x="82" y="9"/>
                </a:lnTo>
                <a:lnTo>
                  <a:pt x="71" y="4"/>
                </a:lnTo>
                <a:lnTo>
                  <a:pt x="59" y="4"/>
                </a:lnTo>
                <a:lnTo>
                  <a:pt x="48" y="0"/>
                </a:lnTo>
                <a:lnTo>
                  <a:pt x="49" y="9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4" name="Freeform 11">
            <a:extLst>
              <a:ext uri="{FF2B5EF4-FFF2-40B4-BE49-F238E27FC236}">
                <a16:creationId xmlns:a16="http://schemas.microsoft.com/office/drawing/2014/main" id="{6C4FA823-F2B2-B44E-AB7A-42CE7C0E54FB}"/>
              </a:ext>
            </a:extLst>
          </p:cNvPr>
          <p:cNvSpPr>
            <a:spLocks/>
          </p:cNvSpPr>
          <p:nvPr/>
        </p:nvSpPr>
        <p:spPr bwMode="auto">
          <a:xfrm>
            <a:off x="5543551" y="2421732"/>
            <a:ext cx="155972" cy="151210"/>
          </a:xfrm>
          <a:custGeom>
            <a:avLst/>
            <a:gdLst>
              <a:gd name="T0" fmla="*/ 2147483646 w 131"/>
              <a:gd name="T1" fmla="*/ 2147483646 h 127"/>
              <a:gd name="T2" fmla="*/ 2147483646 w 131"/>
              <a:gd name="T3" fmla="*/ 2147483646 h 127"/>
              <a:gd name="T4" fmla="*/ 2147483646 w 131"/>
              <a:gd name="T5" fmla="*/ 2147483646 h 127"/>
              <a:gd name="T6" fmla="*/ 2147483646 w 131"/>
              <a:gd name="T7" fmla="*/ 2147483646 h 127"/>
              <a:gd name="T8" fmla="*/ 2147483646 w 131"/>
              <a:gd name="T9" fmla="*/ 2147483646 h 127"/>
              <a:gd name="T10" fmla="*/ 0 w 131"/>
              <a:gd name="T11" fmla="*/ 2147483646 h 127"/>
              <a:gd name="T12" fmla="*/ 0 w 131"/>
              <a:gd name="T13" fmla="*/ 2147483646 h 127"/>
              <a:gd name="T14" fmla="*/ 0 w 131"/>
              <a:gd name="T15" fmla="*/ 2147483646 h 127"/>
              <a:gd name="T16" fmla="*/ 0 w 131"/>
              <a:gd name="T17" fmla="*/ 2147483646 h 127"/>
              <a:gd name="T18" fmla="*/ 2147483646 w 131"/>
              <a:gd name="T19" fmla="*/ 2147483646 h 127"/>
              <a:gd name="T20" fmla="*/ 2147483646 w 131"/>
              <a:gd name="T21" fmla="*/ 2147483646 h 127"/>
              <a:gd name="T22" fmla="*/ 2147483646 w 131"/>
              <a:gd name="T23" fmla="*/ 2147483646 h 127"/>
              <a:gd name="T24" fmla="*/ 2147483646 w 131"/>
              <a:gd name="T25" fmla="*/ 2147483646 h 127"/>
              <a:gd name="T26" fmla="*/ 2147483646 w 131"/>
              <a:gd name="T27" fmla="*/ 2147483646 h 127"/>
              <a:gd name="T28" fmla="*/ 2147483646 w 131"/>
              <a:gd name="T29" fmla="*/ 2147483646 h 127"/>
              <a:gd name="T30" fmla="*/ 2147483646 w 131"/>
              <a:gd name="T31" fmla="*/ 2147483646 h 127"/>
              <a:gd name="T32" fmla="*/ 2147483646 w 131"/>
              <a:gd name="T33" fmla="*/ 2147483646 h 127"/>
              <a:gd name="T34" fmla="*/ 2147483646 w 131"/>
              <a:gd name="T35" fmla="*/ 2147483646 h 127"/>
              <a:gd name="T36" fmla="*/ 2147483646 w 131"/>
              <a:gd name="T37" fmla="*/ 2147483646 h 127"/>
              <a:gd name="T38" fmla="*/ 2147483646 w 131"/>
              <a:gd name="T39" fmla="*/ 2147483646 h 127"/>
              <a:gd name="T40" fmla="*/ 2147483646 w 131"/>
              <a:gd name="T41" fmla="*/ 2147483646 h 127"/>
              <a:gd name="T42" fmla="*/ 2147483646 w 131"/>
              <a:gd name="T43" fmla="*/ 2147483646 h 127"/>
              <a:gd name="T44" fmla="*/ 2147483646 w 131"/>
              <a:gd name="T45" fmla="*/ 2147483646 h 127"/>
              <a:gd name="T46" fmla="*/ 2147483646 w 131"/>
              <a:gd name="T47" fmla="*/ 2147483646 h 127"/>
              <a:gd name="T48" fmla="*/ 2147483646 w 131"/>
              <a:gd name="T49" fmla="*/ 2147483646 h 127"/>
              <a:gd name="T50" fmla="*/ 2147483646 w 131"/>
              <a:gd name="T51" fmla="*/ 2147483646 h 127"/>
              <a:gd name="T52" fmla="*/ 2147483646 w 131"/>
              <a:gd name="T53" fmla="*/ 2147483646 h 127"/>
              <a:gd name="T54" fmla="*/ 2147483646 w 131"/>
              <a:gd name="T55" fmla="*/ 2147483646 h 127"/>
              <a:gd name="T56" fmla="*/ 2147483646 w 131"/>
              <a:gd name="T57" fmla="*/ 2147483646 h 127"/>
              <a:gd name="T58" fmla="*/ 2147483646 w 131"/>
              <a:gd name="T59" fmla="*/ 0 h 127"/>
              <a:gd name="T60" fmla="*/ 2147483646 w 131"/>
              <a:gd name="T61" fmla="*/ 2147483646 h 12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31" h="127">
                <a:moveTo>
                  <a:pt x="49" y="9"/>
                </a:moveTo>
                <a:lnTo>
                  <a:pt x="37" y="13"/>
                </a:lnTo>
                <a:lnTo>
                  <a:pt x="26" y="17"/>
                </a:lnTo>
                <a:lnTo>
                  <a:pt x="15" y="26"/>
                </a:lnTo>
                <a:lnTo>
                  <a:pt x="4" y="30"/>
                </a:lnTo>
                <a:lnTo>
                  <a:pt x="0" y="43"/>
                </a:lnTo>
                <a:lnTo>
                  <a:pt x="0" y="56"/>
                </a:lnTo>
                <a:lnTo>
                  <a:pt x="0" y="70"/>
                </a:lnTo>
                <a:lnTo>
                  <a:pt x="0" y="83"/>
                </a:lnTo>
                <a:lnTo>
                  <a:pt x="4" y="96"/>
                </a:lnTo>
                <a:lnTo>
                  <a:pt x="11" y="109"/>
                </a:lnTo>
                <a:lnTo>
                  <a:pt x="56" y="126"/>
                </a:lnTo>
                <a:lnTo>
                  <a:pt x="67" y="126"/>
                </a:lnTo>
                <a:lnTo>
                  <a:pt x="78" y="126"/>
                </a:lnTo>
                <a:lnTo>
                  <a:pt x="89" y="126"/>
                </a:lnTo>
                <a:lnTo>
                  <a:pt x="100" y="126"/>
                </a:lnTo>
                <a:lnTo>
                  <a:pt x="111" y="122"/>
                </a:lnTo>
                <a:lnTo>
                  <a:pt x="119" y="109"/>
                </a:lnTo>
                <a:lnTo>
                  <a:pt x="123" y="96"/>
                </a:lnTo>
                <a:lnTo>
                  <a:pt x="130" y="83"/>
                </a:lnTo>
                <a:lnTo>
                  <a:pt x="130" y="70"/>
                </a:lnTo>
                <a:lnTo>
                  <a:pt x="130" y="56"/>
                </a:lnTo>
                <a:lnTo>
                  <a:pt x="123" y="43"/>
                </a:lnTo>
                <a:lnTo>
                  <a:pt x="111" y="35"/>
                </a:lnTo>
                <a:lnTo>
                  <a:pt x="104" y="22"/>
                </a:lnTo>
                <a:lnTo>
                  <a:pt x="93" y="17"/>
                </a:lnTo>
                <a:lnTo>
                  <a:pt x="82" y="9"/>
                </a:lnTo>
                <a:lnTo>
                  <a:pt x="71" y="4"/>
                </a:lnTo>
                <a:lnTo>
                  <a:pt x="59" y="4"/>
                </a:lnTo>
                <a:lnTo>
                  <a:pt x="48" y="0"/>
                </a:lnTo>
                <a:lnTo>
                  <a:pt x="49" y="9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5" name="Freeform 12">
            <a:extLst>
              <a:ext uri="{FF2B5EF4-FFF2-40B4-BE49-F238E27FC236}">
                <a16:creationId xmlns:a16="http://schemas.microsoft.com/office/drawing/2014/main" id="{1F247AB4-8108-C748-AB25-B0BEC156C411}"/>
              </a:ext>
            </a:extLst>
          </p:cNvPr>
          <p:cNvSpPr>
            <a:spLocks/>
          </p:cNvSpPr>
          <p:nvPr/>
        </p:nvSpPr>
        <p:spPr bwMode="auto">
          <a:xfrm>
            <a:off x="5543551" y="2764632"/>
            <a:ext cx="155972" cy="151210"/>
          </a:xfrm>
          <a:custGeom>
            <a:avLst/>
            <a:gdLst>
              <a:gd name="T0" fmla="*/ 2147483646 w 131"/>
              <a:gd name="T1" fmla="*/ 2147483646 h 127"/>
              <a:gd name="T2" fmla="*/ 2147483646 w 131"/>
              <a:gd name="T3" fmla="*/ 2147483646 h 127"/>
              <a:gd name="T4" fmla="*/ 2147483646 w 131"/>
              <a:gd name="T5" fmla="*/ 2147483646 h 127"/>
              <a:gd name="T6" fmla="*/ 2147483646 w 131"/>
              <a:gd name="T7" fmla="*/ 2147483646 h 127"/>
              <a:gd name="T8" fmla="*/ 2147483646 w 131"/>
              <a:gd name="T9" fmla="*/ 2147483646 h 127"/>
              <a:gd name="T10" fmla="*/ 0 w 131"/>
              <a:gd name="T11" fmla="*/ 2147483646 h 127"/>
              <a:gd name="T12" fmla="*/ 0 w 131"/>
              <a:gd name="T13" fmla="*/ 2147483646 h 127"/>
              <a:gd name="T14" fmla="*/ 0 w 131"/>
              <a:gd name="T15" fmla="*/ 2147483646 h 127"/>
              <a:gd name="T16" fmla="*/ 0 w 131"/>
              <a:gd name="T17" fmla="*/ 2147483646 h 127"/>
              <a:gd name="T18" fmla="*/ 2147483646 w 131"/>
              <a:gd name="T19" fmla="*/ 2147483646 h 127"/>
              <a:gd name="T20" fmla="*/ 2147483646 w 131"/>
              <a:gd name="T21" fmla="*/ 2147483646 h 127"/>
              <a:gd name="T22" fmla="*/ 2147483646 w 131"/>
              <a:gd name="T23" fmla="*/ 2147483646 h 127"/>
              <a:gd name="T24" fmla="*/ 2147483646 w 131"/>
              <a:gd name="T25" fmla="*/ 2147483646 h 127"/>
              <a:gd name="T26" fmla="*/ 2147483646 w 131"/>
              <a:gd name="T27" fmla="*/ 2147483646 h 127"/>
              <a:gd name="T28" fmla="*/ 2147483646 w 131"/>
              <a:gd name="T29" fmla="*/ 2147483646 h 127"/>
              <a:gd name="T30" fmla="*/ 2147483646 w 131"/>
              <a:gd name="T31" fmla="*/ 2147483646 h 127"/>
              <a:gd name="T32" fmla="*/ 2147483646 w 131"/>
              <a:gd name="T33" fmla="*/ 2147483646 h 127"/>
              <a:gd name="T34" fmla="*/ 2147483646 w 131"/>
              <a:gd name="T35" fmla="*/ 2147483646 h 127"/>
              <a:gd name="T36" fmla="*/ 2147483646 w 131"/>
              <a:gd name="T37" fmla="*/ 2147483646 h 127"/>
              <a:gd name="T38" fmla="*/ 2147483646 w 131"/>
              <a:gd name="T39" fmla="*/ 2147483646 h 127"/>
              <a:gd name="T40" fmla="*/ 2147483646 w 131"/>
              <a:gd name="T41" fmla="*/ 2147483646 h 127"/>
              <a:gd name="T42" fmla="*/ 2147483646 w 131"/>
              <a:gd name="T43" fmla="*/ 2147483646 h 127"/>
              <a:gd name="T44" fmla="*/ 2147483646 w 131"/>
              <a:gd name="T45" fmla="*/ 2147483646 h 127"/>
              <a:gd name="T46" fmla="*/ 2147483646 w 131"/>
              <a:gd name="T47" fmla="*/ 2147483646 h 127"/>
              <a:gd name="T48" fmla="*/ 2147483646 w 131"/>
              <a:gd name="T49" fmla="*/ 2147483646 h 127"/>
              <a:gd name="T50" fmla="*/ 2147483646 w 131"/>
              <a:gd name="T51" fmla="*/ 2147483646 h 127"/>
              <a:gd name="T52" fmla="*/ 2147483646 w 131"/>
              <a:gd name="T53" fmla="*/ 2147483646 h 127"/>
              <a:gd name="T54" fmla="*/ 2147483646 w 131"/>
              <a:gd name="T55" fmla="*/ 2147483646 h 127"/>
              <a:gd name="T56" fmla="*/ 2147483646 w 131"/>
              <a:gd name="T57" fmla="*/ 2147483646 h 127"/>
              <a:gd name="T58" fmla="*/ 2147483646 w 131"/>
              <a:gd name="T59" fmla="*/ 0 h 127"/>
              <a:gd name="T60" fmla="*/ 2147483646 w 131"/>
              <a:gd name="T61" fmla="*/ 2147483646 h 12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31" h="127">
                <a:moveTo>
                  <a:pt x="49" y="9"/>
                </a:moveTo>
                <a:lnTo>
                  <a:pt x="37" y="13"/>
                </a:lnTo>
                <a:lnTo>
                  <a:pt x="26" y="17"/>
                </a:lnTo>
                <a:lnTo>
                  <a:pt x="15" y="26"/>
                </a:lnTo>
                <a:lnTo>
                  <a:pt x="4" y="30"/>
                </a:lnTo>
                <a:lnTo>
                  <a:pt x="0" y="43"/>
                </a:lnTo>
                <a:lnTo>
                  <a:pt x="0" y="56"/>
                </a:lnTo>
                <a:lnTo>
                  <a:pt x="0" y="70"/>
                </a:lnTo>
                <a:lnTo>
                  <a:pt x="0" y="83"/>
                </a:lnTo>
                <a:lnTo>
                  <a:pt x="4" y="96"/>
                </a:lnTo>
                <a:lnTo>
                  <a:pt x="11" y="109"/>
                </a:lnTo>
                <a:lnTo>
                  <a:pt x="56" y="126"/>
                </a:lnTo>
                <a:lnTo>
                  <a:pt x="67" y="126"/>
                </a:lnTo>
                <a:lnTo>
                  <a:pt x="78" y="126"/>
                </a:lnTo>
                <a:lnTo>
                  <a:pt x="89" y="126"/>
                </a:lnTo>
                <a:lnTo>
                  <a:pt x="100" y="126"/>
                </a:lnTo>
                <a:lnTo>
                  <a:pt x="111" y="122"/>
                </a:lnTo>
                <a:lnTo>
                  <a:pt x="119" y="109"/>
                </a:lnTo>
                <a:lnTo>
                  <a:pt x="123" y="96"/>
                </a:lnTo>
                <a:lnTo>
                  <a:pt x="130" y="83"/>
                </a:lnTo>
                <a:lnTo>
                  <a:pt x="130" y="70"/>
                </a:lnTo>
                <a:lnTo>
                  <a:pt x="130" y="56"/>
                </a:lnTo>
                <a:lnTo>
                  <a:pt x="123" y="43"/>
                </a:lnTo>
                <a:lnTo>
                  <a:pt x="111" y="35"/>
                </a:lnTo>
                <a:lnTo>
                  <a:pt x="104" y="22"/>
                </a:lnTo>
                <a:lnTo>
                  <a:pt x="93" y="17"/>
                </a:lnTo>
                <a:lnTo>
                  <a:pt x="82" y="9"/>
                </a:lnTo>
                <a:lnTo>
                  <a:pt x="71" y="4"/>
                </a:lnTo>
                <a:lnTo>
                  <a:pt x="59" y="4"/>
                </a:lnTo>
                <a:lnTo>
                  <a:pt x="48" y="0"/>
                </a:lnTo>
                <a:lnTo>
                  <a:pt x="49" y="9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6" name="Rectangle 13">
            <a:extLst>
              <a:ext uri="{FF2B5EF4-FFF2-40B4-BE49-F238E27FC236}">
                <a16:creationId xmlns:a16="http://schemas.microsoft.com/office/drawing/2014/main" id="{3B0EF649-8F01-894A-B311-888BF458C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3205163"/>
            <a:ext cx="676275" cy="390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6397" name="Rectangle 14">
            <a:extLst>
              <a:ext uri="{FF2B5EF4-FFF2-40B4-BE49-F238E27FC236}">
                <a16:creationId xmlns:a16="http://schemas.microsoft.com/office/drawing/2014/main" id="{1D41B643-83E5-F644-94CF-DBF7BFF64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235" y="3246835"/>
            <a:ext cx="688491" cy="34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l-GR">
                <a:latin typeface="Times New Roman" panose="02020603050405020304" pitchFamily="18" charset="0"/>
              </a:rPr>
              <a:t>  PTH</a:t>
            </a:r>
          </a:p>
        </p:txBody>
      </p:sp>
      <p:sp>
        <p:nvSpPr>
          <p:cNvPr id="16398" name="Rectangle 15">
            <a:extLst>
              <a:ext uri="{FF2B5EF4-FFF2-40B4-BE49-F238E27FC236}">
                <a16:creationId xmlns:a16="http://schemas.microsoft.com/office/drawing/2014/main" id="{9C3B67F3-8664-7F4C-BDD8-64B8BF11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813" y="1947863"/>
            <a:ext cx="561975" cy="504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6399" name="Rectangle 16">
            <a:extLst>
              <a:ext uri="{FF2B5EF4-FFF2-40B4-BE49-F238E27FC236}">
                <a16:creationId xmlns:a16="http://schemas.microsoft.com/office/drawing/2014/main" id="{9177AF2C-2524-A249-8E1A-906E81B32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635" y="2046685"/>
            <a:ext cx="329418" cy="34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l-GR">
                <a:latin typeface="Times New Roman" panose="02020603050405020304" pitchFamily="18" charset="0"/>
              </a:rPr>
              <a:t>Pi</a:t>
            </a:r>
          </a:p>
        </p:txBody>
      </p:sp>
      <p:sp>
        <p:nvSpPr>
          <p:cNvPr id="16400" name="Line 17">
            <a:extLst>
              <a:ext uri="{FF2B5EF4-FFF2-40B4-BE49-F238E27FC236}">
                <a16:creationId xmlns:a16="http://schemas.microsoft.com/office/drawing/2014/main" id="{1506E22A-979B-624E-914D-D66B42F366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0350" y="2052638"/>
            <a:ext cx="0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01" name="Rectangle 18">
            <a:extLst>
              <a:ext uri="{FF2B5EF4-FFF2-40B4-BE49-F238E27FC236}">
                <a16:creationId xmlns:a16="http://schemas.microsoft.com/office/drawing/2014/main" id="{0FDF5195-9331-AC4A-8D26-F892BB11D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13" y="1947863"/>
            <a:ext cx="676275" cy="504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6402" name="Rectangle 19">
            <a:extLst>
              <a:ext uri="{FF2B5EF4-FFF2-40B4-BE49-F238E27FC236}">
                <a16:creationId xmlns:a16="http://schemas.microsoft.com/office/drawing/2014/main" id="{BCCD3F94-9B29-2440-9630-C10158C1B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8385" y="2046685"/>
            <a:ext cx="557044" cy="34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l-GR">
                <a:latin typeface="Times New Roman" panose="02020603050405020304" pitchFamily="18" charset="0"/>
              </a:rPr>
              <a:t>Ca</a:t>
            </a:r>
            <a:r>
              <a:rPr lang="en-US" altLang="el-GR" baseline="30000">
                <a:latin typeface="Times New Roman" panose="02020603050405020304" pitchFamily="18" charset="0"/>
              </a:rPr>
              <a:t>2+</a:t>
            </a:r>
          </a:p>
        </p:txBody>
      </p:sp>
      <p:sp>
        <p:nvSpPr>
          <p:cNvPr id="16403" name="Line 20">
            <a:extLst>
              <a:ext uri="{FF2B5EF4-FFF2-40B4-BE49-F238E27FC236}">
                <a16:creationId xmlns:a16="http://schemas.microsoft.com/office/drawing/2014/main" id="{23A2410D-245E-EF44-84F4-6EC3A81633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1950" y="2062163"/>
            <a:ext cx="0" cy="33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04" name="Line 21">
            <a:extLst>
              <a:ext uri="{FF2B5EF4-FFF2-40B4-BE49-F238E27FC236}">
                <a16:creationId xmlns:a16="http://schemas.microsoft.com/office/drawing/2014/main" id="{E3B54371-ACAE-454B-AC26-CA38722575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5900" y="3776663"/>
            <a:ext cx="0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05" name="Rectangle 22">
            <a:extLst>
              <a:ext uri="{FF2B5EF4-FFF2-40B4-BE49-F238E27FC236}">
                <a16:creationId xmlns:a16="http://schemas.microsoft.com/office/drawing/2014/main" id="{7C9A5B07-B10E-BA46-9D69-199E6ACBE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335" y="3818335"/>
            <a:ext cx="1457612" cy="34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latin typeface="Times New Roman" panose="02020603050405020304" pitchFamily="18" charset="0"/>
              </a:rPr>
              <a:t>Νεφρική μάζα</a:t>
            </a:r>
            <a:endParaRPr lang="en-US" altLang="el-GR" sz="1800">
              <a:latin typeface="Times New Roman" panose="02020603050405020304" pitchFamily="18" charset="0"/>
            </a:endParaRPr>
          </a:p>
        </p:txBody>
      </p:sp>
      <p:sp>
        <p:nvSpPr>
          <p:cNvPr id="16406" name="Rectangle 23">
            <a:extLst>
              <a:ext uri="{FF2B5EF4-FFF2-40B4-BE49-F238E27FC236}">
                <a16:creationId xmlns:a16="http://schemas.microsoft.com/office/drawing/2014/main" id="{EEBDB5CF-8299-A54A-B399-1D71458A6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786" y="4732735"/>
            <a:ext cx="1098859" cy="34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l-GR">
                <a:latin typeface="Times New Roman" panose="02020603050405020304" pitchFamily="18" charset="0"/>
              </a:rPr>
              <a:t>25(OH)D</a:t>
            </a:r>
            <a:r>
              <a:rPr lang="en-US" altLang="el-GR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407" name="Rectangle 24">
            <a:extLst>
              <a:ext uri="{FF2B5EF4-FFF2-40B4-BE49-F238E27FC236}">
                <a16:creationId xmlns:a16="http://schemas.microsoft.com/office/drawing/2014/main" id="{9EEA4E80-A0A5-D444-9724-17C00AA84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485" y="4732735"/>
            <a:ext cx="1348928" cy="34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l-GR">
                <a:latin typeface="Times New Roman" panose="02020603050405020304" pitchFamily="18" charset="0"/>
              </a:rPr>
              <a:t>1,25(OH)</a:t>
            </a:r>
            <a:r>
              <a:rPr lang="en-US" altLang="el-GR" baseline="-25000">
                <a:latin typeface="Times New Roman" panose="02020603050405020304" pitchFamily="18" charset="0"/>
              </a:rPr>
              <a:t>2</a:t>
            </a:r>
            <a:r>
              <a:rPr lang="en-US" altLang="el-GR">
                <a:latin typeface="Times New Roman" panose="02020603050405020304" pitchFamily="18" charset="0"/>
              </a:rPr>
              <a:t>D</a:t>
            </a:r>
            <a:r>
              <a:rPr lang="en-US" altLang="el-GR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408" name="Rectangle 25">
            <a:extLst>
              <a:ext uri="{FF2B5EF4-FFF2-40B4-BE49-F238E27FC236}">
                <a16:creationId xmlns:a16="http://schemas.microsoft.com/office/drawing/2014/main" id="{654B32A6-9984-7F48-8525-6FF4E6559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635" y="4475560"/>
            <a:ext cx="1241527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l-GR" sz="1050">
                <a:latin typeface="Times New Roman" panose="02020603050405020304" pitchFamily="18" charset="0"/>
              </a:rPr>
              <a:t>1-alpha-hydroxylase</a:t>
            </a:r>
          </a:p>
        </p:txBody>
      </p:sp>
      <p:sp>
        <p:nvSpPr>
          <p:cNvPr id="16409" name="Line 26">
            <a:extLst>
              <a:ext uri="{FF2B5EF4-FFF2-40B4-BE49-F238E27FC236}">
                <a16:creationId xmlns:a16="http://schemas.microsoft.com/office/drawing/2014/main" id="{A5C2834E-4710-DD48-BE71-4A6C824B97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0350" y="4519613"/>
            <a:ext cx="0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10" name="Line 27">
            <a:extLst>
              <a:ext uri="{FF2B5EF4-FFF2-40B4-BE49-F238E27FC236}">
                <a16:creationId xmlns:a16="http://schemas.microsoft.com/office/drawing/2014/main" id="{0C84D922-47A4-604C-9C21-FA76158D09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5113" y="4857750"/>
            <a:ext cx="962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11" name="Rectangle 28">
            <a:extLst>
              <a:ext uri="{FF2B5EF4-FFF2-40B4-BE49-F238E27FC236}">
                <a16:creationId xmlns:a16="http://schemas.microsoft.com/office/drawing/2014/main" id="{AA631B89-D1B7-0640-9B39-3680AA635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813" y="4462463"/>
            <a:ext cx="1304925" cy="219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6412" name="Rectangle 29">
            <a:extLst>
              <a:ext uri="{FF2B5EF4-FFF2-40B4-BE49-F238E27FC236}">
                <a16:creationId xmlns:a16="http://schemas.microsoft.com/office/drawing/2014/main" id="{0A5A11EE-ED28-1249-8DB6-370F286DC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786" y="4493419"/>
            <a:ext cx="909705" cy="20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900">
                <a:latin typeface="Times New Roman" panose="02020603050405020304" pitchFamily="18" charset="0"/>
              </a:rPr>
              <a:t>1-</a:t>
            </a:r>
            <a:r>
              <a:rPr lang="el-GR" altLang="el-GR" sz="900">
                <a:latin typeface="Times New Roman" panose="02020603050405020304" pitchFamily="18" charset="0"/>
              </a:rPr>
              <a:t>α-υδροξυλάση</a:t>
            </a:r>
            <a:endParaRPr lang="en-US" altLang="el-GR" sz="900">
              <a:latin typeface="Times New Roman" panose="02020603050405020304" pitchFamily="18" charset="0"/>
            </a:endParaRPr>
          </a:p>
        </p:txBody>
      </p:sp>
      <p:sp>
        <p:nvSpPr>
          <p:cNvPr id="16413" name="Line 30">
            <a:extLst>
              <a:ext uri="{FF2B5EF4-FFF2-40B4-BE49-F238E27FC236}">
                <a16:creationId xmlns:a16="http://schemas.microsoft.com/office/drawing/2014/main" id="{3BF6802F-F8A5-8E4C-8022-09B9D5FC6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0350" y="4519613"/>
            <a:ext cx="0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14" name="Arc 31">
            <a:extLst>
              <a:ext uri="{FF2B5EF4-FFF2-40B4-BE49-F238E27FC236}">
                <a16:creationId xmlns:a16="http://schemas.microsoft.com/office/drawing/2014/main" id="{997338E0-F0C8-9A46-9400-BF21E654CB4D}"/>
              </a:ext>
            </a:extLst>
          </p:cNvPr>
          <p:cNvSpPr>
            <a:spLocks/>
          </p:cNvSpPr>
          <p:nvPr/>
        </p:nvSpPr>
        <p:spPr bwMode="auto">
          <a:xfrm>
            <a:off x="2628900" y="3606403"/>
            <a:ext cx="623888" cy="79533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15" name="Line 32">
            <a:extLst>
              <a:ext uri="{FF2B5EF4-FFF2-40B4-BE49-F238E27FC236}">
                <a16:creationId xmlns:a16="http://schemas.microsoft.com/office/drawing/2014/main" id="{87210F70-1B19-2F4E-B270-22C6B3FFB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748213"/>
            <a:ext cx="0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16" name="Arc 33">
            <a:extLst>
              <a:ext uri="{FF2B5EF4-FFF2-40B4-BE49-F238E27FC236}">
                <a16:creationId xmlns:a16="http://schemas.microsoft.com/office/drawing/2014/main" id="{7A1BA898-0CEB-7146-9C9F-4F1B1CFE7567}"/>
              </a:ext>
            </a:extLst>
          </p:cNvPr>
          <p:cNvSpPr>
            <a:spLocks/>
          </p:cNvSpPr>
          <p:nvPr/>
        </p:nvSpPr>
        <p:spPr bwMode="auto">
          <a:xfrm>
            <a:off x="2006203" y="2177653"/>
            <a:ext cx="566738" cy="395288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8"/>
                  <a:pt x="9643" y="24"/>
                  <a:pt x="2155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8"/>
                  <a:pt x="9643" y="24"/>
                  <a:pt x="21555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17" name="Line 34">
            <a:extLst>
              <a:ext uri="{FF2B5EF4-FFF2-40B4-BE49-F238E27FC236}">
                <a16:creationId xmlns:a16="http://schemas.microsoft.com/office/drawing/2014/main" id="{D6B683D3-9411-0940-A0AF-CD3BBBB84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6613" y="2114550"/>
            <a:ext cx="561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18" name="Arc 35">
            <a:extLst>
              <a:ext uri="{FF2B5EF4-FFF2-40B4-BE49-F238E27FC236}">
                <a16:creationId xmlns:a16="http://schemas.microsoft.com/office/drawing/2014/main" id="{69856C60-34D8-BD44-BC94-80731D2EEF93}"/>
              </a:ext>
            </a:extLst>
          </p:cNvPr>
          <p:cNvSpPr>
            <a:spLocks/>
          </p:cNvSpPr>
          <p:nvPr/>
        </p:nvSpPr>
        <p:spPr bwMode="auto">
          <a:xfrm>
            <a:off x="4457700" y="2577703"/>
            <a:ext cx="223838" cy="45243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19" name="Arc 36">
            <a:extLst>
              <a:ext uri="{FF2B5EF4-FFF2-40B4-BE49-F238E27FC236}">
                <a16:creationId xmlns:a16="http://schemas.microsoft.com/office/drawing/2014/main" id="{6D6CF358-A1CB-C54E-8BAB-0C5F5060683B}"/>
              </a:ext>
            </a:extLst>
          </p:cNvPr>
          <p:cNvSpPr>
            <a:spLocks/>
          </p:cNvSpPr>
          <p:nvPr/>
        </p:nvSpPr>
        <p:spPr bwMode="auto">
          <a:xfrm>
            <a:off x="4572000" y="4006453"/>
            <a:ext cx="109538" cy="68103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20" name="Line 37">
            <a:extLst>
              <a:ext uri="{FF2B5EF4-FFF2-40B4-BE49-F238E27FC236}">
                <a16:creationId xmlns:a16="http://schemas.microsoft.com/office/drawing/2014/main" id="{F625C77E-BCF3-684C-9877-1C5AE06BBC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9713" y="2967038"/>
            <a:ext cx="219075" cy="695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21" name="Oval 38">
            <a:extLst>
              <a:ext uri="{FF2B5EF4-FFF2-40B4-BE49-F238E27FC236}">
                <a16:creationId xmlns:a16="http://schemas.microsoft.com/office/drawing/2014/main" id="{50DCC742-2033-CF41-B7A0-77E276AAE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3719513"/>
            <a:ext cx="276225" cy="2762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6422" name="Line 39">
            <a:extLst>
              <a:ext uri="{FF2B5EF4-FFF2-40B4-BE49-F238E27FC236}">
                <a16:creationId xmlns:a16="http://schemas.microsoft.com/office/drawing/2014/main" id="{8BCC0226-C90C-AF42-9117-4F5066F288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0138" y="4005263"/>
            <a:ext cx="238125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23" name="Rectangle 40">
            <a:extLst>
              <a:ext uri="{FF2B5EF4-FFF2-40B4-BE49-F238E27FC236}">
                <a16:creationId xmlns:a16="http://schemas.microsoft.com/office/drawing/2014/main" id="{629BF9C4-D5AE-E042-924D-947BCD977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785" y="3704035"/>
            <a:ext cx="266901" cy="34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l-GR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424" name="Line 41">
            <a:extLst>
              <a:ext uri="{FF2B5EF4-FFF2-40B4-BE49-F238E27FC236}">
                <a16:creationId xmlns:a16="http://schemas.microsoft.com/office/drawing/2014/main" id="{DFB423DC-22B8-024E-B78D-7DCE99FD6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7550" y="4691063"/>
            <a:ext cx="0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25" name="Rectangle 43">
            <a:extLst>
              <a:ext uri="{FF2B5EF4-FFF2-40B4-BE49-F238E27FC236}">
                <a16:creationId xmlns:a16="http://schemas.microsoft.com/office/drawing/2014/main" id="{97D9035C-9DEC-554E-95D2-6AB4EC777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857501"/>
            <a:ext cx="773450" cy="29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500">
                <a:latin typeface="Times New Roman" panose="02020603050405020304" pitchFamily="18" charset="0"/>
              </a:rPr>
              <a:t>Οξέωση</a:t>
            </a:r>
            <a:endParaRPr lang="en-US" altLang="el-GR" sz="1500">
              <a:latin typeface="Times New Roman" panose="02020603050405020304" pitchFamily="18" charset="0"/>
            </a:endParaRPr>
          </a:p>
        </p:txBody>
      </p:sp>
      <p:sp>
        <p:nvSpPr>
          <p:cNvPr id="16426" name="Arc 44">
            <a:extLst>
              <a:ext uri="{FF2B5EF4-FFF2-40B4-BE49-F238E27FC236}">
                <a16:creationId xmlns:a16="http://schemas.microsoft.com/office/drawing/2014/main" id="{D2D3DCC1-F4C8-C846-8AA1-2C89A33896EC}"/>
              </a:ext>
            </a:extLst>
          </p:cNvPr>
          <p:cNvSpPr>
            <a:spLocks/>
          </p:cNvSpPr>
          <p:nvPr/>
        </p:nvSpPr>
        <p:spPr bwMode="auto">
          <a:xfrm>
            <a:off x="2343150" y="2863453"/>
            <a:ext cx="280988" cy="523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27" name="Arc 45">
            <a:extLst>
              <a:ext uri="{FF2B5EF4-FFF2-40B4-BE49-F238E27FC236}">
                <a16:creationId xmlns:a16="http://schemas.microsoft.com/office/drawing/2014/main" id="{263A8007-3F44-DA42-A729-9F58989AF8A5}"/>
              </a:ext>
            </a:extLst>
          </p:cNvPr>
          <p:cNvSpPr>
            <a:spLocks/>
          </p:cNvSpPr>
          <p:nvPr/>
        </p:nvSpPr>
        <p:spPr bwMode="auto">
          <a:xfrm>
            <a:off x="3028950" y="3200400"/>
            <a:ext cx="452438" cy="6238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28" name="Oval 46">
            <a:extLst>
              <a:ext uri="{FF2B5EF4-FFF2-40B4-BE49-F238E27FC236}">
                <a16:creationId xmlns:a16="http://schemas.microsoft.com/office/drawing/2014/main" id="{14CFDF75-B472-A446-BC36-DECD217D4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3833813"/>
            <a:ext cx="276225" cy="2762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6429" name="Line 47">
            <a:extLst>
              <a:ext uri="{FF2B5EF4-FFF2-40B4-BE49-F238E27FC236}">
                <a16:creationId xmlns:a16="http://schemas.microsoft.com/office/drawing/2014/main" id="{BBE1AC82-38FA-4145-A3C1-BC05530D1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3763" y="3943350"/>
            <a:ext cx="161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30" name="Line 48">
            <a:extLst>
              <a:ext uri="{FF2B5EF4-FFF2-40B4-BE49-F238E27FC236}">
                <a16:creationId xmlns:a16="http://schemas.microsoft.com/office/drawing/2014/main" id="{ED6F8B07-FB05-5548-8D25-438A0A436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4176713"/>
            <a:ext cx="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31" name="Line 49">
            <a:extLst>
              <a:ext uri="{FF2B5EF4-FFF2-40B4-BE49-F238E27FC236}">
                <a16:creationId xmlns:a16="http://schemas.microsoft.com/office/drawing/2014/main" id="{C326A0C6-1496-0C4C-8CC7-25B67A545C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5100" y="3252788"/>
            <a:ext cx="0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32" name="Arc 50">
            <a:extLst>
              <a:ext uri="{FF2B5EF4-FFF2-40B4-BE49-F238E27FC236}">
                <a16:creationId xmlns:a16="http://schemas.microsoft.com/office/drawing/2014/main" id="{23B0B695-C0D4-B841-BA59-A4B6D79EDC4B}"/>
              </a:ext>
            </a:extLst>
          </p:cNvPr>
          <p:cNvSpPr>
            <a:spLocks/>
          </p:cNvSpPr>
          <p:nvPr/>
        </p:nvSpPr>
        <p:spPr bwMode="auto">
          <a:xfrm>
            <a:off x="6286500" y="2749153"/>
            <a:ext cx="452438" cy="3952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33" name="Arc 51">
            <a:extLst>
              <a:ext uri="{FF2B5EF4-FFF2-40B4-BE49-F238E27FC236}">
                <a16:creationId xmlns:a16="http://schemas.microsoft.com/office/drawing/2014/main" id="{83EC0384-C86D-AB46-83FC-F2CD5755389C}"/>
              </a:ext>
            </a:extLst>
          </p:cNvPr>
          <p:cNvSpPr>
            <a:spLocks/>
          </p:cNvSpPr>
          <p:nvPr/>
        </p:nvSpPr>
        <p:spPr bwMode="auto">
          <a:xfrm>
            <a:off x="6457950" y="3657600"/>
            <a:ext cx="338138" cy="9096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34" name="Arc 52">
            <a:extLst>
              <a:ext uri="{FF2B5EF4-FFF2-40B4-BE49-F238E27FC236}">
                <a16:creationId xmlns:a16="http://schemas.microsoft.com/office/drawing/2014/main" id="{72040F3A-CA6B-E448-A339-2C08E314AA8B}"/>
              </a:ext>
            </a:extLst>
          </p:cNvPr>
          <p:cNvSpPr>
            <a:spLocks/>
          </p:cNvSpPr>
          <p:nvPr/>
        </p:nvSpPr>
        <p:spPr bwMode="auto">
          <a:xfrm>
            <a:off x="4857750" y="2120503"/>
            <a:ext cx="681038" cy="22383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35" name="Arc 53">
            <a:extLst>
              <a:ext uri="{FF2B5EF4-FFF2-40B4-BE49-F238E27FC236}">
                <a16:creationId xmlns:a16="http://schemas.microsoft.com/office/drawing/2014/main" id="{30559879-56E6-A34E-AC21-8D870D435B5B}"/>
              </a:ext>
            </a:extLst>
          </p:cNvPr>
          <p:cNvSpPr>
            <a:spLocks/>
          </p:cNvSpPr>
          <p:nvPr/>
        </p:nvSpPr>
        <p:spPr bwMode="auto">
          <a:xfrm>
            <a:off x="2977753" y="1606153"/>
            <a:ext cx="1881188" cy="223838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6"/>
                  <a:pt x="9662" y="7"/>
                  <a:pt x="21586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6"/>
                  <a:pt x="9662" y="7"/>
                  <a:pt x="21586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36" name="Arc 54">
            <a:extLst>
              <a:ext uri="{FF2B5EF4-FFF2-40B4-BE49-F238E27FC236}">
                <a16:creationId xmlns:a16="http://schemas.microsoft.com/office/drawing/2014/main" id="{D6C78ECB-098F-904B-9B26-0ADAA8050B1F}"/>
              </a:ext>
            </a:extLst>
          </p:cNvPr>
          <p:cNvSpPr>
            <a:spLocks/>
          </p:cNvSpPr>
          <p:nvPr/>
        </p:nvSpPr>
        <p:spPr bwMode="auto">
          <a:xfrm>
            <a:off x="4857750" y="1606153"/>
            <a:ext cx="738188" cy="6238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437" name="Oval 55">
            <a:extLst>
              <a:ext uri="{FF2B5EF4-FFF2-40B4-BE49-F238E27FC236}">
                <a16:creationId xmlns:a16="http://schemas.microsoft.com/office/drawing/2014/main" id="{F75F2B59-225B-2748-9195-9DC176954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13" y="2119313"/>
            <a:ext cx="276225" cy="2762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6438" name="Rectangle 56">
            <a:extLst>
              <a:ext uri="{FF2B5EF4-FFF2-40B4-BE49-F238E27FC236}">
                <a16:creationId xmlns:a16="http://schemas.microsoft.com/office/drawing/2014/main" id="{F9AE9FD8-6D38-D746-A4EC-BCDF5B3B8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4285" y="2103835"/>
            <a:ext cx="266901" cy="34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l-GR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439" name="Rectangle 57">
            <a:extLst>
              <a:ext uri="{FF2B5EF4-FFF2-40B4-BE49-F238E27FC236}">
                <a16:creationId xmlns:a16="http://schemas.microsoft.com/office/drawing/2014/main" id="{78C3EB16-9E22-D44D-A0DD-0B20E6AF6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256" y="1013792"/>
            <a:ext cx="8853745" cy="4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 dirty="0">
                <a:solidFill>
                  <a:schemeClr val="tx2"/>
                </a:solidFill>
              </a:rPr>
              <a:t>      </a:t>
            </a:r>
            <a:r>
              <a:rPr lang="el-GR" altLang="el-GR" sz="2700" b="1" dirty="0">
                <a:latin typeface="+mj-lt"/>
              </a:rPr>
              <a:t>Οστική νόσος στη χρόνια νεφρική νόσο</a:t>
            </a:r>
            <a:endParaRPr lang="en-US" altLang="el-GR" sz="2700" b="1" dirty="0">
              <a:latin typeface="+mj-lt"/>
            </a:endParaRPr>
          </a:p>
        </p:txBody>
      </p:sp>
      <p:sp>
        <p:nvSpPr>
          <p:cNvPr id="16440" name="Rectangle 58">
            <a:extLst>
              <a:ext uri="{FF2B5EF4-FFF2-40B4-BE49-F238E27FC236}">
                <a16:creationId xmlns:a16="http://schemas.microsoft.com/office/drawing/2014/main" id="{5BA63877-BB66-954F-8430-73E76A733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1" y="2686051"/>
            <a:ext cx="1140537" cy="4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350">
                <a:latin typeface="Times New Roman" panose="02020603050405020304" pitchFamily="18" charset="0"/>
              </a:rPr>
              <a:t>Επηρεασμένη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350">
                <a:latin typeface="Times New Roman" panose="02020603050405020304" pitchFamily="18" charset="0"/>
              </a:rPr>
              <a:t>απορρόφηση</a:t>
            </a:r>
            <a:endParaRPr lang="en-US" altLang="el-GR" sz="1350">
              <a:latin typeface="Times New Roman" panose="02020603050405020304" pitchFamily="18" charset="0"/>
            </a:endParaRPr>
          </a:p>
        </p:txBody>
      </p:sp>
      <p:sp>
        <p:nvSpPr>
          <p:cNvPr id="16441" name="Rectangle 59">
            <a:extLst>
              <a:ext uri="{FF2B5EF4-FFF2-40B4-BE49-F238E27FC236}">
                <a16:creationId xmlns:a16="http://schemas.microsoft.com/office/drawing/2014/main" id="{B5DDE58D-509B-CA4F-9735-E026A8474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636" y="4789885"/>
            <a:ext cx="1704794" cy="6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latin typeface="Times New Roman" panose="02020603050405020304" pitchFamily="18" charset="0"/>
              </a:rPr>
              <a:t>Ινώδης Κυστική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latin typeface="Times New Roman" panose="02020603050405020304" pitchFamily="18" charset="0"/>
              </a:rPr>
              <a:t>Οστείτιδα</a:t>
            </a:r>
            <a:endParaRPr lang="en-US" altLang="el-GR" sz="1800">
              <a:latin typeface="Times New Roman" panose="02020603050405020304" pitchFamily="18" charset="0"/>
            </a:endParaRPr>
          </a:p>
        </p:txBody>
      </p:sp>
      <p:sp>
        <p:nvSpPr>
          <p:cNvPr id="2" name="Έλλειψη 1">
            <a:extLst>
              <a:ext uri="{FF2B5EF4-FFF2-40B4-BE49-F238E27FC236}">
                <a16:creationId xmlns:a16="http://schemas.microsoft.com/office/drawing/2014/main" id="{7D504B34-4300-E343-B6D4-8F794C9AD60C}"/>
              </a:ext>
            </a:extLst>
          </p:cNvPr>
          <p:cNvSpPr/>
          <p:nvPr/>
        </p:nvSpPr>
        <p:spPr>
          <a:xfrm>
            <a:off x="5971185" y="3012282"/>
            <a:ext cx="1551259" cy="10360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5960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>
            <a:extLst>
              <a:ext uri="{FF2B5EF4-FFF2-40B4-BE49-F238E27FC236}">
                <a16:creationId xmlns:a16="http://schemas.microsoft.com/office/drawing/2014/main" id="{6880C2D8-1BCA-5C44-B8D4-0D63027F5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541" y="2078833"/>
            <a:ext cx="3294459" cy="39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Κίνδυνος ανάπτυξης </a:t>
            </a:r>
          </a:p>
          <a:p>
            <a:pPr eaLnBrk="1" hangingPunct="1">
              <a:lnSpc>
                <a:spcPct val="130000"/>
              </a:lnSpc>
            </a:pPr>
            <a:r>
              <a:rPr lang="el-GR" alt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δυνητικά θανατηφόρων επιπλοκών </a:t>
            </a:r>
          </a:p>
          <a:p>
            <a:pPr eaLnBrk="1" hangingPunct="1">
              <a:lnSpc>
                <a:spcPct val="130000"/>
              </a:lnSpc>
            </a:pPr>
            <a:r>
              <a:rPr lang="el-GR" alt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↓</a:t>
            </a:r>
          </a:p>
          <a:p>
            <a:pPr eaLnBrk="1" hangingPunct="1">
              <a:lnSpc>
                <a:spcPct val="130000"/>
              </a:lnSpc>
            </a:pPr>
            <a:r>
              <a:rPr lang="el-GR" alt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Αγγειακές </a:t>
            </a:r>
            <a:r>
              <a:rPr lang="el-GR" altLang="el-GR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επασβεστώσεις</a:t>
            </a:r>
            <a:endParaRPr lang="el-GR" altLang="el-GR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endParaRPr lang="el-GR" altLang="el-GR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l-GR" alt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Ασβεστώσεις μαλακών μορίων</a:t>
            </a:r>
          </a:p>
          <a:p>
            <a:pPr eaLnBrk="1" hangingPunct="1">
              <a:lnSpc>
                <a:spcPct val="130000"/>
              </a:lnSpc>
            </a:pPr>
            <a:endParaRPr lang="el-GR" altLang="el-GR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l-GR" altLang="el-GR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74755" name="Picture 2">
            <a:extLst>
              <a:ext uri="{FF2B5EF4-FFF2-40B4-BE49-F238E27FC236}">
                <a16:creationId xmlns:a16="http://schemas.microsoft.com/office/drawing/2014/main" id="{B1E502FF-2EC9-6F42-9ADE-42595E9AD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6"/>
          <a:stretch>
            <a:fillRect/>
          </a:stretch>
        </p:blipFill>
        <p:spPr bwMode="auto">
          <a:xfrm>
            <a:off x="4950619" y="2078831"/>
            <a:ext cx="2915841" cy="328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D2212F82-2490-B041-98D3-5B95163CE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19" y="609600"/>
            <a:ext cx="8655908" cy="81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67500" tIns="35100" rIns="67500" bIns="35100">
            <a:spAutoFit/>
          </a:bodyPr>
          <a:lstStyle/>
          <a:p>
            <a:pPr>
              <a:lnSpc>
                <a:spcPct val="12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l-G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6" charset="0"/>
              </a:rPr>
              <a:t>Προβλήματα από τη διόρθωση του δευτεροπαθούς </a:t>
            </a:r>
            <a:r>
              <a:rPr lang="el-GR" sz="2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6" charset="0"/>
              </a:rPr>
              <a:t>υπερπαραθυρεοειδισμού</a:t>
            </a:r>
            <a:endParaRPr lang="el-GR" sz="21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6" charset="0"/>
            </a:endParaRPr>
          </a:p>
        </p:txBody>
      </p:sp>
      <p:sp>
        <p:nvSpPr>
          <p:cNvPr id="74757" name="Line 4">
            <a:extLst>
              <a:ext uri="{FF2B5EF4-FFF2-40B4-BE49-F238E27FC236}">
                <a16:creationId xmlns:a16="http://schemas.microsoft.com/office/drawing/2014/main" id="{D91FE0C9-4000-2C4E-AB7B-8ABBEE62D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6226" y="3752850"/>
            <a:ext cx="1512094" cy="1191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9022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03C363B2-4948-D241-A9AB-C672207CE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838200"/>
          </a:xfrm>
        </p:spPr>
        <p:txBody>
          <a:bodyPr vert="horz" wrap="square" lIns="67866" tIns="33338" rIns="67866" bIns="33338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l-GR" altLang="el-GR" sz="2800" dirty="0">
                <a:ea typeface="ＭＳ Ｐゴシック" panose="020B0600070205080204" pitchFamily="34" charset="-128"/>
              </a:rPr>
              <a:t>Ρύθμιση </a:t>
            </a:r>
            <a:r>
              <a:rPr lang="en-US" altLang="el-GR" sz="2800" dirty="0">
                <a:ea typeface="ＭＳ Ｐゴシック" panose="020B0600070205080204" pitchFamily="34" charset="-128"/>
              </a:rPr>
              <a:t>Ca</a:t>
            </a:r>
            <a:r>
              <a:rPr lang="el-GR" altLang="el-GR" sz="2800" dirty="0">
                <a:ea typeface="ＭＳ Ｐゴシック" panose="020B0600070205080204" pitchFamily="34" charset="-128"/>
              </a:rPr>
              <a:t>, </a:t>
            </a:r>
            <a:r>
              <a:rPr lang="en-US" altLang="el-GR" sz="2800" dirty="0">
                <a:ea typeface="ＭＳ Ｐゴシック" panose="020B0600070205080204" pitchFamily="34" charset="-128"/>
              </a:rPr>
              <a:t>P</a:t>
            </a:r>
            <a:r>
              <a:rPr lang="el-GR" altLang="el-GR" sz="2800" dirty="0">
                <a:ea typeface="ＭＳ Ｐゴシック" panose="020B0600070205080204" pitchFamily="34" charset="-128"/>
              </a:rPr>
              <a:t> &amp; οστικού μεταβολισμού</a:t>
            </a:r>
            <a:r>
              <a:rPr lang="en-US" altLang="el-GR" sz="2800" dirty="0">
                <a:ea typeface="ＭＳ Ｐゴシック" panose="020B0600070205080204" pitchFamily="34" charset="-128"/>
              </a:rPr>
              <a:t> </a:t>
            </a:r>
            <a:r>
              <a:rPr lang="el-GR" altLang="el-GR" sz="2800" dirty="0">
                <a:ea typeface="ＭＳ Ｐゴシック" panose="020B0600070205080204" pitchFamily="34" charset="-128"/>
              </a:rPr>
              <a:t>στη ΧΝΝ</a:t>
            </a:r>
            <a:endParaRPr lang="en-US" altLang="el-GR" sz="2800" dirty="0">
              <a:ea typeface="ＭＳ Ｐゴシック" panose="020B0600070205080204" pitchFamily="34" charset="-128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AE1ACBCA-CC13-1649-9E76-1BDDB918D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5512"/>
            <a:ext cx="8205316" cy="3886200"/>
          </a:xfrm>
        </p:spPr>
        <p:txBody>
          <a:bodyPr vert="horz" wrap="square" lIns="67866" tIns="33338" rIns="67866" bIns="33338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l-GR" sz="1575" dirty="0">
              <a:ea typeface="ＭＳ Ｐゴシック" panose="020B0600070205080204" pitchFamily="34" charset="-128"/>
            </a:endParaRPr>
          </a:p>
          <a:p>
            <a:pPr lvl="1" indent="-257175">
              <a:buClr>
                <a:schemeClr val="bg2"/>
              </a:buClr>
              <a:buFont typeface="Wingdings" pitchFamily="2" charset="2"/>
              <a:buChar char="§"/>
            </a:pPr>
            <a:r>
              <a:rPr lang="el-GR" altLang="el-GR" sz="2700" dirty="0">
                <a:solidFill>
                  <a:srgbClr val="0432FF"/>
                </a:solidFill>
                <a:ea typeface="Arial" panose="020B0604020202020204" pitchFamily="34" charset="0"/>
              </a:rPr>
              <a:t>Διαιτητικός περιορισμός στη πρόσληψη φωσφόρου </a:t>
            </a:r>
            <a:endParaRPr lang="en-US" altLang="el-GR" sz="2700" dirty="0">
              <a:solidFill>
                <a:srgbClr val="0432FF"/>
              </a:solidFill>
              <a:ea typeface="Arial" panose="020B0604020202020204" pitchFamily="34" charset="0"/>
            </a:endParaRPr>
          </a:p>
          <a:p>
            <a:pPr lvl="1" indent="-257175">
              <a:buClr>
                <a:schemeClr val="bg2"/>
              </a:buClr>
              <a:buFont typeface="Wingdings" pitchFamily="2" charset="2"/>
              <a:buChar char="§"/>
            </a:pPr>
            <a:r>
              <a:rPr lang="el-GR" altLang="el-GR" sz="2700" dirty="0" err="1">
                <a:solidFill>
                  <a:srgbClr val="0432FF"/>
                </a:solidFill>
                <a:ea typeface="Arial" panose="020B0604020202020204" pitchFamily="34" charset="0"/>
              </a:rPr>
              <a:t>Φωσφοροδευσμευτικοί</a:t>
            </a:r>
            <a:r>
              <a:rPr lang="el-GR" altLang="el-GR" sz="2700" dirty="0">
                <a:solidFill>
                  <a:srgbClr val="0432FF"/>
                </a:solidFill>
                <a:ea typeface="Arial" panose="020B0604020202020204" pitchFamily="34" charset="0"/>
              </a:rPr>
              <a:t> παράγοντες</a:t>
            </a:r>
            <a:r>
              <a:rPr lang="en-US" altLang="el-GR" sz="2700" dirty="0">
                <a:solidFill>
                  <a:srgbClr val="0432FF"/>
                </a:solidFill>
                <a:ea typeface="Arial" panose="020B0604020202020204" pitchFamily="34" charset="0"/>
              </a:rPr>
              <a:t>:</a:t>
            </a:r>
            <a:endParaRPr lang="el-GR" altLang="el-GR" sz="2700" dirty="0">
              <a:solidFill>
                <a:srgbClr val="0432FF"/>
              </a:solidFill>
              <a:ea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l-GR" altLang="el-GR" sz="1800" dirty="0">
                <a:ea typeface="Arial" panose="020B0604020202020204" pitchFamily="34" charset="0"/>
              </a:rPr>
              <a:t>Άλατα ασβεστίου </a:t>
            </a:r>
            <a:endParaRPr lang="en-US" altLang="el-GR" sz="1800" dirty="0">
              <a:solidFill>
                <a:srgbClr val="FF6600"/>
              </a:solidFill>
              <a:ea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altLang="el-GR" sz="1800" dirty="0" err="1">
                <a:ea typeface="Arial" panose="020B0604020202020204" pitchFamily="34" charset="0"/>
              </a:rPr>
              <a:t>Sevelamer</a:t>
            </a:r>
            <a:r>
              <a:rPr lang="en-US" altLang="el-GR" sz="1800" dirty="0">
                <a:ea typeface="Arial" panose="020B0604020202020204" pitchFamily="34" charset="0"/>
              </a:rPr>
              <a:t> </a:t>
            </a:r>
            <a:r>
              <a:rPr lang="en-US" altLang="el-GR" sz="1800" dirty="0" err="1">
                <a:ea typeface="Arial" panose="020B0604020202020204" pitchFamily="34" charset="0"/>
              </a:rPr>
              <a:t>HCl</a:t>
            </a:r>
            <a:endParaRPr lang="el-GR" altLang="el-GR" sz="1800" dirty="0">
              <a:ea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altLang="el-GR" sz="1800" dirty="0">
                <a:ea typeface="Arial" panose="020B0604020202020204" pitchFamily="34" charset="0"/>
              </a:rPr>
              <a:t>Lanthanum carbonate  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altLang="el-GR" sz="1800" dirty="0">
                <a:ea typeface="Arial" panose="020B0604020202020204" pitchFamily="34" charset="0"/>
              </a:rPr>
              <a:t>Al(OH)</a:t>
            </a:r>
            <a:r>
              <a:rPr lang="en-US" altLang="el-GR" sz="1800" baseline="-25000" dirty="0">
                <a:ea typeface="Arial" panose="020B0604020202020204" pitchFamily="34" charset="0"/>
              </a:rPr>
              <a:t>3</a:t>
            </a:r>
            <a:r>
              <a:rPr lang="el-GR" altLang="el-GR" sz="1800" baseline="-25000" dirty="0">
                <a:ea typeface="Arial" panose="020B0604020202020204" pitchFamily="34" charset="0"/>
              </a:rPr>
              <a:t> - σπάνια πλέον </a:t>
            </a:r>
            <a:endParaRPr lang="en-US" altLang="el-GR" sz="1800" dirty="0">
              <a:ea typeface="Arial" panose="020B0604020202020204" pitchFamily="34" charset="0"/>
            </a:endParaRPr>
          </a:p>
          <a:p>
            <a:pPr lvl="1" indent="-257175">
              <a:buClr>
                <a:schemeClr val="bg2"/>
              </a:buClr>
              <a:buFont typeface="Wingdings" pitchFamily="2" charset="2"/>
              <a:buChar char="§"/>
            </a:pPr>
            <a:endParaRPr lang="el-GR" altLang="el-GR" dirty="0">
              <a:solidFill>
                <a:schemeClr val="hlink"/>
              </a:solidFill>
              <a:ea typeface="Arial" panose="020B0604020202020204" pitchFamily="34" charset="0"/>
            </a:endParaRPr>
          </a:p>
          <a:p>
            <a:pPr lvl="1" indent="-257175">
              <a:buClr>
                <a:schemeClr val="bg2"/>
              </a:buClr>
              <a:buFont typeface="Wingdings" pitchFamily="2" charset="2"/>
              <a:buChar char="§"/>
            </a:pPr>
            <a:r>
              <a:rPr lang="el-GR" altLang="el-GR" b="1" dirty="0">
                <a:solidFill>
                  <a:srgbClr val="FF0000"/>
                </a:solidFill>
                <a:ea typeface="Arial" panose="020B0604020202020204" pitchFamily="34" charset="0"/>
              </a:rPr>
              <a:t>Χρόνια νεφρική νόσος τελικού σταδίου</a:t>
            </a:r>
            <a:endParaRPr lang="en-US" altLang="el-GR" b="1" dirty="0">
              <a:solidFill>
                <a:srgbClr val="FF0000"/>
              </a:solidFill>
              <a:ea typeface="Arial" panose="020B0604020202020204" pitchFamily="34" charset="0"/>
            </a:endParaRPr>
          </a:p>
          <a:p>
            <a:pPr lvl="1" indent="-257175">
              <a:buSzPct val="70000"/>
              <a:buFont typeface="Wingdings" pitchFamily="2" charset="2"/>
              <a:buChar char="§"/>
            </a:pPr>
            <a:r>
              <a:rPr lang="el-GR" altLang="el-GR" dirty="0" err="1">
                <a:solidFill>
                  <a:schemeClr val="tx1"/>
                </a:solidFill>
                <a:ea typeface="Arial" panose="020B0604020202020204" pitchFamily="34" charset="0"/>
              </a:rPr>
              <a:t>Δεσμευτές</a:t>
            </a:r>
            <a:r>
              <a:rPr lang="en-US" altLang="el-GR" dirty="0">
                <a:solidFill>
                  <a:schemeClr val="tx1"/>
                </a:solidFill>
                <a:ea typeface="Arial" panose="020B0604020202020204" pitchFamily="34" charset="0"/>
              </a:rPr>
              <a:t> Pi</a:t>
            </a:r>
            <a:r>
              <a:rPr lang="en-US" altLang="el-GR" baseline="-25000" dirty="0">
                <a:solidFill>
                  <a:schemeClr val="tx1"/>
                </a:solidFill>
                <a:ea typeface="Arial" panose="020B0604020202020204" pitchFamily="34" charset="0"/>
              </a:rPr>
              <a:t> </a:t>
            </a:r>
            <a:r>
              <a:rPr lang="en-US" altLang="el-GR" dirty="0">
                <a:solidFill>
                  <a:schemeClr val="tx1"/>
                </a:solidFill>
                <a:ea typeface="Arial" panose="020B0604020202020204" pitchFamily="34" charset="0"/>
              </a:rPr>
              <a:t>– </a:t>
            </a:r>
            <a:r>
              <a:rPr lang="el-GR" altLang="el-GR" dirty="0">
                <a:solidFill>
                  <a:schemeClr val="tx1"/>
                </a:solidFill>
                <a:ea typeface="Arial" panose="020B0604020202020204" pitchFamily="34" charset="0"/>
              </a:rPr>
              <a:t>διατήρηση του φωσφόρου</a:t>
            </a:r>
            <a:r>
              <a:rPr lang="en-US" altLang="el-GR" dirty="0">
                <a:solidFill>
                  <a:schemeClr val="tx1"/>
                </a:solidFill>
                <a:ea typeface="Arial" panose="020B0604020202020204" pitchFamily="34" charset="0"/>
              </a:rPr>
              <a:t> </a:t>
            </a:r>
            <a:r>
              <a:rPr lang="el-GR" altLang="el-GR" dirty="0">
                <a:solidFill>
                  <a:schemeClr val="tx1"/>
                </a:solidFill>
                <a:ea typeface="Arial" panose="020B0604020202020204" pitchFamily="34" charset="0"/>
              </a:rPr>
              <a:t>ορού </a:t>
            </a:r>
            <a:r>
              <a:rPr lang="en-US" altLang="el-GR" dirty="0">
                <a:solidFill>
                  <a:schemeClr val="tx1"/>
                </a:solidFill>
                <a:ea typeface="Arial" panose="020B0604020202020204" pitchFamily="34" charset="0"/>
              </a:rPr>
              <a:t>&lt; 5.5</a:t>
            </a:r>
            <a:r>
              <a:rPr lang="el-GR" altLang="el-GR" dirty="0">
                <a:solidFill>
                  <a:schemeClr val="tx1"/>
                </a:solidFill>
                <a:ea typeface="Arial" panose="020B0604020202020204" pitchFamily="34" charset="0"/>
              </a:rPr>
              <a:t> </a:t>
            </a:r>
            <a:r>
              <a:rPr lang="en-US" altLang="el-GR" dirty="0">
                <a:solidFill>
                  <a:schemeClr val="tx1"/>
                </a:solidFill>
                <a:ea typeface="Arial" panose="020B0604020202020204" pitchFamily="34" charset="0"/>
              </a:rPr>
              <a:t>mg/dl</a:t>
            </a:r>
          </a:p>
          <a:p>
            <a:pPr lvl="1" indent="-257175">
              <a:buSzPct val="70000"/>
              <a:buFont typeface="Wingdings" pitchFamily="2" charset="2"/>
              <a:buChar char="§"/>
            </a:pPr>
            <a:r>
              <a:rPr lang="el-GR" altLang="el-GR" dirty="0">
                <a:solidFill>
                  <a:schemeClr val="tx1"/>
                </a:solidFill>
                <a:ea typeface="Arial" panose="020B0604020202020204" pitchFamily="34" charset="0"/>
              </a:rPr>
              <a:t>Ανάλογα βιταμίνης </a:t>
            </a:r>
            <a:r>
              <a:rPr lang="en-US" altLang="el-GR" dirty="0">
                <a:solidFill>
                  <a:schemeClr val="tx1"/>
                </a:solidFill>
                <a:ea typeface="Arial" panose="020B0604020202020204" pitchFamily="34" charset="0"/>
              </a:rPr>
              <a:t>D </a:t>
            </a:r>
          </a:p>
          <a:p>
            <a:pPr lvl="1" indent="-257175">
              <a:buSzPct val="70000"/>
              <a:buFont typeface="Wingdings" pitchFamily="2" charset="2"/>
              <a:buChar char="§"/>
            </a:pPr>
            <a:r>
              <a:rPr lang="en-US" altLang="el-GR" dirty="0">
                <a:solidFill>
                  <a:schemeClr val="tx1"/>
                </a:solidFill>
                <a:ea typeface="Arial" panose="020B0604020202020204" pitchFamily="34" charset="0"/>
              </a:rPr>
              <a:t>Cinacalcet (</a:t>
            </a:r>
            <a:r>
              <a:rPr lang="el-GR" altLang="el-GR" dirty="0" err="1">
                <a:solidFill>
                  <a:schemeClr val="tx1"/>
                </a:solidFill>
                <a:ea typeface="Arial" panose="020B0604020202020204" pitchFamily="34" charset="0"/>
              </a:rPr>
              <a:t>καλσιμεμετικός</a:t>
            </a:r>
            <a:r>
              <a:rPr lang="el-GR" altLang="el-GR" dirty="0">
                <a:solidFill>
                  <a:schemeClr val="tx1"/>
                </a:solidFill>
                <a:ea typeface="Arial" panose="020B0604020202020204" pitchFamily="34" charset="0"/>
              </a:rPr>
              <a:t> παράγοντας</a:t>
            </a:r>
            <a:r>
              <a:rPr lang="en-US" altLang="el-GR" dirty="0">
                <a:solidFill>
                  <a:schemeClr val="tx1"/>
                </a:solidFill>
                <a:ea typeface="Arial" panose="020B0604020202020204" pitchFamily="34" charset="0"/>
              </a:rPr>
              <a:t>)</a:t>
            </a:r>
          </a:p>
          <a:p>
            <a:pPr lvl="1" indent="-257175">
              <a:buSzPct val="70000"/>
              <a:buFont typeface="Wingdings" pitchFamily="2" charset="2"/>
              <a:buChar char="§"/>
            </a:pPr>
            <a:r>
              <a:rPr lang="el-GR" altLang="el-GR" b="1" dirty="0" err="1">
                <a:solidFill>
                  <a:schemeClr val="tx1"/>
                </a:solidFill>
                <a:ea typeface="Arial" panose="020B0604020202020204" pitchFamily="34" charset="0"/>
              </a:rPr>
              <a:t>Παραθυρεοειδεκτομή</a:t>
            </a:r>
            <a:r>
              <a:rPr lang="el-GR" altLang="el-GR" b="1" dirty="0">
                <a:solidFill>
                  <a:schemeClr val="tx1"/>
                </a:solidFill>
                <a:ea typeface="Arial" panose="020B0604020202020204" pitchFamily="34" charset="0"/>
              </a:rPr>
              <a:t> </a:t>
            </a:r>
            <a:endParaRPr lang="en-US" altLang="el-GR" b="1" dirty="0">
              <a:solidFill>
                <a:schemeClr val="tx1"/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482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1AB6A688-DBB7-5447-A6EE-1010C266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/>
              <a:t>Δραστικός Όγκος Αίματος </a:t>
            </a:r>
            <a:endParaRPr lang="en-US" altLang="el-GR" b="1"/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BBB597F9-79E5-D140-A45D-3587261B1C3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eaLnBrk="1" hangingPunct="1"/>
            <a:r>
              <a:rPr lang="el-GR" altLang="el-GR" sz="2400"/>
              <a:t>Το μέρος του εξωκυττάριου υγρού που </a:t>
            </a:r>
            <a:r>
              <a:rPr lang="el-GR" altLang="el-GR" sz="2400" b="1"/>
              <a:t>βρίσκεται στο αρτηριακό σύστημα</a:t>
            </a:r>
            <a:r>
              <a:rPr lang="en-US" altLang="el-GR" sz="2400"/>
              <a:t> </a:t>
            </a:r>
            <a:r>
              <a:rPr lang="el-GR" altLang="el-GR" sz="2400"/>
              <a:t>και αρδεύει τους</a:t>
            </a:r>
            <a:r>
              <a:rPr lang="en-US" altLang="el-GR" sz="2400"/>
              <a:t> </a:t>
            </a:r>
            <a:r>
              <a:rPr lang="el-GR" altLang="el-GR" sz="2400"/>
              <a:t>ιστούς</a:t>
            </a:r>
            <a:r>
              <a:rPr lang="en-US" altLang="el-GR" sz="2400"/>
              <a:t>.</a:t>
            </a:r>
            <a:endParaRPr lang="el-GR" altLang="el-GR" sz="2400"/>
          </a:p>
          <a:p>
            <a:pPr eaLnBrk="1" hangingPunct="1"/>
            <a:r>
              <a:rPr lang="el-GR" altLang="el-GR" sz="2400"/>
              <a:t>Γίνεται </a:t>
            </a:r>
            <a:r>
              <a:rPr lang="el-GR" altLang="el-GR" sz="2400" b="1"/>
              <a:t>αισθητό από τους ανιχνευτές </a:t>
            </a:r>
            <a:r>
              <a:rPr lang="el-GR" altLang="el-GR" sz="2400"/>
              <a:t>μεταβολών του όγκου. </a:t>
            </a:r>
          </a:p>
          <a:p>
            <a:pPr eaLnBrk="1" hangingPunct="1"/>
            <a:r>
              <a:rPr lang="el-GR" altLang="el-GR" sz="2400" b="1"/>
              <a:t>Τασεουποδοχείς</a:t>
            </a:r>
            <a:r>
              <a:rPr lang="en-US" altLang="el-GR" sz="2400" b="1"/>
              <a:t>: </a:t>
            </a:r>
          </a:p>
          <a:p>
            <a:pPr eaLnBrk="1" hangingPunct="1"/>
            <a:r>
              <a:rPr lang="en-US" altLang="el-GR" sz="2400"/>
              <a:t>i/ </a:t>
            </a:r>
            <a:r>
              <a:rPr lang="el-GR" altLang="el-GR" sz="2400"/>
              <a:t>Χαμηλής πίεσης</a:t>
            </a:r>
            <a:endParaRPr lang="en-US" altLang="el-GR" sz="2400"/>
          </a:p>
          <a:p>
            <a:pPr eaLnBrk="1" hangingPunct="1"/>
            <a:r>
              <a:rPr lang="en-US" altLang="el-GR" sz="2400"/>
              <a:t>ii/</a:t>
            </a:r>
            <a:r>
              <a:rPr lang="el-GR" altLang="el-GR" sz="2400"/>
              <a:t> Υψηλής πίεσης</a:t>
            </a:r>
          </a:p>
          <a:p>
            <a:pPr eaLnBrk="1" hangingPunct="1">
              <a:buFont typeface="Wingdings 3" pitchFamily="2" charset="2"/>
              <a:buNone/>
            </a:pPr>
            <a:r>
              <a:rPr lang="el-GR" altLang="el-GR" sz="2000"/>
              <a:t>	(Καρωτιδικό σωμάτιο, αορτικό τόξο,ενδονεφρικοί,ηπατικοί,ΚΝΣ)</a:t>
            </a:r>
          </a:p>
          <a:p>
            <a:pPr eaLnBrk="1" hangingPunct="1"/>
            <a:endParaRPr lang="el-GR" altLang="el-GR" sz="2400"/>
          </a:p>
          <a:p>
            <a:pPr eaLnBrk="1" hangingPunct="1"/>
            <a:endParaRPr lang="el-GR" altLang="el-GR" sz="2400"/>
          </a:p>
          <a:p>
            <a:pPr eaLnBrk="1" hangingPunct="1"/>
            <a:endParaRPr lang="en-US" altLang="el-GR" sz="2400"/>
          </a:p>
          <a:p>
            <a:pPr eaLnBrk="1" hangingPunct="1"/>
            <a:endParaRPr lang="el-GR" altLang="el-GR" sz="2400"/>
          </a:p>
          <a:p>
            <a:pPr eaLnBrk="1" hangingPunct="1"/>
            <a:endParaRPr lang="el-GR" altLang="el-GR" sz="2400"/>
          </a:p>
          <a:p>
            <a:pPr eaLnBrk="1" hangingPunct="1"/>
            <a:endParaRPr lang="en-US" altLang="el-GR" sz="2400"/>
          </a:p>
        </p:txBody>
      </p:sp>
      <p:pic>
        <p:nvPicPr>
          <p:cNvPr id="33795" name="Content Placeholder 4" descr="Heart_baroreceptors.gif">
            <a:extLst>
              <a:ext uri="{FF2B5EF4-FFF2-40B4-BE49-F238E27FC236}">
                <a16:creationId xmlns:a16="http://schemas.microsoft.com/office/drawing/2014/main" id="{741A7257-27B0-F740-B383-D3D4490774C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219200"/>
            <a:ext cx="3429000" cy="4951413"/>
          </a:xfrm>
        </p:spPr>
      </p:pic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8C3885F6-0F32-2846-AF19-2C6548510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222" y="381000"/>
            <a:ext cx="6115050" cy="648891"/>
          </a:xfrm>
        </p:spPr>
        <p:txBody>
          <a:bodyPr/>
          <a:lstStyle/>
          <a:p>
            <a:pPr eaLnBrk="1" hangingPunct="1"/>
            <a:r>
              <a:rPr lang="en-US" altLang="el-GR" sz="2325" b="1" dirty="0">
                <a:ea typeface="ＭＳ Ｐゴシック" panose="020B0600070205080204" pitchFamily="34" charset="-128"/>
              </a:rPr>
              <a:t> </a:t>
            </a:r>
            <a:r>
              <a:rPr lang="el-GR" altLang="el-GR" sz="2700" b="1" dirty="0" err="1">
                <a:ea typeface="ＭＳ Ｐゴシック" panose="020B0600070205080204" pitchFamily="34" charset="-128"/>
                <a:cs typeface="Times New Roman" panose="02020603050405020304" pitchFamily="18" charset="0"/>
              </a:rPr>
              <a:t>Παραθυρεοειδεκτομή</a:t>
            </a:r>
            <a:r>
              <a:rPr lang="el-GR" altLang="el-GR" sz="27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- Ενδείξεις</a:t>
            </a:r>
            <a:endParaRPr lang="en-US" altLang="el-GR" sz="27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8AC1C06E-C797-5F47-979C-0C3B2313E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8506" y="1734741"/>
            <a:ext cx="7707527" cy="369450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endParaRPr lang="el-GR" altLang="el-GR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l-GR" sz="2400" dirty="0">
                <a:ea typeface="ＭＳ Ｐゴシック" panose="020B0600070205080204" pitchFamily="34" charset="-128"/>
              </a:rPr>
              <a:t>PTH &gt; 800 </a:t>
            </a:r>
            <a:r>
              <a:rPr lang="en-US" altLang="el-GR" sz="2400" dirty="0" err="1">
                <a:ea typeface="ＭＳ Ｐゴシック" panose="020B0600070205080204" pitchFamily="34" charset="-128"/>
              </a:rPr>
              <a:t>pg</a:t>
            </a:r>
            <a:r>
              <a:rPr lang="en-US" altLang="el-GR" sz="2400" dirty="0">
                <a:ea typeface="ＭＳ Ｐゴシック" panose="020B0600070205080204" pitchFamily="34" charset="-128"/>
              </a:rPr>
              <a:t>/ml,</a:t>
            </a:r>
            <a:r>
              <a:rPr lang="el-GR" altLang="el-GR" sz="2400" dirty="0">
                <a:ea typeface="ＭＳ Ｐゴシック" panose="020B0600070205080204" pitchFamily="34" charset="-128"/>
              </a:rPr>
              <a:t>ανθεκτική στη φαρμακευτική θεραπεία</a:t>
            </a:r>
            <a:endParaRPr lang="en-US" altLang="el-GR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>
                <a:ea typeface="ＭＳ Ｐゴシック" panose="020B0600070205080204" pitchFamily="34" charset="-128"/>
              </a:rPr>
              <a:t>Σοβαρή, επιμένουσα </a:t>
            </a:r>
            <a:r>
              <a:rPr lang="el-GR" altLang="el-GR" sz="2400" dirty="0" err="1">
                <a:ea typeface="ＭＳ Ｐゴシック" panose="020B0600070205080204" pitchFamily="34" charset="-128"/>
              </a:rPr>
              <a:t>υπερασβεστιαιμία</a:t>
            </a:r>
            <a:endParaRPr lang="en-US" altLang="el-GR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>
                <a:ea typeface="ＭＳ Ｐゴシック" panose="020B0600070205080204" pitchFamily="34" charset="-128"/>
              </a:rPr>
              <a:t>Εξελικτική </a:t>
            </a:r>
            <a:r>
              <a:rPr lang="en-US" altLang="el-GR" sz="2400" dirty="0">
                <a:ea typeface="ＭＳ Ｐゴシック" panose="020B0600070205080204" pitchFamily="34" charset="-128"/>
              </a:rPr>
              <a:t>high turnover </a:t>
            </a:r>
            <a:r>
              <a:rPr lang="el-GR" altLang="el-GR" sz="2400" dirty="0">
                <a:ea typeface="ＭＳ Ｐゴシック" panose="020B0600070205080204" pitchFamily="34" charset="-128"/>
              </a:rPr>
              <a:t>οστική νόσος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l-GR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el-GR" altLang="el-GR" sz="2400" dirty="0">
                <a:ea typeface="ＭＳ Ｐゴシック" panose="020B0600070205080204" pitchFamily="34" charset="-128"/>
              </a:rPr>
              <a:t>Μπορεί να οδηγήσει σε εξαιρετικά χαμηλή</a:t>
            </a:r>
            <a:r>
              <a:rPr lang="en-US" altLang="el-GR" sz="2400" dirty="0">
                <a:ea typeface="ＭＳ Ｐゴシック" panose="020B0600070205080204" pitchFamily="34" charset="-128"/>
              </a:rPr>
              <a:t> PTH </a:t>
            </a:r>
            <a:endParaRPr lang="el-GR" altLang="el-GR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v"/>
            </a:pPr>
            <a:endParaRPr lang="en-US" altLang="el-GR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el-GR" altLang="el-GR" sz="2400" dirty="0">
                <a:ea typeface="ＭＳ Ｐゴシック" panose="020B0600070205080204" pitchFamily="34" charset="-128"/>
              </a:rPr>
              <a:t>Κίνδυνος για χειρουργικό τραυματισμό του λαρυγγικού νεύρου</a:t>
            </a:r>
            <a:endParaRPr lang="en-US" altLang="el-GR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4188752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E87D14-2CC2-1F4D-A91D-3C3DCD3DA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8804" y="533400"/>
            <a:ext cx="6723620" cy="571500"/>
          </a:xfrm>
        </p:spPr>
        <p:txBody>
          <a:bodyPr vert="horz" wrap="square" lIns="67866" tIns="33338" rIns="67866" bIns="33338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sz="2625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l-GR" altLang="el-GR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Αναιμία στη </a:t>
            </a:r>
            <a:r>
              <a:rPr lang="el-GR" altLang="el-GR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χρ</a:t>
            </a:r>
            <a:r>
              <a:rPr lang="en-US" altLang="el-GR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ό</a:t>
            </a:r>
            <a:r>
              <a:rPr lang="el-GR" altLang="el-GR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νια νεφρική νόσο</a:t>
            </a:r>
            <a:endParaRPr lang="en-US" altLang="el-GR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B1335FF1-73B6-2147-9730-FC41737079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6389" y="1371600"/>
            <a:ext cx="8008269" cy="3412191"/>
          </a:xfrm>
        </p:spPr>
        <p:txBody>
          <a:bodyPr vert="horz" wrap="square" lIns="67866" tIns="33338" rIns="67866" bIns="33338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>
                <a:solidFill>
                  <a:srgbClr val="F3FFFF"/>
                </a:solidFill>
                <a:ea typeface="ＭＳ Ｐゴシック" panose="020B0600070205080204" pitchFamily="34" charset="-128"/>
              </a:rPr>
              <a:t>Σε ΡΣΔ</a:t>
            </a:r>
            <a:r>
              <a:rPr lang="en-US" altLang="el-GR" dirty="0">
                <a:solidFill>
                  <a:srgbClr val="F3FFFF"/>
                </a:solidFill>
                <a:ea typeface="ＭＳ Ｐゴシック" panose="020B0600070205080204" pitchFamily="34" charset="-128"/>
              </a:rPr>
              <a:t> &lt; 30-35 ml/min </a:t>
            </a:r>
            <a:r>
              <a:rPr lang="el-GR" altLang="el-GR" dirty="0">
                <a:solidFill>
                  <a:srgbClr val="F3FFFF"/>
                </a:solidFill>
                <a:ea typeface="ＭＳ Ｐゴシック" panose="020B0600070205080204" pitchFamily="34" charset="-128"/>
              </a:rPr>
              <a:t>λόγω της </a:t>
            </a:r>
            <a:r>
              <a:rPr lang="el-GR" altLang="el-GR" dirty="0" err="1">
                <a:solidFill>
                  <a:srgbClr val="F3FFFF"/>
                </a:solidFill>
                <a:ea typeface="ＭＳ Ｐゴシック" panose="020B0600070205080204" pitchFamily="34" charset="-128"/>
              </a:rPr>
              <a:t>μείωμένης</a:t>
            </a:r>
            <a:r>
              <a:rPr lang="el-GR" altLang="el-GR" dirty="0">
                <a:solidFill>
                  <a:srgbClr val="F3FFFF"/>
                </a:solidFill>
                <a:ea typeface="ＭＳ Ｐゴシック" panose="020B0600070205080204" pitchFamily="34" charset="-128"/>
              </a:rPr>
              <a:t> παραγωγής </a:t>
            </a:r>
            <a:r>
              <a:rPr lang="el-GR" altLang="el-GR" dirty="0" err="1">
                <a:solidFill>
                  <a:srgbClr val="F3FFFF"/>
                </a:solidFill>
                <a:ea typeface="ＭＳ Ｐゴシック" panose="020B0600070205080204" pitchFamily="34" charset="-128"/>
              </a:rPr>
              <a:t>ερυθροποιητίνης</a:t>
            </a:r>
            <a:endParaRPr lang="el-GR" altLang="el-GR" dirty="0">
              <a:solidFill>
                <a:srgbClr val="F3FF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l-GR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700" u="sng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Αντιμετώπιση</a:t>
            </a:r>
            <a:r>
              <a:rPr lang="en-US" altLang="el-GR" sz="2700" u="sng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l-GR" sz="27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l-GR" altLang="el-GR" sz="27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Χορήγηση</a:t>
            </a:r>
            <a:r>
              <a:rPr lang="en-US" altLang="el-GR" sz="27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l-GR" altLang="el-GR" sz="2700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Ερυθροποιητίνης</a:t>
            </a:r>
            <a:r>
              <a:rPr lang="el-GR" altLang="el-GR" sz="27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l-GR" sz="2700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s.c</a:t>
            </a:r>
            <a:endParaRPr lang="el-GR" altLang="el-GR" sz="2700" dirty="0">
              <a:solidFill>
                <a:srgbClr val="FF66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dirty="0">
                <a:solidFill>
                  <a:srgbClr val="F3FFFF"/>
                </a:solidFill>
                <a:ea typeface="ＭＳ Ｐゴシック" panose="020B0600070205080204" pitchFamily="34" charset="-128"/>
              </a:rPr>
              <a:t>Ε</a:t>
            </a:r>
            <a:r>
              <a:rPr lang="en-US" altLang="el-GR" dirty="0" err="1">
                <a:solidFill>
                  <a:srgbClr val="F3FFFF"/>
                </a:solidFill>
                <a:ea typeface="ＭＳ Ｐゴシック" panose="020B0600070205080204" pitchFamily="34" charset="-128"/>
              </a:rPr>
              <a:t>poetin</a:t>
            </a:r>
            <a:r>
              <a:rPr lang="en-US" altLang="el-GR" dirty="0">
                <a:solidFill>
                  <a:srgbClr val="F3FFFF"/>
                </a:solidFill>
                <a:ea typeface="ＭＳ Ｐゴシック" panose="020B0600070205080204" pitchFamily="34" charset="-128"/>
              </a:rPr>
              <a:t> alpha</a:t>
            </a:r>
            <a:r>
              <a:rPr lang="el-GR" altLang="el-GR" dirty="0">
                <a:solidFill>
                  <a:srgbClr val="F3FFFF"/>
                </a:solidFill>
                <a:ea typeface="ＭＳ Ｐゴシック" panose="020B0600070205080204" pitchFamily="34" charset="-128"/>
              </a:rPr>
              <a:t>,</a:t>
            </a:r>
            <a:r>
              <a:rPr lang="en-US" altLang="el-GR" dirty="0">
                <a:solidFill>
                  <a:srgbClr val="F3FFFF"/>
                </a:solidFill>
                <a:ea typeface="ＭＳ Ｐゴシック" panose="020B0600070205080204" pitchFamily="34" charset="-128"/>
              </a:rPr>
              <a:t> 3 </a:t>
            </a:r>
            <a:r>
              <a:rPr lang="el-GR" altLang="el-GR" dirty="0">
                <a:solidFill>
                  <a:srgbClr val="F3FFFF"/>
                </a:solidFill>
                <a:ea typeface="ＭＳ Ｐゴシック" panose="020B0600070205080204" pitchFamily="34" charset="-128"/>
              </a:rPr>
              <a:t>φορές/βδομάδα</a:t>
            </a:r>
            <a:endParaRPr lang="en-US" altLang="el-GR" dirty="0">
              <a:solidFill>
                <a:srgbClr val="F3FF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l-GR" dirty="0">
                <a:solidFill>
                  <a:srgbClr val="F3FFFF"/>
                </a:solidFill>
                <a:ea typeface="ＭＳ Ｐゴシック" panose="020B0600070205080204" pitchFamily="34" charset="-128"/>
              </a:rPr>
              <a:t>Epoetin beta</a:t>
            </a:r>
            <a:r>
              <a:rPr lang="el-GR" altLang="el-GR" dirty="0">
                <a:solidFill>
                  <a:srgbClr val="F3FFFF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l-GR" dirty="0">
                <a:solidFill>
                  <a:srgbClr val="F3FFFF"/>
                </a:solidFill>
                <a:ea typeface="ＭＳ Ｐゴシック" panose="020B0600070205080204" pitchFamily="34" charset="-128"/>
              </a:rPr>
              <a:t>3 </a:t>
            </a:r>
            <a:r>
              <a:rPr lang="el-GR" altLang="el-GR" dirty="0">
                <a:solidFill>
                  <a:srgbClr val="F3FFFF"/>
                </a:solidFill>
                <a:ea typeface="ＭＳ Ｐゴシック" panose="020B0600070205080204" pitchFamily="34" charset="-128"/>
              </a:rPr>
              <a:t>φορές/βδομάδα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l-GR" dirty="0" err="1">
                <a:solidFill>
                  <a:srgbClr val="F3FFFF"/>
                </a:solidFill>
                <a:ea typeface="ＭＳ Ｐゴシック" panose="020B0600070205080204" pitchFamily="34" charset="-128"/>
              </a:rPr>
              <a:t>Darbopoietin</a:t>
            </a:r>
            <a:r>
              <a:rPr lang="en-US" altLang="el-GR" dirty="0">
                <a:solidFill>
                  <a:srgbClr val="F3FFFF"/>
                </a:solidFill>
                <a:ea typeface="ＭＳ Ｐゴシック" panose="020B0600070205080204" pitchFamily="34" charset="-128"/>
              </a:rPr>
              <a:t> </a:t>
            </a:r>
            <a:r>
              <a:rPr lang="el-GR" altLang="el-GR" dirty="0">
                <a:solidFill>
                  <a:srgbClr val="F3FFFF"/>
                </a:solidFill>
                <a:ea typeface="ＭＳ Ｐゴシック" panose="020B0600070205080204" pitchFamily="34" charset="-128"/>
              </a:rPr>
              <a:t>/1-4 βδομάδες</a:t>
            </a:r>
            <a:endParaRPr lang="en-US" altLang="el-GR" dirty="0">
              <a:solidFill>
                <a:srgbClr val="F3FF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dirty="0">
                <a:solidFill>
                  <a:srgbClr val="F3FFFF"/>
                </a:solidFill>
                <a:ea typeface="ＭＳ Ｐゴシック" panose="020B0600070205080204" pitchFamily="34" charset="-128"/>
              </a:rPr>
              <a:t>Μ</a:t>
            </a:r>
            <a:r>
              <a:rPr lang="en-US" altLang="el-GR" dirty="0">
                <a:solidFill>
                  <a:srgbClr val="F3FFFF"/>
                </a:solidFill>
                <a:ea typeface="ＭＳ Ｐゴシック" panose="020B0600070205080204" pitchFamily="34" charset="-128"/>
              </a:rPr>
              <a:t>ethoxy polyethylene glycol-epoetin beta/ </a:t>
            </a:r>
            <a:r>
              <a:rPr lang="el-GR" altLang="el-GR" dirty="0">
                <a:solidFill>
                  <a:srgbClr val="F3FFFF"/>
                </a:solidFill>
                <a:ea typeface="ＭＳ Ｐゴシック" panose="020B0600070205080204" pitchFamily="34" charset="-128"/>
              </a:rPr>
              <a:t>μήνα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l-GR" altLang="el-GR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l-GR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01331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2">
            <a:extLst>
              <a:ext uri="{FF2B5EF4-FFF2-40B4-BE49-F238E27FC236}">
                <a16:creationId xmlns:a16="http://schemas.microsoft.com/office/drawing/2014/main" id="{81981BA6-F840-9643-9CF9-01F04DF2DCAC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628900"/>
            <a:ext cx="2571750" cy="2643188"/>
            <a:chOff x="3084" y="1260"/>
            <a:chExt cx="2160" cy="2220"/>
          </a:xfrm>
        </p:grpSpPr>
        <p:sp>
          <p:nvSpPr>
            <p:cNvPr id="128003" name="AutoShape 3">
              <a:extLst>
                <a:ext uri="{FF2B5EF4-FFF2-40B4-BE49-F238E27FC236}">
                  <a16:creationId xmlns:a16="http://schemas.microsoft.com/office/drawing/2014/main" id="{8B1E52AF-AB05-F24C-AE94-2AEDA0D35D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084" y="1260"/>
              <a:ext cx="2160" cy="1932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182F5E"/>
                </a:gs>
              </a:gsLst>
              <a:lin ang="5400000" scaled="1"/>
            </a:gradFill>
            <a:ln>
              <a:noFill/>
            </a:ln>
            <a:effectLst>
              <a:outerShdw dist="45791" dir="2021404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rot="10800000" anchor="ctr"/>
            <a:lstStyle/>
            <a:p>
              <a:pPr algn="ctr">
                <a:defRPr/>
              </a:pPr>
              <a:endParaRPr lang="el-GR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43023" name="Rectangle 4">
              <a:extLst>
                <a:ext uri="{FF2B5EF4-FFF2-40B4-BE49-F238E27FC236}">
                  <a16:creationId xmlns:a16="http://schemas.microsoft.com/office/drawing/2014/main" id="{7B52867F-7AA3-4840-B613-3453CFE654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24" y="3240"/>
              <a:ext cx="1080" cy="132"/>
            </a:xfrm>
            <a:prstGeom prst="rect">
              <a:avLst/>
            </a:prstGeom>
            <a:gradFill rotWithShape="0">
              <a:gsLst>
                <a:gs pos="0">
                  <a:srgbClr val="80784A"/>
                </a:gs>
                <a:gs pos="100000">
                  <a:srgbClr val="3B3822"/>
                </a:gs>
              </a:gsLst>
              <a:lin ang="5400000" scaled="1"/>
            </a:gradFill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l-GR">
                <a:latin typeface="Arial" charset="0"/>
                <a:ea typeface="ＭＳ Ｐゴシック" charset="0"/>
              </a:endParaRPr>
            </a:p>
          </p:txBody>
        </p:sp>
        <p:sp>
          <p:nvSpPr>
            <p:cNvPr id="43024" name="Rectangle 5">
              <a:extLst>
                <a:ext uri="{FF2B5EF4-FFF2-40B4-BE49-F238E27FC236}">
                  <a16:creationId xmlns:a16="http://schemas.microsoft.com/office/drawing/2014/main" id="{52B0C649-709F-AE43-890B-1EFF80CF5FF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24" y="3432"/>
              <a:ext cx="1080" cy="48"/>
            </a:xfrm>
            <a:prstGeom prst="rect">
              <a:avLst/>
            </a:prstGeom>
            <a:solidFill>
              <a:srgbClr val="4B462B"/>
            </a:solidFill>
            <a:ln>
              <a:noFill/>
            </a:ln>
            <a:effectLst>
              <a:outerShdw blurRad="63500" dist="46662" dir="2115817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l-GR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7650" name="Group 6">
            <a:extLst>
              <a:ext uri="{FF2B5EF4-FFF2-40B4-BE49-F238E27FC236}">
                <a16:creationId xmlns:a16="http://schemas.microsoft.com/office/drawing/2014/main" id="{9CFA6AD0-8C54-E541-BD85-8FEB7E4CE215}"/>
              </a:ext>
            </a:extLst>
          </p:cNvPr>
          <p:cNvGrpSpPr>
            <a:grpSpLocks/>
          </p:cNvGrpSpPr>
          <p:nvPr/>
        </p:nvGrpSpPr>
        <p:grpSpPr bwMode="auto">
          <a:xfrm>
            <a:off x="1885950" y="2571750"/>
            <a:ext cx="2571750" cy="2643188"/>
            <a:chOff x="612" y="1260"/>
            <a:chExt cx="2160" cy="2220"/>
          </a:xfrm>
        </p:grpSpPr>
        <p:sp>
          <p:nvSpPr>
            <p:cNvPr id="128007" name="AutoShape 7">
              <a:extLst>
                <a:ext uri="{FF2B5EF4-FFF2-40B4-BE49-F238E27FC236}">
                  <a16:creationId xmlns:a16="http://schemas.microsoft.com/office/drawing/2014/main" id="{90CFF912-FD93-8648-B367-975DBAD73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548"/>
              <a:ext cx="2160" cy="1932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182F5E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45791" dir="12821404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l-GR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43020" name="Rectangle 8">
              <a:extLst>
                <a:ext uri="{FF2B5EF4-FFF2-40B4-BE49-F238E27FC236}">
                  <a16:creationId xmlns:a16="http://schemas.microsoft.com/office/drawing/2014/main" id="{76617B25-FBE8-9748-81D4-4E40EFEA1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368"/>
              <a:ext cx="1080" cy="132"/>
            </a:xfrm>
            <a:prstGeom prst="rect">
              <a:avLst/>
            </a:prstGeom>
            <a:gradFill rotWithShape="0">
              <a:gsLst>
                <a:gs pos="0">
                  <a:srgbClr val="3B3822"/>
                </a:gs>
                <a:gs pos="100000">
                  <a:srgbClr val="80784A"/>
                </a:gs>
              </a:gsLst>
              <a:lin ang="5400000" scaled="1"/>
            </a:gradFill>
            <a:ln>
              <a:noFill/>
            </a:ln>
            <a:effectLst>
              <a:outerShdw blurRad="63500" dist="45791" dir="12821404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l-GR">
                <a:latin typeface="Arial" charset="0"/>
                <a:ea typeface="ＭＳ Ｐゴシック" charset="0"/>
              </a:endParaRPr>
            </a:p>
          </p:txBody>
        </p:sp>
        <p:sp>
          <p:nvSpPr>
            <p:cNvPr id="43021" name="Rectangle 9">
              <a:extLst>
                <a:ext uri="{FF2B5EF4-FFF2-40B4-BE49-F238E27FC236}">
                  <a16:creationId xmlns:a16="http://schemas.microsoft.com/office/drawing/2014/main" id="{EA7EDF99-5D9B-FF4A-AA67-90E4C2762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260"/>
              <a:ext cx="1080" cy="48"/>
            </a:xfrm>
            <a:prstGeom prst="rect">
              <a:avLst/>
            </a:prstGeom>
            <a:solidFill>
              <a:srgbClr val="4B462B"/>
            </a:solidFill>
            <a:ln>
              <a:noFill/>
            </a:ln>
            <a:effectLst>
              <a:outerShdw blurRad="63500" dist="45791" dir="12821404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l-GR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7651" name="Rectangle 10">
            <a:extLst>
              <a:ext uri="{FF2B5EF4-FFF2-40B4-BE49-F238E27FC236}">
                <a16:creationId xmlns:a16="http://schemas.microsoft.com/office/drawing/2014/main" id="{44410D58-22D7-9F48-8D51-482DB85355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57350" y="1028700"/>
            <a:ext cx="5829300" cy="857250"/>
          </a:xfrm>
        </p:spPr>
        <p:txBody>
          <a:bodyPr anchor="ctr"/>
          <a:lstStyle/>
          <a:p>
            <a:pPr eaLnBrk="1" hangingPunct="1"/>
            <a:r>
              <a:rPr lang="en-US" altLang="el-GR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Why Treat Anemia?</a:t>
            </a:r>
          </a:p>
        </p:txBody>
      </p:sp>
      <p:sp>
        <p:nvSpPr>
          <p:cNvPr id="128011" name="Rectangle 11">
            <a:extLst>
              <a:ext uri="{FF2B5EF4-FFF2-40B4-BE49-F238E27FC236}">
                <a16:creationId xmlns:a16="http://schemas.microsoft.com/office/drawing/2014/main" id="{F734E6F7-2B25-FB4D-AB92-9CF2C6E27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844" y="5593224"/>
            <a:ext cx="3695700" cy="23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l-GR" sz="1050">
                <a:effectLst>
                  <a:outerShdw blurRad="38100" dist="38100" dir="2700000" algn="tl">
                    <a:srgbClr val="FFFFFF"/>
                  </a:outerShdw>
                </a:effectLst>
              </a:rPr>
              <a:t>Levin et al. </a:t>
            </a:r>
            <a:r>
              <a:rPr lang="en-US" altLang="el-GR" sz="1050" i="1">
                <a:effectLst>
                  <a:outerShdw blurRad="38100" dist="38100" dir="2700000" algn="tl">
                    <a:srgbClr val="FFFFFF"/>
                  </a:outerShdw>
                </a:effectLst>
              </a:rPr>
              <a:t>Am J Kidney Dis</a:t>
            </a:r>
            <a:r>
              <a:rPr lang="en-US" altLang="el-GR" sz="1050">
                <a:effectLst>
                  <a:outerShdw blurRad="38100" dist="38100" dir="2700000" algn="tl">
                    <a:srgbClr val="FFFFFF"/>
                  </a:outerShdw>
                </a:effectLst>
              </a:rPr>
              <a:t>. 1996;27:347-354.</a:t>
            </a:r>
          </a:p>
        </p:txBody>
      </p:sp>
      <p:sp>
        <p:nvSpPr>
          <p:cNvPr id="128012" name="Rectangle 12">
            <a:extLst>
              <a:ext uri="{FF2B5EF4-FFF2-40B4-BE49-F238E27FC236}">
                <a16:creationId xmlns:a16="http://schemas.microsoft.com/office/drawing/2014/main" id="{05A244AD-FFF4-BD48-AFAB-5E0A48BD4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9185" y="4118372"/>
            <a:ext cx="10239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r>
              <a:rPr lang="en-US" altLang="el-GR" sz="1350" i="1">
                <a:solidFill>
                  <a:srgbClr val="F3FFFF"/>
                </a:solidFill>
                <a:effectLst>
                  <a:outerShdw blurRad="38100" dist="38100" dir="2700000" algn="tl">
                    <a:srgbClr val="333333"/>
                  </a:outerShdw>
                </a:effectLst>
                <a:sym typeface="Symbol" pitchFamily="2" charset="2"/>
              </a:rPr>
              <a:t>P </a:t>
            </a:r>
            <a:r>
              <a:rPr lang="en-US" altLang="el-GR" sz="1350">
                <a:solidFill>
                  <a:srgbClr val="F3FFFF"/>
                </a:solidFill>
                <a:effectLst>
                  <a:outerShdw blurRad="38100" dist="38100" dir="2700000" algn="tl">
                    <a:srgbClr val="333333"/>
                  </a:outerShdw>
                </a:effectLst>
                <a:sym typeface="Symbol" pitchFamily="2" charset="2"/>
              </a:rPr>
              <a:t>= 0.0062</a:t>
            </a:r>
          </a:p>
        </p:txBody>
      </p:sp>
      <p:sp>
        <p:nvSpPr>
          <p:cNvPr id="128013" name="Rectangle 13">
            <a:extLst>
              <a:ext uri="{FF2B5EF4-FFF2-40B4-BE49-F238E27FC236}">
                <a16:creationId xmlns:a16="http://schemas.microsoft.com/office/drawing/2014/main" id="{1D7AE158-881F-4C4A-B2B6-26D732A31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3371850"/>
            <a:ext cx="9001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125000"/>
              <a:defRPr/>
            </a:pPr>
            <a:r>
              <a:rPr lang="en-US" altLang="el-GR" sz="675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2" charset="2"/>
              </a:rPr>
              <a:t>=</a:t>
            </a:r>
          </a:p>
        </p:txBody>
      </p:sp>
      <p:sp>
        <p:nvSpPr>
          <p:cNvPr id="128014" name="Text Box 14">
            <a:extLst>
              <a:ext uri="{FF2B5EF4-FFF2-40B4-BE49-F238E27FC236}">
                <a16:creationId xmlns:a16="http://schemas.microsoft.com/office/drawing/2014/main" id="{B1129DD2-A29F-624F-8816-140863E65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985" y="3695701"/>
            <a:ext cx="1214438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1g/dL decrease in Hgb</a:t>
            </a:r>
            <a:endParaRPr lang="en-US" sz="1800">
              <a:solidFill>
                <a:srgbClr val="CC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015" name="Text Box 15">
            <a:extLst>
              <a:ext uri="{FF2B5EF4-FFF2-40B4-BE49-F238E27FC236}">
                <a16:creationId xmlns:a16="http://schemas.microsoft.com/office/drawing/2014/main" id="{4C04FFAC-BD5B-B846-B40E-90CB43EAA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481" y="2864644"/>
            <a:ext cx="1434704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l-GR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6%</a:t>
            </a:r>
            <a:endParaRPr lang="en-US" altLang="el-GR" sz="1800" b="1" baseline="30000" dirty="0">
              <a:solidFill>
                <a:srgbClr val="CC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el-GR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increase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el-GR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 risk of LVH </a:t>
            </a:r>
          </a:p>
        </p:txBody>
      </p:sp>
      <p:sp>
        <p:nvSpPr>
          <p:cNvPr id="128016" name="Rectangle 16">
            <a:extLst>
              <a:ext uri="{FF2B5EF4-FFF2-40B4-BE49-F238E27FC236}">
                <a16:creationId xmlns:a16="http://schemas.microsoft.com/office/drawing/2014/main" id="{EAF5BEBE-A376-144A-9B79-065230506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2057401"/>
            <a:ext cx="2614613" cy="30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7866" tIns="33338" rIns="67866" bIns="333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l-GR" sz="1575" b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175-Patient CKD Study</a:t>
            </a:r>
          </a:p>
        </p:txBody>
      </p:sp>
    </p:spTree>
    <p:extLst>
      <p:ext uri="{BB962C8B-B14F-4D97-AF65-F5344CB8AC3E}">
        <p14:creationId xmlns:p14="http://schemas.microsoft.com/office/powerpoint/2010/main" val="3914325211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1D038AE-7943-C04D-8C64-DBB8390BB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wrap="square" lIns="67866" tIns="33338" rIns="67866" bIns="33338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sz="3000" b="1" dirty="0"/>
              <a:t>Ουραιμικό σύνδρομο</a:t>
            </a:r>
            <a:endParaRPr lang="en-US" altLang="el-GR" sz="3000" b="1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F8C29A0-9A85-0842-B7F8-247709D96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2125267"/>
            <a:ext cx="7664450" cy="3253184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6" tIns="33338" rIns="67866" bIns="33338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r>
              <a:rPr lang="en-US" altLang="el-GR" sz="2400" dirty="0"/>
              <a:t>“</a:t>
            </a:r>
            <a:r>
              <a:rPr lang="el-GR" altLang="el-GR" sz="2400" dirty="0"/>
              <a:t>Ούρα στο αίμα</a:t>
            </a:r>
            <a:r>
              <a:rPr lang="en-US" altLang="el-GR" sz="2400" dirty="0"/>
              <a:t>”</a:t>
            </a:r>
            <a:r>
              <a:rPr lang="el-GR" altLang="el-GR" sz="2400" dirty="0"/>
              <a:t> ??</a:t>
            </a:r>
          </a:p>
          <a:p>
            <a:pPr eaLnBrk="1" hangingPunct="1">
              <a:buFont typeface="Wingdings" pitchFamily="2" charset="2"/>
              <a:buNone/>
            </a:pPr>
            <a:endParaRPr lang="en-US" altLang="el-GR" sz="2400" dirty="0"/>
          </a:p>
          <a:p>
            <a:pPr eaLnBrk="1" hangingPunct="1"/>
            <a:r>
              <a:rPr lang="el-GR" altLang="el-GR" sz="2400" dirty="0"/>
              <a:t>Συνδυασμός σημείων &amp; συμπτωμάτων που παρατηρούνται σε ασθενείς με σημαντικά μειωμένη</a:t>
            </a:r>
            <a:r>
              <a:rPr lang="en-US" altLang="el-GR" sz="2400" dirty="0"/>
              <a:t> </a:t>
            </a:r>
            <a:r>
              <a:rPr lang="el-GR" altLang="el-GR" sz="2400" dirty="0"/>
              <a:t>νεφρική λειτουργία</a:t>
            </a:r>
            <a:r>
              <a:rPr lang="en-US" altLang="el-GR" sz="2400" dirty="0"/>
              <a:t> </a:t>
            </a:r>
            <a:r>
              <a:rPr lang="el-GR" altLang="el-GR" sz="2400" dirty="0"/>
              <a:t>(</a:t>
            </a:r>
            <a:r>
              <a:rPr lang="en-US" altLang="el-GR" sz="2400" dirty="0"/>
              <a:t>GFR &lt;10-15 ml/min)</a:t>
            </a:r>
            <a:r>
              <a:rPr lang="el-GR" altLang="el-GR" sz="2400" dirty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l-GR" sz="2400" dirty="0"/>
          </a:p>
          <a:p>
            <a:pPr eaLnBrk="1" hangingPunct="1"/>
            <a:r>
              <a:rPr lang="el-GR" altLang="el-GR" sz="2400" dirty="0"/>
              <a:t>Πιθανώς οφειλόμενο στην άθροιση στο αίμα ευρέος φάσματος τοξικών παραγόντων</a:t>
            </a:r>
            <a:endParaRPr lang="en-US" altLang="el-GR" sz="2400" dirty="0"/>
          </a:p>
        </p:txBody>
      </p:sp>
    </p:spTree>
    <p:extLst>
      <p:ext uri="{BB962C8B-B14F-4D97-AF65-F5344CB8AC3E}">
        <p14:creationId xmlns:p14="http://schemas.microsoft.com/office/powerpoint/2010/main" val="2229609816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0A579E0-8661-9742-9103-DA3EB6EBF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6922" y="1171862"/>
            <a:ext cx="6059091" cy="648890"/>
          </a:xfrm>
          <a:solidFill>
            <a:srgbClr val="FFFF00"/>
          </a:solidFill>
        </p:spPr>
        <p:txBody>
          <a:bodyPr vert="horz" wrap="square" lIns="67866" tIns="33338" rIns="67866" bIns="33338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sz="2625" b="1" dirty="0"/>
              <a:t>Συμπτώματα Ουραιμικού Συνδρόμου</a:t>
            </a:r>
            <a:endParaRPr lang="en-US" altLang="el-GR" sz="2625" b="1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B2FAB3C-03D1-E44E-A86D-7AB3306852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019300"/>
            <a:ext cx="3505200" cy="361950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67866" tIns="33338" rIns="67866" bIns="33338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400" b="1" dirty="0">
                <a:solidFill>
                  <a:srgbClr val="FF0000"/>
                </a:solidFill>
              </a:rPr>
              <a:t>Πρώιμα </a:t>
            </a:r>
            <a:endParaRPr lang="en-US" altLang="el-GR" sz="2400" dirty="0">
              <a:solidFill>
                <a:srgbClr val="FF0000"/>
              </a:solidFill>
            </a:endParaRPr>
          </a:p>
          <a:p>
            <a:pPr eaLnBrk="1" hangingPunct="1"/>
            <a:r>
              <a:rPr lang="el-GR" altLang="el-GR" sz="2400" dirty="0"/>
              <a:t>Απώλεια όρεξης</a:t>
            </a:r>
            <a:endParaRPr lang="en-US" altLang="el-GR" sz="2400" dirty="0"/>
          </a:p>
          <a:p>
            <a:pPr eaLnBrk="1" hangingPunct="1"/>
            <a:r>
              <a:rPr lang="el-GR" altLang="el-GR" sz="2400" dirty="0"/>
              <a:t>Διαταραχή στην αίσθηση γεύσης</a:t>
            </a:r>
            <a:endParaRPr lang="en-US" altLang="el-GR" sz="2400" dirty="0"/>
          </a:p>
          <a:p>
            <a:pPr eaLnBrk="1" hangingPunct="1"/>
            <a:r>
              <a:rPr lang="el-GR" altLang="el-GR" sz="2400" dirty="0"/>
              <a:t>Έλλειψη ενέργειας</a:t>
            </a:r>
            <a:endParaRPr lang="en-US" altLang="el-GR" sz="2400" dirty="0"/>
          </a:p>
          <a:p>
            <a:pPr eaLnBrk="1" hangingPunct="1"/>
            <a:r>
              <a:rPr lang="el-GR" altLang="el-GR" sz="2400" dirty="0"/>
              <a:t>Αδυναμία συγκέντρωσης</a:t>
            </a:r>
            <a:endParaRPr lang="en-US" altLang="el-GR" sz="2400" dirty="0"/>
          </a:p>
          <a:p>
            <a:pPr eaLnBrk="1" hangingPunct="1"/>
            <a:r>
              <a:rPr lang="el-GR" altLang="el-GR" sz="2400" dirty="0"/>
              <a:t>Κνησμός </a:t>
            </a:r>
            <a:endParaRPr lang="en-US" altLang="el-GR" sz="2400" dirty="0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59FCE21F-ACBA-A942-BCBA-5702403D4C3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22522" y="2019300"/>
            <a:ext cx="3354678" cy="361950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67866" tIns="33338" rIns="67866" bIns="33338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400" b="1" dirty="0">
                <a:solidFill>
                  <a:srgbClr val="0432FF"/>
                </a:solidFill>
              </a:rPr>
              <a:t>Όψιμα</a:t>
            </a:r>
            <a:r>
              <a:rPr lang="el-GR" altLang="el-GR" sz="2400" b="1" dirty="0"/>
              <a:t> </a:t>
            </a:r>
            <a:endParaRPr lang="en-US" altLang="el-GR" sz="2400" b="1" dirty="0"/>
          </a:p>
          <a:p>
            <a:pPr eaLnBrk="1" hangingPunct="1"/>
            <a:r>
              <a:rPr lang="el-GR" altLang="el-GR" sz="2400" dirty="0"/>
              <a:t>Επίμονοι έμετοι</a:t>
            </a:r>
          </a:p>
          <a:p>
            <a:pPr eaLnBrk="1" hangingPunct="1"/>
            <a:r>
              <a:rPr lang="el-GR" altLang="el-GR" sz="2400" dirty="0"/>
              <a:t>Παραισθησίες</a:t>
            </a:r>
          </a:p>
          <a:p>
            <a:pPr eaLnBrk="1" hangingPunct="1"/>
            <a:r>
              <a:rPr lang="el-GR" altLang="el-GR" sz="2400" dirty="0"/>
              <a:t>Κώμα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l-GR" sz="1950" dirty="0"/>
          </a:p>
        </p:txBody>
      </p:sp>
    </p:spTree>
    <p:extLst>
      <p:ext uri="{BB962C8B-B14F-4D97-AF65-F5344CB8AC3E}">
        <p14:creationId xmlns:p14="http://schemas.microsoft.com/office/powerpoint/2010/main" val="155311144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9E22020-2DA6-E840-BDFA-3CE9BFF69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991" y="1063229"/>
            <a:ext cx="7886700" cy="994172"/>
          </a:xfrm>
          <a:solidFill>
            <a:srgbClr val="FFFF00"/>
          </a:solidFill>
        </p:spPr>
        <p:txBody>
          <a:bodyPr vert="horz" wrap="square" lIns="67866" tIns="33338" rIns="67866" bIns="33338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sz="3000" b="1" dirty="0"/>
              <a:t>Κλινικά ευρήματα ουραιμίας </a:t>
            </a:r>
            <a:endParaRPr lang="en-US" altLang="el-GR" sz="3000" b="1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FBDD333-BF14-A445-881A-6EE73071EA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85901" y="2057401"/>
            <a:ext cx="3027760" cy="3398044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67866" tIns="33338" rIns="67866" bIns="33338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b="1" dirty="0"/>
              <a:t>Πρώιμα </a:t>
            </a:r>
            <a:endParaRPr lang="en-US" altLang="el-GR" b="1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 err="1"/>
              <a:t>Υπερογκαιμία</a:t>
            </a:r>
            <a:r>
              <a:rPr lang="el-GR" altLang="el-GR" dirty="0"/>
              <a:t> </a:t>
            </a:r>
            <a:endParaRPr lang="en-US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Υπέρταση </a:t>
            </a:r>
            <a:endParaRPr lang="en-US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Αναιμία </a:t>
            </a:r>
            <a:endParaRPr lang="en-US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Οστική νόσος</a:t>
            </a:r>
            <a:endParaRPr lang="en-US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Ελλιπής ανάπτυξη</a:t>
            </a:r>
            <a:endParaRPr lang="en-US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Μειωμένη γονιμότητα</a:t>
            </a:r>
            <a:endParaRPr lang="en-US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Αμηνόρροια </a:t>
            </a:r>
            <a:endParaRPr lang="en-US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 err="1"/>
              <a:t>Υπερλιπιδαιμία</a:t>
            </a:r>
            <a:r>
              <a:rPr lang="el-GR" altLang="el-GR" dirty="0"/>
              <a:t> </a:t>
            </a:r>
            <a:endParaRPr lang="en-US" altLang="el-GR" dirty="0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12298FAA-AAD6-2742-9F26-D1E5A879FA5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30341" y="2057401"/>
            <a:ext cx="3027759" cy="3398044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67866" tIns="33338" rIns="67866" bIns="33338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b="1" dirty="0"/>
              <a:t>Όψιμα  </a:t>
            </a:r>
            <a:endParaRPr lang="en-US" altLang="el-GR" b="1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Περικαρδίτιδα </a:t>
            </a:r>
            <a:endParaRPr lang="en-US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Περιφερική νευροπάθεια</a:t>
            </a:r>
            <a:endParaRPr lang="en-US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Μεταβολική οξέωση</a:t>
            </a:r>
            <a:endParaRPr lang="en-US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 err="1"/>
              <a:t>Υπερκαλιαιμία</a:t>
            </a:r>
            <a:r>
              <a:rPr lang="el-GR" altLang="el-GR" dirty="0"/>
              <a:t> </a:t>
            </a:r>
            <a:endParaRPr lang="en-US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/>
              <a:t>Αιμορραγία πεπτικού</a:t>
            </a:r>
            <a:endParaRPr lang="en-US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 err="1"/>
              <a:t>Υπέρχρωση</a:t>
            </a:r>
            <a:r>
              <a:rPr lang="el-GR" altLang="el-GR" dirty="0"/>
              <a:t> δέρματος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3192793001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C931F07-E60B-CB4F-A2F9-4D235661E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vert="horz" wrap="square" lIns="67866" tIns="33338" rIns="67866" bIns="33338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sz="2325" dirty="0"/>
              <a:t>Παραδείγματα ουσιών που θεωρούνται ουραιμικές τοξίνες</a:t>
            </a:r>
            <a:endParaRPr lang="en-US" altLang="el-GR" sz="2325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749179E-5F33-7449-869E-E670A9201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6" tIns="33338" rIns="67866" bIns="33338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b="1" dirty="0"/>
              <a:t>Ουσία </a:t>
            </a:r>
            <a:r>
              <a:rPr lang="en-US" altLang="el-GR" b="1" dirty="0"/>
              <a:t>			</a:t>
            </a:r>
            <a:r>
              <a:rPr lang="el-GR" altLang="el-GR" b="1" dirty="0"/>
              <a:t>          ΜΒ</a:t>
            </a:r>
            <a:r>
              <a:rPr lang="en-US" altLang="el-GR" b="1" dirty="0"/>
              <a:t>						</a:t>
            </a:r>
            <a:r>
              <a:rPr lang="el-GR" altLang="el-GR" b="1" dirty="0"/>
              <a:t>          </a:t>
            </a:r>
            <a:endParaRPr lang="en-US" altLang="el-GR" b="1" dirty="0"/>
          </a:p>
          <a:p>
            <a:pPr eaLnBrk="1" hangingPunct="1">
              <a:buFont typeface="Wingdings" pitchFamily="2" charset="2"/>
              <a:buNone/>
            </a:pPr>
            <a:r>
              <a:rPr lang="el-GR" altLang="el-GR" dirty="0"/>
              <a:t>Ουρία</a:t>
            </a:r>
            <a:r>
              <a:rPr lang="en-US" altLang="el-GR" dirty="0"/>
              <a:t>					60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dirty="0" err="1"/>
              <a:t>Κρεατινίνη</a:t>
            </a:r>
            <a:r>
              <a:rPr lang="el-GR" altLang="el-GR" dirty="0"/>
              <a:t> </a:t>
            </a:r>
            <a:r>
              <a:rPr lang="en-US" altLang="el-GR" dirty="0"/>
              <a:t>				113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dirty="0" err="1"/>
              <a:t>Μεθυλ-γουανιδίνη</a:t>
            </a:r>
            <a:r>
              <a:rPr lang="en-US" altLang="el-GR" dirty="0"/>
              <a:t>			175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dirty="0" err="1"/>
              <a:t>Γουανιδινοσουκινικο</a:t>
            </a:r>
            <a:r>
              <a:rPr lang="el-GR" altLang="el-GR" dirty="0"/>
              <a:t> οξύ</a:t>
            </a:r>
            <a:r>
              <a:rPr lang="en-US" altLang="el-GR" dirty="0"/>
              <a:t>		175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dirty="0" err="1"/>
              <a:t>Φαινολικά</a:t>
            </a:r>
            <a:r>
              <a:rPr lang="el-GR" altLang="el-GR" dirty="0"/>
              <a:t> οξέα</a:t>
            </a:r>
            <a:r>
              <a:rPr lang="en-US" altLang="el-GR" dirty="0"/>
              <a:t>			100-300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dirty="0" err="1"/>
              <a:t>Διμεθειαμίνη</a:t>
            </a:r>
            <a:r>
              <a:rPr lang="en-US" altLang="el-GR" dirty="0"/>
              <a:t>			</a:t>
            </a:r>
            <a:r>
              <a:rPr lang="el-GR" altLang="el-GR" dirty="0"/>
              <a:t>	</a:t>
            </a:r>
            <a:r>
              <a:rPr lang="en-US" altLang="el-GR" dirty="0"/>
              <a:t>46</a:t>
            </a:r>
          </a:p>
          <a:p>
            <a:pPr eaLnBrk="1" hangingPunct="1">
              <a:buFont typeface="Wingdings" pitchFamily="2" charset="2"/>
              <a:buNone/>
            </a:pPr>
            <a:endParaRPr lang="en-US" altLang="el-GR" sz="1950" dirty="0"/>
          </a:p>
        </p:txBody>
      </p:sp>
    </p:spTree>
    <p:extLst>
      <p:ext uri="{BB962C8B-B14F-4D97-AF65-F5344CB8AC3E}">
        <p14:creationId xmlns:p14="http://schemas.microsoft.com/office/powerpoint/2010/main" val="2734747550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>
            <a:extLst>
              <a:ext uri="{FF2B5EF4-FFF2-40B4-BE49-F238E27FC236}">
                <a16:creationId xmlns:a16="http://schemas.microsoft.com/office/drawing/2014/main" id="{1A9BEC81-5E0C-8E46-99B1-4A9F3CEEF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06" y="1081186"/>
            <a:ext cx="8418922" cy="86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9056" tIns="34529" rIns="69056" bIns="3452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br>
              <a:rPr lang="el-GR" altLang="el-GR" sz="2325" b="1" dirty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el-GR" altLang="el-GR" sz="2700" b="1" dirty="0">
                <a:solidFill>
                  <a:srgbClr val="002060"/>
                </a:solidFill>
                <a:latin typeface="+mj-lt"/>
              </a:rPr>
              <a:t>ΧΝΝ τελικού σταδίου (στάδιο 5)</a:t>
            </a:r>
            <a:br>
              <a:rPr lang="el-GR" altLang="el-GR" sz="2700" b="1" dirty="0">
                <a:solidFill>
                  <a:srgbClr val="002060"/>
                </a:solidFill>
                <a:latin typeface="+mj-lt"/>
              </a:rPr>
            </a:br>
            <a:r>
              <a:rPr lang="el-GR" altLang="el-GR" sz="2700" b="1" dirty="0">
                <a:solidFill>
                  <a:srgbClr val="002060"/>
                </a:solidFill>
                <a:latin typeface="+mj-lt"/>
              </a:rPr>
              <a:t>Μέθοδοι υποκατάστασης νεφρικής λειτουργίας </a:t>
            </a:r>
            <a:br>
              <a:rPr lang="el-GR" altLang="el-GR" sz="2700" b="1" dirty="0">
                <a:solidFill>
                  <a:schemeClr val="tx2"/>
                </a:solidFill>
                <a:latin typeface="+mn-lt"/>
              </a:rPr>
            </a:br>
            <a:endParaRPr lang="en-US" altLang="el-GR" sz="27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AD9406E7-A439-C34C-8E4B-E25FB2938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75" y="2505076"/>
            <a:ext cx="3473405" cy="313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9056" tIns="34529" rIns="69056" bIns="34529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l-GR" altLang="el-GR" sz="2100" b="1" dirty="0">
                <a:solidFill>
                  <a:srgbClr val="FF0000"/>
                </a:solidFill>
              </a:rPr>
              <a:t>Αιμοκάθαρση</a:t>
            </a:r>
            <a:r>
              <a:rPr lang="el-GR" altLang="el-GR" sz="2100" b="1" dirty="0"/>
              <a:t> </a:t>
            </a:r>
            <a:endParaRPr lang="en-US" altLang="el-GR" sz="2100" b="1" i="1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l-GR" sz="1575" dirty="0"/>
              <a:t>-</a:t>
            </a:r>
            <a:r>
              <a:rPr lang="el-GR" altLang="el-GR" sz="1575" dirty="0"/>
              <a:t>Σε ειδικό κέντρο</a:t>
            </a:r>
            <a:endParaRPr lang="en-US" altLang="el-GR" sz="1575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l-GR" sz="1575" dirty="0"/>
              <a:t>-</a:t>
            </a:r>
            <a:r>
              <a:rPr lang="el-GR" altLang="el-GR" sz="1575" dirty="0"/>
              <a:t>Στο σπίτι</a:t>
            </a:r>
            <a:endParaRPr lang="en-US" altLang="el-GR" sz="1575" dirty="0"/>
          </a:p>
          <a:p>
            <a:pPr eaLnBrk="1" hangingPunct="1">
              <a:buFont typeface="Wingdings" pitchFamily="2" charset="2"/>
              <a:buNone/>
            </a:pPr>
            <a:endParaRPr lang="en-US" altLang="el-GR" sz="1575" dirty="0"/>
          </a:p>
          <a:p>
            <a:pPr eaLnBrk="1" hangingPunct="1">
              <a:buFont typeface="Wingdings" pitchFamily="2" charset="2"/>
              <a:buNone/>
            </a:pPr>
            <a:r>
              <a:rPr lang="el-GR" altLang="el-GR" sz="2100" b="1" dirty="0">
                <a:solidFill>
                  <a:srgbClr val="FF0000"/>
                </a:solidFill>
              </a:rPr>
              <a:t>Περιτοναϊκή κάθαρση</a:t>
            </a:r>
            <a:endParaRPr lang="en-US" altLang="el-GR" sz="2100" b="1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l-GR" sz="1575" dirty="0"/>
              <a:t>-Continuous Ambulatory   (CAPD)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l-GR" sz="1575" dirty="0"/>
              <a:t>-Continuous Cyclic    (CCPD)</a:t>
            </a:r>
          </a:p>
          <a:p>
            <a:pPr lvl="2" eaLnBrk="1" hangingPunct="1">
              <a:lnSpc>
                <a:spcPct val="40000"/>
              </a:lnSpc>
              <a:buFont typeface="Wingdings" pitchFamily="2" charset="2"/>
              <a:buNone/>
            </a:pPr>
            <a:endParaRPr lang="en-US" altLang="el-GR" sz="1500" dirty="0"/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96998CBF-7044-274D-AEE1-DF29A16CE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2514601"/>
            <a:ext cx="3257550" cy="3129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9056" tIns="34529" rIns="69056" bIns="34529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l-GR" sz="1950" dirty="0"/>
              <a:t>  </a:t>
            </a:r>
            <a:r>
              <a:rPr lang="el-GR" altLang="el-GR" sz="1950" b="1" dirty="0">
                <a:solidFill>
                  <a:srgbClr val="0432FF"/>
                </a:solidFill>
              </a:rPr>
              <a:t>Μεταμόσχευση νεφρού </a:t>
            </a:r>
            <a:endParaRPr lang="en-US" altLang="el-GR" sz="1950" b="1" dirty="0">
              <a:solidFill>
                <a:srgbClr val="0432FF"/>
              </a:solidFill>
            </a:endParaRPr>
          </a:p>
          <a:p>
            <a:pPr eaLnBrk="1" hangingPunct="1">
              <a:lnSpc>
                <a:spcPct val="40000"/>
              </a:lnSpc>
              <a:buFont typeface="Wingdings" pitchFamily="2" charset="2"/>
              <a:buNone/>
            </a:pPr>
            <a:endParaRPr lang="en-US" altLang="el-GR" sz="1650" b="1" dirty="0">
              <a:solidFill>
                <a:srgbClr val="FF6600"/>
              </a:solidFill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l-GR" altLang="el-GR" sz="1800" b="1" dirty="0"/>
              <a:t>-Από αποβιώσαντα δότη </a:t>
            </a:r>
            <a:endParaRPr lang="en-US" altLang="el-GR" sz="1800" b="1" dirty="0"/>
          </a:p>
          <a:p>
            <a:pPr lvl="1" eaLnBrk="1" hangingPunct="1">
              <a:buFont typeface="Wingdings" pitchFamily="2" charset="2"/>
              <a:buChar char="§"/>
            </a:pPr>
            <a:endParaRPr lang="en-US" altLang="el-GR" sz="1800" b="1" dirty="0"/>
          </a:p>
          <a:p>
            <a:pPr lvl="1" eaLnBrk="1" hangingPunct="1">
              <a:lnSpc>
                <a:spcPct val="60000"/>
              </a:lnSpc>
              <a:buFont typeface="Wingdings" pitchFamily="2" charset="2"/>
              <a:buChar char="§"/>
            </a:pPr>
            <a:r>
              <a:rPr lang="el-GR" altLang="el-GR" sz="1800" b="1" dirty="0"/>
              <a:t>-Από ζώντα δότη</a:t>
            </a:r>
            <a:endParaRPr lang="en-US" altLang="el-GR" sz="1800" b="1" dirty="0"/>
          </a:p>
          <a:p>
            <a:pPr lvl="2" eaLnBrk="1" hangingPunct="1">
              <a:buFont typeface="Wingdings" pitchFamily="2" charset="2"/>
              <a:buNone/>
            </a:pPr>
            <a:r>
              <a:rPr lang="en-US" altLang="el-GR" sz="1800" dirty="0"/>
              <a:t>-</a:t>
            </a:r>
            <a:r>
              <a:rPr lang="el-GR" altLang="el-GR" sz="1800" dirty="0"/>
              <a:t>Συγγενή </a:t>
            </a:r>
            <a:endParaRPr lang="en-US" altLang="el-GR" sz="1800" dirty="0"/>
          </a:p>
          <a:p>
            <a:pPr lvl="2" eaLnBrk="1" hangingPunct="1">
              <a:buFont typeface="Wingdings" pitchFamily="2" charset="2"/>
              <a:buNone/>
            </a:pPr>
            <a:r>
              <a:rPr lang="en-US" altLang="el-GR" sz="1800" dirty="0"/>
              <a:t>-</a:t>
            </a:r>
            <a:r>
              <a:rPr lang="el-GR" altLang="el-GR" sz="1800" dirty="0"/>
              <a:t>Μη συγγενή</a:t>
            </a:r>
            <a:endParaRPr lang="en-US" altLang="el-GR" sz="1800" dirty="0"/>
          </a:p>
          <a:p>
            <a:pPr eaLnBrk="1" hangingPunct="1"/>
            <a:endParaRPr lang="en-US" altLang="el-GR" sz="1575" dirty="0"/>
          </a:p>
        </p:txBody>
      </p:sp>
      <p:sp>
        <p:nvSpPr>
          <p:cNvPr id="74759" name="Text Box 7">
            <a:extLst>
              <a:ext uri="{FF2B5EF4-FFF2-40B4-BE49-F238E27FC236}">
                <a16:creationId xmlns:a16="http://schemas.microsoft.com/office/drawing/2014/main" id="{86996E61-F9B6-0748-AEFB-6FBE4CD80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875" y="2004067"/>
            <a:ext cx="4001160" cy="41549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altLang="el-GR" sz="2100" dirty="0">
                <a:latin typeface="Tahoma" charset="0"/>
                <a:cs typeface="Arial" charset="0"/>
              </a:rPr>
              <a:t>ΡΣΔ</a:t>
            </a:r>
            <a:r>
              <a:rPr lang="en-US" altLang="el-GR" sz="2100" dirty="0">
                <a:latin typeface="Tahoma" charset="0"/>
                <a:cs typeface="Arial" charset="0"/>
              </a:rPr>
              <a:t> &lt; </a:t>
            </a:r>
            <a:r>
              <a:rPr lang="en-US" altLang="el-GR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Arial" charset="0"/>
              </a:rPr>
              <a:t>&lt;15 ml/min/1.73m</a:t>
            </a:r>
            <a:r>
              <a:rPr lang="en-US" altLang="el-GR" sz="21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Arial" charset="0"/>
              </a:rPr>
              <a:t>2</a:t>
            </a:r>
            <a:r>
              <a:rPr lang="en-US" altLang="el-GR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Arial" charset="0"/>
              </a:rPr>
              <a:t> BSA</a:t>
            </a:r>
            <a:r>
              <a:rPr lang="en-US" altLang="el-GR" sz="2100" dirty="0">
                <a:latin typeface="Tahoma" charset="0"/>
                <a:cs typeface="Arial" charset="0"/>
              </a:rPr>
              <a:t> </a:t>
            </a:r>
          </a:p>
        </p:txBody>
      </p:sp>
      <p:sp>
        <p:nvSpPr>
          <p:cNvPr id="74760" name="Rectangle 8">
            <a:extLst>
              <a:ext uri="{FF2B5EF4-FFF2-40B4-BE49-F238E27FC236}">
                <a16:creationId xmlns:a16="http://schemas.microsoft.com/office/drawing/2014/main" id="{1BE2BA7E-4608-7142-85E1-7C60AB216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5876926"/>
            <a:ext cx="287258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l-GR" altLang="el-GR" sz="1650"/>
          </a:p>
        </p:txBody>
      </p:sp>
    </p:spTree>
    <p:extLst>
      <p:ext uri="{BB962C8B-B14F-4D97-AF65-F5344CB8AC3E}">
        <p14:creationId xmlns:p14="http://schemas.microsoft.com/office/powerpoint/2010/main" val="3484582694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9" name="Rectangle 9">
            <a:extLst>
              <a:ext uri="{FF2B5EF4-FFF2-40B4-BE49-F238E27FC236}">
                <a16:creationId xmlns:a16="http://schemas.microsoft.com/office/drawing/2014/main" id="{95BD8601-A459-B948-AC6A-CB7358F77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002111"/>
            <a:ext cx="6000750" cy="591740"/>
          </a:xfrm>
        </p:spPr>
        <p:txBody>
          <a:bodyPr/>
          <a:lstStyle/>
          <a:p>
            <a:pPr eaLnBrk="1" hangingPunct="1"/>
            <a:r>
              <a:rPr lang="el-GR" altLang="el-GR" sz="2325" b="1" dirty="0">
                <a:solidFill>
                  <a:schemeClr val="bg1"/>
                </a:solidFill>
              </a:rPr>
              <a:t>Μοντέρνα μηχανήματα αιμοκάθαρσης</a:t>
            </a:r>
            <a:endParaRPr lang="en-US" altLang="el-GR" sz="2325" b="1" dirty="0">
              <a:solidFill>
                <a:schemeClr val="bg1"/>
              </a:solidFill>
            </a:endParaRPr>
          </a:p>
        </p:txBody>
      </p:sp>
      <p:pic>
        <p:nvPicPr>
          <p:cNvPr id="133125" name="Picture 5">
            <a:extLst>
              <a:ext uri="{FF2B5EF4-FFF2-40B4-BE49-F238E27FC236}">
                <a16:creationId xmlns:a16="http://schemas.microsoft.com/office/drawing/2014/main" id="{7524D537-D4DF-5746-8D9F-B7C4EDE9FEF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 t="7793" r="6641" b="20650"/>
          <a:stretch>
            <a:fillRect/>
          </a:stretch>
        </p:blipFill>
        <p:spPr>
          <a:xfrm>
            <a:off x="1117600" y="1571755"/>
            <a:ext cx="3507979" cy="42706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33128" name="Picture 8">
            <a:extLst>
              <a:ext uri="{FF2B5EF4-FFF2-40B4-BE49-F238E27FC236}">
                <a16:creationId xmlns:a16="http://schemas.microsoft.com/office/drawing/2014/main" id="{4CFF4691-452D-B94B-9DD8-EC367DF4BF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8" t="31364" r="57832" b="8961"/>
          <a:stretch>
            <a:fillRect/>
          </a:stretch>
        </p:blipFill>
        <p:spPr>
          <a:xfrm>
            <a:off x="4800600" y="1593850"/>
            <a:ext cx="3290037" cy="4235450"/>
          </a:xfrm>
        </p:spPr>
      </p:pic>
    </p:spTree>
    <p:extLst>
      <p:ext uri="{BB962C8B-B14F-4D97-AF65-F5344CB8AC3E}">
        <p14:creationId xmlns:p14="http://schemas.microsoft.com/office/powerpoint/2010/main" val="2993063821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FD5BB7F-1AEF-D143-861C-5A598E173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934720"/>
            <a:ext cx="7213600" cy="488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675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Group 5">
            <a:extLst>
              <a:ext uri="{FF2B5EF4-FFF2-40B4-BE49-F238E27FC236}">
                <a16:creationId xmlns:a16="http://schemas.microsoft.com/office/drawing/2014/main" id="{5FCF4359-AF47-4642-8810-D01B2688E0D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066800"/>
            <a:ext cx="2082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0">
            <a:extLst>
              <a:ext uri="{FF2B5EF4-FFF2-40B4-BE49-F238E27FC236}">
                <a16:creationId xmlns:a16="http://schemas.microsoft.com/office/drawing/2014/main" id="{9AC001D7-66C1-494B-B068-D2F25909E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1333500"/>
            <a:ext cx="987425" cy="492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>
                <a:latin typeface="+mn-lt"/>
              </a:rPr>
              <a:t>Σήμα</a:t>
            </a:r>
            <a:r>
              <a:rPr lang="el-GR" sz="2600" dirty="0">
                <a:solidFill>
                  <a:schemeClr val="bg1"/>
                </a:solidFill>
                <a:latin typeface="+mn-lt"/>
              </a:rPr>
              <a:t> 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819" name="Text Box 11">
            <a:extLst>
              <a:ext uri="{FF2B5EF4-FFF2-40B4-BE49-F238E27FC236}">
                <a16:creationId xmlns:a16="http://schemas.microsoft.com/office/drawing/2014/main" id="{B43CA2DD-C44D-EE4F-AF1D-0486244C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05100"/>
            <a:ext cx="16716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>
                <a:latin typeface="Calibri" panose="020F0502020204030204" pitchFamily="34" charset="0"/>
              </a:rPr>
              <a:t>Υποδοχείς </a:t>
            </a:r>
            <a:endParaRPr lang="en-US" altLang="el-GR"/>
          </a:p>
        </p:txBody>
      </p:sp>
      <p:sp>
        <p:nvSpPr>
          <p:cNvPr id="34820" name="Text Box 12">
            <a:extLst>
              <a:ext uri="{FF2B5EF4-FFF2-40B4-BE49-F238E27FC236}">
                <a16:creationId xmlns:a16="http://schemas.microsoft.com/office/drawing/2014/main" id="{2B02E3F4-8C0F-CA42-9290-4FB0AC460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83050"/>
            <a:ext cx="19573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>
                <a:latin typeface="Calibri" panose="020F0502020204030204" pitchFamily="34" charset="0"/>
              </a:rPr>
              <a:t>Μηχανισμός</a:t>
            </a:r>
            <a:r>
              <a:rPr lang="el-GR" altLang="el-GR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0F5D3952-8D13-A945-9BC4-A33676B52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0"/>
            <a:ext cx="1633538" cy="89217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>
                <a:latin typeface="+mn-lt"/>
              </a:rPr>
              <a:t>Νεφρική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>
                <a:latin typeface="+mn-lt"/>
              </a:rPr>
              <a:t>αντίδραση</a:t>
            </a:r>
            <a:endParaRPr lang="en-US" sz="2600" dirty="0">
              <a:latin typeface="+mn-lt"/>
            </a:endParaRP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8D26C0C3-8F60-ED44-862A-D119FE210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143000"/>
            <a:ext cx="4953000" cy="1066800"/>
          </a:xfrm>
          <a:prstGeom prst="rect">
            <a:avLst/>
          </a:prstGeom>
          <a:solidFill>
            <a:srgbClr val="FBD0E4"/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2800" b="1">
                <a:latin typeface="Calibri" charset="0"/>
              </a:rPr>
              <a:t>↓ Δραστικού </a:t>
            </a:r>
          </a:p>
          <a:p>
            <a:pPr algn="ctr" eaLnBrk="1" hangingPunct="1">
              <a:defRPr/>
            </a:pPr>
            <a:r>
              <a:rPr lang="el-GR" altLang="el-GR" sz="2800" b="1">
                <a:latin typeface="Calibri" charset="0"/>
              </a:rPr>
              <a:t>Όγκου του αίματος </a:t>
            </a:r>
            <a:endParaRPr lang="en-US" altLang="el-GR" sz="2800" b="1">
              <a:latin typeface="Gill Sans MT" charset="0"/>
            </a:endParaRPr>
          </a:p>
        </p:txBody>
      </p:sp>
      <p:sp>
        <p:nvSpPr>
          <p:cNvPr id="34823" name="Text Box 15">
            <a:extLst>
              <a:ext uri="{FF2B5EF4-FFF2-40B4-BE49-F238E27FC236}">
                <a16:creationId xmlns:a16="http://schemas.microsoft.com/office/drawing/2014/main" id="{E90CB26B-B7C1-1D44-BFB4-F81754812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2641600"/>
            <a:ext cx="1925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Calibri" panose="020F0502020204030204" pitchFamily="34" charset="0"/>
              </a:rPr>
              <a:t>Τασεουποδοχείς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Calibri" panose="020F0502020204030204" pitchFamily="34" charset="0"/>
              </a:rPr>
              <a:t> υψηλής πίεσης</a:t>
            </a:r>
            <a:endParaRPr lang="en-US" altLang="el-GR" sz="2000"/>
          </a:p>
        </p:txBody>
      </p:sp>
      <p:sp>
        <p:nvSpPr>
          <p:cNvPr id="34824" name="Text Box 16">
            <a:extLst>
              <a:ext uri="{FF2B5EF4-FFF2-40B4-BE49-F238E27FC236}">
                <a16:creationId xmlns:a16="http://schemas.microsoft.com/office/drawing/2014/main" id="{0473CCDA-51DD-0C49-948C-681C075AA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063" y="2667000"/>
            <a:ext cx="1982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Calibri" panose="020F0502020204030204" pitchFamily="34" charset="0"/>
              </a:rPr>
              <a:t>Τασεουποδοχείς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Calibri" panose="020F0502020204030204" pitchFamily="34" charset="0"/>
              </a:rPr>
              <a:t>χαμηλής πίεσης</a:t>
            </a:r>
            <a:endParaRPr lang="en-US" altLang="el-GR" sz="2000"/>
          </a:p>
        </p:txBody>
      </p:sp>
      <p:sp>
        <p:nvSpPr>
          <p:cNvPr id="34825" name="Text Box 17">
            <a:extLst>
              <a:ext uri="{FF2B5EF4-FFF2-40B4-BE49-F238E27FC236}">
                <a16:creationId xmlns:a16="http://schemas.microsoft.com/office/drawing/2014/main" id="{3B4511AC-0549-364B-88AC-1DBEDA397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38" y="2667000"/>
            <a:ext cx="1487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Calibri" panose="020F0502020204030204" pitchFamily="34" charset="0"/>
              </a:rPr>
              <a:t>Προσαγωγό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Calibri" panose="020F0502020204030204" pitchFamily="34" charset="0"/>
              </a:rPr>
              <a:t>αρτηριόλιο</a:t>
            </a:r>
            <a:endParaRPr lang="en-US" altLang="el-GR" sz="2000"/>
          </a:p>
        </p:txBody>
      </p:sp>
      <p:sp>
        <p:nvSpPr>
          <p:cNvPr id="34826" name="Rectangle 18">
            <a:extLst>
              <a:ext uri="{FF2B5EF4-FFF2-40B4-BE49-F238E27FC236}">
                <a16:creationId xmlns:a16="http://schemas.microsoft.com/office/drawing/2014/main" id="{D8F1ECF4-B024-F14F-9771-575E5A514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590800"/>
            <a:ext cx="2133600" cy="8382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4827" name="Rectangle 19">
            <a:extLst>
              <a:ext uri="{FF2B5EF4-FFF2-40B4-BE49-F238E27FC236}">
                <a16:creationId xmlns:a16="http://schemas.microsoft.com/office/drawing/2014/main" id="{515FD75E-9DAA-B541-8652-4F64E9B50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590800"/>
            <a:ext cx="2057400" cy="8382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4828" name="Rectangle 20">
            <a:extLst>
              <a:ext uri="{FF2B5EF4-FFF2-40B4-BE49-F238E27FC236}">
                <a16:creationId xmlns:a16="http://schemas.microsoft.com/office/drawing/2014/main" id="{E2CD3407-B420-5040-8CCC-CCE30545A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590800"/>
            <a:ext cx="1524000" cy="8382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34829" name="Text Box 22">
            <a:extLst>
              <a:ext uri="{FF2B5EF4-FFF2-40B4-BE49-F238E27FC236}">
                <a16:creationId xmlns:a16="http://schemas.microsoft.com/office/drawing/2014/main" id="{4CFF52D8-62F5-E34D-A99E-443DF51F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86200"/>
            <a:ext cx="60198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b="1">
                <a:latin typeface="Calibri" panose="020F0502020204030204" pitchFamily="34" charset="0"/>
              </a:rPr>
              <a:t>↑Σύστημα Ρενίνης-Αγγειοτενσίνης-Αλδοστερόνης</a:t>
            </a:r>
            <a:endParaRPr lang="en-US" altLang="el-GR" sz="22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b="1">
                <a:latin typeface="Calibri" panose="020F0502020204030204" pitchFamily="34" charset="0"/>
              </a:rPr>
              <a:t>↑Σύμπαθητικό Νευρικό Σύστημα</a:t>
            </a:r>
            <a:endParaRPr lang="en-US" altLang="el-GR" sz="22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200" b="1">
                <a:latin typeface="Calibri" panose="020F0502020204030204" pitchFamily="34" charset="0"/>
              </a:rPr>
              <a:t>↑</a:t>
            </a:r>
            <a:r>
              <a:rPr lang="en-US" altLang="el-GR" sz="2200" b="1"/>
              <a:t>ADH</a:t>
            </a:r>
            <a:r>
              <a:rPr lang="el-GR" altLang="el-GR" sz="2200">
                <a:latin typeface="Calibri" panose="020F0502020204030204" pitchFamily="34" charset="0"/>
              </a:rPr>
              <a:t> </a:t>
            </a:r>
            <a:endParaRPr lang="en-US" altLang="el-GR" sz="22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200" b="1">
                <a:latin typeface="Calibri" panose="020F0502020204030204" pitchFamily="34" charset="0"/>
              </a:rPr>
              <a:t>↓</a:t>
            </a:r>
            <a:r>
              <a:rPr lang="en-US" altLang="el-GR" sz="2200" b="1"/>
              <a:t>ANP</a:t>
            </a:r>
          </a:p>
        </p:txBody>
      </p:sp>
      <p:sp>
        <p:nvSpPr>
          <p:cNvPr id="34830" name="Rectangle 23">
            <a:extLst>
              <a:ext uri="{FF2B5EF4-FFF2-40B4-BE49-F238E27FC236}">
                <a16:creationId xmlns:a16="http://schemas.microsoft.com/office/drawing/2014/main" id="{D60BAFE3-EEB8-564B-BFE9-4B84D440D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10000"/>
            <a:ext cx="5943600" cy="18288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14360" name="Rectangle 24">
            <a:extLst>
              <a:ext uri="{FF2B5EF4-FFF2-40B4-BE49-F238E27FC236}">
                <a16:creationId xmlns:a16="http://schemas.microsoft.com/office/drawing/2014/main" id="{E3C6113A-5011-4D4F-A3EF-F63C85433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791200"/>
            <a:ext cx="5029200" cy="762000"/>
          </a:xfrm>
          <a:prstGeom prst="rect">
            <a:avLst/>
          </a:prstGeom>
          <a:solidFill>
            <a:srgbClr val="FBD0E4"/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latin typeface="+mn-lt"/>
              </a:rPr>
              <a:t>Κατακράτηση </a:t>
            </a:r>
            <a:r>
              <a:rPr lang="en-US" sz="2800" b="1" dirty="0">
                <a:latin typeface="+mn-lt"/>
              </a:rPr>
              <a:t>Na &amp; H</a:t>
            </a:r>
            <a:r>
              <a:rPr lang="en-US" sz="2800" b="1" baseline="-25000" dirty="0"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O</a:t>
            </a: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06B5B72C-3538-1648-B027-B1CFD9191A14}"/>
              </a:ext>
            </a:extLst>
          </p:cNvPr>
          <p:cNvSpPr/>
          <p:nvPr/>
        </p:nvSpPr>
        <p:spPr>
          <a:xfrm>
            <a:off x="5257800" y="2209800"/>
            <a:ext cx="533400" cy="381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0603784D-1641-0647-AB3B-2C8BAF808686}"/>
              </a:ext>
            </a:extLst>
          </p:cNvPr>
          <p:cNvSpPr/>
          <p:nvPr/>
        </p:nvSpPr>
        <p:spPr>
          <a:xfrm>
            <a:off x="5257800" y="3429000"/>
            <a:ext cx="533400" cy="381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34" name="Text Box 26">
            <a:extLst>
              <a:ext uri="{FF2B5EF4-FFF2-40B4-BE49-F238E27FC236}">
                <a16:creationId xmlns:a16="http://schemas.microsoft.com/office/drawing/2014/main" id="{67932461-E211-AB4F-BCB7-32AC9BD02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2425"/>
            <a:ext cx="8229600" cy="646113"/>
          </a:xfrm>
        </p:spPr>
        <p:txBody>
          <a:bodyPr>
            <a:spAutoFit/>
          </a:bodyPr>
          <a:lstStyle/>
          <a:p>
            <a:pPr algn="ctr" eaLnBrk="1" hangingPunct="1"/>
            <a:r>
              <a:rPr lang="el-GR" altLang="el-GR" sz="3600"/>
              <a:t>Ρύθμιση δραστικού όγκου αίματος </a:t>
            </a:r>
            <a:endParaRPr lang="en-US" altLang="el-GR" sz="3600"/>
          </a:p>
        </p:txBody>
      </p:sp>
    </p:spTree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>
            <a:extLst>
              <a:ext uri="{FF2B5EF4-FFF2-40B4-BE49-F238E27FC236}">
                <a16:creationId xmlns:a16="http://schemas.microsoft.com/office/drawing/2014/main" id="{84B2284B-040A-104B-B15A-CB18B131A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625" b="1">
                <a:solidFill>
                  <a:schemeClr val="bg1"/>
                </a:solidFill>
              </a:rPr>
              <a:t>Αγγειακή προσπέλαση</a:t>
            </a:r>
            <a:r>
              <a:rPr lang="el-GR" altLang="el-GR" sz="3450">
                <a:solidFill>
                  <a:schemeClr val="bg1"/>
                </a:solidFill>
              </a:rPr>
              <a:t> (</a:t>
            </a:r>
            <a:r>
              <a:rPr lang="en-US" altLang="el-GR" sz="3450">
                <a:solidFill>
                  <a:schemeClr val="bg1"/>
                </a:solidFill>
              </a:rPr>
              <a:t>A-V Fistula</a:t>
            </a:r>
            <a:r>
              <a:rPr lang="el-GR" altLang="el-GR" sz="3450">
                <a:solidFill>
                  <a:schemeClr val="bg1"/>
                </a:solidFill>
              </a:rPr>
              <a:t>)</a:t>
            </a:r>
            <a:endParaRPr lang="en-US" altLang="el-GR" sz="3450">
              <a:solidFill>
                <a:schemeClr val="bg1"/>
              </a:solidFill>
            </a:endParaRPr>
          </a:p>
        </p:txBody>
      </p:sp>
      <p:pic>
        <p:nvPicPr>
          <p:cNvPr id="55301" name="Picture 5" descr="5ADK05f02C">
            <a:extLst>
              <a:ext uri="{FF2B5EF4-FFF2-40B4-BE49-F238E27FC236}">
                <a16:creationId xmlns:a16="http://schemas.microsoft.com/office/drawing/2014/main" id="{9111E085-055B-EA48-9C63-AC701AF54F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057400"/>
            <a:ext cx="5874544" cy="27384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220885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B0357EB9-D01F-144A-A700-415D9B5C4B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sz="3000" dirty="0"/>
              <a:t>Επιπλοκές της αιμοκάθαρσης</a:t>
            </a:r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DE93FB17-B678-C549-992C-15B73A180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l-GR" dirty="0"/>
              <a:t>Υπόταση (25-55%)</a:t>
            </a:r>
          </a:p>
          <a:p>
            <a:r>
              <a:rPr lang="el-GR" dirty="0"/>
              <a:t>Κράμπες</a:t>
            </a:r>
          </a:p>
          <a:p>
            <a:r>
              <a:rPr lang="el-GR" dirty="0"/>
              <a:t>Ναυτία – έμετος</a:t>
            </a:r>
          </a:p>
          <a:p>
            <a:r>
              <a:rPr lang="el-GR" dirty="0"/>
              <a:t>Κεφαλαλγία </a:t>
            </a:r>
          </a:p>
          <a:p>
            <a:r>
              <a:rPr lang="el-GR" dirty="0"/>
              <a:t>Θωρακικός </a:t>
            </a:r>
            <a:r>
              <a:rPr lang="el-GR" dirty="0" err="1"/>
              <a:t>αλγος</a:t>
            </a:r>
            <a:endParaRPr lang="el-GR" dirty="0"/>
          </a:p>
          <a:p>
            <a:r>
              <a:rPr lang="el-GR" dirty="0"/>
              <a:t>Οσφυαλγία</a:t>
            </a:r>
          </a:p>
          <a:p>
            <a:r>
              <a:rPr lang="el-GR" dirty="0"/>
              <a:t>Κνησμός</a:t>
            </a:r>
          </a:p>
          <a:p>
            <a:r>
              <a:rPr lang="el-GR" dirty="0"/>
              <a:t>Πυρετός</a:t>
            </a:r>
          </a:p>
          <a:p>
            <a:endParaRPr lang="el-GR" dirty="0"/>
          </a:p>
        </p:txBody>
      </p:sp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3B0EF076-850B-C14F-8615-4B418DD3D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l-GR" dirty="0"/>
              <a:t>Αρρυθμίες</a:t>
            </a:r>
          </a:p>
          <a:p>
            <a:r>
              <a:rPr lang="el-GR" dirty="0"/>
              <a:t>Λοιμώξεις</a:t>
            </a:r>
          </a:p>
          <a:p>
            <a:r>
              <a:rPr lang="el-GR" dirty="0"/>
              <a:t>Καρδιαγγειακά </a:t>
            </a:r>
            <a:r>
              <a:rPr lang="el-GR" dirty="0" err="1"/>
              <a:t>συμβάματα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3618727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>
            <a:extLst>
              <a:ext uri="{FF2B5EF4-FFF2-40B4-BE49-F238E27FC236}">
                <a16:creationId xmlns:a16="http://schemas.microsoft.com/office/drawing/2014/main" id="{77D70198-8300-D145-98AC-6066E664D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695" y="1063229"/>
            <a:ext cx="6945406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000" b="1" dirty="0">
                <a:latin typeface="+mj-lt"/>
              </a:rPr>
              <a:t>Περιτοναϊκή κάθαρση</a:t>
            </a:r>
            <a:endParaRPr lang="en-US" altLang="el-GR" sz="3000" b="1" dirty="0">
              <a:latin typeface="+mj-lt"/>
            </a:endParaRPr>
          </a:p>
        </p:txBody>
      </p:sp>
      <p:sp>
        <p:nvSpPr>
          <p:cNvPr id="93189" name="Freeform 5">
            <a:extLst>
              <a:ext uri="{FF2B5EF4-FFF2-40B4-BE49-F238E27FC236}">
                <a16:creationId xmlns:a16="http://schemas.microsoft.com/office/drawing/2014/main" id="{554C353E-1E4E-DE4D-845D-E871899F2F40}"/>
              </a:ext>
            </a:extLst>
          </p:cNvPr>
          <p:cNvSpPr>
            <a:spLocks/>
          </p:cNvSpPr>
          <p:nvPr/>
        </p:nvSpPr>
        <p:spPr bwMode="auto">
          <a:xfrm>
            <a:off x="2886076" y="2971800"/>
            <a:ext cx="236935" cy="3024188"/>
          </a:xfrm>
          <a:custGeom>
            <a:avLst/>
            <a:gdLst>
              <a:gd name="T0" fmla="*/ 266700 w 199"/>
              <a:gd name="T1" fmla="*/ 0 h 2540"/>
              <a:gd name="T2" fmla="*/ 38100 w 199"/>
              <a:gd name="T3" fmla="*/ 609600 h 2540"/>
              <a:gd name="T4" fmla="*/ 38100 w 199"/>
              <a:gd name="T5" fmla="*/ 1371600 h 2540"/>
              <a:gd name="T6" fmla="*/ 190500 w 199"/>
              <a:gd name="T7" fmla="*/ 1981200 h 2540"/>
              <a:gd name="T8" fmla="*/ 266700 w 199"/>
              <a:gd name="T9" fmla="*/ 2438400 h 2540"/>
              <a:gd name="T10" fmla="*/ 114300 w 199"/>
              <a:gd name="T11" fmla="*/ 2819400 h 2540"/>
              <a:gd name="T12" fmla="*/ 38100 w 199"/>
              <a:gd name="T13" fmla="*/ 3124200 h 2540"/>
              <a:gd name="T14" fmla="*/ 114300 w 199"/>
              <a:gd name="T15" fmla="*/ 3352800 h 2540"/>
              <a:gd name="T16" fmla="*/ 284163 w 199"/>
              <a:gd name="T17" fmla="*/ 3671888 h 2540"/>
              <a:gd name="T18" fmla="*/ 303213 w 199"/>
              <a:gd name="T19" fmla="*/ 4032250 h 25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9" h="2540">
                <a:moveTo>
                  <a:pt x="168" y="0"/>
                </a:moveTo>
                <a:cubicBezTo>
                  <a:pt x="108" y="120"/>
                  <a:pt x="48" y="240"/>
                  <a:pt x="24" y="384"/>
                </a:cubicBezTo>
                <a:cubicBezTo>
                  <a:pt x="0" y="528"/>
                  <a:pt x="8" y="720"/>
                  <a:pt x="24" y="864"/>
                </a:cubicBezTo>
                <a:cubicBezTo>
                  <a:pt x="40" y="1008"/>
                  <a:pt x="96" y="1136"/>
                  <a:pt x="120" y="1248"/>
                </a:cubicBezTo>
                <a:cubicBezTo>
                  <a:pt x="144" y="1360"/>
                  <a:pt x="176" y="1448"/>
                  <a:pt x="168" y="1536"/>
                </a:cubicBezTo>
                <a:cubicBezTo>
                  <a:pt x="160" y="1624"/>
                  <a:pt x="96" y="1704"/>
                  <a:pt x="72" y="1776"/>
                </a:cubicBezTo>
                <a:cubicBezTo>
                  <a:pt x="48" y="1848"/>
                  <a:pt x="24" y="1912"/>
                  <a:pt x="24" y="1968"/>
                </a:cubicBezTo>
                <a:cubicBezTo>
                  <a:pt x="24" y="2024"/>
                  <a:pt x="46" y="2055"/>
                  <a:pt x="72" y="2112"/>
                </a:cubicBezTo>
                <a:cubicBezTo>
                  <a:pt x="98" y="2169"/>
                  <a:pt x="159" y="2242"/>
                  <a:pt x="179" y="2313"/>
                </a:cubicBezTo>
                <a:cubicBezTo>
                  <a:pt x="199" y="2384"/>
                  <a:pt x="189" y="2493"/>
                  <a:pt x="191" y="254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3190" name="Freeform 6">
            <a:extLst>
              <a:ext uri="{FF2B5EF4-FFF2-40B4-BE49-F238E27FC236}">
                <a16:creationId xmlns:a16="http://schemas.microsoft.com/office/drawing/2014/main" id="{BF305F15-1290-5F4B-81DA-D048A8734490}"/>
              </a:ext>
            </a:extLst>
          </p:cNvPr>
          <p:cNvSpPr>
            <a:spLocks/>
          </p:cNvSpPr>
          <p:nvPr/>
        </p:nvSpPr>
        <p:spPr bwMode="auto">
          <a:xfrm>
            <a:off x="3771900" y="2914650"/>
            <a:ext cx="234554" cy="3095625"/>
          </a:xfrm>
          <a:custGeom>
            <a:avLst/>
            <a:gdLst>
              <a:gd name="T0" fmla="*/ 0 w 197"/>
              <a:gd name="T1" fmla="*/ 0 h 2600"/>
              <a:gd name="T2" fmla="*/ 196850 w 197"/>
              <a:gd name="T3" fmla="*/ 379413 h 2600"/>
              <a:gd name="T4" fmla="*/ 261938 w 197"/>
              <a:gd name="T5" fmla="*/ 830263 h 2600"/>
              <a:gd name="T6" fmla="*/ 304800 w 197"/>
              <a:gd name="T7" fmla="*/ 1295400 h 2600"/>
              <a:gd name="T8" fmla="*/ 228600 w 197"/>
              <a:gd name="T9" fmla="*/ 1524000 h 2600"/>
              <a:gd name="T10" fmla="*/ 242888 w 197"/>
              <a:gd name="T11" fmla="*/ 2298700 h 2600"/>
              <a:gd name="T12" fmla="*/ 304800 w 197"/>
              <a:gd name="T13" fmla="*/ 2743200 h 2600"/>
              <a:gd name="T14" fmla="*/ 287338 w 197"/>
              <a:gd name="T15" fmla="*/ 2955925 h 2600"/>
              <a:gd name="T16" fmla="*/ 228600 w 197"/>
              <a:gd name="T17" fmla="*/ 3200400 h 2600"/>
              <a:gd name="T18" fmla="*/ 61913 w 197"/>
              <a:gd name="T19" fmla="*/ 3567113 h 2600"/>
              <a:gd name="T20" fmla="*/ 87313 w 197"/>
              <a:gd name="T21" fmla="*/ 4127500 h 2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7" h="2600">
                <a:moveTo>
                  <a:pt x="0" y="0"/>
                </a:moveTo>
                <a:cubicBezTo>
                  <a:pt x="21" y="40"/>
                  <a:pt x="96" y="152"/>
                  <a:pt x="124" y="239"/>
                </a:cubicBezTo>
                <a:cubicBezTo>
                  <a:pt x="152" y="326"/>
                  <a:pt x="154" y="427"/>
                  <a:pt x="165" y="523"/>
                </a:cubicBezTo>
                <a:cubicBezTo>
                  <a:pt x="176" y="619"/>
                  <a:pt x="195" y="743"/>
                  <a:pt x="192" y="816"/>
                </a:cubicBezTo>
                <a:cubicBezTo>
                  <a:pt x="189" y="889"/>
                  <a:pt x="150" y="855"/>
                  <a:pt x="144" y="960"/>
                </a:cubicBezTo>
                <a:cubicBezTo>
                  <a:pt x="138" y="1065"/>
                  <a:pt x="145" y="1320"/>
                  <a:pt x="153" y="1448"/>
                </a:cubicBezTo>
                <a:cubicBezTo>
                  <a:pt x="161" y="1576"/>
                  <a:pt x="187" y="1659"/>
                  <a:pt x="192" y="1728"/>
                </a:cubicBezTo>
                <a:cubicBezTo>
                  <a:pt x="197" y="1797"/>
                  <a:pt x="189" y="1814"/>
                  <a:pt x="181" y="1862"/>
                </a:cubicBezTo>
                <a:cubicBezTo>
                  <a:pt x="173" y="1910"/>
                  <a:pt x="168" y="1952"/>
                  <a:pt x="144" y="2016"/>
                </a:cubicBezTo>
                <a:cubicBezTo>
                  <a:pt x="120" y="2080"/>
                  <a:pt x="54" y="2150"/>
                  <a:pt x="39" y="2247"/>
                </a:cubicBezTo>
                <a:cubicBezTo>
                  <a:pt x="24" y="2344"/>
                  <a:pt x="52" y="2527"/>
                  <a:pt x="55" y="260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3191" name="Freeform 7">
            <a:extLst>
              <a:ext uri="{FF2B5EF4-FFF2-40B4-BE49-F238E27FC236}">
                <a16:creationId xmlns:a16="http://schemas.microsoft.com/office/drawing/2014/main" id="{119A2C59-FED8-9946-8428-19C0E2281F35}"/>
              </a:ext>
            </a:extLst>
          </p:cNvPr>
          <p:cNvSpPr>
            <a:spLocks/>
          </p:cNvSpPr>
          <p:nvPr/>
        </p:nvSpPr>
        <p:spPr bwMode="auto">
          <a:xfrm>
            <a:off x="3057525" y="3886200"/>
            <a:ext cx="866775" cy="1724025"/>
          </a:xfrm>
          <a:custGeom>
            <a:avLst/>
            <a:gdLst>
              <a:gd name="T0" fmla="*/ 571500 w 728"/>
              <a:gd name="T1" fmla="*/ 0 h 1448"/>
              <a:gd name="T2" fmla="*/ 266700 w 728"/>
              <a:gd name="T3" fmla="*/ 304800 h 1448"/>
              <a:gd name="T4" fmla="*/ 342900 w 728"/>
              <a:gd name="T5" fmla="*/ 914400 h 1448"/>
              <a:gd name="T6" fmla="*/ 342900 w 728"/>
              <a:gd name="T7" fmla="*/ 1295400 h 1448"/>
              <a:gd name="T8" fmla="*/ 114300 w 728"/>
              <a:gd name="T9" fmla="*/ 1676400 h 1448"/>
              <a:gd name="T10" fmla="*/ 38100 w 728"/>
              <a:gd name="T11" fmla="*/ 2057400 h 1448"/>
              <a:gd name="T12" fmla="*/ 342900 w 728"/>
              <a:gd name="T13" fmla="*/ 2286000 h 1448"/>
              <a:gd name="T14" fmla="*/ 800100 w 728"/>
              <a:gd name="T15" fmla="*/ 2133600 h 1448"/>
              <a:gd name="T16" fmla="*/ 1104900 w 728"/>
              <a:gd name="T17" fmla="*/ 1600200 h 1448"/>
              <a:gd name="T18" fmla="*/ 1104900 w 728"/>
              <a:gd name="T19" fmla="*/ 1295400 h 1448"/>
              <a:gd name="T20" fmla="*/ 1104900 w 728"/>
              <a:gd name="T21" fmla="*/ 914400 h 1448"/>
              <a:gd name="T22" fmla="*/ 1104900 w 728"/>
              <a:gd name="T23" fmla="*/ 457200 h 1448"/>
              <a:gd name="T24" fmla="*/ 952500 w 728"/>
              <a:gd name="T25" fmla="*/ 152400 h 1448"/>
              <a:gd name="T26" fmla="*/ 679450 w 728"/>
              <a:gd name="T27" fmla="*/ 31750 h 1448"/>
              <a:gd name="T28" fmla="*/ 571500 w 728"/>
              <a:gd name="T29" fmla="*/ 0 h 14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28" h="1448">
                <a:moveTo>
                  <a:pt x="360" y="0"/>
                </a:moveTo>
                <a:cubicBezTo>
                  <a:pt x="320" y="24"/>
                  <a:pt x="192" y="96"/>
                  <a:pt x="168" y="192"/>
                </a:cubicBezTo>
                <a:cubicBezTo>
                  <a:pt x="144" y="288"/>
                  <a:pt x="208" y="472"/>
                  <a:pt x="216" y="576"/>
                </a:cubicBezTo>
                <a:cubicBezTo>
                  <a:pt x="224" y="680"/>
                  <a:pt x="240" y="736"/>
                  <a:pt x="216" y="816"/>
                </a:cubicBezTo>
                <a:cubicBezTo>
                  <a:pt x="192" y="896"/>
                  <a:pt x="104" y="976"/>
                  <a:pt x="72" y="1056"/>
                </a:cubicBezTo>
                <a:cubicBezTo>
                  <a:pt x="40" y="1136"/>
                  <a:pt x="0" y="1232"/>
                  <a:pt x="24" y="1296"/>
                </a:cubicBezTo>
                <a:cubicBezTo>
                  <a:pt x="48" y="1360"/>
                  <a:pt x="136" y="1432"/>
                  <a:pt x="216" y="1440"/>
                </a:cubicBezTo>
                <a:cubicBezTo>
                  <a:pt x="296" y="1448"/>
                  <a:pt x="424" y="1416"/>
                  <a:pt x="504" y="1344"/>
                </a:cubicBezTo>
                <a:cubicBezTo>
                  <a:pt x="584" y="1272"/>
                  <a:pt x="664" y="1096"/>
                  <a:pt x="696" y="1008"/>
                </a:cubicBezTo>
                <a:cubicBezTo>
                  <a:pt x="728" y="920"/>
                  <a:pt x="696" y="888"/>
                  <a:pt x="696" y="816"/>
                </a:cubicBezTo>
                <a:cubicBezTo>
                  <a:pt x="696" y="744"/>
                  <a:pt x="696" y="664"/>
                  <a:pt x="696" y="576"/>
                </a:cubicBezTo>
                <a:cubicBezTo>
                  <a:pt x="696" y="488"/>
                  <a:pt x="712" y="368"/>
                  <a:pt x="696" y="288"/>
                </a:cubicBezTo>
                <a:cubicBezTo>
                  <a:pt x="680" y="208"/>
                  <a:pt x="645" y="141"/>
                  <a:pt x="600" y="96"/>
                </a:cubicBezTo>
                <a:cubicBezTo>
                  <a:pt x="555" y="51"/>
                  <a:pt x="468" y="36"/>
                  <a:pt x="428" y="20"/>
                </a:cubicBezTo>
                <a:cubicBezTo>
                  <a:pt x="388" y="4"/>
                  <a:pt x="374" y="4"/>
                  <a:pt x="36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3192" name="Freeform 8">
            <a:extLst>
              <a:ext uri="{FF2B5EF4-FFF2-40B4-BE49-F238E27FC236}">
                <a16:creationId xmlns:a16="http://schemas.microsoft.com/office/drawing/2014/main" id="{DD1F98E7-5C18-6D44-A6B3-5BBCA1FFDAEF}"/>
              </a:ext>
            </a:extLst>
          </p:cNvPr>
          <p:cNvSpPr>
            <a:spLocks/>
          </p:cNvSpPr>
          <p:nvPr/>
        </p:nvSpPr>
        <p:spPr bwMode="auto">
          <a:xfrm>
            <a:off x="3886200" y="3755232"/>
            <a:ext cx="2449116" cy="1159669"/>
          </a:xfrm>
          <a:custGeom>
            <a:avLst/>
            <a:gdLst>
              <a:gd name="T0" fmla="*/ 0 w 2057"/>
              <a:gd name="T1" fmla="*/ 1546225 h 974"/>
              <a:gd name="T2" fmla="*/ 304800 w 2057"/>
              <a:gd name="T3" fmla="*/ 1470025 h 974"/>
              <a:gd name="T4" fmla="*/ 533400 w 2057"/>
              <a:gd name="T5" fmla="*/ 1393825 h 974"/>
              <a:gd name="T6" fmla="*/ 990600 w 2057"/>
              <a:gd name="T7" fmla="*/ 1317625 h 974"/>
              <a:gd name="T8" fmla="*/ 2057400 w 2057"/>
              <a:gd name="T9" fmla="*/ 1260475 h 974"/>
              <a:gd name="T10" fmla="*/ 3048000 w 2057"/>
              <a:gd name="T11" fmla="*/ 727075 h 974"/>
              <a:gd name="T12" fmla="*/ 3206750 w 2057"/>
              <a:gd name="T13" fmla="*/ 334963 h 974"/>
              <a:gd name="T14" fmla="*/ 3265488 w 2057"/>
              <a:gd name="T15" fmla="*/ 0 h 9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57" h="974">
                <a:moveTo>
                  <a:pt x="0" y="974"/>
                </a:moveTo>
                <a:cubicBezTo>
                  <a:pt x="68" y="958"/>
                  <a:pt x="136" y="942"/>
                  <a:pt x="192" y="926"/>
                </a:cubicBezTo>
                <a:cubicBezTo>
                  <a:pt x="248" y="910"/>
                  <a:pt x="264" y="894"/>
                  <a:pt x="336" y="878"/>
                </a:cubicBezTo>
                <a:cubicBezTo>
                  <a:pt x="408" y="862"/>
                  <a:pt x="464" y="844"/>
                  <a:pt x="624" y="830"/>
                </a:cubicBezTo>
                <a:cubicBezTo>
                  <a:pt x="784" y="816"/>
                  <a:pt x="1080" y="856"/>
                  <a:pt x="1296" y="794"/>
                </a:cubicBezTo>
                <a:cubicBezTo>
                  <a:pt x="1512" y="732"/>
                  <a:pt x="1799" y="555"/>
                  <a:pt x="1920" y="458"/>
                </a:cubicBezTo>
                <a:cubicBezTo>
                  <a:pt x="2041" y="361"/>
                  <a:pt x="1997" y="287"/>
                  <a:pt x="2020" y="211"/>
                </a:cubicBezTo>
                <a:cubicBezTo>
                  <a:pt x="2043" y="135"/>
                  <a:pt x="2049" y="44"/>
                  <a:pt x="2057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3193" name="Freeform 9">
            <a:extLst>
              <a:ext uri="{FF2B5EF4-FFF2-40B4-BE49-F238E27FC236}">
                <a16:creationId xmlns:a16="http://schemas.microsoft.com/office/drawing/2014/main" id="{545DD09F-D05D-F64E-9141-990FE3AE08C6}"/>
              </a:ext>
            </a:extLst>
          </p:cNvPr>
          <p:cNvSpPr>
            <a:spLocks/>
          </p:cNvSpPr>
          <p:nvPr/>
        </p:nvSpPr>
        <p:spPr bwMode="auto">
          <a:xfrm>
            <a:off x="5867400" y="2466976"/>
            <a:ext cx="890588" cy="1331119"/>
          </a:xfrm>
          <a:custGeom>
            <a:avLst/>
            <a:gdLst>
              <a:gd name="T0" fmla="*/ 482600 w 748"/>
              <a:gd name="T1" fmla="*/ 63500 h 1118"/>
              <a:gd name="T2" fmla="*/ 101600 w 748"/>
              <a:gd name="T3" fmla="*/ 63500 h 1118"/>
              <a:gd name="T4" fmla="*/ 25400 w 748"/>
              <a:gd name="T5" fmla="*/ 444500 h 1118"/>
              <a:gd name="T6" fmla="*/ 25400 w 748"/>
              <a:gd name="T7" fmla="*/ 1282700 h 1118"/>
              <a:gd name="T8" fmla="*/ 177800 w 748"/>
              <a:gd name="T9" fmla="*/ 1358900 h 1118"/>
              <a:gd name="T10" fmla="*/ 254000 w 748"/>
              <a:gd name="T11" fmla="*/ 1511300 h 1118"/>
              <a:gd name="T12" fmla="*/ 558800 w 748"/>
              <a:gd name="T13" fmla="*/ 1511300 h 1118"/>
              <a:gd name="T14" fmla="*/ 590550 w 748"/>
              <a:gd name="T15" fmla="*/ 1724025 h 1118"/>
              <a:gd name="T16" fmla="*/ 711200 w 748"/>
              <a:gd name="T17" fmla="*/ 1739900 h 1118"/>
              <a:gd name="T18" fmla="*/ 711200 w 748"/>
              <a:gd name="T19" fmla="*/ 1511300 h 1118"/>
              <a:gd name="T20" fmla="*/ 863600 w 748"/>
              <a:gd name="T21" fmla="*/ 1511300 h 1118"/>
              <a:gd name="T22" fmla="*/ 919163 w 748"/>
              <a:gd name="T23" fmla="*/ 1382713 h 1118"/>
              <a:gd name="T24" fmla="*/ 1022350 w 748"/>
              <a:gd name="T25" fmla="*/ 1401763 h 1118"/>
              <a:gd name="T26" fmla="*/ 1074738 w 748"/>
              <a:gd name="T27" fmla="*/ 1395413 h 1118"/>
              <a:gd name="T28" fmla="*/ 1119188 w 748"/>
              <a:gd name="T29" fmla="*/ 1376363 h 1118"/>
              <a:gd name="T30" fmla="*/ 1138238 w 748"/>
              <a:gd name="T31" fmla="*/ 1370013 h 1118"/>
              <a:gd name="T32" fmla="*/ 1150938 w 748"/>
              <a:gd name="T33" fmla="*/ 1357313 h 1118"/>
              <a:gd name="T34" fmla="*/ 1163638 w 748"/>
              <a:gd name="T35" fmla="*/ 1357313 h 1118"/>
              <a:gd name="T36" fmla="*/ 1150938 w 748"/>
              <a:gd name="T37" fmla="*/ 217488 h 1118"/>
              <a:gd name="T38" fmla="*/ 939800 w 748"/>
              <a:gd name="T39" fmla="*/ 63500 h 1118"/>
              <a:gd name="T40" fmla="*/ 482600 w 748"/>
              <a:gd name="T41" fmla="*/ 63500 h 111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48" h="1118">
                <a:moveTo>
                  <a:pt x="304" y="40"/>
                </a:moveTo>
                <a:cubicBezTo>
                  <a:pt x="216" y="40"/>
                  <a:pt x="112" y="0"/>
                  <a:pt x="64" y="40"/>
                </a:cubicBezTo>
                <a:cubicBezTo>
                  <a:pt x="16" y="80"/>
                  <a:pt x="24" y="152"/>
                  <a:pt x="16" y="280"/>
                </a:cubicBezTo>
                <a:cubicBezTo>
                  <a:pt x="8" y="408"/>
                  <a:pt x="0" y="712"/>
                  <a:pt x="16" y="808"/>
                </a:cubicBezTo>
                <a:cubicBezTo>
                  <a:pt x="32" y="904"/>
                  <a:pt x="88" y="832"/>
                  <a:pt x="112" y="856"/>
                </a:cubicBezTo>
                <a:cubicBezTo>
                  <a:pt x="136" y="880"/>
                  <a:pt x="120" y="936"/>
                  <a:pt x="160" y="952"/>
                </a:cubicBezTo>
                <a:cubicBezTo>
                  <a:pt x="200" y="968"/>
                  <a:pt x="317" y="930"/>
                  <a:pt x="352" y="952"/>
                </a:cubicBezTo>
                <a:cubicBezTo>
                  <a:pt x="387" y="974"/>
                  <a:pt x="356" y="1062"/>
                  <a:pt x="372" y="1086"/>
                </a:cubicBezTo>
                <a:cubicBezTo>
                  <a:pt x="388" y="1110"/>
                  <a:pt x="435" y="1118"/>
                  <a:pt x="448" y="1096"/>
                </a:cubicBezTo>
                <a:cubicBezTo>
                  <a:pt x="461" y="1074"/>
                  <a:pt x="432" y="976"/>
                  <a:pt x="448" y="952"/>
                </a:cubicBezTo>
                <a:cubicBezTo>
                  <a:pt x="464" y="928"/>
                  <a:pt x="522" y="965"/>
                  <a:pt x="544" y="952"/>
                </a:cubicBezTo>
                <a:cubicBezTo>
                  <a:pt x="566" y="939"/>
                  <a:pt x="562" y="882"/>
                  <a:pt x="579" y="871"/>
                </a:cubicBezTo>
                <a:cubicBezTo>
                  <a:pt x="596" y="860"/>
                  <a:pt x="628" y="882"/>
                  <a:pt x="644" y="883"/>
                </a:cubicBezTo>
                <a:cubicBezTo>
                  <a:pt x="660" y="884"/>
                  <a:pt x="667" y="882"/>
                  <a:pt x="677" y="879"/>
                </a:cubicBezTo>
                <a:cubicBezTo>
                  <a:pt x="687" y="876"/>
                  <a:pt x="698" y="870"/>
                  <a:pt x="705" y="867"/>
                </a:cubicBezTo>
                <a:cubicBezTo>
                  <a:pt x="712" y="864"/>
                  <a:pt x="714" y="865"/>
                  <a:pt x="717" y="863"/>
                </a:cubicBezTo>
                <a:cubicBezTo>
                  <a:pt x="720" y="861"/>
                  <a:pt x="722" y="856"/>
                  <a:pt x="725" y="855"/>
                </a:cubicBezTo>
                <a:cubicBezTo>
                  <a:pt x="728" y="854"/>
                  <a:pt x="733" y="975"/>
                  <a:pt x="733" y="855"/>
                </a:cubicBezTo>
                <a:cubicBezTo>
                  <a:pt x="733" y="735"/>
                  <a:pt x="748" y="273"/>
                  <a:pt x="725" y="137"/>
                </a:cubicBezTo>
                <a:cubicBezTo>
                  <a:pt x="702" y="1"/>
                  <a:pt x="662" y="56"/>
                  <a:pt x="592" y="40"/>
                </a:cubicBezTo>
                <a:cubicBezTo>
                  <a:pt x="522" y="24"/>
                  <a:pt x="392" y="40"/>
                  <a:pt x="304" y="40"/>
                </a:cubicBezTo>
                <a:close/>
              </a:path>
            </a:pathLst>
          </a:custGeom>
          <a:gradFill rotWithShape="1">
            <a:gsLst>
              <a:gs pos="0">
                <a:srgbClr val="BBE0E3"/>
              </a:gs>
              <a:gs pos="50000">
                <a:srgbClr val="FFFFFF"/>
              </a:gs>
              <a:gs pos="100000">
                <a:srgbClr val="BBE0E3"/>
              </a:gs>
            </a:gsLst>
            <a:lin ang="0" scaled="1"/>
          </a:gra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3194" name="Freeform 10">
            <a:extLst>
              <a:ext uri="{FF2B5EF4-FFF2-40B4-BE49-F238E27FC236}">
                <a16:creationId xmlns:a16="http://schemas.microsoft.com/office/drawing/2014/main" id="{A5FAD258-7032-7E41-8B07-05462B5893F9}"/>
              </a:ext>
            </a:extLst>
          </p:cNvPr>
          <p:cNvSpPr>
            <a:spLocks/>
          </p:cNvSpPr>
          <p:nvPr/>
        </p:nvSpPr>
        <p:spPr bwMode="auto">
          <a:xfrm>
            <a:off x="3305175" y="4914900"/>
            <a:ext cx="581025" cy="628650"/>
          </a:xfrm>
          <a:custGeom>
            <a:avLst/>
            <a:gdLst>
              <a:gd name="T0" fmla="*/ 774700 w 488"/>
              <a:gd name="T1" fmla="*/ 0 h 528"/>
              <a:gd name="T2" fmla="*/ 393700 w 488"/>
              <a:gd name="T3" fmla="*/ 228600 h 528"/>
              <a:gd name="T4" fmla="*/ 88900 w 488"/>
              <a:gd name="T5" fmla="*/ 457200 h 528"/>
              <a:gd name="T6" fmla="*/ 12700 w 488"/>
              <a:gd name="T7" fmla="*/ 762000 h 528"/>
              <a:gd name="T8" fmla="*/ 165100 w 488"/>
              <a:gd name="T9" fmla="*/ 838200 h 528"/>
              <a:gd name="T10" fmla="*/ 241300 w 488"/>
              <a:gd name="T11" fmla="*/ 762000 h 528"/>
              <a:gd name="T12" fmla="*/ 165100 w 488"/>
              <a:gd name="T13" fmla="*/ 685800 h 528"/>
              <a:gd name="T14" fmla="*/ 88900 w 488"/>
              <a:gd name="T15" fmla="*/ 685800 h 528"/>
              <a:gd name="T16" fmla="*/ 88900 w 488"/>
              <a:gd name="T17" fmla="*/ 762000 h 528"/>
              <a:gd name="T18" fmla="*/ 165100 w 488"/>
              <a:gd name="T19" fmla="*/ 762000 h 5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88" h="528">
                <a:moveTo>
                  <a:pt x="488" y="0"/>
                </a:moveTo>
                <a:cubicBezTo>
                  <a:pt x="404" y="48"/>
                  <a:pt x="320" y="96"/>
                  <a:pt x="248" y="144"/>
                </a:cubicBezTo>
                <a:cubicBezTo>
                  <a:pt x="176" y="192"/>
                  <a:pt x="96" y="232"/>
                  <a:pt x="56" y="288"/>
                </a:cubicBezTo>
                <a:cubicBezTo>
                  <a:pt x="16" y="344"/>
                  <a:pt x="0" y="440"/>
                  <a:pt x="8" y="480"/>
                </a:cubicBezTo>
                <a:cubicBezTo>
                  <a:pt x="16" y="520"/>
                  <a:pt x="80" y="528"/>
                  <a:pt x="104" y="528"/>
                </a:cubicBezTo>
                <a:cubicBezTo>
                  <a:pt x="128" y="528"/>
                  <a:pt x="152" y="496"/>
                  <a:pt x="152" y="480"/>
                </a:cubicBezTo>
                <a:cubicBezTo>
                  <a:pt x="152" y="464"/>
                  <a:pt x="120" y="440"/>
                  <a:pt x="104" y="432"/>
                </a:cubicBezTo>
                <a:cubicBezTo>
                  <a:pt x="88" y="424"/>
                  <a:pt x="64" y="424"/>
                  <a:pt x="56" y="432"/>
                </a:cubicBezTo>
                <a:cubicBezTo>
                  <a:pt x="48" y="440"/>
                  <a:pt x="48" y="472"/>
                  <a:pt x="56" y="480"/>
                </a:cubicBezTo>
                <a:cubicBezTo>
                  <a:pt x="64" y="488"/>
                  <a:pt x="96" y="480"/>
                  <a:pt x="104" y="48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3195" name="Freeform 11">
            <a:extLst>
              <a:ext uri="{FF2B5EF4-FFF2-40B4-BE49-F238E27FC236}">
                <a16:creationId xmlns:a16="http://schemas.microsoft.com/office/drawing/2014/main" id="{92AB237D-5DB5-AD4F-B084-90FFF9A17D39}"/>
              </a:ext>
            </a:extLst>
          </p:cNvPr>
          <p:cNvSpPr>
            <a:spLocks/>
          </p:cNvSpPr>
          <p:nvPr/>
        </p:nvSpPr>
        <p:spPr bwMode="auto">
          <a:xfrm>
            <a:off x="6686550" y="3486150"/>
            <a:ext cx="114300" cy="57150"/>
          </a:xfrm>
          <a:custGeom>
            <a:avLst/>
            <a:gdLst>
              <a:gd name="T0" fmla="*/ 152400 w 96"/>
              <a:gd name="T1" fmla="*/ 0 h 48"/>
              <a:gd name="T2" fmla="*/ 76200 w 96"/>
              <a:gd name="T3" fmla="*/ 0 h 48"/>
              <a:gd name="T4" fmla="*/ 0 w 96"/>
              <a:gd name="T5" fmla="*/ 76200 h 48"/>
              <a:gd name="T6" fmla="*/ 152400 w 96"/>
              <a:gd name="T7" fmla="*/ 76200 h 48"/>
              <a:gd name="T8" fmla="*/ 152400 w 96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48">
                <a:moveTo>
                  <a:pt x="96" y="0"/>
                </a:moveTo>
                <a:lnTo>
                  <a:pt x="48" y="0"/>
                </a:lnTo>
                <a:lnTo>
                  <a:pt x="0" y="48"/>
                </a:lnTo>
                <a:lnTo>
                  <a:pt x="96" y="48"/>
                </a:lnTo>
                <a:lnTo>
                  <a:pt x="96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3196" name="Freeform 12">
            <a:extLst>
              <a:ext uri="{FF2B5EF4-FFF2-40B4-BE49-F238E27FC236}">
                <a16:creationId xmlns:a16="http://schemas.microsoft.com/office/drawing/2014/main" id="{19C40D18-151A-1747-B114-9973BF710B30}"/>
              </a:ext>
            </a:extLst>
          </p:cNvPr>
          <p:cNvSpPr>
            <a:spLocks/>
          </p:cNvSpPr>
          <p:nvPr/>
        </p:nvSpPr>
        <p:spPr bwMode="auto">
          <a:xfrm>
            <a:off x="6718699" y="3479007"/>
            <a:ext cx="67865" cy="92869"/>
          </a:xfrm>
          <a:custGeom>
            <a:avLst/>
            <a:gdLst>
              <a:gd name="T0" fmla="*/ 90487 w 57"/>
              <a:gd name="T1" fmla="*/ 4763 h 78"/>
              <a:gd name="T2" fmla="*/ 33337 w 57"/>
              <a:gd name="T3" fmla="*/ 4763 h 78"/>
              <a:gd name="T4" fmla="*/ 0 w 57"/>
              <a:gd name="T5" fmla="*/ 61913 h 78"/>
              <a:gd name="T6" fmla="*/ 33337 w 57"/>
              <a:gd name="T7" fmla="*/ 123825 h 78"/>
              <a:gd name="T8" fmla="*/ 85725 w 57"/>
              <a:gd name="T9" fmla="*/ 71438 h 78"/>
              <a:gd name="T10" fmla="*/ 90487 w 57"/>
              <a:gd name="T11" fmla="*/ 4763 h 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" h="78">
                <a:moveTo>
                  <a:pt x="57" y="3"/>
                </a:moveTo>
                <a:cubicBezTo>
                  <a:pt x="43" y="8"/>
                  <a:pt x="37" y="0"/>
                  <a:pt x="21" y="3"/>
                </a:cubicBezTo>
                <a:cubicBezTo>
                  <a:pt x="17" y="15"/>
                  <a:pt x="9" y="30"/>
                  <a:pt x="0" y="39"/>
                </a:cubicBezTo>
                <a:cubicBezTo>
                  <a:pt x="3" y="63"/>
                  <a:pt x="2" y="66"/>
                  <a:pt x="21" y="78"/>
                </a:cubicBezTo>
                <a:cubicBezTo>
                  <a:pt x="51" y="74"/>
                  <a:pt x="50" y="76"/>
                  <a:pt x="54" y="45"/>
                </a:cubicBezTo>
                <a:cubicBezTo>
                  <a:pt x="50" y="13"/>
                  <a:pt x="48" y="26"/>
                  <a:pt x="57" y="3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3197" name="Freeform 13">
            <a:extLst>
              <a:ext uri="{FF2B5EF4-FFF2-40B4-BE49-F238E27FC236}">
                <a16:creationId xmlns:a16="http://schemas.microsoft.com/office/drawing/2014/main" id="{401C2B23-2457-5947-9DF8-660F5B2DB16E}"/>
              </a:ext>
            </a:extLst>
          </p:cNvPr>
          <p:cNvSpPr>
            <a:spLocks/>
          </p:cNvSpPr>
          <p:nvPr/>
        </p:nvSpPr>
        <p:spPr bwMode="auto">
          <a:xfrm>
            <a:off x="6811566" y="4799411"/>
            <a:ext cx="128588" cy="159544"/>
          </a:xfrm>
          <a:custGeom>
            <a:avLst/>
            <a:gdLst>
              <a:gd name="T0" fmla="*/ 128588 w 108"/>
              <a:gd name="T1" fmla="*/ 15875 h 134"/>
              <a:gd name="T2" fmla="*/ 33338 w 108"/>
              <a:gd name="T3" fmla="*/ 20638 h 134"/>
              <a:gd name="T4" fmla="*/ 90488 w 108"/>
              <a:gd name="T5" fmla="*/ 173038 h 134"/>
              <a:gd name="T6" fmla="*/ 119063 w 108"/>
              <a:gd name="T7" fmla="*/ 211138 h 134"/>
              <a:gd name="T8" fmla="*/ 152400 w 108"/>
              <a:gd name="T9" fmla="*/ 206375 h 134"/>
              <a:gd name="T10" fmla="*/ 171450 w 108"/>
              <a:gd name="T11" fmla="*/ 125413 h 134"/>
              <a:gd name="T12" fmla="*/ 166688 w 108"/>
              <a:gd name="T13" fmla="*/ 39688 h 134"/>
              <a:gd name="T14" fmla="*/ 128588 w 108"/>
              <a:gd name="T15" fmla="*/ 15875 h 1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8" h="134">
                <a:moveTo>
                  <a:pt x="81" y="10"/>
                </a:moveTo>
                <a:cubicBezTo>
                  <a:pt x="61" y="11"/>
                  <a:pt x="36" y="0"/>
                  <a:pt x="21" y="13"/>
                </a:cubicBezTo>
                <a:cubicBezTo>
                  <a:pt x="0" y="31"/>
                  <a:pt x="39" y="97"/>
                  <a:pt x="57" y="109"/>
                </a:cubicBezTo>
                <a:cubicBezTo>
                  <a:pt x="61" y="120"/>
                  <a:pt x="68" y="123"/>
                  <a:pt x="75" y="133"/>
                </a:cubicBezTo>
                <a:cubicBezTo>
                  <a:pt x="82" y="132"/>
                  <a:pt x="90" y="134"/>
                  <a:pt x="96" y="130"/>
                </a:cubicBezTo>
                <a:cubicBezTo>
                  <a:pt x="104" y="124"/>
                  <a:pt x="107" y="85"/>
                  <a:pt x="108" y="79"/>
                </a:cubicBezTo>
                <a:cubicBezTo>
                  <a:pt x="107" y="61"/>
                  <a:pt x="108" y="43"/>
                  <a:pt x="105" y="25"/>
                </a:cubicBezTo>
                <a:cubicBezTo>
                  <a:pt x="104" y="16"/>
                  <a:pt x="81" y="10"/>
                  <a:pt x="81" y="1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3198" name="Freeform 14">
            <a:extLst>
              <a:ext uri="{FF2B5EF4-FFF2-40B4-BE49-F238E27FC236}">
                <a16:creationId xmlns:a16="http://schemas.microsoft.com/office/drawing/2014/main" id="{F545BCF6-BB4E-A344-9D35-6205E8DBF7CA}"/>
              </a:ext>
            </a:extLst>
          </p:cNvPr>
          <p:cNvSpPr>
            <a:spLocks/>
          </p:cNvSpPr>
          <p:nvPr/>
        </p:nvSpPr>
        <p:spPr bwMode="auto">
          <a:xfrm>
            <a:off x="5029200" y="4743450"/>
            <a:ext cx="628650" cy="971550"/>
          </a:xfrm>
          <a:custGeom>
            <a:avLst/>
            <a:gdLst>
              <a:gd name="T0" fmla="*/ 0 w 528"/>
              <a:gd name="T1" fmla="*/ 0 h 816"/>
              <a:gd name="T2" fmla="*/ 152400 w 528"/>
              <a:gd name="T3" fmla="*/ 533400 h 816"/>
              <a:gd name="T4" fmla="*/ 152400 w 528"/>
              <a:gd name="T5" fmla="*/ 1066800 h 816"/>
              <a:gd name="T6" fmla="*/ 838200 w 528"/>
              <a:gd name="T7" fmla="*/ 1295400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8" h="816">
                <a:moveTo>
                  <a:pt x="0" y="0"/>
                </a:moveTo>
                <a:cubicBezTo>
                  <a:pt x="40" y="112"/>
                  <a:pt x="80" y="224"/>
                  <a:pt x="96" y="336"/>
                </a:cubicBezTo>
                <a:cubicBezTo>
                  <a:pt x="112" y="448"/>
                  <a:pt x="24" y="592"/>
                  <a:pt x="96" y="672"/>
                </a:cubicBezTo>
                <a:cubicBezTo>
                  <a:pt x="168" y="752"/>
                  <a:pt x="348" y="784"/>
                  <a:pt x="528" y="816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3199" name="Freeform 15">
            <a:extLst>
              <a:ext uri="{FF2B5EF4-FFF2-40B4-BE49-F238E27FC236}">
                <a16:creationId xmlns:a16="http://schemas.microsoft.com/office/drawing/2014/main" id="{0D180A1F-4770-F843-99C3-D98A66B2829B}"/>
              </a:ext>
            </a:extLst>
          </p:cNvPr>
          <p:cNvSpPr>
            <a:spLocks/>
          </p:cNvSpPr>
          <p:nvPr/>
        </p:nvSpPr>
        <p:spPr bwMode="auto">
          <a:xfrm>
            <a:off x="5581650" y="5467350"/>
            <a:ext cx="1447800" cy="504825"/>
          </a:xfrm>
          <a:custGeom>
            <a:avLst/>
            <a:gdLst>
              <a:gd name="T0" fmla="*/ 111125 w 1216"/>
              <a:gd name="T1" fmla="*/ 301625 h 424"/>
              <a:gd name="T2" fmla="*/ 254000 w 1216"/>
              <a:gd name="T3" fmla="*/ 254000 h 424"/>
              <a:gd name="T4" fmla="*/ 330200 w 1216"/>
              <a:gd name="T5" fmla="*/ 25400 h 424"/>
              <a:gd name="T6" fmla="*/ 1320800 w 1216"/>
              <a:gd name="T7" fmla="*/ 101600 h 424"/>
              <a:gd name="T8" fmla="*/ 1854200 w 1216"/>
              <a:gd name="T9" fmla="*/ 101600 h 424"/>
              <a:gd name="T10" fmla="*/ 1778000 w 1216"/>
              <a:gd name="T11" fmla="*/ 406400 h 424"/>
              <a:gd name="T12" fmla="*/ 1473200 w 1216"/>
              <a:gd name="T13" fmla="*/ 635000 h 424"/>
              <a:gd name="T14" fmla="*/ 863600 w 1216"/>
              <a:gd name="T15" fmla="*/ 635000 h 424"/>
              <a:gd name="T16" fmla="*/ 254000 w 1216"/>
              <a:gd name="T17" fmla="*/ 558800 h 424"/>
              <a:gd name="T18" fmla="*/ 25400 w 1216"/>
              <a:gd name="T19" fmla="*/ 482600 h 424"/>
              <a:gd name="T20" fmla="*/ 101600 w 1216"/>
              <a:gd name="T21" fmla="*/ 377825 h 424"/>
              <a:gd name="T22" fmla="*/ 177800 w 1216"/>
              <a:gd name="T23" fmla="*/ 406400 h 424"/>
              <a:gd name="T24" fmla="*/ 101600 w 1216"/>
              <a:gd name="T25" fmla="*/ 406400 h 4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16" h="424">
                <a:moveTo>
                  <a:pt x="70" y="190"/>
                </a:moveTo>
                <a:cubicBezTo>
                  <a:pt x="85" y="185"/>
                  <a:pt x="137" y="189"/>
                  <a:pt x="160" y="160"/>
                </a:cubicBezTo>
                <a:cubicBezTo>
                  <a:pt x="183" y="131"/>
                  <a:pt x="96" y="32"/>
                  <a:pt x="208" y="16"/>
                </a:cubicBezTo>
                <a:cubicBezTo>
                  <a:pt x="320" y="0"/>
                  <a:pt x="672" y="56"/>
                  <a:pt x="832" y="64"/>
                </a:cubicBezTo>
                <a:cubicBezTo>
                  <a:pt x="992" y="72"/>
                  <a:pt x="1120" y="32"/>
                  <a:pt x="1168" y="64"/>
                </a:cubicBezTo>
                <a:cubicBezTo>
                  <a:pt x="1216" y="96"/>
                  <a:pt x="1160" y="200"/>
                  <a:pt x="1120" y="256"/>
                </a:cubicBezTo>
                <a:cubicBezTo>
                  <a:pt x="1080" y="312"/>
                  <a:pt x="1024" y="376"/>
                  <a:pt x="928" y="400"/>
                </a:cubicBezTo>
                <a:cubicBezTo>
                  <a:pt x="832" y="424"/>
                  <a:pt x="672" y="408"/>
                  <a:pt x="544" y="400"/>
                </a:cubicBezTo>
                <a:cubicBezTo>
                  <a:pt x="416" y="392"/>
                  <a:pt x="248" y="368"/>
                  <a:pt x="160" y="352"/>
                </a:cubicBezTo>
                <a:cubicBezTo>
                  <a:pt x="72" y="336"/>
                  <a:pt x="32" y="323"/>
                  <a:pt x="16" y="304"/>
                </a:cubicBezTo>
                <a:cubicBezTo>
                  <a:pt x="0" y="285"/>
                  <a:pt x="48" y="246"/>
                  <a:pt x="64" y="238"/>
                </a:cubicBezTo>
                <a:cubicBezTo>
                  <a:pt x="80" y="230"/>
                  <a:pt x="112" y="253"/>
                  <a:pt x="112" y="256"/>
                </a:cubicBezTo>
                <a:cubicBezTo>
                  <a:pt x="112" y="259"/>
                  <a:pt x="88" y="256"/>
                  <a:pt x="64" y="256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3200" name="Freeform 16">
            <a:extLst>
              <a:ext uri="{FF2B5EF4-FFF2-40B4-BE49-F238E27FC236}">
                <a16:creationId xmlns:a16="http://schemas.microsoft.com/office/drawing/2014/main" id="{D7A8F3CC-B366-2144-A2FA-0CCDC3ECFECF}"/>
              </a:ext>
            </a:extLst>
          </p:cNvPr>
          <p:cNvSpPr>
            <a:spLocks/>
          </p:cNvSpPr>
          <p:nvPr/>
        </p:nvSpPr>
        <p:spPr bwMode="auto">
          <a:xfrm>
            <a:off x="5650708" y="5718573"/>
            <a:ext cx="164306" cy="110728"/>
          </a:xfrm>
          <a:custGeom>
            <a:avLst/>
            <a:gdLst>
              <a:gd name="T0" fmla="*/ 9525 w 138"/>
              <a:gd name="T1" fmla="*/ 71437 h 93"/>
              <a:gd name="T2" fmla="*/ 85725 w 138"/>
              <a:gd name="T3" fmla="*/ 147637 h 93"/>
              <a:gd name="T4" fmla="*/ 109538 w 138"/>
              <a:gd name="T5" fmla="*/ 0 h 93"/>
              <a:gd name="T6" fmla="*/ 23813 w 138"/>
              <a:gd name="T7" fmla="*/ 19050 h 93"/>
              <a:gd name="T8" fmla="*/ 9525 w 138"/>
              <a:gd name="T9" fmla="*/ 28575 h 93"/>
              <a:gd name="T10" fmla="*/ 0 w 138"/>
              <a:gd name="T11" fmla="*/ 57150 h 93"/>
              <a:gd name="T12" fmla="*/ 9525 w 138"/>
              <a:gd name="T13" fmla="*/ 71437 h 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8" h="93">
                <a:moveTo>
                  <a:pt x="6" y="45"/>
                </a:moveTo>
                <a:lnTo>
                  <a:pt x="54" y="93"/>
                </a:lnTo>
                <a:cubicBezTo>
                  <a:pt x="91" y="56"/>
                  <a:pt x="138" y="23"/>
                  <a:pt x="69" y="0"/>
                </a:cubicBezTo>
                <a:cubicBezTo>
                  <a:pt x="51" y="3"/>
                  <a:pt x="33" y="8"/>
                  <a:pt x="15" y="12"/>
                </a:cubicBezTo>
                <a:cubicBezTo>
                  <a:pt x="12" y="14"/>
                  <a:pt x="8" y="15"/>
                  <a:pt x="6" y="18"/>
                </a:cubicBezTo>
                <a:cubicBezTo>
                  <a:pt x="3" y="23"/>
                  <a:pt x="0" y="36"/>
                  <a:pt x="0" y="36"/>
                </a:cubicBezTo>
                <a:cubicBezTo>
                  <a:pt x="2" y="39"/>
                  <a:pt x="6" y="45"/>
                  <a:pt x="6" y="45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BBE0E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3201" name="Text Box 17">
            <a:extLst>
              <a:ext uri="{FF2B5EF4-FFF2-40B4-BE49-F238E27FC236}">
                <a16:creationId xmlns:a16="http://schemas.microsoft.com/office/drawing/2014/main" id="{6E3B49DD-D415-2143-A744-A98000D50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4229101"/>
            <a:ext cx="19287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>
                <a:latin typeface="Arial" charset="0"/>
                <a:cs typeface="Arial" charset="0"/>
              </a:rPr>
              <a:t>Peritoneal Cavity</a:t>
            </a:r>
          </a:p>
        </p:txBody>
      </p:sp>
      <p:sp>
        <p:nvSpPr>
          <p:cNvPr id="93202" name="Text Box 18">
            <a:extLst>
              <a:ext uri="{FF2B5EF4-FFF2-40B4-BE49-F238E27FC236}">
                <a16:creationId xmlns:a16="http://schemas.microsoft.com/office/drawing/2014/main" id="{05B7DD55-FBC3-6B43-B311-2E0D9CE48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944" y="2141935"/>
            <a:ext cx="20826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>
                <a:latin typeface="Arial" charset="0"/>
                <a:cs typeface="Arial" charset="0"/>
              </a:rPr>
              <a:t>Peritoneal solution</a:t>
            </a:r>
          </a:p>
        </p:txBody>
      </p:sp>
      <p:sp>
        <p:nvSpPr>
          <p:cNvPr id="93203" name="Text Box 19">
            <a:extLst>
              <a:ext uri="{FF2B5EF4-FFF2-40B4-BE49-F238E27FC236}">
                <a16:creationId xmlns:a16="http://schemas.microsoft.com/office/drawing/2014/main" id="{DDC9CEDE-605F-2642-86BA-92D9DA047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094" y="5113735"/>
            <a:ext cx="1210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l-GR">
                <a:latin typeface="Arial" charset="0"/>
                <a:cs typeface="Arial" charset="0"/>
              </a:rPr>
              <a:t>Drain Bag</a:t>
            </a:r>
          </a:p>
        </p:txBody>
      </p:sp>
      <p:sp>
        <p:nvSpPr>
          <p:cNvPr id="93204" name="AutoShape 20">
            <a:extLst>
              <a:ext uri="{FF2B5EF4-FFF2-40B4-BE49-F238E27FC236}">
                <a16:creationId xmlns:a16="http://schemas.microsoft.com/office/drawing/2014/main" id="{8ACA82F2-662A-EA44-9387-C04C51C87BFB}"/>
              </a:ext>
            </a:extLst>
          </p:cNvPr>
          <p:cNvSpPr>
            <a:spLocks noChangeArrowheads="1"/>
          </p:cNvSpPr>
          <p:nvPr/>
        </p:nvSpPr>
        <p:spPr bwMode="auto">
          <a:xfrm rot="20972010">
            <a:off x="4282678" y="4743450"/>
            <a:ext cx="109538" cy="82154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l-GR" altLang="el-GR"/>
          </a:p>
        </p:txBody>
      </p:sp>
      <p:sp>
        <p:nvSpPr>
          <p:cNvPr id="93205" name="Line 21">
            <a:extLst>
              <a:ext uri="{FF2B5EF4-FFF2-40B4-BE49-F238E27FC236}">
                <a16:creationId xmlns:a16="http://schemas.microsoft.com/office/drawing/2014/main" id="{C264A40C-9184-6A4C-B969-C4A7814E3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0350" y="4400550"/>
            <a:ext cx="6858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l-GR">
              <a:latin typeface="Arial" charset="0"/>
              <a:cs typeface="Arial" charset="0"/>
            </a:endParaRPr>
          </a:p>
        </p:txBody>
      </p:sp>
      <p:sp>
        <p:nvSpPr>
          <p:cNvPr id="93206" name="Freeform 22">
            <a:extLst>
              <a:ext uri="{FF2B5EF4-FFF2-40B4-BE49-F238E27FC236}">
                <a16:creationId xmlns:a16="http://schemas.microsoft.com/office/drawing/2014/main" id="{F5A39F63-7B4A-964B-B31E-173A914535E2}"/>
              </a:ext>
            </a:extLst>
          </p:cNvPr>
          <p:cNvSpPr>
            <a:spLocks/>
          </p:cNvSpPr>
          <p:nvPr/>
        </p:nvSpPr>
        <p:spPr bwMode="auto">
          <a:xfrm>
            <a:off x="4857750" y="4057650"/>
            <a:ext cx="1200150" cy="571500"/>
          </a:xfrm>
          <a:custGeom>
            <a:avLst/>
            <a:gdLst>
              <a:gd name="T0" fmla="*/ 1600200 w 1008"/>
              <a:gd name="T1" fmla="*/ 0 h 480"/>
              <a:gd name="T2" fmla="*/ 838200 w 1008"/>
              <a:gd name="T3" fmla="*/ 609600 h 480"/>
              <a:gd name="T4" fmla="*/ 0 w 1008"/>
              <a:gd name="T5" fmla="*/ 762000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480">
                <a:moveTo>
                  <a:pt x="1008" y="0"/>
                </a:moveTo>
                <a:cubicBezTo>
                  <a:pt x="852" y="152"/>
                  <a:pt x="696" y="304"/>
                  <a:pt x="528" y="384"/>
                </a:cubicBezTo>
                <a:cubicBezTo>
                  <a:pt x="360" y="464"/>
                  <a:pt x="180" y="472"/>
                  <a:pt x="0" y="48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3207" name="Freeform 23">
            <a:extLst>
              <a:ext uri="{FF2B5EF4-FFF2-40B4-BE49-F238E27FC236}">
                <a16:creationId xmlns:a16="http://schemas.microsoft.com/office/drawing/2014/main" id="{85FC3414-1222-1748-A825-5377FC4044FB}"/>
              </a:ext>
            </a:extLst>
          </p:cNvPr>
          <p:cNvSpPr>
            <a:spLocks/>
          </p:cNvSpPr>
          <p:nvPr/>
        </p:nvSpPr>
        <p:spPr bwMode="auto">
          <a:xfrm>
            <a:off x="4171950" y="4914900"/>
            <a:ext cx="800100" cy="342900"/>
          </a:xfrm>
          <a:custGeom>
            <a:avLst/>
            <a:gdLst>
              <a:gd name="T0" fmla="*/ 0 w 672"/>
              <a:gd name="T1" fmla="*/ 228600 h 288"/>
              <a:gd name="T2" fmla="*/ 762000 w 672"/>
              <a:gd name="T3" fmla="*/ 0 h 288"/>
              <a:gd name="T4" fmla="*/ 990600 w 672"/>
              <a:gd name="T5" fmla="*/ 228600 h 288"/>
              <a:gd name="T6" fmla="*/ 1066800 w 672"/>
              <a:gd name="T7" fmla="*/ 457200 h 2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2" h="288">
                <a:moveTo>
                  <a:pt x="0" y="144"/>
                </a:moveTo>
                <a:cubicBezTo>
                  <a:pt x="188" y="72"/>
                  <a:pt x="376" y="0"/>
                  <a:pt x="480" y="0"/>
                </a:cubicBezTo>
                <a:cubicBezTo>
                  <a:pt x="584" y="0"/>
                  <a:pt x="592" y="96"/>
                  <a:pt x="624" y="144"/>
                </a:cubicBezTo>
                <a:cubicBezTo>
                  <a:pt x="656" y="192"/>
                  <a:pt x="664" y="240"/>
                  <a:pt x="672" y="28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945025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A663F1-D4D4-3C4A-9801-75DDEA5167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sz="3000" dirty="0"/>
              <a:t>Επιπλοκές περιτοναϊκής κάθαρσης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5E1779-A2AE-CC40-ACC7-2FFCD9EF2A4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l-GR" dirty="0"/>
              <a:t>Λοιμώξεις (περιτονίτιδα, δερματική έξοδος)</a:t>
            </a:r>
          </a:p>
          <a:p>
            <a:r>
              <a:rPr lang="el-GR" dirty="0" err="1"/>
              <a:t>Υποθρεψία</a:t>
            </a:r>
            <a:endParaRPr lang="el-GR" dirty="0"/>
          </a:p>
          <a:p>
            <a:r>
              <a:rPr lang="el-GR" dirty="0"/>
              <a:t>Ελλιπής κάθαρση </a:t>
            </a:r>
          </a:p>
          <a:p>
            <a:r>
              <a:rPr lang="el-GR" dirty="0"/>
              <a:t>Σκλήρυνση περιτοναίου</a:t>
            </a:r>
          </a:p>
          <a:p>
            <a:r>
              <a:rPr lang="el-GR" dirty="0"/>
              <a:t>Κήλη </a:t>
            </a:r>
          </a:p>
          <a:p>
            <a:r>
              <a:rPr lang="el-GR" dirty="0"/>
              <a:t>Μηχανικά προβλήματα </a:t>
            </a:r>
          </a:p>
        </p:txBody>
      </p:sp>
    </p:spTree>
    <p:extLst>
      <p:ext uri="{BB962C8B-B14F-4D97-AF65-F5344CB8AC3E}">
        <p14:creationId xmlns:p14="http://schemas.microsoft.com/office/powerpoint/2010/main" val="2586807712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>
            <a:extLst>
              <a:ext uri="{FF2B5EF4-FFF2-40B4-BE49-F238E27FC236}">
                <a16:creationId xmlns:a16="http://schemas.microsoft.com/office/drawing/2014/main" id="{7ABF28EE-A928-4843-917D-97FAB77FB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175" y="857251"/>
            <a:ext cx="7886700" cy="994172"/>
          </a:xfrm>
        </p:spPr>
        <p:txBody>
          <a:bodyPr/>
          <a:lstStyle/>
          <a:p>
            <a:r>
              <a:rPr lang="el-GR" altLang="el-GR" sz="2400" dirty="0">
                <a:solidFill>
                  <a:srgbClr val="FFFF00"/>
                </a:solidFill>
              </a:rPr>
              <a:t>Μεταμόσχευση νεφρού</a:t>
            </a:r>
            <a:endParaRPr lang="en-US" altLang="el-GR" sz="2400" dirty="0">
              <a:solidFill>
                <a:srgbClr val="FFFF00"/>
              </a:solidFill>
            </a:endParaRPr>
          </a:p>
        </p:txBody>
      </p:sp>
      <p:graphicFrame>
        <p:nvGraphicFramePr>
          <p:cNvPr id="78853" name="Object 5">
            <a:extLst>
              <a:ext uri="{FF2B5EF4-FFF2-40B4-BE49-F238E27FC236}">
                <a16:creationId xmlns:a16="http://schemas.microsoft.com/office/drawing/2014/main" id="{5D13ECB3-2DD2-9A45-B77E-A19427C8DCDA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115878" y="1878549"/>
          <a:ext cx="3094253" cy="3747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Image" r:id="rId3" imgW="4584700" imgH="5600700" progId="PhotoDeluxe.Image.2">
                  <p:embed/>
                </p:oleObj>
              </mc:Choice>
              <mc:Fallback>
                <p:oleObj name="Image" r:id="rId3" imgW="4584700" imgH="5600700" progId="PhotoDeluxe.Image.2">
                  <p:embed/>
                  <p:pic>
                    <p:nvPicPr>
                      <p:cNvPr id="78853" name="Object 5">
                        <a:extLst>
                          <a:ext uri="{FF2B5EF4-FFF2-40B4-BE49-F238E27FC236}">
                            <a16:creationId xmlns:a16="http://schemas.microsoft.com/office/drawing/2014/main" id="{5D13ECB3-2DD2-9A45-B77E-A19427C8DC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878" y="1878549"/>
                        <a:ext cx="3094253" cy="3747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6">
            <a:extLst>
              <a:ext uri="{FF2B5EF4-FFF2-40B4-BE49-F238E27FC236}">
                <a16:creationId xmlns:a16="http://schemas.microsoft.com/office/drawing/2014/main" id="{092EEEC6-B992-2A49-8156-C45BDD5B427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832749" y="1928308"/>
          <a:ext cx="3292238" cy="368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Image" r:id="rId5" imgW="5346700" imgH="6032500" progId="PhotoDeluxe.Image.2">
                  <p:embed/>
                </p:oleObj>
              </mc:Choice>
              <mc:Fallback>
                <p:oleObj name="Image" r:id="rId5" imgW="5346700" imgH="6032500" progId="PhotoDeluxe.Image.2">
                  <p:embed/>
                  <p:pic>
                    <p:nvPicPr>
                      <p:cNvPr id="78854" name="Object 6">
                        <a:extLst>
                          <a:ext uri="{FF2B5EF4-FFF2-40B4-BE49-F238E27FC236}">
                            <a16:creationId xmlns:a16="http://schemas.microsoft.com/office/drawing/2014/main" id="{092EEEC6-B992-2A49-8156-C45BDD5B42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749" y="1928308"/>
                        <a:ext cx="3292238" cy="368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7832091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43F08BD9-479B-2E47-A041-B239348D4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096" y="1065118"/>
            <a:ext cx="7886700" cy="994172"/>
          </a:xfrm>
        </p:spPr>
        <p:txBody>
          <a:bodyPr/>
          <a:lstStyle/>
          <a:p>
            <a:r>
              <a:rPr lang="el-GR" altLang="el-GR" sz="2400" dirty="0">
                <a:solidFill>
                  <a:srgbClr val="FFFF00"/>
                </a:solidFill>
              </a:rPr>
              <a:t>Η μεταμόσχευση νεφρού είναι μια πολύ επιτυχής μέθοδος</a:t>
            </a:r>
            <a:endParaRPr lang="en-US" altLang="el-GR" sz="2400" dirty="0">
              <a:solidFill>
                <a:srgbClr val="FFFF00"/>
              </a:solidFill>
            </a:endParaRPr>
          </a:p>
        </p:txBody>
      </p:sp>
      <p:graphicFrame>
        <p:nvGraphicFramePr>
          <p:cNvPr id="94211" name="Object 3">
            <a:extLst>
              <a:ext uri="{FF2B5EF4-FFF2-40B4-BE49-F238E27FC236}">
                <a16:creationId xmlns:a16="http://schemas.microsoft.com/office/drawing/2014/main" id="{F0C3B8A6-68FB-D34E-BDCC-83580A17EB3D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4514851" y="2686051"/>
          <a:ext cx="4348799" cy="292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Chart" r:id="rId3" imgW="2565400" imgH="1816100" progId="MSGraph.Chart.8">
                  <p:embed/>
                </p:oleObj>
              </mc:Choice>
              <mc:Fallback>
                <p:oleObj name="Chart" r:id="rId3" imgW="2565400" imgH="1816100" progId="MSGraph.Chart.8">
                  <p:embed/>
                  <p:pic>
                    <p:nvPicPr>
                      <p:cNvPr id="94211" name="Object 3">
                        <a:extLst>
                          <a:ext uri="{FF2B5EF4-FFF2-40B4-BE49-F238E27FC236}">
                            <a16:creationId xmlns:a16="http://schemas.microsoft.com/office/drawing/2014/main" id="{F0C3B8A6-68FB-D34E-BDCC-83580A17EB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1" y="2686051"/>
                        <a:ext cx="4348799" cy="292530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3" name="Text Box 5">
            <a:extLst>
              <a:ext uri="{FF2B5EF4-FFF2-40B4-BE49-F238E27FC236}">
                <a16:creationId xmlns:a16="http://schemas.microsoft.com/office/drawing/2014/main" id="{0BF35B4D-BD83-124C-AFF8-248FB4599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2151668"/>
            <a:ext cx="2056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l-GR" dirty="0">
                <a:solidFill>
                  <a:schemeClr val="bg1"/>
                </a:solidFill>
                <a:latin typeface="Arial" panose="020B0604020202020204" pitchFamily="34" charset="0"/>
              </a:rPr>
              <a:t>% Patient Survival</a:t>
            </a:r>
          </a:p>
        </p:txBody>
      </p:sp>
      <p:graphicFrame>
        <p:nvGraphicFramePr>
          <p:cNvPr id="94215" name="Object 7">
            <a:extLst>
              <a:ext uri="{FF2B5EF4-FFF2-40B4-BE49-F238E27FC236}">
                <a16:creationId xmlns:a16="http://schemas.microsoft.com/office/drawing/2014/main" id="{26BE034B-5021-334A-868D-0C4B3C8FD25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44098" y="2614465"/>
          <a:ext cx="4235881" cy="3115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hart" r:id="rId5" imgW="2641600" imgH="1943100" progId="MSGraph.Chart.8">
                  <p:embed/>
                </p:oleObj>
              </mc:Choice>
              <mc:Fallback>
                <p:oleObj name="Chart" r:id="rId5" imgW="2641600" imgH="1943100" progId="MSGraph.Chart.8">
                  <p:embed/>
                  <p:pic>
                    <p:nvPicPr>
                      <p:cNvPr id="94215" name="Object 7">
                        <a:extLst>
                          <a:ext uri="{FF2B5EF4-FFF2-40B4-BE49-F238E27FC236}">
                            <a16:creationId xmlns:a16="http://schemas.microsoft.com/office/drawing/2014/main" id="{26BE034B-5021-334A-868D-0C4B3C8FD25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98" y="2614465"/>
                        <a:ext cx="4235881" cy="3115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6" name="Text Box 8">
            <a:extLst>
              <a:ext uri="{FF2B5EF4-FFF2-40B4-BE49-F238E27FC236}">
                <a16:creationId xmlns:a16="http://schemas.microsoft.com/office/drawing/2014/main" id="{0361B8F9-9AD8-DC43-8743-BBBA0F96D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031" y="2114893"/>
            <a:ext cx="2339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dirty="0">
                <a:solidFill>
                  <a:schemeClr val="bg1"/>
                </a:solidFill>
              </a:rPr>
              <a:t>Allograft Survival (%)</a:t>
            </a:r>
          </a:p>
        </p:txBody>
      </p:sp>
      <p:sp>
        <p:nvSpPr>
          <p:cNvPr id="94217" name="Text Box 9">
            <a:extLst>
              <a:ext uri="{FF2B5EF4-FFF2-40B4-BE49-F238E27FC236}">
                <a16:creationId xmlns:a16="http://schemas.microsoft.com/office/drawing/2014/main" id="{AA4E9D22-DF89-B945-A0F4-B72977C6D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2686050"/>
            <a:ext cx="221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Patient Survival (%)</a:t>
            </a:r>
          </a:p>
        </p:txBody>
      </p:sp>
    </p:spTree>
    <p:extLst>
      <p:ext uri="{BB962C8B-B14F-4D97-AF65-F5344CB8AC3E}">
        <p14:creationId xmlns:p14="http://schemas.microsoft.com/office/powerpoint/2010/main" val="1677976668"/>
      </p:ext>
    </p:extLst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8" name="Object 4">
            <a:extLst>
              <a:ext uri="{FF2B5EF4-FFF2-40B4-BE49-F238E27FC236}">
                <a16:creationId xmlns:a16="http://schemas.microsoft.com/office/drawing/2014/main" id="{7CA36535-ABC9-6A47-8B80-1D2CBBDFD528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464949" y="1853440"/>
          <a:ext cx="6250176" cy="4018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Chart" r:id="rId3" imgW="3213100" imgH="2070100" progId="MSGraph.Chart.8">
                  <p:embed/>
                </p:oleObj>
              </mc:Choice>
              <mc:Fallback>
                <p:oleObj name="Chart" r:id="rId3" imgW="3213100" imgH="2070100" progId="MSGraph.Chart.8">
                  <p:embed/>
                  <p:pic>
                    <p:nvPicPr>
                      <p:cNvPr id="93188" name="Object 4">
                        <a:extLst>
                          <a:ext uri="{FF2B5EF4-FFF2-40B4-BE49-F238E27FC236}">
                            <a16:creationId xmlns:a16="http://schemas.microsoft.com/office/drawing/2014/main" id="{7CA36535-ABC9-6A47-8B80-1D2CBBDFD5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49" y="1853440"/>
                        <a:ext cx="6250176" cy="4018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6" name="Rectangle 2">
            <a:extLst>
              <a:ext uri="{FF2B5EF4-FFF2-40B4-BE49-F238E27FC236}">
                <a16:creationId xmlns:a16="http://schemas.microsoft.com/office/drawing/2014/main" id="{4A926421-CE5B-E94F-AE7C-8CF78BF756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6238" y="1085852"/>
            <a:ext cx="8670575" cy="794287"/>
          </a:xfrm>
        </p:spPr>
        <p:txBody>
          <a:bodyPr/>
          <a:lstStyle/>
          <a:p>
            <a:r>
              <a:rPr lang="el-GR" altLang="el-GR" sz="2400" dirty="0">
                <a:solidFill>
                  <a:srgbClr val="FFFF00"/>
                </a:solidFill>
              </a:rPr>
              <a:t>Η μεταμόσχευση νεφρού οδηγεί σε πολύ καλύτερα % </a:t>
            </a:r>
            <a:r>
              <a:rPr lang="el-GR" altLang="el-GR" sz="2400" dirty="0" err="1">
                <a:solidFill>
                  <a:srgbClr val="FFFF00"/>
                </a:solidFill>
              </a:rPr>
              <a:t>επίβίωσης</a:t>
            </a:r>
            <a:r>
              <a:rPr lang="el-GR" altLang="el-GR" sz="2400" dirty="0">
                <a:solidFill>
                  <a:srgbClr val="FFFF00"/>
                </a:solidFill>
              </a:rPr>
              <a:t> έναντι της αιμοκάθαρσης</a:t>
            </a:r>
            <a:endParaRPr lang="en-US" altLang="el-GR" sz="2400" dirty="0">
              <a:solidFill>
                <a:srgbClr val="FFFF00"/>
              </a:solidFill>
            </a:endParaRPr>
          </a:p>
        </p:txBody>
      </p:sp>
      <p:sp>
        <p:nvSpPr>
          <p:cNvPr id="93189" name="Text Box 5">
            <a:extLst>
              <a:ext uri="{FF2B5EF4-FFF2-40B4-BE49-F238E27FC236}">
                <a16:creationId xmlns:a16="http://schemas.microsoft.com/office/drawing/2014/main" id="{B778F1A7-619D-2647-B747-BD2115EA3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872371"/>
            <a:ext cx="27879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l-GR" dirty="0">
                <a:solidFill>
                  <a:schemeClr val="bg1"/>
                </a:solidFill>
                <a:latin typeface="Arial" panose="020B0604020202020204" pitchFamily="34" charset="0"/>
              </a:rPr>
              <a:t>Mortality per 100 </a:t>
            </a:r>
            <a:r>
              <a:rPr lang="en-US" altLang="el-GR" dirty="0" err="1">
                <a:solidFill>
                  <a:schemeClr val="bg1"/>
                </a:solidFill>
                <a:latin typeface="Arial" panose="020B0604020202020204" pitchFamily="34" charset="0"/>
              </a:rPr>
              <a:t>pt</a:t>
            </a:r>
            <a:r>
              <a:rPr lang="en-US" altLang="el-GR" dirty="0">
                <a:solidFill>
                  <a:schemeClr val="bg1"/>
                </a:solidFill>
                <a:latin typeface="Arial" panose="020B0604020202020204" pitchFamily="34" charset="0"/>
              </a:rPr>
              <a:t> years</a:t>
            </a:r>
          </a:p>
        </p:txBody>
      </p:sp>
    </p:spTree>
    <p:extLst>
      <p:ext uri="{BB962C8B-B14F-4D97-AF65-F5344CB8AC3E}">
        <p14:creationId xmlns:p14="http://schemas.microsoft.com/office/powerpoint/2010/main" val="163802897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6BD5DCBA-5889-D447-8CFB-8AF7798F2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79210" y="2179451"/>
            <a:ext cx="2695736" cy="1734841"/>
          </a:xfrm>
        </p:spPr>
        <p:txBody>
          <a:bodyPr>
            <a:normAutofit fontScale="90000"/>
          </a:bodyPr>
          <a:lstStyle/>
          <a:p>
            <a:r>
              <a:rPr lang="el-GR" altLang="el-GR" sz="2400" b="1" dirty="0">
                <a:solidFill>
                  <a:srgbClr val="FFFF00"/>
                </a:solidFill>
              </a:rPr>
              <a:t>Το </a:t>
            </a:r>
            <a:r>
              <a:rPr lang="el-GR" altLang="el-GR" sz="2400" b="1" dirty="0" err="1">
                <a:solidFill>
                  <a:srgbClr val="FFFF00"/>
                </a:solidFill>
              </a:rPr>
              <a:t>πρ</a:t>
            </a:r>
            <a:r>
              <a:rPr lang="en-US" altLang="el-GR" sz="2400" b="1" dirty="0" err="1">
                <a:solidFill>
                  <a:srgbClr val="FFFF00"/>
                </a:solidFill>
              </a:rPr>
              <a:t>ό</a:t>
            </a:r>
            <a:r>
              <a:rPr lang="el-GR" altLang="el-GR" sz="2400" b="1" dirty="0" err="1">
                <a:solidFill>
                  <a:srgbClr val="FFFF00"/>
                </a:solidFill>
              </a:rPr>
              <a:t>βλημα</a:t>
            </a:r>
            <a:r>
              <a:rPr lang="en-US" altLang="el-GR" sz="2400" b="1" dirty="0">
                <a:solidFill>
                  <a:srgbClr val="FFFF00"/>
                </a:solidFill>
              </a:rPr>
              <a:t>: </a:t>
            </a:r>
            <a:br>
              <a:rPr lang="el-GR" altLang="el-GR" sz="2400" b="1" dirty="0">
                <a:solidFill>
                  <a:srgbClr val="FFFF00"/>
                </a:solidFill>
              </a:rPr>
            </a:br>
            <a:r>
              <a:rPr lang="el-GR" altLang="el-GR" sz="2400" b="1" dirty="0">
                <a:solidFill>
                  <a:srgbClr val="FFFF00"/>
                </a:solidFill>
              </a:rPr>
              <a:t>Η λίστα αναμονής αυξάνεται με δυσανάλογο ρυθμό σε σχέση με τ τη δωρεά</a:t>
            </a:r>
            <a:endParaRPr lang="en-US" altLang="el-GR" sz="2400" b="1" dirty="0">
              <a:solidFill>
                <a:srgbClr val="FFFF00"/>
              </a:solidFill>
            </a:endParaRPr>
          </a:p>
        </p:txBody>
      </p:sp>
      <p:pic>
        <p:nvPicPr>
          <p:cNvPr id="86019" name="Picture 3" descr="Pics 014">
            <a:extLst>
              <a:ext uri="{FF2B5EF4-FFF2-40B4-BE49-F238E27FC236}">
                <a16:creationId xmlns:a16="http://schemas.microsoft.com/office/drawing/2014/main" id="{D712CBE3-5F60-6147-85D3-2545B9C24D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89253"/>
            <a:ext cx="5571641" cy="42886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0" name="Text Box 4">
            <a:extLst>
              <a:ext uri="{FF2B5EF4-FFF2-40B4-BE49-F238E27FC236}">
                <a16:creationId xmlns:a16="http://schemas.microsoft.com/office/drawing/2014/main" id="{F4FF136F-0D51-1340-8688-373C3385F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25716"/>
            <a:ext cx="43397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J Transplantation, 2(10): cover, 2002</a:t>
            </a:r>
          </a:p>
        </p:txBody>
      </p:sp>
    </p:spTree>
    <p:extLst>
      <p:ext uri="{BB962C8B-B14F-4D97-AF65-F5344CB8AC3E}">
        <p14:creationId xmlns:p14="http://schemas.microsoft.com/office/powerpoint/2010/main" val="1053168467"/>
      </p:ext>
    </p:extLst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>
            <a:extLst>
              <a:ext uri="{FF2B5EF4-FFF2-40B4-BE49-F238E27FC236}">
                <a16:creationId xmlns:a16="http://schemas.microsoft.com/office/drawing/2014/main" id="{D2480396-3B70-AA4A-BD23-C4811F022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56" y="762000"/>
            <a:ext cx="789214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Έγκαιρη Παραπομπή στο Νεφρολόγο!</a:t>
            </a:r>
            <a:endParaRPr lang="en-US" altLang="el-GR" sz="28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7540CC3A-42A6-6C42-8254-C1CDDB173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14500"/>
            <a:ext cx="81629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130000"/>
              <a:buFont typeface="Wingdings" pitchFamily="2" charset="2"/>
              <a:buChar char="§"/>
            </a:pPr>
            <a:r>
              <a:rPr lang="el-GR" altLang="el-GR" sz="2100" dirty="0" err="1"/>
              <a:t>Κρεατινίνη</a:t>
            </a:r>
            <a:r>
              <a:rPr lang="el-GR" altLang="el-GR" sz="2100" dirty="0"/>
              <a:t> ορού</a:t>
            </a:r>
            <a:r>
              <a:rPr lang="en-US" altLang="el-GR" sz="2100" dirty="0"/>
              <a:t> </a:t>
            </a:r>
            <a:r>
              <a:rPr lang="en-US" altLang="el-GR" sz="2100" dirty="0">
                <a:sym typeface="Symbol" pitchFamily="2" charset="2"/>
              </a:rPr>
              <a:t></a:t>
            </a:r>
            <a:r>
              <a:rPr lang="en-US" altLang="el-GR" sz="2100" dirty="0"/>
              <a:t> 2.0 mg/dl</a:t>
            </a:r>
          </a:p>
          <a:p>
            <a:pPr eaLnBrk="1" hangingPunct="1">
              <a:buClr>
                <a:schemeClr val="tx2"/>
              </a:buClr>
              <a:buSzPct val="130000"/>
              <a:buFont typeface="Wingdings" pitchFamily="2" charset="2"/>
              <a:buChar char="§"/>
            </a:pPr>
            <a:r>
              <a:rPr lang="el-GR" altLang="el-GR" sz="2100" dirty="0"/>
              <a:t>Σακχαρώδης διαβήτης με μη τυπικές νεφρικές εκδηλώσεις </a:t>
            </a:r>
            <a:endParaRPr lang="en-US" altLang="el-GR" sz="2100" dirty="0"/>
          </a:p>
          <a:p>
            <a:pPr lvl="1" eaLnBrk="1" hangingPunct="1">
              <a:buClr>
                <a:schemeClr val="tx1"/>
              </a:buClr>
              <a:buSzPct val="130000"/>
              <a:buFontTx/>
              <a:buChar char="•"/>
            </a:pPr>
            <a:r>
              <a:rPr lang="el-GR" altLang="el-GR" sz="2100" dirty="0" err="1"/>
              <a:t>Πρωτεινουρία</a:t>
            </a:r>
            <a:r>
              <a:rPr lang="el-GR" altLang="el-GR" sz="2100" dirty="0"/>
              <a:t> ή </a:t>
            </a:r>
            <a:r>
              <a:rPr lang="el-GR" altLang="el-GR" sz="2100" dirty="0" err="1"/>
              <a:t>νεφρωσικό</a:t>
            </a:r>
            <a:r>
              <a:rPr lang="el-GR" altLang="el-GR" sz="2100" dirty="0"/>
              <a:t> σύνδρομο χωρίς </a:t>
            </a:r>
            <a:r>
              <a:rPr lang="el-GR" altLang="el-GR" sz="2100" dirty="0" err="1"/>
              <a:t>αμφιβληστροειδοπάθεια</a:t>
            </a:r>
            <a:r>
              <a:rPr lang="el-GR" altLang="el-GR" sz="2100" dirty="0"/>
              <a:t> </a:t>
            </a:r>
            <a:endParaRPr lang="en-US" altLang="el-GR" sz="2100" dirty="0"/>
          </a:p>
          <a:p>
            <a:pPr lvl="1" eaLnBrk="1" hangingPunct="1">
              <a:buClr>
                <a:schemeClr val="tx1"/>
              </a:buClr>
              <a:buSzPct val="130000"/>
              <a:buFontTx/>
              <a:buChar char="•"/>
            </a:pPr>
            <a:r>
              <a:rPr lang="el-GR" altLang="el-GR" sz="2100" dirty="0"/>
              <a:t>Νεφρική νόσο χωρίς </a:t>
            </a:r>
            <a:r>
              <a:rPr lang="el-GR" altLang="el-GR" sz="2100" dirty="0" err="1"/>
              <a:t>πρωτεινουρία</a:t>
            </a:r>
            <a:r>
              <a:rPr lang="el-GR" altLang="el-GR" sz="2100" dirty="0"/>
              <a:t> ή </a:t>
            </a:r>
            <a:r>
              <a:rPr lang="el-GR" altLang="el-GR" sz="2100" dirty="0" err="1"/>
              <a:t>αμφιβληστροειδοπάθεια</a:t>
            </a:r>
            <a:endParaRPr lang="en-US" altLang="el-GR" sz="2100" dirty="0"/>
          </a:p>
          <a:p>
            <a:pPr lvl="1" eaLnBrk="1" hangingPunct="1">
              <a:buClr>
                <a:schemeClr val="tx1"/>
              </a:buClr>
              <a:buSzPct val="130000"/>
              <a:buFontTx/>
              <a:buChar char="•"/>
            </a:pPr>
            <a:r>
              <a:rPr lang="el-GR" altLang="el-GR" sz="2100" dirty="0"/>
              <a:t>Αιφνίδια εγκατάσταση </a:t>
            </a:r>
            <a:r>
              <a:rPr lang="el-GR" altLang="el-GR" sz="2100" dirty="0" err="1"/>
              <a:t>νεφρωσικού</a:t>
            </a:r>
            <a:r>
              <a:rPr lang="el-GR" altLang="el-GR" sz="2100" dirty="0"/>
              <a:t> ή </a:t>
            </a:r>
            <a:r>
              <a:rPr lang="el-GR" altLang="el-GR" sz="2100" dirty="0" err="1"/>
              <a:t>νεφριτιδικού</a:t>
            </a:r>
            <a:r>
              <a:rPr lang="el-GR" altLang="el-GR" sz="2100" dirty="0"/>
              <a:t> συνδρόμου</a:t>
            </a:r>
            <a:endParaRPr lang="en-US" altLang="el-GR" sz="2100" dirty="0"/>
          </a:p>
          <a:p>
            <a:pPr eaLnBrk="1" hangingPunct="1">
              <a:buClr>
                <a:schemeClr val="tx2"/>
              </a:buClr>
              <a:buSzPct val="130000"/>
              <a:buFont typeface="Wingdings" pitchFamily="2" charset="2"/>
              <a:buChar char="§"/>
            </a:pPr>
            <a:r>
              <a:rPr lang="el-GR" altLang="el-GR" sz="2100" dirty="0"/>
              <a:t>Συστηματική νόσος σχετιζόμενη με νεφρική συμμετοχή</a:t>
            </a:r>
            <a:endParaRPr lang="en-US" altLang="el-GR" sz="2100" dirty="0"/>
          </a:p>
          <a:p>
            <a:pPr eaLnBrk="1" hangingPunct="1">
              <a:buClr>
                <a:schemeClr val="tx2"/>
              </a:buClr>
              <a:buSzPct val="130000"/>
              <a:buFont typeface="Wingdings" pitchFamily="2" charset="2"/>
              <a:buChar char="§"/>
            </a:pPr>
            <a:r>
              <a:rPr lang="el-GR" altLang="el-GR" sz="2100" dirty="0" err="1"/>
              <a:t>Πρωτεϊνουρία</a:t>
            </a:r>
            <a:r>
              <a:rPr lang="el-GR" altLang="el-GR" sz="2100" dirty="0"/>
              <a:t> </a:t>
            </a:r>
            <a:endParaRPr lang="en-US" altLang="el-GR" sz="1575" dirty="0"/>
          </a:p>
          <a:p>
            <a:pPr eaLnBrk="1" hangingPunct="1">
              <a:buClr>
                <a:schemeClr val="tx2"/>
              </a:buClr>
              <a:buSzPct val="130000"/>
              <a:buFont typeface="Wingdings" pitchFamily="2" charset="2"/>
              <a:buChar char="§"/>
            </a:pPr>
            <a:r>
              <a:rPr lang="el-GR" altLang="el-GR" sz="2100" dirty="0"/>
              <a:t>Ενεργό ίζημα ούρων</a:t>
            </a:r>
            <a:endParaRPr lang="en-US" altLang="el-GR" sz="2100" dirty="0"/>
          </a:p>
        </p:txBody>
      </p:sp>
    </p:spTree>
    <p:extLst>
      <p:ext uri="{BB962C8B-B14F-4D97-AF65-F5344CB8AC3E}">
        <p14:creationId xmlns:p14="http://schemas.microsoft.com/office/powerpoint/2010/main" val="2112455020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>
            <a:extLst>
              <a:ext uri="{FF2B5EF4-FFF2-40B4-BE49-F238E27FC236}">
                <a16:creationId xmlns:a16="http://schemas.microsoft.com/office/drawing/2014/main" id="{5FED47B2-5797-0448-AEF3-D34F6A2E4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48" y="304800"/>
            <a:ext cx="5600700" cy="571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3000" dirty="0">
                <a:latin typeface="+mj-lt"/>
              </a:rPr>
              <a:t>Στόχοι της πρώιμης παραπομπής</a:t>
            </a:r>
            <a:endParaRPr lang="en-US" altLang="el-GR" sz="3000" dirty="0">
              <a:latin typeface="+mj-lt"/>
            </a:endParaRPr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7AA76C33-6C5E-A14B-B3CF-A33691F27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8137152" cy="368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Εφαρμογή μέτρων για την επιβράδυνση της εξέλιξης της ΧΝΝ</a:t>
            </a:r>
          </a:p>
          <a:p>
            <a:pPr eaLnBrk="1" hangingPunct="1"/>
            <a:r>
              <a:rPr lang="el-GR" alt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Εκπαίδευση του ασθενούς</a:t>
            </a:r>
          </a:p>
          <a:p>
            <a:pPr eaLnBrk="1" hangingPunct="1"/>
            <a:r>
              <a:rPr lang="el-GR" alt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Προγραμματισμός διενέργειας αγγειακής προσπέλασης &amp; επιλογής της μεθόδου υποκατάστασης νεφρικής λειτουργίας</a:t>
            </a:r>
          </a:p>
          <a:p>
            <a:pPr eaLnBrk="1" hangingPunct="1"/>
            <a:r>
              <a:rPr lang="el-GR" alt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Σχεδιασμός μελλοντικής μεταμόσχευσης νεφρού</a:t>
            </a:r>
            <a:endParaRPr lang="en-US" alt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2047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A10B9D68-9751-2940-B97A-3D8D61F6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b="1">
                <a:solidFill>
                  <a:schemeClr val="accent2"/>
                </a:solidFill>
              </a:rPr>
              <a:t>Πραγματική υπογκαιμία</a:t>
            </a:r>
            <a:endParaRPr lang="en-US" altLang="el-GR" sz="3600" b="1">
              <a:solidFill>
                <a:schemeClr val="accent2"/>
              </a:solidFill>
            </a:endParaRP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A3D5D843-26DC-E740-8522-898A888195A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ctr" eaLnBrk="1" hangingPunct="1">
              <a:buFont typeface="Wingdings 3" pitchFamily="2" charset="2"/>
              <a:buNone/>
            </a:pPr>
            <a:r>
              <a:rPr lang="el-GR" altLang="el-GR" sz="3200"/>
              <a:t>Απώλεια υγρών που περιέχουν Ν</a:t>
            </a:r>
            <a:r>
              <a:rPr lang="en-US" altLang="el-GR" sz="3200"/>
              <a:t>a</a:t>
            </a:r>
            <a:r>
              <a:rPr lang="el-GR" altLang="el-GR" sz="3200"/>
              <a:t> &amp; Η</a:t>
            </a:r>
            <a:r>
              <a:rPr lang="el-GR" altLang="el-GR" sz="3200" baseline="-25000"/>
              <a:t>2</a:t>
            </a:r>
            <a:r>
              <a:rPr lang="el-GR" altLang="el-GR" sz="3200"/>
              <a:t>Ο                        </a:t>
            </a:r>
            <a:r>
              <a:rPr lang="el-GR" altLang="el-GR" sz="3200" b="1"/>
              <a:t>ή</a:t>
            </a:r>
            <a:r>
              <a:rPr lang="el-GR" altLang="el-GR" sz="3200"/>
              <a:t>                                                                        μετατόπιση τους στον 3</a:t>
            </a:r>
            <a:r>
              <a:rPr lang="el-GR" altLang="el-GR" sz="3200" baseline="30000"/>
              <a:t>ο</a:t>
            </a:r>
            <a:r>
              <a:rPr lang="el-GR" altLang="el-GR" sz="3200"/>
              <a:t> χώρο  </a:t>
            </a:r>
            <a:endParaRPr lang="en-US" altLang="el-GR" sz="3200"/>
          </a:p>
          <a:p>
            <a:pPr algn="ctr" eaLnBrk="1" hangingPunct="1">
              <a:buFont typeface="Wingdings 3" pitchFamily="2" charset="2"/>
              <a:buNone/>
            </a:pPr>
            <a:endParaRPr lang="el-GR" altLang="el-GR"/>
          </a:p>
          <a:p>
            <a:pPr algn="ctr" eaLnBrk="1" hangingPunct="1">
              <a:buFont typeface="Wingdings 3" pitchFamily="2" charset="2"/>
              <a:buNone/>
            </a:pPr>
            <a:endParaRPr lang="en-US" altLang="el-GR">
              <a:latin typeface="Calibri" panose="020F0502020204030204" pitchFamily="34" charset="0"/>
            </a:endParaRPr>
          </a:p>
          <a:p>
            <a:pPr algn="ctr" eaLnBrk="1" hangingPunct="1">
              <a:buFont typeface="Wingdings 3" pitchFamily="2" charset="2"/>
              <a:buNone/>
            </a:pPr>
            <a:endParaRPr lang="en-US" altLang="el-GR" sz="4000">
              <a:latin typeface="Calibri" panose="020F0502020204030204" pitchFamily="34" charset="0"/>
            </a:endParaRPr>
          </a:p>
          <a:p>
            <a:pPr algn="ctr" eaLnBrk="1" hangingPunct="1">
              <a:buFont typeface="Wingdings 3" pitchFamily="2" charset="2"/>
              <a:buNone/>
            </a:pPr>
            <a:r>
              <a:rPr lang="el-GR" altLang="el-GR" sz="3600" b="1"/>
              <a:t>↓ του εξωκυττάριου και </a:t>
            </a:r>
          </a:p>
          <a:p>
            <a:pPr algn="ctr" eaLnBrk="1" hangingPunct="1">
              <a:buFont typeface="Wingdings 3" pitchFamily="2" charset="2"/>
              <a:buNone/>
            </a:pPr>
            <a:r>
              <a:rPr lang="el-GR" altLang="el-GR" sz="3600" b="1"/>
              <a:t>↓του δραστικού όγκου αίματος</a:t>
            </a:r>
            <a:endParaRPr lang="en-US" altLang="el-GR" sz="3600" b="1">
              <a:latin typeface="Calibri" panose="020F0502020204030204" pitchFamily="34" charset="0"/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194F242B-E8E3-4A47-B292-753C70C3C878}"/>
              </a:ext>
            </a:extLst>
          </p:cNvPr>
          <p:cNvSpPr/>
          <p:nvPr/>
        </p:nvSpPr>
        <p:spPr>
          <a:xfrm>
            <a:off x="4343400" y="30480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8C04C1-7790-8A4E-AB19-6D37F831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Ευχαριστώ!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0ED578-ECE4-0544-A05C-15387F1A8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11973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DCD90FB4-4C25-9D4D-9751-D3B0F27D4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/>
              <a:t>Πραγματική υπογκαιμία, αίτια</a:t>
            </a:r>
            <a:r>
              <a:rPr lang="en-US" altLang="el-GR" b="1"/>
              <a:t>: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D0F0F1B9-614E-F945-94D2-45390E590F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82000" cy="4953000"/>
          </a:xfrm>
        </p:spPr>
        <p:txBody>
          <a:bodyPr/>
          <a:lstStyle/>
          <a:p>
            <a:pPr eaLnBrk="1" hangingPunct="1">
              <a:buFont typeface="Wingdings 3" pitchFamily="2" charset="2"/>
              <a:buNone/>
            </a:pPr>
            <a:endParaRPr lang="el-GR" altLang="el-GR" sz="2400"/>
          </a:p>
          <a:p>
            <a:pPr eaLnBrk="1" hangingPunct="1"/>
            <a:r>
              <a:rPr lang="el-GR" altLang="el-GR" sz="3200"/>
              <a:t>Απώλειες από το γαστρεντερικό σωλήνα</a:t>
            </a:r>
          </a:p>
          <a:p>
            <a:pPr eaLnBrk="1" hangingPunct="1"/>
            <a:r>
              <a:rPr lang="el-GR" altLang="el-GR" sz="3200"/>
              <a:t>Νεφρικές απώλειες</a:t>
            </a:r>
            <a:endParaRPr lang="en-US" altLang="el-GR" sz="3200"/>
          </a:p>
          <a:p>
            <a:pPr eaLnBrk="1" hangingPunct="1"/>
            <a:r>
              <a:rPr lang="el-GR" altLang="el-GR" sz="3200"/>
              <a:t>Απώλειες από το δέρμα &amp; το αναπνευστικό </a:t>
            </a:r>
            <a:endParaRPr lang="en-US" altLang="el-GR" sz="3200"/>
          </a:p>
          <a:p>
            <a:pPr eaLnBrk="1" hangingPunct="1"/>
            <a:r>
              <a:rPr lang="el-GR" altLang="el-GR" sz="3200"/>
              <a:t>Παγίδευση υγρών στον 3</a:t>
            </a:r>
            <a:r>
              <a:rPr lang="el-GR" altLang="el-GR" sz="3200" baseline="30000"/>
              <a:t>ο</a:t>
            </a:r>
            <a:r>
              <a:rPr lang="el-GR" altLang="el-GR" sz="3200"/>
              <a:t> χώρο</a:t>
            </a:r>
            <a:endParaRPr lang="en-US" altLang="el-GR" sz="3200"/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el-GR" altLang="el-GR" sz="2800"/>
          </a:p>
          <a:p>
            <a:pPr eaLnBrk="1" hangingPunct="1">
              <a:buFont typeface="Wingdings 3" pitchFamily="2" charset="2"/>
              <a:buNone/>
            </a:pPr>
            <a:r>
              <a:rPr lang="el-GR" altLang="el-GR" sz="2800"/>
              <a:t>	</a:t>
            </a:r>
          </a:p>
          <a:p>
            <a:pPr eaLnBrk="1" hangingPunct="1"/>
            <a:endParaRPr lang="el-GR" altLang="el-GR" sz="2800"/>
          </a:p>
          <a:p>
            <a:pPr eaLnBrk="1" hangingPunct="1"/>
            <a:endParaRPr lang="en-US" altLang="el-GR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D994BF-A3EE-6C43-A75E-F3BEFE1DA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l-GR" altLang="el-GR" sz="2900" b="1"/>
            </a:br>
            <a:br>
              <a:rPr lang="el-GR" altLang="el-GR" sz="2900" b="1"/>
            </a:br>
            <a:br>
              <a:rPr lang="el-GR" altLang="el-GR" sz="2900" b="1"/>
            </a:br>
            <a:r>
              <a:rPr lang="el-GR" altLang="el-GR" sz="2900" b="1"/>
              <a:t>Απώλεια υγρών στο 3</a:t>
            </a:r>
            <a:r>
              <a:rPr lang="el-GR" altLang="el-GR" sz="2900" b="1" baseline="30000"/>
              <a:t>ο</a:t>
            </a:r>
            <a:r>
              <a:rPr lang="el-GR" altLang="el-GR" sz="2900" b="1"/>
              <a:t> χώρο</a:t>
            </a:r>
            <a:br>
              <a:rPr lang="el-GR" altLang="el-GR" sz="2900" b="1"/>
            </a:br>
            <a:endParaRPr lang="en-US" altLang="el-GR" sz="2900"/>
          </a:p>
        </p:txBody>
      </p:sp>
      <p:sp>
        <p:nvSpPr>
          <p:cNvPr id="43010" name="Content Placeholder 5">
            <a:extLst>
              <a:ext uri="{FF2B5EF4-FFF2-40B4-BE49-F238E27FC236}">
                <a16:creationId xmlns:a16="http://schemas.microsoft.com/office/drawing/2014/main" id="{4FA3282A-303F-3D46-8C60-3AC201A630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eaLnBrk="1" hangingPunct="1">
              <a:buFont typeface="Wingdings 3" pitchFamily="2" charset="2"/>
              <a:buNone/>
            </a:pPr>
            <a:r>
              <a:rPr lang="el-GR" altLang="el-GR" sz="3200" b="1"/>
              <a:t>	3</a:t>
            </a:r>
            <a:r>
              <a:rPr lang="el-GR" altLang="el-GR" sz="3200" b="1" baseline="30000"/>
              <a:t>ος</a:t>
            </a:r>
            <a:r>
              <a:rPr lang="en-US" altLang="el-GR" sz="3200" b="1" baseline="30000">
                <a:latin typeface="Calibri" panose="020F0502020204030204" pitchFamily="34" charset="0"/>
              </a:rPr>
              <a:t> </a:t>
            </a:r>
            <a:r>
              <a:rPr lang="el-GR" altLang="el-GR" sz="3200" b="1"/>
              <a:t>χώρος</a:t>
            </a:r>
            <a:endParaRPr lang="el-GR" altLang="el-GR" sz="3200"/>
          </a:p>
          <a:p>
            <a:pPr eaLnBrk="1" hangingPunct="1"/>
            <a:r>
              <a:rPr lang="el-GR" altLang="el-GR" sz="2800"/>
              <a:t>Περιοχές  του σώματος όπου φυσιολογικά αθροίζεται λίγο ή καθόλου υγρό.</a:t>
            </a:r>
            <a:endParaRPr lang="en-US" altLang="el-GR" sz="2800"/>
          </a:p>
          <a:p>
            <a:pPr eaLnBrk="1" hangingPunct="1"/>
            <a:endParaRPr lang="en-US" altLang="el-GR" sz="2800"/>
          </a:p>
        </p:txBody>
      </p:sp>
      <p:sp>
        <p:nvSpPr>
          <p:cNvPr id="43011" name="3 - Θέση περιεχομένου">
            <a:extLst>
              <a:ext uri="{FF2B5EF4-FFF2-40B4-BE49-F238E27FC236}">
                <a16:creationId xmlns:a16="http://schemas.microsoft.com/office/drawing/2014/main" id="{41A4E220-6ADF-5743-9A71-36C1DEF99ED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l-GR" altLang="el-GR" sz="2400"/>
              <a:t>Εντερική απόφραξη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l-GR" altLang="el-GR" sz="2400"/>
              <a:t>Οξεία παγρεατίτιδα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l-GR" altLang="el-GR" sz="2400"/>
              <a:t>Εκτεταμένα θλαστικά τραύματα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l-GR" altLang="el-GR" sz="2400"/>
              <a:t>Περιτονίτιδα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l-GR" altLang="el-GR" sz="2400"/>
              <a:t>Ασκίτης 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l-GR" altLang="el-GR" sz="2400"/>
              <a:t>Απόφραξη μεγάλου φλεβικού κλάδου</a:t>
            </a:r>
          </a:p>
          <a:p>
            <a:pPr eaLnBrk="1" hangingPunct="1"/>
            <a:endParaRPr lang="en-US" altLang="el-GR" sz="2400"/>
          </a:p>
          <a:p>
            <a:pPr eaLnBrk="1" hangingPunct="1"/>
            <a:endParaRPr lang="el-GR" altLang="el-GR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C8BA88-B934-A949-84E7-B3D48338E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Παράδειγμα ο ασθενής με κάταγμα</a:t>
            </a:r>
            <a:endParaRPr lang="en-US" dirty="0"/>
          </a:p>
        </p:txBody>
      </p:sp>
      <p:sp>
        <p:nvSpPr>
          <p:cNvPr id="44034" name="Text Placeholder 8">
            <a:extLst>
              <a:ext uri="{FF2B5EF4-FFF2-40B4-BE49-F238E27FC236}">
                <a16:creationId xmlns:a16="http://schemas.microsoft.com/office/drawing/2014/main" id="{D794E696-37AE-D54A-A150-F3AECE1577F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 χάνει 1500-2000 </a:t>
            </a:r>
            <a:r>
              <a:rPr lang="en-US" altLang="el-GR"/>
              <a:t>ml</a:t>
            </a:r>
            <a:r>
              <a:rPr lang="el-GR" altLang="el-GR"/>
              <a:t> αίμα σε ίστους γύρω από τη βλαβη. </a:t>
            </a:r>
          </a:p>
          <a:p>
            <a:pPr eaLnBrk="1" hangingPunct="1"/>
            <a:r>
              <a:rPr lang="el-GR" altLang="el-GR"/>
              <a:t>Το υγρό θα επαναρροφηθεί στο εξωκυττάριο υγρό εντός ημερών ή εβδομάδων. </a:t>
            </a:r>
          </a:p>
          <a:p>
            <a:pPr eaLnBrk="1" hangingPunct="1"/>
            <a:r>
              <a:rPr lang="el-GR" altLang="el-GR"/>
              <a:t>Η αιφνίδια μείωση του όγκου του αίματος, αν δεν υποκατασταθεί άμεσα, θα οδηγήσει σε υπογκαιμία</a:t>
            </a:r>
            <a:endParaRPr lang="en-US" altLang="el-GR"/>
          </a:p>
        </p:txBody>
      </p:sp>
      <p:pic>
        <p:nvPicPr>
          <p:cNvPr id="44035" name="Content Placeholder 9" descr="index1.jpg">
            <a:extLst>
              <a:ext uri="{FF2B5EF4-FFF2-40B4-BE49-F238E27FC236}">
                <a16:creationId xmlns:a16="http://schemas.microsoft.com/office/drawing/2014/main" id="{37759AEE-B8A8-7C4C-8CE8-49BC138646D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613" y="1143000"/>
            <a:ext cx="5603875" cy="4181475"/>
          </a:xfrm>
        </p:spPr>
      </p:pic>
      <p:sp>
        <p:nvSpPr>
          <p:cNvPr id="44036" name="Rectangle 11">
            <a:extLst>
              <a:ext uri="{FF2B5EF4-FFF2-40B4-BE49-F238E27FC236}">
                <a16:creationId xmlns:a16="http://schemas.microsoft.com/office/drawing/2014/main" id="{1A421F02-6C61-6646-B546-A54E8C13F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556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>
                <a:solidFill>
                  <a:schemeClr val="tx2"/>
                </a:solidFill>
                <a:latin typeface="Cambria" panose="02040503050406030204" pitchFamily="18" charset="0"/>
              </a:rPr>
              <a:t>Υπογκαιμία από παγίδευση υγρών στο 3</a:t>
            </a:r>
            <a:r>
              <a:rPr lang="el-GR" altLang="el-GR" sz="2400" b="1" baseline="30000">
                <a:solidFill>
                  <a:schemeClr val="tx2"/>
                </a:solidFill>
                <a:latin typeface="Cambria" panose="02040503050406030204" pitchFamily="18" charset="0"/>
              </a:rPr>
              <a:t>ο</a:t>
            </a:r>
            <a:r>
              <a:rPr lang="el-GR" altLang="el-GR" sz="2400" b="1">
                <a:solidFill>
                  <a:schemeClr val="tx2"/>
                </a:solidFill>
                <a:latin typeface="Cambria" panose="02040503050406030204" pitchFamily="18" charset="0"/>
              </a:rPr>
              <a:t> χώρο</a:t>
            </a:r>
            <a:endParaRPr lang="en-US" altLang="el-GR" sz="2400" b="1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2390-0416-BD4A-8DC4-11A9FEFD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l-GR" altLang="el-GR" sz="2900" b="1"/>
            </a:br>
            <a:r>
              <a:rPr lang="el-GR" altLang="el-GR" sz="2900" b="1"/>
              <a:t>Υπερογκαιμία με </a:t>
            </a:r>
            <a:r>
              <a:rPr lang="el-GR" altLang="el-GR" sz="2900" b="1">
                <a:latin typeface="Calibri" panose="020F0502020204030204" pitchFamily="34" charset="0"/>
              </a:rPr>
              <a:t>↓</a:t>
            </a:r>
            <a:r>
              <a:rPr lang="el-GR" altLang="el-GR" sz="2900" b="1"/>
              <a:t> δραστικό όγκο αίματος</a:t>
            </a:r>
            <a:br>
              <a:rPr lang="el-GR" altLang="el-GR" sz="2900" b="1"/>
            </a:br>
            <a:endParaRPr lang="en-US" altLang="el-GR" sz="2900"/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75AA6330-1D63-A641-9522-A3C1D3F629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altLang="el-GR" sz="2800"/>
              <a:t>Συμφορητική καρδιακή ανεπάρκεια</a:t>
            </a:r>
          </a:p>
          <a:p>
            <a:pPr eaLnBrk="1" hangingPunct="1">
              <a:buFont typeface="Wingdings" pitchFamily="2" charset="2"/>
              <a:buChar char="Ø"/>
            </a:pPr>
            <a:endParaRPr lang="el-GR" altLang="el-GR" sz="2800"/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sz="2800"/>
              <a:t>Ηπατική ανεπάρκεια με πυλαία υπέρταση</a:t>
            </a:r>
          </a:p>
          <a:p>
            <a:pPr eaLnBrk="1" hangingPunct="1">
              <a:buFont typeface="Wingdings" pitchFamily="2" charset="2"/>
              <a:buChar char="Ø"/>
            </a:pPr>
            <a:endParaRPr lang="el-GR" altLang="el-GR" sz="2800"/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sz="2800"/>
              <a:t>Νεφρωσικό σύνδρομο</a:t>
            </a:r>
          </a:p>
          <a:p>
            <a:pPr eaLnBrk="1" hangingPunct="1"/>
            <a:endParaRPr lang="en-US" altLang="el-GR" sz="2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B0557-31D9-D945-9A69-74DEAF4579C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54475" cy="1755775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 3" pitchFamily="2" charset="2"/>
              <a:buNone/>
              <a:defRPr/>
            </a:pPr>
            <a:r>
              <a:rPr lang="en-US" altLang="el-GR" b="1">
                <a:latin typeface="Calibri" panose="020F0502020204030204" pitchFamily="34" charset="0"/>
              </a:rPr>
              <a:t> ↑</a:t>
            </a:r>
            <a:r>
              <a:rPr lang="el-GR" altLang="el-GR" b="1"/>
              <a:t> </a:t>
            </a:r>
            <a:r>
              <a:rPr lang="el-GR" altLang="el-GR" sz="2400" b="1"/>
              <a:t>Εξωκυττάριος όγκος </a:t>
            </a:r>
          </a:p>
          <a:p>
            <a:pPr algn="ctr" eaLnBrk="1" hangingPunct="1">
              <a:buFont typeface="Wingdings 3" pitchFamily="2" charset="2"/>
              <a:buNone/>
              <a:defRPr/>
            </a:pPr>
            <a:r>
              <a:rPr lang="el-GR" altLang="el-GR" sz="2400" b="1"/>
              <a:t>+</a:t>
            </a:r>
            <a:endParaRPr lang="en-US" altLang="el-GR" sz="2400" b="1">
              <a:latin typeface="Calibri" panose="020F0502020204030204" pitchFamily="34" charset="0"/>
            </a:endParaRPr>
          </a:p>
          <a:p>
            <a:pPr algn="ctr" eaLnBrk="1" hangingPunct="1">
              <a:buFont typeface="Wingdings 3" pitchFamily="2" charset="2"/>
              <a:buNone/>
              <a:defRPr/>
            </a:pPr>
            <a:r>
              <a:rPr lang="el-GR" altLang="el-GR" sz="2400" b="1"/>
              <a:t>↓ Δραστικός όγκος αίματος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72CBC5EE-7B1C-8E45-B4CD-B4BA631B8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b="1"/>
              <a:t>Προνεφρική ΟΝΒ=↓ Παροχή αίματος </a:t>
            </a:r>
            <a:endParaRPr lang="en-US" altLang="el-GR" sz="3600" b="1"/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A00DB5A3-DA6D-444A-AF11-3E29241F19E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514350" indent="-514350" eaLnBrk="1" hangingPunct="1">
              <a:buFont typeface="Bookman Old Style" panose="02050604050505020204" pitchFamily="18" charset="0"/>
              <a:buAutoNum type="arabicPeriod"/>
            </a:pPr>
            <a:r>
              <a:rPr lang="el-GR" altLang="el-GR" sz="2800">
                <a:latin typeface="Cambria" panose="02040503050406030204" pitchFamily="18" charset="0"/>
              </a:rPr>
              <a:t>Πραγματική υπογκαιμία </a:t>
            </a:r>
          </a:p>
          <a:p>
            <a:pPr marL="514350" indent="-514350" eaLnBrk="1" hangingPunct="1">
              <a:buFont typeface="Bookman Old Style" panose="02050604050505020204" pitchFamily="18" charset="0"/>
              <a:buAutoNum type="arabicPeriod"/>
            </a:pPr>
            <a:r>
              <a:rPr lang="el-GR" altLang="el-GR" sz="2800">
                <a:latin typeface="Cambria" panose="02040503050406030204" pitchFamily="18" charset="0"/>
              </a:rPr>
              <a:t>Υπόταση </a:t>
            </a:r>
          </a:p>
          <a:p>
            <a:pPr marL="514350" indent="-514350" eaLnBrk="1" hangingPunct="1">
              <a:buFont typeface="Bookman Old Style" panose="02050604050505020204" pitchFamily="18" charset="0"/>
              <a:buAutoNum type="arabicPeriod"/>
            </a:pPr>
            <a:r>
              <a:rPr lang="el-GR" altLang="el-GR" sz="2800">
                <a:latin typeface="Cambria" panose="02040503050406030204" pitchFamily="18" charset="0"/>
              </a:rPr>
              <a:t>Υπερογκαιμία με μειωμένο δραστικό όγκο αίματος</a:t>
            </a:r>
          </a:p>
          <a:p>
            <a:pPr marL="514350" indent="-514350" eaLnBrk="1" hangingPunct="1">
              <a:buFont typeface="Bookman Old Style" panose="02050604050505020204" pitchFamily="18" charset="0"/>
              <a:buAutoNum type="arabicPeriod"/>
            </a:pPr>
            <a:r>
              <a:rPr lang="el-GR" altLang="el-GR" sz="2800">
                <a:latin typeface="Cambria" panose="02040503050406030204" pitchFamily="18" charset="0"/>
              </a:rPr>
              <a:t>Διαταραχή της νεφρικής αγγειακής αυτορρύθμισης</a:t>
            </a:r>
          </a:p>
          <a:p>
            <a:pPr marL="514350" indent="-514350" eaLnBrk="1" hangingPunct="1">
              <a:buFont typeface="Bookman Old Style" panose="02050604050505020204" pitchFamily="18" charset="0"/>
              <a:buAutoNum type="arabicPeriod"/>
            </a:pPr>
            <a:r>
              <a:rPr lang="el-GR" altLang="el-GR" sz="2800">
                <a:latin typeface="Cambria" panose="02040503050406030204" pitchFamily="18" charset="0"/>
              </a:rPr>
              <a:t>Εκλεκτική νεφρική ισχαιμία</a:t>
            </a:r>
          </a:p>
          <a:p>
            <a:pPr marL="514350" indent="-514350" eaLnBrk="1" hangingPunct="1"/>
            <a:endParaRPr lang="el-GR" altLang="el-GR"/>
          </a:p>
          <a:p>
            <a:pPr marL="514350" indent="-514350" eaLnBrk="1" hangingPunct="1"/>
            <a:endParaRPr lang="en-US" altLang="el-GR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E9C6B6-A774-F04B-BE79-B8C46B9A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700" b="1" dirty="0"/>
              <a:t>Λειτουργίες των νεφρών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417425-F926-2C4B-91F8-90D21EC2D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Απομακρύνουν τα προϊόντα του μεταβολισμού από το σώμα (τοξικά κ μη τοξικά)</a:t>
            </a:r>
          </a:p>
          <a:p>
            <a:r>
              <a:rPr lang="el-GR" dirty="0"/>
              <a:t>Ισορροπία των υγρών του σώματος</a:t>
            </a:r>
          </a:p>
          <a:p>
            <a:r>
              <a:rPr lang="el-GR" dirty="0"/>
              <a:t>Συμμετέχουν στη ρύθμιση της αρτηριακής πίεσης</a:t>
            </a:r>
          </a:p>
          <a:p>
            <a:r>
              <a:rPr lang="el-GR" dirty="0"/>
              <a:t>Παράγουν τη δραστική μορφή της βιταμίνης </a:t>
            </a:r>
            <a:r>
              <a:rPr lang="en-US" dirty="0"/>
              <a:t>D </a:t>
            </a:r>
            <a:r>
              <a:rPr lang="el-GR" dirty="0"/>
              <a:t>απαραίτητη για ισχυρή, υγιή οστά</a:t>
            </a:r>
          </a:p>
          <a:p>
            <a:r>
              <a:rPr lang="el-GR" dirty="0"/>
              <a:t>Ελέγχουν την </a:t>
            </a:r>
            <a:r>
              <a:rPr lang="el-GR" dirty="0" err="1"/>
              <a:t>ερυθροποιητίνης</a:t>
            </a:r>
            <a:r>
              <a:rPr lang="el-GR" dirty="0"/>
              <a:t> που είναι απαραίτητη για παραγωγή των ερυθρών αιμοσφαιρίων του αίματος</a:t>
            </a:r>
          </a:p>
          <a:p>
            <a:pPr marL="0" indent="0">
              <a:buNone/>
            </a:pP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281235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1 - Τίτλος">
            <a:extLst>
              <a:ext uri="{FF2B5EF4-FFF2-40B4-BE49-F238E27FC236}">
                <a16:creationId xmlns:a16="http://schemas.microsoft.com/office/drawing/2014/main" id="{5DC3B0ED-60AB-BE4B-A304-D452955A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/>
              <a:t>Εκλεκτική Νεφρική ισχαιμία</a:t>
            </a:r>
            <a:endParaRPr lang="el-GR" altLang="el-GR"/>
          </a:p>
        </p:txBody>
      </p:sp>
      <p:sp>
        <p:nvSpPr>
          <p:cNvPr id="66562" name="2 - Θέση περιεχομένου">
            <a:extLst>
              <a:ext uri="{FF2B5EF4-FFF2-40B4-BE49-F238E27FC236}">
                <a16:creationId xmlns:a16="http://schemas.microsoft.com/office/drawing/2014/main" id="{8D6DC306-34D3-9840-8ABF-DE78A01FE2F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el-GR" altLang="el-GR" sz="2800"/>
              <a:t>Αμφοτερόπλευρη στένωση νεφρικών αρτηριών.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l-GR" altLang="el-GR" sz="2800"/>
              <a:t>Στένωση νεφρικής αρτηρίας σε μονόνεφρο.</a:t>
            </a:r>
          </a:p>
          <a:p>
            <a:pPr eaLnBrk="1" hangingPunct="1"/>
            <a:endParaRPr lang="el-GR" altLang="el-GR"/>
          </a:p>
        </p:txBody>
      </p:sp>
      <p:pic>
        <p:nvPicPr>
          <p:cNvPr id="66563" name="4 - Θέση περιεχομένου" descr="images.jpg">
            <a:extLst>
              <a:ext uri="{FF2B5EF4-FFF2-40B4-BE49-F238E27FC236}">
                <a16:creationId xmlns:a16="http://schemas.microsoft.com/office/drawing/2014/main" id="{C1F8E76F-E11D-AA4A-AA89-736E03C7F2B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905000"/>
            <a:ext cx="3348038" cy="3455988"/>
          </a:xfr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FD17CE72-3DC7-FE4E-9671-305DF6D30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/>
              <a:t>Εκλεκτική Νεφρική ισχαιμία</a:t>
            </a:r>
            <a:endParaRPr lang="en-US" altLang="el-GR"/>
          </a:p>
        </p:txBody>
      </p:sp>
      <p:sp>
        <p:nvSpPr>
          <p:cNvPr id="67586" name="Content Placeholder 2">
            <a:extLst>
              <a:ext uri="{FF2B5EF4-FFF2-40B4-BE49-F238E27FC236}">
                <a16:creationId xmlns:a16="http://schemas.microsoft.com/office/drawing/2014/main" id="{7B25EA53-84B1-E040-8F10-2DE61C4BB32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00600" y="1219200"/>
            <a:ext cx="4041775" cy="4937125"/>
          </a:xfrm>
        </p:spPr>
        <p:txBody>
          <a:bodyPr/>
          <a:lstStyle/>
          <a:p>
            <a:pPr eaLnBrk="1" hangingPunct="1"/>
            <a:r>
              <a:rPr lang="el-GR" altLang="el-GR" sz="2800"/>
              <a:t>Οξεία επιδείνωση με την χορήγηση ΑΜΕΑ ή ΑΤΙΙ λόγω άρσης της αντιρρόπησης.</a:t>
            </a:r>
          </a:p>
          <a:p>
            <a:pPr eaLnBrk="1" hangingPunct="1"/>
            <a:endParaRPr lang="en-US" altLang="el-G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DA84FC-18C3-2945-A111-9E072CB3963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219200"/>
            <a:ext cx="4283075" cy="4956175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 3" pitchFamily="2" charset="2"/>
              <a:buNone/>
              <a:defRPr/>
            </a:pPr>
            <a:r>
              <a:rPr lang="el-GR" altLang="el-GR" sz="2800" b="1"/>
              <a:t>Αντιρροπιστικός</a:t>
            </a:r>
          </a:p>
          <a:p>
            <a:pPr algn="ctr" eaLnBrk="1" hangingPunct="1">
              <a:buFont typeface="Wingdings 3" pitchFamily="2" charset="2"/>
              <a:buNone/>
              <a:defRPr/>
            </a:pPr>
            <a:r>
              <a:rPr lang="el-GR" altLang="el-GR" sz="2800" b="1"/>
              <a:t>Μηχανισμός</a:t>
            </a:r>
            <a:r>
              <a:rPr lang="en-US" altLang="el-GR" sz="2800" b="1">
                <a:latin typeface="Calibri" panose="020F0502020204030204" pitchFamily="34" charset="0"/>
              </a:rPr>
              <a:t>:</a:t>
            </a:r>
          </a:p>
          <a:p>
            <a:pPr eaLnBrk="1" hangingPunct="1">
              <a:buClrTx/>
              <a:defRPr/>
            </a:pPr>
            <a:r>
              <a:rPr lang="en-US" altLang="el-GR" sz="2400">
                <a:latin typeface="Calibri" panose="020F0502020204030204" pitchFamily="34" charset="0"/>
              </a:rPr>
              <a:t>↓</a:t>
            </a:r>
            <a:r>
              <a:rPr lang="el-GR" altLang="el-GR" sz="2400"/>
              <a:t>Ενδονεφρική αιμάτωση</a:t>
            </a:r>
          </a:p>
          <a:p>
            <a:pPr eaLnBrk="1" hangingPunct="1">
              <a:buClrTx/>
              <a:defRPr/>
            </a:pPr>
            <a:r>
              <a:rPr lang="el-GR" altLang="el-GR" sz="2400"/>
              <a:t>Έκλυση ρενίνης</a:t>
            </a:r>
          </a:p>
          <a:p>
            <a:pPr eaLnBrk="1" hangingPunct="1">
              <a:buClrTx/>
              <a:defRPr/>
            </a:pPr>
            <a:r>
              <a:rPr lang="el-GR" altLang="el-GR" sz="2400"/>
              <a:t>Παραγωγή αγγειοτανσίνης</a:t>
            </a:r>
          </a:p>
          <a:p>
            <a:pPr eaLnBrk="1" hangingPunct="1">
              <a:buClrTx/>
              <a:defRPr/>
            </a:pPr>
            <a:r>
              <a:rPr lang="el-GR" altLang="el-GR" sz="2400"/>
              <a:t>Αγγειοσύσπαση στο απαγωγό</a:t>
            </a:r>
          </a:p>
          <a:p>
            <a:pPr eaLnBrk="1" hangingPunct="1">
              <a:buClrTx/>
              <a:defRPr/>
            </a:pPr>
            <a:r>
              <a:rPr lang="el-GR" altLang="el-GR" sz="2400"/>
              <a:t>Διατήρηση νεφρικής ροής </a:t>
            </a:r>
            <a:r>
              <a:rPr lang="en-US" altLang="el-GR" sz="2400">
                <a:latin typeface="Calibri" panose="020F0502020204030204" pitchFamily="34" charset="0"/>
              </a:rPr>
              <a:t>GFR</a:t>
            </a:r>
            <a:endParaRPr lang="en-US" altLang="el-GR" sz="2400"/>
          </a:p>
          <a:p>
            <a:pPr eaLnBrk="1" hangingPunct="1">
              <a:defRPr/>
            </a:pPr>
            <a:endParaRPr lang="en-US" altLang="el-GR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3193DB06-431A-B74F-89E8-515D8765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Διάγνωση προνεφρικής ΟΝΒ</a:t>
            </a:r>
            <a:endParaRPr lang="en-US" altLang="el-GR"/>
          </a:p>
        </p:txBody>
      </p:sp>
      <p:sp>
        <p:nvSpPr>
          <p:cNvPr id="68610" name="Text Placeholder 3">
            <a:extLst>
              <a:ext uri="{FF2B5EF4-FFF2-40B4-BE49-F238E27FC236}">
                <a16:creationId xmlns:a16="http://schemas.microsoft.com/office/drawing/2014/main" id="{6C6661FB-54FA-0F4A-BEC3-747549FC5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Ιστορικό </a:t>
            </a:r>
            <a:endParaRPr lang="en-US" altLang="el-GR"/>
          </a:p>
        </p:txBody>
      </p:sp>
      <p:sp>
        <p:nvSpPr>
          <p:cNvPr id="68611" name="Text Placeholder 4">
            <a:extLst>
              <a:ext uri="{FF2B5EF4-FFF2-40B4-BE49-F238E27FC236}">
                <a16:creationId xmlns:a16="http://schemas.microsoft.com/office/drawing/2014/main" id="{6B175770-93E9-F44D-A1A5-DBA85C598330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Φυσική εξέταση</a:t>
            </a:r>
            <a:endParaRPr lang="en-US" altLang="el-GR"/>
          </a:p>
        </p:txBody>
      </p:sp>
      <p:sp>
        <p:nvSpPr>
          <p:cNvPr id="68612" name="Content Placeholder 2">
            <a:extLst>
              <a:ext uri="{FF2B5EF4-FFF2-40B4-BE49-F238E27FC236}">
                <a16:creationId xmlns:a16="http://schemas.microsoft.com/office/drawing/2014/main" id="{6DBB4AF7-EDD2-AF4E-AB88-C9CD84A0F5B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Γεγονότα που μπορεί να σχετίζονται με απώλεια υγρών   (έμετοι, διάρροια, εφίδρωση, αιμορραγία)</a:t>
            </a:r>
          </a:p>
          <a:p>
            <a:pPr eaLnBrk="1" hangingPunct="1"/>
            <a:r>
              <a:rPr lang="el-GR" altLang="el-GR" sz="2400"/>
              <a:t>Υπόταση (π.χ σήψη).</a:t>
            </a:r>
          </a:p>
          <a:p>
            <a:pPr eaLnBrk="1" hangingPunct="1"/>
            <a:r>
              <a:rPr lang="el-GR" altLang="el-GR" sz="2400"/>
              <a:t>Ανασκόπηση φαρμάκων</a:t>
            </a:r>
          </a:p>
          <a:p>
            <a:pPr eaLnBrk="1" hangingPunct="1"/>
            <a:endParaRPr lang="el-GR" altLang="el-GR" sz="2400"/>
          </a:p>
        </p:txBody>
      </p:sp>
      <p:sp>
        <p:nvSpPr>
          <p:cNvPr id="68613" name="Content Placeholder 5">
            <a:extLst>
              <a:ext uri="{FF2B5EF4-FFF2-40B4-BE49-F238E27FC236}">
                <a16:creationId xmlns:a16="http://schemas.microsoft.com/office/drawing/2014/main" id="{04DDE9A3-3A60-9847-933B-1EC1439AE7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altLang="el-GR" sz="2400">
                <a:latin typeface="Calibri" panose="020F0502020204030204" pitchFamily="34" charset="0"/>
              </a:rPr>
              <a:t>↓</a:t>
            </a:r>
            <a:r>
              <a:rPr lang="el-GR" altLang="el-GR" sz="2400"/>
              <a:t> ΑΠ στην όρθια θέση</a:t>
            </a:r>
            <a:r>
              <a:rPr lang="en-US" altLang="el-GR" sz="2400">
                <a:latin typeface="Calibri" panose="020F0502020204030204" pitchFamily="34" charset="0"/>
              </a:rPr>
              <a:t> (</a:t>
            </a:r>
            <a:r>
              <a:rPr lang="el-GR" altLang="el-GR" sz="2400"/>
              <a:t>ορθοστατική υπόταση)</a:t>
            </a:r>
          </a:p>
          <a:p>
            <a:pPr eaLnBrk="1" hangingPunct="1"/>
            <a:r>
              <a:rPr lang="el-GR" altLang="el-GR" sz="2400"/>
              <a:t>↑ Σφύξεων στην όρθια θέση (≥30/</a:t>
            </a:r>
            <a:r>
              <a:rPr lang="en-US" altLang="el-GR" sz="2400"/>
              <a:t>min)</a:t>
            </a:r>
            <a:endParaRPr lang="el-GR" altLang="el-GR" sz="2400"/>
          </a:p>
          <a:p>
            <a:pPr eaLnBrk="1" hangingPunct="1"/>
            <a:r>
              <a:rPr lang="el-GR" altLang="el-GR" sz="2400"/>
              <a:t>↓ Σπαργή δέρματος</a:t>
            </a:r>
          </a:p>
          <a:p>
            <a:pPr eaLnBrk="1" hangingPunct="1"/>
            <a:r>
              <a:rPr lang="el-GR" altLang="el-GR" sz="2400"/>
              <a:t>Ξηρότητα γλώσσας &amp; βλενογόνων</a:t>
            </a:r>
            <a:endParaRPr lang="en-US" altLang="el-GR" sz="2400">
              <a:latin typeface="Calibri" panose="020F0502020204030204" pitchFamily="34" charset="0"/>
            </a:endParaRPr>
          </a:p>
          <a:p>
            <a:pPr eaLnBrk="1" hangingPunct="1">
              <a:buFont typeface="Wingdings 3" pitchFamily="2" charset="2"/>
              <a:buNone/>
            </a:pPr>
            <a:endParaRPr lang="en-US" altLang="el-GR"/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A4FAFDFE-EB51-974B-B1AB-AB65ADA372EA}"/>
              </a:ext>
            </a:extLst>
          </p:cNvPr>
          <p:cNvSpPr/>
          <p:nvPr/>
        </p:nvSpPr>
        <p:spPr>
          <a:xfrm>
            <a:off x="990600" y="4724400"/>
            <a:ext cx="2514600" cy="1600200"/>
          </a:xfrm>
          <a:prstGeom prst="wedgeRectCallout">
            <a:avLst>
              <a:gd name="adj1" fmla="val 82831"/>
              <a:gd name="adj2" fmla="val -6713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chemeClr val="tx1"/>
                </a:solidFill>
              </a:rPr>
              <a:t>Σε μείωση του εξωκυττάριου όγκου &gt;5-10%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6">
            <a:extLst>
              <a:ext uri="{FF2B5EF4-FFF2-40B4-BE49-F238E27FC236}">
                <a16:creationId xmlns:a16="http://schemas.microsoft.com/office/drawing/2014/main" id="{1041D7F7-3717-9C40-B9A0-9C2A4095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Κλινική εικόνα υπογκαιμίας</a:t>
            </a:r>
            <a:endParaRPr lang="en-US" altLang="el-GR"/>
          </a:p>
        </p:txBody>
      </p:sp>
      <p:sp>
        <p:nvSpPr>
          <p:cNvPr id="69634" name="Content Placeholder 7">
            <a:extLst>
              <a:ext uri="{FF2B5EF4-FFF2-40B4-BE49-F238E27FC236}">
                <a16:creationId xmlns:a16="http://schemas.microsoft.com/office/drawing/2014/main" id="{4DE1496B-97A6-E64A-B977-6B9B0412B2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2" charset="2"/>
              <a:buNone/>
            </a:pPr>
            <a:r>
              <a:rPr lang="el-GR" altLang="el-GR" sz="2400">
                <a:solidFill>
                  <a:schemeClr val="accent2"/>
                </a:solidFill>
              </a:rPr>
              <a:t>3 κατηγορίες συμπτωμάτων</a:t>
            </a:r>
            <a:r>
              <a:rPr lang="en-US" altLang="el-GR" sz="240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Bookman Old Style" panose="02050604050505020204" pitchFamily="18" charset="0"/>
              <a:buAutoNum type="arabicPeriod"/>
            </a:pPr>
            <a:r>
              <a:rPr lang="el-GR" altLang="el-GR"/>
              <a:t>Αίτιο απώλειας υγρών </a:t>
            </a:r>
            <a:r>
              <a:rPr lang="el-GR" altLang="el-GR" sz="2000"/>
              <a:t>(π.χ διάρροια)</a:t>
            </a:r>
          </a:p>
          <a:p>
            <a:pPr eaLnBrk="1" hangingPunct="1">
              <a:lnSpc>
                <a:spcPct val="90000"/>
              </a:lnSpc>
              <a:buFont typeface="Bookman Old Style" panose="02050604050505020204" pitchFamily="18" charset="0"/>
              <a:buAutoNum type="arabicPeriod"/>
            </a:pPr>
            <a:r>
              <a:rPr lang="el-GR" altLang="el-GR"/>
              <a:t>Υποάρδευση ιστών</a:t>
            </a:r>
          </a:p>
          <a:p>
            <a:pPr eaLnBrk="1" hangingPunct="1">
              <a:lnSpc>
                <a:spcPct val="90000"/>
              </a:lnSpc>
              <a:buFont typeface="Bookman Old Style" panose="02050604050505020204" pitchFamily="18" charset="0"/>
              <a:buAutoNum type="arabicPeriod"/>
            </a:pPr>
            <a:r>
              <a:rPr lang="el-GR" altLang="el-GR"/>
              <a:t>Διαταραχές ύδατος &amp; υλεκτρολυτών</a:t>
            </a:r>
          </a:p>
          <a:p>
            <a:pPr eaLnBrk="1" hangingPunct="1">
              <a:lnSpc>
                <a:spcPct val="90000"/>
              </a:lnSpc>
            </a:pPr>
            <a:endParaRPr lang="el-GR" altLang="el-GR"/>
          </a:p>
          <a:p>
            <a:pPr eaLnBrk="1" hangingPunct="1">
              <a:lnSpc>
                <a:spcPct val="90000"/>
              </a:lnSpc>
            </a:pPr>
            <a:endParaRPr lang="en-US" altLang="el-GR"/>
          </a:p>
        </p:txBody>
      </p:sp>
      <p:sp>
        <p:nvSpPr>
          <p:cNvPr id="69635" name="Content Placeholder 8">
            <a:extLst>
              <a:ext uri="{FF2B5EF4-FFF2-40B4-BE49-F238E27FC236}">
                <a16:creationId xmlns:a16="http://schemas.microsoft.com/office/drawing/2014/main" id="{B16FA179-A5F2-6846-A776-35BA8645C95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2" charset="2"/>
              <a:buNone/>
            </a:pPr>
            <a:r>
              <a:rPr lang="el-GR" altLang="el-GR">
                <a:solidFill>
                  <a:schemeClr val="accent2"/>
                </a:solidFill>
              </a:rPr>
              <a:t>Συμπτώματα υποάρδευσης των ιστών</a:t>
            </a:r>
            <a:endParaRPr lang="el-GR" altLang="el-GR"/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Αδυναμία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Δίψα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Μυικές  κράμπες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Αίσθημα ζάλης στην όρθια στάση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Κοιλιακό άλγος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Προκάρδιο άλγος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Λήθαργος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Ολιγουρία-Ανουρία</a:t>
            </a:r>
          </a:p>
          <a:p>
            <a:pPr eaLnBrk="1" hangingPunct="1">
              <a:lnSpc>
                <a:spcPct val="90000"/>
              </a:lnSpc>
            </a:pPr>
            <a:endParaRPr lang="en-US" altLang="el-GR"/>
          </a:p>
          <a:p>
            <a:pPr eaLnBrk="1" hangingPunct="1">
              <a:lnSpc>
                <a:spcPct val="90000"/>
              </a:lnSpc>
              <a:buFont typeface="Wingdings 3" pitchFamily="2" charset="2"/>
              <a:buNone/>
            </a:pPr>
            <a:endParaRPr lang="en-US" altLang="el-GR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Rectangle 6">
            <a:extLst>
              <a:ext uri="{FF2B5EF4-FFF2-40B4-BE49-F238E27FC236}">
                <a16:creationId xmlns:a16="http://schemas.microsoft.com/office/drawing/2014/main" id="{2602C963-EC29-A74A-9113-A44F0B0EF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Η ολιγουρία ως προγνωστικός δείκτης στην ΟΝΒ</a:t>
            </a:r>
            <a:endParaRPr lang="en-US" dirty="0"/>
          </a:p>
        </p:txBody>
      </p:sp>
      <p:graphicFrame>
        <p:nvGraphicFramePr>
          <p:cNvPr id="71682" name="Object 2">
            <a:extLst>
              <a:ext uri="{FF2B5EF4-FFF2-40B4-BE49-F238E27FC236}">
                <a16:creationId xmlns:a16="http://schemas.microsoft.com/office/drawing/2014/main" id="{DB158A5A-C024-7D41-BB3D-49CA772FA6F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066800" y="1600200"/>
          <a:ext cx="75438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hart" r:id="rId3" imgW="7556500" imgH="4127500" progId="MSGraph.Chart.8">
                  <p:embed followColorScheme="full"/>
                </p:oleObj>
              </mc:Choice>
              <mc:Fallback>
                <p:oleObj name="Chart" r:id="rId3" imgW="7556500" imgH="41275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75438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3" name="Rectangle 5">
            <a:extLst>
              <a:ext uri="{FF2B5EF4-FFF2-40B4-BE49-F238E27FC236}">
                <a16:creationId xmlns:a16="http://schemas.microsoft.com/office/drawing/2014/main" id="{F56BB7DB-F7AF-C64E-8084-709DEBC9B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867400"/>
            <a:ext cx="65817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000">
                <a:latin typeface="Arial" panose="020B0604020202020204" pitchFamily="34" charset="0"/>
              </a:rPr>
              <a:t>Macedo E,</a:t>
            </a:r>
            <a:r>
              <a:rPr lang="el-GR" altLang="el-GR" sz="1000">
                <a:latin typeface="Arial" panose="020B0604020202020204" pitchFamily="34" charset="0"/>
              </a:rPr>
              <a:t> </a:t>
            </a:r>
            <a:r>
              <a:rPr lang="en-US" altLang="el-GR" sz="1000">
                <a:latin typeface="Arial" panose="020B0604020202020204" pitchFamily="34" charset="0"/>
              </a:rPr>
              <a:t>et al</a:t>
            </a:r>
            <a:r>
              <a:rPr lang="en-US" altLang="el-GR" sz="1000">
                <a:latin typeface="Arial Unicode MS" panose="020B0604020202020204" pitchFamily="34" charset="-128"/>
              </a:rPr>
              <a:t>. Oliguria is an early predictor of higher mortality in critically ill patients. Kidney Int. 2011 Oct;80(7)</a:t>
            </a:r>
            <a:r>
              <a:rPr lang="en-US" altLang="el-GR" sz="1100">
                <a:latin typeface="Arial" panose="020B0604020202020204" pitchFamily="34" charset="0"/>
              </a:rPr>
              <a:t> </a:t>
            </a:r>
            <a:endParaRPr lang="en-US" altLang="el-GR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BF12B988-A48A-874D-BF8C-6715D06B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Εργαστηριακά ευρήματα</a:t>
            </a:r>
            <a:endParaRPr lang="en-US" altLang="el-GR"/>
          </a:p>
        </p:txBody>
      </p:sp>
      <p:sp>
        <p:nvSpPr>
          <p:cNvPr id="72706" name="Content Placeholder 3">
            <a:extLst>
              <a:ext uri="{FF2B5EF4-FFF2-40B4-BE49-F238E27FC236}">
                <a16:creationId xmlns:a16="http://schemas.microsoft.com/office/drawing/2014/main" id="{FBE63037-B37E-B246-943F-380764BF3C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eaLnBrk="1" hangingPunct="1">
              <a:buFont typeface="Wingdings 3" pitchFamily="2" charset="2"/>
              <a:buNone/>
            </a:pPr>
            <a:r>
              <a:rPr lang="el-GR" altLang="el-GR" b="1"/>
              <a:t>Ορός αίματος </a:t>
            </a:r>
          </a:p>
          <a:p>
            <a:pPr eaLnBrk="1" hangingPunct="1"/>
            <a:r>
              <a:rPr lang="el-GR" altLang="el-GR" sz="2400"/>
              <a:t>↑ </a:t>
            </a:r>
            <a:r>
              <a:rPr lang="en-US" altLang="el-GR" sz="2400"/>
              <a:t>O</a:t>
            </a:r>
            <a:r>
              <a:rPr lang="el-GR" altLang="el-GR" sz="2400"/>
              <a:t>υρίας </a:t>
            </a:r>
          </a:p>
          <a:p>
            <a:pPr eaLnBrk="1" hangingPunct="1"/>
            <a:r>
              <a:rPr lang="el-GR" altLang="el-GR" sz="2400"/>
              <a:t>↑ </a:t>
            </a:r>
            <a:r>
              <a:rPr lang="en-US" altLang="el-GR" sz="2400"/>
              <a:t>K</a:t>
            </a:r>
            <a:r>
              <a:rPr lang="el-GR" altLang="el-GR" sz="2400"/>
              <a:t>ρεατινίνης </a:t>
            </a:r>
          </a:p>
          <a:p>
            <a:pPr eaLnBrk="1" hangingPunct="1"/>
            <a:r>
              <a:rPr lang="el-GR" altLang="el-GR" sz="2400"/>
              <a:t>Ουρία/ κρεατ &gt; </a:t>
            </a:r>
            <a:r>
              <a:rPr lang="en-US" altLang="el-GR" sz="2400"/>
              <a:t>80</a:t>
            </a:r>
            <a:r>
              <a:rPr lang="el-GR" altLang="el-GR" sz="2400"/>
              <a:t>/</a:t>
            </a:r>
            <a:r>
              <a:rPr lang="en-US" altLang="el-GR" sz="2400">
                <a:latin typeface="Calibri" panose="020F0502020204030204" pitchFamily="34" charset="0"/>
              </a:rPr>
              <a:t>1 </a:t>
            </a:r>
            <a:endParaRPr lang="el-GR" altLang="el-GR" sz="2400"/>
          </a:p>
          <a:p>
            <a:pPr eaLnBrk="1" hangingPunct="1"/>
            <a:endParaRPr lang="el-GR" altLang="el-G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DCC234-BD96-234F-BF4A-BA243578A64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 3" pitchFamily="2" charset="2"/>
              <a:buNone/>
              <a:defRPr/>
            </a:pPr>
            <a:r>
              <a:rPr lang="el-GR" altLang="el-GR" b="1"/>
              <a:t>Ούρα </a:t>
            </a:r>
          </a:p>
          <a:p>
            <a:pPr eaLnBrk="1" hangingPunct="1">
              <a:defRPr/>
            </a:pPr>
            <a:r>
              <a:rPr lang="el-GR" altLang="el-GR" sz="2400"/>
              <a:t>Μικροσκοπική ανάλυση</a:t>
            </a:r>
            <a:r>
              <a:rPr lang="en-US" altLang="el-GR" sz="2400"/>
              <a:t>: </a:t>
            </a:r>
            <a:r>
              <a:rPr lang="el-GR" altLang="el-GR" sz="2400"/>
              <a:t>χωρίς ευρήματα</a:t>
            </a:r>
          </a:p>
          <a:p>
            <a:pPr eaLnBrk="1" hangingPunct="1">
              <a:defRPr/>
            </a:pPr>
            <a:r>
              <a:rPr lang="el-GR" altLang="el-GR" sz="2400"/>
              <a:t>ΕΒ&gt;1018</a:t>
            </a:r>
          </a:p>
          <a:p>
            <a:pPr eaLnBrk="1" hangingPunct="1">
              <a:defRPr/>
            </a:pPr>
            <a:r>
              <a:rPr lang="el-GR" altLang="el-GR" sz="2400"/>
              <a:t>Ωσμωτικότητα &gt;500 </a:t>
            </a:r>
            <a:r>
              <a:rPr lang="en-US" altLang="el-GR" sz="1800"/>
              <a:t>mosm/kg</a:t>
            </a:r>
          </a:p>
          <a:p>
            <a:pPr eaLnBrk="1" hangingPunct="1">
              <a:defRPr/>
            </a:pPr>
            <a:r>
              <a:rPr lang="en-US" altLang="el-GR" sz="2400"/>
              <a:t>Na+ &lt; 20 </a:t>
            </a:r>
            <a:r>
              <a:rPr lang="en-US" altLang="el-GR" sz="1800"/>
              <a:t>mEql/L</a:t>
            </a:r>
          </a:p>
          <a:p>
            <a:pPr eaLnBrk="1" hangingPunct="1">
              <a:defRPr/>
            </a:pPr>
            <a:r>
              <a:rPr lang="el-GR" altLang="el-GR" sz="2400"/>
              <a:t>Κλασματική απέκκριση </a:t>
            </a:r>
            <a:r>
              <a:rPr lang="en-US" altLang="el-GR" sz="2400"/>
              <a:t>Na </a:t>
            </a:r>
            <a:r>
              <a:rPr lang="el-GR" altLang="el-GR" sz="2400"/>
              <a:t>&lt;1%</a:t>
            </a:r>
            <a:endParaRPr lang="en-US" altLang="el-GR" sz="240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3633EA95-A036-3346-8A6F-03B24378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Προνεφρική ΟΝΒ</a:t>
            </a:r>
            <a:endParaRPr lang="en-US" altLang="el-GR"/>
          </a:p>
        </p:txBody>
      </p:sp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id="{4785EEDB-97A1-F047-BE37-78878D435F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ctr" eaLnBrk="1" hangingPunct="1">
              <a:buFont typeface="Wingdings 3" pitchFamily="2" charset="2"/>
              <a:buNone/>
            </a:pPr>
            <a:r>
              <a:rPr lang="el-GR" altLang="el-GR" sz="3200" b="1"/>
              <a:t>Παρατεταμένη ή/και σοβαρή νεφρική ισχαιμία </a:t>
            </a:r>
          </a:p>
          <a:p>
            <a:pPr algn="ctr" eaLnBrk="1" hangingPunct="1">
              <a:buFont typeface="Wingdings 3" pitchFamily="2" charset="2"/>
              <a:buNone/>
            </a:pPr>
            <a:endParaRPr lang="el-GR" altLang="el-GR" sz="2800" b="1">
              <a:solidFill>
                <a:schemeClr val="accent2"/>
              </a:solidFill>
            </a:endParaRPr>
          </a:p>
          <a:p>
            <a:pPr algn="ctr" eaLnBrk="1" hangingPunct="1">
              <a:buFont typeface="Wingdings 3" pitchFamily="2" charset="2"/>
              <a:buNone/>
            </a:pPr>
            <a:endParaRPr lang="el-GR" altLang="el-GR" sz="2800" b="1">
              <a:solidFill>
                <a:schemeClr val="accent2"/>
              </a:solidFill>
            </a:endParaRPr>
          </a:p>
          <a:p>
            <a:pPr algn="ctr" eaLnBrk="1" hangingPunct="1">
              <a:buFont typeface="Wingdings 3" pitchFamily="2" charset="2"/>
              <a:buNone/>
            </a:pPr>
            <a:endParaRPr lang="el-GR" altLang="el-GR" sz="2800" b="1">
              <a:solidFill>
                <a:schemeClr val="accent2"/>
              </a:solidFill>
            </a:endParaRPr>
          </a:p>
          <a:p>
            <a:pPr algn="ctr" eaLnBrk="1" hangingPunct="1">
              <a:buFont typeface="Wingdings 3" pitchFamily="2" charset="2"/>
              <a:buNone/>
            </a:pPr>
            <a:r>
              <a:rPr lang="el-GR" altLang="el-GR" sz="3600" b="1"/>
              <a:t>Οξεία Σωληναριακή Νέκρωση</a:t>
            </a:r>
            <a:endParaRPr lang="en-US" altLang="el-GR" sz="3600" b="1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07958560-BE84-8D4D-B8B1-4C087A880CCE}"/>
              </a:ext>
            </a:extLst>
          </p:cNvPr>
          <p:cNvSpPr/>
          <p:nvPr/>
        </p:nvSpPr>
        <p:spPr>
          <a:xfrm>
            <a:off x="4114800" y="2057400"/>
            <a:ext cx="484188" cy="9779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F3766B77-0294-5D41-B415-2C3B4E2A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>
                <a:solidFill>
                  <a:schemeClr val="accent2"/>
                </a:solidFill>
              </a:rPr>
              <a:t>Οξεία Σωληναριακή Νέκρωση (ΟΣΝ)</a:t>
            </a:r>
            <a:endParaRPr lang="en-US" altLang="el-GR" sz="3600">
              <a:solidFill>
                <a:schemeClr val="accent2"/>
              </a:solidFill>
            </a:endParaRP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8C834977-12F9-8B46-9629-BC2ED65012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buFont typeface="Wingdings 3" pitchFamily="2" charset="2"/>
              <a:buNone/>
            </a:pPr>
            <a:r>
              <a:rPr lang="el-GR" altLang="el-GR" b="1"/>
              <a:t>Ιστολογικές μεταβολές</a:t>
            </a:r>
          </a:p>
          <a:p>
            <a:pPr eaLnBrk="1" hangingPunct="1"/>
            <a:r>
              <a:rPr lang="el-GR" altLang="el-GR"/>
              <a:t>Σύντηξη, νέκρωση, απόπτωση του επιθηλίου.</a:t>
            </a:r>
          </a:p>
          <a:p>
            <a:pPr eaLnBrk="1" hangingPunct="1"/>
            <a:r>
              <a:rPr lang="el-GR" altLang="el-GR"/>
              <a:t>Απώλεια της ψηκτροειδούς παρυφής του ΕΕΣ. </a:t>
            </a:r>
          </a:p>
          <a:p>
            <a:pPr eaLnBrk="1" hangingPunct="1"/>
            <a:r>
              <a:rPr lang="el-GR" altLang="el-GR"/>
              <a:t>Απόφραξη των σωληναρίων με κυλίνδρους και κυτταρικά λύμματα.</a:t>
            </a:r>
          </a:p>
          <a:p>
            <a:pPr eaLnBrk="1" hangingPunct="1"/>
            <a:r>
              <a:rPr lang="el-GR" altLang="el-GR"/>
              <a:t>Περιοχές κυτταρικής αναγέννησης του επιθηλίου κατά την φάση ανάκαμψης της νεφρικής λειτουργίας.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BA2B9-C799-EB45-BB5D-99BB6220D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457200"/>
            <a:ext cx="2590800" cy="1676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3200">
                <a:solidFill>
                  <a:srgbClr val="002060"/>
                </a:solidFill>
              </a:rPr>
              <a:t>Οξεία</a:t>
            </a:r>
            <a:br>
              <a:rPr lang="el-GR" altLang="el-GR" sz="3200">
                <a:solidFill>
                  <a:srgbClr val="002060"/>
                </a:solidFill>
              </a:rPr>
            </a:br>
            <a:r>
              <a:rPr lang="el-GR" altLang="el-GR" sz="3200">
                <a:solidFill>
                  <a:srgbClr val="002060"/>
                </a:solidFill>
              </a:rPr>
              <a:t>Σωληναριακή Νέκρωση</a:t>
            </a:r>
            <a:endParaRPr lang="en-US" altLang="el-GR" sz="3200">
              <a:solidFill>
                <a:srgbClr val="002060"/>
              </a:solidFill>
            </a:endParaRPr>
          </a:p>
        </p:txBody>
      </p:sp>
      <p:pic>
        <p:nvPicPr>
          <p:cNvPr id="75778" name="Content Placeholder 3" descr="untitled1363620052968.png">
            <a:extLst>
              <a:ext uri="{FF2B5EF4-FFF2-40B4-BE49-F238E27FC236}">
                <a16:creationId xmlns:a16="http://schemas.microsoft.com/office/drawing/2014/main" id="{6687EDE0-7E99-784A-9B21-25A2163F124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23850"/>
            <a:ext cx="6324600" cy="6283325"/>
          </a:xfr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Image02">
            <a:extLst>
              <a:ext uri="{FF2B5EF4-FFF2-40B4-BE49-F238E27FC236}">
                <a16:creationId xmlns:a16="http://schemas.microsoft.com/office/drawing/2014/main" id="{9AED77E4-83A1-F04F-8590-CD4D243EC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Text Box 3">
            <a:extLst>
              <a:ext uri="{FF2B5EF4-FFF2-40B4-BE49-F238E27FC236}">
                <a16:creationId xmlns:a16="http://schemas.microsoft.com/office/drawing/2014/main" id="{1054E044-FEC3-A849-8D30-B683F5488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797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>
                <a:latin typeface="Tahoma" panose="020B0604030504040204" pitchFamily="34" charset="0"/>
              </a:rPr>
              <a:t>Νεφρός-Φυσιολογικός σωληνάριο-Διάμεσος χώρος</a:t>
            </a:r>
            <a:endParaRPr lang="en-US" altLang="el-GR" sz="24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7571DD8E-6228-854B-AEDC-DE680E87347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597" y="1291829"/>
            <a:ext cx="3003947" cy="42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3">
            <a:extLst>
              <a:ext uri="{FF2B5EF4-FFF2-40B4-BE49-F238E27FC236}">
                <a16:creationId xmlns:a16="http://schemas.microsoft.com/office/drawing/2014/main" id="{FB09A0E6-BAE0-DA44-BC6A-14A0F1499B1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94" y="1543050"/>
            <a:ext cx="2396729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>
            <a:extLst>
              <a:ext uri="{FF2B5EF4-FFF2-40B4-BE49-F238E27FC236}">
                <a16:creationId xmlns:a16="http://schemas.microsoft.com/office/drawing/2014/main" id="{144FBA08-B2CC-5C4E-82DA-CF897851C61B}"/>
              </a:ext>
            </a:extLst>
          </p:cNvPr>
          <p:cNvSpPr>
            <a:spLocks noChangeArrowheads="1"/>
          </p:cNvSpPr>
          <p:nvPr/>
        </p:nvSpPr>
        <p:spPr bwMode="auto">
          <a:xfrm rot="1440000">
            <a:off x="3358755" y="1651397"/>
            <a:ext cx="282178" cy="72866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350"/>
          </a:p>
        </p:txBody>
      </p:sp>
      <p:sp>
        <p:nvSpPr>
          <p:cNvPr id="18436" name="Line 5">
            <a:extLst>
              <a:ext uri="{FF2B5EF4-FFF2-40B4-BE49-F238E27FC236}">
                <a16:creationId xmlns:a16="http://schemas.microsoft.com/office/drawing/2014/main" id="{324D04B1-9C72-EE4E-AE99-0BED31F1C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2837" y="2028825"/>
            <a:ext cx="149185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437" name="AutoShape 6">
            <a:extLst>
              <a:ext uri="{FF2B5EF4-FFF2-40B4-BE49-F238E27FC236}">
                <a16:creationId xmlns:a16="http://schemas.microsoft.com/office/drawing/2014/main" id="{92942DAF-E6A3-CE48-9A6F-5FD08846C3E9}"/>
              </a:ext>
            </a:extLst>
          </p:cNvPr>
          <p:cNvSpPr>
            <a:spLocks noChangeArrowheads="1"/>
          </p:cNvSpPr>
          <p:nvPr/>
        </p:nvSpPr>
        <p:spPr bwMode="auto">
          <a:xfrm rot="3840000">
            <a:off x="7005043" y="1635325"/>
            <a:ext cx="190500" cy="486965"/>
          </a:xfrm>
          <a:prstGeom prst="downArrow">
            <a:avLst>
              <a:gd name="adj1" fmla="val 50000"/>
              <a:gd name="adj2" fmla="val 143801"/>
            </a:avLst>
          </a:prstGeom>
          <a:solidFill>
            <a:srgbClr val="EC3D0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350"/>
          </a:p>
        </p:txBody>
      </p:sp>
      <p:sp>
        <p:nvSpPr>
          <p:cNvPr id="18438" name="AutoShape 7">
            <a:extLst>
              <a:ext uri="{FF2B5EF4-FFF2-40B4-BE49-F238E27FC236}">
                <a16:creationId xmlns:a16="http://schemas.microsoft.com/office/drawing/2014/main" id="{9043A463-37CE-B841-89B9-5CEBEC494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4" y="3790950"/>
            <a:ext cx="170260" cy="547688"/>
          </a:xfrm>
          <a:prstGeom prst="downArrow">
            <a:avLst>
              <a:gd name="adj1" fmla="val 50000"/>
              <a:gd name="adj2" fmla="val 14298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350"/>
          </a:p>
        </p:txBody>
      </p:sp>
      <p:sp>
        <p:nvSpPr>
          <p:cNvPr id="18439" name="Rectangle 8">
            <a:extLst>
              <a:ext uri="{FF2B5EF4-FFF2-40B4-BE49-F238E27FC236}">
                <a16:creationId xmlns:a16="http://schemas.microsoft.com/office/drawing/2014/main" id="{B9777C39-71A7-3A43-AA53-73A33C66D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323" y="1097757"/>
            <a:ext cx="1216679" cy="62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Helvetica" pitchFamily="2" charset="0"/>
              </a:rPr>
              <a:t>Unfiltered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Helvetica" pitchFamily="2" charset="0"/>
              </a:rPr>
              <a:t>Blood In</a:t>
            </a:r>
          </a:p>
        </p:txBody>
      </p:sp>
      <p:sp>
        <p:nvSpPr>
          <p:cNvPr id="18440" name="Rectangle 9">
            <a:extLst>
              <a:ext uri="{FF2B5EF4-FFF2-40B4-BE49-F238E27FC236}">
                <a16:creationId xmlns:a16="http://schemas.microsoft.com/office/drawing/2014/main" id="{3D864EB1-9E2A-0349-8635-2B929A5FE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088" y="4311253"/>
            <a:ext cx="1191031" cy="3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Helvetica" pitchFamily="2" charset="0"/>
              </a:rPr>
              <a:t>Urine Out</a:t>
            </a:r>
          </a:p>
        </p:txBody>
      </p:sp>
      <p:sp>
        <p:nvSpPr>
          <p:cNvPr id="18441" name="Rectangle 10">
            <a:extLst>
              <a:ext uri="{FF2B5EF4-FFF2-40B4-BE49-F238E27FC236}">
                <a16:creationId xmlns:a16="http://schemas.microsoft.com/office/drawing/2014/main" id="{C4F664A3-E0F3-D945-A49A-2255D834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1372" y="869157"/>
            <a:ext cx="1255151" cy="62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Helvetica" pitchFamily="2" charset="0"/>
              </a:rPr>
              <a:t>Filtered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Helvetica" pitchFamily="2" charset="0"/>
              </a:rPr>
              <a:t>Blood Out</a:t>
            </a:r>
          </a:p>
        </p:txBody>
      </p:sp>
      <p:sp>
        <p:nvSpPr>
          <p:cNvPr id="18442" name="AutoShape 11">
            <a:extLst>
              <a:ext uri="{FF2B5EF4-FFF2-40B4-BE49-F238E27FC236}">
                <a16:creationId xmlns:a16="http://schemas.microsoft.com/office/drawing/2014/main" id="{5E6DC435-AE7A-9345-902E-FDD8EF66FEFC}"/>
              </a:ext>
            </a:extLst>
          </p:cNvPr>
          <p:cNvSpPr>
            <a:spLocks noChangeArrowheads="1"/>
          </p:cNvSpPr>
          <p:nvPr/>
        </p:nvSpPr>
        <p:spPr bwMode="auto">
          <a:xfrm rot="7860000">
            <a:off x="6001346" y="1335286"/>
            <a:ext cx="190500" cy="486966"/>
          </a:xfrm>
          <a:prstGeom prst="downArrow">
            <a:avLst>
              <a:gd name="adj1" fmla="val 50000"/>
              <a:gd name="adj2" fmla="val 143801"/>
            </a:avLst>
          </a:prstGeom>
          <a:solidFill>
            <a:srgbClr val="F4100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350"/>
          </a:p>
        </p:txBody>
      </p:sp>
      <p:sp>
        <p:nvSpPr>
          <p:cNvPr id="18443" name="Rectangle 12">
            <a:extLst>
              <a:ext uri="{FF2B5EF4-FFF2-40B4-BE49-F238E27FC236}">
                <a16:creationId xmlns:a16="http://schemas.microsoft.com/office/drawing/2014/main" id="{ACB8B555-BD72-0B4B-AD01-C88E00747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0817" y="3888582"/>
            <a:ext cx="1421863" cy="3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Helvetica" pitchFamily="2" charset="0"/>
              </a:rPr>
              <a:t>Glomerulus</a:t>
            </a:r>
          </a:p>
        </p:txBody>
      </p:sp>
      <p:sp>
        <p:nvSpPr>
          <p:cNvPr id="18444" name="Rectangle 13">
            <a:extLst>
              <a:ext uri="{FF2B5EF4-FFF2-40B4-BE49-F238E27FC236}">
                <a16:creationId xmlns:a16="http://schemas.microsoft.com/office/drawing/2014/main" id="{D67F08F9-2BCB-5249-9C9D-F6C4EBD40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869" y="3888582"/>
            <a:ext cx="879087" cy="3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Helvetica" pitchFamily="2" charset="0"/>
              </a:rPr>
              <a:t>Tubule</a:t>
            </a:r>
          </a:p>
        </p:txBody>
      </p:sp>
      <p:sp>
        <p:nvSpPr>
          <p:cNvPr id="18445" name="Line 14">
            <a:extLst>
              <a:ext uri="{FF2B5EF4-FFF2-40B4-BE49-F238E27FC236}">
                <a16:creationId xmlns:a16="http://schemas.microsoft.com/office/drawing/2014/main" id="{B4B7D114-F98A-F747-9D9F-A3B90EF42A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1391" y="2271713"/>
            <a:ext cx="584597" cy="1657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446" name="Line 15">
            <a:extLst>
              <a:ext uri="{FF2B5EF4-FFF2-40B4-BE49-F238E27FC236}">
                <a16:creationId xmlns:a16="http://schemas.microsoft.com/office/drawing/2014/main" id="{513AD33A-12B1-1B43-A573-D758FA91D5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7487" y="3371850"/>
            <a:ext cx="139304" cy="5286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447" name="Rectangle 16">
            <a:extLst>
              <a:ext uri="{FF2B5EF4-FFF2-40B4-BE49-F238E27FC236}">
                <a16:creationId xmlns:a16="http://schemas.microsoft.com/office/drawing/2014/main" id="{C424247B-FBAD-3449-B114-E739887EC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1" y="1314451"/>
            <a:ext cx="1088438" cy="3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Helvetica" pitchFamily="2" charset="0"/>
              </a:rPr>
              <a:t>Nephron</a:t>
            </a:r>
          </a:p>
        </p:txBody>
      </p:sp>
      <p:sp>
        <p:nvSpPr>
          <p:cNvPr id="18448" name="Line 17">
            <a:extLst>
              <a:ext uri="{FF2B5EF4-FFF2-40B4-BE49-F238E27FC236}">
                <a16:creationId xmlns:a16="http://schemas.microsoft.com/office/drawing/2014/main" id="{BACA9640-0C91-4D4E-8535-B6CE489D4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7199" y="1543050"/>
            <a:ext cx="1029890" cy="400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449" name="Rectangle 18">
            <a:extLst>
              <a:ext uri="{FF2B5EF4-FFF2-40B4-BE49-F238E27FC236}">
                <a16:creationId xmlns:a16="http://schemas.microsoft.com/office/drawing/2014/main" id="{E3633B72-F34B-7C4D-AB37-B6953EFD4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004" y="5486401"/>
            <a:ext cx="1601399" cy="3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Helvetica" pitchFamily="2" charset="0"/>
              </a:rPr>
              <a:t>One Nephron</a:t>
            </a:r>
          </a:p>
        </p:txBody>
      </p:sp>
      <p:sp>
        <p:nvSpPr>
          <p:cNvPr id="18450" name="Rectangle 19">
            <a:extLst>
              <a:ext uri="{FF2B5EF4-FFF2-40B4-BE49-F238E27FC236}">
                <a16:creationId xmlns:a16="http://schemas.microsoft.com/office/drawing/2014/main" id="{3ABB8A39-67F9-2A42-8260-2EFA6A23F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543551"/>
            <a:ext cx="2524729" cy="3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Helvetica" pitchFamily="2" charset="0"/>
              </a:rPr>
              <a:t>Kidney Cross Section</a:t>
            </a:r>
          </a:p>
        </p:txBody>
      </p:sp>
      <p:sp>
        <p:nvSpPr>
          <p:cNvPr id="18451" name="AutoShape 20">
            <a:extLst>
              <a:ext uri="{FF2B5EF4-FFF2-40B4-BE49-F238E27FC236}">
                <a16:creationId xmlns:a16="http://schemas.microsoft.com/office/drawing/2014/main" id="{09E0828E-36C7-0F4B-BFBB-8D969036D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399" y="5510212"/>
            <a:ext cx="202406" cy="376238"/>
          </a:xfrm>
          <a:prstGeom prst="downArrow">
            <a:avLst>
              <a:gd name="adj1" fmla="val 50000"/>
              <a:gd name="adj2" fmla="val 8262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350"/>
          </a:p>
        </p:txBody>
      </p:sp>
      <p:sp>
        <p:nvSpPr>
          <p:cNvPr id="18452" name="Rectangle 21">
            <a:extLst>
              <a:ext uri="{FF2B5EF4-FFF2-40B4-BE49-F238E27FC236}">
                <a16:creationId xmlns:a16="http://schemas.microsoft.com/office/drawing/2014/main" id="{C53F6D8D-BD83-614A-80D3-B0E629BED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200650"/>
            <a:ext cx="838200" cy="62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Helvetica" pitchFamily="2" charset="0"/>
              </a:rPr>
              <a:t>Urine Out</a:t>
            </a:r>
          </a:p>
        </p:txBody>
      </p:sp>
      <p:sp>
        <p:nvSpPr>
          <p:cNvPr id="18453" name="AutoShape 22">
            <a:extLst>
              <a:ext uri="{FF2B5EF4-FFF2-40B4-BE49-F238E27FC236}">
                <a16:creationId xmlns:a16="http://schemas.microsoft.com/office/drawing/2014/main" id="{AE6BABBD-A396-9A41-A776-DAFE4D1288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479352" y="3549848"/>
            <a:ext cx="190500" cy="406004"/>
          </a:xfrm>
          <a:prstGeom prst="downArrow">
            <a:avLst>
              <a:gd name="adj1" fmla="val 50000"/>
              <a:gd name="adj2" fmla="val 119893"/>
            </a:avLst>
          </a:prstGeom>
          <a:solidFill>
            <a:srgbClr val="F4100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350"/>
          </a:p>
        </p:txBody>
      </p:sp>
      <p:sp>
        <p:nvSpPr>
          <p:cNvPr id="18454" name="AutoShape 23">
            <a:extLst>
              <a:ext uri="{FF2B5EF4-FFF2-40B4-BE49-F238E27FC236}">
                <a16:creationId xmlns:a16="http://schemas.microsoft.com/office/drawing/2014/main" id="{4C9E0AC8-BE60-9247-B830-B41A8B872DA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519833" y="3331964"/>
            <a:ext cx="190500" cy="384572"/>
          </a:xfrm>
          <a:prstGeom prst="downArrow">
            <a:avLst>
              <a:gd name="adj1" fmla="val 50000"/>
              <a:gd name="adj2" fmla="val 113564"/>
            </a:avLst>
          </a:prstGeom>
          <a:solidFill>
            <a:srgbClr val="F4100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350"/>
          </a:p>
        </p:txBody>
      </p:sp>
      <p:sp>
        <p:nvSpPr>
          <p:cNvPr id="18455" name="Rectangle 24">
            <a:extLst>
              <a:ext uri="{FF2B5EF4-FFF2-40B4-BE49-F238E27FC236}">
                <a16:creationId xmlns:a16="http://schemas.microsoft.com/office/drawing/2014/main" id="{1DD16DD5-E465-CC48-A98E-9BB46D255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398" y="2755107"/>
            <a:ext cx="1216679" cy="62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Helvetica" pitchFamily="2" charset="0"/>
              </a:rPr>
              <a:t>Unfiltered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Helvetica" pitchFamily="2" charset="0"/>
              </a:rPr>
              <a:t>Blood In</a:t>
            </a:r>
          </a:p>
        </p:txBody>
      </p:sp>
      <p:sp>
        <p:nvSpPr>
          <p:cNvPr id="18456" name="Rectangle 25">
            <a:extLst>
              <a:ext uri="{FF2B5EF4-FFF2-40B4-BE49-F238E27FC236}">
                <a16:creationId xmlns:a16="http://schemas.microsoft.com/office/drawing/2014/main" id="{DDFF7B99-7C6F-E54D-80B7-6D4B441A6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29050"/>
            <a:ext cx="1085850" cy="90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Helvetica" pitchFamily="2" charset="0"/>
              </a:rPr>
              <a:t>Filtered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Helvetica" pitchFamily="2" charset="0"/>
              </a:rPr>
              <a:t>Blood Out</a:t>
            </a:r>
          </a:p>
        </p:txBody>
      </p:sp>
    </p:spTree>
    <p:extLst>
      <p:ext uri="{BB962C8B-B14F-4D97-AF65-F5344CB8AC3E}">
        <p14:creationId xmlns:p14="http://schemas.microsoft.com/office/powerpoint/2010/main" val="187916043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Image13">
            <a:extLst>
              <a:ext uri="{FF2B5EF4-FFF2-40B4-BE49-F238E27FC236}">
                <a16:creationId xmlns:a16="http://schemas.microsoft.com/office/drawing/2014/main" id="{FA2914E5-FBB6-ED4D-9DED-06CB3572C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Text Box 3">
            <a:extLst>
              <a:ext uri="{FF2B5EF4-FFF2-40B4-BE49-F238E27FC236}">
                <a16:creationId xmlns:a16="http://schemas.microsoft.com/office/drawing/2014/main" id="{B2E4E8D4-BF49-7144-B562-412D3FBCA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902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>
                <a:latin typeface="Tahoma" panose="020B0604030504040204" pitchFamily="34" charset="0"/>
              </a:rPr>
              <a:t>Ισχαιμική σωληναρική βλάβη με απώλεια της ψηκτροειδούς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>
                <a:latin typeface="Tahoma" panose="020B0604030504040204" pitchFamily="34" charset="0"/>
              </a:rPr>
              <a:t>παρυφής του ΕΕΣ. Αξιοσημείωτη σωληναριακή διάταση.</a:t>
            </a:r>
            <a:endParaRPr lang="en-US" altLang="el-GR" sz="2000" b="1">
              <a:latin typeface="Tahoma" panose="020B0604030504040204" pitchFamily="34" charset="0"/>
            </a:endParaRPr>
          </a:p>
        </p:txBody>
      </p:sp>
      <p:sp>
        <p:nvSpPr>
          <p:cNvPr id="77827" name="Freeform 4">
            <a:extLst>
              <a:ext uri="{FF2B5EF4-FFF2-40B4-BE49-F238E27FC236}">
                <a16:creationId xmlns:a16="http://schemas.microsoft.com/office/drawing/2014/main" id="{CDCA1A06-1AFB-0C45-8C6C-A1D1A23D9A98}"/>
              </a:ext>
            </a:extLst>
          </p:cNvPr>
          <p:cNvSpPr>
            <a:spLocks/>
          </p:cNvSpPr>
          <p:nvPr/>
        </p:nvSpPr>
        <p:spPr bwMode="auto">
          <a:xfrm>
            <a:off x="5105400" y="381000"/>
            <a:ext cx="3797300" cy="2133600"/>
          </a:xfrm>
          <a:custGeom>
            <a:avLst/>
            <a:gdLst>
              <a:gd name="T0" fmla="*/ 2147483646 w 2392"/>
              <a:gd name="T1" fmla="*/ 0 h 1344"/>
              <a:gd name="T2" fmla="*/ 2147483646 w 2392"/>
              <a:gd name="T3" fmla="*/ 2147483646 h 1344"/>
              <a:gd name="T4" fmla="*/ 0 w 2392"/>
              <a:gd name="T5" fmla="*/ 2147483646 h 1344"/>
              <a:gd name="T6" fmla="*/ 0 60000 65536"/>
              <a:gd name="T7" fmla="*/ 0 60000 65536"/>
              <a:gd name="T8" fmla="*/ 0 60000 65536"/>
              <a:gd name="T9" fmla="*/ 0 w 2392"/>
              <a:gd name="T10" fmla="*/ 0 h 1344"/>
              <a:gd name="T11" fmla="*/ 2392 w 2392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2" h="1344">
                <a:moveTo>
                  <a:pt x="1680" y="0"/>
                </a:moveTo>
                <a:cubicBezTo>
                  <a:pt x="2036" y="296"/>
                  <a:pt x="2392" y="592"/>
                  <a:pt x="2112" y="816"/>
                </a:cubicBezTo>
                <a:cubicBezTo>
                  <a:pt x="1832" y="1040"/>
                  <a:pt x="916" y="1192"/>
                  <a:pt x="0" y="1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Image14">
            <a:extLst>
              <a:ext uri="{FF2B5EF4-FFF2-40B4-BE49-F238E27FC236}">
                <a16:creationId xmlns:a16="http://schemas.microsoft.com/office/drawing/2014/main" id="{0F2D0E70-BD1B-DD48-89A8-1B668CDB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Text Box 3">
            <a:extLst>
              <a:ext uri="{FF2B5EF4-FFF2-40B4-BE49-F238E27FC236}">
                <a16:creationId xmlns:a16="http://schemas.microsoft.com/office/drawing/2014/main" id="{A3362A4B-54CF-9449-A953-D120773F3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3843338"/>
            <a:ext cx="4751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>
                <a:latin typeface="Tahoma" panose="020B0604030504040204" pitchFamily="34" charset="0"/>
              </a:rPr>
              <a:t>Μιτωτική διεργασία κατά την φάση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>
                <a:latin typeface="Tahoma" panose="020B0604030504040204" pitchFamily="34" charset="0"/>
              </a:rPr>
              <a:t>αναγέννησης του επιθηλιου</a:t>
            </a:r>
            <a:endParaRPr lang="en-US" altLang="el-GR" sz="2000" b="1">
              <a:latin typeface="Tahoma" panose="020B0604030504040204" pitchFamily="34" charset="0"/>
            </a:endParaRPr>
          </a:p>
        </p:txBody>
      </p:sp>
      <p:sp>
        <p:nvSpPr>
          <p:cNvPr id="78851" name="Line 4">
            <a:extLst>
              <a:ext uri="{FF2B5EF4-FFF2-40B4-BE49-F238E27FC236}">
                <a16:creationId xmlns:a16="http://schemas.microsoft.com/office/drawing/2014/main" id="{3E36D81C-FD90-D24F-AC32-5BED93833C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41148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8852" name="Text Box 5">
            <a:extLst>
              <a:ext uri="{FF2B5EF4-FFF2-40B4-BE49-F238E27FC236}">
                <a16:creationId xmlns:a16="http://schemas.microsoft.com/office/drawing/2014/main" id="{AA49DB2C-A588-9941-BC1D-9D5D1192D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5138738"/>
            <a:ext cx="343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2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2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2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CE116B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>
                <a:latin typeface="Tahoma" panose="020B0604030504040204" pitchFamily="34" charset="0"/>
              </a:rPr>
              <a:t>Επιπέδωση του επιθηλίου</a:t>
            </a:r>
            <a:endParaRPr lang="en-US" altLang="el-GR" sz="2000" b="1">
              <a:latin typeface="Tahoma" panose="020B0604030504040204" pitchFamily="34" charset="0"/>
            </a:endParaRPr>
          </a:p>
        </p:txBody>
      </p:sp>
      <p:sp>
        <p:nvSpPr>
          <p:cNvPr id="78853" name="Line 6">
            <a:extLst>
              <a:ext uri="{FF2B5EF4-FFF2-40B4-BE49-F238E27FC236}">
                <a16:creationId xmlns:a16="http://schemas.microsoft.com/office/drawing/2014/main" id="{57D1FE21-9B0E-0445-954B-8B7ED15D2B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53340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38D2-8F84-9443-A453-9AA3EE09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chemeClr val="accent2"/>
                </a:solidFill>
              </a:rPr>
              <a:t>Οξεία Σωληναριακή Νέκρωση (ΟΣΝ)</a:t>
            </a:r>
            <a:endParaRPr lang="en-US" dirty="0"/>
          </a:p>
        </p:txBody>
      </p:sp>
      <p:sp>
        <p:nvSpPr>
          <p:cNvPr id="79874" name="Text Placeholder 8">
            <a:extLst>
              <a:ext uri="{FF2B5EF4-FFF2-40B4-BE49-F238E27FC236}">
                <a16:creationId xmlns:a16="http://schemas.microsoft.com/office/drawing/2014/main" id="{83D6A46A-AE80-8042-B43B-3252697D724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l-GR" sz="2400">
                <a:solidFill>
                  <a:schemeClr val="tx1"/>
                </a:solidFill>
                <a:latin typeface="Cambria" panose="02040503050406030204" pitchFamily="18" charset="0"/>
              </a:rPr>
              <a:t>↑</a:t>
            </a:r>
            <a:r>
              <a:rPr lang="el-GR" altLang="el-GR" sz="2400">
                <a:solidFill>
                  <a:schemeClr val="tx1"/>
                </a:solidFill>
                <a:latin typeface="Cambria" panose="02040503050406030204" pitchFamily="18" charset="0"/>
              </a:rPr>
              <a:t> κρεατινίνης ορού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l-GR" sz="2400">
                <a:solidFill>
                  <a:schemeClr val="tx1"/>
                </a:solidFill>
                <a:latin typeface="Cambria" panose="02040503050406030204" pitchFamily="18" charset="0"/>
              </a:rPr>
              <a:t>Μειωμένος ή φυσιολογικός όγκος ούρων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l-GR" sz="2400">
                <a:solidFill>
                  <a:schemeClr val="tx1"/>
                </a:solidFill>
                <a:latin typeface="Cambria" panose="02040503050406030204" pitchFamily="18" charset="0"/>
              </a:rPr>
              <a:t>Κοκκώδεις κύλινδροι στη μικροσκοπική ανάλυση ούρων</a:t>
            </a:r>
            <a:endParaRPr lang="en-US" altLang="el-GR" sz="240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eaLnBrk="1" hangingPunct="1"/>
            <a:endParaRPr lang="en-US" altLang="el-GR" sz="240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79875" name="Content Placeholder 9" descr="F06162.jpg">
            <a:extLst>
              <a:ext uri="{FF2B5EF4-FFF2-40B4-BE49-F238E27FC236}">
                <a16:creationId xmlns:a16="http://schemas.microsoft.com/office/drawing/2014/main" id="{0D364C25-2FFA-2C4B-81DC-0D566412689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888" y="1295400"/>
            <a:ext cx="5584825" cy="3733800"/>
          </a:xfr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2CA228B9-0105-154D-81A1-9EE06B86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Μικροσκοπική ανάλυση ούρων</a:t>
            </a:r>
            <a:endParaRPr lang="en-US" altLang="el-GR"/>
          </a:p>
        </p:txBody>
      </p:sp>
      <p:graphicFrame>
        <p:nvGraphicFramePr>
          <p:cNvPr id="80898" name="Object 2">
            <a:extLst>
              <a:ext uri="{FF2B5EF4-FFF2-40B4-BE49-F238E27FC236}">
                <a16:creationId xmlns:a16="http://schemas.microsoft.com/office/drawing/2014/main" id="{5C17D848-4CA9-B642-8AAF-8539B762D186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838200" y="1295400"/>
          <a:ext cx="7197725" cy="45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Bitmap Image" r:id="rId3" imgW="4800600" imgH="4038600" progId="PBrush">
                  <p:embed/>
                </p:oleObj>
              </mc:Choice>
              <mc:Fallback>
                <p:oleObj name="Bitmap Image" r:id="rId3" imgW="4800600" imgH="403860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4147"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7197725" cy="459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>
            <a:extLst>
              <a:ext uri="{FF2B5EF4-FFF2-40B4-BE49-F238E27FC236}">
                <a16:creationId xmlns:a16="http://schemas.microsoft.com/office/drawing/2014/main" id="{B7BF5F45-4286-0F40-92FE-691BE3B23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Δείκτες ούρων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67918925-93ED-094C-BB61-947879184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371600"/>
            <a:ext cx="7772400" cy="4495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l-GR" sz="2800" b="1" dirty="0">
                <a:latin typeface="Calibri" pitchFamily="34" charset="0"/>
              </a:rPr>
              <a:t>Διαφορική διάγνωση προνεφρικής ΟΝΒ από ΟΣΝ</a:t>
            </a:r>
            <a:r>
              <a:rPr lang="en-US" sz="2800" b="1" dirty="0">
                <a:latin typeface="Gill Sans MT" pitchFamily="34" charset="0"/>
              </a:rPr>
              <a:t>	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Gill Sans MT" pitchFamily="34" charset="0"/>
              </a:rPr>
              <a:t>			          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Gill Sans MT" pitchFamily="34" charset="0"/>
              </a:rPr>
              <a:t>			</a:t>
            </a:r>
            <a:r>
              <a:rPr lang="el-GR" sz="3200" b="1" dirty="0">
                <a:latin typeface="Calibri" pitchFamily="34" charset="0"/>
              </a:rPr>
              <a:t>Προνεφρική ΟΝΒ  	 ΟΣΝ</a:t>
            </a:r>
            <a:endParaRPr lang="en-US" sz="3200" b="1" dirty="0">
              <a:latin typeface="Gill Sans MT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 err="1">
                <a:latin typeface="Gill Sans MT" pitchFamily="34" charset="0"/>
              </a:rPr>
              <a:t>U</a:t>
            </a:r>
            <a:r>
              <a:rPr lang="en-US" sz="2800" baseline="-25000" dirty="0" err="1">
                <a:latin typeface="Gill Sans MT" pitchFamily="34" charset="0"/>
              </a:rPr>
              <a:t>Na</a:t>
            </a:r>
            <a:r>
              <a:rPr lang="en-US" sz="2800" baseline="-25000" dirty="0">
                <a:latin typeface="Gill Sans MT" pitchFamily="34" charset="0"/>
              </a:rPr>
              <a:t>+</a:t>
            </a:r>
            <a:r>
              <a:rPr lang="en-US" sz="2800" dirty="0">
                <a:latin typeface="Gill Sans MT" pitchFamily="34" charset="0"/>
              </a:rPr>
              <a:t>		 </a:t>
            </a:r>
            <a:r>
              <a:rPr lang="el-GR" sz="2800" dirty="0">
                <a:latin typeface="Calibri" pitchFamily="34" charset="0"/>
              </a:rPr>
              <a:t> </a:t>
            </a:r>
            <a:r>
              <a:rPr lang="en-US" sz="2800" dirty="0">
                <a:latin typeface="Gill Sans MT" pitchFamily="34" charset="0"/>
              </a:rPr>
              <a:t>&lt; 20 </a:t>
            </a:r>
            <a:r>
              <a:rPr lang="en-US" dirty="0" err="1">
                <a:latin typeface="Gill Sans MT" pitchFamily="34" charset="0"/>
              </a:rPr>
              <a:t>mEq</a:t>
            </a:r>
            <a:r>
              <a:rPr lang="en-US" dirty="0">
                <a:latin typeface="Gill Sans MT" pitchFamily="34" charset="0"/>
              </a:rPr>
              <a:t>/L	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l-GR" sz="2800" dirty="0">
                <a:latin typeface="Calibri" pitchFamily="34" charset="0"/>
              </a:rPr>
              <a:t>		</a:t>
            </a:r>
            <a:r>
              <a:rPr lang="en-US" sz="2800" dirty="0">
                <a:latin typeface="Gill Sans MT" pitchFamily="34" charset="0"/>
              </a:rPr>
              <a:t>&gt; 40 </a:t>
            </a:r>
            <a:r>
              <a:rPr lang="en-US" dirty="0" err="1">
                <a:latin typeface="Gill Sans MT" pitchFamily="34" charset="0"/>
              </a:rPr>
              <a:t>mEq</a:t>
            </a:r>
            <a:r>
              <a:rPr lang="en-US" dirty="0">
                <a:latin typeface="Gill Sans MT" pitchFamily="34" charset="0"/>
              </a:rPr>
              <a:t>/L</a:t>
            </a:r>
            <a:r>
              <a:rPr lang="en-US" sz="2800" dirty="0">
                <a:latin typeface="Gill Sans MT" pitchFamily="34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 err="1">
                <a:latin typeface="Gill Sans MT" pitchFamily="34" charset="0"/>
              </a:rPr>
              <a:t>Fe</a:t>
            </a:r>
            <a:r>
              <a:rPr lang="en-US" sz="2800" baseline="-25000" dirty="0" err="1">
                <a:latin typeface="Gill Sans MT" pitchFamily="34" charset="0"/>
              </a:rPr>
              <a:t>Na</a:t>
            </a:r>
            <a:r>
              <a:rPr lang="en-US" sz="2800" baseline="-25000" dirty="0">
                <a:latin typeface="Gill Sans MT" pitchFamily="34" charset="0"/>
              </a:rPr>
              <a:t>+		   </a:t>
            </a:r>
            <a:r>
              <a:rPr lang="en-US" sz="2800" dirty="0">
                <a:latin typeface="Gill Sans MT" pitchFamily="34" charset="0"/>
              </a:rPr>
              <a:t>&lt; 1%		</a:t>
            </a:r>
            <a:r>
              <a:rPr lang="el-GR" sz="2800" dirty="0">
                <a:latin typeface="Calibri" pitchFamily="34" charset="0"/>
              </a:rPr>
              <a:t>	</a:t>
            </a:r>
            <a:r>
              <a:rPr lang="en-US" sz="2800" dirty="0">
                <a:latin typeface="Gill Sans MT" pitchFamily="34" charset="0"/>
              </a:rPr>
              <a:t>&gt; 2%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latin typeface="Gill Sans MT" pitchFamily="34" charset="0"/>
              </a:rPr>
              <a:t>U/</a:t>
            </a:r>
            <a:r>
              <a:rPr lang="en-US" sz="2800" dirty="0" err="1">
                <a:latin typeface="Gill Sans MT" pitchFamily="34" charset="0"/>
              </a:rPr>
              <a:t>P</a:t>
            </a:r>
            <a:r>
              <a:rPr lang="en-US" sz="2800" baseline="-25000" dirty="0" err="1">
                <a:latin typeface="Gill Sans MT" pitchFamily="34" charset="0"/>
              </a:rPr>
              <a:t>creat</a:t>
            </a:r>
            <a:r>
              <a:rPr lang="en-US" sz="2800" dirty="0">
                <a:latin typeface="Gill Sans MT" pitchFamily="34" charset="0"/>
              </a:rPr>
              <a:t>	</a:t>
            </a:r>
            <a:r>
              <a:rPr lang="el-GR" sz="2800" dirty="0">
                <a:latin typeface="Calibri" pitchFamily="34" charset="0"/>
              </a:rPr>
              <a:t>  </a:t>
            </a:r>
            <a:r>
              <a:rPr lang="en-US" sz="2800" dirty="0">
                <a:latin typeface="Gill Sans MT" pitchFamily="34" charset="0"/>
              </a:rPr>
              <a:t>&gt; 40			</a:t>
            </a:r>
            <a:r>
              <a:rPr lang="el-GR" sz="2800" dirty="0">
                <a:latin typeface="Calibri" pitchFamily="34" charset="0"/>
              </a:rPr>
              <a:t>	</a:t>
            </a:r>
            <a:r>
              <a:rPr lang="en-US" sz="2800" dirty="0">
                <a:latin typeface="Gill Sans MT" pitchFamily="34" charset="0"/>
              </a:rPr>
              <a:t>&lt; 20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 err="1">
                <a:latin typeface="Gill Sans MT" pitchFamily="34" charset="0"/>
              </a:rPr>
              <a:t>U</a:t>
            </a:r>
            <a:r>
              <a:rPr lang="en-US" sz="2800" baseline="-25000" dirty="0" err="1">
                <a:latin typeface="Gill Sans MT" pitchFamily="34" charset="0"/>
              </a:rPr>
              <a:t>osm</a:t>
            </a:r>
            <a:r>
              <a:rPr lang="en-US" sz="2800" dirty="0">
                <a:latin typeface="Gill Sans MT" pitchFamily="34" charset="0"/>
              </a:rPr>
              <a:t>		  &gt; 500 </a:t>
            </a:r>
            <a:r>
              <a:rPr lang="en-US" dirty="0" err="1">
                <a:latin typeface="Gill Sans MT" pitchFamily="34" charset="0"/>
              </a:rPr>
              <a:t>mOsm</a:t>
            </a:r>
            <a:r>
              <a:rPr lang="en-US" dirty="0">
                <a:latin typeface="Gill Sans MT" pitchFamily="34" charset="0"/>
              </a:rPr>
              <a:t>/kg	</a:t>
            </a:r>
            <a:r>
              <a:rPr lang="el-GR" sz="2800" dirty="0">
                <a:latin typeface="Calibri" pitchFamily="34" charset="0"/>
              </a:rPr>
              <a:t>    </a:t>
            </a:r>
            <a:r>
              <a:rPr lang="en-US" sz="2800" dirty="0">
                <a:latin typeface="Gill Sans MT" pitchFamily="34" charset="0"/>
              </a:rPr>
              <a:t>300-350 </a:t>
            </a:r>
            <a:r>
              <a:rPr lang="en-US" dirty="0" err="1">
                <a:latin typeface="Gill Sans MT" pitchFamily="34" charset="0"/>
              </a:rPr>
              <a:t>mOsm</a:t>
            </a:r>
            <a:r>
              <a:rPr lang="en-US" dirty="0">
                <a:latin typeface="Gill Sans MT" pitchFamily="34" charset="0"/>
              </a:rPr>
              <a:t>/kg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" y="-228600"/>
          <a:ext cx="8763000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01664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Οξεία Σωληναριακή Νέκρωση από τοξίνες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800" dirty="0"/>
              <a:t>Ενδογενείς τοξίνες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Εξωγενείς τοξίνες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/>
              <a:t> </a:t>
            </a:r>
            <a:r>
              <a:rPr lang="el-GR" sz="2400" dirty="0"/>
              <a:t>Μυοσφαιρίνη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/>
              <a:t>Αιμοσφαιρίνη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/>
              <a:t>Ελεύθερες ελαφρές αλύσεις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/>
              <a:t>Κρύσταλλοι </a:t>
            </a:r>
          </a:p>
          <a:p>
            <a:pPr>
              <a:buFont typeface="Arial" pitchFamily="34" charset="0"/>
              <a:buChar char="•"/>
            </a:pPr>
            <a:endParaRPr lang="el-GR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2400" dirty="0"/>
              <a:t>Φάρμακα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/>
              <a:t>Σκιαγραφικά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/>
              <a:t>Δηλητήρια 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176623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Ραβδομυόλυση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2800" dirty="0"/>
              <a:t>Σύνδρομο που χαρακτηρίζεται από μυική νέκρωση και απελευθέρωση ενδοκυττάριων στοιχείων των μυικών ινών στην κυκλοφορία</a:t>
            </a:r>
            <a:r>
              <a:rPr lang="el-GR" sz="2800" b="1" dirty="0"/>
              <a:t>.</a:t>
            </a:r>
          </a:p>
          <a:p>
            <a:pPr>
              <a:buFont typeface="Wingdings" pitchFamily="2" charset="2"/>
              <a:buChar char="Ø"/>
            </a:pPr>
            <a:endParaRPr lang="el-GR" sz="2800" dirty="0"/>
          </a:p>
        </p:txBody>
      </p:sp>
      <p:pic>
        <p:nvPicPr>
          <p:cNvPr id="5" name="Content Placeholder 4" descr="21848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48212" y="1538287"/>
            <a:ext cx="3810000" cy="4292600"/>
          </a:xfrm>
        </p:spPr>
      </p:pic>
    </p:spTree>
    <p:extLst>
      <p:ext uri="{BB962C8B-B14F-4D97-AF65-F5344CB8AC3E}">
        <p14:creationId xmlns:p14="http://schemas.microsoft.com/office/powerpoint/2010/main" val="289590734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Συχνότητα αιτίων ραβδομυόλυσης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6019800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McMahon GM,</a:t>
            </a:r>
            <a:r>
              <a:rPr lang="el-GR" sz="1600" dirty="0"/>
              <a:t> </a:t>
            </a:r>
            <a:r>
              <a:rPr lang="en-US" sz="1600" dirty="0"/>
              <a:t>et al.  JAMA Intern Med. 2013 Oct;173(19):1821-7.</a:t>
            </a:r>
          </a:p>
        </p:txBody>
      </p:sp>
    </p:spTree>
    <p:extLst>
      <p:ext uri="{BB962C8B-B14F-4D97-AF65-F5344CB8AC3E}">
        <p14:creationId xmlns:p14="http://schemas.microsoft.com/office/powerpoint/2010/main" val="49156956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ραβδομυόλυσης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l-GR" b="1" dirty="0"/>
              <a:t>Συμπτώματα</a:t>
            </a:r>
            <a:r>
              <a:rPr lang="en-US" b="1" dirty="0"/>
              <a:t>:</a:t>
            </a:r>
            <a:endParaRPr lang="el-GR" b="1" dirty="0"/>
          </a:p>
          <a:p>
            <a:r>
              <a:rPr lang="el-GR" dirty="0"/>
              <a:t> Μυαλγίες </a:t>
            </a:r>
          </a:p>
          <a:p>
            <a:r>
              <a:rPr lang="el-GR" dirty="0"/>
              <a:t>Αδυναμία</a:t>
            </a:r>
          </a:p>
          <a:p>
            <a:r>
              <a:rPr lang="el-GR" dirty="0"/>
              <a:t>Σκουρόχρωμα ούρα</a:t>
            </a:r>
          </a:p>
          <a:p>
            <a:pPr>
              <a:buNone/>
            </a:pP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Σπανιότερα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el-GR" sz="24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Πυρετός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Ταχυκαρδία</a:t>
            </a:r>
          </a:p>
          <a:p>
            <a:pPr>
              <a:buFont typeface="Courier New" pitchFamily="49" charset="0"/>
              <a:buChar char="o"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Έμετοι</a:t>
            </a:r>
          </a:p>
          <a:p>
            <a:pPr>
              <a:buFont typeface="Courier New" pitchFamily="49" charset="0"/>
              <a:buChar char="o"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Κοιλιακό άλγος</a:t>
            </a:r>
          </a:p>
          <a:p>
            <a:pPr>
              <a:buFont typeface="Courier New" pitchFamily="49" charset="0"/>
              <a:buChar char="o"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Σύγχυση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/>
              <a:t>Σημεία </a:t>
            </a:r>
          </a:p>
          <a:p>
            <a:r>
              <a:rPr lang="el-GR" dirty="0"/>
              <a:t>Μυική αδυναμία</a:t>
            </a:r>
          </a:p>
          <a:p>
            <a:r>
              <a:rPr lang="el-GR" dirty="0"/>
              <a:t>Οίδημα</a:t>
            </a:r>
          </a:p>
          <a:p>
            <a:pPr>
              <a:buNone/>
            </a:pP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867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B39D5278-FE36-0645-ABD0-9A6E3A8D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b="1" dirty="0">
                <a:solidFill>
                  <a:schemeClr val="tx1"/>
                </a:solidFill>
              </a:rPr>
              <a:t>Οξεία Νεφρική Βλάβη (ΟΝΒ)</a:t>
            </a:r>
            <a:endParaRPr lang="en-US" altLang="el-GR" sz="3600" b="1" dirty="0">
              <a:solidFill>
                <a:schemeClr val="tx1"/>
              </a:solidFill>
            </a:endParaRP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915EC58F-7626-5249-9D27-6C2745CAC92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l-GR" altLang="el-GR" dirty="0"/>
              <a:t>Κλινικό σύνδρομο που χαρακτηρίζεται από </a:t>
            </a:r>
            <a:r>
              <a:rPr lang="el-GR" altLang="el-GR" b="1" dirty="0"/>
              <a:t>αιφνίδια έκπτωση της νεφρικής λειτουργίας </a:t>
            </a:r>
            <a:r>
              <a:rPr lang="el-GR" altLang="el-GR" dirty="0"/>
              <a:t>που οδηγεί σε κατακράτηση αζωτούχων και άλλων </a:t>
            </a:r>
            <a:r>
              <a:rPr lang="el-GR" altLang="el-GR" dirty="0" err="1"/>
              <a:t>προιόντων</a:t>
            </a:r>
            <a:r>
              <a:rPr lang="el-GR" altLang="el-GR" dirty="0"/>
              <a:t> του μεταβολισμού. </a:t>
            </a:r>
          </a:p>
          <a:p>
            <a:pPr eaLnBrk="1" hangingPunct="1"/>
            <a:endParaRPr lang="el-GR" altLang="el-GR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Εργαστηριακά ευρήματα ραβδομυόλυσης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Ορός αίματος</a:t>
            </a:r>
          </a:p>
          <a:p>
            <a:r>
              <a:rPr lang="en-US" dirty="0">
                <a:latin typeface="Calibri"/>
              </a:rPr>
              <a:t>↑↑</a:t>
            </a:r>
            <a:r>
              <a:rPr lang="el-GR" dirty="0">
                <a:latin typeface="Calibri"/>
              </a:rPr>
              <a:t> </a:t>
            </a:r>
            <a:r>
              <a:rPr lang="en-US" dirty="0">
                <a:latin typeface="Calibri"/>
              </a:rPr>
              <a:t>CPK </a:t>
            </a:r>
          </a:p>
          <a:p>
            <a:r>
              <a:rPr lang="el-GR" dirty="0">
                <a:latin typeface="Calibri"/>
              </a:rPr>
              <a:t>Συνήθως &gt; </a:t>
            </a:r>
            <a:r>
              <a:rPr lang="en-US" dirty="0">
                <a:latin typeface="Calibri"/>
              </a:rPr>
              <a:t>x </a:t>
            </a:r>
            <a:r>
              <a:rPr lang="el-GR" dirty="0">
                <a:latin typeface="Calibri"/>
              </a:rPr>
              <a:t>5 φορές του ανώτερου ορίου</a:t>
            </a:r>
          </a:p>
          <a:p>
            <a:r>
              <a:rPr lang="el-GR" dirty="0">
                <a:latin typeface="Calibri"/>
              </a:rPr>
              <a:t>&gt;1500</a:t>
            </a:r>
            <a:r>
              <a:rPr lang="en-US" dirty="0">
                <a:latin typeface="Calibri"/>
              </a:rPr>
              <a:t> units/L </a:t>
            </a:r>
            <a:r>
              <a:rPr lang="el-GR" dirty="0">
                <a:latin typeface="Calibri"/>
              </a:rPr>
              <a:t> έως και</a:t>
            </a:r>
          </a:p>
          <a:p>
            <a:r>
              <a:rPr lang="el-GR" dirty="0">
                <a:latin typeface="Calibri"/>
              </a:rPr>
              <a:t>&gt;100.000 </a:t>
            </a:r>
            <a:r>
              <a:rPr lang="en-US" dirty="0">
                <a:latin typeface="Calibri"/>
              </a:rPr>
              <a:t>units/L</a:t>
            </a:r>
            <a:endParaRPr lang="el-GR" dirty="0">
              <a:latin typeface="Calibri"/>
            </a:endParaRPr>
          </a:p>
          <a:p>
            <a:endParaRPr lang="en-US" b="1" dirty="0">
              <a:latin typeface="Calibri"/>
            </a:endParaRPr>
          </a:p>
          <a:p>
            <a:endParaRPr lang="en-US" b="1" dirty="0">
              <a:latin typeface="Calibri"/>
            </a:endParaRP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Ούρα</a:t>
            </a:r>
          </a:p>
          <a:p>
            <a:r>
              <a:rPr lang="el-GR" dirty="0"/>
              <a:t>Σκουρόχρωμα ούρα</a:t>
            </a:r>
          </a:p>
          <a:p>
            <a:r>
              <a:rPr lang="el-GR" dirty="0"/>
              <a:t>Αιμοσφαιρίνη (++)</a:t>
            </a:r>
          </a:p>
          <a:p>
            <a:r>
              <a:rPr lang="el-GR" dirty="0"/>
              <a:t>Χωρίς </a:t>
            </a:r>
            <a:r>
              <a:rPr lang="en-US" dirty="0"/>
              <a:t>RBCs</a:t>
            </a:r>
            <a:endParaRPr lang="el-GR" dirty="0"/>
          </a:p>
          <a:p>
            <a:endParaRPr lang="en-US" dirty="0"/>
          </a:p>
          <a:p>
            <a:endParaRPr lang="el-GR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514600" y="4114800"/>
            <a:ext cx="4267200" cy="1905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Μέση</a:t>
            </a:r>
            <a:r>
              <a:rPr lang="en-US" sz="2800" b="1" dirty="0"/>
              <a:t> </a:t>
            </a:r>
            <a:r>
              <a:rPr lang="el-GR" sz="2800" b="1" dirty="0"/>
              <a:t>τιμή </a:t>
            </a:r>
            <a:r>
              <a:rPr lang="en-US" sz="2800" b="1" dirty="0"/>
              <a:t>CPK:                </a:t>
            </a:r>
            <a:r>
              <a:rPr lang="el-GR" sz="2800" b="1" dirty="0"/>
              <a:t>10000-25000</a:t>
            </a:r>
            <a:r>
              <a:rPr lang="en-US" sz="2800" b="1" dirty="0"/>
              <a:t> units/L</a:t>
            </a:r>
          </a:p>
        </p:txBody>
      </p:sp>
    </p:spTree>
    <p:extLst>
      <p:ext uri="{BB962C8B-B14F-4D97-AF65-F5344CB8AC3E}">
        <p14:creationId xmlns:p14="http://schemas.microsoft.com/office/powerpoint/2010/main" val="328848533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l-GR" b="1" dirty="0"/>
              <a:t>ΟΝΒ από ελαφρές </a:t>
            </a:r>
            <a:r>
              <a:rPr lang="el-GR" b="1" dirty="0" err="1"/>
              <a:t>αλύσεις</a:t>
            </a:r>
            <a:br>
              <a:rPr lang="en-US" b="1" dirty="0"/>
            </a:br>
            <a:r>
              <a:rPr lang="el-GR" sz="2400" dirty="0"/>
              <a:t>(</a:t>
            </a:r>
            <a:r>
              <a:rPr lang="en-US" sz="2400" dirty="0"/>
              <a:t>cast nephropathy or myeloma </a:t>
            </a:r>
            <a:r>
              <a:rPr lang="en-US" sz="2400" dirty="0" err="1"/>
              <a:t>kindey</a:t>
            </a:r>
            <a:r>
              <a:rPr lang="el-GR" sz="2400" dirty="0"/>
              <a:t>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  <a:p>
            <a:pPr marL="0" indent="0">
              <a:buNone/>
            </a:pPr>
            <a:r>
              <a:rPr lang="el-GR" b="1" dirty="0"/>
              <a:t>Πολλαπλό </a:t>
            </a:r>
            <a:r>
              <a:rPr lang="el-GR" b="1" dirty="0" err="1"/>
              <a:t>μυέλωμα</a:t>
            </a:r>
            <a:endParaRPr lang="el-GR" b="1" dirty="0"/>
          </a:p>
          <a:p>
            <a:r>
              <a:rPr lang="el-GR" sz="2400" dirty="0"/>
              <a:t>Νόσος </a:t>
            </a:r>
            <a:r>
              <a:rPr lang="el-GR" sz="2400" dirty="0">
                <a:latin typeface="Calibri"/>
              </a:rPr>
              <a:t>↑ ηλικίας (γυναίκες&gt;70, άνδρες &gt;80 ετών)</a:t>
            </a:r>
          </a:p>
          <a:p>
            <a:r>
              <a:rPr lang="el-GR" sz="2400" dirty="0">
                <a:latin typeface="Calibri"/>
              </a:rPr>
              <a:t>1%  όλων των κακοηθειών</a:t>
            </a:r>
          </a:p>
          <a:p>
            <a:r>
              <a:rPr lang="el-GR" sz="2400" dirty="0">
                <a:latin typeface="Calibri"/>
              </a:rPr>
              <a:t>&gt;10% των αιματολογικών κακοηθειών</a:t>
            </a:r>
          </a:p>
          <a:p>
            <a:r>
              <a:rPr lang="el-GR" sz="2400" dirty="0">
                <a:latin typeface="Calibri"/>
              </a:rPr>
              <a:t>4-5 νέες περιπτώσεις/100.000/έτος</a:t>
            </a:r>
          </a:p>
          <a:p>
            <a:r>
              <a:rPr lang="el-GR" sz="2400" dirty="0">
                <a:latin typeface="Calibri"/>
              </a:rPr>
              <a:t>Νεφρική δυσλειτουργία (</a:t>
            </a:r>
            <a:r>
              <a:rPr lang="en-US" sz="2400" dirty="0" err="1">
                <a:latin typeface="Calibri"/>
              </a:rPr>
              <a:t>creat</a:t>
            </a:r>
            <a:r>
              <a:rPr lang="en-US" sz="2400" dirty="0">
                <a:latin typeface="Calibri"/>
              </a:rPr>
              <a:t>&gt;1.5mg/dl) </a:t>
            </a:r>
            <a:r>
              <a:rPr lang="el-GR" sz="2400" dirty="0">
                <a:latin typeface="Calibri"/>
              </a:rPr>
              <a:t>παρατηρείται στο 50% των</a:t>
            </a:r>
            <a:r>
              <a:rPr lang="en-US" sz="2400" dirty="0">
                <a:latin typeface="Calibri"/>
              </a:rPr>
              <a:t> </a:t>
            </a:r>
            <a:r>
              <a:rPr lang="el-GR" sz="2400" dirty="0">
                <a:latin typeface="Calibri"/>
              </a:rPr>
              <a:t>ασθενών στη διάγνωση</a:t>
            </a:r>
          </a:p>
          <a:p>
            <a:r>
              <a:rPr lang="el-GR" sz="2400" dirty="0">
                <a:latin typeface="Calibri"/>
              </a:rPr>
              <a:t>Στην πλειψηφία η βλάβη είναι αναστρέψιμη</a:t>
            </a:r>
          </a:p>
          <a:p>
            <a:r>
              <a:rPr lang="el-GR" sz="2400" dirty="0">
                <a:latin typeface="Calibri"/>
              </a:rPr>
              <a:t>Στο 10% είναι σοβαρή , απαιτεί αιμοκάθαρση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845431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Πολλαπλό μυέλωμα (ΠΜ)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Νεοπλασματική υπερπλασία ενός κλώνου πλασματοκυττάρων που παράγει μια μονοκλωνική ανοσοσφαιρίνη. </a:t>
            </a:r>
          </a:p>
          <a:p>
            <a:r>
              <a:rPr lang="el-GR" sz="2400" dirty="0"/>
              <a:t>Ο κλώνος πολλαπλασιάζεται στον μυελό των οστών και οδηγεί σε εκσεσημασμένη οστική καταστροφή με οστεολυτικές βλάβες, οστεοπενία και παθολογικά κατάγματα.</a:t>
            </a:r>
          </a:p>
        </p:txBody>
      </p:sp>
      <p:sp>
        <p:nvSpPr>
          <p:cNvPr id="4" name="Επεξήγηση με παραλληλόγραμμο 3">
            <a:extLst>
              <a:ext uri="{FF2B5EF4-FFF2-40B4-BE49-F238E27FC236}">
                <a16:creationId xmlns:a16="http://schemas.microsoft.com/office/drawing/2014/main" id="{740CF045-E091-B745-9834-7AD2FC5DFAF4}"/>
              </a:ext>
            </a:extLst>
          </p:cNvPr>
          <p:cNvSpPr/>
          <p:nvPr/>
        </p:nvSpPr>
        <p:spPr>
          <a:xfrm>
            <a:off x="1905000" y="3505200"/>
            <a:ext cx="6553200" cy="2727959"/>
          </a:xfrm>
          <a:prstGeom prst="wedgeRectCallout">
            <a:avLst>
              <a:gd name="adj1" fmla="val -21817"/>
              <a:gd name="adj2" fmla="val -60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l-GR" sz="2000" b="1" dirty="0">
                <a:solidFill>
                  <a:schemeClr val="tx1"/>
                </a:solidFill>
              </a:rPr>
              <a:t>Διαγνωστικά κριτήρια ΠΜ</a:t>
            </a:r>
          </a:p>
          <a:p>
            <a:pPr>
              <a:buNone/>
            </a:pPr>
            <a:r>
              <a:rPr lang="el-GR" sz="2000" b="1" dirty="0">
                <a:solidFill>
                  <a:schemeClr val="tx1"/>
                </a:solidFill>
              </a:rPr>
              <a:t>Τουλάχιστον 2 από τα παρακάτω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&gt;20% διήθηση του μυελού στην ΟΜΒ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err="1">
                <a:solidFill>
                  <a:schemeClr val="tx1"/>
                </a:solidFill>
              </a:rPr>
              <a:t>Μονοκλωνική</a:t>
            </a:r>
            <a:r>
              <a:rPr lang="el-GR" sz="2000" dirty="0">
                <a:solidFill>
                  <a:schemeClr val="tx1"/>
                </a:solidFill>
              </a:rPr>
              <a:t> </a:t>
            </a:r>
            <a:r>
              <a:rPr lang="el-GR" sz="2000" dirty="0" err="1">
                <a:solidFill>
                  <a:schemeClr val="tx1"/>
                </a:solidFill>
              </a:rPr>
              <a:t>πρωτείνη</a:t>
            </a:r>
            <a:r>
              <a:rPr lang="el-GR" sz="2000" dirty="0">
                <a:solidFill>
                  <a:schemeClr val="tx1"/>
                </a:solidFill>
              </a:rPr>
              <a:t> στον ορό (</a:t>
            </a:r>
            <a:r>
              <a:rPr lang="en-US" sz="2000" dirty="0">
                <a:solidFill>
                  <a:schemeClr val="tx1"/>
                </a:solidFill>
              </a:rPr>
              <a:t>IgG&gt;30g/L, IgA&gt;20g/L)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err="1">
                <a:solidFill>
                  <a:schemeClr val="tx1"/>
                </a:solidFill>
              </a:rPr>
              <a:t>Μονοκλωνικές</a:t>
            </a:r>
            <a:r>
              <a:rPr lang="el-GR" sz="2000" dirty="0">
                <a:solidFill>
                  <a:schemeClr val="tx1"/>
                </a:solidFill>
              </a:rPr>
              <a:t> ελαφρές </a:t>
            </a:r>
            <a:r>
              <a:rPr lang="el-GR" sz="2000" dirty="0" err="1">
                <a:solidFill>
                  <a:schemeClr val="tx1"/>
                </a:solidFill>
              </a:rPr>
              <a:t>αλύσεις</a:t>
            </a:r>
            <a:r>
              <a:rPr lang="el-GR" sz="2000" dirty="0">
                <a:solidFill>
                  <a:schemeClr val="tx1"/>
                </a:solidFill>
              </a:rPr>
              <a:t> στα ούρα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Οστεολυτικές βλάβες</a:t>
            </a:r>
          </a:p>
        </p:txBody>
      </p:sp>
    </p:spTree>
    <p:extLst>
      <p:ext uri="{BB962C8B-B14F-4D97-AF65-F5344CB8AC3E}">
        <p14:creationId xmlns:p14="http://schemas.microsoft.com/office/powerpoint/2010/main" val="395953891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στη διάγνωση, Ν=1027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Αναιμία, 73% </a:t>
            </a:r>
          </a:p>
          <a:p>
            <a:r>
              <a:rPr lang="el-GR" dirty="0"/>
              <a:t>Οστικά άλγη 58%</a:t>
            </a:r>
          </a:p>
          <a:p>
            <a:r>
              <a:rPr lang="el-GR" dirty="0"/>
              <a:t> </a:t>
            </a:r>
            <a:r>
              <a:rPr lang="el-GR" dirty="0">
                <a:latin typeface="Calibri"/>
              </a:rPr>
              <a:t>↑ κρεατινίνη ορού 48%</a:t>
            </a:r>
          </a:p>
          <a:p>
            <a:r>
              <a:rPr lang="el-GR" dirty="0">
                <a:latin typeface="Calibri"/>
              </a:rPr>
              <a:t>Γενικευμένη αδυναμία, κακουχία 32%</a:t>
            </a:r>
          </a:p>
          <a:p>
            <a:r>
              <a:rPr lang="el-GR" dirty="0">
                <a:latin typeface="Calibri"/>
              </a:rPr>
              <a:t>Υπερασβεστιαιμία 28%</a:t>
            </a:r>
          </a:p>
          <a:p>
            <a:r>
              <a:rPr lang="el-GR" dirty="0">
                <a:latin typeface="Calibri"/>
              </a:rPr>
              <a:t>Απώλεια βάρους 24%</a:t>
            </a:r>
            <a:r>
              <a:rPr lang="en-US" dirty="0">
                <a:latin typeface="Calibri"/>
              </a:rPr>
              <a:t> </a:t>
            </a:r>
            <a:r>
              <a:rPr lang="el-GR" dirty="0">
                <a:latin typeface="Calibri"/>
              </a:rPr>
              <a:t>(50%, απώλεια </a:t>
            </a:r>
            <a:r>
              <a:rPr lang="en-US" dirty="0"/>
              <a:t>≥ </a:t>
            </a:r>
            <a:r>
              <a:rPr lang="el-GR" dirty="0"/>
              <a:t>9</a:t>
            </a:r>
            <a:r>
              <a:rPr lang="en-US" dirty="0"/>
              <a:t> kg</a:t>
            </a:r>
            <a:r>
              <a:rPr lang="el-GR" dirty="0"/>
              <a:t>)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600200" y="5821234"/>
            <a:ext cx="716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Kyle RA, </a:t>
            </a:r>
            <a:r>
              <a:rPr lang="en-US" sz="1600" dirty="0">
                <a:latin typeface="Calibri" pitchFamily="34" charset="0"/>
              </a:rPr>
              <a:t>et al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 Mayo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Clin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Proc. 2003 Jan;78(1):21-33.  </a:t>
            </a:r>
          </a:p>
        </p:txBody>
      </p:sp>
    </p:spTree>
    <p:extLst>
      <p:ext uri="{BB962C8B-B14F-4D97-AF65-F5344CB8AC3E}">
        <p14:creationId xmlns:p14="http://schemas.microsoft.com/office/powerpoint/2010/main" val="138029773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Μυελωματικός νεφρός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Οι ελαφρές αλυσίδες καθιζάνουν στα σωληνάρια (σύνδεση με την πρωτείνη </a:t>
            </a:r>
            <a:r>
              <a:rPr lang="en-US" dirty="0"/>
              <a:t>Tamm-</a:t>
            </a:r>
            <a:r>
              <a:rPr lang="en-US" dirty="0" err="1"/>
              <a:t>Horsfall</a:t>
            </a:r>
            <a:r>
              <a:rPr lang="el-GR" dirty="0"/>
              <a:t>).</a:t>
            </a:r>
          </a:p>
          <a:p>
            <a:r>
              <a:rPr lang="el-GR" dirty="0"/>
              <a:t>Σχηματίζονται πυκνοί, αποφρακτικοί, κύλινδροι στα άπω και αθροιστικά σωληνάρια.</a:t>
            </a:r>
          </a:p>
          <a:p>
            <a:r>
              <a:rPr lang="el-GR" dirty="0"/>
              <a:t>Αναπτύσεται γιγαντοκυτταρική αντίδραση, διάμεση φλεγμονή και ίνωση. </a:t>
            </a:r>
          </a:p>
          <a:p>
            <a:r>
              <a:rPr lang="el-GR" dirty="0"/>
              <a:t>Οι κύλινδροι που αποφράσσουν προκαλούν ρήξη των των σωληναρίων και έξοδο των μονοκλωνικών αλύσεων στο διάμεσο χώρο.</a:t>
            </a:r>
          </a:p>
          <a:p>
            <a:endParaRPr lang="en-US" dirty="0"/>
          </a:p>
        </p:txBody>
      </p:sp>
      <p:pic>
        <p:nvPicPr>
          <p:cNvPr id="5" name="Content Placeholder 4" descr="757190-fig-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32325" y="2096296"/>
            <a:ext cx="4041775" cy="3176583"/>
          </a:xfrm>
        </p:spPr>
      </p:pic>
    </p:spTree>
    <p:extLst>
      <p:ext uri="{BB962C8B-B14F-4D97-AF65-F5344CB8AC3E}">
        <p14:creationId xmlns:p14="http://schemas.microsoft.com/office/powerpoint/2010/main" val="347268765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Παράγοντες κινδύνου για ΟΝΒ στο ΠΜ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Υπογκαιμία 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</a:rPr>
              <a:t>(η επιβράδυνση της ροής στα σωληνάρια ευνοεί την καθίζιση και το σχηματισμό κυλίνδρων)</a:t>
            </a:r>
          </a:p>
          <a:p>
            <a:r>
              <a:rPr lang="el-GR" dirty="0"/>
              <a:t>Διουρητικά της αγκύλης 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latin typeface="Calibri"/>
              </a:rPr>
              <a:t>↑ Ca </a:t>
            </a:r>
            <a:r>
              <a:rPr lang="el-GR" dirty="0">
                <a:latin typeface="Calibri"/>
              </a:rPr>
              <a:t>των ούρων 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(υπερασβεστιαιμία)</a:t>
            </a:r>
          </a:p>
          <a:p>
            <a:r>
              <a:rPr lang="el-GR" dirty="0">
                <a:latin typeface="Calibri"/>
              </a:rPr>
              <a:t>Σκιαγραφικά 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(αντιδούν με τις ελαφρές αλυσίδες και ευνοούν την ενδοσωληναριακή απόφραξη)</a:t>
            </a:r>
          </a:p>
          <a:p>
            <a:r>
              <a:rPr lang="el-GR" dirty="0">
                <a:latin typeface="Calibri"/>
              </a:rPr>
              <a:t>ΜΣΑΦ 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(7-18% είχαν λάβει)</a:t>
            </a:r>
          </a:p>
          <a:p>
            <a:r>
              <a:rPr lang="el-GR" dirty="0">
                <a:latin typeface="Calibri"/>
              </a:rPr>
              <a:t>Το είδος της ελαφράς αλυσίδας.</a:t>
            </a:r>
            <a:endParaRPr lang="el-GR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8486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chemeClr val="tx1"/>
                </a:solidFill>
              </a:rPr>
              <a:t>Κίνδυνος για ΟΝΒ και χαρακτηριστικά της ελαφράς αλυσίδας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34440"/>
            <a:ext cx="4041648" cy="4937760"/>
          </a:xfrm>
        </p:spPr>
        <p:txBody>
          <a:bodyPr>
            <a:normAutofit/>
          </a:bodyPr>
          <a:lstStyle/>
          <a:p>
            <a:r>
              <a:rPr lang="el-GR" sz="2400" dirty="0"/>
              <a:t>Συγγένεια με την πρωτείνη </a:t>
            </a:r>
            <a:r>
              <a:rPr lang="en-US" sz="2400" dirty="0"/>
              <a:t>Tamm-</a:t>
            </a:r>
            <a:r>
              <a:rPr lang="en-US" sz="2400" dirty="0" err="1"/>
              <a:t>Horsfall</a:t>
            </a:r>
            <a:r>
              <a:rPr lang="el-GR" sz="2400" dirty="0"/>
              <a:t>.</a:t>
            </a:r>
          </a:p>
          <a:p>
            <a:r>
              <a:rPr lang="el-GR" sz="2400" dirty="0"/>
              <a:t>Ισοηλεκτρικό σημείο της ελαφράς αλυσίδας.</a:t>
            </a:r>
          </a:p>
          <a:p>
            <a:r>
              <a:rPr lang="el-GR" sz="2400" dirty="0"/>
              <a:t>Η πρωτείνη </a:t>
            </a:r>
            <a:r>
              <a:rPr lang="en-US" sz="2400" dirty="0"/>
              <a:t>Tamm-</a:t>
            </a:r>
            <a:r>
              <a:rPr lang="en-US" sz="2400" dirty="0" err="1"/>
              <a:t>Horsfall</a:t>
            </a:r>
            <a:r>
              <a:rPr lang="el-GR" sz="2400" dirty="0"/>
              <a:t>  έχει ανιονικό φορτίο.</a:t>
            </a:r>
          </a:p>
          <a:p>
            <a:r>
              <a:rPr lang="el-GR" sz="2400" dirty="0"/>
              <a:t>Οι ελαφρές αλυσίδες έχουν κατιονικό φορτίο.</a:t>
            </a:r>
            <a:endParaRPr lang="en-US" sz="2400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4876800" y="1447800"/>
            <a:ext cx="3886200" cy="2362200"/>
          </a:xfrm>
          <a:prstGeom prst="wedgeRectCallout">
            <a:avLst>
              <a:gd name="adj1" fmla="val -60302"/>
              <a:gd name="adj2" fmla="val -34899"/>
            </a:avLst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Η αλκαλοποίηση των ούρων βοηθάει στο να γίνουν οι ελαφρές αλυσίδες λιγότερο κατιονικές ή και ανιονικές</a:t>
            </a:r>
            <a:r>
              <a:rPr lang="el-GR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381807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Διάγνωση της ΟΝΒ από ελαφρές αλυσίδες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el-GR" sz="2400" dirty="0"/>
          </a:p>
          <a:p>
            <a:r>
              <a:rPr lang="el-GR" sz="2000" dirty="0"/>
              <a:t>Κάθε ασθενής &gt;40 ετών με αύξηση της κρεατινίνης σε χρόνο λιγότερο από 6 μήνες και χωρίς ευρήματα από την μικροσκοπική ανάλυση ούρων πρέπει να ελέγχεται.</a:t>
            </a:r>
          </a:p>
          <a:p>
            <a:r>
              <a:rPr lang="el-GR" sz="2000" dirty="0"/>
              <a:t>Η διάγνωση τίθεται με την βιοψία νεφρού.</a:t>
            </a:r>
          </a:p>
          <a:p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207002" cy="4879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/>
              <a:t>	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Εργαστηριακός έλεγχος</a:t>
            </a:r>
          </a:p>
          <a:p>
            <a:r>
              <a:rPr lang="el-GR" sz="2000" dirty="0"/>
              <a:t>Ανίχνευση και προσδιορισμός των κ και λ ελαφρών αλύσεων στον ορό.</a:t>
            </a:r>
          </a:p>
          <a:p>
            <a:r>
              <a:rPr lang="el-GR" sz="2000" dirty="0"/>
              <a:t>Ο φυσιολογικός λόγος  κ/λ είναι 0.26-1.65</a:t>
            </a:r>
          </a:p>
          <a:p>
            <a:r>
              <a:rPr lang="el-GR" sz="2000" dirty="0"/>
              <a:t>Ηλεκτροφόρηση λευκωμάτων ορού</a:t>
            </a:r>
          </a:p>
          <a:p>
            <a:r>
              <a:rPr lang="el-GR" sz="2000" dirty="0"/>
              <a:t>Πρωτείνη ούρων 24-ωρου</a:t>
            </a:r>
          </a:p>
          <a:p>
            <a:r>
              <a:rPr lang="el-GR" sz="2000" dirty="0"/>
              <a:t>Ανοσοκαθήλωση ορού </a:t>
            </a:r>
            <a:endParaRPr lang="en-US" sz="2000" dirty="0"/>
          </a:p>
          <a:p>
            <a:r>
              <a:rPr lang="el-GR" sz="2000" dirty="0"/>
              <a:t>Ανοσοκαθήλωση ούρων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801254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Φάρμακα με άμεση τοξικότητα στο σωληναριακό επιθήλιο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accent1"/>
                </a:solidFill>
              </a:rPr>
              <a:t>	</a:t>
            </a:r>
          </a:p>
          <a:p>
            <a:pPr>
              <a:buNone/>
            </a:pPr>
            <a:r>
              <a:rPr lang="el-GR" b="1" dirty="0">
                <a:solidFill>
                  <a:srgbClr val="5D95A7"/>
                </a:solidFill>
              </a:rPr>
              <a:t>Αντιμικροβιακοί</a:t>
            </a:r>
            <a:r>
              <a:rPr lang="en-US" b="1" dirty="0">
                <a:solidFill>
                  <a:srgbClr val="5D95A7"/>
                </a:solidFill>
              </a:rPr>
              <a:t> </a:t>
            </a:r>
            <a:r>
              <a:rPr lang="el-GR" b="1" dirty="0">
                <a:solidFill>
                  <a:srgbClr val="5D95A7"/>
                </a:solidFill>
              </a:rPr>
              <a:t>παράγοντες</a:t>
            </a:r>
          </a:p>
          <a:p>
            <a:r>
              <a:rPr lang="el-GR" dirty="0"/>
              <a:t>Αμινογλυκοσίδες</a:t>
            </a:r>
          </a:p>
          <a:p>
            <a:r>
              <a:rPr lang="el-GR" dirty="0"/>
              <a:t>Βανκομυκίνη </a:t>
            </a:r>
          </a:p>
          <a:p>
            <a:r>
              <a:rPr lang="el-GR" dirty="0"/>
              <a:t>Αμφοτερικίνη Β</a:t>
            </a:r>
          </a:p>
          <a:p>
            <a:r>
              <a:rPr lang="el-GR" dirty="0"/>
              <a:t>Πενταμιδίνη</a:t>
            </a:r>
          </a:p>
          <a:p>
            <a:r>
              <a:rPr lang="en-US" dirty="0" err="1"/>
              <a:t>Foscarmet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l-GR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	 </a:t>
            </a:r>
            <a:endParaRPr lang="en-US" dirty="0"/>
          </a:p>
          <a:p>
            <a:pPr>
              <a:buNone/>
            </a:pPr>
            <a:r>
              <a:rPr lang="el-GR" b="1" dirty="0">
                <a:solidFill>
                  <a:schemeClr val="accent1"/>
                </a:solidFill>
              </a:rPr>
              <a:t>Άλλα φάρμακα</a:t>
            </a:r>
          </a:p>
          <a:p>
            <a:r>
              <a:rPr lang="el-GR" dirty="0"/>
              <a:t>Λίθιο</a:t>
            </a:r>
          </a:p>
          <a:p>
            <a:r>
              <a:rPr lang="el-GR" dirty="0"/>
              <a:t>Ακεταμινοφαίνη</a:t>
            </a:r>
          </a:p>
          <a:p>
            <a:r>
              <a:rPr lang="el-GR" dirty="0"/>
              <a:t>Σκιαγραφικά </a:t>
            </a:r>
          </a:p>
          <a:p>
            <a:r>
              <a:rPr lang="el-GR" dirty="0"/>
              <a:t>Αναγεννητικοί παράγοντες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1791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ΟΝΒ από αμινογλυκοσίδες 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3000" b="1" dirty="0">
                <a:solidFill>
                  <a:schemeClr val="accent1"/>
                </a:solidFill>
              </a:rPr>
              <a:t>Χαρακτηριστικά</a:t>
            </a:r>
          </a:p>
          <a:p>
            <a:r>
              <a:rPr lang="el-GR" dirty="0"/>
              <a:t>Μη ολιγουρική συνήθως.</a:t>
            </a:r>
          </a:p>
          <a:p>
            <a:r>
              <a:rPr lang="el-GR" dirty="0"/>
              <a:t>Προοδευτική εγκατάσταση (5-7) μέρες μετά την έναρξη.</a:t>
            </a:r>
          </a:p>
          <a:p>
            <a:r>
              <a:rPr lang="el-GR" dirty="0">
                <a:latin typeface="Calibri" pitchFamily="34" charset="0"/>
              </a:rPr>
              <a:t>Συνήθως η επιδείνωση της νεφρικής λειτουργίας ανακάμπτει με την διακοπή του φαρμάκου.</a:t>
            </a:r>
            <a:endParaRPr lang="el-GR" dirty="0"/>
          </a:p>
          <a:p>
            <a:pPr eaLnBrk="1" hangingPunct="1"/>
            <a:endParaRPr lang="el-GR" dirty="0">
              <a:latin typeface="Calibri" pitchFamily="34" charset="0"/>
            </a:endParaRPr>
          </a:p>
          <a:p>
            <a:pPr eaLnBrk="1" hangingPunct="1"/>
            <a:endParaRPr lang="el-GR" dirty="0">
              <a:latin typeface="Calibri" pitchFamily="34" charset="0"/>
            </a:endParaRPr>
          </a:p>
          <a:p>
            <a:pPr eaLnBrk="1" hangingPunct="1"/>
            <a:endParaRPr lang="el-GR" dirty="0">
              <a:latin typeface="Calibri" pitchFamily="34" charset="0"/>
            </a:endParaRPr>
          </a:p>
          <a:p>
            <a:pPr eaLnBrk="1" hangingPunct="1"/>
            <a:endParaRPr lang="el-GR" dirty="0">
              <a:latin typeface="Calibri" pitchFamily="34" charset="0"/>
            </a:endParaRPr>
          </a:p>
          <a:p>
            <a:pPr eaLnBrk="1" hangingPunct="1"/>
            <a:endParaRPr lang="el-GR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2057400"/>
            <a:ext cx="3657600" cy="2057400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l-GR" sz="3000" b="1" dirty="0">
                <a:solidFill>
                  <a:schemeClr val="accent1"/>
                </a:solidFill>
              </a:rPr>
              <a:t>	</a:t>
            </a:r>
            <a:r>
              <a:rPr lang="el-GR" sz="2400" b="1" dirty="0">
                <a:latin typeface="Calibri" pitchFamily="34" charset="0"/>
              </a:rPr>
              <a:t>Συχνή παρακολούθηση των επιπέδων του φαρμάκου για την αποφυγή τοξικότητας</a:t>
            </a:r>
            <a:endParaRPr lang="en-US" sz="2400" b="1" dirty="0">
              <a:latin typeface="Calibri" pitchFamily="34" charset="0"/>
            </a:endParaRPr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97794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3">
            <a:extLst>
              <a:ext uri="{FF2B5EF4-FFF2-40B4-BE49-F238E27FC236}">
                <a16:creationId xmlns:a16="http://schemas.microsoft.com/office/drawing/2014/main" id="{0756A99D-7E7C-7049-BB7D-7522D96D7F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eaLnBrk="1" hangingPunct="1"/>
            <a:r>
              <a:rPr lang="el-GR" altLang="el-GR" sz="2800" b="1"/>
              <a:t>Οξεία Νεφρική </a:t>
            </a:r>
          </a:p>
          <a:p>
            <a:pPr eaLnBrk="1" hangingPunct="1">
              <a:buFont typeface="Wingdings 3" pitchFamily="2" charset="2"/>
              <a:buNone/>
            </a:pPr>
            <a:r>
              <a:rPr lang="el-GR" altLang="el-GR" sz="2800" b="1"/>
              <a:t>	</a:t>
            </a:r>
            <a:r>
              <a:rPr lang="el-GR" altLang="el-GR" sz="4000" b="1"/>
              <a:t>Βλάβη</a:t>
            </a:r>
            <a:endParaRPr lang="en-US" altLang="el-GR" sz="4000"/>
          </a:p>
        </p:txBody>
      </p:sp>
      <p:sp>
        <p:nvSpPr>
          <p:cNvPr id="16386" name="Content Placeholder 4">
            <a:extLst>
              <a:ext uri="{FF2B5EF4-FFF2-40B4-BE49-F238E27FC236}">
                <a16:creationId xmlns:a16="http://schemas.microsoft.com/office/drawing/2014/main" id="{A9C2BF0C-038D-154D-871E-74BC291DD59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pPr eaLnBrk="1" hangingPunct="1"/>
            <a:r>
              <a:rPr lang="el-GR" altLang="el-GR" sz="2800" b="1"/>
              <a:t>Οξεία Νεφρική </a:t>
            </a:r>
            <a:r>
              <a:rPr lang="el-GR" altLang="el-GR" sz="3600" b="1"/>
              <a:t>Ανεπάρκεια</a:t>
            </a:r>
            <a:br>
              <a:rPr lang="en-US" altLang="el-GR" sz="3600" b="1"/>
            </a:br>
            <a:endParaRPr lang="en-US" altLang="el-GR" sz="3600"/>
          </a:p>
        </p:txBody>
      </p:sp>
      <p:sp>
        <p:nvSpPr>
          <p:cNvPr id="6" name="5 - Επεξήγηση με παραλληλόγραμμο">
            <a:extLst>
              <a:ext uri="{FF2B5EF4-FFF2-40B4-BE49-F238E27FC236}">
                <a16:creationId xmlns:a16="http://schemas.microsoft.com/office/drawing/2014/main" id="{B1B9E067-CB64-CF43-9D32-86D355C3435B}"/>
              </a:ext>
            </a:extLst>
          </p:cNvPr>
          <p:cNvSpPr/>
          <p:nvPr/>
        </p:nvSpPr>
        <p:spPr>
          <a:xfrm>
            <a:off x="685800" y="2971800"/>
            <a:ext cx="2590800" cy="2057400"/>
          </a:xfrm>
          <a:prstGeom prst="wedgeRectCallout">
            <a:avLst>
              <a:gd name="adj1" fmla="val -22972"/>
              <a:gd name="adj2" fmla="val -67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2400">
                <a:solidFill>
                  <a:srgbClr val="FFFFFF"/>
                </a:solidFill>
                <a:latin typeface="Calibri" panose="020F0502020204030204" pitchFamily="34" charset="0"/>
              </a:rPr>
              <a:t>Οι περισσότεροι ασθενείς έχουν ήπια βλάβη κ όχι ¨ανεπάρκεια¨!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el-GR" sz="2800" dirty="0"/>
              <a:t>Παράγοντες κινδύνου για ΟΝΒ από αμινογλυκοσίδες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Παρατεταμένη διάρκεια θεραπείας </a:t>
            </a:r>
          </a:p>
          <a:p>
            <a:r>
              <a:rPr lang="el-GR" sz="2400" dirty="0"/>
              <a:t>Μεγαλύτερη ηλικία</a:t>
            </a:r>
            <a:endParaRPr lang="en-US" sz="2400" dirty="0"/>
          </a:p>
          <a:p>
            <a:r>
              <a:rPr lang="el-GR" sz="2400" dirty="0"/>
              <a:t>Συν-νοσηρότητες </a:t>
            </a:r>
            <a:r>
              <a:rPr lang="el-GR" sz="2000" dirty="0">
                <a:solidFill>
                  <a:schemeClr val="bg2">
                    <a:lumMod val="25000"/>
                  </a:schemeClr>
                </a:solidFill>
              </a:rPr>
              <a:t>(π.χ  Σακχ.Διαβήτης)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l-GR" sz="2400" dirty="0"/>
              <a:t>Μειωμένος δραστικός όγκος αίματος</a:t>
            </a:r>
            <a:endParaRPr lang="en-US" sz="2400" dirty="0"/>
          </a:p>
          <a:p>
            <a:r>
              <a:rPr lang="el-GR" sz="2400" dirty="0"/>
              <a:t>Σήψη </a:t>
            </a:r>
            <a:endParaRPr lang="en-US" sz="2400" dirty="0"/>
          </a:p>
          <a:p>
            <a:r>
              <a:rPr lang="el-GR" sz="2400" dirty="0"/>
              <a:t>Άλλα φάρμακα </a:t>
            </a:r>
            <a:r>
              <a:rPr lang="el-GR" sz="2000" dirty="0">
                <a:solidFill>
                  <a:schemeClr val="bg2">
                    <a:lumMod val="25000"/>
                  </a:schemeClr>
                </a:solidFill>
              </a:rPr>
              <a:t>(ΜΣΑΦ, φουροσεμίδη, κυκλοσπορίνη, βανκομυκίνη)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l-GR" sz="2400" dirty="0"/>
              <a:t>Υψηλά επίπεδα φαρμάκου </a:t>
            </a:r>
            <a:endParaRPr lang="en-US" sz="2400" dirty="0"/>
          </a:p>
          <a:p>
            <a:r>
              <a:rPr lang="el-GR" sz="2400" dirty="0"/>
              <a:t>Είδος της αμινογλυκοσίδης </a:t>
            </a:r>
            <a:r>
              <a:rPr lang="el-GR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gentamycin</a:t>
            </a:r>
            <a:r>
              <a:rPr lang="en-US" sz="2400" b="1" dirty="0">
                <a:solidFill>
                  <a:srgbClr val="C00000"/>
                </a:solidFill>
              </a:rPr>
              <a:t>&gt;</a:t>
            </a:r>
            <a:r>
              <a:rPr lang="en-US" sz="2400" b="1" dirty="0" err="1">
                <a:solidFill>
                  <a:srgbClr val="C00000"/>
                </a:solidFill>
              </a:rPr>
              <a:t>tobramycin</a:t>
            </a:r>
            <a:r>
              <a:rPr lang="en-US" sz="2400" b="1" dirty="0">
                <a:solidFill>
                  <a:srgbClr val="C00000"/>
                </a:solidFill>
              </a:rPr>
              <a:t>&gt;</a:t>
            </a:r>
            <a:r>
              <a:rPr lang="en-US" sz="2400" b="1" dirty="0" err="1">
                <a:solidFill>
                  <a:srgbClr val="C00000"/>
                </a:solidFill>
              </a:rPr>
              <a:t>amicacin</a:t>
            </a:r>
            <a:r>
              <a:rPr lang="en-US" sz="2400" b="1" dirty="0">
                <a:solidFill>
                  <a:srgbClr val="C00000"/>
                </a:solidFill>
              </a:rPr>
              <a:t>&gt;</a:t>
            </a:r>
            <a:r>
              <a:rPr lang="en-US" sz="2400" b="1" dirty="0" err="1">
                <a:solidFill>
                  <a:srgbClr val="C00000"/>
                </a:solidFill>
              </a:rPr>
              <a:t>netilmycin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</a:p>
          <a:p>
            <a:r>
              <a:rPr lang="el-GR" sz="2400" dirty="0"/>
              <a:t>Σχήμα θεραπείας </a:t>
            </a:r>
            <a:r>
              <a:rPr lang="el-GR" sz="2400" b="1" dirty="0">
                <a:solidFill>
                  <a:srgbClr val="0070C0"/>
                </a:solidFill>
              </a:rPr>
              <a:t>(μονοδοσιακό σχήμα ↓ τοξικότητα)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603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Παράγοντες κινδύνου για ΟΝΒ από σκιαγραφικά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Υπογκαιμία </a:t>
            </a:r>
          </a:p>
          <a:p>
            <a:r>
              <a:rPr lang="el-GR" dirty="0"/>
              <a:t>Χρόνια νεφρική νόσος</a:t>
            </a:r>
            <a:r>
              <a:rPr lang="en-US" dirty="0"/>
              <a:t> (</a:t>
            </a:r>
            <a:r>
              <a:rPr lang="en-US" dirty="0" err="1"/>
              <a:t>creat</a:t>
            </a:r>
            <a:r>
              <a:rPr lang="en-US" dirty="0"/>
              <a:t>&gt;1.5mg/dl)</a:t>
            </a:r>
          </a:p>
          <a:p>
            <a:r>
              <a:rPr lang="el-GR" dirty="0"/>
              <a:t>Διαβητική νεφροπάθεια με </a:t>
            </a:r>
            <a:r>
              <a:rPr lang="el-GR" dirty="0">
                <a:latin typeface="Calibri"/>
              </a:rPr>
              <a:t>↓</a:t>
            </a:r>
            <a:r>
              <a:rPr lang="en-US" dirty="0">
                <a:latin typeface="Calibri"/>
              </a:rPr>
              <a:t> GFR</a:t>
            </a:r>
            <a:endParaRPr lang="en-US" dirty="0"/>
          </a:p>
          <a:p>
            <a:r>
              <a:rPr lang="el-GR" dirty="0"/>
              <a:t>Καρδιακή ανεπάρκεια ή άλλη αιμοδυναμική αστάθεια</a:t>
            </a:r>
            <a:endParaRPr lang="en-US" dirty="0"/>
          </a:p>
          <a:p>
            <a:r>
              <a:rPr lang="el-GR" dirty="0"/>
              <a:t>Μεγάλη δόση σκιαγραφικού</a:t>
            </a:r>
          </a:p>
          <a:p>
            <a:r>
              <a:rPr lang="el-GR" dirty="0"/>
              <a:t>1</a:t>
            </a:r>
            <a:r>
              <a:rPr lang="el-GR" baseline="30000" dirty="0"/>
              <a:t>ης</a:t>
            </a:r>
            <a:r>
              <a:rPr lang="el-GR" dirty="0"/>
              <a:t> γεννιάς υπεροσμωτικά ιονικά σκιαγραφικά</a:t>
            </a:r>
            <a:endParaRPr lang="en-US" dirty="0"/>
          </a:p>
          <a:p>
            <a:r>
              <a:rPr lang="el-GR" dirty="0"/>
              <a:t>Διαδερμικές επεμβατικές πράξεις στεφανιαίων αγγείων (προάγει την ανάπτυξη αθηροεμβόλων)</a:t>
            </a:r>
            <a:endParaRPr lang="en-US" dirty="0"/>
          </a:p>
          <a:p>
            <a:r>
              <a:rPr lang="el-GR" dirty="0"/>
              <a:t>Πολλαπλό μυέλωμα</a:t>
            </a:r>
            <a:endParaRPr lang="en-US" dirty="0"/>
          </a:p>
          <a:p>
            <a:endParaRPr lang="en-US" dirty="0"/>
          </a:p>
        </p:txBody>
      </p:sp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4CE0A74C-8D06-4A4E-B85D-A01B4135A87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sz="2400" dirty="0"/>
              <a:t>2% για φυσιολογικά άτομα </a:t>
            </a:r>
          </a:p>
          <a:p>
            <a:r>
              <a:rPr lang="el-GR" sz="2400" dirty="0"/>
              <a:t>Μέχρι  και 60% για άτομα υψηλού κινδύνου.</a:t>
            </a:r>
          </a:p>
          <a:p>
            <a:r>
              <a:rPr lang="el-GR" sz="2400" dirty="0"/>
              <a:t>Ο κίνδυνος για ΟΝΒ από σκιαγραφική ουσία είναι 2-πλάσιος στους διαβητικούς ασθενείς σε σχέση με τους μη διαβητικούς σε οποιοδήποτε επίπεδο νεφρικής λειτουργίας.</a:t>
            </a:r>
          </a:p>
        </p:txBody>
      </p:sp>
    </p:spTree>
    <p:extLst>
      <p:ext uri="{BB962C8B-B14F-4D97-AF65-F5344CB8AC3E}">
        <p14:creationId xmlns:p14="http://schemas.microsoft.com/office/powerpoint/2010/main" val="217786773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latin typeface="Cambria" pitchFamily="18" charset="0"/>
              </a:rPr>
              <a:t>ΟΝΒ από σκιαγραφικά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l-GR" sz="2400" dirty="0">
                <a:latin typeface="Calibri" pitchFamily="34" charset="0"/>
              </a:rPr>
              <a:t> </a:t>
            </a:r>
            <a:r>
              <a:rPr lang="el-GR" sz="3300" b="1" dirty="0">
                <a:solidFill>
                  <a:srgbClr val="0070C0"/>
                </a:solidFill>
                <a:latin typeface="Calibri" pitchFamily="34" charset="0"/>
              </a:rPr>
              <a:t>Πολυπαραγοντικός μηχανισμός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l-GR" sz="3300" dirty="0">
                <a:latin typeface="Calibri" pitchFamily="34" charset="0"/>
              </a:rPr>
              <a:t>Υπερωσμωτικό </a:t>
            </a:r>
            <a:r>
              <a:rPr lang="en-US" sz="3300" dirty="0">
                <a:latin typeface="Calibri" pitchFamily="34" charset="0"/>
              </a:rPr>
              <a:t>stress</a:t>
            </a:r>
            <a:endParaRPr lang="el-GR" sz="33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l-GR" sz="3300" dirty="0">
                <a:latin typeface="Calibri" pitchFamily="34" charset="0"/>
              </a:rPr>
              <a:t>Παραγωγή δραστικών ριζών οξυγόνου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l-GR" sz="3300" dirty="0">
                <a:latin typeface="Calibri" pitchFamily="34" charset="0"/>
              </a:rPr>
              <a:t>Άμεση τοξικότητα στα σωληναριακά κύτταρα</a:t>
            </a:r>
            <a:endParaRPr lang="en-US" sz="33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l-GR" sz="3300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447800"/>
            <a:ext cx="3276600" cy="2057400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l-GR" sz="2800" dirty="0">
              <a:latin typeface="Calibri" pitchFamily="34" charset="0"/>
            </a:endParaRPr>
          </a:p>
          <a:p>
            <a:pPr>
              <a:buNone/>
            </a:pPr>
            <a:r>
              <a:rPr lang="el-GR" sz="2400" b="1" dirty="0">
                <a:latin typeface="Calibri" pitchFamily="34" charset="0"/>
              </a:rPr>
              <a:t>↑ </a:t>
            </a:r>
            <a:r>
              <a:rPr lang="el-GR" sz="3100" dirty="0">
                <a:latin typeface="Calibri" pitchFamily="34" charset="0"/>
              </a:rPr>
              <a:t>Εξωκυττάριου όγκου με διαλύματα που περιέχουν διττανθρακικά ανιόντα είναι το κλειδί για την αποφυγή τοξικότητας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3733800"/>
            <a:ext cx="3276600" cy="120032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000" dirty="0">
                <a:latin typeface="Calibri" pitchFamily="34" charset="0"/>
              </a:rPr>
              <a:t>Ο ρόλος της ακετυλοκυστείνης είναι αμφιλεγόμενος, αλλά είναι απίθανο να είναι βλαπτική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65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3851" y="152400"/>
            <a:ext cx="8229600" cy="990600"/>
          </a:xfrm>
          <a:solidFill>
            <a:srgbClr val="00206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>
                    <a:lumMod val="85000"/>
                  </a:schemeClr>
                </a:solidFill>
              </a:rPr>
              <a:t>ΟΝΒ από κρυστάλλους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4196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l-GR" sz="2800" dirty="0"/>
              <a:t>	</a:t>
            </a:r>
            <a:r>
              <a:rPr lang="el-GR" sz="2000" dirty="0"/>
              <a:t>Κρύσταλλοι που κυκλοφορούν στον ορό σε μεγάλες συγκεντρώσεις μπορούν να συγκεντρωθούν εντός του νεφρώνα και η καθίζηση τους να προκαλέσει ενδονεφρική απόφραξη και διακοπή της ροής. </a:t>
            </a:r>
            <a:endParaRPr lang="en-US" sz="2000" dirty="0"/>
          </a:p>
          <a:p>
            <a:pPr lvl="1" eaLnBrk="1" hangingPunct="1"/>
            <a:r>
              <a:rPr lang="el-GR" sz="2000" b="1" dirty="0">
                <a:solidFill>
                  <a:srgbClr val="7A0000"/>
                </a:solidFill>
              </a:rPr>
              <a:t>Κρύσταλλοι ουρικού οξέος</a:t>
            </a:r>
            <a:r>
              <a:rPr lang="el-GR" sz="2000" dirty="0">
                <a:solidFill>
                  <a:srgbClr val="7A0000"/>
                </a:solidFill>
              </a:rPr>
              <a:t>, </a:t>
            </a:r>
            <a:r>
              <a:rPr lang="el-GR" sz="2000" dirty="0"/>
              <a:t>σε περίπτωση μαζικού κυτταρικού θανάτου (σύνδρομο λύσης όγκου σε ΧΜΘ)</a:t>
            </a:r>
          </a:p>
          <a:p>
            <a:pPr lvl="1"/>
            <a:r>
              <a:rPr lang="el-GR" sz="2000" b="1" dirty="0">
                <a:solidFill>
                  <a:srgbClr val="7A0000"/>
                </a:solidFill>
              </a:rPr>
              <a:t>Κρύσταλλοι οξαλικού ασβεστίου</a:t>
            </a:r>
            <a:r>
              <a:rPr lang="el-GR" sz="2000" dirty="0">
                <a:solidFill>
                  <a:srgbClr val="7A0000"/>
                </a:solidFill>
              </a:rPr>
              <a:t>, </a:t>
            </a:r>
            <a:r>
              <a:rPr lang="el-GR" sz="2000" dirty="0"/>
              <a:t>σε δηλητηρίαση με </a:t>
            </a:r>
            <a:r>
              <a:rPr lang="en-US" sz="2000" dirty="0"/>
              <a:t>ethylene glycol </a:t>
            </a:r>
            <a:endParaRPr lang="el-GR" sz="2000" dirty="0"/>
          </a:p>
          <a:p>
            <a:pPr lvl="1" eaLnBrk="1" hangingPunct="1"/>
            <a:r>
              <a:rPr lang="el-GR" sz="2000" b="1" dirty="0">
                <a:solidFill>
                  <a:srgbClr val="7A0000"/>
                </a:solidFill>
              </a:rPr>
              <a:t>Παραγωγή κρυστάλλλων από φάρμακα</a:t>
            </a:r>
            <a:r>
              <a:rPr lang="en-US" sz="2000" dirty="0">
                <a:solidFill>
                  <a:srgbClr val="7A0000"/>
                </a:solidFill>
              </a:rPr>
              <a:t>:  </a:t>
            </a:r>
            <a:r>
              <a:rPr lang="en-US" sz="2000" dirty="0"/>
              <a:t>acyclovir, </a:t>
            </a:r>
            <a:r>
              <a:rPr lang="en-US" sz="2000" dirty="0" err="1"/>
              <a:t>methotrexate</a:t>
            </a:r>
            <a:r>
              <a:rPr lang="en-US" sz="2000" dirty="0"/>
              <a:t>, sulfadiazine, </a:t>
            </a:r>
            <a:r>
              <a:rPr lang="en-US" sz="2000" dirty="0" err="1"/>
              <a:t>indinaver</a:t>
            </a:r>
            <a:endParaRPr lang="en-US" sz="2000" dirty="0"/>
          </a:p>
          <a:p>
            <a:pPr lvl="1" eaLnBrk="1" hangingPunct="1"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90990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en-US"/>
            </a:br>
            <a:endParaRPr lang="en-US"/>
          </a:p>
        </p:txBody>
      </p:sp>
      <p:pic>
        <p:nvPicPr>
          <p:cNvPr id="36867" name="Picture 6" descr="ca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11712"/>
            <a:ext cx="2590800" cy="44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Oxalate crystals (ethylene glycol poisoning)</a:t>
            </a:r>
          </a:p>
        </p:txBody>
      </p:sp>
      <p:pic>
        <p:nvPicPr>
          <p:cNvPr id="36869" name="Picture 8" descr="uric acid crys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762000"/>
            <a:ext cx="36576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9" descr="FOGAZZI-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05200"/>
            <a:ext cx="38100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15440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accent2"/>
                </a:solidFill>
              </a:rPr>
              <a:t>Οξεία Διάμεση Νεφρίτιδα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l-G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229600" cy="4343399"/>
          </a:xfrm>
        </p:spPr>
        <p:txBody>
          <a:bodyPr/>
          <a:lstStyle/>
          <a:p>
            <a:pPr>
              <a:buNone/>
            </a:pPr>
            <a:r>
              <a:rPr lang="el-GR" sz="2800" dirty="0"/>
              <a:t>Χαρακτηρίζεται από φλεγμονώδη διήθηση του νεφρικού διάμεσου ιστού.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539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02"/>
          <p:cNvPicPr>
            <a:picLocks noChangeAspect="1" noChangeArrowheads="1"/>
          </p:cNvPicPr>
          <p:nvPr/>
        </p:nvPicPr>
        <p:blipFill>
          <a:blip r:embed="rId2" cstate="print">
            <a:lum bright="-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895600" y="533400"/>
            <a:ext cx="53992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dirty="0">
                <a:latin typeface="Tahoma" pitchFamily="34" charset="0"/>
              </a:rPr>
              <a:t>Φυσιολογικός νεφρικός ιστός</a:t>
            </a:r>
            <a:endParaRPr lang="en-US" sz="32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62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32"/>
          <p:cNvPicPr>
            <a:picLocks noChangeAspect="1" noChangeArrowheads="1"/>
          </p:cNvPicPr>
          <p:nvPr/>
        </p:nvPicPr>
        <p:blipFill>
          <a:blip r:embed="rId2" cstate="print">
            <a:lum bright="-12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431925" y="1023938"/>
            <a:ext cx="35433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Hypercellular interstitium</a:t>
            </a:r>
          </a:p>
          <a:p>
            <a:endParaRPr lang="en-US">
              <a:latin typeface="Tahoma" pitchFamily="34" charset="0"/>
            </a:endParaRPr>
          </a:p>
          <a:p>
            <a:r>
              <a:rPr lang="en-US">
                <a:latin typeface="Tahoma" pitchFamily="34" charset="0"/>
              </a:rPr>
              <a:t>Eosinophils</a:t>
            </a:r>
          </a:p>
          <a:p>
            <a:endParaRPr lang="en-US">
              <a:latin typeface="Tahoma" pitchFamily="34" charset="0"/>
            </a:endParaRPr>
          </a:p>
          <a:p>
            <a:endParaRPr lang="en-US">
              <a:latin typeface="Tahoma" pitchFamily="34" charset="0"/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762000" y="1295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4114800" y="137160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048000" y="1981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048000" y="2133600"/>
            <a:ext cx="1447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5562600" y="4572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556125" y="5062538"/>
            <a:ext cx="1808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Plasma cells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6324600" y="51054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279525" y="209550"/>
            <a:ext cx="4907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Acute interstitial nephritis</a:t>
            </a:r>
          </a:p>
        </p:txBody>
      </p:sp>
    </p:spTree>
    <p:extLst>
      <p:ext uri="{BB962C8B-B14F-4D97-AF65-F5344CB8AC3E}">
        <p14:creationId xmlns:p14="http://schemas.microsoft.com/office/powerpoint/2010/main" val="9614475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Οξεία Διάμεση Νεφρίτιδα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Αίτια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2400" dirty="0"/>
              <a:t>Φάρμακα,  75% (συχνότερα τα αντιβιοτικά)</a:t>
            </a:r>
          </a:p>
          <a:p>
            <a:r>
              <a:rPr lang="el-GR" sz="2400" dirty="0"/>
              <a:t>Λοιμώξεις,  5-10%</a:t>
            </a:r>
          </a:p>
          <a:p>
            <a:r>
              <a:rPr lang="el-GR" sz="2400" dirty="0"/>
              <a:t>Αυτάνοσα νοσήματα,  5-10%</a:t>
            </a:r>
          </a:p>
          <a:p>
            <a:r>
              <a:rPr lang="el-GR" sz="2400" dirty="0"/>
              <a:t>Σωληναριοδιάμεση νεφρίτιδα-ουρηθριτίδα, 10-15%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13F0FAA-FD69-FD4D-A27A-6817D5CF0718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l-GR" sz="2400" dirty="0" err="1"/>
              <a:t>Αζωθαιμία</a:t>
            </a:r>
            <a:r>
              <a:rPr lang="el-GR" sz="2400" dirty="0"/>
              <a:t> </a:t>
            </a:r>
          </a:p>
          <a:p>
            <a:pPr eaLnBrk="1" hangingPunct="1"/>
            <a:r>
              <a:rPr lang="el-GR" sz="2400" dirty="0" err="1"/>
              <a:t>Ηωσινοφιλία</a:t>
            </a:r>
            <a:r>
              <a:rPr lang="el-GR" sz="2400" dirty="0"/>
              <a:t> </a:t>
            </a:r>
          </a:p>
          <a:p>
            <a:pPr eaLnBrk="1" hangingPunct="1"/>
            <a:r>
              <a:rPr lang="el-GR" sz="2400" dirty="0"/>
              <a:t>Εμπύρετο </a:t>
            </a:r>
          </a:p>
          <a:p>
            <a:pPr eaLnBrk="1" hangingPunct="1"/>
            <a:r>
              <a:rPr lang="el-GR" sz="2400" dirty="0"/>
              <a:t>Εξάνθημα </a:t>
            </a:r>
          </a:p>
          <a:p>
            <a:r>
              <a:rPr lang="el-GR" sz="2400" dirty="0"/>
              <a:t>Μικροσκοπική ανάλυση ούρων</a:t>
            </a:r>
            <a:r>
              <a:rPr lang="en-US" sz="2400" dirty="0"/>
              <a:t>:</a:t>
            </a:r>
            <a:r>
              <a:rPr lang="el-GR" sz="2400" dirty="0"/>
              <a:t>  </a:t>
            </a:r>
            <a:r>
              <a:rPr lang="en-US" sz="2400" dirty="0"/>
              <a:t>WBC, </a:t>
            </a:r>
            <a:r>
              <a:rPr lang="el-GR" sz="2400" dirty="0"/>
              <a:t>κύλινδροι</a:t>
            </a:r>
            <a:r>
              <a:rPr lang="en-US" sz="2400" dirty="0"/>
              <a:t> WBC</a:t>
            </a:r>
            <a:r>
              <a:rPr lang="el-GR" sz="2400" dirty="0"/>
              <a:t>, </a:t>
            </a:r>
            <a:r>
              <a:rPr lang="en-US" sz="2400" dirty="0"/>
              <a:t>RBC</a:t>
            </a:r>
            <a:r>
              <a:rPr lang="el-GR" sz="2400" dirty="0"/>
              <a:t>, </a:t>
            </a:r>
            <a:r>
              <a:rPr lang="el-GR" sz="2400" dirty="0" err="1"/>
              <a:t>πρωτεινουρία</a:t>
            </a:r>
            <a:r>
              <a:rPr lang="el-GR" sz="2400" dirty="0"/>
              <a:t>. </a:t>
            </a:r>
          </a:p>
          <a:p>
            <a:pPr eaLnBrk="1" hangingPunct="1"/>
            <a:r>
              <a:rPr lang="el-GR" sz="2400" b="1" dirty="0">
                <a:solidFill>
                  <a:schemeClr val="accent2"/>
                </a:solidFill>
              </a:rPr>
              <a:t>Η παρουσία </a:t>
            </a:r>
            <a:r>
              <a:rPr lang="el-GR" sz="2400" b="1" dirty="0" err="1">
                <a:solidFill>
                  <a:schemeClr val="accent2"/>
                </a:solidFill>
              </a:rPr>
              <a:t>ηωσινοφίλων</a:t>
            </a:r>
            <a:r>
              <a:rPr lang="el-GR" sz="2400" b="1" dirty="0">
                <a:solidFill>
                  <a:schemeClr val="accent2"/>
                </a:solidFill>
              </a:rPr>
              <a:t> στα ούρα είναι τυπικό εύρημα.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323904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Illustration of Hi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43386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457200" y="228600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chemeClr val="tx2"/>
                </a:solidFill>
              </a:rPr>
              <a:t>Τυπικό κηλιδοβλατιδώδες εξάνθημα ως αποτέλεσμα αλλεργικής αντίδρασης σε φάρμακο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32772" name="Picture 8" descr="cyl0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71600"/>
            <a:ext cx="27051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5791200" y="4572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dirty="0"/>
              <a:t>Κύλινδροι </a:t>
            </a:r>
            <a:r>
              <a:rPr lang="en-US" b="1" dirty="0"/>
              <a:t>WBC </a:t>
            </a:r>
          </a:p>
        </p:txBody>
      </p:sp>
      <p:pic>
        <p:nvPicPr>
          <p:cNvPr id="32774" name="Picture 11" descr="WBC c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124200"/>
            <a:ext cx="46482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913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FD87748A-52C5-474E-BA4B-5538686E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b="1">
                <a:latin typeface="Cambria" panose="02040503050406030204" pitchFamily="18" charset="0"/>
              </a:rPr>
              <a:t>KDIGO</a:t>
            </a:r>
            <a:r>
              <a:rPr lang="el-GR" altLang="el-GR" b="1"/>
              <a:t> κριτήρια για την ΟΝΒ</a:t>
            </a:r>
            <a:endParaRPr lang="en-US" altLang="el-GR" b="1">
              <a:latin typeface="Cambria" panose="02040503050406030204" pitchFamily="18" charset="0"/>
            </a:endParaRP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DFE7C667-ED17-CF42-B096-68F162CF29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buFont typeface="Wingdings 3" pitchFamily="2" charset="2"/>
              <a:buNone/>
            </a:pPr>
            <a:endParaRPr lang="en-US" altLang="el-GR"/>
          </a:p>
          <a:p>
            <a:pPr eaLnBrk="1" hangingPunct="1"/>
            <a:r>
              <a:rPr lang="el-GR" altLang="el-GR" sz="2800"/>
              <a:t>↑Κρεατινίνης του ορού κατά </a:t>
            </a:r>
            <a:r>
              <a:rPr lang="en-US" altLang="el-GR" sz="2800"/>
              <a:t>≥0.3 mg/dl </a:t>
            </a:r>
            <a:r>
              <a:rPr lang="el-GR" altLang="el-GR" sz="2800"/>
              <a:t>σε 48 ώρες </a:t>
            </a:r>
          </a:p>
          <a:p>
            <a:pPr algn="ctr" eaLnBrk="1" hangingPunct="1">
              <a:buFont typeface="Wingdings 3" pitchFamily="2" charset="2"/>
              <a:buNone/>
            </a:pPr>
            <a:r>
              <a:rPr lang="el-GR" altLang="el-GR" sz="2800" b="1"/>
              <a:t>ή</a:t>
            </a:r>
            <a:endParaRPr lang="en-US" altLang="el-GR" sz="2800" b="1"/>
          </a:p>
          <a:p>
            <a:pPr eaLnBrk="1" hangingPunct="1"/>
            <a:r>
              <a:rPr lang="el-GR" altLang="el-GR" sz="2800"/>
              <a:t>↑Κρεατινίνης του ορού </a:t>
            </a:r>
            <a:r>
              <a:rPr lang="en-US" altLang="el-GR" sz="2800"/>
              <a:t>≥</a:t>
            </a:r>
            <a:r>
              <a:rPr lang="el-GR" altLang="el-GR" sz="2800"/>
              <a:t>1.5 φορές, σε 7 ημέρες </a:t>
            </a:r>
          </a:p>
          <a:p>
            <a:pPr algn="ctr" eaLnBrk="1" hangingPunct="1">
              <a:buFont typeface="Wingdings 3" pitchFamily="2" charset="2"/>
              <a:buNone/>
            </a:pPr>
            <a:r>
              <a:rPr lang="el-GR" altLang="el-GR" sz="2800" b="1"/>
              <a:t>ή</a:t>
            </a:r>
            <a:endParaRPr lang="en-US" altLang="el-GR" sz="2800" b="1"/>
          </a:p>
          <a:p>
            <a:pPr eaLnBrk="1" hangingPunct="1"/>
            <a:r>
              <a:rPr lang="el-GR" altLang="el-GR" sz="2800"/>
              <a:t>↓ Όγκου ούρων </a:t>
            </a:r>
            <a:r>
              <a:rPr lang="en-US" altLang="el-GR" sz="2800"/>
              <a:t>&lt;0.5 ml/kg/h </a:t>
            </a:r>
            <a:r>
              <a:rPr lang="el-GR" altLang="el-GR" sz="2800"/>
              <a:t>για 6 ώρες.  </a:t>
            </a:r>
            <a:endParaRPr lang="en-US" altLang="el-GR" sz="2800"/>
          </a:p>
          <a:p>
            <a:pPr eaLnBrk="1" hangingPunct="1"/>
            <a:endParaRPr lang="en-US" altLang="el-GR" sz="2800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/>
              <a:t>Ενδονεφρικά αίτια ΟΝΒ</a:t>
            </a:r>
            <a:r>
              <a:rPr lang="en-US" dirty="0"/>
              <a:t>:</a:t>
            </a:r>
            <a:r>
              <a:rPr lang="el-GR" dirty="0"/>
              <a:t> Αγγεία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l-GR" sz="2800" dirty="0"/>
              <a:t>Αθηροεμβολική  νόσος</a:t>
            </a:r>
            <a:endParaRPr lang="en-US" sz="2800" dirty="0"/>
          </a:p>
          <a:p>
            <a:pPr lvl="1" eaLnBrk="1" hangingPunct="1"/>
            <a:r>
              <a:rPr lang="el-GR" sz="2800" dirty="0"/>
              <a:t>Θρομβωτική μικροαγγειοπάθεια</a:t>
            </a:r>
            <a:endParaRPr lang="en-US" sz="2800" dirty="0"/>
          </a:p>
          <a:p>
            <a:pPr lvl="1" eaLnBrk="1" hangingPunct="1"/>
            <a:r>
              <a:rPr lang="el-GR" sz="2800" dirty="0"/>
              <a:t>Ηπατονεφρικό σύνδρομο </a:t>
            </a:r>
            <a:endParaRPr lang="en-US" sz="2800" dirty="0"/>
          </a:p>
        </p:txBody>
      </p:sp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9C2E2AFC-4447-0B4A-A953-C2A9727993E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8217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l-GR" sz="3600" dirty="0">
                <a:solidFill>
                  <a:schemeClr val="accent2"/>
                </a:solidFill>
                <a:latin typeface="+mj-lt"/>
              </a:rPr>
            </a:br>
            <a:br>
              <a:rPr lang="el-GR" sz="3600" dirty="0">
                <a:solidFill>
                  <a:schemeClr val="accent2"/>
                </a:solidFill>
                <a:latin typeface="+mj-lt"/>
              </a:rPr>
            </a:br>
            <a:br>
              <a:rPr lang="el-GR" sz="3600" dirty="0">
                <a:solidFill>
                  <a:schemeClr val="accent2"/>
                </a:solidFill>
                <a:latin typeface="+mj-lt"/>
              </a:rPr>
            </a:br>
            <a:r>
              <a:rPr lang="el-GR" sz="3600" dirty="0">
                <a:solidFill>
                  <a:schemeClr val="accent2"/>
                </a:solidFill>
                <a:latin typeface="+mj-lt"/>
              </a:rPr>
              <a:t>Αθηροεμβολική  νόσος</a:t>
            </a:r>
            <a:br>
              <a:rPr lang="en-US" sz="3600" dirty="0">
                <a:solidFill>
                  <a:schemeClr val="accent2"/>
                </a:solidFill>
                <a:latin typeface="+mj-lt"/>
              </a:rPr>
            </a:br>
            <a:endParaRPr lang="en-US" sz="3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l-GR" sz="2400" dirty="0"/>
          </a:p>
          <a:p>
            <a:pPr eaLnBrk="1" hangingPunct="1">
              <a:lnSpc>
                <a:spcPct val="80000"/>
              </a:lnSpc>
            </a:pPr>
            <a:r>
              <a:rPr lang="el-GR" sz="2400" dirty="0"/>
              <a:t>Οι αθηροσκληρυντικές πλάκες στην εσωτερική επιφάνεια  της αορτής γίνονται ασταθείς και διαχέουν στοιχεία πλούσια σε λιπίδια στην κυκλοφορία. 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l-GR" sz="2400" dirty="0"/>
              <a:t>Μπορεί να συμβεί και αυτόματα αλλά συχνά ακολουθεί επεμβατικές πράξεις στην αορτή.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l-GR" sz="2400" dirty="0"/>
              <a:t>Μπορεί να προκληθεί από αντιπηκτική αγωγή</a:t>
            </a:r>
            <a:r>
              <a:rPr lang="en-US" sz="2400" dirty="0"/>
              <a:t>.</a:t>
            </a:r>
          </a:p>
        </p:txBody>
      </p:sp>
      <p:pic>
        <p:nvPicPr>
          <p:cNvPr id="5" name="Content Placeholder 4" descr="Atheroma01_03_08_1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295400"/>
            <a:ext cx="4419600" cy="4419600"/>
          </a:xfrm>
        </p:spPr>
      </p:pic>
    </p:spTree>
    <p:extLst>
      <p:ext uri="{BB962C8B-B14F-4D97-AF65-F5344CB8AC3E}">
        <p14:creationId xmlns:p14="http://schemas.microsoft.com/office/powerpoint/2010/main" val="40663596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/>
                </a:solidFill>
              </a:rPr>
              <a:t>Αθηροεμβολική  νόσος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sz="2400" dirty="0"/>
              <a:t>Τα στοιχεία αποφράσσουν τα αρτηριόλια, προκαλώντας τοπική φλεγμονή και ισχαιμία.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l-GR" sz="2400" dirty="0"/>
              <a:t>Πολυσυστηματική προσβολή.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Υπέρταση, σπειραματική αιματουρία, ηωσινοφιλία, και χαμηλά επίπεδα συμπληρώματος μπορεί να παρατηρηθούν. 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" name="Picture 3" descr="V326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293361" cy="321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594544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Θρομβωτικές Μικροαγγειοπάθειες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el-GR" sz="2800" dirty="0"/>
          </a:p>
          <a:p>
            <a:pPr>
              <a:lnSpc>
                <a:spcPct val="80000"/>
              </a:lnSpc>
            </a:pPr>
            <a:r>
              <a:rPr lang="el-GR" sz="2800" b="1" dirty="0"/>
              <a:t>Θρομβωτική θρομβοπενική πορφύρα </a:t>
            </a:r>
          </a:p>
          <a:p>
            <a:pPr>
              <a:lnSpc>
                <a:spcPct val="80000"/>
              </a:lnSpc>
            </a:pPr>
            <a:endParaRPr lang="el-GR" sz="2800" dirty="0"/>
          </a:p>
          <a:p>
            <a:pPr>
              <a:lnSpc>
                <a:spcPct val="80000"/>
              </a:lnSpc>
            </a:pPr>
            <a:r>
              <a:rPr lang="el-GR" sz="2800" b="1" dirty="0"/>
              <a:t>Ουραιμικό </a:t>
            </a:r>
          </a:p>
          <a:p>
            <a:pPr>
              <a:lnSpc>
                <a:spcPct val="80000"/>
              </a:lnSpc>
              <a:buNone/>
            </a:pPr>
            <a:r>
              <a:rPr lang="el-GR" sz="2800" b="1" dirty="0"/>
              <a:t>	αιμολυτικό </a:t>
            </a:r>
          </a:p>
          <a:p>
            <a:pPr>
              <a:lnSpc>
                <a:spcPct val="80000"/>
              </a:lnSpc>
              <a:buNone/>
            </a:pPr>
            <a:r>
              <a:rPr lang="el-GR" sz="2800" b="1" dirty="0"/>
              <a:t>	σύνδρομο </a:t>
            </a:r>
          </a:p>
          <a:p>
            <a:pPr>
              <a:lnSpc>
                <a:spcPct val="80000"/>
              </a:lnSpc>
            </a:pPr>
            <a:endParaRPr lang="el-GR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/>
              <a:t>Ετερογενής ομάδα παθήσεων με διαταραχή της αιμόστασης με θρομβώσεις στα μικρά αγγεία πολλαπλών οργάνων →έμφρακτα , ισχαιμία. </a:t>
            </a:r>
          </a:p>
          <a:p>
            <a:pPr>
              <a:lnSpc>
                <a:spcPct val="80000"/>
              </a:lnSpc>
            </a:pP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/>
              <a:t>Κατανάλωση αιμοπεταλίων</a:t>
            </a:r>
          </a:p>
          <a:p>
            <a:pPr>
              <a:lnSpc>
                <a:spcPct val="80000"/>
              </a:lnSpc>
            </a:pP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/>
              <a:t>Τραυματισμός ερυθρών αιμοσφαιρίων (σχιστοκύτταρα)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03818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healthycapillary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52400"/>
            <a:ext cx="6096000" cy="3172213"/>
          </a:xfrm>
        </p:spPr>
      </p:pic>
      <p:pic>
        <p:nvPicPr>
          <p:cNvPr id="12" name="Picture 11" descr="damagedc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429000"/>
            <a:ext cx="6037571" cy="3124201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81000" y="4343400"/>
            <a:ext cx="2133600" cy="990600"/>
          </a:xfrm>
        </p:spPr>
        <p:txBody>
          <a:bodyPr>
            <a:normAutofit fontScale="90000"/>
          </a:bodyPr>
          <a:lstStyle/>
          <a:p>
            <a:r>
              <a:rPr lang="el-GR" sz="2000" b="1" dirty="0"/>
              <a:t>Θρομβωτικές Μικροαγγειο-</a:t>
            </a:r>
            <a:br>
              <a:rPr lang="el-GR" sz="2000" b="1" dirty="0"/>
            </a:br>
            <a:r>
              <a:rPr lang="el-GR" sz="2000" b="1" dirty="0"/>
              <a:t>πάθειες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534797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Θρομβωτικές μικροαγγειπάθειες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762000"/>
          </a:xfrm>
          <a:solidFill>
            <a:srgbClr val="7A0000"/>
          </a:solidFill>
        </p:spPr>
        <p:txBody>
          <a:bodyPr/>
          <a:lstStyle/>
          <a:p>
            <a:endParaRPr lang="el-GR" sz="2000" dirty="0">
              <a:solidFill>
                <a:schemeClr val="bg1"/>
              </a:solidFill>
            </a:endParaRPr>
          </a:p>
          <a:p>
            <a:endParaRPr lang="el-GR" sz="2000" dirty="0">
              <a:solidFill>
                <a:schemeClr val="bg1"/>
              </a:solidFill>
            </a:endParaRPr>
          </a:p>
          <a:p>
            <a:endParaRPr lang="el-GR" sz="2000" dirty="0">
              <a:solidFill>
                <a:schemeClr val="bg1"/>
              </a:solidFill>
            </a:endParaRPr>
          </a:p>
          <a:p>
            <a:r>
              <a:rPr lang="el-GR" sz="2000" dirty="0">
                <a:solidFill>
                  <a:schemeClr val="bg1"/>
                </a:solidFill>
              </a:rPr>
              <a:t>Θρομβωτική Θρομβοπενική Πορφύρα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8201" y="1219200"/>
            <a:ext cx="4038600" cy="762000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endParaRPr lang="el-GR" sz="2000" dirty="0">
              <a:solidFill>
                <a:schemeClr val="bg1"/>
              </a:solidFill>
            </a:endParaRPr>
          </a:p>
          <a:p>
            <a:r>
              <a:rPr lang="el-GR" sz="2000" dirty="0">
                <a:solidFill>
                  <a:schemeClr val="bg1"/>
                </a:solidFill>
              </a:rPr>
              <a:t>Ουραιμικό Αιμολυτικό Σύνδρομο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ln>
            <a:solidFill>
              <a:srgbClr val="7A0000"/>
            </a:solidFill>
          </a:ln>
        </p:spPr>
        <p:txBody>
          <a:bodyPr>
            <a:normAutofit lnSpcReduction="10000"/>
          </a:bodyPr>
          <a:lstStyle/>
          <a:p>
            <a:r>
              <a:rPr lang="el-GR" sz="2400" dirty="0"/>
              <a:t>Μικροαγγειοαπθητική αιμολυτική αναιμία με σχιστοκύτταρα (&gt;3%)</a:t>
            </a:r>
          </a:p>
          <a:p>
            <a:r>
              <a:rPr lang="el-GR" sz="2400" dirty="0"/>
              <a:t>Σοβαρή θρομβοπενία</a:t>
            </a:r>
          </a:p>
          <a:p>
            <a:r>
              <a:rPr lang="el-GR" sz="2400" dirty="0"/>
              <a:t>Πυρετός </a:t>
            </a:r>
          </a:p>
          <a:p>
            <a:r>
              <a:rPr lang="el-GR" sz="2400" dirty="0"/>
              <a:t>Νευρολογική συμπτωματολογία</a:t>
            </a:r>
          </a:p>
          <a:p>
            <a:r>
              <a:rPr lang="el-GR" sz="2400" dirty="0"/>
              <a:t>Νεφρική συμμετοχή (αιματουρία, πρωτεινουρία, ΟΝΒ)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l-GR" sz="2400" dirty="0"/>
              <a:t>Ιδια κλινική εικόνα</a:t>
            </a:r>
          </a:p>
          <a:p>
            <a:r>
              <a:rPr lang="el-GR" sz="2400" dirty="0"/>
              <a:t>Λιγότερο έντονη θρομβοπενία</a:t>
            </a:r>
          </a:p>
          <a:p>
            <a:r>
              <a:rPr lang="el-GR" sz="2400" dirty="0"/>
              <a:t>Περισσότερο έντονη η νεφρική συμμετοχή</a:t>
            </a:r>
          </a:p>
          <a:p>
            <a:r>
              <a:rPr lang="el-GR" sz="2400" dirty="0"/>
              <a:t>Αρκετά συχνή η ανάγκη αιμοκάθαρσης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563913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Θρομβωτικές Μικροαγγειοπάθειες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sz="2400" b="1" dirty="0"/>
              <a:t>Εργαστηριακά ευρήματα</a:t>
            </a:r>
            <a:r>
              <a:rPr lang="en-US" sz="2400" b="1" dirty="0"/>
              <a:t>:</a:t>
            </a:r>
            <a:endParaRPr lang="el-GR" sz="2400" b="1" dirty="0"/>
          </a:p>
          <a:p>
            <a:pPr>
              <a:buFont typeface="Wingdings" pitchFamily="2" charset="2"/>
              <a:buChar char="Ø"/>
            </a:pPr>
            <a:r>
              <a:rPr lang="el-GR" sz="2400" dirty="0"/>
              <a:t>Αναιμία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/>
              <a:t>Θρομβοπενία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/>
              <a:t>Σχιστοκυττάρωση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>
                <a:latin typeface="Calibri"/>
              </a:rPr>
              <a:t>↑ ουρίας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>
                <a:latin typeface="Calibri"/>
              </a:rPr>
              <a:t>↑ κρεατινίνης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>
                <a:latin typeface="Calibri"/>
              </a:rPr>
              <a:t>Αντιαιμοπεταλιακά αντισώματα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ADAMTS13</a:t>
            </a:r>
            <a:endParaRPr lang="el-GR" sz="2400" dirty="0"/>
          </a:p>
          <a:p>
            <a:pPr>
              <a:buFont typeface="Wingdings" pitchFamily="2" charset="2"/>
              <a:buChar char="Ø"/>
            </a:pPr>
            <a:endParaRPr lang="el-GR" sz="2400" b="1" dirty="0"/>
          </a:p>
        </p:txBody>
      </p:sp>
      <p:pic>
        <p:nvPicPr>
          <p:cNvPr id="5" name="Content Placeholder 4" descr="schistocyt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48606" y="1905000"/>
            <a:ext cx="4614393" cy="3278647"/>
          </a:xfrm>
        </p:spPr>
      </p:pic>
    </p:spTree>
    <p:extLst>
      <p:ext uri="{BB962C8B-B14F-4D97-AF65-F5344CB8AC3E}">
        <p14:creationId xmlns:p14="http://schemas.microsoft.com/office/powerpoint/2010/main" val="2604176220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Μεταλλοπρωτεάση </a:t>
            </a:r>
            <a:r>
              <a:rPr lang="en-US" dirty="0"/>
              <a:t>ADAMTS13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 dirty="0"/>
              <a:t>Πρωτεάση σχάσης του </a:t>
            </a:r>
            <a:r>
              <a:rPr lang="en-US" sz="2400" dirty="0" err="1"/>
              <a:t>vVW</a:t>
            </a:r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l-GR" sz="2400" dirty="0"/>
              <a:t>Παράγεται στα ηπατοκύτταρα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/>
              <a:t>Διασπά τα ασυνήθως μεγάλα πολυμερή του</a:t>
            </a:r>
            <a:r>
              <a:rPr lang="en-US" sz="2400" dirty="0"/>
              <a:t> </a:t>
            </a:r>
            <a:r>
              <a:rPr lang="en-US" sz="2400" dirty="0" err="1"/>
              <a:t>vVW</a:t>
            </a:r>
            <a:endParaRPr lang="el-GR" sz="2400" dirty="0"/>
          </a:p>
          <a:p>
            <a:pPr>
              <a:buFont typeface="Wingdings" pitchFamily="2" charset="2"/>
              <a:buChar char="ü"/>
            </a:pPr>
            <a:endParaRPr lang="en-US" sz="2400" dirty="0"/>
          </a:p>
        </p:txBody>
      </p:sp>
      <p:pic>
        <p:nvPicPr>
          <p:cNvPr id="11" name="Content Placeholder 10" descr="adamts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2332" y="609600"/>
            <a:ext cx="5851280" cy="5029200"/>
          </a:xfrm>
        </p:spPr>
      </p:pic>
    </p:spTree>
    <p:extLst>
      <p:ext uri="{BB962C8B-B14F-4D97-AF65-F5344CB8AC3E}">
        <p14:creationId xmlns:p14="http://schemas.microsoft.com/office/powerpoint/2010/main" val="331158466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ιδιοπαθούς ΘΘΠ</a:t>
            </a:r>
            <a:r>
              <a:rPr lang="en-US" dirty="0"/>
              <a:t>: </a:t>
            </a:r>
            <a:r>
              <a:rPr lang="el-GR" b="1" dirty="0"/>
              <a:t>Πλασμαφαίρεση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2400" dirty="0"/>
              <a:t>Απομάκρυνση αυτοαντισωμάτων κατά του </a:t>
            </a:r>
            <a:r>
              <a:rPr lang="en-US" sz="2400" dirty="0"/>
              <a:t>ADAMTS13</a:t>
            </a:r>
          </a:p>
          <a:p>
            <a:r>
              <a:rPr lang="el-GR" sz="2400" dirty="0"/>
              <a:t>Αντικατάσταση με δραστικά μόρια</a:t>
            </a:r>
            <a:r>
              <a:rPr lang="en-US" sz="2400" dirty="0"/>
              <a:t> ADAMTS13</a:t>
            </a:r>
            <a:endParaRPr lang="el-GR" sz="2400" dirty="0"/>
          </a:p>
          <a:p>
            <a:r>
              <a:rPr lang="el-GR" sz="2400" dirty="0"/>
              <a:t>Αποτελεσματική και σε μερική έλλειψη του</a:t>
            </a:r>
            <a:r>
              <a:rPr lang="en-US" sz="2400" dirty="0"/>
              <a:t> ADAMTS13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rgbClr val="5D95A7"/>
            </a:solidFill>
          </a:ln>
        </p:spPr>
        <p:txBody>
          <a:bodyPr/>
          <a:lstStyle/>
          <a:p>
            <a:pPr>
              <a:buNone/>
            </a:pPr>
            <a:r>
              <a:rPr lang="el-GR" sz="2400" b="1" dirty="0">
                <a:solidFill>
                  <a:srgbClr val="5D95A7"/>
                </a:solidFill>
              </a:rPr>
              <a:t>Ανταπόκριση στη θεραπεία</a:t>
            </a:r>
          </a:p>
          <a:p>
            <a:r>
              <a:rPr lang="en-US" dirty="0">
                <a:latin typeface="Calibri"/>
              </a:rPr>
              <a:t>↑</a:t>
            </a:r>
            <a:r>
              <a:rPr lang="en-US" dirty="0"/>
              <a:t>PLT</a:t>
            </a:r>
            <a:r>
              <a:rPr lang="el-GR" dirty="0"/>
              <a:t> (&gt;150000)</a:t>
            </a:r>
            <a:endParaRPr lang="en-US" dirty="0"/>
          </a:p>
          <a:p>
            <a:r>
              <a:rPr lang="en-US" dirty="0">
                <a:latin typeface="Calibri"/>
              </a:rPr>
              <a:t>↓</a:t>
            </a:r>
            <a:r>
              <a:rPr lang="en-US" dirty="0"/>
              <a:t>LDH</a:t>
            </a:r>
            <a:r>
              <a:rPr lang="el-GR" dirty="0"/>
              <a:t> (κφ)</a:t>
            </a:r>
            <a:endParaRPr lang="en-US" dirty="0"/>
          </a:p>
          <a:p>
            <a:r>
              <a:rPr lang="el-GR" dirty="0"/>
              <a:t>Νευρολογική εικόνα</a:t>
            </a:r>
          </a:p>
          <a:p>
            <a:r>
              <a:rPr lang="el-GR" dirty="0"/>
              <a:t>Σταθεροποίηση του </a:t>
            </a:r>
            <a:r>
              <a:rPr lang="en-US" dirty="0"/>
              <a:t>Ht </a:t>
            </a:r>
            <a:endParaRPr lang="el-GR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219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Οξεία </a:t>
            </a:r>
            <a:r>
              <a:rPr lang="el-GR" b="1" dirty="0" err="1"/>
              <a:t>Σπειραματονεφρίτιδα</a:t>
            </a:r>
            <a:r>
              <a:rPr lang="el-GR" b="1" dirty="0"/>
              <a:t> (ΣΝ) και ταχέως εξελισσόμενη ΣΝ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20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- Τίτλος">
            <a:extLst>
              <a:ext uri="{FF2B5EF4-FFF2-40B4-BE49-F238E27FC236}">
                <a16:creationId xmlns:a16="http://schemas.microsoft.com/office/drawing/2014/main" id="{56820676-61ED-D645-B21C-5CE129DB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/>
              <a:t>Οξεία Νεφρική Βλάβη</a:t>
            </a:r>
          </a:p>
        </p:txBody>
      </p:sp>
      <p:sp>
        <p:nvSpPr>
          <p:cNvPr id="22530" name="2 - Θέση περιεχομένου">
            <a:extLst>
              <a:ext uri="{FF2B5EF4-FFF2-40B4-BE49-F238E27FC236}">
                <a16:creationId xmlns:a16="http://schemas.microsoft.com/office/drawing/2014/main" id="{486E7BA8-18B8-664A-A4B8-B29E767DB9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l-GR" altLang="el-GR" sz="2800"/>
              <a:t>200 περιπτώσεις/ 10</a:t>
            </a:r>
            <a:r>
              <a:rPr lang="el-GR" altLang="el-GR" sz="2800" baseline="30000"/>
              <a:t>6  </a:t>
            </a:r>
            <a:r>
              <a:rPr lang="el-GR" altLang="el-GR" sz="2800"/>
              <a:t>/έτος</a:t>
            </a:r>
          </a:p>
          <a:p>
            <a:pPr eaLnBrk="1" hangingPunct="1"/>
            <a:r>
              <a:rPr lang="el-GR" altLang="el-GR" sz="2800"/>
              <a:t>50 χρειάζονται υποκατάσταση με εξωνεφρική κάθαρση</a:t>
            </a:r>
          </a:p>
          <a:p>
            <a:pPr eaLnBrk="1" hangingPunct="1"/>
            <a:r>
              <a:rPr lang="el-GR" altLang="el-GR" sz="2800"/>
              <a:t>5% των ασθενών που νοσηλεύονται</a:t>
            </a:r>
          </a:p>
          <a:p>
            <a:pPr eaLnBrk="1" hangingPunct="1"/>
            <a:endParaRPr lang="el-GR" altLang="el-GR"/>
          </a:p>
          <a:p>
            <a:pPr eaLnBrk="1" hangingPunct="1">
              <a:buFont typeface="Wingdings 3" pitchFamily="2" charset="2"/>
              <a:buNone/>
            </a:pPr>
            <a:endParaRPr lang="el-GR" altLang="el-GR" b="1"/>
          </a:p>
        </p:txBody>
      </p:sp>
      <p:sp>
        <p:nvSpPr>
          <p:cNvPr id="5" name="4 - TextBox">
            <a:extLst>
              <a:ext uri="{FF2B5EF4-FFF2-40B4-BE49-F238E27FC236}">
                <a16:creationId xmlns:a16="http://schemas.microsoft.com/office/drawing/2014/main" id="{106018B2-02B9-404F-9B95-D13E981C6347}"/>
              </a:ext>
            </a:extLst>
          </p:cNvPr>
          <p:cNvSpPr txBox="1"/>
          <p:nvPr/>
        </p:nvSpPr>
        <p:spPr>
          <a:xfrm>
            <a:off x="609600" y="3429000"/>
            <a:ext cx="7848600" cy="954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latin typeface="+mn-lt"/>
              </a:rPr>
              <a:t>Η πρώιμη διάγνωση και αναγνώριση του αιτίου είναι καθοριστική για την έκβαση.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788988"/>
            <a:ext cx="3581400" cy="3783012"/>
            <a:chOff x="342" y="218"/>
            <a:chExt cx="1748" cy="1734"/>
          </a:xfrm>
        </p:grpSpPr>
        <p:sp>
          <p:nvSpPr>
            <p:cNvPr id="18567" name="Oval 3"/>
            <p:cNvSpPr>
              <a:spLocks noChangeArrowheads="1"/>
            </p:cNvSpPr>
            <p:nvPr/>
          </p:nvSpPr>
          <p:spPr bwMode="auto">
            <a:xfrm>
              <a:off x="887" y="698"/>
              <a:ext cx="1024" cy="1024"/>
            </a:xfrm>
            <a:prstGeom prst="ellipse">
              <a:avLst/>
            </a:prstGeom>
            <a:noFill/>
            <a:ln w="1270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8" name="Freeform 4"/>
            <p:cNvSpPr>
              <a:spLocks/>
            </p:cNvSpPr>
            <p:nvPr/>
          </p:nvSpPr>
          <p:spPr bwMode="auto">
            <a:xfrm>
              <a:off x="342" y="562"/>
              <a:ext cx="782" cy="1297"/>
            </a:xfrm>
            <a:custGeom>
              <a:avLst/>
              <a:gdLst>
                <a:gd name="T0" fmla="*/ 0 w 782"/>
                <a:gd name="T1" fmla="*/ 0 h 1297"/>
                <a:gd name="T2" fmla="*/ 180 w 782"/>
                <a:gd name="T3" fmla="*/ 0 h 1297"/>
                <a:gd name="T4" fmla="*/ 228 w 782"/>
                <a:gd name="T5" fmla="*/ 93 h 1297"/>
                <a:gd name="T6" fmla="*/ 258 w 782"/>
                <a:gd name="T7" fmla="*/ 129 h 1297"/>
                <a:gd name="T8" fmla="*/ 282 w 782"/>
                <a:gd name="T9" fmla="*/ 153 h 1297"/>
                <a:gd name="T10" fmla="*/ 336 w 782"/>
                <a:gd name="T11" fmla="*/ 195 h 1297"/>
                <a:gd name="T12" fmla="*/ 381 w 782"/>
                <a:gd name="T13" fmla="*/ 219 h 1297"/>
                <a:gd name="T14" fmla="*/ 399 w 782"/>
                <a:gd name="T15" fmla="*/ 228 h 1297"/>
                <a:gd name="T16" fmla="*/ 453 w 782"/>
                <a:gd name="T17" fmla="*/ 249 h 1297"/>
                <a:gd name="T18" fmla="*/ 480 w 782"/>
                <a:gd name="T19" fmla="*/ 255 h 1297"/>
                <a:gd name="T20" fmla="*/ 498 w 782"/>
                <a:gd name="T21" fmla="*/ 258 h 1297"/>
                <a:gd name="T22" fmla="*/ 537 w 782"/>
                <a:gd name="T23" fmla="*/ 264 h 1297"/>
                <a:gd name="T24" fmla="*/ 648 w 782"/>
                <a:gd name="T25" fmla="*/ 264 h 1297"/>
                <a:gd name="T26" fmla="*/ 781 w 782"/>
                <a:gd name="T27" fmla="*/ 221 h 1297"/>
                <a:gd name="T28" fmla="*/ 702 w 782"/>
                <a:gd name="T29" fmla="*/ 297 h 1297"/>
                <a:gd name="T30" fmla="*/ 684 w 782"/>
                <a:gd name="T31" fmla="*/ 321 h 1297"/>
                <a:gd name="T32" fmla="*/ 669 w 782"/>
                <a:gd name="T33" fmla="*/ 339 h 1297"/>
                <a:gd name="T34" fmla="*/ 654 w 782"/>
                <a:gd name="T35" fmla="*/ 357 h 1297"/>
                <a:gd name="T36" fmla="*/ 645 w 782"/>
                <a:gd name="T37" fmla="*/ 375 h 1297"/>
                <a:gd name="T38" fmla="*/ 636 w 782"/>
                <a:gd name="T39" fmla="*/ 393 h 1297"/>
                <a:gd name="T40" fmla="*/ 624 w 782"/>
                <a:gd name="T41" fmla="*/ 411 h 1297"/>
                <a:gd name="T42" fmla="*/ 612 w 782"/>
                <a:gd name="T43" fmla="*/ 441 h 1297"/>
                <a:gd name="T44" fmla="*/ 606 w 782"/>
                <a:gd name="T45" fmla="*/ 459 h 1297"/>
                <a:gd name="T46" fmla="*/ 579 w 782"/>
                <a:gd name="T47" fmla="*/ 537 h 1297"/>
                <a:gd name="T48" fmla="*/ 552 w 782"/>
                <a:gd name="T49" fmla="*/ 624 h 1297"/>
                <a:gd name="T50" fmla="*/ 600 w 782"/>
                <a:gd name="T51" fmla="*/ 816 h 1297"/>
                <a:gd name="T52" fmla="*/ 660 w 782"/>
                <a:gd name="T53" fmla="*/ 939 h 1297"/>
                <a:gd name="T54" fmla="*/ 672 w 782"/>
                <a:gd name="T55" fmla="*/ 957 h 1297"/>
                <a:gd name="T56" fmla="*/ 726 w 782"/>
                <a:gd name="T57" fmla="*/ 1038 h 1297"/>
                <a:gd name="T58" fmla="*/ 708 w 782"/>
                <a:gd name="T59" fmla="*/ 1032 h 1297"/>
                <a:gd name="T60" fmla="*/ 690 w 782"/>
                <a:gd name="T61" fmla="*/ 1032 h 1297"/>
                <a:gd name="T62" fmla="*/ 672 w 782"/>
                <a:gd name="T63" fmla="*/ 1029 h 1297"/>
                <a:gd name="T64" fmla="*/ 642 w 782"/>
                <a:gd name="T65" fmla="*/ 1026 h 1297"/>
                <a:gd name="T66" fmla="*/ 624 w 782"/>
                <a:gd name="T67" fmla="*/ 1026 h 1297"/>
                <a:gd name="T68" fmla="*/ 603 w 782"/>
                <a:gd name="T69" fmla="*/ 1026 h 1297"/>
                <a:gd name="T70" fmla="*/ 585 w 782"/>
                <a:gd name="T71" fmla="*/ 1026 h 1297"/>
                <a:gd name="T72" fmla="*/ 567 w 782"/>
                <a:gd name="T73" fmla="*/ 1026 h 1297"/>
                <a:gd name="T74" fmla="*/ 549 w 782"/>
                <a:gd name="T75" fmla="*/ 1026 h 1297"/>
                <a:gd name="T76" fmla="*/ 504 w 782"/>
                <a:gd name="T77" fmla="*/ 1032 h 1297"/>
                <a:gd name="T78" fmla="*/ 432 w 782"/>
                <a:gd name="T79" fmla="*/ 1056 h 1297"/>
                <a:gd name="T80" fmla="*/ 318 w 782"/>
                <a:gd name="T81" fmla="*/ 1113 h 1297"/>
                <a:gd name="T82" fmla="*/ 258 w 782"/>
                <a:gd name="T83" fmla="*/ 1167 h 1297"/>
                <a:gd name="T84" fmla="*/ 192 w 782"/>
                <a:gd name="T85" fmla="*/ 1272 h 1297"/>
                <a:gd name="T86" fmla="*/ 192 w 782"/>
                <a:gd name="T87" fmla="*/ 1272 h 1297"/>
                <a:gd name="T88" fmla="*/ 168 w 782"/>
                <a:gd name="T89" fmla="*/ 1296 h 1297"/>
                <a:gd name="T90" fmla="*/ 168 w 782"/>
                <a:gd name="T91" fmla="*/ 1296 h 1297"/>
                <a:gd name="T92" fmla="*/ 168 w 782"/>
                <a:gd name="T93" fmla="*/ 1296 h 1297"/>
                <a:gd name="T94" fmla="*/ 192 w 782"/>
                <a:gd name="T95" fmla="*/ 1272 h 1297"/>
                <a:gd name="T96" fmla="*/ 192 w 782"/>
                <a:gd name="T97" fmla="*/ 1272 h 1297"/>
                <a:gd name="T98" fmla="*/ 168 w 782"/>
                <a:gd name="T99" fmla="*/ 1296 h 1297"/>
                <a:gd name="T100" fmla="*/ 168 w 782"/>
                <a:gd name="T101" fmla="*/ 1296 h 1297"/>
                <a:gd name="T102" fmla="*/ 168 w 782"/>
                <a:gd name="T103" fmla="*/ 1296 h 1297"/>
                <a:gd name="T104" fmla="*/ 168 w 782"/>
                <a:gd name="T105" fmla="*/ 1296 h 1297"/>
                <a:gd name="T106" fmla="*/ 168 w 782"/>
                <a:gd name="T107" fmla="*/ 1296 h 1297"/>
                <a:gd name="T108" fmla="*/ 168 w 782"/>
                <a:gd name="T109" fmla="*/ 1296 h 1297"/>
                <a:gd name="T110" fmla="*/ 168 w 782"/>
                <a:gd name="T111" fmla="*/ 1296 h 1297"/>
                <a:gd name="T112" fmla="*/ 168 w 782"/>
                <a:gd name="T113" fmla="*/ 1296 h 1297"/>
                <a:gd name="T114" fmla="*/ 144 w 782"/>
                <a:gd name="T115" fmla="*/ 1296 h 12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2"/>
                <a:gd name="T175" fmla="*/ 0 h 1297"/>
                <a:gd name="T176" fmla="*/ 782 w 782"/>
                <a:gd name="T177" fmla="*/ 1297 h 129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2" h="1297">
                  <a:moveTo>
                    <a:pt x="0" y="1296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80" y="0"/>
                  </a:lnTo>
                  <a:lnTo>
                    <a:pt x="195" y="33"/>
                  </a:lnTo>
                  <a:lnTo>
                    <a:pt x="228" y="93"/>
                  </a:lnTo>
                  <a:lnTo>
                    <a:pt x="240" y="105"/>
                  </a:lnTo>
                  <a:lnTo>
                    <a:pt x="258" y="129"/>
                  </a:lnTo>
                  <a:lnTo>
                    <a:pt x="267" y="138"/>
                  </a:lnTo>
                  <a:lnTo>
                    <a:pt x="282" y="153"/>
                  </a:lnTo>
                  <a:lnTo>
                    <a:pt x="291" y="159"/>
                  </a:lnTo>
                  <a:lnTo>
                    <a:pt x="336" y="195"/>
                  </a:lnTo>
                  <a:lnTo>
                    <a:pt x="345" y="201"/>
                  </a:lnTo>
                  <a:lnTo>
                    <a:pt x="381" y="219"/>
                  </a:lnTo>
                  <a:lnTo>
                    <a:pt x="384" y="219"/>
                  </a:lnTo>
                  <a:lnTo>
                    <a:pt x="399" y="228"/>
                  </a:lnTo>
                  <a:lnTo>
                    <a:pt x="435" y="243"/>
                  </a:lnTo>
                  <a:lnTo>
                    <a:pt x="453" y="249"/>
                  </a:lnTo>
                  <a:lnTo>
                    <a:pt x="471" y="252"/>
                  </a:lnTo>
                  <a:lnTo>
                    <a:pt x="480" y="255"/>
                  </a:lnTo>
                  <a:lnTo>
                    <a:pt x="489" y="255"/>
                  </a:lnTo>
                  <a:lnTo>
                    <a:pt x="498" y="258"/>
                  </a:lnTo>
                  <a:lnTo>
                    <a:pt x="516" y="261"/>
                  </a:lnTo>
                  <a:lnTo>
                    <a:pt x="537" y="264"/>
                  </a:lnTo>
                  <a:lnTo>
                    <a:pt x="555" y="267"/>
                  </a:lnTo>
                  <a:lnTo>
                    <a:pt x="648" y="264"/>
                  </a:lnTo>
                  <a:lnTo>
                    <a:pt x="714" y="255"/>
                  </a:lnTo>
                  <a:lnTo>
                    <a:pt x="781" y="221"/>
                  </a:lnTo>
                  <a:lnTo>
                    <a:pt x="711" y="291"/>
                  </a:lnTo>
                  <a:lnTo>
                    <a:pt x="702" y="297"/>
                  </a:lnTo>
                  <a:lnTo>
                    <a:pt x="690" y="312"/>
                  </a:lnTo>
                  <a:lnTo>
                    <a:pt x="684" y="321"/>
                  </a:lnTo>
                  <a:lnTo>
                    <a:pt x="678" y="330"/>
                  </a:lnTo>
                  <a:lnTo>
                    <a:pt x="669" y="339"/>
                  </a:lnTo>
                  <a:lnTo>
                    <a:pt x="663" y="348"/>
                  </a:lnTo>
                  <a:lnTo>
                    <a:pt x="654" y="357"/>
                  </a:lnTo>
                  <a:lnTo>
                    <a:pt x="651" y="366"/>
                  </a:lnTo>
                  <a:lnTo>
                    <a:pt x="645" y="375"/>
                  </a:lnTo>
                  <a:lnTo>
                    <a:pt x="642" y="384"/>
                  </a:lnTo>
                  <a:lnTo>
                    <a:pt x="636" y="393"/>
                  </a:lnTo>
                  <a:lnTo>
                    <a:pt x="630" y="402"/>
                  </a:lnTo>
                  <a:lnTo>
                    <a:pt x="624" y="411"/>
                  </a:lnTo>
                  <a:lnTo>
                    <a:pt x="618" y="420"/>
                  </a:lnTo>
                  <a:lnTo>
                    <a:pt x="612" y="441"/>
                  </a:lnTo>
                  <a:lnTo>
                    <a:pt x="609" y="450"/>
                  </a:lnTo>
                  <a:lnTo>
                    <a:pt x="606" y="459"/>
                  </a:lnTo>
                  <a:lnTo>
                    <a:pt x="591" y="489"/>
                  </a:lnTo>
                  <a:lnTo>
                    <a:pt x="579" y="537"/>
                  </a:lnTo>
                  <a:lnTo>
                    <a:pt x="552" y="624"/>
                  </a:lnTo>
                  <a:lnTo>
                    <a:pt x="576" y="744"/>
                  </a:lnTo>
                  <a:lnTo>
                    <a:pt x="600" y="816"/>
                  </a:lnTo>
                  <a:lnTo>
                    <a:pt x="624" y="864"/>
                  </a:lnTo>
                  <a:lnTo>
                    <a:pt x="660" y="939"/>
                  </a:lnTo>
                  <a:lnTo>
                    <a:pt x="666" y="948"/>
                  </a:lnTo>
                  <a:lnTo>
                    <a:pt x="672" y="957"/>
                  </a:lnTo>
                  <a:lnTo>
                    <a:pt x="720" y="1008"/>
                  </a:lnTo>
                  <a:lnTo>
                    <a:pt x="726" y="1038"/>
                  </a:lnTo>
                  <a:lnTo>
                    <a:pt x="717" y="1035"/>
                  </a:lnTo>
                  <a:lnTo>
                    <a:pt x="708" y="1032"/>
                  </a:lnTo>
                  <a:lnTo>
                    <a:pt x="699" y="1032"/>
                  </a:lnTo>
                  <a:lnTo>
                    <a:pt x="690" y="1032"/>
                  </a:lnTo>
                  <a:lnTo>
                    <a:pt x="681" y="1032"/>
                  </a:lnTo>
                  <a:lnTo>
                    <a:pt x="672" y="1029"/>
                  </a:lnTo>
                  <a:lnTo>
                    <a:pt x="663" y="1029"/>
                  </a:lnTo>
                  <a:lnTo>
                    <a:pt x="642" y="1026"/>
                  </a:lnTo>
                  <a:lnTo>
                    <a:pt x="633" y="1026"/>
                  </a:lnTo>
                  <a:lnTo>
                    <a:pt x="624" y="1026"/>
                  </a:lnTo>
                  <a:lnTo>
                    <a:pt x="615" y="1026"/>
                  </a:lnTo>
                  <a:lnTo>
                    <a:pt x="603" y="1026"/>
                  </a:lnTo>
                  <a:lnTo>
                    <a:pt x="594" y="1026"/>
                  </a:lnTo>
                  <a:lnTo>
                    <a:pt x="585" y="1026"/>
                  </a:lnTo>
                  <a:lnTo>
                    <a:pt x="576" y="1026"/>
                  </a:lnTo>
                  <a:lnTo>
                    <a:pt x="567" y="1026"/>
                  </a:lnTo>
                  <a:lnTo>
                    <a:pt x="558" y="1026"/>
                  </a:lnTo>
                  <a:lnTo>
                    <a:pt x="549" y="1026"/>
                  </a:lnTo>
                  <a:lnTo>
                    <a:pt x="540" y="1026"/>
                  </a:lnTo>
                  <a:lnTo>
                    <a:pt x="504" y="1032"/>
                  </a:lnTo>
                  <a:lnTo>
                    <a:pt x="462" y="1041"/>
                  </a:lnTo>
                  <a:lnTo>
                    <a:pt x="432" y="1056"/>
                  </a:lnTo>
                  <a:lnTo>
                    <a:pt x="384" y="1080"/>
                  </a:lnTo>
                  <a:lnTo>
                    <a:pt x="318" y="1113"/>
                  </a:lnTo>
                  <a:lnTo>
                    <a:pt x="273" y="1152"/>
                  </a:lnTo>
                  <a:lnTo>
                    <a:pt x="258" y="1167"/>
                  </a:lnTo>
                  <a:lnTo>
                    <a:pt x="210" y="1233"/>
                  </a:lnTo>
                  <a:lnTo>
                    <a:pt x="192" y="1272"/>
                  </a:lnTo>
                  <a:lnTo>
                    <a:pt x="168" y="1296"/>
                  </a:lnTo>
                  <a:lnTo>
                    <a:pt x="192" y="1272"/>
                  </a:lnTo>
                  <a:lnTo>
                    <a:pt x="168" y="1296"/>
                  </a:lnTo>
                  <a:lnTo>
                    <a:pt x="144" y="1296"/>
                  </a:lnTo>
                  <a:lnTo>
                    <a:pt x="0" y="1296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9" name="Arc 5"/>
            <p:cNvSpPr>
              <a:spLocks/>
            </p:cNvSpPr>
            <p:nvPr/>
          </p:nvSpPr>
          <p:spPr bwMode="auto">
            <a:xfrm rot="4080000">
              <a:off x="590" y="440"/>
              <a:ext cx="432" cy="480"/>
            </a:xfrm>
            <a:custGeom>
              <a:avLst/>
              <a:gdLst>
                <a:gd name="T0" fmla="*/ 9 w 21600"/>
                <a:gd name="T1" fmla="*/ 0 h 21600"/>
                <a:gd name="T2" fmla="*/ 0 w 21600"/>
                <a:gd name="T3" fmla="*/ 1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0" cap="rnd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0" name="Arc 6"/>
            <p:cNvSpPr>
              <a:spLocks/>
            </p:cNvSpPr>
            <p:nvPr/>
          </p:nvSpPr>
          <p:spPr bwMode="auto">
            <a:xfrm rot="6720000">
              <a:off x="591" y="1496"/>
              <a:ext cx="432" cy="480"/>
            </a:xfrm>
            <a:custGeom>
              <a:avLst/>
              <a:gdLst>
                <a:gd name="T0" fmla="*/ 9 w 21600"/>
                <a:gd name="T1" fmla="*/ 11 h 21600"/>
                <a:gd name="T2" fmla="*/ 0 w 21600"/>
                <a:gd name="T3" fmla="*/ 0 h 21600"/>
                <a:gd name="T4" fmla="*/ 9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0" cap="rnd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1" name="Freeform 7"/>
            <p:cNvSpPr>
              <a:spLocks/>
            </p:cNvSpPr>
            <p:nvPr/>
          </p:nvSpPr>
          <p:spPr bwMode="auto">
            <a:xfrm>
              <a:off x="487" y="1834"/>
              <a:ext cx="25" cy="25"/>
            </a:xfrm>
            <a:custGeom>
              <a:avLst/>
              <a:gdLst>
                <a:gd name="T0" fmla="*/ 24 w 25"/>
                <a:gd name="T1" fmla="*/ 0 h 25"/>
                <a:gd name="T2" fmla="*/ 24 w 25"/>
                <a:gd name="T3" fmla="*/ 2 h 25"/>
                <a:gd name="T4" fmla="*/ 21 w 25"/>
                <a:gd name="T5" fmla="*/ 4 h 25"/>
                <a:gd name="T6" fmla="*/ 21 w 25"/>
                <a:gd name="T7" fmla="*/ 7 h 25"/>
                <a:gd name="T8" fmla="*/ 19 w 25"/>
                <a:gd name="T9" fmla="*/ 10 h 25"/>
                <a:gd name="T10" fmla="*/ 18 w 25"/>
                <a:gd name="T11" fmla="*/ 13 h 25"/>
                <a:gd name="T12" fmla="*/ 17 w 25"/>
                <a:gd name="T13" fmla="*/ 16 h 25"/>
                <a:gd name="T14" fmla="*/ 15 w 25"/>
                <a:gd name="T15" fmla="*/ 19 h 25"/>
                <a:gd name="T16" fmla="*/ 15 w 25"/>
                <a:gd name="T17" fmla="*/ 22 h 25"/>
                <a:gd name="T18" fmla="*/ 0 w 25"/>
                <a:gd name="T19" fmla="*/ 24 h 25"/>
                <a:gd name="T20" fmla="*/ 24 w 25"/>
                <a:gd name="T21" fmla="*/ 0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25"/>
                <a:gd name="T35" fmla="*/ 25 w 25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25">
                  <a:moveTo>
                    <a:pt x="24" y="0"/>
                  </a:moveTo>
                  <a:lnTo>
                    <a:pt x="24" y="2"/>
                  </a:lnTo>
                  <a:lnTo>
                    <a:pt x="21" y="4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0" y="24"/>
                  </a:lnTo>
                  <a:lnTo>
                    <a:pt x="2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2" name="Freeform 8"/>
            <p:cNvSpPr>
              <a:spLocks/>
            </p:cNvSpPr>
            <p:nvPr/>
          </p:nvSpPr>
          <p:spPr bwMode="auto">
            <a:xfrm>
              <a:off x="869" y="1114"/>
              <a:ext cx="27" cy="149"/>
            </a:xfrm>
            <a:custGeom>
              <a:avLst/>
              <a:gdLst>
                <a:gd name="T0" fmla="*/ 25 w 27"/>
                <a:gd name="T1" fmla="*/ 4 h 149"/>
                <a:gd name="T2" fmla="*/ 24 w 27"/>
                <a:gd name="T3" fmla="*/ 10 h 149"/>
                <a:gd name="T4" fmla="*/ 24 w 27"/>
                <a:gd name="T5" fmla="*/ 16 h 149"/>
                <a:gd name="T6" fmla="*/ 21 w 27"/>
                <a:gd name="T7" fmla="*/ 22 h 149"/>
                <a:gd name="T8" fmla="*/ 21 w 27"/>
                <a:gd name="T9" fmla="*/ 28 h 149"/>
                <a:gd name="T10" fmla="*/ 20 w 27"/>
                <a:gd name="T11" fmla="*/ 34 h 149"/>
                <a:gd name="T12" fmla="*/ 20 w 27"/>
                <a:gd name="T13" fmla="*/ 40 h 149"/>
                <a:gd name="T14" fmla="*/ 20 w 27"/>
                <a:gd name="T15" fmla="*/ 46 h 149"/>
                <a:gd name="T16" fmla="*/ 20 w 27"/>
                <a:gd name="T17" fmla="*/ 52 h 149"/>
                <a:gd name="T18" fmla="*/ 20 w 27"/>
                <a:gd name="T19" fmla="*/ 58 h 149"/>
                <a:gd name="T20" fmla="*/ 17 w 27"/>
                <a:gd name="T21" fmla="*/ 64 h 149"/>
                <a:gd name="T22" fmla="*/ 17 w 27"/>
                <a:gd name="T23" fmla="*/ 70 h 149"/>
                <a:gd name="T24" fmla="*/ 17 w 27"/>
                <a:gd name="T25" fmla="*/ 76 h 149"/>
                <a:gd name="T26" fmla="*/ 17 w 27"/>
                <a:gd name="T27" fmla="*/ 82 h 149"/>
                <a:gd name="T28" fmla="*/ 17 w 27"/>
                <a:gd name="T29" fmla="*/ 88 h 149"/>
                <a:gd name="T30" fmla="*/ 17 w 27"/>
                <a:gd name="T31" fmla="*/ 94 h 149"/>
                <a:gd name="T32" fmla="*/ 17 w 27"/>
                <a:gd name="T33" fmla="*/ 100 h 149"/>
                <a:gd name="T34" fmla="*/ 17 w 27"/>
                <a:gd name="T35" fmla="*/ 106 h 149"/>
                <a:gd name="T36" fmla="*/ 17 w 27"/>
                <a:gd name="T37" fmla="*/ 112 h 149"/>
                <a:gd name="T38" fmla="*/ 17 w 27"/>
                <a:gd name="T39" fmla="*/ 118 h 149"/>
                <a:gd name="T40" fmla="*/ 17 w 27"/>
                <a:gd name="T41" fmla="*/ 124 h 149"/>
                <a:gd name="T42" fmla="*/ 17 w 27"/>
                <a:gd name="T43" fmla="*/ 130 h 149"/>
                <a:gd name="T44" fmla="*/ 17 w 27"/>
                <a:gd name="T45" fmla="*/ 136 h 149"/>
                <a:gd name="T46" fmla="*/ 18 w 27"/>
                <a:gd name="T47" fmla="*/ 142 h 149"/>
                <a:gd name="T48" fmla="*/ 20 w 27"/>
                <a:gd name="T49" fmla="*/ 148 h 149"/>
                <a:gd name="T50" fmla="*/ 20 w 27"/>
                <a:gd name="T51" fmla="*/ 143 h 149"/>
                <a:gd name="T52" fmla="*/ 17 w 27"/>
                <a:gd name="T53" fmla="*/ 137 h 149"/>
                <a:gd name="T54" fmla="*/ 14 w 27"/>
                <a:gd name="T55" fmla="*/ 131 h 149"/>
                <a:gd name="T56" fmla="*/ 12 w 27"/>
                <a:gd name="T57" fmla="*/ 125 h 149"/>
                <a:gd name="T58" fmla="*/ 10 w 27"/>
                <a:gd name="T59" fmla="*/ 119 h 149"/>
                <a:gd name="T60" fmla="*/ 9 w 27"/>
                <a:gd name="T61" fmla="*/ 112 h 149"/>
                <a:gd name="T62" fmla="*/ 7 w 27"/>
                <a:gd name="T63" fmla="*/ 107 h 149"/>
                <a:gd name="T64" fmla="*/ 5 w 27"/>
                <a:gd name="T65" fmla="*/ 100 h 149"/>
                <a:gd name="T66" fmla="*/ 3 w 27"/>
                <a:gd name="T67" fmla="*/ 95 h 149"/>
                <a:gd name="T68" fmla="*/ 2 w 27"/>
                <a:gd name="T69" fmla="*/ 89 h 149"/>
                <a:gd name="T70" fmla="*/ 0 w 27"/>
                <a:gd name="T71" fmla="*/ 83 h 149"/>
                <a:gd name="T72" fmla="*/ 0 w 27"/>
                <a:gd name="T73" fmla="*/ 77 h 149"/>
                <a:gd name="T74" fmla="*/ 0 w 27"/>
                <a:gd name="T75" fmla="*/ 70 h 149"/>
                <a:gd name="T76" fmla="*/ 1 w 27"/>
                <a:gd name="T77" fmla="*/ 63 h 149"/>
                <a:gd name="T78" fmla="*/ 4 w 27"/>
                <a:gd name="T79" fmla="*/ 57 h 149"/>
                <a:gd name="T80" fmla="*/ 5 w 27"/>
                <a:gd name="T81" fmla="*/ 51 h 149"/>
                <a:gd name="T82" fmla="*/ 5 w 27"/>
                <a:gd name="T83" fmla="*/ 45 h 149"/>
                <a:gd name="T84" fmla="*/ 8 w 27"/>
                <a:gd name="T85" fmla="*/ 39 h 149"/>
                <a:gd name="T86" fmla="*/ 10 w 27"/>
                <a:gd name="T87" fmla="*/ 33 h 149"/>
                <a:gd name="T88" fmla="*/ 11 w 27"/>
                <a:gd name="T89" fmla="*/ 27 h 149"/>
                <a:gd name="T90" fmla="*/ 14 w 27"/>
                <a:gd name="T91" fmla="*/ 21 h 149"/>
                <a:gd name="T92" fmla="*/ 17 w 27"/>
                <a:gd name="T93" fmla="*/ 15 h 149"/>
                <a:gd name="T94" fmla="*/ 21 w 27"/>
                <a:gd name="T95" fmla="*/ 10 h 149"/>
                <a:gd name="T96" fmla="*/ 26 w 27"/>
                <a:gd name="T97" fmla="*/ 0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"/>
                <a:gd name="T148" fmla="*/ 0 h 149"/>
                <a:gd name="T149" fmla="*/ 27 w 27"/>
                <a:gd name="T150" fmla="*/ 149 h 1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" h="149">
                  <a:moveTo>
                    <a:pt x="26" y="0"/>
                  </a:moveTo>
                  <a:lnTo>
                    <a:pt x="25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3" y="19"/>
                  </a:lnTo>
                  <a:lnTo>
                    <a:pt x="21" y="22"/>
                  </a:lnTo>
                  <a:lnTo>
                    <a:pt x="21" y="25"/>
                  </a:lnTo>
                  <a:lnTo>
                    <a:pt x="21" y="28"/>
                  </a:lnTo>
                  <a:lnTo>
                    <a:pt x="20" y="31"/>
                  </a:lnTo>
                  <a:lnTo>
                    <a:pt x="20" y="34"/>
                  </a:lnTo>
                  <a:lnTo>
                    <a:pt x="20" y="37"/>
                  </a:lnTo>
                  <a:lnTo>
                    <a:pt x="20" y="40"/>
                  </a:lnTo>
                  <a:lnTo>
                    <a:pt x="20" y="43"/>
                  </a:lnTo>
                  <a:lnTo>
                    <a:pt x="20" y="46"/>
                  </a:lnTo>
                  <a:lnTo>
                    <a:pt x="20" y="49"/>
                  </a:lnTo>
                  <a:lnTo>
                    <a:pt x="20" y="52"/>
                  </a:lnTo>
                  <a:lnTo>
                    <a:pt x="20" y="55"/>
                  </a:lnTo>
                  <a:lnTo>
                    <a:pt x="20" y="58"/>
                  </a:lnTo>
                  <a:lnTo>
                    <a:pt x="18" y="61"/>
                  </a:lnTo>
                  <a:lnTo>
                    <a:pt x="17" y="64"/>
                  </a:lnTo>
                  <a:lnTo>
                    <a:pt x="17" y="67"/>
                  </a:lnTo>
                  <a:lnTo>
                    <a:pt x="17" y="70"/>
                  </a:lnTo>
                  <a:lnTo>
                    <a:pt x="17" y="73"/>
                  </a:lnTo>
                  <a:lnTo>
                    <a:pt x="17" y="76"/>
                  </a:lnTo>
                  <a:lnTo>
                    <a:pt x="17" y="79"/>
                  </a:lnTo>
                  <a:lnTo>
                    <a:pt x="17" y="82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7" y="91"/>
                  </a:lnTo>
                  <a:lnTo>
                    <a:pt x="17" y="94"/>
                  </a:lnTo>
                  <a:lnTo>
                    <a:pt x="17" y="97"/>
                  </a:lnTo>
                  <a:lnTo>
                    <a:pt x="17" y="100"/>
                  </a:lnTo>
                  <a:lnTo>
                    <a:pt x="17" y="103"/>
                  </a:lnTo>
                  <a:lnTo>
                    <a:pt x="17" y="106"/>
                  </a:lnTo>
                  <a:lnTo>
                    <a:pt x="17" y="109"/>
                  </a:lnTo>
                  <a:lnTo>
                    <a:pt x="17" y="112"/>
                  </a:lnTo>
                  <a:lnTo>
                    <a:pt x="17" y="115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17" y="124"/>
                  </a:lnTo>
                  <a:lnTo>
                    <a:pt x="17" y="127"/>
                  </a:lnTo>
                  <a:lnTo>
                    <a:pt x="17" y="130"/>
                  </a:lnTo>
                  <a:lnTo>
                    <a:pt x="17" y="133"/>
                  </a:lnTo>
                  <a:lnTo>
                    <a:pt x="17" y="136"/>
                  </a:lnTo>
                  <a:lnTo>
                    <a:pt x="17" y="139"/>
                  </a:lnTo>
                  <a:lnTo>
                    <a:pt x="18" y="142"/>
                  </a:lnTo>
                  <a:lnTo>
                    <a:pt x="19" y="145"/>
                  </a:lnTo>
                  <a:lnTo>
                    <a:pt x="20" y="148"/>
                  </a:lnTo>
                  <a:lnTo>
                    <a:pt x="20" y="145"/>
                  </a:lnTo>
                  <a:lnTo>
                    <a:pt x="20" y="143"/>
                  </a:lnTo>
                  <a:lnTo>
                    <a:pt x="18" y="140"/>
                  </a:lnTo>
                  <a:lnTo>
                    <a:pt x="17" y="137"/>
                  </a:lnTo>
                  <a:lnTo>
                    <a:pt x="15" y="134"/>
                  </a:lnTo>
                  <a:lnTo>
                    <a:pt x="14" y="131"/>
                  </a:lnTo>
                  <a:lnTo>
                    <a:pt x="13" y="128"/>
                  </a:lnTo>
                  <a:lnTo>
                    <a:pt x="12" y="125"/>
                  </a:lnTo>
                  <a:lnTo>
                    <a:pt x="11" y="121"/>
                  </a:lnTo>
                  <a:lnTo>
                    <a:pt x="10" y="119"/>
                  </a:lnTo>
                  <a:lnTo>
                    <a:pt x="9" y="116"/>
                  </a:lnTo>
                  <a:lnTo>
                    <a:pt x="9" y="112"/>
                  </a:lnTo>
                  <a:lnTo>
                    <a:pt x="8" y="110"/>
                  </a:lnTo>
                  <a:lnTo>
                    <a:pt x="7" y="107"/>
                  </a:lnTo>
                  <a:lnTo>
                    <a:pt x="6" y="104"/>
                  </a:lnTo>
                  <a:lnTo>
                    <a:pt x="5" y="100"/>
                  </a:lnTo>
                  <a:lnTo>
                    <a:pt x="3" y="98"/>
                  </a:lnTo>
                  <a:lnTo>
                    <a:pt x="3" y="95"/>
                  </a:lnTo>
                  <a:lnTo>
                    <a:pt x="2" y="92"/>
                  </a:lnTo>
                  <a:lnTo>
                    <a:pt x="2" y="89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1" y="63"/>
                  </a:lnTo>
                  <a:lnTo>
                    <a:pt x="2" y="60"/>
                  </a:lnTo>
                  <a:lnTo>
                    <a:pt x="4" y="57"/>
                  </a:lnTo>
                  <a:lnTo>
                    <a:pt x="5" y="54"/>
                  </a:lnTo>
                  <a:lnTo>
                    <a:pt x="5" y="51"/>
                  </a:lnTo>
                  <a:lnTo>
                    <a:pt x="5" y="48"/>
                  </a:lnTo>
                  <a:lnTo>
                    <a:pt x="5" y="45"/>
                  </a:lnTo>
                  <a:lnTo>
                    <a:pt x="6" y="42"/>
                  </a:lnTo>
                  <a:lnTo>
                    <a:pt x="8" y="39"/>
                  </a:lnTo>
                  <a:lnTo>
                    <a:pt x="8" y="36"/>
                  </a:lnTo>
                  <a:lnTo>
                    <a:pt x="10" y="33"/>
                  </a:lnTo>
                  <a:lnTo>
                    <a:pt x="11" y="30"/>
                  </a:lnTo>
                  <a:lnTo>
                    <a:pt x="11" y="27"/>
                  </a:lnTo>
                  <a:lnTo>
                    <a:pt x="14" y="24"/>
                  </a:lnTo>
                  <a:lnTo>
                    <a:pt x="14" y="21"/>
                  </a:lnTo>
                  <a:lnTo>
                    <a:pt x="16" y="18"/>
                  </a:lnTo>
                  <a:lnTo>
                    <a:pt x="17" y="15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3" y="8"/>
                  </a:lnTo>
                  <a:lnTo>
                    <a:pt x="2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3" name="Freeform 9"/>
            <p:cNvSpPr>
              <a:spLocks/>
            </p:cNvSpPr>
            <p:nvPr/>
          </p:nvSpPr>
          <p:spPr bwMode="auto">
            <a:xfrm>
              <a:off x="894" y="705"/>
              <a:ext cx="586" cy="797"/>
            </a:xfrm>
            <a:custGeom>
              <a:avLst/>
              <a:gdLst>
                <a:gd name="T0" fmla="*/ 549 w 586"/>
                <a:gd name="T1" fmla="*/ 0 h 797"/>
                <a:gd name="T2" fmla="*/ 504 w 586"/>
                <a:gd name="T3" fmla="*/ 0 h 797"/>
                <a:gd name="T4" fmla="*/ 492 w 586"/>
                <a:gd name="T5" fmla="*/ 0 h 797"/>
                <a:gd name="T6" fmla="*/ 465 w 586"/>
                <a:gd name="T7" fmla="*/ 0 h 797"/>
                <a:gd name="T8" fmla="*/ 435 w 586"/>
                <a:gd name="T9" fmla="*/ 0 h 797"/>
                <a:gd name="T10" fmla="*/ 393 w 586"/>
                <a:gd name="T11" fmla="*/ 12 h 797"/>
                <a:gd name="T12" fmla="*/ 351 w 586"/>
                <a:gd name="T13" fmla="*/ 21 h 797"/>
                <a:gd name="T14" fmla="*/ 324 w 586"/>
                <a:gd name="T15" fmla="*/ 30 h 797"/>
                <a:gd name="T16" fmla="*/ 297 w 586"/>
                <a:gd name="T17" fmla="*/ 42 h 797"/>
                <a:gd name="T18" fmla="*/ 270 w 586"/>
                <a:gd name="T19" fmla="*/ 57 h 797"/>
                <a:gd name="T20" fmla="*/ 252 w 586"/>
                <a:gd name="T21" fmla="*/ 78 h 797"/>
                <a:gd name="T22" fmla="*/ 231 w 586"/>
                <a:gd name="T23" fmla="*/ 99 h 797"/>
                <a:gd name="T24" fmla="*/ 204 w 586"/>
                <a:gd name="T25" fmla="*/ 117 h 797"/>
                <a:gd name="T26" fmla="*/ 177 w 586"/>
                <a:gd name="T27" fmla="*/ 129 h 797"/>
                <a:gd name="T28" fmla="*/ 150 w 586"/>
                <a:gd name="T29" fmla="*/ 150 h 797"/>
                <a:gd name="T30" fmla="*/ 126 w 586"/>
                <a:gd name="T31" fmla="*/ 171 h 797"/>
                <a:gd name="T32" fmla="*/ 108 w 586"/>
                <a:gd name="T33" fmla="*/ 195 h 797"/>
                <a:gd name="T34" fmla="*/ 87 w 586"/>
                <a:gd name="T35" fmla="*/ 219 h 797"/>
                <a:gd name="T36" fmla="*/ 66 w 586"/>
                <a:gd name="T37" fmla="*/ 261 h 797"/>
                <a:gd name="T38" fmla="*/ 45 w 586"/>
                <a:gd name="T39" fmla="*/ 297 h 797"/>
                <a:gd name="T40" fmla="*/ 30 w 586"/>
                <a:gd name="T41" fmla="*/ 342 h 797"/>
                <a:gd name="T42" fmla="*/ 21 w 586"/>
                <a:gd name="T43" fmla="*/ 369 h 797"/>
                <a:gd name="T44" fmla="*/ 9 w 586"/>
                <a:gd name="T45" fmla="*/ 408 h 797"/>
                <a:gd name="T46" fmla="*/ 3 w 586"/>
                <a:gd name="T47" fmla="*/ 453 h 797"/>
                <a:gd name="T48" fmla="*/ 3 w 586"/>
                <a:gd name="T49" fmla="*/ 480 h 797"/>
                <a:gd name="T50" fmla="*/ 0 w 586"/>
                <a:gd name="T51" fmla="*/ 507 h 797"/>
                <a:gd name="T52" fmla="*/ 9 w 586"/>
                <a:gd name="T53" fmla="*/ 570 h 797"/>
                <a:gd name="T54" fmla="*/ 15 w 586"/>
                <a:gd name="T55" fmla="*/ 606 h 797"/>
                <a:gd name="T56" fmla="*/ 24 w 586"/>
                <a:gd name="T57" fmla="*/ 642 h 797"/>
                <a:gd name="T58" fmla="*/ 45 w 586"/>
                <a:gd name="T59" fmla="*/ 684 h 797"/>
                <a:gd name="T60" fmla="*/ 57 w 586"/>
                <a:gd name="T61" fmla="*/ 711 h 797"/>
                <a:gd name="T62" fmla="*/ 84 w 586"/>
                <a:gd name="T63" fmla="*/ 771 h 797"/>
                <a:gd name="T64" fmla="*/ 111 w 586"/>
                <a:gd name="T65" fmla="*/ 796 h 797"/>
                <a:gd name="T66" fmla="*/ 111 w 586"/>
                <a:gd name="T67" fmla="*/ 762 h 797"/>
                <a:gd name="T68" fmla="*/ 111 w 586"/>
                <a:gd name="T69" fmla="*/ 735 h 797"/>
                <a:gd name="T70" fmla="*/ 126 w 586"/>
                <a:gd name="T71" fmla="*/ 690 h 797"/>
                <a:gd name="T72" fmla="*/ 138 w 586"/>
                <a:gd name="T73" fmla="*/ 660 h 797"/>
                <a:gd name="T74" fmla="*/ 153 w 586"/>
                <a:gd name="T75" fmla="*/ 603 h 797"/>
                <a:gd name="T76" fmla="*/ 183 w 586"/>
                <a:gd name="T77" fmla="*/ 576 h 797"/>
                <a:gd name="T78" fmla="*/ 216 w 586"/>
                <a:gd name="T79" fmla="*/ 570 h 797"/>
                <a:gd name="T80" fmla="*/ 246 w 586"/>
                <a:gd name="T81" fmla="*/ 555 h 797"/>
                <a:gd name="T82" fmla="*/ 276 w 586"/>
                <a:gd name="T83" fmla="*/ 537 h 797"/>
                <a:gd name="T84" fmla="*/ 303 w 586"/>
                <a:gd name="T85" fmla="*/ 519 h 797"/>
                <a:gd name="T86" fmla="*/ 327 w 586"/>
                <a:gd name="T87" fmla="*/ 495 h 797"/>
                <a:gd name="T88" fmla="*/ 351 w 586"/>
                <a:gd name="T89" fmla="*/ 456 h 797"/>
                <a:gd name="T90" fmla="*/ 363 w 586"/>
                <a:gd name="T91" fmla="*/ 414 h 797"/>
                <a:gd name="T92" fmla="*/ 369 w 586"/>
                <a:gd name="T93" fmla="*/ 375 h 797"/>
                <a:gd name="T94" fmla="*/ 369 w 586"/>
                <a:gd name="T95" fmla="*/ 342 h 797"/>
                <a:gd name="T96" fmla="*/ 369 w 586"/>
                <a:gd name="T97" fmla="*/ 315 h 797"/>
                <a:gd name="T98" fmla="*/ 363 w 586"/>
                <a:gd name="T99" fmla="*/ 288 h 797"/>
                <a:gd name="T100" fmla="*/ 360 w 586"/>
                <a:gd name="T101" fmla="*/ 258 h 797"/>
                <a:gd name="T102" fmla="*/ 360 w 586"/>
                <a:gd name="T103" fmla="*/ 228 h 797"/>
                <a:gd name="T104" fmla="*/ 360 w 586"/>
                <a:gd name="T105" fmla="*/ 201 h 797"/>
                <a:gd name="T106" fmla="*/ 372 w 586"/>
                <a:gd name="T107" fmla="*/ 159 h 797"/>
                <a:gd name="T108" fmla="*/ 387 w 586"/>
                <a:gd name="T109" fmla="*/ 123 h 797"/>
                <a:gd name="T110" fmla="*/ 408 w 586"/>
                <a:gd name="T111" fmla="*/ 96 h 797"/>
                <a:gd name="T112" fmla="*/ 426 w 586"/>
                <a:gd name="T113" fmla="*/ 72 h 797"/>
                <a:gd name="T114" fmla="*/ 453 w 586"/>
                <a:gd name="T115" fmla="*/ 57 h 797"/>
                <a:gd name="T116" fmla="*/ 492 w 586"/>
                <a:gd name="T117" fmla="*/ 36 h 797"/>
                <a:gd name="T118" fmla="*/ 519 w 586"/>
                <a:gd name="T119" fmla="*/ 27 h 797"/>
                <a:gd name="T120" fmla="*/ 546 w 586"/>
                <a:gd name="T121" fmla="*/ 27 h 797"/>
                <a:gd name="T122" fmla="*/ 573 w 586"/>
                <a:gd name="T123" fmla="*/ 24 h 797"/>
                <a:gd name="T124" fmla="*/ 585 w 586"/>
                <a:gd name="T125" fmla="*/ 3 h 7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6"/>
                <a:gd name="T190" fmla="*/ 0 h 797"/>
                <a:gd name="T191" fmla="*/ 586 w 586"/>
                <a:gd name="T192" fmla="*/ 797 h 7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6" h="797">
                  <a:moveTo>
                    <a:pt x="567" y="0"/>
                  </a:moveTo>
                  <a:lnTo>
                    <a:pt x="558" y="0"/>
                  </a:lnTo>
                  <a:lnTo>
                    <a:pt x="549" y="0"/>
                  </a:lnTo>
                  <a:lnTo>
                    <a:pt x="540" y="0"/>
                  </a:lnTo>
                  <a:lnTo>
                    <a:pt x="531" y="0"/>
                  </a:lnTo>
                  <a:lnTo>
                    <a:pt x="504" y="0"/>
                  </a:lnTo>
                  <a:lnTo>
                    <a:pt x="501" y="0"/>
                  </a:lnTo>
                  <a:lnTo>
                    <a:pt x="492" y="0"/>
                  </a:lnTo>
                  <a:lnTo>
                    <a:pt x="483" y="0"/>
                  </a:lnTo>
                  <a:lnTo>
                    <a:pt x="474" y="0"/>
                  </a:lnTo>
                  <a:lnTo>
                    <a:pt x="465" y="0"/>
                  </a:lnTo>
                  <a:lnTo>
                    <a:pt x="453" y="0"/>
                  </a:lnTo>
                  <a:lnTo>
                    <a:pt x="444" y="0"/>
                  </a:lnTo>
                  <a:lnTo>
                    <a:pt x="435" y="0"/>
                  </a:lnTo>
                  <a:lnTo>
                    <a:pt x="423" y="3"/>
                  </a:lnTo>
                  <a:lnTo>
                    <a:pt x="405" y="9"/>
                  </a:lnTo>
                  <a:lnTo>
                    <a:pt x="393" y="12"/>
                  </a:lnTo>
                  <a:lnTo>
                    <a:pt x="378" y="15"/>
                  </a:lnTo>
                  <a:lnTo>
                    <a:pt x="369" y="15"/>
                  </a:lnTo>
                  <a:lnTo>
                    <a:pt x="351" y="21"/>
                  </a:lnTo>
                  <a:lnTo>
                    <a:pt x="342" y="24"/>
                  </a:lnTo>
                  <a:lnTo>
                    <a:pt x="333" y="27"/>
                  </a:lnTo>
                  <a:lnTo>
                    <a:pt x="324" y="30"/>
                  </a:lnTo>
                  <a:lnTo>
                    <a:pt x="315" y="33"/>
                  </a:lnTo>
                  <a:lnTo>
                    <a:pt x="306" y="39"/>
                  </a:lnTo>
                  <a:lnTo>
                    <a:pt x="297" y="42"/>
                  </a:lnTo>
                  <a:lnTo>
                    <a:pt x="288" y="48"/>
                  </a:lnTo>
                  <a:lnTo>
                    <a:pt x="279" y="54"/>
                  </a:lnTo>
                  <a:lnTo>
                    <a:pt x="270" y="57"/>
                  </a:lnTo>
                  <a:lnTo>
                    <a:pt x="264" y="66"/>
                  </a:lnTo>
                  <a:lnTo>
                    <a:pt x="255" y="69"/>
                  </a:lnTo>
                  <a:lnTo>
                    <a:pt x="252" y="78"/>
                  </a:lnTo>
                  <a:lnTo>
                    <a:pt x="243" y="84"/>
                  </a:lnTo>
                  <a:lnTo>
                    <a:pt x="234" y="90"/>
                  </a:lnTo>
                  <a:lnTo>
                    <a:pt x="231" y="99"/>
                  </a:lnTo>
                  <a:lnTo>
                    <a:pt x="222" y="102"/>
                  </a:lnTo>
                  <a:lnTo>
                    <a:pt x="213" y="108"/>
                  </a:lnTo>
                  <a:lnTo>
                    <a:pt x="204" y="117"/>
                  </a:lnTo>
                  <a:lnTo>
                    <a:pt x="195" y="120"/>
                  </a:lnTo>
                  <a:lnTo>
                    <a:pt x="186" y="126"/>
                  </a:lnTo>
                  <a:lnTo>
                    <a:pt x="177" y="129"/>
                  </a:lnTo>
                  <a:lnTo>
                    <a:pt x="168" y="135"/>
                  </a:lnTo>
                  <a:lnTo>
                    <a:pt x="159" y="141"/>
                  </a:lnTo>
                  <a:lnTo>
                    <a:pt x="150" y="150"/>
                  </a:lnTo>
                  <a:lnTo>
                    <a:pt x="144" y="159"/>
                  </a:lnTo>
                  <a:lnTo>
                    <a:pt x="135" y="165"/>
                  </a:lnTo>
                  <a:lnTo>
                    <a:pt x="126" y="171"/>
                  </a:lnTo>
                  <a:lnTo>
                    <a:pt x="120" y="180"/>
                  </a:lnTo>
                  <a:lnTo>
                    <a:pt x="111" y="186"/>
                  </a:lnTo>
                  <a:lnTo>
                    <a:pt x="108" y="195"/>
                  </a:lnTo>
                  <a:lnTo>
                    <a:pt x="99" y="201"/>
                  </a:lnTo>
                  <a:lnTo>
                    <a:pt x="96" y="210"/>
                  </a:lnTo>
                  <a:lnTo>
                    <a:pt x="87" y="219"/>
                  </a:lnTo>
                  <a:lnTo>
                    <a:pt x="75" y="237"/>
                  </a:lnTo>
                  <a:lnTo>
                    <a:pt x="75" y="246"/>
                  </a:lnTo>
                  <a:lnTo>
                    <a:pt x="66" y="261"/>
                  </a:lnTo>
                  <a:lnTo>
                    <a:pt x="54" y="279"/>
                  </a:lnTo>
                  <a:lnTo>
                    <a:pt x="51" y="288"/>
                  </a:lnTo>
                  <a:lnTo>
                    <a:pt x="45" y="297"/>
                  </a:lnTo>
                  <a:lnTo>
                    <a:pt x="45" y="306"/>
                  </a:lnTo>
                  <a:lnTo>
                    <a:pt x="39" y="315"/>
                  </a:lnTo>
                  <a:lnTo>
                    <a:pt x="30" y="342"/>
                  </a:lnTo>
                  <a:lnTo>
                    <a:pt x="27" y="351"/>
                  </a:lnTo>
                  <a:lnTo>
                    <a:pt x="21" y="360"/>
                  </a:lnTo>
                  <a:lnTo>
                    <a:pt x="21" y="369"/>
                  </a:lnTo>
                  <a:lnTo>
                    <a:pt x="12" y="390"/>
                  </a:lnTo>
                  <a:lnTo>
                    <a:pt x="12" y="399"/>
                  </a:lnTo>
                  <a:lnTo>
                    <a:pt x="9" y="408"/>
                  </a:lnTo>
                  <a:lnTo>
                    <a:pt x="9" y="417"/>
                  </a:lnTo>
                  <a:lnTo>
                    <a:pt x="3" y="444"/>
                  </a:lnTo>
                  <a:lnTo>
                    <a:pt x="3" y="453"/>
                  </a:lnTo>
                  <a:lnTo>
                    <a:pt x="3" y="462"/>
                  </a:lnTo>
                  <a:lnTo>
                    <a:pt x="3" y="471"/>
                  </a:lnTo>
                  <a:lnTo>
                    <a:pt x="3" y="480"/>
                  </a:lnTo>
                  <a:lnTo>
                    <a:pt x="0" y="489"/>
                  </a:lnTo>
                  <a:lnTo>
                    <a:pt x="0" y="498"/>
                  </a:lnTo>
                  <a:lnTo>
                    <a:pt x="0" y="507"/>
                  </a:lnTo>
                  <a:lnTo>
                    <a:pt x="0" y="516"/>
                  </a:lnTo>
                  <a:lnTo>
                    <a:pt x="0" y="525"/>
                  </a:lnTo>
                  <a:lnTo>
                    <a:pt x="9" y="570"/>
                  </a:lnTo>
                  <a:lnTo>
                    <a:pt x="9" y="579"/>
                  </a:lnTo>
                  <a:lnTo>
                    <a:pt x="9" y="588"/>
                  </a:lnTo>
                  <a:lnTo>
                    <a:pt x="15" y="606"/>
                  </a:lnTo>
                  <a:lnTo>
                    <a:pt x="21" y="624"/>
                  </a:lnTo>
                  <a:lnTo>
                    <a:pt x="21" y="633"/>
                  </a:lnTo>
                  <a:lnTo>
                    <a:pt x="24" y="642"/>
                  </a:lnTo>
                  <a:lnTo>
                    <a:pt x="27" y="651"/>
                  </a:lnTo>
                  <a:lnTo>
                    <a:pt x="33" y="660"/>
                  </a:lnTo>
                  <a:lnTo>
                    <a:pt x="45" y="684"/>
                  </a:lnTo>
                  <a:lnTo>
                    <a:pt x="48" y="693"/>
                  </a:lnTo>
                  <a:lnTo>
                    <a:pt x="51" y="702"/>
                  </a:lnTo>
                  <a:lnTo>
                    <a:pt x="57" y="711"/>
                  </a:lnTo>
                  <a:lnTo>
                    <a:pt x="60" y="720"/>
                  </a:lnTo>
                  <a:lnTo>
                    <a:pt x="66" y="738"/>
                  </a:lnTo>
                  <a:lnTo>
                    <a:pt x="84" y="771"/>
                  </a:lnTo>
                  <a:lnTo>
                    <a:pt x="96" y="786"/>
                  </a:lnTo>
                  <a:lnTo>
                    <a:pt x="102" y="796"/>
                  </a:lnTo>
                  <a:lnTo>
                    <a:pt x="111" y="796"/>
                  </a:lnTo>
                  <a:lnTo>
                    <a:pt x="120" y="786"/>
                  </a:lnTo>
                  <a:lnTo>
                    <a:pt x="120" y="777"/>
                  </a:lnTo>
                  <a:lnTo>
                    <a:pt x="111" y="762"/>
                  </a:lnTo>
                  <a:lnTo>
                    <a:pt x="111" y="753"/>
                  </a:lnTo>
                  <a:lnTo>
                    <a:pt x="111" y="744"/>
                  </a:lnTo>
                  <a:lnTo>
                    <a:pt x="111" y="735"/>
                  </a:lnTo>
                  <a:lnTo>
                    <a:pt x="111" y="726"/>
                  </a:lnTo>
                  <a:lnTo>
                    <a:pt x="120" y="708"/>
                  </a:lnTo>
                  <a:lnTo>
                    <a:pt x="126" y="690"/>
                  </a:lnTo>
                  <a:lnTo>
                    <a:pt x="129" y="678"/>
                  </a:lnTo>
                  <a:lnTo>
                    <a:pt x="132" y="669"/>
                  </a:lnTo>
                  <a:lnTo>
                    <a:pt x="138" y="660"/>
                  </a:lnTo>
                  <a:lnTo>
                    <a:pt x="144" y="648"/>
                  </a:lnTo>
                  <a:lnTo>
                    <a:pt x="147" y="621"/>
                  </a:lnTo>
                  <a:lnTo>
                    <a:pt x="153" y="603"/>
                  </a:lnTo>
                  <a:lnTo>
                    <a:pt x="159" y="594"/>
                  </a:lnTo>
                  <a:lnTo>
                    <a:pt x="174" y="579"/>
                  </a:lnTo>
                  <a:lnTo>
                    <a:pt x="183" y="576"/>
                  </a:lnTo>
                  <a:lnTo>
                    <a:pt x="192" y="576"/>
                  </a:lnTo>
                  <a:lnTo>
                    <a:pt x="201" y="573"/>
                  </a:lnTo>
                  <a:lnTo>
                    <a:pt x="216" y="570"/>
                  </a:lnTo>
                  <a:lnTo>
                    <a:pt x="228" y="564"/>
                  </a:lnTo>
                  <a:lnTo>
                    <a:pt x="237" y="561"/>
                  </a:lnTo>
                  <a:lnTo>
                    <a:pt x="246" y="555"/>
                  </a:lnTo>
                  <a:lnTo>
                    <a:pt x="258" y="549"/>
                  </a:lnTo>
                  <a:lnTo>
                    <a:pt x="267" y="543"/>
                  </a:lnTo>
                  <a:lnTo>
                    <a:pt x="276" y="537"/>
                  </a:lnTo>
                  <a:lnTo>
                    <a:pt x="285" y="531"/>
                  </a:lnTo>
                  <a:lnTo>
                    <a:pt x="294" y="525"/>
                  </a:lnTo>
                  <a:lnTo>
                    <a:pt x="303" y="519"/>
                  </a:lnTo>
                  <a:lnTo>
                    <a:pt x="312" y="513"/>
                  </a:lnTo>
                  <a:lnTo>
                    <a:pt x="321" y="504"/>
                  </a:lnTo>
                  <a:lnTo>
                    <a:pt x="327" y="495"/>
                  </a:lnTo>
                  <a:lnTo>
                    <a:pt x="336" y="483"/>
                  </a:lnTo>
                  <a:lnTo>
                    <a:pt x="348" y="468"/>
                  </a:lnTo>
                  <a:lnTo>
                    <a:pt x="351" y="456"/>
                  </a:lnTo>
                  <a:lnTo>
                    <a:pt x="360" y="435"/>
                  </a:lnTo>
                  <a:lnTo>
                    <a:pt x="360" y="426"/>
                  </a:lnTo>
                  <a:lnTo>
                    <a:pt x="363" y="414"/>
                  </a:lnTo>
                  <a:lnTo>
                    <a:pt x="369" y="393"/>
                  </a:lnTo>
                  <a:lnTo>
                    <a:pt x="369" y="384"/>
                  </a:lnTo>
                  <a:lnTo>
                    <a:pt x="369" y="375"/>
                  </a:lnTo>
                  <a:lnTo>
                    <a:pt x="369" y="366"/>
                  </a:lnTo>
                  <a:lnTo>
                    <a:pt x="369" y="357"/>
                  </a:lnTo>
                  <a:lnTo>
                    <a:pt x="369" y="342"/>
                  </a:lnTo>
                  <a:lnTo>
                    <a:pt x="369" y="333"/>
                  </a:lnTo>
                  <a:lnTo>
                    <a:pt x="369" y="324"/>
                  </a:lnTo>
                  <a:lnTo>
                    <a:pt x="369" y="315"/>
                  </a:lnTo>
                  <a:lnTo>
                    <a:pt x="369" y="306"/>
                  </a:lnTo>
                  <a:lnTo>
                    <a:pt x="366" y="297"/>
                  </a:lnTo>
                  <a:lnTo>
                    <a:pt x="363" y="288"/>
                  </a:lnTo>
                  <a:lnTo>
                    <a:pt x="360" y="276"/>
                  </a:lnTo>
                  <a:lnTo>
                    <a:pt x="360" y="267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60" y="237"/>
                  </a:lnTo>
                  <a:lnTo>
                    <a:pt x="360" y="228"/>
                  </a:lnTo>
                  <a:lnTo>
                    <a:pt x="360" y="219"/>
                  </a:lnTo>
                  <a:lnTo>
                    <a:pt x="360" y="210"/>
                  </a:lnTo>
                  <a:lnTo>
                    <a:pt x="360" y="201"/>
                  </a:lnTo>
                  <a:lnTo>
                    <a:pt x="366" y="192"/>
                  </a:lnTo>
                  <a:lnTo>
                    <a:pt x="372" y="168"/>
                  </a:lnTo>
                  <a:lnTo>
                    <a:pt x="372" y="159"/>
                  </a:lnTo>
                  <a:lnTo>
                    <a:pt x="375" y="147"/>
                  </a:lnTo>
                  <a:lnTo>
                    <a:pt x="381" y="135"/>
                  </a:lnTo>
                  <a:lnTo>
                    <a:pt x="387" y="123"/>
                  </a:lnTo>
                  <a:lnTo>
                    <a:pt x="393" y="114"/>
                  </a:lnTo>
                  <a:lnTo>
                    <a:pt x="399" y="105"/>
                  </a:lnTo>
                  <a:lnTo>
                    <a:pt x="408" y="96"/>
                  </a:lnTo>
                  <a:lnTo>
                    <a:pt x="411" y="87"/>
                  </a:lnTo>
                  <a:lnTo>
                    <a:pt x="417" y="78"/>
                  </a:lnTo>
                  <a:lnTo>
                    <a:pt x="426" y="72"/>
                  </a:lnTo>
                  <a:lnTo>
                    <a:pt x="435" y="66"/>
                  </a:lnTo>
                  <a:lnTo>
                    <a:pt x="444" y="60"/>
                  </a:lnTo>
                  <a:lnTo>
                    <a:pt x="453" y="57"/>
                  </a:lnTo>
                  <a:lnTo>
                    <a:pt x="474" y="45"/>
                  </a:lnTo>
                  <a:lnTo>
                    <a:pt x="483" y="42"/>
                  </a:lnTo>
                  <a:lnTo>
                    <a:pt x="492" y="36"/>
                  </a:lnTo>
                  <a:lnTo>
                    <a:pt x="501" y="33"/>
                  </a:lnTo>
                  <a:lnTo>
                    <a:pt x="510" y="30"/>
                  </a:lnTo>
                  <a:lnTo>
                    <a:pt x="519" y="27"/>
                  </a:lnTo>
                  <a:lnTo>
                    <a:pt x="528" y="27"/>
                  </a:lnTo>
                  <a:lnTo>
                    <a:pt x="537" y="27"/>
                  </a:lnTo>
                  <a:lnTo>
                    <a:pt x="546" y="27"/>
                  </a:lnTo>
                  <a:lnTo>
                    <a:pt x="555" y="27"/>
                  </a:lnTo>
                  <a:lnTo>
                    <a:pt x="564" y="27"/>
                  </a:lnTo>
                  <a:lnTo>
                    <a:pt x="573" y="24"/>
                  </a:lnTo>
                  <a:lnTo>
                    <a:pt x="582" y="21"/>
                  </a:lnTo>
                  <a:lnTo>
                    <a:pt x="585" y="12"/>
                  </a:lnTo>
                  <a:lnTo>
                    <a:pt x="585" y="3"/>
                  </a:lnTo>
                  <a:lnTo>
                    <a:pt x="576" y="3"/>
                  </a:lnTo>
                  <a:lnTo>
                    <a:pt x="567" y="0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4" name="Freeform 10"/>
            <p:cNvSpPr>
              <a:spLocks/>
            </p:cNvSpPr>
            <p:nvPr/>
          </p:nvSpPr>
          <p:spPr bwMode="auto">
            <a:xfrm>
              <a:off x="1021" y="1514"/>
              <a:ext cx="81" cy="78"/>
            </a:xfrm>
            <a:custGeom>
              <a:avLst/>
              <a:gdLst>
                <a:gd name="T0" fmla="*/ 14 w 81"/>
                <a:gd name="T1" fmla="*/ 0 h 78"/>
                <a:gd name="T2" fmla="*/ 8 w 81"/>
                <a:gd name="T3" fmla="*/ 0 h 78"/>
                <a:gd name="T4" fmla="*/ 2 w 81"/>
                <a:gd name="T5" fmla="*/ 4 h 78"/>
                <a:gd name="T6" fmla="*/ 0 w 81"/>
                <a:gd name="T7" fmla="*/ 10 h 78"/>
                <a:gd name="T8" fmla="*/ 1 w 81"/>
                <a:gd name="T9" fmla="*/ 16 h 78"/>
                <a:gd name="T10" fmla="*/ 7 w 81"/>
                <a:gd name="T11" fmla="*/ 21 h 78"/>
                <a:gd name="T12" fmla="*/ 12 w 81"/>
                <a:gd name="T13" fmla="*/ 26 h 78"/>
                <a:gd name="T14" fmla="*/ 17 w 81"/>
                <a:gd name="T15" fmla="*/ 32 h 78"/>
                <a:gd name="T16" fmla="*/ 22 w 81"/>
                <a:gd name="T17" fmla="*/ 37 h 78"/>
                <a:gd name="T18" fmla="*/ 26 w 81"/>
                <a:gd name="T19" fmla="*/ 43 h 78"/>
                <a:gd name="T20" fmla="*/ 32 w 81"/>
                <a:gd name="T21" fmla="*/ 48 h 78"/>
                <a:gd name="T22" fmla="*/ 37 w 81"/>
                <a:gd name="T23" fmla="*/ 52 h 78"/>
                <a:gd name="T24" fmla="*/ 42 w 81"/>
                <a:gd name="T25" fmla="*/ 57 h 78"/>
                <a:gd name="T26" fmla="*/ 48 w 81"/>
                <a:gd name="T27" fmla="*/ 62 h 78"/>
                <a:gd name="T28" fmla="*/ 54 w 81"/>
                <a:gd name="T29" fmla="*/ 66 h 78"/>
                <a:gd name="T30" fmla="*/ 61 w 81"/>
                <a:gd name="T31" fmla="*/ 70 h 78"/>
                <a:gd name="T32" fmla="*/ 67 w 81"/>
                <a:gd name="T33" fmla="*/ 75 h 78"/>
                <a:gd name="T34" fmla="*/ 73 w 81"/>
                <a:gd name="T35" fmla="*/ 77 h 78"/>
                <a:gd name="T36" fmla="*/ 79 w 81"/>
                <a:gd name="T37" fmla="*/ 76 h 78"/>
                <a:gd name="T38" fmla="*/ 80 w 81"/>
                <a:gd name="T39" fmla="*/ 70 h 78"/>
                <a:gd name="T40" fmla="*/ 80 w 81"/>
                <a:gd name="T41" fmla="*/ 64 h 78"/>
                <a:gd name="T42" fmla="*/ 79 w 81"/>
                <a:gd name="T43" fmla="*/ 58 h 78"/>
                <a:gd name="T44" fmla="*/ 73 w 81"/>
                <a:gd name="T45" fmla="*/ 53 h 78"/>
                <a:gd name="T46" fmla="*/ 67 w 81"/>
                <a:gd name="T47" fmla="*/ 47 h 78"/>
                <a:gd name="T48" fmla="*/ 62 w 81"/>
                <a:gd name="T49" fmla="*/ 42 h 78"/>
                <a:gd name="T50" fmla="*/ 56 w 81"/>
                <a:gd name="T51" fmla="*/ 39 h 78"/>
                <a:gd name="T52" fmla="*/ 51 w 81"/>
                <a:gd name="T53" fmla="*/ 34 h 78"/>
                <a:gd name="T54" fmla="*/ 45 w 81"/>
                <a:gd name="T55" fmla="*/ 30 h 78"/>
                <a:gd name="T56" fmla="*/ 39 w 81"/>
                <a:gd name="T57" fmla="*/ 26 h 78"/>
                <a:gd name="T58" fmla="*/ 33 w 81"/>
                <a:gd name="T59" fmla="*/ 20 h 78"/>
                <a:gd name="T60" fmla="*/ 27 w 81"/>
                <a:gd name="T61" fmla="*/ 16 h 78"/>
                <a:gd name="T62" fmla="*/ 22 w 81"/>
                <a:gd name="T63" fmla="*/ 11 h 78"/>
                <a:gd name="T64" fmla="*/ 18 w 81"/>
                <a:gd name="T65" fmla="*/ 8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78"/>
                <a:gd name="T101" fmla="*/ 81 w 81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78">
                  <a:moveTo>
                    <a:pt x="18" y="8"/>
                  </a:move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4" y="18"/>
                  </a:lnTo>
                  <a:lnTo>
                    <a:pt x="7" y="21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4" y="29"/>
                  </a:lnTo>
                  <a:lnTo>
                    <a:pt x="17" y="32"/>
                  </a:lnTo>
                  <a:lnTo>
                    <a:pt x="20" y="34"/>
                  </a:lnTo>
                  <a:lnTo>
                    <a:pt x="22" y="37"/>
                  </a:lnTo>
                  <a:lnTo>
                    <a:pt x="24" y="40"/>
                  </a:lnTo>
                  <a:lnTo>
                    <a:pt x="26" y="43"/>
                  </a:lnTo>
                  <a:lnTo>
                    <a:pt x="29" y="46"/>
                  </a:lnTo>
                  <a:lnTo>
                    <a:pt x="32" y="48"/>
                  </a:lnTo>
                  <a:lnTo>
                    <a:pt x="34" y="51"/>
                  </a:lnTo>
                  <a:lnTo>
                    <a:pt x="37" y="52"/>
                  </a:lnTo>
                  <a:lnTo>
                    <a:pt x="39" y="55"/>
                  </a:lnTo>
                  <a:lnTo>
                    <a:pt x="42" y="57"/>
                  </a:lnTo>
                  <a:lnTo>
                    <a:pt x="45" y="60"/>
                  </a:lnTo>
                  <a:lnTo>
                    <a:pt x="48" y="62"/>
                  </a:lnTo>
                  <a:lnTo>
                    <a:pt x="51" y="64"/>
                  </a:lnTo>
                  <a:lnTo>
                    <a:pt x="54" y="66"/>
                  </a:lnTo>
                  <a:lnTo>
                    <a:pt x="57" y="68"/>
                  </a:lnTo>
                  <a:lnTo>
                    <a:pt x="61" y="70"/>
                  </a:lnTo>
                  <a:lnTo>
                    <a:pt x="64" y="72"/>
                  </a:lnTo>
                  <a:lnTo>
                    <a:pt x="67" y="75"/>
                  </a:lnTo>
                  <a:lnTo>
                    <a:pt x="70" y="77"/>
                  </a:lnTo>
                  <a:lnTo>
                    <a:pt x="73" y="77"/>
                  </a:lnTo>
                  <a:lnTo>
                    <a:pt x="76" y="77"/>
                  </a:lnTo>
                  <a:lnTo>
                    <a:pt x="79" y="76"/>
                  </a:lnTo>
                  <a:lnTo>
                    <a:pt x="80" y="73"/>
                  </a:lnTo>
                  <a:lnTo>
                    <a:pt x="80" y="70"/>
                  </a:lnTo>
                  <a:lnTo>
                    <a:pt x="80" y="67"/>
                  </a:lnTo>
                  <a:lnTo>
                    <a:pt x="80" y="64"/>
                  </a:lnTo>
                  <a:lnTo>
                    <a:pt x="80" y="61"/>
                  </a:lnTo>
                  <a:lnTo>
                    <a:pt x="79" y="58"/>
                  </a:lnTo>
                  <a:lnTo>
                    <a:pt x="76" y="56"/>
                  </a:lnTo>
                  <a:lnTo>
                    <a:pt x="73" y="53"/>
                  </a:lnTo>
                  <a:lnTo>
                    <a:pt x="70" y="49"/>
                  </a:lnTo>
                  <a:lnTo>
                    <a:pt x="67" y="47"/>
                  </a:lnTo>
                  <a:lnTo>
                    <a:pt x="64" y="45"/>
                  </a:lnTo>
                  <a:lnTo>
                    <a:pt x="62" y="42"/>
                  </a:lnTo>
                  <a:lnTo>
                    <a:pt x="59" y="41"/>
                  </a:lnTo>
                  <a:lnTo>
                    <a:pt x="56" y="39"/>
                  </a:lnTo>
                  <a:lnTo>
                    <a:pt x="53" y="37"/>
                  </a:lnTo>
                  <a:lnTo>
                    <a:pt x="51" y="34"/>
                  </a:lnTo>
                  <a:lnTo>
                    <a:pt x="48" y="33"/>
                  </a:lnTo>
                  <a:lnTo>
                    <a:pt x="45" y="30"/>
                  </a:lnTo>
                  <a:lnTo>
                    <a:pt x="42" y="28"/>
                  </a:lnTo>
                  <a:lnTo>
                    <a:pt x="39" y="26"/>
                  </a:lnTo>
                  <a:lnTo>
                    <a:pt x="36" y="23"/>
                  </a:lnTo>
                  <a:lnTo>
                    <a:pt x="33" y="20"/>
                  </a:lnTo>
                  <a:lnTo>
                    <a:pt x="30" y="18"/>
                  </a:lnTo>
                  <a:lnTo>
                    <a:pt x="27" y="16"/>
                  </a:lnTo>
                  <a:lnTo>
                    <a:pt x="24" y="14"/>
                  </a:lnTo>
                  <a:lnTo>
                    <a:pt x="22" y="11"/>
                  </a:lnTo>
                  <a:lnTo>
                    <a:pt x="19" y="9"/>
                  </a:lnTo>
                  <a:lnTo>
                    <a:pt x="18" y="8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5" name="Freeform 11"/>
            <p:cNvSpPr>
              <a:spLocks/>
            </p:cNvSpPr>
            <p:nvPr/>
          </p:nvSpPr>
          <p:spPr bwMode="auto">
            <a:xfrm>
              <a:off x="1110" y="1596"/>
              <a:ext cx="82" cy="64"/>
            </a:xfrm>
            <a:custGeom>
              <a:avLst/>
              <a:gdLst>
                <a:gd name="T0" fmla="*/ 25 w 82"/>
                <a:gd name="T1" fmla="*/ 33 h 64"/>
                <a:gd name="T2" fmla="*/ 31 w 82"/>
                <a:gd name="T3" fmla="*/ 36 h 64"/>
                <a:gd name="T4" fmla="*/ 35 w 82"/>
                <a:gd name="T5" fmla="*/ 41 h 64"/>
                <a:gd name="T6" fmla="*/ 40 w 82"/>
                <a:gd name="T7" fmla="*/ 45 h 64"/>
                <a:gd name="T8" fmla="*/ 46 w 82"/>
                <a:gd name="T9" fmla="*/ 49 h 64"/>
                <a:gd name="T10" fmla="*/ 52 w 82"/>
                <a:gd name="T11" fmla="*/ 52 h 64"/>
                <a:gd name="T12" fmla="*/ 59 w 82"/>
                <a:gd name="T13" fmla="*/ 56 h 64"/>
                <a:gd name="T14" fmla="*/ 65 w 82"/>
                <a:gd name="T15" fmla="*/ 59 h 64"/>
                <a:gd name="T16" fmla="*/ 72 w 82"/>
                <a:gd name="T17" fmla="*/ 61 h 64"/>
                <a:gd name="T18" fmla="*/ 78 w 82"/>
                <a:gd name="T19" fmla="*/ 63 h 64"/>
                <a:gd name="T20" fmla="*/ 81 w 82"/>
                <a:gd name="T21" fmla="*/ 58 h 64"/>
                <a:gd name="T22" fmla="*/ 81 w 82"/>
                <a:gd name="T23" fmla="*/ 52 h 64"/>
                <a:gd name="T24" fmla="*/ 77 w 82"/>
                <a:gd name="T25" fmla="*/ 46 h 64"/>
                <a:gd name="T26" fmla="*/ 71 w 82"/>
                <a:gd name="T27" fmla="*/ 43 h 64"/>
                <a:gd name="T28" fmla="*/ 65 w 82"/>
                <a:gd name="T29" fmla="*/ 38 h 64"/>
                <a:gd name="T30" fmla="*/ 59 w 82"/>
                <a:gd name="T31" fmla="*/ 33 h 64"/>
                <a:gd name="T32" fmla="*/ 53 w 82"/>
                <a:gd name="T33" fmla="*/ 29 h 64"/>
                <a:gd name="T34" fmla="*/ 47 w 82"/>
                <a:gd name="T35" fmla="*/ 25 h 64"/>
                <a:gd name="T36" fmla="*/ 41 w 82"/>
                <a:gd name="T37" fmla="*/ 21 h 64"/>
                <a:gd name="T38" fmla="*/ 35 w 82"/>
                <a:gd name="T39" fmla="*/ 17 h 64"/>
                <a:gd name="T40" fmla="*/ 29 w 82"/>
                <a:gd name="T41" fmla="*/ 14 h 64"/>
                <a:gd name="T42" fmla="*/ 23 w 82"/>
                <a:gd name="T43" fmla="*/ 9 h 64"/>
                <a:gd name="T44" fmla="*/ 17 w 82"/>
                <a:gd name="T45" fmla="*/ 4 h 64"/>
                <a:gd name="T46" fmla="*/ 11 w 82"/>
                <a:gd name="T47" fmla="*/ 1 h 64"/>
                <a:gd name="T48" fmla="*/ 5 w 82"/>
                <a:gd name="T49" fmla="*/ 0 h 64"/>
                <a:gd name="T50" fmla="*/ 0 w 82"/>
                <a:gd name="T51" fmla="*/ 3 h 64"/>
                <a:gd name="T52" fmla="*/ 0 w 82"/>
                <a:gd name="T53" fmla="*/ 9 h 64"/>
                <a:gd name="T54" fmla="*/ 0 w 82"/>
                <a:gd name="T55" fmla="*/ 15 h 64"/>
                <a:gd name="T56" fmla="*/ 6 w 82"/>
                <a:gd name="T57" fmla="*/ 19 h 64"/>
                <a:gd name="T58" fmla="*/ 11 w 82"/>
                <a:gd name="T59" fmla="*/ 24 h 64"/>
                <a:gd name="T60" fmla="*/ 17 w 82"/>
                <a:gd name="T61" fmla="*/ 27 h 64"/>
                <a:gd name="T62" fmla="*/ 23 w 82"/>
                <a:gd name="T63" fmla="*/ 30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"/>
                <a:gd name="T97" fmla="*/ 0 h 64"/>
                <a:gd name="T98" fmla="*/ 82 w 82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" h="64">
                  <a:moveTo>
                    <a:pt x="23" y="30"/>
                  </a:moveTo>
                  <a:lnTo>
                    <a:pt x="25" y="33"/>
                  </a:lnTo>
                  <a:lnTo>
                    <a:pt x="28" y="34"/>
                  </a:lnTo>
                  <a:lnTo>
                    <a:pt x="31" y="36"/>
                  </a:lnTo>
                  <a:lnTo>
                    <a:pt x="32" y="39"/>
                  </a:lnTo>
                  <a:lnTo>
                    <a:pt x="35" y="41"/>
                  </a:lnTo>
                  <a:lnTo>
                    <a:pt x="37" y="44"/>
                  </a:lnTo>
                  <a:lnTo>
                    <a:pt x="40" y="45"/>
                  </a:lnTo>
                  <a:lnTo>
                    <a:pt x="43" y="47"/>
                  </a:lnTo>
                  <a:lnTo>
                    <a:pt x="46" y="49"/>
                  </a:lnTo>
                  <a:lnTo>
                    <a:pt x="49" y="50"/>
                  </a:lnTo>
                  <a:lnTo>
                    <a:pt x="52" y="52"/>
                  </a:lnTo>
                  <a:lnTo>
                    <a:pt x="56" y="55"/>
                  </a:lnTo>
                  <a:lnTo>
                    <a:pt x="59" y="56"/>
                  </a:lnTo>
                  <a:lnTo>
                    <a:pt x="62" y="58"/>
                  </a:lnTo>
                  <a:lnTo>
                    <a:pt x="65" y="59"/>
                  </a:lnTo>
                  <a:lnTo>
                    <a:pt x="68" y="61"/>
                  </a:lnTo>
                  <a:lnTo>
                    <a:pt x="72" y="61"/>
                  </a:lnTo>
                  <a:lnTo>
                    <a:pt x="75" y="63"/>
                  </a:lnTo>
                  <a:lnTo>
                    <a:pt x="78" y="63"/>
                  </a:lnTo>
                  <a:lnTo>
                    <a:pt x="81" y="61"/>
                  </a:lnTo>
                  <a:lnTo>
                    <a:pt x="81" y="58"/>
                  </a:lnTo>
                  <a:lnTo>
                    <a:pt x="81" y="55"/>
                  </a:lnTo>
                  <a:lnTo>
                    <a:pt x="81" y="52"/>
                  </a:lnTo>
                  <a:lnTo>
                    <a:pt x="79" y="49"/>
                  </a:lnTo>
                  <a:lnTo>
                    <a:pt x="77" y="46"/>
                  </a:lnTo>
                  <a:lnTo>
                    <a:pt x="74" y="45"/>
                  </a:lnTo>
                  <a:lnTo>
                    <a:pt x="71" y="43"/>
                  </a:lnTo>
                  <a:lnTo>
                    <a:pt x="68" y="40"/>
                  </a:lnTo>
                  <a:lnTo>
                    <a:pt x="65" y="38"/>
                  </a:lnTo>
                  <a:lnTo>
                    <a:pt x="62" y="35"/>
                  </a:lnTo>
                  <a:lnTo>
                    <a:pt x="59" y="33"/>
                  </a:lnTo>
                  <a:lnTo>
                    <a:pt x="56" y="31"/>
                  </a:lnTo>
                  <a:lnTo>
                    <a:pt x="53" y="29"/>
                  </a:lnTo>
                  <a:lnTo>
                    <a:pt x="50" y="27"/>
                  </a:lnTo>
                  <a:lnTo>
                    <a:pt x="47" y="25"/>
                  </a:lnTo>
                  <a:lnTo>
                    <a:pt x="44" y="23"/>
                  </a:lnTo>
                  <a:lnTo>
                    <a:pt x="41" y="21"/>
                  </a:lnTo>
                  <a:lnTo>
                    <a:pt x="38" y="18"/>
                  </a:lnTo>
                  <a:lnTo>
                    <a:pt x="35" y="17"/>
                  </a:lnTo>
                  <a:lnTo>
                    <a:pt x="32" y="15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23" y="9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4" y="2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8" y="22"/>
                  </a:lnTo>
                  <a:lnTo>
                    <a:pt x="11" y="24"/>
                  </a:lnTo>
                  <a:lnTo>
                    <a:pt x="14" y="26"/>
                  </a:lnTo>
                  <a:lnTo>
                    <a:pt x="17" y="27"/>
                  </a:lnTo>
                  <a:lnTo>
                    <a:pt x="20" y="29"/>
                  </a:lnTo>
                  <a:lnTo>
                    <a:pt x="23" y="30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6" name="Freeform 12"/>
            <p:cNvSpPr>
              <a:spLocks/>
            </p:cNvSpPr>
            <p:nvPr/>
          </p:nvSpPr>
          <p:spPr bwMode="auto">
            <a:xfrm>
              <a:off x="1203" y="1658"/>
              <a:ext cx="90" cy="39"/>
            </a:xfrm>
            <a:custGeom>
              <a:avLst/>
              <a:gdLst>
                <a:gd name="T0" fmla="*/ 27 w 90"/>
                <a:gd name="T1" fmla="*/ 8 h 39"/>
                <a:gd name="T2" fmla="*/ 19 w 90"/>
                <a:gd name="T3" fmla="*/ 2 h 39"/>
                <a:gd name="T4" fmla="*/ 16 w 90"/>
                <a:gd name="T5" fmla="*/ 2 h 39"/>
                <a:gd name="T6" fmla="*/ 13 w 90"/>
                <a:gd name="T7" fmla="*/ 1 h 39"/>
                <a:gd name="T8" fmla="*/ 10 w 90"/>
                <a:gd name="T9" fmla="*/ 0 h 39"/>
                <a:gd name="T10" fmla="*/ 7 w 90"/>
                <a:gd name="T11" fmla="*/ 0 h 39"/>
                <a:gd name="T12" fmla="*/ 4 w 90"/>
                <a:gd name="T13" fmla="*/ 0 h 39"/>
                <a:gd name="T14" fmla="*/ 1 w 90"/>
                <a:gd name="T15" fmla="*/ 3 h 39"/>
                <a:gd name="T16" fmla="*/ 0 w 90"/>
                <a:gd name="T17" fmla="*/ 6 h 39"/>
                <a:gd name="T18" fmla="*/ 0 w 90"/>
                <a:gd name="T19" fmla="*/ 9 h 39"/>
                <a:gd name="T20" fmla="*/ 1 w 90"/>
                <a:gd name="T21" fmla="*/ 12 h 39"/>
                <a:gd name="T22" fmla="*/ 4 w 90"/>
                <a:gd name="T23" fmla="*/ 15 h 39"/>
                <a:gd name="T24" fmla="*/ 7 w 90"/>
                <a:gd name="T25" fmla="*/ 16 h 39"/>
                <a:gd name="T26" fmla="*/ 10 w 90"/>
                <a:gd name="T27" fmla="*/ 17 h 39"/>
                <a:gd name="T28" fmla="*/ 13 w 90"/>
                <a:gd name="T29" fmla="*/ 18 h 39"/>
                <a:gd name="T30" fmla="*/ 16 w 90"/>
                <a:gd name="T31" fmla="*/ 19 h 39"/>
                <a:gd name="T32" fmla="*/ 19 w 90"/>
                <a:gd name="T33" fmla="*/ 21 h 39"/>
                <a:gd name="T34" fmla="*/ 22 w 90"/>
                <a:gd name="T35" fmla="*/ 22 h 39"/>
                <a:gd name="T36" fmla="*/ 25 w 90"/>
                <a:gd name="T37" fmla="*/ 23 h 39"/>
                <a:gd name="T38" fmla="*/ 28 w 90"/>
                <a:gd name="T39" fmla="*/ 25 h 39"/>
                <a:gd name="T40" fmla="*/ 31 w 90"/>
                <a:gd name="T41" fmla="*/ 26 h 39"/>
                <a:gd name="T42" fmla="*/ 34 w 90"/>
                <a:gd name="T43" fmla="*/ 27 h 39"/>
                <a:gd name="T44" fmla="*/ 37 w 90"/>
                <a:gd name="T45" fmla="*/ 28 h 39"/>
                <a:gd name="T46" fmla="*/ 40 w 90"/>
                <a:gd name="T47" fmla="*/ 29 h 39"/>
                <a:gd name="T48" fmla="*/ 43 w 90"/>
                <a:gd name="T49" fmla="*/ 30 h 39"/>
                <a:gd name="T50" fmla="*/ 46 w 90"/>
                <a:gd name="T51" fmla="*/ 31 h 39"/>
                <a:gd name="T52" fmla="*/ 49 w 90"/>
                <a:gd name="T53" fmla="*/ 32 h 39"/>
                <a:gd name="T54" fmla="*/ 52 w 90"/>
                <a:gd name="T55" fmla="*/ 33 h 39"/>
                <a:gd name="T56" fmla="*/ 56 w 90"/>
                <a:gd name="T57" fmla="*/ 34 h 39"/>
                <a:gd name="T58" fmla="*/ 60 w 90"/>
                <a:gd name="T59" fmla="*/ 35 h 39"/>
                <a:gd name="T60" fmla="*/ 63 w 90"/>
                <a:gd name="T61" fmla="*/ 36 h 39"/>
                <a:gd name="T62" fmla="*/ 66 w 90"/>
                <a:gd name="T63" fmla="*/ 37 h 39"/>
                <a:gd name="T64" fmla="*/ 70 w 90"/>
                <a:gd name="T65" fmla="*/ 37 h 39"/>
                <a:gd name="T66" fmla="*/ 74 w 90"/>
                <a:gd name="T67" fmla="*/ 37 h 39"/>
                <a:gd name="T68" fmla="*/ 77 w 90"/>
                <a:gd name="T69" fmla="*/ 38 h 39"/>
                <a:gd name="T70" fmla="*/ 80 w 90"/>
                <a:gd name="T71" fmla="*/ 38 h 39"/>
                <a:gd name="T72" fmla="*/ 83 w 90"/>
                <a:gd name="T73" fmla="*/ 38 h 39"/>
                <a:gd name="T74" fmla="*/ 86 w 90"/>
                <a:gd name="T75" fmla="*/ 38 h 39"/>
                <a:gd name="T76" fmla="*/ 89 w 90"/>
                <a:gd name="T77" fmla="*/ 37 h 39"/>
                <a:gd name="T78" fmla="*/ 89 w 90"/>
                <a:gd name="T79" fmla="*/ 34 h 39"/>
                <a:gd name="T80" fmla="*/ 89 w 90"/>
                <a:gd name="T81" fmla="*/ 31 h 39"/>
                <a:gd name="T82" fmla="*/ 89 w 90"/>
                <a:gd name="T83" fmla="*/ 28 h 39"/>
                <a:gd name="T84" fmla="*/ 86 w 90"/>
                <a:gd name="T85" fmla="*/ 27 h 39"/>
                <a:gd name="T86" fmla="*/ 83 w 90"/>
                <a:gd name="T87" fmla="*/ 25 h 39"/>
                <a:gd name="T88" fmla="*/ 80 w 90"/>
                <a:gd name="T89" fmla="*/ 24 h 39"/>
                <a:gd name="T90" fmla="*/ 77 w 90"/>
                <a:gd name="T91" fmla="*/ 22 h 39"/>
                <a:gd name="T92" fmla="*/ 74 w 90"/>
                <a:gd name="T93" fmla="*/ 22 h 39"/>
                <a:gd name="T94" fmla="*/ 71 w 90"/>
                <a:gd name="T95" fmla="*/ 21 h 39"/>
                <a:gd name="T96" fmla="*/ 68 w 90"/>
                <a:gd name="T97" fmla="*/ 20 h 39"/>
                <a:gd name="T98" fmla="*/ 65 w 90"/>
                <a:gd name="T99" fmla="*/ 19 h 39"/>
                <a:gd name="T100" fmla="*/ 62 w 90"/>
                <a:gd name="T101" fmla="*/ 19 h 39"/>
                <a:gd name="T102" fmla="*/ 59 w 90"/>
                <a:gd name="T103" fmla="*/ 18 h 39"/>
                <a:gd name="T104" fmla="*/ 56 w 90"/>
                <a:gd name="T105" fmla="*/ 17 h 39"/>
                <a:gd name="T106" fmla="*/ 53 w 90"/>
                <a:gd name="T107" fmla="*/ 16 h 39"/>
                <a:gd name="T108" fmla="*/ 50 w 90"/>
                <a:gd name="T109" fmla="*/ 15 h 39"/>
                <a:gd name="T110" fmla="*/ 47 w 90"/>
                <a:gd name="T111" fmla="*/ 14 h 39"/>
                <a:gd name="T112" fmla="*/ 44 w 90"/>
                <a:gd name="T113" fmla="*/ 13 h 39"/>
                <a:gd name="T114" fmla="*/ 41 w 90"/>
                <a:gd name="T115" fmla="*/ 13 h 39"/>
                <a:gd name="T116" fmla="*/ 38 w 90"/>
                <a:gd name="T117" fmla="*/ 12 h 39"/>
                <a:gd name="T118" fmla="*/ 35 w 90"/>
                <a:gd name="T119" fmla="*/ 12 h 39"/>
                <a:gd name="T120" fmla="*/ 32 w 90"/>
                <a:gd name="T121" fmla="*/ 10 h 39"/>
                <a:gd name="T122" fmla="*/ 29 w 90"/>
                <a:gd name="T123" fmla="*/ 9 h 39"/>
                <a:gd name="T124" fmla="*/ 27 w 90"/>
                <a:gd name="T125" fmla="*/ 8 h 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"/>
                <a:gd name="T190" fmla="*/ 0 h 39"/>
                <a:gd name="T191" fmla="*/ 90 w 90"/>
                <a:gd name="T192" fmla="*/ 39 h 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" h="39">
                  <a:moveTo>
                    <a:pt x="27" y="8"/>
                  </a:moveTo>
                  <a:lnTo>
                    <a:pt x="19" y="2"/>
                  </a:lnTo>
                  <a:lnTo>
                    <a:pt x="16" y="2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2"/>
                  </a:lnTo>
                  <a:lnTo>
                    <a:pt x="4" y="15"/>
                  </a:lnTo>
                  <a:lnTo>
                    <a:pt x="7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6" y="19"/>
                  </a:lnTo>
                  <a:lnTo>
                    <a:pt x="19" y="21"/>
                  </a:lnTo>
                  <a:lnTo>
                    <a:pt x="22" y="22"/>
                  </a:lnTo>
                  <a:lnTo>
                    <a:pt x="25" y="23"/>
                  </a:lnTo>
                  <a:lnTo>
                    <a:pt x="28" y="25"/>
                  </a:lnTo>
                  <a:lnTo>
                    <a:pt x="31" y="26"/>
                  </a:lnTo>
                  <a:lnTo>
                    <a:pt x="34" y="27"/>
                  </a:lnTo>
                  <a:lnTo>
                    <a:pt x="37" y="28"/>
                  </a:lnTo>
                  <a:lnTo>
                    <a:pt x="40" y="29"/>
                  </a:lnTo>
                  <a:lnTo>
                    <a:pt x="43" y="30"/>
                  </a:lnTo>
                  <a:lnTo>
                    <a:pt x="46" y="31"/>
                  </a:lnTo>
                  <a:lnTo>
                    <a:pt x="49" y="32"/>
                  </a:lnTo>
                  <a:lnTo>
                    <a:pt x="52" y="33"/>
                  </a:lnTo>
                  <a:lnTo>
                    <a:pt x="56" y="34"/>
                  </a:lnTo>
                  <a:lnTo>
                    <a:pt x="60" y="35"/>
                  </a:lnTo>
                  <a:lnTo>
                    <a:pt x="63" y="36"/>
                  </a:lnTo>
                  <a:lnTo>
                    <a:pt x="66" y="37"/>
                  </a:lnTo>
                  <a:lnTo>
                    <a:pt x="70" y="37"/>
                  </a:lnTo>
                  <a:lnTo>
                    <a:pt x="74" y="37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83" y="38"/>
                  </a:lnTo>
                  <a:lnTo>
                    <a:pt x="86" y="38"/>
                  </a:lnTo>
                  <a:lnTo>
                    <a:pt x="89" y="37"/>
                  </a:lnTo>
                  <a:lnTo>
                    <a:pt x="89" y="34"/>
                  </a:lnTo>
                  <a:lnTo>
                    <a:pt x="89" y="31"/>
                  </a:lnTo>
                  <a:lnTo>
                    <a:pt x="89" y="28"/>
                  </a:lnTo>
                  <a:lnTo>
                    <a:pt x="86" y="27"/>
                  </a:lnTo>
                  <a:lnTo>
                    <a:pt x="83" y="25"/>
                  </a:lnTo>
                  <a:lnTo>
                    <a:pt x="80" y="24"/>
                  </a:lnTo>
                  <a:lnTo>
                    <a:pt x="77" y="22"/>
                  </a:lnTo>
                  <a:lnTo>
                    <a:pt x="74" y="22"/>
                  </a:lnTo>
                  <a:lnTo>
                    <a:pt x="71" y="21"/>
                  </a:lnTo>
                  <a:lnTo>
                    <a:pt x="68" y="20"/>
                  </a:lnTo>
                  <a:lnTo>
                    <a:pt x="65" y="19"/>
                  </a:lnTo>
                  <a:lnTo>
                    <a:pt x="62" y="19"/>
                  </a:lnTo>
                  <a:lnTo>
                    <a:pt x="59" y="18"/>
                  </a:lnTo>
                  <a:lnTo>
                    <a:pt x="56" y="17"/>
                  </a:lnTo>
                  <a:lnTo>
                    <a:pt x="53" y="16"/>
                  </a:lnTo>
                  <a:lnTo>
                    <a:pt x="50" y="15"/>
                  </a:lnTo>
                  <a:lnTo>
                    <a:pt x="47" y="14"/>
                  </a:lnTo>
                  <a:lnTo>
                    <a:pt x="44" y="13"/>
                  </a:lnTo>
                  <a:lnTo>
                    <a:pt x="41" y="13"/>
                  </a:lnTo>
                  <a:lnTo>
                    <a:pt x="38" y="12"/>
                  </a:lnTo>
                  <a:lnTo>
                    <a:pt x="35" y="12"/>
                  </a:lnTo>
                  <a:lnTo>
                    <a:pt x="32" y="10"/>
                  </a:lnTo>
                  <a:lnTo>
                    <a:pt x="29" y="9"/>
                  </a:lnTo>
                  <a:lnTo>
                    <a:pt x="27" y="8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7" name="Freeform 13"/>
            <p:cNvSpPr>
              <a:spLocks/>
            </p:cNvSpPr>
            <p:nvPr/>
          </p:nvSpPr>
          <p:spPr bwMode="auto">
            <a:xfrm>
              <a:off x="1311" y="1689"/>
              <a:ext cx="107" cy="25"/>
            </a:xfrm>
            <a:custGeom>
              <a:avLst/>
              <a:gdLst>
                <a:gd name="T0" fmla="*/ 13 w 107"/>
                <a:gd name="T1" fmla="*/ 0 h 25"/>
                <a:gd name="T2" fmla="*/ 7 w 107"/>
                <a:gd name="T3" fmla="*/ 0 h 25"/>
                <a:gd name="T4" fmla="*/ 1 w 107"/>
                <a:gd name="T5" fmla="*/ 0 h 25"/>
                <a:gd name="T6" fmla="*/ 0 w 107"/>
                <a:gd name="T7" fmla="*/ 6 h 25"/>
                <a:gd name="T8" fmla="*/ 0 w 107"/>
                <a:gd name="T9" fmla="*/ 12 h 25"/>
                <a:gd name="T10" fmla="*/ 5 w 107"/>
                <a:gd name="T11" fmla="*/ 17 h 25"/>
                <a:gd name="T12" fmla="*/ 11 w 107"/>
                <a:gd name="T13" fmla="*/ 18 h 25"/>
                <a:gd name="T14" fmla="*/ 17 w 107"/>
                <a:gd name="T15" fmla="*/ 18 h 25"/>
                <a:gd name="T16" fmla="*/ 24 w 107"/>
                <a:gd name="T17" fmla="*/ 19 h 25"/>
                <a:gd name="T18" fmla="*/ 30 w 107"/>
                <a:gd name="T19" fmla="*/ 21 h 25"/>
                <a:gd name="T20" fmla="*/ 36 w 107"/>
                <a:gd name="T21" fmla="*/ 22 h 25"/>
                <a:gd name="T22" fmla="*/ 42 w 107"/>
                <a:gd name="T23" fmla="*/ 22 h 25"/>
                <a:gd name="T24" fmla="*/ 49 w 107"/>
                <a:gd name="T25" fmla="*/ 23 h 25"/>
                <a:gd name="T26" fmla="*/ 55 w 107"/>
                <a:gd name="T27" fmla="*/ 24 h 25"/>
                <a:gd name="T28" fmla="*/ 61 w 107"/>
                <a:gd name="T29" fmla="*/ 24 h 25"/>
                <a:gd name="T30" fmla="*/ 67 w 107"/>
                <a:gd name="T31" fmla="*/ 24 h 25"/>
                <a:gd name="T32" fmla="*/ 73 w 107"/>
                <a:gd name="T33" fmla="*/ 24 h 25"/>
                <a:gd name="T34" fmla="*/ 79 w 107"/>
                <a:gd name="T35" fmla="*/ 24 h 25"/>
                <a:gd name="T36" fmla="*/ 85 w 107"/>
                <a:gd name="T37" fmla="*/ 24 h 25"/>
                <a:gd name="T38" fmla="*/ 95 w 107"/>
                <a:gd name="T39" fmla="*/ 24 h 25"/>
                <a:gd name="T40" fmla="*/ 101 w 107"/>
                <a:gd name="T41" fmla="*/ 24 h 25"/>
                <a:gd name="T42" fmla="*/ 106 w 107"/>
                <a:gd name="T43" fmla="*/ 20 h 25"/>
                <a:gd name="T44" fmla="*/ 106 w 107"/>
                <a:gd name="T45" fmla="*/ 14 h 25"/>
                <a:gd name="T46" fmla="*/ 101 w 107"/>
                <a:gd name="T47" fmla="*/ 11 h 25"/>
                <a:gd name="T48" fmla="*/ 95 w 107"/>
                <a:gd name="T49" fmla="*/ 9 h 25"/>
                <a:gd name="T50" fmla="*/ 88 w 107"/>
                <a:gd name="T51" fmla="*/ 9 h 25"/>
                <a:gd name="T52" fmla="*/ 82 w 107"/>
                <a:gd name="T53" fmla="*/ 8 h 25"/>
                <a:gd name="T54" fmla="*/ 76 w 107"/>
                <a:gd name="T55" fmla="*/ 7 h 25"/>
                <a:gd name="T56" fmla="*/ 69 w 107"/>
                <a:gd name="T57" fmla="*/ 6 h 25"/>
                <a:gd name="T58" fmla="*/ 62 w 107"/>
                <a:gd name="T59" fmla="*/ 5 h 25"/>
                <a:gd name="T60" fmla="*/ 56 w 107"/>
                <a:gd name="T61" fmla="*/ 5 h 25"/>
                <a:gd name="T62" fmla="*/ 50 w 107"/>
                <a:gd name="T63" fmla="*/ 5 h 25"/>
                <a:gd name="T64" fmla="*/ 44 w 107"/>
                <a:gd name="T65" fmla="*/ 5 h 25"/>
                <a:gd name="T66" fmla="*/ 38 w 107"/>
                <a:gd name="T67" fmla="*/ 5 h 25"/>
                <a:gd name="T68" fmla="*/ 32 w 107"/>
                <a:gd name="T69" fmla="*/ 5 h 25"/>
                <a:gd name="T70" fmla="*/ 26 w 107"/>
                <a:gd name="T71" fmla="*/ 3 h 25"/>
                <a:gd name="T72" fmla="*/ 20 w 107"/>
                <a:gd name="T73" fmla="*/ 3 h 25"/>
                <a:gd name="T74" fmla="*/ 16 w 107"/>
                <a:gd name="T75" fmla="*/ 1 h 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"/>
                <a:gd name="T115" fmla="*/ 0 h 25"/>
                <a:gd name="T116" fmla="*/ 107 w 107"/>
                <a:gd name="T117" fmla="*/ 25 h 2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" h="25">
                  <a:moveTo>
                    <a:pt x="16" y="1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7" y="18"/>
                  </a:lnTo>
                  <a:lnTo>
                    <a:pt x="21" y="19"/>
                  </a:lnTo>
                  <a:lnTo>
                    <a:pt x="24" y="19"/>
                  </a:lnTo>
                  <a:lnTo>
                    <a:pt x="27" y="20"/>
                  </a:lnTo>
                  <a:lnTo>
                    <a:pt x="30" y="21"/>
                  </a:lnTo>
                  <a:lnTo>
                    <a:pt x="33" y="21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49" y="23"/>
                  </a:lnTo>
                  <a:lnTo>
                    <a:pt x="52" y="24"/>
                  </a:lnTo>
                  <a:lnTo>
                    <a:pt x="55" y="24"/>
                  </a:lnTo>
                  <a:lnTo>
                    <a:pt x="58" y="24"/>
                  </a:lnTo>
                  <a:lnTo>
                    <a:pt x="61" y="24"/>
                  </a:lnTo>
                  <a:lnTo>
                    <a:pt x="64" y="24"/>
                  </a:lnTo>
                  <a:lnTo>
                    <a:pt x="67" y="24"/>
                  </a:lnTo>
                  <a:lnTo>
                    <a:pt x="70" y="24"/>
                  </a:lnTo>
                  <a:lnTo>
                    <a:pt x="73" y="24"/>
                  </a:lnTo>
                  <a:lnTo>
                    <a:pt x="76" y="24"/>
                  </a:lnTo>
                  <a:lnTo>
                    <a:pt x="79" y="24"/>
                  </a:lnTo>
                  <a:lnTo>
                    <a:pt x="82" y="24"/>
                  </a:lnTo>
                  <a:lnTo>
                    <a:pt x="85" y="24"/>
                  </a:lnTo>
                  <a:lnTo>
                    <a:pt x="90" y="24"/>
                  </a:lnTo>
                  <a:lnTo>
                    <a:pt x="95" y="24"/>
                  </a:lnTo>
                  <a:lnTo>
                    <a:pt x="98" y="24"/>
                  </a:lnTo>
                  <a:lnTo>
                    <a:pt x="101" y="24"/>
                  </a:lnTo>
                  <a:lnTo>
                    <a:pt x="104" y="23"/>
                  </a:lnTo>
                  <a:lnTo>
                    <a:pt x="106" y="20"/>
                  </a:lnTo>
                  <a:lnTo>
                    <a:pt x="106" y="17"/>
                  </a:lnTo>
                  <a:lnTo>
                    <a:pt x="106" y="14"/>
                  </a:lnTo>
                  <a:lnTo>
                    <a:pt x="104" y="11"/>
                  </a:lnTo>
                  <a:lnTo>
                    <a:pt x="101" y="11"/>
                  </a:lnTo>
                  <a:lnTo>
                    <a:pt x="98" y="10"/>
                  </a:lnTo>
                  <a:lnTo>
                    <a:pt x="95" y="9"/>
                  </a:lnTo>
                  <a:lnTo>
                    <a:pt x="92" y="9"/>
                  </a:lnTo>
                  <a:lnTo>
                    <a:pt x="88" y="9"/>
                  </a:lnTo>
                  <a:lnTo>
                    <a:pt x="85" y="8"/>
                  </a:lnTo>
                  <a:lnTo>
                    <a:pt x="82" y="8"/>
                  </a:lnTo>
                  <a:lnTo>
                    <a:pt x="79" y="7"/>
                  </a:lnTo>
                  <a:lnTo>
                    <a:pt x="76" y="7"/>
                  </a:lnTo>
                  <a:lnTo>
                    <a:pt x="72" y="6"/>
                  </a:lnTo>
                  <a:lnTo>
                    <a:pt x="69" y="6"/>
                  </a:lnTo>
                  <a:lnTo>
                    <a:pt x="66" y="5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6" y="5"/>
                  </a:lnTo>
                  <a:lnTo>
                    <a:pt x="53" y="5"/>
                  </a:lnTo>
                  <a:lnTo>
                    <a:pt x="50" y="5"/>
                  </a:lnTo>
                  <a:lnTo>
                    <a:pt x="47" y="5"/>
                  </a:lnTo>
                  <a:lnTo>
                    <a:pt x="44" y="5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2" y="5"/>
                  </a:lnTo>
                  <a:lnTo>
                    <a:pt x="29" y="4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6" y="1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8" name="Freeform 14"/>
            <p:cNvSpPr>
              <a:spLocks/>
            </p:cNvSpPr>
            <p:nvPr/>
          </p:nvSpPr>
          <p:spPr bwMode="auto">
            <a:xfrm>
              <a:off x="1431" y="1679"/>
              <a:ext cx="93" cy="32"/>
            </a:xfrm>
            <a:custGeom>
              <a:avLst/>
              <a:gdLst>
                <a:gd name="T0" fmla="*/ 13 w 93"/>
                <a:gd name="T1" fmla="*/ 13 h 32"/>
                <a:gd name="T2" fmla="*/ 7 w 93"/>
                <a:gd name="T3" fmla="*/ 14 h 32"/>
                <a:gd name="T4" fmla="*/ 1 w 93"/>
                <a:gd name="T5" fmla="*/ 16 h 32"/>
                <a:gd name="T6" fmla="*/ 0 w 93"/>
                <a:gd name="T7" fmla="*/ 22 h 32"/>
                <a:gd name="T8" fmla="*/ 0 w 93"/>
                <a:gd name="T9" fmla="*/ 28 h 32"/>
                <a:gd name="T10" fmla="*/ 6 w 93"/>
                <a:gd name="T11" fmla="*/ 31 h 32"/>
                <a:gd name="T12" fmla="*/ 12 w 93"/>
                <a:gd name="T13" fmla="*/ 31 h 32"/>
                <a:gd name="T14" fmla="*/ 18 w 93"/>
                <a:gd name="T15" fmla="*/ 31 h 32"/>
                <a:gd name="T16" fmla="*/ 24 w 93"/>
                <a:gd name="T17" fmla="*/ 31 h 32"/>
                <a:gd name="T18" fmla="*/ 30 w 93"/>
                <a:gd name="T19" fmla="*/ 30 h 32"/>
                <a:gd name="T20" fmla="*/ 36 w 93"/>
                <a:gd name="T21" fmla="*/ 29 h 32"/>
                <a:gd name="T22" fmla="*/ 43 w 93"/>
                <a:gd name="T23" fmla="*/ 28 h 32"/>
                <a:gd name="T24" fmla="*/ 50 w 93"/>
                <a:gd name="T25" fmla="*/ 27 h 32"/>
                <a:gd name="T26" fmla="*/ 56 w 93"/>
                <a:gd name="T27" fmla="*/ 27 h 32"/>
                <a:gd name="T28" fmla="*/ 62 w 93"/>
                <a:gd name="T29" fmla="*/ 26 h 32"/>
                <a:gd name="T30" fmla="*/ 68 w 93"/>
                <a:gd name="T31" fmla="*/ 25 h 32"/>
                <a:gd name="T32" fmla="*/ 74 w 93"/>
                <a:gd name="T33" fmla="*/ 21 h 32"/>
                <a:gd name="T34" fmla="*/ 80 w 93"/>
                <a:gd name="T35" fmla="*/ 18 h 32"/>
                <a:gd name="T36" fmla="*/ 86 w 93"/>
                <a:gd name="T37" fmla="*/ 15 h 32"/>
                <a:gd name="T38" fmla="*/ 91 w 93"/>
                <a:gd name="T39" fmla="*/ 11 h 32"/>
                <a:gd name="T40" fmla="*/ 92 w 93"/>
                <a:gd name="T41" fmla="*/ 5 h 32"/>
                <a:gd name="T42" fmla="*/ 87 w 93"/>
                <a:gd name="T43" fmla="*/ 1 h 32"/>
                <a:gd name="T44" fmla="*/ 81 w 93"/>
                <a:gd name="T45" fmla="*/ 0 h 32"/>
                <a:gd name="T46" fmla="*/ 75 w 93"/>
                <a:gd name="T47" fmla="*/ 0 h 32"/>
                <a:gd name="T48" fmla="*/ 68 w 93"/>
                <a:gd name="T49" fmla="*/ 0 h 32"/>
                <a:gd name="T50" fmla="*/ 61 w 93"/>
                <a:gd name="T51" fmla="*/ 2 h 32"/>
                <a:gd name="T52" fmla="*/ 55 w 93"/>
                <a:gd name="T53" fmla="*/ 5 h 32"/>
                <a:gd name="T54" fmla="*/ 48 w 93"/>
                <a:gd name="T55" fmla="*/ 6 h 32"/>
                <a:gd name="T56" fmla="*/ 42 w 93"/>
                <a:gd name="T57" fmla="*/ 7 h 32"/>
                <a:gd name="T58" fmla="*/ 36 w 93"/>
                <a:gd name="T59" fmla="*/ 8 h 32"/>
                <a:gd name="T60" fmla="*/ 30 w 93"/>
                <a:gd name="T61" fmla="*/ 8 h 32"/>
                <a:gd name="T62" fmla="*/ 24 w 93"/>
                <a:gd name="T63" fmla="*/ 10 h 32"/>
                <a:gd name="T64" fmla="*/ 18 w 93"/>
                <a:gd name="T65" fmla="*/ 10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32"/>
                <a:gd name="T101" fmla="*/ 93 w 93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32">
                  <a:moveTo>
                    <a:pt x="16" y="11"/>
                  </a:moveTo>
                  <a:lnTo>
                    <a:pt x="13" y="13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4" y="15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3" y="30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1" y="31"/>
                  </a:lnTo>
                  <a:lnTo>
                    <a:pt x="24" y="31"/>
                  </a:lnTo>
                  <a:lnTo>
                    <a:pt x="27" y="31"/>
                  </a:lnTo>
                  <a:lnTo>
                    <a:pt x="30" y="30"/>
                  </a:lnTo>
                  <a:lnTo>
                    <a:pt x="33" y="29"/>
                  </a:lnTo>
                  <a:lnTo>
                    <a:pt x="36" y="29"/>
                  </a:lnTo>
                  <a:lnTo>
                    <a:pt x="39" y="28"/>
                  </a:lnTo>
                  <a:lnTo>
                    <a:pt x="43" y="28"/>
                  </a:lnTo>
                  <a:lnTo>
                    <a:pt x="46" y="27"/>
                  </a:lnTo>
                  <a:lnTo>
                    <a:pt x="50" y="27"/>
                  </a:lnTo>
                  <a:lnTo>
                    <a:pt x="53" y="27"/>
                  </a:lnTo>
                  <a:lnTo>
                    <a:pt x="56" y="27"/>
                  </a:lnTo>
                  <a:lnTo>
                    <a:pt x="59" y="27"/>
                  </a:lnTo>
                  <a:lnTo>
                    <a:pt x="62" y="26"/>
                  </a:lnTo>
                  <a:lnTo>
                    <a:pt x="65" y="25"/>
                  </a:lnTo>
                  <a:lnTo>
                    <a:pt x="68" y="25"/>
                  </a:lnTo>
                  <a:lnTo>
                    <a:pt x="71" y="23"/>
                  </a:lnTo>
                  <a:lnTo>
                    <a:pt x="74" y="21"/>
                  </a:lnTo>
                  <a:lnTo>
                    <a:pt x="77" y="20"/>
                  </a:lnTo>
                  <a:lnTo>
                    <a:pt x="80" y="18"/>
                  </a:lnTo>
                  <a:lnTo>
                    <a:pt x="83" y="17"/>
                  </a:lnTo>
                  <a:lnTo>
                    <a:pt x="86" y="15"/>
                  </a:lnTo>
                  <a:lnTo>
                    <a:pt x="89" y="14"/>
                  </a:lnTo>
                  <a:lnTo>
                    <a:pt x="91" y="11"/>
                  </a:lnTo>
                  <a:lnTo>
                    <a:pt x="92" y="8"/>
                  </a:lnTo>
                  <a:lnTo>
                    <a:pt x="92" y="5"/>
                  </a:lnTo>
                  <a:lnTo>
                    <a:pt x="90" y="2"/>
                  </a:lnTo>
                  <a:lnTo>
                    <a:pt x="87" y="1"/>
                  </a:lnTo>
                  <a:lnTo>
                    <a:pt x="84" y="1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61" y="2"/>
                  </a:lnTo>
                  <a:lnTo>
                    <a:pt x="58" y="4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48" y="6"/>
                  </a:lnTo>
                  <a:lnTo>
                    <a:pt x="45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6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7" y="9"/>
                  </a:lnTo>
                  <a:lnTo>
                    <a:pt x="24" y="10"/>
                  </a:lnTo>
                  <a:lnTo>
                    <a:pt x="21" y="10"/>
                  </a:lnTo>
                  <a:lnTo>
                    <a:pt x="18" y="10"/>
                  </a:lnTo>
                  <a:lnTo>
                    <a:pt x="16" y="11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9" name="Freeform 15"/>
            <p:cNvSpPr>
              <a:spLocks/>
            </p:cNvSpPr>
            <p:nvPr/>
          </p:nvSpPr>
          <p:spPr bwMode="auto">
            <a:xfrm>
              <a:off x="1536" y="1651"/>
              <a:ext cx="86" cy="39"/>
            </a:xfrm>
            <a:custGeom>
              <a:avLst/>
              <a:gdLst>
                <a:gd name="T0" fmla="*/ 31 w 86"/>
                <a:gd name="T1" fmla="*/ 15 h 39"/>
                <a:gd name="T2" fmla="*/ 19 w 86"/>
                <a:gd name="T3" fmla="*/ 17 h 39"/>
                <a:gd name="T4" fmla="*/ 16 w 86"/>
                <a:gd name="T5" fmla="*/ 18 h 39"/>
                <a:gd name="T6" fmla="*/ 13 w 86"/>
                <a:gd name="T7" fmla="*/ 20 h 39"/>
                <a:gd name="T8" fmla="*/ 10 w 86"/>
                <a:gd name="T9" fmla="*/ 22 h 39"/>
                <a:gd name="T10" fmla="*/ 7 w 86"/>
                <a:gd name="T11" fmla="*/ 24 h 39"/>
                <a:gd name="T12" fmla="*/ 4 w 86"/>
                <a:gd name="T13" fmla="*/ 26 h 39"/>
                <a:gd name="T14" fmla="*/ 1 w 86"/>
                <a:gd name="T15" fmla="*/ 28 h 39"/>
                <a:gd name="T16" fmla="*/ 0 w 86"/>
                <a:gd name="T17" fmla="*/ 31 h 39"/>
                <a:gd name="T18" fmla="*/ 0 w 86"/>
                <a:gd name="T19" fmla="*/ 34 h 39"/>
                <a:gd name="T20" fmla="*/ 1 w 86"/>
                <a:gd name="T21" fmla="*/ 37 h 39"/>
                <a:gd name="T22" fmla="*/ 4 w 86"/>
                <a:gd name="T23" fmla="*/ 38 h 39"/>
                <a:gd name="T24" fmla="*/ 7 w 86"/>
                <a:gd name="T25" fmla="*/ 38 h 39"/>
                <a:gd name="T26" fmla="*/ 10 w 86"/>
                <a:gd name="T27" fmla="*/ 38 h 39"/>
                <a:gd name="T28" fmla="*/ 13 w 86"/>
                <a:gd name="T29" fmla="*/ 38 h 39"/>
                <a:gd name="T30" fmla="*/ 16 w 86"/>
                <a:gd name="T31" fmla="*/ 38 h 39"/>
                <a:gd name="T32" fmla="*/ 19 w 86"/>
                <a:gd name="T33" fmla="*/ 38 h 39"/>
                <a:gd name="T34" fmla="*/ 22 w 86"/>
                <a:gd name="T35" fmla="*/ 38 h 39"/>
                <a:gd name="T36" fmla="*/ 25 w 86"/>
                <a:gd name="T37" fmla="*/ 38 h 39"/>
                <a:gd name="T38" fmla="*/ 28 w 86"/>
                <a:gd name="T39" fmla="*/ 37 h 39"/>
                <a:gd name="T40" fmla="*/ 31 w 86"/>
                <a:gd name="T41" fmla="*/ 36 h 39"/>
                <a:gd name="T42" fmla="*/ 34 w 86"/>
                <a:gd name="T43" fmla="*/ 34 h 39"/>
                <a:gd name="T44" fmla="*/ 37 w 86"/>
                <a:gd name="T45" fmla="*/ 33 h 39"/>
                <a:gd name="T46" fmla="*/ 40 w 86"/>
                <a:gd name="T47" fmla="*/ 31 h 39"/>
                <a:gd name="T48" fmla="*/ 43 w 86"/>
                <a:gd name="T49" fmla="*/ 30 h 39"/>
                <a:gd name="T50" fmla="*/ 46 w 86"/>
                <a:gd name="T51" fmla="*/ 30 h 39"/>
                <a:gd name="T52" fmla="*/ 49 w 86"/>
                <a:gd name="T53" fmla="*/ 29 h 39"/>
                <a:gd name="T54" fmla="*/ 52 w 86"/>
                <a:gd name="T55" fmla="*/ 28 h 39"/>
                <a:gd name="T56" fmla="*/ 56 w 86"/>
                <a:gd name="T57" fmla="*/ 27 h 39"/>
                <a:gd name="T58" fmla="*/ 59 w 86"/>
                <a:gd name="T59" fmla="*/ 25 h 39"/>
                <a:gd name="T60" fmla="*/ 62 w 86"/>
                <a:gd name="T61" fmla="*/ 25 h 39"/>
                <a:gd name="T62" fmla="*/ 65 w 86"/>
                <a:gd name="T63" fmla="*/ 23 h 39"/>
                <a:gd name="T64" fmla="*/ 68 w 86"/>
                <a:gd name="T65" fmla="*/ 22 h 39"/>
                <a:gd name="T66" fmla="*/ 71 w 86"/>
                <a:gd name="T67" fmla="*/ 21 h 39"/>
                <a:gd name="T68" fmla="*/ 74 w 86"/>
                <a:gd name="T69" fmla="*/ 19 h 39"/>
                <a:gd name="T70" fmla="*/ 77 w 86"/>
                <a:gd name="T71" fmla="*/ 17 h 39"/>
                <a:gd name="T72" fmla="*/ 80 w 86"/>
                <a:gd name="T73" fmla="*/ 15 h 39"/>
                <a:gd name="T74" fmla="*/ 82 w 86"/>
                <a:gd name="T75" fmla="*/ 12 h 39"/>
                <a:gd name="T76" fmla="*/ 85 w 86"/>
                <a:gd name="T77" fmla="*/ 9 h 39"/>
                <a:gd name="T78" fmla="*/ 85 w 86"/>
                <a:gd name="T79" fmla="*/ 6 h 39"/>
                <a:gd name="T80" fmla="*/ 83 w 86"/>
                <a:gd name="T81" fmla="*/ 3 h 39"/>
                <a:gd name="T82" fmla="*/ 80 w 86"/>
                <a:gd name="T83" fmla="*/ 2 h 39"/>
                <a:gd name="T84" fmla="*/ 77 w 86"/>
                <a:gd name="T85" fmla="*/ 0 h 39"/>
                <a:gd name="T86" fmla="*/ 74 w 86"/>
                <a:gd name="T87" fmla="*/ 0 h 39"/>
                <a:gd name="T88" fmla="*/ 71 w 86"/>
                <a:gd name="T89" fmla="*/ 0 h 39"/>
                <a:gd name="T90" fmla="*/ 68 w 86"/>
                <a:gd name="T91" fmla="*/ 0 h 39"/>
                <a:gd name="T92" fmla="*/ 64 w 86"/>
                <a:gd name="T93" fmla="*/ 0 h 39"/>
                <a:gd name="T94" fmla="*/ 60 w 86"/>
                <a:gd name="T95" fmla="*/ 2 h 39"/>
                <a:gd name="T96" fmla="*/ 57 w 86"/>
                <a:gd name="T97" fmla="*/ 4 h 39"/>
                <a:gd name="T98" fmla="*/ 54 w 86"/>
                <a:gd name="T99" fmla="*/ 6 h 39"/>
                <a:gd name="T100" fmla="*/ 51 w 86"/>
                <a:gd name="T101" fmla="*/ 8 h 39"/>
                <a:gd name="T102" fmla="*/ 48 w 86"/>
                <a:gd name="T103" fmla="*/ 9 h 39"/>
                <a:gd name="T104" fmla="*/ 45 w 86"/>
                <a:gd name="T105" fmla="*/ 10 h 39"/>
                <a:gd name="T106" fmla="*/ 42 w 86"/>
                <a:gd name="T107" fmla="*/ 12 h 39"/>
                <a:gd name="T108" fmla="*/ 39 w 86"/>
                <a:gd name="T109" fmla="*/ 12 h 39"/>
                <a:gd name="T110" fmla="*/ 36 w 86"/>
                <a:gd name="T111" fmla="*/ 13 h 39"/>
                <a:gd name="T112" fmla="*/ 33 w 86"/>
                <a:gd name="T113" fmla="*/ 14 h 39"/>
                <a:gd name="T114" fmla="*/ 31 w 86"/>
                <a:gd name="T115" fmla="*/ 15 h 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"/>
                <a:gd name="T175" fmla="*/ 0 h 39"/>
                <a:gd name="T176" fmla="*/ 86 w 86"/>
                <a:gd name="T177" fmla="*/ 39 h 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" h="39">
                  <a:moveTo>
                    <a:pt x="31" y="15"/>
                  </a:moveTo>
                  <a:lnTo>
                    <a:pt x="19" y="17"/>
                  </a:lnTo>
                  <a:lnTo>
                    <a:pt x="16" y="18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7" y="24"/>
                  </a:lnTo>
                  <a:lnTo>
                    <a:pt x="4" y="26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4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3" y="38"/>
                  </a:lnTo>
                  <a:lnTo>
                    <a:pt x="16" y="38"/>
                  </a:lnTo>
                  <a:lnTo>
                    <a:pt x="19" y="38"/>
                  </a:lnTo>
                  <a:lnTo>
                    <a:pt x="22" y="38"/>
                  </a:lnTo>
                  <a:lnTo>
                    <a:pt x="25" y="38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4" y="34"/>
                  </a:lnTo>
                  <a:lnTo>
                    <a:pt x="37" y="33"/>
                  </a:lnTo>
                  <a:lnTo>
                    <a:pt x="40" y="31"/>
                  </a:lnTo>
                  <a:lnTo>
                    <a:pt x="43" y="30"/>
                  </a:lnTo>
                  <a:lnTo>
                    <a:pt x="46" y="30"/>
                  </a:lnTo>
                  <a:lnTo>
                    <a:pt x="49" y="29"/>
                  </a:lnTo>
                  <a:lnTo>
                    <a:pt x="52" y="28"/>
                  </a:lnTo>
                  <a:lnTo>
                    <a:pt x="56" y="27"/>
                  </a:lnTo>
                  <a:lnTo>
                    <a:pt x="59" y="25"/>
                  </a:lnTo>
                  <a:lnTo>
                    <a:pt x="62" y="25"/>
                  </a:lnTo>
                  <a:lnTo>
                    <a:pt x="65" y="23"/>
                  </a:lnTo>
                  <a:lnTo>
                    <a:pt x="68" y="22"/>
                  </a:lnTo>
                  <a:lnTo>
                    <a:pt x="71" y="21"/>
                  </a:lnTo>
                  <a:lnTo>
                    <a:pt x="74" y="19"/>
                  </a:lnTo>
                  <a:lnTo>
                    <a:pt x="77" y="17"/>
                  </a:lnTo>
                  <a:lnTo>
                    <a:pt x="80" y="15"/>
                  </a:lnTo>
                  <a:lnTo>
                    <a:pt x="82" y="12"/>
                  </a:lnTo>
                  <a:lnTo>
                    <a:pt x="85" y="9"/>
                  </a:lnTo>
                  <a:lnTo>
                    <a:pt x="85" y="6"/>
                  </a:lnTo>
                  <a:lnTo>
                    <a:pt x="83" y="3"/>
                  </a:lnTo>
                  <a:lnTo>
                    <a:pt x="80" y="2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7" y="4"/>
                  </a:lnTo>
                  <a:lnTo>
                    <a:pt x="54" y="6"/>
                  </a:lnTo>
                  <a:lnTo>
                    <a:pt x="51" y="8"/>
                  </a:lnTo>
                  <a:lnTo>
                    <a:pt x="48" y="9"/>
                  </a:lnTo>
                  <a:lnTo>
                    <a:pt x="45" y="10"/>
                  </a:lnTo>
                  <a:lnTo>
                    <a:pt x="42" y="12"/>
                  </a:lnTo>
                  <a:lnTo>
                    <a:pt x="39" y="12"/>
                  </a:lnTo>
                  <a:lnTo>
                    <a:pt x="36" y="13"/>
                  </a:lnTo>
                  <a:lnTo>
                    <a:pt x="33" y="14"/>
                  </a:lnTo>
                  <a:lnTo>
                    <a:pt x="31" y="15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0" name="Freeform 16"/>
            <p:cNvSpPr>
              <a:spLocks/>
            </p:cNvSpPr>
            <p:nvPr/>
          </p:nvSpPr>
          <p:spPr bwMode="auto">
            <a:xfrm>
              <a:off x="1631" y="1584"/>
              <a:ext cx="90" cy="66"/>
            </a:xfrm>
            <a:custGeom>
              <a:avLst/>
              <a:gdLst>
                <a:gd name="T0" fmla="*/ 22 w 90"/>
                <a:gd name="T1" fmla="*/ 39 h 66"/>
                <a:gd name="T2" fmla="*/ 16 w 90"/>
                <a:gd name="T3" fmla="*/ 43 h 66"/>
                <a:gd name="T4" fmla="*/ 10 w 90"/>
                <a:gd name="T5" fmla="*/ 45 h 66"/>
                <a:gd name="T6" fmla="*/ 4 w 90"/>
                <a:gd name="T7" fmla="*/ 47 h 66"/>
                <a:gd name="T8" fmla="*/ 0 w 90"/>
                <a:gd name="T9" fmla="*/ 53 h 66"/>
                <a:gd name="T10" fmla="*/ 0 w 90"/>
                <a:gd name="T11" fmla="*/ 59 h 66"/>
                <a:gd name="T12" fmla="*/ 3 w 90"/>
                <a:gd name="T13" fmla="*/ 63 h 66"/>
                <a:gd name="T14" fmla="*/ 9 w 90"/>
                <a:gd name="T15" fmla="*/ 65 h 66"/>
                <a:gd name="T16" fmla="*/ 15 w 90"/>
                <a:gd name="T17" fmla="*/ 65 h 66"/>
                <a:gd name="T18" fmla="*/ 21 w 90"/>
                <a:gd name="T19" fmla="*/ 63 h 66"/>
                <a:gd name="T20" fmla="*/ 27 w 90"/>
                <a:gd name="T21" fmla="*/ 59 h 66"/>
                <a:gd name="T22" fmla="*/ 33 w 90"/>
                <a:gd name="T23" fmla="*/ 56 h 66"/>
                <a:gd name="T24" fmla="*/ 39 w 90"/>
                <a:gd name="T25" fmla="*/ 52 h 66"/>
                <a:gd name="T26" fmla="*/ 45 w 90"/>
                <a:gd name="T27" fmla="*/ 46 h 66"/>
                <a:gd name="T28" fmla="*/ 51 w 90"/>
                <a:gd name="T29" fmla="*/ 42 h 66"/>
                <a:gd name="T30" fmla="*/ 57 w 90"/>
                <a:gd name="T31" fmla="*/ 38 h 66"/>
                <a:gd name="T32" fmla="*/ 63 w 90"/>
                <a:gd name="T33" fmla="*/ 34 h 66"/>
                <a:gd name="T34" fmla="*/ 69 w 90"/>
                <a:gd name="T35" fmla="*/ 30 h 66"/>
                <a:gd name="T36" fmla="*/ 75 w 90"/>
                <a:gd name="T37" fmla="*/ 26 h 66"/>
                <a:gd name="T38" fmla="*/ 80 w 90"/>
                <a:gd name="T39" fmla="*/ 21 h 66"/>
                <a:gd name="T40" fmla="*/ 85 w 90"/>
                <a:gd name="T41" fmla="*/ 15 h 66"/>
                <a:gd name="T42" fmla="*/ 89 w 90"/>
                <a:gd name="T43" fmla="*/ 9 h 66"/>
                <a:gd name="T44" fmla="*/ 88 w 90"/>
                <a:gd name="T45" fmla="*/ 3 h 66"/>
                <a:gd name="T46" fmla="*/ 82 w 90"/>
                <a:gd name="T47" fmla="*/ 0 h 66"/>
                <a:gd name="T48" fmla="*/ 76 w 90"/>
                <a:gd name="T49" fmla="*/ 0 h 66"/>
                <a:gd name="T50" fmla="*/ 69 w 90"/>
                <a:gd name="T51" fmla="*/ 0 h 66"/>
                <a:gd name="T52" fmla="*/ 63 w 90"/>
                <a:gd name="T53" fmla="*/ 5 h 66"/>
                <a:gd name="T54" fmla="*/ 57 w 90"/>
                <a:gd name="T55" fmla="*/ 10 h 66"/>
                <a:gd name="T56" fmla="*/ 51 w 90"/>
                <a:gd name="T57" fmla="*/ 15 h 66"/>
                <a:gd name="T58" fmla="*/ 47 w 90"/>
                <a:gd name="T59" fmla="*/ 21 h 66"/>
                <a:gd name="T60" fmla="*/ 40 w 90"/>
                <a:gd name="T61" fmla="*/ 25 h 66"/>
                <a:gd name="T62" fmla="*/ 36 w 90"/>
                <a:gd name="T63" fmla="*/ 31 h 66"/>
                <a:gd name="T64" fmla="*/ 32 w 90"/>
                <a:gd name="T65" fmla="*/ 34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"/>
                <a:gd name="T100" fmla="*/ 0 h 66"/>
                <a:gd name="T101" fmla="*/ 90 w 90"/>
                <a:gd name="T102" fmla="*/ 66 h 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" h="66">
                  <a:moveTo>
                    <a:pt x="32" y="34"/>
                  </a:moveTo>
                  <a:lnTo>
                    <a:pt x="22" y="39"/>
                  </a:lnTo>
                  <a:lnTo>
                    <a:pt x="19" y="41"/>
                  </a:lnTo>
                  <a:lnTo>
                    <a:pt x="16" y="43"/>
                  </a:lnTo>
                  <a:lnTo>
                    <a:pt x="13" y="43"/>
                  </a:lnTo>
                  <a:lnTo>
                    <a:pt x="10" y="45"/>
                  </a:lnTo>
                  <a:lnTo>
                    <a:pt x="7" y="46"/>
                  </a:lnTo>
                  <a:lnTo>
                    <a:pt x="4" y="47"/>
                  </a:lnTo>
                  <a:lnTo>
                    <a:pt x="3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3" y="63"/>
                  </a:lnTo>
                  <a:lnTo>
                    <a:pt x="6" y="64"/>
                  </a:lnTo>
                  <a:lnTo>
                    <a:pt x="9" y="65"/>
                  </a:lnTo>
                  <a:lnTo>
                    <a:pt x="12" y="65"/>
                  </a:lnTo>
                  <a:lnTo>
                    <a:pt x="15" y="65"/>
                  </a:lnTo>
                  <a:lnTo>
                    <a:pt x="18" y="65"/>
                  </a:lnTo>
                  <a:lnTo>
                    <a:pt x="21" y="63"/>
                  </a:lnTo>
                  <a:lnTo>
                    <a:pt x="24" y="61"/>
                  </a:lnTo>
                  <a:lnTo>
                    <a:pt x="27" y="59"/>
                  </a:lnTo>
                  <a:lnTo>
                    <a:pt x="30" y="58"/>
                  </a:lnTo>
                  <a:lnTo>
                    <a:pt x="33" y="56"/>
                  </a:lnTo>
                  <a:lnTo>
                    <a:pt x="36" y="53"/>
                  </a:lnTo>
                  <a:lnTo>
                    <a:pt x="39" y="52"/>
                  </a:lnTo>
                  <a:lnTo>
                    <a:pt x="42" y="49"/>
                  </a:lnTo>
                  <a:lnTo>
                    <a:pt x="45" y="46"/>
                  </a:lnTo>
                  <a:lnTo>
                    <a:pt x="48" y="44"/>
                  </a:lnTo>
                  <a:lnTo>
                    <a:pt x="51" y="42"/>
                  </a:lnTo>
                  <a:lnTo>
                    <a:pt x="54" y="40"/>
                  </a:lnTo>
                  <a:lnTo>
                    <a:pt x="57" y="38"/>
                  </a:lnTo>
                  <a:lnTo>
                    <a:pt x="60" y="36"/>
                  </a:lnTo>
                  <a:lnTo>
                    <a:pt x="63" y="34"/>
                  </a:lnTo>
                  <a:lnTo>
                    <a:pt x="66" y="32"/>
                  </a:lnTo>
                  <a:lnTo>
                    <a:pt x="69" y="30"/>
                  </a:lnTo>
                  <a:lnTo>
                    <a:pt x="72" y="27"/>
                  </a:lnTo>
                  <a:lnTo>
                    <a:pt x="75" y="26"/>
                  </a:lnTo>
                  <a:lnTo>
                    <a:pt x="77" y="23"/>
                  </a:lnTo>
                  <a:lnTo>
                    <a:pt x="80" y="21"/>
                  </a:lnTo>
                  <a:lnTo>
                    <a:pt x="82" y="18"/>
                  </a:lnTo>
                  <a:lnTo>
                    <a:pt x="85" y="15"/>
                  </a:lnTo>
                  <a:lnTo>
                    <a:pt x="87" y="12"/>
                  </a:lnTo>
                  <a:lnTo>
                    <a:pt x="89" y="9"/>
                  </a:lnTo>
                  <a:lnTo>
                    <a:pt x="89" y="6"/>
                  </a:lnTo>
                  <a:lnTo>
                    <a:pt x="88" y="3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6" y="2"/>
                  </a:lnTo>
                  <a:lnTo>
                    <a:pt x="63" y="5"/>
                  </a:lnTo>
                  <a:lnTo>
                    <a:pt x="60" y="7"/>
                  </a:lnTo>
                  <a:lnTo>
                    <a:pt x="57" y="10"/>
                  </a:lnTo>
                  <a:lnTo>
                    <a:pt x="54" y="13"/>
                  </a:lnTo>
                  <a:lnTo>
                    <a:pt x="51" y="15"/>
                  </a:lnTo>
                  <a:lnTo>
                    <a:pt x="49" y="18"/>
                  </a:lnTo>
                  <a:lnTo>
                    <a:pt x="47" y="21"/>
                  </a:lnTo>
                  <a:lnTo>
                    <a:pt x="44" y="23"/>
                  </a:lnTo>
                  <a:lnTo>
                    <a:pt x="40" y="25"/>
                  </a:lnTo>
                  <a:lnTo>
                    <a:pt x="38" y="28"/>
                  </a:lnTo>
                  <a:lnTo>
                    <a:pt x="36" y="31"/>
                  </a:lnTo>
                  <a:lnTo>
                    <a:pt x="33" y="33"/>
                  </a:lnTo>
                  <a:lnTo>
                    <a:pt x="32" y="34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1" name="Freeform 17"/>
            <p:cNvSpPr>
              <a:spLocks/>
            </p:cNvSpPr>
            <p:nvPr/>
          </p:nvSpPr>
          <p:spPr bwMode="auto">
            <a:xfrm>
              <a:off x="1721" y="1503"/>
              <a:ext cx="74" cy="71"/>
            </a:xfrm>
            <a:custGeom>
              <a:avLst/>
              <a:gdLst>
                <a:gd name="T0" fmla="*/ 17 w 74"/>
                <a:gd name="T1" fmla="*/ 42 h 71"/>
                <a:gd name="T2" fmla="*/ 15 w 74"/>
                <a:gd name="T3" fmla="*/ 45 h 71"/>
                <a:gd name="T4" fmla="*/ 12 w 74"/>
                <a:gd name="T5" fmla="*/ 48 h 71"/>
                <a:gd name="T6" fmla="*/ 9 w 74"/>
                <a:gd name="T7" fmla="*/ 49 h 71"/>
                <a:gd name="T8" fmla="*/ 6 w 74"/>
                <a:gd name="T9" fmla="*/ 50 h 71"/>
                <a:gd name="T10" fmla="*/ 4 w 74"/>
                <a:gd name="T11" fmla="*/ 53 h 71"/>
                <a:gd name="T12" fmla="*/ 2 w 74"/>
                <a:gd name="T13" fmla="*/ 56 h 71"/>
                <a:gd name="T14" fmla="*/ 0 w 74"/>
                <a:gd name="T15" fmla="*/ 59 h 71"/>
                <a:gd name="T16" fmla="*/ 0 w 74"/>
                <a:gd name="T17" fmla="*/ 62 h 71"/>
                <a:gd name="T18" fmla="*/ 0 w 74"/>
                <a:gd name="T19" fmla="*/ 65 h 71"/>
                <a:gd name="T20" fmla="*/ 3 w 74"/>
                <a:gd name="T21" fmla="*/ 67 h 71"/>
                <a:gd name="T22" fmla="*/ 6 w 74"/>
                <a:gd name="T23" fmla="*/ 69 h 71"/>
                <a:gd name="T24" fmla="*/ 9 w 74"/>
                <a:gd name="T25" fmla="*/ 70 h 71"/>
                <a:gd name="T26" fmla="*/ 12 w 74"/>
                <a:gd name="T27" fmla="*/ 70 h 71"/>
                <a:gd name="T28" fmla="*/ 15 w 74"/>
                <a:gd name="T29" fmla="*/ 70 h 71"/>
                <a:gd name="T30" fmla="*/ 18 w 74"/>
                <a:gd name="T31" fmla="*/ 70 h 71"/>
                <a:gd name="T32" fmla="*/ 21 w 74"/>
                <a:gd name="T33" fmla="*/ 68 h 71"/>
                <a:gd name="T34" fmla="*/ 24 w 74"/>
                <a:gd name="T35" fmla="*/ 65 h 71"/>
                <a:gd name="T36" fmla="*/ 27 w 74"/>
                <a:gd name="T37" fmla="*/ 64 h 71"/>
                <a:gd name="T38" fmla="*/ 30 w 74"/>
                <a:gd name="T39" fmla="*/ 61 h 71"/>
                <a:gd name="T40" fmla="*/ 33 w 74"/>
                <a:gd name="T41" fmla="*/ 60 h 71"/>
                <a:gd name="T42" fmla="*/ 36 w 74"/>
                <a:gd name="T43" fmla="*/ 58 h 71"/>
                <a:gd name="T44" fmla="*/ 39 w 74"/>
                <a:gd name="T45" fmla="*/ 56 h 71"/>
                <a:gd name="T46" fmla="*/ 41 w 74"/>
                <a:gd name="T47" fmla="*/ 53 h 71"/>
                <a:gd name="T48" fmla="*/ 44 w 74"/>
                <a:gd name="T49" fmla="*/ 50 h 71"/>
                <a:gd name="T50" fmla="*/ 45 w 74"/>
                <a:gd name="T51" fmla="*/ 47 h 71"/>
                <a:gd name="T52" fmla="*/ 47 w 74"/>
                <a:gd name="T53" fmla="*/ 44 h 71"/>
                <a:gd name="T54" fmla="*/ 49 w 74"/>
                <a:gd name="T55" fmla="*/ 41 h 71"/>
                <a:gd name="T56" fmla="*/ 52 w 74"/>
                <a:gd name="T57" fmla="*/ 38 h 71"/>
                <a:gd name="T58" fmla="*/ 54 w 74"/>
                <a:gd name="T59" fmla="*/ 35 h 71"/>
                <a:gd name="T60" fmla="*/ 57 w 74"/>
                <a:gd name="T61" fmla="*/ 32 h 71"/>
                <a:gd name="T62" fmla="*/ 59 w 74"/>
                <a:gd name="T63" fmla="*/ 29 h 71"/>
                <a:gd name="T64" fmla="*/ 61 w 74"/>
                <a:gd name="T65" fmla="*/ 26 h 71"/>
                <a:gd name="T66" fmla="*/ 64 w 74"/>
                <a:gd name="T67" fmla="*/ 23 h 71"/>
                <a:gd name="T68" fmla="*/ 66 w 74"/>
                <a:gd name="T69" fmla="*/ 20 h 71"/>
                <a:gd name="T70" fmla="*/ 68 w 74"/>
                <a:gd name="T71" fmla="*/ 17 h 71"/>
                <a:gd name="T72" fmla="*/ 69 w 74"/>
                <a:gd name="T73" fmla="*/ 14 h 71"/>
                <a:gd name="T74" fmla="*/ 71 w 74"/>
                <a:gd name="T75" fmla="*/ 11 h 71"/>
                <a:gd name="T76" fmla="*/ 73 w 74"/>
                <a:gd name="T77" fmla="*/ 8 h 71"/>
                <a:gd name="T78" fmla="*/ 73 w 74"/>
                <a:gd name="T79" fmla="*/ 5 h 71"/>
                <a:gd name="T80" fmla="*/ 72 w 74"/>
                <a:gd name="T81" fmla="*/ 2 h 71"/>
                <a:gd name="T82" fmla="*/ 69 w 74"/>
                <a:gd name="T83" fmla="*/ 1 h 71"/>
                <a:gd name="T84" fmla="*/ 66 w 74"/>
                <a:gd name="T85" fmla="*/ 0 h 71"/>
                <a:gd name="T86" fmla="*/ 63 w 74"/>
                <a:gd name="T87" fmla="*/ 0 h 71"/>
                <a:gd name="T88" fmla="*/ 59 w 74"/>
                <a:gd name="T89" fmla="*/ 0 h 71"/>
                <a:gd name="T90" fmla="*/ 56 w 74"/>
                <a:gd name="T91" fmla="*/ 0 h 71"/>
                <a:gd name="T92" fmla="*/ 53 w 74"/>
                <a:gd name="T93" fmla="*/ 1 h 71"/>
                <a:gd name="T94" fmla="*/ 50 w 74"/>
                <a:gd name="T95" fmla="*/ 3 h 71"/>
                <a:gd name="T96" fmla="*/ 47 w 74"/>
                <a:gd name="T97" fmla="*/ 5 h 71"/>
                <a:gd name="T98" fmla="*/ 46 w 74"/>
                <a:gd name="T99" fmla="*/ 8 h 71"/>
                <a:gd name="T100" fmla="*/ 44 w 74"/>
                <a:gd name="T101" fmla="*/ 11 h 71"/>
                <a:gd name="T102" fmla="*/ 43 w 74"/>
                <a:gd name="T103" fmla="*/ 14 h 71"/>
                <a:gd name="T104" fmla="*/ 42 w 74"/>
                <a:gd name="T105" fmla="*/ 17 h 71"/>
                <a:gd name="T106" fmla="*/ 39 w 74"/>
                <a:gd name="T107" fmla="*/ 20 h 71"/>
                <a:gd name="T108" fmla="*/ 37 w 74"/>
                <a:gd name="T109" fmla="*/ 23 h 71"/>
                <a:gd name="T110" fmla="*/ 34 w 74"/>
                <a:gd name="T111" fmla="*/ 24 h 71"/>
                <a:gd name="T112" fmla="*/ 33 w 74"/>
                <a:gd name="T113" fmla="*/ 28 h 71"/>
                <a:gd name="T114" fmla="*/ 30 w 74"/>
                <a:gd name="T115" fmla="*/ 30 h 71"/>
                <a:gd name="T116" fmla="*/ 28 w 74"/>
                <a:gd name="T117" fmla="*/ 33 h 71"/>
                <a:gd name="T118" fmla="*/ 25 w 74"/>
                <a:gd name="T119" fmla="*/ 36 h 71"/>
                <a:gd name="T120" fmla="*/ 22 w 74"/>
                <a:gd name="T121" fmla="*/ 38 h 71"/>
                <a:gd name="T122" fmla="*/ 19 w 74"/>
                <a:gd name="T123" fmla="*/ 40 h 71"/>
                <a:gd name="T124" fmla="*/ 17 w 74"/>
                <a:gd name="T125" fmla="*/ 42 h 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4"/>
                <a:gd name="T190" fmla="*/ 0 h 71"/>
                <a:gd name="T191" fmla="*/ 74 w 74"/>
                <a:gd name="T192" fmla="*/ 71 h 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4" h="71">
                  <a:moveTo>
                    <a:pt x="17" y="42"/>
                  </a:moveTo>
                  <a:lnTo>
                    <a:pt x="15" y="45"/>
                  </a:lnTo>
                  <a:lnTo>
                    <a:pt x="12" y="48"/>
                  </a:lnTo>
                  <a:lnTo>
                    <a:pt x="9" y="49"/>
                  </a:lnTo>
                  <a:lnTo>
                    <a:pt x="6" y="50"/>
                  </a:lnTo>
                  <a:lnTo>
                    <a:pt x="4" y="53"/>
                  </a:lnTo>
                  <a:lnTo>
                    <a:pt x="2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3" y="67"/>
                  </a:lnTo>
                  <a:lnTo>
                    <a:pt x="6" y="69"/>
                  </a:lnTo>
                  <a:lnTo>
                    <a:pt x="9" y="70"/>
                  </a:lnTo>
                  <a:lnTo>
                    <a:pt x="12" y="70"/>
                  </a:lnTo>
                  <a:lnTo>
                    <a:pt x="15" y="70"/>
                  </a:lnTo>
                  <a:lnTo>
                    <a:pt x="18" y="70"/>
                  </a:lnTo>
                  <a:lnTo>
                    <a:pt x="21" y="68"/>
                  </a:lnTo>
                  <a:lnTo>
                    <a:pt x="24" y="65"/>
                  </a:lnTo>
                  <a:lnTo>
                    <a:pt x="27" y="64"/>
                  </a:lnTo>
                  <a:lnTo>
                    <a:pt x="30" y="61"/>
                  </a:lnTo>
                  <a:lnTo>
                    <a:pt x="33" y="60"/>
                  </a:lnTo>
                  <a:lnTo>
                    <a:pt x="36" y="58"/>
                  </a:lnTo>
                  <a:lnTo>
                    <a:pt x="39" y="56"/>
                  </a:lnTo>
                  <a:lnTo>
                    <a:pt x="41" y="53"/>
                  </a:lnTo>
                  <a:lnTo>
                    <a:pt x="44" y="50"/>
                  </a:lnTo>
                  <a:lnTo>
                    <a:pt x="45" y="47"/>
                  </a:lnTo>
                  <a:lnTo>
                    <a:pt x="47" y="44"/>
                  </a:lnTo>
                  <a:lnTo>
                    <a:pt x="49" y="41"/>
                  </a:lnTo>
                  <a:lnTo>
                    <a:pt x="52" y="38"/>
                  </a:lnTo>
                  <a:lnTo>
                    <a:pt x="54" y="35"/>
                  </a:lnTo>
                  <a:lnTo>
                    <a:pt x="57" y="32"/>
                  </a:lnTo>
                  <a:lnTo>
                    <a:pt x="59" y="29"/>
                  </a:lnTo>
                  <a:lnTo>
                    <a:pt x="61" y="26"/>
                  </a:lnTo>
                  <a:lnTo>
                    <a:pt x="64" y="23"/>
                  </a:lnTo>
                  <a:lnTo>
                    <a:pt x="66" y="20"/>
                  </a:lnTo>
                  <a:lnTo>
                    <a:pt x="68" y="17"/>
                  </a:lnTo>
                  <a:lnTo>
                    <a:pt x="69" y="14"/>
                  </a:lnTo>
                  <a:lnTo>
                    <a:pt x="71" y="11"/>
                  </a:lnTo>
                  <a:lnTo>
                    <a:pt x="73" y="8"/>
                  </a:lnTo>
                  <a:lnTo>
                    <a:pt x="73" y="5"/>
                  </a:lnTo>
                  <a:lnTo>
                    <a:pt x="72" y="2"/>
                  </a:lnTo>
                  <a:lnTo>
                    <a:pt x="69" y="1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0" y="3"/>
                  </a:lnTo>
                  <a:lnTo>
                    <a:pt x="47" y="5"/>
                  </a:lnTo>
                  <a:lnTo>
                    <a:pt x="46" y="8"/>
                  </a:lnTo>
                  <a:lnTo>
                    <a:pt x="44" y="11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39" y="20"/>
                  </a:lnTo>
                  <a:lnTo>
                    <a:pt x="37" y="23"/>
                  </a:lnTo>
                  <a:lnTo>
                    <a:pt x="34" y="24"/>
                  </a:lnTo>
                  <a:lnTo>
                    <a:pt x="33" y="28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5" y="36"/>
                  </a:lnTo>
                  <a:lnTo>
                    <a:pt x="22" y="38"/>
                  </a:lnTo>
                  <a:lnTo>
                    <a:pt x="19" y="40"/>
                  </a:lnTo>
                  <a:lnTo>
                    <a:pt x="17" y="42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2" name="Freeform 18"/>
            <p:cNvSpPr>
              <a:spLocks/>
            </p:cNvSpPr>
            <p:nvPr/>
          </p:nvSpPr>
          <p:spPr bwMode="auto">
            <a:xfrm>
              <a:off x="1791" y="1414"/>
              <a:ext cx="58" cy="75"/>
            </a:xfrm>
            <a:custGeom>
              <a:avLst/>
              <a:gdLst>
                <a:gd name="T0" fmla="*/ 16 w 58"/>
                <a:gd name="T1" fmla="*/ 36 h 75"/>
                <a:gd name="T2" fmla="*/ 12 w 58"/>
                <a:gd name="T3" fmla="*/ 46 h 75"/>
                <a:gd name="T4" fmla="*/ 9 w 58"/>
                <a:gd name="T5" fmla="*/ 47 h 75"/>
                <a:gd name="T6" fmla="*/ 7 w 58"/>
                <a:gd name="T7" fmla="*/ 50 h 75"/>
                <a:gd name="T8" fmla="*/ 4 w 58"/>
                <a:gd name="T9" fmla="*/ 52 h 75"/>
                <a:gd name="T10" fmla="*/ 1 w 58"/>
                <a:gd name="T11" fmla="*/ 55 h 75"/>
                <a:gd name="T12" fmla="*/ 0 w 58"/>
                <a:gd name="T13" fmla="*/ 58 h 75"/>
                <a:gd name="T14" fmla="*/ 0 w 58"/>
                <a:gd name="T15" fmla="*/ 61 h 75"/>
                <a:gd name="T16" fmla="*/ 0 w 58"/>
                <a:gd name="T17" fmla="*/ 64 h 75"/>
                <a:gd name="T18" fmla="*/ 0 w 58"/>
                <a:gd name="T19" fmla="*/ 67 h 75"/>
                <a:gd name="T20" fmla="*/ 0 w 58"/>
                <a:gd name="T21" fmla="*/ 70 h 75"/>
                <a:gd name="T22" fmla="*/ 2 w 58"/>
                <a:gd name="T23" fmla="*/ 73 h 75"/>
                <a:gd name="T24" fmla="*/ 5 w 58"/>
                <a:gd name="T25" fmla="*/ 73 h 75"/>
                <a:gd name="T26" fmla="*/ 8 w 58"/>
                <a:gd name="T27" fmla="*/ 74 h 75"/>
                <a:gd name="T28" fmla="*/ 11 w 58"/>
                <a:gd name="T29" fmla="*/ 74 h 75"/>
                <a:gd name="T30" fmla="*/ 14 w 58"/>
                <a:gd name="T31" fmla="*/ 73 h 75"/>
                <a:gd name="T32" fmla="*/ 17 w 58"/>
                <a:gd name="T33" fmla="*/ 72 h 75"/>
                <a:gd name="T34" fmla="*/ 19 w 58"/>
                <a:gd name="T35" fmla="*/ 69 h 75"/>
                <a:gd name="T36" fmla="*/ 22 w 58"/>
                <a:gd name="T37" fmla="*/ 67 h 75"/>
                <a:gd name="T38" fmla="*/ 25 w 58"/>
                <a:gd name="T39" fmla="*/ 64 h 75"/>
                <a:gd name="T40" fmla="*/ 27 w 58"/>
                <a:gd name="T41" fmla="*/ 61 h 75"/>
                <a:gd name="T42" fmla="*/ 28 w 58"/>
                <a:gd name="T43" fmla="*/ 58 h 75"/>
                <a:gd name="T44" fmla="*/ 30 w 58"/>
                <a:gd name="T45" fmla="*/ 55 h 75"/>
                <a:gd name="T46" fmla="*/ 32 w 58"/>
                <a:gd name="T47" fmla="*/ 52 h 75"/>
                <a:gd name="T48" fmla="*/ 34 w 58"/>
                <a:gd name="T49" fmla="*/ 49 h 75"/>
                <a:gd name="T50" fmla="*/ 37 w 58"/>
                <a:gd name="T51" fmla="*/ 46 h 75"/>
                <a:gd name="T52" fmla="*/ 39 w 58"/>
                <a:gd name="T53" fmla="*/ 43 h 75"/>
                <a:gd name="T54" fmla="*/ 42 w 58"/>
                <a:gd name="T55" fmla="*/ 41 h 75"/>
                <a:gd name="T56" fmla="*/ 43 w 58"/>
                <a:gd name="T57" fmla="*/ 37 h 75"/>
                <a:gd name="T58" fmla="*/ 45 w 58"/>
                <a:gd name="T59" fmla="*/ 34 h 75"/>
                <a:gd name="T60" fmla="*/ 46 w 58"/>
                <a:gd name="T61" fmla="*/ 31 h 75"/>
                <a:gd name="T62" fmla="*/ 48 w 58"/>
                <a:gd name="T63" fmla="*/ 28 h 75"/>
                <a:gd name="T64" fmla="*/ 49 w 58"/>
                <a:gd name="T65" fmla="*/ 25 h 75"/>
                <a:gd name="T66" fmla="*/ 50 w 58"/>
                <a:gd name="T67" fmla="*/ 22 h 75"/>
                <a:gd name="T68" fmla="*/ 52 w 58"/>
                <a:gd name="T69" fmla="*/ 19 h 75"/>
                <a:gd name="T70" fmla="*/ 54 w 58"/>
                <a:gd name="T71" fmla="*/ 16 h 75"/>
                <a:gd name="T72" fmla="*/ 55 w 58"/>
                <a:gd name="T73" fmla="*/ 13 h 75"/>
                <a:gd name="T74" fmla="*/ 57 w 58"/>
                <a:gd name="T75" fmla="*/ 10 h 75"/>
                <a:gd name="T76" fmla="*/ 57 w 58"/>
                <a:gd name="T77" fmla="*/ 7 h 75"/>
                <a:gd name="T78" fmla="*/ 57 w 58"/>
                <a:gd name="T79" fmla="*/ 4 h 75"/>
                <a:gd name="T80" fmla="*/ 57 w 58"/>
                <a:gd name="T81" fmla="*/ 1 h 75"/>
                <a:gd name="T82" fmla="*/ 54 w 58"/>
                <a:gd name="T83" fmla="*/ 1 h 75"/>
                <a:gd name="T84" fmla="*/ 51 w 58"/>
                <a:gd name="T85" fmla="*/ 0 h 75"/>
                <a:gd name="T86" fmla="*/ 48 w 58"/>
                <a:gd name="T87" fmla="*/ 0 h 75"/>
                <a:gd name="T88" fmla="*/ 45 w 58"/>
                <a:gd name="T89" fmla="*/ 0 h 75"/>
                <a:gd name="T90" fmla="*/ 43 w 58"/>
                <a:gd name="T91" fmla="*/ 3 h 75"/>
                <a:gd name="T92" fmla="*/ 40 w 58"/>
                <a:gd name="T93" fmla="*/ 5 h 75"/>
                <a:gd name="T94" fmla="*/ 38 w 58"/>
                <a:gd name="T95" fmla="*/ 8 h 75"/>
                <a:gd name="T96" fmla="*/ 35 w 58"/>
                <a:gd name="T97" fmla="*/ 10 h 75"/>
                <a:gd name="T98" fmla="*/ 33 w 58"/>
                <a:gd name="T99" fmla="*/ 13 h 75"/>
                <a:gd name="T100" fmla="*/ 31 w 58"/>
                <a:gd name="T101" fmla="*/ 16 h 75"/>
                <a:gd name="T102" fmla="*/ 30 w 58"/>
                <a:gd name="T103" fmla="*/ 19 h 75"/>
                <a:gd name="T104" fmla="*/ 29 w 58"/>
                <a:gd name="T105" fmla="*/ 23 h 75"/>
                <a:gd name="T106" fmla="*/ 27 w 58"/>
                <a:gd name="T107" fmla="*/ 26 h 75"/>
                <a:gd name="T108" fmla="*/ 25 w 58"/>
                <a:gd name="T109" fmla="*/ 29 h 75"/>
                <a:gd name="T110" fmla="*/ 22 w 58"/>
                <a:gd name="T111" fmla="*/ 31 h 75"/>
                <a:gd name="T112" fmla="*/ 19 w 58"/>
                <a:gd name="T113" fmla="*/ 33 h 75"/>
                <a:gd name="T114" fmla="*/ 17 w 58"/>
                <a:gd name="T115" fmla="*/ 36 h 75"/>
                <a:gd name="T116" fmla="*/ 16 w 58"/>
                <a:gd name="T117" fmla="*/ 36 h 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"/>
                <a:gd name="T178" fmla="*/ 0 h 75"/>
                <a:gd name="T179" fmla="*/ 58 w 58"/>
                <a:gd name="T180" fmla="*/ 75 h 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" h="75">
                  <a:moveTo>
                    <a:pt x="16" y="36"/>
                  </a:moveTo>
                  <a:lnTo>
                    <a:pt x="12" y="46"/>
                  </a:lnTo>
                  <a:lnTo>
                    <a:pt x="9" y="47"/>
                  </a:lnTo>
                  <a:lnTo>
                    <a:pt x="7" y="50"/>
                  </a:lnTo>
                  <a:lnTo>
                    <a:pt x="4" y="52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2" y="73"/>
                  </a:lnTo>
                  <a:lnTo>
                    <a:pt x="5" y="73"/>
                  </a:lnTo>
                  <a:lnTo>
                    <a:pt x="8" y="74"/>
                  </a:lnTo>
                  <a:lnTo>
                    <a:pt x="11" y="74"/>
                  </a:lnTo>
                  <a:lnTo>
                    <a:pt x="14" y="73"/>
                  </a:lnTo>
                  <a:lnTo>
                    <a:pt x="17" y="72"/>
                  </a:lnTo>
                  <a:lnTo>
                    <a:pt x="19" y="69"/>
                  </a:lnTo>
                  <a:lnTo>
                    <a:pt x="22" y="67"/>
                  </a:lnTo>
                  <a:lnTo>
                    <a:pt x="25" y="64"/>
                  </a:lnTo>
                  <a:lnTo>
                    <a:pt x="27" y="61"/>
                  </a:lnTo>
                  <a:lnTo>
                    <a:pt x="28" y="58"/>
                  </a:lnTo>
                  <a:lnTo>
                    <a:pt x="30" y="55"/>
                  </a:lnTo>
                  <a:lnTo>
                    <a:pt x="32" y="52"/>
                  </a:lnTo>
                  <a:lnTo>
                    <a:pt x="34" y="49"/>
                  </a:lnTo>
                  <a:lnTo>
                    <a:pt x="37" y="46"/>
                  </a:lnTo>
                  <a:lnTo>
                    <a:pt x="39" y="43"/>
                  </a:lnTo>
                  <a:lnTo>
                    <a:pt x="42" y="41"/>
                  </a:lnTo>
                  <a:lnTo>
                    <a:pt x="43" y="37"/>
                  </a:lnTo>
                  <a:lnTo>
                    <a:pt x="45" y="34"/>
                  </a:lnTo>
                  <a:lnTo>
                    <a:pt x="46" y="31"/>
                  </a:lnTo>
                  <a:lnTo>
                    <a:pt x="48" y="28"/>
                  </a:lnTo>
                  <a:lnTo>
                    <a:pt x="49" y="25"/>
                  </a:lnTo>
                  <a:lnTo>
                    <a:pt x="50" y="22"/>
                  </a:lnTo>
                  <a:lnTo>
                    <a:pt x="52" y="19"/>
                  </a:lnTo>
                  <a:lnTo>
                    <a:pt x="54" y="16"/>
                  </a:lnTo>
                  <a:lnTo>
                    <a:pt x="55" y="13"/>
                  </a:lnTo>
                  <a:lnTo>
                    <a:pt x="57" y="10"/>
                  </a:lnTo>
                  <a:lnTo>
                    <a:pt x="57" y="7"/>
                  </a:lnTo>
                  <a:lnTo>
                    <a:pt x="57" y="4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5"/>
                  </a:lnTo>
                  <a:lnTo>
                    <a:pt x="38" y="8"/>
                  </a:lnTo>
                  <a:lnTo>
                    <a:pt x="35" y="10"/>
                  </a:lnTo>
                  <a:lnTo>
                    <a:pt x="33" y="13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9" y="23"/>
                  </a:lnTo>
                  <a:lnTo>
                    <a:pt x="27" y="26"/>
                  </a:lnTo>
                  <a:lnTo>
                    <a:pt x="25" y="29"/>
                  </a:lnTo>
                  <a:lnTo>
                    <a:pt x="22" y="31"/>
                  </a:lnTo>
                  <a:lnTo>
                    <a:pt x="19" y="33"/>
                  </a:lnTo>
                  <a:lnTo>
                    <a:pt x="17" y="36"/>
                  </a:lnTo>
                  <a:lnTo>
                    <a:pt x="16" y="36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3" name="Freeform 19"/>
            <p:cNvSpPr>
              <a:spLocks/>
            </p:cNvSpPr>
            <p:nvPr/>
          </p:nvSpPr>
          <p:spPr bwMode="auto">
            <a:xfrm>
              <a:off x="1844" y="1325"/>
              <a:ext cx="43" cy="78"/>
            </a:xfrm>
            <a:custGeom>
              <a:avLst/>
              <a:gdLst>
                <a:gd name="T0" fmla="*/ 10 w 43"/>
                <a:gd name="T1" fmla="*/ 46 h 78"/>
                <a:gd name="T2" fmla="*/ 8 w 43"/>
                <a:gd name="T3" fmla="*/ 49 h 78"/>
                <a:gd name="T4" fmla="*/ 6 w 43"/>
                <a:gd name="T5" fmla="*/ 52 h 78"/>
                <a:gd name="T6" fmla="*/ 4 w 43"/>
                <a:gd name="T7" fmla="*/ 55 h 78"/>
                <a:gd name="T8" fmla="*/ 2 w 43"/>
                <a:gd name="T9" fmla="*/ 58 h 78"/>
                <a:gd name="T10" fmla="*/ 2 w 43"/>
                <a:gd name="T11" fmla="*/ 61 h 78"/>
                <a:gd name="T12" fmla="*/ 2 w 43"/>
                <a:gd name="T13" fmla="*/ 64 h 78"/>
                <a:gd name="T14" fmla="*/ 1 w 43"/>
                <a:gd name="T15" fmla="*/ 67 h 78"/>
                <a:gd name="T16" fmla="*/ 0 w 43"/>
                <a:gd name="T17" fmla="*/ 70 h 78"/>
                <a:gd name="T18" fmla="*/ 0 w 43"/>
                <a:gd name="T19" fmla="*/ 73 h 78"/>
                <a:gd name="T20" fmla="*/ 3 w 43"/>
                <a:gd name="T21" fmla="*/ 75 h 78"/>
                <a:gd name="T22" fmla="*/ 7 w 43"/>
                <a:gd name="T23" fmla="*/ 76 h 78"/>
                <a:gd name="T24" fmla="*/ 10 w 43"/>
                <a:gd name="T25" fmla="*/ 77 h 78"/>
                <a:gd name="T26" fmla="*/ 13 w 43"/>
                <a:gd name="T27" fmla="*/ 77 h 78"/>
                <a:gd name="T28" fmla="*/ 16 w 43"/>
                <a:gd name="T29" fmla="*/ 77 h 78"/>
                <a:gd name="T30" fmla="*/ 19 w 43"/>
                <a:gd name="T31" fmla="*/ 75 h 78"/>
                <a:gd name="T32" fmla="*/ 20 w 43"/>
                <a:gd name="T33" fmla="*/ 72 h 78"/>
                <a:gd name="T34" fmla="*/ 23 w 43"/>
                <a:gd name="T35" fmla="*/ 69 h 78"/>
                <a:gd name="T36" fmla="*/ 25 w 43"/>
                <a:gd name="T37" fmla="*/ 66 h 78"/>
                <a:gd name="T38" fmla="*/ 26 w 43"/>
                <a:gd name="T39" fmla="*/ 63 h 78"/>
                <a:gd name="T40" fmla="*/ 27 w 43"/>
                <a:gd name="T41" fmla="*/ 60 h 78"/>
                <a:gd name="T42" fmla="*/ 27 w 43"/>
                <a:gd name="T43" fmla="*/ 57 h 78"/>
                <a:gd name="T44" fmla="*/ 28 w 43"/>
                <a:gd name="T45" fmla="*/ 54 h 78"/>
                <a:gd name="T46" fmla="*/ 28 w 43"/>
                <a:gd name="T47" fmla="*/ 51 h 78"/>
                <a:gd name="T48" fmla="*/ 29 w 43"/>
                <a:gd name="T49" fmla="*/ 48 h 78"/>
                <a:gd name="T50" fmla="*/ 30 w 43"/>
                <a:gd name="T51" fmla="*/ 45 h 78"/>
                <a:gd name="T52" fmla="*/ 32 w 43"/>
                <a:gd name="T53" fmla="*/ 42 h 78"/>
                <a:gd name="T54" fmla="*/ 33 w 43"/>
                <a:gd name="T55" fmla="*/ 38 h 78"/>
                <a:gd name="T56" fmla="*/ 34 w 43"/>
                <a:gd name="T57" fmla="*/ 35 h 78"/>
                <a:gd name="T58" fmla="*/ 35 w 43"/>
                <a:gd name="T59" fmla="*/ 32 h 78"/>
                <a:gd name="T60" fmla="*/ 37 w 43"/>
                <a:gd name="T61" fmla="*/ 29 h 78"/>
                <a:gd name="T62" fmla="*/ 38 w 43"/>
                <a:gd name="T63" fmla="*/ 26 h 78"/>
                <a:gd name="T64" fmla="*/ 40 w 43"/>
                <a:gd name="T65" fmla="*/ 23 h 78"/>
                <a:gd name="T66" fmla="*/ 40 w 43"/>
                <a:gd name="T67" fmla="*/ 20 h 78"/>
                <a:gd name="T68" fmla="*/ 41 w 43"/>
                <a:gd name="T69" fmla="*/ 17 h 78"/>
                <a:gd name="T70" fmla="*/ 41 w 43"/>
                <a:gd name="T71" fmla="*/ 14 h 78"/>
                <a:gd name="T72" fmla="*/ 42 w 43"/>
                <a:gd name="T73" fmla="*/ 11 h 78"/>
                <a:gd name="T74" fmla="*/ 42 w 43"/>
                <a:gd name="T75" fmla="*/ 8 h 78"/>
                <a:gd name="T76" fmla="*/ 42 w 43"/>
                <a:gd name="T77" fmla="*/ 5 h 78"/>
                <a:gd name="T78" fmla="*/ 42 w 43"/>
                <a:gd name="T79" fmla="*/ 2 h 78"/>
                <a:gd name="T80" fmla="*/ 39 w 43"/>
                <a:gd name="T81" fmla="*/ 0 h 78"/>
                <a:gd name="T82" fmla="*/ 36 w 43"/>
                <a:gd name="T83" fmla="*/ 0 h 78"/>
                <a:gd name="T84" fmla="*/ 32 w 43"/>
                <a:gd name="T85" fmla="*/ 0 h 78"/>
                <a:gd name="T86" fmla="*/ 29 w 43"/>
                <a:gd name="T87" fmla="*/ 0 h 78"/>
                <a:gd name="T88" fmla="*/ 26 w 43"/>
                <a:gd name="T89" fmla="*/ 0 h 78"/>
                <a:gd name="T90" fmla="*/ 23 w 43"/>
                <a:gd name="T91" fmla="*/ 2 h 78"/>
                <a:gd name="T92" fmla="*/ 21 w 43"/>
                <a:gd name="T93" fmla="*/ 5 h 78"/>
                <a:gd name="T94" fmla="*/ 19 w 43"/>
                <a:gd name="T95" fmla="*/ 8 h 78"/>
                <a:gd name="T96" fmla="*/ 18 w 43"/>
                <a:gd name="T97" fmla="*/ 11 h 78"/>
                <a:gd name="T98" fmla="*/ 18 w 43"/>
                <a:gd name="T99" fmla="*/ 14 h 78"/>
                <a:gd name="T100" fmla="*/ 18 w 43"/>
                <a:gd name="T101" fmla="*/ 17 h 78"/>
                <a:gd name="T102" fmla="*/ 18 w 43"/>
                <a:gd name="T103" fmla="*/ 20 h 78"/>
                <a:gd name="T104" fmla="*/ 18 w 43"/>
                <a:gd name="T105" fmla="*/ 23 h 78"/>
                <a:gd name="T106" fmla="*/ 18 w 43"/>
                <a:gd name="T107" fmla="*/ 26 h 78"/>
                <a:gd name="T108" fmla="*/ 18 w 43"/>
                <a:gd name="T109" fmla="*/ 30 h 78"/>
                <a:gd name="T110" fmla="*/ 16 w 43"/>
                <a:gd name="T111" fmla="*/ 33 h 78"/>
                <a:gd name="T112" fmla="*/ 13 w 43"/>
                <a:gd name="T113" fmla="*/ 35 h 78"/>
                <a:gd name="T114" fmla="*/ 12 w 43"/>
                <a:gd name="T115" fmla="*/ 38 h 78"/>
                <a:gd name="T116" fmla="*/ 10 w 43"/>
                <a:gd name="T117" fmla="*/ 41 h 78"/>
                <a:gd name="T118" fmla="*/ 9 w 43"/>
                <a:gd name="T119" fmla="*/ 44 h 78"/>
                <a:gd name="T120" fmla="*/ 10 w 43"/>
                <a:gd name="T121" fmla="*/ 46 h 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"/>
                <a:gd name="T184" fmla="*/ 0 h 78"/>
                <a:gd name="T185" fmla="*/ 43 w 43"/>
                <a:gd name="T186" fmla="*/ 78 h 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" h="78">
                  <a:moveTo>
                    <a:pt x="10" y="46"/>
                  </a:moveTo>
                  <a:lnTo>
                    <a:pt x="8" y="49"/>
                  </a:lnTo>
                  <a:lnTo>
                    <a:pt x="6" y="52"/>
                  </a:lnTo>
                  <a:lnTo>
                    <a:pt x="4" y="55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3" y="75"/>
                  </a:lnTo>
                  <a:lnTo>
                    <a:pt x="7" y="76"/>
                  </a:lnTo>
                  <a:lnTo>
                    <a:pt x="10" y="77"/>
                  </a:lnTo>
                  <a:lnTo>
                    <a:pt x="13" y="77"/>
                  </a:lnTo>
                  <a:lnTo>
                    <a:pt x="16" y="77"/>
                  </a:lnTo>
                  <a:lnTo>
                    <a:pt x="19" y="75"/>
                  </a:lnTo>
                  <a:lnTo>
                    <a:pt x="20" y="72"/>
                  </a:lnTo>
                  <a:lnTo>
                    <a:pt x="23" y="69"/>
                  </a:lnTo>
                  <a:lnTo>
                    <a:pt x="25" y="66"/>
                  </a:lnTo>
                  <a:lnTo>
                    <a:pt x="26" y="63"/>
                  </a:lnTo>
                  <a:lnTo>
                    <a:pt x="27" y="60"/>
                  </a:lnTo>
                  <a:lnTo>
                    <a:pt x="27" y="57"/>
                  </a:lnTo>
                  <a:lnTo>
                    <a:pt x="28" y="54"/>
                  </a:lnTo>
                  <a:lnTo>
                    <a:pt x="28" y="51"/>
                  </a:lnTo>
                  <a:lnTo>
                    <a:pt x="29" y="48"/>
                  </a:lnTo>
                  <a:lnTo>
                    <a:pt x="30" y="45"/>
                  </a:lnTo>
                  <a:lnTo>
                    <a:pt x="32" y="42"/>
                  </a:lnTo>
                  <a:lnTo>
                    <a:pt x="33" y="38"/>
                  </a:lnTo>
                  <a:lnTo>
                    <a:pt x="34" y="35"/>
                  </a:lnTo>
                  <a:lnTo>
                    <a:pt x="35" y="32"/>
                  </a:lnTo>
                  <a:lnTo>
                    <a:pt x="37" y="29"/>
                  </a:lnTo>
                  <a:lnTo>
                    <a:pt x="38" y="26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1" y="17"/>
                  </a:lnTo>
                  <a:lnTo>
                    <a:pt x="41" y="14"/>
                  </a:lnTo>
                  <a:lnTo>
                    <a:pt x="42" y="11"/>
                  </a:lnTo>
                  <a:lnTo>
                    <a:pt x="42" y="8"/>
                  </a:lnTo>
                  <a:lnTo>
                    <a:pt x="42" y="5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2" y="38"/>
                  </a:lnTo>
                  <a:lnTo>
                    <a:pt x="10" y="41"/>
                  </a:lnTo>
                  <a:lnTo>
                    <a:pt x="9" y="44"/>
                  </a:lnTo>
                  <a:lnTo>
                    <a:pt x="10" y="46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4" name="Freeform 20"/>
            <p:cNvSpPr>
              <a:spLocks/>
            </p:cNvSpPr>
            <p:nvPr/>
          </p:nvSpPr>
          <p:spPr bwMode="auto">
            <a:xfrm>
              <a:off x="1876" y="1226"/>
              <a:ext cx="26" cy="87"/>
            </a:xfrm>
            <a:custGeom>
              <a:avLst/>
              <a:gdLst>
                <a:gd name="T0" fmla="*/ 20 w 26"/>
                <a:gd name="T1" fmla="*/ 66 h 87"/>
                <a:gd name="T2" fmla="*/ 18 w 26"/>
                <a:gd name="T3" fmla="*/ 72 h 87"/>
                <a:gd name="T4" fmla="*/ 16 w 26"/>
                <a:gd name="T5" fmla="*/ 79 h 87"/>
                <a:gd name="T6" fmla="*/ 12 w 26"/>
                <a:gd name="T7" fmla="*/ 85 h 87"/>
                <a:gd name="T8" fmla="*/ 6 w 26"/>
                <a:gd name="T9" fmla="*/ 86 h 87"/>
                <a:gd name="T10" fmla="*/ 2 w 26"/>
                <a:gd name="T11" fmla="*/ 82 h 87"/>
                <a:gd name="T12" fmla="*/ 1 w 26"/>
                <a:gd name="T13" fmla="*/ 76 h 87"/>
                <a:gd name="T14" fmla="*/ 0 w 26"/>
                <a:gd name="T15" fmla="*/ 70 h 87"/>
                <a:gd name="T16" fmla="*/ 0 w 26"/>
                <a:gd name="T17" fmla="*/ 64 h 87"/>
                <a:gd name="T18" fmla="*/ 1 w 26"/>
                <a:gd name="T19" fmla="*/ 57 h 87"/>
                <a:gd name="T20" fmla="*/ 4 w 26"/>
                <a:gd name="T21" fmla="*/ 51 h 87"/>
                <a:gd name="T22" fmla="*/ 5 w 26"/>
                <a:gd name="T23" fmla="*/ 45 h 87"/>
                <a:gd name="T24" fmla="*/ 5 w 26"/>
                <a:gd name="T25" fmla="*/ 39 h 87"/>
                <a:gd name="T26" fmla="*/ 5 w 26"/>
                <a:gd name="T27" fmla="*/ 33 h 87"/>
                <a:gd name="T28" fmla="*/ 6 w 26"/>
                <a:gd name="T29" fmla="*/ 27 h 87"/>
                <a:gd name="T30" fmla="*/ 7 w 26"/>
                <a:gd name="T31" fmla="*/ 21 h 87"/>
                <a:gd name="T32" fmla="*/ 7 w 26"/>
                <a:gd name="T33" fmla="*/ 15 h 87"/>
                <a:gd name="T34" fmla="*/ 7 w 26"/>
                <a:gd name="T35" fmla="*/ 9 h 87"/>
                <a:gd name="T36" fmla="*/ 7 w 26"/>
                <a:gd name="T37" fmla="*/ 3 h 87"/>
                <a:gd name="T38" fmla="*/ 13 w 26"/>
                <a:gd name="T39" fmla="*/ 0 h 87"/>
                <a:gd name="T40" fmla="*/ 19 w 26"/>
                <a:gd name="T41" fmla="*/ 0 h 87"/>
                <a:gd name="T42" fmla="*/ 24 w 26"/>
                <a:gd name="T43" fmla="*/ 5 h 87"/>
                <a:gd name="T44" fmla="*/ 25 w 26"/>
                <a:gd name="T45" fmla="*/ 11 h 87"/>
                <a:gd name="T46" fmla="*/ 25 w 26"/>
                <a:gd name="T47" fmla="*/ 17 h 87"/>
                <a:gd name="T48" fmla="*/ 25 w 26"/>
                <a:gd name="T49" fmla="*/ 23 h 87"/>
                <a:gd name="T50" fmla="*/ 25 w 26"/>
                <a:gd name="T51" fmla="*/ 29 h 87"/>
                <a:gd name="T52" fmla="*/ 25 w 26"/>
                <a:gd name="T53" fmla="*/ 35 h 87"/>
                <a:gd name="T54" fmla="*/ 25 w 26"/>
                <a:gd name="T55" fmla="*/ 42 h 87"/>
                <a:gd name="T56" fmla="*/ 25 w 26"/>
                <a:gd name="T57" fmla="*/ 48 h 87"/>
                <a:gd name="T58" fmla="*/ 23 w 26"/>
                <a:gd name="T59" fmla="*/ 54 h 87"/>
                <a:gd name="T60" fmla="*/ 22 w 26"/>
                <a:gd name="T61" fmla="*/ 60 h 87"/>
                <a:gd name="T62" fmla="*/ 22 w 26"/>
                <a:gd name="T63" fmla="*/ 63 h 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"/>
                <a:gd name="T97" fmla="*/ 0 h 87"/>
                <a:gd name="T98" fmla="*/ 26 w 26"/>
                <a:gd name="T99" fmla="*/ 87 h 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" h="87">
                  <a:moveTo>
                    <a:pt x="22" y="63"/>
                  </a:moveTo>
                  <a:lnTo>
                    <a:pt x="20" y="66"/>
                  </a:lnTo>
                  <a:lnTo>
                    <a:pt x="19" y="69"/>
                  </a:lnTo>
                  <a:lnTo>
                    <a:pt x="18" y="72"/>
                  </a:lnTo>
                  <a:lnTo>
                    <a:pt x="18" y="76"/>
                  </a:lnTo>
                  <a:lnTo>
                    <a:pt x="16" y="79"/>
                  </a:lnTo>
                  <a:lnTo>
                    <a:pt x="14" y="82"/>
                  </a:lnTo>
                  <a:lnTo>
                    <a:pt x="12" y="85"/>
                  </a:lnTo>
                  <a:lnTo>
                    <a:pt x="9" y="86"/>
                  </a:lnTo>
                  <a:lnTo>
                    <a:pt x="6" y="86"/>
                  </a:lnTo>
                  <a:lnTo>
                    <a:pt x="3" y="85"/>
                  </a:lnTo>
                  <a:lnTo>
                    <a:pt x="2" y="82"/>
                  </a:lnTo>
                  <a:lnTo>
                    <a:pt x="1" y="79"/>
                  </a:lnTo>
                  <a:lnTo>
                    <a:pt x="1" y="76"/>
                  </a:lnTo>
                  <a:lnTo>
                    <a:pt x="1" y="73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1" y="57"/>
                  </a:lnTo>
                  <a:lnTo>
                    <a:pt x="2" y="54"/>
                  </a:lnTo>
                  <a:lnTo>
                    <a:pt x="4" y="51"/>
                  </a:lnTo>
                  <a:lnTo>
                    <a:pt x="5" y="48"/>
                  </a:lnTo>
                  <a:lnTo>
                    <a:pt x="5" y="45"/>
                  </a:lnTo>
                  <a:lnTo>
                    <a:pt x="5" y="42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6" y="27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7" y="18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9"/>
                  </a:lnTo>
                  <a:lnTo>
                    <a:pt x="7" y="6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4" y="5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5" y="14"/>
                  </a:lnTo>
                  <a:lnTo>
                    <a:pt x="25" y="17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5" y="26"/>
                  </a:lnTo>
                  <a:lnTo>
                    <a:pt x="25" y="29"/>
                  </a:lnTo>
                  <a:lnTo>
                    <a:pt x="25" y="32"/>
                  </a:lnTo>
                  <a:lnTo>
                    <a:pt x="25" y="35"/>
                  </a:lnTo>
                  <a:lnTo>
                    <a:pt x="25" y="38"/>
                  </a:lnTo>
                  <a:lnTo>
                    <a:pt x="25" y="42"/>
                  </a:lnTo>
                  <a:lnTo>
                    <a:pt x="25" y="45"/>
                  </a:lnTo>
                  <a:lnTo>
                    <a:pt x="25" y="48"/>
                  </a:lnTo>
                  <a:lnTo>
                    <a:pt x="24" y="51"/>
                  </a:lnTo>
                  <a:lnTo>
                    <a:pt x="23" y="54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2" y="63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5" name="Freeform 21"/>
            <p:cNvSpPr>
              <a:spLocks/>
            </p:cNvSpPr>
            <p:nvPr/>
          </p:nvSpPr>
          <p:spPr bwMode="auto">
            <a:xfrm>
              <a:off x="1878" y="1121"/>
              <a:ext cx="27" cy="91"/>
            </a:xfrm>
            <a:custGeom>
              <a:avLst/>
              <a:gdLst>
                <a:gd name="T0" fmla="*/ 17 w 27"/>
                <a:gd name="T1" fmla="*/ 4 h 91"/>
                <a:gd name="T2" fmla="*/ 12 w 27"/>
                <a:gd name="T3" fmla="*/ 0 h 91"/>
                <a:gd name="T4" fmla="*/ 6 w 27"/>
                <a:gd name="T5" fmla="*/ 0 h 91"/>
                <a:gd name="T6" fmla="*/ 1 w 27"/>
                <a:gd name="T7" fmla="*/ 3 h 91"/>
                <a:gd name="T8" fmla="*/ 0 w 27"/>
                <a:gd name="T9" fmla="*/ 9 h 91"/>
                <a:gd name="T10" fmla="*/ 0 w 27"/>
                <a:gd name="T11" fmla="*/ 15 h 91"/>
                <a:gd name="T12" fmla="*/ 0 w 27"/>
                <a:gd name="T13" fmla="*/ 21 h 91"/>
                <a:gd name="T14" fmla="*/ 1 w 27"/>
                <a:gd name="T15" fmla="*/ 27 h 91"/>
                <a:gd name="T16" fmla="*/ 3 w 27"/>
                <a:gd name="T17" fmla="*/ 33 h 91"/>
                <a:gd name="T18" fmla="*/ 3 w 27"/>
                <a:gd name="T19" fmla="*/ 39 h 91"/>
                <a:gd name="T20" fmla="*/ 4 w 27"/>
                <a:gd name="T21" fmla="*/ 45 h 91"/>
                <a:gd name="T22" fmla="*/ 4 w 27"/>
                <a:gd name="T23" fmla="*/ 52 h 91"/>
                <a:gd name="T24" fmla="*/ 4 w 27"/>
                <a:gd name="T25" fmla="*/ 59 h 91"/>
                <a:gd name="T26" fmla="*/ 4 w 27"/>
                <a:gd name="T27" fmla="*/ 65 h 91"/>
                <a:gd name="T28" fmla="*/ 4 w 27"/>
                <a:gd name="T29" fmla="*/ 71 h 91"/>
                <a:gd name="T30" fmla="*/ 4 w 27"/>
                <a:gd name="T31" fmla="*/ 79 h 91"/>
                <a:gd name="T32" fmla="*/ 4 w 27"/>
                <a:gd name="T33" fmla="*/ 85 h 91"/>
                <a:gd name="T34" fmla="*/ 10 w 27"/>
                <a:gd name="T35" fmla="*/ 90 h 91"/>
                <a:gd name="T36" fmla="*/ 16 w 27"/>
                <a:gd name="T37" fmla="*/ 90 h 91"/>
                <a:gd name="T38" fmla="*/ 22 w 27"/>
                <a:gd name="T39" fmla="*/ 88 h 91"/>
                <a:gd name="T40" fmla="*/ 23 w 27"/>
                <a:gd name="T41" fmla="*/ 82 h 91"/>
                <a:gd name="T42" fmla="*/ 23 w 27"/>
                <a:gd name="T43" fmla="*/ 76 h 91"/>
                <a:gd name="T44" fmla="*/ 25 w 27"/>
                <a:gd name="T45" fmla="*/ 70 h 91"/>
                <a:gd name="T46" fmla="*/ 26 w 27"/>
                <a:gd name="T47" fmla="*/ 64 h 91"/>
                <a:gd name="T48" fmla="*/ 26 w 27"/>
                <a:gd name="T49" fmla="*/ 57 h 91"/>
                <a:gd name="T50" fmla="*/ 26 w 27"/>
                <a:gd name="T51" fmla="*/ 51 h 91"/>
                <a:gd name="T52" fmla="*/ 26 w 27"/>
                <a:gd name="T53" fmla="*/ 45 h 91"/>
                <a:gd name="T54" fmla="*/ 24 w 27"/>
                <a:gd name="T55" fmla="*/ 39 h 91"/>
                <a:gd name="T56" fmla="*/ 20 w 27"/>
                <a:gd name="T57" fmla="*/ 33 h 91"/>
                <a:gd name="T58" fmla="*/ 20 w 27"/>
                <a:gd name="T59" fmla="*/ 27 h 91"/>
                <a:gd name="T60" fmla="*/ 20 w 27"/>
                <a:gd name="T61" fmla="*/ 21 h 91"/>
                <a:gd name="T62" fmla="*/ 20 w 27"/>
                <a:gd name="T63" fmla="*/ 15 h 91"/>
                <a:gd name="T64" fmla="*/ 20 w 27"/>
                <a:gd name="T65" fmla="*/ 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91"/>
                <a:gd name="T101" fmla="*/ 27 w 27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91">
                  <a:moveTo>
                    <a:pt x="19" y="7"/>
                  </a:moveTo>
                  <a:lnTo>
                    <a:pt x="17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4" y="45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4" y="55"/>
                  </a:lnTo>
                  <a:lnTo>
                    <a:pt x="4" y="59"/>
                  </a:lnTo>
                  <a:lnTo>
                    <a:pt x="4" y="62"/>
                  </a:lnTo>
                  <a:lnTo>
                    <a:pt x="4" y="65"/>
                  </a:lnTo>
                  <a:lnTo>
                    <a:pt x="4" y="68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79"/>
                  </a:lnTo>
                  <a:lnTo>
                    <a:pt x="4" y="82"/>
                  </a:lnTo>
                  <a:lnTo>
                    <a:pt x="4" y="85"/>
                  </a:lnTo>
                  <a:lnTo>
                    <a:pt x="7" y="88"/>
                  </a:lnTo>
                  <a:lnTo>
                    <a:pt x="10" y="90"/>
                  </a:lnTo>
                  <a:lnTo>
                    <a:pt x="13" y="90"/>
                  </a:lnTo>
                  <a:lnTo>
                    <a:pt x="16" y="90"/>
                  </a:lnTo>
                  <a:lnTo>
                    <a:pt x="19" y="90"/>
                  </a:lnTo>
                  <a:lnTo>
                    <a:pt x="22" y="88"/>
                  </a:lnTo>
                  <a:lnTo>
                    <a:pt x="22" y="85"/>
                  </a:lnTo>
                  <a:lnTo>
                    <a:pt x="23" y="82"/>
                  </a:lnTo>
                  <a:lnTo>
                    <a:pt x="23" y="79"/>
                  </a:lnTo>
                  <a:lnTo>
                    <a:pt x="23" y="76"/>
                  </a:lnTo>
                  <a:lnTo>
                    <a:pt x="24" y="73"/>
                  </a:lnTo>
                  <a:lnTo>
                    <a:pt x="25" y="70"/>
                  </a:lnTo>
                  <a:lnTo>
                    <a:pt x="26" y="67"/>
                  </a:lnTo>
                  <a:lnTo>
                    <a:pt x="26" y="64"/>
                  </a:lnTo>
                  <a:lnTo>
                    <a:pt x="26" y="60"/>
                  </a:lnTo>
                  <a:lnTo>
                    <a:pt x="26" y="57"/>
                  </a:lnTo>
                  <a:lnTo>
                    <a:pt x="26" y="54"/>
                  </a:lnTo>
                  <a:lnTo>
                    <a:pt x="26" y="51"/>
                  </a:lnTo>
                  <a:lnTo>
                    <a:pt x="26" y="48"/>
                  </a:lnTo>
                  <a:lnTo>
                    <a:pt x="26" y="45"/>
                  </a:lnTo>
                  <a:lnTo>
                    <a:pt x="25" y="42"/>
                  </a:lnTo>
                  <a:lnTo>
                    <a:pt x="24" y="39"/>
                  </a:lnTo>
                  <a:lnTo>
                    <a:pt x="22" y="36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7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20" y="18"/>
                  </a:lnTo>
                  <a:lnTo>
                    <a:pt x="20" y="15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19" y="7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6" name="Freeform 22"/>
            <p:cNvSpPr>
              <a:spLocks/>
            </p:cNvSpPr>
            <p:nvPr/>
          </p:nvSpPr>
          <p:spPr bwMode="auto">
            <a:xfrm>
              <a:off x="1841" y="1014"/>
              <a:ext cx="51" cy="92"/>
            </a:xfrm>
            <a:custGeom>
              <a:avLst/>
              <a:gdLst>
                <a:gd name="T0" fmla="*/ 49 w 51"/>
                <a:gd name="T1" fmla="*/ 75 h 92"/>
                <a:gd name="T2" fmla="*/ 46 w 51"/>
                <a:gd name="T3" fmla="*/ 69 h 92"/>
                <a:gd name="T4" fmla="*/ 45 w 51"/>
                <a:gd name="T5" fmla="*/ 63 h 92"/>
                <a:gd name="T6" fmla="*/ 43 w 51"/>
                <a:gd name="T7" fmla="*/ 56 h 92"/>
                <a:gd name="T8" fmla="*/ 41 w 51"/>
                <a:gd name="T9" fmla="*/ 50 h 92"/>
                <a:gd name="T10" fmla="*/ 38 w 51"/>
                <a:gd name="T11" fmla="*/ 44 h 92"/>
                <a:gd name="T12" fmla="*/ 35 w 51"/>
                <a:gd name="T13" fmla="*/ 38 h 92"/>
                <a:gd name="T14" fmla="*/ 35 w 51"/>
                <a:gd name="T15" fmla="*/ 31 h 92"/>
                <a:gd name="T16" fmla="*/ 33 w 51"/>
                <a:gd name="T17" fmla="*/ 25 h 92"/>
                <a:gd name="T18" fmla="*/ 31 w 51"/>
                <a:gd name="T19" fmla="*/ 19 h 92"/>
                <a:gd name="T20" fmla="*/ 26 w 51"/>
                <a:gd name="T21" fmla="*/ 13 h 92"/>
                <a:gd name="T22" fmla="*/ 22 w 51"/>
                <a:gd name="T23" fmla="*/ 7 h 92"/>
                <a:gd name="T24" fmla="*/ 17 w 51"/>
                <a:gd name="T25" fmla="*/ 2 h 92"/>
                <a:gd name="T26" fmla="*/ 11 w 51"/>
                <a:gd name="T27" fmla="*/ 0 h 92"/>
                <a:gd name="T28" fmla="*/ 5 w 51"/>
                <a:gd name="T29" fmla="*/ 0 h 92"/>
                <a:gd name="T30" fmla="*/ 1 w 51"/>
                <a:gd name="T31" fmla="*/ 4 h 92"/>
                <a:gd name="T32" fmla="*/ 0 w 51"/>
                <a:gd name="T33" fmla="*/ 10 h 92"/>
                <a:gd name="T34" fmla="*/ 0 w 51"/>
                <a:gd name="T35" fmla="*/ 16 h 92"/>
                <a:gd name="T36" fmla="*/ 4 w 51"/>
                <a:gd name="T37" fmla="*/ 22 h 92"/>
                <a:gd name="T38" fmla="*/ 7 w 51"/>
                <a:gd name="T39" fmla="*/ 28 h 92"/>
                <a:gd name="T40" fmla="*/ 10 w 51"/>
                <a:gd name="T41" fmla="*/ 35 h 92"/>
                <a:gd name="T42" fmla="*/ 12 w 51"/>
                <a:gd name="T43" fmla="*/ 42 h 92"/>
                <a:gd name="T44" fmla="*/ 15 w 51"/>
                <a:gd name="T45" fmla="*/ 48 h 92"/>
                <a:gd name="T46" fmla="*/ 18 w 51"/>
                <a:gd name="T47" fmla="*/ 54 h 92"/>
                <a:gd name="T48" fmla="*/ 20 w 51"/>
                <a:gd name="T49" fmla="*/ 60 h 92"/>
                <a:gd name="T50" fmla="*/ 22 w 51"/>
                <a:gd name="T51" fmla="*/ 66 h 92"/>
                <a:gd name="T52" fmla="*/ 24 w 51"/>
                <a:gd name="T53" fmla="*/ 73 h 92"/>
                <a:gd name="T54" fmla="*/ 25 w 51"/>
                <a:gd name="T55" fmla="*/ 79 h 92"/>
                <a:gd name="T56" fmla="*/ 27 w 51"/>
                <a:gd name="T57" fmla="*/ 85 h 92"/>
                <a:gd name="T58" fmla="*/ 32 w 51"/>
                <a:gd name="T59" fmla="*/ 90 h 92"/>
                <a:gd name="T60" fmla="*/ 38 w 51"/>
                <a:gd name="T61" fmla="*/ 91 h 92"/>
                <a:gd name="T62" fmla="*/ 44 w 51"/>
                <a:gd name="T63" fmla="*/ 91 h 92"/>
                <a:gd name="T64" fmla="*/ 47 w 51"/>
                <a:gd name="T65" fmla="*/ 87 h 92"/>
                <a:gd name="T66" fmla="*/ 48 w 51"/>
                <a:gd name="T67" fmla="*/ 81 h 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"/>
                <a:gd name="T103" fmla="*/ 0 h 92"/>
                <a:gd name="T104" fmla="*/ 51 w 51"/>
                <a:gd name="T105" fmla="*/ 92 h 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" h="92">
                  <a:moveTo>
                    <a:pt x="50" y="78"/>
                  </a:moveTo>
                  <a:lnTo>
                    <a:pt x="49" y="75"/>
                  </a:lnTo>
                  <a:lnTo>
                    <a:pt x="47" y="72"/>
                  </a:lnTo>
                  <a:lnTo>
                    <a:pt x="46" y="69"/>
                  </a:lnTo>
                  <a:lnTo>
                    <a:pt x="45" y="66"/>
                  </a:lnTo>
                  <a:lnTo>
                    <a:pt x="45" y="63"/>
                  </a:lnTo>
                  <a:lnTo>
                    <a:pt x="44" y="60"/>
                  </a:lnTo>
                  <a:lnTo>
                    <a:pt x="43" y="56"/>
                  </a:lnTo>
                  <a:lnTo>
                    <a:pt x="42" y="53"/>
                  </a:lnTo>
                  <a:lnTo>
                    <a:pt x="41" y="50"/>
                  </a:lnTo>
                  <a:lnTo>
                    <a:pt x="39" y="47"/>
                  </a:lnTo>
                  <a:lnTo>
                    <a:pt x="38" y="44"/>
                  </a:lnTo>
                  <a:lnTo>
                    <a:pt x="36" y="41"/>
                  </a:lnTo>
                  <a:lnTo>
                    <a:pt x="35" y="38"/>
                  </a:lnTo>
                  <a:lnTo>
                    <a:pt x="35" y="34"/>
                  </a:lnTo>
                  <a:lnTo>
                    <a:pt x="35" y="31"/>
                  </a:lnTo>
                  <a:lnTo>
                    <a:pt x="34" y="28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1" y="19"/>
                  </a:lnTo>
                  <a:lnTo>
                    <a:pt x="29" y="16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6" y="25"/>
                  </a:lnTo>
                  <a:lnTo>
                    <a:pt x="7" y="28"/>
                  </a:lnTo>
                  <a:lnTo>
                    <a:pt x="8" y="31"/>
                  </a:lnTo>
                  <a:lnTo>
                    <a:pt x="10" y="35"/>
                  </a:lnTo>
                  <a:lnTo>
                    <a:pt x="11" y="38"/>
                  </a:lnTo>
                  <a:lnTo>
                    <a:pt x="12" y="42"/>
                  </a:lnTo>
                  <a:lnTo>
                    <a:pt x="13" y="45"/>
                  </a:lnTo>
                  <a:lnTo>
                    <a:pt x="15" y="48"/>
                  </a:lnTo>
                  <a:lnTo>
                    <a:pt x="16" y="51"/>
                  </a:lnTo>
                  <a:lnTo>
                    <a:pt x="18" y="54"/>
                  </a:lnTo>
                  <a:lnTo>
                    <a:pt x="19" y="57"/>
                  </a:lnTo>
                  <a:lnTo>
                    <a:pt x="20" y="60"/>
                  </a:lnTo>
                  <a:lnTo>
                    <a:pt x="21" y="63"/>
                  </a:lnTo>
                  <a:lnTo>
                    <a:pt x="22" y="66"/>
                  </a:lnTo>
                  <a:lnTo>
                    <a:pt x="23" y="70"/>
                  </a:lnTo>
                  <a:lnTo>
                    <a:pt x="24" y="73"/>
                  </a:lnTo>
                  <a:lnTo>
                    <a:pt x="25" y="76"/>
                  </a:lnTo>
                  <a:lnTo>
                    <a:pt x="25" y="79"/>
                  </a:lnTo>
                  <a:lnTo>
                    <a:pt x="26" y="82"/>
                  </a:lnTo>
                  <a:lnTo>
                    <a:pt x="27" y="85"/>
                  </a:lnTo>
                  <a:lnTo>
                    <a:pt x="29" y="88"/>
                  </a:lnTo>
                  <a:lnTo>
                    <a:pt x="32" y="90"/>
                  </a:lnTo>
                  <a:lnTo>
                    <a:pt x="35" y="91"/>
                  </a:lnTo>
                  <a:lnTo>
                    <a:pt x="38" y="91"/>
                  </a:lnTo>
                  <a:lnTo>
                    <a:pt x="41" y="91"/>
                  </a:lnTo>
                  <a:lnTo>
                    <a:pt x="44" y="91"/>
                  </a:lnTo>
                  <a:lnTo>
                    <a:pt x="47" y="90"/>
                  </a:lnTo>
                  <a:lnTo>
                    <a:pt x="47" y="87"/>
                  </a:lnTo>
                  <a:lnTo>
                    <a:pt x="47" y="84"/>
                  </a:lnTo>
                  <a:lnTo>
                    <a:pt x="48" y="81"/>
                  </a:lnTo>
                  <a:lnTo>
                    <a:pt x="48" y="78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7" name="Freeform 23"/>
            <p:cNvSpPr>
              <a:spLocks/>
            </p:cNvSpPr>
            <p:nvPr/>
          </p:nvSpPr>
          <p:spPr bwMode="auto">
            <a:xfrm>
              <a:off x="1493" y="714"/>
              <a:ext cx="123" cy="58"/>
            </a:xfrm>
            <a:custGeom>
              <a:avLst/>
              <a:gdLst>
                <a:gd name="T0" fmla="*/ 71 w 123"/>
                <a:gd name="T1" fmla="*/ 17 h 58"/>
                <a:gd name="T2" fmla="*/ 65 w 123"/>
                <a:gd name="T3" fmla="*/ 14 h 58"/>
                <a:gd name="T4" fmla="*/ 59 w 123"/>
                <a:gd name="T5" fmla="*/ 11 h 58"/>
                <a:gd name="T6" fmla="*/ 53 w 123"/>
                <a:gd name="T7" fmla="*/ 10 h 58"/>
                <a:gd name="T8" fmla="*/ 47 w 123"/>
                <a:gd name="T9" fmla="*/ 8 h 58"/>
                <a:gd name="T10" fmla="*/ 41 w 123"/>
                <a:gd name="T11" fmla="*/ 6 h 58"/>
                <a:gd name="T12" fmla="*/ 35 w 123"/>
                <a:gd name="T13" fmla="*/ 5 h 58"/>
                <a:gd name="T14" fmla="*/ 29 w 123"/>
                <a:gd name="T15" fmla="*/ 3 h 58"/>
                <a:gd name="T16" fmla="*/ 23 w 123"/>
                <a:gd name="T17" fmla="*/ 2 h 58"/>
                <a:gd name="T18" fmla="*/ 17 w 123"/>
                <a:gd name="T19" fmla="*/ 2 h 58"/>
                <a:gd name="T20" fmla="*/ 11 w 123"/>
                <a:gd name="T21" fmla="*/ 0 h 58"/>
                <a:gd name="T22" fmla="*/ 5 w 123"/>
                <a:gd name="T23" fmla="*/ 0 h 58"/>
                <a:gd name="T24" fmla="*/ 0 w 123"/>
                <a:gd name="T25" fmla="*/ 3 h 58"/>
                <a:gd name="T26" fmla="*/ 0 w 123"/>
                <a:gd name="T27" fmla="*/ 9 h 58"/>
                <a:gd name="T28" fmla="*/ 1 w 123"/>
                <a:gd name="T29" fmla="*/ 15 h 58"/>
                <a:gd name="T30" fmla="*/ 7 w 123"/>
                <a:gd name="T31" fmla="*/ 20 h 58"/>
                <a:gd name="T32" fmla="*/ 13 w 123"/>
                <a:gd name="T33" fmla="*/ 23 h 58"/>
                <a:gd name="T34" fmla="*/ 19 w 123"/>
                <a:gd name="T35" fmla="*/ 25 h 58"/>
                <a:gd name="T36" fmla="*/ 26 w 123"/>
                <a:gd name="T37" fmla="*/ 27 h 58"/>
                <a:gd name="T38" fmla="*/ 33 w 123"/>
                <a:gd name="T39" fmla="*/ 29 h 58"/>
                <a:gd name="T40" fmla="*/ 40 w 123"/>
                <a:gd name="T41" fmla="*/ 31 h 58"/>
                <a:gd name="T42" fmla="*/ 46 w 123"/>
                <a:gd name="T43" fmla="*/ 33 h 58"/>
                <a:gd name="T44" fmla="*/ 52 w 123"/>
                <a:gd name="T45" fmla="*/ 36 h 58"/>
                <a:gd name="T46" fmla="*/ 58 w 123"/>
                <a:gd name="T47" fmla="*/ 40 h 58"/>
                <a:gd name="T48" fmla="*/ 65 w 123"/>
                <a:gd name="T49" fmla="*/ 43 h 58"/>
                <a:gd name="T50" fmla="*/ 71 w 123"/>
                <a:gd name="T51" fmla="*/ 45 h 58"/>
                <a:gd name="T52" fmla="*/ 78 w 123"/>
                <a:gd name="T53" fmla="*/ 47 h 58"/>
                <a:gd name="T54" fmla="*/ 84 w 123"/>
                <a:gd name="T55" fmla="*/ 49 h 58"/>
                <a:gd name="T56" fmla="*/ 90 w 123"/>
                <a:gd name="T57" fmla="*/ 53 h 58"/>
                <a:gd name="T58" fmla="*/ 97 w 123"/>
                <a:gd name="T59" fmla="*/ 57 h 58"/>
                <a:gd name="T60" fmla="*/ 103 w 123"/>
                <a:gd name="T61" fmla="*/ 57 h 58"/>
                <a:gd name="T62" fmla="*/ 109 w 123"/>
                <a:gd name="T63" fmla="*/ 57 h 58"/>
                <a:gd name="T64" fmla="*/ 122 w 123"/>
                <a:gd name="T65" fmla="*/ 44 h 58"/>
                <a:gd name="T66" fmla="*/ 117 w 123"/>
                <a:gd name="T67" fmla="*/ 39 h 58"/>
                <a:gd name="T68" fmla="*/ 111 w 123"/>
                <a:gd name="T69" fmla="*/ 35 h 58"/>
                <a:gd name="T70" fmla="*/ 105 w 123"/>
                <a:gd name="T71" fmla="*/ 32 h 58"/>
                <a:gd name="T72" fmla="*/ 99 w 123"/>
                <a:gd name="T73" fmla="*/ 28 h 58"/>
                <a:gd name="T74" fmla="*/ 93 w 123"/>
                <a:gd name="T75" fmla="*/ 25 h 58"/>
                <a:gd name="T76" fmla="*/ 87 w 123"/>
                <a:gd name="T77" fmla="*/ 22 h 58"/>
                <a:gd name="T78" fmla="*/ 81 w 123"/>
                <a:gd name="T79" fmla="*/ 20 h 58"/>
                <a:gd name="T80" fmla="*/ 75 w 123"/>
                <a:gd name="T81" fmla="*/ 18 h 58"/>
                <a:gd name="T82" fmla="*/ 74 w 123"/>
                <a:gd name="T83" fmla="*/ 19 h 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3"/>
                <a:gd name="T127" fmla="*/ 0 h 58"/>
                <a:gd name="T128" fmla="*/ 123 w 123"/>
                <a:gd name="T129" fmla="*/ 58 h 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3" h="58">
                  <a:moveTo>
                    <a:pt x="74" y="19"/>
                  </a:moveTo>
                  <a:lnTo>
                    <a:pt x="71" y="17"/>
                  </a:lnTo>
                  <a:lnTo>
                    <a:pt x="68" y="16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9" y="11"/>
                  </a:lnTo>
                  <a:lnTo>
                    <a:pt x="56" y="11"/>
                  </a:lnTo>
                  <a:lnTo>
                    <a:pt x="53" y="10"/>
                  </a:lnTo>
                  <a:lnTo>
                    <a:pt x="50" y="9"/>
                  </a:lnTo>
                  <a:lnTo>
                    <a:pt x="47" y="8"/>
                  </a:lnTo>
                  <a:lnTo>
                    <a:pt x="44" y="7"/>
                  </a:lnTo>
                  <a:lnTo>
                    <a:pt x="41" y="6"/>
                  </a:lnTo>
                  <a:lnTo>
                    <a:pt x="38" y="6"/>
                  </a:lnTo>
                  <a:lnTo>
                    <a:pt x="35" y="5"/>
                  </a:lnTo>
                  <a:lnTo>
                    <a:pt x="32" y="4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6" y="24"/>
                  </a:lnTo>
                  <a:lnTo>
                    <a:pt x="19" y="25"/>
                  </a:lnTo>
                  <a:lnTo>
                    <a:pt x="22" y="26"/>
                  </a:lnTo>
                  <a:lnTo>
                    <a:pt x="26" y="27"/>
                  </a:lnTo>
                  <a:lnTo>
                    <a:pt x="30" y="28"/>
                  </a:lnTo>
                  <a:lnTo>
                    <a:pt x="33" y="29"/>
                  </a:lnTo>
                  <a:lnTo>
                    <a:pt x="37" y="30"/>
                  </a:lnTo>
                  <a:lnTo>
                    <a:pt x="40" y="31"/>
                  </a:lnTo>
                  <a:lnTo>
                    <a:pt x="43" y="32"/>
                  </a:lnTo>
                  <a:lnTo>
                    <a:pt x="46" y="33"/>
                  </a:lnTo>
                  <a:lnTo>
                    <a:pt x="49" y="35"/>
                  </a:lnTo>
                  <a:lnTo>
                    <a:pt x="52" y="36"/>
                  </a:lnTo>
                  <a:lnTo>
                    <a:pt x="55" y="38"/>
                  </a:lnTo>
                  <a:lnTo>
                    <a:pt x="58" y="40"/>
                  </a:lnTo>
                  <a:lnTo>
                    <a:pt x="61" y="42"/>
                  </a:lnTo>
                  <a:lnTo>
                    <a:pt x="65" y="43"/>
                  </a:lnTo>
                  <a:lnTo>
                    <a:pt x="68" y="44"/>
                  </a:lnTo>
                  <a:lnTo>
                    <a:pt x="71" y="45"/>
                  </a:lnTo>
                  <a:lnTo>
                    <a:pt x="74" y="45"/>
                  </a:lnTo>
                  <a:lnTo>
                    <a:pt x="78" y="47"/>
                  </a:lnTo>
                  <a:lnTo>
                    <a:pt x="81" y="47"/>
                  </a:lnTo>
                  <a:lnTo>
                    <a:pt x="84" y="49"/>
                  </a:lnTo>
                  <a:lnTo>
                    <a:pt x="87" y="51"/>
                  </a:lnTo>
                  <a:lnTo>
                    <a:pt x="90" y="53"/>
                  </a:lnTo>
                  <a:lnTo>
                    <a:pt x="94" y="55"/>
                  </a:lnTo>
                  <a:lnTo>
                    <a:pt x="97" y="57"/>
                  </a:lnTo>
                  <a:lnTo>
                    <a:pt x="100" y="57"/>
                  </a:lnTo>
                  <a:lnTo>
                    <a:pt x="103" y="57"/>
                  </a:lnTo>
                  <a:lnTo>
                    <a:pt x="106" y="57"/>
                  </a:lnTo>
                  <a:lnTo>
                    <a:pt x="109" y="57"/>
                  </a:lnTo>
                  <a:lnTo>
                    <a:pt x="122" y="47"/>
                  </a:lnTo>
                  <a:lnTo>
                    <a:pt x="122" y="44"/>
                  </a:lnTo>
                  <a:lnTo>
                    <a:pt x="120" y="41"/>
                  </a:lnTo>
                  <a:lnTo>
                    <a:pt x="117" y="39"/>
                  </a:lnTo>
                  <a:lnTo>
                    <a:pt x="114" y="36"/>
                  </a:lnTo>
                  <a:lnTo>
                    <a:pt x="111" y="35"/>
                  </a:lnTo>
                  <a:lnTo>
                    <a:pt x="108" y="33"/>
                  </a:lnTo>
                  <a:lnTo>
                    <a:pt x="105" y="32"/>
                  </a:lnTo>
                  <a:lnTo>
                    <a:pt x="102" y="30"/>
                  </a:lnTo>
                  <a:lnTo>
                    <a:pt x="99" y="28"/>
                  </a:lnTo>
                  <a:lnTo>
                    <a:pt x="96" y="27"/>
                  </a:lnTo>
                  <a:lnTo>
                    <a:pt x="93" y="25"/>
                  </a:lnTo>
                  <a:lnTo>
                    <a:pt x="90" y="24"/>
                  </a:lnTo>
                  <a:lnTo>
                    <a:pt x="87" y="22"/>
                  </a:lnTo>
                  <a:lnTo>
                    <a:pt x="84" y="22"/>
                  </a:lnTo>
                  <a:lnTo>
                    <a:pt x="81" y="20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2" y="17"/>
                  </a:lnTo>
                  <a:lnTo>
                    <a:pt x="74" y="19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8" name="Freeform 24"/>
            <p:cNvSpPr>
              <a:spLocks/>
            </p:cNvSpPr>
            <p:nvPr/>
          </p:nvSpPr>
          <p:spPr bwMode="auto">
            <a:xfrm>
              <a:off x="968" y="903"/>
              <a:ext cx="265" cy="349"/>
            </a:xfrm>
            <a:custGeom>
              <a:avLst/>
              <a:gdLst>
                <a:gd name="T0" fmla="*/ 259 w 265"/>
                <a:gd name="T1" fmla="*/ 104 h 349"/>
                <a:gd name="T2" fmla="*/ 257 w 265"/>
                <a:gd name="T3" fmla="*/ 85 h 349"/>
                <a:gd name="T4" fmla="*/ 252 w 265"/>
                <a:gd name="T5" fmla="*/ 69 h 349"/>
                <a:gd name="T6" fmla="*/ 237 w 265"/>
                <a:gd name="T7" fmla="*/ 52 h 349"/>
                <a:gd name="T8" fmla="*/ 221 w 265"/>
                <a:gd name="T9" fmla="*/ 36 h 349"/>
                <a:gd name="T10" fmla="*/ 204 w 265"/>
                <a:gd name="T11" fmla="*/ 25 h 349"/>
                <a:gd name="T12" fmla="*/ 196 w 265"/>
                <a:gd name="T13" fmla="*/ 8 h 349"/>
                <a:gd name="T14" fmla="*/ 176 w 265"/>
                <a:gd name="T15" fmla="*/ 0 h 349"/>
                <a:gd name="T16" fmla="*/ 158 w 265"/>
                <a:gd name="T17" fmla="*/ 2 h 349"/>
                <a:gd name="T18" fmla="*/ 140 w 265"/>
                <a:gd name="T19" fmla="*/ 3 h 349"/>
                <a:gd name="T20" fmla="*/ 118 w 265"/>
                <a:gd name="T21" fmla="*/ 6 h 349"/>
                <a:gd name="T22" fmla="*/ 97 w 265"/>
                <a:gd name="T23" fmla="*/ 18 h 349"/>
                <a:gd name="T24" fmla="*/ 81 w 265"/>
                <a:gd name="T25" fmla="*/ 40 h 349"/>
                <a:gd name="T26" fmla="*/ 63 w 265"/>
                <a:gd name="T27" fmla="*/ 60 h 349"/>
                <a:gd name="T28" fmla="*/ 60 w 265"/>
                <a:gd name="T29" fmla="*/ 83 h 349"/>
                <a:gd name="T30" fmla="*/ 45 w 265"/>
                <a:gd name="T31" fmla="*/ 101 h 349"/>
                <a:gd name="T32" fmla="*/ 31 w 265"/>
                <a:gd name="T33" fmla="*/ 123 h 349"/>
                <a:gd name="T34" fmla="*/ 29 w 265"/>
                <a:gd name="T35" fmla="*/ 148 h 349"/>
                <a:gd name="T36" fmla="*/ 17 w 265"/>
                <a:gd name="T37" fmla="*/ 174 h 349"/>
                <a:gd name="T38" fmla="*/ 8 w 265"/>
                <a:gd name="T39" fmla="*/ 198 h 349"/>
                <a:gd name="T40" fmla="*/ 3 w 265"/>
                <a:gd name="T41" fmla="*/ 221 h 349"/>
                <a:gd name="T42" fmla="*/ 6 w 265"/>
                <a:gd name="T43" fmla="*/ 240 h 349"/>
                <a:gd name="T44" fmla="*/ 0 w 265"/>
                <a:gd name="T45" fmla="*/ 264 h 349"/>
                <a:gd name="T46" fmla="*/ 0 w 265"/>
                <a:gd name="T47" fmla="*/ 285 h 349"/>
                <a:gd name="T48" fmla="*/ 3 w 265"/>
                <a:gd name="T49" fmla="*/ 305 h 349"/>
                <a:gd name="T50" fmla="*/ 8 w 265"/>
                <a:gd name="T51" fmla="*/ 326 h 349"/>
                <a:gd name="T52" fmla="*/ 26 w 265"/>
                <a:gd name="T53" fmla="*/ 342 h 349"/>
                <a:gd name="T54" fmla="*/ 45 w 265"/>
                <a:gd name="T55" fmla="*/ 348 h 349"/>
                <a:gd name="T56" fmla="*/ 65 w 265"/>
                <a:gd name="T57" fmla="*/ 345 h 349"/>
                <a:gd name="T58" fmla="*/ 84 w 265"/>
                <a:gd name="T59" fmla="*/ 344 h 349"/>
                <a:gd name="T60" fmla="*/ 107 w 265"/>
                <a:gd name="T61" fmla="*/ 341 h 349"/>
                <a:gd name="T62" fmla="*/ 127 w 265"/>
                <a:gd name="T63" fmla="*/ 336 h 349"/>
                <a:gd name="T64" fmla="*/ 145 w 265"/>
                <a:gd name="T65" fmla="*/ 323 h 349"/>
                <a:gd name="T66" fmla="*/ 165 w 265"/>
                <a:gd name="T67" fmla="*/ 312 h 349"/>
                <a:gd name="T68" fmla="*/ 182 w 265"/>
                <a:gd name="T69" fmla="*/ 299 h 349"/>
                <a:gd name="T70" fmla="*/ 195 w 265"/>
                <a:gd name="T71" fmla="*/ 282 h 349"/>
                <a:gd name="T72" fmla="*/ 213 w 265"/>
                <a:gd name="T73" fmla="*/ 265 h 349"/>
                <a:gd name="T74" fmla="*/ 231 w 265"/>
                <a:gd name="T75" fmla="*/ 247 h 349"/>
                <a:gd name="T76" fmla="*/ 240 w 265"/>
                <a:gd name="T77" fmla="*/ 228 h 349"/>
                <a:gd name="T78" fmla="*/ 249 w 265"/>
                <a:gd name="T79" fmla="*/ 208 h 349"/>
                <a:gd name="T80" fmla="*/ 258 w 265"/>
                <a:gd name="T81" fmla="*/ 185 h 349"/>
                <a:gd name="T82" fmla="*/ 260 w 265"/>
                <a:gd name="T83" fmla="*/ 166 h 349"/>
                <a:gd name="T84" fmla="*/ 263 w 265"/>
                <a:gd name="T85" fmla="*/ 147 h 349"/>
                <a:gd name="T86" fmla="*/ 263 w 265"/>
                <a:gd name="T87" fmla="*/ 129 h 349"/>
                <a:gd name="T88" fmla="*/ 257 w 265"/>
                <a:gd name="T89" fmla="*/ 120 h 3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5"/>
                <a:gd name="T136" fmla="*/ 0 h 349"/>
                <a:gd name="T137" fmla="*/ 265 w 265"/>
                <a:gd name="T138" fmla="*/ 349 h 3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5" h="349">
                  <a:moveTo>
                    <a:pt x="257" y="120"/>
                  </a:moveTo>
                  <a:lnTo>
                    <a:pt x="260" y="109"/>
                  </a:lnTo>
                  <a:lnTo>
                    <a:pt x="259" y="104"/>
                  </a:lnTo>
                  <a:lnTo>
                    <a:pt x="258" y="97"/>
                  </a:lnTo>
                  <a:lnTo>
                    <a:pt x="257" y="92"/>
                  </a:lnTo>
                  <a:lnTo>
                    <a:pt x="257" y="85"/>
                  </a:lnTo>
                  <a:lnTo>
                    <a:pt x="256" y="79"/>
                  </a:lnTo>
                  <a:lnTo>
                    <a:pt x="254" y="74"/>
                  </a:lnTo>
                  <a:lnTo>
                    <a:pt x="252" y="69"/>
                  </a:lnTo>
                  <a:lnTo>
                    <a:pt x="247" y="63"/>
                  </a:lnTo>
                  <a:lnTo>
                    <a:pt x="240" y="58"/>
                  </a:lnTo>
                  <a:lnTo>
                    <a:pt x="237" y="52"/>
                  </a:lnTo>
                  <a:lnTo>
                    <a:pt x="235" y="47"/>
                  </a:lnTo>
                  <a:lnTo>
                    <a:pt x="229" y="41"/>
                  </a:lnTo>
                  <a:lnTo>
                    <a:pt x="221" y="36"/>
                  </a:lnTo>
                  <a:lnTo>
                    <a:pt x="215" y="33"/>
                  </a:lnTo>
                  <a:lnTo>
                    <a:pt x="208" y="30"/>
                  </a:lnTo>
                  <a:lnTo>
                    <a:pt x="204" y="25"/>
                  </a:lnTo>
                  <a:lnTo>
                    <a:pt x="200" y="19"/>
                  </a:lnTo>
                  <a:lnTo>
                    <a:pt x="198" y="14"/>
                  </a:lnTo>
                  <a:lnTo>
                    <a:pt x="196" y="8"/>
                  </a:lnTo>
                  <a:lnTo>
                    <a:pt x="189" y="5"/>
                  </a:lnTo>
                  <a:lnTo>
                    <a:pt x="182" y="2"/>
                  </a:lnTo>
                  <a:lnTo>
                    <a:pt x="176" y="0"/>
                  </a:lnTo>
                  <a:lnTo>
                    <a:pt x="170" y="1"/>
                  </a:lnTo>
                  <a:lnTo>
                    <a:pt x="164" y="2"/>
                  </a:lnTo>
                  <a:lnTo>
                    <a:pt x="158" y="2"/>
                  </a:lnTo>
                  <a:lnTo>
                    <a:pt x="152" y="3"/>
                  </a:lnTo>
                  <a:lnTo>
                    <a:pt x="146" y="2"/>
                  </a:lnTo>
                  <a:lnTo>
                    <a:pt x="140" y="3"/>
                  </a:lnTo>
                  <a:lnTo>
                    <a:pt x="135" y="4"/>
                  </a:lnTo>
                  <a:lnTo>
                    <a:pt x="126" y="5"/>
                  </a:lnTo>
                  <a:lnTo>
                    <a:pt x="118" y="6"/>
                  </a:lnTo>
                  <a:lnTo>
                    <a:pt x="110" y="8"/>
                  </a:lnTo>
                  <a:lnTo>
                    <a:pt x="102" y="13"/>
                  </a:lnTo>
                  <a:lnTo>
                    <a:pt x="97" y="18"/>
                  </a:lnTo>
                  <a:lnTo>
                    <a:pt x="90" y="27"/>
                  </a:lnTo>
                  <a:lnTo>
                    <a:pt x="86" y="34"/>
                  </a:lnTo>
                  <a:lnTo>
                    <a:pt x="81" y="40"/>
                  </a:lnTo>
                  <a:lnTo>
                    <a:pt x="75" y="45"/>
                  </a:lnTo>
                  <a:lnTo>
                    <a:pt x="68" y="52"/>
                  </a:lnTo>
                  <a:lnTo>
                    <a:pt x="63" y="60"/>
                  </a:lnTo>
                  <a:lnTo>
                    <a:pt x="61" y="67"/>
                  </a:lnTo>
                  <a:lnTo>
                    <a:pt x="63" y="74"/>
                  </a:lnTo>
                  <a:lnTo>
                    <a:pt x="60" y="83"/>
                  </a:lnTo>
                  <a:lnTo>
                    <a:pt x="54" y="87"/>
                  </a:lnTo>
                  <a:lnTo>
                    <a:pt x="50" y="94"/>
                  </a:lnTo>
                  <a:lnTo>
                    <a:pt x="45" y="101"/>
                  </a:lnTo>
                  <a:lnTo>
                    <a:pt x="40" y="110"/>
                  </a:lnTo>
                  <a:lnTo>
                    <a:pt x="36" y="117"/>
                  </a:lnTo>
                  <a:lnTo>
                    <a:pt x="31" y="123"/>
                  </a:lnTo>
                  <a:lnTo>
                    <a:pt x="30" y="131"/>
                  </a:lnTo>
                  <a:lnTo>
                    <a:pt x="30" y="139"/>
                  </a:lnTo>
                  <a:lnTo>
                    <a:pt x="29" y="148"/>
                  </a:lnTo>
                  <a:lnTo>
                    <a:pt x="26" y="156"/>
                  </a:lnTo>
                  <a:lnTo>
                    <a:pt x="19" y="165"/>
                  </a:lnTo>
                  <a:lnTo>
                    <a:pt x="17" y="174"/>
                  </a:lnTo>
                  <a:lnTo>
                    <a:pt x="12" y="185"/>
                  </a:lnTo>
                  <a:lnTo>
                    <a:pt x="9" y="191"/>
                  </a:lnTo>
                  <a:lnTo>
                    <a:pt x="8" y="198"/>
                  </a:lnTo>
                  <a:lnTo>
                    <a:pt x="5" y="204"/>
                  </a:lnTo>
                  <a:lnTo>
                    <a:pt x="1" y="213"/>
                  </a:lnTo>
                  <a:lnTo>
                    <a:pt x="3" y="221"/>
                  </a:lnTo>
                  <a:lnTo>
                    <a:pt x="4" y="229"/>
                  </a:lnTo>
                  <a:lnTo>
                    <a:pt x="5" y="234"/>
                  </a:lnTo>
                  <a:lnTo>
                    <a:pt x="6" y="240"/>
                  </a:lnTo>
                  <a:lnTo>
                    <a:pt x="5" y="249"/>
                  </a:lnTo>
                  <a:lnTo>
                    <a:pt x="4" y="257"/>
                  </a:lnTo>
                  <a:lnTo>
                    <a:pt x="0" y="264"/>
                  </a:lnTo>
                  <a:lnTo>
                    <a:pt x="2" y="271"/>
                  </a:lnTo>
                  <a:lnTo>
                    <a:pt x="1" y="277"/>
                  </a:lnTo>
                  <a:lnTo>
                    <a:pt x="0" y="285"/>
                  </a:lnTo>
                  <a:lnTo>
                    <a:pt x="1" y="293"/>
                  </a:lnTo>
                  <a:lnTo>
                    <a:pt x="2" y="299"/>
                  </a:lnTo>
                  <a:lnTo>
                    <a:pt x="3" y="305"/>
                  </a:lnTo>
                  <a:lnTo>
                    <a:pt x="4" y="313"/>
                  </a:lnTo>
                  <a:lnTo>
                    <a:pt x="5" y="321"/>
                  </a:lnTo>
                  <a:lnTo>
                    <a:pt x="8" y="326"/>
                  </a:lnTo>
                  <a:lnTo>
                    <a:pt x="14" y="331"/>
                  </a:lnTo>
                  <a:lnTo>
                    <a:pt x="19" y="337"/>
                  </a:lnTo>
                  <a:lnTo>
                    <a:pt x="26" y="342"/>
                  </a:lnTo>
                  <a:lnTo>
                    <a:pt x="32" y="345"/>
                  </a:lnTo>
                  <a:lnTo>
                    <a:pt x="39" y="346"/>
                  </a:lnTo>
                  <a:lnTo>
                    <a:pt x="45" y="348"/>
                  </a:lnTo>
                  <a:lnTo>
                    <a:pt x="50" y="346"/>
                  </a:lnTo>
                  <a:lnTo>
                    <a:pt x="57" y="346"/>
                  </a:lnTo>
                  <a:lnTo>
                    <a:pt x="65" y="345"/>
                  </a:lnTo>
                  <a:lnTo>
                    <a:pt x="71" y="344"/>
                  </a:lnTo>
                  <a:lnTo>
                    <a:pt x="78" y="345"/>
                  </a:lnTo>
                  <a:lnTo>
                    <a:pt x="84" y="344"/>
                  </a:lnTo>
                  <a:lnTo>
                    <a:pt x="91" y="343"/>
                  </a:lnTo>
                  <a:lnTo>
                    <a:pt x="98" y="342"/>
                  </a:lnTo>
                  <a:lnTo>
                    <a:pt x="107" y="341"/>
                  </a:lnTo>
                  <a:lnTo>
                    <a:pt x="115" y="340"/>
                  </a:lnTo>
                  <a:lnTo>
                    <a:pt x="120" y="339"/>
                  </a:lnTo>
                  <a:lnTo>
                    <a:pt x="127" y="336"/>
                  </a:lnTo>
                  <a:lnTo>
                    <a:pt x="131" y="330"/>
                  </a:lnTo>
                  <a:lnTo>
                    <a:pt x="138" y="328"/>
                  </a:lnTo>
                  <a:lnTo>
                    <a:pt x="145" y="323"/>
                  </a:lnTo>
                  <a:lnTo>
                    <a:pt x="150" y="318"/>
                  </a:lnTo>
                  <a:lnTo>
                    <a:pt x="158" y="315"/>
                  </a:lnTo>
                  <a:lnTo>
                    <a:pt x="165" y="312"/>
                  </a:lnTo>
                  <a:lnTo>
                    <a:pt x="171" y="310"/>
                  </a:lnTo>
                  <a:lnTo>
                    <a:pt x="177" y="305"/>
                  </a:lnTo>
                  <a:lnTo>
                    <a:pt x="182" y="299"/>
                  </a:lnTo>
                  <a:lnTo>
                    <a:pt x="188" y="295"/>
                  </a:lnTo>
                  <a:lnTo>
                    <a:pt x="194" y="289"/>
                  </a:lnTo>
                  <a:lnTo>
                    <a:pt x="195" y="282"/>
                  </a:lnTo>
                  <a:lnTo>
                    <a:pt x="201" y="277"/>
                  </a:lnTo>
                  <a:lnTo>
                    <a:pt x="208" y="270"/>
                  </a:lnTo>
                  <a:lnTo>
                    <a:pt x="213" y="265"/>
                  </a:lnTo>
                  <a:lnTo>
                    <a:pt x="220" y="259"/>
                  </a:lnTo>
                  <a:lnTo>
                    <a:pt x="226" y="255"/>
                  </a:lnTo>
                  <a:lnTo>
                    <a:pt x="231" y="247"/>
                  </a:lnTo>
                  <a:lnTo>
                    <a:pt x="234" y="241"/>
                  </a:lnTo>
                  <a:lnTo>
                    <a:pt x="237" y="234"/>
                  </a:lnTo>
                  <a:lnTo>
                    <a:pt x="240" y="228"/>
                  </a:lnTo>
                  <a:lnTo>
                    <a:pt x="241" y="222"/>
                  </a:lnTo>
                  <a:lnTo>
                    <a:pt x="245" y="215"/>
                  </a:lnTo>
                  <a:lnTo>
                    <a:pt x="249" y="208"/>
                  </a:lnTo>
                  <a:lnTo>
                    <a:pt x="252" y="199"/>
                  </a:lnTo>
                  <a:lnTo>
                    <a:pt x="255" y="193"/>
                  </a:lnTo>
                  <a:lnTo>
                    <a:pt x="258" y="185"/>
                  </a:lnTo>
                  <a:lnTo>
                    <a:pt x="259" y="179"/>
                  </a:lnTo>
                  <a:lnTo>
                    <a:pt x="261" y="172"/>
                  </a:lnTo>
                  <a:lnTo>
                    <a:pt x="260" y="166"/>
                  </a:lnTo>
                  <a:lnTo>
                    <a:pt x="260" y="160"/>
                  </a:lnTo>
                  <a:lnTo>
                    <a:pt x="262" y="154"/>
                  </a:lnTo>
                  <a:lnTo>
                    <a:pt x="263" y="147"/>
                  </a:lnTo>
                  <a:lnTo>
                    <a:pt x="264" y="141"/>
                  </a:lnTo>
                  <a:lnTo>
                    <a:pt x="263" y="135"/>
                  </a:lnTo>
                  <a:lnTo>
                    <a:pt x="263" y="129"/>
                  </a:lnTo>
                  <a:lnTo>
                    <a:pt x="261" y="124"/>
                  </a:lnTo>
                  <a:lnTo>
                    <a:pt x="259" y="118"/>
                  </a:lnTo>
                  <a:lnTo>
                    <a:pt x="257" y="120"/>
                  </a:lnTo>
                </a:path>
              </a:pathLst>
            </a:custGeom>
            <a:solidFill>
              <a:schemeClr val="bg2"/>
            </a:solidFill>
            <a:ln w="762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9" name="Freeform 25"/>
            <p:cNvSpPr>
              <a:spLocks/>
            </p:cNvSpPr>
            <p:nvPr/>
          </p:nvSpPr>
          <p:spPr bwMode="auto">
            <a:xfrm>
              <a:off x="1152" y="941"/>
              <a:ext cx="79" cy="220"/>
            </a:xfrm>
            <a:custGeom>
              <a:avLst/>
              <a:gdLst>
                <a:gd name="T0" fmla="*/ 48 w 79"/>
                <a:gd name="T1" fmla="*/ 9 h 220"/>
                <a:gd name="T2" fmla="*/ 38 w 79"/>
                <a:gd name="T3" fmla="*/ 0 h 220"/>
                <a:gd name="T4" fmla="*/ 26 w 79"/>
                <a:gd name="T5" fmla="*/ 2 h 220"/>
                <a:gd name="T6" fmla="*/ 25 w 79"/>
                <a:gd name="T7" fmla="*/ 14 h 220"/>
                <a:gd name="T8" fmla="*/ 24 w 79"/>
                <a:gd name="T9" fmla="*/ 25 h 220"/>
                <a:gd name="T10" fmla="*/ 36 w 79"/>
                <a:gd name="T11" fmla="*/ 30 h 220"/>
                <a:gd name="T12" fmla="*/ 40 w 79"/>
                <a:gd name="T13" fmla="*/ 42 h 220"/>
                <a:gd name="T14" fmla="*/ 49 w 79"/>
                <a:gd name="T15" fmla="*/ 48 h 220"/>
                <a:gd name="T16" fmla="*/ 51 w 79"/>
                <a:gd name="T17" fmla="*/ 60 h 220"/>
                <a:gd name="T18" fmla="*/ 39 w 79"/>
                <a:gd name="T19" fmla="*/ 66 h 220"/>
                <a:gd name="T20" fmla="*/ 39 w 79"/>
                <a:gd name="T21" fmla="*/ 78 h 220"/>
                <a:gd name="T22" fmla="*/ 43 w 79"/>
                <a:gd name="T23" fmla="*/ 93 h 220"/>
                <a:gd name="T24" fmla="*/ 35 w 79"/>
                <a:gd name="T25" fmla="*/ 105 h 220"/>
                <a:gd name="T26" fmla="*/ 27 w 79"/>
                <a:gd name="T27" fmla="*/ 115 h 220"/>
                <a:gd name="T28" fmla="*/ 29 w 79"/>
                <a:gd name="T29" fmla="*/ 132 h 220"/>
                <a:gd name="T30" fmla="*/ 16 w 79"/>
                <a:gd name="T31" fmla="*/ 140 h 220"/>
                <a:gd name="T32" fmla="*/ 0 w 79"/>
                <a:gd name="T33" fmla="*/ 142 h 220"/>
                <a:gd name="T34" fmla="*/ 1 w 79"/>
                <a:gd name="T35" fmla="*/ 154 h 220"/>
                <a:gd name="T36" fmla="*/ 13 w 79"/>
                <a:gd name="T37" fmla="*/ 161 h 220"/>
                <a:gd name="T38" fmla="*/ 18 w 79"/>
                <a:gd name="T39" fmla="*/ 175 h 220"/>
                <a:gd name="T40" fmla="*/ 13 w 79"/>
                <a:gd name="T41" fmla="*/ 187 h 220"/>
                <a:gd name="T42" fmla="*/ 6 w 79"/>
                <a:gd name="T43" fmla="*/ 201 h 220"/>
                <a:gd name="T44" fmla="*/ 13 w 79"/>
                <a:gd name="T45" fmla="*/ 212 h 220"/>
                <a:gd name="T46" fmla="*/ 26 w 79"/>
                <a:gd name="T47" fmla="*/ 219 h 220"/>
                <a:gd name="T48" fmla="*/ 43 w 79"/>
                <a:gd name="T49" fmla="*/ 207 h 220"/>
                <a:gd name="T50" fmla="*/ 59 w 79"/>
                <a:gd name="T51" fmla="*/ 174 h 220"/>
                <a:gd name="T52" fmla="*/ 69 w 79"/>
                <a:gd name="T53" fmla="*/ 149 h 220"/>
                <a:gd name="T54" fmla="*/ 73 w 79"/>
                <a:gd name="T55" fmla="*/ 124 h 220"/>
                <a:gd name="T56" fmla="*/ 74 w 79"/>
                <a:gd name="T57" fmla="*/ 112 h 220"/>
                <a:gd name="T58" fmla="*/ 74 w 79"/>
                <a:gd name="T59" fmla="*/ 81 h 220"/>
                <a:gd name="T60" fmla="*/ 74 w 79"/>
                <a:gd name="T61" fmla="*/ 69 h 220"/>
                <a:gd name="T62" fmla="*/ 72 w 79"/>
                <a:gd name="T63" fmla="*/ 57 h 220"/>
                <a:gd name="T64" fmla="*/ 70 w 79"/>
                <a:gd name="T65" fmla="*/ 45 h 220"/>
                <a:gd name="T66" fmla="*/ 65 w 79"/>
                <a:gd name="T67" fmla="*/ 34 h 220"/>
                <a:gd name="T68" fmla="*/ 61 w 79"/>
                <a:gd name="T69" fmla="*/ 23 h 220"/>
                <a:gd name="T70" fmla="*/ 54 w 79"/>
                <a:gd name="T71" fmla="*/ 12 h 2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"/>
                <a:gd name="T109" fmla="*/ 0 h 220"/>
                <a:gd name="T110" fmla="*/ 79 w 79"/>
                <a:gd name="T111" fmla="*/ 220 h 2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" h="220">
                  <a:moveTo>
                    <a:pt x="54" y="12"/>
                  </a:moveTo>
                  <a:lnTo>
                    <a:pt x="48" y="9"/>
                  </a:lnTo>
                  <a:lnTo>
                    <a:pt x="45" y="3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6" y="2"/>
                  </a:lnTo>
                  <a:lnTo>
                    <a:pt x="24" y="8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6" y="30"/>
                  </a:lnTo>
                  <a:lnTo>
                    <a:pt x="39" y="36"/>
                  </a:lnTo>
                  <a:lnTo>
                    <a:pt x="40" y="42"/>
                  </a:lnTo>
                  <a:lnTo>
                    <a:pt x="46" y="43"/>
                  </a:lnTo>
                  <a:lnTo>
                    <a:pt x="49" y="48"/>
                  </a:lnTo>
                  <a:lnTo>
                    <a:pt x="49" y="54"/>
                  </a:lnTo>
                  <a:lnTo>
                    <a:pt x="51" y="60"/>
                  </a:lnTo>
                  <a:lnTo>
                    <a:pt x="45" y="65"/>
                  </a:lnTo>
                  <a:lnTo>
                    <a:pt x="39" y="66"/>
                  </a:lnTo>
                  <a:lnTo>
                    <a:pt x="38" y="73"/>
                  </a:lnTo>
                  <a:lnTo>
                    <a:pt x="39" y="78"/>
                  </a:lnTo>
                  <a:lnTo>
                    <a:pt x="41" y="85"/>
                  </a:lnTo>
                  <a:lnTo>
                    <a:pt x="43" y="93"/>
                  </a:lnTo>
                  <a:lnTo>
                    <a:pt x="42" y="102"/>
                  </a:lnTo>
                  <a:lnTo>
                    <a:pt x="35" y="105"/>
                  </a:lnTo>
                  <a:lnTo>
                    <a:pt x="28" y="108"/>
                  </a:lnTo>
                  <a:lnTo>
                    <a:pt x="27" y="115"/>
                  </a:lnTo>
                  <a:lnTo>
                    <a:pt x="30" y="120"/>
                  </a:lnTo>
                  <a:lnTo>
                    <a:pt x="29" y="132"/>
                  </a:lnTo>
                  <a:lnTo>
                    <a:pt x="24" y="137"/>
                  </a:lnTo>
                  <a:lnTo>
                    <a:pt x="16" y="140"/>
                  </a:lnTo>
                  <a:lnTo>
                    <a:pt x="5" y="141"/>
                  </a:lnTo>
                  <a:lnTo>
                    <a:pt x="0" y="142"/>
                  </a:lnTo>
                  <a:lnTo>
                    <a:pt x="1" y="148"/>
                  </a:lnTo>
                  <a:lnTo>
                    <a:pt x="1" y="154"/>
                  </a:lnTo>
                  <a:lnTo>
                    <a:pt x="7" y="155"/>
                  </a:lnTo>
                  <a:lnTo>
                    <a:pt x="13" y="161"/>
                  </a:lnTo>
                  <a:lnTo>
                    <a:pt x="17" y="169"/>
                  </a:lnTo>
                  <a:lnTo>
                    <a:pt x="18" y="175"/>
                  </a:lnTo>
                  <a:lnTo>
                    <a:pt x="18" y="180"/>
                  </a:lnTo>
                  <a:lnTo>
                    <a:pt x="13" y="187"/>
                  </a:lnTo>
                  <a:lnTo>
                    <a:pt x="7" y="192"/>
                  </a:lnTo>
                  <a:lnTo>
                    <a:pt x="6" y="201"/>
                  </a:lnTo>
                  <a:lnTo>
                    <a:pt x="7" y="206"/>
                  </a:lnTo>
                  <a:lnTo>
                    <a:pt x="13" y="212"/>
                  </a:lnTo>
                  <a:lnTo>
                    <a:pt x="20" y="217"/>
                  </a:lnTo>
                  <a:lnTo>
                    <a:pt x="26" y="219"/>
                  </a:lnTo>
                  <a:lnTo>
                    <a:pt x="33" y="217"/>
                  </a:lnTo>
                  <a:lnTo>
                    <a:pt x="43" y="207"/>
                  </a:lnTo>
                  <a:lnTo>
                    <a:pt x="43" y="205"/>
                  </a:lnTo>
                  <a:lnTo>
                    <a:pt x="59" y="174"/>
                  </a:lnTo>
                  <a:lnTo>
                    <a:pt x="63" y="162"/>
                  </a:lnTo>
                  <a:lnTo>
                    <a:pt x="69" y="149"/>
                  </a:lnTo>
                  <a:lnTo>
                    <a:pt x="73" y="130"/>
                  </a:lnTo>
                  <a:lnTo>
                    <a:pt x="73" y="124"/>
                  </a:lnTo>
                  <a:lnTo>
                    <a:pt x="74" y="118"/>
                  </a:lnTo>
                  <a:lnTo>
                    <a:pt x="74" y="112"/>
                  </a:lnTo>
                  <a:lnTo>
                    <a:pt x="78" y="106"/>
                  </a:lnTo>
                  <a:lnTo>
                    <a:pt x="74" y="81"/>
                  </a:lnTo>
                  <a:lnTo>
                    <a:pt x="73" y="76"/>
                  </a:lnTo>
                  <a:lnTo>
                    <a:pt x="74" y="69"/>
                  </a:lnTo>
                  <a:lnTo>
                    <a:pt x="73" y="63"/>
                  </a:lnTo>
                  <a:lnTo>
                    <a:pt x="72" y="57"/>
                  </a:lnTo>
                  <a:lnTo>
                    <a:pt x="71" y="51"/>
                  </a:lnTo>
                  <a:lnTo>
                    <a:pt x="70" y="45"/>
                  </a:lnTo>
                  <a:lnTo>
                    <a:pt x="69" y="39"/>
                  </a:lnTo>
                  <a:lnTo>
                    <a:pt x="65" y="34"/>
                  </a:lnTo>
                  <a:lnTo>
                    <a:pt x="64" y="28"/>
                  </a:lnTo>
                  <a:lnTo>
                    <a:pt x="61" y="23"/>
                  </a:lnTo>
                  <a:lnTo>
                    <a:pt x="57" y="18"/>
                  </a:lnTo>
                  <a:lnTo>
                    <a:pt x="54" y="12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0" name="Freeform 26"/>
            <p:cNvSpPr>
              <a:spLocks/>
            </p:cNvSpPr>
            <p:nvPr/>
          </p:nvSpPr>
          <p:spPr bwMode="auto">
            <a:xfrm>
              <a:off x="998" y="904"/>
              <a:ext cx="187" cy="160"/>
            </a:xfrm>
            <a:custGeom>
              <a:avLst/>
              <a:gdLst>
                <a:gd name="T0" fmla="*/ 177 w 187"/>
                <a:gd name="T1" fmla="*/ 36 h 160"/>
                <a:gd name="T2" fmla="*/ 166 w 187"/>
                <a:gd name="T3" fmla="*/ 34 h 160"/>
                <a:gd name="T4" fmla="*/ 153 w 187"/>
                <a:gd name="T5" fmla="*/ 31 h 160"/>
                <a:gd name="T6" fmla="*/ 141 w 187"/>
                <a:gd name="T7" fmla="*/ 26 h 160"/>
                <a:gd name="T8" fmla="*/ 129 w 187"/>
                <a:gd name="T9" fmla="*/ 26 h 160"/>
                <a:gd name="T10" fmla="*/ 117 w 187"/>
                <a:gd name="T11" fmla="*/ 26 h 160"/>
                <a:gd name="T12" fmla="*/ 108 w 187"/>
                <a:gd name="T13" fmla="*/ 35 h 160"/>
                <a:gd name="T14" fmla="*/ 110 w 187"/>
                <a:gd name="T15" fmla="*/ 47 h 160"/>
                <a:gd name="T16" fmla="*/ 111 w 187"/>
                <a:gd name="T17" fmla="*/ 56 h 160"/>
                <a:gd name="T18" fmla="*/ 109 w 187"/>
                <a:gd name="T19" fmla="*/ 68 h 160"/>
                <a:gd name="T20" fmla="*/ 108 w 187"/>
                <a:gd name="T21" fmla="*/ 81 h 160"/>
                <a:gd name="T22" fmla="*/ 101 w 187"/>
                <a:gd name="T23" fmla="*/ 91 h 160"/>
                <a:gd name="T24" fmla="*/ 92 w 187"/>
                <a:gd name="T25" fmla="*/ 90 h 160"/>
                <a:gd name="T26" fmla="*/ 89 w 187"/>
                <a:gd name="T27" fmla="*/ 76 h 160"/>
                <a:gd name="T28" fmla="*/ 83 w 187"/>
                <a:gd name="T29" fmla="*/ 69 h 160"/>
                <a:gd name="T30" fmla="*/ 76 w 187"/>
                <a:gd name="T31" fmla="*/ 61 h 160"/>
                <a:gd name="T32" fmla="*/ 63 w 187"/>
                <a:gd name="T33" fmla="*/ 63 h 160"/>
                <a:gd name="T34" fmla="*/ 52 w 187"/>
                <a:gd name="T35" fmla="*/ 67 h 160"/>
                <a:gd name="T36" fmla="*/ 50 w 187"/>
                <a:gd name="T37" fmla="*/ 79 h 160"/>
                <a:gd name="T38" fmla="*/ 42 w 187"/>
                <a:gd name="T39" fmla="*/ 88 h 160"/>
                <a:gd name="T40" fmla="*/ 38 w 187"/>
                <a:gd name="T41" fmla="*/ 97 h 160"/>
                <a:gd name="T42" fmla="*/ 34 w 187"/>
                <a:gd name="T43" fmla="*/ 110 h 160"/>
                <a:gd name="T44" fmla="*/ 33 w 187"/>
                <a:gd name="T45" fmla="*/ 123 h 160"/>
                <a:gd name="T46" fmla="*/ 21 w 187"/>
                <a:gd name="T47" fmla="*/ 125 h 160"/>
                <a:gd name="T48" fmla="*/ 20 w 187"/>
                <a:gd name="T49" fmla="*/ 139 h 160"/>
                <a:gd name="T50" fmla="*/ 12 w 187"/>
                <a:gd name="T51" fmla="*/ 150 h 160"/>
                <a:gd name="T52" fmla="*/ 4 w 187"/>
                <a:gd name="T53" fmla="*/ 158 h 160"/>
                <a:gd name="T54" fmla="*/ 0 w 187"/>
                <a:gd name="T55" fmla="*/ 147 h 160"/>
                <a:gd name="T56" fmla="*/ 0 w 187"/>
                <a:gd name="T57" fmla="*/ 134 h 160"/>
                <a:gd name="T58" fmla="*/ 4 w 187"/>
                <a:gd name="T59" fmla="*/ 123 h 160"/>
                <a:gd name="T60" fmla="*/ 8 w 187"/>
                <a:gd name="T61" fmla="*/ 111 h 160"/>
                <a:gd name="T62" fmla="*/ 14 w 187"/>
                <a:gd name="T63" fmla="*/ 101 h 160"/>
                <a:gd name="T64" fmla="*/ 23 w 187"/>
                <a:gd name="T65" fmla="*/ 90 h 160"/>
                <a:gd name="T66" fmla="*/ 30 w 187"/>
                <a:gd name="T67" fmla="*/ 82 h 160"/>
                <a:gd name="T68" fmla="*/ 33 w 187"/>
                <a:gd name="T69" fmla="*/ 71 h 160"/>
                <a:gd name="T70" fmla="*/ 33 w 187"/>
                <a:gd name="T71" fmla="*/ 59 h 160"/>
                <a:gd name="T72" fmla="*/ 41 w 187"/>
                <a:gd name="T73" fmla="*/ 49 h 160"/>
                <a:gd name="T74" fmla="*/ 51 w 187"/>
                <a:gd name="T75" fmla="*/ 37 h 160"/>
                <a:gd name="T76" fmla="*/ 59 w 187"/>
                <a:gd name="T77" fmla="*/ 27 h 160"/>
                <a:gd name="T78" fmla="*/ 67 w 187"/>
                <a:gd name="T79" fmla="*/ 19 h 160"/>
                <a:gd name="T80" fmla="*/ 79 w 187"/>
                <a:gd name="T81" fmla="*/ 9 h 160"/>
                <a:gd name="T82" fmla="*/ 91 w 187"/>
                <a:gd name="T83" fmla="*/ 6 h 160"/>
                <a:gd name="T84" fmla="*/ 103 w 187"/>
                <a:gd name="T85" fmla="*/ 4 h 160"/>
                <a:gd name="T86" fmla="*/ 115 w 187"/>
                <a:gd name="T87" fmla="*/ 2 h 160"/>
                <a:gd name="T88" fmla="*/ 126 w 187"/>
                <a:gd name="T89" fmla="*/ 3 h 160"/>
                <a:gd name="T90" fmla="*/ 138 w 187"/>
                <a:gd name="T91" fmla="*/ 1 h 160"/>
                <a:gd name="T92" fmla="*/ 151 w 187"/>
                <a:gd name="T93" fmla="*/ 1 h 160"/>
                <a:gd name="T94" fmla="*/ 159 w 187"/>
                <a:gd name="T95" fmla="*/ 6 h 160"/>
                <a:gd name="T96" fmla="*/ 169 w 187"/>
                <a:gd name="T97" fmla="*/ 19 h 160"/>
                <a:gd name="T98" fmla="*/ 177 w 187"/>
                <a:gd name="T99" fmla="*/ 26 h 160"/>
                <a:gd name="T100" fmla="*/ 186 w 187"/>
                <a:gd name="T101" fmla="*/ 34 h 1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"/>
                <a:gd name="T154" fmla="*/ 0 h 160"/>
                <a:gd name="T155" fmla="*/ 187 w 187"/>
                <a:gd name="T156" fmla="*/ 160 h 1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" h="160">
                  <a:moveTo>
                    <a:pt x="186" y="34"/>
                  </a:moveTo>
                  <a:lnTo>
                    <a:pt x="183" y="35"/>
                  </a:lnTo>
                  <a:lnTo>
                    <a:pt x="180" y="36"/>
                  </a:lnTo>
                  <a:lnTo>
                    <a:pt x="177" y="36"/>
                  </a:lnTo>
                  <a:lnTo>
                    <a:pt x="174" y="38"/>
                  </a:lnTo>
                  <a:lnTo>
                    <a:pt x="172" y="35"/>
                  </a:lnTo>
                  <a:lnTo>
                    <a:pt x="169" y="34"/>
                  </a:lnTo>
                  <a:lnTo>
                    <a:pt x="166" y="34"/>
                  </a:lnTo>
                  <a:lnTo>
                    <a:pt x="162" y="35"/>
                  </a:lnTo>
                  <a:lnTo>
                    <a:pt x="160" y="34"/>
                  </a:lnTo>
                  <a:lnTo>
                    <a:pt x="157" y="32"/>
                  </a:lnTo>
                  <a:lnTo>
                    <a:pt x="153" y="31"/>
                  </a:lnTo>
                  <a:lnTo>
                    <a:pt x="151" y="31"/>
                  </a:lnTo>
                  <a:lnTo>
                    <a:pt x="148" y="30"/>
                  </a:lnTo>
                  <a:lnTo>
                    <a:pt x="145" y="29"/>
                  </a:lnTo>
                  <a:lnTo>
                    <a:pt x="141" y="26"/>
                  </a:lnTo>
                  <a:lnTo>
                    <a:pt x="137" y="25"/>
                  </a:lnTo>
                  <a:lnTo>
                    <a:pt x="134" y="26"/>
                  </a:lnTo>
                  <a:lnTo>
                    <a:pt x="131" y="27"/>
                  </a:lnTo>
                  <a:lnTo>
                    <a:pt x="129" y="26"/>
                  </a:lnTo>
                  <a:lnTo>
                    <a:pt x="125" y="26"/>
                  </a:lnTo>
                  <a:lnTo>
                    <a:pt x="123" y="25"/>
                  </a:lnTo>
                  <a:lnTo>
                    <a:pt x="120" y="25"/>
                  </a:lnTo>
                  <a:lnTo>
                    <a:pt x="117" y="26"/>
                  </a:lnTo>
                  <a:lnTo>
                    <a:pt x="114" y="26"/>
                  </a:lnTo>
                  <a:lnTo>
                    <a:pt x="114" y="29"/>
                  </a:lnTo>
                  <a:lnTo>
                    <a:pt x="111" y="32"/>
                  </a:lnTo>
                  <a:lnTo>
                    <a:pt x="108" y="35"/>
                  </a:lnTo>
                  <a:lnTo>
                    <a:pt x="106" y="38"/>
                  </a:lnTo>
                  <a:lnTo>
                    <a:pt x="106" y="42"/>
                  </a:lnTo>
                  <a:lnTo>
                    <a:pt x="107" y="45"/>
                  </a:lnTo>
                  <a:lnTo>
                    <a:pt x="110" y="47"/>
                  </a:lnTo>
                  <a:lnTo>
                    <a:pt x="113" y="48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1" y="56"/>
                  </a:lnTo>
                  <a:lnTo>
                    <a:pt x="109" y="60"/>
                  </a:lnTo>
                  <a:lnTo>
                    <a:pt x="108" y="62"/>
                  </a:lnTo>
                  <a:lnTo>
                    <a:pt x="108" y="66"/>
                  </a:lnTo>
                  <a:lnTo>
                    <a:pt x="109" y="68"/>
                  </a:lnTo>
                  <a:lnTo>
                    <a:pt x="109" y="71"/>
                  </a:lnTo>
                  <a:lnTo>
                    <a:pt x="110" y="74"/>
                  </a:lnTo>
                  <a:lnTo>
                    <a:pt x="110" y="78"/>
                  </a:lnTo>
                  <a:lnTo>
                    <a:pt x="108" y="81"/>
                  </a:lnTo>
                  <a:lnTo>
                    <a:pt x="109" y="86"/>
                  </a:lnTo>
                  <a:lnTo>
                    <a:pt x="107" y="89"/>
                  </a:lnTo>
                  <a:lnTo>
                    <a:pt x="103" y="90"/>
                  </a:lnTo>
                  <a:lnTo>
                    <a:pt x="101" y="91"/>
                  </a:lnTo>
                  <a:lnTo>
                    <a:pt x="98" y="92"/>
                  </a:lnTo>
                  <a:lnTo>
                    <a:pt x="95" y="92"/>
                  </a:lnTo>
                  <a:lnTo>
                    <a:pt x="92" y="92"/>
                  </a:lnTo>
                  <a:lnTo>
                    <a:pt x="92" y="90"/>
                  </a:lnTo>
                  <a:lnTo>
                    <a:pt x="91" y="86"/>
                  </a:lnTo>
                  <a:lnTo>
                    <a:pt x="91" y="83"/>
                  </a:lnTo>
                  <a:lnTo>
                    <a:pt x="90" y="80"/>
                  </a:lnTo>
                  <a:lnTo>
                    <a:pt x="89" y="76"/>
                  </a:lnTo>
                  <a:lnTo>
                    <a:pt x="89" y="72"/>
                  </a:lnTo>
                  <a:lnTo>
                    <a:pt x="89" y="70"/>
                  </a:lnTo>
                  <a:lnTo>
                    <a:pt x="86" y="69"/>
                  </a:lnTo>
                  <a:lnTo>
                    <a:pt x="83" y="69"/>
                  </a:lnTo>
                  <a:lnTo>
                    <a:pt x="81" y="66"/>
                  </a:lnTo>
                  <a:lnTo>
                    <a:pt x="80" y="64"/>
                  </a:lnTo>
                  <a:lnTo>
                    <a:pt x="78" y="61"/>
                  </a:lnTo>
                  <a:lnTo>
                    <a:pt x="76" y="61"/>
                  </a:lnTo>
                  <a:lnTo>
                    <a:pt x="72" y="62"/>
                  </a:lnTo>
                  <a:lnTo>
                    <a:pt x="69" y="61"/>
                  </a:lnTo>
                  <a:lnTo>
                    <a:pt x="66" y="62"/>
                  </a:lnTo>
                  <a:lnTo>
                    <a:pt x="63" y="63"/>
                  </a:lnTo>
                  <a:lnTo>
                    <a:pt x="60" y="65"/>
                  </a:lnTo>
                  <a:lnTo>
                    <a:pt x="57" y="65"/>
                  </a:lnTo>
                  <a:lnTo>
                    <a:pt x="55" y="65"/>
                  </a:lnTo>
                  <a:lnTo>
                    <a:pt x="52" y="67"/>
                  </a:lnTo>
                  <a:lnTo>
                    <a:pt x="49" y="69"/>
                  </a:lnTo>
                  <a:lnTo>
                    <a:pt x="49" y="72"/>
                  </a:lnTo>
                  <a:lnTo>
                    <a:pt x="50" y="76"/>
                  </a:lnTo>
                  <a:lnTo>
                    <a:pt x="50" y="79"/>
                  </a:lnTo>
                  <a:lnTo>
                    <a:pt x="48" y="82"/>
                  </a:lnTo>
                  <a:lnTo>
                    <a:pt x="45" y="82"/>
                  </a:lnTo>
                  <a:lnTo>
                    <a:pt x="43" y="84"/>
                  </a:lnTo>
                  <a:lnTo>
                    <a:pt x="42" y="88"/>
                  </a:lnTo>
                  <a:lnTo>
                    <a:pt x="43" y="91"/>
                  </a:lnTo>
                  <a:lnTo>
                    <a:pt x="42" y="93"/>
                  </a:lnTo>
                  <a:lnTo>
                    <a:pt x="41" y="97"/>
                  </a:lnTo>
                  <a:lnTo>
                    <a:pt x="38" y="97"/>
                  </a:lnTo>
                  <a:lnTo>
                    <a:pt x="35" y="100"/>
                  </a:lnTo>
                  <a:lnTo>
                    <a:pt x="34" y="104"/>
                  </a:lnTo>
                  <a:lnTo>
                    <a:pt x="34" y="107"/>
                  </a:lnTo>
                  <a:lnTo>
                    <a:pt x="34" y="110"/>
                  </a:lnTo>
                  <a:lnTo>
                    <a:pt x="35" y="113"/>
                  </a:lnTo>
                  <a:lnTo>
                    <a:pt x="35" y="117"/>
                  </a:lnTo>
                  <a:lnTo>
                    <a:pt x="36" y="121"/>
                  </a:lnTo>
                  <a:lnTo>
                    <a:pt x="33" y="123"/>
                  </a:lnTo>
                  <a:lnTo>
                    <a:pt x="30" y="125"/>
                  </a:lnTo>
                  <a:lnTo>
                    <a:pt x="27" y="125"/>
                  </a:lnTo>
                  <a:lnTo>
                    <a:pt x="23" y="126"/>
                  </a:lnTo>
                  <a:lnTo>
                    <a:pt x="21" y="125"/>
                  </a:lnTo>
                  <a:lnTo>
                    <a:pt x="19" y="130"/>
                  </a:lnTo>
                  <a:lnTo>
                    <a:pt x="19" y="132"/>
                  </a:lnTo>
                  <a:lnTo>
                    <a:pt x="20" y="135"/>
                  </a:lnTo>
                  <a:lnTo>
                    <a:pt x="20" y="139"/>
                  </a:lnTo>
                  <a:lnTo>
                    <a:pt x="21" y="143"/>
                  </a:lnTo>
                  <a:lnTo>
                    <a:pt x="20" y="145"/>
                  </a:lnTo>
                  <a:lnTo>
                    <a:pt x="15" y="149"/>
                  </a:lnTo>
                  <a:lnTo>
                    <a:pt x="12" y="150"/>
                  </a:lnTo>
                  <a:lnTo>
                    <a:pt x="11" y="153"/>
                  </a:lnTo>
                  <a:lnTo>
                    <a:pt x="10" y="155"/>
                  </a:lnTo>
                  <a:lnTo>
                    <a:pt x="7" y="159"/>
                  </a:lnTo>
                  <a:lnTo>
                    <a:pt x="4" y="158"/>
                  </a:lnTo>
                  <a:lnTo>
                    <a:pt x="2" y="156"/>
                  </a:lnTo>
                  <a:lnTo>
                    <a:pt x="2" y="153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0" y="131"/>
                  </a:lnTo>
                  <a:lnTo>
                    <a:pt x="0" y="129"/>
                  </a:lnTo>
                  <a:lnTo>
                    <a:pt x="2" y="126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6" y="118"/>
                  </a:lnTo>
                  <a:lnTo>
                    <a:pt x="7" y="115"/>
                  </a:lnTo>
                  <a:lnTo>
                    <a:pt x="8" y="111"/>
                  </a:lnTo>
                  <a:lnTo>
                    <a:pt x="11" y="109"/>
                  </a:lnTo>
                  <a:lnTo>
                    <a:pt x="13" y="107"/>
                  </a:lnTo>
                  <a:lnTo>
                    <a:pt x="14" y="105"/>
                  </a:lnTo>
                  <a:lnTo>
                    <a:pt x="14" y="101"/>
                  </a:lnTo>
                  <a:lnTo>
                    <a:pt x="16" y="97"/>
                  </a:lnTo>
                  <a:lnTo>
                    <a:pt x="18" y="95"/>
                  </a:lnTo>
                  <a:lnTo>
                    <a:pt x="20" y="93"/>
                  </a:lnTo>
                  <a:lnTo>
                    <a:pt x="23" y="90"/>
                  </a:lnTo>
                  <a:lnTo>
                    <a:pt x="24" y="87"/>
                  </a:lnTo>
                  <a:lnTo>
                    <a:pt x="25" y="87"/>
                  </a:lnTo>
                  <a:lnTo>
                    <a:pt x="29" y="84"/>
                  </a:lnTo>
                  <a:lnTo>
                    <a:pt x="30" y="82"/>
                  </a:lnTo>
                  <a:lnTo>
                    <a:pt x="31" y="79"/>
                  </a:lnTo>
                  <a:lnTo>
                    <a:pt x="31" y="76"/>
                  </a:lnTo>
                  <a:lnTo>
                    <a:pt x="31" y="74"/>
                  </a:lnTo>
                  <a:lnTo>
                    <a:pt x="33" y="71"/>
                  </a:lnTo>
                  <a:lnTo>
                    <a:pt x="33" y="68"/>
                  </a:lnTo>
                  <a:lnTo>
                    <a:pt x="32" y="66"/>
                  </a:lnTo>
                  <a:lnTo>
                    <a:pt x="33" y="62"/>
                  </a:lnTo>
                  <a:lnTo>
                    <a:pt x="33" y="59"/>
                  </a:lnTo>
                  <a:lnTo>
                    <a:pt x="34" y="56"/>
                  </a:lnTo>
                  <a:lnTo>
                    <a:pt x="37" y="55"/>
                  </a:lnTo>
                  <a:lnTo>
                    <a:pt x="38" y="52"/>
                  </a:lnTo>
                  <a:lnTo>
                    <a:pt x="41" y="49"/>
                  </a:lnTo>
                  <a:lnTo>
                    <a:pt x="43" y="47"/>
                  </a:lnTo>
                  <a:lnTo>
                    <a:pt x="46" y="43"/>
                  </a:lnTo>
                  <a:lnTo>
                    <a:pt x="48" y="40"/>
                  </a:lnTo>
                  <a:lnTo>
                    <a:pt x="51" y="37"/>
                  </a:lnTo>
                  <a:lnTo>
                    <a:pt x="53" y="35"/>
                  </a:lnTo>
                  <a:lnTo>
                    <a:pt x="56" y="33"/>
                  </a:lnTo>
                  <a:lnTo>
                    <a:pt x="58" y="30"/>
                  </a:lnTo>
                  <a:lnTo>
                    <a:pt x="59" y="27"/>
                  </a:lnTo>
                  <a:lnTo>
                    <a:pt x="62" y="25"/>
                  </a:lnTo>
                  <a:lnTo>
                    <a:pt x="63" y="22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70" y="15"/>
                  </a:lnTo>
                  <a:lnTo>
                    <a:pt x="73" y="13"/>
                  </a:lnTo>
                  <a:lnTo>
                    <a:pt x="75" y="11"/>
                  </a:lnTo>
                  <a:lnTo>
                    <a:pt x="79" y="9"/>
                  </a:lnTo>
                  <a:lnTo>
                    <a:pt x="82" y="8"/>
                  </a:lnTo>
                  <a:lnTo>
                    <a:pt x="85" y="7"/>
                  </a:lnTo>
                  <a:lnTo>
                    <a:pt x="88" y="7"/>
                  </a:lnTo>
                  <a:lnTo>
                    <a:pt x="91" y="6"/>
                  </a:lnTo>
                  <a:lnTo>
                    <a:pt x="93" y="5"/>
                  </a:lnTo>
                  <a:lnTo>
                    <a:pt x="96" y="5"/>
                  </a:lnTo>
                  <a:lnTo>
                    <a:pt x="99" y="5"/>
                  </a:lnTo>
                  <a:lnTo>
                    <a:pt x="103" y="4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12" y="3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20" y="2"/>
                  </a:lnTo>
                  <a:lnTo>
                    <a:pt x="123" y="2"/>
                  </a:lnTo>
                  <a:lnTo>
                    <a:pt x="126" y="3"/>
                  </a:lnTo>
                  <a:lnTo>
                    <a:pt x="129" y="2"/>
                  </a:lnTo>
                  <a:lnTo>
                    <a:pt x="131" y="1"/>
                  </a:lnTo>
                  <a:lnTo>
                    <a:pt x="134" y="1"/>
                  </a:lnTo>
                  <a:lnTo>
                    <a:pt x="138" y="1"/>
                  </a:lnTo>
                  <a:lnTo>
                    <a:pt x="141" y="1"/>
                  </a:lnTo>
                  <a:lnTo>
                    <a:pt x="144" y="0"/>
                  </a:lnTo>
                  <a:lnTo>
                    <a:pt x="147" y="0"/>
                  </a:lnTo>
                  <a:lnTo>
                    <a:pt x="151" y="1"/>
                  </a:lnTo>
                  <a:lnTo>
                    <a:pt x="154" y="1"/>
                  </a:lnTo>
                  <a:lnTo>
                    <a:pt x="158" y="1"/>
                  </a:lnTo>
                  <a:lnTo>
                    <a:pt x="158" y="4"/>
                  </a:lnTo>
                  <a:lnTo>
                    <a:pt x="159" y="6"/>
                  </a:lnTo>
                  <a:lnTo>
                    <a:pt x="163" y="9"/>
                  </a:lnTo>
                  <a:lnTo>
                    <a:pt x="165" y="12"/>
                  </a:lnTo>
                  <a:lnTo>
                    <a:pt x="166" y="15"/>
                  </a:lnTo>
                  <a:lnTo>
                    <a:pt x="169" y="19"/>
                  </a:lnTo>
                  <a:lnTo>
                    <a:pt x="170" y="21"/>
                  </a:lnTo>
                  <a:lnTo>
                    <a:pt x="170" y="24"/>
                  </a:lnTo>
                  <a:lnTo>
                    <a:pt x="173" y="24"/>
                  </a:lnTo>
                  <a:lnTo>
                    <a:pt x="177" y="26"/>
                  </a:lnTo>
                  <a:lnTo>
                    <a:pt x="178" y="28"/>
                  </a:lnTo>
                  <a:lnTo>
                    <a:pt x="181" y="30"/>
                  </a:lnTo>
                  <a:lnTo>
                    <a:pt x="183" y="32"/>
                  </a:lnTo>
                  <a:lnTo>
                    <a:pt x="186" y="34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1" name="Freeform 27"/>
            <p:cNvSpPr>
              <a:spLocks/>
            </p:cNvSpPr>
            <p:nvPr/>
          </p:nvSpPr>
          <p:spPr bwMode="auto">
            <a:xfrm>
              <a:off x="966" y="1056"/>
              <a:ext cx="230" cy="193"/>
            </a:xfrm>
            <a:custGeom>
              <a:avLst/>
              <a:gdLst>
                <a:gd name="T0" fmla="*/ 219 w 230"/>
                <a:gd name="T1" fmla="*/ 98 h 193"/>
                <a:gd name="T2" fmla="*/ 204 w 230"/>
                <a:gd name="T3" fmla="*/ 101 h 193"/>
                <a:gd name="T4" fmla="*/ 192 w 230"/>
                <a:gd name="T5" fmla="*/ 110 h 193"/>
                <a:gd name="T6" fmla="*/ 178 w 230"/>
                <a:gd name="T7" fmla="*/ 116 h 193"/>
                <a:gd name="T8" fmla="*/ 165 w 230"/>
                <a:gd name="T9" fmla="*/ 128 h 193"/>
                <a:gd name="T10" fmla="*/ 154 w 230"/>
                <a:gd name="T11" fmla="*/ 138 h 193"/>
                <a:gd name="T12" fmla="*/ 151 w 230"/>
                <a:gd name="T13" fmla="*/ 154 h 193"/>
                <a:gd name="T14" fmla="*/ 135 w 230"/>
                <a:gd name="T15" fmla="*/ 151 h 193"/>
                <a:gd name="T16" fmla="*/ 123 w 230"/>
                <a:gd name="T17" fmla="*/ 147 h 193"/>
                <a:gd name="T18" fmla="*/ 107 w 230"/>
                <a:gd name="T19" fmla="*/ 146 h 193"/>
                <a:gd name="T20" fmla="*/ 92 w 230"/>
                <a:gd name="T21" fmla="*/ 154 h 193"/>
                <a:gd name="T22" fmla="*/ 80 w 230"/>
                <a:gd name="T23" fmla="*/ 161 h 193"/>
                <a:gd name="T24" fmla="*/ 67 w 230"/>
                <a:gd name="T25" fmla="*/ 170 h 193"/>
                <a:gd name="T26" fmla="*/ 50 w 230"/>
                <a:gd name="T27" fmla="*/ 169 h 193"/>
                <a:gd name="T28" fmla="*/ 35 w 230"/>
                <a:gd name="T29" fmla="*/ 169 h 193"/>
                <a:gd name="T30" fmla="*/ 33 w 230"/>
                <a:gd name="T31" fmla="*/ 160 h 193"/>
                <a:gd name="T32" fmla="*/ 46 w 230"/>
                <a:gd name="T33" fmla="*/ 151 h 193"/>
                <a:gd name="T34" fmla="*/ 34 w 230"/>
                <a:gd name="T35" fmla="*/ 141 h 193"/>
                <a:gd name="T36" fmla="*/ 30 w 230"/>
                <a:gd name="T37" fmla="*/ 126 h 193"/>
                <a:gd name="T38" fmla="*/ 33 w 230"/>
                <a:gd name="T39" fmla="*/ 109 h 193"/>
                <a:gd name="T40" fmla="*/ 31 w 230"/>
                <a:gd name="T41" fmla="*/ 92 h 193"/>
                <a:gd name="T42" fmla="*/ 23 w 230"/>
                <a:gd name="T43" fmla="*/ 77 h 193"/>
                <a:gd name="T44" fmla="*/ 28 w 230"/>
                <a:gd name="T45" fmla="*/ 62 h 193"/>
                <a:gd name="T46" fmla="*/ 30 w 230"/>
                <a:gd name="T47" fmla="*/ 48 h 193"/>
                <a:gd name="T48" fmla="*/ 46 w 230"/>
                <a:gd name="T49" fmla="*/ 48 h 193"/>
                <a:gd name="T50" fmla="*/ 63 w 230"/>
                <a:gd name="T51" fmla="*/ 48 h 193"/>
                <a:gd name="T52" fmla="*/ 78 w 230"/>
                <a:gd name="T53" fmla="*/ 39 h 193"/>
                <a:gd name="T54" fmla="*/ 93 w 230"/>
                <a:gd name="T55" fmla="*/ 39 h 193"/>
                <a:gd name="T56" fmla="*/ 91 w 230"/>
                <a:gd name="T57" fmla="*/ 25 h 193"/>
                <a:gd name="T58" fmla="*/ 80 w 230"/>
                <a:gd name="T59" fmla="*/ 14 h 193"/>
                <a:gd name="T60" fmla="*/ 64 w 230"/>
                <a:gd name="T61" fmla="*/ 14 h 193"/>
                <a:gd name="T62" fmla="*/ 50 w 230"/>
                <a:gd name="T63" fmla="*/ 14 h 193"/>
                <a:gd name="T64" fmla="*/ 36 w 230"/>
                <a:gd name="T65" fmla="*/ 10 h 193"/>
                <a:gd name="T66" fmla="*/ 28 w 230"/>
                <a:gd name="T67" fmla="*/ 0 h 193"/>
                <a:gd name="T68" fmla="*/ 19 w 230"/>
                <a:gd name="T69" fmla="*/ 13 h 193"/>
                <a:gd name="T70" fmla="*/ 13 w 230"/>
                <a:gd name="T71" fmla="*/ 28 h 193"/>
                <a:gd name="T72" fmla="*/ 8 w 230"/>
                <a:gd name="T73" fmla="*/ 45 h 193"/>
                <a:gd name="T74" fmla="*/ 2 w 230"/>
                <a:gd name="T75" fmla="*/ 61 h 193"/>
                <a:gd name="T76" fmla="*/ 3 w 230"/>
                <a:gd name="T77" fmla="*/ 75 h 193"/>
                <a:gd name="T78" fmla="*/ 5 w 230"/>
                <a:gd name="T79" fmla="*/ 90 h 193"/>
                <a:gd name="T80" fmla="*/ 3 w 230"/>
                <a:gd name="T81" fmla="*/ 106 h 193"/>
                <a:gd name="T82" fmla="*/ 1 w 230"/>
                <a:gd name="T83" fmla="*/ 121 h 193"/>
                <a:gd name="T84" fmla="*/ 1 w 230"/>
                <a:gd name="T85" fmla="*/ 136 h 193"/>
                <a:gd name="T86" fmla="*/ 1 w 230"/>
                <a:gd name="T87" fmla="*/ 152 h 193"/>
                <a:gd name="T88" fmla="*/ 2 w 230"/>
                <a:gd name="T89" fmla="*/ 166 h 193"/>
                <a:gd name="T90" fmla="*/ 11 w 230"/>
                <a:gd name="T91" fmla="*/ 178 h 193"/>
                <a:gd name="T92" fmla="*/ 24 w 230"/>
                <a:gd name="T93" fmla="*/ 187 h 193"/>
                <a:gd name="T94" fmla="*/ 41 w 230"/>
                <a:gd name="T95" fmla="*/ 191 h 193"/>
                <a:gd name="T96" fmla="*/ 55 w 230"/>
                <a:gd name="T97" fmla="*/ 191 h 193"/>
                <a:gd name="T98" fmla="*/ 72 w 230"/>
                <a:gd name="T99" fmla="*/ 192 h 193"/>
                <a:gd name="T100" fmla="*/ 85 w 230"/>
                <a:gd name="T101" fmla="*/ 191 h 193"/>
                <a:gd name="T102" fmla="*/ 100 w 230"/>
                <a:gd name="T103" fmla="*/ 191 h 193"/>
                <a:gd name="T104" fmla="*/ 115 w 230"/>
                <a:gd name="T105" fmla="*/ 186 h 193"/>
                <a:gd name="T106" fmla="*/ 129 w 230"/>
                <a:gd name="T107" fmla="*/ 179 h 193"/>
                <a:gd name="T108" fmla="*/ 144 w 230"/>
                <a:gd name="T109" fmla="*/ 170 h 193"/>
                <a:gd name="T110" fmla="*/ 158 w 230"/>
                <a:gd name="T111" fmla="*/ 162 h 193"/>
                <a:gd name="T112" fmla="*/ 173 w 230"/>
                <a:gd name="T113" fmla="*/ 155 h 193"/>
                <a:gd name="T114" fmla="*/ 187 w 230"/>
                <a:gd name="T115" fmla="*/ 144 h 193"/>
                <a:gd name="T116" fmla="*/ 196 w 230"/>
                <a:gd name="T117" fmla="*/ 129 h 193"/>
                <a:gd name="T118" fmla="*/ 210 w 230"/>
                <a:gd name="T119" fmla="*/ 116 h 193"/>
                <a:gd name="T120" fmla="*/ 221 w 230"/>
                <a:gd name="T121" fmla="*/ 106 h 193"/>
                <a:gd name="T122" fmla="*/ 228 w 230"/>
                <a:gd name="T123" fmla="*/ 92 h 1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0"/>
                <a:gd name="T187" fmla="*/ 0 h 193"/>
                <a:gd name="T188" fmla="*/ 230 w 230"/>
                <a:gd name="T189" fmla="*/ 193 h 1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0" h="193">
                  <a:moveTo>
                    <a:pt x="228" y="92"/>
                  </a:moveTo>
                  <a:lnTo>
                    <a:pt x="228" y="99"/>
                  </a:lnTo>
                  <a:lnTo>
                    <a:pt x="225" y="98"/>
                  </a:lnTo>
                  <a:lnTo>
                    <a:pt x="222" y="98"/>
                  </a:lnTo>
                  <a:lnTo>
                    <a:pt x="219" y="98"/>
                  </a:lnTo>
                  <a:lnTo>
                    <a:pt x="216" y="98"/>
                  </a:lnTo>
                  <a:lnTo>
                    <a:pt x="213" y="99"/>
                  </a:lnTo>
                  <a:lnTo>
                    <a:pt x="210" y="100"/>
                  </a:lnTo>
                  <a:lnTo>
                    <a:pt x="207" y="100"/>
                  </a:lnTo>
                  <a:lnTo>
                    <a:pt x="204" y="101"/>
                  </a:lnTo>
                  <a:lnTo>
                    <a:pt x="201" y="101"/>
                  </a:lnTo>
                  <a:lnTo>
                    <a:pt x="198" y="104"/>
                  </a:lnTo>
                  <a:lnTo>
                    <a:pt x="196" y="105"/>
                  </a:lnTo>
                  <a:lnTo>
                    <a:pt x="194" y="108"/>
                  </a:lnTo>
                  <a:lnTo>
                    <a:pt x="192" y="110"/>
                  </a:lnTo>
                  <a:lnTo>
                    <a:pt x="188" y="110"/>
                  </a:lnTo>
                  <a:lnTo>
                    <a:pt x="186" y="111"/>
                  </a:lnTo>
                  <a:lnTo>
                    <a:pt x="183" y="112"/>
                  </a:lnTo>
                  <a:lnTo>
                    <a:pt x="180" y="113"/>
                  </a:lnTo>
                  <a:lnTo>
                    <a:pt x="178" y="116"/>
                  </a:lnTo>
                  <a:lnTo>
                    <a:pt x="176" y="119"/>
                  </a:lnTo>
                  <a:lnTo>
                    <a:pt x="174" y="122"/>
                  </a:lnTo>
                  <a:lnTo>
                    <a:pt x="172" y="126"/>
                  </a:lnTo>
                  <a:lnTo>
                    <a:pt x="169" y="127"/>
                  </a:lnTo>
                  <a:lnTo>
                    <a:pt x="165" y="128"/>
                  </a:lnTo>
                  <a:lnTo>
                    <a:pt x="162" y="128"/>
                  </a:lnTo>
                  <a:lnTo>
                    <a:pt x="160" y="130"/>
                  </a:lnTo>
                  <a:lnTo>
                    <a:pt x="157" y="133"/>
                  </a:lnTo>
                  <a:lnTo>
                    <a:pt x="156" y="136"/>
                  </a:lnTo>
                  <a:lnTo>
                    <a:pt x="154" y="138"/>
                  </a:lnTo>
                  <a:lnTo>
                    <a:pt x="153" y="142"/>
                  </a:lnTo>
                  <a:lnTo>
                    <a:pt x="154" y="145"/>
                  </a:lnTo>
                  <a:lnTo>
                    <a:pt x="154" y="148"/>
                  </a:lnTo>
                  <a:lnTo>
                    <a:pt x="153" y="151"/>
                  </a:lnTo>
                  <a:lnTo>
                    <a:pt x="151" y="154"/>
                  </a:lnTo>
                  <a:lnTo>
                    <a:pt x="147" y="154"/>
                  </a:lnTo>
                  <a:lnTo>
                    <a:pt x="145" y="155"/>
                  </a:lnTo>
                  <a:lnTo>
                    <a:pt x="141" y="154"/>
                  </a:lnTo>
                  <a:lnTo>
                    <a:pt x="138" y="152"/>
                  </a:lnTo>
                  <a:lnTo>
                    <a:pt x="135" y="151"/>
                  </a:lnTo>
                  <a:lnTo>
                    <a:pt x="132" y="151"/>
                  </a:lnTo>
                  <a:lnTo>
                    <a:pt x="128" y="151"/>
                  </a:lnTo>
                  <a:lnTo>
                    <a:pt x="126" y="152"/>
                  </a:lnTo>
                  <a:lnTo>
                    <a:pt x="124" y="149"/>
                  </a:lnTo>
                  <a:lnTo>
                    <a:pt x="123" y="147"/>
                  </a:lnTo>
                  <a:lnTo>
                    <a:pt x="120" y="145"/>
                  </a:lnTo>
                  <a:lnTo>
                    <a:pt x="117" y="145"/>
                  </a:lnTo>
                  <a:lnTo>
                    <a:pt x="113" y="146"/>
                  </a:lnTo>
                  <a:lnTo>
                    <a:pt x="109" y="147"/>
                  </a:lnTo>
                  <a:lnTo>
                    <a:pt x="107" y="146"/>
                  </a:lnTo>
                  <a:lnTo>
                    <a:pt x="104" y="147"/>
                  </a:lnTo>
                  <a:lnTo>
                    <a:pt x="102" y="151"/>
                  </a:lnTo>
                  <a:lnTo>
                    <a:pt x="98" y="152"/>
                  </a:lnTo>
                  <a:lnTo>
                    <a:pt x="95" y="154"/>
                  </a:lnTo>
                  <a:lnTo>
                    <a:pt x="92" y="154"/>
                  </a:lnTo>
                  <a:lnTo>
                    <a:pt x="90" y="154"/>
                  </a:lnTo>
                  <a:lnTo>
                    <a:pt x="87" y="154"/>
                  </a:lnTo>
                  <a:lnTo>
                    <a:pt x="84" y="154"/>
                  </a:lnTo>
                  <a:lnTo>
                    <a:pt x="80" y="159"/>
                  </a:lnTo>
                  <a:lnTo>
                    <a:pt x="80" y="161"/>
                  </a:lnTo>
                  <a:lnTo>
                    <a:pt x="78" y="165"/>
                  </a:lnTo>
                  <a:lnTo>
                    <a:pt x="76" y="167"/>
                  </a:lnTo>
                  <a:lnTo>
                    <a:pt x="74" y="171"/>
                  </a:lnTo>
                  <a:lnTo>
                    <a:pt x="70" y="172"/>
                  </a:lnTo>
                  <a:lnTo>
                    <a:pt x="67" y="170"/>
                  </a:lnTo>
                  <a:lnTo>
                    <a:pt x="64" y="167"/>
                  </a:lnTo>
                  <a:lnTo>
                    <a:pt x="61" y="167"/>
                  </a:lnTo>
                  <a:lnTo>
                    <a:pt x="57" y="168"/>
                  </a:lnTo>
                  <a:lnTo>
                    <a:pt x="52" y="169"/>
                  </a:lnTo>
                  <a:lnTo>
                    <a:pt x="50" y="169"/>
                  </a:lnTo>
                  <a:lnTo>
                    <a:pt x="46" y="170"/>
                  </a:lnTo>
                  <a:lnTo>
                    <a:pt x="43" y="170"/>
                  </a:lnTo>
                  <a:lnTo>
                    <a:pt x="40" y="170"/>
                  </a:lnTo>
                  <a:lnTo>
                    <a:pt x="37" y="170"/>
                  </a:lnTo>
                  <a:lnTo>
                    <a:pt x="35" y="169"/>
                  </a:lnTo>
                  <a:lnTo>
                    <a:pt x="32" y="169"/>
                  </a:lnTo>
                  <a:lnTo>
                    <a:pt x="31" y="166"/>
                  </a:lnTo>
                  <a:lnTo>
                    <a:pt x="30" y="164"/>
                  </a:lnTo>
                  <a:lnTo>
                    <a:pt x="31" y="161"/>
                  </a:lnTo>
                  <a:lnTo>
                    <a:pt x="33" y="160"/>
                  </a:lnTo>
                  <a:lnTo>
                    <a:pt x="36" y="159"/>
                  </a:lnTo>
                  <a:lnTo>
                    <a:pt x="38" y="157"/>
                  </a:lnTo>
                  <a:lnTo>
                    <a:pt x="41" y="155"/>
                  </a:lnTo>
                  <a:lnTo>
                    <a:pt x="44" y="155"/>
                  </a:lnTo>
                  <a:lnTo>
                    <a:pt x="46" y="151"/>
                  </a:lnTo>
                  <a:lnTo>
                    <a:pt x="46" y="147"/>
                  </a:lnTo>
                  <a:lnTo>
                    <a:pt x="45" y="145"/>
                  </a:lnTo>
                  <a:lnTo>
                    <a:pt x="42" y="143"/>
                  </a:lnTo>
                  <a:lnTo>
                    <a:pt x="38" y="143"/>
                  </a:lnTo>
                  <a:lnTo>
                    <a:pt x="34" y="141"/>
                  </a:lnTo>
                  <a:lnTo>
                    <a:pt x="33" y="139"/>
                  </a:lnTo>
                  <a:lnTo>
                    <a:pt x="33" y="135"/>
                  </a:lnTo>
                  <a:lnTo>
                    <a:pt x="33" y="133"/>
                  </a:lnTo>
                  <a:lnTo>
                    <a:pt x="32" y="129"/>
                  </a:lnTo>
                  <a:lnTo>
                    <a:pt x="30" y="126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27" y="118"/>
                  </a:lnTo>
                  <a:lnTo>
                    <a:pt x="31" y="114"/>
                  </a:lnTo>
                  <a:lnTo>
                    <a:pt x="33" y="109"/>
                  </a:lnTo>
                  <a:lnTo>
                    <a:pt x="34" y="105"/>
                  </a:lnTo>
                  <a:lnTo>
                    <a:pt x="36" y="101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1" y="92"/>
                  </a:lnTo>
                  <a:lnTo>
                    <a:pt x="28" y="91"/>
                  </a:lnTo>
                  <a:lnTo>
                    <a:pt x="26" y="88"/>
                  </a:lnTo>
                  <a:lnTo>
                    <a:pt x="24" y="84"/>
                  </a:lnTo>
                  <a:lnTo>
                    <a:pt x="22" y="81"/>
                  </a:lnTo>
                  <a:lnTo>
                    <a:pt x="23" y="77"/>
                  </a:lnTo>
                  <a:lnTo>
                    <a:pt x="27" y="74"/>
                  </a:lnTo>
                  <a:lnTo>
                    <a:pt x="28" y="72"/>
                  </a:lnTo>
                  <a:lnTo>
                    <a:pt x="29" y="69"/>
                  </a:lnTo>
                  <a:lnTo>
                    <a:pt x="29" y="66"/>
                  </a:lnTo>
                  <a:lnTo>
                    <a:pt x="28" y="62"/>
                  </a:lnTo>
                  <a:lnTo>
                    <a:pt x="28" y="59"/>
                  </a:lnTo>
                  <a:lnTo>
                    <a:pt x="27" y="55"/>
                  </a:lnTo>
                  <a:lnTo>
                    <a:pt x="27" y="53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3" y="47"/>
                  </a:lnTo>
                  <a:lnTo>
                    <a:pt x="36" y="47"/>
                  </a:lnTo>
                  <a:lnTo>
                    <a:pt x="40" y="46"/>
                  </a:lnTo>
                  <a:lnTo>
                    <a:pt x="43" y="47"/>
                  </a:lnTo>
                  <a:lnTo>
                    <a:pt x="46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4" y="50"/>
                  </a:lnTo>
                  <a:lnTo>
                    <a:pt x="59" y="50"/>
                  </a:lnTo>
                  <a:lnTo>
                    <a:pt x="63" y="48"/>
                  </a:lnTo>
                  <a:lnTo>
                    <a:pt x="67" y="47"/>
                  </a:lnTo>
                  <a:lnTo>
                    <a:pt x="69" y="43"/>
                  </a:lnTo>
                  <a:lnTo>
                    <a:pt x="73" y="40"/>
                  </a:lnTo>
                  <a:lnTo>
                    <a:pt x="75" y="38"/>
                  </a:lnTo>
                  <a:lnTo>
                    <a:pt x="78" y="39"/>
                  </a:lnTo>
                  <a:lnTo>
                    <a:pt x="81" y="39"/>
                  </a:lnTo>
                  <a:lnTo>
                    <a:pt x="85" y="41"/>
                  </a:lnTo>
                  <a:lnTo>
                    <a:pt x="87" y="41"/>
                  </a:lnTo>
                  <a:lnTo>
                    <a:pt x="90" y="40"/>
                  </a:lnTo>
                  <a:lnTo>
                    <a:pt x="93" y="39"/>
                  </a:lnTo>
                  <a:lnTo>
                    <a:pt x="95" y="36"/>
                  </a:lnTo>
                  <a:lnTo>
                    <a:pt x="95" y="32"/>
                  </a:lnTo>
                  <a:lnTo>
                    <a:pt x="96" y="29"/>
                  </a:lnTo>
                  <a:lnTo>
                    <a:pt x="94" y="26"/>
                  </a:lnTo>
                  <a:lnTo>
                    <a:pt x="91" y="25"/>
                  </a:lnTo>
                  <a:lnTo>
                    <a:pt x="88" y="23"/>
                  </a:lnTo>
                  <a:lnTo>
                    <a:pt x="85" y="22"/>
                  </a:lnTo>
                  <a:lnTo>
                    <a:pt x="83" y="19"/>
                  </a:lnTo>
                  <a:lnTo>
                    <a:pt x="83" y="16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3" y="13"/>
                  </a:lnTo>
                  <a:lnTo>
                    <a:pt x="69" y="14"/>
                  </a:lnTo>
                  <a:lnTo>
                    <a:pt x="67" y="15"/>
                  </a:lnTo>
                  <a:lnTo>
                    <a:pt x="64" y="14"/>
                  </a:lnTo>
                  <a:lnTo>
                    <a:pt x="59" y="16"/>
                  </a:lnTo>
                  <a:lnTo>
                    <a:pt x="57" y="16"/>
                  </a:lnTo>
                  <a:lnTo>
                    <a:pt x="54" y="19"/>
                  </a:lnTo>
                  <a:lnTo>
                    <a:pt x="52" y="16"/>
                  </a:lnTo>
                  <a:lnTo>
                    <a:pt x="50" y="14"/>
                  </a:lnTo>
                  <a:lnTo>
                    <a:pt x="46" y="15"/>
                  </a:lnTo>
                  <a:lnTo>
                    <a:pt x="43" y="15"/>
                  </a:lnTo>
                  <a:lnTo>
                    <a:pt x="40" y="16"/>
                  </a:lnTo>
                  <a:lnTo>
                    <a:pt x="36" y="13"/>
                  </a:lnTo>
                  <a:lnTo>
                    <a:pt x="36" y="10"/>
                  </a:lnTo>
                  <a:lnTo>
                    <a:pt x="35" y="7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2" y="5"/>
                  </a:lnTo>
                  <a:lnTo>
                    <a:pt x="20" y="9"/>
                  </a:lnTo>
                  <a:lnTo>
                    <a:pt x="19" y="13"/>
                  </a:lnTo>
                  <a:lnTo>
                    <a:pt x="18" y="15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1" y="32"/>
                  </a:lnTo>
                  <a:lnTo>
                    <a:pt x="10" y="35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8" y="45"/>
                  </a:lnTo>
                  <a:lnTo>
                    <a:pt x="9" y="48"/>
                  </a:lnTo>
                  <a:lnTo>
                    <a:pt x="7" y="51"/>
                  </a:lnTo>
                  <a:lnTo>
                    <a:pt x="3" y="55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3" y="64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4" y="78"/>
                  </a:lnTo>
                  <a:lnTo>
                    <a:pt x="4" y="80"/>
                  </a:lnTo>
                  <a:lnTo>
                    <a:pt x="4" y="84"/>
                  </a:lnTo>
                  <a:lnTo>
                    <a:pt x="5" y="87"/>
                  </a:lnTo>
                  <a:lnTo>
                    <a:pt x="5" y="90"/>
                  </a:lnTo>
                  <a:lnTo>
                    <a:pt x="5" y="93"/>
                  </a:lnTo>
                  <a:lnTo>
                    <a:pt x="3" y="96"/>
                  </a:lnTo>
                  <a:lnTo>
                    <a:pt x="4" y="99"/>
                  </a:lnTo>
                  <a:lnTo>
                    <a:pt x="3" y="102"/>
                  </a:lnTo>
                  <a:lnTo>
                    <a:pt x="3" y="106"/>
                  </a:lnTo>
                  <a:lnTo>
                    <a:pt x="4" y="109"/>
                  </a:lnTo>
                  <a:lnTo>
                    <a:pt x="2" y="113"/>
                  </a:lnTo>
                  <a:lnTo>
                    <a:pt x="2" y="115"/>
                  </a:lnTo>
                  <a:lnTo>
                    <a:pt x="0" y="118"/>
                  </a:lnTo>
                  <a:lnTo>
                    <a:pt x="1" y="121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1" y="139"/>
                  </a:lnTo>
                  <a:lnTo>
                    <a:pt x="1" y="142"/>
                  </a:lnTo>
                  <a:lnTo>
                    <a:pt x="1" y="145"/>
                  </a:lnTo>
                  <a:lnTo>
                    <a:pt x="1" y="148"/>
                  </a:lnTo>
                  <a:lnTo>
                    <a:pt x="1" y="152"/>
                  </a:lnTo>
                  <a:lnTo>
                    <a:pt x="0" y="154"/>
                  </a:lnTo>
                  <a:lnTo>
                    <a:pt x="1" y="158"/>
                  </a:lnTo>
                  <a:lnTo>
                    <a:pt x="1" y="161"/>
                  </a:lnTo>
                  <a:lnTo>
                    <a:pt x="1" y="163"/>
                  </a:lnTo>
                  <a:lnTo>
                    <a:pt x="2" y="166"/>
                  </a:lnTo>
                  <a:lnTo>
                    <a:pt x="3" y="168"/>
                  </a:lnTo>
                  <a:lnTo>
                    <a:pt x="6" y="170"/>
                  </a:lnTo>
                  <a:lnTo>
                    <a:pt x="7" y="172"/>
                  </a:lnTo>
                  <a:lnTo>
                    <a:pt x="9" y="175"/>
                  </a:lnTo>
                  <a:lnTo>
                    <a:pt x="11" y="178"/>
                  </a:lnTo>
                  <a:lnTo>
                    <a:pt x="13" y="180"/>
                  </a:lnTo>
                  <a:lnTo>
                    <a:pt x="15" y="182"/>
                  </a:lnTo>
                  <a:lnTo>
                    <a:pt x="19" y="184"/>
                  </a:lnTo>
                  <a:lnTo>
                    <a:pt x="21" y="186"/>
                  </a:lnTo>
                  <a:lnTo>
                    <a:pt x="24" y="187"/>
                  </a:lnTo>
                  <a:lnTo>
                    <a:pt x="28" y="189"/>
                  </a:lnTo>
                  <a:lnTo>
                    <a:pt x="31" y="189"/>
                  </a:lnTo>
                  <a:lnTo>
                    <a:pt x="35" y="190"/>
                  </a:lnTo>
                  <a:lnTo>
                    <a:pt x="37" y="191"/>
                  </a:lnTo>
                  <a:lnTo>
                    <a:pt x="41" y="191"/>
                  </a:lnTo>
                  <a:lnTo>
                    <a:pt x="43" y="192"/>
                  </a:lnTo>
                  <a:lnTo>
                    <a:pt x="46" y="191"/>
                  </a:lnTo>
                  <a:lnTo>
                    <a:pt x="49" y="191"/>
                  </a:lnTo>
                  <a:lnTo>
                    <a:pt x="52" y="191"/>
                  </a:lnTo>
                  <a:lnTo>
                    <a:pt x="55" y="191"/>
                  </a:lnTo>
                  <a:lnTo>
                    <a:pt x="58" y="191"/>
                  </a:lnTo>
                  <a:lnTo>
                    <a:pt x="61" y="191"/>
                  </a:lnTo>
                  <a:lnTo>
                    <a:pt x="65" y="191"/>
                  </a:lnTo>
                  <a:lnTo>
                    <a:pt x="68" y="191"/>
                  </a:lnTo>
                  <a:lnTo>
                    <a:pt x="72" y="192"/>
                  </a:lnTo>
                  <a:lnTo>
                    <a:pt x="74" y="191"/>
                  </a:lnTo>
                  <a:lnTo>
                    <a:pt x="77" y="191"/>
                  </a:lnTo>
                  <a:lnTo>
                    <a:pt x="80" y="191"/>
                  </a:lnTo>
                  <a:lnTo>
                    <a:pt x="83" y="190"/>
                  </a:lnTo>
                  <a:lnTo>
                    <a:pt x="85" y="191"/>
                  </a:lnTo>
                  <a:lnTo>
                    <a:pt x="88" y="191"/>
                  </a:lnTo>
                  <a:lnTo>
                    <a:pt x="92" y="192"/>
                  </a:lnTo>
                  <a:lnTo>
                    <a:pt x="95" y="192"/>
                  </a:lnTo>
                  <a:lnTo>
                    <a:pt x="97" y="191"/>
                  </a:lnTo>
                  <a:lnTo>
                    <a:pt x="100" y="191"/>
                  </a:lnTo>
                  <a:lnTo>
                    <a:pt x="103" y="190"/>
                  </a:lnTo>
                  <a:lnTo>
                    <a:pt x="107" y="190"/>
                  </a:lnTo>
                  <a:lnTo>
                    <a:pt x="110" y="188"/>
                  </a:lnTo>
                  <a:lnTo>
                    <a:pt x="113" y="187"/>
                  </a:lnTo>
                  <a:lnTo>
                    <a:pt x="115" y="186"/>
                  </a:lnTo>
                  <a:lnTo>
                    <a:pt x="118" y="184"/>
                  </a:lnTo>
                  <a:lnTo>
                    <a:pt x="121" y="183"/>
                  </a:lnTo>
                  <a:lnTo>
                    <a:pt x="124" y="181"/>
                  </a:lnTo>
                  <a:lnTo>
                    <a:pt x="127" y="180"/>
                  </a:lnTo>
                  <a:lnTo>
                    <a:pt x="129" y="179"/>
                  </a:lnTo>
                  <a:lnTo>
                    <a:pt x="132" y="178"/>
                  </a:lnTo>
                  <a:lnTo>
                    <a:pt x="136" y="176"/>
                  </a:lnTo>
                  <a:lnTo>
                    <a:pt x="138" y="172"/>
                  </a:lnTo>
                  <a:lnTo>
                    <a:pt x="140" y="172"/>
                  </a:lnTo>
                  <a:lnTo>
                    <a:pt x="144" y="170"/>
                  </a:lnTo>
                  <a:lnTo>
                    <a:pt x="146" y="168"/>
                  </a:lnTo>
                  <a:lnTo>
                    <a:pt x="149" y="166"/>
                  </a:lnTo>
                  <a:lnTo>
                    <a:pt x="152" y="165"/>
                  </a:lnTo>
                  <a:lnTo>
                    <a:pt x="155" y="164"/>
                  </a:lnTo>
                  <a:lnTo>
                    <a:pt x="158" y="162"/>
                  </a:lnTo>
                  <a:lnTo>
                    <a:pt x="161" y="161"/>
                  </a:lnTo>
                  <a:lnTo>
                    <a:pt x="163" y="158"/>
                  </a:lnTo>
                  <a:lnTo>
                    <a:pt x="166" y="158"/>
                  </a:lnTo>
                  <a:lnTo>
                    <a:pt x="170" y="156"/>
                  </a:lnTo>
                  <a:lnTo>
                    <a:pt x="173" y="155"/>
                  </a:lnTo>
                  <a:lnTo>
                    <a:pt x="175" y="153"/>
                  </a:lnTo>
                  <a:lnTo>
                    <a:pt x="179" y="151"/>
                  </a:lnTo>
                  <a:lnTo>
                    <a:pt x="182" y="149"/>
                  </a:lnTo>
                  <a:lnTo>
                    <a:pt x="185" y="145"/>
                  </a:lnTo>
                  <a:lnTo>
                    <a:pt x="187" y="144"/>
                  </a:lnTo>
                  <a:lnTo>
                    <a:pt x="189" y="141"/>
                  </a:lnTo>
                  <a:lnTo>
                    <a:pt x="192" y="138"/>
                  </a:lnTo>
                  <a:lnTo>
                    <a:pt x="194" y="135"/>
                  </a:lnTo>
                  <a:lnTo>
                    <a:pt x="195" y="132"/>
                  </a:lnTo>
                  <a:lnTo>
                    <a:pt x="196" y="129"/>
                  </a:lnTo>
                  <a:lnTo>
                    <a:pt x="198" y="125"/>
                  </a:lnTo>
                  <a:lnTo>
                    <a:pt x="201" y="124"/>
                  </a:lnTo>
                  <a:lnTo>
                    <a:pt x="204" y="120"/>
                  </a:lnTo>
                  <a:lnTo>
                    <a:pt x="206" y="119"/>
                  </a:lnTo>
                  <a:lnTo>
                    <a:pt x="210" y="116"/>
                  </a:lnTo>
                  <a:lnTo>
                    <a:pt x="212" y="114"/>
                  </a:lnTo>
                  <a:lnTo>
                    <a:pt x="215" y="112"/>
                  </a:lnTo>
                  <a:lnTo>
                    <a:pt x="216" y="109"/>
                  </a:lnTo>
                  <a:lnTo>
                    <a:pt x="219" y="109"/>
                  </a:lnTo>
                  <a:lnTo>
                    <a:pt x="221" y="106"/>
                  </a:lnTo>
                  <a:lnTo>
                    <a:pt x="224" y="104"/>
                  </a:lnTo>
                  <a:lnTo>
                    <a:pt x="227" y="101"/>
                  </a:lnTo>
                  <a:lnTo>
                    <a:pt x="229" y="97"/>
                  </a:lnTo>
                  <a:lnTo>
                    <a:pt x="227" y="95"/>
                  </a:lnTo>
                  <a:lnTo>
                    <a:pt x="228" y="92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2" name="Freeform 28"/>
            <p:cNvSpPr>
              <a:spLocks/>
            </p:cNvSpPr>
            <p:nvPr/>
          </p:nvSpPr>
          <p:spPr bwMode="auto">
            <a:xfrm>
              <a:off x="1070" y="1059"/>
              <a:ext cx="60" cy="89"/>
            </a:xfrm>
            <a:custGeom>
              <a:avLst/>
              <a:gdLst>
                <a:gd name="T0" fmla="*/ 56 w 60"/>
                <a:gd name="T1" fmla="*/ 31 h 89"/>
                <a:gd name="T2" fmla="*/ 53 w 60"/>
                <a:gd name="T3" fmla="*/ 26 h 89"/>
                <a:gd name="T4" fmla="*/ 45 w 60"/>
                <a:gd name="T5" fmla="*/ 25 h 89"/>
                <a:gd name="T6" fmla="*/ 43 w 60"/>
                <a:gd name="T7" fmla="*/ 19 h 89"/>
                <a:gd name="T8" fmla="*/ 41 w 60"/>
                <a:gd name="T9" fmla="*/ 11 h 89"/>
                <a:gd name="T10" fmla="*/ 38 w 60"/>
                <a:gd name="T11" fmla="*/ 7 h 89"/>
                <a:gd name="T12" fmla="*/ 30 w 60"/>
                <a:gd name="T13" fmla="*/ 5 h 89"/>
                <a:gd name="T14" fmla="*/ 23 w 60"/>
                <a:gd name="T15" fmla="*/ 3 h 89"/>
                <a:gd name="T16" fmla="*/ 18 w 60"/>
                <a:gd name="T17" fmla="*/ 0 h 89"/>
                <a:gd name="T18" fmla="*/ 14 w 60"/>
                <a:gd name="T19" fmla="*/ 5 h 89"/>
                <a:gd name="T20" fmla="*/ 14 w 60"/>
                <a:gd name="T21" fmla="*/ 12 h 89"/>
                <a:gd name="T22" fmla="*/ 14 w 60"/>
                <a:gd name="T23" fmla="*/ 17 h 89"/>
                <a:gd name="T24" fmla="*/ 11 w 60"/>
                <a:gd name="T25" fmla="*/ 25 h 89"/>
                <a:gd name="T26" fmla="*/ 5 w 60"/>
                <a:gd name="T27" fmla="*/ 28 h 89"/>
                <a:gd name="T28" fmla="*/ 7 w 60"/>
                <a:gd name="T29" fmla="*/ 34 h 89"/>
                <a:gd name="T30" fmla="*/ 11 w 60"/>
                <a:gd name="T31" fmla="*/ 38 h 89"/>
                <a:gd name="T32" fmla="*/ 2 w 60"/>
                <a:gd name="T33" fmla="*/ 45 h 89"/>
                <a:gd name="T34" fmla="*/ 0 w 60"/>
                <a:gd name="T35" fmla="*/ 54 h 89"/>
                <a:gd name="T36" fmla="*/ 8 w 60"/>
                <a:gd name="T37" fmla="*/ 59 h 89"/>
                <a:gd name="T38" fmla="*/ 14 w 60"/>
                <a:gd name="T39" fmla="*/ 61 h 89"/>
                <a:gd name="T40" fmla="*/ 15 w 60"/>
                <a:gd name="T41" fmla="*/ 67 h 89"/>
                <a:gd name="T42" fmla="*/ 15 w 60"/>
                <a:gd name="T43" fmla="*/ 74 h 89"/>
                <a:gd name="T44" fmla="*/ 20 w 60"/>
                <a:gd name="T45" fmla="*/ 79 h 89"/>
                <a:gd name="T46" fmla="*/ 28 w 60"/>
                <a:gd name="T47" fmla="*/ 80 h 89"/>
                <a:gd name="T48" fmla="*/ 35 w 60"/>
                <a:gd name="T49" fmla="*/ 81 h 89"/>
                <a:gd name="T50" fmla="*/ 43 w 60"/>
                <a:gd name="T51" fmla="*/ 85 h 89"/>
                <a:gd name="T52" fmla="*/ 45 w 60"/>
                <a:gd name="T53" fmla="*/ 85 h 89"/>
                <a:gd name="T54" fmla="*/ 47 w 60"/>
                <a:gd name="T55" fmla="*/ 79 h 89"/>
                <a:gd name="T56" fmla="*/ 43 w 60"/>
                <a:gd name="T57" fmla="*/ 73 h 89"/>
                <a:gd name="T58" fmla="*/ 40 w 60"/>
                <a:gd name="T59" fmla="*/ 68 h 89"/>
                <a:gd name="T60" fmla="*/ 37 w 60"/>
                <a:gd name="T61" fmla="*/ 65 h 89"/>
                <a:gd name="T62" fmla="*/ 29 w 60"/>
                <a:gd name="T63" fmla="*/ 64 h 89"/>
                <a:gd name="T64" fmla="*/ 24 w 60"/>
                <a:gd name="T65" fmla="*/ 59 h 89"/>
                <a:gd name="T66" fmla="*/ 25 w 60"/>
                <a:gd name="T67" fmla="*/ 52 h 89"/>
                <a:gd name="T68" fmla="*/ 33 w 60"/>
                <a:gd name="T69" fmla="*/ 49 h 89"/>
                <a:gd name="T70" fmla="*/ 42 w 60"/>
                <a:gd name="T71" fmla="*/ 48 h 89"/>
                <a:gd name="T72" fmla="*/ 48 w 60"/>
                <a:gd name="T73" fmla="*/ 48 h 89"/>
                <a:gd name="T74" fmla="*/ 50 w 60"/>
                <a:gd name="T75" fmla="*/ 42 h 89"/>
                <a:gd name="T76" fmla="*/ 45 w 60"/>
                <a:gd name="T77" fmla="*/ 47 h 89"/>
                <a:gd name="T78" fmla="*/ 43 w 60"/>
                <a:gd name="T79" fmla="*/ 51 h 89"/>
                <a:gd name="T80" fmla="*/ 44 w 60"/>
                <a:gd name="T81" fmla="*/ 57 h 89"/>
                <a:gd name="T82" fmla="*/ 39 w 60"/>
                <a:gd name="T83" fmla="*/ 65 h 89"/>
                <a:gd name="T84" fmla="*/ 34 w 60"/>
                <a:gd name="T85" fmla="*/ 68 h 89"/>
                <a:gd name="T86" fmla="*/ 31 w 60"/>
                <a:gd name="T87" fmla="*/ 66 h 89"/>
                <a:gd name="T88" fmla="*/ 33 w 60"/>
                <a:gd name="T89" fmla="*/ 60 h 89"/>
                <a:gd name="T90" fmla="*/ 38 w 60"/>
                <a:gd name="T91" fmla="*/ 60 h 89"/>
                <a:gd name="T92" fmla="*/ 45 w 60"/>
                <a:gd name="T93" fmla="*/ 58 h 89"/>
                <a:gd name="T94" fmla="*/ 48 w 60"/>
                <a:gd name="T95" fmla="*/ 52 h 89"/>
                <a:gd name="T96" fmla="*/ 52 w 60"/>
                <a:gd name="T97" fmla="*/ 48 h 89"/>
                <a:gd name="T98" fmla="*/ 55 w 60"/>
                <a:gd name="T99" fmla="*/ 42 h 89"/>
                <a:gd name="T100" fmla="*/ 53 w 60"/>
                <a:gd name="T101" fmla="*/ 37 h 89"/>
                <a:gd name="T102" fmla="*/ 58 w 60"/>
                <a:gd name="T103" fmla="*/ 35 h 89"/>
                <a:gd name="T104" fmla="*/ 57 w 60"/>
                <a:gd name="T105" fmla="*/ 29 h 89"/>
                <a:gd name="T106" fmla="*/ 44 w 60"/>
                <a:gd name="T107" fmla="*/ 27 h 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"/>
                <a:gd name="T163" fmla="*/ 0 h 89"/>
                <a:gd name="T164" fmla="*/ 60 w 60"/>
                <a:gd name="T165" fmla="*/ 89 h 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" h="89">
                  <a:moveTo>
                    <a:pt x="44" y="27"/>
                  </a:moveTo>
                  <a:lnTo>
                    <a:pt x="56" y="31"/>
                  </a:lnTo>
                  <a:lnTo>
                    <a:pt x="56" y="28"/>
                  </a:lnTo>
                  <a:lnTo>
                    <a:pt x="53" y="26"/>
                  </a:lnTo>
                  <a:lnTo>
                    <a:pt x="48" y="26"/>
                  </a:lnTo>
                  <a:lnTo>
                    <a:pt x="45" y="25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5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38" y="7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4" y="5"/>
                  </a:lnTo>
                  <a:lnTo>
                    <a:pt x="13" y="9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8" y="27"/>
                  </a:lnTo>
                  <a:lnTo>
                    <a:pt x="5" y="28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9" y="36"/>
                  </a:lnTo>
                  <a:lnTo>
                    <a:pt x="11" y="38"/>
                  </a:lnTo>
                  <a:lnTo>
                    <a:pt x="5" y="42"/>
                  </a:lnTo>
                  <a:lnTo>
                    <a:pt x="2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3" y="58"/>
                  </a:lnTo>
                  <a:lnTo>
                    <a:pt x="8" y="59"/>
                  </a:lnTo>
                  <a:lnTo>
                    <a:pt x="11" y="60"/>
                  </a:lnTo>
                  <a:lnTo>
                    <a:pt x="14" y="61"/>
                  </a:lnTo>
                  <a:lnTo>
                    <a:pt x="15" y="64"/>
                  </a:lnTo>
                  <a:lnTo>
                    <a:pt x="15" y="67"/>
                  </a:lnTo>
                  <a:lnTo>
                    <a:pt x="15" y="71"/>
                  </a:lnTo>
                  <a:lnTo>
                    <a:pt x="15" y="74"/>
                  </a:lnTo>
                  <a:lnTo>
                    <a:pt x="16" y="78"/>
                  </a:lnTo>
                  <a:lnTo>
                    <a:pt x="20" y="79"/>
                  </a:lnTo>
                  <a:lnTo>
                    <a:pt x="25" y="81"/>
                  </a:lnTo>
                  <a:lnTo>
                    <a:pt x="28" y="80"/>
                  </a:lnTo>
                  <a:lnTo>
                    <a:pt x="31" y="80"/>
                  </a:lnTo>
                  <a:lnTo>
                    <a:pt x="35" y="81"/>
                  </a:lnTo>
                  <a:lnTo>
                    <a:pt x="39" y="83"/>
                  </a:lnTo>
                  <a:lnTo>
                    <a:pt x="43" y="85"/>
                  </a:lnTo>
                  <a:lnTo>
                    <a:pt x="44" y="88"/>
                  </a:lnTo>
                  <a:lnTo>
                    <a:pt x="45" y="85"/>
                  </a:lnTo>
                  <a:lnTo>
                    <a:pt x="46" y="83"/>
                  </a:lnTo>
                  <a:lnTo>
                    <a:pt x="47" y="79"/>
                  </a:lnTo>
                  <a:lnTo>
                    <a:pt x="46" y="77"/>
                  </a:lnTo>
                  <a:lnTo>
                    <a:pt x="43" y="73"/>
                  </a:lnTo>
                  <a:lnTo>
                    <a:pt x="41" y="71"/>
                  </a:lnTo>
                  <a:lnTo>
                    <a:pt x="40" y="68"/>
                  </a:lnTo>
                  <a:lnTo>
                    <a:pt x="40" y="65"/>
                  </a:lnTo>
                  <a:lnTo>
                    <a:pt x="37" y="65"/>
                  </a:lnTo>
                  <a:lnTo>
                    <a:pt x="32" y="64"/>
                  </a:lnTo>
                  <a:lnTo>
                    <a:pt x="29" y="64"/>
                  </a:lnTo>
                  <a:lnTo>
                    <a:pt x="26" y="63"/>
                  </a:lnTo>
                  <a:lnTo>
                    <a:pt x="24" y="59"/>
                  </a:lnTo>
                  <a:lnTo>
                    <a:pt x="24" y="55"/>
                  </a:lnTo>
                  <a:lnTo>
                    <a:pt x="25" y="52"/>
                  </a:lnTo>
                  <a:lnTo>
                    <a:pt x="29" y="50"/>
                  </a:lnTo>
                  <a:lnTo>
                    <a:pt x="33" y="49"/>
                  </a:lnTo>
                  <a:lnTo>
                    <a:pt x="39" y="48"/>
                  </a:lnTo>
                  <a:lnTo>
                    <a:pt x="42" y="48"/>
                  </a:lnTo>
                  <a:lnTo>
                    <a:pt x="45" y="47"/>
                  </a:lnTo>
                  <a:lnTo>
                    <a:pt x="48" y="48"/>
                  </a:lnTo>
                  <a:lnTo>
                    <a:pt x="51" y="45"/>
                  </a:lnTo>
                  <a:lnTo>
                    <a:pt x="50" y="42"/>
                  </a:lnTo>
                  <a:lnTo>
                    <a:pt x="47" y="47"/>
                  </a:lnTo>
                  <a:lnTo>
                    <a:pt x="45" y="47"/>
                  </a:lnTo>
                  <a:lnTo>
                    <a:pt x="42" y="48"/>
                  </a:lnTo>
                  <a:lnTo>
                    <a:pt x="43" y="51"/>
                  </a:lnTo>
                  <a:lnTo>
                    <a:pt x="44" y="54"/>
                  </a:lnTo>
                  <a:lnTo>
                    <a:pt x="44" y="57"/>
                  </a:lnTo>
                  <a:lnTo>
                    <a:pt x="41" y="61"/>
                  </a:lnTo>
                  <a:lnTo>
                    <a:pt x="39" y="65"/>
                  </a:lnTo>
                  <a:lnTo>
                    <a:pt x="37" y="67"/>
                  </a:lnTo>
                  <a:lnTo>
                    <a:pt x="34" y="68"/>
                  </a:lnTo>
                  <a:lnTo>
                    <a:pt x="31" y="69"/>
                  </a:lnTo>
                  <a:lnTo>
                    <a:pt x="31" y="66"/>
                  </a:lnTo>
                  <a:lnTo>
                    <a:pt x="31" y="64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8"/>
                  </a:lnTo>
                  <a:lnTo>
                    <a:pt x="45" y="58"/>
                  </a:lnTo>
                  <a:lnTo>
                    <a:pt x="47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52" y="48"/>
                  </a:lnTo>
                  <a:lnTo>
                    <a:pt x="55" y="46"/>
                  </a:lnTo>
                  <a:lnTo>
                    <a:pt x="55" y="42"/>
                  </a:lnTo>
                  <a:lnTo>
                    <a:pt x="54" y="40"/>
                  </a:lnTo>
                  <a:lnTo>
                    <a:pt x="53" y="37"/>
                  </a:lnTo>
                  <a:lnTo>
                    <a:pt x="55" y="36"/>
                  </a:lnTo>
                  <a:lnTo>
                    <a:pt x="58" y="35"/>
                  </a:lnTo>
                  <a:lnTo>
                    <a:pt x="59" y="32"/>
                  </a:lnTo>
                  <a:lnTo>
                    <a:pt x="57" y="29"/>
                  </a:lnTo>
                  <a:lnTo>
                    <a:pt x="55" y="27"/>
                  </a:lnTo>
                  <a:lnTo>
                    <a:pt x="44" y="27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3" name="Freeform 29"/>
            <p:cNvSpPr>
              <a:spLocks/>
            </p:cNvSpPr>
            <p:nvPr/>
          </p:nvSpPr>
          <p:spPr bwMode="auto">
            <a:xfrm>
              <a:off x="1099" y="1004"/>
              <a:ext cx="17" cy="24"/>
            </a:xfrm>
            <a:custGeom>
              <a:avLst/>
              <a:gdLst>
                <a:gd name="T0" fmla="*/ 5 w 17"/>
                <a:gd name="T1" fmla="*/ 10 h 24"/>
                <a:gd name="T2" fmla="*/ 14 w 17"/>
                <a:gd name="T3" fmla="*/ 0 h 24"/>
                <a:gd name="T4" fmla="*/ 12 w 17"/>
                <a:gd name="T5" fmla="*/ 1 h 24"/>
                <a:gd name="T6" fmla="*/ 12 w 17"/>
                <a:gd name="T7" fmla="*/ 4 h 24"/>
                <a:gd name="T8" fmla="*/ 11 w 17"/>
                <a:gd name="T9" fmla="*/ 8 h 24"/>
                <a:gd name="T10" fmla="*/ 12 w 17"/>
                <a:gd name="T11" fmla="*/ 10 h 24"/>
                <a:gd name="T12" fmla="*/ 12 w 17"/>
                <a:gd name="T13" fmla="*/ 14 h 24"/>
                <a:gd name="T14" fmla="*/ 13 w 17"/>
                <a:gd name="T15" fmla="*/ 17 h 24"/>
                <a:gd name="T16" fmla="*/ 10 w 17"/>
                <a:gd name="T17" fmla="*/ 20 h 24"/>
                <a:gd name="T18" fmla="*/ 10 w 17"/>
                <a:gd name="T19" fmla="*/ 23 h 24"/>
                <a:gd name="T20" fmla="*/ 5 w 17"/>
                <a:gd name="T21" fmla="*/ 20 h 24"/>
                <a:gd name="T22" fmla="*/ 1 w 17"/>
                <a:gd name="T23" fmla="*/ 18 h 24"/>
                <a:gd name="T24" fmla="*/ 0 w 17"/>
                <a:gd name="T25" fmla="*/ 16 h 24"/>
                <a:gd name="T26" fmla="*/ 0 w 17"/>
                <a:gd name="T27" fmla="*/ 12 h 24"/>
                <a:gd name="T28" fmla="*/ 3 w 17"/>
                <a:gd name="T29" fmla="*/ 9 h 24"/>
                <a:gd name="T30" fmla="*/ 6 w 17"/>
                <a:gd name="T31" fmla="*/ 7 h 24"/>
                <a:gd name="T32" fmla="*/ 8 w 17"/>
                <a:gd name="T33" fmla="*/ 4 h 24"/>
                <a:gd name="T34" fmla="*/ 10 w 17"/>
                <a:gd name="T35" fmla="*/ 0 h 24"/>
                <a:gd name="T36" fmla="*/ 13 w 17"/>
                <a:gd name="T37" fmla="*/ 0 h 24"/>
                <a:gd name="T38" fmla="*/ 13 w 17"/>
                <a:gd name="T39" fmla="*/ 3 h 24"/>
                <a:gd name="T40" fmla="*/ 15 w 17"/>
                <a:gd name="T41" fmla="*/ 6 h 24"/>
                <a:gd name="T42" fmla="*/ 15 w 17"/>
                <a:gd name="T43" fmla="*/ 8 h 24"/>
                <a:gd name="T44" fmla="*/ 16 w 17"/>
                <a:gd name="T45" fmla="*/ 12 h 24"/>
                <a:gd name="T46" fmla="*/ 13 w 17"/>
                <a:gd name="T47" fmla="*/ 14 h 24"/>
                <a:gd name="T48" fmla="*/ 13 w 17"/>
                <a:gd name="T49" fmla="*/ 17 h 24"/>
                <a:gd name="T50" fmla="*/ 14 w 17"/>
                <a:gd name="T51" fmla="*/ 20 h 24"/>
                <a:gd name="T52" fmla="*/ 11 w 17"/>
                <a:gd name="T53" fmla="*/ 22 h 24"/>
                <a:gd name="T54" fmla="*/ 9 w 17"/>
                <a:gd name="T55" fmla="*/ 22 h 24"/>
                <a:gd name="T56" fmla="*/ 5 w 17"/>
                <a:gd name="T57" fmla="*/ 10 h 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"/>
                <a:gd name="T88" fmla="*/ 0 h 24"/>
                <a:gd name="T89" fmla="*/ 17 w 17"/>
                <a:gd name="T90" fmla="*/ 24 h 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" h="24">
                  <a:moveTo>
                    <a:pt x="5" y="10"/>
                  </a:moveTo>
                  <a:lnTo>
                    <a:pt x="14" y="0"/>
                  </a:lnTo>
                  <a:lnTo>
                    <a:pt x="12" y="1"/>
                  </a:lnTo>
                  <a:lnTo>
                    <a:pt x="12" y="4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3" y="17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5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3" y="9"/>
                  </a:lnTo>
                  <a:lnTo>
                    <a:pt x="6" y="7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4" y="20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5" y="1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4" name="Freeform 30"/>
            <p:cNvSpPr>
              <a:spLocks/>
            </p:cNvSpPr>
            <p:nvPr/>
          </p:nvSpPr>
          <p:spPr bwMode="auto">
            <a:xfrm>
              <a:off x="1134" y="1049"/>
              <a:ext cx="25" cy="26"/>
            </a:xfrm>
            <a:custGeom>
              <a:avLst/>
              <a:gdLst>
                <a:gd name="T0" fmla="*/ 23 w 25"/>
                <a:gd name="T1" fmla="*/ 7 h 26"/>
                <a:gd name="T2" fmla="*/ 15 w 25"/>
                <a:gd name="T3" fmla="*/ 2 h 26"/>
                <a:gd name="T4" fmla="*/ 11 w 25"/>
                <a:gd name="T5" fmla="*/ 0 h 26"/>
                <a:gd name="T6" fmla="*/ 7 w 25"/>
                <a:gd name="T7" fmla="*/ 0 h 26"/>
                <a:gd name="T8" fmla="*/ 4 w 25"/>
                <a:gd name="T9" fmla="*/ 0 h 26"/>
                <a:gd name="T10" fmla="*/ 3 w 25"/>
                <a:gd name="T11" fmla="*/ 3 h 26"/>
                <a:gd name="T12" fmla="*/ 0 w 25"/>
                <a:gd name="T13" fmla="*/ 7 h 26"/>
                <a:gd name="T14" fmla="*/ 1 w 25"/>
                <a:gd name="T15" fmla="*/ 10 h 26"/>
                <a:gd name="T16" fmla="*/ 3 w 25"/>
                <a:gd name="T17" fmla="*/ 12 h 26"/>
                <a:gd name="T18" fmla="*/ 5 w 25"/>
                <a:gd name="T19" fmla="*/ 14 h 26"/>
                <a:gd name="T20" fmla="*/ 6 w 25"/>
                <a:gd name="T21" fmla="*/ 17 h 26"/>
                <a:gd name="T22" fmla="*/ 6 w 25"/>
                <a:gd name="T23" fmla="*/ 21 h 26"/>
                <a:gd name="T24" fmla="*/ 9 w 25"/>
                <a:gd name="T25" fmla="*/ 20 h 26"/>
                <a:gd name="T26" fmla="*/ 11 w 25"/>
                <a:gd name="T27" fmla="*/ 23 h 26"/>
                <a:gd name="T28" fmla="*/ 14 w 25"/>
                <a:gd name="T29" fmla="*/ 25 h 26"/>
                <a:gd name="T30" fmla="*/ 17 w 25"/>
                <a:gd name="T31" fmla="*/ 24 h 26"/>
                <a:gd name="T32" fmla="*/ 16 w 25"/>
                <a:gd name="T33" fmla="*/ 21 h 26"/>
                <a:gd name="T34" fmla="*/ 16 w 25"/>
                <a:gd name="T35" fmla="*/ 18 h 26"/>
                <a:gd name="T36" fmla="*/ 17 w 25"/>
                <a:gd name="T37" fmla="*/ 15 h 26"/>
                <a:gd name="T38" fmla="*/ 18 w 25"/>
                <a:gd name="T39" fmla="*/ 12 h 26"/>
                <a:gd name="T40" fmla="*/ 21 w 25"/>
                <a:gd name="T41" fmla="*/ 11 h 26"/>
                <a:gd name="T42" fmla="*/ 24 w 25"/>
                <a:gd name="T43" fmla="*/ 10 h 26"/>
                <a:gd name="T44" fmla="*/ 23 w 25"/>
                <a:gd name="T45" fmla="*/ 7 h 26"/>
                <a:gd name="T46" fmla="*/ 23 w 25"/>
                <a:gd name="T47" fmla="*/ 7 h 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26"/>
                <a:gd name="T74" fmla="*/ 25 w 25"/>
                <a:gd name="T75" fmla="*/ 26 h 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26">
                  <a:moveTo>
                    <a:pt x="23" y="7"/>
                  </a:moveTo>
                  <a:lnTo>
                    <a:pt x="15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9" y="20"/>
                  </a:lnTo>
                  <a:lnTo>
                    <a:pt x="11" y="23"/>
                  </a:lnTo>
                  <a:lnTo>
                    <a:pt x="14" y="25"/>
                  </a:lnTo>
                  <a:lnTo>
                    <a:pt x="17" y="24"/>
                  </a:lnTo>
                  <a:lnTo>
                    <a:pt x="16" y="21"/>
                  </a:lnTo>
                  <a:lnTo>
                    <a:pt x="16" y="18"/>
                  </a:lnTo>
                  <a:lnTo>
                    <a:pt x="17" y="15"/>
                  </a:lnTo>
                  <a:lnTo>
                    <a:pt x="18" y="12"/>
                  </a:lnTo>
                  <a:lnTo>
                    <a:pt x="21" y="11"/>
                  </a:lnTo>
                  <a:lnTo>
                    <a:pt x="24" y="10"/>
                  </a:lnTo>
                  <a:lnTo>
                    <a:pt x="23" y="7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5" name="Freeform 31"/>
            <p:cNvSpPr>
              <a:spLocks/>
            </p:cNvSpPr>
            <p:nvPr/>
          </p:nvSpPr>
          <p:spPr bwMode="auto">
            <a:xfrm>
              <a:off x="349" y="669"/>
              <a:ext cx="691" cy="977"/>
            </a:xfrm>
            <a:custGeom>
              <a:avLst/>
              <a:gdLst>
                <a:gd name="T0" fmla="*/ 621 w 691"/>
                <a:gd name="T1" fmla="*/ 204 h 977"/>
                <a:gd name="T2" fmla="*/ 570 w 691"/>
                <a:gd name="T3" fmla="*/ 261 h 977"/>
                <a:gd name="T4" fmla="*/ 507 w 691"/>
                <a:gd name="T5" fmla="*/ 318 h 977"/>
                <a:gd name="T6" fmla="*/ 438 w 691"/>
                <a:gd name="T7" fmla="*/ 372 h 977"/>
                <a:gd name="T8" fmla="*/ 414 w 691"/>
                <a:gd name="T9" fmla="*/ 438 h 977"/>
                <a:gd name="T10" fmla="*/ 444 w 691"/>
                <a:gd name="T11" fmla="*/ 462 h 977"/>
                <a:gd name="T12" fmla="*/ 498 w 691"/>
                <a:gd name="T13" fmla="*/ 414 h 977"/>
                <a:gd name="T14" fmla="*/ 480 w 691"/>
                <a:gd name="T15" fmla="*/ 471 h 977"/>
                <a:gd name="T16" fmla="*/ 465 w 691"/>
                <a:gd name="T17" fmla="*/ 540 h 977"/>
                <a:gd name="T18" fmla="*/ 480 w 691"/>
                <a:gd name="T19" fmla="*/ 609 h 977"/>
                <a:gd name="T20" fmla="*/ 525 w 691"/>
                <a:gd name="T21" fmla="*/ 663 h 977"/>
                <a:gd name="T22" fmla="*/ 498 w 691"/>
                <a:gd name="T23" fmla="*/ 684 h 977"/>
                <a:gd name="T24" fmla="*/ 468 w 691"/>
                <a:gd name="T25" fmla="*/ 705 h 977"/>
                <a:gd name="T26" fmla="*/ 516 w 691"/>
                <a:gd name="T27" fmla="*/ 774 h 977"/>
                <a:gd name="T28" fmla="*/ 585 w 691"/>
                <a:gd name="T29" fmla="*/ 810 h 977"/>
                <a:gd name="T30" fmla="*/ 627 w 691"/>
                <a:gd name="T31" fmla="*/ 867 h 977"/>
                <a:gd name="T32" fmla="*/ 684 w 691"/>
                <a:gd name="T33" fmla="*/ 927 h 977"/>
                <a:gd name="T34" fmla="*/ 615 w 691"/>
                <a:gd name="T35" fmla="*/ 912 h 977"/>
                <a:gd name="T36" fmla="*/ 537 w 691"/>
                <a:gd name="T37" fmla="*/ 897 h 977"/>
                <a:gd name="T38" fmla="*/ 465 w 691"/>
                <a:gd name="T39" fmla="*/ 876 h 977"/>
                <a:gd name="T40" fmla="*/ 381 w 691"/>
                <a:gd name="T41" fmla="*/ 858 h 977"/>
                <a:gd name="T42" fmla="*/ 300 w 691"/>
                <a:gd name="T43" fmla="*/ 831 h 977"/>
                <a:gd name="T44" fmla="*/ 255 w 691"/>
                <a:gd name="T45" fmla="*/ 906 h 977"/>
                <a:gd name="T46" fmla="*/ 243 w 691"/>
                <a:gd name="T47" fmla="*/ 960 h 977"/>
                <a:gd name="T48" fmla="*/ 204 w 691"/>
                <a:gd name="T49" fmla="*/ 903 h 977"/>
                <a:gd name="T50" fmla="*/ 171 w 691"/>
                <a:gd name="T51" fmla="*/ 846 h 977"/>
                <a:gd name="T52" fmla="*/ 120 w 691"/>
                <a:gd name="T53" fmla="*/ 831 h 977"/>
                <a:gd name="T54" fmla="*/ 69 w 691"/>
                <a:gd name="T55" fmla="*/ 903 h 977"/>
                <a:gd name="T56" fmla="*/ 15 w 691"/>
                <a:gd name="T57" fmla="*/ 976 h 977"/>
                <a:gd name="T58" fmla="*/ 0 w 691"/>
                <a:gd name="T59" fmla="*/ 906 h 977"/>
                <a:gd name="T60" fmla="*/ 12 w 691"/>
                <a:gd name="T61" fmla="*/ 831 h 977"/>
                <a:gd name="T62" fmla="*/ 42 w 691"/>
                <a:gd name="T63" fmla="*/ 741 h 977"/>
                <a:gd name="T64" fmla="*/ 69 w 691"/>
                <a:gd name="T65" fmla="*/ 663 h 977"/>
                <a:gd name="T66" fmla="*/ 114 w 691"/>
                <a:gd name="T67" fmla="*/ 600 h 977"/>
                <a:gd name="T68" fmla="*/ 63 w 691"/>
                <a:gd name="T69" fmla="*/ 531 h 977"/>
                <a:gd name="T70" fmla="*/ 39 w 691"/>
                <a:gd name="T71" fmla="*/ 456 h 977"/>
                <a:gd name="T72" fmla="*/ 54 w 691"/>
                <a:gd name="T73" fmla="*/ 432 h 977"/>
                <a:gd name="T74" fmla="*/ 114 w 691"/>
                <a:gd name="T75" fmla="*/ 462 h 977"/>
                <a:gd name="T76" fmla="*/ 117 w 691"/>
                <a:gd name="T77" fmla="*/ 393 h 977"/>
                <a:gd name="T78" fmla="*/ 87 w 691"/>
                <a:gd name="T79" fmla="*/ 327 h 977"/>
                <a:gd name="T80" fmla="*/ 90 w 691"/>
                <a:gd name="T81" fmla="*/ 255 h 977"/>
                <a:gd name="T82" fmla="*/ 144 w 691"/>
                <a:gd name="T83" fmla="*/ 291 h 977"/>
                <a:gd name="T84" fmla="*/ 198 w 691"/>
                <a:gd name="T85" fmla="*/ 297 h 977"/>
                <a:gd name="T86" fmla="*/ 168 w 691"/>
                <a:gd name="T87" fmla="*/ 234 h 977"/>
                <a:gd name="T88" fmla="*/ 132 w 691"/>
                <a:gd name="T89" fmla="*/ 174 h 977"/>
                <a:gd name="T90" fmla="*/ 102 w 691"/>
                <a:gd name="T91" fmla="*/ 108 h 977"/>
                <a:gd name="T92" fmla="*/ 96 w 691"/>
                <a:gd name="T93" fmla="*/ 36 h 977"/>
                <a:gd name="T94" fmla="*/ 123 w 691"/>
                <a:gd name="T95" fmla="*/ 9 h 977"/>
                <a:gd name="T96" fmla="*/ 153 w 691"/>
                <a:gd name="T97" fmla="*/ 75 h 977"/>
                <a:gd name="T98" fmla="*/ 204 w 691"/>
                <a:gd name="T99" fmla="*/ 138 h 977"/>
                <a:gd name="T100" fmla="*/ 258 w 691"/>
                <a:gd name="T101" fmla="*/ 186 h 977"/>
                <a:gd name="T102" fmla="*/ 324 w 691"/>
                <a:gd name="T103" fmla="*/ 186 h 977"/>
                <a:gd name="T104" fmla="*/ 342 w 691"/>
                <a:gd name="T105" fmla="*/ 249 h 977"/>
                <a:gd name="T106" fmla="*/ 417 w 691"/>
                <a:gd name="T107" fmla="*/ 258 h 977"/>
                <a:gd name="T108" fmla="*/ 483 w 691"/>
                <a:gd name="T109" fmla="*/ 243 h 977"/>
                <a:gd name="T110" fmla="*/ 549 w 691"/>
                <a:gd name="T111" fmla="*/ 207 h 977"/>
                <a:gd name="T112" fmla="*/ 615 w 691"/>
                <a:gd name="T113" fmla="*/ 168 h 977"/>
                <a:gd name="T114" fmla="*/ 666 w 691"/>
                <a:gd name="T115" fmla="*/ 156 h 9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1"/>
                <a:gd name="T175" fmla="*/ 0 h 977"/>
                <a:gd name="T176" fmla="*/ 691 w 691"/>
                <a:gd name="T177" fmla="*/ 977 h 9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1" h="977">
                  <a:moveTo>
                    <a:pt x="690" y="156"/>
                  </a:moveTo>
                  <a:lnTo>
                    <a:pt x="681" y="162"/>
                  </a:lnTo>
                  <a:lnTo>
                    <a:pt x="663" y="168"/>
                  </a:lnTo>
                  <a:lnTo>
                    <a:pt x="645" y="180"/>
                  </a:lnTo>
                  <a:lnTo>
                    <a:pt x="639" y="189"/>
                  </a:lnTo>
                  <a:lnTo>
                    <a:pt x="630" y="198"/>
                  </a:lnTo>
                  <a:lnTo>
                    <a:pt x="621" y="204"/>
                  </a:lnTo>
                  <a:lnTo>
                    <a:pt x="609" y="210"/>
                  </a:lnTo>
                  <a:lnTo>
                    <a:pt x="600" y="216"/>
                  </a:lnTo>
                  <a:lnTo>
                    <a:pt x="591" y="225"/>
                  </a:lnTo>
                  <a:lnTo>
                    <a:pt x="588" y="234"/>
                  </a:lnTo>
                  <a:lnTo>
                    <a:pt x="585" y="243"/>
                  </a:lnTo>
                  <a:lnTo>
                    <a:pt x="579" y="252"/>
                  </a:lnTo>
                  <a:lnTo>
                    <a:pt x="570" y="261"/>
                  </a:lnTo>
                  <a:lnTo>
                    <a:pt x="561" y="267"/>
                  </a:lnTo>
                  <a:lnTo>
                    <a:pt x="552" y="273"/>
                  </a:lnTo>
                  <a:lnTo>
                    <a:pt x="543" y="279"/>
                  </a:lnTo>
                  <a:lnTo>
                    <a:pt x="531" y="288"/>
                  </a:lnTo>
                  <a:lnTo>
                    <a:pt x="525" y="297"/>
                  </a:lnTo>
                  <a:lnTo>
                    <a:pt x="516" y="306"/>
                  </a:lnTo>
                  <a:lnTo>
                    <a:pt x="507" y="318"/>
                  </a:lnTo>
                  <a:lnTo>
                    <a:pt x="498" y="324"/>
                  </a:lnTo>
                  <a:lnTo>
                    <a:pt x="489" y="333"/>
                  </a:lnTo>
                  <a:lnTo>
                    <a:pt x="480" y="348"/>
                  </a:lnTo>
                  <a:lnTo>
                    <a:pt x="471" y="357"/>
                  </a:lnTo>
                  <a:lnTo>
                    <a:pt x="459" y="363"/>
                  </a:lnTo>
                  <a:lnTo>
                    <a:pt x="450" y="369"/>
                  </a:lnTo>
                  <a:lnTo>
                    <a:pt x="438" y="372"/>
                  </a:lnTo>
                  <a:lnTo>
                    <a:pt x="429" y="378"/>
                  </a:lnTo>
                  <a:lnTo>
                    <a:pt x="429" y="387"/>
                  </a:lnTo>
                  <a:lnTo>
                    <a:pt x="429" y="396"/>
                  </a:lnTo>
                  <a:lnTo>
                    <a:pt x="429" y="408"/>
                  </a:lnTo>
                  <a:lnTo>
                    <a:pt x="423" y="417"/>
                  </a:lnTo>
                  <a:lnTo>
                    <a:pt x="417" y="426"/>
                  </a:lnTo>
                  <a:lnTo>
                    <a:pt x="414" y="438"/>
                  </a:lnTo>
                  <a:lnTo>
                    <a:pt x="414" y="447"/>
                  </a:lnTo>
                  <a:lnTo>
                    <a:pt x="414" y="456"/>
                  </a:lnTo>
                  <a:lnTo>
                    <a:pt x="411" y="468"/>
                  </a:lnTo>
                  <a:lnTo>
                    <a:pt x="420" y="474"/>
                  </a:lnTo>
                  <a:lnTo>
                    <a:pt x="429" y="474"/>
                  </a:lnTo>
                  <a:lnTo>
                    <a:pt x="438" y="471"/>
                  </a:lnTo>
                  <a:lnTo>
                    <a:pt x="444" y="462"/>
                  </a:lnTo>
                  <a:lnTo>
                    <a:pt x="453" y="456"/>
                  </a:lnTo>
                  <a:lnTo>
                    <a:pt x="462" y="453"/>
                  </a:lnTo>
                  <a:lnTo>
                    <a:pt x="465" y="444"/>
                  </a:lnTo>
                  <a:lnTo>
                    <a:pt x="471" y="435"/>
                  </a:lnTo>
                  <a:lnTo>
                    <a:pt x="480" y="426"/>
                  </a:lnTo>
                  <a:lnTo>
                    <a:pt x="489" y="420"/>
                  </a:lnTo>
                  <a:lnTo>
                    <a:pt x="498" y="414"/>
                  </a:lnTo>
                  <a:lnTo>
                    <a:pt x="510" y="411"/>
                  </a:lnTo>
                  <a:lnTo>
                    <a:pt x="513" y="420"/>
                  </a:lnTo>
                  <a:lnTo>
                    <a:pt x="507" y="438"/>
                  </a:lnTo>
                  <a:lnTo>
                    <a:pt x="501" y="447"/>
                  </a:lnTo>
                  <a:lnTo>
                    <a:pt x="495" y="456"/>
                  </a:lnTo>
                  <a:lnTo>
                    <a:pt x="486" y="462"/>
                  </a:lnTo>
                  <a:lnTo>
                    <a:pt x="480" y="471"/>
                  </a:lnTo>
                  <a:lnTo>
                    <a:pt x="480" y="480"/>
                  </a:lnTo>
                  <a:lnTo>
                    <a:pt x="471" y="498"/>
                  </a:lnTo>
                  <a:lnTo>
                    <a:pt x="462" y="504"/>
                  </a:lnTo>
                  <a:lnTo>
                    <a:pt x="462" y="513"/>
                  </a:lnTo>
                  <a:lnTo>
                    <a:pt x="462" y="522"/>
                  </a:lnTo>
                  <a:lnTo>
                    <a:pt x="462" y="531"/>
                  </a:lnTo>
                  <a:lnTo>
                    <a:pt x="465" y="540"/>
                  </a:lnTo>
                  <a:lnTo>
                    <a:pt x="468" y="552"/>
                  </a:lnTo>
                  <a:lnTo>
                    <a:pt x="468" y="561"/>
                  </a:lnTo>
                  <a:lnTo>
                    <a:pt x="468" y="570"/>
                  </a:lnTo>
                  <a:lnTo>
                    <a:pt x="474" y="579"/>
                  </a:lnTo>
                  <a:lnTo>
                    <a:pt x="477" y="588"/>
                  </a:lnTo>
                  <a:lnTo>
                    <a:pt x="480" y="597"/>
                  </a:lnTo>
                  <a:lnTo>
                    <a:pt x="480" y="609"/>
                  </a:lnTo>
                  <a:lnTo>
                    <a:pt x="486" y="618"/>
                  </a:lnTo>
                  <a:lnTo>
                    <a:pt x="495" y="624"/>
                  </a:lnTo>
                  <a:lnTo>
                    <a:pt x="504" y="630"/>
                  </a:lnTo>
                  <a:lnTo>
                    <a:pt x="513" y="636"/>
                  </a:lnTo>
                  <a:lnTo>
                    <a:pt x="519" y="645"/>
                  </a:lnTo>
                  <a:lnTo>
                    <a:pt x="519" y="654"/>
                  </a:lnTo>
                  <a:lnTo>
                    <a:pt x="525" y="663"/>
                  </a:lnTo>
                  <a:lnTo>
                    <a:pt x="531" y="672"/>
                  </a:lnTo>
                  <a:lnTo>
                    <a:pt x="537" y="681"/>
                  </a:lnTo>
                  <a:lnTo>
                    <a:pt x="540" y="690"/>
                  </a:lnTo>
                  <a:lnTo>
                    <a:pt x="531" y="690"/>
                  </a:lnTo>
                  <a:lnTo>
                    <a:pt x="519" y="690"/>
                  </a:lnTo>
                  <a:lnTo>
                    <a:pt x="507" y="687"/>
                  </a:lnTo>
                  <a:lnTo>
                    <a:pt x="498" y="684"/>
                  </a:lnTo>
                  <a:lnTo>
                    <a:pt x="489" y="681"/>
                  </a:lnTo>
                  <a:lnTo>
                    <a:pt x="480" y="678"/>
                  </a:lnTo>
                  <a:lnTo>
                    <a:pt x="471" y="678"/>
                  </a:lnTo>
                  <a:lnTo>
                    <a:pt x="462" y="678"/>
                  </a:lnTo>
                  <a:lnTo>
                    <a:pt x="462" y="687"/>
                  </a:lnTo>
                  <a:lnTo>
                    <a:pt x="462" y="696"/>
                  </a:lnTo>
                  <a:lnTo>
                    <a:pt x="468" y="705"/>
                  </a:lnTo>
                  <a:lnTo>
                    <a:pt x="474" y="714"/>
                  </a:lnTo>
                  <a:lnTo>
                    <a:pt x="483" y="726"/>
                  </a:lnTo>
                  <a:lnTo>
                    <a:pt x="492" y="735"/>
                  </a:lnTo>
                  <a:lnTo>
                    <a:pt x="495" y="747"/>
                  </a:lnTo>
                  <a:lnTo>
                    <a:pt x="498" y="756"/>
                  </a:lnTo>
                  <a:lnTo>
                    <a:pt x="504" y="765"/>
                  </a:lnTo>
                  <a:lnTo>
                    <a:pt x="516" y="774"/>
                  </a:lnTo>
                  <a:lnTo>
                    <a:pt x="522" y="783"/>
                  </a:lnTo>
                  <a:lnTo>
                    <a:pt x="537" y="792"/>
                  </a:lnTo>
                  <a:lnTo>
                    <a:pt x="546" y="798"/>
                  </a:lnTo>
                  <a:lnTo>
                    <a:pt x="558" y="804"/>
                  </a:lnTo>
                  <a:lnTo>
                    <a:pt x="567" y="804"/>
                  </a:lnTo>
                  <a:lnTo>
                    <a:pt x="576" y="804"/>
                  </a:lnTo>
                  <a:lnTo>
                    <a:pt x="585" y="810"/>
                  </a:lnTo>
                  <a:lnTo>
                    <a:pt x="588" y="819"/>
                  </a:lnTo>
                  <a:lnTo>
                    <a:pt x="591" y="828"/>
                  </a:lnTo>
                  <a:lnTo>
                    <a:pt x="600" y="834"/>
                  </a:lnTo>
                  <a:lnTo>
                    <a:pt x="606" y="843"/>
                  </a:lnTo>
                  <a:lnTo>
                    <a:pt x="615" y="849"/>
                  </a:lnTo>
                  <a:lnTo>
                    <a:pt x="621" y="858"/>
                  </a:lnTo>
                  <a:lnTo>
                    <a:pt x="627" y="867"/>
                  </a:lnTo>
                  <a:lnTo>
                    <a:pt x="636" y="873"/>
                  </a:lnTo>
                  <a:lnTo>
                    <a:pt x="642" y="882"/>
                  </a:lnTo>
                  <a:lnTo>
                    <a:pt x="648" y="891"/>
                  </a:lnTo>
                  <a:lnTo>
                    <a:pt x="657" y="900"/>
                  </a:lnTo>
                  <a:lnTo>
                    <a:pt x="666" y="912"/>
                  </a:lnTo>
                  <a:lnTo>
                    <a:pt x="675" y="915"/>
                  </a:lnTo>
                  <a:lnTo>
                    <a:pt x="684" y="927"/>
                  </a:lnTo>
                  <a:lnTo>
                    <a:pt x="675" y="927"/>
                  </a:lnTo>
                  <a:lnTo>
                    <a:pt x="666" y="924"/>
                  </a:lnTo>
                  <a:lnTo>
                    <a:pt x="657" y="924"/>
                  </a:lnTo>
                  <a:lnTo>
                    <a:pt x="648" y="921"/>
                  </a:lnTo>
                  <a:lnTo>
                    <a:pt x="639" y="918"/>
                  </a:lnTo>
                  <a:lnTo>
                    <a:pt x="627" y="915"/>
                  </a:lnTo>
                  <a:lnTo>
                    <a:pt x="615" y="912"/>
                  </a:lnTo>
                  <a:lnTo>
                    <a:pt x="603" y="906"/>
                  </a:lnTo>
                  <a:lnTo>
                    <a:pt x="591" y="903"/>
                  </a:lnTo>
                  <a:lnTo>
                    <a:pt x="579" y="897"/>
                  </a:lnTo>
                  <a:lnTo>
                    <a:pt x="570" y="897"/>
                  </a:lnTo>
                  <a:lnTo>
                    <a:pt x="558" y="897"/>
                  </a:lnTo>
                  <a:lnTo>
                    <a:pt x="546" y="897"/>
                  </a:lnTo>
                  <a:lnTo>
                    <a:pt x="537" y="897"/>
                  </a:lnTo>
                  <a:lnTo>
                    <a:pt x="528" y="897"/>
                  </a:lnTo>
                  <a:lnTo>
                    <a:pt x="519" y="897"/>
                  </a:lnTo>
                  <a:lnTo>
                    <a:pt x="507" y="894"/>
                  </a:lnTo>
                  <a:lnTo>
                    <a:pt x="498" y="891"/>
                  </a:lnTo>
                  <a:lnTo>
                    <a:pt x="489" y="888"/>
                  </a:lnTo>
                  <a:lnTo>
                    <a:pt x="474" y="882"/>
                  </a:lnTo>
                  <a:lnTo>
                    <a:pt x="465" y="876"/>
                  </a:lnTo>
                  <a:lnTo>
                    <a:pt x="444" y="861"/>
                  </a:lnTo>
                  <a:lnTo>
                    <a:pt x="435" y="858"/>
                  </a:lnTo>
                  <a:lnTo>
                    <a:pt x="426" y="855"/>
                  </a:lnTo>
                  <a:lnTo>
                    <a:pt x="417" y="855"/>
                  </a:lnTo>
                  <a:lnTo>
                    <a:pt x="408" y="852"/>
                  </a:lnTo>
                  <a:lnTo>
                    <a:pt x="399" y="852"/>
                  </a:lnTo>
                  <a:lnTo>
                    <a:pt x="381" y="858"/>
                  </a:lnTo>
                  <a:lnTo>
                    <a:pt x="369" y="858"/>
                  </a:lnTo>
                  <a:lnTo>
                    <a:pt x="354" y="855"/>
                  </a:lnTo>
                  <a:lnTo>
                    <a:pt x="345" y="846"/>
                  </a:lnTo>
                  <a:lnTo>
                    <a:pt x="330" y="837"/>
                  </a:lnTo>
                  <a:lnTo>
                    <a:pt x="318" y="834"/>
                  </a:lnTo>
                  <a:lnTo>
                    <a:pt x="309" y="831"/>
                  </a:lnTo>
                  <a:lnTo>
                    <a:pt x="300" y="831"/>
                  </a:lnTo>
                  <a:lnTo>
                    <a:pt x="291" y="831"/>
                  </a:lnTo>
                  <a:lnTo>
                    <a:pt x="282" y="837"/>
                  </a:lnTo>
                  <a:lnTo>
                    <a:pt x="282" y="846"/>
                  </a:lnTo>
                  <a:lnTo>
                    <a:pt x="282" y="858"/>
                  </a:lnTo>
                  <a:lnTo>
                    <a:pt x="273" y="879"/>
                  </a:lnTo>
                  <a:lnTo>
                    <a:pt x="264" y="888"/>
                  </a:lnTo>
                  <a:lnTo>
                    <a:pt x="255" y="906"/>
                  </a:lnTo>
                  <a:lnTo>
                    <a:pt x="255" y="915"/>
                  </a:lnTo>
                  <a:lnTo>
                    <a:pt x="255" y="924"/>
                  </a:lnTo>
                  <a:lnTo>
                    <a:pt x="255" y="933"/>
                  </a:lnTo>
                  <a:lnTo>
                    <a:pt x="255" y="942"/>
                  </a:lnTo>
                  <a:lnTo>
                    <a:pt x="255" y="951"/>
                  </a:lnTo>
                  <a:lnTo>
                    <a:pt x="252" y="960"/>
                  </a:lnTo>
                  <a:lnTo>
                    <a:pt x="243" y="960"/>
                  </a:lnTo>
                  <a:lnTo>
                    <a:pt x="237" y="951"/>
                  </a:lnTo>
                  <a:lnTo>
                    <a:pt x="231" y="942"/>
                  </a:lnTo>
                  <a:lnTo>
                    <a:pt x="225" y="933"/>
                  </a:lnTo>
                  <a:lnTo>
                    <a:pt x="216" y="927"/>
                  </a:lnTo>
                  <a:lnTo>
                    <a:pt x="207" y="924"/>
                  </a:lnTo>
                  <a:lnTo>
                    <a:pt x="204" y="915"/>
                  </a:lnTo>
                  <a:lnTo>
                    <a:pt x="204" y="903"/>
                  </a:lnTo>
                  <a:lnTo>
                    <a:pt x="204" y="891"/>
                  </a:lnTo>
                  <a:lnTo>
                    <a:pt x="204" y="882"/>
                  </a:lnTo>
                  <a:lnTo>
                    <a:pt x="204" y="873"/>
                  </a:lnTo>
                  <a:lnTo>
                    <a:pt x="201" y="864"/>
                  </a:lnTo>
                  <a:lnTo>
                    <a:pt x="189" y="858"/>
                  </a:lnTo>
                  <a:lnTo>
                    <a:pt x="180" y="855"/>
                  </a:lnTo>
                  <a:lnTo>
                    <a:pt x="171" y="846"/>
                  </a:lnTo>
                  <a:lnTo>
                    <a:pt x="171" y="837"/>
                  </a:lnTo>
                  <a:lnTo>
                    <a:pt x="165" y="828"/>
                  </a:lnTo>
                  <a:lnTo>
                    <a:pt x="159" y="819"/>
                  </a:lnTo>
                  <a:lnTo>
                    <a:pt x="147" y="816"/>
                  </a:lnTo>
                  <a:lnTo>
                    <a:pt x="138" y="819"/>
                  </a:lnTo>
                  <a:lnTo>
                    <a:pt x="129" y="825"/>
                  </a:lnTo>
                  <a:lnTo>
                    <a:pt x="120" y="831"/>
                  </a:lnTo>
                  <a:lnTo>
                    <a:pt x="114" y="840"/>
                  </a:lnTo>
                  <a:lnTo>
                    <a:pt x="108" y="852"/>
                  </a:lnTo>
                  <a:lnTo>
                    <a:pt x="99" y="867"/>
                  </a:lnTo>
                  <a:lnTo>
                    <a:pt x="87" y="876"/>
                  </a:lnTo>
                  <a:lnTo>
                    <a:pt x="75" y="882"/>
                  </a:lnTo>
                  <a:lnTo>
                    <a:pt x="69" y="891"/>
                  </a:lnTo>
                  <a:lnTo>
                    <a:pt x="69" y="903"/>
                  </a:lnTo>
                  <a:lnTo>
                    <a:pt x="69" y="915"/>
                  </a:lnTo>
                  <a:lnTo>
                    <a:pt x="69" y="924"/>
                  </a:lnTo>
                  <a:lnTo>
                    <a:pt x="60" y="945"/>
                  </a:lnTo>
                  <a:lnTo>
                    <a:pt x="51" y="954"/>
                  </a:lnTo>
                  <a:lnTo>
                    <a:pt x="36" y="963"/>
                  </a:lnTo>
                  <a:lnTo>
                    <a:pt x="30" y="972"/>
                  </a:lnTo>
                  <a:lnTo>
                    <a:pt x="15" y="976"/>
                  </a:lnTo>
                  <a:lnTo>
                    <a:pt x="15" y="966"/>
                  </a:lnTo>
                  <a:lnTo>
                    <a:pt x="12" y="957"/>
                  </a:lnTo>
                  <a:lnTo>
                    <a:pt x="9" y="948"/>
                  </a:lnTo>
                  <a:lnTo>
                    <a:pt x="3" y="939"/>
                  </a:lnTo>
                  <a:lnTo>
                    <a:pt x="0" y="927"/>
                  </a:lnTo>
                  <a:lnTo>
                    <a:pt x="0" y="915"/>
                  </a:lnTo>
                  <a:lnTo>
                    <a:pt x="0" y="906"/>
                  </a:lnTo>
                  <a:lnTo>
                    <a:pt x="0" y="891"/>
                  </a:lnTo>
                  <a:lnTo>
                    <a:pt x="3" y="879"/>
                  </a:lnTo>
                  <a:lnTo>
                    <a:pt x="6" y="870"/>
                  </a:lnTo>
                  <a:lnTo>
                    <a:pt x="6" y="861"/>
                  </a:lnTo>
                  <a:lnTo>
                    <a:pt x="9" y="852"/>
                  </a:lnTo>
                  <a:lnTo>
                    <a:pt x="9" y="843"/>
                  </a:lnTo>
                  <a:lnTo>
                    <a:pt x="12" y="831"/>
                  </a:lnTo>
                  <a:lnTo>
                    <a:pt x="21" y="810"/>
                  </a:lnTo>
                  <a:lnTo>
                    <a:pt x="24" y="795"/>
                  </a:lnTo>
                  <a:lnTo>
                    <a:pt x="24" y="786"/>
                  </a:lnTo>
                  <a:lnTo>
                    <a:pt x="24" y="774"/>
                  </a:lnTo>
                  <a:lnTo>
                    <a:pt x="27" y="765"/>
                  </a:lnTo>
                  <a:lnTo>
                    <a:pt x="36" y="753"/>
                  </a:lnTo>
                  <a:lnTo>
                    <a:pt x="42" y="741"/>
                  </a:lnTo>
                  <a:lnTo>
                    <a:pt x="45" y="732"/>
                  </a:lnTo>
                  <a:lnTo>
                    <a:pt x="51" y="723"/>
                  </a:lnTo>
                  <a:lnTo>
                    <a:pt x="54" y="714"/>
                  </a:lnTo>
                  <a:lnTo>
                    <a:pt x="54" y="705"/>
                  </a:lnTo>
                  <a:lnTo>
                    <a:pt x="60" y="693"/>
                  </a:lnTo>
                  <a:lnTo>
                    <a:pt x="63" y="681"/>
                  </a:lnTo>
                  <a:lnTo>
                    <a:pt x="69" y="663"/>
                  </a:lnTo>
                  <a:lnTo>
                    <a:pt x="78" y="654"/>
                  </a:lnTo>
                  <a:lnTo>
                    <a:pt x="84" y="645"/>
                  </a:lnTo>
                  <a:lnTo>
                    <a:pt x="90" y="636"/>
                  </a:lnTo>
                  <a:lnTo>
                    <a:pt x="102" y="627"/>
                  </a:lnTo>
                  <a:lnTo>
                    <a:pt x="108" y="618"/>
                  </a:lnTo>
                  <a:lnTo>
                    <a:pt x="114" y="609"/>
                  </a:lnTo>
                  <a:lnTo>
                    <a:pt x="114" y="600"/>
                  </a:lnTo>
                  <a:lnTo>
                    <a:pt x="114" y="591"/>
                  </a:lnTo>
                  <a:lnTo>
                    <a:pt x="105" y="579"/>
                  </a:lnTo>
                  <a:lnTo>
                    <a:pt x="96" y="567"/>
                  </a:lnTo>
                  <a:lnTo>
                    <a:pt x="87" y="561"/>
                  </a:lnTo>
                  <a:lnTo>
                    <a:pt x="72" y="555"/>
                  </a:lnTo>
                  <a:lnTo>
                    <a:pt x="63" y="540"/>
                  </a:lnTo>
                  <a:lnTo>
                    <a:pt x="63" y="531"/>
                  </a:lnTo>
                  <a:lnTo>
                    <a:pt x="63" y="522"/>
                  </a:lnTo>
                  <a:lnTo>
                    <a:pt x="63" y="513"/>
                  </a:lnTo>
                  <a:lnTo>
                    <a:pt x="54" y="504"/>
                  </a:lnTo>
                  <a:lnTo>
                    <a:pt x="51" y="492"/>
                  </a:lnTo>
                  <a:lnTo>
                    <a:pt x="48" y="477"/>
                  </a:lnTo>
                  <a:lnTo>
                    <a:pt x="39" y="465"/>
                  </a:lnTo>
                  <a:lnTo>
                    <a:pt x="39" y="456"/>
                  </a:lnTo>
                  <a:lnTo>
                    <a:pt x="33" y="444"/>
                  </a:lnTo>
                  <a:lnTo>
                    <a:pt x="33" y="435"/>
                  </a:lnTo>
                  <a:lnTo>
                    <a:pt x="30" y="423"/>
                  </a:lnTo>
                  <a:lnTo>
                    <a:pt x="30" y="414"/>
                  </a:lnTo>
                  <a:lnTo>
                    <a:pt x="42" y="417"/>
                  </a:lnTo>
                  <a:lnTo>
                    <a:pt x="51" y="423"/>
                  </a:lnTo>
                  <a:lnTo>
                    <a:pt x="54" y="432"/>
                  </a:lnTo>
                  <a:lnTo>
                    <a:pt x="57" y="441"/>
                  </a:lnTo>
                  <a:lnTo>
                    <a:pt x="69" y="447"/>
                  </a:lnTo>
                  <a:lnTo>
                    <a:pt x="78" y="447"/>
                  </a:lnTo>
                  <a:lnTo>
                    <a:pt x="87" y="450"/>
                  </a:lnTo>
                  <a:lnTo>
                    <a:pt x="96" y="459"/>
                  </a:lnTo>
                  <a:lnTo>
                    <a:pt x="105" y="462"/>
                  </a:lnTo>
                  <a:lnTo>
                    <a:pt x="114" y="462"/>
                  </a:lnTo>
                  <a:lnTo>
                    <a:pt x="123" y="453"/>
                  </a:lnTo>
                  <a:lnTo>
                    <a:pt x="123" y="444"/>
                  </a:lnTo>
                  <a:lnTo>
                    <a:pt x="123" y="435"/>
                  </a:lnTo>
                  <a:lnTo>
                    <a:pt x="123" y="426"/>
                  </a:lnTo>
                  <a:lnTo>
                    <a:pt x="123" y="417"/>
                  </a:lnTo>
                  <a:lnTo>
                    <a:pt x="126" y="408"/>
                  </a:lnTo>
                  <a:lnTo>
                    <a:pt x="117" y="393"/>
                  </a:lnTo>
                  <a:lnTo>
                    <a:pt x="108" y="384"/>
                  </a:lnTo>
                  <a:lnTo>
                    <a:pt x="102" y="375"/>
                  </a:lnTo>
                  <a:lnTo>
                    <a:pt x="102" y="366"/>
                  </a:lnTo>
                  <a:lnTo>
                    <a:pt x="99" y="354"/>
                  </a:lnTo>
                  <a:lnTo>
                    <a:pt x="93" y="345"/>
                  </a:lnTo>
                  <a:lnTo>
                    <a:pt x="87" y="336"/>
                  </a:lnTo>
                  <a:lnTo>
                    <a:pt x="87" y="327"/>
                  </a:lnTo>
                  <a:lnTo>
                    <a:pt x="87" y="318"/>
                  </a:lnTo>
                  <a:lnTo>
                    <a:pt x="87" y="309"/>
                  </a:lnTo>
                  <a:lnTo>
                    <a:pt x="78" y="291"/>
                  </a:lnTo>
                  <a:lnTo>
                    <a:pt x="75" y="282"/>
                  </a:lnTo>
                  <a:lnTo>
                    <a:pt x="75" y="270"/>
                  </a:lnTo>
                  <a:lnTo>
                    <a:pt x="81" y="261"/>
                  </a:lnTo>
                  <a:lnTo>
                    <a:pt x="90" y="255"/>
                  </a:lnTo>
                  <a:lnTo>
                    <a:pt x="99" y="258"/>
                  </a:lnTo>
                  <a:lnTo>
                    <a:pt x="105" y="267"/>
                  </a:lnTo>
                  <a:lnTo>
                    <a:pt x="108" y="276"/>
                  </a:lnTo>
                  <a:lnTo>
                    <a:pt x="114" y="285"/>
                  </a:lnTo>
                  <a:lnTo>
                    <a:pt x="123" y="285"/>
                  </a:lnTo>
                  <a:lnTo>
                    <a:pt x="132" y="288"/>
                  </a:lnTo>
                  <a:lnTo>
                    <a:pt x="144" y="291"/>
                  </a:lnTo>
                  <a:lnTo>
                    <a:pt x="156" y="297"/>
                  </a:lnTo>
                  <a:lnTo>
                    <a:pt x="165" y="300"/>
                  </a:lnTo>
                  <a:lnTo>
                    <a:pt x="168" y="309"/>
                  </a:lnTo>
                  <a:lnTo>
                    <a:pt x="180" y="315"/>
                  </a:lnTo>
                  <a:lnTo>
                    <a:pt x="189" y="315"/>
                  </a:lnTo>
                  <a:lnTo>
                    <a:pt x="198" y="309"/>
                  </a:lnTo>
                  <a:lnTo>
                    <a:pt x="198" y="297"/>
                  </a:lnTo>
                  <a:lnTo>
                    <a:pt x="198" y="288"/>
                  </a:lnTo>
                  <a:lnTo>
                    <a:pt x="189" y="279"/>
                  </a:lnTo>
                  <a:lnTo>
                    <a:pt x="177" y="270"/>
                  </a:lnTo>
                  <a:lnTo>
                    <a:pt x="171" y="261"/>
                  </a:lnTo>
                  <a:lnTo>
                    <a:pt x="168" y="252"/>
                  </a:lnTo>
                  <a:lnTo>
                    <a:pt x="168" y="243"/>
                  </a:lnTo>
                  <a:lnTo>
                    <a:pt x="168" y="234"/>
                  </a:lnTo>
                  <a:lnTo>
                    <a:pt x="168" y="225"/>
                  </a:lnTo>
                  <a:lnTo>
                    <a:pt x="168" y="216"/>
                  </a:lnTo>
                  <a:lnTo>
                    <a:pt x="159" y="207"/>
                  </a:lnTo>
                  <a:lnTo>
                    <a:pt x="153" y="198"/>
                  </a:lnTo>
                  <a:lnTo>
                    <a:pt x="147" y="189"/>
                  </a:lnTo>
                  <a:lnTo>
                    <a:pt x="135" y="183"/>
                  </a:lnTo>
                  <a:lnTo>
                    <a:pt x="132" y="174"/>
                  </a:lnTo>
                  <a:lnTo>
                    <a:pt x="126" y="165"/>
                  </a:lnTo>
                  <a:lnTo>
                    <a:pt x="120" y="156"/>
                  </a:lnTo>
                  <a:lnTo>
                    <a:pt x="117" y="147"/>
                  </a:lnTo>
                  <a:lnTo>
                    <a:pt x="114" y="135"/>
                  </a:lnTo>
                  <a:lnTo>
                    <a:pt x="111" y="126"/>
                  </a:lnTo>
                  <a:lnTo>
                    <a:pt x="108" y="117"/>
                  </a:lnTo>
                  <a:lnTo>
                    <a:pt x="102" y="108"/>
                  </a:lnTo>
                  <a:lnTo>
                    <a:pt x="102" y="96"/>
                  </a:lnTo>
                  <a:lnTo>
                    <a:pt x="99" y="84"/>
                  </a:lnTo>
                  <a:lnTo>
                    <a:pt x="96" y="75"/>
                  </a:lnTo>
                  <a:lnTo>
                    <a:pt x="96" y="66"/>
                  </a:lnTo>
                  <a:lnTo>
                    <a:pt x="96" y="57"/>
                  </a:lnTo>
                  <a:lnTo>
                    <a:pt x="96" y="48"/>
                  </a:lnTo>
                  <a:lnTo>
                    <a:pt x="96" y="36"/>
                  </a:lnTo>
                  <a:lnTo>
                    <a:pt x="96" y="27"/>
                  </a:lnTo>
                  <a:lnTo>
                    <a:pt x="96" y="18"/>
                  </a:lnTo>
                  <a:lnTo>
                    <a:pt x="96" y="9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4" y="3"/>
                  </a:lnTo>
                  <a:lnTo>
                    <a:pt x="123" y="9"/>
                  </a:lnTo>
                  <a:lnTo>
                    <a:pt x="126" y="18"/>
                  </a:lnTo>
                  <a:lnTo>
                    <a:pt x="129" y="30"/>
                  </a:lnTo>
                  <a:lnTo>
                    <a:pt x="132" y="42"/>
                  </a:lnTo>
                  <a:lnTo>
                    <a:pt x="135" y="51"/>
                  </a:lnTo>
                  <a:lnTo>
                    <a:pt x="141" y="60"/>
                  </a:lnTo>
                  <a:lnTo>
                    <a:pt x="144" y="69"/>
                  </a:lnTo>
                  <a:lnTo>
                    <a:pt x="153" y="75"/>
                  </a:lnTo>
                  <a:lnTo>
                    <a:pt x="159" y="84"/>
                  </a:lnTo>
                  <a:lnTo>
                    <a:pt x="168" y="90"/>
                  </a:lnTo>
                  <a:lnTo>
                    <a:pt x="180" y="102"/>
                  </a:lnTo>
                  <a:lnTo>
                    <a:pt x="189" y="111"/>
                  </a:lnTo>
                  <a:lnTo>
                    <a:pt x="192" y="120"/>
                  </a:lnTo>
                  <a:lnTo>
                    <a:pt x="195" y="129"/>
                  </a:lnTo>
                  <a:lnTo>
                    <a:pt x="204" y="138"/>
                  </a:lnTo>
                  <a:lnTo>
                    <a:pt x="210" y="147"/>
                  </a:lnTo>
                  <a:lnTo>
                    <a:pt x="216" y="156"/>
                  </a:lnTo>
                  <a:lnTo>
                    <a:pt x="225" y="162"/>
                  </a:lnTo>
                  <a:lnTo>
                    <a:pt x="231" y="171"/>
                  </a:lnTo>
                  <a:lnTo>
                    <a:pt x="240" y="180"/>
                  </a:lnTo>
                  <a:lnTo>
                    <a:pt x="249" y="186"/>
                  </a:lnTo>
                  <a:lnTo>
                    <a:pt x="258" y="186"/>
                  </a:lnTo>
                  <a:lnTo>
                    <a:pt x="267" y="189"/>
                  </a:lnTo>
                  <a:lnTo>
                    <a:pt x="276" y="192"/>
                  </a:lnTo>
                  <a:lnTo>
                    <a:pt x="285" y="192"/>
                  </a:lnTo>
                  <a:lnTo>
                    <a:pt x="294" y="189"/>
                  </a:lnTo>
                  <a:lnTo>
                    <a:pt x="306" y="183"/>
                  </a:lnTo>
                  <a:lnTo>
                    <a:pt x="315" y="180"/>
                  </a:lnTo>
                  <a:lnTo>
                    <a:pt x="324" y="186"/>
                  </a:lnTo>
                  <a:lnTo>
                    <a:pt x="330" y="195"/>
                  </a:lnTo>
                  <a:lnTo>
                    <a:pt x="330" y="204"/>
                  </a:lnTo>
                  <a:lnTo>
                    <a:pt x="330" y="213"/>
                  </a:lnTo>
                  <a:lnTo>
                    <a:pt x="330" y="222"/>
                  </a:lnTo>
                  <a:lnTo>
                    <a:pt x="333" y="231"/>
                  </a:lnTo>
                  <a:lnTo>
                    <a:pt x="333" y="240"/>
                  </a:lnTo>
                  <a:lnTo>
                    <a:pt x="342" y="249"/>
                  </a:lnTo>
                  <a:lnTo>
                    <a:pt x="351" y="252"/>
                  </a:lnTo>
                  <a:lnTo>
                    <a:pt x="360" y="252"/>
                  </a:lnTo>
                  <a:lnTo>
                    <a:pt x="369" y="252"/>
                  </a:lnTo>
                  <a:lnTo>
                    <a:pt x="378" y="252"/>
                  </a:lnTo>
                  <a:lnTo>
                    <a:pt x="390" y="252"/>
                  </a:lnTo>
                  <a:lnTo>
                    <a:pt x="408" y="258"/>
                  </a:lnTo>
                  <a:lnTo>
                    <a:pt x="417" y="258"/>
                  </a:lnTo>
                  <a:lnTo>
                    <a:pt x="426" y="252"/>
                  </a:lnTo>
                  <a:lnTo>
                    <a:pt x="435" y="249"/>
                  </a:lnTo>
                  <a:lnTo>
                    <a:pt x="444" y="246"/>
                  </a:lnTo>
                  <a:lnTo>
                    <a:pt x="453" y="243"/>
                  </a:lnTo>
                  <a:lnTo>
                    <a:pt x="465" y="243"/>
                  </a:lnTo>
                  <a:lnTo>
                    <a:pt x="474" y="243"/>
                  </a:lnTo>
                  <a:lnTo>
                    <a:pt x="483" y="243"/>
                  </a:lnTo>
                  <a:lnTo>
                    <a:pt x="492" y="240"/>
                  </a:lnTo>
                  <a:lnTo>
                    <a:pt x="501" y="237"/>
                  </a:lnTo>
                  <a:lnTo>
                    <a:pt x="510" y="231"/>
                  </a:lnTo>
                  <a:lnTo>
                    <a:pt x="522" y="225"/>
                  </a:lnTo>
                  <a:lnTo>
                    <a:pt x="531" y="219"/>
                  </a:lnTo>
                  <a:lnTo>
                    <a:pt x="540" y="213"/>
                  </a:lnTo>
                  <a:lnTo>
                    <a:pt x="549" y="207"/>
                  </a:lnTo>
                  <a:lnTo>
                    <a:pt x="558" y="204"/>
                  </a:lnTo>
                  <a:lnTo>
                    <a:pt x="570" y="198"/>
                  </a:lnTo>
                  <a:lnTo>
                    <a:pt x="579" y="192"/>
                  </a:lnTo>
                  <a:lnTo>
                    <a:pt x="588" y="186"/>
                  </a:lnTo>
                  <a:lnTo>
                    <a:pt x="597" y="180"/>
                  </a:lnTo>
                  <a:lnTo>
                    <a:pt x="606" y="174"/>
                  </a:lnTo>
                  <a:lnTo>
                    <a:pt x="615" y="168"/>
                  </a:lnTo>
                  <a:lnTo>
                    <a:pt x="624" y="165"/>
                  </a:lnTo>
                  <a:lnTo>
                    <a:pt x="636" y="162"/>
                  </a:lnTo>
                  <a:lnTo>
                    <a:pt x="645" y="159"/>
                  </a:lnTo>
                  <a:lnTo>
                    <a:pt x="654" y="156"/>
                  </a:lnTo>
                  <a:lnTo>
                    <a:pt x="666" y="156"/>
                  </a:lnTo>
                  <a:lnTo>
                    <a:pt x="672" y="153"/>
                  </a:lnTo>
                  <a:lnTo>
                    <a:pt x="666" y="156"/>
                  </a:lnTo>
                  <a:lnTo>
                    <a:pt x="690" y="147"/>
                  </a:lnTo>
                  <a:lnTo>
                    <a:pt x="690" y="156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6" name="Freeform 32"/>
            <p:cNvSpPr>
              <a:spLocks/>
            </p:cNvSpPr>
            <p:nvPr/>
          </p:nvSpPr>
          <p:spPr bwMode="auto">
            <a:xfrm>
              <a:off x="511" y="1024"/>
              <a:ext cx="235" cy="387"/>
            </a:xfrm>
            <a:custGeom>
              <a:avLst/>
              <a:gdLst>
                <a:gd name="T0" fmla="*/ 208 w 235"/>
                <a:gd name="T1" fmla="*/ 36 h 387"/>
                <a:gd name="T2" fmla="*/ 194 w 235"/>
                <a:gd name="T3" fmla="*/ 22 h 387"/>
                <a:gd name="T4" fmla="*/ 176 w 235"/>
                <a:gd name="T5" fmla="*/ 18 h 387"/>
                <a:gd name="T6" fmla="*/ 158 w 235"/>
                <a:gd name="T7" fmla="*/ 8 h 387"/>
                <a:gd name="T8" fmla="*/ 140 w 235"/>
                <a:gd name="T9" fmla="*/ 8 h 387"/>
                <a:gd name="T10" fmla="*/ 116 w 235"/>
                <a:gd name="T11" fmla="*/ 0 h 387"/>
                <a:gd name="T12" fmla="*/ 98 w 235"/>
                <a:gd name="T13" fmla="*/ 0 h 387"/>
                <a:gd name="T14" fmla="*/ 82 w 235"/>
                <a:gd name="T15" fmla="*/ 20 h 387"/>
                <a:gd name="T16" fmla="*/ 68 w 235"/>
                <a:gd name="T17" fmla="*/ 30 h 387"/>
                <a:gd name="T18" fmla="*/ 50 w 235"/>
                <a:gd name="T19" fmla="*/ 34 h 387"/>
                <a:gd name="T20" fmla="*/ 38 w 235"/>
                <a:gd name="T21" fmla="*/ 50 h 387"/>
                <a:gd name="T22" fmla="*/ 24 w 235"/>
                <a:gd name="T23" fmla="*/ 66 h 387"/>
                <a:gd name="T24" fmla="*/ 6 w 235"/>
                <a:gd name="T25" fmla="*/ 82 h 387"/>
                <a:gd name="T26" fmla="*/ 0 w 235"/>
                <a:gd name="T27" fmla="*/ 104 h 387"/>
                <a:gd name="T28" fmla="*/ 10 w 235"/>
                <a:gd name="T29" fmla="*/ 122 h 387"/>
                <a:gd name="T30" fmla="*/ 18 w 235"/>
                <a:gd name="T31" fmla="*/ 144 h 387"/>
                <a:gd name="T32" fmla="*/ 6 w 235"/>
                <a:gd name="T33" fmla="*/ 160 h 387"/>
                <a:gd name="T34" fmla="*/ 2 w 235"/>
                <a:gd name="T35" fmla="*/ 178 h 387"/>
                <a:gd name="T36" fmla="*/ 16 w 235"/>
                <a:gd name="T37" fmla="*/ 196 h 387"/>
                <a:gd name="T38" fmla="*/ 22 w 235"/>
                <a:gd name="T39" fmla="*/ 228 h 387"/>
                <a:gd name="T40" fmla="*/ 14 w 235"/>
                <a:gd name="T41" fmla="*/ 248 h 387"/>
                <a:gd name="T42" fmla="*/ 8 w 235"/>
                <a:gd name="T43" fmla="*/ 270 h 387"/>
                <a:gd name="T44" fmla="*/ 4 w 235"/>
                <a:gd name="T45" fmla="*/ 296 h 387"/>
                <a:gd name="T46" fmla="*/ 4 w 235"/>
                <a:gd name="T47" fmla="*/ 316 h 387"/>
                <a:gd name="T48" fmla="*/ 4 w 235"/>
                <a:gd name="T49" fmla="*/ 338 h 387"/>
                <a:gd name="T50" fmla="*/ 24 w 235"/>
                <a:gd name="T51" fmla="*/ 356 h 387"/>
                <a:gd name="T52" fmla="*/ 42 w 235"/>
                <a:gd name="T53" fmla="*/ 362 h 387"/>
                <a:gd name="T54" fmla="*/ 60 w 235"/>
                <a:gd name="T55" fmla="*/ 362 h 387"/>
                <a:gd name="T56" fmla="*/ 78 w 235"/>
                <a:gd name="T57" fmla="*/ 372 h 387"/>
                <a:gd name="T58" fmla="*/ 96 w 235"/>
                <a:gd name="T59" fmla="*/ 382 h 387"/>
                <a:gd name="T60" fmla="*/ 120 w 235"/>
                <a:gd name="T61" fmla="*/ 386 h 387"/>
                <a:gd name="T62" fmla="*/ 138 w 235"/>
                <a:gd name="T63" fmla="*/ 378 h 387"/>
                <a:gd name="T64" fmla="*/ 158 w 235"/>
                <a:gd name="T65" fmla="*/ 368 h 387"/>
                <a:gd name="T66" fmla="*/ 178 w 235"/>
                <a:gd name="T67" fmla="*/ 368 h 387"/>
                <a:gd name="T68" fmla="*/ 196 w 235"/>
                <a:gd name="T69" fmla="*/ 362 h 387"/>
                <a:gd name="T70" fmla="*/ 208 w 235"/>
                <a:gd name="T71" fmla="*/ 342 h 387"/>
                <a:gd name="T72" fmla="*/ 220 w 235"/>
                <a:gd name="T73" fmla="*/ 324 h 387"/>
                <a:gd name="T74" fmla="*/ 228 w 235"/>
                <a:gd name="T75" fmla="*/ 304 h 387"/>
                <a:gd name="T76" fmla="*/ 224 w 235"/>
                <a:gd name="T77" fmla="*/ 286 h 387"/>
                <a:gd name="T78" fmla="*/ 218 w 235"/>
                <a:gd name="T79" fmla="*/ 268 h 387"/>
                <a:gd name="T80" fmla="*/ 224 w 235"/>
                <a:gd name="T81" fmla="*/ 246 h 387"/>
                <a:gd name="T82" fmla="*/ 232 w 235"/>
                <a:gd name="T83" fmla="*/ 226 h 387"/>
                <a:gd name="T84" fmla="*/ 232 w 235"/>
                <a:gd name="T85" fmla="*/ 208 h 387"/>
                <a:gd name="T86" fmla="*/ 216 w 235"/>
                <a:gd name="T87" fmla="*/ 190 h 387"/>
                <a:gd name="T88" fmla="*/ 208 w 235"/>
                <a:gd name="T89" fmla="*/ 170 h 387"/>
                <a:gd name="T90" fmla="*/ 218 w 235"/>
                <a:gd name="T91" fmla="*/ 154 h 387"/>
                <a:gd name="T92" fmla="*/ 228 w 235"/>
                <a:gd name="T93" fmla="*/ 136 h 387"/>
                <a:gd name="T94" fmla="*/ 222 w 235"/>
                <a:gd name="T95" fmla="*/ 118 h 387"/>
                <a:gd name="T96" fmla="*/ 208 w 235"/>
                <a:gd name="T97" fmla="*/ 98 h 387"/>
                <a:gd name="T98" fmla="*/ 210 w 235"/>
                <a:gd name="T99" fmla="*/ 78 h 387"/>
                <a:gd name="T100" fmla="*/ 220 w 235"/>
                <a:gd name="T101" fmla="*/ 60 h 387"/>
                <a:gd name="T102" fmla="*/ 216 w 235"/>
                <a:gd name="T103" fmla="*/ 42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5"/>
                <a:gd name="T157" fmla="*/ 0 h 387"/>
                <a:gd name="T158" fmla="*/ 235 w 235"/>
                <a:gd name="T159" fmla="*/ 387 h 3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5" h="387">
                  <a:moveTo>
                    <a:pt x="216" y="42"/>
                  </a:moveTo>
                  <a:lnTo>
                    <a:pt x="214" y="42"/>
                  </a:lnTo>
                  <a:lnTo>
                    <a:pt x="208" y="36"/>
                  </a:lnTo>
                  <a:lnTo>
                    <a:pt x="206" y="30"/>
                  </a:lnTo>
                  <a:lnTo>
                    <a:pt x="202" y="24"/>
                  </a:lnTo>
                  <a:lnTo>
                    <a:pt x="194" y="22"/>
                  </a:lnTo>
                  <a:lnTo>
                    <a:pt x="188" y="22"/>
                  </a:lnTo>
                  <a:lnTo>
                    <a:pt x="182" y="20"/>
                  </a:lnTo>
                  <a:lnTo>
                    <a:pt x="176" y="18"/>
                  </a:lnTo>
                  <a:lnTo>
                    <a:pt x="170" y="14"/>
                  </a:lnTo>
                  <a:lnTo>
                    <a:pt x="164" y="10"/>
                  </a:lnTo>
                  <a:lnTo>
                    <a:pt x="158" y="8"/>
                  </a:lnTo>
                  <a:lnTo>
                    <a:pt x="152" y="8"/>
                  </a:lnTo>
                  <a:lnTo>
                    <a:pt x="146" y="8"/>
                  </a:lnTo>
                  <a:lnTo>
                    <a:pt x="140" y="8"/>
                  </a:lnTo>
                  <a:lnTo>
                    <a:pt x="134" y="8"/>
                  </a:lnTo>
                  <a:lnTo>
                    <a:pt x="122" y="2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86" y="6"/>
                  </a:lnTo>
                  <a:lnTo>
                    <a:pt x="86" y="14"/>
                  </a:lnTo>
                  <a:lnTo>
                    <a:pt x="82" y="20"/>
                  </a:lnTo>
                  <a:lnTo>
                    <a:pt x="80" y="26"/>
                  </a:lnTo>
                  <a:lnTo>
                    <a:pt x="74" y="30"/>
                  </a:lnTo>
                  <a:lnTo>
                    <a:pt x="68" y="30"/>
                  </a:lnTo>
                  <a:lnTo>
                    <a:pt x="62" y="32"/>
                  </a:lnTo>
                  <a:lnTo>
                    <a:pt x="56" y="34"/>
                  </a:lnTo>
                  <a:lnTo>
                    <a:pt x="50" y="34"/>
                  </a:lnTo>
                  <a:lnTo>
                    <a:pt x="42" y="36"/>
                  </a:lnTo>
                  <a:lnTo>
                    <a:pt x="38" y="42"/>
                  </a:lnTo>
                  <a:lnTo>
                    <a:pt x="38" y="50"/>
                  </a:lnTo>
                  <a:lnTo>
                    <a:pt x="38" y="56"/>
                  </a:lnTo>
                  <a:lnTo>
                    <a:pt x="30" y="62"/>
                  </a:lnTo>
                  <a:lnTo>
                    <a:pt x="24" y="66"/>
                  </a:lnTo>
                  <a:lnTo>
                    <a:pt x="18" y="70"/>
                  </a:lnTo>
                  <a:lnTo>
                    <a:pt x="10" y="74"/>
                  </a:lnTo>
                  <a:lnTo>
                    <a:pt x="6" y="82"/>
                  </a:lnTo>
                  <a:lnTo>
                    <a:pt x="2" y="90"/>
                  </a:lnTo>
                  <a:lnTo>
                    <a:pt x="0" y="98"/>
                  </a:lnTo>
                  <a:lnTo>
                    <a:pt x="0" y="104"/>
                  </a:lnTo>
                  <a:lnTo>
                    <a:pt x="0" y="110"/>
                  </a:lnTo>
                  <a:lnTo>
                    <a:pt x="4" y="116"/>
                  </a:lnTo>
                  <a:lnTo>
                    <a:pt x="10" y="122"/>
                  </a:lnTo>
                  <a:lnTo>
                    <a:pt x="16" y="130"/>
                  </a:lnTo>
                  <a:lnTo>
                    <a:pt x="18" y="138"/>
                  </a:lnTo>
                  <a:lnTo>
                    <a:pt x="18" y="144"/>
                  </a:lnTo>
                  <a:lnTo>
                    <a:pt x="16" y="150"/>
                  </a:lnTo>
                  <a:lnTo>
                    <a:pt x="10" y="154"/>
                  </a:lnTo>
                  <a:lnTo>
                    <a:pt x="6" y="160"/>
                  </a:lnTo>
                  <a:lnTo>
                    <a:pt x="4" y="166"/>
                  </a:lnTo>
                  <a:lnTo>
                    <a:pt x="2" y="172"/>
                  </a:lnTo>
                  <a:lnTo>
                    <a:pt x="2" y="178"/>
                  </a:lnTo>
                  <a:lnTo>
                    <a:pt x="2" y="184"/>
                  </a:lnTo>
                  <a:lnTo>
                    <a:pt x="8" y="190"/>
                  </a:lnTo>
                  <a:lnTo>
                    <a:pt x="16" y="196"/>
                  </a:lnTo>
                  <a:lnTo>
                    <a:pt x="22" y="212"/>
                  </a:lnTo>
                  <a:lnTo>
                    <a:pt x="22" y="220"/>
                  </a:lnTo>
                  <a:lnTo>
                    <a:pt x="22" y="228"/>
                  </a:lnTo>
                  <a:lnTo>
                    <a:pt x="20" y="234"/>
                  </a:lnTo>
                  <a:lnTo>
                    <a:pt x="18" y="242"/>
                  </a:lnTo>
                  <a:lnTo>
                    <a:pt x="14" y="248"/>
                  </a:lnTo>
                  <a:lnTo>
                    <a:pt x="12" y="256"/>
                  </a:lnTo>
                  <a:lnTo>
                    <a:pt x="10" y="264"/>
                  </a:lnTo>
                  <a:lnTo>
                    <a:pt x="8" y="270"/>
                  </a:lnTo>
                  <a:lnTo>
                    <a:pt x="4" y="280"/>
                  </a:lnTo>
                  <a:lnTo>
                    <a:pt x="4" y="288"/>
                  </a:lnTo>
                  <a:lnTo>
                    <a:pt x="4" y="296"/>
                  </a:lnTo>
                  <a:lnTo>
                    <a:pt x="4" y="304"/>
                  </a:lnTo>
                  <a:lnTo>
                    <a:pt x="4" y="310"/>
                  </a:lnTo>
                  <a:lnTo>
                    <a:pt x="4" y="316"/>
                  </a:lnTo>
                  <a:lnTo>
                    <a:pt x="4" y="322"/>
                  </a:lnTo>
                  <a:lnTo>
                    <a:pt x="4" y="330"/>
                  </a:lnTo>
                  <a:lnTo>
                    <a:pt x="4" y="338"/>
                  </a:lnTo>
                  <a:lnTo>
                    <a:pt x="10" y="346"/>
                  </a:lnTo>
                  <a:lnTo>
                    <a:pt x="18" y="354"/>
                  </a:lnTo>
                  <a:lnTo>
                    <a:pt x="24" y="356"/>
                  </a:lnTo>
                  <a:lnTo>
                    <a:pt x="30" y="358"/>
                  </a:lnTo>
                  <a:lnTo>
                    <a:pt x="36" y="362"/>
                  </a:lnTo>
                  <a:lnTo>
                    <a:pt x="42" y="362"/>
                  </a:lnTo>
                  <a:lnTo>
                    <a:pt x="48" y="362"/>
                  </a:lnTo>
                  <a:lnTo>
                    <a:pt x="54" y="362"/>
                  </a:lnTo>
                  <a:lnTo>
                    <a:pt x="60" y="362"/>
                  </a:lnTo>
                  <a:lnTo>
                    <a:pt x="66" y="362"/>
                  </a:lnTo>
                  <a:lnTo>
                    <a:pt x="72" y="366"/>
                  </a:lnTo>
                  <a:lnTo>
                    <a:pt x="78" y="372"/>
                  </a:lnTo>
                  <a:lnTo>
                    <a:pt x="84" y="376"/>
                  </a:lnTo>
                  <a:lnTo>
                    <a:pt x="90" y="380"/>
                  </a:lnTo>
                  <a:lnTo>
                    <a:pt x="96" y="382"/>
                  </a:lnTo>
                  <a:lnTo>
                    <a:pt x="104" y="386"/>
                  </a:lnTo>
                  <a:lnTo>
                    <a:pt x="112" y="386"/>
                  </a:lnTo>
                  <a:lnTo>
                    <a:pt x="120" y="386"/>
                  </a:lnTo>
                  <a:lnTo>
                    <a:pt x="126" y="386"/>
                  </a:lnTo>
                  <a:lnTo>
                    <a:pt x="132" y="384"/>
                  </a:lnTo>
                  <a:lnTo>
                    <a:pt x="138" y="378"/>
                  </a:lnTo>
                  <a:lnTo>
                    <a:pt x="144" y="374"/>
                  </a:lnTo>
                  <a:lnTo>
                    <a:pt x="152" y="368"/>
                  </a:lnTo>
                  <a:lnTo>
                    <a:pt x="158" y="368"/>
                  </a:lnTo>
                  <a:lnTo>
                    <a:pt x="164" y="368"/>
                  </a:lnTo>
                  <a:lnTo>
                    <a:pt x="172" y="368"/>
                  </a:lnTo>
                  <a:lnTo>
                    <a:pt x="178" y="368"/>
                  </a:lnTo>
                  <a:lnTo>
                    <a:pt x="184" y="366"/>
                  </a:lnTo>
                  <a:lnTo>
                    <a:pt x="190" y="364"/>
                  </a:lnTo>
                  <a:lnTo>
                    <a:pt x="196" y="362"/>
                  </a:lnTo>
                  <a:lnTo>
                    <a:pt x="204" y="354"/>
                  </a:lnTo>
                  <a:lnTo>
                    <a:pt x="208" y="348"/>
                  </a:lnTo>
                  <a:lnTo>
                    <a:pt x="208" y="342"/>
                  </a:lnTo>
                  <a:lnTo>
                    <a:pt x="210" y="336"/>
                  </a:lnTo>
                  <a:lnTo>
                    <a:pt x="216" y="330"/>
                  </a:lnTo>
                  <a:lnTo>
                    <a:pt x="220" y="324"/>
                  </a:lnTo>
                  <a:lnTo>
                    <a:pt x="226" y="316"/>
                  </a:lnTo>
                  <a:lnTo>
                    <a:pt x="228" y="310"/>
                  </a:lnTo>
                  <a:lnTo>
                    <a:pt x="228" y="304"/>
                  </a:lnTo>
                  <a:lnTo>
                    <a:pt x="228" y="298"/>
                  </a:lnTo>
                  <a:lnTo>
                    <a:pt x="228" y="292"/>
                  </a:lnTo>
                  <a:lnTo>
                    <a:pt x="224" y="286"/>
                  </a:lnTo>
                  <a:lnTo>
                    <a:pt x="220" y="280"/>
                  </a:lnTo>
                  <a:lnTo>
                    <a:pt x="218" y="274"/>
                  </a:lnTo>
                  <a:lnTo>
                    <a:pt x="218" y="268"/>
                  </a:lnTo>
                  <a:lnTo>
                    <a:pt x="218" y="260"/>
                  </a:lnTo>
                  <a:lnTo>
                    <a:pt x="220" y="252"/>
                  </a:lnTo>
                  <a:lnTo>
                    <a:pt x="224" y="246"/>
                  </a:lnTo>
                  <a:lnTo>
                    <a:pt x="228" y="238"/>
                  </a:lnTo>
                  <a:lnTo>
                    <a:pt x="230" y="232"/>
                  </a:lnTo>
                  <a:lnTo>
                    <a:pt x="232" y="226"/>
                  </a:lnTo>
                  <a:lnTo>
                    <a:pt x="234" y="220"/>
                  </a:lnTo>
                  <a:lnTo>
                    <a:pt x="234" y="214"/>
                  </a:lnTo>
                  <a:lnTo>
                    <a:pt x="232" y="208"/>
                  </a:lnTo>
                  <a:lnTo>
                    <a:pt x="228" y="200"/>
                  </a:lnTo>
                  <a:lnTo>
                    <a:pt x="222" y="194"/>
                  </a:lnTo>
                  <a:lnTo>
                    <a:pt x="216" y="190"/>
                  </a:lnTo>
                  <a:lnTo>
                    <a:pt x="210" y="186"/>
                  </a:lnTo>
                  <a:lnTo>
                    <a:pt x="208" y="178"/>
                  </a:lnTo>
                  <a:lnTo>
                    <a:pt x="208" y="170"/>
                  </a:lnTo>
                  <a:lnTo>
                    <a:pt x="210" y="162"/>
                  </a:lnTo>
                  <a:lnTo>
                    <a:pt x="212" y="156"/>
                  </a:lnTo>
                  <a:lnTo>
                    <a:pt x="218" y="154"/>
                  </a:lnTo>
                  <a:lnTo>
                    <a:pt x="222" y="148"/>
                  </a:lnTo>
                  <a:lnTo>
                    <a:pt x="226" y="142"/>
                  </a:lnTo>
                  <a:lnTo>
                    <a:pt x="228" y="136"/>
                  </a:lnTo>
                  <a:lnTo>
                    <a:pt x="228" y="130"/>
                  </a:lnTo>
                  <a:lnTo>
                    <a:pt x="226" y="124"/>
                  </a:lnTo>
                  <a:lnTo>
                    <a:pt x="222" y="118"/>
                  </a:lnTo>
                  <a:lnTo>
                    <a:pt x="216" y="110"/>
                  </a:lnTo>
                  <a:lnTo>
                    <a:pt x="212" y="104"/>
                  </a:lnTo>
                  <a:lnTo>
                    <a:pt x="208" y="98"/>
                  </a:lnTo>
                  <a:lnTo>
                    <a:pt x="206" y="92"/>
                  </a:lnTo>
                  <a:lnTo>
                    <a:pt x="206" y="86"/>
                  </a:lnTo>
                  <a:lnTo>
                    <a:pt x="210" y="78"/>
                  </a:lnTo>
                  <a:lnTo>
                    <a:pt x="216" y="72"/>
                  </a:lnTo>
                  <a:lnTo>
                    <a:pt x="220" y="66"/>
                  </a:lnTo>
                  <a:lnTo>
                    <a:pt x="220" y="60"/>
                  </a:lnTo>
                  <a:lnTo>
                    <a:pt x="220" y="54"/>
                  </a:lnTo>
                  <a:lnTo>
                    <a:pt x="220" y="48"/>
                  </a:lnTo>
                  <a:lnTo>
                    <a:pt x="216" y="42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7" name="Freeform 33"/>
            <p:cNvSpPr>
              <a:spLocks/>
            </p:cNvSpPr>
            <p:nvPr/>
          </p:nvSpPr>
          <p:spPr bwMode="auto">
            <a:xfrm>
              <a:off x="727" y="109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8" name="Freeform 34"/>
            <p:cNvSpPr>
              <a:spLocks/>
            </p:cNvSpPr>
            <p:nvPr/>
          </p:nvSpPr>
          <p:spPr bwMode="auto">
            <a:xfrm>
              <a:off x="507" y="1024"/>
              <a:ext cx="240" cy="387"/>
            </a:xfrm>
            <a:custGeom>
              <a:avLst/>
              <a:gdLst>
                <a:gd name="T0" fmla="*/ 171 w 240"/>
                <a:gd name="T1" fmla="*/ 43 h 387"/>
                <a:gd name="T2" fmla="*/ 195 w 240"/>
                <a:gd name="T3" fmla="*/ 58 h 387"/>
                <a:gd name="T4" fmla="*/ 184 w 240"/>
                <a:gd name="T5" fmla="*/ 87 h 387"/>
                <a:gd name="T6" fmla="*/ 200 w 240"/>
                <a:gd name="T7" fmla="*/ 111 h 387"/>
                <a:gd name="T8" fmla="*/ 213 w 240"/>
                <a:gd name="T9" fmla="*/ 129 h 387"/>
                <a:gd name="T10" fmla="*/ 186 w 240"/>
                <a:gd name="T11" fmla="*/ 148 h 387"/>
                <a:gd name="T12" fmla="*/ 184 w 240"/>
                <a:gd name="T13" fmla="*/ 172 h 387"/>
                <a:gd name="T14" fmla="*/ 193 w 240"/>
                <a:gd name="T15" fmla="*/ 199 h 387"/>
                <a:gd name="T16" fmla="*/ 203 w 240"/>
                <a:gd name="T17" fmla="*/ 230 h 387"/>
                <a:gd name="T18" fmla="*/ 179 w 240"/>
                <a:gd name="T19" fmla="*/ 259 h 387"/>
                <a:gd name="T20" fmla="*/ 172 w 240"/>
                <a:gd name="T21" fmla="*/ 290 h 387"/>
                <a:gd name="T22" fmla="*/ 152 w 240"/>
                <a:gd name="T23" fmla="*/ 319 h 387"/>
                <a:gd name="T24" fmla="*/ 130 w 240"/>
                <a:gd name="T25" fmla="*/ 305 h 387"/>
                <a:gd name="T26" fmla="*/ 102 w 240"/>
                <a:gd name="T27" fmla="*/ 295 h 387"/>
                <a:gd name="T28" fmla="*/ 79 w 240"/>
                <a:gd name="T29" fmla="*/ 326 h 387"/>
                <a:gd name="T30" fmla="*/ 55 w 240"/>
                <a:gd name="T31" fmla="*/ 325 h 387"/>
                <a:gd name="T32" fmla="*/ 20 w 240"/>
                <a:gd name="T33" fmla="*/ 322 h 387"/>
                <a:gd name="T34" fmla="*/ 29 w 240"/>
                <a:gd name="T35" fmla="*/ 304 h 387"/>
                <a:gd name="T36" fmla="*/ 43 w 240"/>
                <a:gd name="T37" fmla="*/ 280 h 387"/>
                <a:gd name="T38" fmla="*/ 59 w 240"/>
                <a:gd name="T39" fmla="*/ 257 h 387"/>
                <a:gd name="T40" fmla="*/ 49 w 240"/>
                <a:gd name="T41" fmla="*/ 222 h 387"/>
                <a:gd name="T42" fmla="*/ 38 w 240"/>
                <a:gd name="T43" fmla="*/ 190 h 387"/>
                <a:gd name="T44" fmla="*/ 49 w 240"/>
                <a:gd name="T45" fmla="*/ 159 h 387"/>
                <a:gd name="T46" fmla="*/ 49 w 240"/>
                <a:gd name="T47" fmla="*/ 128 h 387"/>
                <a:gd name="T48" fmla="*/ 74 w 240"/>
                <a:gd name="T49" fmla="*/ 115 h 387"/>
                <a:gd name="T50" fmla="*/ 97 w 240"/>
                <a:gd name="T51" fmla="*/ 110 h 387"/>
                <a:gd name="T52" fmla="*/ 81 w 240"/>
                <a:gd name="T53" fmla="*/ 81 h 387"/>
                <a:gd name="T54" fmla="*/ 101 w 240"/>
                <a:gd name="T55" fmla="*/ 65 h 387"/>
                <a:gd name="T56" fmla="*/ 120 w 240"/>
                <a:gd name="T57" fmla="*/ 37 h 387"/>
                <a:gd name="T58" fmla="*/ 154 w 240"/>
                <a:gd name="T59" fmla="*/ 30 h 387"/>
                <a:gd name="T60" fmla="*/ 177 w 240"/>
                <a:gd name="T61" fmla="*/ 15 h 387"/>
                <a:gd name="T62" fmla="*/ 144 w 240"/>
                <a:gd name="T63" fmla="*/ 7 h 387"/>
                <a:gd name="T64" fmla="*/ 109 w 240"/>
                <a:gd name="T65" fmla="*/ 0 h 387"/>
                <a:gd name="T66" fmla="*/ 84 w 240"/>
                <a:gd name="T67" fmla="*/ 18 h 387"/>
                <a:gd name="T68" fmla="*/ 55 w 240"/>
                <a:gd name="T69" fmla="*/ 33 h 387"/>
                <a:gd name="T70" fmla="*/ 34 w 240"/>
                <a:gd name="T71" fmla="*/ 59 h 387"/>
                <a:gd name="T72" fmla="*/ 7 w 240"/>
                <a:gd name="T73" fmla="*/ 85 h 387"/>
                <a:gd name="T74" fmla="*/ 5 w 240"/>
                <a:gd name="T75" fmla="*/ 117 h 387"/>
                <a:gd name="T76" fmla="*/ 19 w 240"/>
                <a:gd name="T77" fmla="*/ 148 h 387"/>
                <a:gd name="T78" fmla="*/ 6 w 240"/>
                <a:gd name="T79" fmla="*/ 178 h 387"/>
                <a:gd name="T80" fmla="*/ 24 w 240"/>
                <a:gd name="T81" fmla="*/ 207 h 387"/>
                <a:gd name="T82" fmla="*/ 20 w 240"/>
                <a:gd name="T83" fmla="*/ 240 h 387"/>
                <a:gd name="T84" fmla="*/ 9 w 240"/>
                <a:gd name="T85" fmla="*/ 274 h 387"/>
                <a:gd name="T86" fmla="*/ 3 w 240"/>
                <a:gd name="T87" fmla="*/ 307 h 387"/>
                <a:gd name="T88" fmla="*/ 8 w 240"/>
                <a:gd name="T89" fmla="*/ 340 h 387"/>
                <a:gd name="T90" fmla="*/ 38 w 240"/>
                <a:gd name="T91" fmla="*/ 359 h 387"/>
                <a:gd name="T92" fmla="*/ 71 w 240"/>
                <a:gd name="T93" fmla="*/ 362 h 387"/>
                <a:gd name="T94" fmla="*/ 101 w 240"/>
                <a:gd name="T95" fmla="*/ 382 h 387"/>
                <a:gd name="T96" fmla="*/ 134 w 240"/>
                <a:gd name="T97" fmla="*/ 382 h 387"/>
                <a:gd name="T98" fmla="*/ 166 w 240"/>
                <a:gd name="T99" fmla="*/ 368 h 387"/>
                <a:gd name="T100" fmla="*/ 187 w 240"/>
                <a:gd name="T101" fmla="*/ 364 h 387"/>
                <a:gd name="T102" fmla="*/ 211 w 240"/>
                <a:gd name="T103" fmla="*/ 345 h 387"/>
                <a:gd name="T104" fmla="*/ 230 w 240"/>
                <a:gd name="T105" fmla="*/ 317 h 387"/>
                <a:gd name="T106" fmla="*/ 226 w 240"/>
                <a:gd name="T107" fmla="*/ 286 h 387"/>
                <a:gd name="T108" fmla="*/ 221 w 240"/>
                <a:gd name="T109" fmla="*/ 254 h 387"/>
                <a:gd name="T110" fmla="*/ 239 w 240"/>
                <a:gd name="T111" fmla="*/ 222 h 387"/>
                <a:gd name="T112" fmla="*/ 222 w 240"/>
                <a:gd name="T113" fmla="*/ 193 h 387"/>
                <a:gd name="T114" fmla="*/ 214 w 240"/>
                <a:gd name="T115" fmla="*/ 161 h 387"/>
                <a:gd name="T116" fmla="*/ 230 w 240"/>
                <a:gd name="T117" fmla="*/ 134 h 387"/>
                <a:gd name="T118" fmla="*/ 219 w 240"/>
                <a:gd name="T119" fmla="*/ 102 h 387"/>
                <a:gd name="T120" fmla="*/ 219 w 240"/>
                <a:gd name="T121" fmla="*/ 74 h 387"/>
                <a:gd name="T122" fmla="*/ 222 w 240"/>
                <a:gd name="T123" fmla="*/ 41 h 387"/>
                <a:gd name="T124" fmla="*/ 196 w 240"/>
                <a:gd name="T125" fmla="*/ 21 h 3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0"/>
                <a:gd name="T190" fmla="*/ 0 h 387"/>
                <a:gd name="T191" fmla="*/ 240 w 240"/>
                <a:gd name="T192" fmla="*/ 387 h 3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0" h="387">
                  <a:moveTo>
                    <a:pt x="172" y="18"/>
                  </a:moveTo>
                  <a:lnTo>
                    <a:pt x="176" y="18"/>
                  </a:lnTo>
                  <a:lnTo>
                    <a:pt x="174" y="20"/>
                  </a:lnTo>
                  <a:lnTo>
                    <a:pt x="174" y="22"/>
                  </a:lnTo>
                  <a:lnTo>
                    <a:pt x="174" y="25"/>
                  </a:lnTo>
                  <a:lnTo>
                    <a:pt x="174" y="28"/>
                  </a:lnTo>
                  <a:lnTo>
                    <a:pt x="174" y="31"/>
                  </a:lnTo>
                  <a:lnTo>
                    <a:pt x="172" y="35"/>
                  </a:lnTo>
                  <a:lnTo>
                    <a:pt x="171" y="37"/>
                  </a:lnTo>
                  <a:lnTo>
                    <a:pt x="171" y="40"/>
                  </a:lnTo>
                  <a:lnTo>
                    <a:pt x="171" y="43"/>
                  </a:lnTo>
                  <a:lnTo>
                    <a:pt x="173" y="45"/>
                  </a:lnTo>
                  <a:lnTo>
                    <a:pt x="176" y="46"/>
                  </a:lnTo>
                  <a:lnTo>
                    <a:pt x="179" y="46"/>
                  </a:lnTo>
                  <a:lnTo>
                    <a:pt x="182" y="46"/>
                  </a:lnTo>
                  <a:lnTo>
                    <a:pt x="182" y="49"/>
                  </a:lnTo>
                  <a:lnTo>
                    <a:pt x="182" y="52"/>
                  </a:lnTo>
                  <a:lnTo>
                    <a:pt x="185" y="53"/>
                  </a:lnTo>
                  <a:lnTo>
                    <a:pt x="188" y="55"/>
                  </a:lnTo>
                  <a:lnTo>
                    <a:pt x="191" y="55"/>
                  </a:lnTo>
                  <a:lnTo>
                    <a:pt x="194" y="55"/>
                  </a:lnTo>
                  <a:lnTo>
                    <a:pt x="195" y="58"/>
                  </a:lnTo>
                  <a:lnTo>
                    <a:pt x="193" y="61"/>
                  </a:lnTo>
                  <a:lnTo>
                    <a:pt x="190" y="64"/>
                  </a:lnTo>
                  <a:lnTo>
                    <a:pt x="187" y="66"/>
                  </a:lnTo>
                  <a:lnTo>
                    <a:pt x="184" y="68"/>
                  </a:lnTo>
                  <a:lnTo>
                    <a:pt x="184" y="71"/>
                  </a:lnTo>
                  <a:lnTo>
                    <a:pt x="184" y="73"/>
                  </a:lnTo>
                  <a:lnTo>
                    <a:pt x="184" y="76"/>
                  </a:lnTo>
                  <a:lnTo>
                    <a:pt x="186" y="79"/>
                  </a:lnTo>
                  <a:lnTo>
                    <a:pt x="187" y="82"/>
                  </a:lnTo>
                  <a:lnTo>
                    <a:pt x="187" y="85"/>
                  </a:lnTo>
                  <a:lnTo>
                    <a:pt x="184" y="87"/>
                  </a:lnTo>
                  <a:lnTo>
                    <a:pt x="183" y="90"/>
                  </a:lnTo>
                  <a:lnTo>
                    <a:pt x="182" y="93"/>
                  </a:lnTo>
                  <a:lnTo>
                    <a:pt x="182" y="96"/>
                  </a:lnTo>
                  <a:lnTo>
                    <a:pt x="185" y="96"/>
                  </a:lnTo>
                  <a:lnTo>
                    <a:pt x="188" y="97"/>
                  </a:lnTo>
                  <a:lnTo>
                    <a:pt x="190" y="100"/>
                  </a:lnTo>
                  <a:lnTo>
                    <a:pt x="190" y="104"/>
                  </a:lnTo>
                  <a:lnTo>
                    <a:pt x="190" y="106"/>
                  </a:lnTo>
                  <a:lnTo>
                    <a:pt x="193" y="109"/>
                  </a:lnTo>
                  <a:lnTo>
                    <a:pt x="197" y="111"/>
                  </a:lnTo>
                  <a:lnTo>
                    <a:pt x="200" y="111"/>
                  </a:lnTo>
                  <a:lnTo>
                    <a:pt x="203" y="111"/>
                  </a:lnTo>
                  <a:lnTo>
                    <a:pt x="206" y="111"/>
                  </a:lnTo>
                  <a:lnTo>
                    <a:pt x="209" y="111"/>
                  </a:lnTo>
                  <a:lnTo>
                    <a:pt x="212" y="111"/>
                  </a:lnTo>
                  <a:lnTo>
                    <a:pt x="214" y="114"/>
                  </a:lnTo>
                  <a:lnTo>
                    <a:pt x="217" y="117"/>
                  </a:lnTo>
                  <a:lnTo>
                    <a:pt x="219" y="120"/>
                  </a:lnTo>
                  <a:lnTo>
                    <a:pt x="220" y="123"/>
                  </a:lnTo>
                  <a:lnTo>
                    <a:pt x="219" y="126"/>
                  </a:lnTo>
                  <a:lnTo>
                    <a:pt x="216" y="128"/>
                  </a:lnTo>
                  <a:lnTo>
                    <a:pt x="213" y="129"/>
                  </a:lnTo>
                  <a:lnTo>
                    <a:pt x="210" y="129"/>
                  </a:lnTo>
                  <a:lnTo>
                    <a:pt x="206" y="129"/>
                  </a:lnTo>
                  <a:lnTo>
                    <a:pt x="202" y="129"/>
                  </a:lnTo>
                  <a:lnTo>
                    <a:pt x="199" y="130"/>
                  </a:lnTo>
                  <a:lnTo>
                    <a:pt x="196" y="133"/>
                  </a:lnTo>
                  <a:lnTo>
                    <a:pt x="196" y="137"/>
                  </a:lnTo>
                  <a:lnTo>
                    <a:pt x="196" y="139"/>
                  </a:lnTo>
                  <a:lnTo>
                    <a:pt x="196" y="142"/>
                  </a:lnTo>
                  <a:lnTo>
                    <a:pt x="193" y="144"/>
                  </a:lnTo>
                  <a:lnTo>
                    <a:pt x="189" y="147"/>
                  </a:lnTo>
                  <a:lnTo>
                    <a:pt x="186" y="148"/>
                  </a:lnTo>
                  <a:lnTo>
                    <a:pt x="183" y="149"/>
                  </a:lnTo>
                  <a:lnTo>
                    <a:pt x="180" y="150"/>
                  </a:lnTo>
                  <a:lnTo>
                    <a:pt x="177" y="151"/>
                  </a:lnTo>
                  <a:lnTo>
                    <a:pt x="174" y="153"/>
                  </a:lnTo>
                  <a:lnTo>
                    <a:pt x="174" y="156"/>
                  </a:lnTo>
                  <a:lnTo>
                    <a:pt x="174" y="159"/>
                  </a:lnTo>
                  <a:lnTo>
                    <a:pt x="174" y="162"/>
                  </a:lnTo>
                  <a:lnTo>
                    <a:pt x="176" y="165"/>
                  </a:lnTo>
                  <a:lnTo>
                    <a:pt x="178" y="168"/>
                  </a:lnTo>
                  <a:lnTo>
                    <a:pt x="181" y="171"/>
                  </a:lnTo>
                  <a:lnTo>
                    <a:pt x="184" y="172"/>
                  </a:lnTo>
                  <a:lnTo>
                    <a:pt x="184" y="175"/>
                  </a:lnTo>
                  <a:lnTo>
                    <a:pt x="183" y="179"/>
                  </a:lnTo>
                  <a:lnTo>
                    <a:pt x="182" y="181"/>
                  </a:lnTo>
                  <a:lnTo>
                    <a:pt x="182" y="184"/>
                  </a:lnTo>
                  <a:lnTo>
                    <a:pt x="185" y="186"/>
                  </a:lnTo>
                  <a:lnTo>
                    <a:pt x="185" y="189"/>
                  </a:lnTo>
                  <a:lnTo>
                    <a:pt x="185" y="192"/>
                  </a:lnTo>
                  <a:lnTo>
                    <a:pt x="185" y="195"/>
                  </a:lnTo>
                  <a:lnTo>
                    <a:pt x="188" y="196"/>
                  </a:lnTo>
                  <a:lnTo>
                    <a:pt x="191" y="197"/>
                  </a:lnTo>
                  <a:lnTo>
                    <a:pt x="193" y="199"/>
                  </a:lnTo>
                  <a:lnTo>
                    <a:pt x="194" y="202"/>
                  </a:lnTo>
                  <a:lnTo>
                    <a:pt x="194" y="205"/>
                  </a:lnTo>
                  <a:lnTo>
                    <a:pt x="194" y="208"/>
                  </a:lnTo>
                  <a:lnTo>
                    <a:pt x="194" y="211"/>
                  </a:lnTo>
                  <a:lnTo>
                    <a:pt x="194" y="214"/>
                  </a:lnTo>
                  <a:lnTo>
                    <a:pt x="195" y="217"/>
                  </a:lnTo>
                  <a:lnTo>
                    <a:pt x="197" y="219"/>
                  </a:lnTo>
                  <a:lnTo>
                    <a:pt x="200" y="221"/>
                  </a:lnTo>
                  <a:lnTo>
                    <a:pt x="201" y="223"/>
                  </a:lnTo>
                  <a:lnTo>
                    <a:pt x="202" y="226"/>
                  </a:lnTo>
                  <a:lnTo>
                    <a:pt x="203" y="230"/>
                  </a:lnTo>
                  <a:lnTo>
                    <a:pt x="203" y="232"/>
                  </a:lnTo>
                  <a:lnTo>
                    <a:pt x="201" y="235"/>
                  </a:lnTo>
                  <a:lnTo>
                    <a:pt x="198" y="237"/>
                  </a:lnTo>
                  <a:lnTo>
                    <a:pt x="195" y="239"/>
                  </a:lnTo>
                  <a:lnTo>
                    <a:pt x="192" y="241"/>
                  </a:lnTo>
                  <a:lnTo>
                    <a:pt x="189" y="243"/>
                  </a:lnTo>
                  <a:lnTo>
                    <a:pt x="187" y="246"/>
                  </a:lnTo>
                  <a:lnTo>
                    <a:pt x="184" y="249"/>
                  </a:lnTo>
                  <a:lnTo>
                    <a:pt x="181" y="252"/>
                  </a:lnTo>
                  <a:lnTo>
                    <a:pt x="180" y="255"/>
                  </a:lnTo>
                  <a:lnTo>
                    <a:pt x="179" y="259"/>
                  </a:lnTo>
                  <a:lnTo>
                    <a:pt x="179" y="262"/>
                  </a:lnTo>
                  <a:lnTo>
                    <a:pt x="179" y="266"/>
                  </a:lnTo>
                  <a:lnTo>
                    <a:pt x="179" y="269"/>
                  </a:lnTo>
                  <a:lnTo>
                    <a:pt x="179" y="274"/>
                  </a:lnTo>
                  <a:lnTo>
                    <a:pt x="180" y="277"/>
                  </a:lnTo>
                  <a:lnTo>
                    <a:pt x="181" y="280"/>
                  </a:lnTo>
                  <a:lnTo>
                    <a:pt x="181" y="283"/>
                  </a:lnTo>
                  <a:lnTo>
                    <a:pt x="181" y="286"/>
                  </a:lnTo>
                  <a:lnTo>
                    <a:pt x="178" y="287"/>
                  </a:lnTo>
                  <a:lnTo>
                    <a:pt x="175" y="288"/>
                  </a:lnTo>
                  <a:lnTo>
                    <a:pt x="172" y="290"/>
                  </a:lnTo>
                  <a:lnTo>
                    <a:pt x="170" y="293"/>
                  </a:lnTo>
                  <a:lnTo>
                    <a:pt x="169" y="297"/>
                  </a:lnTo>
                  <a:lnTo>
                    <a:pt x="169" y="299"/>
                  </a:lnTo>
                  <a:lnTo>
                    <a:pt x="169" y="302"/>
                  </a:lnTo>
                  <a:lnTo>
                    <a:pt x="169" y="305"/>
                  </a:lnTo>
                  <a:lnTo>
                    <a:pt x="167" y="309"/>
                  </a:lnTo>
                  <a:lnTo>
                    <a:pt x="166" y="311"/>
                  </a:lnTo>
                  <a:lnTo>
                    <a:pt x="163" y="314"/>
                  </a:lnTo>
                  <a:lnTo>
                    <a:pt x="159" y="316"/>
                  </a:lnTo>
                  <a:lnTo>
                    <a:pt x="156" y="319"/>
                  </a:lnTo>
                  <a:lnTo>
                    <a:pt x="152" y="319"/>
                  </a:lnTo>
                  <a:lnTo>
                    <a:pt x="150" y="319"/>
                  </a:lnTo>
                  <a:lnTo>
                    <a:pt x="147" y="317"/>
                  </a:lnTo>
                  <a:lnTo>
                    <a:pt x="144" y="316"/>
                  </a:lnTo>
                  <a:lnTo>
                    <a:pt x="140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2" y="317"/>
                  </a:lnTo>
                  <a:lnTo>
                    <a:pt x="131" y="314"/>
                  </a:lnTo>
                  <a:lnTo>
                    <a:pt x="130" y="312"/>
                  </a:lnTo>
                  <a:lnTo>
                    <a:pt x="130" y="308"/>
                  </a:lnTo>
                  <a:lnTo>
                    <a:pt x="130" y="305"/>
                  </a:lnTo>
                  <a:lnTo>
                    <a:pt x="130" y="302"/>
                  </a:lnTo>
                  <a:lnTo>
                    <a:pt x="130" y="300"/>
                  </a:lnTo>
                  <a:lnTo>
                    <a:pt x="127" y="297"/>
                  </a:lnTo>
                  <a:lnTo>
                    <a:pt x="123" y="294"/>
                  </a:lnTo>
                  <a:lnTo>
                    <a:pt x="119" y="292"/>
                  </a:lnTo>
                  <a:lnTo>
                    <a:pt x="117" y="292"/>
                  </a:lnTo>
                  <a:lnTo>
                    <a:pt x="114" y="292"/>
                  </a:lnTo>
                  <a:lnTo>
                    <a:pt x="111" y="292"/>
                  </a:lnTo>
                  <a:lnTo>
                    <a:pt x="108" y="292"/>
                  </a:lnTo>
                  <a:lnTo>
                    <a:pt x="105" y="294"/>
                  </a:lnTo>
                  <a:lnTo>
                    <a:pt x="102" y="295"/>
                  </a:lnTo>
                  <a:lnTo>
                    <a:pt x="99" y="297"/>
                  </a:lnTo>
                  <a:lnTo>
                    <a:pt x="96" y="299"/>
                  </a:lnTo>
                  <a:lnTo>
                    <a:pt x="93" y="301"/>
                  </a:lnTo>
                  <a:lnTo>
                    <a:pt x="91" y="304"/>
                  </a:lnTo>
                  <a:lnTo>
                    <a:pt x="88" y="307"/>
                  </a:lnTo>
                  <a:lnTo>
                    <a:pt x="87" y="310"/>
                  </a:lnTo>
                  <a:lnTo>
                    <a:pt x="85" y="313"/>
                  </a:lnTo>
                  <a:lnTo>
                    <a:pt x="84" y="316"/>
                  </a:lnTo>
                  <a:lnTo>
                    <a:pt x="83" y="319"/>
                  </a:lnTo>
                  <a:lnTo>
                    <a:pt x="82" y="322"/>
                  </a:lnTo>
                  <a:lnTo>
                    <a:pt x="79" y="326"/>
                  </a:lnTo>
                  <a:lnTo>
                    <a:pt x="76" y="331"/>
                  </a:lnTo>
                  <a:lnTo>
                    <a:pt x="73" y="334"/>
                  </a:lnTo>
                  <a:lnTo>
                    <a:pt x="70" y="336"/>
                  </a:lnTo>
                  <a:lnTo>
                    <a:pt x="67" y="336"/>
                  </a:lnTo>
                  <a:lnTo>
                    <a:pt x="64" y="336"/>
                  </a:lnTo>
                  <a:lnTo>
                    <a:pt x="61" y="336"/>
                  </a:lnTo>
                  <a:lnTo>
                    <a:pt x="58" y="335"/>
                  </a:lnTo>
                  <a:lnTo>
                    <a:pt x="57" y="333"/>
                  </a:lnTo>
                  <a:lnTo>
                    <a:pt x="58" y="329"/>
                  </a:lnTo>
                  <a:lnTo>
                    <a:pt x="58" y="327"/>
                  </a:lnTo>
                  <a:lnTo>
                    <a:pt x="55" y="325"/>
                  </a:lnTo>
                  <a:lnTo>
                    <a:pt x="51" y="325"/>
                  </a:lnTo>
                  <a:lnTo>
                    <a:pt x="48" y="325"/>
                  </a:lnTo>
                  <a:lnTo>
                    <a:pt x="45" y="325"/>
                  </a:lnTo>
                  <a:lnTo>
                    <a:pt x="40" y="325"/>
                  </a:lnTo>
                  <a:lnTo>
                    <a:pt x="37" y="325"/>
                  </a:lnTo>
                  <a:lnTo>
                    <a:pt x="33" y="325"/>
                  </a:lnTo>
                  <a:lnTo>
                    <a:pt x="30" y="326"/>
                  </a:lnTo>
                  <a:lnTo>
                    <a:pt x="27" y="327"/>
                  </a:lnTo>
                  <a:lnTo>
                    <a:pt x="24" y="327"/>
                  </a:lnTo>
                  <a:lnTo>
                    <a:pt x="21" y="325"/>
                  </a:lnTo>
                  <a:lnTo>
                    <a:pt x="20" y="322"/>
                  </a:lnTo>
                  <a:lnTo>
                    <a:pt x="19" y="319"/>
                  </a:lnTo>
                  <a:lnTo>
                    <a:pt x="18" y="316"/>
                  </a:lnTo>
                  <a:lnTo>
                    <a:pt x="15" y="314"/>
                  </a:lnTo>
                  <a:lnTo>
                    <a:pt x="13" y="312"/>
                  </a:lnTo>
                  <a:lnTo>
                    <a:pt x="13" y="308"/>
                  </a:lnTo>
                  <a:lnTo>
                    <a:pt x="14" y="306"/>
                  </a:lnTo>
                  <a:lnTo>
                    <a:pt x="17" y="304"/>
                  </a:lnTo>
                  <a:lnTo>
                    <a:pt x="20" y="304"/>
                  </a:lnTo>
                  <a:lnTo>
                    <a:pt x="23" y="304"/>
                  </a:lnTo>
                  <a:lnTo>
                    <a:pt x="26" y="304"/>
                  </a:lnTo>
                  <a:lnTo>
                    <a:pt x="29" y="304"/>
                  </a:lnTo>
                  <a:lnTo>
                    <a:pt x="32" y="304"/>
                  </a:lnTo>
                  <a:lnTo>
                    <a:pt x="35" y="304"/>
                  </a:lnTo>
                  <a:lnTo>
                    <a:pt x="38" y="302"/>
                  </a:lnTo>
                  <a:lnTo>
                    <a:pt x="41" y="301"/>
                  </a:lnTo>
                  <a:lnTo>
                    <a:pt x="44" y="298"/>
                  </a:lnTo>
                  <a:lnTo>
                    <a:pt x="44" y="295"/>
                  </a:lnTo>
                  <a:lnTo>
                    <a:pt x="44" y="292"/>
                  </a:lnTo>
                  <a:lnTo>
                    <a:pt x="44" y="289"/>
                  </a:lnTo>
                  <a:lnTo>
                    <a:pt x="42" y="286"/>
                  </a:lnTo>
                  <a:lnTo>
                    <a:pt x="42" y="283"/>
                  </a:lnTo>
                  <a:lnTo>
                    <a:pt x="43" y="280"/>
                  </a:lnTo>
                  <a:lnTo>
                    <a:pt x="46" y="280"/>
                  </a:lnTo>
                  <a:lnTo>
                    <a:pt x="49" y="278"/>
                  </a:lnTo>
                  <a:lnTo>
                    <a:pt x="52" y="277"/>
                  </a:lnTo>
                  <a:lnTo>
                    <a:pt x="55" y="275"/>
                  </a:lnTo>
                  <a:lnTo>
                    <a:pt x="58" y="274"/>
                  </a:lnTo>
                  <a:lnTo>
                    <a:pt x="61" y="271"/>
                  </a:lnTo>
                  <a:lnTo>
                    <a:pt x="62" y="268"/>
                  </a:lnTo>
                  <a:lnTo>
                    <a:pt x="62" y="265"/>
                  </a:lnTo>
                  <a:lnTo>
                    <a:pt x="62" y="262"/>
                  </a:lnTo>
                  <a:lnTo>
                    <a:pt x="61" y="259"/>
                  </a:lnTo>
                  <a:lnTo>
                    <a:pt x="59" y="257"/>
                  </a:lnTo>
                  <a:lnTo>
                    <a:pt x="57" y="254"/>
                  </a:lnTo>
                  <a:lnTo>
                    <a:pt x="55" y="251"/>
                  </a:lnTo>
                  <a:lnTo>
                    <a:pt x="55" y="248"/>
                  </a:lnTo>
                  <a:lnTo>
                    <a:pt x="55" y="245"/>
                  </a:lnTo>
                  <a:lnTo>
                    <a:pt x="53" y="242"/>
                  </a:lnTo>
                  <a:lnTo>
                    <a:pt x="51" y="240"/>
                  </a:lnTo>
                  <a:lnTo>
                    <a:pt x="48" y="237"/>
                  </a:lnTo>
                  <a:lnTo>
                    <a:pt x="46" y="234"/>
                  </a:lnTo>
                  <a:lnTo>
                    <a:pt x="46" y="230"/>
                  </a:lnTo>
                  <a:lnTo>
                    <a:pt x="47" y="227"/>
                  </a:lnTo>
                  <a:lnTo>
                    <a:pt x="49" y="222"/>
                  </a:lnTo>
                  <a:lnTo>
                    <a:pt x="50" y="219"/>
                  </a:lnTo>
                  <a:lnTo>
                    <a:pt x="50" y="216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50" y="207"/>
                  </a:lnTo>
                  <a:lnTo>
                    <a:pt x="49" y="204"/>
                  </a:lnTo>
                  <a:lnTo>
                    <a:pt x="48" y="201"/>
                  </a:lnTo>
                  <a:lnTo>
                    <a:pt x="45" y="199"/>
                  </a:lnTo>
                  <a:lnTo>
                    <a:pt x="42" y="197"/>
                  </a:lnTo>
                  <a:lnTo>
                    <a:pt x="40" y="194"/>
                  </a:lnTo>
                  <a:lnTo>
                    <a:pt x="38" y="190"/>
                  </a:lnTo>
                  <a:lnTo>
                    <a:pt x="37" y="188"/>
                  </a:lnTo>
                  <a:lnTo>
                    <a:pt x="36" y="185"/>
                  </a:lnTo>
                  <a:lnTo>
                    <a:pt x="37" y="182"/>
                  </a:lnTo>
                  <a:lnTo>
                    <a:pt x="39" y="179"/>
                  </a:lnTo>
                  <a:lnTo>
                    <a:pt x="40" y="176"/>
                  </a:lnTo>
                  <a:lnTo>
                    <a:pt x="41" y="173"/>
                  </a:lnTo>
                  <a:lnTo>
                    <a:pt x="42" y="170"/>
                  </a:lnTo>
                  <a:lnTo>
                    <a:pt x="43" y="167"/>
                  </a:lnTo>
                  <a:lnTo>
                    <a:pt x="46" y="165"/>
                  </a:lnTo>
                  <a:lnTo>
                    <a:pt x="47" y="162"/>
                  </a:lnTo>
                  <a:lnTo>
                    <a:pt x="49" y="159"/>
                  </a:lnTo>
                  <a:lnTo>
                    <a:pt x="52" y="157"/>
                  </a:lnTo>
                  <a:lnTo>
                    <a:pt x="52" y="155"/>
                  </a:lnTo>
                  <a:lnTo>
                    <a:pt x="53" y="152"/>
                  </a:lnTo>
                  <a:lnTo>
                    <a:pt x="53" y="149"/>
                  </a:lnTo>
                  <a:lnTo>
                    <a:pt x="54" y="146"/>
                  </a:lnTo>
                  <a:lnTo>
                    <a:pt x="54" y="143"/>
                  </a:lnTo>
                  <a:lnTo>
                    <a:pt x="54" y="140"/>
                  </a:lnTo>
                  <a:lnTo>
                    <a:pt x="52" y="137"/>
                  </a:lnTo>
                  <a:lnTo>
                    <a:pt x="52" y="134"/>
                  </a:lnTo>
                  <a:lnTo>
                    <a:pt x="50" y="130"/>
                  </a:lnTo>
                  <a:lnTo>
                    <a:pt x="49" y="128"/>
                  </a:lnTo>
                  <a:lnTo>
                    <a:pt x="49" y="125"/>
                  </a:lnTo>
                  <a:lnTo>
                    <a:pt x="49" y="121"/>
                  </a:lnTo>
                  <a:lnTo>
                    <a:pt x="50" y="119"/>
                  </a:lnTo>
                  <a:lnTo>
                    <a:pt x="53" y="117"/>
                  </a:lnTo>
                  <a:lnTo>
                    <a:pt x="57" y="116"/>
                  </a:lnTo>
                  <a:lnTo>
                    <a:pt x="59" y="116"/>
                  </a:lnTo>
                  <a:lnTo>
                    <a:pt x="62" y="116"/>
                  </a:lnTo>
                  <a:lnTo>
                    <a:pt x="65" y="117"/>
                  </a:lnTo>
                  <a:lnTo>
                    <a:pt x="69" y="117"/>
                  </a:lnTo>
                  <a:lnTo>
                    <a:pt x="72" y="115"/>
                  </a:lnTo>
                  <a:lnTo>
                    <a:pt x="74" y="115"/>
                  </a:lnTo>
                  <a:lnTo>
                    <a:pt x="77" y="115"/>
                  </a:lnTo>
                  <a:lnTo>
                    <a:pt x="80" y="117"/>
                  </a:lnTo>
                  <a:lnTo>
                    <a:pt x="83" y="120"/>
                  </a:lnTo>
                  <a:lnTo>
                    <a:pt x="86" y="122"/>
                  </a:lnTo>
                  <a:lnTo>
                    <a:pt x="89" y="123"/>
                  </a:lnTo>
                  <a:lnTo>
                    <a:pt x="92" y="123"/>
                  </a:lnTo>
                  <a:lnTo>
                    <a:pt x="96" y="122"/>
                  </a:lnTo>
                  <a:lnTo>
                    <a:pt x="98" y="119"/>
                  </a:lnTo>
                  <a:lnTo>
                    <a:pt x="98" y="116"/>
                  </a:lnTo>
                  <a:lnTo>
                    <a:pt x="98" y="113"/>
                  </a:lnTo>
                  <a:lnTo>
                    <a:pt x="97" y="110"/>
                  </a:lnTo>
                  <a:lnTo>
                    <a:pt x="94" y="107"/>
                  </a:lnTo>
                  <a:lnTo>
                    <a:pt x="91" y="105"/>
                  </a:lnTo>
                  <a:lnTo>
                    <a:pt x="88" y="102"/>
                  </a:lnTo>
                  <a:lnTo>
                    <a:pt x="88" y="99"/>
                  </a:lnTo>
                  <a:lnTo>
                    <a:pt x="88" y="96"/>
                  </a:lnTo>
                  <a:lnTo>
                    <a:pt x="88" y="93"/>
                  </a:lnTo>
                  <a:lnTo>
                    <a:pt x="88" y="90"/>
                  </a:lnTo>
                  <a:lnTo>
                    <a:pt x="88" y="87"/>
                  </a:lnTo>
                  <a:lnTo>
                    <a:pt x="86" y="84"/>
                  </a:lnTo>
                  <a:lnTo>
                    <a:pt x="84" y="84"/>
                  </a:lnTo>
                  <a:lnTo>
                    <a:pt x="81" y="81"/>
                  </a:lnTo>
                  <a:lnTo>
                    <a:pt x="79" y="78"/>
                  </a:lnTo>
                  <a:lnTo>
                    <a:pt x="78" y="75"/>
                  </a:lnTo>
                  <a:lnTo>
                    <a:pt x="78" y="72"/>
                  </a:lnTo>
                  <a:lnTo>
                    <a:pt x="80" y="71"/>
                  </a:lnTo>
                  <a:lnTo>
                    <a:pt x="83" y="69"/>
                  </a:lnTo>
                  <a:lnTo>
                    <a:pt x="86" y="68"/>
                  </a:lnTo>
                  <a:lnTo>
                    <a:pt x="89" y="66"/>
                  </a:lnTo>
                  <a:lnTo>
                    <a:pt x="92" y="66"/>
                  </a:lnTo>
                  <a:lnTo>
                    <a:pt x="95" y="66"/>
                  </a:lnTo>
                  <a:lnTo>
                    <a:pt x="99" y="66"/>
                  </a:lnTo>
                  <a:lnTo>
                    <a:pt x="101" y="65"/>
                  </a:lnTo>
                  <a:lnTo>
                    <a:pt x="104" y="64"/>
                  </a:lnTo>
                  <a:lnTo>
                    <a:pt x="107" y="62"/>
                  </a:lnTo>
                  <a:lnTo>
                    <a:pt x="110" y="59"/>
                  </a:lnTo>
                  <a:lnTo>
                    <a:pt x="113" y="56"/>
                  </a:lnTo>
                  <a:lnTo>
                    <a:pt x="114" y="53"/>
                  </a:lnTo>
                  <a:lnTo>
                    <a:pt x="114" y="50"/>
                  </a:lnTo>
                  <a:lnTo>
                    <a:pt x="114" y="47"/>
                  </a:lnTo>
                  <a:lnTo>
                    <a:pt x="114" y="44"/>
                  </a:lnTo>
                  <a:lnTo>
                    <a:pt x="114" y="41"/>
                  </a:lnTo>
                  <a:lnTo>
                    <a:pt x="116" y="39"/>
                  </a:lnTo>
                  <a:lnTo>
                    <a:pt x="120" y="37"/>
                  </a:lnTo>
                  <a:lnTo>
                    <a:pt x="122" y="36"/>
                  </a:lnTo>
                  <a:lnTo>
                    <a:pt x="125" y="35"/>
                  </a:lnTo>
                  <a:lnTo>
                    <a:pt x="128" y="34"/>
                  </a:lnTo>
                  <a:lnTo>
                    <a:pt x="131" y="32"/>
                  </a:lnTo>
                  <a:lnTo>
                    <a:pt x="135" y="31"/>
                  </a:lnTo>
                  <a:lnTo>
                    <a:pt x="139" y="30"/>
                  </a:lnTo>
                  <a:lnTo>
                    <a:pt x="142" y="29"/>
                  </a:lnTo>
                  <a:lnTo>
                    <a:pt x="145" y="28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4" y="30"/>
                  </a:lnTo>
                  <a:lnTo>
                    <a:pt x="157" y="30"/>
                  </a:lnTo>
                  <a:lnTo>
                    <a:pt x="160" y="29"/>
                  </a:lnTo>
                  <a:lnTo>
                    <a:pt x="163" y="27"/>
                  </a:lnTo>
                  <a:lnTo>
                    <a:pt x="164" y="24"/>
                  </a:lnTo>
                  <a:lnTo>
                    <a:pt x="167" y="21"/>
                  </a:lnTo>
                  <a:lnTo>
                    <a:pt x="170" y="21"/>
                  </a:lnTo>
                  <a:lnTo>
                    <a:pt x="173" y="20"/>
                  </a:lnTo>
                  <a:lnTo>
                    <a:pt x="176" y="20"/>
                  </a:lnTo>
                  <a:lnTo>
                    <a:pt x="179" y="20"/>
                  </a:lnTo>
                  <a:lnTo>
                    <a:pt x="179" y="17"/>
                  </a:lnTo>
                  <a:lnTo>
                    <a:pt x="177" y="15"/>
                  </a:lnTo>
                  <a:lnTo>
                    <a:pt x="174" y="14"/>
                  </a:lnTo>
                  <a:lnTo>
                    <a:pt x="171" y="12"/>
                  </a:lnTo>
                  <a:lnTo>
                    <a:pt x="168" y="11"/>
                  </a:lnTo>
                  <a:lnTo>
                    <a:pt x="165" y="9"/>
                  </a:lnTo>
                  <a:lnTo>
                    <a:pt x="162" y="9"/>
                  </a:lnTo>
                  <a:lnTo>
                    <a:pt x="159" y="8"/>
                  </a:lnTo>
                  <a:lnTo>
                    <a:pt x="156" y="7"/>
                  </a:lnTo>
                  <a:lnTo>
                    <a:pt x="153" y="7"/>
                  </a:lnTo>
                  <a:lnTo>
                    <a:pt x="150" y="7"/>
                  </a:lnTo>
                  <a:lnTo>
                    <a:pt x="147" y="7"/>
                  </a:lnTo>
                  <a:lnTo>
                    <a:pt x="144" y="7"/>
                  </a:lnTo>
                  <a:lnTo>
                    <a:pt x="141" y="7"/>
                  </a:lnTo>
                  <a:lnTo>
                    <a:pt x="138" y="7"/>
                  </a:lnTo>
                  <a:lnTo>
                    <a:pt x="135" y="7"/>
                  </a:lnTo>
                  <a:lnTo>
                    <a:pt x="130" y="6"/>
                  </a:lnTo>
                  <a:lnTo>
                    <a:pt x="127" y="5"/>
                  </a:lnTo>
                  <a:lnTo>
                    <a:pt x="124" y="3"/>
                  </a:lnTo>
                  <a:lnTo>
                    <a:pt x="121" y="2"/>
                  </a:lnTo>
                  <a:lnTo>
                    <a:pt x="118" y="1"/>
                  </a:lnTo>
                  <a:lnTo>
                    <a:pt x="115" y="1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1" y="3"/>
                  </a:lnTo>
                  <a:lnTo>
                    <a:pt x="88" y="6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5"/>
                  </a:lnTo>
                  <a:lnTo>
                    <a:pt x="84" y="18"/>
                  </a:lnTo>
                  <a:lnTo>
                    <a:pt x="83" y="21"/>
                  </a:lnTo>
                  <a:lnTo>
                    <a:pt x="81" y="24"/>
                  </a:lnTo>
                  <a:lnTo>
                    <a:pt x="79" y="27"/>
                  </a:lnTo>
                  <a:lnTo>
                    <a:pt x="76" y="28"/>
                  </a:lnTo>
                  <a:lnTo>
                    <a:pt x="73" y="29"/>
                  </a:lnTo>
                  <a:lnTo>
                    <a:pt x="70" y="30"/>
                  </a:lnTo>
                  <a:lnTo>
                    <a:pt x="67" y="30"/>
                  </a:lnTo>
                  <a:lnTo>
                    <a:pt x="64" y="31"/>
                  </a:lnTo>
                  <a:lnTo>
                    <a:pt x="61" y="31"/>
                  </a:lnTo>
                  <a:lnTo>
                    <a:pt x="58" y="32"/>
                  </a:lnTo>
                  <a:lnTo>
                    <a:pt x="55" y="33"/>
                  </a:lnTo>
                  <a:lnTo>
                    <a:pt x="52" y="34"/>
                  </a:lnTo>
                  <a:lnTo>
                    <a:pt x="49" y="36"/>
                  </a:lnTo>
                  <a:lnTo>
                    <a:pt x="46" y="39"/>
                  </a:lnTo>
                  <a:lnTo>
                    <a:pt x="43" y="40"/>
                  </a:lnTo>
                  <a:lnTo>
                    <a:pt x="42" y="43"/>
                  </a:lnTo>
                  <a:lnTo>
                    <a:pt x="41" y="46"/>
                  </a:lnTo>
                  <a:lnTo>
                    <a:pt x="41" y="49"/>
                  </a:lnTo>
                  <a:lnTo>
                    <a:pt x="40" y="52"/>
                  </a:lnTo>
                  <a:lnTo>
                    <a:pt x="39" y="55"/>
                  </a:lnTo>
                  <a:lnTo>
                    <a:pt x="37" y="58"/>
                  </a:lnTo>
                  <a:lnTo>
                    <a:pt x="34" y="59"/>
                  </a:lnTo>
                  <a:lnTo>
                    <a:pt x="33" y="61"/>
                  </a:lnTo>
                  <a:lnTo>
                    <a:pt x="30" y="64"/>
                  </a:lnTo>
                  <a:lnTo>
                    <a:pt x="27" y="66"/>
                  </a:lnTo>
                  <a:lnTo>
                    <a:pt x="25" y="69"/>
                  </a:lnTo>
                  <a:lnTo>
                    <a:pt x="22" y="69"/>
                  </a:lnTo>
                  <a:lnTo>
                    <a:pt x="19" y="72"/>
                  </a:lnTo>
                  <a:lnTo>
                    <a:pt x="16" y="75"/>
                  </a:lnTo>
                  <a:lnTo>
                    <a:pt x="13" y="77"/>
                  </a:lnTo>
                  <a:lnTo>
                    <a:pt x="12" y="79"/>
                  </a:lnTo>
                  <a:lnTo>
                    <a:pt x="9" y="82"/>
                  </a:lnTo>
                  <a:lnTo>
                    <a:pt x="7" y="85"/>
                  </a:lnTo>
                  <a:lnTo>
                    <a:pt x="6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3" y="97"/>
                  </a:lnTo>
                  <a:lnTo>
                    <a:pt x="2" y="100"/>
                  </a:lnTo>
                  <a:lnTo>
                    <a:pt x="1" y="103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2" y="111"/>
                  </a:lnTo>
                  <a:lnTo>
                    <a:pt x="4" y="114"/>
                  </a:lnTo>
                  <a:lnTo>
                    <a:pt x="5" y="117"/>
                  </a:lnTo>
                  <a:lnTo>
                    <a:pt x="7" y="120"/>
                  </a:lnTo>
                  <a:lnTo>
                    <a:pt x="8" y="123"/>
                  </a:lnTo>
                  <a:lnTo>
                    <a:pt x="11" y="124"/>
                  </a:lnTo>
                  <a:lnTo>
                    <a:pt x="13" y="127"/>
                  </a:lnTo>
                  <a:lnTo>
                    <a:pt x="15" y="130"/>
                  </a:lnTo>
                  <a:lnTo>
                    <a:pt x="17" y="133"/>
                  </a:lnTo>
                  <a:lnTo>
                    <a:pt x="18" y="136"/>
                  </a:lnTo>
                  <a:lnTo>
                    <a:pt x="19" y="139"/>
                  </a:lnTo>
                  <a:lnTo>
                    <a:pt x="19" y="142"/>
                  </a:lnTo>
                  <a:lnTo>
                    <a:pt x="19" y="145"/>
                  </a:lnTo>
                  <a:lnTo>
                    <a:pt x="19" y="148"/>
                  </a:lnTo>
                  <a:lnTo>
                    <a:pt x="16" y="150"/>
                  </a:lnTo>
                  <a:lnTo>
                    <a:pt x="14" y="153"/>
                  </a:lnTo>
                  <a:lnTo>
                    <a:pt x="12" y="154"/>
                  </a:lnTo>
                  <a:lnTo>
                    <a:pt x="10" y="157"/>
                  </a:lnTo>
                  <a:lnTo>
                    <a:pt x="8" y="160"/>
                  </a:lnTo>
                  <a:lnTo>
                    <a:pt x="7" y="164"/>
                  </a:lnTo>
                  <a:lnTo>
                    <a:pt x="7" y="166"/>
                  </a:lnTo>
                  <a:lnTo>
                    <a:pt x="6" y="169"/>
                  </a:lnTo>
                  <a:lnTo>
                    <a:pt x="6" y="172"/>
                  </a:lnTo>
                  <a:lnTo>
                    <a:pt x="6" y="175"/>
                  </a:lnTo>
                  <a:lnTo>
                    <a:pt x="6" y="178"/>
                  </a:lnTo>
                  <a:lnTo>
                    <a:pt x="6" y="181"/>
                  </a:lnTo>
                  <a:lnTo>
                    <a:pt x="6" y="184"/>
                  </a:lnTo>
                  <a:lnTo>
                    <a:pt x="7" y="187"/>
                  </a:lnTo>
                  <a:lnTo>
                    <a:pt x="10" y="189"/>
                  </a:lnTo>
                  <a:lnTo>
                    <a:pt x="11" y="192"/>
                  </a:lnTo>
                  <a:lnTo>
                    <a:pt x="14" y="194"/>
                  </a:lnTo>
                  <a:lnTo>
                    <a:pt x="16" y="196"/>
                  </a:lnTo>
                  <a:lnTo>
                    <a:pt x="19" y="198"/>
                  </a:lnTo>
                  <a:lnTo>
                    <a:pt x="20" y="201"/>
                  </a:lnTo>
                  <a:lnTo>
                    <a:pt x="22" y="204"/>
                  </a:lnTo>
                  <a:lnTo>
                    <a:pt x="24" y="207"/>
                  </a:lnTo>
                  <a:lnTo>
                    <a:pt x="25" y="210"/>
                  </a:lnTo>
                  <a:lnTo>
                    <a:pt x="25" y="213"/>
                  </a:lnTo>
                  <a:lnTo>
                    <a:pt x="25" y="216"/>
                  </a:lnTo>
                  <a:lnTo>
                    <a:pt x="25" y="219"/>
                  </a:lnTo>
                  <a:lnTo>
                    <a:pt x="25" y="222"/>
                  </a:lnTo>
                  <a:lnTo>
                    <a:pt x="25" y="225"/>
                  </a:lnTo>
                  <a:lnTo>
                    <a:pt x="25" y="228"/>
                  </a:lnTo>
                  <a:lnTo>
                    <a:pt x="24" y="231"/>
                  </a:lnTo>
                  <a:lnTo>
                    <a:pt x="22" y="234"/>
                  </a:lnTo>
                  <a:lnTo>
                    <a:pt x="21" y="237"/>
                  </a:lnTo>
                  <a:lnTo>
                    <a:pt x="20" y="240"/>
                  </a:lnTo>
                  <a:lnTo>
                    <a:pt x="20" y="243"/>
                  </a:lnTo>
                  <a:lnTo>
                    <a:pt x="20" y="246"/>
                  </a:lnTo>
                  <a:lnTo>
                    <a:pt x="19" y="249"/>
                  </a:lnTo>
                  <a:lnTo>
                    <a:pt x="17" y="252"/>
                  </a:lnTo>
                  <a:lnTo>
                    <a:pt x="16" y="255"/>
                  </a:lnTo>
                  <a:lnTo>
                    <a:pt x="13" y="258"/>
                  </a:lnTo>
                  <a:lnTo>
                    <a:pt x="13" y="260"/>
                  </a:lnTo>
                  <a:lnTo>
                    <a:pt x="12" y="264"/>
                  </a:lnTo>
                  <a:lnTo>
                    <a:pt x="11" y="268"/>
                  </a:lnTo>
                  <a:lnTo>
                    <a:pt x="10" y="271"/>
                  </a:lnTo>
                  <a:lnTo>
                    <a:pt x="9" y="274"/>
                  </a:lnTo>
                  <a:lnTo>
                    <a:pt x="8" y="277"/>
                  </a:lnTo>
                  <a:lnTo>
                    <a:pt x="7" y="280"/>
                  </a:lnTo>
                  <a:lnTo>
                    <a:pt x="5" y="283"/>
                  </a:lnTo>
                  <a:lnTo>
                    <a:pt x="4" y="286"/>
                  </a:lnTo>
                  <a:lnTo>
                    <a:pt x="3" y="289"/>
                  </a:lnTo>
                  <a:lnTo>
                    <a:pt x="3" y="292"/>
                  </a:lnTo>
                  <a:lnTo>
                    <a:pt x="3" y="295"/>
                  </a:lnTo>
                  <a:lnTo>
                    <a:pt x="3" y="298"/>
                  </a:lnTo>
                  <a:lnTo>
                    <a:pt x="3" y="301"/>
                  </a:lnTo>
                  <a:lnTo>
                    <a:pt x="3" y="304"/>
                  </a:lnTo>
                  <a:lnTo>
                    <a:pt x="3" y="307"/>
                  </a:lnTo>
                  <a:lnTo>
                    <a:pt x="4" y="310"/>
                  </a:lnTo>
                  <a:lnTo>
                    <a:pt x="4" y="313"/>
                  </a:lnTo>
                  <a:lnTo>
                    <a:pt x="4" y="316"/>
                  </a:lnTo>
                  <a:lnTo>
                    <a:pt x="5" y="319"/>
                  </a:lnTo>
                  <a:lnTo>
                    <a:pt x="5" y="322"/>
                  </a:lnTo>
                  <a:lnTo>
                    <a:pt x="5" y="325"/>
                  </a:lnTo>
                  <a:lnTo>
                    <a:pt x="5" y="328"/>
                  </a:lnTo>
                  <a:lnTo>
                    <a:pt x="5" y="331"/>
                  </a:lnTo>
                  <a:lnTo>
                    <a:pt x="5" y="334"/>
                  </a:lnTo>
                  <a:lnTo>
                    <a:pt x="7" y="337"/>
                  </a:lnTo>
                  <a:lnTo>
                    <a:pt x="8" y="340"/>
                  </a:lnTo>
                  <a:lnTo>
                    <a:pt x="10" y="343"/>
                  </a:lnTo>
                  <a:lnTo>
                    <a:pt x="13" y="345"/>
                  </a:lnTo>
                  <a:lnTo>
                    <a:pt x="15" y="348"/>
                  </a:lnTo>
                  <a:lnTo>
                    <a:pt x="17" y="349"/>
                  </a:lnTo>
                  <a:lnTo>
                    <a:pt x="20" y="351"/>
                  </a:lnTo>
                  <a:lnTo>
                    <a:pt x="23" y="352"/>
                  </a:lnTo>
                  <a:lnTo>
                    <a:pt x="27" y="355"/>
                  </a:lnTo>
                  <a:lnTo>
                    <a:pt x="29" y="355"/>
                  </a:lnTo>
                  <a:lnTo>
                    <a:pt x="33" y="357"/>
                  </a:lnTo>
                  <a:lnTo>
                    <a:pt x="35" y="358"/>
                  </a:lnTo>
                  <a:lnTo>
                    <a:pt x="38" y="359"/>
                  </a:lnTo>
                  <a:lnTo>
                    <a:pt x="41" y="360"/>
                  </a:lnTo>
                  <a:lnTo>
                    <a:pt x="44" y="360"/>
                  </a:lnTo>
                  <a:lnTo>
                    <a:pt x="47" y="361"/>
                  </a:lnTo>
                  <a:lnTo>
                    <a:pt x="50" y="361"/>
                  </a:lnTo>
                  <a:lnTo>
                    <a:pt x="53" y="361"/>
                  </a:lnTo>
                  <a:lnTo>
                    <a:pt x="56" y="361"/>
                  </a:lnTo>
                  <a:lnTo>
                    <a:pt x="60" y="361"/>
                  </a:lnTo>
                  <a:lnTo>
                    <a:pt x="62" y="361"/>
                  </a:lnTo>
                  <a:lnTo>
                    <a:pt x="65" y="361"/>
                  </a:lnTo>
                  <a:lnTo>
                    <a:pt x="68" y="361"/>
                  </a:lnTo>
                  <a:lnTo>
                    <a:pt x="71" y="362"/>
                  </a:lnTo>
                  <a:lnTo>
                    <a:pt x="74" y="364"/>
                  </a:lnTo>
                  <a:lnTo>
                    <a:pt x="77" y="367"/>
                  </a:lnTo>
                  <a:lnTo>
                    <a:pt x="80" y="368"/>
                  </a:lnTo>
                  <a:lnTo>
                    <a:pt x="83" y="369"/>
                  </a:lnTo>
                  <a:lnTo>
                    <a:pt x="85" y="371"/>
                  </a:lnTo>
                  <a:lnTo>
                    <a:pt x="86" y="374"/>
                  </a:lnTo>
                  <a:lnTo>
                    <a:pt x="89" y="377"/>
                  </a:lnTo>
                  <a:lnTo>
                    <a:pt x="92" y="378"/>
                  </a:lnTo>
                  <a:lnTo>
                    <a:pt x="95" y="379"/>
                  </a:lnTo>
                  <a:lnTo>
                    <a:pt x="98" y="381"/>
                  </a:lnTo>
                  <a:lnTo>
                    <a:pt x="101" y="382"/>
                  </a:lnTo>
                  <a:lnTo>
                    <a:pt x="104" y="383"/>
                  </a:lnTo>
                  <a:lnTo>
                    <a:pt x="107" y="384"/>
                  </a:lnTo>
                  <a:lnTo>
                    <a:pt x="110" y="385"/>
                  </a:lnTo>
                  <a:lnTo>
                    <a:pt x="113" y="385"/>
                  </a:lnTo>
                  <a:lnTo>
                    <a:pt x="116" y="386"/>
                  </a:lnTo>
                  <a:lnTo>
                    <a:pt x="119" y="386"/>
                  </a:lnTo>
                  <a:lnTo>
                    <a:pt x="122" y="386"/>
                  </a:lnTo>
                  <a:lnTo>
                    <a:pt x="125" y="386"/>
                  </a:lnTo>
                  <a:lnTo>
                    <a:pt x="128" y="386"/>
                  </a:lnTo>
                  <a:lnTo>
                    <a:pt x="131" y="383"/>
                  </a:lnTo>
                  <a:lnTo>
                    <a:pt x="134" y="382"/>
                  </a:lnTo>
                  <a:lnTo>
                    <a:pt x="137" y="380"/>
                  </a:lnTo>
                  <a:lnTo>
                    <a:pt x="140" y="379"/>
                  </a:lnTo>
                  <a:lnTo>
                    <a:pt x="142" y="376"/>
                  </a:lnTo>
                  <a:lnTo>
                    <a:pt x="145" y="375"/>
                  </a:lnTo>
                  <a:lnTo>
                    <a:pt x="148" y="373"/>
                  </a:lnTo>
                  <a:lnTo>
                    <a:pt x="151" y="371"/>
                  </a:lnTo>
                  <a:lnTo>
                    <a:pt x="154" y="370"/>
                  </a:lnTo>
                  <a:lnTo>
                    <a:pt x="157" y="369"/>
                  </a:lnTo>
                  <a:lnTo>
                    <a:pt x="160" y="368"/>
                  </a:lnTo>
                  <a:lnTo>
                    <a:pt x="163" y="368"/>
                  </a:lnTo>
                  <a:lnTo>
                    <a:pt x="166" y="368"/>
                  </a:lnTo>
                  <a:lnTo>
                    <a:pt x="169" y="368"/>
                  </a:lnTo>
                  <a:lnTo>
                    <a:pt x="172" y="368"/>
                  </a:lnTo>
                  <a:lnTo>
                    <a:pt x="175" y="368"/>
                  </a:lnTo>
                  <a:lnTo>
                    <a:pt x="178" y="367"/>
                  </a:lnTo>
                  <a:lnTo>
                    <a:pt x="178" y="364"/>
                  </a:lnTo>
                  <a:lnTo>
                    <a:pt x="175" y="364"/>
                  </a:lnTo>
                  <a:lnTo>
                    <a:pt x="176" y="367"/>
                  </a:lnTo>
                  <a:lnTo>
                    <a:pt x="179" y="367"/>
                  </a:lnTo>
                  <a:lnTo>
                    <a:pt x="182" y="367"/>
                  </a:lnTo>
                  <a:lnTo>
                    <a:pt x="185" y="367"/>
                  </a:lnTo>
                  <a:lnTo>
                    <a:pt x="187" y="364"/>
                  </a:lnTo>
                  <a:lnTo>
                    <a:pt x="190" y="364"/>
                  </a:lnTo>
                  <a:lnTo>
                    <a:pt x="193" y="363"/>
                  </a:lnTo>
                  <a:lnTo>
                    <a:pt x="196" y="362"/>
                  </a:lnTo>
                  <a:lnTo>
                    <a:pt x="199" y="362"/>
                  </a:lnTo>
                  <a:lnTo>
                    <a:pt x="202" y="361"/>
                  </a:lnTo>
                  <a:lnTo>
                    <a:pt x="204" y="358"/>
                  </a:lnTo>
                  <a:lnTo>
                    <a:pt x="206" y="355"/>
                  </a:lnTo>
                  <a:lnTo>
                    <a:pt x="207" y="352"/>
                  </a:lnTo>
                  <a:lnTo>
                    <a:pt x="209" y="350"/>
                  </a:lnTo>
                  <a:lnTo>
                    <a:pt x="210" y="348"/>
                  </a:lnTo>
                  <a:lnTo>
                    <a:pt x="211" y="345"/>
                  </a:lnTo>
                  <a:lnTo>
                    <a:pt x="211" y="342"/>
                  </a:lnTo>
                  <a:lnTo>
                    <a:pt x="211" y="339"/>
                  </a:lnTo>
                  <a:lnTo>
                    <a:pt x="211" y="335"/>
                  </a:lnTo>
                  <a:lnTo>
                    <a:pt x="214" y="334"/>
                  </a:lnTo>
                  <a:lnTo>
                    <a:pt x="215" y="331"/>
                  </a:lnTo>
                  <a:lnTo>
                    <a:pt x="218" y="330"/>
                  </a:lnTo>
                  <a:lnTo>
                    <a:pt x="221" y="327"/>
                  </a:lnTo>
                  <a:lnTo>
                    <a:pt x="224" y="325"/>
                  </a:lnTo>
                  <a:lnTo>
                    <a:pt x="226" y="322"/>
                  </a:lnTo>
                  <a:lnTo>
                    <a:pt x="229" y="320"/>
                  </a:lnTo>
                  <a:lnTo>
                    <a:pt x="230" y="317"/>
                  </a:lnTo>
                  <a:lnTo>
                    <a:pt x="232" y="315"/>
                  </a:lnTo>
                  <a:lnTo>
                    <a:pt x="232" y="312"/>
                  </a:lnTo>
                  <a:lnTo>
                    <a:pt x="232" y="309"/>
                  </a:lnTo>
                  <a:lnTo>
                    <a:pt x="233" y="305"/>
                  </a:lnTo>
                  <a:lnTo>
                    <a:pt x="233" y="303"/>
                  </a:lnTo>
                  <a:lnTo>
                    <a:pt x="233" y="299"/>
                  </a:lnTo>
                  <a:lnTo>
                    <a:pt x="233" y="297"/>
                  </a:lnTo>
                  <a:lnTo>
                    <a:pt x="232" y="293"/>
                  </a:lnTo>
                  <a:lnTo>
                    <a:pt x="230" y="291"/>
                  </a:lnTo>
                  <a:lnTo>
                    <a:pt x="228" y="289"/>
                  </a:lnTo>
                  <a:lnTo>
                    <a:pt x="226" y="286"/>
                  </a:lnTo>
                  <a:lnTo>
                    <a:pt x="225" y="283"/>
                  </a:lnTo>
                  <a:lnTo>
                    <a:pt x="224" y="280"/>
                  </a:lnTo>
                  <a:lnTo>
                    <a:pt x="223" y="277"/>
                  </a:lnTo>
                  <a:lnTo>
                    <a:pt x="223" y="274"/>
                  </a:lnTo>
                  <a:lnTo>
                    <a:pt x="222" y="271"/>
                  </a:lnTo>
                  <a:lnTo>
                    <a:pt x="222" y="268"/>
                  </a:lnTo>
                  <a:lnTo>
                    <a:pt x="221" y="265"/>
                  </a:lnTo>
                  <a:lnTo>
                    <a:pt x="221" y="262"/>
                  </a:lnTo>
                  <a:lnTo>
                    <a:pt x="221" y="259"/>
                  </a:lnTo>
                  <a:lnTo>
                    <a:pt x="221" y="256"/>
                  </a:lnTo>
                  <a:lnTo>
                    <a:pt x="221" y="254"/>
                  </a:lnTo>
                  <a:lnTo>
                    <a:pt x="223" y="251"/>
                  </a:lnTo>
                  <a:lnTo>
                    <a:pt x="226" y="250"/>
                  </a:lnTo>
                  <a:lnTo>
                    <a:pt x="229" y="247"/>
                  </a:lnTo>
                  <a:lnTo>
                    <a:pt x="232" y="245"/>
                  </a:lnTo>
                  <a:lnTo>
                    <a:pt x="232" y="241"/>
                  </a:lnTo>
                  <a:lnTo>
                    <a:pt x="233" y="239"/>
                  </a:lnTo>
                  <a:lnTo>
                    <a:pt x="234" y="236"/>
                  </a:lnTo>
                  <a:lnTo>
                    <a:pt x="235" y="233"/>
                  </a:lnTo>
                  <a:lnTo>
                    <a:pt x="237" y="228"/>
                  </a:lnTo>
                  <a:lnTo>
                    <a:pt x="239" y="225"/>
                  </a:lnTo>
                  <a:lnTo>
                    <a:pt x="239" y="222"/>
                  </a:lnTo>
                  <a:lnTo>
                    <a:pt x="239" y="219"/>
                  </a:lnTo>
                  <a:lnTo>
                    <a:pt x="239" y="216"/>
                  </a:lnTo>
                  <a:lnTo>
                    <a:pt x="239" y="213"/>
                  </a:lnTo>
                  <a:lnTo>
                    <a:pt x="237" y="210"/>
                  </a:lnTo>
                  <a:lnTo>
                    <a:pt x="235" y="207"/>
                  </a:lnTo>
                  <a:lnTo>
                    <a:pt x="233" y="204"/>
                  </a:lnTo>
                  <a:lnTo>
                    <a:pt x="232" y="201"/>
                  </a:lnTo>
                  <a:lnTo>
                    <a:pt x="230" y="198"/>
                  </a:lnTo>
                  <a:lnTo>
                    <a:pt x="228" y="197"/>
                  </a:lnTo>
                  <a:lnTo>
                    <a:pt x="225" y="195"/>
                  </a:lnTo>
                  <a:lnTo>
                    <a:pt x="222" y="193"/>
                  </a:lnTo>
                  <a:lnTo>
                    <a:pt x="220" y="191"/>
                  </a:lnTo>
                  <a:lnTo>
                    <a:pt x="218" y="188"/>
                  </a:lnTo>
                  <a:lnTo>
                    <a:pt x="217" y="185"/>
                  </a:lnTo>
                  <a:lnTo>
                    <a:pt x="216" y="182"/>
                  </a:lnTo>
                  <a:lnTo>
                    <a:pt x="214" y="179"/>
                  </a:lnTo>
                  <a:lnTo>
                    <a:pt x="214" y="176"/>
                  </a:lnTo>
                  <a:lnTo>
                    <a:pt x="214" y="173"/>
                  </a:lnTo>
                  <a:lnTo>
                    <a:pt x="214" y="170"/>
                  </a:lnTo>
                  <a:lnTo>
                    <a:pt x="214" y="166"/>
                  </a:lnTo>
                  <a:lnTo>
                    <a:pt x="214" y="164"/>
                  </a:lnTo>
                  <a:lnTo>
                    <a:pt x="214" y="161"/>
                  </a:lnTo>
                  <a:lnTo>
                    <a:pt x="217" y="159"/>
                  </a:lnTo>
                  <a:lnTo>
                    <a:pt x="218" y="156"/>
                  </a:lnTo>
                  <a:lnTo>
                    <a:pt x="221" y="154"/>
                  </a:lnTo>
                  <a:lnTo>
                    <a:pt x="224" y="152"/>
                  </a:lnTo>
                  <a:lnTo>
                    <a:pt x="228" y="150"/>
                  </a:lnTo>
                  <a:lnTo>
                    <a:pt x="230" y="149"/>
                  </a:lnTo>
                  <a:lnTo>
                    <a:pt x="230" y="146"/>
                  </a:lnTo>
                  <a:lnTo>
                    <a:pt x="230" y="143"/>
                  </a:lnTo>
                  <a:lnTo>
                    <a:pt x="230" y="140"/>
                  </a:lnTo>
                  <a:lnTo>
                    <a:pt x="230" y="137"/>
                  </a:lnTo>
                  <a:lnTo>
                    <a:pt x="230" y="134"/>
                  </a:lnTo>
                  <a:lnTo>
                    <a:pt x="231" y="131"/>
                  </a:lnTo>
                  <a:lnTo>
                    <a:pt x="231" y="128"/>
                  </a:lnTo>
                  <a:lnTo>
                    <a:pt x="232" y="124"/>
                  </a:lnTo>
                  <a:lnTo>
                    <a:pt x="231" y="121"/>
                  </a:lnTo>
                  <a:lnTo>
                    <a:pt x="231" y="119"/>
                  </a:lnTo>
                  <a:lnTo>
                    <a:pt x="229" y="116"/>
                  </a:lnTo>
                  <a:lnTo>
                    <a:pt x="226" y="114"/>
                  </a:lnTo>
                  <a:lnTo>
                    <a:pt x="223" y="111"/>
                  </a:lnTo>
                  <a:lnTo>
                    <a:pt x="222" y="108"/>
                  </a:lnTo>
                  <a:lnTo>
                    <a:pt x="220" y="105"/>
                  </a:lnTo>
                  <a:lnTo>
                    <a:pt x="219" y="102"/>
                  </a:lnTo>
                  <a:lnTo>
                    <a:pt x="218" y="99"/>
                  </a:lnTo>
                  <a:lnTo>
                    <a:pt x="217" y="96"/>
                  </a:lnTo>
                  <a:lnTo>
                    <a:pt x="216" y="93"/>
                  </a:lnTo>
                  <a:lnTo>
                    <a:pt x="215" y="90"/>
                  </a:lnTo>
                  <a:lnTo>
                    <a:pt x="213" y="89"/>
                  </a:lnTo>
                  <a:lnTo>
                    <a:pt x="211" y="86"/>
                  </a:lnTo>
                  <a:lnTo>
                    <a:pt x="211" y="83"/>
                  </a:lnTo>
                  <a:lnTo>
                    <a:pt x="212" y="80"/>
                  </a:lnTo>
                  <a:lnTo>
                    <a:pt x="215" y="79"/>
                  </a:lnTo>
                  <a:lnTo>
                    <a:pt x="217" y="77"/>
                  </a:lnTo>
                  <a:lnTo>
                    <a:pt x="219" y="74"/>
                  </a:lnTo>
                  <a:lnTo>
                    <a:pt x="220" y="71"/>
                  </a:lnTo>
                  <a:lnTo>
                    <a:pt x="222" y="68"/>
                  </a:lnTo>
                  <a:lnTo>
                    <a:pt x="223" y="65"/>
                  </a:lnTo>
                  <a:lnTo>
                    <a:pt x="224" y="62"/>
                  </a:lnTo>
                  <a:lnTo>
                    <a:pt x="224" y="59"/>
                  </a:lnTo>
                  <a:lnTo>
                    <a:pt x="224" y="56"/>
                  </a:lnTo>
                  <a:lnTo>
                    <a:pt x="224" y="53"/>
                  </a:lnTo>
                  <a:lnTo>
                    <a:pt x="224" y="50"/>
                  </a:lnTo>
                  <a:lnTo>
                    <a:pt x="224" y="47"/>
                  </a:lnTo>
                  <a:lnTo>
                    <a:pt x="223" y="44"/>
                  </a:lnTo>
                  <a:lnTo>
                    <a:pt x="222" y="41"/>
                  </a:lnTo>
                  <a:lnTo>
                    <a:pt x="220" y="38"/>
                  </a:lnTo>
                  <a:lnTo>
                    <a:pt x="217" y="38"/>
                  </a:lnTo>
                  <a:lnTo>
                    <a:pt x="216" y="35"/>
                  </a:lnTo>
                  <a:lnTo>
                    <a:pt x="214" y="32"/>
                  </a:lnTo>
                  <a:lnTo>
                    <a:pt x="211" y="31"/>
                  </a:lnTo>
                  <a:lnTo>
                    <a:pt x="210" y="29"/>
                  </a:lnTo>
                  <a:lnTo>
                    <a:pt x="207" y="27"/>
                  </a:lnTo>
                  <a:lnTo>
                    <a:pt x="205" y="24"/>
                  </a:lnTo>
                  <a:lnTo>
                    <a:pt x="202" y="24"/>
                  </a:lnTo>
                  <a:lnTo>
                    <a:pt x="199" y="23"/>
                  </a:lnTo>
                  <a:lnTo>
                    <a:pt x="196" y="21"/>
                  </a:lnTo>
                  <a:lnTo>
                    <a:pt x="193" y="20"/>
                  </a:lnTo>
                  <a:lnTo>
                    <a:pt x="190" y="19"/>
                  </a:lnTo>
                  <a:lnTo>
                    <a:pt x="187" y="18"/>
                  </a:lnTo>
                  <a:lnTo>
                    <a:pt x="184" y="18"/>
                  </a:lnTo>
                  <a:lnTo>
                    <a:pt x="181" y="18"/>
                  </a:lnTo>
                  <a:lnTo>
                    <a:pt x="178" y="18"/>
                  </a:lnTo>
                  <a:lnTo>
                    <a:pt x="172" y="18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9" name="Freeform 35"/>
            <p:cNvSpPr>
              <a:spLocks/>
            </p:cNvSpPr>
            <p:nvPr/>
          </p:nvSpPr>
          <p:spPr bwMode="auto">
            <a:xfrm>
              <a:off x="611" y="1213"/>
              <a:ext cx="50" cy="56"/>
            </a:xfrm>
            <a:custGeom>
              <a:avLst/>
              <a:gdLst>
                <a:gd name="T0" fmla="*/ 43 w 50"/>
                <a:gd name="T1" fmla="*/ 21 h 56"/>
                <a:gd name="T2" fmla="*/ 43 w 50"/>
                <a:gd name="T3" fmla="*/ 13 h 56"/>
                <a:gd name="T4" fmla="*/ 40 w 50"/>
                <a:gd name="T5" fmla="*/ 11 h 56"/>
                <a:gd name="T6" fmla="*/ 37 w 50"/>
                <a:gd name="T7" fmla="*/ 9 h 56"/>
                <a:gd name="T8" fmla="*/ 34 w 50"/>
                <a:gd name="T9" fmla="*/ 7 h 56"/>
                <a:gd name="T10" fmla="*/ 34 w 50"/>
                <a:gd name="T11" fmla="*/ 5 h 56"/>
                <a:gd name="T12" fmla="*/ 33 w 50"/>
                <a:gd name="T13" fmla="*/ 2 h 56"/>
                <a:gd name="T14" fmla="*/ 30 w 50"/>
                <a:gd name="T15" fmla="*/ 1 h 56"/>
                <a:gd name="T16" fmla="*/ 27 w 50"/>
                <a:gd name="T17" fmla="*/ 0 h 56"/>
                <a:gd name="T18" fmla="*/ 22 w 50"/>
                <a:gd name="T19" fmla="*/ 0 h 56"/>
                <a:gd name="T20" fmla="*/ 19 w 50"/>
                <a:gd name="T21" fmla="*/ 0 h 56"/>
                <a:gd name="T22" fmla="*/ 16 w 50"/>
                <a:gd name="T23" fmla="*/ 0 h 56"/>
                <a:gd name="T24" fmla="*/ 12 w 50"/>
                <a:gd name="T25" fmla="*/ 0 h 56"/>
                <a:gd name="T26" fmla="*/ 8 w 50"/>
                <a:gd name="T27" fmla="*/ 3 h 56"/>
                <a:gd name="T28" fmla="*/ 6 w 50"/>
                <a:gd name="T29" fmla="*/ 4 h 56"/>
                <a:gd name="T30" fmla="*/ 3 w 50"/>
                <a:gd name="T31" fmla="*/ 8 h 56"/>
                <a:gd name="T32" fmla="*/ 1 w 50"/>
                <a:gd name="T33" fmla="*/ 11 h 56"/>
                <a:gd name="T34" fmla="*/ 0 w 50"/>
                <a:gd name="T35" fmla="*/ 14 h 56"/>
                <a:gd name="T36" fmla="*/ 0 w 50"/>
                <a:gd name="T37" fmla="*/ 16 h 56"/>
                <a:gd name="T38" fmla="*/ 0 w 50"/>
                <a:gd name="T39" fmla="*/ 19 h 56"/>
                <a:gd name="T40" fmla="*/ 2 w 50"/>
                <a:gd name="T41" fmla="*/ 21 h 56"/>
                <a:gd name="T42" fmla="*/ 4 w 50"/>
                <a:gd name="T43" fmla="*/ 24 h 56"/>
                <a:gd name="T44" fmla="*/ 5 w 50"/>
                <a:gd name="T45" fmla="*/ 27 h 56"/>
                <a:gd name="T46" fmla="*/ 8 w 50"/>
                <a:gd name="T47" fmla="*/ 30 h 56"/>
                <a:gd name="T48" fmla="*/ 10 w 50"/>
                <a:gd name="T49" fmla="*/ 33 h 56"/>
                <a:gd name="T50" fmla="*/ 10 w 50"/>
                <a:gd name="T51" fmla="*/ 36 h 56"/>
                <a:gd name="T52" fmla="*/ 10 w 50"/>
                <a:gd name="T53" fmla="*/ 39 h 56"/>
                <a:gd name="T54" fmla="*/ 10 w 50"/>
                <a:gd name="T55" fmla="*/ 43 h 56"/>
                <a:gd name="T56" fmla="*/ 13 w 50"/>
                <a:gd name="T57" fmla="*/ 45 h 56"/>
                <a:gd name="T58" fmla="*/ 17 w 50"/>
                <a:gd name="T59" fmla="*/ 47 h 56"/>
                <a:gd name="T60" fmla="*/ 21 w 50"/>
                <a:gd name="T61" fmla="*/ 48 h 56"/>
                <a:gd name="T62" fmla="*/ 23 w 50"/>
                <a:gd name="T63" fmla="*/ 49 h 56"/>
                <a:gd name="T64" fmla="*/ 26 w 50"/>
                <a:gd name="T65" fmla="*/ 52 h 56"/>
                <a:gd name="T66" fmla="*/ 29 w 50"/>
                <a:gd name="T67" fmla="*/ 55 h 56"/>
                <a:gd name="T68" fmla="*/ 32 w 50"/>
                <a:gd name="T69" fmla="*/ 55 h 56"/>
                <a:gd name="T70" fmla="*/ 35 w 50"/>
                <a:gd name="T71" fmla="*/ 55 h 56"/>
                <a:gd name="T72" fmla="*/ 38 w 50"/>
                <a:gd name="T73" fmla="*/ 55 h 56"/>
                <a:gd name="T74" fmla="*/ 41 w 50"/>
                <a:gd name="T75" fmla="*/ 55 h 56"/>
                <a:gd name="T76" fmla="*/ 44 w 50"/>
                <a:gd name="T77" fmla="*/ 55 h 56"/>
                <a:gd name="T78" fmla="*/ 46 w 50"/>
                <a:gd name="T79" fmla="*/ 51 h 56"/>
                <a:gd name="T80" fmla="*/ 49 w 50"/>
                <a:gd name="T81" fmla="*/ 49 h 56"/>
                <a:gd name="T82" fmla="*/ 49 w 50"/>
                <a:gd name="T83" fmla="*/ 47 h 56"/>
                <a:gd name="T84" fmla="*/ 48 w 50"/>
                <a:gd name="T85" fmla="*/ 44 h 56"/>
                <a:gd name="T86" fmla="*/ 48 w 50"/>
                <a:gd name="T87" fmla="*/ 40 h 56"/>
                <a:gd name="T88" fmla="*/ 48 w 50"/>
                <a:gd name="T89" fmla="*/ 37 h 56"/>
                <a:gd name="T90" fmla="*/ 48 w 50"/>
                <a:gd name="T91" fmla="*/ 35 h 56"/>
                <a:gd name="T92" fmla="*/ 46 w 50"/>
                <a:gd name="T93" fmla="*/ 32 h 56"/>
                <a:gd name="T94" fmla="*/ 43 w 50"/>
                <a:gd name="T95" fmla="*/ 30 h 56"/>
                <a:gd name="T96" fmla="*/ 40 w 50"/>
                <a:gd name="T97" fmla="*/ 28 h 56"/>
                <a:gd name="T98" fmla="*/ 39 w 50"/>
                <a:gd name="T99" fmla="*/ 26 h 56"/>
                <a:gd name="T100" fmla="*/ 39 w 50"/>
                <a:gd name="T101" fmla="*/ 23 h 56"/>
                <a:gd name="T102" fmla="*/ 41 w 50"/>
                <a:gd name="T103" fmla="*/ 21 h 56"/>
                <a:gd name="T104" fmla="*/ 43 w 50"/>
                <a:gd name="T105" fmla="*/ 21 h 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"/>
                <a:gd name="T160" fmla="*/ 0 h 56"/>
                <a:gd name="T161" fmla="*/ 50 w 50"/>
                <a:gd name="T162" fmla="*/ 56 h 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" h="56">
                  <a:moveTo>
                    <a:pt x="43" y="21"/>
                  </a:moveTo>
                  <a:lnTo>
                    <a:pt x="43" y="13"/>
                  </a:lnTo>
                  <a:lnTo>
                    <a:pt x="40" y="11"/>
                  </a:lnTo>
                  <a:lnTo>
                    <a:pt x="37" y="9"/>
                  </a:lnTo>
                  <a:lnTo>
                    <a:pt x="34" y="7"/>
                  </a:lnTo>
                  <a:lnTo>
                    <a:pt x="34" y="5"/>
                  </a:lnTo>
                  <a:lnTo>
                    <a:pt x="33" y="2"/>
                  </a:lnTo>
                  <a:lnTo>
                    <a:pt x="30" y="1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3"/>
                  </a:lnTo>
                  <a:lnTo>
                    <a:pt x="6" y="4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5" y="27"/>
                  </a:lnTo>
                  <a:lnTo>
                    <a:pt x="8" y="30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0" y="39"/>
                  </a:lnTo>
                  <a:lnTo>
                    <a:pt x="10" y="43"/>
                  </a:lnTo>
                  <a:lnTo>
                    <a:pt x="13" y="45"/>
                  </a:lnTo>
                  <a:lnTo>
                    <a:pt x="17" y="47"/>
                  </a:lnTo>
                  <a:lnTo>
                    <a:pt x="21" y="48"/>
                  </a:lnTo>
                  <a:lnTo>
                    <a:pt x="23" y="49"/>
                  </a:lnTo>
                  <a:lnTo>
                    <a:pt x="26" y="52"/>
                  </a:lnTo>
                  <a:lnTo>
                    <a:pt x="29" y="55"/>
                  </a:lnTo>
                  <a:lnTo>
                    <a:pt x="32" y="55"/>
                  </a:lnTo>
                  <a:lnTo>
                    <a:pt x="35" y="55"/>
                  </a:lnTo>
                  <a:lnTo>
                    <a:pt x="38" y="55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6" y="51"/>
                  </a:lnTo>
                  <a:lnTo>
                    <a:pt x="49" y="49"/>
                  </a:lnTo>
                  <a:lnTo>
                    <a:pt x="49" y="47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8" y="37"/>
                  </a:lnTo>
                  <a:lnTo>
                    <a:pt x="48" y="35"/>
                  </a:lnTo>
                  <a:lnTo>
                    <a:pt x="46" y="32"/>
                  </a:lnTo>
                  <a:lnTo>
                    <a:pt x="43" y="30"/>
                  </a:lnTo>
                  <a:lnTo>
                    <a:pt x="40" y="28"/>
                  </a:lnTo>
                  <a:lnTo>
                    <a:pt x="39" y="26"/>
                  </a:lnTo>
                  <a:lnTo>
                    <a:pt x="39" y="23"/>
                  </a:lnTo>
                  <a:lnTo>
                    <a:pt x="41" y="21"/>
                  </a:lnTo>
                  <a:lnTo>
                    <a:pt x="43" y="21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0" name="Freeform 36"/>
            <p:cNvSpPr>
              <a:spLocks/>
            </p:cNvSpPr>
            <p:nvPr/>
          </p:nvSpPr>
          <p:spPr bwMode="auto">
            <a:xfrm>
              <a:off x="622" y="1106"/>
              <a:ext cx="34" cy="35"/>
            </a:xfrm>
            <a:custGeom>
              <a:avLst/>
              <a:gdLst>
                <a:gd name="T0" fmla="*/ 32 w 34"/>
                <a:gd name="T1" fmla="*/ 7 h 35"/>
                <a:gd name="T2" fmla="*/ 23 w 34"/>
                <a:gd name="T3" fmla="*/ 3 h 35"/>
                <a:gd name="T4" fmla="*/ 19 w 34"/>
                <a:gd name="T5" fmla="*/ 1 h 35"/>
                <a:gd name="T6" fmla="*/ 16 w 34"/>
                <a:gd name="T7" fmla="*/ 0 h 35"/>
                <a:gd name="T8" fmla="*/ 13 w 34"/>
                <a:gd name="T9" fmla="*/ 0 h 35"/>
                <a:gd name="T10" fmla="*/ 10 w 34"/>
                <a:gd name="T11" fmla="*/ 0 h 35"/>
                <a:gd name="T12" fmla="*/ 7 w 34"/>
                <a:gd name="T13" fmla="*/ 0 h 35"/>
                <a:gd name="T14" fmla="*/ 5 w 34"/>
                <a:gd name="T15" fmla="*/ 4 h 35"/>
                <a:gd name="T16" fmla="*/ 4 w 34"/>
                <a:gd name="T17" fmla="*/ 7 h 35"/>
                <a:gd name="T18" fmla="*/ 2 w 34"/>
                <a:gd name="T19" fmla="*/ 12 h 35"/>
                <a:gd name="T20" fmla="*/ 1 w 34"/>
                <a:gd name="T21" fmla="*/ 15 h 35"/>
                <a:gd name="T22" fmla="*/ 1 w 34"/>
                <a:gd name="T23" fmla="*/ 19 h 35"/>
                <a:gd name="T24" fmla="*/ 0 w 34"/>
                <a:gd name="T25" fmla="*/ 21 h 35"/>
                <a:gd name="T26" fmla="*/ 3 w 34"/>
                <a:gd name="T27" fmla="*/ 23 h 35"/>
                <a:gd name="T28" fmla="*/ 7 w 34"/>
                <a:gd name="T29" fmla="*/ 25 h 35"/>
                <a:gd name="T30" fmla="*/ 11 w 34"/>
                <a:gd name="T31" fmla="*/ 25 h 35"/>
                <a:gd name="T32" fmla="*/ 13 w 34"/>
                <a:gd name="T33" fmla="*/ 27 h 35"/>
                <a:gd name="T34" fmla="*/ 16 w 34"/>
                <a:gd name="T35" fmla="*/ 30 h 35"/>
                <a:gd name="T36" fmla="*/ 16 w 34"/>
                <a:gd name="T37" fmla="*/ 34 h 35"/>
                <a:gd name="T38" fmla="*/ 19 w 34"/>
                <a:gd name="T39" fmla="*/ 34 h 35"/>
                <a:gd name="T40" fmla="*/ 22 w 34"/>
                <a:gd name="T41" fmla="*/ 32 h 35"/>
                <a:gd name="T42" fmla="*/ 24 w 34"/>
                <a:gd name="T43" fmla="*/ 29 h 35"/>
                <a:gd name="T44" fmla="*/ 24 w 34"/>
                <a:gd name="T45" fmla="*/ 26 h 35"/>
                <a:gd name="T46" fmla="*/ 26 w 34"/>
                <a:gd name="T47" fmla="*/ 23 h 35"/>
                <a:gd name="T48" fmla="*/ 30 w 34"/>
                <a:gd name="T49" fmla="*/ 22 h 35"/>
                <a:gd name="T50" fmla="*/ 33 w 34"/>
                <a:gd name="T51" fmla="*/ 20 h 35"/>
                <a:gd name="T52" fmla="*/ 33 w 34"/>
                <a:gd name="T53" fmla="*/ 17 h 35"/>
                <a:gd name="T54" fmla="*/ 33 w 34"/>
                <a:gd name="T55" fmla="*/ 14 h 35"/>
                <a:gd name="T56" fmla="*/ 31 w 34"/>
                <a:gd name="T57" fmla="*/ 11 h 35"/>
                <a:gd name="T58" fmla="*/ 30 w 34"/>
                <a:gd name="T59" fmla="*/ 8 h 35"/>
                <a:gd name="T60" fmla="*/ 32 w 34"/>
                <a:gd name="T61" fmla="*/ 7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"/>
                <a:gd name="T94" fmla="*/ 0 h 35"/>
                <a:gd name="T95" fmla="*/ 34 w 34"/>
                <a:gd name="T96" fmla="*/ 35 h 3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" h="35">
                  <a:moveTo>
                    <a:pt x="32" y="7"/>
                  </a:moveTo>
                  <a:lnTo>
                    <a:pt x="23" y="3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4"/>
                  </a:lnTo>
                  <a:lnTo>
                    <a:pt x="4" y="7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1" y="25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9" y="34"/>
                  </a:lnTo>
                  <a:lnTo>
                    <a:pt x="22" y="32"/>
                  </a:lnTo>
                  <a:lnTo>
                    <a:pt x="24" y="29"/>
                  </a:lnTo>
                  <a:lnTo>
                    <a:pt x="24" y="26"/>
                  </a:lnTo>
                  <a:lnTo>
                    <a:pt x="26" y="23"/>
                  </a:lnTo>
                  <a:lnTo>
                    <a:pt x="30" y="22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32" y="7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1" name="Freeform 37"/>
            <p:cNvSpPr>
              <a:spLocks/>
            </p:cNvSpPr>
            <p:nvPr/>
          </p:nvSpPr>
          <p:spPr bwMode="auto">
            <a:xfrm>
              <a:off x="571" y="1185"/>
              <a:ext cx="21" cy="27"/>
            </a:xfrm>
            <a:custGeom>
              <a:avLst/>
              <a:gdLst>
                <a:gd name="T0" fmla="*/ 12 w 21"/>
                <a:gd name="T1" fmla="*/ 1 h 27"/>
                <a:gd name="T2" fmla="*/ 8 w 21"/>
                <a:gd name="T3" fmla="*/ 0 h 27"/>
                <a:gd name="T4" fmla="*/ 4 w 21"/>
                <a:gd name="T5" fmla="*/ 1 h 27"/>
                <a:gd name="T6" fmla="*/ 2 w 21"/>
                <a:gd name="T7" fmla="*/ 2 h 27"/>
                <a:gd name="T8" fmla="*/ 2 w 21"/>
                <a:gd name="T9" fmla="*/ 5 h 27"/>
                <a:gd name="T10" fmla="*/ 2 w 21"/>
                <a:gd name="T11" fmla="*/ 8 h 27"/>
                <a:gd name="T12" fmla="*/ 0 w 21"/>
                <a:gd name="T13" fmla="*/ 12 h 27"/>
                <a:gd name="T14" fmla="*/ 0 w 21"/>
                <a:gd name="T15" fmla="*/ 15 h 27"/>
                <a:gd name="T16" fmla="*/ 1 w 21"/>
                <a:gd name="T17" fmla="*/ 18 h 27"/>
                <a:gd name="T18" fmla="*/ 5 w 21"/>
                <a:gd name="T19" fmla="*/ 19 h 27"/>
                <a:gd name="T20" fmla="*/ 8 w 21"/>
                <a:gd name="T21" fmla="*/ 19 h 27"/>
                <a:gd name="T22" fmla="*/ 9 w 21"/>
                <a:gd name="T23" fmla="*/ 22 h 27"/>
                <a:gd name="T24" fmla="*/ 10 w 21"/>
                <a:gd name="T25" fmla="*/ 25 h 27"/>
                <a:gd name="T26" fmla="*/ 13 w 21"/>
                <a:gd name="T27" fmla="*/ 26 h 27"/>
                <a:gd name="T28" fmla="*/ 17 w 21"/>
                <a:gd name="T29" fmla="*/ 23 h 27"/>
                <a:gd name="T30" fmla="*/ 20 w 21"/>
                <a:gd name="T31" fmla="*/ 20 h 27"/>
                <a:gd name="T32" fmla="*/ 20 w 21"/>
                <a:gd name="T33" fmla="*/ 17 h 27"/>
                <a:gd name="T34" fmla="*/ 18 w 21"/>
                <a:gd name="T35" fmla="*/ 15 h 27"/>
                <a:gd name="T36" fmla="*/ 16 w 21"/>
                <a:gd name="T37" fmla="*/ 12 h 27"/>
                <a:gd name="T38" fmla="*/ 16 w 21"/>
                <a:gd name="T39" fmla="*/ 8 h 27"/>
                <a:gd name="T40" fmla="*/ 16 w 21"/>
                <a:gd name="T41" fmla="*/ 6 h 27"/>
                <a:gd name="T42" fmla="*/ 15 w 21"/>
                <a:gd name="T43" fmla="*/ 3 h 27"/>
                <a:gd name="T44" fmla="*/ 12 w 21"/>
                <a:gd name="T45" fmla="*/ 2 h 27"/>
                <a:gd name="T46" fmla="*/ 12 w 21"/>
                <a:gd name="T47" fmla="*/ 1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"/>
                <a:gd name="T73" fmla="*/ 0 h 27"/>
                <a:gd name="T74" fmla="*/ 21 w 21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" h="27">
                  <a:moveTo>
                    <a:pt x="12" y="1"/>
                  </a:moveTo>
                  <a:lnTo>
                    <a:pt x="8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9" y="22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7" y="23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18" y="15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12" y="1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2" name="Freeform 38"/>
            <p:cNvSpPr>
              <a:spLocks/>
            </p:cNvSpPr>
            <p:nvPr/>
          </p:nvSpPr>
          <p:spPr bwMode="auto">
            <a:xfrm>
              <a:off x="585" y="1282"/>
              <a:ext cx="28" cy="34"/>
            </a:xfrm>
            <a:custGeom>
              <a:avLst/>
              <a:gdLst>
                <a:gd name="T0" fmla="*/ 22 w 28"/>
                <a:gd name="T1" fmla="*/ 0 h 34"/>
                <a:gd name="T2" fmla="*/ 19 w 28"/>
                <a:gd name="T3" fmla="*/ 7 h 34"/>
                <a:gd name="T4" fmla="*/ 16 w 28"/>
                <a:gd name="T5" fmla="*/ 6 h 34"/>
                <a:gd name="T6" fmla="*/ 12 w 28"/>
                <a:gd name="T7" fmla="*/ 6 h 34"/>
                <a:gd name="T8" fmla="*/ 9 w 28"/>
                <a:gd name="T9" fmla="*/ 6 h 34"/>
                <a:gd name="T10" fmla="*/ 7 w 28"/>
                <a:gd name="T11" fmla="*/ 9 h 34"/>
                <a:gd name="T12" fmla="*/ 6 w 28"/>
                <a:gd name="T13" fmla="*/ 11 h 34"/>
                <a:gd name="T14" fmla="*/ 3 w 28"/>
                <a:gd name="T15" fmla="*/ 14 h 34"/>
                <a:gd name="T16" fmla="*/ 3 w 28"/>
                <a:gd name="T17" fmla="*/ 17 h 34"/>
                <a:gd name="T18" fmla="*/ 0 w 28"/>
                <a:gd name="T19" fmla="*/ 20 h 34"/>
                <a:gd name="T20" fmla="*/ 0 w 28"/>
                <a:gd name="T21" fmla="*/ 23 h 34"/>
                <a:gd name="T22" fmla="*/ 2 w 28"/>
                <a:gd name="T23" fmla="*/ 25 h 34"/>
                <a:gd name="T24" fmla="*/ 6 w 28"/>
                <a:gd name="T25" fmla="*/ 26 h 34"/>
                <a:gd name="T26" fmla="*/ 7 w 28"/>
                <a:gd name="T27" fmla="*/ 29 h 34"/>
                <a:gd name="T28" fmla="*/ 10 w 28"/>
                <a:gd name="T29" fmla="*/ 33 h 34"/>
                <a:gd name="T30" fmla="*/ 14 w 28"/>
                <a:gd name="T31" fmla="*/ 33 h 34"/>
                <a:gd name="T32" fmla="*/ 17 w 28"/>
                <a:gd name="T33" fmla="*/ 33 h 34"/>
                <a:gd name="T34" fmla="*/ 20 w 28"/>
                <a:gd name="T35" fmla="*/ 31 h 34"/>
                <a:gd name="T36" fmla="*/ 20 w 28"/>
                <a:gd name="T37" fmla="*/ 28 h 34"/>
                <a:gd name="T38" fmla="*/ 20 w 28"/>
                <a:gd name="T39" fmla="*/ 25 h 34"/>
                <a:gd name="T40" fmla="*/ 20 w 28"/>
                <a:gd name="T41" fmla="*/ 22 h 34"/>
                <a:gd name="T42" fmla="*/ 20 w 28"/>
                <a:gd name="T43" fmla="*/ 19 h 34"/>
                <a:gd name="T44" fmla="*/ 20 w 28"/>
                <a:gd name="T45" fmla="*/ 16 h 34"/>
                <a:gd name="T46" fmla="*/ 23 w 28"/>
                <a:gd name="T47" fmla="*/ 13 h 34"/>
                <a:gd name="T48" fmla="*/ 25 w 28"/>
                <a:gd name="T49" fmla="*/ 10 h 34"/>
                <a:gd name="T50" fmla="*/ 27 w 28"/>
                <a:gd name="T51" fmla="*/ 7 h 34"/>
                <a:gd name="T52" fmla="*/ 25 w 28"/>
                <a:gd name="T53" fmla="*/ 4 h 34"/>
                <a:gd name="T54" fmla="*/ 24 w 28"/>
                <a:gd name="T55" fmla="*/ 1 h 34"/>
                <a:gd name="T56" fmla="*/ 21 w 28"/>
                <a:gd name="T57" fmla="*/ 1 h 34"/>
                <a:gd name="T58" fmla="*/ 21 w 28"/>
                <a:gd name="T59" fmla="*/ 4 h 34"/>
                <a:gd name="T60" fmla="*/ 21 w 28"/>
                <a:gd name="T61" fmla="*/ 1 h 34"/>
                <a:gd name="T62" fmla="*/ 22 w 28"/>
                <a:gd name="T63" fmla="*/ 0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"/>
                <a:gd name="T97" fmla="*/ 0 h 34"/>
                <a:gd name="T98" fmla="*/ 28 w 28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" h="34">
                  <a:moveTo>
                    <a:pt x="22" y="0"/>
                  </a:moveTo>
                  <a:lnTo>
                    <a:pt x="19" y="7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7" y="9"/>
                  </a:lnTo>
                  <a:lnTo>
                    <a:pt x="6" y="11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2" y="25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10" y="33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20" y="25"/>
                  </a:lnTo>
                  <a:lnTo>
                    <a:pt x="20" y="22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23" y="13"/>
                  </a:lnTo>
                  <a:lnTo>
                    <a:pt x="25" y="10"/>
                  </a:lnTo>
                  <a:lnTo>
                    <a:pt x="27" y="7"/>
                  </a:lnTo>
                  <a:lnTo>
                    <a:pt x="25" y="4"/>
                  </a:lnTo>
                  <a:lnTo>
                    <a:pt x="24" y="1"/>
                  </a:lnTo>
                  <a:lnTo>
                    <a:pt x="21" y="1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22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3" name="Freeform 39"/>
            <p:cNvSpPr>
              <a:spLocks/>
            </p:cNvSpPr>
            <p:nvPr/>
          </p:nvSpPr>
          <p:spPr bwMode="auto">
            <a:xfrm>
              <a:off x="1399" y="63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4" name="Freeform 40"/>
            <p:cNvSpPr>
              <a:spLocks/>
            </p:cNvSpPr>
            <p:nvPr/>
          </p:nvSpPr>
          <p:spPr bwMode="auto">
            <a:xfrm>
              <a:off x="699" y="218"/>
              <a:ext cx="1277" cy="849"/>
            </a:xfrm>
            <a:custGeom>
              <a:avLst/>
              <a:gdLst>
                <a:gd name="T0" fmla="*/ 1272 w 1277"/>
                <a:gd name="T1" fmla="*/ 752 h 849"/>
                <a:gd name="T2" fmla="*/ 1244 w 1277"/>
                <a:gd name="T3" fmla="*/ 668 h 849"/>
                <a:gd name="T4" fmla="*/ 1196 w 1277"/>
                <a:gd name="T5" fmla="*/ 572 h 849"/>
                <a:gd name="T6" fmla="*/ 1176 w 1277"/>
                <a:gd name="T7" fmla="*/ 484 h 849"/>
                <a:gd name="T8" fmla="*/ 1164 w 1277"/>
                <a:gd name="T9" fmla="*/ 400 h 849"/>
                <a:gd name="T10" fmla="*/ 1112 w 1277"/>
                <a:gd name="T11" fmla="*/ 280 h 849"/>
                <a:gd name="T12" fmla="*/ 1064 w 1277"/>
                <a:gd name="T13" fmla="*/ 192 h 849"/>
                <a:gd name="T14" fmla="*/ 980 w 1277"/>
                <a:gd name="T15" fmla="*/ 116 h 849"/>
                <a:gd name="T16" fmla="*/ 892 w 1277"/>
                <a:gd name="T17" fmla="*/ 64 h 849"/>
                <a:gd name="T18" fmla="*/ 788 w 1277"/>
                <a:gd name="T19" fmla="*/ 16 h 849"/>
                <a:gd name="T20" fmla="*/ 684 w 1277"/>
                <a:gd name="T21" fmla="*/ 0 h 849"/>
                <a:gd name="T22" fmla="*/ 576 w 1277"/>
                <a:gd name="T23" fmla="*/ 4 h 849"/>
                <a:gd name="T24" fmla="*/ 468 w 1277"/>
                <a:gd name="T25" fmla="*/ 44 h 849"/>
                <a:gd name="T26" fmla="*/ 376 w 1277"/>
                <a:gd name="T27" fmla="*/ 120 h 849"/>
                <a:gd name="T28" fmla="*/ 304 w 1277"/>
                <a:gd name="T29" fmla="*/ 212 h 849"/>
                <a:gd name="T30" fmla="*/ 248 w 1277"/>
                <a:gd name="T31" fmla="*/ 304 h 849"/>
                <a:gd name="T32" fmla="*/ 168 w 1277"/>
                <a:gd name="T33" fmla="*/ 376 h 849"/>
                <a:gd name="T34" fmla="*/ 80 w 1277"/>
                <a:gd name="T35" fmla="*/ 436 h 849"/>
                <a:gd name="T36" fmla="*/ 0 w 1277"/>
                <a:gd name="T37" fmla="*/ 484 h 849"/>
                <a:gd name="T38" fmla="*/ 76 w 1277"/>
                <a:gd name="T39" fmla="*/ 496 h 849"/>
                <a:gd name="T40" fmla="*/ 144 w 1277"/>
                <a:gd name="T41" fmla="*/ 536 h 849"/>
                <a:gd name="T42" fmla="*/ 164 w 1277"/>
                <a:gd name="T43" fmla="*/ 480 h 849"/>
                <a:gd name="T44" fmla="*/ 176 w 1277"/>
                <a:gd name="T45" fmla="*/ 524 h 849"/>
                <a:gd name="T46" fmla="*/ 248 w 1277"/>
                <a:gd name="T47" fmla="*/ 544 h 849"/>
                <a:gd name="T48" fmla="*/ 240 w 1277"/>
                <a:gd name="T49" fmla="*/ 480 h 849"/>
                <a:gd name="T50" fmla="*/ 316 w 1277"/>
                <a:gd name="T51" fmla="*/ 488 h 849"/>
                <a:gd name="T52" fmla="*/ 332 w 1277"/>
                <a:gd name="T53" fmla="*/ 536 h 849"/>
                <a:gd name="T54" fmla="*/ 396 w 1277"/>
                <a:gd name="T55" fmla="*/ 488 h 849"/>
                <a:gd name="T56" fmla="*/ 388 w 1277"/>
                <a:gd name="T57" fmla="*/ 448 h 849"/>
                <a:gd name="T58" fmla="*/ 428 w 1277"/>
                <a:gd name="T59" fmla="*/ 488 h 849"/>
                <a:gd name="T60" fmla="*/ 512 w 1277"/>
                <a:gd name="T61" fmla="*/ 460 h 849"/>
                <a:gd name="T62" fmla="*/ 476 w 1277"/>
                <a:gd name="T63" fmla="*/ 404 h 849"/>
                <a:gd name="T64" fmla="*/ 524 w 1277"/>
                <a:gd name="T65" fmla="*/ 428 h 849"/>
                <a:gd name="T66" fmla="*/ 608 w 1277"/>
                <a:gd name="T67" fmla="*/ 428 h 849"/>
                <a:gd name="T68" fmla="*/ 608 w 1277"/>
                <a:gd name="T69" fmla="*/ 364 h 849"/>
                <a:gd name="T70" fmla="*/ 636 w 1277"/>
                <a:gd name="T71" fmla="*/ 424 h 849"/>
                <a:gd name="T72" fmla="*/ 720 w 1277"/>
                <a:gd name="T73" fmla="*/ 416 h 849"/>
                <a:gd name="T74" fmla="*/ 724 w 1277"/>
                <a:gd name="T75" fmla="*/ 364 h 849"/>
                <a:gd name="T76" fmla="*/ 764 w 1277"/>
                <a:gd name="T77" fmla="*/ 400 h 849"/>
                <a:gd name="T78" fmla="*/ 808 w 1277"/>
                <a:gd name="T79" fmla="*/ 428 h 849"/>
                <a:gd name="T80" fmla="*/ 836 w 1277"/>
                <a:gd name="T81" fmla="*/ 388 h 849"/>
                <a:gd name="T82" fmla="*/ 876 w 1277"/>
                <a:gd name="T83" fmla="*/ 420 h 849"/>
                <a:gd name="T84" fmla="*/ 912 w 1277"/>
                <a:gd name="T85" fmla="*/ 460 h 849"/>
                <a:gd name="T86" fmla="*/ 956 w 1277"/>
                <a:gd name="T87" fmla="*/ 436 h 849"/>
                <a:gd name="T88" fmla="*/ 1012 w 1277"/>
                <a:gd name="T89" fmla="*/ 424 h 849"/>
                <a:gd name="T90" fmla="*/ 976 w 1277"/>
                <a:gd name="T91" fmla="*/ 480 h 849"/>
                <a:gd name="T92" fmla="*/ 1044 w 1277"/>
                <a:gd name="T93" fmla="*/ 536 h 849"/>
                <a:gd name="T94" fmla="*/ 1076 w 1277"/>
                <a:gd name="T95" fmla="*/ 480 h 849"/>
                <a:gd name="T96" fmla="*/ 1076 w 1277"/>
                <a:gd name="T97" fmla="*/ 540 h 849"/>
                <a:gd name="T98" fmla="*/ 1108 w 1277"/>
                <a:gd name="T99" fmla="*/ 608 h 849"/>
                <a:gd name="T100" fmla="*/ 1172 w 1277"/>
                <a:gd name="T101" fmla="*/ 628 h 849"/>
                <a:gd name="T102" fmla="*/ 1180 w 1277"/>
                <a:gd name="T103" fmla="*/ 704 h 849"/>
                <a:gd name="T104" fmla="*/ 1204 w 1277"/>
                <a:gd name="T105" fmla="*/ 728 h 849"/>
                <a:gd name="T106" fmla="*/ 1224 w 1277"/>
                <a:gd name="T107" fmla="*/ 784 h 849"/>
                <a:gd name="T108" fmla="*/ 1276 w 1277"/>
                <a:gd name="T109" fmla="*/ 824 h 8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7"/>
                <a:gd name="T166" fmla="*/ 0 h 849"/>
                <a:gd name="T167" fmla="*/ 1277 w 1277"/>
                <a:gd name="T168" fmla="*/ 849 h 8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7" h="849">
                  <a:moveTo>
                    <a:pt x="1276" y="824"/>
                  </a:moveTo>
                  <a:lnTo>
                    <a:pt x="1276" y="812"/>
                  </a:lnTo>
                  <a:lnTo>
                    <a:pt x="1276" y="800"/>
                  </a:lnTo>
                  <a:lnTo>
                    <a:pt x="1276" y="788"/>
                  </a:lnTo>
                  <a:lnTo>
                    <a:pt x="1276" y="776"/>
                  </a:lnTo>
                  <a:lnTo>
                    <a:pt x="1276" y="764"/>
                  </a:lnTo>
                  <a:lnTo>
                    <a:pt x="1272" y="752"/>
                  </a:lnTo>
                  <a:lnTo>
                    <a:pt x="1272" y="740"/>
                  </a:lnTo>
                  <a:lnTo>
                    <a:pt x="1268" y="728"/>
                  </a:lnTo>
                  <a:lnTo>
                    <a:pt x="1268" y="716"/>
                  </a:lnTo>
                  <a:lnTo>
                    <a:pt x="1264" y="704"/>
                  </a:lnTo>
                  <a:lnTo>
                    <a:pt x="1260" y="692"/>
                  </a:lnTo>
                  <a:lnTo>
                    <a:pt x="1252" y="680"/>
                  </a:lnTo>
                  <a:lnTo>
                    <a:pt x="1244" y="668"/>
                  </a:lnTo>
                  <a:lnTo>
                    <a:pt x="1240" y="656"/>
                  </a:lnTo>
                  <a:lnTo>
                    <a:pt x="1232" y="644"/>
                  </a:lnTo>
                  <a:lnTo>
                    <a:pt x="1228" y="632"/>
                  </a:lnTo>
                  <a:lnTo>
                    <a:pt x="1216" y="612"/>
                  </a:lnTo>
                  <a:lnTo>
                    <a:pt x="1208" y="596"/>
                  </a:lnTo>
                  <a:lnTo>
                    <a:pt x="1200" y="584"/>
                  </a:lnTo>
                  <a:lnTo>
                    <a:pt x="1196" y="572"/>
                  </a:lnTo>
                  <a:lnTo>
                    <a:pt x="1188" y="556"/>
                  </a:lnTo>
                  <a:lnTo>
                    <a:pt x="1184" y="544"/>
                  </a:lnTo>
                  <a:lnTo>
                    <a:pt x="1184" y="532"/>
                  </a:lnTo>
                  <a:lnTo>
                    <a:pt x="1180" y="520"/>
                  </a:lnTo>
                  <a:lnTo>
                    <a:pt x="1180" y="508"/>
                  </a:lnTo>
                  <a:lnTo>
                    <a:pt x="1176" y="496"/>
                  </a:lnTo>
                  <a:lnTo>
                    <a:pt x="1176" y="484"/>
                  </a:lnTo>
                  <a:lnTo>
                    <a:pt x="1176" y="472"/>
                  </a:lnTo>
                  <a:lnTo>
                    <a:pt x="1172" y="460"/>
                  </a:lnTo>
                  <a:lnTo>
                    <a:pt x="1168" y="448"/>
                  </a:lnTo>
                  <a:lnTo>
                    <a:pt x="1168" y="436"/>
                  </a:lnTo>
                  <a:lnTo>
                    <a:pt x="1168" y="424"/>
                  </a:lnTo>
                  <a:lnTo>
                    <a:pt x="1164" y="412"/>
                  </a:lnTo>
                  <a:lnTo>
                    <a:pt x="1164" y="400"/>
                  </a:lnTo>
                  <a:lnTo>
                    <a:pt x="1164" y="388"/>
                  </a:lnTo>
                  <a:lnTo>
                    <a:pt x="1156" y="364"/>
                  </a:lnTo>
                  <a:lnTo>
                    <a:pt x="1152" y="352"/>
                  </a:lnTo>
                  <a:lnTo>
                    <a:pt x="1140" y="328"/>
                  </a:lnTo>
                  <a:lnTo>
                    <a:pt x="1124" y="304"/>
                  </a:lnTo>
                  <a:lnTo>
                    <a:pt x="1120" y="292"/>
                  </a:lnTo>
                  <a:lnTo>
                    <a:pt x="1112" y="280"/>
                  </a:lnTo>
                  <a:lnTo>
                    <a:pt x="1104" y="264"/>
                  </a:lnTo>
                  <a:lnTo>
                    <a:pt x="1100" y="252"/>
                  </a:lnTo>
                  <a:lnTo>
                    <a:pt x="1092" y="240"/>
                  </a:lnTo>
                  <a:lnTo>
                    <a:pt x="1088" y="228"/>
                  </a:lnTo>
                  <a:lnTo>
                    <a:pt x="1080" y="216"/>
                  </a:lnTo>
                  <a:lnTo>
                    <a:pt x="1072" y="204"/>
                  </a:lnTo>
                  <a:lnTo>
                    <a:pt x="1064" y="192"/>
                  </a:lnTo>
                  <a:lnTo>
                    <a:pt x="1044" y="172"/>
                  </a:lnTo>
                  <a:lnTo>
                    <a:pt x="1036" y="160"/>
                  </a:lnTo>
                  <a:lnTo>
                    <a:pt x="1024" y="152"/>
                  </a:lnTo>
                  <a:lnTo>
                    <a:pt x="1012" y="140"/>
                  </a:lnTo>
                  <a:lnTo>
                    <a:pt x="1000" y="132"/>
                  </a:lnTo>
                  <a:lnTo>
                    <a:pt x="992" y="120"/>
                  </a:lnTo>
                  <a:lnTo>
                    <a:pt x="980" y="116"/>
                  </a:lnTo>
                  <a:lnTo>
                    <a:pt x="968" y="104"/>
                  </a:lnTo>
                  <a:lnTo>
                    <a:pt x="956" y="96"/>
                  </a:lnTo>
                  <a:lnTo>
                    <a:pt x="944" y="92"/>
                  </a:lnTo>
                  <a:lnTo>
                    <a:pt x="932" y="84"/>
                  </a:lnTo>
                  <a:lnTo>
                    <a:pt x="920" y="80"/>
                  </a:lnTo>
                  <a:lnTo>
                    <a:pt x="904" y="68"/>
                  </a:lnTo>
                  <a:lnTo>
                    <a:pt x="892" y="64"/>
                  </a:lnTo>
                  <a:lnTo>
                    <a:pt x="880" y="56"/>
                  </a:lnTo>
                  <a:lnTo>
                    <a:pt x="868" y="52"/>
                  </a:lnTo>
                  <a:lnTo>
                    <a:pt x="856" y="48"/>
                  </a:lnTo>
                  <a:lnTo>
                    <a:pt x="844" y="40"/>
                  </a:lnTo>
                  <a:lnTo>
                    <a:pt x="816" y="28"/>
                  </a:lnTo>
                  <a:lnTo>
                    <a:pt x="800" y="24"/>
                  </a:lnTo>
                  <a:lnTo>
                    <a:pt x="788" y="16"/>
                  </a:lnTo>
                  <a:lnTo>
                    <a:pt x="772" y="12"/>
                  </a:lnTo>
                  <a:lnTo>
                    <a:pt x="756" y="8"/>
                  </a:lnTo>
                  <a:lnTo>
                    <a:pt x="744" y="4"/>
                  </a:lnTo>
                  <a:lnTo>
                    <a:pt x="728" y="4"/>
                  </a:lnTo>
                  <a:lnTo>
                    <a:pt x="716" y="0"/>
                  </a:lnTo>
                  <a:lnTo>
                    <a:pt x="700" y="0"/>
                  </a:lnTo>
                  <a:lnTo>
                    <a:pt x="684" y="0"/>
                  </a:lnTo>
                  <a:lnTo>
                    <a:pt x="672" y="0"/>
                  </a:lnTo>
                  <a:lnTo>
                    <a:pt x="656" y="0"/>
                  </a:lnTo>
                  <a:lnTo>
                    <a:pt x="644" y="0"/>
                  </a:lnTo>
                  <a:lnTo>
                    <a:pt x="628" y="0"/>
                  </a:lnTo>
                  <a:lnTo>
                    <a:pt x="612" y="0"/>
                  </a:lnTo>
                  <a:lnTo>
                    <a:pt x="600" y="0"/>
                  </a:lnTo>
                  <a:lnTo>
                    <a:pt x="576" y="4"/>
                  </a:lnTo>
                  <a:lnTo>
                    <a:pt x="564" y="8"/>
                  </a:lnTo>
                  <a:lnTo>
                    <a:pt x="548" y="12"/>
                  </a:lnTo>
                  <a:lnTo>
                    <a:pt x="528" y="16"/>
                  </a:lnTo>
                  <a:lnTo>
                    <a:pt x="512" y="24"/>
                  </a:lnTo>
                  <a:lnTo>
                    <a:pt x="496" y="28"/>
                  </a:lnTo>
                  <a:lnTo>
                    <a:pt x="480" y="36"/>
                  </a:lnTo>
                  <a:lnTo>
                    <a:pt x="468" y="44"/>
                  </a:lnTo>
                  <a:lnTo>
                    <a:pt x="456" y="56"/>
                  </a:lnTo>
                  <a:lnTo>
                    <a:pt x="440" y="64"/>
                  </a:lnTo>
                  <a:lnTo>
                    <a:pt x="428" y="72"/>
                  </a:lnTo>
                  <a:lnTo>
                    <a:pt x="416" y="80"/>
                  </a:lnTo>
                  <a:lnTo>
                    <a:pt x="408" y="92"/>
                  </a:lnTo>
                  <a:lnTo>
                    <a:pt x="396" y="100"/>
                  </a:lnTo>
                  <a:lnTo>
                    <a:pt x="376" y="120"/>
                  </a:lnTo>
                  <a:lnTo>
                    <a:pt x="364" y="136"/>
                  </a:lnTo>
                  <a:lnTo>
                    <a:pt x="352" y="148"/>
                  </a:lnTo>
                  <a:lnTo>
                    <a:pt x="344" y="160"/>
                  </a:lnTo>
                  <a:lnTo>
                    <a:pt x="332" y="172"/>
                  </a:lnTo>
                  <a:lnTo>
                    <a:pt x="324" y="184"/>
                  </a:lnTo>
                  <a:lnTo>
                    <a:pt x="316" y="196"/>
                  </a:lnTo>
                  <a:lnTo>
                    <a:pt x="304" y="212"/>
                  </a:lnTo>
                  <a:lnTo>
                    <a:pt x="296" y="228"/>
                  </a:lnTo>
                  <a:lnTo>
                    <a:pt x="288" y="240"/>
                  </a:lnTo>
                  <a:lnTo>
                    <a:pt x="284" y="252"/>
                  </a:lnTo>
                  <a:lnTo>
                    <a:pt x="276" y="264"/>
                  </a:lnTo>
                  <a:lnTo>
                    <a:pt x="268" y="276"/>
                  </a:lnTo>
                  <a:lnTo>
                    <a:pt x="260" y="288"/>
                  </a:lnTo>
                  <a:lnTo>
                    <a:pt x="248" y="304"/>
                  </a:lnTo>
                  <a:lnTo>
                    <a:pt x="240" y="316"/>
                  </a:lnTo>
                  <a:lnTo>
                    <a:pt x="228" y="324"/>
                  </a:lnTo>
                  <a:lnTo>
                    <a:pt x="216" y="336"/>
                  </a:lnTo>
                  <a:lnTo>
                    <a:pt x="204" y="344"/>
                  </a:lnTo>
                  <a:lnTo>
                    <a:pt x="192" y="356"/>
                  </a:lnTo>
                  <a:lnTo>
                    <a:pt x="176" y="364"/>
                  </a:lnTo>
                  <a:lnTo>
                    <a:pt x="168" y="376"/>
                  </a:lnTo>
                  <a:lnTo>
                    <a:pt x="152" y="384"/>
                  </a:lnTo>
                  <a:lnTo>
                    <a:pt x="140" y="396"/>
                  </a:lnTo>
                  <a:lnTo>
                    <a:pt x="128" y="404"/>
                  </a:lnTo>
                  <a:lnTo>
                    <a:pt x="116" y="412"/>
                  </a:lnTo>
                  <a:lnTo>
                    <a:pt x="104" y="424"/>
                  </a:lnTo>
                  <a:lnTo>
                    <a:pt x="92" y="428"/>
                  </a:lnTo>
                  <a:lnTo>
                    <a:pt x="80" y="436"/>
                  </a:lnTo>
                  <a:lnTo>
                    <a:pt x="68" y="440"/>
                  </a:lnTo>
                  <a:lnTo>
                    <a:pt x="56" y="444"/>
                  </a:lnTo>
                  <a:lnTo>
                    <a:pt x="44" y="448"/>
                  </a:lnTo>
                  <a:lnTo>
                    <a:pt x="32" y="452"/>
                  </a:lnTo>
                  <a:lnTo>
                    <a:pt x="20" y="456"/>
                  </a:lnTo>
                  <a:lnTo>
                    <a:pt x="4" y="472"/>
                  </a:lnTo>
                  <a:lnTo>
                    <a:pt x="0" y="484"/>
                  </a:lnTo>
                  <a:lnTo>
                    <a:pt x="0" y="496"/>
                  </a:lnTo>
                  <a:lnTo>
                    <a:pt x="12" y="504"/>
                  </a:lnTo>
                  <a:lnTo>
                    <a:pt x="32" y="516"/>
                  </a:lnTo>
                  <a:lnTo>
                    <a:pt x="44" y="516"/>
                  </a:lnTo>
                  <a:lnTo>
                    <a:pt x="52" y="492"/>
                  </a:lnTo>
                  <a:lnTo>
                    <a:pt x="64" y="488"/>
                  </a:lnTo>
                  <a:lnTo>
                    <a:pt x="76" y="496"/>
                  </a:lnTo>
                  <a:lnTo>
                    <a:pt x="84" y="508"/>
                  </a:lnTo>
                  <a:lnTo>
                    <a:pt x="88" y="520"/>
                  </a:lnTo>
                  <a:lnTo>
                    <a:pt x="96" y="532"/>
                  </a:lnTo>
                  <a:lnTo>
                    <a:pt x="108" y="536"/>
                  </a:lnTo>
                  <a:lnTo>
                    <a:pt x="120" y="536"/>
                  </a:lnTo>
                  <a:lnTo>
                    <a:pt x="132" y="536"/>
                  </a:lnTo>
                  <a:lnTo>
                    <a:pt x="144" y="536"/>
                  </a:lnTo>
                  <a:lnTo>
                    <a:pt x="156" y="528"/>
                  </a:lnTo>
                  <a:lnTo>
                    <a:pt x="156" y="516"/>
                  </a:lnTo>
                  <a:lnTo>
                    <a:pt x="144" y="512"/>
                  </a:lnTo>
                  <a:lnTo>
                    <a:pt x="140" y="500"/>
                  </a:lnTo>
                  <a:lnTo>
                    <a:pt x="140" y="488"/>
                  </a:lnTo>
                  <a:lnTo>
                    <a:pt x="152" y="484"/>
                  </a:lnTo>
                  <a:lnTo>
                    <a:pt x="164" y="480"/>
                  </a:lnTo>
                  <a:lnTo>
                    <a:pt x="176" y="480"/>
                  </a:lnTo>
                  <a:lnTo>
                    <a:pt x="188" y="484"/>
                  </a:lnTo>
                  <a:lnTo>
                    <a:pt x="200" y="492"/>
                  </a:lnTo>
                  <a:lnTo>
                    <a:pt x="200" y="504"/>
                  </a:lnTo>
                  <a:lnTo>
                    <a:pt x="200" y="516"/>
                  </a:lnTo>
                  <a:lnTo>
                    <a:pt x="188" y="516"/>
                  </a:lnTo>
                  <a:lnTo>
                    <a:pt x="176" y="524"/>
                  </a:lnTo>
                  <a:lnTo>
                    <a:pt x="176" y="536"/>
                  </a:lnTo>
                  <a:lnTo>
                    <a:pt x="188" y="540"/>
                  </a:lnTo>
                  <a:lnTo>
                    <a:pt x="200" y="544"/>
                  </a:lnTo>
                  <a:lnTo>
                    <a:pt x="212" y="544"/>
                  </a:lnTo>
                  <a:lnTo>
                    <a:pt x="224" y="544"/>
                  </a:lnTo>
                  <a:lnTo>
                    <a:pt x="236" y="544"/>
                  </a:lnTo>
                  <a:lnTo>
                    <a:pt x="248" y="544"/>
                  </a:lnTo>
                  <a:lnTo>
                    <a:pt x="264" y="544"/>
                  </a:lnTo>
                  <a:lnTo>
                    <a:pt x="272" y="532"/>
                  </a:lnTo>
                  <a:lnTo>
                    <a:pt x="272" y="520"/>
                  </a:lnTo>
                  <a:lnTo>
                    <a:pt x="260" y="512"/>
                  </a:lnTo>
                  <a:lnTo>
                    <a:pt x="248" y="504"/>
                  </a:lnTo>
                  <a:lnTo>
                    <a:pt x="244" y="492"/>
                  </a:lnTo>
                  <a:lnTo>
                    <a:pt x="240" y="480"/>
                  </a:lnTo>
                  <a:lnTo>
                    <a:pt x="252" y="476"/>
                  </a:lnTo>
                  <a:lnTo>
                    <a:pt x="264" y="476"/>
                  </a:lnTo>
                  <a:lnTo>
                    <a:pt x="276" y="476"/>
                  </a:lnTo>
                  <a:lnTo>
                    <a:pt x="288" y="476"/>
                  </a:lnTo>
                  <a:lnTo>
                    <a:pt x="300" y="476"/>
                  </a:lnTo>
                  <a:lnTo>
                    <a:pt x="312" y="476"/>
                  </a:lnTo>
                  <a:lnTo>
                    <a:pt x="316" y="488"/>
                  </a:lnTo>
                  <a:lnTo>
                    <a:pt x="312" y="500"/>
                  </a:lnTo>
                  <a:lnTo>
                    <a:pt x="300" y="504"/>
                  </a:lnTo>
                  <a:lnTo>
                    <a:pt x="292" y="516"/>
                  </a:lnTo>
                  <a:lnTo>
                    <a:pt x="296" y="528"/>
                  </a:lnTo>
                  <a:lnTo>
                    <a:pt x="308" y="532"/>
                  </a:lnTo>
                  <a:lnTo>
                    <a:pt x="320" y="536"/>
                  </a:lnTo>
                  <a:lnTo>
                    <a:pt x="332" y="536"/>
                  </a:lnTo>
                  <a:lnTo>
                    <a:pt x="344" y="528"/>
                  </a:lnTo>
                  <a:lnTo>
                    <a:pt x="356" y="524"/>
                  </a:lnTo>
                  <a:lnTo>
                    <a:pt x="368" y="520"/>
                  </a:lnTo>
                  <a:lnTo>
                    <a:pt x="380" y="516"/>
                  </a:lnTo>
                  <a:lnTo>
                    <a:pt x="392" y="512"/>
                  </a:lnTo>
                  <a:lnTo>
                    <a:pt x="396" y="500"/>
                  </a:lnTo>
                  <a:lnTo>
                    <a:pt x="396" y="488"/>
                  </a:lnTo>
                  <a:lnTo>
                    <a:pt x="384" y="480"/>
                  </a:lnTo>
                  <a:lnTo>
                    <a:pt x="372" y="476"/>
                  </a:lnTo>
                  <a:lnTo>
                    <a:pt x="360" y="476"/>
                  </a:lnTo>
                  <a:lnTo>
                    <a:pt x="352" y="464"/>
                  </a:lnTo>
                  <a:lnTo>
                    <a:pt x="364" y="460"/>
                  </a:lnTo>
                  <a:lnTo>
                    <a:pt x="376" y="456"/>
                  </a:lnTo>
                  <a:lnTo>
                    <a:pt x="388" y="448"/>
                  </a:lnTo>
                  <a:lnTo>
                    <a:pt x="400" y="440"/>
                  </a:lnTo>
                  <a:lnTo>
                    <a:pt x="412" y="444"/>
                  </a:lnTo>
                  <a:lnTo>
                    <a:pt x="424" y="448"/>
                  </a:lnTo>
                  <a:lnTo>
                    <a:pt x="424" y="460"/>
                  </a:lnTo>
                  <a:lnTo>
                    <a:pt x="416" y="472"/>
                  </a:lnTo>
                  <a:lnTo>
                    <a:pt x="416" y="484"/>
                  </a:lnTo>
                  <a:lnTo>
                    <a:pt x="428" y="488"/>
                  </a:lnTo>
                  <a:lnTo>
                    <a:pt x="440" y="488"/>
                  </a:lnTo>
                  <a:lnTo>
                    <a:pt x="452" y="488"/>
                  </a:lnTo>
                  <a:lnTo>
                    <a:pt x="464" y="480"/>
                  </a:lnTo>
                  <a:lnTo>
                    <a:pt x="476" y="476"/>
                  </a:lnTo>
                  <a:lnTo>
                    <a:pt x="488" y="472"/>
                  </a:lnTo>
                  <a:lnTo>
                    <a:pt x="500" y="468"/>
                  </a:lnTo>
                  <a:lnTo>
                    <a:pt x="512" y="460"/>
                  </a:lnTo>
                  <a:lnTo>
                    <a:pt x="512" y="448"/>
                  </a:lnTo>
                  <a:lnTo>
                    <a:pt x="500" y="440"/>
                  </a:lnTo>
                  <a:lnTo>
                    <a:pt x="488" y="436"/>
                  </a:lnTo>
                  <a:lnTo>
                    <a:pt x="476" y="432"/>
                  </a:lnTo>
                  <a:lnTo>
                    <a:pt x="468" y="420"/>
                  </a:lnTo>
                  <a:lnTo>
                    <a:pt x="464" y="408"/>
                  </a:lnTo>
                  <a:lnTo>
                    <a:pt x="476" y="404"/>
                  </a:lnTo>
                  <a:lnTo>
                    <a:pt x="488" y="400"/>
                  </a:lnTo>
                  <a:lnTo>
                    <a:pt x="500" y="396"/>
                  </a:lnTo>
                  <a:lnTo>
                    <a:pt x="512" y="396"/>
                  </a:lnTo>
                  <a:lnTo>
                    <a:pt x="524" y="396"/>
                  </a:lnTo>
                  <a:lnTo>
                    <a:pt x="536" y="404"/>
                  </a:lnTo>
                  <a:lnTo>
                    <a:pt x="528" y="416"/>
                  </a:lnTo>
                  <a:lnTo>
                    <a:pt x="524" y="428"/>
                  </a:lnTo>
                  <a:lnTo>
                    <a:pt x="536" y="440"/>
                  </a:lnTo>
                  <a:lnTo>
                    <a:pt x="548" y="444"/>
                  </a:lnTo>
                  <a:lnTo>
                    <a:pt x="560" y="444"/>
                  </a:lnTo>
                  <a:lnTo>
                    <a:pt x="572" y="444"/>
                  </a:lnTo>
                  <a:lnTo>
                    <a:pt x="584" y="436"/>
                  </a:lnTo>
                  <a:lnTo>
                    <a:pt x="596" y="432"/>
                  </a:lnTo>
                  <a:lnTo>
                    <a:pt x="608" y="428"/>
                  </a:lnTo>
                  <a:lnTo>
                    <a:pt x="604" y="416"/>
                  </a:lnTo>
                  <a:lnTo>
                    <a:pt x="596" y="404"/>
                  </a:lnTo>
                  <a:lnTo>
                    <a:pt x="584" y="396"/>
                  </a:lnTo>
                  <a:lnTo>
                    <a:pt x="584" y="384"/>
                  </a:lnTo>
                  <a:lnTo>
                    <a:pt x="584" y="372"/>
                  </a:lnTo>
                  <a:lnTo>
                    <a:pt x="596" y="368"/>
                  </a:lnTo>
                  <a:lnTo>
                    <a:pt x="608" y="364"/>
                  </a:lnTo>
                  <a:lnTo>
                    <a:pt x="620" y="364"/>
                  </a:lnTo>
                  <a:lnTo>
                    <a:pt x="632" y="364"/>
                  </a:lnTo>
                  <a:lnTo>
                    <a:pt x="648" y="376"/>
                  </a:lnTo>
                  <a:lnTo>
                    <a:pt x="648" y="388"/>
                  </a:lnTo>
                  <a:lnTo>
                    <a:pt x="640" y="400"/>
                  </a:lnTo>
                  <a:lnTo>
                    <a:pt x="636" y="412"/>
                  </a:lnTo>
                  <a:lnTo>
                    <a:pt x="636" y="424"/>
                  </a:lnTo>
                  <a:lnTo>
                    <a:pt x="648" y="424"/>
                  </a:lnTo>
                  <a:lnTo>
                    <a:pt x="660" y="428"/>
                  </a:lnTo>
                  <a:lnTo>
                    <a:pt x="672" y="428"/>
                  </a:lnTo>
                  <a:lnTo>
                    <a:pt x="684" y="428"/>
                  </a:lnTo>
                  <a:lnTo>
                    <a:pt x="696" y="428"/>
                  </a:lnTo>
                  <a:lnTo>
                    <a:pt x="708" y="428"/>
                  </a:lnTo>
                  <a:lnTo>
                    <a:pt x="720" y="416"/>
                  </a:lnTo>
                  <a:lnTo>
                    <a:pt x="720" y="404"/>
                  </a:lnTo>
                  <a:lnTo>
                    <a:pt x="708" y="400"/>
                  </a:lnTo>
                  <a:lnTo>
                    <a:pt x="696" y="392"/>
                  </a:lnTo>
                  <a:lnTo>
                    <a:pt x="688" y="380"/>
                  </a:lnTo>
                  <a:lnTo>
                    <a:pt x="700" y="368"/>
                  </a:lnTo>
                  <a:lnTo>
                    <a:pt x="712" y="364"/>
                  </a:lnTo>
                  <a:lnTo>
                    <a:pt x="724" y="364"/>
                  </a:lnTo>
                  <a:lnTo>
                    <a:pt x="736" y="364"/>
                  </a:lnTo>
                  <a:lnTo>
                    <a:pt x="748" y="364"/>
                  </a:lnTo>
                  <a:lnTo>
                    <a:pt x="760" y="364"/>
                  </a:lnTo>
                  <a:lnTo>
                    <a:pt x="772" y="368"/>
                  </a:lnTo>
                  <a:lnTo>
                    <a:pt x="776" y="380"/>
                  </a:lnTo>
                  <a:lnTo>
                    <a:pt x="776" y="392"/>
                  </a:lnTo>
                  <a:lnTo>
                    <a:pt x="764" y="400"/>
                  </a:lnTo>
                  <a:lnTo>
                    <a:pt x="752" y="404"/>
                  </a:lnTo>
                  <a:lnTo>
                    <a:pt x="748" y="416"/>
                  </a:lnTo>
                  <a:lnTo>
                    <a:pt x="760" y="428"/>
                  </a:lnTo>
                  <a:lnTo>
                    <a:pt x="772" y="428"/>
                  </a:lnTo>
                  <a:lnTo>
                    <a:pt x="784" y="428"/>
                  </a:lnTo>
                  <a:lnTo>
                    <a:pt x="796" y="428"/>
                  </a:lnTo>
                  <a:lnTo>
                    <a:pt x="808" y="428"/>
                  </a:lnTo>
                  <a:lnTo>
                    <a:pt x="820" y="436"/>
                  </a:lnTo>
                  <a:lnTo>
                    <a:pt x="832" y="436"/>
                  </a:lnTo>
                  <a:lnTo>
                    <a:pt x="844" y="436"/>
                  </a:lnTo>
                  <a:lnTo>
                    <a:pt x="852" y="424"/>
                  </a:lnTo>
                  <a:lnTo>
                    <a:pt x="852" y="412"/>
                  </a:lnTo>
                  <a:lnTo>
                    <a:pt x="844" y="400"/>
                  </a:lnTo>
                  <a:lnTo>
                    <a:pt x="836" y="388"/>
                  </a:lnTo>
                  <a:lnTo>
                    <a:pt x="848" y="380"/>
                  </a:lnTo>
                  <a:lnTo>
                    <a:pt x="860" y="380"/>
                  </a:lnTo>
                  <a:lnTo>
                    <a:pt x="872" y="380"/>
                  </a:lnTo>
                  <a:lnTo>
                    <a:pt x="884" y="388"/>
                  </a:lnTo>
                  <a:lnTo>
                    <a:pt x="888" y="400"/>
                  </a:lnTo>
                  <a:lnTo>
                    <a:pt x="888" y="412"/>
                  </a:lnTo>
                  <a:lnTo>
                    <a:pt x="876" y="420"/>
                  </a:lnTo>
                  <a:lnTo>
                    <a:pt x="864" y="424"/>
                  </a:lnTo>
                  <a:lnTo>
                    <a:pt x="864" y="436"/>
                  </a:lnTo>
                  <a:lnTo>
                    <a:pt x="864" y="448"/>
                  </a:lnTo>
                  <a:lnTo>
                    <a:pt x="876" y="452"/>
                  </a:lnTo>
                  <a:lnTo>
                    <a:pt x="888" y="456"/>
                  </a:lnTo>
                  <a:lnTo>
                    <a:pt x="900" y="456"/>
                  </a:lnTo>
                  <a:lnTo>
                    <a:pt x="912" y="460"/>
                  </a:lnTo>
                  <a:lnTo>
                    <a:pt x="924" y="464"/>
                  </a:lnTo>
                  <a:lnTo>
                    <a:pt x="932" y="476"/>
                  </a:lnTo>
                  <a:lnTo>
                    <a:pt x="944" y="480"/>
                  </a:lnTo>
                  <a:lnTo>
                    <a:pt x="960" y="472"/>
                  </a:lnTo>
                  <a:lnTo>
                    <a:pt x="964" y="460"/>
                  </a:lnTo>
                  <a:lnTo>
                    <a:pt x="964" y="448"/>
                  </a:lnTo>
                  <a:lnTo>
                    <a:pt x="956" y="436"/>
                  </a:lnTo>
                  <a:lnTo>
                    <a:pt x="948" y="424"/>
                  </a:lnTo>
                  <a:lnTo>
                    <a:pt x="952" y="412"/>
                  </a:lnTo>
                  <a:lnTo>
                    <a:pt x="964" y="408"/>
                  </a:lnTo>
                  <a:lnTo>
                    <a:pt x="976" y="408"/>
                  </a:lnTo>
                  <a:lnTo>
                    <a:pt x="988" y="408"/>
                  </a:lnTo>
                  <a:lnTo>
                    <a:pt x="1000" y="412"/>
                  </a:lnTo>
                  <a:lnTo>
                    <a:pt x="1012" y="424"/>
                  </a:lnTo>
                  <a:lnTo>
                    <a:pt x="1016" y="436"/>
                  </a:lnTo>
                  <a:lnTo>
                    <a:pt x="1020" y="448"/>
                  </a:lnTo>
                  <a:lnTo>
                    <a:pt x="1012" y="460"/>
                  </a:lnTo>
                  <a:lnTo>
                    <a:pt x="1000" y="460"/>
                  </a:lnTo>
                  <a:lnTo>
                    <a:pt x="988" y="460"/>
                  </a:lnTo>
                  <a:lnTo>
                    <a:pt x="976" y="468"/>
                  </a:lnTo>
                  <a:lnTo>
                    <a:pt x="976" y="480"/>
                  </a:lnTo>
                  <a:lnTo>
                    <a:pt x="976" y="492"/>
                  </a:lnTo>
                  <a:lnTo>
                    <a:pt x="988" y="496"/>
                  </a:lnTo>
                  <a:lnTo>
                    <a:pt x="1000" y="500"/>
                  </a:lnTo>
                  <a:lnTo>
                    <a:pt x="1012" y="508"/>
                  </a:lnTo>
                  <a:lnTo>
                    <a:pt x="1020" y="520"/>
                  </a:lnTo>
                  <a:lnTo>
                    <a:pt x="1032" y="528"/>
                  </a:lnTo>
                  <a:lnTo>
                    <a:pt x="1044" y="536"/>
                  </a:lnTo>
                  <a:lnTo>
                    <a:pt x="1056" y="528"/>
                  </a:lnTo>
                  <a:lnTo>
                    <a:pt x="1056" y="516"/>
                  </a:lnTo>
                  <a:lnTo>
                    <a:pt x="1056" y="504"/>
                  </a:lnTo>
                  <a:lnTo>
                    <a:pt x="1056" y="492"/>
                  </a:lnTo>
                  <a:lnTo>
                    <a:pt x="1052" y="480"/>
                  </a:lnTo>
                  <a:lnTo>
                    <a:pt x="1064" y="480"/>
                  </a:lnTo>
                  <a:lnTo>
                    <a:pt x="1076" y="480"/>
                  </a:lnTo>
                  <a:lnTo>
                    <a:pt x="1088" y="484"/>
                  </a:lnTo>
                  <a:lnTo>
                    <a:pt x="1092" y="496"/>
                  </a:lnTo>
                  <a:lnTo>
                    <a:pt x="1100" y="508"/>
                  </a:lnTo>
                  <a:lnTo>
                    <a:pt x="1100" y="520"/>
                  </a:lnTo>
                  <a:lnTo>
                    <a:pt x="1100" y="532"/>
                  </a:lnTo>
                  <a:lnTo>
                    <a:pt x="1088" y="540"/>
                  </a:lnTo>
                  <a:lnTo>
                    <a:pt x="1076" y="540"/>
                  </a:lnTo>
                  <a:lnTo>
                    <a:pt x="1068" y="552"/>
                  </a:lnTo>
                  <a:lnTo>
                    <a:pt x="1072" y="564"/>
                  </a:lnTo>
                  <a:lnTo>
                    <a:pt x="1084" y="568"/>
                  </a:lnTo>
                  <a:lnTo>
                    <a:pt x="1096" y="572"/>
                  </a:lnTo>
                  <a:lnTo>
                    <a:pt x="1100" y="584"/>
                  </a:lnTo>
                  <a:lnTo>
                    <a:pt x="1100" y="596"/>
                  </a:lnTo>
                  <a:lnTo>
                    <a:pt x="1108" y="608"/>
                  </a:lnTo>
                  <a:lnTo>
                    <a:pt x="1124" y="624"/>
                  </a:lnTo>
                  <a:lnTo>
                    <a:pt x="1136" y="612"/>
                  </a:lnTo>
                  <a:lnTo>
                    <a:pt x="1136" y="600"/>
                  </a:lnTo>
                  <a:lnTo>
                    <a:pt x="1148" y="596"/>
                  </a:lnTo>
                  <a:lnTo>
                    <a:pt x="1160" y="596"/>
                  </a:lnTo>
                  <a:lnTo>
                    <a:pt x="1172" y="616"/>
                  </a:lnTo>
                  <a:lnTo>
                    <a:pt x="1172" y="628"/>
                  </a:lnTo>
                  <a:lnTo>
                    <a:pt x="1172" y="640"/>
                  </a:lnTo>
                  <a:lnTo>
                    <a:pt x="1172" y="652"/>
                  </a:lnTo>
                  <a:lnTo>
                    <a:pt x="1160" y="652"/>
                  </a:lnTo>
                  <a:lnTo>
                    <a:pt x="1152" y="664"/>
                  </a:lnTo>
                  <a:lnTo>
                    <a:pt x="1164" y="680"/>
                  </a:lnTo>
                  <a:lnTo>
                    <a:pt x="1172" y="692"/>
                  </a:lnTo>
                  <a:lnTo>
                    <a:pt x="1180" y="704"/>
                  </a:lnTo>
                  <a:lnTo>
                    <a:pt x="1204" y="728"/>
                  </a:lnTo>
                  <a:lnTo>
                    <a:pt x="1220" y="704"/>
                  </a:lnTo>
                  <a:lnTo>
                    <a:pt x="1228" y="716"/>
                  </a:lnTo>
                  <a:lnTo>
                    <a:pt x="1240" y="736"/>
                  </a:lnTo>
                  <a:lnTo>
                    <a:pt x="1244" y="748"/>
                  </a:lnTo>
                  <a:lnTo>
                    <a:pt x="1232" y="764"/>
                  </a:lnTo>
                  <a:lnTo>
                    <a:pt x="1224" y="784"/>
                  </a:lnTo>
                  <a:lnTo>
                    <a:pt x="1228" y="796"/>
                  </a:lnTo>
                  <a:lnTo>
                    <a:pt x="1228" y="808"/>
                  </a:lnTo>
                  <a:lnTo>
                    <a:pt x="1232" y="820"/>
                  </a:lnTo>
                  <a:lnTo>
                    <a:pt x="1240" y="832"/>
                  </a:lnTo>
                  <a:lnTo>
                    <a:pt x="1240" y="844"/>
                  </a:lnTo>
                  <a:lnTo>
                    <a:pt x="1252" y="848"/>
                  </a:lnTo>
                  <a:lnTo>
                    <a:pt x="1276" y="824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5" name="Freeform 41"/>
            <p:cNvSpPr>
              <a:spLocks/>
            </p:cNvSpPr>
            <p:nvPr/>
          </p:nvSpPr>
          <p:spPr bwMode="auto">
            <a:xfrm>
              <a:off x="603" y="603"/>
              <a:ext cx="104" cy="89"/>
            </a:xfrm>
            <a:custGeom>
              <a:avLst/>
              <a:gdLst>
                <a:gd name="T0" fmla="*/ 76 w 104"/>
                <a:gd name="T1" fmla="*/ 55 h 89"/>
                <a:gd name="T2" fmla="*/ 88 w 104"/>
                <a:gd name="T3" fmla="*/ 68 h 89"/>
                <a:gd name="T4" fmla="*/ 88 w 104"/>
                <a:gd name="T5" fmla="*/ 73 h 89"/>
                <a:gd name="T6" fmla="*/ 86 w 104"/>
                <a:gd name="T7" fmla="*/ 77 h 89"/>
                <a:gd name="T8" fmla="*/ 85 w 104"/>
                <a:gd name="T9" fmla="*/ 82 h 89"/>
                <a:gd name="T10" fmla="*/ 80 w 104"/>
                <a:gd name="T11" fmla="*/ 85 h 89"/>
                <a:gd name="T12" fmla="*/ 76 w 104"/>
                <a:gd name="T13" fmla="*/ 88 h 89"/>
                <a:gd name="T14" fmla="*/ 71 w 104"/>
                <a:gd name="T15" fmla="*/ 88 h 89"/>
                <a:gd name="T16" fmla="*/ 67 w 104"/>
                <a:gd name="T17" fmla="*/ 88 h 89"/>
                <a:gd name="T18" fmla="*/ 62 w 104"/>
                <a:gd name="T19" fmla="*/ 88 h 89"/>
                <a:gd name="T20" fmla="*/ 58 w 104"/>
                <a:gd name="T21" fmla="*/ 85 h 89"/>
                <a:gd name="T22" fmla="*/ 55 w 104"/>
                <a:gd name="T23" fmla="*/ 80 h 89"/>
                <a:gd name="T24" fmla="*/ 50 w 104"/>
                <a:gd name="T25" fmla="*/ 77 h 89"/>
                <a:gd name="T26" fmla="*/ 46 w 104"/>
                <a:gd name="T27" fmla="*/ 73 h 89"/>
                <a:gd name="T28" fmla="*/ 41 w 104"/>
                <a:gd name="T29" fmla="*/ 70 h 89"/>
                <a:gd name="T30" fmla="*/ 37 w 104"/>
                <a:gd name="T31" fmla="*/ 67 h 89"/>
                <a:gd name="T32" fmla="*/ 32 w 104"/>
                <a:gd name="T33" fmla="*/ 64 h 89"/>
                <a:gd name="T34" fmla="*/ 28 w 104"/>
                <a:gd name="T35" fmla="*/ 59 h 89"/>
                <a:gd name="T36" fmla="*/ 23 w 104"/>
                <a:gd name="T37" fmla="*/ 55 h 89"/>
                <a:gd name="T38" fmla="*/ 19 w 104"/>
                <a:gd name="T39" fmla="*/ 52 h 89"/>
                <a:gd name="T40" fmla="*/ 16 w 104"/>
                <a:gd name="T41" fmla="*/ 47 h 89"/>
                <a:gd name="T42" fmla="*/ 13 w 104"/>
                <a:gd name="T43" fmla="*/ 43 h 89"/>
                <a:gd name="T44" fmla="*/ 8 w 104"/>
                <a:gd name="T45" fmla="*/ 38 h 89"/>
                <a:gd name="T46" fmla="*/ 7 w 104"/>
                <a:gd name="T47" fmla="*/ 34 h 89"/>
                <a:gd name="T48" fmla="*/ 2 w 104"/>
                <a:gd name="T49" fmla="*/ 29 h 89"/>
                <a:gd name="T50" fmla="*/ 0 w 104"/>
                <a:gd name="T51" fmla="*/ 25 h 89"/>
                <a:gd name="T52" fmla="*/ 0 w 104"/>
                <a:gd name="T53" fmla="*/ 20 h 89"/>
                <a:gd name="T54" fmla="*/ 0 w 104"/>
                <a:gd name="T55" fmla="*/ 16 h 89"/>
                <a:gd name="T56" fmla="*/ 2 w 104"/>
                <a:gd name="T57" fmla="*/ 11 h 89"/>
                <a:gd name="T58" fmla="*/ 7 w 104"/>
                <a:gd name="T59" fmla="*/ 10 h 89"/>
                <a:gd name="T60" fmla="*/ 11 w 104"/>
                <a:gd name="T61" fmla="*/ 10 h 89"/>
                <a:gd name="T62" fmla="*/ 17 w 104"/>
                <a:gd name="T63" fmla="*/ 10 h 89"/>
                <a:gd name="T64" fmla="*/ 22 w 104"/>
                <a:gd name="T65" fmla="*/ 10 h 89"/>
                <a:gd name="T66" fmla="*/ 26 w 104"/>
                <a:gd name="T67" fmla="*/ 10 h 89"/>
                <a:gd name="T68" fmla="*/ 31 w 104"/>
                <a:gd name="T69" fmla="*/ 10 h 89"/>
                <a:gd name="T70" fmla="*/ 35 w 104"/>
                <a:gd name="T71" fmla="*/ 10 h 89"/>
                <a:gd name="T72" fmla="*/ 40 w 104"/>
                <a:gd name="T73" fmla="*/ 11 h 89"/>
                <a:gd name="T74" fmla="*/ 44 w 104"/>
                <a:gd name="T75" fmla="*/ 11 h 89"/>
                <a:gd name="T76" fmla="*/ 49 w 104"/>
                <a:gd name="T77" fmla="*/ 11 h 89"/>
                <a:gd name="T78" fmla="*/ 53 w 104"/>
                <a:gd name="T79" fmla="*/ 11 h 89"/>
                <a:gd name="T80" fmla="*/ 58 w 104"/>
                <a:gd name="T81" fmla="*/ 11 h 89"/>
                <a:gd name="T82" fmla="*/ 62 w 104"/>
                <a:gd name="T83" fmla="*/ 11 h 89"/>
                <a:gd name="T84" fmla="*/ 67 w 104"/>
                <a:gd name="T85" fmla="*/ 10 h 89"/>
                <a:gd name="T86" fmla="*/ 71 w 104"/>
                <a:gd name="T87" fmla="*/ 7 h 89"/>
                <a:gd name="T88" fmla="*/ 76 w 104"/>
                <a:gd name="T89" fmla="*/ 4 h 89"/>
                <a:gd name="T90" fmla="*/ 80 w 104"/>
                <a:gd name="T91" fmla="*/ 2 h 89"/>
                <a:gd name="T92" fmla="*/ 85 w 104"/>
                <a:gd name="T93" fmla="*/ 1 h 89"/>
                <a:gd name="T94" fmla="*/ 89 w 104"/>
                <a:gd name="T95" fmla="*/ 0 h 89"/>
                <a:gd name="T96" fmla="*/ 94 w 104"/>
                <a:gd name="T97" fmla="*/ 0 h 89"/>
                <a:gd name="T98" fmla="*/ 98 w 104"/>
                <a:gd name="T99" fmla="*/ 1 h 89"/>
                <a:gd name="T100" fmla="*/ 101 w 104"/>
                <a:gd name="T101" fmla="*/ 5 h 89"/>
                <a:gd name="T102" fmla="*/ 103 w 104"/>
                <a:gd name="T103" fmla="*/ 10 h 89"/>
                <a:gd name="T104" fmla="*/ 103 w 104"/>
                <a:gd name="T105" fmla="*/ 14 h 89"/>
                <a:gd name="T106" fmla="*/ 100 w 104"/>
                <a:gd name="T107" fmla="*/ 19 h 89"/>
                <a:gd name="T108" fmla="*/ 97 w 104"/>
                <a:gd name="T109" fmla="*/ 23 h 89"/>
                <a:gd name="T110" fmla="*/ 92 w 104"/>
                <a:gd name="T111" fmla="*/ 26 h 89"/>
                <a:gd name="T112" fmla="*/ 88 w 104"/>
                <a:gd name="T113" fmla="*/ 29 h 89"/>
                <a:gd name="T114" fmla="*/ 85 w 104"/>
                <a:gd name="T115" fmla="*/ 34 h 89"/>
                <a:gd name="T116" fmla="*/ 82 w 104"/>
                <a:gd name="T117" fmla="*/ 38 h 89"/>
                <a:gd name="T118" fmla="*/ 80 w 104"/>
                <a:gd name="T119" fmla="*/ 43 h 89"/>
                <a:gd name="T120" fmla="*/ 79 w 104"/>
                <a:gd name="T121" fmla="*/ 47 h 89"/>
                <a:gd name="T122" fmla="*/ 77 w 104"/>
                <a:gd name="T123" fmla="*/ 52 h 89"/>
                <a:gd name="T124" fmla="*/ 76 w 104"/>
                <a:gd name="T125" fmla="*/ 55 h 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4"/>
                <a:gd name="T190" fmla="*/ 0 h 89"/>
                <a:gd name="T191" fmla="*/ 104 w 104"/>
                <a:gd name="T192" fmla="*/ 89 h 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4" h="89">
                  <a:moveTo>
                    <a:pt x="76" y="55"/>
                  </a:moveTo>
                  <a:lnTo>
                    <a:pt x="88" y="68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5" y="82"/>
                  </a:lnTo>
                  <a:lnTo>
                    <a:pt x="80" y="85"/>
                  </a:lnTo>
                  <a:lnTo>
                    <a:pt x="76" y="88"/>
                  </a:lnTo>
                  <a:lnTo>
                    <a:pt x="71" y="88"/>
                  </a:lnTo>
                  <a:lnTo>
                    <a:pt x="67" y="88"/>
                  </a:lnTo>
                  <a:lnTo>
                    <a:pt x="62" y="88"/>
                  </a:lnTo>
                  <a:lnTo>
                    <a:pt x="58" y="85"/>
                  </a:lnTo>
                  <a:lnTo>
                    <a:pt x="55" y="80"/>
                  </a:lnTo>
                  <a:lnTo>
                    <a:pt x="50" y="77"/>
                  </a:lnTo>
                  <a:lnTo>
                    <a:pt x="46" y="73"/>
                  </a:lnTo>
                  <a:lnTo>
                    <a:pt x="41" y="70"/>
                  </a:lnTo>
                  <a:lnTo>
                    <a:pt x="37" y="67"/>
                  </a:lnTo>
                  <a:lnTo>
                    <a:pt x="32" y="64"/>
                  </a:lnTo>
                  <a:lnTo>
                    <a:pt x="28" y="59"/>
                  </a:lnTo>
                  <a:lnTo>
                    <a:pt x="23" y="55"/>
                  </a:lnTo>
                  <a:lnTo>
                    <a:pt x="19" y="52"/>
                  </a:lnTo>
                  <a:lnTo>
                    <a:pt x="16" y="47"/>
                  </a:lnTo>
                  <a:lnTo>
                    <a:pt x="13" y="43"/>
                  </a:lnTo>
                  <a:lnTo>
                    <a:pt x="8" y="38"/>
                  </a:lnTo>
                  <a:lnTo>
                    <a:pt x="7" y="34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7" y="10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5" y="10"/>
                  </a:lnTo>
                  <a:lnTo>
                    <a:pt x="40" y="11"/>
                  </a:lnTo>
                  <a:lnTo>
                    <a:pt x="44" y="11"/>
                  </a:lnTo>
                  <a:lnTo>
                    <a:pt x="49" y="11"/>
                  </a:lnTo>
                  <a:lnTo>
                    <a:pt x="53" y="11"/>
                  </a:lnTo>
                  <a:lnTo>
                    <a:pt x="58" y="11"/>
                  </a:lnTo>
                  <a:lnTo>
                    <a:pt x="62" y="11"/>
                  </a:lnTo>
                  <a:lnTo>
                    <a:pt x="67" y="10"/>
                  </a:lnTo>
                  <a:lnTo>
                    <a:pt x="71" y="7"/>
                  </a:lnTo>
                  <a:lnTo>
                    <a:pt x="76" y="4"/>
                  </a:lnTo>
                  <a:lnTo>
                    <a:pt x="80" y="2"/>
                  </a:lnTo>
                  <a:lnTo>
                    <a:pt x="85" y="1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1" y="5"/>
                  </a:lnTo>
                  <a:lnTo>
                    <a:pt x="103" y="10"/>
                  </a:lnTo>
                  <a:lnTo>
                    <a:pt x="103" y="14"/>
                  </a:lnTo>
                  <a:lnTo>
                    <a:pt x="100" y="19"/>
                  </a:lnTo>
                  <a:lnTo>
                    <a:pt x="97" y="23"/>
                  </a:lnTo>
                  <a:lnTo>
                    <a:pt x="92" y="26"/>
                  </a:lnTo>
                  <a:lnTo>
                    <a:pt x="88" y="29"/>
                  </a:lnTo>
                  <a:lnTo>
                    <a:pt x="85" y="34"/>
                  </a:lnTo>
                  <a:lnTo>
                    <a:pt x="82" y="38"/>
                  </a:lnTo>
                  <a:lnTo>
                    <a:pt x="80" y="43"/>
                  </a:lnTo>
                  <a:lnTo>
                    <a:pt x="79" y="47"/>
                  </a:lnTo>
                  <a:lnTo>
                    <a:pt x="77" y="52"/>
                  </a:lnTo>
                  <a:lnTo>
                    <a:pt x="76" y="55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6" name="Freeform 42"/>
            <p:cNvSpPr>
              <a:spLocks/>
            </p:cNvSpPr>
            <p:nvPr/>
          </p:nvSpPr>
          <p:spPr bwMode="auto">
            <a:xfrm>
              <a:off x="545" y="531"/>
              <a:ext cx="112" cy="77"/>
            </a:xfrm>
            <a:custGeom>
              <a:avLst/>
              <a:gdLst>
                <a:gd name="T0" fmla="*/ 106 w 112"/>
                <a:gd name="T1" fmla="*/ 2 h 77"/>
                <a:gd name="T2" fmla="*/ 97 w 112"/>
                <a:gd name="T3" fmla="*/ 1 h 77"/>
                <a:gd name="T4" fmla="*/ 88 w 112"/>
                <a:gd name="T5" fmla="*/ 0 h 77"/>
                <a:gd name="T6" fmla="*/ 79 w 112"/>
                <a:gd name="T7" fmla="*/ 0 h 77"/>
                <a:gd name="T8" fmla="*/ 70 w 112"/>
                <a:gd name="T9" fmla="*/ 1 h 77"/>
                <a:gd name="T10" fmla="*/ 61 w 112"/>
                <a:gd name="T11" fmla="*/ 4 h 77"/>
                <a:gd name="T12" fmla="*/ 52 w 112"/>
                <a:gd name="T13" fmla="*/ 4 h 77"/>
                <a:gd name="T14" fmla="*/ 43 w 112"/>
                <a:gd name="T15" fmla="*/ 4 h 77"/>
                <a:gd name="T16" fmla="*/ 34 w 112"/>
                <a:gd name="T17" fmla="*/ 4 h 77"/>
                <a:gd name="T18" fmla="*/ 25 w 112"/>
                <a:gd name="T19" fmla="*/ 2 h 77"/>
                <a:gd name="T20" fmla="*/ 16 w 112"/>
                <a:gd name="T21" fmla="*/ 1 h 77"/>
                <a:gd name="T22" fmla="*/ 7 w 112"/>
                <a:gd name="T23" fmla="*/ 1 h 77"/>
                <a:gd name="T24" fmla="*/ 0 w 112"/>
                <a:gd name="T25" fmla="*/ 5 h 77"/>
                <a:gd name="T26" fmla="*/ 0 w 112"/>
                <a:gd name="T27" fmla="*/ 14 h 77"/>
                <a:gd name="T28" fmla="*/ 4 w 112"/>
                <a:gd name="T29" fmla="*/ 23 h 77"/>
                <a:gd name="T30" fmla="*/ 13 w 112"/>
                <a:gd name="T31" fmla="*/ 31 h 77"/>
                <a:gd name="T32" fmla="*/ 21 w 112"/>
                <a:gd name="T33" fmla="*/ 40 h 77"/>
                <a:gd name="T34" fmla="*/ 24 w 112"/>
                <a:gd name="T35" fmla="*/ 49 h 77"/>
                <a:gd name="T36" fmla="*/ 28 w 112"/>
                <a:gd name="T37" fmla="*/ 59 h 77"/>
                <a:gd name="T38" fmla="*/ 31 w 112"/>
                <a:gd name="T39" fmla="*/ 68 h 77"/>
                <a:gd name="T40" fmla="*/ 37 w 112"/>
                <a:gd name="T41" fmla="*/ 76 h 77"/>
                <a:gd name="T42" fmla="*/ 46 w 112"/>
                <a:gd name="T43" fmla="*/ 76 h 77"/>
                <a:gd name="T44" fmla="*/ 51 w 112"/>
                <a:gd name="T45" fmla="*/ 67 h 77"/>
                <a:gd name="T46" fmla="*/ 52 w 112"/>
                <a:gd name="T47" fmla="*/ 58 h 77"/>
                <a:gd name="T48" fmla="*/ 54 w 112"/>
                <a:gd name="T49" fmla="*/ 49 h 77"/>
                <a:gd name="T50" fmla="*/ 60 w 112"/>
                <a:gd name="T51" fmla="*/ 41 h 77"/>
                <a:gd name="T52" fmla="*/ 66 w 112"/>
                <a:gd name="T53" fmla="*/ 34 h 77"/>
                <a:gd name="T54" fmla="*/ 73 w 112"/>
                <a:gd name="T55" fmla="*/ 26 h 77"/>
                <a:gd name="T56" fmla="*/ 82 w 112"/>
                <a:gd name="T57" fmla="*/ 26 h 77"/>
                <a:gd name="T58" fmla="*/ 91 w 112"/>
                <a:gd name="T59" fmla="*/ 26 h 77"/>
                <a:gd name="T60" fmla="*/ 100 w 112"/>
                <a:gd name="T61" fmla="*/ 26 h 77"/>
                <a:gd name="T62" fmla="*/ 109 w 112"/>
                <a:gd name="T63" fmla="*/ 19 h 77"/>
                <a:gd name="T64" fmla="*/ 111 w 112"/>
                <a:gd name="T65" fmla="*/ 10 h 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77"/>
                <a:gd name="T101" fmla="*/ 112 w 112"/>
                <a:gd name="T102" fmla="*/ 77 h 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77">
                  <a:moveTo>
                    <a:pt x="109" y="7"/>
                  </a:moveTo>
                  <a:lnTo>
                    <a:pt x="106" y="2"/>
                  </a:lnTo>
                  <a:lnTo>
                    <a:pt x="102" y="2"/>
                  </a:lnTo>
                  <a:lnTo>
                    <a:pt x="97" y="1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6" y="1"/>
                  </a:lnTo>
                  <a:lnTo>
                    <a:pt x="12" y="1"/>
                  </a:lnTo>
                  <a:lnTo>
                    <a:pt x="7" y="1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9" y="28"/>
                  </a:lnTo>
                  <a:lnTo>
                    <a:pt x="13" y="31"/>
                  </a:lnTo>
                  <a:lnTo>
                    <a:pt x="18" y="35"/>
                  </a:lnTo>
                  <a:lnTo>
                    <a:pt x="21" y="40"/>
                  </a:lnTo>
                  <a:lnTo>
                    <a:pt x="22" y="44"/>
                  </a:lnTo>
                  <a:lnTo>
                    <a:pt x="24" y="49"/>
                  </a:lnTo>
                  <a:lnTo>
                    <a:pt x="28" y="55"/>
                  </a:lnTo>
                  <a:lnTo>
                    <a:pt x="28" y="59"/>
                  </a:lnTo>
                  <a:lnTo>
                    <a:pt x="30" y="64"/>
                  </a:lnTo>
                  <a:lnTo>
                    <a:pt x="31" y="68"/>
                  </a:lnTo>
                  <a:lnTo>
                    <a:pt x="33" y="73"/>
                  </a:lnTo>
                  <a:lnTo>
                    <a:pt x="37" y="76"/>
                  </a:lnTo>
                  <a:lnTo>
                    <a:pt x="42" y="76"/>
                  </a:lnTo>
                  <a:lnTo>
                    <a:pt x="46" y="76"/>
                  </a:lnTo>
                  <a:lnTo>
                    <a:pt x="48" y="71"/>
                  </a:lnTo>
                  <a:lnTo>
                    <a:pt x="51" y="67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4" y="53"/>
                  </a:lnTo>
                  <a:lnTo>
                    <a:pt x="54" y="49"/>
                  </a:lnTo>
                  <a:lnTo>
                    <a:pt x="55" y="44"/>
                  </a:lnTo>
                  <a:lnTo>
                    <a:pt x="60" y="41"/>
                  </a:lnTo>
                  <a:lnTo>
                    <a:pt x="64" y="38"/>
                  </a:lnTo>
                  <a:lnTo>
                    <a:pt x="66" y="34"/>
                  </a:lnTo>
                  <a:lnTo>
                    <a:pt x="69" y="29"/>
                  </a:lnTo>
                  <a:lnTo>
                    <a:pt x="73" y="26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7" y="26"/>
                  </a:lnTo>
                  <a:lnTo>
                    <a:pt x="91" y="26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5" y="23"/>
                  </a:lnTo>
                  <a:lnTo>
                    <a:pt x="109" y="19"/>
                  </a:lnTo>
                  <a:lnTo>
                    <a:pt x="111" y="14"/>
                  </a:lnTo>
                  <a:lnTo>
                    <a:pt x="111" y="10"/>
                  </a:lnTo>
                  <a:lnTo>
                    <a:pt x="109" y="7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7" name="Freeform 43"/>
            <p:cNvSpPr>
              <a:spLocks/>
            </p:cNvSpPr>
            <p:nvPr/>
          </p:nvSpPr>
          <p:spPr bwMode="auto">
            <a:xfrm>
              <a:off x="1933" y="991"/>
              <a:ext cx="157" cy="439"/>
            </a:xfrm>
            <a:custGeom>
              <a:avLst/>
              <a:gdLst>
                <a:gd name="T0" fmla="*/ 66 w 157"/>
                <a:gd name="T1" fmla="*/ 55 h 439"/>
                <a:gd name="T2" fmla="*/ 61 w 157"/>
                <a:gd name="T3" fmla="*/ 78 h 439"/>
                <a:gd name="T4" fmla="*/ 52 w 157"/>
                <a:gd name="T5" fmla="*/ 100 h 439"/>
                <a:gd name="T6" fmla="*/ 30 w 157"/>
                <a:gd name="T7" fmla="*/ 94 h 439"/>
                <a:gd name="T8" fmla="*/ 16 w 157"/>
                <a:gd name="T9" fmla="*/ 106 h 439"/>
                <a:gd name="T10" fmla="*/ 22 w 157"/>
                <a:gd name="T11" fmla="*/ 129 h 439"/>
                <a:gd name="T12" fmla="*/ 24 w 157"/>
                <a:gd name="T13" fmla="*/ 153 h 439"/>
                <a:gd name="T14" fmla="*/ 27 w 157"/>
                <a:gd name="T15" fmla="*/ 175 h 439"/>
                <a:gd name="T16" fmla="*/ 45 w 157"/>
                <a:gd name="T17" fmla="*/ 186 h 439"/>
                <a:gd name="T18" fmla="*/ 55 w 157"/>
                <a:gd name="T19" fmla="*/ 163 h 439"/>
                <a:gd name="T20" fmla="*/ 72 w 157"/>
                <a:gd name="T21" fmla="*/ 148 h 439"/>
                <a:gd name="T22" fmla="*/ 87 w 157"/>
                <a:gd name="T23" fmla="*/ 162 h 439"/>
                <a:gd name="T24" fmla="*/ 91 w 157"/>
                <a:gd name="T25" fmla="*/ 184 h 439"/>
                <a:gd name="T26" fmla="*/ 91 w 157"/>
                <a:gd name="T27" fmla="*/ 208 h 439"/>
                <a:gd name="T28" fmla="*/ 79 w 157"/>
                <a:gd name="T29" fmla="*/ 226 h 439"/>
                <a:gd name="T30" fmla="*/ 64 w 157"/>
                <a:gd name="T31" fmla="*/ 213 h 439"/>
                <a:gd name="T32" fmla="*/ 42 w 157"/>
                <a:gd name="T33" fmla="*/ 208 h 439"/>
                <a:gd name="T34" fmla="*/ 36 w 157"/>
                <a:gd name="T35" fmla="*/ 226 h 439"/>
                <a:gd name="T36" fmla="*/ 31 w 157"/>
                <a:gd name="T37" fmla="*/ 250 h 439"/>
                <a:gd name="T38" fmla="*/ 30 w 157"/>
                <a:gd name="T39" fmla="*/ 274 h 439"/>
                <a:gd name="T40" fmla="*/ 27 w 157"/>
                <a:gd name="T41" fmla="*/ 298 h 439"/>
                <a:gd name="T42" fmla="*/ 45 w 157"/>
                <a:gd name="T43" fmla="*/ 300 h 439"/>
                <a:gd name="T44" fmla="*/ 60 w 157"/>
                <a:gd name="T45" fmla="*/ 277 h 439"/>
                <a:gd name="T46" fmla="*/ 81 w 157"/>
                <a:gd name="T47" fmla="*/ 267 h 439"/>
                <a:gd name="T48" fmla="*/ 93 w 157"/>
                <a:gd name="T49" fmla="*/ 289 h 439"/>
                <a:gd name="T50" fmla="*/ 88 w 157"/>
                <a:gd name="T51" fmla="*/ 313 h 439"/>
                <a:gd name="T52" fmla="*/ 85 w 157"/>
                <a:gd name="T53" fmla="*/ 337 h 439"/>
                <a:gd name="T54" fmla="*/ 73 w 157"/>
                <a:gd name="T55" fmla="*/ 361 h 439"/>
                <a:gd name="T56" fmla="*/ 54 w 157"/>
                <a:gd name="T57" fmla="*/ 363 h 439"/>
                <a:gd name="T58" fmla="*/ 45 w 157"/>
                <a:gd name="T59" fmla="*/ 340 h 439"/>
                <a:gd name="T60" fmla="*/ 24 w 157"/>
                <a:gd name="T61" fmla="*/ 336 h 439"/>
                <a:gd name="T62" fmla="*/ 18 w 157"/>
                <a:gd name="T63" fmla="*/ 360 h 439"/>
                <a:gd name="T64" fmla="*/ 7 w 157"/>
                <a:gd name="T65" fmla="*/ 385 h 439"/>
                <a:gd name="T66" fmla="*/ 1 w 157"/>
                <a:gd name="T67" fmla="*/ 409 h 439"/>
                <a:gd name="T68" fmla="*/ 0 w 157"/>
                <a:gd name="T69" fmla="*/ 433 h 439"/>
                <a:gd name="T70" fmla="*/ 22 w 157"/>
                <a:gd name="T71" fmla="*/ 438 h 439"/>
                <a:gd name="T72" fmla="*/ 46 w 157"/>
                <a:gd name="T73" fmla="*/ 423 h 439"/>
                <a:gd name="T74" fmla="*/ 63 w 157"/>
                <a:gd name="T75" fmla="*/ 402 h 439"/>
                <a:gd name="T76" fmla="*/ 84 w 157"/>
                <a:gd name="T77" fmla="*/ 382 h 439"/>
                <a:gd name="T78" fmla="*/ 105 w 157"/>
                <a:gd name="T79" fmla="*/ 363 h 439"/>
                <a:gd name="T80" fmla="*/ 120 w 157"/>
                <a:gd name="T81" fmla="*/ 340 h 439"/>
                <a:gd name="T82" fmla="*/ 124 w 157"/>
                <a:gd name="T83" fmla="*/ 313 h 439"/>
                <a:gd name="T84" fmla="*/ 132 w 157"/>
                <a:gd name="T85" fmla="*/ 288 h 439"/>
                <a:gd name="T86" fmla="*/ 138 w 157"/>
                <a:gd name="T87" fmla="*/ 261 h 439"/>
                <a:gd name="T88" fmla="*/ 139 w 157"/>
                <a:gd name="T89" fmla="*/ 238 h 439"/>
                <a:gd name="T90" fmla="*/ 142 w 157"/>
                <a:gd name="T91" fmla="*/ 213 h 439"/>
                <a:gd name="T92" fmla="*/ 153 w 157"/>
                <a:gd name="T93" fmla="*/ 181 h 439"/>
                <a:gd name="T94" fmla="*/ 156 w 157"/>
                <a:gd name="T95" fmla="*/ 157 h 439"/>
                <a:gd name="T96" fmla="*/ 154 w 157"/>
                <a:gd name="T97" fmla="*/ 132 h 439"/>
                <a:gd name="T98" fmla="*/ 151 w 157"/>
                <a:gd name="T99" fmla="*/ 105 h 439"/>
                <a:gd name="T100" fmla="*/ 145 w 157"/>
                <a:gd name="T101" fmla="*/ 73 h 439"/>
                <a:gd name="T102" fmla="*/ 139 w 157"/>
                <a:gd name="T103" fmla="*/ 48 h 439"/>
                <a:gd name="T104" fmla="*/ 135 w 157"/>
                <a:gd name="T105" fmla="*/ 21 h 439"/>
                <a:gd name="T106" fmla="*/ 117 w 157"/>
                <a:gd name="T107" fmla="*/ 0 h 439"/>
                <a:gd name="T108" fmla="*/ 102 w 157"/>
                <a:gd name="T109" fmla="*/ 12 h 439"/>
                <a:gd name="T110" fmla="*/ 102 w 157"/>
                <a:gd name="T111" fmla="*/ 34 h 439"/>
                <a:gd name="T112" fmla="*/ 90 w 157"/>
                <a:gd name="T113" fmla="*/ 51 h 4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"/>
                <a:gd name="T172" fmla="*/ 0 h 439"/>
                <a:gd name="T173" fmla="*/ 157 w 157"/>
                <a:gd name="T174" fmla="*/ 439 h 4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" h="439">
                  <a:moveTo>
                    <a:pt x="90" y="51"/>
                  </a:moveTo>
                  <a:lnTo>
                    <a:pt x="79" y="51"/>
                  </a:lnTo>
                  <a:lnTo>
                    <a:pt x="75" y="51"/>
                  </a:lnTo>
                  <a:lnTo>
                    <a:pt x="70" y="54"/>
                  </a:lnTo>
                  <a:lnTo>
                    <a:pt x="66" y="55"/>
                  </a:lnTo>
                  <a:lnTo>
                    <a:pt x="64" y="60"/>
                  </a:lnTo>
                  <a:lnTo>
                    <a:pt x="63" y="64"/>
                  </a:lnTo>
                  <a:lnTo>
                    <a:pt x="61" y="69"/>
                  </a:lnTo>
                  <a:lnTo>
                    <a:pt x="61" y="73"/>
                  </a:lnTo>
                  <a:lnTo>
                    <a:pt x="61" y="78"/>
                  </a:lnTo>
                  <a:lnTo>
                    <a:pt x="60" y="82"/>
                  </a:lnTo>
                  <a:lnTo>
                    <a:pt x="58" y="87"/>
                  </a:lnTo>
                  <a:lnTo>
                    <a:pt x="58" y="91"/>
                  </a:lnTo>
                  <a:lnTo>
                    <a:pt x="55" y="96"/>
                  </a:lnTo>
                  <a:lnTo>
                    <a:pt x="52" y="100"/>
                  </a:lnTo>
                  <a:lnTo>
                    <a:pt x="48" y="102"/>
                  </a:lnTo>
                  <a:lnTo>
                    <a:pt x="43" y="102"/>
                  </a:lnTo>
                  <a:lnTo>
                    <a:pt x="39" y="102"/>
                  </a:lnTo>
                  <a:lnTo>
                    <a:pt x="34" y="99"/>
                  </a:lnTo>
                  <a:lnTo>
                    <a:pt x="30" y="94"/>
                  </a:lnTo>
                  <a:lnTo>
                    <a:pt x="25" y="94"/>
                  </a:lnTo>
                  <a:lnTo>
                    <a:pt x="21" y="94"/>
                  </a:lnTo>
                  <a:lnTo>
                    <a:pt x="16" y="97"/>
                  </a:lnTo>
                  <a:lnTo>
                    <a:pt x="16" y="102"/>
                  </a:lnTo>
                  <a:lnTo>
                    <a:pt x="16" y="106"/>
                  </a:lnTo>
                  <a:lnTo>
                    <a:pt x="18" y="111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2" y="124"/>
                  </a:lnTo>
                  <a:lnTo>
                    <a:pt x="22" y="129"/>
                  </a:lnTo>
                  <a:lnTo>
                    <a:pt x="24" y="133"/>
                  </a:lnTo>
                  <a:lnTo>
                    <a:pt x="24" y="138"/>
                  </a:lnTo>
                  <a:lnTo>
                    <a:pt x="24" y="144"/>
                  </a:lnTo>
                  <a:lnTo>
                    <a:pt x="24" y="148"/>
                  </a:lnTo>
                  <a:lnTo>
                    <a:pt x="24" y="153"/>
                  </a:lnTo>
                  <a:lnTo>
                    <a:pt x="25" y="157"/>
                  </a:lnTo>
                  <a:lnTo>
                    <a:pt x="27" y="162"/>
                  </a:lnTo>
                  <a:lnTo>
                    <a:pt x="27" y="166"/>
                  </a:lnTo>
                  <a:lnTo>
                    <a:pt x="27" y="171"/>
                  </a:lnTo>
                  <a:lnTo>
                    <a:pt x="27" y="175"/>
                  </a:lnTo>
                  <a:lnTo>
                    <a:pt x="28" y="180"/>
                  </a:lnTo>
                  <a:lnTo>
                    <a:pt x="31" y="184"/>
                  </a:lnTo>
                  <a:lnTo>
                    <a:pt x="36" y="186"/>
                  </a:lnTo>
                  <a:lnTo>
                    <a:pt x="40" y="186"/>
                  </a:lnTo>
                  <a:lnTo>
                    <a:pt x="45" y="186"/>
                  </a:lnTo>
                  <a:lnTo>
                    <a:pt x="48" y="181"/>
                  </a:lnTo>
                  <a:lnTo>
                    <a:pt x="51" y="177"/>
                  </a:lnTo>
                  <a:lnTo>
                    <a:pt x="52" y="172"/>
                  </a:lnTo>
                  <a:lnTo>
                    <a:pt x="54" y="168"/>
                  </a:lnTo>
                  <a:lnTo>
                    <a:pt x="55" y="163"/>
                  </a:lnTo>
                  <a:lnTo>
                    <a:pt x="58" y="159"/>
                  </a:lnTo>
                  <a:lnTo>
                    <a:pt x="60" y="154"/>
                  </a:lnTo>
                  <a:lnTo>
                    <a:pt x="64" y="153"/>
                  </a:lnTo>
                  <a:lnTo>
                    <a:pt x="67" y="148"/>
                  </a:lnTo>
                  <a:lnTo>
                    <a:pt x="72" y="148"/>
                  </a:lnTo>
                  <a:lnTo>
                    <a:pt x="76" y="148"/>
                  </a:lnTo>
                  <a:lnTo>
                    <a:pt x="81" y="148"/>
                  </a:lnTo>
                  <a:lnTo>
                    <a:pt x="82" y="153"/>
                  </a:lnTo>
                  <a:lnTo>
                    <a:pt x="84" y="157"/>
                  </a:lnTo>
                  <a:lnTo>
                    <a:pt x="87" y="162"/>
                  </a:lnTo>
                  <a:lnTo>
                    <a:pt x="90" y="166"/>
                  </a:lnTo>
                  <a:lnTo>
                    <a:pt x="90" y="171"/>
                  </a:lnTo>
                  <a:lnTo>
                    <a:pt x="90" y="175"/>
                  </a:lnTo>
                  <a:lnTo>
                    <a:pt x="91" y="180"/>
                  </a:lnTo>
                  <a:lnTo>
                    <a:pt x="91" y="184"/>
                  </a:lnTo>
                  <a:lnTo>
                    <a:pt x="93" y="189"/>
                  </a:lnTo>
                  <a:lnTo>
                    <a:pt x="93" y="193"/>
                  </a:lnTo>
                  <a:lnTo>
                    <a:pt x="93" y="198"/>
                  </a:lnTo>
                  <a:lnTo>
                    <a:pt x="93" y="204"/>
                  </a:lnTo>
                  <a:lnTo>
                    <a:pt x="91" y="208"/>
                  </a:lnTo>
                  <a:lnTo>
                    <a:pt x="91" y="213"/>
                  </a:lnTo>
                  <a:lnTo>
                    <a:pt x="90" y="217"/>
                  </a:lnTo>
                  <a:lnTo>
                    <a:pt x="88" y="222"/>
                  </a:lnTo>
                  <a:lnTo>
                    <a:pt x="84" y="226"/>
                  </a:lnTo>
                  <a:lnTo>
                    <a:pt x="79" y="226"/>
                  </a:lnTo>
                  <a:lnTo>
                    <a:pt x="75" y="226"/>
                  </a:lnTo>
                  <a:lnTo>
                    <a:pt x="70" y="226"/>
                  </a:lnTo>
                  <a:lnTo>
                    <a:pt x="69" y="222"/>
                  </a:lnTo>
                  <a:lnTo>
                    <a:pt x="67" y="217"/>
                  </a:lnTo>
                  <a:lnTo>
                    <a:pt x="64" y="213"/>
                  </a:lnTo>
                  <a:lnTo>
                    <a:pt x="60" y="211"/>
                  </a:lnTo>
                  <a:lnTo>
                    <a:pt x="55" y="210"/>
                  </a:lnTo>
                  <a:lnTo>
                    <a:pt x="51" y="208"/>
                  </a:lnTo>
                  <a:lnTo>
                    <a:pt x="46" y="208"/>
                  </a:lnTo>
                  <a:lnTo>
                    <a:pt x="42" y="208"/>
                  </a:lnTo>
                  <a:lnTo>
                    <a:pt x="37" y="208"/>
                  </a:lnTo>
                  <a:lnTo>
                    <a:pt x="36" y="213"/>
                  </a:lnTo>
                  <a:lnTo>
                    <a:pt x="36" y="217"/>
                  </a:lnTo>
                  <a:lnTo>
                    <a:pt x="36" y="222"/>
                  </a:lnTo>
                  <a:lnTo>
                    <a:pt x="36" y="226"/>
                  </a:lnTo>
                  <a:lnTo>
                    <a:pt x="36" y="231"/>
                  </a:lnTo>
                  <a:lnTo>
                    <a:pt x="36" y="235"/>
                  </a:lnTo>
                  <a:lnTo>
                    <a:pt x="34" y="241"/>
                  </a:lnTo>
                  <a:lnTo>
                    <a:pt x="33" y="246"/>
                  </a:lnTo>
                  <a:lnTo>
                    <a:pt x="31" y="250"/>
                  </a:lnTo>
                  <a:lnTo>
                    <a:pt x="31" y="255"/>
                  </a:lnTo>
                  <a:lnTo>
                    <a:pt x="30" y="259"/>
                  </a:lnTo>
                  <a:lnTo>
                    <a:pt x="30" y="265"/>
                  </a:lnTo>
                  <a:lnTo>
                    <a:pt x="30" y="270"/>
                  </a:lnTo>
                  <a:lnTo>
                    <a:pt x="30" y="274"/>
                  </a:lnTo>
                  <a:lnTo>
                    <a:pt x="30" y="279"/>
                  </a:lnTo>
                  <a:lnTo>
                    <a:pt x="28" y="283"/>
                  </a:lnTo>
                  <a:lnTo>
                    <a:pt x="28" y="289"/>
                  </a:lnTo>
                  <a:lnTo>
                    <a:pt x="27" y="294"/>
                  </a:lnTo>
                  <a:lnTo>
                    <a:pt x="27" y="298"/>
                  </a:lnTo>
                  <a:lnTo>
                    <a:pt x="27" y="303"/>
                  </a:lnTo>
                  <a:lnTo>
                    <a:pt x="31" y="304"/>
                  </a:lnTo>
                  <a:lnTo>
                    <a:pt x="36" y="304"/>
                  </a:lnTo>
                  <a:lnTo>
                    <a:pt x="40" y="304"/>
                  </a:lnTo>
                  <a:lnTo>
                    <a:pt x="45" y="300"/>
                  </a:lnTo>
                  <a:lnTo>
                    <a:pt x="49" y="295"/>
                  </a:lnTo>
                  <a:lnTo>
                    <a:pt x="52" y="291"/>
                  </a:lnTo>
                  <a:lnTo>
                    <a:pt x="54" y="286"/>
                  </a:lnTo>
                  <a:lnTo>
                    <a:pt x="57" y="282"/>
                  </a:lnTo>
                  <a:lnTo>
                    <a:pt x="60" y="277"/>
                  </a:lnTo>
                  <a:lnTo>
                    <a:pt x="63" y="273"/>
                  </a:lnTo>
                  <a:lnTo>
                    <a:pt x="67" y="268"/>
                  </a:lnTo>
                  <a:lnTo>
                    <a:pt x="72" y="267"/>
                  </a:lnTo>
                  <a:lnTo>
                    <a:pt x="76" y="267"/>
                  </a:lnTo>
                  <a:lnTo>
                    <a:pt x="81" y="267"/>
                  </a:lnTo>
                  <a:lnTo>
                    <a:pt x="85" y="271"/>
                  </a:lnTo>
                  <a:lnTo>
                    <a:pt x="90" y="274"/>
                  </a:lnTo>
                  <a:lnTo>
                    <a:pt x="91" y="279"/>
                  </a:lnTo>
                  <a:lnTo>
                    <a:pt x="93" y="283"/>
                  </a:lnTo>
                  <a:lnTo>
                    <a:pt x="93" y="289"/>
                  </a:lnTo>
                  <a:lnTo>
                    <a:pt x="93" y="294"/>
                  </a:lnTo>
                  <a:lnTo>
                    <a:pt x="93" y="298"/>
                  </a:lnTo>
                  <a:lnTo>
                    <a:pt x="91" y="304"/>
                  </a:lnTo>
                  <a:lnTo>
                    <a:pt x="90" y="309"/>
                  </a:lnTo>
                  <a:lnTo>
                    <a:pt x="88" y="313"/>
                  </a:lnTo>
                  <a:lnTo>
                    <a:pt x="88" y="318"/>
                  </a:lnTo>
                  <a:lnTo>
                    <a:pt x="87" y="324"/>
                  </a:lnTo>
                  <a:lnTo>
                    <a:pt x="85" y="328"/>
                  </a:lnTo>
                  <a:lnTo>
                    <a:pt x="85" y="333"/>
                  </a:lnTo>
                  <a:lnTo>
                    <a:pt x="85" y="337"/>
                  </a:lnTo>
                  <a:lnTo>
                    <a:pt x="84" y="343"/>
                  </a:lnTo>
                  <a:lnTo>
                    <a:pt x="82" y="348"/>
                  </a:lnTo>
                  <a:lnTo>
                    <a:pt x="79" y="352"/>
                  </a:lnTo>
                  <a:lnTo>
                    <a:pt x="76" y="357"/>
                  </a:lnTo>
                  <a:lnTo>
                    <a:pt x="73" y="361"/>
                  </a:lnTo>
                  <a:lnTo>
                    <a:pt x="69" y="366"/>
                  </a:lnTo>
                  <a:lnTo>
                    <a:pt x="64" y="367"/>
                  </a:lnTo>
                  <a:lnTo>
                    <a:pt x="60" y="367"/>
                  </a:lnTo>
                  <a:lnTo>
                    <a:pt x="55" y="367"/>
                  </a:lnTo>
                  <a:lnTo>
                    <a:pt x="54" y="363"/>
                  </a:lnTo>
                  <a:lnTo>
                    <a:pt x="52" y="358"/>
                  </a:lnTo>
                  <a:lnTo>
                    <a:pt x="51" y="354"/>
                  </a:lnTo>
                  <a:lnTo>
                    <a:pt x="49" y="349"/>
                  </a:lnTo>
                  <a:lnTo>
                    <a:pt x="46" y="345"/>
                  </a:lnTo>
                  <a:lnTo>
                    <a:pt x="45" y="340"/>
                  </a:lnTo>
                  <a:lnTo>
                    <a:pt x="42" y="336"/>
                  </a:lnTo>
                  <a:lnTo>
                    <a:pt x="37" y="334"/>
                  </a:lnTo>
                  <a:lnTo>
                    <a:pt x="33" y="334"/>
                  </a:lnTo>
                  <a:lnTo>
                    <a:pt x="28" y="334"/>
                  </a:lnTo>
                  <a:lnTo>
                    <a:pt x="24" y="336"/>
                  </a:lnTo>
                  <a:lnTo>
                    <a:pt x="24" y="340"/>
                  </a:lnTo>
                  <a:lnTo>
                    <a:pt x="22" y="345"/>
                  </a:lnTo>
                  <a:lnTo>
                    <a:pt x="21" y="349"/>
                  </a:lnTo>
                  <a:lnTo>
                    <a:pt x="19" y="354"/>
                  </a:lnTo>
                  <a:lnTo>
                    <a:pt x="18" y="360"/>
                  </a:lnTo>
                  <a:lnTo>
                    <a:pt x="16" y="364"/>
                  </a:lnTo>
                  <a:lnTo>
                    <a:pt x="13" y="370"/>
                  </a:lnTo>
                  <a:lnTo>
                    <a:pt x="10" y="375"/>
                  </a:lnTo>
                  <a:lnTo>
                    <a:pt x="7" y="379"/>
                  </a:lnTo>
                  <a:lnTo>
                    <a:pt x="7" y="385"/>
                  </a:lnTo>
                  <a:lnTo>
                    <a:pt x="6" y="390"/>
                  </a:lnTo>
                  <a:lnTo>
                    <a:pt x="6" y="394"/>
                  </a:lnTo>
                  <a:lnTo>
                    <a:pt x="6" y="399"/>
                  </a:lnTo>
                  <a:lnTo>
                    <a:pt x="6" y="403"/>
                  </a:lnTo>
                  <a:lnTo>
                    <a:pt x="1" y="409"/>
                  </a:lnTo>
                  <a:lnTo>
                    <a:pt x="1" y="415"/>
                  </a:lnTo>
                  <a:lnTo>
                    <a:pt x="0" y="420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3"/>
                  </a:lnTo>
                  <a:lnTo>
                    <a:pt x="4" y="438"/>
                  </a:lnTo>
                  <a:lnTo>
                    <a:pt x="9" y="438"/>
                  </a:lnTo>
                  <a:lnTo>
                    <a:pt x="13" y="438"/>
                  </a:lnTo>
                  <a:lnTo>
                    <a:pt x="18" y="438"/>
                  </a:lnTo>
                  <a:lnTo>
                    <a:pt x="22" y="438"/>
                  </a:lnTo>
                  <a:lnTo>
                    <a:pt x="28" y="438"/>
                  </a:lnTo>
                  <a:lnTo>
                    <a:pt x="33" y="435"/>
                  </a:lnTo>
                  <a:lnTo>
                    <a:pt x="37" y="432"/>
                  </a:lnTo>
                  <a:lnTo>
                    <a:pt x="42" y="427"/>
                  </a:lnTo>
                  <a:lnTo>
                    <a:pt x="46" y="423"/>
                  </a:lnTo>
                  <a:lnTo>
                    <a:pt x="48" y="418"/>
                  </a:lnTo>
                  <a:lnTo>
                    <a:pt x="51" y="414"/>
                  </a:lnTo>
                  <a:lnTo>
                    <a:pt x="54" y="409"/>
                  </a:lnTo>
                  <a:lnTo>
                    <a:pt x="58" y="405"/>
                  </a:lnTo>
                  <a:lnTo>
                    <a:pt x="63" y="402"/>
                  </a:lnTo>
                  <a:lnTo>
                    <a:pt x="67" y="399"/>
                  </a:lnTo>
                  <a:lnTo>
                    <a:pt x="72" y="394"/>
                  </a:lnTo>
                  <a:lnTo>
                    <a:pt x="78" y="390"/>
                  </a:lnTo>
                  <a:lnTo>
                    <a:pt x="82" y="387"/>
                  </a:lnTo>
                  <a:lnTo>
                    <a:pt x="84" y="382"/>
                  </a:lnTo>
                  <a:lnTo>
                    <a:pt x="88" y="378"/>
                  </a:lnTo>
                  <a:lnTo>
                    <a:pt x="93" y="375"/>
                  </a:lnTo>
                  <a:lnTo>
                    <a:pt x="96" y="370"/>
                  </a:lnTo>
                  <a:lnTo>
                    <a:pt x="100" y="367"/>
                  </a:lnTo>
                  <a:lnTo>
                    <a:pt x="105" y="363"/>
                  </a:lnTo>
                  <a:lnTo>
                    <a:pt x="109" y="357"/>
                  </a:lnTo>
                  <a:lnTo>
                    <a:pt x="114" y="354"/>
                  </a:lnTo>
                  <a:lnTo>
                    <a:pt x="117" y="349"/>
                  </a:lnTo>
                  <a:lnTo>
                    <a:pt x="120" y="345"/>
                  </a:lnTo>
                  <a:lnTo>
                    <a:pt x="120" y="340"/>
                  </a:lnTo>
                  <a:lnTo>
                    <a:pt x="121" y="333"/>
                  </a:lnTo>
                  <a:lnTo>
                    <a:pt x="123" y="327"/>
                  </a:lnTo>
                  <a:lnTo>
                    <a:pt x="123" y="322"/>
                  </a:lnTo>
                  <a:lnTo>
                    <a:pt x="124" y="318"/>
                  </a:lnTo>
                  <a:lnTo>
                    <a:pt x="124" y="313"/>
                  </a:lnTo>
                  <a:lnTo>
                    <a:pt x="126" y="309"/>
                  </a:lnTo>
                  <a:lnTo>
                    <a:pt x="127" y="301"/>
                  </a:lnTo>
                  <a:lnTo>
                    <a:pt x="129" y="297"/>
                  </a:lnTo>
                  <a:lnTo>
                    <a:pt x="130" y="292"/>
                  </a:lnTo>
                  <a:lnTo>
                    <a:pt x="132" y="288"/>
                  </a:lnTo>
                  <a:lnTo>
                    <a:pt x="135" y="283"/>
                  </a:lnTo>
                  <a:lnTo>
                    <a:pt x="136" y="279"/>
                  </a:lnTo>
                  <a:lnTo>
                    <a:pt x="138" y="271"/>
                  </a:lnTo>
                  <a:lnTo>
                    <a:pt x="138" y="265"/>
                  </a:lnTo>
                  <a:lnTo>
                    <a:pt x="138" y="261"/>
                  </a:lnTo>
                  <a:lnTo>
                    <a:pt x="139" y="256"/>
                  </a:lnTo>
                  <a:lnTo>
                    <a:pt x="139" y="252"/>
                  </a:lnTo>
                  <a:lnTo>
                    <a:pt x="139" y="247"/>
                  </a:lnTo>
                  <a:lnTo>
                    <a:pt x="139" y="243"/>
                  </a:lnTo>
                  <a:lnTo>
                    <a:pt x="139" y="238"/>
                  </a:lnTo>
                  <a:lnTo>
                    <a:pt x="139" y="234"/>
                  </a:lnTo>
                  <a:lnTo>
                    <a:pt x="139" y="226"/>
                  </a:lnTo>
                  <a:lnTo>
                    <a:pt x="141" y="222"/>
                  </a:lnTo>
                  <a:lnTo>
                    <a:pt x="141" y="217"/>
                  </a:lnTo>
                  <a:lnTo>
                    <a:pt x="142" y="213"/>
                  </a:lnTo>
                  <a:lnTo>
                    <a:pt x="144" y="207"/>
                  </a:lnTo>
                  <a:lnTo>
                    <a:pt x="145" y="199"/>
                  </a:lnTo>
                  <a:lnTo>
                    <a:pt x="148" y="193"/>
                  </a:lnTo>
                  <a:lnTo>
                    <a:pt x="150" y="187"/>
                  </a:lnTo>
                  <a:lnTo>
                    <a:pt x="153" y="181"/>
                  </a:lnTo>
                  <a:lnTo>
                    <a:pt x="154" y="177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62"/>
                  </a:lnTo>
                  <a:lnTo>
                    <a:pt x="156" y="157"/>
                  </a:lnTo>
                  <a:lnTo>
                    <a:pt x="156" y="151"/>
                  </a:lnTo>
                  <a:lnTo>
                    <a:pt x="156" y="147"/>
                  </a:lnTo>
                  <a:lnTo>
                    <a:pt x="156" y="141"/>
                  </a:lnTo>
                  <a:lnTo>
                    <a:pt x="156" y="136"/>
                  </a:lnTo>
                  <a:lnTo>
                    <a:pt x="154" y="132"/>
                  </a:lnTo>
                  <a:lnTo>
                    <a:pt x="154" y="127"/>
                  </a:lnTo>
                  <a:lnTo>
                    <a:pt x="153" y="123"/>
                  </a:lnTo>
                  <a:lnTo>
                    <a:pt x="151" y="118"/>
                  </a:lnTo>
                  <a:lnTo>
                    <a:pt x="151" y="112"/>
                  </a:lnTo>
                  <a:lnTo>
                    <a:pt x="151" y="105"/>
                  </a:lnTo>
                  <a:lnTo>
                    <a:pt x="151" y="97"/>
                  </a:lnTo>
                  <a:lnTo>
                    <a:pt x="148" y="90"/>
                  </a:lnTo>
                  <a:lnTo>
                    <a:pt x="148" y="84"/>
                  </a:lnTo>
                  <a:lnTo>
                    <a:pt x="147" y="79"/>
                  </a:lnTo>
                  <a:lnTo>
                    <a:pt x="145" y="73"/>
                  </a:lnTo>
                  <a:lnTo>
                    <a:pt x="144" y="69"/>
                  </a:lnTo>
                  <a:lnTo>
                    <a:pt x="141" y="64"/>
                  </a:lnTo>
                  <a:lnTo>
                    <a:pt x="141" y="58"/>
                  </a:lnTo>
                  <a:lnTo>
                    <a:pt x="141" y="52"/>
                  </a:lnTo>
                  <a:lnTo>
                    <a:pt x="139" y="48"/>
                  </a:lnTo>
                  <a:lnTo>
                    <a:pt x="139" y="40"/>
                  </a:lnTo>
                  <a:lnTo>
                    <a:pt x="138" y="36"/>
                  </a:lnTo>
                  <a:lnTo>
                    <a:pt x="138" y="30"/>
                  </a:lnTo>
                  <a:lnTo>
                    <a:pt x="136" y="25"/>
                  </a:lnTo>
                  <a:lnTo>
                    <a:pt x="135" y="21"/>
                  </a:lnTo>
                  <a:lnTo>
                    <a:pt x="132" y="15"/>
                  </a:lnTo>
                  <a:lnTo>
                    <a:pt x="129" y="9"/>
                  </a:lnTo>
                  <a:lnTo>
                    <a:pt x="126" y="4"/>
                  </a:lnTo>
                  <a:lnTo>
                    <a:pt x="121" y="1"/>
                  </a:lnTo>
                  <a:lnTo>
                    <a:pt x="117" y="0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3" y="3"/>
                  </a:lnTo>
                  <a:lnTo>
                    <a:pt x="102" y="7"/>
                  </a:lnTo>
                  <a:lnTo>
                    <a:pt x="102" y="12"/>
                  </a:lnTo>
                  <a:lnTo>
                    <a:pt x="102" y="16"/>
                  </a:lnTo>
                  <a:lnTo>
                    <a:pt x="102" y="21"/>
                  </a:lnTo>
                  <a:lnTo>
                    <a:pt x="102" y="25"/>
                  </a:lnTo>
                  <a:lnTo>
                    <a:pt x="102" y="30"/>
                  </a:lnTo>
                  <a:lnTo>
                    <a:pt x="102" y="34"/>
                  </a:lnTo>
                  <a:lnTo>
                    <a:pt x="99" y="39"/>
                  </a:lnTo>
                  <a:lnTo>
                    <a:pt x="96" y="43"/>
                  </a:lnTo>
                  <a:lnTo>
                    <a:pt x="91" y="46"/>
                  </a:lnTo>
                  <a:lnTo>
                    <a:pt x="87" y="49"/>
                  </a:lnTo>
                  <a:lnTo>
                    <a:pt x="90" y="51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8" name="Freeform 44"/>
            <p:cNvSpPr>
              <a:spLocks/>
            </p:cNvSpPr>
            <p:nvPr/>
          </p:nvSpPr>
          <p:spPr bwMode="auto">
            <a:xfrm>
              <a:off x="1884" y="1446"/>
              <a:ext cx="139" cy="92"/>
            </a:xfrm>
            <a:custGeom>
              <a:avLst/>
              <a:gdLst>
                <a:gd name="T0" fmla="*/ 81 w 139"/>
                <a:gd name="T1" fmla="*/ 8 h 92"/>
                <a:gd name="T2" fmla="*/ 72 w 139"/>
                <a:gd name="T3" fmla="*/ 2 h 92"/>
                <a:gd name="T4" fmla="*/ 63 w 139"/>
                <a:gd name="T5" fmla="*/ 2 h 92"/>
                <a:gd name="T6" fmla="*/ 54 w 139"/>
                <a:gd name="T7" fmla="*/ 2 h 92"/>
                <a:gd name="T8" fmla="*/ 45 w 139"/>
                <a:gd name="T9" fmla="*/ 2 h 92"/>
                <a:gd name="T10" fmla="*/ 37 w 139"/>
                <a:gd name="T11" fmla="*/ 11 h 92"/>
                <a:gd name="T12" fmla="*/ 30 w 139"/>
                <a:gd name="T13" fmla="*/ 20 h 92"/>
                <a:gd name="T14" fmla="*/ 24 w 139"/>
                <a:gd name="T15" fmla="*/ 29 h 92"/>
                <a:gd name="T16" fmla="*/ 18 w 139"/>
                <a:gd name="T17" fmla="*/ 38 h 92"/>
                <a:gd name="T18" fmla="*/ 12 w 139"/>
                <a:gd name="T19" fmla="*/ 47 h 92"/>
                <a:gd name="T20" fmla="*/ 7 w 139"/>
                <a:gd name="T21" fmla="*/ 56 h 92"/>
                <a:gd name="T22" fmla="*/ 4 w 139"/>
                <a:gd name="T23" fmla="*/ 65 h 92"/>
                <a:gd name="T24" fmla="*/ 1 w 139"/>
                <a:gd name="T25" fmla="*/ 74 h 92"/>
                <a:gd name="T26" fmla="*/ 0 w 139"/>
                <a:gd name="T27" fmla="*/ 83 h 92"/>
                <a:gd name="T28" fmla="*/ 6 w 139"/>
                <a:gd name="T29" fmla="*/ 89 h 92"/>
                <a:gd name="T30" fmla="*/ 15 w 139"/>
                <a:gd name="T31" fmla="*/ 91 h 92"/>
                <a:gd name="T32" fmla="*/ 24 w 139"/>
                <a:gd name="T33" fmla="*/ 91 h 92"/>
                <a:gd name="T34" fmla="*/ 33 w 139"/>
                <a:gd name="T35" fmla="*/ 91 h 92"/>
                <a:gd name="T36" fmla="*/ 42 w 139"/>
                <a:gd name="T37" fmla="*/ 88 h 92"/>
                <a:gd name="T38" fmla="*/ 51 w 139"/>
                <a:gd name="T39" fmla="*/ 82 h 92"/>
                <a:gd name="T40" fmla="*/ 58 w 139"/>
                <a:gd name="T41" fmla="*/ 73 h 92"/>
                <a:gd name="T42" fmla="*/ 64 w 139"/>
                <a:gd name="T43" fmla="*/ 64 h 92"/>
                <a:gd name="T44" fmla="*/ 73 w 139"/>
                <a:gd name="T45" fmla="*/ 59 h 92"/>
                <a:gd name="T46" fmla="*/ 82 w 139"/>
                <a:gd name="T47" fmla="*/ 55 h 92"/>
                <a:gd name="T48" fmla="*/ 94 w 139"/>
                <a:gd name="T49" fmla="*/ 52 h 92"/>
                <a:gd name="T50" fmla="*/ 105 w 139"/>
                <a:gd name="T51" fmla="*/ 46 h 92"/>
                <a:gd name="T52" fmla="*/ 114 w 139"/>
                <a:gd name="T53" fmla="*/ 41 h 92"/>
                <a:gd name="T54" fmla="*/ 121 w 139"/>
                <a:gd name="T55" fmla="*/ 32 h 92"/>
                <a:gd name="T56" fmla="*/ 127 w 139"/>
                <a:gd name="T57" fmla="*/ 23 h 92"/>
                <a:gd name="T58" fmla="*/ 135 w 139"/>
                <a:gd name="T59" fmla="*/ 14 h 92"/>
                <a:gd name="T60" fmla="*/ 138 w 139"/>
                <a:gd name="T61" fmla="*/ 5 h 92"/>
                <a:gd name="T62" fmla="*/ 130 w 139"/>
                <a:gd name="T63" fmla="*/ 0 h 92"/>
                <a:gd name="T64" fmla="*/ 120 w 139"/>
                <a:gd name="T65" fmla="*/ 0 h 92"/>
                <a:gd name="T66" fmla="*/ 109 w 139"/>
                <a:gd name="T67" fmla="*/ 2 h 92"/>
                <a:gd name="T68" fmla="*/ 99 w 139"/>
                <a:gd name="T69" fmla="*/ 8 h 92"/>
                <a:gd name="T70" fmla="*/ 90 w 139"/>
                <a:gd name="T71" fmla="*/ 14 h 92"/>
                <a:gd name="T72" fmla="*/ 85 w 139"/>
                <a:gd name="T73" fmla="*/ 10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9"/>
                <a:gd name="T112" fmla="*/ 0 h 92"/>
                <a:gd name="T113" fmla="*/ 139 w 139"/>
                <a:gd name="T114" fmla="*/ 92 h 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9" h="92">
                  <a:moveTo>
                    <a:pt x="85" y="10"/>
                  </a:moveTo>
                  <a:lnTo>
                    <a:pt x="81" y="8"/>
                  </a:lnTo>
                  <a:lnTo>
                    <a:pt x="76" y="5"/>
                  </a:lnTo>
                  <a:lnTo>
                    <a:pt x="72" y="2"/>
                  </a:lnTo>
                  <a:lnTo>
                    <a:pt x="67" y="2"/>
                  </a:lnTo>
                  <a:lnTo>
                    <a:pt x="63" y="2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9" y="2"/>
                  </a:lnTo>
                  <a:lnTo>
                    <a:pt x="45" y="2"/>
                  </a:lnTo>
                  <a:lnTo>
                    <a:pt x="40" y="7"/>
                  </a:lnTo>
                  <a:lnTo>
                    <a:pt x="37" y="11"/>
                  </a:lnTo>
                  <a:lnTo>
                    <a:pt x="33" y="14"/>
                  </a:lnTo>
                  <a:lnTo>
                    <a:pt x="30" y="20"/>
                  </a:lnTo>
                  <a:lnTo>
                    <a:pt x="27" y="25"/>
                  </a:lnTo>
                  <a:lnTo>
                    <a:pt x="24" y="29"/>
                  </a:lnTo>
                  <a:lnTo>
                    <a:pt x="21" y="34"/>
                  </a:lnTo>
                  <a:lnTo>
                    <a:pt x="18" y="38"/>
                  </a:lnTo>
                  <a:lnTo>
                    <a:pt x="15" y="43"/>
                  </a:lnTo>
                  <a:lnTo>
                    <a:pt x="12" y="47"/>
                  </a:lnTo>
                  <a:lnTo>
                    <a:pt x="9" y="52"/>
                  </a:lnTo>
                  <a:lnTo>
                    <a:pt x="7" y="56"/>
                  </a:lnTo>
                  <a:lnTo>
                    <a:pt x="6" y="61"/>
                  </a:lnTo>
                  <a:lnTo>
                    <a:pt x="4" y="65"/>
                  </a:lnTo>
                  <a:lnTo>
                    <a:pt x="3" y="70"/>
                  </a:lnTo>
                  <a:lnTo>
                    <a:pt x="1" y="74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6" y="89"/>
                  </a:lnTo>
                  <a:lnTo>
                    <a:pt x="10" y="91"/>
                  </a:lnTo>
                  <a:lnTo>
                    <a:pt x="15" y="91"/>
                  </a:lnTo>
                  <a:lnTo>
                    <a:pt x="19" y="91"/>
                  </a:lnTo>
                  <a:lnTo>
                    <a:pt x="24" y="91"/>
                  </a:lnTo>
                  <a:lnTo>
                    <a:pt x="28" y="91"/>
                  </a:lnTo>
                  <a:lnTo>
                    <a:pt x="33" y="91"/>
                  </a:lnTo>
                  <a:lnTo>
                    <a:pt x="37" y="89"/>
                  </a:lnTo>
                  <a:lnTo>
                    <a:pt x="42" y="88"/>
                  </a:lnTo>
                  <a:lnTo>
                    <a:pt x="46" y="85"/>
                  </a:lnTo>
                  <a:lnTo>
                    <a:pt x="51" y="82"/>
                  </a:lnTo>
                  <a:lnTo>
                    <a:pt x="55" y="77"/>
                  </a:lnTo>
                  <a:lnTo>
                    <a:pt x="58" y="73"/>
                  </a:lnTo>
                  <a:lnTo>
                    <a:pt x="63" y="68"/>
                  </a:lnTo>
                  <a:lnTo>
                    <a:pt x="64" y="64"/>
                  </a:lnTo>
                  <a:lnTo>
                    <a:pt x="69" y="61"/>
                  </a:lnTo>
                  <a:lnTo>
                    <a:pt x="73" y="59"/>
                  </a:lnTo>
                  <a:lnTo>
                    <a:pt x="78" y="56"/>
                  </a:lnTo>
                  <a:lnTo>
                    <a:pt x="82" y="55"/>
                  </a:lnTo>
                  <a:lnTo>
                    <a:pt x="88" y="53"/>
                  </a:lnTo>
                  <a:lnTo>
                    <a:pt x="94" y="52"/>
                  </a:lnTo>
                  <a:lnTo>
                    <a:pt x="100" y="49"/>
                  </a:lnTo>
                  <a:lnTo>
                    <a:pt x="105" y="46"/>
                  </a:lnTo>
                  <a:lnTo>
                    <a:pt x="109" y="44"/>
                  </a:lnTo>
                  <a:lnTo>
                    <a:pt x="114" y="41"/>
                  </a:lnTo>
                  <a:lnTo>
                    <a:pt x="118" y="37"/>
                  </a:lnTo>
                  <a:lnTo>
                    <a:pt x="121" y="32"/>
                  </a:lnTo>
                  <a:lnTo>
                    <a:pt x="124" y="28"/>
                  </a:lnTo>
                  <a:lnTo>
                    <a:pt x="127" y="23"/>
                  </a:lnTo>
                  <a:lnTo>
                    <a:pt x="130" y="19"/>
                  </a:lnTo>
                  <a:lnTo>
                    <a:pt x="135" y="14"/>
                  </a:lnTo>
                  <a:lnTo>
                    <a:pt x="138" y="10"/>
                  </a:lnTo>
                  <a:lnTo>
                    <a:pt x="138" y="5"/>
                  </a:lnTo>
                  <a:lnTo>
                    <a:pt x="135" y="1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9" y="2"/>
                  </a:lnTo>
                  <a:lnTo>
                    <a:pt x="105" y="4"/>
                  </a:lnTo>
                  <a:lnTo>
                    <a:pt x="99" y="8"/>
                  </a:lnTo>
                  <a:lnTo>
                    <a:pt x="94" y="11"/>
                  </a:lnTo>
                  <a:lnTo>
                    <a:pt x="90" y="14"/>
                  </a:lnTo>
                  <a:lnTo>
                    <a:pt x="85" y="13"/>
                  </a:lnTo>
                  <a:lnTo>
                    <a:pt x="85" y="10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9" name="Freeform 45"/>
            <p:cNvSpPr>
              <a:spLocks/>
            </p:cNvSpPr>
            <p:nvPr/>
          </p:nvSpPr>
          <p:spPr bwMode="auto">
            <a:xfrm>
              <a:off x="1804" y="1557"/>
              <a:ext cx="141" cy="80"/>
            </a:xfrm>
            <a:custGeom>
              <a:avLst/>
              <a:gdLst>
                <a:gd name="T0" fmla="*/ 99 w 141"/>
                <a:gd name="T1" fmla="*/ 26 h 80"/>
                <a:gd name="T2" fmla="*/ 99 w 141"/>
                <a:gd name="T3" fmla="*/ 17 h 80"/>
                <a:gd name="T4" fmla="*/ 94 w 141"/>
                <a:gd name="T5" fmla="*/ 10 h 80"/>
                <a:gd name="T6" fmla="*/ 87 w 141"/>
                <a:gd name="T7" fmla="*/ 2 h 80"/>
                <a:gd name="T8" fmla="*/ 78 w 141"/>
                <a:gd name="T9" fmla="*/ 0 h 80"/>
                <a:gd name="T10" fmla="*/ 69 w 141"/>
                <a:gd name="T11" fmla="*/ 0 h 80"/>
                <a:gd name="T12" fmla="*/ 61 w 141"/>
                <a:gd name="T13" fmla="*/ 4 h 80"/>
                <a:gd name="T14" fmla="*/ 52 w 141"/>
                <a:gd name="T15" fmla="*/ 11 h 80"/>
                <a:gd name="T16" fmla="*/ 46 w 141"/>
                <a:gd name="T17" fmla="*/ 20 h 80"/>
                <a:gd name="T18" fmla="*/ 39 w 141"/>
                <a:gd name="T19" fmla="*/ 29 h 80"/>
                <a:gd name="T20" fmla="*/ 28 w 141"/>
                <a:gd name="T21" fmla="*/ 35 h 80"/>
                <a:gd name="T22" fmla="*/ 19 w 141"/>
                <a:gd name="T23" fmla="*/ 43 h 80"/>
                <a:gd name="T24" fmla="*/ 10 w 141"/>
                <a:gd name="T25" fmla="*/ 50 h 80"/>
                <a:gd name="T26" fmla="*/ 3 w 141"/>
                <a:gd name="T27" fmla="*/ 59 h 80"/>
                <a:gd name="T28" fmla="*/ 0 w 141"/>
                <a:gd name="T29" fmla="*/ 68 h 80"/>
                <a:gd name="T30" fmla="*/ 6 w 141"/>
                <a:gd name="T31" fmla="*/ 76 h 80"/>
                <a:gd name="T32" fmla="*/ 15 w 141"/>
                <a:gd name="T33" fmla="*/ 79 h 80"/>
                <a:gd name="T34" fmla="*/ 25 w 141"/>
                <a:gd name="T35" fmla="*/ 79 h 80"/>
                <a:gd name="T36" fmla="*/ 36 w 141"/>
                <a:gd name="T37" fmla="*/ 79 h 80"/>
                <a:gd name="T38" fmla="*/ 45 w 141"/>
                <a:gd name="T39" fmla="*/ 77 h 80"/>
                <a:gd name="T40" fmla="*/ 54 w 141"/>
                <a:gd name="T41" fmla="*/ 74 h 80"/>
                <a:gd name="T42" fmla="*/ 63 w 141"/>
                <a:gd name="T43" fmla="*/ 71 h 80"/>
                <a:gd name="T44" fmla="*/ 72 w 141"/>
                <a:gd name="T45" fmla="*/ 71 h 80"/>
                <a:gd name="T46" fmla="*/ 82 w 141"/>
                <a:gd name="T47" fmla="*/ 71 h 80"/>
                <a:gd name="T48" fmla="*/ 93 w 141"/>
                <a:gd name="T49" fmla="*/ 71 h 80"/>
                <a:gd name="T50" fmla="*/ 105 w 141"/>
                <a:gd name="T51" fmla="*/ 70 h 80"/>
                <a:gd name="T52" fmla="*/ 114 w 141"/>
                <a:gd name="T53" fmla="*/ 67 h 80"/>
                <a:gd name="T54" fmla="*/ 129 w 141"/>
                <a:gd name="T55" fmla="*/ 64 h 80"/>
                <a:gd name="T56" fmla="*/ 140 w 141"/>
                <a:gd name="T57" fmla="*/ 58 h 80"/>
                <a:gd name="T58" fmla="*/ 140 w 141"/>
                <a:gd name="T59" fmla="*/ 49 h 80"/>
                <a:gd name="T60" fmla="*/ 130 w 141"/>
                <a:gd name="T61" fmla="*/ 43 h 80"/>
                <a:gd name="T62" fmla="*/ 121 w 141"/>
                <a:gd name="T63" fmla="*/ 43 h 80"/>
                <a:gd name="T64" fmla="*/ 112 w 141"/>
                <a:gd name="T65" fmla="*/ 43 h 80"/>
                <a:gd name="T66" fmla="*/ 103 w 141"/>
                <a:gd name="T67" fmla="*/ 41 h 80"/>
                <a:gd name="T68" fmla="*/ 99 w 141"/>
                <a:gd name="T69" fmla="*/ 37 h 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"/>
                <a:gd name="T106" fmla="*/ 0 h 80"/>
                <a:gd name="T107" fmla="*/ 141 w 141"/>
                <a:gd name="T108" fmla="*/ 80 h 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" h="80">
                  <a:moveTo>
                    <a:pt x="99" y="37"/>
                  </a:moveTo>
                  <a:lnTo>
                    <a:pt x="99" y="26"/>
                  </a:lnTo>
                  <a:lnTo>
                    <a:pt x="99" y="22"/>
                  </a:lnTo>
                  <a:lnTo>
                    <a:pt x="99" y="17"/>
                  </a:lnTo>
                  <a:lnTo>
                    <a:pt x="99" y="13"/>
                  </a:lnTo>
                  <a:lnTo>
                    <a:pt x="94" y="10"/>
                  </a:lnTo>
                  <a:lnTo>
                    <a:pt x="91" y="5"/>
                  </a:lnTo>
                  <a:lnTo>
                    <a:pt x="87" y="2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1" y="4"/>
                  </a:lnTo>
                  <a:lnTo>
                    <a:pt x="57" y="8"/>
                  </a:lnTo>
                  <a:lnTo>
                    <a:pt x="52" y="11"/>
                  </a:lnTo>
                  <a:lnTo>
                    <a:pt x="51" y="16"/>
                  </a:lnTo>
                  <a:lnTo>
                    <a:pt x="46" y="20"/>
                  </a:lnTo>
                  <a:lnTo>
                    <a:pt x="43" y="25"/>
                  </a:lnTo>
                  <a:lnTo>
                    <a:pt x="39" y="29"/>
                  </a:lnTo>
                  <a:lnTo>
                    <a:pt x="34" y="32"/>
                  </a:lnTo>
                  <a:lnTo>
                    <a:pt x="28" y="35"/>
                  </a:lnTo>
                  <a:lnTo>
                    <a:pt x="24" y="38"/>
                  </a:lnTo>
                  <a:lnTo>
                    <a:pt x="19" y="43"/>
                  </a:lnTo>
                  <a:lnTo>
                    <a:pt x="15" y="47"/>
                  </a:lnTo>
                  <a:lnTo>
                    <a:pt x="10" y="50"/>
                  </a:lnTo>
                  <a:lnTo>
                    <a:pt x="6" y="55"/>
                  </a:lnTo>
                  <a:lnTo>
                    <a:pt x="3" y="59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1" y="73"/>
                  </a:lnTo>
                  <a:lnTo>
                    <a:pt x="6" y="76"/>
                  </a:lnTo>
                  <a:lnTo>
                    <a:pt x="10" y="77"/>
                  </a:lnTo>
                  <a:lnTo>
                    <a:pt x="15" y="79"/>
                  </a:lnTo>
                  <a:lnTo>
                    <a:pt x="19" y="79"/>
                  </a:lnTo>
                  <a:lnTo>
                    <a:pt x="25" y="79"/>
                  </a:lnTo>
                  <a:lnTo>
                    <a:pt x="31" y="79"/>
                  </a:lnTo>
                  <a:lnTo>
                    <a:pt x="36" y="79"/>
                  </a:lnTo>
                  <a:lnTo>
                    <a:pt x="40" y="79"/>
                  </a:lnTo>
                  <a:lnTo>
                    <a:pt x="45" y="77"/>
                  </a:lnTo>
                  <a:lnTo>
                    <a:pt x="49" y="76"/>
                  </a:lnTo>
                  <a:lnTo>
                    <a:pt x="54" y="74"/>
                  </a:lnTo>
                  <a:lnTo>
                    <a:pt x="58" y="73"/>
                  </a:lnTo>
                  <a:lnTo>
                    <a:pt x="63" y="71"/>
                  </a:lnTo>
                  <a:lnTo>
                    <a:pt x="67" y="71"/>
                  </a:lnTo>
                  <a:lnTo>
                    <a:pt x="72" y="71"/>
                  </a:lnTo>
                  <a:lnTo>
                    <a:pt x="78" y="71"/>
                  </a:lnTo>
                  <a:lnTo>
                    <a:pt x="82" y="71"/>
                  </a:lnTo>
                  <a:lnTo>
                    <a:pt x="87" y="71"/>
                  </a:lnTo>
                  <a:lnTo>
                    <a:pt x="93" y="71"/>
                  </a:lnTo>
                  <a:lnTo>
                    <a:pt x="99" y="71"/>
                  </a:lnTo>
                  <a:lnTo>
                    <a:pt x="105" y="70"/>
                  </a:lnTo>
                  <a:lnTo>
                    <a:pt x="109" y="68"/>
                  </a:lnTo>
                  <a:lnTo>
                    <a:pt x="114" y="67"/>
                  </a:lnTo>
                  <a:lnTo>
                    <a:pt x="120" y="65"/>
                  </a:lnTo>
                  <a:lnTo>
                    <a:pt x="129" y="64"/>
                  </a:lnTo>
                  <a:lnTo>
                    <a:pt x="135" y="61"/>
                  </a:lnTo>
                  <a:lnTo>
                    <a:pt x="140" y="58"/>
                  </a:lnTo>
                  <a:lnTo>
                    <a:pt x="140" y="53"/>
                  </a:lnTo>
                  <a:lnTo>
                    <a:pt x="140" y="49"/>
                  </a:lnTo>
                  <a:lnTo>
                    <a:pt x="135" y="44"/>
                  </a:lnTo>
                  <a:lnTo>
                    <a:pt x="130" y="43"/>
                  </a:lnTo>
                  <a:lnTo>
                    <a:pt x="126" y="43"/>
                  </a:lnTo>
                  <a:lnTo>
                    <a:pt x="121" y="43"/>
                  </a:lnTo>
                  <a:lnTo>
                    <a:pt x="117" y="43"/>
                  </a:lnTo>
                  <a:lnTo>
                    <a:pt x="112" y="43"/>
                  </a:lnTo>
                  <a:lnTo>
                    <a:pt x="108" y="43"/>
                  </a:lnTo>
                  <a:lnTo>
                    <a:pt x="103" y="41"/>
                  </a:lnTo>
                  <a:lnTo>
                    <a:pt x="99" y="38"/>
                  </a:lnTo>
                  <a:lnTo>
                    <a:pt x="99" y="37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0" name="Freeform 46"/>
            <p:cNvSpPr>
              <a:spLocks/>
            </p:cNvSpPr>
            <p:nvPr/>
          </p:nvSpPr>
          <p:spPr bwMode="auto">
            <a:xfrm>
              <a:off x="1705" y="1653"/>
              <a:ext cx="109" cy="98"/>
            </a:xfrm>
            <a:custGeom>
              <a:avLst/>
              <a:gdLst>
                <a:gd name="T0" fmla="*/ 102 w 109"/>
                <a:gd name="T1" fmla="*/ 13 h 98"/>
                <a:gd name="T2" fmla="*/ 100 w 109"/>
                <a:gd name="T3" fmla="*/ 4 h 98"/>
                <a:gd name="T4" fmla="*/ 91 w 109"/>
                <a:gd name="T5" fmla="*/ 1 h 98"/>
                <a:gd name="T6" fmla="*/ 82 w 109"/>
                <a:gd name="T7" fmla="*/ 0 h 98"/>
                <a:gd name="T8" fmla="*/ 73 w 109"/>
                <a:gd name="T9" fmla="*/ 0 h 98"/>
                <a:gd name="T10" fmla="*/ 64 w 109"/>
                <a:gd name="T11" fmla="*/ 2 h 98"/>
                <a:gd name="T12" fmla="*/ 55 w 109"/>
                <a:gd name="T13" fmla="*/ 10 h 98"/>
                <a:gd name="T14" fmla="*/ 48 w 109"/>
                <a:gd name="T15" fmla="*/ 16 h 98"/>
                <a:gd name="T16" fmla="*/ 39 w 109"/>
                <a:gd name="T17" fmla="*/ 22 h 98"/>
                <a:gd name="T18" fmla="*/ 30 w 109"/>
                <a:gd name="T19" fmla="*/ 25 h 98"/>
                <a:gd name="T20" fmla="*/ 21 w 109"/>
                <a:gd name="T21" fmla="*/ 31 h 98"/>
                <a:gd name="T22" fmla="*/ 12 w 109"/>
                <a:gd name="T23" fmla="*/ 34 h 98"/>
                <a:gd name="T24" fmla="*/ 3 w 109"/>
                <a:gd name="T25" fmla="*/ 41 h 98"/>
                <a:gd name="T26" fmla="*/ 0 w 109"/>
                <a:gd name="T27" fmla="*/ 52 h 98"/>
                <a:gd name="T28" fmla="*/ 3 w 109"/>
                <a:gd name="T29" fmla="*/ 61 h 98"/>
                <a:gd name="T30" fmla="*/ 9 w 109"/>
                <a:gd name="T31" fmla="*/ 70 h 98"/>
                <a:gd name="T32" fmla="*/ 19 w 109"/>
                <a:gd name="T33" fmla="*/ 70 h 98"/>
                <a:gd name="T34" fmla="*/ 28 w 109"/>
                <a:gd name="T35" fmla="*/ 70 h 98"/>
                <a:gd name="T36" fmla="*/ 39 w 109"/>
                <a:gd name="T37" fmla="*/ 70 h 98"/>
                <a:gd name="T38" fmla="*/ 49 w 109"/>
                <a:gd name="T39" fmla="*/ 70 h 98"/>
                <a:gd name="T40" fmla="*/ 60 w 109"/>
                <a:gd name="T41" fmla="*/ 73 h 98"/>
                <a:gd name="T42" fmla="*/ 69 w 109"/>
                <a:gd name="T43" fmla="*/ 77 h 98"/>
                <a:gd name="T44" fmla="*/ 78 w 109"/>
                <a:gd name="T45" fmla="*/ 82 h 98"/>
                <a:gd name="T46" fmla="*/ 85 w 109"/>
                <a:gd name="T47" fmla="*/ 91 h 98"/>
                <a:gd name="T48" fmla="*/ 94 w 109"/>
                <a:gd name="T49" fmla="*/ 95 h 98"/>
                <a:gd name="T50" fmla="*/ 103 w 109"/>
                <a:gd name="T51" fmla="*/ 97 h 98"/>
                <a:gd name="T52" fmla="*/ 108 w 109"/>
                <a:gd name="T53" fmla="*/ 88 h 98"/>
                <a:gd name="T54" fmla="*/ 108 w 109"/>
                <a:gd name="T55" fmla="*/ 79 h 98"/>
                <a:gd name="T56" fmla="*/ 106 w 109"/>
                <a:gd name="T57" fmla="*/ 70 h 98"/>
                <a:gd name="T58" fmla="*/ 100 w 109"/>
                <a:gd name="T59" fmla="*/ 61 h 98"/>
                <a:gd name="T60" fmla="*/ 99 w 109"/>
                <a:gd name="T61" fmla="*/ 52 h 98"/>
                <a:gd name="T62" fmla="*/ 97 w 109"/>
                <a:gd name="T63" fmla="*/ 41 h 98"/>
                <a:gd name="T64" fmla="*/ 99 w 109"/>
                <a:gd name="T65" fmla="*/ 31 h 98"/>
                <a:gd name="T66" fmla="*/ 102 w 109"/>
                <a:gd name="T67" fmla="*/ 13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98"/>
                <a:gd name="T104" fmla="*/ 109 w 109"/>
                <a:gd name="T105" fmla="*/ 98 h 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98">
                  <a:moveTo>
                    <a:pt x="102" y="13"/>
                  </a:moveTo>
                  <a:lnTo>
                    <a:pt x="102" y="13"/>
                  </a:lnTo>
                  <a:lnTo>
                    <a:pt x="103" y="8"/>
                  </a:lnTo>
                  <a:lnTo>
                    <a:pt x="100" y="4"/>
                  </a:lnTo>
                  <a:lnTo>
                    <a:pt x="96" y="2"/>
                  </a:lnTo>
                  <a:lnTo>
                    <a:pt x="91" y="1"/>
                  </a:lnTo>
                  <a:lnTo>
                    <a:pt x="87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4" y="2"/>
                  </a:lnTo>
                  <a:lnTo>
                    <a:pt x="60" y="7"/>
                  </a:lnTo>
                  <a:lnTo>
                    <a:pt x="55" y="10"/>
                  </a:lnTo>
                  <a:lnTo>
                    <a:pt x="52" y="14"/>
                  </a:lnTo>
                  <a:lnTo>
                    <a:pt x="48" y="16"/>
                  </a:lnTo>
                  <a:lnTo>
                    <a:pt x="43" y="19"/>
                  </a:lnTo>
                  <a:lnTo>
                    <a:pt x="39" y="22"/>
                  </a:lnTo>
                  <a:lnTo>
                    <a:pt x="34" y="23"/>
                  </a:lnTo>
                  <a:lnTo>
                    <a:pt x="30" y="25"/>
                  </a:lnTo>
                  <a:lnTo>
                    <a:pt x="25" y="28"/>
                  </a:lnTo>
                  <a:lnTo>
                    <a:pt x="21" y="31"/>
                  </a:lnTo>
                  <a:lnTo>
                    <a:pt x="16" y="32"/>
                  </a:lnTo>
                  <a:lnTo>
                    <a:pt x="12" y="34"/>
                  </a:lnTo>
                  <a:lnTo>
                    <a:pt x="6" y="37"/>
                  </a:lnTo>
                  <a:lnTo>
                    <a:pt x="3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3" y="61"/>
                  </a:lnTo>
                  <a:lnTo>
                    <a:pt x="4" y="65"/>
                  </a:lnTo>
                  <a:lnTo>
                    <a:pt x="9" y="70"/>
                  </a:lnTo>
                  <a:lnTo>
                    <a:pt x="15" y="70"/>
                  </a:lnTo>
                  <a:lnTo>
                    <a:pt x="19" y="70"/>
                  </a:lnTo>
                  <a:lnTo>
                    <a:pt x="24" y="70"/>
                  </a:lnTo>
                  <a:lnTo>
                    <a:pt x="28" y="70"/>
                  </a:lnTo>
                  <a:lnTo>
                    <a:pt x="34" y="70"/>
                  </a:lnTo>
                  <a:lnTo>
                    <a:pt x="39" y="70"/>
                  </a:lnTo>
                  <a:lnTo>
                    <a:pt x="43" y="70"/>
                  </a:lnTo>
                  <a:lnTo>
                    <a:pt x="49" y="70"/>
                  </a:lnTo>
                  <a:lnTo>
                    <a:pt x="55" y="71"/>
                  </a:lnTo>
                  <a:lnTo>
                    <a:pt x="60" y="73"/>
                  </a:lnTo>
                  <a:lnTo>
                    <a:pt x="64" y="74"/>
                  </a:lnTo>
                  <a:lnTo>
                    <a:pt x="69" y="77"/>
                  </a:lnTo>
                  <a:lnTo>
                    <a:pt x="73" y="79"/>
                  </a:lnTo>
                  <a:lnTo>
                    <a:pt x="78" y="82"/>
                  </a:lnTo>
                  <a:lnTo>
                    <a:pt x="81" y="86"/>
                  </a:lnTo>
                  <a:lnTo>
                    <a:pt x="85" y="91"/>
                  </a:lnTo>
                  <a:lnTo>
                    <a:pt x="90" y="94"/>
                  </a:lnTo>
                  <a:lnTo>
                    <a:pt x="94" y="95"/>
                  </a:lnTo>
                  <a:lnTo>
                    <a:pt x="99" y="97"/>
                  </a:lnTo>
                  <a:lnTo>
                    <a:pt x="103" y="97"/>
                  </a:lnTo>
                  <a:lnTo>
                    <a:pt x="106" y="92"/>
                  </a:lnTo>
                  <a:lnTo>
                    <a:pt x="108" y="88"/>
                  </a:lnTo>
                  <a:lnTo>
                    <a:pt x="108" y="83"/>
                  </a:lnTo>
                  <a:lnTo>
                    <a:pt x="108" y="79"/>
                  </a:lnTo>
                  <a:lnTo>
                    <a:pt x="108" y="74"/>
                  </a:lnTo>
                  <a:lnTo>
                    <a:pt x="106" y="70"/>
                  </a:lnTo>
                  <a:lnTo>
                    <a:pt x="103" y="65"/>
                  </a:lnTo>
                  <a:lnTo>
                    <a:pt x="100" y="61"/>
                  </a:lnTo>
                  <a:lnTo>
                    <a:pt x="99" y="56"/>
                  </a:lnTo>
                  <a:lnTo>
                    <a:pt x="99" y="52"/>
                  </a:lnTo>
                  <a:lnTo>
                    <a:pt x="97" y="47"/>
                  </a:lnTo>
                  <a:lnTo>
                    <a:pt x="97" y="41"/>
                  </a:lnTo>
                  <a:lnTo>
                    <a:pt x="97" y="35"/>
                  </a:lnTo>
                  <a:lnTo>
                    <a:pt x="99" y="31"/>
                  </a:lnTo>
                  <a:lnTo>
                    <a:pt x="99" y="26"/>
                  </a:lnTo>
                  <a:lnTo>
                    <a:pt x="102" y="13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1" name="Freeform 47"/>
            <p:cNvSpPr>
              <a:spLocks/>
            </p:cNvSpPr>
            <p:nvPr/>
          </p:nvSpPr>
          <p:spPr bwMode="auto">
            <a:xfrm>
              <a:off x="1564" y="1728"/>
              <a:ext cx="127" cy="110"/>
            </a:xfrm>
            <a:custGeom>
              <a:avLst/>
              <a:gdLst>
                <a:gd name="T0" fmla="*/ 121 w 127"/>
                <a:gd name="T1" fmla="*/ 5 h 110"/>
                <a:gd name="T2" fmla="*/ 112 w 127"/>
                <a:gd name="T3" fmla="*/ 0 h 110"/>
                <a:gd name="T4" fmla="*/ 103 w 127"/>
                <a:gd name="T5" fmla="*/ 0 h 110"/>
                <a:gd name="T6" fmla="*/ 94 w 127"/>
                <a:gd name="T7" fmla="*/ 0 h 110"/>
                <a:gd name="T8" fmla="*/ 85 w 127"/>
                <a:gd name="T9" fmla="*/ 0 h 110"/>
                <a:gd name="T10" fmla="*/ 76 w 127"/>
                <a:gd name="T11" fmla="*/ 0 h 110"/>
                <a:gd name="T12" fmla="*/ 67 w 127"/>
                <a:gd name="T13" fmla="*/ 2 h 110"/>
                <a:gd name="T14" fmla="*/ 58 w 127"/>
                <a:gd name="T15" fmla="*/ 7 h 110"/>
                <a:gd name="T16" fmla="*/ 49 w 127"/>
                <a:gd name="T17" fmla="*/ 13 h 110"/>
                <a:gd name="T18" fmla="*/ 40 w 127"/>
                <a:gd name="T19" fmla="*/ 16 h 110"/>
                <a:gd name="T20" fmla="*/ 31 w 127"/>
                <a:gd name="T21" fmla="*/ 19 h 110"/>
                <a:gd name="T22" fmla="*/ 22 w 127"/>
                <a:gd name="T23" fmla="*/ 19 h 110"/>
                <a:gd name="T24" fmla="*/ 13 w 127"/>
                <a:gd name="T25" fmla="*/ 19 h 110"/>
                <a:gd name="T26" fmla="*/ 4 w 127"/>
                <a:gd name="T27" fmla="*/ 20 h 110"/>
                <a:gd name="T28" fmla="*/ 0 w 127"/>
                <a:gd name="T29" fmla="*/ 31 h 110"/>
                <a:gd name="T30" fmla="*/ 0 w 127"/>
                <a:gd name="T31" fmla="*/ 41 h 110"/>
                <a:gd name="T32" fmla="*/ 6 w 127"/>
                <a:gd name="T33" fmla="*/ 47 h 110"/>
                <a:gd name="T34" fmla="*/ 13 w 127"/>
                <a:gd name="T35" fmla="*/ 55 h 110"/>
                <a:gd name="T36" fmla="*/ 22 w 127"/>
                <a:gd name="T37" fmla="*/ 58 h 110"/>
                <a:gd name="T38" fmla="*/ 33 w 127"/>
                <a:gd name="T39" fmla="*/ 61 h 110"/>
                <a:gd name="T40" fmla="*/ 46 w 127"/>
                <a:gd name="T41" fmla="*/ 61 h 110"/>
                <a:gd name="T42" fmla="*/ 58 w 127"/>
                <a:gd name="T43" fmla="*/ 62 h 110"/>
                <a:gd name="T44" fmla="*/ 66 w 127"/>
                <a:gd name="T45" fmla="*/ 68 h 110"/>
                <a:gd name="T46" fmla="*/ 67 w 127"/>
                <a:gd name="T47" fmla="*/ 79 h 110"/>
                <a:gd name="T48" fmla="*/ 72 w 127"/>
                <a:gd name="T49" fmla="*/ 89 h 110"/>
                <a:gd name="T50" fmla="*/ 78 w 127"/>
                <a:gd name="T51" fmla="*/ 97 h 110"/>
                <a:gd name="T52" fmla="*/ 88 w 127"/>
                <a:gd name="T53" fmla="*/ 106 h 110"/>
                <a:gd name="T54" fmla="*/ 100 w 127"/>
                <a:gd name="T55" fmla="*/ 109 h 110"/>
                <a:gd name="T56" fmla="*/ 109 w 127"/>
                <a:gd name="T57" fmla="*/ 109 h 110"/>
                <a:gd name="T58" fmla="*/ 114 w 127"/>
                <a:gd name="T59" fmla="*/ 100 h 110"/>
                <a:gd name="T60" fmla="*/ 114 w 127"/>
                <a:gd name="T61" fmla="*/ 89 h 110"/>
                <a:gd name="T62" fmla="*/ 112 w 127"/>
                <a:gd name="T63" fmla="*/ 79 h 110"/>
                <a:gd name="T64" fmla="*/ 111 w 127"/>
                <a:gd name="T65" fmla="*/ 70 h 110"/>
                <a:gd name="T66" fmla="*/ 114 w 127"/>
                <a:gd name="T67" fmla="*/ 41 h 110"/>
                <a:gd name="T68" fmla="*/ 121 w 127"/>
                <a:gd name="T69" fmla="*/ 35 h 110"/>
                <a:gd name="T70" fmla="*/ 126 w 127"/>
                <a:gd name="T71" fmla="*/ 28 h 110"/>
                <a:gd name="T72" fmla="*/ 126 w 127"/>
                <a:gd name="T73" fmla="*/ 19 h 110"/>
                <a:gd name="T74" fmla="*/ 126 w 127"/>
                <a:gd name="T75" fmla="*/ 10 h 110"/>
                <a:gd name="T76" fmla="*/ 123 w 127"/>
                <a:gd name="T77" fmla="*/ 10 h 1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7"/>
                <a:gd name="T118" fmla="*/ 0 h 110"/>
                <a:gd name="T119" fmla="*/ 127 w 127"/>
                <a:gd name="T120" fmla="*/ 110 h 11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7" h="110">
                  <a:moveTo>
                    <a:pt x="123" y="10"/>
                  </a:moveTo>
                  <a:lnTo>
                    <a:pt x="121" y="5"/>
                  </a:lnTo>
                  <a:lnTo>
                    <a:pt x="117" y="2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2" y="1"/>
                  </a:lnTo>
                  <a:lnTo>
                    <a:pt x="67" y="2"/>
                  </a:lnTo>
                  <a:lnTo>
                    <a:pt x="63" y="4"/>
                  </a:lnTo>
                  <a:lnTo>
                    <a:pt x="58" y="7"/>
                  </a:lnTo>
                  <a:lnTo>
                    <a:pt x="54" y="10"/>
                  </a:lnTo>
                  <a:lnTo>
                    <a:pt x="49" y="13"/>
                  </a:lnTo>
                  <a:lnTo>
                    <a:pt x="45" y="14"/>
                  </a:lnTo>
                  <a:lnTo>
                    <a:pt x="40" y="16"/>
                  </a:lnTo>
                  <a:lnTo>
                    <a:pt x="36" y="19"/>
                  </a:lnTo>
                  <a:lnTo>
                    <a:pt x="31" y="19"/>
                  </a:lnTo>
                  <a:lnTo>
                    <a:pt x="27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3" y="19"/>
                  </a:lnTo>
                  <a:lnTo>
                    <a:pt x="9" y="19"/>
                  </a:lnTo>
                  <a:lnTo>
                    <a:pt x="4" y="20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8" y="56"/>
                  </a:lnTo>
                  <a:lnTo>
                    <a:pt x="22" y="58"/>
                  </a:lnTo>
                  <a:lnTo>
                    <a:pt x="28" y="59"/>
                  </a:lnTo>
                  <a:lnTo>
                    <a:pt x="33" y="61"/>
                  </a:lnTo>
                  <a:lnTo>
                    <a:pt x="40" y="61"/>
                  </a:lnTo>
                  <a:lnTo>
                    <a:pt x="46" y="61"/>
                  </a:lnTo>
                  <a:lnTo>
                    <a:pt x="52" y="61"/>
                  </a:lnTo>
                  <a:lnTo>
                    <a:pt x="58" y="62"/>
                  </a:lnTo>
                  <a:lnTo>
                    <a:pt x="63" y="64"/>
                  </a:lnTo>
                  <a:lnTo>
                    <a:pt x="66" y="68"/>
                  </a:lnTo>
                  <a:lnTo>
                    <a:pt x="66" y="74"/>
                  </a:lnTo>
                  <a:lnTo>
                    <a:pt x="67" y="79"/>
                  </a:lnTo>
                  <a:lnTo>
                    <a:pt x="70" y="85"/>
                  </a:lnTo>
                  <a:lnTo>
                    <a:pt x="72" y="89"/>
                  </a:lnTo>
                  <a:lnTo>
                    <a:pt x="73" y="94"/>
                  </a:lnTo>
                  <a:lnTo>
                    <a:pt x="78" y="97"/>
                  </a:lnTo>
                  <a:lnTo>
                    <a:pt x="82" y="100"/>
                  </a:lnTo>
                  <a:lnTo>
                    <a:pt x="88" y="106"/>
                  </a:lnTo>
                  <a:lnTo>
                    <a:pt x="96" y="107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09" y="109"/>
                  </a:lnTo>
                  <a:lnTo>
                    <a:pt x="112" y="104"/>
                  </a:lnTo>
                  <a:lnTo>
                    <a:pt x="114" y="100"/>
                  </a:lnTo>
                  <a:lnTo>
                    <a:pt x="114" y="95"/>
                  </a:lnTo>
                  <a:lnTo>
                    <a:pt x="114" y="89"/>
                  </a:lnTo>
                  <a:lnTo>
                    <a:pt x="112" y="83"/>
                  </a:lnTo>
                  <a:lnTo>
                    <a:pt x="112" y="79"/>
                  </a:lnTo>
                  <a:lnTo>
                    <a:pt x="112" y="74"/>
                  </a:lnTo>
                  <a:lnTo>
                    <a:pt x="111" y="70"/>
                  </a:lnTo>
                  <a:lnTo>
                    <a:pt x="111" y="46"/>
                  </a:lnTo>
                  <a:lnTo>
                    <a:pt x="114" y="41"/>
                  </a:lnTo>
                  <a:lnTo>
                    <a:pt x="118" y="40"/>
                  </a:lnTo>
                  <a:lnTo>
                    <a:pt x="121" y="35"/>
                  </a:lnTo>
                  <a:lnTo>
                    <a:pt x="126" y="32"/>
                  </a:lnTo>
                  <a:lnTo>
                    <a:pt x="126" y="28"/>
                  </a:lnTo>
                  <a:lnTo>
                    <a:pt x="126" y="23"/>
                  </a:lnTo>
                  <a:lnTo>
                    <a:pt x="126" y="19"/>
                  </a:lnTo>
                  <a:lnTo>
                    <a:pt x="126" y="14"/>
                  </a:lnTo>
                  <a:lnTo>
                    <a:pt x="126" y="10"/>
                  </a:lnTo>
                  <a:lnTo>
                    <a:pt x="121" y="8"/>
                  </a:lnTo>
                  <a:lnTo>
                    <a:pt x="123" y="10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2" name="Freeform 48"/>
            <p:cNvSpPr>
              <a:spLocks/>
            </p:cNvSpPr>
            <p:nvPr/>
          </p:nvSpPr>
          <p:spPr bwMode="auto">
            <a:xfrm>
              <a:off x="1266" y="1768"/>
              <a:ext cx="134" cy="127"/>
            </a:xfrm>
            <a:custGeom>
              <a:avLst/>
              <a:gdLst>
                <a:gd name="T0" fmla="*/ 131 w 134"/>
                <a:gd name="T1" fmla="*/ 34 h 127"/>
                <a:gd name="T2" fmla="*/ 128 w 134"/>
                <a:gd name="T3" fmla="*/ 25 h 127"/>
                <a:gd name="T4" fmla="*/ 119 w 134"/>
                <a:gd name="T5" fmla="*/ 19 h 127"/>
                <a:gd name="T6" fmla="*/ 110 w 134"/>
                <a:gd name="T7" fmla="*/ 16 h 127"/>
                <a:gd name="T8" fmla="*/ 101 w 134"/>
                <a:gd name="T9" fmla="*/ 15 h 127"/>
                <a:gd name="T10" fmla="*/ 92 w 134"/>
                <a:gd name="T11" fmla="*/ 15 h 127"/>
                <a:gd name="T12" fmla="*/ 82 w 134"/>
                <a:gd name="T13" fmla="*/ 13 h 127"/>
                <a:gd name="T14" fmla="*/ 73 w 134"/>
                <a:gd name="T15" fmla="*/ 12 h 127"/>
                <a:gd name="T16" fmla="*/ 64 w 134"/>
                <a:gd name="T17" fmla="*/ 10 h 127"/>
                <a:gd name="T18" fmla="*/ 53 w 134"/>
                <a:gd name="T19" fmla="*/ 7 h 127"/>
                <a:gd name="T20" fmla="*/ 44 w 134"/>
                <a:gd name="T21" fmla="*/ 6 h 127"/>
                <a:gd name="T22" fmla="*/ 35 w 134"/>
                <a:gd name="T23" fmla="*/ 3 h 127"/>
                <a:gd name="T24" fmla="*/ 26 w 134"/>
                <a:gd name="T25" fmla="*/ 1 h 127"/>
                <a:gd name="T26" fmla="*/ 17 w 134"/>
                <a:gd name="T27" fmla="*/ 0 h 127"/>
                <a:gd name="T28" fmla="*/ 8 w 134"/>
                <a:gd name="T29" fmla="*/ 0 h 127"/>
                <a:gd name="T30" fmla="*/ 2 w 134"/>
                <a:gd name="T31" fmla="*/ 4 h 127"/>
                <a:gd name="T32" fmla="*/ 0 w 134"/>
                <a:gd name="T33" fmla="*/ 13 h 127"/>
                <a:gd name="T34" fmla="*/ 2 w 134"/>
                <a:gd name="T35" fmla="*/ 22 h 127"/>
                <a:gd name="T36" fmla="*/ 11 w 134"/>
                <a:gd name="T37" fmla="*/ 31 h 127"/>
                <a:gd name="T38" fmla="*/ 19 w 134"/>
                <a:gd name="T39" fmla="*/ 39 h 127"/>
                <a:gd name="T40" fmla="*/ 28 w 134"/>
                <a:gd name="T41" fmla="*/ 45 h 127"/>
                <a:gd name="T42" fmla="*/ 37 w 134"/>
                <a:gd name="T43" fmla="*/ 48 h 127"/>
                <a:gd name="T44" fmla="*/ 46 w 134"/>
                <a:gd name="T45" fmla="*/ 52 h 127"/>
                <a:gd name="T46" fmla="*/ 53 w 134"/>
                <a:gd name="T47" fmla="*/ 61 h 127"/>
                <a:gd name="T48" fmla="*/ 56 w 134"/>
                <a:gd name="T49" fmla="*/ 70 h 127"/>
                <a:gd name="T50" fmla="*/ 58 w 134"/>
                <a:gd name="T51" fmla="*/ 79 h 127"/>
                <a:gd name="T52" fmla="*/ 58 w 134"/>
                <a:gd name="T53" fmla="*/ 90 h 127"/>
                <a:gd name="T54" fmla="*/ 61 w 134"/>
                <a:gd name="T55" fmla="*/ 99 h 127"/>
                <a:gd name="T56" fmla="*/ 65 w 134"/>
                <a:gd name="T57" fmla="*/ 109 h 127"/>
                <a:gd name="T58" fmla="*/ 73 w 134"/>
                <a:gd name="T59" fmla="*/ 118 h 127"/>
                <a:gd name="T60" fmla="*/ 82 w 134"/>
                <a:gd name="T61" fmla="*/ 124 h 127"/>
                <a:gd name="T62" fmla="*/ 91 w 134"/>
                <a:gd name="T63" fmla="*/ 126 h 127"/>
                <a:gd name="T64" fmla="*/ 95 w 134"/>
                <a:gd name="T65" fmla="*/ 118 h 127"/>
                <a:gd name="T66" fmla="*/ 95 w 134"/>
                <a:gd name="T67" fmla="*/ 109 h 127"/>
                <a:gd name="T68" fmla="*/ 95 w 134"/>
                <a:gd name="T69" fmla="*/ 100 h 127"/>
                <a:gd name="T70" fmla="*/ 95 w 134"/>
                <a:gd name="T71" fmla="*/ 90 h 127"/>
                <a:gd name="T72" fmla="*/ 95 w 134"/>
                <a:gd name="T73" fmla="*/ 81 h 127"/>
                <a:gd name="T74" fmla="*/ 109 w 134"/>
                <a:gd name="T75" fmla="*/ 61 h 127"/>
                <a:gd name="T76" fmla="*/ 118 w 134"/>
                <a:gd name="T77" fmla="*/ 58 h 127"/>
                <a:gd name="T78" fmla="*/ 127 w 134"/>
                <a:gd name="T79" fmla="*/ 54 h 127"/>
                <a:gd name="T80" fmla="*/ 131 w 134"/>
                <a:gd name="T81" fmla="*/ 45 h 127"/>
                <a:gd name="T82" fmla="*/ 133 w 134"/>
                <a:gd name="T83" fmla="*/ 42 h 1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4"/>
                <a:gd name="T127" fmla="*/ 0 h 127"/>
                <a:gd name="T128" fmla="*/ 134 w 134"/>
                <a:gd name="T129" fmla="*/ 127 h 1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4" h="127">
                  <a:moveTo>
                    <a:pt x="133" y="42"/>
                  </a:moveTo>
                  <a:lnTo>
                    <a:pt x="131" y="34"/>
                  </a:lnTo>
                  <a:lnTo>
                    <a:pt x="128" y="30"/>
                  </a:lnTo>
                  <a:lnTo>
                    <a:pt x="128" y="25"/>
                  </a:lnTo>
                  <a:lnTo>
                    <a:pt x="124" y="22"/>
                  </a:lnTo>
                  <a:lnTo>
                    <a:pt x="119" y="19"/>
                  </a:lnTo>
                  <a:lnTo>
                    <a:pt x="115" y="18"/>
                  </a:lnTo>
                  <a:lnTo>
                    <a:pt x="110" y="16"/>
                  </a:lnTo>
                  <a:lnTo>
                    <a:pt x="106" y="15"/>
                  </a:lnTo>
                  <a:lnTo>
                    <a:pt x="101" y="15"/>
                  </a:lnTo>
                  <a:lnTo>
                    <a:pt x="97" y="15"/>
                  </a:lnTo>
                  <a:lnTo>
                    <a:pt x="92" y="15"/>
                  </a:lnTo>
                  <a:lnTo>
                    <a:pt x="86" y="13"/>
                  </a:lnTo>
                  <a:lnTo>
                    <a:pt x="82" y="13"/>
                  </a:lnTo>
                  <a:lnTo>
                    <a:pt x="77" y="12"/>
                  </a:lnTo>
                  <a:lnTo>
                    <a:pt x="73" y="12"/>
                  </a:lnTo>
                  <a:lnTo>
                    <a:pt x="68" y="10"/>
                  </a:lnTo>
                  <a:lnTo>
                    <a:pt x="64" y="10"/>
                  </a:lnTo>
                  <a:lnTo>
                    <a:pt x="58" y="9"/>
                  </a:lnTo>
                  <a:lnTo>
                    <a:pt x="53" y="7"/>
                  </a:lnTo>
                  <a:lnTo>
                    <a:pt x="49" y="7"/>
                  </a:lnTo>
                  <a:lnTo>
                    <a:pt x="44" y="6"/>
                  </a:lnTo>
                  <a:lnTo>
                    <a:pt x="40" y="4"/>
                  </a:lnTo>
                  <a:lnTo>
                    <a:pt x="35" y="3"/>
                  </a:lnTo>
                  <a:lnTo>
                    <a:pt x="31" y="1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7" y="27"/>
                  </a:lnTo>
                  <a:lnTo>
                    <a:pt x="11" y="31"/>
                  </a:lnTo>
                  <a:lnTo>
                    <a:pt x="14" y="36"/>
                  </a:lnTo>
                  <a:lnTo>
                    <a:pt x="19" y="39"/>
                  </a:lnTo>
                  <a:lnTo>
                    <a:pt x="23" y="42"/>
                  </a:lnTo>
                  <a:lnTo>
                    <a:pt x="28" y="45"/>
                  </a:lnTo>
                  <a:lnTo>
                    <a:pt x="32" y="46"/>
                  </a:lnTo>
                  <a:lnTo>
                    <a:pt x="37" y="48"/>
                  </a:lnTo>
                  <a:lnTo>
                    <a:pt x="41" y="49"/>
                  </a:lnTo>
                  <a:lnTo>
                    <a:pt x="46" y="52"/>
                  </a:lnTo>
                  <a:lnTo>
                    <a:pt x="49" y="57"/>
                  </a:lnTo>
                  <a:lnTo>
                    <a:pt x="53" y="61"/>
                  </a:lnTo>
                  <a:lnTo>
                    <a:pt x="55" y="66"/>
                  </a:lnTo>
                  <a:lnTo>
                    <a:pt x="56" y="70"/>
                  </a:lnTo>
                  <a:lnTo>
                    <a:pt x="56" y="75"/>
                  </a:lnTo>
                  <a:lnTo>
                    <a:pt x="58" y="79"/>
                  </a:lnTo>
                  <a:lnTo>
                    <a:pt x="58" y="84"/>
                  </a:lnTo>
                  <a:lnTo>
                    <a:pt x="58" y="90"/>
                  </a:lnTo>
                  <a:lnTo>
                    <a:pt x="59" y="94"/>
                  </a:lnTo>
                  <a:lnTo>
                    <a:pt x="61" y="99"/>
                  </a:lnTo>
                  <a:lnTo>
                    <a:pt x="62" y="105"/>
                  </a:lnTo>
                  <a:lnTo>
                    <a:pt x="65" y="109"/>
                  </a:lnTo>
                  <a:lnTo>
                    <a:pt x="68" y="114"/>
                  </a:lnTo>
                  <a:lnTo>
                    <a:pt x="73" y="118"/>
                  </a:lnTo>
                  <a:lnTo>
                    <a:pt x="77" y="121"/>
                  </a:lnTo>
                  <a:lnTo>
                    <a:pt x="82" y="124"/>
                  </a:lnTo>
                  <a:lnTo>
                    <a:pt x="86" y="126"/>
                  </a:lnTo>
                  <a:lnTo>
                    <a:pt x="91" y="126"/>
                  </a:lnTo>
                  <a:lnTo>
                    <a:pt x="95" y="123"/>
                  </a:lnTo>
                  <a:lnTo>
                    <a:pt x="95" y="118"/>
                  </a:lnTo>
                  <a:lnTo>
                    <a:pt x="95" y="114"/>
                  </a:lnTo>
                  <a:lnTo>
                    <a:pt x="95" y="109"/>
                  </a:lnTo>
                  <a:lnTo>
                    <a:pt x="95" y="105"/>
                  </a:lnTo>
                  <a:lnTo>
                    <a:pt x="95" y="100"/>
                  </a:lnTo>
                  <a:lnTo>
                    <a:pt x="95" y="94"/>
                  </a:lnTo>
                  <a:lnTo>
                    <a:pt x="95" y="90"/>
                  </a:lnTo>
                  <a:lnTo>
                    <a:pt x="95" y="85"/>
                  </a:lnTo>
                  <a:lnTo>
                    <a:pt x="95" y="81"/>
                  </a:lnTo>
                  <a:lnTo>
                    <a:pt x="98" y="76"/>
                  </a:lnTo>
                  <a:lnTo>
                    <a:pt x="109" y="61"/>
                  </a:lnTo>
                  <a:lnTo>
                    <a:pt x="113" y="60"/>
                  </a:lnTo>
                  <a:lnTo>
                    <a:pt x="118" y="58"/>
                  </a:lnTo>
                  <a:lnTo>
                    <a:pt x="122" y="55"/>
                  </a:lnTo>
                  <a:lnTo>
                    <a:pt x="127" y="54"/>
                  </a:lnTo>
                  <a:lnTo>
                    <a:pt x="128" y="49"/>
                  </a:lnTo>
                  <a:lnTo>
                    <a:pt x="131" y="45"/>
                  </a:lnTo>
                  <a:lnTo>
                    <a:pt x="131" y="40"/>
                  </a:lnTo>
                  <a:lnTo>
                    <a:pt x="133" y="42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3" name="Freeform 49"/>
            <p:cNvSpPr>
              <a:spLocks/>
            </p:cNvSpPr>
            <p:nvPr/>
          </p:nvSpPr>
          <p:spPr bwMode="auto">
            <a:xfrm>
              <a:off x="1119" y="304"/>
              <a:ext cx="509" cy="259"/>
            </a:xfrm>
            <a:custGeom>
              <a:avLst/>
              <a:gdLst>
                <a:gd name="T0" fmla="*/ 480 w 509"/>
                <a:gd name="T1" fmla="*/ 207 h 259"/>
                <a:gd name="T2" fmla="*/ 495 w 509"/>
                <a:gd name="T3" fmla="*/ 192 h 259"/>
                <a:gd name="T4" fmla="*/ 508 w 509"/>
                <a:gd name="T5" fmla="*/ 174 h 259"/>
                <a:gd name="T6" fmla="*/ 508 w 509"/>
                <a:gd name="T7" fmla="*/ 156 h 259"/>
                <a:gd name="T8" fmla="*/ 508 w 509"/>
                <a:gd name="T9" fmla="*/ 138 h 259"/>
                <a:gd name="T10" fmla="*/ 508 w 509"/>
                <a:gd name="T11" fmla="*/ 120 h 259"/>
                <a:gd name="T12" fmla="*/ 504 w 509"/>
                <a:gd name="T13" fmla="*/ 102 h 259"/>
                <a:gd name="T14" fmla="*/ 489 w 509"/>
                <a:gd name="T15" fmla="*/ 84 h 259"/>
                <a:gd name="T16" fmla="*/ 474 w 509"/>
                <a:gd name="T17" fmla="*/ 69 h 259"/>
                <a:gd name="T18" fmla="*/ 456 w 509"/>
                <a:gd name="T19" fmla="*/ 54 h 259"/>
                <a:gd name="T20" fmla="*/ 438 w 509"/>
                <a:gd name="T21" fmla="*/ 42 h 259"/>
                <a:gd name="T22" fmla="*/ 420 w 509"/>
                <a:gd name="T23" fmla="*/ 30 h 259"/>
                <a:gd name="T24" fmla="*/ 402 w 509"/>
                <a:gd name="T25" fmla="*/ 21 h 259"/>
                <a:gd name="T26" fmla="*/ 381 w 509"/>
                <a:gd name="T27" fmla="*/ 15 h 259"/>
                <a:gd name="T28" fmla="*/ 363 w 509"/>
                <a:gd name="T29" fmla="*/ 12 h 259"/>
                <a:gd name="T30" fmla="*/ 342 w 509"/>
                <a:gd name="T31" fmla="*/ 9 h 259"/>
                <a:gd name="T32" fmla="*/ 318 w 509"/>
                <a:gd name="T33" fmla="*/ 3 h 259"/>
                <a:gd name="T34" fmla="*/ 297 w 509"/>
                <a:gd name="T35" fmla="*/ 0 h 259"/>
                <a:gd name="T36" fmla="*/ 276 w 509"/>
                <a:gd name="T37" fmla="*/ 0 h 259"/>
                <a:gd name="T38" fmla="*/ 258 w 509"/>
                <a:gd name="T39" fmla="*/ 0 h 259"/>
                <a:gd name="T40" fmla="*/ 234 w 509"/>
                <a:gd name="T41" fmla="*/ 0 h 259"/>
                <a:gd name="T42" fmla="*/ 213 w 509"/>
                <a:gd name="T43" fmla="*/ 0 h 259"/>
                <a:gd name="T44" fmla="*/ 189 w 509"/>
                <a:gd name="T45" fmla="*/ 0 h 259"/>
                <a:gd name="T46" fmla="*/ 165 w 509"/>
                <a:gd name="T47" fmla="*/ 3 h 259"/>
                <a:gd name="T48" fmla="*/ 147 w 509"/>
                <a:gd name="T49" fmla="*/ 9 h 259"/>
                <a:gd name="T50" fmla="*/ 129 w 509"/>
                <a:gd name="T51" fmla="*/ 18 h 259"/>
                <a:gd name="T52" fmla="*/ 111 w 509"/>
                <a:gd name="T53" fmla="*/ 27 h 259"/>
                <a:gd name="T54" fmla="*/ 93 w 509"/>
                <a:gd name="T55" fmla="*/ 39 h 259"/>
                <a:gd name="T56" fmla="*/ 72 w 509"/>
                <a:gd name="T57" fmla="*/ 57 h 259"/>
                <a:gd name="T58" fmla="*/ 54 w 509"/>
                <a:gd name="T59" fmla="*/ 81 h 259"/>
                <a:gd name="T60" fmla="*/ 42 w 509"/>
                <a:gd name="T61" fmla="*/ 99 h 259"/>
                <a:gd name="T62" fmla="*/ 27 w 509"/>
                <a:gd name="T63" fmla="*/ 123 h 259"/>
                <a:gd name="T64" fmla="*/ 9 w 509"/>
                <a:gd name="T65" fmla="*/ 147 h 259"/>
                <a:gd name="T66" fmla="*/ 3 w 509"/>
                <a:gd name="T67" fmla="*/ 165 h 259"/>
                <a:gd name="T68" fmla="*/ 0 w 509"/>
                <a:gd name="T69" fmla="*/ 186 h 259"/>
                <a:gd name="T70" fmla="*/ 0 w 509"/>
                <a:gd name="T71" fmla="*/ 204 h 259"/>
                <a:gd name="T72" fmla="*/ 9 w 509"/>
                <a:gd name="T73" fmla="*/ 222 h 259"/>
                <a:gd name="T74" fmla="*/ 24 w 509"/>
                <a:gd name="T75" fmla="*/ 237 h 259"/>
                <a:gd name="T76" fmla="*/ 42 w 509"/>
                <a:gd name="T77" fmla="*/ 249 h 259"/>
                <a:gd name="T78" fmla="*/ 60 w 509"/>
                <a:gd name="T79" fmla="*/ 255 h 259"/>
                <a:gd name="T80" fmla="*/ 78 w 509"/>
                <a:gd name="T81" fmla="*/ 258 h 259"/>
                <a:gd name="T82" fmla="*/ 96 w 509"/>
                <a:gd name="T83" fmla="*/ 258 h 259"/>
                <a:gd name="T84" fmla="*/ 114 w 509"/>
                <a:gd name="T85" fmla="*/ 258 h 259"/>
                <a:gd name="T86" fmla="*/ 132 w 509"/>
                <a:gd name="T87" fmla="*/ 258 h 259"/>
                <a:gd name="T88" fmla="*/ 150 w 509"/>
                <a:gd name="T89" fmla="*/ 258 h 259"/>
                <a:gd name="T90" fmla="*/ 171 w 509"/>
                <a:gd name="T91" fmla="*/ 252 h 259"/>
                <a:gd name="T92" fmla="*/ 189 w 509"/>
                <a:gd name="T93" fmla="*/ 252 h 259"/>
                <a:gd name="T94" fmla="*/ 210 w 509"/>
                <a:gd name="T95" fmla="*/ 249 h 259"/>
                <a:gd name="T96" fmla="*/ 228 w 509"/>
                <a:gd name="T97" fmla="*/ 249 h 259"/>
                <a:gd name="T98" fmla="*/ 246 w 509"/>
                <a:gd name="T99" fmla="*/ 246 h 259"/>
                <a:gd name="T100" fmla="*/ 267 w 509"/>
                <a:gd name="T101" fmla="*/ 243 h 259"/>
                <a:gd name="T102" fmla="*/ 285 w 509"/>
                <a:gd name="T103" fmla="*/ 240 h 259"/>
                <a:gd name="T104" fmla="*/ 303 w 509"/>
                <a:gd name="T105" fmla="*/ 237 h 259"/>
                <a:gd name="T106" fmla="*/ 324 w 509"/>
                <a:gd name="T107" fmla="*/ 234 h 259"/>
                <a:gd name="T108" fmla="*/ 345 w 509"/>
                <a:gd name="T109" fmla="*/ 231 h 259"/>
                <a:gd name="T110" fmla="*/ 369 w 509"/>
                <a:gd name="T111" fmla="*/ 228 h 259"/>
                <a:gd name="T112" fmla="*/ 387 w 509"/>
                <a:gd name="T113" fmla="*/ 222 h 259"/>
                <a:gd name="T114" fmla="*/ 408 w 509"/>
                <a:gd name="T115" fmla="*/ 216 h 259"/>
                <a:gd name="T116" fmla="*/ 426 w 509"/>
                <a:gd name="T117" fmla="*/ 213 h 259"/>
                <a:gd name="T118" fmla="*/ 447 w 509"/>
                <a:gd name="T119" fmla="*/ 213 h 259"/>
                <a:gd name="T120" fmla="*/ 465 w 509"/>
                <a:gd name="T121" fmla="*/ 210 h 2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9"/>
                <a:gd name="T184" fmla="*/ 0 h 259"/>
                <a:gd name="T185" fmla="*/ 509 w 509"/>
                <a:gd name="T186" fmla="*/ 259 h 2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9" h="259">
                  <a:moveTo>
                    <a:pt x="471" y="210"/>
                  </a:moveTo>
                  <a:lnTo>
                    <a:pt x="480" y="207"/>
                  </a:lnTo>
                  <a:lnTo>
                    <a:pt x="489" y="201"/>
                  </a:lnTo>
                  <a:lnTo>
                    <a:pt x="495" y="192"/>
                  </a:lnTo>
                  <a:lnTo>
                    <a:pt x="501" y="183"/>
                  </a:lnTo>
                  <a:lnTo>
                    <a:pt x="508" y="174"/>
                  </a:lnTo>
                  <a:lnTo>
                    <a:pt x="508" y="165"/>
                  </a:lnTo>
                  <a:lnTo>
                    <a:pt x="508" y="156"/>
                  </a:lnTo>
                  <a:lnTo>
                    <a:pt x="508" y="147"/>
                  </a:lnTo>
                  <a:lnTo>
                    <a:pt x="508" y="138"/>
                  </a:lnTo>
                  <a:lnTo>
                    <a:pt x="508" y="129"/>
                  </a:lnTo>
                  <a:lnTo>
                    <a:pt x="508" y="120"/>
                  </a:lnTo>
                  <a:lnTo>
                    <a:pt x="508" y="111"/>
                  </a:lnTo>
                  <a:lnTo>
                    <a:pt x="504" y="102"/>
                  </a:lnTo>
                  <a:lnTo>
                    <a:pt x="498" y="93"/>
                  </a:lnTo>
                  <a:lnTo>
                    <a:pt x="489" y="84"/>
                  </a:lnTo>
                  <a:lnTo>
                    <a:pt x="483" y="75"/>
                  </a:lnTo>
                  <a:lnTo>
                    <a:pt x="474" y="69"/>
                  </a:lnTo>
                  <a:lnTo>
                    <a:pt x="465" y="63"/>
                  </a:lnTo>
                  <a:lnTo>
                    <a:pt x="456" y="54"/>
                  </a:lnTo>
                  <a:lnTo>
                    <a:pt x="447" y="48"/>
                  </a:lnTo>
                  <a:lnTo>
                    <a:pt x="438" y="42"/>
                  </a:lnTo>
                  <a:lnTo>
                    <a:pt x="429" y="36"/>
                  </a:lnTo>
                  <a:lnTo>
                    <a:pt x="420" y="30"/>
                  </a:lnTo>
                  <a:lnTo>
                    <a:pt x="411" y="24"/>
                  </a:lnTo>
                  <a:lnTo>
                    <a:pt x="402" y="21"/>
                  </a:lnTo>
                  <a:lnTo>
                    <a:pt x="390" y="18"/>
                  </a:lnTo>
                  <a:lnTo>
                    <a:pt x="381" y="15"/>
                  </a:lnTo>
                  <a:lnTo>
                    <a:pt x="372" y="15"/>
                  </a:lnTo>
                  <a:lnTo>
                    <a:pt x="363" y="12"/>
                  </a:lnTo>
                  <a:lnTo>
                    <a:pt x="354" y="12"/>
                  </a:lnTo>
                  <a:lnTo>
                    <a:pt x="342" y="9"/>
                  </a:lnTo>
                  <a:lnTo>
                    <a:pt x="327" y="6"/>
                  </a:lnTo>
                  <a:lnTo>
                    <a:pt x="318" y="3"/>
                  </a:lnTo>
                  <a:lnTo>
                    <a:pt x="309" y="3"/>
                  </a:lnTo>
                  <a:lnTo>
                    <a:pt x="297" y="0"/>
                  </a:lnTo>
                  <a:lnTo>
                    <a:pt x="285" y="0"/>
                  </a:lnTo>
                  <a:lnTo>
                    <a:pt x="276" y="0"/>
                  </a:lnTo>
                  <a:lnTo>
                    <a:pt x="267" y="0"/>
                  </a:lnTo>
                  <a:lnTo>
                    <a:pt x="258" y="0"/>
                  </a:lnTo>
                  <a:lnTo>
                    <a:pt x="246" y="0"/>
                  </a:lnTo>
                  <a:lnTo>
                    <a:pt x="234" y="0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1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65" y="3"/>
                  </a:lnTo>
                  <a:lnTo>
                    <a:pt x="156" y="3"/>
                  </a:lnTo>
                  <a:lnTo>
                    <a:pt x="147" y="9"/>
                  </a:lnTo>
                  <a:lnTo>
                    <a:pt x="138" y="12"/>
                  </a:lnTo>
                  <a:lnTo>
                    <a:pt x="129" y="18"/>
                  </a:lnTo>
                  <a:lnTo>
                    <a:pt x="120" y="21"/>
                  </a:lnTo>
                  <a:lnTo>
                    <a:pt x="111" y="27"/>
                  </a:lnTo>
                  <a:lnTo>
                    <a:pt x="102" y="33"/>
                  </a:lnTo>
                  <a:lnTo>
                    <a:pt x="93" y="39"/>
                  </a:lnTo>
                  <a:lnTo>
                    <a:pt x="81" y="48"/>
                  </a:lnTo>
                  <a:lnTo>
                    <a:pt x="72" y="57"/>
                  </a:lnTo>
                  <a:lnTo>
                    <a:pt x="63" y="69"/>
                  </a:lnTo>
                  <a:lnTo>
                    <a:pt x="54" y="81"/>
                  </a:lnTo>
                  <a:lnTo>
                    <a:pt x="51" y="90"/>
                  </a:lnTo>
                  <a:lnTo>
                    <a:pt x="42" y="99"/>
                  </a:lnTo>
                  <a:lnTo>
                    <a:pt x="36" y="111"/>
                  </a:lnTo>
                  <a:lnTo>
                    <a:pt x="27" y="123"/>
                  </a:lnTo>
                  <a:lnTo>
                    <a:pt x="18" y="135"/>
                  </a:lnTo>
                  <a:lnTo>
                    <a:pt x="9" y="147"/>
                  </a:lnTo>
                  <a:lnTo>
                    <a:pt x="6" y="156"/>
                  </a:lnTo>
                  <a:lnTo>
                    <a:pt x="3" y="165"/>
                  </a:lnTo>
                  <a:lnTo>
                    <a:pt x="0" y="177"/>
                  </a:lnTo>
                  <a:lnTo>
                    <a:pt x="0" y="186"/>
                  </a:lnTo>
                  <a:lnTo>
                    <a:pt x="0" y="195"/>
                  </a:lnTo>
                  <a:lnTo>
                    <a:pt x="0" y="204"/>
                  </a:lnTo>
                  <a:lnTo>
                    <a:pt x="3" y="213"/>
                  </a:lnTo>
                  <a:lnTo>
                    <a:pt x="9" y="222"/>
                  </a:lnTo>
                  <a:lnTo>
                    <a:pt x="15" y="231"/>
                  </a:lnTo>
                  <a:lnTo>
                    <a:pt x="24" y="237"/>
                  </a:lnTo>
                  <a:lnTo>
                    <a:pt x="33" y="243"/>
                  </a:lnTo>
                  <a:lnTo>
                    <a:pt x="42" y="249"/>
                  </a:lnTo>
                  <a:lnTo>
                    <a:pt x="51" y="255"/>
                  </a:lnTo>
                  <a:lnTo>
                    <a:pt x="60" y="255"/>
                  </a:lnTo>
                  <a:lnTo>
                    <a:pt x="69" y="258"/>
                  </a:lnTo>
                  <a:lnTo>
                    <a:pt x="78" y="258"/>
                  </a:lnTo>
                  <a:lnTo>
                    <a:pt x="87" y="258"/>
                  </a:lnTo>
                  <a:lnTo>
                    <a:pt x="96" y="258"/>
                  </a:lnTo>
                  <a:lnTo>
                    <a:pt x="105" y="258"/>
                  </a:lnTo>
                  <a:lnTo>
                    <a:pt x="114" y="258"/>
                  </a:lnTo>
                  <a:lnTo>
                    <a:pt x="123" y="258"/>
                  </a:lnTo>
                  <a:lnTo>
                    <a:pt x="132" y="258"/>
                  </a:lnTo>
                  <a:lnTo>
                    <a:pt x="141" y="258"/>
                  </a:lnTo>
                  <a:lnTo>
                    <a:pt x="150" y="258"/>
                  </a:lnTo>
                  <a:lnTo>
                    <a:pt x="159" y="255"/>
                  </a:lnTo>
                  <a:lnTo>
                    <a:pt x="171" y="252"/>
                  </a:lnTo>
                  <a:lnTo>
                    <a:pt x="180" y="252"/>
                  </a:lnTo>
                  <a:lnTo>
                    <a:pt x="189" y="252"/>
                  </a:lnTo>
                  <a:lnTo>
                    <a:pt x="201" y="249"/>
                  </a:lnTo>
                  <a:lnTo>
                    <a:pt x="210" y="249"/>
                  </a:lnTo>
                  <a:lnTo>
                    <a:pt x="219" y="249"/>
                  </a:lnTo>
                  <a:lnTo>
                    <a:pt x="228" y="249"/>
                  </a:lnTo>
                  <a:lnTo>
                    <a:pt x="237" y="249"/>
                  </a:lnTo>
                  <a:lnTo>
                    <a:pt x="246" y="246"/>
                  </a:lnTo>
                  <a:lnTo>
                    <a:pt x="255" y="246"/>
                  </a:lnTo>
                  <a:lnTo>
                    <a:pt x="267" y="243"/>
                  </a:lnTo>
                  <a:lnTo>
                    <a:pt x="276" y="243"/>
                  </a:lnTo>
                  <a:lnTo>
                    <a:pt x="285" y="240"/>
                  </a:lnTo>
                  <a:lnTo>
                    <a:pt x="294" y="240"/>
                  </a:lnTo>
                  <a:lnTo>
                    <a:pt x="303" y="237"/>
                  </a:lnTo>
                  <a:lnTo>
                    <a:pt x="312" y="237"/>
                  </a:lnTo>
                  <a:lnTo>
                    <a:pt x="324" y="234"/>
                  </a:lnTo>
                  <a:lnTo>
                    <a:pt x="333" y="234"/>
                  </a:lnTo>
                  <a:lnTo>
                    <a:pt x="345" y="231"/>
                  </a:lnTo>
                  <a:lnTo>
                    <a:pt x="357" y="231"/>
                  </a:lnTo>
                  <a:lnTo>
                    <a:pt x="369" y="228"/>
                  </a:lnTo>
                  <a:lnTo>
                    <a:pt x="378" y="225"/>
                  </a:lnTo>
                  <a:lnTo>
                    <a:pt x="387" y="222"/>
                  </a:lnTo>
                  <a:lnTo>
                    <a:pt x="399" y="219"/>
                  </a:lnTo>
                  <a:lnTo>
                    <a:pt x="408" y="216"/>
                  </a:lnTo>
                  <a:lnTo>
                    <a:pt x="417" y="216"/>
                  </a:lnTo>
                  <a:lnTo>
                    <a:pt x="426" y="213"/>
                  </a:lnTo>
                  <a:lnTo>
                    <a:pt x="438" y="213"/>
                  </a:lnTo>
                  <a:lnTo>
                    <a:pt x="447" y="213"/>
                  </a:lnTo>
                  <a:lnTo>
                    <a:pt x="456" y="210"/>
                  </a:lnTo>
                  <a:lnTo>
                    <a:pt x="465" y="210"/>
                  </a:lnTo>
                  <a:lnTo>
                    <a:pt x="471" y="21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4" name="Freeform 50"/>
            <p:cNvSpPr>
              <a:spLocks/>
            </p:cNvSpPr>
            <p:nvPr/>
          </p:nvSpPr>
          <p:spPr bwMode="auto">
            <a:xfrm>
              <a:off x="1120" y="299"/>
              <a:ext cx="510" cy="268"/>
            </a:xfrm>
            <a:custGeom>
              <a:avLst/>
              <a:gdLst>
                <a:gd name="T0" fmla="*/ 315 w 510"/>
                <a:gd name="T1" fmla="*/ 21 h 268"/>
                <a:gd name="T2" fmla="*/ 274 w 510"/>
                <a:gd name="T3" fmla="*/ 19 h 268"/>
                <a:gd name="T4" fmla="*/ 231 w 510"/>
                <a:gd name="T5" fmla="*/ 25 h 268"/>
                <a:gd name="T6" fmla="*/ 189 w 510"/>
                <a:gd name="T7" fmla="*/ 22 h 268"/>
                <a:gd name="T8" fmla="*/ 156 w 510"/>
                <a:gd name="T9" fmla="*/ 36 h 268"/>
                <a:gd name="T10" fmla="*/ 114 w 510"/>
                <a:gd name="T11" fmla="*/ 45 h 268"/>
                <a:gd name="T12" fmla="*/ 79 w 510"/>
                <a:gd name="T13" fmla="*/ 72 h 268"/>
                <a:gd name="T14" fmla="*/ 60 w 510"/>
                <a:gd name="T15" fmla="*/ 108 h 268"/>
                <a:gd name="T16" fmla="*/ 33 w 510"/>
                <a:gd name="T17" fmla="*/ 150 h 268"/>
                <a:gd name="T18" fmla="*/ 18 w 510"/>
                <a:gd name="T19" fmla="*/ 187 h 268"/>
                <a:gd name="T20" fmla="*/ 34 w 510"/>
                <a:gd name="T21" fmla="*/ 219 h 268"/>
                <a:gd name="T22" fmla="*/ 64 w 510"/>
                <a:gd name="T23" fmla="*/ 244 h 268"/>
                <a:gd name="T24" fmla="*/ 102 w 510"/>
                <a:gd name="T25" fmla="*/ 235 h 268"/>
                <a:gd name="T26" fmla="*/ 135 w 510"/>
                <a:gd name="T27" fmla="*/ 258 h 268"/>
                <a:gd name="T28" fmla="*/ 166 w 510"/>
                <a:gd name="T29" fmla="*/ 238 h 268"/>
                <a:gd name="T30" fmla="*/ 207 w 510"/>
                <a:gd name="T31" fmla="*/ 246 h 268"/>
                <a:gd name="T32" fmla="*/ 244 w 510"/>
                <a:gd name="T33" fmla="*/ 226 h 268"/>
                <a:gd name="T34" fmla="*/ 285 w 510"/>
                <a:gd name="T35" fmla="*/ 235 h 268"/>
                <a:gd name="T36" fmla="*/ 324 w 510"/>
                <a:gd name="T37" fmla="*/ 222 h 268"/>
                <a:gd name="T38" fmla="*/ 364 w 510"/>
                <a:gd name="T39" fmla="*/ 226 h 268"/>
                <a:gd name="T40" fmla="*/ 400 w 510"/>
                <a:gd name="T41" fmla="*/ 205 h 268"/>
                <a:gd name="T42" fmla="*/ 442 w 510"/>
                <a:gd name="T43" fmla="*/ 202 h 268"/>
                <a:gd name="T44" fmla="*/ 472 w 510"/>
                <a:gd name="T45" fmla="*/ 190 h 268"/>
                <a:gd name="T46" fmla="*/ 492 w 510"/>
                <a:gd name="T47" fmla="*/ 154 h 268"/>
                <a:gd name="T48" fmla="*/ 486 w 510"/>
                <a:gd name="T49" fmla="*/ 118 h 268"/>
                <a:gd name="T50" fmla="*/ 468 w 510"/>
                <a:gd name="T51" fmla="*/ 84 h 268"/>
                <a:gd name="T52" fmla="*/ 429 w 510"/>
                <a:gd name="T53" fmla="*/ 72 h 268"/>
                <a:gd name="T54" fmla="*/ 390 w 510"/>
                <a:gd name="T55" fmla="*/ 39 h 268"/>
                <a:gd name="T56" fmla="*/ 349 w 510"/>
                <a:gd name="T57" fmla="*/ 19 h 268"/>
                <a:gd name="T58" fmla="*/ 391 w 510"/>
                <a:gd name="T59" fmla="*/ 24 h 268"/>
                <a:gd name="T60" fmla="*/ 432 w 510"/>
                <a:gd name="T61" fmla="*/ 42 h 268"/>
                <a:gd name="T62" fmla="*/ 469 w 510"/>
                <a:gd name="T63" fmla="*/ 70 h 268"/>
                <a:gd name="T64" fmla="*/ 499 w 510"/>
                <a:gd name="T65" fmla="*/ 103 h 268"/>
                <a:gd name="T66" fmla="*/ 507 w 510"/>
                <a:gd name="T67" fmla="*/ 144 h 268"/>
                <a:gd name="T68" fmla="*/ 496 w 510"/>
                <a:gd name="T69" fmla="*/ 186 h 268"/>
                <a:gd name="T70" fmla="*/ 462 w 510"/>
                <a:gd name="T71" fmla="*/ 214 h 268"/>
                <a:gd name="T72" fmla="*/ 420 w 510"/>
                <a:gd name="T73" fmla="*/ 219 h 268"/>
                <a:gd name="T74" fmla="*/ 376 w 510"/>
                <a:gd name="T75" fmla="*/ 225 h 268"/>
                <a:gd name="T76" fmla="*/ 336 w 510"/>
                <a:gd name="T77" fmla="*/ 237 h 268"/>
                <a:gd name="T78" fmla="*/ 294 w 510"/>
                <a:gd name="T79" fmla="*/ 244 h 268"/>
                <a:gd name="T80" fmla="*/ 252 w 510"/>
                <a:gd name="T81" fmla="*/ 249 h 268"/>
                <a:gd name="T82" fmla="*/ 211 w 510"/>
                <a:gd name="T83" fmla="*/ 252 h 268"/>
                <a:gd name="T84" fmla="*/ 169 w 510"/>
                <a:gd name="T85" fmla="*/ 258 h 268"/>
                <a:gd name="T86" fmla="*/ 127 w 510"/>
                <a:gd name="T87" fmla="*/ 264 h 268"/>
                <a:gd name="T88" fmla="*/ 87 w 510"/>
                <a:gd name="T89" fmla="*/ 267 h 268"/>
                <a:gd name="T90" fmla="*/ 43 w 510"/>
                <a:gd name="T91" fmla="*/ 258 h 268"/>
                <a:gd name="T92" fmla="*/ 6 w 510"/>
                <a:gd name="T93" fmla="*/ 229 h 268"/>
                <a:gd name="T94" fmla="*/ 0 w 510"/>
                <a:gd name="T95" fmla="*/ 189 h 268"/>
                <a:gd name="T96" fmla="*/ 12 w 510"/>
                <a:gd name="T97" fmla="*/ 148 h 268"/>
                <a:gd name="T98" fmla="*/ 37 w 510"/>
                <a:gd name="T99" fmla="*/ 109 h 268"/>
                <a:gd name="T100" fmla="*/ 64 w 510"/>
                <a:gd name="T101" fmla="*/ 73 h 268"/>
                <a:gd name="T102" fmla="*/ 100 w 510"/>
                <a:gd name="T103" fmla="*/ 39 h 268"/>
                <a:gd name="T104" fmla="*/ 141 w 510"/>
                <a:gd name="T105" fmla="*/ 15 h 268"/>
                <a:gd name="T106" fmla="*/ 186 w 510"/>
                <a:gd name="T107" fmla="*/ 7 h 268"/>
                <a:gd name="T108" fmla="*/ 226 w 510"/>
                <a:gd name="T109" fmla="*/ 1 h 268"/>
                <a:gd name="T110" fmla="*/ 267 w 510"/>
                <a:gd name="T111" fmla="*/ 3 h 268"/>
                <a:gd name="T112" fmla="*/ 307 w 510"/>
                <a:gd name="T113" fmla="*/ 9 h 268"/>
                <a:gd name="T114" fmla="*/ 351 w 510"/>
                <a:gd name="T115" fmla="*/ 18 h 2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0"/>
                <a:gd name="T175" fmla="*/ 0 h 268"/>
                <a:gd name="T176" fmla="*/ 510 w 510"/>
                <a:gd name="T177" fmla="*/ 268 h 2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0" h="268">
                  <a:moveTo>
                    <a:pt x="351" y="22"/>
                  </a:moveTo>
                  <a:lnTo>
                    <a:pt x="346" y="24"/>
                  </a:lnTo>
                  <a:lnTo>
                    <a:pt x="342" y="27"/>
                  </a:lnTo>
                  <a:lnTo>
                    <a:pt x="337" y="27"/>
                  </a:lnTo>
                  <a:lnTo>
                    <a:pt x="333" y="27"/>
                  </a:lnTo>
                  <a:lnTo>
                    <a:pt x="328" y="25"/>
                  </a:lnTo>
                  <a:lnTo>
                    <a:pt x="324" y="24"/>
                  </a:lnTo>
                  <a:lnTo>
                    <a:pt x="319" y="22"/>
                  </a:lnTo>
                  <a:lnTo>
                    <a:pt x="315" y="21"/>
                  </a:lnTo>
                  <a:lnTo>
                    <a:pt x="310" y="19"/>
                  </a:lnTo>
                  <a:lnTo>
                    <a:pt x="306" y="19"/>
                  </a:lnTo>
                  <a:lnTo>
                    <a:pt x="301" y="19"/>
                  </a:lnTo>
                  <a:lnTo>
                    <a:pt x="297" y="19"/>
                  </a:lnTo>
                  <a:lnTo>
                    <a:pt x="292" y="21"/>
                  </a:lnTo>
                  <a:lnTo>
                    <a:pt x="288" y="21"/>
                  </a:lnTo>
                  <a:lnTo>
                    <a:pt x="283" y="21"/>
                  </a:lnTo>
                  <a:lnTo>
                    <a:pt x="279" y="21"/>
                  </a:lnTo>
                  <a:lnTo>
                    <a:pt x="274" y="19"/>
                  </a:lnTo>
                  <a:lnTo>
                    <a:pt x="270" y="18"/>
                  </a:lnTo>
                  <a:lnTo>
                    <a:pt x="265" y="16"/>
                  </a:lnTo>
                  <a:lnTo>
                    <a:pt x="259" y="16"/>
                  </a:lnTo>
                  <a:lnTo>
                    <a:pt x="255" y="16"/>
                  </a:lnTo>
                  <a:lnTo>
                    <a:pt x="250" y="16"/>
                  </a:lnTo>
                  <a:lnTo>
                    <a:pt x="246" y="21"/>
                  </a:lnTo>
                  <a:lnTo>
                    <a:pt x="240" y="24"/>
                  </a:lnTo>
                  <a:lnTo>
                    <a:pt x="235" y="25"/>
                  </a:lnTo>
                  <a:lnTo>
                    <a:pt x="231" y="25"/>
                  </a:lnTo>
                  <a:lnTo>
                    <a:pt x="226" y="25"/>
                  </a:lnTo>
                  <a:lnTo>
                    <a:pt x="222" y="21"/>
                  </a:lnTo>
                  <a:lnTo>
                    <a:pt x="216" y="19"/>
                  </a:lnTo>
                  <a:lnTo>
                    <a:pt x="208" y="15"/>
                  </a:lnTo>
                  <a:lnTo>
                    <a:pt x="204" y="13"/>
                  </a:lnTo>
                  <a:lnTo>
                    <a:pt x="199" y="13"/>
                  </a:lnTo>
                  <a:lnTo>
                    <a:pt x="195" y="15"/>
                  </a:lnTo>
                  <a:lnTo>
                    <a:pt x="190" y="18"/>
                  </a:lnTo>
                  <a:lnTo>
                    <a:pt x="189" y="22"/>
                  </a:lnTo>
                  <a:lnTo>
                    <a:pt x="184" y="22"/>
                  </a:lnTo>
                  <a:lnTo>
                    <a:pt x="180" y="22"/>
                  </a:lnTo>
                  <a:lnTo>
                    <a:pt x="175" y="22"/>
                  </a:lnTo>
                  <a:lnTo>
                    <a:pt x="171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9" y="27"/>
                  </a:lnTo>
                  <a:lnTo>
                    <a:pt x="157" y="31"/>
                  </a:lnTo>
                  <a:lnTo>
                    <a:pt x="156" y="36"/>
                  </a:lnTo>
                  <a:lnTo>
                    <a:pt x="151" y="36"/>
                  </a:lnTo>
                  <a:lnTo>
                    <a:pt x="147" y="36"/>
                  </a:lnTo>
                  <a:lnTo>
                    <a:pt x="142" y="36"/>
                  </a:lnTo>
                  <a:lnTo>
                    <a:pt x="138" y="36"/>
                  </a:lnTo>
                  <a:lnTo>
                    <a:pt x="133" y="36"/>
                  </a:lnTo>
                  <a:lnTo>
                    <a:pt x="127" y="37"/>
                  </a:lnTo>
                  <a:lnTo>
                    <a:pt x="123" y="39"/>
                  </a:lnTo>
                  <a:lnTo>
                    <a:pt x="118" y="42"/>
                  </a:lnTo>
                  <a:lnTo>
                    <a:pt x="114" y="45"/>
                  </a:lnTo>
                  <a:lnTo>
                    <a:pt x="108" y="51"/>
                  </a:lnTo>
                  <a:lnTo>
                    <a:pt x="106" y="55"/>
                  </a:lnTo>
                  <a:lnTo>
                    <a:pt x="102" y="57"/>
                  </a:lnTo>
                  <a:lnTo>
                    <a:pt x="97" y="60"/>
                  </a:lnTo>
                  <a:lnTo>
                    <a:pt x="91" y="63"/>
                  </a:lnTo>
                  <a:lnTo>
                    <a:pt x="90" y="67"/>
                  </a:lnTo>
                  <a:lnTo>
                    <a:pt x="88" y="72"/>
                  </a:lnTo>
                  <a:lnTo>
                    <a:pt x="84" y="72"/>
                  </a:lnTo>
                  <a:lnTo>
                    <a:pt x="79" y="72"/>
                  </a:lnTo>
                  <a:lnTo>
                    <a:pt x="76" y="78"/>
                  </a:lnTo>
                  <a:lnTo>
                    <a:pt x="76" y="84"/>
                  </a:lnTo>
                  <a:lnTo>
                    <a:pt x="76" y="88"/>
                  </a:lnTo>
                  <a:lnTo>
                    <a:pt x="76" y="93"/>
                  </a:lnTo>
                  <a:lnTo>
                    <a:pt x="76" y="97"/>
                  </a:lnTo>
                  <a:lnTo>
                    <a:pt x="73" y="102"/>
                  </a:lnTo>
                  <a:lnTo>
                    <a:pt x="69" y="105"/>
                  </a:lnTo>
                  <a:lnTo>
                    <a:pt x="64" y="108"/>
                  </a:lnTo>
                  <a:lnTo>
                    <a:pt x="60" y="108"/>
                  </a:lnTo>
                  <a:lnTo>
                    <a:pt x="58" y="114"/>
                  </a:lnTo>
                  <a:lnTo>
                    <a:pt x="58" y="120"/>
                  </a:lnTo>
                  <a:lnTo>
                    <a:pt x="58" y="124"/>
                  </a:lnTo>
                  <a:lnTo>
                    <a:pt x="58" y="129"/>
                  </a:lnTo>
                  <a:lnTo>
                    <a:pt x="55" y="135"/>
                  </a:lnTo>
                  <a:lnTo>
                    <a:pt x="48" y="142"/>
                  </a:lnTo>
                  <a:lnTo>
                    <a:pt x="42" y="147"/>
                  </a:lnTo>
                  <a:lnTo>
                    <a:pt x="37" y="147"/>
                  </a:lnTo>
                  <a:lnTo>
                    <a:pt x="33" y="150"/>
                  </a:lnTo>
                  <a:lnTo>
                    <a:pt x="30" y="154"/>
                  </a:lnTo>
                  <a:lnTo>
                    <a:pt x="30" y="159"/>
                  </a:lnTo>
                  <a:lnTo>
                    <a:pt x="30" y="163"/>
                  </a:lnTo>
                  <a:lnTo>
                    <a:pt x="30" y="168"/>
                  </a:lnTo>
                  <a:lnTo>
                    <a:pt x="28" y="174"/>
                  </a:lnTo>
                  <a:lnTo>
                    <a:pt x="24" y="177"/>
                  </a:lnTo>
                  <a:lnTo>
                    <a:pt x="19" y="178"/>
                  </a:lnTo>
                  <a:lnTo>
                    <a:pt x="18" y="183"/>
                  </a:lnTo>
                  <a:lnTo>
                    <a:pt x="18" y="187"/>
                  </a:lnTo>
                  <a:lnTo>
                    <a:pt x="18" y="193"/>
                  </a:lnTo>
                  <a:lnTo>
                    <a:pt x="22" y="195"/>
                  </a:lnTo>
                  <a:lnTo>
                    <a:pt x="27" y="195"/>
                  </a:lnTo>
                  <a:lnTo>
                    <a:pt x="31" y="195"/>
                  </a:lnTo>
                  <a:lnTo>
                    <a:pt x="34" y="199"/>
                  </a:lnTo>
                  <a:lnTo>
                    <a:pt x="34" y="204"/>
                  </a:lnTo>
                  <a:lnTo>
                    <a:pt x="34" y="208"/>
                  </a:lnTo>
                  <a:lnTo>
                    <a:pt x="34" y="213"/>
                  </a:lnTo>
                  <a:lnTo>
                    <a:pt x="34" y="219"/>
                  </a:lnTo>
                  <a:lnTo>
                    <a:pt x="34" y="223"/>
                  </a:lnTo>
                  <a:lnTo>
                    <a:pt x="40" y="225"/>
                  </a:lnTo>
                  <a:lnTo>
                    <a:pt x="46" y="226"/>
                  </a:lnTo>
                  <a:lnTo>
                    <a:pt x="51" y="226"/>
                  </a:lnTo>
                  <a:lnTo>
                    <a:pt x="55" y="226"/>
                  </a:lnTo>
                  <a:lnTo>
                    <a:pt x="58" y="231"/>
                  </a:lnTo>
                  <a:lnTo>
                    <a:pt x="60" y="235"/>
                  </a:lnTo>
                  <a:lnTo>
                    <a:pt x="63" y="240"/>
                  </a:lnTo>
                  <a:lnTo>
                    <a:pt x="64" y="244"/>
                  </a:lnTo>
                  <a:lnTo>
                    <a:pt x="69" y="246"/>
                  </a:lnTo>
                  <a:lnTo>
                    <a:pt x="73" y="246"/>
                  </a:lnTo>
                  <a:lnTo>
                    <a:pt x="78" y="246"/>
                  </a:lnTo>
                  <a:lnTo>
                    <a:pt x="82" y="246"/>
                  </a:lnTo>
                  <a:lnTo>
                    <a:pt x="84" y="241"/>
                  </a:lnTo>
                  <a:lnTo>
                    <a:pt x="88" y="238"/>
                  </a:lnTo>
                  <a:lnTo>
                    <a:pt x="93" y="235"/>
                  </a:lnTo>
                  <a:lnTo>
                    <a:pt x="97" y="235"/>
                  </a:lnTo>
                  <a:lnTo>
                    <a:pt x="102" y="235"/>
                  </a:lnTo>
                  <a:lnTo>
                    <a:pt x="106" y="235"/>
                  </a:lnTo>
                  <a:lnTo>
                    <a:pt x="111" y="237"/>
                  </a:lnTo>
                  <a:lnTo>
                    <a:pt x="112" y="241"/>
                  </a:lnTo>
                  <a:lnTo>
                    <a:pt x="115" y="246"/>
                  </a:lnTo>
                  <a:lnTo>
                    <a:pt x="117" y="250"/>
                  </a:lnTo>
                  <a:lnTo>
                    <a:pt x="121" y="255"/>
                  </a:lnTo>
                  <a:lnTo>
                    <a:pt x="126" y="256"/>
                  </a:lnTo>
                  <a:lnTo>
                    <a:pt x="130" y="258"/>
                  </a:lnTo>
                  <a:lnTo>
                    <a:pt x="135" y="258"/>
                  </a:lnTo>
                  <a:lnTo>
                    <a:pt x="139" y="258"/>
                  </a:lnTo>
                  <a:lnTo>
                    <a:pt x="144" y="258"/>
                  </a:lnTo>
                  <a:lnTo>
                    <a:pt x="148" y="258"/>
                  </a:lnTo>
                  <a:lnTo>
                    <a:pt x="153" y="253"/>
                  </a:lnTo>
                  <a:lnTo>
                    <a:pt x="154" y="249"/>
                  </a:lnTo>
                  <a:lnTo>
                    <a:pt x="156" y="244"/>
                  </a:lnTo>
                  <a:lnTo>
                    <a:pt x="157" y="240"/>
                  </a:lnTo>
                  <a:lnTo>
                    <a:pt x="162" y="238"/>
                  </a:lnTo>
                  <a:lnTo>
                    <a:pt x="166" y="238"/>
                  </a:lnTo>
                  <a:lnTo>
                    <a:pt x="171" y="238"/>
                  </a:lnTo>
                  <a:lnTo>
                    <a:pt x="175" y="238"/>
                  </a:lnTo>
                  <a:lnTo>
                    <a:pt x="180" y="238"/>
                  </a:lnTo>
                  <a:lnTo>
                    <a:pt x="184" y="241"/>
                  </a:lnTo>
                  <a:lnTo>
                    <a:pt x="189" y="243"/>
                  </a:lnTo>
                  <a:lnTo>
                    <a:pt x="193" y="243"/>
                  </a:lnTo>
                  <a:lnTo>
                    <a:pt x="198" y="243"/>
                  </a:lnTo>
                  <a:lnTo>
                    <a:pt x="202" y="244"/>
                  </a:lnTo>
                  <a:lnTo>
                    <a:pt x="207" y="246"/>
                  </a:lnTo>
                  <a:lnTo>
                    <a:pt x="211" y="246"/>
                  </a:lnTo>
                  <a:lnTo>
                    <a:pt x="216" y="246"/>
                  </a:lnTo>
                  <a:lnTo>
                    <a:pt x="220" y="246"/>
                  </a:lnTo>
                  <a:lnTo>
                    <a:pt x="225" y="243"/>
                  </a:lnTo>
                  <a:lnTo>
                    <a:pt x="226" y="238"/>
                  </a:lnTo>
                  <a:lnTo>
                    <a:pt x="231" y="234"/>
                  </a:lnTo>
                  <a:lnTo>
                    <a:pt x="235" y="232"/>
                  </a:lnTo>
                  <a:lnTo>
                    <a:pt x="240" y="229"/>
                  </a:lnTo>
                  <a:lnTo>
                    <a:pt x="244" y="226"/>
                  </a:lnTo>
                  <a:lnTo>
                    <a:pt x="249" y="226"/>
                  </a:lnTo>
                  <a:lnTo>
                    <a:pt x="253" y="226"/>
                  </a:lnTo>
                  <a:lnTo>
                    <a:pt x="258" y="226"/>
                  </a:lnTo>
                  <a:lnTo>
                    <a:pt x="262" y="226"/>
                  </a:lnTo>
                  <a:lnTo>
                    <a:pt x="267" y="231"/>
                  </a:lnTo>
                  <a:lnTo>
                    <a:pt x="271" y="234"/>
                  </a:lnTo>
                  <a:lnTo>
                    <a:pt x="276" y="235"/>
                  </a:lnTo>
                  <a:lnTo>
                    <a:pt x="280" y="235"/>
                  </a:lnTo>
                  <a:lnTo>
                    <a:pt x="285" y="235"/>
                  </a:lnTo>
                  <a:lnTo>
                    <a:pt x="289" y="235"/>
                  </a:lnTo>
                  <a:lnTo>
                    <a:pt x="294" y="235"/>
                  </a:lnTo>
                  <a:lnTo>
                    <a:pt x="298" y="235"/>
                  </a:lnTo>
                  <a:lnTo>
                    <a:pt x="303" y="235"/>
                  </a:lnTo>
                  <a:lnTo>
                    <a:pt x="304" y="231"/>
                  </a:lnTo>
                  <a:lnTo>
                    <a:pt x="310" y="228"/>
                  </a:lnTo>
                  <a:lnTo>
                    <a:pt x="315" y="225"/>
                  </a:lnTo>
                  <a:lnTo>
                    <a:pt x="319" y="222"/>
                  </a:lnTo>
                  <a:lnTo>
                    <a:pt x="324" y="222"/>
                  </a:lnTo>
                  <a:lnTo>
                    <a:pt x="328" y="222"/>
                  </a:lnTo>
                  <a:lnTo>
                    <a:pt x="333" y="222"/>
                  </a:lnTo>
                  <a:lnTo>
                    <a:pt x="337" y="222"/>
                  </a:lnTo>
                  <a:lnTo>
                    <a:pt x="342" y="222"/>
                  </a:lnTo>
                  <a:lnTo>
                    <a:pt x="346" y="222"/>
                  </a:lnTo>
                  <a:lnTo>
                    <a:pt x="351" y="223"/>
                  </a:lnTo>
                  <a:lnTo>
                    <a:pt x="355" y="226"/>
                  </a:lnTo>
                  <a:lnTo>
                    <a:pt x="360" y="226"/>
                  </a:lnTo>
                  <a:lnTo>
                    <a:pt x="364" y="226"/>
                  </a:lnTo>
                  <a:lnTo>
                    <a:pt x="369" y="226"/>
                  </a:lnTo>
                  <a:lnTo>
                    <a:pt x="373" y="223"/>
                  </a:lnTo>
                  <a:lnTo>
                    <a:pt x="376" y="219"/>
                  </a:lnTo>
                  <a:lnTo>
                    <a:pt x="378" y="214"/>
                  </a:lnTo>
                  <a:lnTo>
                    <a:pt x="382" y="211"/>
                  </a:lnTo>
                  <a:lnTo>
                    <a:pt x="387" y="210"/>
                  </a:lnTo>
                  <a:lnTo>
                    <a:pt x="391" y="208"/>
                  </a:lnTo>
                  <a:lnTo>
                    <a:pt x="396" y="207"/>
                  </a:lnTo>
                  <a:lnTo>
                    <a:pt x="400" y="205"/>
                  </a:lnTo>
                  <a:lnTo>
                    <a:pt x="405" y="201"/>
                  </a:lnTo>
                  <a:lnTo>
                    <a:pt x="411" y="196"/>
                  </a:lnTo>
                  <a:lnTo>
                    <a:pt x="415" y="195"/>
                  </a:lnTo>
                  <a:lnTo>
                    <a:pt x="420" y="195"/>
                  </a:lnTo>
                  <a:lnTo>
                    <a:pt x="424" y="195"/>
                  </a:lnTo>
                  <a:lnTo>
                    <a:pt x="429" y="198"/>
                  </a:lnTo>
                  <a:lnTo>
                    <a:pt x="433" y="199"/>
                  </a:lnTo>
                  <a:lnTo>
                    <a:pt x="438" y="202"/>
                  </a:lnTo>
                  <a:lnTo>
                    <a:pt x="442" y="202"/>
                  </a:lnTo>
                  <a:lnTo>
                    <a:pt x="447" y="202"/>
                  </a:lnTo>
                  <a:lnTo>
                    <a:pt x="451" y="204"/>
                  </a:lnTo>
                  <a:lnTo>
                    <a:pt x="456" y="205"/>
                  </a:lnTo>
                  <a:lnTo>
                    <a:pt x="460" y="205"/>
                  </a:lnTo>
                  <a:lnTo>
                    <a:pt x="465" y="205"/>
                  </a:lnTo>
                  <a:lnTo>
                    <a:pt x="471" y="204"/>
                  </a:lnTo>
                  <a:lnTo>
                    <a:pt x="472" y="199"/>
                  </a:lnTo>
                  <a:lnTo>
                    <a:pt x="472" y="195"/>
                  </a:lnTo>
                  <a:lnTo>
                    <a:pt x="472" y="190"/>
                  </a:lnTo>
                  <a:lnTo>
                    <a:pt x="472" y="184"/>
                  </a:lnTo>
                  <a:lnTo>
                    <a:pt x="477" y="180"/>
                  </a:lnTo>
                  <a:lnTo>
                    <a:pt x="481" y="178"/>
                  </a:lnTo>
                  <a:lnTo>
                    <a:pt x="486" y="177"/>
                  </a:lnTo>
                  <a:lnTo>
                    <a:pt x="490" y="172"/>
                  </a:lnTo>
                  <a:lnTo>
                    <a:pt x="492" y="168"/>
                  </a:lnTo>
                  <a:lnTo>
                    <a:pt x="492" y="163"/>
                  </a:lnTo>
                  <a:lnTo>
                    <a:pt x="492" y="159"/>
                  </a:lnTo>
                  <a:lnTo>
                    <a:pt x="492" y="154"/>
                  </a:lnTo>
                  <a:lnTo>
                    <a:pt x="492" y="150"/>
                  </a:lnTo>
                  <a:lnTo>
                    <a:pt x="495" y="144"/>
                  </a:lnTo>
                  <a:lnTo>
                    <a:pt x="496" y="139"/>
                  </a:lnTo>
                  <a:lnTo>
                    <a:pt x="496" y="135"/>
                  </a:lnTo>
                  <a:lnTo>
                    <a:pt x="496" y="130"/>
                  </a:lnTo>
                  <a:lnTo>
                    <a:pt x="496" y="124"/>
                  </a:lnTo>
                  <a:lnTo>
                    <a:pt x="495" y="120"/>
                  </a:lnTo>
                  <a:lnTo>
                    <a:pt x="490" y="118"/>
                  </a:lnTo>
                  <a:lnTo>
                    <a:pt x="486" y="118"/>
                  </a:lnTo>
                  <a:lnTo>
                    <a:pt x="480" y="117"/>
                  </a:lnTo>
                  <a:lnTo>
                    <a:pt x="474" y="117"/>
                  </a:lnTo>
                  <a:lnTo>
                    <a:pt x="469" y="112"/>
                  </a:lnTo>
                  <a:lnTo>
                    <a:pt x="468" y="108"/>
                  </a:lnTo>
                  <a:lnTo>
                    <a:pt x="468" y="103"/>
                  </a:lnTo>
                  <a:lnTo>
                    <a:pt x="468" y="97"/>
                  </a:lnTo>
                  <a:lnTo>
                    <a:pt x="468" y="93"/>
                  </a:lnTo>
                  <a:lnTo>
                    <a:pt x="468" y="88"/>
                  </a:lnTo>
                  <a:lnTo>
                    <a:pt x="468" y="84"/>
                  </a:lnTo>
                  <a:lnTo>
                    <a:pt x="468" y="79"/>
                  </a:lnTo>
                  <a:lnTo>
                    <a:pt x="463" y="76"/>
                  </a:lnTo>
                  <a:lnTo>
                    <a:pt x="459" y="73"/>
                  </a:lnTo>
                  <a:lnTo>
                    <a:pt x="454" y="73"/>
                  </a:lnTo>
                  <a:lnTo>
                    <a:pt x="450" y="73"/>
                  </a:lnTo>
                  <a:lnTo>
                    <a:pt x="445" y="73"/>
                  </a:lnTo>
                  <a:lnTo>
                    <a:pt x="441" y="73"/>
                  </a:lnTo>
                  <a:lnTo>
                    <a:pt x="433" y="73"/>
                  </a:lnTo>
                  <a:lnTo>
                    <a:pt x="429" y="72"/>
                  </a:lnTo>
                  <a:lnTo>
                    <a:pt x="424" y="69"/>
                  </a:lnTo>
                  <a:lnTo>
                    <a:pt x="420" y="66"/>
                  </a:lnTo>
                  <a:lnTo>
                    <a:pt x="418" y="61"/>
                  </a:lnTo>
                  <a:lnTo>
                    <a:pt x="414" y="57"/>
                  </a:lnTo>
                  <a:lnTo>
                    <a:pt x="411" y="52"/>
                  </a:lnTo>
                  <a:lnTo>
                    <a:pt x="405" y="49"/>
                  </a:lnTo>
                  <a:lnTo>
                    <a:pt x="399" y="46"/>
                  </a:lnTo>
                  <a:lnTo>
                    <a:pt x="394" y="43"/>
                  </a:lnTo>
                  <a:lnTo>
                    <a:pt x="390" y="39"/>
                  </a:lnTo>
                  <a:lnTo>
                    <a:pt x="385" y="36"/>
                  </a:lnTo>
                  <a:lnTo>
                    <a:pt x="379" y="34"/>
                  </a:lnTo>
                  <a:lnTo>
                    <a:pt x="373" y="33"/>
                  </a:lnTo>
                  <a:lnTo>
                    <a:pt x="369" y="31"/>
                  </a:lnTo>
                  <a:lnTo>
                    <a:pt x="367" y="25"/>
                  </a:lnTo>
                  <a:lnTo>
                    <a:pt x="363" y="22"/>
                  </a:lnTo>
                  <a:lnTo>
                    <a:pt x="358" y="22"/>
                  </a:lnTo>
                  <a:lnTo>
                    <a:pt x="354" y="21"/>
                  </a:lnTo>
                  <a:lnTo>
                    <a:pt x="349" y="19"/>
                  </a:lnTo>
                  <a:lnTo>
                    <a:pt x="354" y="16"/>
                  </a:lnTo>
                  <a:lnTo>
                    <a:pt x="358" y="16"/>
                  </a:lnTo>
                  <a:lnTo>
                    <a:pt x="363" y="16"/>
                  </a:lnTo>
                  <a:lnTo>
                    <a:pt x="367" y="16"/>
                  </a:lnTo>
                  <a:lnTo>
                    <a:pt x="372" y="18"/>
                  </a:lnTo>
                  <a:lnTo>
                    <a:pt x="376" y="18"/>
                  </a:lnTo>
                  <a:lnTo>
                    <a:pt x="382" y="21"/>
                  </a:lnTo>
                  <a:lnTo>
                    <a:pt x="387" y="21"/>
                  </a:lnTo>
                  <a:lnTo>
                    <a:pt x="391" y="24"/>
                  </a:lnTo>
                  <a:lnTo>
                    <a:pt x="396" y="24"/>
                  </a:lnTo>
                  <a:lnTo>
                    <a:pt x="400" y="25"/>
                  </a:lnTo>
                  <a:lnTo>
                    <a:pt x="405" y="27"/>
                  </a:lnTo>
                  <a:lnTo>
                    <a:pt x="409" y="30"/>
                  </a:lnTo>
                  <a:lnTo>
                    <a:pt x="414" y="31"/>
                  </a:lnTo>
                  <a:lnTo>
                    <a:pt x="418" y="34"/>
                  </a:lnTo>
                  <a:lnTo>
                    <a:pt x="423" y="36"/>
                  </a:lnTo>
                  <a:lnTo>
                    <a:pt x="427" y="39"/>
                  </a:lnTo>
                  <a:lnTo>
                    <a:pt x="432" y="42"/>
                  </a:lnTo>
                  <a:lnTo>
                    <a:pt x="436" y="46"/>
                  </a:lnTo>
                  <a:lnTo>
                    <a:pt x="439" y="51"/>
                  </a:lnTo>
                  <a:lnTo>
                    <a:pt x="444" y="54"/>
                  </a:lnTo>
                  <a:lnTo>
                    <a:pt x="448" y="55"/>
                  </a:lnTo>
                  <a:lnTo>
                    <a:pt x="453" y="58"/>
                  </a:lnTo>
                  <a:lnTo>
                    <a:pt x="457" y="60"/>
                  </a:lnTo>
                  <a:lnTo>
                    <a:pt x="460" y="64"/>
                  </a:lnTo>
                  <a:lnTo>
                    <a:pt x="465" y="67"/>
                  </a:lnTo>
                  <a:lnTo>
                    <a:pt x="469" y="70"/>
                  </a:lnTo>
                  <a:lnTo>
                    <a:pt x="472" y="75"/>
                  </a:lnTo>
                  <a:lnTo>
                    <a:pt x="477" y="76"/>
                  </a:lnTo>
                  <a:lnTo>
                    <a:pt x="480" y="81"/>
                  </a:lnTo>
                  <a:lnTo>
                    <a:pt x="484" y="84"/>
                  </a:lnTo>
                  <a:lnTo>
                    <a:pt x="489" y="87"/>
                  </a:lnTo>
                  <a:lnTo>
                    <a:pt x="490" y="91"/>
                  </a:lnTo>
                  <a:lnTo>
                    <a:pt x="495" y="94"/>
                  </a:lnTo>
                  <a:lnTo>
                    <a:pt x="496" y="99"/>
                  </a:lnTo>
                  <a:lnTo>
                    <a:pt x="499" y="103"/>
                  </a:lnTo>
                  <a:lnTo>
                    <a:pt x="501" y="108"/>
                  </a:lnTo>
                  <a:lnTo>
                    <a:pt x="502" y="112"/>
                  </a:lnTo>
                  <a:lnTo>
                    <a:pt x="504" y="117"/>
                  </a:lnTo>
                  <a:lnTo>
                    <a:pt x="505" y="121"/>
                  </a:lnTo>
                  <a:lnTo>
                    <a:pt x="507" y="126"/>
                  </a:lnTo>
                  <a:lnTo>
                    <a:pt x="507" y="130"/>
                  </a:lnTo>
                  <a:lnTo>
                    <a:pt x="507" y="135"/>
                  </a:lnTo>
                  <a:lnTo>
                    <a:pt x="507" y="139"/>
                  </a:lnTo>
                  <a:lnTo>
                    <a:pt x="507" y="144"/>
                  </a:lnTo>
                  <a:lnTo>
                    <a:pt x="509" y="148"/>
                  </a:lnTo>
                  <a:lnTo>
                    <a:pt x="509" y="153"/>
                  </a:lnTo>
                  <a:lnTo>
                    <a:pt x="509" y="157"/>
                  </a:lnTo>
                  <a:lnTo>
                    <a:pt x="509" y="162"/>
                  </a:lnTo>
                  <a:lnTo>
                    <a:pt x="507" y="168"/>
                  </a:lnTo>
                  <a:lnTo>
                    <a:pt x="504" y="172"/>
                  </a:lnTo>
                  <a:lnTo>
                    <a:pt x="501" y="177"/>
                  </a:lnTo>
                  <a:lnTo>
                    <a:pt x="498" y="181"/>
                  </a:lnTo>
                  <a:lnTo>
                    <a:pt x="496" y="186"/>
                  </a:lnTo>
                  <a:lnTo>
                    <a:pt x="495" y="190"/>
                  </a:lnTo>
                  <a:lnTo>
                    <a:pt x="492" y="196"/>
                  </a:lnTo>
                  <a:lnTo>
                    <a:pt x="487" y="201"/>
                  </a:lnTo>
                  <a:lnTo>
                    <a:pt x="483" y="205"/>
                  </a:lnTo>
                  <a:lnTo>
                    <a:pt x="480" y="210"/>
                  </a:lnTo>
                  <a:lnTo>
                    <a:pt x="475" y="210"/>
                  </a:lnTo>
                  <a:lnTo>
                    <a:pt x="471" y="213"/>
                  </a:lnTo>
                  <a:lnTo>
                    <a:pt x="466" y="214"/>
                  </a:lnTo>
                  <a:lnTo>
                    <a:pt x="462" y="214"/>
                  </a:lnTo>
                  <a:lnTo>
                    <a:pt x="457" y="216"/>
                  </a:lnTo>
                  <a:lnTo>
                    <a:pt x="453" y="216"/>
                  </a:lnTo>
                  <a:lnTo>
                    <a:pt x="448" y="216"/>
                  </a:lnTo>
                  <a:lnTo>
                    <a:pt x="444" y="216"/>
                  </a:lnTo>
                  <a:lnTo>
                    <a:pt x="439" y="216"/>
                  </a:lnTo>
                  <a:lnTo>
                    <a:pt x="433" y="217"/>
                  </a:lnTo>
                  <a:lnTo>
                    <a:pt x="429" y="217"/>
                  </a:lnTo>
                  <a:lnTo>
                    <a:pt x="424" y="219"/>
                  </a:lnTo>
                  <a:lnTo>
                    <a:pt x="420" y="219"/>
                  </a:lnTo>
                  <a:lnTo>
                    <a:pt x="415" y="219"/>
                  </a:lnTo>
                  <a:lnTo>
                    <a:pt x="409" y="219"/>
                  </a:lnTo>
                  <a:lnTo>
                    <a:pt x="405" y="220"/>
                  </a:lnTo>
                  <a:lnTo>
                    <a:pt x="400" y="220"/>
                  </a:lnTo>
                  <a:lnTo>
                    <a:pt x="396" y="222"/>
                  </a:lnTo>
                  <a:lnTo>
                    <a:pt x="390" y="222"/>
                  </a:lnTo>
                  <a:lnTo>
                    <a:pt x="385" y="223"/>
                  </a:lnTo>
                  <a:lnTo>
                    <a:pt x="381" y="225"/>
                  </a:lnTo>
                  <a:lnTo>
                    <a:pt x="376" y="225"/>
                  </a:lnTo>
                  <a:lnTo>
                    <a:pt x="372" y="226"/>
                  </a:lnTo>
                  <a:lnTo>
                    <a:pt x="367" y="228"/>
                  </a:lnTo>
                  <a:lnTo>
                    <a:pt x="363" y="231"/>
                  </a:lnTo>
                  <a:lnTo>
                    <a:pt x="358" y="234"/>
                  </a:lnTo>
                  <a:lnTo>
                    <a:pt x="354" y="234"/>
                  </a:lnTo>
                  <a:lnTo>
                    <a:pt x="349" y="235"/>
                  </a:lnTo>
                  <a:lnTo>
                    <a:pt x="345" y="237"/>
                  </a:lnTo>
                  <a:lnTo>
                    <a:pt x="340" y="237"/>
                  </a:lnTo>
                  <a:lnTo>
                    <a:pt x="336" y="237"/>
                  </a:lnTo>
                  <a:lnTo>
                    <a:pt x="331" y="238"/>
                  </a:lnTo>
                  <a:lnTo>
                    <a:pt x="327" y="240"/>
                  </a:lnTo>
                  <a:lnTo>
                    <a:pt x="322" y="240"/>
                  </a:lnTo>
                  <a:lnTo>
                    <a:pt x="318" y="241"/>
                  </a:lnTo>
                  <a:lnTo>
                    <a:pt x="312" y="241"/>
                  </a:lnTo>
                  <a:lnTo>
                    <a:pt x="307" y="243"/>
                  </a:lnTo>
                  <a:lnTo>
                    <a:pt x="303" y="243"/>
                  </a:lnTo>
                  <a:lnTo>
                    <a:pt x="298" y="243"/>
                  </a:lnTo>
                  <a:lnTo>
                    <a:pt x="294" y="244"/>
                  </a:lnTo>
                  <a:lnTo>
                    <a:pt x="289" y="244"/>
                  </a:lnTo>
                  <a:lnTo>
                    <a:pt x="285" y="246"/>
                  </a:lnTo>
                  <a:lnTo>
                    <a:pt x="280" y="246"/>
                  </a:lnTo>
                  <a:lnTo>
                    <a:pt x="276" y="247"/>
                  </a:lnTo>
                  <a:lnTo>
                    <a:pt x="271" y="249"/>
                  </a:lnTo>
                  <a:lnTo>
                    <a:pt x="267" y="249"/>
                  </a:lnTo>
                  <a:lnTo>
                    <a:pt x="262" y="249"/>
                  </a:lnTo>
                  <a:lnTo>
                    <a:pt x="256" y="249"/>
                  </a:lnTo>
                  <a:lnTo>
                    <a:pt x="252" y="249"/>
                  </a:lnTo>
                  <a:lnTo>
                    <a:pt x="247" y="249"/>
                  </a:lnTo>
                  <a:lnTo>
                    <a:pt x="243" y="249"/>
                  </a:lnTo>
                  <a:lnTo>
                    <a:pt x="238" y="249"/>
                  </a:lnTo>
                  <a:lnTo>
                    <a:pt x="234" y="249"/>
                  </a:lnTo>
                  <a:lnTo>
                    <a:pt x="229" y="252"/>
                  </a:lnTo>
                  <a:lnTo>
                    <a:pt x="225" y="252"/>
                  </a:lnTo>
                  <a:lnTo>
                    <a:pt x="220" y="252"/>
                  </a:lnTo>
                  <a:lnTo>
                    <a:pt x="216" y="252"/>
                  </a:lnTo>
                  <a:lnTo>
                    <a:pt x="211" y="252"/>
                  </a:lnTo>
                  <a:lnTo>
                    <a:pt x="207" y="252"/>
                  </a:lnTo>
                  <a:lnTo>
                    <a:pt x="202" y="252"/>
                  </a:lnTo>
                  <a:lnTo>
                    <a:pt x="198" y="252"/>
                  </a:lnTo>
                  <a:lnTo>
                    <a:pt x="192" y="252"/>
                  </a:lnTo>
                  <a:lnTo>
                    <a:pt x="187" y="252"/>
                  </a:lnTo>
                  <a:lnTo>
                    <a:pt x="183" y="255"/>
                  </a:lnTo>
                  <a:lnTo>
                    <a:pt x="178" y="255"/>
                  </a:lnTo>
                  <a:lnTo>
                    <a:pt x="174" y="258"/>
                  </a:lnTo>
                  <a:lnTo>
                    <a:pt x="169" y="258"/>
                  </a:lnTo>
                  <a:lnTo>
                    <a:pt x="165" y="258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61"/>
                  </a:lnTo>
                  <a:lnTo>
                    <a:pt x="141" y="262"/>
                  </a:lnTo>
                  <a:lnTo>
                    <a:pt x="136" y="262"/>
                  </a:lnTo>
                  <a:lnTo>
                    <a:pt x="132" y="264"/>
                  </a:lnTo>
                  <a:lnTo>
                    <a:pt x="127" y="264"/>
                  </a:lnTo>
                  <a:lnTo>
                    <a:pt x="123" y="265"/>
                  </a:lnTo>
                  <a:lnTo>
                    <a:pt x="118" y="267"/>
                  </a:lnTo>
                  <a:lnTo>
                    <a:pt x="114" y="267"/>
                  </a:lnTo>
                  <a:lnTo>
                    <a:pt x="109" y="267"/>
                  </a:lnTo>
                  <a:lnTo>
                    <a:pt x="105" y="267"/>
                  </a:lnTo>
                  <a:lnTo>
                    <a:pt x="100" y="267"/>
                  </a:lnTo>
                  <a:lnTo>
                    <a:pt x="96" y="267"/>
                  </a:lnTo>
                  <a:lnTo>
                    <a:pt x="91" y="267"/>
                  </a:lnTo>
                  <a:lnTo>
                    <a:pt x="87" y="267"/>
                  </a:lnTo>
                  <a:lnTo>
                    <a:pt x="82" y="265"/>
                  </a:lnTo>
                  <a:lnTo>
                    <a:pt x="78" y="264"/>
                  </a:lnTo>
                  <a:lnTo>
                    <a:pt x="73" y="264"/>
                  </a:lnTo>
                  <a:lnTo>
                    <a:pt x="66" y="262"/>
                  </a:lnTo>
                  <a:lnTo>
                    <a:pt x="61" y="262"/>
                  </a:lnTo>
                  <a:lnTo>
                    <a:pt x="57" y="261"/>
                  </a:lnTo>
                  <a:lnTo>
                    <a:pt x="52" y="259"/>
                  </a:lnTo>
                  <a:lnTo>
                    <a:pt x="48" y="258"/>
                  </a:lnTo>
                  <a:lnTo>
                    <a:pt x="43" y="258"/>
                  </a:lnTo>
                  <a:lnTo>
                    <a:pt x="39" y="255"/>
                  </a:lnTo>
                  <a:lnTo>
                    <a:pt x="34" y="253"/>
                  </a:lnTo>
                  <a:lnTo>
                    <a:pt x="30" y="250"/>
                  </a:lnTo>
                  <a:lnTo>
                    <a:pt x="25" y="247"/>
                  </a:lnTo>
                  <a:lnTo>
                    <a:pt x="21" y="244"/>
                  </a:lnTo>
                  <a:lnTo>
                    <a:pt x="16" y="241"/>
                  </a:lnTo>
                  <a:lnTo>
                    <a:pt x="13" y="237"/>
                  </a:lnTo>
                  <a:lnTo>
                    <a:pt x="9" y="234"/>
                  </a:lnTo>
                  <a:lnTo>
                    <a:pt x="6" y="229"/>
                  </a:lnTo>
                  <a:lnTo>
                    <a:pt x="3" y="225"/>
                  </a:lnTo>
                  <a:lnTo>
                    <a:pt x="3" y="220"/>
                  </a:lnTo>
                  <a:lnTo>
                    <a:pt x="1" y="216"/>
                  </a:lnTo>
                  <a:lnTo>
                    <a:pt x="1" y="211"/>
                  </a:lnTo>
                  <a:lnTo>
                    <a:pt x="1" y="207"/>
                  </a:lnTo>
                  <a:lnTo>
                    <a:pt x="1" y="202"/>
                  </a:lnTo>
                  <a:lnTo>
                    <a:pt x="1" y="198"/>
                  </a:lnTo>
                  <a:lnTo>
                    <a:pt x="1" y="193"/>
                  </a:lnTo>
                  <a:lnTo>
                    <a:pt x="0" y="189"/>
                  </a:lnTo>
                  <a:lnTo>
                    <a:pt x="0" y="184"/>
                  </a:lnTo>
                  <a:lnTo>
                    <a:pt x="0" y="180"/>
                  </a:lnTo>
                  <a:lnTo>
                    <a:pt x="0" y="175"/>
                  </a:lnTo>
                  <a:lnTo>
                    <a:pt x="0" y="169"/>
                  </a:lnTo>
                  <a:lnTo>
                    <a:pt x="0" y="165"/>
                  </a:lnTo>
                  <a:lnTo>
                    <a:pt x="4" y="160"/>
                  </a:lnTo>
                  <a:lnTo>
                    <a:pt x="6" y="156"/>
                  </a:lnTo>
                  <a:lnTo>
                    <a:pt x="10" y="153"/>
                  </a:lnTo>
                  <a:lnTo>
                    <a:pt x="12" y="148"/>
                  </a:lnTo>
                  <a:lnTo>
                    <a:pt x="13" y="144"/>
                  </a:lnTo>
                  <a:lnTo>
                    <a:pt x="15" y="139"/>
                  </a:lnTo>
                  <a:lnTo>
                    <a:pt x="16" y="135"/>
                  </a:lnTo>
                  <a:lnTo>
                    <a:pt x="21" y="133"/>
                  </a:lnTo>
                  <a:lnTo>
                    <a:pt x="24" y="129"/>
                  </a:lnTo>
                  <a:lnTo>
                    <a:pt x="27" y="124"/>
                  </a:lnTo>
                  <a:lnTo>
                    <a:pt x="31" y="120"/>
                  </a:lnTo>
                  <a:lnTo>
                    <a:pt x="34" y="115"/>
                  </a:lnTo>
                  <a:lnTo>
                    <a:pt x="37" y="109"/>
                  </a:lnTo>
                  <a:lnTo>
                    <a:pt x="39" y="105"/>
                  </a:lnTo>
                  <a:lnTo>
                    <a:pt x="42" y="100"/>
                  </a:lnTo>
                  <a:lnTo>
                    <a:pt x="46" y="97"/>
                  </a:lnTo>
                  <a:lnTo>
                    <a:pt x="51" y="93"/>
                  </a:lnTo>
                  <a:lnTo>
                    <a:pt x="52" y="88"/>
                  </a:lnTo>
                  <a:lnTo>
                    <a:pt x="52" y="84"/>
                  </a:lnTo>
                  <a:lnTo>
                    <a:pt x="55" y="79"/>
                  </a:lnTo>
                  <a:lnTo>
                    <a:pt x="60" y="76"/>
                  </a:lnTo>
                  <a:lnTo>
                    <a:pt x="64" y="73"/>
                  </a:lnTo>
                  <a:lnTo>
                    <a:pt x="67" y="69"/>
                  </a:lnTo>
                  <a:lnTo>
                    <a:pt x="70" y="64"/>
                  </a:lnTo>
                  <a:lnTo>
                    <a:pt x="73" y="60"/>
                  </a:lnTo>
                  <a:lnTo>
                    <a:pt x="78" y="55"/>
                  </a:lnTo>
                  <a:lnTo>
                    <a:pt x="82" y="51"/>
                  </a:lnTo>
                  <a:lnTo>
                    <a:pt x="88" y="46"/>
                  </a:lnTo>
                  <a:lnTo>
                    <a:pt x="91" y="42"/>
                  </a:lnTo>
                  <a:lnTo>
                    <a:pt x="96" y="40"/>
                  </a:lnTo>
                  <a:lnTo>
                    <a:pt x="100" y="39"/>
                  </a:lnTo>
                  <a:lnTo>
                    <a:pt x="105" y="36"/>
                  </a:lnTo>
                  <a:lnTo>
                    <a:pt x="109" y="34"/>
                  </a:lnTo>
                  <a:lnTo>
                    <a:pt x="114" y="30"/>
                  </a:lnTo>
                  <a:lnTo>
                    <a:pt x="118" y="27"/>
                  </a:lnTo>
                  <a:lnTo>
                    <a:pt x="123" y="24"/>
                  </a:lnTo>
                  <a:lnTo>
                    <a:pt x="127" y="22"/>
                  </a:lnTo>
                  <a:lnTo>
                    <a:pt x="132" y="19"/>
                  </a:lnTo>
                  <a:lnTo>
                    <a:pt x="136" y="18"/>
                  </a:lnTo>
                  <a:lnTo>
                    <a:pt x="141" y="15"/>
                  </a:lnTo>
                  <a:lnTo>
                    <a:pt x="145" y="13"/>
                  </a:lnTo>
                  <a:lnTo>
                    <a:pt x="151" y="12"/>
                  </a:lnTo>
                  <a:lnTo>
                    <a:pt x="156" y="10"/>
                  </a:lnTo>
                  <a:lnTo>
                    <a:pt x="160" y="10"/>
                  </a:lnTo>
                  <a:lnTo>
                    <a:pt x="166" y="9"/>
                  </a:lnTo>
                  <a:lnTo>
                    <a:pt x="172" y="7"/>
                  </a:lnTo>
                  <a:lnTo>
                    <a:pt x="177" y="7"/>
                  </a:lnTo>
                  <a:lnTo>
                    <a:pt x="181" y="7"/>
                  </a:lnTo>
                  <a:lnTo>
                    <a:pt x="186" y="7"/>
                  </a:lnTo>
                  <a:lnTo>
                    <a:pt x="190" y="7"/>
                  </a:lnTo>
                  <a:lnTo>
                    <a:pt x="195" y="6"/>
                  </a:lnTo>
                  <a:lnTo>
                    <a:pt x="199" y="4"/>
                  </a:lnTo>
                  <a:lnTo>
                    <a:pt x="204" y="3"/>
                  </a:lnTo>
                  <a:lnTo>
                    <a:pt x="208" y="3"/>
                  </a:lnTo>
                  <a:lnTo>
                    <a:pt x="213" y="3"/>
                  </a:lnTo>
                  <a:lnTo>
                    <a:pt x="217" y="3"/>
                  </a:lnTo>
                  <a:lnTo>
                    <a:pt x="222" y="3"/>
                  </a:lnTo>
                  <a:lnTo>
                    <a:pt x="226" y="1"/>
                  </a:lnTo>
                  <a:lnTo>
                    <a:pt x="231" y="1"/>
                  </a:lnTo>
                  <a:lnTo>
                    <a:pt x="235" y="1"/>
                  </a:lnTo>
                  <a:lnTo>
                    <a:pt x="240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58" y="3"/>
                  </a:lnTo>
                  <a:lnTo>
                    <a:pt x="262" y="3"/>
                  </a:lnTo>
                  <a:lnTo>
                    <a:pt x="267" y="3"/>
                  </a:lnTo>
                  <a:lnTo>
                    <a:pt x="271" y="3"/>
                  </a:lnTo>
                  <a:lnTo>
                    <a:pt x="276" y="3"/>
                  </a:lnTo>
                  <a:lnTo>
                    <a:pt x="280" y="3"/>
                  </a:lnTo>
                  <a:lnTo>
                    <a:pt x="285" y="3"/>
                  </a:lnTo>
                  <a:lnTo>
                    <a:pt x="289" y="3"/>
                  </a:lnTo>
                  <a:lnTo>
                    <a:pt x="294" y="6"/>
                  </a:lnTo>
                  <a:lnTo>
                    <a:pt x="298" y="6"/>
                  </a:lnTo>
                  <a:lnTo>
                    <a:pt x="303" y="7"/>
                  </a:lnTo>
                  <a:lnTo>
                    <a:pt x="307" y="9"/>
                  </a:lnTo>
                  <a:lnTo>
                    <a:pt x="312" y="9"/>
                  </a:lnTo>
                  <a:lnTo>
                    <a:pt x="316" y="9"/>
                  </a:lnTo>
                  <a:lnTo>
                    <a:pt x="321" y="10"/>
                  </a:lnTo>
                  <a:lnTo>
                    <a:pt x="325" y="12"/>
                  </a:lnTo>
                  <a:lnTo>
                    <a:pt x="331" y="12"/>
                  </a:lnTo>
                  <a:lnTo>
                    <a:pt x="337" y="15"/>
                  </a:lnTo>
                  <a:lnTo>
                    <a:pt x="342" y="15"/>
                  </a:lnTo>
                  <a:lnTo>
                    <a:pt x="346" y="16"/>
                  </a:lnTo>
                  <a:lnTo>
                    <a:pt x="351" y="18"/>
                  </a:lnTo>
                  <a:lnTo>
                    <a:pt x="351" y="22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5" name="Freeform 51"/>
            <p:cNvSpPr>
              <a:spLocks/>
            </p:cNvSpPr>
            <p:nvPr/>
          </p:nvSpPr>
          <p:spPr bwMode="auto">
            <a:xfrm>
              <a:off x="1314" y="387"/>
              <a:ext cx="89" cy="73"/>
            </a:xfrm>
            <a:custGeom>
              <a:avLst/>
              <a:gdLst>
                <a:gd name="T0" fmla="*/ 85 w 89"/>
                <a:gd name="T1" fmla="*/ 31 h 73"/>
                <a:gd name="T2" fmla="*/ 86 w 89"/>
                <a:gd name="T3" fmla="*/ 21 h 73"/>
                <a:gd name="T4" fmla="*/ 83 w 89"/>
                <a:gd name="T5" fmla="*/ 16 h 73"/>
                <a:gd name="T6" fmla="*/ 79 w 89"/>
                <a:gd name="T7" fmla="*/ 12 h 73"/>
                <a:gd name="T8" fmla="*/ 71 w 89"/>
                <a:gd name="T9" fmla="*/ 7 h 73"/>
                <a:gd name="T10" fmla="*/ 65 w 89"/>
                <a:gd name="T11" fmla="*/ 4 h 73"/>
                <a:gd name="T12" fmla="*/ 58 w 89"/>
                <a:gd name="T13" fmla="*/ 1 h 73"/>
                <a:gd name="T14" fmla="*/ 52 w 89"/>
                <a:gd name="T15" fmla="*/ 0 h 73"/>
                <a:gd name="T16" fmla="*/ 46 w 89"/>
                <a:gd name="T17" fmla="*/ 0 h 73"/>
                <a:gd name="T18" fmla="*/ 41 w 89"/>
                <a:gd name="T19" fmla="*/ 0 h 73"/>
                <a:gd name="T20" fmla="*/ 35 w 89"/>
                <a:gd name="T21" fmla="*/ 0 h 73"/>
                <a:gd name="T22" fmla="*/ 31 w 89"/>
                <a:gd name="T23" fmla="*/ 0 h 73"/>
                <a:gd name="T24" fmla="*/ 26 w 89"/>
                <a:gd name="T25" fmla="*/ 0 h 73"/>
                <a:gd name="T26" fmla="*/ 22 w 89"/>
                <a:gd name="T27" fmla="*/ 1 h 73"/>
                <a:gd name="T28" fmla="*/ 16 w 89"/>
                <a:gd name="T29" fmla="*/ 6 h 73"/>
                <a:gd name="T30" fmla="*/ 11 w 89"/>
                <a:gd name="T31" fmla="*/ 10 h 73"/>
                <a:gd name="T32" fmla="*/ 8 w 89"/>
                <a:gd name="T33" fmla="*/ 15 h 73"/>
                <a:gd name="T34" fmla="*/ 4 w 89"/>
                <a:gd name="T35" fmla="*/ 21 h 73"/>
                <a:gd name="T36" fmla="*/ 2 w 89"/>
                <a:gd name="T37" fmla="*/ 25 h 73"/>
                <a:gd name="T38" fmla="*/ 1 w 89"/>
                <a:gd name="T39" fmla="*/ 31 h 73"/>
                <a:gd name="T40" fmla="*/ 1 w 89"/>
                <a:gd name="T41" fmla="*/ 36 h 73"/>
                <a:gd name="T42" fmla="*/ 0 w 89"/>
                <a:gd name="T43" fmla="*/ 43 h 73"/>
                <a:gd name="T44" fmla="*/ 0 w 89"/>
                <a:gd name="T45" fmla="*/ 49 h 73"/>
                <a:gd name="T46" fmla="*/ 0 w 89"/>
                <a:gd name="T47" fmla="*/ 55 h 73"/>
                <a:gd name="T48" fmla="*/ 2 w 89"/>
                <a:gd name="T49" fmla="*/ 61 h 73"/>
                <a:gd name="T50" fmla="*/ 7 w 89"/>
                <a:gd name="T51" fmla="*/ 64 h 73"/>
                <a:gd name="T52" fmla="*/ 13 w 89"/>
                <a:gd name="T53" fmla="*/ 66 h 73"/>
                <a:gd name="T54" fmla="*/ 20 w 89"/>
                <a:gd name="T55" fmla="*/ 67 h 73"/>
                <a:gd name="T56" fmla="*/ 26 w 89"/>
                <a:gd name="T57" fmla="*/ 69 h 73"/>
                <a:gd name="T58" fmla="*/ 31 w 89"/>
                <a:gd name="T59" fmla="*/ 70 h 73"/>
                <a:gd name="T60" fmla="*/ 37 w 89"/>
                <a:gd name="T61" fmla="*/ 72 h 73"/>
                <a:gd name="T62" fmla="*/ 43 w 89"/>
                <a:gd name="T63" fmla="*/ 72 h 73"/>
                <a:gd name="T64" fmla="*/ 49 w 89"/>
                <a:gd name="T65" fmla="*/ 72 h 73"/>
                <a:gd name="T66" fmla="*/ 55 w 89"/>
                <a:gd name="T67" fmla="*/ 72 h 73"/>
                <a:gd name="T68" fmla="*/ 62 w 89"/>
                <a:gd name="T69" fmla="*/ 72 h 73"/>
                <a:gd name="T70" fmla="*/ 67 w 89"/>
                <a:gd name="T71" fmla="*/ 72 h 73"/>
                <a:gd name="T72" fmla="*/ 73 w 89"/>
                <a:gd name="T73" fmla="*/ 67 h 73"/>
                <a:gd name="T74" fmla="*/ 77 w 89"/>
                <a:gd name="T75" fmla="*/ 63 h 73"/>
                <a:gd name="T76" fmla="*/ 82 w 89"/>
                <a:gd name="T77" fmla="*/ 60 h 73"/>
                <a:gd name="T78" fmla="*/ 85 w 89"/>
                <a:gd name="T79" fmla="*/ 55 h 73"/>
                <a:gd name="T80" fmla="*/ 85 w 89"/>
                <a:gd name="T81" fmla="*/ 51 h 73"/>
                <a:gd name="T82" fmla="*/ 86 w 89"/>
                <a:gd name="T83" fmla="*/ 46 h 73"/>
                <a:gd name="T84" fmla="*/ 86 w 89"/>
                <a:gd name="T85" fmla="*/ 42 h 73"/>
                <a:gd name="T86" fmla="*/ 86 w 89"/>
                <a:gd name="T87" fmla="*/ 37 h 73"/>
                <a:gd name="T88" fmla="*/ 88 w 89"/>
                <a:gd name="T89" fmla="*/ 31 h 73"/>
                <a:gd name="T90" fmla="*/ 88 w 89"/>
                <a:gd name="T91" fmla="*/ 27 h 73"/>
                <a:gd name="T92" fmla="*/ 85 w 89"/>
                <a:gd name="T93" fmla="*/ 31 h 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"/>
                <a:gd name="T142" fmla="*/ 0 h 73"/>
                <a:gd name="T143" fmla="*/ 89 w 89"/>
                <a:gd name="T144" fmla="*/ 73 h 7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" h="73">
                  <a:moveTo>
                    <a:pt x="85" y="31"/>
                  </a:moveTo>
                  <a:lnTo>
                    <a:pt x="86" y="21"/>
                  </a:lnTo>
                  <a:lnTo>
                    <a:pt x="83" y="16"/>
                  </a:lnTo>
                  <a:lnTo>
                    <a:pt x="79" y="12"/>
                  </a:lnTo>
                  <a:lnTo>
                    <a:pt x="71" y="7"/>
                  </a:lnTo>
                  <a:lnTo>
                    <a:pt x="65" y="4"/>
                  </a:lnTo>
                  <a:lnTo>
                    <a:pt x="58" y="1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8" y="15"/>
                  </a:lnTo>
                  <a:lnTo>
                    <a:pt x="4" y="21"/>
                  </a:lnTo>
                  <a:lnTo>
                    <a:pt x="2" y="25"/>
                  </a:lnTo>
                  <a:lnTo>
                    <a:pt x="1" y="31"/>
                  </a:lnTo>
                  <a:lnTo>
                    <a:pt x="1" y="36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2" y="61"/>
                  </a:lnTo>
                  <a:lnTo>
                    <a:pt x="7" y="64"/>
                  </a:lnTo>
                  <a:lnTo>
                    <a:pt x="13" y="66"/>
                  </a:lnTo>
                  <a:lnTo>
                    <a:pt x="20" y="67"/>
                  </a:lnTo>
                  <a:lnTo>
                    <a:pt x="26" y="69"/>
                  </a:lnTo>
                  <a:lnTo>
                    <a:pt x="31" y="70"/>
                  </a:lnTo>
                  <a:lnTo>
                    <a:pt x="37" y="72"/>
                  </a:lnTo>
                  <a:lnTo>
                    <a:pt x="43" y="72"/>
                  </a:lnTo>
                  <a:lnTo>
                    <a:pt x="49" y="72"/>
                  </a:lnTo>
                  <a:lnTo>
                    <a:pt x="55" y="72"/>
                  </a:lnTo>
                  <a:lnTo>
                    <a:pt x="62" y="72"/>
                  </a:lnTo>
                  <a:lnTo>
                    <a:pt x="67" y="72"/>
                  </a:lnTo>
                  <a:lnTo>
                    <a:pt x="73" y="67"/>
                  </a:lnTo>
                  <a:lnTo>
                    <a:pt x="77" y="63"/>
                  </a:lnTo>
                  <a:lnTo>
                    <a:pt x="82" y="60"/>
                  </a:lnTo>
                  <a:lnTo>
                    <a:pt x="85" y="55"/>
                  </a:lnTo>
                  <a:lnTo>
                    <a:pt x="85" y="51"/>
                  </a:lnTo>
                  <a:lnTo>
                    <a:pt x="86" y="46"/>
                  </a:lnTo>
                  <a:lnTo>
                    <a:pt x="86" y="42"/>
                  </a:lnTo>
                  <a:lnTo>
                    <a:pt x="86" y="37"/>
                  </a:lnTo>
                  <a:lnTo>
                    <a:pt x="88" y="31"/>
                  </a:lnTo>
                  <a:lnTo>
                    <a:pt x="88" y="27"/>
                  </a:lnTo>
                  <a:lnTo>
                    <a:pt x="85" y="31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6" name="Freeform 52"/>
            <p:cNvSpPr>
              <a:spLocks/>
            </p:cNvSpPr>
            <p:nvPr/>
          </p:nvSpPr>
          <p:spPr bwMode="auto">
            <a:xfrm>
              <a:off x="1312" y="385"/>
              <a:ext cx="90" cy="79"/>
            </a:xfrm>
            <a:custGeom>
              <a:avLst/>
              <a:gdLst>
                <a:gd name="T0" fmla="*/ 57 w 90"/>
                <a:gd name="T1" fmla="*/ 4 h 79"/>
                <a:gd name="T2" fmla="*/ 57 w 90"/>
                <a:gd name="T3" fmla="*/ 13 h 79"/>
                <a:gd name="T4" fmla="*/ 48 w 90"/>
                <a:gd name="T5" fmla="*/ 15 h 79"/>
                <a:gd name="T6" fmla="*/ 39 w 90"/>
                <a:gd name="T7" fmla="*/ 15 h 79"/>
                <a:gd name="T8" fmla="*/ 33 w 90"/>
                <a:gd name="T9" fmla="*/ 18 h 79"/>
                <a:gd name="T10" fmla="*/ 25 w 90"/>
                <a:gd name="T11" fmla="*/ 24 h 79"/>
                <a:gd name="T12" fmla="*/ 18 w 90"/>
                <a:gd name="T13" fmla="*/ 30 h 79"/>
                <a:gd name="T14" fmla="*/ 18 w 90"/>
                <a:gd name="T15" fmla="*/ 39 h 79"/>
                <a:gd name="T16" fmla="*/ 22 w 90"/>
                <a:gd name="T17" fmla="*/ 43 h 79"/>
                <a:gd name="T18" fmla="*/ 31 w 90"/>
                <a:gd name="T19" fmla="*/ 46 h 79"/>
                <a:gd name="T20" fmla="*/ 34 w 90"/>
                <a:gd name="T21" fmla="*/ 55 h 79"/>
                <a:gd name="T22" fmla="*/ 45 w 90"/>
                <a:gd name="T23" fmla="*/ 57 h 79"/>
                <a:gd name="T24" fmla="*/ 46 w 90"/>
                <a:gd name="T25" fmla="*/ 46 h 79"/>
                <a:gd name="T26" fmla="*/ 51 w 90"/>
                <a:gd name="T27" fmla="*/ 40 h 79"/>
                <a:gd name="T28" fmla="*/ 60 w 90"/>
                <a:gd name="T29" fmla="*/ 43 h 79"/>
                <a:gd name="T30" fmla="*/ 70 w 90"/>
                <a:gd name="T31" fmla="*/ 46 h 79"/>
                <a:gd name="T32" fmla="*/ 76 w 90"/>
                <a:gd name="T33" fmla="*/ 42 h 79"/>
                <a:gd name="T34" fmla="*/ 76 w 90"/>
                <a:gd name="T35" fmla="*/ 31 h 79"/>
                <a:gd name="T36" fmla="*/ 67 w 90"/>
                <a:gd name="T37" fmla="*/ 28 h 79"/>
                <a:gd name="T38" fmla="*/ 63 w 90"/>
                <a:gd name="T39" fmla="*/ 19 h 79"/>
                <a:gd name="T40" fmla="*/ 60 w 90"/>
                <a:gd name="T41" fmla="*/ 10 h 79"/>
                <a:gd name="T42" fmla="*/ 64 w 90"/>
                <a:gd name="T43" fmla="*/ 4 h 79"/>
                <a:gd name="T44" fmla="*/ 73 w 90"/>
                <a:gd name="T45" fmla="*/ 9 h 79"/>
                <a:gd name="T46" fmla="*/ 78 w 90"/>
                <a:gd name="T47" fmla="*/ 18 h 79"/>
                <a:gd name="T48" fmla="*/ 87 w 90"/>
                <a:gd name="T49" fmla="*/ 24 h 79"/>
                <a:gd name="T50" fmla="*/ 89 w 90"/>
                <a:gd name="T51" fmla="*/ 33 h 79"/>
                <a:gd name="T52" fmla="*/ 89 w 90"/>
                <a:gd name="T53" fmla="*/ 42 h 79"/>
                <a:gd name="T54" fmla="*/ 87 w 90"/>
                <a:gd name="T55" fmla="*/ 51 h 79"/>
                <a:gd name="T56" fmla="*/ 84 w 90"/>
                <a:gd name="T57" fmla="*/ 60 h 79"/>
                <a:gd name="T58" fmla="*/ 78 w 90"/>
                <a:gd name="T59" fmla="*/ 66 h 79"/>
                <a:gd name="T60" fmla="*/ 69 w 90"/>
                <a:gd name="T61" fmla="*/ 70 h 79"/>
                <a:gd name="T62" fmla="*/ 60 w 90"/>
                <a:gd name="T63" fmla="*/ 75 h 79"/>
                <a:gd name="T64" fmla="*/ 51 w 90"/>
                <a:gd name="T65" fmla="*/ 78 h 79"/>
                <a:gd name="T66" fmla="*/ 42 w 90"/>
                <a:gd name="T67" fmla="*/ 78 h 79"/>
                <a:gd name="T68" fmla="*/ 33 w 90"/>
                <a:gd name="T69" fmla="*/ 78 h 79"/>
                <a:gd name="T70" fmla="*/ 22 w 90"/>
                <a:gd name="T71" fmla="*/ 75 h 79"/>
                <a:gd name="T72" fmla="*/ 13 w 90"/>
                <a:gd name="T73" fmla="*/ 70 h 79"/>
                <a:gd name="T74" fmla="*/ 4 w 90"/>
                <a:gd name="T75" fmla="*/ 63 h 79"/>
                <a:gd name="T76" fmla="*/ 1 w 90"/>
                <a:gd name="T77" fmla="*/ 52 h 79"/>
                <a:gd name="T78" fmla="*/ 0 w 90"/>
                <a:gd name="T79" fmla="*/ 43 h 79"/>
                <a:gd name="T80" fmla="*/ 0 w 90"/>
                <a:gd name="T81" fmla="*/ 33 h 79"/>
                <a:gd name="T82" fmla="*/ 0 w 90"/>
                <a:gd name="T83" fmla="*/ 24 h 79"/>
                <a:gd name="T84" fmla="*/ 4 w 90"/>
                <a:gd name="T85" fmla="*/ 15 h 79"/>
                <a:gd name="T86" fmla="*/ 12 w 90"/>
                <a:gd name="T87" fmla="*/ 7 h 79"/>
                <a:gd name="T88" fmla="*/ 21 w 90"/>
                <a:gd name="T89" fmla="*/ 3 h 79"/>
                <a:gd name="T90" fmla="*/ 30 w 90"/>
                <a:gd name="T91" fmla="*/ 0 h 79"/>
                <a:gd name="T92" fmla="*/ 39 w 90"/>
                <a:gd name="T93" fmla="*/ 0 h 79"/>
                <a:gd name="T94" fmla="*/ 48 w 90"/>
                <a:gd name="T95" fmla="*/ 0 h 79"/>
                <a:gd name="T96" fmla="*/ 57 w 90"/>
                <a:gd name="T97" fmla="*/ 6 h 79"/>
                <a:gd name="T98" fmla="*/ 63 w 90"/>
                <a:gd name="T99" fmla="*/ 9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0"/>
                <a:gd name="T151" fmla="*/ 0 h 79"/>
                <a:gd name="T152" fmla="*/ 90 w 9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0" h="79">
                  <a:moveTo>
                    <a:pt x="63" y="9"/>
                  </a:moveTo>
                  <a:lnTo>
                    <a:pt x="57" y="4"/>
                  </a:lnTo>
                  <a:lnTo>
                    <a:pt x="57" y="9"/>
                  </a:lnTo>
                  <a:lnTo>
                    <a:pt x="57" y="13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3" y="15"/>
                  </a:lnTo>
                  <a:lnTo>
                    <a:pt x="39" y="15"/>
                  </a:lnTo>
                  <a:lnTo>
                    <a:pt x="34" y="13"/>
                  </a:lnTo>
                  <a:lnTo>
                    <a:pt x="33" y="18"/>
                  </a:lnTo>
                  <a:lnTo>
                    <a:pt x="31" y="22"/>
                  </a:lnTo>
                  <a:lnTo>
                    <a:pt x="25" y="24"/>
                  </a:lnTo>
                  <a:lnTo>
                    <a:pt x="21" y="25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9"/>
                  </a:lnTo>
                  <a:lnTo>
                    <a:pt x="18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1" y="46"/>
                  </a:lnTo>
                  <a:lnTo>
                    <a:pt x="33" y="51"/>
                  </a:lnTo>
                  <a:lnTo>
                    <a:pt x="34" y="55"/>
                  </a:lnTo>
                  <a:lnTo>
                    <a:pt x="40" y="57"/>
                  </a:lnTo>
                  <a:lnTo>
                    <a:pt x="45" y="57"/>
                  </a:lnTo>
                  <a:lnTo>
                    <a:pt x="46" y="52"/>
                  </a:lnTo>
                  <a:lnTo>
                    <a:pt x="46" y="46"/>
                  </a:lnTo>
                  <a:lnTo>
                    <a:pt x="46" y="42"/>
                  </a:lnTo>
                  <a:lnTo>
                    <a:pt x="51" y="40"/>
                  </a:lnTo>
                  <a:lnTo>
                    <a:pt x="55" y="40"/>
                  </a:lnTo>
                  <a:lnTo>
                    <a:pt x="60" y="43"/>
                  </a:lnTo>
                  <a:lnTo>
                    <a:pt x="64" y="46"/>
                  </a:lnTo>
                  <a:lnTo>
                    <a:pt x="70" y="46"/>
                  </a:lnTo>
                  <a:lnTo>
                    <a:pt x="76" y="46"/>
                  </a:lnTo>
                  <a:lnTo>
                    <a:pt x="76" y="42"/>
                  </a:lnTo>
                  <a:lnTo>
                    <a:pt x="76" y="36"/>
                  </a:lnTo>
                  <a:lnTo>
                    <a:pt x="76" y="31"/>
                  </a:lnTo>
                  <a:lnTo>
                    <a:pt x="72" y="28"/>
                  </a:lnTo>
                  <a:lnTo>
                    <a:pt x="67" y="28"/>
                  </a:lnTo>
                  <a:lnTo>
                    <a:pt x="66" y="24"/>
                  </a:lnTo>
                  <a:lnTo>
                    <a:pt x="63" y="19"/>
                  </a:lnTo>
                  <a:lnTo>
                    <a:pt x="63" y="15"/>
                  </a:lnTo>
                  <a:lnTo>
                    <a:pt x="60" y="10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9" y="6"/>
                  </a:lnTo>
                  <a:lnTo>
                    <a:pt x="73" y="9"/>
                  </a:lnTo>
                  <a:lnTo>
                    <a:pt x="76" y="13"/>
                  </a:lnTo>
                  <a:lnTo>
                    <a:pt x="78" y="18"/>
                  </a:lnTo>
                  <a:lnTo>
                    <a:pt x="82" y="19"/>
                  </a:lnTo>
                  <a:lnTo>
                    <a:pt x="87" y="24"/>
                  </a:lnTo>
                  <a:lnTo>
                    <a:pt x="89" y="28"/>
                  </a:lnTo>
                  <a:lnTo>
                    <a:pt x="89" y="33"/>
                  </a:lnTo>
                  <a:lnTo>
                    <a:pt x="89" y="37"/>
                  </a:lnTo>
                  <a:lnTo>
                    <a:pt x="89" y="42"/>
                  </a:lnTo>
                  <a:lnTo>
                    <a:pt x="89" y="46"/>
                  </a:lnTo>
                  <a:lnTo>
                    <a:pt x="87" y="51"/>
                  </a:lnTo>
                  <a:lnTo>
                    <a:pt x="85" y="55"/>
                  </a:lnTo>
                  <a:lnTo>
                    <a:pt x="84" y="60"/>
                  </a:lnTo>
                  <a:lnTo>
                    <a:pt x="82" y="64"/>
                  </a:lnTo>
                  <a:lnTo>
                    <a:pt x="78" y="66"/>
                  </a:lnTo>
                  <a:lnTo>
                    <a:pt x="73" y="69"/>
                  </a:lnTo>
                  <a:lnTo>
                    <a:pt x="69" y="70"/>
                  </a:lnTo>
                  <a:lnTo>
                    <a:pt x="64" y="73"/>
                  </a:lnTo>
                  <a:lnTo>
                    <a:pt x="60" y="75"/>
                  </a:lnTo>
                  <a:lnTo>
                    <a:pt x="55" y="75"/>
                  </a:lnTo>
                  <a:lnTo>
                    <a:pt x="51" y="78"/>
                  </a:lnTo>
                  <a:lnTo>
                    <a:pt x="46" y="78"/>
                  </a:lnTo>
                  <a:lnTo>
                    <a:pt x="42" y="78"/>
                  </a:lnTo>
                  <a:lnTo>
                    <a:pt x="37" y="78"/>
                  </a:lnTo>
                  <a:lnTo>
                    <a:pt x="33" y="78"/>
                  </a:lnTo>
                  <a:lnTo>
                    <a:pt x="28" y="76"/>
                  </a:lnTo>
                  <a:lnTo>
                    <a:pt x="22" y="75"/>
                  </a:lnTo>
                  <a:lnTo>
                    <a:pt x="18" y="73"/>
                  </a:lnTo>
                  <a:lnTo>
                    <a:pt x="13" y="70"/>
                  </a:lnTo>
                  <a:lnTo>
                    <a:pt x="9" y="66"/>
                  </a:lnTo>
                  <a:lnTo>
                    <a:pt x="4" y="63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4" y="15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6" y="6"/>
                  </a:lnTo>
                  <a:lnTo>
                    <a:pt x="21" y="3"/>
                  </a:lnTo>
                  <a:lnTo>
                    <a:pt x="25" y="1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57" y="6"/>
                  </a:lnTo>
                  <a:lnTo>
                    <a:pt x="61" y="9"/>
                  </a:lnTo>
                  <a:lnTo>
                    <a:pt x="63" y="9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7" name="Freeform 53"/>
            <p:cNvSpPr>
              <a:spLocks/>
            </p:cNvSpPr>
            <p:nvPr/>
          </p:nvSpPr>
          <p:spPr bwMode="auto">
            <a:xfrm>
              <a:off x="1711" y="824"/>
              <a:ext cx="73" cy="76"/>
            </a:xfrm>
            <a:custGeom>
              <a:avLst/>
              <a:gdLst>
                <a:gd name="T0" fmla="*/ 63 w 73"/>
                <a:gd name="T1" fmla="*/ 54 h 76"/>
                <a:gd name="T2" fmla="*/ 61 w 73"/>
                <a:gd name="T3" fmla="*/ 49 h 76"/>
                <a:gd name="T4" fmla="*/ 57 w 73"/>
                <a:gd name="T5" fmla="*/ 46 h 76"/>
                <a:gd name="T6" fmla="*/ 54 w 73"/>
                <a:gd name="T7" fmla="*/ 42 h 76"/>
                <a:gd name="T8" fmla="*/ 49 w 73"/>
                <a:gd name="T9" fmla="*/ 37 h 76"/>
                <a:gd name="T10" fmla="*/ 45 w 73"/>
                <a:gd name="T11" fmla="*/ 33 h 76"/>
                <a:gd name="T12" fmla="*/ 42 w 73"/>
                <a:gd name="T13" fmla="*/ 28 h 76"/>
                <a:gd name="T14" fmla="*/ 37 w 73"/>
                <a:gd name="T15" fmla="*/ 25 h 76"/>
                <a:gd name="T16" fmla="*/ 34 w 73"/>
                <a:gd name="T17" fmla="*/ 21 h 76"/>
                <a:gd name="T18" fmla="*/ 30 w 73"/>
                <a:gd name="T19" fmla="*/ 16 h 76"/>
                <a:gd name="T20" fmla="*/ 25 w 73"/>
                <a:gd name="T21" fmla="*/ 13 h 76"/>
                <a:gd name="T22" fmla="*/ 22 w 73"/>
                <a:gd name="T23" fmla="*/ 9 h 76"/>
                <a:gd name="T24" fmla="*/ 18 w 73"/>
                <a:gd name="T25" fmla="*/ 6 h 76"/>
                <a:gd name="T26" fmla="*/ 13 w 73"/>
                <a:gd name="T27" fmla="*/ 1 h 76"/>
                <a:gd name="T28" fmla="*/ 9 w 73"/>
                <a:gd name="T29" fmla="*/ 0 h 76"/>
                <a:gd name="T30" fmla="*/ 4 w 73"/>
                <a:gd name="T31" fmla="*/ 0 h 76"/>
                <a:gd name="T32" fmla="*/ 0 w 73"/>
                <a:gd name="T33" fmla="*/ 0 h 76"/>
                <a:gd name="T34" fmla="*/ 0 w 73"/>
                <a:gd name="T35" fmla="*/ 4 h 76"/>
                <a:gd name="T36" fmla="*/ 0 w 73"/>
                <a:gd name="T37" fmla="*/ 9 h 76"/>
                <a:gd name="T38" fmla="*/ 0 w 73"/>
                <a:gd name="T39" fmla="*/ 13 h 76"/>
                <a:gd name="T40" fmla="*/ 1 w 73"/>
                <a:gd name="T41" fmla="*/ 18 h 76"/>
                <a:gd name="T42" fmla="*/ 6 w 73"/>
                <a:gd name="T43" fmla="*/ 21 h 76"/>
                <a:gd name="T44" fmla="*/ 10 w 73"/>
                <a:gd name="T45" fmla="*/ 22 h 76"/>
                <a:gd name="T46" fmla="*/ 13 w 73"/>
                <a:gd name="T47" fmla="*/ 27 h 76"/>
                <a:gd name="T48" fmla="*/ 18 w 73"/>
                <a:gd name="T49" fmla="*/ 30 h 76"/>
                <a:gd name="T50" fmla="*/ 21 w 73"/>
                <a:gd name="T51" fmla="*/ 34 h 76"/>
                <a:gd name="T52" fmla="*/ 22 w 73"/>
                <a:gd name="T53" fmla="*/ 39 h 76"/>
                <a:gd name="T54" fmla="*/ 27 w 73"/>
                <a:gd name="T55" fmla="*/ 42 h 76"/>
                <a:gd name="T56" fmla="*/ 30 w 73"/>
                <a:gd name="T57" fmla="*/ 46 h 76"/>
                <a:gd name="T58" fmla="*/ 34 w 73"/>
                <a:gd name="T59" fmla="*/ 49 h 76"/>
                <a:gd name="T60" fmla="*/ 39 w 73"/>
                <a:gd name="T61" fmla="*/ 52 h 76"/>
                <a:gd name="T62" fmla="*/ 43 w 73"/>
                <a:gd name="T63" fmla="*/ 57 h 76"/>
                <a:gd name="T64" fmla="*/ 48 w 73"/>
                <a:gd name="T65" fmla="*/ 60 h 76"/>
                <a:gd name="T66" fmla="*/ 52 w 73"/>
                <a:gd name="T67" fmla="*/ 63 h 76"/>
                <a:gd name="T68" fmla="*/ 57 w 73"/>
                <a:gd name="T69" fmla="*/ 67 h 76"/>
                <a:gd name="T70" fmla="*/ 60 w 73"/>
                <a:gd name="T71" fmla="*/ 72 h 76"/>
                <a:gd name="T72" fmla="*/ 64 w 73"/>
                <a:gd name="T73" fmla="*/ 75 h 76"/>
                <a:gd name="T74" fmla="*/ 69 w 73"/>
                <a:gd name="T75" fmla="*/ 75 h 76"/>
                <a:gd name="T76" fmla="*/ 72 w 73"/>
                <a:gd name="T77" fmla="*/ 70 h 76"/>
                <a:gd name="T78" fmla="*/ 72 w 73"/>
                <a:gd name="T79" fmla="*/ 66 h 76"/>
                <a:gd name="T80" fmla="*/ 72 w 73"/>
                <a:gd name="T81" fmla="*/ 61 h 76"/>
                <a:gd name="T82" fmla="*/ 67 w 73"/>
                <a:gd name="T83" fmla="*/ 54 h 76"/>
                <a:gd name="T84" fmla="*/ 63 w 73"/>
                <a:gd name="T85" fmla="*/ 51 h 76"/>
                <a:gd name="T86" fmla="*/ 63 w 73"/>
                <a:gd name="T87" fmla="*/ 54 h 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76"/>
                <a:gd name="T134" fmla="*/ 73 w 73"/>
                <a:gd name="T135" fmla="*/ 76 h 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76">
                  <a:moveTo>
                    <a:pt x="63" y="54"/>
                  </a:moveTo>
                  <a:lnTo>
                    <a:pt x="61" y="49"/>
                  </a:lnTo>
                  <a:lnTo>
                    <a:pt x="57" y="46"/>
                  </a:lnTo>
                  <a:lnTo>
                    <a:pt x="54" y="42"/>
                  </a:lnTo>
                  <a:lnTo>
                    <a:pt x="49" y="37"/>
                  </a:lnTo>
                  <a:lnTo>
                    <a:pt x="45" y="33"/>
                  </a:lnTo>
                  <a:lnTo>
                    <a:pt x="42" y="28"/>
                  </a:lnTo>
                  <a:lnTo>
                    <a:pt x="37" y="25"/>
                  </a:lnTo>
                  <a:lnTo>
                    <a:pt x="34" y="21"/>
                  </a:lnTo>
                  <a:lnTo>
                    <a:pt x="30" y="16"/>
                  </a:lnTo>
                  <a:lnTo>
                    <a:pt x="25" y="13"/>
                  </a:lnTo>
                  <a:lnTo>
                    <a:pt x="22" y="9"/>
                  </a:lnTo>
                  <a:lnTo>
                    <a:pt x="18" y="6"/>
                  </a:lnTo>
                  <a:lnTo>
                    <a:pt x="13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6" y="21"/>
                  </a:lnTo>
                  <a:lnTo>
                    <a:pt x="10" y="22"/>
                  </a:lnTo>
                  <a:lnTo>
                    <a:pt x="13" y="27"/>
                  </a:lnTo>
                  <a:lnTo>
                    <a:pt x="18" y="30"/>
                  </a:lnTo>
                  <a:lnTo>
                    <a:pt x="21" y="34"/>
                  </a:lnTo>
                  <a:lnTo>
                    <a:pt x="22" y="39"/>
                  </a:lnTo>
                  <a:lnTo>
                    <a:pt x="27" y="42"/>
                  </a:lnTo>
                  <a:lnTo>
                    <a:pt x="30" y="46"/>
                  </a:lnTo>
                  <a:lnTo>
                    <a:pt x="34" y="49"/>
                  </a:lnTo>
                  <a:lnTo>
                    <a:pt x="39" y="52"/>
                  </a:lnTo>
                  <a:lnTo>
                    <a:pt x="43" y="57"/>
                  </a:lnTo>
                  <a:lnTo>
                    <a:pt x="48" y="60"/>
                  </a:lnTo>
                  <a:lnTo>
                    <a:pt x="52" y="63"/>
                  </a:lnTo>
                  <a:lnTo>
                    <a:pt x="57" y="67"/>
                  </a:lnTo>
                  <a:lnTo>
                    <a:pt x="60" y="72"/>
                  </a:lnTo>
                  <a:lnTo>
                    <a:pt x="64" y="75"/>
                  </a:lnTo>
                  <a:lnTo>
                    <a:pt x="69" y="75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72" y="61"/>
                  </a:lnTo>
                  <a:lnTo>
                    <a:pt x="67" y="54"/>
                  </a:lnTo>
                  <a:lnTo>
                    <a:pt x="63" y="51"/>
                  </a:lnTo>
                  <a:lnTo>
                    <a:pt x="63" y="54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8" name="Freeform 54"/>
            <p:cNvSpPr>
              <a:spLocks/>
            </p:cNvSpPr>
            <p:nvPr/>
          </p:nvSpPr>
          <p:spPr bwMode="auto">
            <a:xfrm>
              <a:off x="1788" y="910"/>
              <a:ext cx="59" cy="97"/>
            </a:xfrm>
            <a:custGeom>
              <a:avLst/>
              <a:gdLst>
                <a:gd name="T0" fmla="*/ 32 w 59"/>
                <a:gd name="T1" fmla="*/ 22 h 97"/>
                <a:gd name="T2" fmla="*/ 28 w 59"/>
                <a:gd name="T3" fmla="*/ 18 h 97"/>
                <a:gd name="T4" fmla="*/ 23 w 59"/>
                <a:gd name="T5" fmla="*/ 15 h 97"/>
                <a:gd name="T6" fmla="*/ 19 w 59"/>
                <a:gd name="T7" fmla="*/ 12 h 97"/>
                <a:gd name="T8" fmla="*/ 16 w 59"/>
                <a:gd name="T9" fmla="*/ 7 h 97"/>
                <a:gd name="T10" fmla="*/ 13 w 59"/>
                <a:gd name="T11" fmla="*/ 3 h 97"/>
                <a:gd name="T12" fmla="*/ 8 w 59"/>
                <a:gd name="T13" fmla="*/ 1 h 97"/>
                <a:gd name="T14" fmla="*/ 4 w 59"/>
                <a:gd name="T15" fmla="*/ 0 h 97"/>
                <a:gd name="T16" fmla="*/ 0 w 59"/>
                <a:gd name="T17" fmla="*/ 1 h 97"/>
                <a:gd name="T18" fmla="*/ 0 w 59"/>
                <a:gd name="T19" fmla="*/ 6 h 97"/>
                <a:gd name="T20" fmla="*/ 0 w 59"/>
                <a:gd name="T21" fmla="*/ 10 h 97"/>
                <a:gd name="T22" fmla="*/ 0 w 59"/>
                <a:gd name="T23" fmla="*/ 15 h 97"/>
                <a:gd name="T24" fmla="*/ 1 w 59"/>
                <a:gd name="T25" fmla="*/ 19 h 97"/>
                <a:gd name="T26" fmla="*/ 4 w 59"/>
                <a:gd name="T27" fmla="*/ 24 h 97"/>
                <a:gd name="T28" fmla="*/ 8 w 59"/>
                <a:gd name="T29" fmla="*/ 28 h 97"/>
                <a:gd name="T30" fmla="*/ 13 w 59"/>
                <a:gd name="T31" fmla="*/ 31 h 97"/>
                <a:gd name="T32" fmla="*/ 16 w 59"/>
                <a:gd name="T33" fmla="*/ 36 h 97"/>
                <a:gd name="T34" fmla="*/ 19 w 59"/>
                <a:gd name="T35" fmla="*/ 40 h 97"/>
                <a:gd name="T36" fmla="*/ 20 w 59"/>
                <a:gd name="T37" fmla="*/ 45 h 97"/>
                <a:gd name="T38" fmla="*/ 22 w 59"/>
                <a:gd name="T39" fmla="*/ 49 h 97"/>
                <a:gd name="T40" fmla="*/ 23 w 59"/>
                <a:gd name="T41" fmla="*/ 55 h 97"/>
                <a:gd name="T42" fmla="*/ 23 w 59"/>
                <a:gd name="T43" fmla="*/ 60 h 97"/>
                <a:gd name="T44" fmla="*/ 25 w 59"/>
                <a:gd name="T45" fmla="*/ 64 h 97"/>
                <a:gd name="T46" fmla="*/ 25 w 59"/>
                <a:gd name="T47" fmla="*/ 69 h 97"/>
                <a:gd name="T48" fmla="*/ 28 w 59"/>
                <a:gd name="T49" fmla="*/ 73 h 97"/>
                <a:gd name="T50" fmla="*/ 31 w 59"/>
                <a:gd name="T51" fmla="*/ 78 h 97"/>
                <a:gd name="T52" fmla="*/ 34 w 59"/>
                <a:gd name="T53" fmla="*/ 82 h 97"/>
                <a:gd name="T54" fmla="*/ 38 w 59"/>
                <a:gd name="T55" fmla="*/ 87 h 97"/>
                <a:gd name="T56" fmla="*/ 41 w 59"/>
                <a:gd name="T57" fmla="*/ 91 h 97"/>
                <a:gd name="T58" fmla="*/ 46 w 59"/>
                <a:gd name="T59" fmla="*/ 96 h 97"/>
                <a:gd name="T60" fmla="*/ 50 w 59"/>
                <a:gd name="T61" fmla="*/ 96 h 97"/>
                <a:gd name="T62" fmla="*/ 55 w 59"/>
                <a:gd name="T63" fmla="*/ 96 h 97"/>
                <a:gd name="T64" fmla="*/ 56 w 59"/>
                <a:gd name="T65" fmla="*/ 91 h 97"/>
                <a:gd name="T66" fmla="*/ 58 w 59"/>
                <a:gd name="T67" fmla="*/ 87 h 97"/>
                <a:gd name="T68" fmla="*/ 58 w 59"/>
                <a:gd name="T69" fmla="*/ 82 h 97"/>
                <a:gd name="T70" fmla="*/ 58 w 59"/>
                <a:gd name="T71" fmla="*/ 78 h 97"/>
                <a:gd name="T72" fmla="*/ 58 w 59"/>
                <a:gd name="T73" fmla="*/ 73 h 97"/>
                <a:gd name="T74" fmla="*/ 56 w 59"/>
                <a:gd name="T75" fmla="*/ 69 h 97"/>
                <a:gd name="T76" fmla="*/ 52 w 59"/>
                <a:gd name="T77" fmla="*/ 64 h 97"/>
                <a:gd name="T78" fmla="*/ 49 w 59"/>
                <a:gd name="T79" fmla="*/ 60 h 97"/>
                <a:gd name="T80" fmla="*/ 44 w 59"/>
                <a:gd name="T81" fmla="*/ 57 h 97"/>
                <a:gd name="T82" fmla="*/ 43 w 59"/>
                <a:gd name="T83" fmla="*/ 52 h 97"/>
                <a:gd name="T84" fmla="*/ 41 w 59"/>
                <a:gd name="T85" fmla="*/ 48 h 97"/>
                <a:gd name="T86" fmla="*/ 38 w 59"/>
                <a:gd name="T87" fmla="*/ 43 h 97"/>
                <a:gd name="T88" fmla="*/ 38 w 59"/>
                <a:gd name="T89" fmla="*/ 39 h 97"/>
                <a:gd name="T90" fmla="*/ 38 w 59"/>
                <a:gd name="T91" fmla="*/ 34 h 97"/>
                <a:gd name="T92" fmla="*/ 37 w 59"/>
                <a:gd name="T93" fmla="*/ 30 h 97"/>
                <a:gd name="T94" fmla="*/ 32 w 59"/>
                <a:gd name="T95" fmla="*/ 25 h 97"/>
                <a:gd name="T96" fmla="*/ 31 w 59"/>
                <a:gd name="T97" fmla="*/ 21 h 97"/>
                <a:gd name="T98" fmla="*/ 32 w 59"/>
                <a:gd name="T99" fmla="*/ 22 h 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9"/>
                <a:gd name="T151" fmla="*/ 0 h 97"/>
                <a:gd name="T152" fmla="*/ 59 w 59"/>
                <a:gd name="T153" fmla="*/ 97 h 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9" h="97">
                  <a:moveTo>
                    <a:pt x="32" y="22"/>
                  </a:moveTo>
                  <a:lnTo>
                    <a:pt x="28" y="18"/>
                  </a:lnTo>
                  <a:lnTo>
                    <a:pt x="23" y="15"/>
                  </a:lnTo>
                  <a:lnTo>
                    <a:pt x="19" y="12"/>
                  </a:lnTo>
                  <a:lnTo>
                    <a:pt x="16" y="7"/>
                  </a:lnTo>
                  <a:lnTo>
                    <a:pt x="13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4" y="24"/>
                  </a:lnTo>
                  <a:lnTo>
                    <a:pt x="8" y="28"/>
                  </a:lnTo>
                  <a:lnTo>
                    <a:pt x="13" y="31"/>
                  </a:lnTo>
                  <a:lnTo>
                    <a:pt x="16" y="36"/>
                  </a:lnTo>
                  <a:lnTo>
                    <a:pt x="19" y="40"/>
                  </a:lnTo>
                  <a:lnTo>
                    <a:pt x="20" y="45"/>
                  </a:lnTo>
                  <a:lnTo>
                    <a:pt x="22" y="49"/>
                  </a:lnTo>
                  <a:lnTo>
                    <a:pt x="23" y="55"/>
                  </a:lnTo>
                  <a:lnTo>
                    <a:pt x="23" y="60"/>
                  </a:lnTo>
                  <a:lnTo>
                    <a:pt x="25" y="64"/>
                  </a:lnTo>
                  <a:lnTo>
                    <a:pt x="25" y="69"/>
                  </a:lnTo>
                  <a:lnTo>
                    <a:pt x="28" y="73"/>
                  </a:lnTo>
                  <a:lnTo>
                    <a:pt x="31" y="78"/>
                  </a:lnTo>
                  <a:lnTo>
                    <a:pt x="34" y="82"/>
                  </a:lnTo>
                  <a:lnTo>
                    <a:pt x="38" y="87"/>
                  </a:lnTo>
                  <a:lnTo>
                    <a:pt x="41" y="91"/>
                  </a:lnTo>
                  <a:lnTo>
                    <a:pt x="46" y="96"/>
                  </a:lnTo>
                  <a:lnTo>
                    <a:pt x="50" y="96"/>
                  </a:lnTo>
                  <a:lnTo>
                    <a:pt x="55" y="96"/>
                  </a:lnTo>
                  <a:lnTo>
                    <a:pt x="56" y="91"/>
                  </a:lnTo>
                  <a:lnTo>
                    <a:pt x="58" y="87"/>
                  </a:lnTo>
                  <a:lnTo>
                    <a:pt x="58" y="82"/>
                  </a:lnTo>
                  <a:lnTo>
                    <a:pt x="58" y="78"/>
                  </a:lnTo>
                  <a:lnTo>
                    <a:pt x="58" y="73"/>
                  </a:lnTo>
                  <a:lnTo>
                    <a:pt x="56" y="69"/>
                  </a:lnTo>
                  <a:lnTo>
                    <a:pt x="52" y="64"/>
                  </a:lnTo>
                  <a:lnTo>
                    <a:pt x="49" y="60"/>
                  </a:lnTo>
                  <a:lnTo>
                    <a:pt x="44" y="57"/>
                  </a:lnTo>
                  <a:lnTo>
                    <a:pt x="43" y="52"/>
                  </a:lnTo>
                  <a:lnTo>
                    <a:pt x="41" y="48"/>
                  </a:lnTo>
                  <a:lnTo>
                    <a:pt x="38" y="43"/>
                  </a:lnTo>
                  <a:lnTo>
                    <a:pt x="38" y="39"/>
                  </a:lnTo>
                  <a:lnTo>
                    <a:pt x="38" y="34"/>
                  </a:lnTo>
                  <a:lnTo>
                    <a:pt x="37" y="30"/>
                  </a:lnTo>
                  <a:lnTo>
                    <a:pt x="32" y="25"/>
                  </a:lnTo>
                  <a:lnTo>
                    <a:pt x="31" y="21"/>
                  </a:lnTo>
                  <a:lnTo>
                    <a:pt x="32" y="22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9" name="Freeform 55"/>
            <p:cNvSpPr>
              <a:spLocks/>
            </p:cNvSpPr>
            <p:nvPr/>
          </p:nvSpPr>
          <p:spPr bwMode="auto">
            <a:xfrm>
              <a:off x="1621" y="763"/>
              <a:ext cx="81" cy="66"/>
            </a:xfrm>
            <a:custGeom>
              <a:avLst/>
              <a:gdLst>
                <a:gd name="T0" fmla="*/ 73 w 81"/>
                <a:gd name="T1" fmla="*/ 42 h 66"/>
                <a:gd name="T2" fmla="*/ 69 w 81"/>
                <a:gd name="T3" fmla="*/ 37 h 66"/>
                <a:gd name="T4" fmla="*/ 64 w 81"/>
                <a:gd name="T5" fmla="*/ 36 h 66"/>
                <a:gd name="T6" fmla="*/ 60 w 81"/>
                <a:gd name="T7" fmla="*/ 31 h 66"/>
                <a:gd name="T8" fmla="*/ 55 w 81"/>
                <a:gd name="T9" fmla="*/ 28 h 66"/>
                <a:gd name="T10" fmla="*/ 51 w 81"/>
                <a:gd name="T11" fmla="*/ 27 h 66"/>
                <a:gd name="T12" fmla="*/ 46 w 81"/>
                <a:gd name="T13" fmla="*/ 24 h 66"/>
                <a:gd name="T14" fmla="*/ 42 w 81"/>
                <a:gd name="T15" fmla="*/ 21 h 66"/>
                <a:gd name="T16" fmla="*/ 37 w 81"/>
                <a:gd name="T17" fmla="*/ 18 h 66"/>
                <a:gd name="T18" fmla="*/ 33 w 81"/>
                <a:gd name="T19" fmla="*/ 15 h 66"/>
                <a:gd name="T20" fmla="*/ 28 w 81"/>
                <a:gd name="T21" fmla="*/ 12 h 66"/>
                <a:gd name="T22" fmla="*/ 24 w 81"/>
                <a:gd name="T23" fmla="*/ 7 h 66"/>
                <a:gd name="T24" fmla="*/ 19 w 81"/>
                <a:gd name="T25" fmla="*/ 4 h 66"/>
                <a:gd name="T26" fmla="*/ 15 w 81"/>
                <a:gd name="T27" fmla="*/ 1 h 66"/>
                <a:gd name="T28" fmla="*/ 10 w 81"/>
                <a:gd name="T29" fmla="*/ 0 h 66"/>
                <a:gd name="T30" fmla="*/ 6 w 81"/>
                <a:gd name="T31" fmla="*/ 0 h 66"/>
                <a:gd name="T32" fmla="*/ 0 w 81"/>
                <a:gd name="T33" fmla="*/ 9 h 66"/>
                <a:gd name="T34" fmla="*/ 0 w 81"/>
                <a:gd name="T35" fmla="*/ 13 h 66"/>
                <a:gd name="T36" fmla="*/ 1 w 81"/>
                <a:gd name="T37" fmla="*/ 22 h 66"/>
                <a:gd name="T38" fmla="*/ 6 w 81"/>
                <a:gd name="T39" fmla="*/ 24 h 66"/>
                <a:gd name="T40" fmla="*/ 9 w 81"/>
                <a:gd name="T41" fmla="*/ 28 h 66"/>
                <a:gd name="T42" fmla="*/ 13 w 81"/>
                <a:gd name="T43" fmla="*/ 31 h 66"/>
                <a:gd name="T44" fmla="*/ 18 w 81"/>
                <a:gd name="T45" fmla="*/ 34 h 66"/>
                <a:gd name="T46" fmla="*/ 24 w 81"/>
                <a:gd name="T47" fmla="*/ 36 h 66"/>
                <a:gd name="T48" fmla="*/ 28 w 81"/>
                <a:gd name="T49" fmla="*/ 39 h 66"/>
                <a:gd name="T50" fmla="*/ 33 w 81"/>
                <a:gd name="T51" fmla="*/ 40 h 66"/>
                <a:gd name="T52" fmla="*/ 37 w 81"/>
                <a:gd name="T53" fmla="*/ 43 h 66"/>
                <a:gd name="T54" fmla="*/ 42 w 81"/>
                <a:gd name="T55" fmla="*/ 46 h 66"/>
                <a:gd name="T56" fmla="*/ 46 w 81"/>
                <a:gd name="T57" fmla="*/ 48 h 66"/>
                <a:gd name="T58" fmla="*/ 49 w 81"/>
                <a:gd name="T59" fmla="*/ 52 h 66"/>
                <a:gd name="T60" fmla="*/ 54 w 81"/>
                <a:gd name="T61" fmla="*/ 55 h 66"/>
                <a:gd name="T62" fmla="*/ 58 w 81"/>
                <a:gd name="T63" fmla="*/ 58 h 66"/>
                <a:gd name="T64" fmla="*/ 63 w 81"/>
                <a:gd name="T65" fmla="*/ 61 h 66"/>
                <a:gd name="T66" fmla="*/ 67 w 81"/>
                <a:gd name="T67" fmla="*/ 63 h 66"/>
                <a:gd name="T68" fmla="*/ 72 w 81"/>
                <a:gd name="T69" fmla="*/ 65 h 66"/>
                <a:gd name="T70" fmla="*/ 76 w 81"/>
                <a:gd name="T71" fmla="*/ 65 h 66"/>
                <a:gd name="T72" fmla="*/ 78 w 81"/>
                <a:gd name="T73" fmla="*/ 60 h 66"/>
                <a:gd name="T74" fmla="*/ 80 w 81"/>
                <a:gd name="T75" fmla="*/ 55 h 66"/>
                <a:gd name="T76" fmla="*/ 80 w 81"/>
                <a:gd name="T77" fmla="*/ 51 h 66"/>
                <a:gd name="T78" fmla="*/ 76 w 81"/>
                <a:gd name="T79" fmla="*/ 46 h 66"/>
                <a:gd name="T80" fmla="*/ 73 w 81"/>
                <a:gd name="T81" fmla="*/ 42 h 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66"/>
                <a:gd name="T125" fmla="*/ 81 w 81"/>
                <a:gd name="T126" fmla="*/ 66 h 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66">
                  <a:moveTo>
                    <a:pt x="73" y="42"/>
                  </a:moveTo>
                  <a:lnTo>
                    <a:pt x="69" y="37"/>
                  </a:lnTo>
                  <a:lnTo>
                    <a:pt x="64" y="36"/>
                  </a:lnTo>
                  <a:lnTo>
                    <a:pt x="60" y="31"/>
                  </a:lnTo>
                  <a:lnTo>
                    <a:pt x="55" y="28"/>
                  </a:lnTo>
                  <a:lnTo>
                    <a:pt x="51" y="27"/>
                  </a:lnTo>
                  <a:lnTo>
                    <a:pt x="46" y="24"/>
                  </a:lnTo>
                  <a:lnTo>
                    <a:pt x="42" y="21"/>
                  </a:lnTo>
                  <a:lnTo>
                    <a:pt x="37" y="18"/>
                  </a:lnTo>
                  <a:lnTo>
                    <a:pt x="33" y="15"/>
                  </a:lnTo>
                  <a:lnTo>
                    <a:pt x="28" y="12"/>
                  </a:lnTo>
                  <a:lnTo>
                    <a:pt x="24" y="7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22"/>
                  </a:lnTo>
                  <a:lnTo>
                    <a:pt x="6" y="24"/>
                  </a:lnTo>
                  <a:lnTo>
                    <a:pt x="9" y="28"/>
                  </a:lnTo>
                  <a:lnTo>
                    <a:pt x="13" y="31"/>
                  </a:lnTo>
                  <a:lnTo>
                    <a:pt x="18" y="34"/>
                  </a:lnTo>
                  <a:lnTo>
                    <a:pt x="24" y="36"/>
                  </a:lnTo>
                  <a:lnTo>
                    <a:pt x="28" y="39"/>
                  </a:lnTo>
                  <a:lnTo>
                    <a:pt x="33" y="40"/>
                  </a:lnTo>
                  <a:lnTo>
                    <a:pt x="37" y="43"/>
                  </a:lnTo>
                  <a:lnTo>
                    <a:pt x="42" y="46"/>
                  </a:lnTo>
                  <a:lnTo>
                    <a:pt x="46" y="48"/>
                  </a:lnTo>
                  <a:lnTo>
                    <a:pt x="49" y="52"/>
                  </a:lnTo>
                  <a:lnTo>
                    <a:pt x="54" y="55"/>
                  </a:lnTo>
                  <a:lnTo>
                    <a:pt x="58" y="58"/>
                  </a:lnTo>
                  <a:lnTo>
                    <a:pt x="63" y="61"/>
                  </a:lnTo>
                  <a:lnTo>
                    <a:pt x="67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8" y="60"/>
                  </a:lnTo>
                  <a:lnTo>
                    <a:pt x="80" y="55"/>
                  </a:lnTo>
                  <a:lnTo>
                    <a:pt x="80" y="51"/>
                  </a:lnTo>
                  <a:lnTo>
                    <a:pt x="76" y="46"/>
                  </a:lnTo>
                  <a:lnTo>
                    <a:pt x="73" y="42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0" name="Freeform 56"/>
            <p:cNvSpPr>
              <a:spLocks/>
            </p:cNvSpPr>
            <p:nvPr/>
          </p:nvSpPr>
          <p:spPr bwMode="auto">
            <a:xfrm>
              <a:off x="565" y="1790"/>
              <a:ext cx="94" cy="102"/>
            </a:xfrm>
            <a:custGeom>
              <a:avLst/>
              <a:gdLst>
                <a:gd name="T0" fmla="*/ 35 w 94"/>
                <a:gd name="T1" fmla="*/ 83 h 102"/>
                <a:gd name="T2" fmla="*/ 25 w 94"/>
                <a:gd name="T3" fmla="*/ 98 h 102"/>
                <a:gd name="T4" fmla="*/ 20 w 94"/>
                <a:gd name="T5" fmla="*/ 99 h 102"/>
                <a:gd name="T6" fmla="*/ 15 w 94"/>
                <a:gd name="T7" fmla="*/ 98 h 102"/>
                <a:gd name="T8" fmla="*/ 10 w 94"/>
                <a:gd name="T9" fmla="*/ 98 h 102"/>
                <a:gd name="T10" fmla="*/ 7 w 94"/>
                <a:gd name="T11" fmla="*/ 94 h 102"/>
                <a:gd name="T12" fmla="*/ 3 w 94"/>
                <a:gd name="T13" fmla="*/ 90 h 102"/>
                <a:gd name="T14" fmla="*/ 2 w 94"/>
                <a:gd name="T15" fmla="*/ 86 h 102"/>
                <a:gd name="T16" fmla="*/ 1 w 94"/>
                <a:gd name="T17" fmla="*/ 81 h 102"/>
                <a:gd name="T18" fmla="*/ 0 w 94"/>
                <a:gd name="T19" fmla="*/ 77 h 102"/>
                <a:gd name="T20" fmla="*/ 2 w 94"/>
                <a:gd name="T21" fmla="*/ 72 h 102"/>
                <a:gd name="T22" fmla="*/ 5 w 94"/>
                <a:gd name="T23" fmla="*/ 69 h 102"/>
                <a:gd name="T24" fmla="*/ 7 w 94"/>
                <a:gd name="T25" fmla="*/ 63 h 102"/>
                <a:gd name="T26" fmla="*/ 11 w 94"/>
                <a:gd name="T27" fmla="*/ 58 h 102"/>
                <a:gd name="T28" fmla="*/ 12 w 94"/>
                <a:gd name="T29" fmla="*/ 53 h 102"/>
                <a:gd name="T30" fmla="*/ 14 w 94"/>
                <a:gd name="T31" fmla="*/ 48 h 102"/>
                <a:gd name="T32" fmla="*/ 17 w 94"/>
                <a:gd name="T33" fmla="*/ 42 h 102"/>
                <a:gd name="T34" fmla="*/ 20 w 94"/>
                <a:gd name="T35" fmla="*/ 37 h 102"/>
                <a:gd name="T36" fmla="*/ 23 w 94"/>
                <a:gd name="T37" fmla="*/ 32 h 102"/>
                <a:gd name="T38" fmla="*/ 25 w 94"/>
                <a:gd name="T39" fmla="*/ 27 h 102"/>
                <a:gd name="T40" fmla="*/ 29 w 94"/>
                <a:gd name="T41" fmla="*/ 22 h 102"/>
                <a:gd name="T42" fmla="*/ 32 w 94"/>
                <a:gd name="T43" fmla="*/ 19 h 102"/>
                <a:gd name="T44" fmla="*/ 36 w 94"/>
                <a:gd name="T45" fmla="*/ 14 h 102"/>
                <a:gd name="T46" fmla="*/ 40 w 94"/>
                <a:gd name="T47" fmla="*/ 11 h 102"/>
                <a:gd name="T48" fmla="*/ 44 w 94"/>
                <a:gd name="T49" fmla="*/ 6 h 102"/>
                <a:gd name="T50" fmla="*/ 47 w 94"/>
                <a:gd name="T51" fmla="*/ 2 h 102"/>
                <a:gd name="T52" fmla="*/ 51 w 94"/>
                <a:gd name="T53" fmla="*/ 0 h 102"/>
                <a:gd name="T54" fmla="*/ 55 w 94"/>
                <a:gd name="T55" fmla="*/ 0 h 102"/>
                <a:gd name="T56" fmla="*/ 61 w 94"/>
                <a:gd name="T57" fmla="*/ 2 h 102"/>
                <a:gd name="T58" fmla="*/ 63 w 94"/>
                <a:gd name="T59" fmla="*/ 6 h 102"/>
                <a:gd name="T60" fmla="*/ 64 w 94"/>
                <a:gd name="T61" fmla="*/ 10 h 102"/>
                <a:gd name="T62" fmla="*/ 66 w 94"/>
                <a:gd name="T63" fmla="*/ 16 h 102"/>
                <a:gd name="T64" fmla="*/ 67 w 94"/>
                <a:gd name="T65" fmla="*/ 20 h 102"/>
                <a:gd name="T66" fmla="*/ 68 w 94"/>
                <a:gd name="T67" fmla="*/ 25 h 102"/>
                <a:gd name="T68" fmla="*/ 69 w 94"/>
                <a:gd name="T69" fmla="*/ 29 h 102"/>
                <a:gd name="T70" fmla="*/ 70 w 94"/>
                <a:gd name="T71" fmla="*/ 34 h 102"/>
                <a:gd name="T72" fmla="*/ 69 w 94"/>
                <a:gd name="T73" fmla="*/ 38 h 102"/>
                <a:gd name="T74" fmla="*/ 71 w 94"/>
                <a:gd name="T75" fmla="*/ 42 h 102"/>
                <a:gd name="T76" fmla="*/ 71 w 94"/>
                <a:gd name="T77" fmla="*/ 47 h 102"/>
                <a:gd name="T78" fmla="*/ 72 w 94"/>
                <a:gd name="T79" fmla="*/ 51 h 102"/>
                <a:gd name="T80" fmla="*/ 73 w 94"/>
                <a:gd name="T81" fmla="*/ 56 h 102"/>
                <a:gd name="T82" fmla="*/ 74 w 94"/>
                <a:gd name="T83" fmla="*/ 60 h 102"/>
                <a:gd name="T84" fmla="*/ 77 w 94"/>
                <a:gd name="T85" fmla="*/ 64 h 102"/>
                <a:gd name="T86" fmla="*/ 81 w 94"/>
                <a:gd name="T87" fmla="*/ 67 h 102"/>
                <a:gd name="T88" fmla="*/ 85 w 94"/>
                <a:gd name="T89" fmla="*/ 71 h 102"/>
                <a:gd name="T90" fmla="*/ 87 w 94"/>
                <a:gd name="T91" fmla="*/ 75 h 102"/>
                <a:gd name="T92" fmla="*/ 89 w 94"/>
                <a:gd name="T93" fmla="*/ 80 h 102"/>
                <a:gd name="T94" fmla="*/ 92 w 94"/>
                <a:gd name="T95" fmla="*/ 84 h 102"/>
                <a:gd name="T96" fmla="*/ 93 w 94"/>
                <a:gd name="T97" fmla="*/ 88 h 102"/>
                <a:gd name="T98" fmla="*/ 92 w 94"/>
                <a:gd name="T99" fmla="*/ 93 h 102"/>
                <a:gd name="T100" fmla="*/ 89 w 94"/>
                <a:gd name="T101" fmla="*/ 96 h 102"/>
                <a:gd name="T102" fmla="*/ 85 w 94"/>
                <a:gd name="T103" fmla="*/ 99 h 102"/>
                <a:gd name="T104" fmla="*/ 81 w 94"/>
                <a:gd name="T105" fmla="*/ 101 h 102"/>
                <a:gd name="T106" fmla="*/ 75 w 94"/>
                <a:gd name="T107" fmla="*/ 98 h 102"/>
                <a:gd name="T108" fmla="*/ 70 w 94"/>
                <a:gd name="T109" fmla="*/ 96 h 102"/>
                <a:gd name="T110" fmla="*/ 66 w 94"/>
                <a:gd name="T111" fmla="*/ 92 h 102"/>
                <a:gd name="T112" fmla="*/ 62 w 94"/>
                <a:gd name="T113" fmla="*/ 89 h 102"/>
                <a:gd name="T114" fmla="*/ 57 w 94"/>
                <a:gd name="T115" fmla="*/ 87 h 102"/>
                <a:gd name="T116" fmla="*/ 52 w 94"/>
                <a:gd name="T117" fmla="*/ 85 h 102"/>
                <a:gd name="T118" fmla="*/ 48 w 94"/>
                <a:gd name="T119" fmla="*/ 85 h 102"/>
                <a:gd name="T120" fmla="*/ 43 w 94"/>
                <a:gd name="T121" fmla="*/ 84 h 102"/>
                <a:gd name="T122" fmla="*/ 38 w 94"/>
                <a:gd name="T123" fmla="*/ 84 h 102"/>
                <a:gd name="T124" fmla="*/ 35 w 94"/>
                <a:gd name="T125" fmla="*/ 83 h 1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4"/>
                <a:gd name="T190" fmla="*/ 0 h 102"/>
                <a:gd name="T191" fmla="*/ 94 w 94"/>
                <a:gd name="T192" fmla="*/ 102 h 1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4" h="102">
                  <a:moveTo>
                    <a:pt x="35" y="83"/>
                  </a:moveTo>
                  <a:lnTo>
                    <a:pt x="25" y="98"/>
                  </a:lnTo>
                  <a:lnTo>
                    <a:pt x="20" y="99"/>
                  </a:lnTo>
                  <a:lnTo>
                    <a:pt x="15" y="98"/>
                  </a:lnTo>
                  <a:lnTo>
                    <a:pt x="10" y="98"/>
                  </a:lnTo>
                  <a:lnTo>
                    <a:pt x="7" y="94"/>
                  </a:lnTo>
                  <a:lnTo>
                    <a:pt x="3" y="90"/>
                  </a:lnTo>
                  <a:lnTo>
                    <a:pt x="2" y="86"/>
                  </a:lnTo>
                  <a:lnTo>
                    <a:pt x="1" y="81"/>
                  </a:lnTo>
                  <a:lnTo>
                    <a:pt x="0" y="77"/>
                  </a:lnTo>
                  <a:lnTo>
                    <a:pt x="2" y="72"/>
                  </a:lnTo>
                  <a:lnTo>
                    <a:pt x="5" y="69"/>
                  </a:lnTo>
                  <a:lnTo>
                    <a:pt x="7" y="63"/>
                  </a:lnTo>
                  <a:lnTo>
                    <a:pt x="11" y="58"/>
                  </a:lnTo>
                  <a:lnTo>
                    <a:pt x="12" y="53"/>
                  </a:lnTo>
                  <a:lnTo>
                    <a:pt x="14" y="48"/>
                  </a:lnTo>
                  <a:lnTo>
                    <a:pt x="17" y="42"/>
                  </a:lnTo>
                  <a:lnTo>
                    <a:pt x="20" y="37"/>
                  </a:lnTo>
                  <a:lnTo>
                    <a:pt x="23" y="32"/>
                  </a:lnTo>
                  <a:lnTo>
                    <a:pt x="25" y="27"/>
                  </a:lnTo>
                  <a:lnTo>
                    <a:pt x="29" y="22"/>
                  </a:lnTo>
                  <a:lnTo>
                    <a:pt x="32" y="19"/>
                  </a:lnTo>
                  <a:lnTo>
                    <a:pt x="36" y="14"/>
                  </a:lnTo>
                  <a:lnTo>
                    <a:pt x="40" y="11"/>
                  </a:lnTo>
                  <a:lnTo>
                    <a:pt x="44" y="6"/>
                  </a:lnTo>
                  <a:lnTo>
                    <a:pt x="47" y="2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63" y="6"/>
                  </a:lnTo>
                  <a:lnTo>
                    <a:pt x="64" y="10"/>
                  </a:lnTo>
                  <a:lnTo>
                    <a:pt x="66" y="16"/>
                  </a:lnTo>
                  <a:lnTo>
                    <a:pt x="67" y="20"/>
                  </a:lnTo>
                  <a:lnTo>
                    <a:pt x="68" y="25"/>
                  </a:lnTo>
                  <a:lnTo>
                    <a:pt x="69" y="29"/>
                  </a:lnTo>
                  <a:lnTo>
                    <a:pt x="70" y="34"/>
                  </a:lnTo>
                  <a:lnTo>
                    <a:pt x="69" y="38"/>
                  </a:lnTo>
                  <a:lnTo>
                    <a:pt x="71" y="42"/>
                  </a:lnTo>
                  <a:lnTo>
                    <a:pt x="71" y="47"/>
                  </a:lnTo>
                  <a:lnTo>
                    <a:pt x="72" y="51"/>
                  </a:lnTo>
                  <a:lnTo>
                    <a:pt x="73" y="56"/>
                  </a:lnTo>
                  <a:lnTo>
                    <a:pt x="74" y="60"/>
                  </a:lnTo>
                  <a:lnTo>
                    <a:pt x="77" y="64"/>
                  </a:lnTo>
                  <a:lnTo>
                    <a:pt x="81" y="67"/>
                  </a:lnTo>
                  <a:lnTo>
                    <a:pt x="85" y="71"/>
                  </a:lnTo>
                  <a:lnTo>
                    <a:pt x="87" y="75"/>
                  </a:lnTo>
                  <a:lnTo>
                    <a:pt x="89" y="80"/>
                  </a:lnTo>
                  <a:lnTo>
                    <a:pt x="92" y="84"/>
                  </a:lnTo>
                  <a:lnTo>
                    <a:pt x="93" y="88"/>
                  </a:lnTo>
                  <a:lnTo>
                    <a:pt x="92" y="93"/>
                  </a:lnTo>
                  <a:lnTo>
                    <a:pt x="89" y="96"/>
                  </a:lnTo>
                  <a:lnTo>
                    <a:pt x="85" y="99"/>
                  </a:lnTo>
                  <a:lnTo>
                    <a:pt x="81" y="101"/>
                  </a:lnTo>
                  <a:lnTo>
                    <a:pt x="75" y="98"/>
                  </a:lnTo>
                  <a:lnTo>
                    <a:pt x="70" y="96"/>
                  </a:lnTo>
                  <a:lnTo>
                    <a:pt x="66" y="92"/>
                  </a:lnTo>
                  <a:lnTo>
                    <a:pt x="62" y="89"/>
                  </a:lnTo>
                  <a:lnTo>
                    <a:pt x="57" y="87"/>
                  </a:lnTo>
                  <a:lnTo>
                    <a:pt x="52" y="85"/>
                  </a:lnTo>
                  <a:lnTo>
                    <a:pt x="48" y="85"/>
                  </a:lnTo>
                  <a:lnTo>
                    <a:pt x="43" y="84"/>
                  </a:lnTo>
                  <a:lnTo>
                    <a:pt x="38" y="84"/>
                  </a:lnTo>
                  <a:lnTo>
                    <a:pt x="35" y="83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1" name="Freeform 57"/>
            <p:cNvSpPr>
              <a:spLocks/>
            </p:cNvSpPr>
            <p:nvPr/>
          </p:nvSpPr>
          <p:spPr bwMode="auto">
            <a:xfrm>
              <a:off x="640" y="1710"/>
              <a:ext cx="111" cy="106"/>
            </a:xfrm>
            <a:custGeom>
              <a:avLst/>
              <a:gdLst>
                <a:gd name="T0" fmla="*/ 85 w 111"/>
                <a:gd name="T1" fmla="*/ 0 h 106"/>
                <a:gd name="T2" fmla="*/ 76 w 111"/>
                <a:gd name="T3" fmla="*/ 0 h 106"/>
                <a:gd name="T4" fmla="*/ 67 w 111"/>
                <a:gd name="T5" fmla="*/ 0 h 106"/>
                <a:gd name="T6" fmla="*/ 58 w 111"/>
                <a:gd name="T7" fmla="*/ 6 h 106"/>
                <a:gd name="T8" fmla="*/ 49 w 111"/>
                <a:gd name="T9" fmla="*/ 12 h 106"/>
                <a:gd name="T10" fmla="*/ 40 w 111"/>
                <a:gd name="T11" fmla="*/ 16 h 106"/>
                <a:gd name="T12" fmla="*/ 31 w 111"/>
                <a:gd name="T13" fmla="*/ 24 h 106"/>
                <a:gd name="T14" fmla="*/ 22 w 111"/>
                <a:gd name="T15" fmla="*/ 30 h 106"/>
                <a:gd name="T16" fmla="*/ 13 w 111"/>
                <a:gd name="T17" fmla="*/ 39 h 106"/>
                <a:gd name="T18" fmla="*/ 6 w 111"/>
                <a:gd name="T19" fmla="*/ 46 h 106"/>
                <a:gd name="T20" fmla="*/ 0 w 111"/>
                <a:gd name="T21" fmla="*/ 55 h 106"/>
                <a:gd name="T22" fmla="*/ 0 w 111"/>
                <a:gd name="T23" fmla="*/ 64 h 106"/>
                <a:gd name="T24" fmla="*/ 6 w 111"/>
                <a:gd name="T25" fmla="*/ 72 h 106"/>
                <a:gd name="T26" fmla="*/ 15 w 111"/>
                <a:gd name="T27" fmla="*/ 75 h 106"/>
                <a:gd name="T28" fmla="*/ 24 w 111"/>
                <a:gd name="T29" fmla="*/ 76 h 106"/>
                <a:gd name="T30" fmla="*/ 33 w 111"/>
                <a:gd name="T31" fmla="*/ 76 h 106"/>
                <a:gd name="T32" fmla="*/ 43 w 111"/>
                <a:gd name="T33" fmla="*/ 76 h 106"/>
                <a:gd name="T34" fmla="*/ 54 w 111"/>
                <a:gd name="T35" fmla="*/ 78 h 106"/>
                <a:gd name="T36" fmla="*/ 63 w 111"/>
                <a:gd name="T37" fmla="*/ 79 h 106"/>
                <a:gd name="T38" fmla="*/ 72 w 111"/>
                <a:gd name="T39" fmla="*/ 84 h 106"/>
                <a:gd name="T40" fmla="*/ 79 w 111"/>
                <a:gd name="T41" fmla="*/ 91 h 106"/>
                <a:gd name="T42" fmla="*/ 84 w 111"/>
                <a:gd name="T43" fmla="*/ 100 h 106"/>
                <a:gd name="T44" fmla="*/ 93 w 111"/>
                <a:gd name="T45" fmla="*/ 105 h 106"/>
                <a:gd name="T46" fmla="*/ 103 w 111"/>
                <a:gd name="T47" fmla="*/ 105 h 106"/>
                <a:gd name="T48" fmla="*/ 110 w 111"/>
                <a:gd name="T49" fmla="*/ 96 h 106"/>
                <a:gd name="T50" fmla="*/ 110 w 111"/>
                <a:gd name="T51" fmla="*/ 85 h 106"/>
                <a:gd name="T52" fmla="*/ 105 w 111"/>
                <a:gd name="T53" fmla="*/ 76 h 106"/>
                <a:gd name="T54" fmla="*/ 99 w 111"/>
                <a:gd name="T55" fmla="*/ 69 h 106"/>
                <a:gd name="T56" fmla="*/ 94 w 111"/>
                <a:gd name="T57" fmla="*/ 58 h 106"/>
                <a:gd name="T58" fmla="*/ 94 w 111"/>
                <a:gd name="T59" fmla="*/ 48 h 106"/>
                <a:gd name="T60" fmla="*/ 94 w 111"/>
                <a:gd name="T61" fmla="*/ 39 h 106"/>
                <a:gd name="T62" fmla="*/ 94 w 111"/>
                <a:gd name="T63" fmla="*/ 28 h 106"/>
                <a:gd name="T64" fmla="*/ 94 w 111"/>
                <a:gd name="T65" fmla="*/ 19 h 106"/>
                <a:gd name="T66" fmla="*/ 93 w 111"/>
                <a:gd name="T67" fmla="*/ 10 h 106"/>
                <a:gd name="T68" fmla="*/ 87 w 111"/>
                <a:gd name="T69" fmla="*/ 4 h 1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1"/>
                <a:gd name="T106" fmla="*/ 0 h 106"/>
                <a:gd name="T107" fmla="*/ 111 w 111"/>
                <a:gd name="T108" fmla="*/ 106 h 1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1" h="106">
                  <a:moveTo>
                    <a:pt x="87" y="4"/>
                  </a:moveTo>
                  <a:lnTo>
                    <a:pt x="85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3" y="4"/>
                  </a:lnTo>
                  <a:lnTo>
                    <a:pt x="58" y="6"/>
                  </a:lnTo>
                  <a:lnTo>
                    <a:pt x="54" y="9"/>
                  </a:lnTo>
                  <a:lnTo>
                    <a:pt x="49" y="12"/>
                  </a:lnTo>
                  <a:lnTo>
                    <a:pt x="45" y="15"/>
                  </a:lnTo>
                  <a:lnTo>
                    <a:pt x="40" y="16"/>
                  </a:lnTo>
                  <a:lnTo>
                    <a:pt x="36" y="21"/>
                  </a:lnTo>
                  <a:lnTo>
                    <a:pt x="31" y="24"/>
                  </a:lnTo>
                  <a:lnTo>
                    <a:pt x="27" y="27"/>
                  </a:lnTo>
                  <a:lnTo>
                    <a:pt x="22" y="30"/>
                  </a:lnTo>
                  <a:lnTo>
                    <a:pt x="18" y="34"/>
                  </a:lnTo>
                  <a:lnTo>
                    <a:pt x="13" y="39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3" y="51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1" y="69"/>
                  </a:lnTo>
                  <a:lnTo>
                    <a:pt x="6" y="72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5"/>
                  </a:lnTo>
                  <a:lnTo>
                    <a:pt x="24" y="76"/>
                  </a:lnTo>
                  <a:lnTo>
                    <a:pt x="28" y="76"/>
                  </a:lnTo>
                  <a:lnTo>
                    <a:pt x="33" y="76"/>
                  </a:lnTo>
                  <a:lnTo>
                    <a:pt x="37" y="76"/>
                  </a:lnTo>
                  <a:lnTo>
                    <a:pt x="43" y="76"/>
                  </a:lnTo>
                  <a:lnTo>
                    <a:pt x="49" y="76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3" y="79"/>
                  </a:lnTo>
                  <a:lnTo>
                    <a:pt x="67" y="81"/>
                  </a:lnTo>
                  <a:lnTo>
                    <a:pt x="72" y="84"/>
                  </a:lnTo>
                  <a:lnTo>
                    <a:pt x="76" y="87"/>
                  </a:lnTo>
                  <a:lnTo>
                    <a:pt x="79" y="91"/>
                  </a:lnTo>
                  <a:lnTo>
                    <a:pt x="81" y="96"/>
                  </a:lnTo>
                  <a:lnTo>
                    <a:pt x="84" y="100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9" y="105"/>
                  </a:lnTo>
                  <a:lnTo>
                    <a:pt x="103" y="105"/>
                  </a:lnTo>
                  <a:lnTo>
                    <a:pt x="108" y="100"/>
                  </a:lnTo>
                  <a:lnTo>
                    <a:pt x="110" y="96"/>
                  </a:lnTo>
                  <a:lnTo>
                    <a:pt x="110" y="91"/>
                  </a:lnTo>
                  <a:lnTo>
                    <a:pt x="110" y="85"/>
                  </a:lnTo>
                  <a:lnTo>
                    <a:pt x="106" y="81"/>
                  </a:lnTo>
                  <a:lnTo>
                    <a:pt x="105" y="76"/>
                  </a:lnTo>
                  <a:lnTo>
                    <a:pt x="100" y="73"/>
                  </a:lnTo>
                  <a:lnTo>
                    <a:pt x="99" y="69"/>
                  </a:lnTo>
                  <a:lnTo>
                    <a:pt x="96" y="64"/>
                  </a:lnTo>
                  <a:lnTo>
                    <a:pt x="94" y="58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3"/>
                  </a:lnTo>
                  <a:lnTo>
                    <a:pt x="94" y="39"/>
                  </a:lnTo>
                  <a:lnTo>
                    <a:pt x="94" y="34"/>
                  </a:lnTo>
                  <a:lnTo>
                    <a:pt x="94" y="28"/>
                  </a:lnTo>
                  <a:lnTo>
                    <a:pt x="94" y="24"/>
                  </a:lnTo>
                  <a:lnTo>
                    <a:pt x="94" y="19"/>
                  </a:lnTo>
                  <a:lnTo>
                    <a:pt x="94" y="15"/>
                  </a:lnTo>
                  <a:lnTo>
                    <a:pt x="93" y="10"/>
                  </a:lnTo>
                  <a:lnTo>
                    <a:pt x="88" y="6"/>
                  </a:lnTo>
                  <a:lnTo>
                    <a:pt x="87" y="4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2" name="Freeform 58"/>
            <p:cNvSpPr>
              <a:spLocks/>
            </p:cNvSpPr>
            <p:nvPr/>
          </p:nvSpPr>
          <p:spPr bwMode="auto">
            <a:xfrm>
              <a:off x="750" y="1657"/>
              <a:ext cx="122" cy="97"/>
            </a:xfrm>
            <a:custGeom>
              <a:avLst/>
              <a:gdLst>
                <a:gd name="T0" fmla="*/ 113 w 122"/>
                <a:gd name="T1" fmla="*/ 3 h 97"/>
                <a:gd name="T2" fmla="*/ 104 w 122"/>
                <a:gd name="T3" fmla="*/ 1 h 97"/>
                <a:gd name="T4" fmla="*/ 94 w 122"/>
                <a:gd name="T5" fmla="*/ 0 h 97"/>
                <a:gd name="T6" fmla="*/ 83 w 122"/>
                <a:gd name="T7" fmla="*/ 0 h 97"/>
                <a:gd name="T8" fmla="*/ 74 w 122"/>
                <a:gd name="T9" fmla="*/ 0 h 97"/>
                <a:gd name="T10" fmla="*/ 65 w 122"/>
                <a:gd name="T11" fmla="*/ 1 h 97"/>
                <a:gd name="T12" fmla="*/ 55 w 122"/>
                <a:gd name="T13" fmla="*/ 7 h 97"/>
                <a:gd name="T14" fmla="*/ 44 w 122"/>
                <a:gd name="T15" fmla="*/ 12 h 97"/>
                <a:gd name="T16" fmla="*/ 35 w 122"/>
                <a:gd name="T17" fmla="*/ 16 h 97"/>
                <a:gd name="T18" fmla="*/ 26 w 122"/>
                <a:gd name="T19" fmla="*/ 18 h 97"/>
                <a:gd name="T20" fmla="*/ 17 w 122"/>
                <a:gd name="T21" fmla="*/ 22 h 97"/>
                <a:gd name="T22" fmla="*/ 8 w 122"/>
                <a:gd name="T23" fmla="*/ 25 h 97"/>
                <a:gd name="T24" fmla="*/ 1 w 122"/>
                <a:gd name="T25" fmla="*/ 33 h 97"/>
                <a:gd name="T26" fmla="*/ 0 w 122"/>
                <a:gd name="T27" fmla="*/ 42 h 97"/>
                <a:gd name="T28" fmla="*/ 8 w 122"/>
                <a:gd name="T29" fmla="*/ 46 h 97"/>
                <a:gd name="T30" fmla="*/ 17 w 122"/>
                <a:gd name="T31" fmla="*/ 46 h 97"/>
                <a:gd name="T32" fmla="*/ 26 w 122"/>
                <a:gd name="T33" fmla="*/ 48 h 97"/>
                <a:gd name="T34" fmla="*/ 35 w 122"/>
                <a:gd name="T35" fmla="*/ 49 h 97"/>
                <a:gd name="T36" fmla="*/ 44 w 122"/>
                <a:gd name="T37" fmla="*/ 49 h 97"/>
                <a:gd name="T38" fmla="*/ 53 w 122"/>
                <a:gd name="T39" fmla="*/ 52 h 97"/>
                <a:gd name="T40" fmla="*/ 61 w 122"/>
                <a:gd name="T41" fmla="*/ 60 h 97"/>
                <a:gd name="T42" fmla="*/ 67 w 122"/>
                <a:gd name="T43" fmla="*/ 69 h 97"/>
                <a:gd name="T44" fmla="*/ 70 w 122"/>
                <a:gd name="T45" fmla="*/ 78 h 97"/>
                <a:gd name="T46" fmla="*/ 73 w 122"/>
                <a:gd name="T47" fmla="*/ 87 h 97"/>
                <a:gd name="T48" fmla="*/ 77 w 122"/>
                <a:gd name="T49" fmla="*/ 94 h 97"/>
                <a:gd name="T50" fmla="*/ 86 w 122"/>
                <a:gd name="T51" fmla="*/ 96 h 97"/>
                <a:gd name="T52" fmla="*/ 94 w 122"/>
                <a:gd name="T53" fmla="*/ 88 h 97"/>
                <a:gd name="T54" fmla="*/ 97 w 122"/>
                <a:gd name="T55" fmla="*/ 78 h 97"/>
                <a:gd name="T56" fmla="*/ 97 w 122"/>
                <a:gd name="T57" fmla="*/ 69 h 97"/>
                <a:gd name="T58" fmla="*/ 97 w 122"/>
                <a:gd name="T59" fmla="*/ 60 h 97"/>
                <a:gd name="T60" fmla="*/ 97 w 122"/>
                <a:gd name="T61" fmla="*/ 51 h 97"/>
                <a:gd name="T62" fmla="*/ 95 w 122"/>
                <a:gd name="T63" fmla="*/ 42 h 97"/>
                <a:gd name="T64" fmla="*/ 94 w 122"/>
                <a:gd name="T65" fmla="*/ 31 h 97"/>
                <a:gd name="T66" fmla="*/ 98 w 122"/>
                <a:gd name="T67" fmla="*/ 22 h 97"/>
                <a:gd name="T68" fmla="*/ 107 w 122"/>
                <a:gd name="T69" fmla="*/ 21 h 97"/>
                <a:gd name="T70" fmla="*/ 116 w 122"/>
                <a:gd name="T71" fmla="*/ 18 h 97"/>
                <a:gd name="T72" fmla="*/ 121 w 122"/>
                <a:gd name="T73" fmla="*/ 10 h 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2"/>
                <a:gd name="T112" fmla="*/ 0 h 97"/>
                <a:gd name="T113" fmla="*/ 122 w 122"/>
                <a:gd name="T114" fmla="*/ 97 h 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2" h="97">
                  <a:moveTo>
                    <a:pt x="121" y="9"/>
                  </a:moveTo>
                  <a:lnTo>
                    <a:pt x="113" y="3"/>
                  </a:lnTo>
                  <a:lnTo>
                    <a:pt x="109" y="1"/>
                  </a:lnTo>
                  <a:lnTo>
                    <a:pt x="104" y="1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5" y="1"/>
                  </a:lnTo>
                  <a:lnTo>
                    <a:pt x="61" y="3"/>
                  </a:lnTo>
                  <a:lnTo>
                    <a:pt x="55" y="7"/>
                  </a:lnTo>
                  <a:lnTo>
                    <a:pt x="50" y="10"/>
                  </a:lnTo>
                  <a:lnTo>
                    <a:pt x="44" y="12"/>
                  </a:lnTo>
                  <a:lnTo>
                    <a:pt x="40" y="13"/>
                  </a:lnTo>
                  <a:lnTo>
                    <a:pt x="35" y="16"/>
                  </a:lnTo>
                  <a:lnTo>
                    <a:pt x="31" y="16"/>
                  </a:lnTo>
                  <a:lnTo>
                    <a:pt x="26" y="18"/>
                  </a:lnTo>
                  <a:lnTo>
                    <a:pt x="22" y="19"/>
                  </a:lnTo>
                  <a:lnTo>
                    <a:pt x="17" y="22"/>
                  </a:lnTo>
                  <a:lnTo>
                    <a:pt x="13" y="24"/>
                  </a:lnTo>
                  <a:lnTo>
                    <a:pt x="8" y="25"/>
                  </a:lnTo>
                  <a:lnTo>
                    <a:pt x="4" y="28"/>
                  </a:lnTo>
                  <a:lnTo>
                    <a:pt x="1" y="33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4" y="45"/>
                  </a:lnTo>
                  <a:lnTo>
                    <a:pt x="8" y="46"/>
                  </a:lnTo>
                  <a:lnTo>
                    <a:pt x="13" y="46"/>
                  </a:lnTo>
                  <a:lnTo>
                    <a:pt x="17" y="46"/>
                  </a:lnTo>
                  <a:lnTo>
                    <a:pt x="22" y="46"/>
                  </a:lnTo>
                  <a:lnTo>
                    <a:pt x="26" y="48"/>
                  </a:lnTo>
                  <a:lnTo>
                    <a:pt x="31" y="49"/>
                  </a:lnTo>
                  <a:lnTo>
                    <a:pt x="35" y="49"/>
                  </a:lnTo>
                  <a:lnTo>
                    <a:pt x="40" y="49"/>
                  </a:lnTo>
                  <a:lnTo>
                    <a:pt x="44" y="49"/>
                  </a:lnTo>
                  <a:lnTo>
                    <a:pt x="49" y="51"/>
                  </a:lnTo>
                  <a:lnTo>
                    <a:pt x="53" y="52"/>
                  </a:lnTo>
                  <a:lnTo>
                    <a:pt x="56" y="57"/>
                  </a:lnTo>
                  <a:lnTo>
                    <a:pt x="61" y="60"/>
                  </a:lnTo>
                  <a:lnTo>
                    <a:pt x="64" y="64"/>
                  </a:lnTo>
                  <a:lnTo>
                    <a:pt x="67" y="69"/>
                  </a:lnTo>
                  <a:lnTo>
                    <a:pt x="68" y="73"/>
                  </a:lnTo>
                  <a:lnTo>
                    <a:pt x="70" y="78"/>
                  </a:lnTo>
                  <a:lnTo>
                    <a:pt x="71" y="82"/>
                  </a:lnTo>
                  <a:lnTo>
                    <a:pt x="73" y="87"/>
                  </a:lnTo>
                  <a:lnTo>
                    <a:pt x="73" y="91"/>
                  </a:lnTo>
                  <a:lnTo>
                    <a:pt x="77" y="94"/>
                  </a:lnTo>
                  <a:lnTo>
                    <a:pt x="82" y="96"/>
                  </a:lnTo>
                  <a:lnTo>
                    <a:pt x="86" y="96"/>
                  </a:lnTo>
                  <a:lnTo>
                    <a:pt x="91" y="93"/>
                  </a:lnTo>
                  <a:lnTo>
                    <a:pt x="94" y="88"/>
                  </a:lnTo>
                  <a:lnTo>
                    <a:pt x="95" y="84"/>
                  </a:lnTo>
                  <a:lnTo>
                    <a:pt x="97" y="78"/>
                  </a:lnTo>
                  <a:lnTo>
                    <a:pt x="97" y="73"/>
                  </a:lnTo>
                  <a:lnTo>
                    <a:pt x="97" y="69"/>
                  </a:lnTo>
                  <a:lnTo>
                    <a:pt x="97" y="64"/>
                  </a:lnTo>
                  <a:lnTo>
                    <a:pt x="97" y="60"/>
                  </a:lnTo>
                  <a:lnTo>
                    <a:pt x="97" y="55"/>
                  </a:lnTo>
                  <a:lnTo>
                    <a:pt x="97" y="51"/>
                  </a:lnTo>
                  <a:lnTo>
                    <a:pt x="97" y="46"/>
                  </a:lnTo>
                  <a:lnTo>
                    <a:pt x="95" y="42"/>
                  </a:lnTo>
                  <a:lnTo>
                    <a:pt x="94" y="37"/>
                  </a:lnTo>
                  <a:lnTo>
                    <a:pt x="94" y="31"/>
                  </a:lnTo>
                  <a:lnTo>
                    <a:pt x="94" y="27"/>
                  </a:lnTo>
                  <a:lnTo>
                    <a:pt x="98" y="22"/>
                  </a:lnTo>
                  <a:lnTo>
                    <a:pt x="103" y="22"/>
                  </a:lnTo>
                  <a:lnTo>
                    <a:pt x="107" y="21"/>
                  </a:lnTo>
                  <a:lnTo>
                    <a:pt x="112" y="21"/>
                  </a:lnTo>
                  <a:lnTo>
                    <a:pt x="116" y="18"/>
                  </a:lnTo>
                  <a:lnTo>
                    <a:pt x="121" y="15"/>
                  </a:lnTo>
                  <a:lnTo>
                    <a:pt x="121" y="10"/>
                  </a:lnTo>
                  <a:lnTo>
                    <a:pt x="121" y="9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3" name="Freeform 59"/>
            <p:cNvSpPr>
              <a:spLocks/>
            </p:cNvSpPr>
            <p:nvPr/>
          </p:nvSpPr>
          <p:spPr bwMode="auto">
            <a:xfrm>
              <a:off x="888" y="1650"/>
              <a:ext cx="104" cy="92"/>
            </a:xfrm>
            <a:custGeom>
              <a:avLst/>
              <a:gdLst>
                <a:gd name="T0" fmla="*/ 100 w 104"/>
                <a:gd name="T1" fmla="*/ 7 h 92"/>
                <a:gd name="T2" fmla="*/ 91 w 104"/>
                <a:gd name="T3" fmla="*/ 2 h 92"/>
                <a:gd name="T4" fmla="*/ 82 w 104"/>
                <a:gd name="T5" fmla="*/ 0 h 92"/>
                <a:gd name="T6" fmla="*/ 71 w 104"/>
                <a:gd name="T7" fmla="*/ 0 h 92"/>
                <a:gd name="T8" fmla="*/ 62 w 104"/>
                <a:gd name="T9" fmla="*/ 0 h 92"/>
                <a:gd name="T10" fmla="*/ 52 w 104"/>
                <a:gd name="T11" fmla="*/ 0 h 92"/>
                <a:gd name="T12" fmla="*/ 43 w 104"/>
                <a:gd name="T13" fmla="*/ 0 h 92"/>
                <a:gd name="T14" fmla="*/ 32 w 104"/>
                <a:gd name="T15" fmla="*/ 0 h 92"/>
                <a:gd name="T16" fmla="*/ 23 w 104"/>
                <a:gd name="T17" fmla="*/ 0 h 92"/>
                <a:gd name="T18" fmla="*/ 14 w 104"/>
                <a:gd name="T19" fmla="*/ 0 h 92"/>
                <a:gd name="T20" fmla="*/ 5 w 104"/>
                <a:gd name="T21" fmla="*/ 4 h 92"/>
                <a:gd name="T22" fmla="*/ 0 w 104"/>
                <a:gd name="T23" fmla="*/ 13 h 92"/>
                <a:gd name="T24" fmla="*/ 4 w 104"/>
                <a:gd name="T25" fmla="*/ 20 h 92"/>
                <a:gd name="T26" fmla="*/ 13 w 104"/>
                <a:gd name="T27" fmla="*/ 23 h 92"/>
                <a:gd name="T28" fmla="*/ 22 w 104"/>
                <a:gd name="T29" fmla="*/ 28 h 92"/>
                <a:gd name="T30" fmla="*/ 31 w 104"/>
                <a:gd name="T31" fmla="*/ 31 h 92"/>
                <a:gd name="T32" fmla="*/ 35 w 104"/>
                <a:gd name="T33" fmla="*/ 40 h 92"/>
                <a:gd name="T34" fmla="*/ 37 w 104"/>
                <a:gd name="T35" fmla="*/ 49 h 92"/>
                <a:gd name="T36" fmla="*/ 37 w 104"/>
                <a:gd name="T37" fmla="*/ 58 h 92"/>
                <a:gd name="T38" fmla="*/ 32 w 104"/>
                <a:gd name="T39" fmla="*/ 68 h 92"/>
                <a:gd name="T40" fmla="*/ 28 w 104"/>
                <a:gd name="T41" fmla="*/ 79 h 92"/>
                <a:gd name="T42" fmla="*/ 28 w 104"/>
                <a:gd name="T43" fmla="*/ 88 h 92"/>
                <a:gd name="T44" fmla="*/ 37 w 104"/>
                <a:gd name="T45" fmla="*/ 91 h 92"/>
                <a:gd name="T46" fmla="*/ 46 w 104"/>
                <a:gd name="T47" fmla="*/ 91 h 92"/>
                <a:gd name="T48" fmla="*/ 55 w 104"/>
                <a:gd name="T49" fmla="*/ 88 h 92"/>
                <a:gd name="T50" fmla="*/ 62 w 104"/>
                <a:gd name="T51" fmla="*/ 79 h 92"/>
                <a:gd name="T52" fmla="*/ 67 w 104"/>
                <a:gd name="T53" fmla="*/ 70 h 92"/>
                <a:gd name="T54" fmla="*/ 70 w 104"/>
                <a:gd name="T55" fmla="*/ 61 h 92"/>
                <a:gd name="T56" fmla="*/ 71 w 104"/>
                <a:gd name="T57" fmla="*/ 50 h 92"/>
                <a:gd name="T58" fmla="*/ 77 w 104"/>
                <a:gd name="T59" fmla="*/ 41 h 92"/>
                <a:gd name="T60" fmla="*/ 86 w 104"/>
                <a:gd name="T61" fmla="*/ 37 h 92"/>
                <a:gd name="T62" fmla="*/ 95 w 104"/>
                <a:gd name="T63" fmla="*/ 32 h 92"/>
                <a:gd name="T64" fmla="*/ 101 w 104"/>
                <a:gd name="T65" fmla="*/ 23 h 92"/>
                <a:gd name="T66" fmla="*/ 103 w 104"/>
                <a:gd name="T67" fmla="*/ 16 h 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92"/>
                <a:gd name="T104" fmla="*/ 104 w 104"/>
                <a:gd name="T105" fmla="*/ 92 h 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92">
                  <a:moveTo>
                    <a:pt x="103" y="16"/>
                  </a:moveTo>
                  <a:lnTo>
                    <a:pt x="100" y="7"/>
                  </a:lnTo>
                  <a:lnTo>
                    <a:pt x="95" y="5"/>
                  </a:lnTo>
                  <a:lnTo>
                    <a:pt x="91" y="2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3" y="23"/>
                  </a:lnTo>
                  <a:lnTo>
                    <a:pt x="17" y="26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1" y="31"/>
                  </a:lnTo>
                  <a:lnTo>
                    <a:pt x="34" y="35"/>
                  </a:lnTo>
                  <a:lnTo>
                    <a:pt x="35" y="40"/>
                  </a:lnTo>
                  <a:lnTo>
                    <a:pt x="37" y="44"/>
                  </a:lnTo>
                  <a:lnTo>
                    <a:pt x="37" y="49"/>
                  </a:lnTo>
                  <a:lnTo>
                    <a:pt x="37" y="53"/>
                  </a:lnTo>
                  <a:lnTo>
                    <a:pt x="37" y="58"/>
                  </a:lnTo>
                  <a:lnTo>
                    <a:pt x="34" y="64"/>
                  </a:lnTo>
                  <a:lnTo>
                    <a:pt x="32" y="68"/>
                  </a:lnTo>
                  <a:lnTo>
                    <a:pt x="29" y="73"/>
                  </a:lnTo>
                  <a:lnTo>
                    <a:pt x="28" y="79"/>
                  </a:lnTo>
                  <a:lnTo>
                    <a:pt x="28" y="83"/>
                  </a:lnTo>
                  <a:lnTo>
                    <a:pt x="28" y="88"/>
                  </a:lnTo>
                  <a:lnTo>
                    <a:pt x="32" y="91"/>
                  </a:lnTo>
                  <a:lnTo>
                    <a:pt x="37" y="91"/>
                  </a:lnTo>
                  <a:lnTo>
                    <a:pt x="41" y="91"/>
                  </a:lnTo>
                  <a:lnTo>
                    <a:pt x="46" y="91"/>
                  </a:lnTo>
                  <a:lnTo>
                    <a:pt x="50" y="89"/>
                  </a:lnTo>
                  <a:lnTo>
                    <a:pt x="55" y="88"/>
                  </a:lnTo>
                  <a:lnTo>
                    <a:pt x="59" y="83"/>
                  </a:lnTo>
                  <a:lnTo>
                    <a:pt x="62" y="79"/>
                  </a:lnTo>
                  <a:lnTo>
                    <a:pt x="65" y="74"/>
                  </a:lnTo>
                  <a:lnTo>
                    <a:pt x="67" y="70"/>
                  </a:lnTo>
                  <a:lnTo>
                    <a:pt x="70" y="65"/>
                  </a:lnTo>
                  <a:lnTo>
                    <a:pt x="70" y="61"/>
                  </a:lnTo>
                  <a:lnTo>
                    <a:pt x="70" y="56"/>
                  </a:lnTo>
                  <a:lnTo>
                    <a:pt x="71" y="50"/>
                  </a:lnTo>
                  <a:lnTo>
                    <a:pt x="73" y="46"/>
                  </a:lnTo>
                  <a:lnTo>
                    <a:pt x="77" y="41"/>
                  </a:lnTo>
                  <a:lnTo>
                    <a:pt x="82" y="38"/>
                  </a:lnTo>
                  <a:lnTo>
                    <a:pt x="86" y="37"/>
                  </a:lnTo>
                  <a:lnTo>
                    <a:pt x="91" y="35"/>
                  </a:lnTo>
                  <a:lnTo>
                    <a:pt x="95" y="32"/>
                  </a:lnTo>
                  <a:lnTo>
                    <a:pt x="98" y="28"/>
                  </a:lnTo>
                  <a:lnTo>
                    <a:pt x="101" y="23"/>
                  </a:lnTo>
                  <a:lnTo>
                    <a:pt x="103" y="19"/>
                  </a:lnTo>
                  <a:lnTo>
                    <a:pt x="103" y="16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4" name="Freeform 60"/>
            <p:cNvSpPr>
              <a:spLocks/>
            </p:cNvSpPr>
            <p:nvPr/>
          </p:nvSpPr>
          <p:spPr bwMode="auto">
            <a:xfrm>
              <a:off x="1017" y="1666"/>
              <a:ext cx="95" cy="103"/>
            </a:xfrm>
            <a:custGeom>
              <a:avLst/>
              <a:gdLst>
                <a:gd name="T0" fmla="*/ 94 w 95"/>
                <a:gd name="T1" fmla="*/ 48 h 103"/>
                <a:gd name="T2" fmla="*/ 92 w 95"/>
                <a:gd name="T3" fmla="*/ 39 h 103"/>
                <a:gd name="T4" fmla="*/ 88 w 95"/>
                <a:gd name="T5" fmla="*/ 34 h 103"/>
                <a:gd name="T6" fmla="*/ 83 w 95"/>
                <a:gd name="T7" fmla="*/ 31 h 103"/>
                <a:gd name="T8" fmla="*/ 77 w 95"/>
                <a:gd name="T9" fmla="*/ 28 h 103"/>
                <a:gd name="T10" fmla="*/ 71 w 95"/>
                <a:gd name="T11" fmla="*/ 24 h 103"/>
                <a:gd name="T12" fmla="*/ 65 w 95"/>
                <a:gd name="T13" fmla="*/ 19 h 103"/>
                <a:gd name="T14" fmla="*/ 61 w 95"/>
                <a:gd name="T15" fmla="*/ 16 h 103"/>
                <a:gd name="T16" fmla="*/ 56 w 95"/>
                <a:gd name="T17" fmla="*/ 13 h 103"/>
                <a:gd name="T18" fmla="*/ 52 w 95"/>
                <a:gd name="T19" fmla="*/ 10 h 103"/>
                <a:gd name="T20" fmla="*/ 46 w 95"/>
                <a:gd name="T21" fmla="*/ 7 h 103"/>
                <a:gd name="T22" fmla="*/ 40 w 95"/>
                <a:gd name="T23" fmla="*/ 6 h 103"/>
                <a:gd name="T24" fmla="*/ 35 w 95"/>
                <a:gd name="T25" fmla="*/ 4 h 103"/>
                <a:gd name="T26" fmla="*/ 31 w 95"/>
                <a:gd name="T27" fmla="*/ 4 h 103"/>
                <a:gd name="T28" fmla="*/ 26 w 95"/>
                <a:gd name="T29" fmla="*/ 3 h 103"/>
                <a:gd name="T30" fmla="*/ 20 w 95"/>
                <a:gd name="T31" fmla="*/ 1 h 103"/>
                <a:gd name="T32" fmla="*/ 16 w 95"/>
                <a:gd name="T33" fmla="*/ 0 h 103"/>
                <a:gd name="T34" fmla="*/ 11 w 95"/>
                <a:gd name="T35" fmla="*/ 0 h 103"/>
                <a:gd name="T36" fmla="*/ 7 w 95"/>
                <a:gd name="T37" fmla="*/ 0 h 103"/>
                <a:gd name="T38" fmla="*/ 2 w 95"/>
                <a:gd name="T39" fmla="*/ 1 h 103"/>
                <a:gd name="T40" fmla="*/ 0 w 95"/>
                <a:gd name="T41" fmla="*/ 6 h 103"/>
                <a:gd name="T42" fmla="*/ 0 w 95"/>
                <a:gd name="T43" fmla="*/ 10 h 103"/>
                <a:gd name="T44" fmla="*/ 0 w 95"/>
                <a:gd name="T45" fmla="*/ 15 h 103"/>
                <a:gd name="T46" fmla="*/ 0 w 95"/>
                <a:gd name="T47" fmla="*/ 21 h 103"/>
                <a:gd name="T48" fmla="*/ 0 w 95"/>
                <a:gd name="T49" fmla="*/ 25 h 103"/>
                <a:gd name="T50" fmla="*/ 4 w 95"/>
                <a:gd name="T51" fmla="*/ 28 h 103"/>
                <a:gd name="T52" fmla="*/ 8 w 95"/>
                <a:gd name="T53" fmla="*/ 31 h 103"/>
                <a:gd name="T54" fmla="*/ 13 w 95"/>
                <a:gd name="T55" fmla="*/ 34 h 103"/>
                <a:gd name="T56" fmla="*/ 17 w 95"/>
                <a:gd name="T57" fmla="*/ 36 h 103"/>
                <a:gd name="T58" fmla="*/ 22 w 95"/>
                <a:gd name="T59" fmla="*/ 39 h 103"/>
                <a:gd name="T60" fmla="*/ 25 w 95"/>
                <a:gd name="T61" fmla="*/ 43 h 103"/>
                <a:gd name="T62" fmla="*/ 26 w 95"/>
                <a:gd name="T63" fmla="*/ 48 h 103"/>
                <a:gd name="T64" fmla="*/ 26 w 95"/>
                <a:gd name="T65" fmla="*/ 52 h 103"/>
                <a:gd name="T66" fmla="*/ 25 w 95"/>
                <a:gd name="T67" fmla="*/ 57 h 103"/>
                <a:gd name="T68" fmla="*/ 23 w 95"/>
                <a:gd name="T69" fmla="*/ 61 h 103"/>
                <a:gd name="T70" fmla="*/ 23 w 95"/>
                <a:gd name="T71" fmla="*/ 66 h 103"/>
                <a:gd name="T72" fmla="*/ 22 w 95"/>
                <a:gd name="T73" fmla="*/ 70 h 103"/>
                <a:gd name="T74" fmla="*/ 20 w 95"/>
                <a:gd name="T75" fmla="*/ 78 h 103"/>
                <a:gd name="T76" fmla="*/ 19 w 95"/>
                <a:gd name="T77" fmla="*/ 84 h 103"/>
                <a:gd name="T78" fmla="*/ 19 w 95"/>
                <a:gd name="T79" fmla="*/ 90 h 103"/>
                <a:gd name="T80" fmla="*/ 19 w 95"/>
                <a:gd name="T81" fmla="*/ 94 h 103"/>
                <a:gd name="T82" fmla="*/ 23 w 95"/>
                <a:gd name="T83" fmla="*/ 99 h 103"/>
                <a:gd name="T84" fmla="*/ 28 w 95"/>
                <a:gd name="T85" fmla="*/ 102 h 103"/>
                <a:gd name="T86" fmla="*/ 32 w 95"/>
                <a:gd name="T87" fmla="*/ 102 h 103"/>
                <a:gd name="T88" fmla="*/ 37 w 95"/>
                <a:gd name="T89" fmla="*/ 100 h 103"/>
                <a:gd name="T90" fmla="*/ 41 w 95"/>
                <a:gd name="T91" fmla="*/ 97 h 103"/>
                <a:gd name="T92" fmla="*/ 44 w 95"/>
                <a:gd name="T93" fmla="*/ 93 h 103"/>
                <a:gd name="T94" fmla="*/ 46 w 95"/>
                <a:gd name="T95" fmla="*/ 88 h 103"/>
                <a:gd name="T96" fmla="*/ 49 w 95"/>
                <a:gd name="T97" fmla="*/ 84 h 103"/>
                <a:gd name="T98" fmla="*/ 52 w 95"/>
                <a:gd name="T99" fmla="*/ 79 h 103"/>
                <a:gd name="T100" fmla="*/ 52 w 95"/>
                <a:gd name="T101" fmla="*/ 75 h 103"/>
                <a:gd name="T102" fmla="*/ 55 w 95"/>
                <a:gd name="T103" fmla="*/ 70 h 103"/>
                <a:gd name="T104" fmla="*/ 56 w 95"/>
                <a:gd name="T105" fmla="*/ 66 h 103"/>
                <a:gd name="T106" fmla="*/ 61 w 95"/>
                <a:gd name="T107" fmla="*/ 64 h 103"/>
                <a:gd name="T108" fmla="*/ 65 w 95"/>
                <a:gd name="T109" fmla="*/ 63 h 103"/>
                <a:gd name="T110" fmla="*/ 70 w 95"/>
                <a:gd name="T111" fmla="*/ 63 h 103"/>
                <a:gd name="T112" fmla="*/ 74 w 95"/>
                <a:gd name="T113" fmla="*/ 61 h 103"/>
                <a:gd name="T114" fmla="*/ 79 w 95"/>
                <a:gd name="T115" fmla="*/ 58 h 103"/>
                <a:gd name="T116" fmla="*/ 83 w 95"/>
                <a:gd name="T117" fmla="*/ 57 h 103"/>
                <a:gd name="T118" fmla="*/ 88 w 95"/>
                <a:gd name="T119" fmla="*/ 54 h 103"/>
                <a:gd name="T120" fmla="*/ 92 w 95"/>
                <a:gd name="T121" fmla="*/ 52 h 103"/>
                <a:gd name="T122" fmla="*/ 94 w 95"/>
                <a:gd name="T123" fmla="*/ 48 h 103"/>
                <a:gd name="T124" fmla="*/ 94 w 95"/>
                <a:gd name="T125" fmla="*/ 48 h 1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5"/>
                <a:gd name="T190" fmla="*/ 0 h 103"/>
                <a:gd name="T191" fmla="*/ 95 w 95"/>
                <a:gd name="T192" fmla="*/ 103 h 1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5" h="103">
                  <a:moveTo>
                    <a:pt x="94" y="48"/>
                  </a:moveTo>
                  <a:lnTo>
                    <a:pt x="92" y="39"/>
                  </a:lnTo>
                  <a:lnTo>
                    <a:pt x="88" y="34"/>
                  </a:lnTo>
                  <a:lnTo>
                    <a:pt x="83" y="31"/>
                  </a:lnTo>
                  <a:lnTo>
                    <a:pt x="77" y="28"/>
                  </a:lnTo>
                  <a:lnTo>
                    <a:pt x="71" y="24"/>
                  </a:lnTo>
                  <a:lnTo>
                    <a:pt x="65" y="19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2" y="10"/>
                  </a:lnTo>
                  <a:lnTo>
                    <a:pt x="46" y="7"/>
                  </a:lnTo>
                  <a:lnTo>
                    <a:pt x="40" y="6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6" y="3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4" y="28"/>
                  </a:lnTo>
                  <a:lnTo>
                    <a:pt x="8" y="31"/>
                  </a:lnTo>
                  <a:lnTo>
                    <a:pt x="13" y="34"/>
                  </a:lnTo>
                  <a:lnTo>
                    <a:pt x="17" y="36"/>
                  </a:lnTo>
                  <a:lnTo>
                    <a:pt x="22" y="39"/>
                  </a:lnTo>
                  <a:lnTo>
                    <a:pt x="25" y="43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25" y="57"/>
                  </a:lnTo>
                  <a:lnTo>
                    <a:pt x="23" y="61"/>
                  </a:lnTo>
                  <a:lnTo>
                    <a:pt x="23" y="66"/>
                  </a:lnTo>
                  <a:lnTo>
                    <a:pt x="22" y="70"/>
                  </a:lnTo>
                  <a:lnTo>
                    <a:pt x="20" y="78"/>
                  </a:lnTo>
                  <a:lnTo>
                    <a:pt x="19" y="84"/>
                  </a:lnTo>
                  <a:lnTo>
                    <a:pt x="19" y="90"/>
                  </a:lnTo>
                  <a:lnTo>
                    <a:pt x="19" y="94"/>
                  </a:lnTo>
                  <a:lnTo>
                    <a:pt x="23" y="99"/>
                  </a:lnTo>
                  <a:lnTo>
                    <a:pt x="28" y="102"/>
                  </a:lnTo>
                  <a:lnTo>
                    <a:pt x="32" y="102"/>
                  </a:lnTo>
                  <a:lnTo>
                    <a:pt x="37" y="100"/>
                  </a:lnTo>
                  <a:lnTo>
                    <a:pt x="41" y="97"/>
                  </a:lnTo>
                  <a:lnTo>
                    <a:pt x="44" y="93"/>
                  </a:lnTo>
                  <a:lnTo>
                    <a:pt x="46" y="88"/>
                  </a:lnTo>
                  <a:lnTo>
                    <a:pt x="49" y="84"/>
                  </a:lnTo>
                  <a:lnTo>
                    <a:pt x="52" y="79"/>
                  </a:lnTo>
                  <a:lnTo>
                    <a:pt x="52" y="75"/>
                  </a:lnTo>
                  <a:lnTo>
                    <a:pt x="55" y="70"/>
                  </a:lnTo>
                  <a:lnTo>
                    <a:pt x="56" y="66"/>
                  </a:lnTo>
                  <a:lnTo>
                    <a:pt x="61" y="64"/>
                  </a:lnTo>
                  <a:lnTo>
                    <a:pt x="65" y="63"/>
                  </a:lnTo>
                  <a:lnTo>
                    <a:pt x="70" y="63"/>
                  </a:lnTo>
                  <a:lnTo>
                    <a:pt x="74" y="61"/>
                  </a:lnTo>
                  <a:lnTo>
                    <a:pt x="79" y="58"/>
                  </a:lnTo>
                  <a:lnTo>
                    <a:pt x="83" y="57"/>
                  </a:lnTo>
                  <a:lnTo>
                    <a:pt x="88" y="54"/>
                  </a:lnTo>
                  <a:lnTo>
                    <a:pt x="92" y="52"/>
                  </a:lnTo>
                  <a:lnTo>
                    <a:pt x="94" y="48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5" name="Freeform 61"/>
            <p:cNvSpPr>
              <a:spLocks/>
            </p:cNvSpPr>
            <p:nvPr/>
          </p:nvSpPr>
          <p:spPr bwMode="auto">
            <a:xfrm>
              <a:off x="1419" y="1771"/>
              <a:ext cx="125" cy="100"/>
            </a:xfrm>
            <a:custGeom>
              <a:avLst/>
              <a:gdLst>
                <a:gd name="T0" fmla="*/ 124 w 125"/>
                <a:gd name="T1" fmla="*/ 10 h 100"/>
                <a:gd name="T2" fmla="*/ 116 w 125"/>
                <a:gd name="T3" fmla="*/ 3 h 100"/>
                <a:gd name="T4" fmla="*/ 107 w 125"/>
                <a:gd name="T5" fmla="*/ 0 h 100"/>
                <a:gd name="T6" fmla="*/ 97 w 125"/>
                <a:gd name="T7" fmla="*/ 0 h 100"/>
                <a:gd name="T8" fmla="*/ 88 w 125"/>
                <a:gd name="T9" fmla="*/ 0 h 100"/>
                <a:gd name="T10" fmla="*/ 79 w 125"/>
                <a:gd name="T11" fmla="*/ 0 h 100"/>
                <a:gd name="T12" fmla="*/ 70 w 125"/>
                <a:gd name="T13" fmla="*/ 3 h 100"/>
                <a:gd name="T14" fmla="*/ 59 w 125"/>
                <a:gd name="T15" fmla="*/ 6 h 100"/>
                <a:gd name="T16" fmla="*/ 50 w 125"/>
                <a:gd name="T17" fmla="*/ 9 h 100"/>
                <a:gd name="T18" fmla="*/ 41 w 125"/>
                <a:gd name="T19" fmla="*/ 9 h 100"/>
                <a:gd name="T20" fmla="*/ 32 w 125"/>
                <a:gd name="T21" fmla="*/ 10 h 100"/>
                <a:gd name="T22" fmla="*/ 23 w 125"/>
                <a:gd name="T23" fmla="*/ 10 h 100"/>
                <a:gd name="T24" fmla="*/ 13 w 125"/>
                <a:gd name="T25" fmla="*/ 12 h 100"/>
                <a:gd name="T26" fmla="*/ 4 w 125"/>
                <a:gd name="T27" fmla="*/ 13 h 100"/>
                <a:gd name="T28" fmla="*/ 0 w 125"/>
                <a:gd name="T29" fmla="*/ 22 h 100"/>
                <a:gd name="T30" fmla="*/ 0 w 125"/>
                <a:gd name="T31" fmla="*/ 31 h 100"/>
                <a:gd name="T32" fmla="*/ 8 w 125"/>
                <a:gd name="T33" fmla="*/ 39 h 100"/>
                <a:gd name="T34" fmla="*/ 17 w 125"/>
                <a:gd name="T35" fmla="*/ 45 h 100"/>
                <a:gd name="T36" fmla="*/ 26 w 125"/>
                <a:gd name="T37" fmla="*/ 48 h 100"/>
                <a:gd name="T38" fmla="*/ 37 w 125"/>
                <a:gd name="T39" fmla="*/ 48 h 100"/>
                <a:gd name="T40" fmla="*/ 46 w 125"/>
                <a:gd name="T41" fmla="*/ 48 h 100"/>
                <a:gd name="T42" fmla="*/ 55 w 125"/>
                <a:gd name="T43" fmla="*/ 48 h 100"/>
                <a:gd name="T44" fmla="*/ 64 w 125"/>
                <a:gd name="T45" fmla="*/ 52 h 100"/>
                <a:gd name="T46" fmla="*/ 70 w 125"/>
                <a:gd name="T47" fmla="*/ 60 h 100"/>
                <a:gd name="T48" fmla="*/ 71 w 125"/>
                <a:gd name="T49" fmla="*/ 69 h 100"/>
                <a:gd name="T50" fmla="*/ 76 w 125"/>
                <a:gd name="T51" fmla="*/ 78 h 100"/>
                <a:gd name="T52" fmla="*/ 83 w 125"/>
                <a:gd name="T53" fmla="*/ 87 h 100"/>
                <a:gd name="T54" fmla="*/ 92 w 125"/>
                <a:gd name="T55" fmla="*/ 94 h 100"/>
                <a:gd name="T56" fmla="*/ 101 w 125"/>
                <a:gd name="T57" fmla="*/ 99 h 100"/>
                <a:gd name="T58" fmla="*/ 110 w 125"/>
                <a:gd name="T59" fmla="*/ 99 h 100"/>
                <a:gd name="T60" fmla="*/ 119 w 125"/>
                <a:gd name="T61" fmla="*/ 96 h 100"/>
                <a:gd name="T62" fmla="*/ 119 w 125"/>
                <a:gd name="T63" fmla="*/ 87 h 100"/>
                <a:gd name="T64" fmla="*/ 119 w 125"/>
                <a:gd name="T65" fmla="*/ 78 h 100"/>
                <a:gd name="T66" fmla="*/ 113 w 125"/>
                <a:gd name="T67" fmla="*/ 67 h 100"/>
                <a:gd name="T68" fmla="*/ 104 w 125"/>
                <a:gd name="T69" fmla="*/ 60 h 100"/>
                <a:gd name="T70" fmla="*/ 98 w 125"/>
                <a:gd name="T71" fmla="*/ 51 h 100"/>
                <a:gd name="T72" fmla="*/ 98 w 125"/>
                <a:gd name="T73" fmla="*/ 42 h 100"/>
                <a:gd name="T74" fmla="*/ 98 w 125"/>
                <a:gd name="T75" fmla="*/ 33 h 100"/>
                <a:gd name="T76" fmla="*/ 107 w 125"/>
                <a:gd name="T77" fmla="*/ 27 h 100"/>
                <a:gd name="T78" fmla="*/ 116 w 125"/>
                <a:gd name="T79" fmla="*/ 22 h 100"/>
                <a:gd name="T80" fmla="*/ 122 w 125"/>
                <a:gd name="T81" fmla="*/ 15 h 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5"/>
                <a:gd name="T124" fmla="*/ 0 h 100"/>
                <a:gd name="T125" fmla="*/ 125 w 125"/>
                <a:gd name="T126" fmla="*/ 100 h 1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5" h="100">
                  <a:moveTo>
                    <a:pt x="124" y="15"/>
                  </a:moveTo>
                  <a:lnTo>
                    <a:pt x="124" y="10"/>
                  </a:lnTo>
                  <a:lnTo>
                    <a:pt x="119" y="7"/>
                  </a:lnTo>
                  <a:lnTo>
                    <a:pt x="116" y="3"/>
                  </a:lnTo>
                  <a:lnTo>
                    <a:pt x="112" y="1"/>
                  </a:lnTo>
                  <a:lnTo>
                    <a:pt x="107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1"/>
                  </a:lnTo>
                  <a:lnTo>
                    <a:pt x="70" y="3"/>
                  </a:lnTo>
                  <a:lnTo>
                    <a:pt x="65" y="6"/>
                  </a:lnTo>
                  <a:lnTo>
                    <a:pt x="59" y="6"/>
                  </a:lnTo>
                  <a:lnTo>
                    <a:pt x="55" y="9"/>
                  </a:lnTo>
                  <a:lnTo>
                    <a:pt x="50" y="9"/>
                  </a:lnTo>
                  <a:lnTo>
                    <a:pt x="46" y="9"/>
                  </a:lnTo>
                  <a:lnTo>
                    <a:pt x="41" y="9"/>
                  </a:lnTo>
                  <a:lnTo>
                    <a:pt x="37" y="9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3" y="10"/>
                  </a:lnTo>
                  <a:lnTo>
                    <a:pt x="17" y="12"/>
                  </a:lnTo>
                  <a:lnTo>
                    <a:pt x="13" y="12"/>
                  </a:lnTo>
                  <a:lnTo>
                    <a:pt x="8" y="12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4" y="36"/>
                  </a:lnTo>
                  <a:lnTo>
                    <a:pt x="8" y="39"/>
                  </a:lnTo>
                  <a:lnTo>
                    <a:pt x="13" y="42"/>
                  </a:lnTo>
                  <a:lnTo>
                    <a:pt x="17" y="45"/>
                  </a:lnTo>
                  <a:lnTo>
                    <a:pt x="22" y="46"/>
                  </a:lnTo>
                  <a:lnTo>
                    <a:pt x="26" y="48"/>
                  </a:lnTo>
                  <a:lnTo>
                    <a:pt x="32" y="48"/>
                  </a:lnTo>
                  <a:lnTo>
                    <a:pt x="37" y="48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50" y="48"/>
                  </a:lnTo>
                  <a:lnTo>
                    <a:pt x="55" y="48"/>
                  </a:lnTo>
                  <a:lnTo>
                    <a:pt x="59" y="49"/>
                  </a:lnTo>
                  <a:lnTo>
                    <a:pt x="64" y="52"/>
                  </a:lnTo>
                  <a:lnTo>
                    <a:pt x="68" y="55"/>
                  </a:lnTo>
                  <a:lnTo>
                    <a:pt x="70" y="60"/>
                  </a:lnTo>
                  <a:lnTo>
                    <a:pt x="70" y="64"/>
                  </a:lnTo>
                  <a:lnTo>
                    <a:pt x="71" y="69"/>
                  </a:lnTo>
                  <a:lnTo>
                    <a:pt x="74" y="73"/>
                  </a:lnTo>
                  <a:lnTo>
                    <a:pt x="76" y="78"/>
                  </a:lnTo>
                  <a:lnTo>
                    <a:pt x="79" y="82"/>
                  </a:lnTo>
                  <a:lnTo>
                    <a:pt x="83" y="87"/>
                  </a:lnTo>
                  <a:lnTo>
                    <a:pt x="88" y="90"/>
                  </a:lnTo>
                  <a:lnTo>
                    <a:pt x="92" y="94"/>
                  </a:lnTo>
                  <a:lnTo>
                    <a:pt x="97" y="96"/>
                  </a:lnTo>
                  <a:lnTo>
                    <a:pt x="101" y="99"/>
                  </a:lnTo>
                  <a:lnTo>
                    <a:pt x="106" y="99"/>
                  </a:lnTo>
                  <a:lnTo>
                    <a:pt x="110" y="99"/>
                  </a:lnTo>
                  <a:lnTo>
                    <a:pt x="115" y="99"/>
                  </a:lnTo>
                  <a:lnTo>
                    <a:pt x="119" y="96"/>
                  </a:lnTo>
                  <a:lnTo>
                    <a:pt x="119" y="91"/>
                  </a:lnTo>
                  <a:lnTo>
                    <a:pt x="119" y="87"/>
                  </a:lnTo>
                  <a:lnTo>
                    <a:pt x="119" y="82"/>
                  </a:lnTo>
                  <a:lnTo>
                    <a:pt x="119" y="78"/>
                  </a:lnTo>
                  <a:lnTo>
                    <a:pt x="118" y="73"/>
                  </a:lnTo>
                  <a:lnTo>
                    <a:pt x="113" y="67"/>
                  </a:lnTo>
                  <a:lnTo>
                    <a:pt x="109" y="63"/>
                  </a:lnTo>
                  <a:lnTo>
                    <a:pt x="104" y="60"/>
                  </a:lnTo>
                  <a:lnTo>
                    <a:pt x="101" y="55"/>
                  </a:lnTo>
                  <a:lnTo>
                    <a:pt x="98" y="51"/>
                  </a:lnTo>
                  <a:lnTo>
                    <a:pt x="98" y="46"/>
                  </a:lnTo>
                  <a:lnTo>
                    <a:pt x="98" y="42"/>
                  </a:lnTo>
                  <a:lnTo>
                    <a:pt x="98" y="37"/>
                  </a:lnTo>
                  <a:lnTo>
                    <a:pt x="98" y="33"/>
                  </a:lnTo>
                  <a:lnTo>
                    <a:pt x="103" y="28"/>
                  </a:lnTo>
                  <a:lnTo>
                    <a:pt x="107" y="27"/>
                  </a:lnTo>
                  <a:lnTo>
                    <a:pt x="112" y="25"/>
                  </a:lnTo>
                  <a:lnTo>
                    <a:pt x="116" y="22"/>
                  </a:lnTo>
                  <a:lnTo>
                    <a:pt x="121" y="19"/>
                  </a:lnTo>
                  <a:lnTo>
                    <a:pt x="122" y="15"/>
                  </a:lnTo>
                  <a:lnTo>
                    <a:pt x="124" y="15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6" name="Freeform 62"/>
            <p:cNvSpPr>
              <a:spLocks/>
            </p:cNvSpPr>
            <p:nvPr/>
          </p:nvSpPr>
          <p:spPr bwMode="auto">
            <a:xfrm>
              <a:off x="1127" y="1723"/>
              <a:ext cx="118" cy="124"/>
            </a:xfrm>
            <a:custGeom>
              <a:avLst/>
              <a:gdLst>
                <a:gd name="T0" fmla="*/ 114 w 118"/>
                <a:gd name="T1" fmla="*/ 37 h 124"/>
                <a:gd name="T2" fmla="*/ 105 w 118"/>
                <a:gd name="T3" fmla="*/ 33 h 124"/>
                <a:gd name="T4" fmla="*/ 94 w 118"/>
                <a:gd name="T5" fmla="*/ 28 h 124"/>
                <a:gd name="T6" fmla="*/ 85 w 118"/>
                <a:gd name="T7" fmla="*/ 25 h 124"/>
                <a:gd name="T8" fmla="*/ 76 w 118"/>
                <a:gd name="T9" fmla="*/ 24 h 124"/>
                <a:gd name="T10" fmla="*/ 67 w 118"/>
                <a:gd name="T11" fmla="*/ 19 h 124"/>
                <a:gd name="T12" fmla="*/ 58 w 118"/>
                <a:gd name="T13" fmla="*/ 16 h 124"/>
                <a:gd name="T14" fmla="*/ 49 w 118"/>
                <a:gd name="T15" fmla="*/ 13 h 124"/>
                <a:gd name="T16" fmla="*/ 40 w 118"/>
                <a:gd name="T17" fmla="*/ 9 h 124"/>
                <a:gd name="T18" fmla="*/ 31 w 118"/>
                <a:gd name="T19" fmla="*/ 4 h 124"/>
                <a:gd name="T20" fmla="*/ 22 w 118"/>
                <a:gd name="T21" fmla="*/ 1 h 124"/>
                <a:gd name="T22" fmla="*/ 13 w 118"/>
                <a:gd name="T23" fmla="*/ 0 h 124"/>
                <a:gd name="T24" fmla="*/ 4 w 118"/>
                <a:gd name="T25" fmla="*/ 0 h 124"/>
                <a:gd name="T26" fmla="*/ 0 w 118"/>
                <a:gd name="T27" fmla="*/ 7 h 124"/>
                <a:gd name="T28" fmla="*/ 1 w 118"/>
                <a:gd name="T29" fmla="*/ 16 h 124"/>
                <a:gd name="T30" fmla="*/ 9 w 118"/>
                <a:gd name="T31" fmla="*/ 25 h 124"/>
                <a:gd name="T32" fmla="*/ 12 w 118"/>
                <a:gd name="T33" fmla="*/ 34 h 124"/>
                <a:gd name="T34" fmla="*/ 21 w 118"/>
                <a:gd name="T35" fmla="*/ 40 h 124"/>
                <a:gd name="T36" fmla="*/ 30 w 118"/>
                <a:gd name="T37" fmla="*/ 46 h 124"/>
                <a:gd name="T38" fmla="*/ 37 w 118"/>
                <a:gd name="T39" fmla="*/ 55 h 124"/>
                <a:gd name="T40" fmla="*/ 43 w 118"/>
                <a:gd name="T41" fmla="*/ 64 h 124"/>
                <a:gd name="T42" fmla="*/ 45 w 118"/>
                <a:gd name="T43" fmla="*/ 73 h 124"/>
                <a:gd name="T44" fmla="*/ 46 w 118"/>
                <a:gd name="T45" fmla="*/ 82 h 124"/>
                <a:gd name="T46" fmla="*/ 48 w 118"/>
                <a:gd name="T47" fmla="*/ 91 h 124"/>
                <a:gd name="T48" fmla="*/ 49 w 118"/>
                <a:gd name="T49" fmla="*/ 100 h 124"/>
                <a:gd name="T50" fmla="*/ 54 w 118"/>
                <a:gd name="T51" fmla="*/ 109 h 124"/>
                <a:gd name="T52" fmla="*/ 60 w 118"/>
                <a:gd name="T53" fmla="*/ 118 h 124"/>
                <a:gd name="T54" fmla="*/ 66 w 118"/>
                <a:gd name="T55" fmla="*/ 123 h 124"/>
                <a:gd name="T56" fmla="*/ 75 w 118"/>
                <a:gd name="T57" fmla="*/ 123 h 124"/>
                <a:gd name="T58" fmla="*/ 81 w 118"/>
                <a:gd name="T59" fmla="*/ 114 h 124"/>
                <a:gd name="T60" fmla="*/ 81 w 118"/>
                <a:gd name="T61" fmla="*/ 105 h 124"/>
                <a:gd name="T62" fmla="*/ 81 w 118"/>
                <a:gd name="T63" fmla="*/ 94 h 124"/>
                <a:gd name="T64" fmla="*/ 81 w 118"/>
                <a:gd name="T65" fmla="*/ 85 h 124"/>
                <a:gd name="T66" fmla="*/ 81 w 118"/>
                <a:gd name="T67" fmla="*/ 76 h 124"/>
                <a:gd name="T68" fmla="*/ 81 w 118"/>
                <a:gd name="T69" fmla="*/ 67 h 124"/>
                <a:gd name="T70" fmla="*/ 84 w 118"/>
                <a:gd name="T71" fmla="*/ 58 h 124"/>
                <a:gd name="T72" fmla="*/ 93 w 118"/>
                <a:gd name="T73" fmla="*/ 55 h 124"/>
                <a:gd name="T74" fmla="*/ 102 w 118"/>
                <a:gd name="T75" fmla="*/ 55 h 124"/>
                <a:gd name="T76" fmla="*/ 111 w 118"/>
                <a:gd name="T77" fmla="*/ 54 h 124"/>
                <a:gd name="T78" fmla="*/ 115 w 118"/>
                <a:gd name="T79" fmla="*/ 45 h 124"/>
                <a:gd name="T80" fmla="*/ 117 w 118"/>
                <a:gd name="T81" fmla="*/ 42 h 1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8"/>
                <a:gd name="T124" fmla="*/ 0 h 124"/>
                <a:gd name="T125" fmla="*/ 118 w 118"/>
                <a:gd name="T126" fmla="*/ 124 h 1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8" h="124">
                  <a:moveTo>
                    <a:pt x="117" y="42"/>
                  </a:moveTo>
                  <a:lnTo>
                    <a:pt x="114" y="37"/>
                  </a:lnTo>
                  <a:lnTo>
                    <a:pt x="109" y="36"/>
                  </a:lnTo>
                  <a:lnTo>
                    <a:pt x="105" y="33"/>
                  </a:lnTo>
                  <a:lnTo>
                    <a:pt x="99" y="30"/>
                  </a:lnTo>
                  <a:lnTo>
                    <a:pt x="94" y="28"/>
                  </a:lnTo>
                  <a:lnTo>
                    <a:pt x="90" y="27"/>
                  </a:lnTo>
                  <a:lnTo>
                    <a:pt x="85" y="25"/>
                  </a:lnTo>
                  <a:lnTo>
                    <a:pt x="81" y="25"/>
                  </a:lnTo>
                  <a:lnTo>
                    <a:pt x="76" y="24"/>
                  </a:lnTo>
                  <a:lnTo>
                    <a:pt x="72" y="21"/>
                  </a:lnTo>
                  <a:lnTo>
                    <a:pt x="67" y="19"/>
                  </a:lnTo>
                  <a:lnTo>
                    <a:pt x="63" y="19"/>
                  </a:lnTo>
                  <a:lnTo>
                    <a:pt x="58" y="16"/>
                  </a:lnTo>
                  <a:lnTo>
                    <a:pt x="54" y="16"/>
                  </a:lnTo>
                  <a:lnTo>
                    <a:pt x="49" y="13"/>
                  </a:lnTo>
                  <a:lnTo>
                    <a:pt x="45" y="12"/>
                  </a:lnTo>
                  <a:lnTo>
                    <a:pt x="40" y="9"/>
                  </a:lnTo>
                  <a:lnTo>
                    <a:pt x="36" y="7"/>
                  </a:lnTo>
                  <a:lnTo>
                    <a:pt x="31" y="4"/>
                  </a:lnTo>
                  <a:lnTo>
                    <a:pt x="27" y="3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6" y="21"/>
                  </a:lnTo>
                  <a:lnTo>
                    <a:pt x="9" y="25"/>
                  </a:lnTo>
                  <a:lnTo>
                    <a:pt x="10" y="30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40"/>
                  </a:lnTo>
                  <a:lnTo>
                    <a:pt x="25" y="43"/>
                  </a:lnTo>
                  <a:lnTo>
                    <a:pt x="30" y="46"/>
                  </a:lnTo>
                  <a:lnTo>
                    <a:pt x="34" y="51"/>
                  </a:lnTo>
                  <a:lnTo>
                    <a:pt x="37" y="55"/>
                  </a:lnTo>
                  <a:lnTo>
                    <a:pt x="40" y="60"/>
                  </a:lnTo>
                  <a:lnTo>
                    <a:pt x="43" y="64"/>
                  </a:lnTo>
                  <a:lnTo>
                    <a:pt x="45" y="69"/>
                  </a:lnTo>
                  <a:lnTo>
                    <a:pt x="45" y="73"/>
                  </a:lnTo>
                  <a:lnTo>
                    <a:pt x="46" y="78"/>
                  </a:lnTo>
                  <a:lnTo>
                    <a:pt x="46" y="82"/>
                  </a:lnTo>
                  <a:lnTo>
                    <a:pt x="46" y="87"/>
                  </a:lnTo>
                  <a:lnTo>
                    <a:pt x="48" y="91"/>
                  </a:lnTo>
                  <a:lnTo>
                    <a:pt x="48" y="96"/>
                  </a:lnTo>
                  <a:lnTo>
                    <a:pt x="49" y="100"/>
                  </a:lnTo>
                  <a:lnTo>
                    <a:pt x="51" y="105"/>
                  </a:lnTo>
                  <a:lnTo>
                    <a:pt x="54" y="109"/>
                  </a:lnTo>
                  <a:lnTo>
                    <a:pt x="55" y="114"/>
                  </a:lnTo>
                  <a:lnTo>
                    <a:pt x="60" y="118"/>
                  </a:lnTo>
                  <a:lnTo>
                    <a:pt x="61" y="123"/>
                  </a:lnTo>
                  <a:lnTo>
                    <a:pt x="66" y="123"/>
                  </a:lnTo>
                  <a:lnTo>
                    <a:pt x="70" y="123"/>
                  </a:lnTo>
                  <a:lnTo>
                    <a:pt x="75" y="123"/>
                  </a:lnTo>
                  <a:lnTo>
                    <a:pt x="81" y="118"/>
                  </a:lnTo>
                  <a:lnTo>
                    <a:pt x="81" y="114"/>
                  </a:lnTo>
                  <a:lnTo>
                    <a:pt x="81" y="109"/>
                  </a:lnTo>
                  <a:lnTo>
                    <a:pt x="81" y="105"/>
                  </a:lnTo>
                  <a:lnTo>
                    <a:pt x="81" y="100"/>
                  </a:lnTo>
                  <a:lnTo>
                    <a:pt x="81" y="94"/>
                  </a:lnTo>
                  <a:lnTo>
                    <a:pt x="81" y="90"/>
                  </a:lnTo>
                  <a:lnTo>
                    <a:pt x="81" y="85"/>
                  </a:lnTo>
                  <a:lnTo>
                    <a:pt x="81" y="81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1" y="63"/>
                  </a:lnTo>
                  <a:lnTo>
                    <a:pt x="84" y="58"/>
                  </a:lnTo>
                  <a:lnTo>
                    <a:pt x="88" y="57"/>
                  </a:lnTo>
                  <a:lnTo>
                    <a:pt x="93" y="55"/>
                  </a:lnTo>
                  <a:lnTo>
                    <a:pt x="97" y="55"/>
                  </a:lnTo>
                  <a:lnTo>
                    <a:pt x="102" y="55"/>
                  </a:lnTo>
                  <a:lnTo>
                    <a:pt x="106" y="55"/>
                  </a:lnTo>
                  <a:lnTo>
                    <a:pt x="111" y="54"/>
                  </a:lnTo>
                  <a:lnTo>
                    <a:pt x="115" y="49"/>
                  </a:lnTo>
                  <a:lnTo>
                    <a:pt x="115" y="45"/>
                  </a:lnTo>
                  <a:lnTo>
                    <a:pt x="115" y="40"/>
                  </a:lnTo>
                  <a:lnTo>
                    <a:pt x="117" y="42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1249" y="871"/>
              <a:ext cx="438" cy="208"/>
              <a:chOff x="1249" y="871"/>
              <a:chExt cx="438" cy="208"/>
            </a:xfrm>
          </p:grpSpPr>
          <p:sp>
            <p:nvSpPr>
              <p:cNvPr id="18651" name="Oval 64"/>
              <p:cNvSpPr>
                <a:spLocks noChangeArrowheads="1"/>
              </p:cNvSpPr>
              <p:nvPr/>
            </p:nvSpPr>
            <p:spPr bwMode="auto">
              <a:xfrm rot="8400000">
                <a:off x="1249" y="871"/>
                <a:ext cx="438" cy="20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52" name="Arc 65"/>
              <p:cNvSpPr>
                <a:spLocks/>
              </p:cNvSpPr>
              <p:nvPr/>
            </p:nvSpPr>
            <p:spPr bwMode="auto">
              <a:xfrm>
                <a:off x="1388" y="922"/>
                <a:ext cx="202" cy="144"/>
              </a:xfrm>
              <a:custGeom>
                <a:avLst/>
                <a:gdLst>
                  <a:gd name="T0" fmla="*/ 0 w 21600"/>
                  <a:gd name="T1" fmla="*/ 1 h 21600"/>
                  <a:gd name="T2" fmla="*/ 2 w 21600"/>
                  <a:gd name="T3" fmla="*/ 0 h 21600"/>
                  <a:gd name="T4" fmla="*/ 2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12"/>
                      <a:pt x="9605" y="59"/>
                      <a:pt x="21493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12"/>
                      <a:pt x="9605" y="59"/>
                      <a:pt x="21493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66"/>
            <p:cNvGrpSpPr>
              <a:grpSpLocks/>
            </p:cNvGrpSpPr>
            <p:nvPr/>
          </p:nvGrpSpPr>
          <p:grpSpPr bwMode="auto">
            <a:xfrm>
              <a:off x="1114" y="1255"/>
              <a:ext cx="357" cy="352"/>
              <a:chOff x="1114" y="1255"/>
              <a:chExt cx="357" cy="352"/>
            </a:xfrm>
          </p:grpSpPr>
          <p:sp>
            <p:nvSpPr>
              <p:cNvPr id="18649" name="Oval 67"/>
              <p:cNvSpPr>
                <a:spLocks noChangeArrowheads="1"/>
              </p:cNvSpPr>
              <p:nvPr/>
            </p:nvSpPr>
            <p:spPr bwMode="auto">
              <a:xfrm>
                <a:off x="1114" y="1255"/>
                <a:ext cx="357" cy="352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50" name="Arc 68"/>
              <p:cNvSpPr>
                <a:spLocks/>
              </p:cNvSpPr>
              <p:nvPr/>
            </p:nvSpPr>
            <p:spPr bwMode="auto">
              <a:xfrm>
                <a:off x="1188" y="1306"/>
                <a:ext cx="216" cy="252"/>
              </a:xfrm>
              <a:custGeom>
                <a:avLst/>
                <a:gdLst>
                  <a:gd name="T0" fmla="*/ 0 w 43199"/>
                  <a:gd name="T1" fmla="*/ 1 h 43200"/>
                  <a:gd name="T2" fmla="*/ 0 w 43199"/>
                  <a:gd name="T3" fmla="*/ 1 h 43200"/>
                  <a:gd name="T4" fmla="*/ 1 w 43199"/>
                  <a:gd name="T5" fmla="*/ 1 h 43200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43200"/>
                  <a:gd name="T11" fmla="*/ 43199 w 4319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43200" fill="none" extrusionOk="0">
                    <a:moveTo>
                      <a:pt x="-1" y="21428"/>
                    </a:moveTo>
                    <a:cubicBezTo>
                      <a:pt x="93" y="9566"/>
                      <a:pt x="9736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33529"/>
                      <a:pt x="33528" y="43200"/>
                      <a:pt x="21599" y="43200"/>
                    </a:cubicBezTo>
                    <a:cubicBezTo>
                      <a:pt x="18124" y="43200"/>
                      <a:pt x="14702" y="42362"/>
                      <a:pt x="11620" y="40757"/>
                    </a:cubicBezTo>
                  </a:path>
                  <a:path w="43199" h="43200" stroke="0" extrusionOk="0">
                    <a:moveTo>
                      <a:pt x="-1" y="21428"/>
                    </a:moveTo>
                    <a:cubicBezTo>
                      <a:pt x="93" y="9566"/>
                      <a:pt x="9736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33529"/>
                      <a:pt x="33528" y="43200"/>
                      <a:pt x="21599" y="43200"/>
                    </a:cubicBezTo>
                    <a:cubicBezTo>
                      <a:pt x="18124" y="43200"/>
                      <a:pt x="14702" y="42362"/>
                      <a:pt x="11620" y="40757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solidFill>
                <a:srgbClr val="CC3300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629" name="Oval 69"/>
            <p:cNvSpPr>
              <a:spLocks noChangeArrowheads="1"/>
            </p:cNvSpPr>
            <p:nvPr/>
          </p:nvSpPr>
          <p:spPr bwMode="auto">
            <a:xfrm>
              <a:off x="1482" y="781"/>
              <a:ext cx="28" cy="28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" name="Oval 70"/>
            <p:cNvSpPr>
              <a:spLocks noChangeArrowheads="1"/>
            </p:cNvSpPr>
            <p:nvPr/>
          </p:nvSpPr>
          <p:spPr bwMode="auto">
            <a:xfrm>
              <a:off x="1074" y="1333"/>
              <a:ext cx="28" cy="28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1" name="Oval 71"/>
            <p:cNvSpPr>
              <a:spLocks noChangeArrowheads="1"/>
            </p:cNvSpPr>
            <p:nvPr/>
          </p:nvSpPr>
          <p:spPr bwMode="auto">
            <a:xfrm>
              <a:off x="1242" y="1213"/>
              <a:ext cx="28" cy="28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" name="Oval 72"/>
            <p:cNvSpPr>
              <a:spLocks noChangeArrowheads="1"/>
            </p:cNvSpPr>
            <p:nvPr/>
          </p:nvSpPr>
          <p:spPr bwMode="auto">
            <a:xfrm>
              <a:off x="1530" y="1597"/>
              <a:ext cx="28" cy="28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3" name="Oval 73"/>
            <p:cNvSpPr>
              <a:spLocks noChangeArrowheads="1"/>
            </p:cNvSpPr>
            <p:nvPr/>
          </p:nvSpPr>
          <p:spPr bwMode="auto">
            <a:xfrm>
              <a:off x="1146" y="1573"/>
              <a:ext cx="28" cy="28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4" name="Oval 74"/>
            <p:cNvSpPr>
              <a:spLocks noChangeArrowheads="1"/>
            </p:cNvSpPr>
            <p:nvPr/>
          </p:nvSpPr>
          <p:spPr bwMode="auto">
            <a:xfrm>
              <a:off x="1746" y="973"/>
              <a:ext cx="28" cy="28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5" name="Oval 75"/>
            <p:cNvSpPr>
              <a:spLocks noChangeArrowheads="1"/>
            </p:cNvSpPr>
            <p:nvPr/>
          </p:nvSpPr>
          <p:spPr bwMode="auto">
            <a:xfrm>
              <a:off x="1050" y="1477"/>
              <a:ext cx="28" cy="28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6" name="Oval 76"/>
            <p:cNvSpPr>
              <a:spLocks noChangeArrowheads="1"/>
            </p:cNvSpPr>
            <p:nvPr/>
          </p:nvSpPr>
          <p:spPr bwMode="auto">
            <a:xfrm>
              <a:off x="1458" y="1621"/>
              <a:ext cx="28" cy="28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" name="Oval 77"/>
            <p:cNvSpPr>
              <a:spLocks noChangeArrowheads="1"/>
            </p:cNvSpPr>
            <p:nvPr/>
          </p:nvSpPr>
          <p:spPr bwMode="auto">
            <a:xfrm>
              <a:off x="1386" y="1213"/>
              <a:ext cx="28" cy="28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" name="Oval 78"/>
            <p:cNvSpPr>
              <a:spLocks noChangeArrowheads="1"/>
            </p:cNvSpPr>
            <p:nvPr/>
          </p:nvSpPr>
          <p:spPr bwMode="auto">
            <a:xfrm>
              <a:off x="1332" y="877"/>
              <a:ext cx="28" cy="28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" name="Oval 79"/>
            <p:cNvSpPr>
              <a:spLocks noChangeArrowheads="1"/>
            </p:cNvSpPr>
            <p:nvPr/>
          </p:nvSpPr>
          <p:spPr bwMode="auto">
            <a:xfrm>
              <a:off x="1674" y="925"/>
              <a:ext cx="28" cy="28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" name="Oval 80"/>
            <p:cNvSpPr>
              <a:spLocks noChangeArrowheads="1"/>
            </p:cNvSpPr>
            <p:nvPr/>
          </p:nvSpPr>
          <p:spPr bwMode="auto">
            <a:xfrm>
              <a:off x="1368" y="781"/>
              <a:ext cx="28" cy="28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" name="Oval 81"/>
            <p:cNvSpPr>
              <a:spLocks noChangeArrowheads="1"/>
            </p:cNvSpPr>
            <p:nvPr/>
          </p:nvSpPr>
          <p:spPr bwMode="auto">
            <a:xfrm>
              <a:off x="1362" y="1645"/>
              <a:ext cx="28" cy="28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82"/>
            <p:cNvGrpSpPr>
              <a:grpSpLocks/>
            </p:cNvGrpSpPr>
            <p:nvPr/>
          </p:nvGrpSpPr>
          <p:grpSpPr bwMode="auto">
            <a:xfrm>
              <a:off x="1450" y="1021"/>
              <a:ext cx="425" cy="397"/>
              <a:chOff x="1450" y="1021"/>
              <a:chExt cx="425" cy="397"/>
            </a:xfrm>
          </p:grpSpPr>
          <p:sp>
            <p:nvSpPr>
              <p:cNvPr id="18645" name="Freeform 83"/>
              <p:cNvSpPr>
                <a:spLocks/>
              </p:cNvSpPr>
              <p:nvPr/>
            </p:nvSpPr>
            <p:spPr bwMode="auto">
              <a:xfrm>
                <a:off x="1450" y="1021"/>
                <a:ext cx="425" cy="397"/>
              </a:xfrm>
              <a:custGeom>
                <a:avLst/>
                <a:gdLst>
                  <a:gd name="T0" fmla="*/ 259 w 425"/>
                  <a:gd name="T1" fmla="*/ 4 h 397"/>
                  <a:gd name="T2" fmla="*/ 280 w 425"/>
                  <a:gd name="T3" fmla="*/ 18 h 397"/>
                  <a:gd name="T4" fmla="*/ 300 w 425"/>
                  <a:gd name="T5" fmla="*/ 18 h 397"/>
                  <a:gd name="T6" fmla="*/ 367 w 425"/>
                  <a:gd name="T7" fmla="*/ 66 h 397"/>
                  <a:gd name="T8" fmla="*/ 387 w 425"/>
                  <a:gd name="T9" fmla="*/ 84 h 397"/>
                  <a:gd name="T10" fmla="*/ 408 w 425"/>
                  <a:gd name="T11" fmla="*/ 107 h 397"/>
                  <a:gd name="T12" fmla="*/ 412 w 425"/>
                  <a:gd name="T13" fmla="*/ 130 h 397"/>
                  <a:gd name="T14" fmla="*/ 421 w 425"/>
                  <a:gd name="T15" fmla="*/ 153 h 397"/>
                  <a:gd name="T16" fmla="*/ 414 w 425"/>
                  <a:gd name="T17" fmla="*/ 235 h 397"/>
                  <a:gd name="T18" fmla="*/ 414 w 425"/>
                  <a:gd name="T19" fmla="*/ 256 h 397"/>
                  <a:gd name="T20" fmla="*/ 410 w 425"/>
                  <a:gd name="T21" fmla="*/ 277 h 397"/>
                  <a:gd name="T22" fmla="*/ 401 w 425"/>
                  <a:gd name="T23" fmla="*/ 297 h 397"/>
                  <a:gd name="T24" fmla="*/ 380 w 425"/>
                  <a:gd name="T25" fmla="*/ 308 h 397"/>
                  <a:gd name="T26" fmla="*/ 360 w 425"/>
                  <a:gd name="T27" fmla="*/ 320 h 397"/>
                  <a:gd name="T28" fmla="*/ 346 w 425"/>
                  <a:gd name="T29" fmla="*/ 340 h 397"/>
                  <a:gd name="T30" fmla="*/ 325 w 425"/>
                  <a:gd name="T31" fmla="*/ 350 h 397"/>
                  <a:gd name="T32" fmla="*/ 305 w 425"/>
                  <a:gd name="T33" fmla="*/ 352 h 397"/>
                  <a:gd name="T34" fmla="*/ 284 w 425"/>
                  <a:gd name="T35" fmla="*/ 366 h 397"/>
                  <a:gd name="T36" fmla="*/ 259 w 425"/>
                  <a:gd name="T37" fmla="*/ 386 h 397"/>
                  <a:gd name="T38" fmla="*/ 239 w 425"/>
                  <a:gd name="T39" fmla="*/ 396 h 397"/>
                  <a:gd name="T40" fmla="*/ 218 w 425"/>
                  <a:gd name="T41" fmla="*/ 396 h 397"/>
                  <a:gd name="T42" fmla="*/ 198 w 425"/>
                  <a:gd name="T43" fmla="*/ 388 h 397"/>
                  <a:gd name="T44" fmla="*/ 170 w 425"/>
                  <a:gd name="T45" fmla="*/ 377 h 397"/>
                  <a:gd name="T46" fmla="*/ 150 w 425"/>
                  <a:gd name="T47" fmla="*/ 377 h 397"/>
                  <a:gd name="T48" fmla="*/ 129 w 425"/>
                  <a:gd name="T49" fmla="*/ 379 h 397"/>
                  <a:gd name="T50" fmla="*/ 109 w 425"/>
                  <a:gd name="T51" fmla="*/ 386 h 397"/>
                  <a:gd name="T52" fmla="*/ 88 w 425"/>
                  <a:gd name="T53" fmla="*/ 386 h 397"/>
                  <a:gd name="T54" fmla="*/ 65 w 425"/>
                  <a:gd name="T55" fmla="*/ 366 h 397"/>
                  <a:gd name="T56" fmla="*/ 59 w 425"/>
                  <a:gd name="T57" fmla="*/ 345 h 397"/>
                  <a:gd name="T58" fmla="*/ 40 w 425"/>
                  <a:gd name="T59" fmla="*/ 329 h 397"/>
                  <a:gd name="T60" fmla="*/ 20 w 425"/>
                  <a:gd name="T61" fmla="*/ 322 h 397"/>
                  <a:gd name="T62" fmla="*/ 8 w 425"/>
                  <a:gd name="T63" fmla="*/ 299 h 397"/>
                  <a:gd name="T64" fmla="*/ 11 w 425"/>
                  <a:gd name="T65" fmla="*/ 279 h 397"/>
                  <a:gd name="T66" fmla="*/ 15 w 425"/>
                  <a:gd name="T67" fmla="*/ 258 h 397"/>
                  <a:gd name="T68" fmla="*/ 8 w 425"/>
                  <a:gd name="T69" fmla="*/ 235 h 397"/>
                  <a:gd name="T70" fmla="*/ 0 w 425"/>
                  <a:gd name="T71" fmla="*/ 213 h 397"/>
                  <a:gd name="T72" fmla="*/ 0 w 425"/>
                  <a:gd name="T73" fmla="*/ 192 h 397"/>
                  <a:gd name="T74" fmla="*/ 8 w 425"/>
                  <a:gd name="T75" fmla="*/ 171 h 397"/>
                  <a:gd name="T76" fmla="*/ 20 w 425"/>
                  <a:gd name="T77" fmla="*/ 150 h 397"/>
                  <a:gd name="T78" fmla="*/ 20 w 425"/>
                  <a:gd name="T79" fmla="*/ 128 h 397"/>
                  <a:gd name="T80" fmla="*/ 22 w 425"/>
                  <a:gd name="T81" fmla="*/ 107 h 397"/>
                  <a:gd name="T82" fmla="*/ 33 w 425"/>
                  <a:gd name="T83" fmla="*/ 84 h 397"/>
                  <a:gd name="T84" fmla="*/ 63 w 425"/>
                  <a:gd name="T85" fmla="*/ 66 h 397"/>
                  <a:gd name="T86" fmla="*/ 86 w 425"/>
                  <a:gd name="T87" fmla="*/ 55 h 397"/>
                  <a:gd name="T88" fmla="*/ 106 w 425"/>
                  <a:gd name="T89" fmla="*/ 25 h 397"/>
                  <a:gd name="T90" fmla="*/ 134 w 425"/>
                  <a:gd name="T91" fmla="*/ 13 h 397"/>
                  <a:gd name="T92" fmla="*/ 154 w 425"/>
                  <a:gd name="T93" fmla="*/ 13 h 397"/>
                  <a:gd name="T94" fmla="*/ 175 w 425"/>
                  <a:gd name="T95" fmla="*/ 9 h 397"/>
                  <a:gd name="T96" fmla="*/ 195 w 425"/>
                  <a:gd name="T97" fmla="*/ 0 h 397"/>
                  <a:gd name="T98" fmla="*/ 216 w 425"/>
                  <a:gd name="T99" fmla="*/ 0 h 3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25"/>
                  <a:gd name="T151" fmla="*/ 0 h 397"/>
                  <a:gd name="T152" fmla="*/ 425 w 425"/>
                  <a:gd name="T153" fmla="*/ 397 h 3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25" h="397">
                    <a:moveTo>
                      <a:pt x="239" y="0"/>
                    </a:moveTo>
                    <a:lnTo>
                      <a:pt x="246" y="0"/>
                    </a:lnTo>
                    <a:lnTo>
                      <a:pt x="259" y="4"/>
                    </a:lnTo>
                    <a:lnTo>
                      <a:pt x="266" y="11"/>
                    </a:lnTo>
                    <a:lnTo>
                      <a:pt x="273" y="16"/>
                    </a:lnTo>
                    <a:lnTo>
                      <a:pt x="280" y="18"/>
                    </a:lnTo>
                    <a:lnTo>
                      <a:pt x="287" y="18"/>
                    </a:lnTo>
                    <a:lnTo>
                      <a:pt x="294" y="18"/>
                    </a:lnTo>
                    <a:lnTo>
                      <a:pt x="300" y="18"/>
                    </a:lnTo>
                    <a:lnTo>
                      <a:pt x="353" y="52"/>
                    </a:lnTo>
                    <a:lnTo>
                      <a:pt x="360" y="59"/>
                    </a:lnTo>
                    <a:lnTo>
                      <a:pt x="367" y="66"/>
                    </a:lnTo>
                    <a:lnTo>
                      <a:pt x="373" y="75"/>
                    </a:lnTo>
                    <a:lnTo>
                      <a:pt x="380" y="80"/>
                    </a:lnTo>
                    <a:lnTo>
                      <a:pt x="387" y="84"/>
                    </a:lnTo>
                    <a:lnTo>
                      <a:pt x="398" y="93"/>
                    </a:lnTo>
                    <a:lnTo>
                      <a:pt x="403" y="100"/>
                    </a:lnTo>
                    <a:lnTo>
                      <a:pt x="408" y="107"/>
                    </a:lnTo>
                    <a:lnTo>
                      <a:pt x="410" y="114"/>
                    </a:lnTo>
                    <a:lnTo>
                      <a:pt x="412" y="123"/>
                    </a:lnTo>
                    <a:lnTo>
                      <a:pt x="412" y="130"/>
                    </a:lnTo>
                    <a:lnTo>
                      <a:pt x="412" y="137"/>
                    </a:lnTo>
                    <a:lnTo>
                      <a:pt x="414" y="144"/>
                    </a:lnTo>
                    <a:lnTo>
                      <a:pt x="421" y="153"/>
                    </a:lnTo>
                    <a:lnTo>
                      <a:pt x="424" y="222"/>
                    </a:lnTo>
                    <a:lnTo>
                      <a:pt x="419" y="229"/>
                    </a:lnTo>
                    <a:lnTo>
                      <a:pt x="414" y="235"/>
                    </a:lnTo>
                    <a:lnTo>
                      <a:pt x="414" y="242"/>
                    </a:lnTo>
                    <a:lnTo>
                      <a:pt x="414" y="249"/>
                    </a:lnTo>
                    <a:lnTo>
                      <a:pt x="414" y="256"/>
                    </a:lnTo>
                    <a:lnTo>
                      <a:pt x="414" y="263"/>
                    </a:lnTo>
                    <a:lnTo>
                      <a:pt x="412" y="270"/>
                    </a:lnTo>
                    <a:lnTo>
                      <a:pt x="410" y="277"/>
                    </a:lnTo>
                    <a:lnTo>
                      <a:pt x="408" y="283"/>
                    </a:lnTo>
                    <a:lnTo>
                      <a:pt x="405" y="290"/>
                    </a:lnTo>
                    <a:lnTo>
                      <a:pt x="401" y="297"/>
                    </a:lnTo>
                    <a:lnTo>
                      <a:pt x="394" y="302"/>
                    </a:lnTo>
                    <a:lnTo>
                      <a:pt x="387" y="306"/>
                    </a:lnTo>
                    <a:lnTo>
                      <a:pt x="380" y="308"/>
                    </a:lnTo>
                    <a:lnTo>
                      <a:pt x="373" y="308"/>
                    </a:lnTo>
                    <a:lnTo>
                      <a:pt x="367" y="313"/>
                    </a:lnTo>
                    <a:lnTo>
                      <a:pt x="360" y="320"/>
                    </a:lnTo>
                    <a:lnTo>
                      <a:pt x="357" y="327"/>
                    </a:lnTo>
                    <a:lnTo>
                      <a:pt x="353" y="334"/>
                    </a:lnTo>
                    <a:lnTo>
                      <a:pt x="346" y="340"/>
                    </a:lnTo>
                    <a:lnTo>
                      <a:pt x="339" y="345"/>
                    </a:lnTo>
                    <a:lnTo>
                      <a:pt x="332" y="347"/>
                    </a:lnTo>
                    <a:lnTo>
                      <a:pt x="325" y="350"/>
                    </a:lnTo>
                    <a:lnTo>
                      <a:pt x="319" y="350"/>
                    </a:lnTo>
                    <a:lnTo>
                      <a:pt x="312" y="350"/>
                    </a:lnTo>
                    <a:lnTo>
                      <a:pt x="305" y="352"/>
                    </a:lnTo>
                    <a:lnTo>
                      <a:pt x="298" y="354"/>
                    </a:lnTo>
                    <a:lnTo>
                      <a:pt x="291" y="361"/>
                    </a:lnTo>
                    <a:lnTo>
                      <a:pt x="284" y="366"/>
                    </a:lnTo>
                    <a:lnTo>
                      <a:pt x="273" y="377"/>
                    </a:lnTo>
                    <a:lnTo>
                      <a:pt x="266" y="382"/>
                    </a:lnTo>
                    <a:lnTo>
                      <a:pt x="259" y="386"/>
                    </a:lnTo>
                    <a:lnTo>
                      <a:pt x="252" y="391"/>
                    </a:lnTo>
                    <a:lnTo>
                      <a:pt x="246" y="393"/>
                    </a:lnTo>
                    <a:lnTo>
                      <a:pt x="239" y="396"/>
                    </a:lnTo>
                    <a:lnTo>
                      <a:pt x="232" y="396"/>
                    </a:lnTo>
                    <a:lnTo>
                      <a:pt x="225" y="396"/>
                    </a:lnTo>
                    <a:lnTo>
                      <a:pt x="218" y="396"/>
                    </a:lnTo>
                    <a:lnTo>
                      <a:pt x="211" y="396"/>
                    </a:lnTo>
                    <a:lnTo>
                      <a:pt x="205" y="393"/>
                    </a:lnTo>
                    <a:lnTo>
                      <a:pt x="198" y="388"/>
                    </a:lnTo>
                    <a:lnTo>
                      <a:pt x="191" y="384"/>
                    </a:lnTo>
                    <a:lnTo>
                      <a:pt x="177" y="379"/>
                    </a:lnTo>
                    <a:lnTo>
                      <a:pt x="170" y="377"/>
                    </a:lnTo>
                    <a:lnTo>
                      <a:pt x="164" y="377"/>
                    </a:lnTo>
                    <a:lnTo>
                      <a:pt x="157" y="377"/>
                    </a:lnTo>
                    <a:lnTo>
                      <a:pt x="150" y="377"/>
                    </a:lnTo>
                    <a:lnTo>
                      <a:pt x="143" y="377"/>
                    </a:lnTo>
                    <a:lnTo>
                      <a:pt x="136" y="377"/>
                    </a:lnTo>
                    <a:lnTo>
                      <a:pt x="129" y="379"/>
                    </a:lnTo>
                    <a:lnTo>
                      <a:pt x="122" y="382"/>
                    </a:lnTo>
                    <a:lnTo>
                      <a:pt x="116" y="384"/>
                    </a:lnTo>
                    <a:lnTo>
                      <a:pt x="109" y="386"/>
                    </a:lnTo>
                    <a:lnTo>
                      <a:pt x="102" y="386"/>
                    </a:lnTo>
                    <a:lnTo>
                      <a:pt x="95" y="386"/>
                    </a:lnTo>
                    <a:lnTo>
                      <a:pt x="88" y="386"/>
                    </a:lnTo>
                    <a:lnTo>
                      <a:pt x="77" y="379"/>
                    </a:lnTo>
                    <a:lnTo>
                      <a:pt x="70" y="372"/>
                    </a:lnTo>
                    <a:lnTo>
                      <a:pt x="65" y="366"/>
                    </a:lnTo>
                    <a:lnTo>
                      <a:pt x="63" y="359"/>
                    </a:lnTo>
                    <a:lnTo>
                      <a:pt x="61" y="352"/>
                    </a:lnTo>
                    <a:lnTo>
                      <a:pt x="59" y="345"/>
                    </a:lnTo>
                    <a:lnTo>
                      <a:pt x="54" y="338"/>
                    </a:lnTo>
                    <a:lnTo>
                      <a:pt x="47" y="334"/>
                    </a:lnTo>
                    <a:lnTo>
                      <a:pt x="40" y="329"/>
                    </a:lnTo>
                    <a:lnTo>
                      <a:pt x="33" y="327"/>
                    </a:lnTo>
                    <a:lnTo>
                      <a:pt x="27" y="324"/>
                    </a:lnTo>
                    <a:lnTo>
                      <a:pt x="20" y="322"/>
                    </a:lnTo>
                    <a:lnTo>
                      <a:pt x="11" y="313"/>
                    </a:lnTo>
                    <a:lnTo>
                      <a:pt x="8" y="306"/>
                    </a:lnTo>
                    <a:lnTo>
                      <a:pt x="8" y="299"/>
                    </a:lnTo>
                    <a:lnTo>
                      <a:pt x="8" y="293"/>
                    </a:lnTo>
                    <a:lnTo>
                      <a:pt x="8" y="286"/>
                    </a:lnTo>
                    <a:lnTo>
                      <a:pt x="11" y="279"/>
                    </a:lnTo>
                    <a:lnTo>
                      <a:pt x="15" y="272"/>
                    </a:lnTo>
                    <a:lnTo>
                      <a:pt x="15" y="265"/>
                    </a:lnTo>
                    <a:lnTo>
                      <a:pt x="15" y="258"/>
                    </a:lnTo>
                    <a:lnTo>
                      <a:pt x="15" y="251"/>
                    </a:lnTo>
                    <a:lnTo>
                      <a:pt x="13" y="245"/>
                    </a:lnTo>
                    <a:lnTo>
                      <a:pt x="8" y="235"/>
                    </a:lnTo>
                    <a:lnTo>
                      <a:pt x="6" y="229"/>
                    </a:lnTo>
                    <a:lnTo>
                      <a:pt x="2" y="219"/>
                    </a:lnTo>
                    <a:lnTo>
                      <a:pt x="0" y="213"/>
                    </a:lnTo>
                    <a:lnTo>
                      <a:pt x="0" y="206"/>
                    </a:lnTo>
                    <a:lnTo>
                      <a:pt x="0" y="199"/>
                    </a:lnTo>
                    <a:lnTo>
                      <a:pt x="0" y="192"/>
                    </a:lnTo>
                    <a:lnTo>
                      <a:pt x="2" y="185"/>
                    </a:lnTo>
                    <a:lnTo>
                      <a:pt x="4" y="178"/>
                    </a:lnTo>
                    <a:lnTo>
                      <a:pt x="8" y="171"/>
                    </a:lnTo>
                    <a:lnTo>
                      <a:pt x="13" y="164"/>
                    </a:lnTo>
                    <a:lnTo>
                      <a:pt x="18" y="157"/>
                    </a:lnTo>
                    <a:lnTo>
                      <a:pt x="20" y="150"/>
                    </a:lnTo>
                    <a:lnTo>
                      <a:pt x="20" y="144"/>
                    </a:lnTo>
                    <a:lnTo>
                      <a:pt x="20" y="137"/>
                    </a:lnTo>
                    <a:lnTo>
                      <a:pt x="20" y="128"/>
                    </a:lnTo>
                    <a:lnTo>
                      <a:pt x="20" y="121"/>
                    </a:lnTo>
                    <a:lnTo>
                      <a:pt x="22" y="114"/>
                    </a:lnTo>
                    <a:lnTo>
                      <a:pt x="22" y="107"/>
                    </a:lnTo>
                    <a:lnTo>
                      <a:pt x="24" y="100"/>
                    </a:lnTo>
                    <a:lnTo>
                      <a:pt x="29" y="93"/>
                    </a:lnTo>
                    <a:lnTo>
                      <a:pt x="33" y="84"/>
                    </a:lnTo>
                    <a:lnTo>
                      <a:pt x="43" y="77"/>
                    </a:lnTo>
                    <a:lnTo>
                      <a:pt x="56" y="68"/>
                    </a:lnTo>
                    <a:lnTo>
                      <a:pt x="63" y="66"/>
                    </a:lnTo>
                    <a:lnTo>
                      <a:pt x="70" y="61"/>
                    </a:lnTo>
                    <a:lnTo>
                      <a:pt x="79" y="59"/>
                    </a:lnTo>
                    <a:lnTo>
                      <a:pt x="86" y="55"/>
                    </a:lnTo>
                    <a:lnTo>
                      <a:pt x="95" y="43"/>
                    </a:lnTo>
                    <a:lnTo>
                      <a:pt x="97" y="36"/>
                    </a:lnTo>
                    <a:lnTo>
                      <a:pt x="106" y="25"/>
                    </a:lnTo>
                    <a:lnTo>
                      <a:pt x="120" y="16"/>
                    </a:lnTo>
                    <a:lnTo>
                      <a:pt x="127" y="16"/>
                    </a:lnTo>
                    <a:lnTo>
                      <a:pt x="134" y="13"/>
                    </a:lnTo>
                    <a:lnTo>
                      <a:pt x="141" y="13"/>
                    </a:lnTo>
                    <a:lnTo>
                      <a:pt x="148" y="13"/>
                    </a:lnTo>
                    <a:lnTo>
                      <a:pt x="154" y="13"/>
                    </a:lnTo>
                    <a:lnTo>
                      <a:pt x="161" y="13"/>
                    </a:lnTo>
                    <a:lnTo>
                      <a:pt x="168" y="13"/>
                    </a:lnTo>
                    <a:lnTo>
                      <a:pt x="175" y="9"/>
                    </a:lnTo>
                    <a:lnTo>
                      <a:pt x="182" y="4"/>
                    </a:lnTo>
                    <a:lnTo>
                      <a:pt x="189" y="2"/>
                    </a:lnTo>
                    <a:lnTo>
                      <a:pt x="195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39" y="0"/>
                    </a:lnTo>
                  </a:path>
                </a:pathLst>
              </a:custGeom>
              <a:solidFill>
                <a:srgbClr val="00B0F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84"/>
              <p:cNvGrpSpPr>
                <a:grpSpLocks/>
              </p:cNvGrpSpPr>
              <p:nvPr/>
            </p:nvGrpSpPr>
            <p:grpSpPr bwMode="auto">
              <a:xfrm>
                <a:off x="1523" y="1090"/>
                <a:ext cx="282" cy="273"/>
                <a:chOff x="1523" y="1090"/>
                <a:chExt cx="282" cy="273"/>
              </a:xfrm>
            </p:grpSpPr>
            <p:sp>
              <p:nvSpPr>
                <p:cNvPr id="18647" name="Freeform 85"/>
                <p:cNvSpPr>
                  <a:spLocks/>
                </p:cNvSpPr>
                <p:nvPr/>
              </p:nvSpPr>
              <p:spPr bwMode="auto">
                <a:xfrm>
                  <a:off x="1523" y="1092"/>
                  <a:ext cx="282" cy="271"/>
                </a:xfrm>
                <a:custGeom>
                  <a:avLst/>
                  <a:gdLst>
                    <a:gd name="T0" fmla="*/ 119 w 282"/>
                    <a:gd name="T1" fmla="*/ 212 h 271"/>
                    <a:gd name="T2" fmla="*/ 122 w 282"/>
                    <a:gd name="T3" fmla="*/ 234 h 271"/>
                    <a:gd name="T4" fmla="*/ 122 w 282"/>
                    <a:gd name="T5" fmla="*/ 255 h 271"/>
                    <a:gd name="T6" fmla="*/ 101 w 282"/>
                    <a:gd name="T7" fmla="*/ 259 h 271"/>
                    <a:gd name="T8" fmla="*/ 79 w 282"/>
                    <a:gd name="T9" fmla="*/ 270 h 271"/>
                    <a:gd name="T10" fmla="*/ 57 w 282"/>
                    <a:gd name="T11" fmla="*/ 270 h 271"/>
                    <a:gd name="T12" fmla="*/ 36 w 282"/>
                    <a:gd name="T13" fmla="*/ 259 h 271"/>
                    <a:gd name="T14" fmla="*/ 18 w 282"/>
                    <a:gd name="T15" fmla="*/ 241 h 271"/>
                    <a:gd name="T16" fmla="*/ 11 w 282"/>
                    <a:gd name="T17" fmla="*/ 216 h 271"/>
                    <a:gd name="T18" fmla="*/ 0 w 282"/>
                    <a:gd name="T19" fmla="*/ 191 h 271"/>
                    <a:gd name="T20" fmla="*/ 0 w 282"/>
                    <a:gd name="T21" fmla="*/ 169 h 271"/>
                    <a:gd name="T22" fmla="*/ 3 w 282"/>
                    <a:gd name="T23" fmla="*/ 147 h 271"/>
                    <a:gd name="T24" fmla="*/ 21 w 282"/>
                    <a:gd name="T25" fmla="*/ 133 h 271"/>
                    <a:gd name="T26" fmla="*/ 25 w 282"/>
                    <a:gd name="T27" fmla="*/ 111 h 271"/>
                    <a:gd name="T28" fmla="*/ 25 w 282"/>
                    <a:gd name="T29" fmla="*/ 90 h 271"/>
                    <a:gd name="T30" fmla="*/ 25 w 282"/>
                    <a:gd name="T31" fmla="*/ 68 h 271"/>
                    <a:gd name="T32" fmla="*/ 32 w 282"/>
                    <a:gd name="T33" fmla="*/ 47 h 271"/>
                    <a:gd name="T34" fmla="*/ 39 w 282"/>
                    <a:gd name="T35" fmla="*/ 25 h 271"/>
                    <a:gd name="T36" fmla="*/ 61 w 282"/>
                    <a:gd name="T37" fmla="*/ 14 h 271"/>
                    <a:gd name="T38" fmla="*/ 83 w 282"/>
                    <a:gd name="T39" fmla="*/ 3 h 271"/>
                    <a:gd name="T40" fmla="*/ 104 w 282"/>
                    <a:gd name="T41" fmla="*/ 0 h 271"/>
                    <a:gd name="T42" fmla="*/ 126 w 282"/>
                    <a:gd name="T43" fmla="*/ 0 h 271"/>
                    <a:gd name="T44" fmla="*/ 151 w 282"/>
                    <a:gd name="T45" fmla="*/ 0 h 271"/>
                    <a:gd name="T46" fmla="*/ 173 w 282"/>
                    <a:gd name="T47" fmla="*/ 11 h 271"/>
                    <a:gd name="T48" fmla="*/ 183 w 282"/>
                    <a:gd name="T49" fmla="*/ 32 h 271"/>
                    <a:gd name="T50" fmla="*/ 183 w 282"/>
                    <a:gd name="T51" fmla="*/ 54 h 271"/>
                    <a:gd name="T52" fmla="*/ 198 w 282"/>
                    <a:gd name="T53" fmla="*/ 72 h 271"/>
                    <a:gd name="T54" fmla="*/ 220 w 282"/>
                    <a:gd name="T55" fmla="*/ 75 h 271"/>
                    <a:gd name="T56" fmla="*/ 241 w 282"/>
                    <a:gd name="T57" fmla="*/ 79 h 271"/>
                    <a:gd name="T58" fmla="*/ 263 w 282"/>
                    <a:gd name="T59" fmla="*/ 90 h 271"/>
                    <a:gd name="T60" fmla="*/ 277 w 282"/>
                    <a:gd name="T61" fmla="*/ 111 h 271"/>
                    <a:gd name="T62" fmla="*/ 281 w 282"/>
                    <a:gd name="T63" fmla="*/ 133 h 271"/>
                    <a:gd name="T64" fmla="*/ 281 w 282"/>
                    <a:gd name="T65" fmla="*/ 155 h 271"/>
                    <a:gd name="T66" fmla="*/ 277 w 282"/>
                    <a:gd name="T67" fmla="*/ 176 h 271"/>
                    <a:gd name="T68" fmla="*/ 259 w 282"/>
                    <a:gd name="T69" fmla="*/ 191 h 271"/>
                    <a:gd name="T70" fmla="*/ 238 w 282"/>
                    <a:gd name="T71" fmla="*/ 198 h 271"/>
                    <a:gd name="T72" fmla="*/ 216 w 282"/>
                    <a:gd name="T73" fmla="*/ 201 h 271"/>
                    <a:gd name="T74" fmla="*/ 194 w 282"/>
                    <a:gd name="T75" fmla="*/ 198 h 271"/>
                    <a:gd name="T76" fmla="*/ 176 w 282"/>
                    <a:gd name="T77" fmla="*/ 176 h 271"/>
                    <a:gd name="T78" fmla="*/ 173 w 282"/>
                    <a:gd name="T79" fmla="*/ 155 h 271"/>
                    <a:gd name="T80" fmla="*/ 183 w 282"/>
                    <a:gd name="T81" fmla="*/ 133 h 271"/>
                    <a:gd name="T82" fmla="*/ 194 w 282"/>
                    <a:gd name="T83" fmla="*/ 115 h 271"/>
                    <a:gd name="T84" fmla="*/ 194 w 282"/>
                    <a:gd name="T85" fmla="*/ 93 h 271"/>
                    <a:gd name="T86" fmla="*/ 176 w 282"/>
                    <a:gd name="T87" fmla="*/ 79 h 271"/>
                    <a:gd name="T88" fmla="*/ 155 w 282"/>
                    <a:gd name="T89" fmla="*/ 68 h 271"/>
                    <a:gd name="T90" fmla="*/ 151 w 282"/>
                    <a:gd name="T91" fmla="*/ 90 h 271"/>
                    <a:gd name="T92" fmla="*/ 144 w 282"/>
                    <a:gd name="T93" fmla="*/ 115 h 271"/>
                    <a:gd name="T94" fmla="*/ 122 w 282"/>
                    <a:gd name="T95" fmla="*/ 122 h 271"/>
                    <a:gd name="T96" fmla="*/ 101 w 282"/>
                    <a:gd name="T97" fmla="*/ 119 h 271"/>
                    <a:gd name="T98" fmla="*/ 79 w 282"/>
                    <a:gd name="T99" fmla="*/ 104 h 271"/>
                    <a:gd name="T100" fmla="*/ 57 w 282"/>
                    <a:gd name="T101" fmla="*/ 97 h 271"/>
                    <a:gd name="T102" fmla="*/ 43 w 282"/>
                    <a:gd name="T103" fmla="*/ 119 h 271"/>
                    <a:gd name="T104" fmla="*/ 39 w 282"/>
                    <a:gd name="T105" fmla="*/ 140 h 271"/>
                    <a:gd name="T106" fmla="*/ 39 w 282"/>
                    <a:gd name="T107" fmla="*/ 162 h 271"/>
                    <a:gd name="T108" fmla="*/ 39 w 282"/>
                    <a:gd name="T109" fmla="*/ 183 h 271"/>
                    <a:gd name="T110" fmla="*/ 54 w 282"/>
                    <a:gd name="T111" fmla="*/ 198 h 271"/>
                    <a:gd name="T112" fmla="*/ 75 w 282"/>
                    <a:gd name="T113" fmla="*/ 198 h 271"/>
                    <a:gd name="T114" fmla="*/ 97 w 282"/>
                    <a:gd name="T115" fmla="*/ 183 h 271"/>
                    <a:gd name="T116" fmla="*/ 111 w 282"/>
                    <a:gd name="T117" fmla="*/ 201 h 27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82"/>
                    <a:gd name="T178" fmla="*/ 0 h 271"/>
                    <a:gd name="T179" fmla="*/ 282 w 282"/>
                    <a:gd name="T180" fmla="*/ 271 h 27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82" h="271">
                      <a:moveTo>
                        <a:pt x="113" y="200"/>
                      </a:moveTo>
                      <a:lnTo>
                        <a:pt x="119" y="212"/>
                      </a:lnTo>
                      <a:lnTo>
                        <a:pt x="122" y="223"/>
                      </a:lnTo>
                      <a:lnTo>
                        <a:pt x="122" y="234"/>
                      </a:lnTo>
                      <a:lnTo>
                        <a:pt x="122" y="245"/>
                      </a:lnTo>
                      <a:lnTo>
                        <a:pt x="122" y="255"/>
                      </a:lnTo>
                      <a:lnTo>
                        <a:pt x="111" y="255"/>
                      </a:lnTo>
                      <a:lnTo>
                        <a:pt x="101" y="259"/>
                      </a:lnTo>
                      <a:lnTo>
                        <a:pt x="90" y="266"/>
                      </a:lnTo>
                      <a:lnTo>
                        <a:pt x="79" y="270"/>
                      </a:lnTo>
                      <a:lnTo>
                        <a:pt x="68" y="270"/>
                      </a:lnTo>
                      <a:lnTo>
                        <a:pt x="57" y="270"/>
                      </a:lnTo>
                      <a:lnTo>
                        <a:pt x="47" y="266"/>
                      </a:lnTo>
                      <a:lnTo>
                        <a:pt x="36" y="259"/>
                      </a:lnTo>
                      <a:lnTo>
                        <a:pt x="29" y="248"/>
                      </a:lnTo>
                      <a:lnTo>
                        <a:pt x="18" y="241"/>
                      </a:lnTo>
                      <a:lnTo>
                        <a:pt x="14" y="230"/>
                      </a:lnTo>
                      <a:lnTo>
                        <a:pt x="11" y="216"/>
                      </a:lnTo>
                      <a:lnTo>
                        <a:pt x="7" y="205"/>
                      </a:lnTo>
                      <a:lnTo>
                        <a:pt x="0" y="191"/>
                      </a:lnTo>
                      <a:lnTo>
                        <a:pt x="0" y="180"/>
                      </a:lnTo>
                      <a:lnTo>
                        <a:pt x="0" y="169"/>
                      </a:lnTo>
                      <a:lnTo>
                        <a:pt x="0" y="158"/>
                      </a:lnTo>
                      <a:lnTo>
                        <a:pt x="3" y="147"/>
                      </a:lnTo>
                      <a:lnTo>
                        <a:pt x="14" y="144"/>
                      </a:lnTo>
                      <a:lnTo>
                        <a:pt x="21" y="133"/>
                      </a:lnTo>
                      <a:lnTo>
                        <a:pt x="25" y="122"/>
                      </a:lnTo>
                      <a:lnTo>
                        <a:pt x="25" y="111"/>
                      </a:lnTo>
                      <a:lnTo>
                        <a:pt x="25" y="101"/>
                      </a:lnTo>
                      <a:lnTo>
                        <a:pt x="25" y="90"/>
                      </a:lnTo>
                      <a:lnTo>
                        <a:pt x="25" y="79"/>
                      </a:lnTo>
                      <a:lnTo>
                        <a:pt x="25" y="68"/>
                      </a:lnTo>
                      <a:lnTo>
                        <a:pt x="29" y="57"/>
                      </a:lnTo>
                      <a:lnTo>
                        <a:pt x="32" y="47"/>
                      </a:lnTo>
                      <a:lnTo>
                        <a:pt x="36" y="36"/>
                      </a:lnTo>
                      <a:lnTo>
                        <a:pt x="39" y="25"/>
                      </a:lnTo>
                      <a:lnTo>
                        <a:pt x="50" y="18"/>
                      </a:lnTo>
                      <a:lnTo>
                        <a:pt x="61" y="14"/>
                      </a:lnTo>
                      <a:lnTo>
                        <a:pt x="72" y="11"/>
                      </a:lnTo>
                      <a:lnTo>
                        <a:pt x="83" y="3"/>
                      </a:lnTo>
                      <a:lnTo>
                        <a:pt x="93" y="0"/>
                      </a:lnTo>
                      <a:lnTo>
                        <a:pt x="104" y="0"/>
                      </a:lnTo>
                      <a:lnTo>
                        <a:pt x="115" y="0"/>
                      </a:lnTo>
                      <a:lnTo>
                        <a:pt x="126" y="0"/>
                      </a:lnTo>
                      <a:lnTo>
                        <a:pt x="140" y="0"/>
                      </a:lnTo>
                      <a:lnTo>
                        <a:pt x="151" y="0"/>
                      </a:lnTo>
                      <a:lnTo>
                        <a:pt x="162" y="3"/>
                      </a:lnTo>
                      <a:lnTo>
                        <a:pt x="173" y="11"/>
                      </a:lnTo>
                      <a:lnTo>
                        <a:pt x="180" y="21"/>
                      </a:lnTo>
                      <a:lnTo>
                        <a:pt x="183" y="32"/>
                      </a:lnTo>
                      <a:lnTo>
                        <a:pt x="183" y="43"/>
                      </a:lnTo>
                      <a:lnTo>
                        <a:pt x="183" y="54"/>
                      </a:lnTo>
                      <a:lnTo>
                        <a:pt x="187" y="65"/>
                      </a:lnTo>
                      <a:lnTo>
                        <a:pt x="198" y="72"/>
                      </a:lnTo>
                      <a:lnTo>
                        <a:pt x="209" y="75"/>
                      </a:lnTo>
                      <a:lnTo>
                        <a:pt x="220" y="75"/>
                      </a:lnTo>
                      <a:lnTo>
                        <a:pt x="230" y="75"/>
                      </a:lnTo>
                      <a:lnTo>
                        <a:pt x="241" y="79"/>
                      </a:lnTo>
                      <a:lnTo>
                        <a:pt x="252" y="83"/>
                      </a:lnTo>
                      <a:lnTo>
                        <a:pt x="263" y="90"/>
                      </a:lnTo>
                      <a:lnTo>
                        <a:pt x="274" y="101"/>
                      </a:lnTo>
                      <a:lnTo>
                        <a:pt x="277" y="111"/>
                      </a:lnTo>
                      <a:lnTo>
                        <a:pt x="281" y="122"/>
                      </a:lnTo>
                      <a:lnTo>
                        <a:pt x="281" y="133"/>
                      </a:lnTo>
                      <a:lnTo>
                        <a:pt x="281" y="144"/>
                      </a:lnTo>
                      <a:lnTo>
                        <a:pt x="281" y="155"/>
                      </a:lnTo>
                      <a:lnTo>
                        <a:pt x="281" y="165"/>
                      </a:lnTo>
                      <a:lnTo>
                        <a:pt x="277" y="176"/>
                      </a:lnTo>
                      <a:lnTo>
                        <a:pt x="270" y="187"/>
                      </a:lnTo>
                      <a:lnTo>
                        <a:pt x="259" y="191"/>
                      </a:lnTo>
                      <a:lnTo>
                        <a:pt x="248" y="194"/>
                      </a:lnTo>
                      <a:lnTo>
                        <a:pt x="238" y="198"/>
                      </a:lnTo>
                      <a:lnTo>
                        <a:pt x="227" y="201"/>
                      </a:lnTo>
                      <a:lnTo>
                        <a:pt x="216" y="201"/>
                      </a:lnTo>
                      <a:lnTo>
                        <a:pt x="205" y="201"/>
                      </a:lnTo>
                      <a:lnTo>
                        <a:pt x="194" y="198"/>
                      </a:lnTo>
                      <a:lnTo>
                        <a:pt x="187" y="187"/>
                      </a:lnTo>
                      <a:lnTo>
                        <a:pt x="176" y="176"/>
                      </a:lnTo>
                      <a:lnTo>
                        <a:pt x="173" y="165"/>
                      </a:lnTo>
                      <a:lnTo>
                        <a:pt x="173" y="155"/>
                      </a:lnTo>
                      <a:lnTo>
                        <a:pt x="173" y="144"/>
                      </a:lnTo>
                      <a:lnTo>
                        <a:pt x="183" y="133"/>
                      </a:lnTo>
                      <a:lnTo>
                        <a:pt x="194" y="126"/>
                      </a:lnTo>
                      <a:lnTo>
                        <a:pt x="194" y="115"/>
                      </a:lnTo>
                      <a:lnTo>
                        <a:pt x="194" y="104"/>
                      </a:lnTo>
                      <a:lnTo>
                        <a:pt x="194" y="93"/>
                      </a:lnTo>
                      <a:lnTo>
                        <a:pt x="183" y="90"/>
                      </a:lnTo>
                      <a:lnTo>
                        <a:pt x="176" y="79"/>
                      </a:lnTo>
                      <a:lnTo>
                        <a:pt x="165" y="68"/>
                      </a:lnTo>
                      <a:lnTo>
                        <a:pt x="155" y="68"/>
                      </a:lnTo>
                      <a:lnTo>
                        <a:pt x="155" y="79"/>
                      </a:lnTo>
                      <a:lnTo>
                        <a:pt x="151" y="90"/>
                      </a:lnTo>
                      <a:lnTo>
                        <a:pt x="147" y="104"/>
                      </a:lnTo>
                      <a:lnTo>
                        <a:pt x="144" y="115"/>
                      </a:lnTo>
                      <a:lnTo>
                        <a:pt x="133" y="122"/>
                      </a:lnTo>
                      <a:lnTo>
                        <a:pt x="122" y="122"/>
                      </a:lnTo>
                      <a:lnTo>
                        <a:pt x="111" y="122"/>
                      </a:lnTo>
                      <a:lnTo>
                        <a:pt x="101" y="119"/>
                      </a:lnTo>
                      <a:lnTo>
                        <a:pt x="90" y="111"/>
                      </a:lnTo>
                      <a:lnTo>
                        <a:pt x="79" y="104"/>
                      </a:lnTo>
                      <a:lnTo>
                        <a:pt x="68" y="97"/>
                      </a:lnTo>
                      <a:lnTo>
                        <a:pt x="57" y="97"/>
                      </a:lnTo>
                      <a:lnTo>
                        <a:pt x="47" y="108"/>
                      </a:lnTo>
                      <a:lnTo>
                        <a:pt x="43" y="119"/>
                      </a:lnTo>
                      <a:lnTo>
                        <a:pt x="39" y="129"/>
                      </a:lnTo>
                      <a:lnTo>
                        <a:pt x="39" y="140"/>
                      </a:lnTo>
                      <a:lnTo>
                        <a:pt x="39" y="151"/>
                      </a:lnTo>
                      <a:lnTo>
                        <a:pt x="39" y="162"/>
                      </a:lnTo>
                      <a:lnTo>
                        <a:pt x="39" y="173"/>
                      </a:lnTo>
                      <a:lnTo>
                        <a:pt x="39" y="183"/>
                      </a:lnTo>
                      <a:lnTo>
                        <a:pt x="43" y="194"/>
                      </a:lnTo>
                      <a:lnTo>
                        <a:pt x="54" y="198"/>
                      </a:lnTo>
                      <a:lnTo>
                        <a:pt x="65" y="198"/>
                      </a:lnTo>
                      <a:lnTo>
                        <a:pt x="75" y="198"/>
                      </a:lnTo>
                      <a:lnTo>
                        <a:pt x="86" y="191"/>
                      </a:lnTo>
                      <a:lnTo>
                        <a:pt x="97" y="183"/>
                      </a:lnTo>
                      <a:lnTo>
                        <a:pt x="108" y="191"/>
                      </a:lnTo>
                      <a:lnTo>
                        <a:pt x="111" y="201"/>
                      </a:lnTo>
                      <a:lnTo>
                        <a:pt x="113" y="200"/>
                      </a:lnTo>
                    </a:path>
                  </a:pathLst>
                </a:custGeom>
                <a:solidFill>
                  <a:schemeClr val="bg2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8" name="Freeform 86"/>
                <p:cNvSpPr>
                  <a:spLocks/>
                </p:cNvSpPr>
                <p:nvPr/>
              </p:nvSpPr>
              <p:spPr bwMode="auto">
                <a:xfrm>
                  <a:off x="1524" y="1090"/>
                  <a:ext cx="280" cy="273"/>
                </a:xfrm>
                <a:custGeom>
                  <a:avLst/>
                  <a:gdLst>
                    <a:gd name="T0" fmla="*/ 21 w 280"/>
                    <a:gd name="T1" fmla="*/ 200 h 273"/>
                    <a:gd name="T2" fmla="*/ 44 w 280"/>
                    <a:gd name="T3" fmla="*/ 234 h 273"/>
                    <a:gd name="T4" fmla="*/ 80 w 280"/>
                    <a:gd name="T5" fmla="*/ 237 h 273"/>
                    <a:gd name="T6" fmla="*/ 56 w 280"/>
                    <a:gd name="T7" fmla="*/ 221 h 273"/>
                    <a:gd name="T8" fmla="*/ 38 w 280"/>
                    <a:gd name="T9" fmla="*/ 196 h 273"/>
                    <a:gd name="T10" fmla="*/ 26 w 280"/>
                    <a:gd name="T11" fmla="*/ 158 h 273"/>
                    <a:gd name="T12" fmla="*/ 34 w 280"/>
                    <a:gd name="T13" fmla="*/ 114 h 273"/>
                    <a:gd name="T14" fmla="*/ 56 w 280"/>
                    <a:gd name="T15" fmla="*/ 76 h 273"/>
                    <a:gd name="T16" fmla="*/ 92 w 280"/>
                    <a:gd name="T17" fmla="*/ 86 h 273"/>
                    <a:gd name="T18" fmla="*/ 117 w 280"/>
                    <a:gd name="T19" fmla="*/ 89 h 273"/>
                    <a:gd name="T20" fmla="*/ 127 w 280"/>
                    <a:gd name="T21" fmla="*/ 73 h 273"/>
                    <a:gd name="T22" fmla="*/ 160 w 280"/>
                    <a:gd name="T23" fmla="*/ 60 h 273"/>
                    <a:gd name="T24" fmla="*/ 195 w 280"/>
                    <a:gd name="T25" fmla="*/ 86 h 273"/>
                    <a:gd name="T26" fmla="*/ 214 w 280"/>
                    <a:gd name="T27" fmla="*/ 129 h 273"/>
                    <a:gd name="T28" fmla="*/ 224 w 280"/>
                    <a:gd name="T29" fmla="*/ 161 h 273"/>
                    <a:gd name="T30" fmla="*/ 245 w 280"/>
                    <a:gd name="T31" fmla="*/ 158 h 273"/>
                    <a:gd name="T32" fmla="*/ 258 w 280"/>
                    <a:gd name="T33" fmla="*/ 130 h 273"/>
                    <a:gd name="T34" fmla="*/ 231 w 280"/>
                    <a:gd name="T35" fmla="*/ 100 h 273"/>
                    <a:gd name="T36" fmla="*/ 193 w 280"/>
                    <a:gd name="T37" fmla="*/ 89 h 273"/>
                    <a:gd name="T38" fmla="*/ 158 w 280"/>
                    <a:gd name="T39" fmla="*/ 59 h 273"/>
                    <a:gd name="T40" fmla="*/ 131 w 280"/>
                    <a:gd name="T41" fmla="*/ 31 h 273"/>
                    <a:gd name="T42" fmla="*/ 99 w 280"/>
                    <a:gd name="T43" fmla="*/ 43 h 273"/>
                    <a:gd name="T44" fmla="*/ 63 w 280"/>
                    <a:gd name="T45" fmla="*/ 33 h 273"/>
                    <a:gd name="T46" fmla="*/ 41 w 280"/>
                    <a:gd name="T47" fmla="*/ 59 h 273"/>
                    <a:gd name="T48" fmla="*/ 33 w 280"/>
                    <a:gd name="T49" fmla="*/ 103 h 273"/>
                    <a:gd name="T50" fmla="*/ 22 w 280"/>
                    <a:gd name="T51" fmla="*/ 146 h 273"/>
                    <a:gd name="T52" fmla="*/ 1 w 280"/>
                    <a:gd name="T53" fmla="*/ 176 h 273"/>
                    <a:gd name="T54" fmla="*/ 16 w 280"/>
                    <a:gd name="T55" fmla="*/ 142 h 273"/>
                    <a:gd name="T56" fmla="*/ 22 w 280"/>
                    <a:gd name="T57" fmla="*/ 105 h 273"/>
                    <a:gd name="T58" fmla="*/ 24 w 280"/>
                    <a:gd name="T59" fmla="*/ 66 h 273"/>
                    <a:gd name="T60" fmla="*/ 41 w 280"/>
                    <a:gd name="T61" fmla="*/ 26 h 273"/>
                    <a:gd name="T62" fmla="*/ 80 w 280"/>
                    <a:gd name="T63" fmla="*/ 5 h 273"/>
                    <a:gd name="T64" fmla="*/ 119 w 280"/>
                    <a:gd name="T65" fmla="*/ 0 h 273"/>
                    <a:gd name="T66" fmla="*/ 160 w 280"/>
                    <a:gd name="T67" fmla="*/ 4 h 273"/>
                    <a:gd name="T68" fmla="*/ 184 w 280"/>
                    <a:gd name="T69" fmla="*/ 39 h 273"/>
                    <a:gd name="T70" fmla="*/ 195 w 280"/>
                    <a:gd name="T71" fmla="*/ 75 h 273"/>
                    <a:gd name="T72" fmla="*/ 236 w 280"/>
                    <a:gd name="T73" fmla="*/ 82 h 273"/>
                    <a:gd name="T74" fmla="*/ 272 w 280"/>
                    <a:gd name="T75" fmla="*/ 112 h 273"/>
                    <a:gd name="T76" fmla="*/ 279 w 280"/>
                    <a:gd name="T77" fmla="*/ 153 h 273"/>
                    <a:gd name="T78" fmla="*/ 267 w 280"/>
                    <a:gd name="T79" fmla="*/ 189 h 273"/>
                    <a:gd name="T80" fmla="*/ 229 w 280"/>
                    <a:gd name="T81" fmla="*/ 200 h 273"/>
                    <a:gd name="T82" fmla="*/ 188 w 280"/>
                    <a:gd name="T83" fmla="*/ 197 h 273"/>
                    <a:gd name="T84" fmla="*/ 171 w 280"/>
                    <a:gd name="T85" fmla="*/ 158 h 273"/>
                    <a:gd name="T86" fmla="*/ 193 w 280"/>
                    <a:gd name="T87" fmla="*/ 124 h 273"/>
                    <a:gd name="T88" fmla="*/ 183 w 280"/>
                    <a:gd name="T89" fmla="*/ 92 h 273"/>
                    <a:gd name="T90" fmla="*/ 153 w 280"/>
                    <a:gd name="T91" fmla="*/ 80 h 273"/>
                    <a:gd name="T92" fmla="*/ 144 w 280"/>
                    <a:gd name="T93" fmla="*/ 117 h 273"/>
                    <a:gd name="T94" fmla="*/ 106 w 280"/>
                    <a:gd name="T95" fmla="*/ 124 h 273"/>
                    <a:gd name="T96" fmla="*/ 68 w 280"/>
                    <a:gd name="T97" fmla="*/ 100 h 273"/>
                    <a:gd name="T98" fmla="*/ 42 w 280"/>
                    <a:gd name="T99" fmla="*/ 126 h 273"/>
                    <a:gd name="T100" fmla="*/ 38 w 280"/>
                    <a:gd name="T101" fmla="*/ 166 h 273"/>
                    <a:gd name="T102" fmla="*/ 55 w 280"/>
                    <a:gd name="T103" fmla="*/ 201 h 273"/>
                    <a:gd name="T104" fmla="*/ 93 w 280"/>
                    <a:gd name="T105" fmla="*/ 189 h 273"/>
                    <a:gd name="T106" fmla="*/ 119 w 280"/>
                    <a:gd name="T107" fmla="*/ 220 h 273"/>
                    <a:gd name="T108" fmla="*/ 118 w 280"/>
                    <a:gd name="T109" fmla="*/ 259 h 273"/>
                    <a:gd name="T110" fmla="*/ 79 w 280"/>
                    <a:gd name="T111" fmla="*/ 272 h 273"/>
                    <a:gd name="T112" fmla="*/ 41 w 280"/>
                    <a:gd name="T113" fmla="*/ 264 h 273"/>
                    <a:gd name="T114" fmla="*/ 14 w 280"/>
                    <a:gd name="T115" fmla="*/ 227 h 273"/>
                    <a:gd name="T116" fmla="*/ 1 w 280"/>
                    <a:gd name="T117" fmla="*/ 188 h 273"/>
                    <a:gd name="T118" fmla="*/ 3 w 280"/>
                    <a:gd name="T119" fmla="*/ 186 h 27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80"/>
                    <a:gd name="T181" fmla="*/ 0 h 273"/>
                    <a:gd name="T182" fmla="*/ 280 w 280"/>
                    <a:gd name="T183" fmla="*/ 273 h 27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80" h="273">
                      <a:moveTo>
                        <a:pt x="1" y="175"/>
                      </a:moveTo>
                      <a:lnTo>
                        <a:pt x="6" y="176"/>
                      </a:lnTo>
                      <a:lnTo>
                        <a:pt x="9" y="175"/>
                      </a:lnTo>
                      <a:lnTo>
                        <a:pt x="13" y="175"/>
                      </a:lnTo>
                      <a:lnTo>
                        <a:pt x="15" y="179"/>
                      </a:lnTo>
                      <a:lnTo>
                        <a:pt x="16" y="182"/>
                      </a:lnTo>
                      <a:lnTo>
                        <a:pt x="16" y="185"/>
                      </a:lnTo>
                      <a:lnTo>
                        <a:pt x="16" y="188"/>
                      </a:lnTo>
                      <a:lnTo>
                        <a:pt x="16" y="191"/>
                      </a:lnTo>
                      <a:lnTo>
                        <a:pt x="19" y="194"/>
                      </a:lnTo>
                      <a:lnTo>
                        <a:pt x="21" y="197"/>
                      </a:lnTo>
                      <a:lnTo>
                        <a:pt x="21" y="200"/>
                      </a:lnTo>
                      <a:lnTo>
                        <a:pt x="21" y="203"/>
                      </a:lnTo>
                      <a:lnTo>
                        <a:pt x="21" y="206"/>
                      </a:lnTo>
                      <a:lnTo>
                        <a:pt x="22" y="209"/>
                      </a:lnTo>
                      <a:lnTo>
                        <a:pt x="26" y="212"/>
                      </a:lnTo>
                      <a:lnTo>
                        <a:pt x="29" y="216"/>
                      </a:lnTo>
                      <a:lnTo>
                        <a:pt x="29" y="219"/>
                      </a:lnTo>
                      <a:lnTo>
                        <a:pt x="31" y="223"/>
                      </a:lnTo>
                      <a:lnTo>
                        <a:pt x="31" y="226"/>
                      </a:lnTo>
                      <a:lnTo>
                        <a:pt x="35" y="228"/>
                      </a:lnTo>
                      <a:lnTo>
                        <a:pt x="39" y="228"/>
                      </a:lnTo>
                      <a:lnTo>
                        <a:pt x="43" y="231"/>
                      </a:lnTo>
                      <a:lnTo>
                        <a:pt x="44" y="234"/>
                      </a:lnTo>
                      <a:lnTo>
                        <a:pt x="45" y="238"/>
                      </a:lnTo>
                      <a:lnTo>
                        <a:pt x="49" y="239"/>
                      </a:lnTo>
                      <a:lnTo>
                        <a:pt x="52" y="239"/>
                      </a:lnTo>
                      <a:lnTo>
                        <a:pt x="56" y="239"/>
                      </a:lnTo>
                      <a:lnTo>
                        <a:pt x="59" y="240"/>
                      </a:lnTo>
                      <a:lnTo>
                        <a:pt x="60" y="237"/>
                      </a:lnTo>
                      <a:lnTo>
                        <a:pt x="64" y="237"/>
                      </a:lnTo>
                      <a:lnTo>
                        <a:pt x="69" y="240"/>
                      </a:lnTo>
                      <a:lnTo>
                        <a:pt x="72" y="241"/>
                      </a:lnTo>
                      <a:lnTo>
                        <a:pt x="75" y="241"/>
                      </a:lnTo>
                      <a:lnTo>
                        <a:pt x="79" y="240"/>
                      </a:lnTo>
                      <a:lnTo>
                        <a:pt x="80" y="237"/>
                      </a:lnTo>
                      <a:lnTo>
                        <a:pt x="81" y="232"/>
                      </a:lnTo>
                      <a:lnTo>
                        <a:pt x="81" y="228"/>
                      </a:lnTo>
                      <a:lnTo>
                        <a:pt x="81" y="225"/>
                      </a:lnTo>
                      <a:lnTo>
                        <a:pt x="79" y="222"/>
                      </a:lnTo>
                      <a:lnTo>
                        <a:pt x="76" y="220"/>
                      </a:lnTo>
                      <a:lnTo>
                        <a:pt x="73" y="219"/>
                      </a:lnTo>
                      <a:lnTo>
                        <a:pt x="72" y="216"/>
                      </a:lnTo>
                      <a:lnTo>
                        <a:pt x="69" y="216"/>
                      </a:lnTo>
                      <a:lnTo>
                        <a:pt x="65" y="219"/>
                      </a:lnTo>
                      <a:lnTo>
                        <a:pt x="62" y="220"/>
                      </a:lnTo>
                      <a:lnTo>
                        <a:pt x="59" y="221"/>
                      </a:lnTo>
                      <a:lnTo>
                        <a:pt x="56" y="221"/>
                      </a:lnTo>
                      <a:lnTo>
                        <a:pt x="55" y="218"/>
                      </a:lnTo>
                      <a:lnTo>
                        <a:pt x="55" y="215"/>
                      </a:lnTo>
                      <a:lnTo>
                        <a:pt x="52" y="212"/>
                      </a:lnTo>
                      <a:lnTo>
                        <a:pt x="49" y="212"/>
                      </a:lnTo>
                      <a:lnTo>
                        <a:pt x="45" y="212"/>
                      </a:lnTo>
                      <a:lnTo>
                        <a:pt x="41" y="212"/>
                      </a:lnTo>
                      <a:lnTo>
                        <a:pt x="38" y="212"/>
                      </a:lnTo>
                      <a:lnTo>
                        <a:pt x="36" y="208"/>
                      </a:lnTo>
                      <a:lnTo>
                        <a:pt x="36" y="205"/>
                      </a:lnTo>
                      <a:lnTo>
                        <a:pt x="37" y="202"/>
                      </a:lnTo>
                      <a:lnTo>
                        <a:pt x="38" y="199"/>
                      </a:lnTo>
                      <a:lnTo>
                        <a:pt x="38" y="196"/>
                      </a:lnTo>
                      <a:lnTo>
                        <a:pt x="37" y="192"/>
                      </a:lnTo>
                      <a:lnTo>
                        <a:pt x="36" y="189"/>
                      </a:lnTo>
                      <a:lnTo>
                        <a:pt x="36" y="186"/>
                      </a:lnTo>
                      <a:lnTo>
                        <a:pt x="33" y="183"/>
                      </a:lnTo>
                      <a:lnTo>
                        <a:pt x="30" y="181"/>
                      </a:lnTo>
                      <a:lnTo>
                        <a:pt x="29" y="178"/>
                      </a:lnTo>
                      <a:lnTo>
                        <a:pt x="26" y="175"/>
                      </a:lnTo>
                      <a:lnTo>
                        <a:pt x="26" y="171"/>
                      </a:lnTo>
                      <a:lnTo>
                        <a:pt x="26" y="167"/>
                      </a:lnTo>
                      <a:lnTo>
                        <a:pt x="26" y="164"/>
                      </a:lnTo>
                      <a:lnTo>
                        <a:pt x="26" y="161"/>
                      </a:lnTo>
                      <a:lnTo>
                        <a:pt x="26" y="158"/>
                      </a:lnTo>
                      <a:lnTo>
                        <a:pt x="27" y="155"/>
                      </a:lnTo>
                      <a:lnTo>
                        <a:pt x="27" y="152"/>
                      </a:lnTo>
                      <a:lnTo>
                        <a:pt x="27" y="148"/>
                      </a:lnTo>
                      <a:lnTo>
                        <a:pt x="27" y="145"/>
                      </a:lnTo>
                      <a:lnTo>
                        <a:pt x="27" y="140"/>
                      </a:lnTo>
                      <a:lnTo>
                        <a:pt x="28" y="137"/>
                      </a:lnTo>
                      <a:lnTo>
                        <a:pt x="28" y="133"/>
                      </a:lnTo>
                      <a:lnTo>
                        <a:pt x="31" y="131"/>
                      </a:lnTo>
                      <a:lnTo>
                        <a:pt x="31" y="128"/>
                      </a:lnTo>
                      <a:lnTo>
                        <a:pt x="33" y="123"/>
                      </a:lnTo>
                      <a:lnTo>
                        <a:pt x="33" y="118"/>
                      </a:lnTo>
                      <a:lnTo>
                        <a:pt x="34" y="114"/>
                      </a:lnTo>
                      <a:lnTo>
                        <a:pt x="35" y="110"/>
                      </a:lnTo>
                      <a:lnTo>
                        <a:pt x="35" y="107"/>
                      </a:lnTo>
                      <a:lnTo>
                        <a:pt x="36" y="104"/>
                      </a:lnTo>
                      <a:lnTo>
                        <a:pt x="37" y="101"/>
                      </a:lnTo>
                      <a:lnTo>
                        <a:pt x="38" y="97"/>
                      </a:lnTo>
                      <a:lnTo>
                        <a:pt x="40" y="93"/>
                      </a:lnTo>
                      <a:lnTo>
                        <a:pt x="43" y="92"/>
                      </a:lnTo>
                      <a:lnTo>
                        <a:pt x="45" y="89"/>
                      </a:lnTo>
                      <a:lnTo>
                        <a:pt x="48" y="86"/>
                      </a:lnTo>
                      <a:lnTo>
                        <a:pt x="50" y="83"/>
                      </a:lnTo>
                      <a:lnTo>
                        <a:pt x="52" y="79"/>
                      </a:lnTo>
                      <a:lnTo>
                        <a:pt x="56" y="76"/>
                      </a:lnTo>
                      <a:lnTo>
                        <a:pt x="59" y="76"/>
                      </a:lnTo>
                      <a:lnTo>
                        <a:pt x="62" y="76"/>
                      </a:lnTo>
                      <a:lnTo>
                        <a:pt x="66" y="72"/>
                      </a:lnTo>
                      <a:lnTo>
                        <a:pt x="71" y="71"/>
                      </a:lnTo>
                      <a:lnTo>
                        <a:pt x="74" y="72"/>
                      </a:lnTo>
                      <a:lnTo>
                        <a:pt x="77" y="75"/>
                      </a:lnTo>
                      <a:lnTo>
                        <a:pt x="78" y="79"/>
                      </a:lnTo>
                      <a:lnTo>
                        <a:pt x="79" y="82"/>
                      </a:lnTo>
                      <a:lnTo>
                        <a:pt x="83" y="84"/>
                      </a:lnTo>
                      <a:lnTo>
                        <a:pt x="86" y="83"/>
                      </a:lnTo>
                      <a:lnTo>
                        <a:pt x="90" y="83"/>
                      </a:lnTo>
                      <a:lnTo>
                        <a:pt x="92" y="86"/>
                      </a:lnTo>
                      <a:lnTo>
                        <a:pt x="92" y="89"/>
                      </a:lnTo>
                      <a:lnTo>
                        <a:pt x="94" y="93"/>
                      </a:lnTo>
                      <a:lnTo>
                        <a:pt x="97" y="95"/>
                      </a:lnTo>
                      <a:lnTo>
                        <a:pt x="100" y="91"/>
                      </a:lnTo>
                      <a:lnTo>
                        <a:pt x="100" y="88"/>
                      </a:lnTo>
                      <a:lnTo>
                        <a:pt x="100" y="85"/>
                      </a:lnTo>
                      <a:lnTo>
                        <a:pt x="103" y="83"/>
                      </a:lnTo>
                      <a:lnTo>
                        <a:pt x="106" y="82"/>
                      </a:lnTo>
                      <a:lnTo>
                        <a:pt x="110" y="82"/>
                      </a:lnTo>
                      <a:lnTo>
                        <a:pt x="113" y="83"/>
                      </a:lnTo>
                      <a:lnTo>
                        <a:pt x="115" y="86"/>
                      </a:lnTo>
                      <a:lnTo>
                        <a:pt x="117" y="89"/>
                      </a:lnTo>
                      <a:lnTo>
                        <a:pt x="118" y="92"/>
                      </a:lnTo>
                      <a:lnTo>
                        <a:pt x="121" y="95"/>
                      </a:lnTo>
                      <a:lnTo>
                        <a:pt x="124" y="95"/>
                      </a:lnTo>
                      <a:lnTo>
                        <a:pt x="125" y="92"/>
                      </a:lnTo>
                      <a:lnTo>
                        <a:pt x="125" y="89"/>
                      </a:lnTo>
                      <a:lnTo>
                        <a:pt x="124" y="86"/>
                      </a:lnTo>
                      <a:lnTo>
                        <a:pt x="121" y="84"/>
                      </a:lnTo>
                      <a:lnTo>
                        <a:pt x="119" y="81"/>
                      </a:lnTo>
                      <a:lnTo>
                        <a:pt x="118" y="77"/>
                      </a:lnTo>
                      <a:lnTo>
                        <a:pt x="121" y="75"/>
                      </a:lnTo>
                      <a:lnTo>
                        <a:pt x="124" y="74"/>
                      </a:lnTo>
                      <a:lnTo>
                        <a:pt x="127" y="73"/>
                      </a:lnTo>
                      <a:lnTo>
                        <a:pt x="127" y="70"/>
                      </a:lnTo>
                      <a:lnTo>
                        <a:pt x="128" y="67"/>
                      </a:lnTo>
                      <a:lnTo>
                        <a:pt x="132" y="65"/>
                      </a:lnTo>
                      <a:lnTo>
                        <a:pt x="135" y="65"/>
                      </a:lnTo>
                      <a:lnTo>
                        <a:pt x="138" y="65"/>
                      </a:lnTo>
                      <a:lnTo>
                        <a:pt x="141" y="65"/>
                      </a:lnTo>
                      <a:lnTo>
                        <a:pt x="144" y="65"/>
                      </a:lnTo>
                      <a:lnTo>
                        <a:pt x="147" y="64"/>
                      </a:lnTo>
                      <a:lnTo>
                        <a:pt x="151" y="64"/>
                      </a:lnTo>
                      <a:lnTo>
                        <a:pt x="154" y="64"/>
                      </a:lnTo>
                      <a:lnTo>
                        <a:pt x="157" y="61"/>
                      </a:lnTo>
                      <a:lnTo>
                        <a:pt x="160" y="60"/>
                      </a:lnTo>
                      <a:lnTo>
                        <a:pt x="163" y="60"/>
                      </a:lnTo>
                      <a:lnTo>
                        <a:pt x="166" y="60"/>
                      </a:lnTo>
                      <a:lnTo>
                        <a:pt x="167" y="63"/>
                      </a:lnTo>
                      <a:lnTo>
                        <a:pt x="169" y="67"/>
                      </a:lnTo>
                      <a:lnTo>
                        <a:pt x="173" y="69"/>
                      </a:lnTo>
                      <a:lnTo>
                        <a:pt x="176" y="71"/>
                      </a:lnTo>
                      <a:lnTo>
                        <a:pt x="178" y="74"/>
                      </a:lnTo>
                      <a:lnTo>
                        <a:pt x="180" y="77"/>
                      </a:lnTo>
                      <a:lnTo>
                        <a:pt x="184" y="77"/>
                      </a:lnTo>
                      <a:lnTo>
                        <a:pt x="187" y="80"/>
                      </a:lnTo>
                      <a:lnTo>
                        <a:pt x="192" y="84"/>
                      </a:lnTo>
                      <a:lnTo>
                        <a:pt x="195" y="86"/>
                      </a:lnTo>
                      <a:lnTo>
                        <a:pt x="197" y="89"/>
                      </a:lnTo>
                      <a:lnTo>
                        <a:pt x="197" y="92"/>
                      </a:lnTo>
                      <a:lnTo>
                        <a:pt x="199" y="95"/>
                      </a:lnTo>
                      <a:lnTo>
                        <a:pt x="201" y="101"/>
                      </a:lnTo>
                      <a:lnTo>
                        <a:pt x="203" y="104"/>
                      </a:lnTo>
                      <a:lnTo>
                        <a:pt x="204" y="108"/>
                      </a:lnTo>
                      <a:lnTo>
                        <a:pt x="205" y="111"/>
                      </a:lnTo>
                      <a:lnTo>
                        <a:pt x="206" y="114"/>
                      </a:lnTo>
                      <a:lnTo>
                        <a:pt x="207" y="118"/>
                      </a:lnTo>
                      <a:lnTo>
                        <a:pt x="210" y="123"/>
                      </a:lnTo>
                      <a:lnTo>
                        <a:pt x="213" y="126"/>
                      </a:lnTo>
                      <a:lnTo>
                        <a:pt x="214" y="129"/>
                      </a:lnTo>
                      <a:lnTo>
                        <a:pt x="215" y="132"/>
                      </a:lnTo>
                      <a:lnTo>
                        <a:pt x="215" y="138"/>
                      </a:lnTo>
                      <a:lnTo>
                        <a:pt x="214" y="143"/>
                      </a:lnTo>
                      <a:lnTo>
                        <a:pt x="213" y="146"/>
                      </a:lnTo>
                      <a:lnTo>
                        <a:pt x="210" y="149"/>
                      </a:lnTo>
                      <a:lnTo>
                        <a:pt x="209" y="153"/>
                      </a:lnTo>
                      <a:lnTo>
                        <a:pt x="209" y="157"/>
                      </a:lnTo>
                      <a:lnTo>
                        <a:pt x="212" y="160"/>
                      </a:lnTo>
                      <a:lnTo>
                        <a:pt x="216" y="159"/>
                      </a:lnTo>
                      <a:lnTo>
                        <a:pt x="218" y="156"/>
                      </a:lnTo>
                      <a:lnTo>
                        <a:pt x="222" y="157"/>
                      </a:lnTo>
                      <a:lnTo>
                        <a:pt x="224" y="161"/>
                      </a:lnTo>
                      <a:lnTo>
                        <a:pt x="226" y="164"/>
                      </a:lnTo>
                      <a:lnTo>
                        <a:pt x="226" y="167"/>
                      </a:lnTo>
                      <a:lnTo>
                        <a:pt x="226" y="170"/>
                      </a:lnTo>
                      <a:lnTo>
                        <a:pt x="226" y="174"/>
                      </a:lnTo>
                      <a:lnTo>
                        <a:pt x="230" y="177"/>
                      </a:lnTo>
                      <a:lnTo>
                        <a:pt x="235" y="176"/>
                      </a:lnTo>
                      <a:lnTo>
                        <a:pt x="238" y="174"/>
                      </a:lnTo>
                      <a:lnTo>
                        <a:pt x="240" y="170"/>
                      </a:lnTo>
                      <a:lnTo>
                        <a:pt x="243" y="167"/>
                      </a:lnTo>
                      <a:lnTo>
                        <a:pt x="244" y="164"/>
                      </a:lnTo>
                      <a:lnTo>
                        <a:pt x="245" y="161"/>
                      </a:lnTo>
                      <a:lnTo>
                        <a:pt x="245" y="158"/>
                      </a:lnTo>
                      <a:lnTo>
                        <a:pt x="243" y="154"/>
                      </a:lnTo>
                      <a:lnTo>
                        <a:pt x="243" y="150"/>
                      </a:lnTo>
                      <a:lnTo>
                        <a:pt x="247" y="149"/>
                      </a:lnTo>
                      <a:lnTo>
                        <a:pt x="250" y="149"/>
                      </a:lnTo>
                      <a:lnTo>
                        <a:pt x="255" y="149"/>
                      </a:lnTo>
                      <a:lnTo>
                        <a:pt x="258" y="149"/>
                      </a:lnTo>
                      <a:lnTo>
                        <a:pt x="260" y="146"/>
                      </a:lnTo>
                      <a:lnTo>
                        <a:pt x="261" y="143"/>
                      </a:lnTo>
                      <a:lnTo>
                        <a:pt x="261" y="140"/>
                      </a:lnTo>
                      <a:lnTo>
                        <a:pt x="261" y="137"/>
                      </a:lnTo>
                      <a:lnTo>
                        <a:pt x="261" y="133"/>
                      </a:lnTo>
                      <a:lnTo>
                        <a:pt x="258" y="130"/>
                      </a:lnTo>
                      <a:lnTo>
                        <a:pt x="256" y="127"/>
                      </a:lnTo>
                      <a:lnTo>
                        <a:pt x="252" y="127"/>
                      </a:lnTo>
                      <a:lnTo>
                        <a:pt x="249" y="125"/>
                      </a:lnTo>
                      <a:lnTo>
                        <a:pt x="246" y="125"/>
                      </a:lnTo>
                      <a:lnTo>
                        <a:pt x="242" y="123"/>
                      </a:lnTo>
                      <a:lnTo>
                        <a:pt x="240" y="119"/>
                      </a:lnTo>
                      <a:lnTo>
                        <a:pt x="239" y="116"/>
                      </a:lnTo>
                      <a:lnTo>
                        <a:pt x="239" y="113"/>
                      </a:lnTo>
                      <a:lnTo>
                        <a:pt x="239" y="110"/>
                      </a:lnTo>
                      <a:lnTo>
                        <a:pt x="237" y="107"/>
                      </a:lnTo>
                      <a:lnTo>
                        <a:pt x="234" y="103"/>
                      </a:lnTo>
                      <a:lnTo>
                        <a:pt x="231" y="100"/>
                      </a:lnTo>
                      <a:lnTo>
                        <a:pt x="229" y="95"/>
                      </a:lnTo>
                      <a:lnTo>
                        <a:pt x="226" y="93"/>
                      </a:lnTo>
                      <a:lnTo>
                        <a:pt x="223" y="92"/>
                      </a:lnTo>
                      <a:lnTo>
                        <a:pt x="220" y="91"/>
                      </a:lnTo>
                      <a:lnTo>
                        <a:pt x="217" y="91"/>
                      </a:lnTo>
                      <a:lnTo>
                        <a:pt x="216" y="94"/>
                      </a:lnTo>
                      <a:lnTo>
                        <a:pt x="213" y="97"/>
                      </a:lnTo>
                      <a:lnTo>
                        <a:pt x="206" y="97"/>
                      </a:lnTo>
                      <a:lnTo>
                        <a:pt x="202" y="96"/>
                      </a:lnTo>
                      <a:lnTo>
                        <a:pt x="199" y="93"/>
                      </a:lnTo>
                      <a:lnTo>
                        <a:pt x="196" y="90"/>
                      </a:lnTo>
                      <a:lnTo>
                        <a:pt x="193" y="89"/>
                      </a:lnTo>
                      <a:lnTo>
                        <a:pt x="189" y="88"/>
                      </a:lnTo>
                      <a:lnTo>
                        <a:pt x="186" y="87"/>
                      </a:lnTo>
                      <a:lnTo>
                        <a:pt x="183" y="85"/>
                      </a:lnTo>
                      <a:lnTo>
                        <a:pt x="180" y="83"/>
                      </a:lnTo>
                      <a:lnTo>
                        <a:pt x="177" y="80"/>
                      </a:lnTo>
                      <a:lnTo>
                        <a:pt x="176" y="76"/>
                      </a:lnTo>
                      <a:lnTo>
                        <a:pt x="173" y="73"/>
                      </a:lnTo>
                      <a:lnTo>
                        <a:pt x="171" y="70"/>
                      </a:lnTo>
                      <a:lnTo>
                        <a:pt x="167" y="67"/>
                      </a:lnTo>
                      <a:lnTo>
                        <a:pt x="165" y="64"/>
                      </a:lnTo>
                      <a:lnTo>
                        <a:pt x="162" y="61"/>
                      </a:lnTo>
                      <a:lnTo>
                        <a:pt x="158" y="59"/>
                      </a:lnTo>
                      <a:lnTo>
                        <a:pt x="157" y="55"/>
                      </a:lnTo>
                      <a:lnTo>
                        <a:pt x="157" y="51"/>
                      </a:lnTo>
                      <a:lnTo>
                        <a:pt x="157" y="48"/>
                      </a:lnTo>
                      <a:lnTo>
                        <a:pt x="156" y="45"/>
                      </a:lnTo>
                      <a:lnTo>
                        <a:pt x="154" y="42"/>
                      </a:lnTo>
                      <a:lnTo>
                        <a:pt x="151" y="40"/>
                      </a:lnTo>
                      <a:lnTo>
                        <a:pt x="147" y="39"/>
                      </a:lnTo>
                      <a:lnTo>
                        <a:pt x="144" y="40"/>
                      </a:lnTo>
                      <a:lnTo>
                        <a:pt x="141" y="41"/>
                      </a:lnTo>
                      <a:lnTo>
                        <a:pt x="138" y="41"/>
                      </a:lnTo>
                      <a:lnTo>
                        <a:pt x="135" y="35"/>
                      </a:lnTo>
                      <a:lnTo>
                        <a:pt x="131" y="31"/>
                      </a:lnTo>
                      <a:lnTo>
                        <a:pt x="126" y="29"/>
                      </a:lnTo>
                      <a:lnTo>
                        <a:pt x="123" y="29"/>
                      </a:lnTo>
                      <a:lnTo>
                        <a:pt x="120" y="28"/>
                      </a:lnTo>
                      <a:lnTo>
                        <a:pt x="116" y="28"/>
                      </a:lnTo>
                      <a:lnTo>
                        <a:pt x="113" y="28"/>
                      </a:lnTo>
                      <a:lnTo>
                        <a:pt x="110" y="29"/>
                      </a:lnTo>
                      <a:lnTo>
                        <a:pt x="107" y="32"/>
                      </a:lnTo>
                      <a:lnTo>
                        <a:pt x="107" y="35"/>
                      </a:lnTo>
                      <a:lnTo>
                        <a:pt x="107" y="39"/>
                      </a:lnTo>
                      <a:lnTo>
                        <a:pt x="106" y="42"/>
                      </a:lnTo>
                      <a:lnTo>
                        <a:pt x="102" y="43"/>
                      </a:lnTo>
                      <a:lnTo>
                        <a:pt x="99" y="43"/>
                      </a:lnTo>
                      <a:lnTo>
                        <a:pt x="96" y="43"/>
                      </a:lnTo>
                      <a:lnTo>
                        <a:pt x="93" y="39"/>
                      </a:lnTo>
                      <a:lnTo>
                        <a:pt x="91" y="35"/>
                      </a:lnTo>
                      <a:lnTo>
                        <a:pt x="89" y="31"/>
                      </a:lnTo>
                      <a:lnTo>
                        <a:pt x="85" y="28"/>
                      </a:lnTo>
                      <a:lnTo>
                        <a:pt x="82" y="26"/>
                      </a:lnTo>
                      <a:lnTo>
                        <a:pt x="79" y="26"/>
                      </a:lnTo>
                      <a:lnTo>
                        <a:pt x="76" y="26"/>
                      </a:lnTo>
                      <a:lnTo>
                        <a:pt x="72" y="26"/>
                      </a:lnTo>
                      <a:lnTo>
                        <a:pt x="69" y="27"/>
                      </a:lnTo>
                      <a:lnTo>
                        <a:pt x="65" y="30"/>
                      </a:lnTo>
                      <a:lnTo>
                        <a:pt x="63" y="33"/>
                      </a:lnTo>
                      <a:lnTo>
                        <a:pt x="61" y="37"/>
                      </a:lnTo>
                      <a:lnTo>
                        <a:pt x="61" y="40"/>
                      </a:lnTo>
                      <a:lnTo>
                        <a:pt x="62" y="43"/>
                      </a:lnTo>
                      <a:lnTo>
                        <a:pt x="63" y="46"/>
                      </a:lnTo>
                      <a:lnTo>
                        <a:pt x="60" y="49"/>
                      </a:lnTo>
                      <a:lnTo>
                        <a:pt x="56" y="50"/>
                      </a:lnTo>
                      <a:lnTo>
                        <a:pt x="52" y="50"/>
                      </a:lnTo>
                      <a:lnTo>
                        <a:pt x="49" y="50"/>
                      </a:lnTo>
                      <a:lnTo>
                        <a:pt x="45" y="50"/>
                      </a:lnTo>
                      <a:lnTo>
                        <a:pt x="42" y="51"/>
                      </a:lnTo>
                      <a:lnTo>
                        <a:pt x="41" y="54"/>
                      </a:lnTo>
                      <a:lnTo>
                        <a:pt x="41" y="59"/>
                      </a:lnTo>
                      <a:lnTo>
                        <a:pt x="41" y="63"/>
                      </a:lnTo>
                      <a:lnTo>
                        <a:pt x="41" y="67"/>
                      </a:lnTo>
                      <a:lnTo>
                        <a:pt x="41" y="70"/>
                      </a:lnTo>
                      <a:lnTo>
                        <a:pt x="39" y="73"/>
                      </a:lnTo>
                      <a:lnTo>
                        <a:pt x="38" y="79"/>
                      </a:lnTo>
                      <a:lnTo>
                        <a:pt x="38" y="82"/>
                      </a:lnTo>
                      <a:lnTo>
                        <a:pt x="37" y="85"/>
                      </a:lnTo>
                      <a:lnTo>
                        <a:pt x="36" y="89"/>
                      </a:lnTo>
                      <a:lnTo>
                        <a:pt x="35" y="93"/>
                      </a:lnTo>
                      <a:lnTo>
                        <a:pt x="35" y="96"/>
                      </a:lnTo>
                      <a:lnTo>
                        <a:pt x="34" y="100"/>
                      </a:lnTo>
                      <a:lnTo>
                        <a:pt x="33" y="103"/>
                      </a:lnTo>
                      <a:lnTo>
                        <a:pt x="32" y="107"/>
                      </a:lnTo>
                      <a:lnTo>
                        <a:pt x="32" y="113"/>
                      </a:lnTo>
                      <a:lnTo>
                        <a:pt x="32" y="116"/>
                      </a:lnTo>
                      <a:lnTo>
                        <a:pt x="32" y="119"/>
                      </a:lnTo>
                      <a:lnTo>
                        <a:pt x="32" y="123"/>
                      </a:lnTo>
                      <a:lnTo>
                        <a:pt x="31" y="126"/>
                      </a:lnTo>
                      <a:lnTo>
                        <a:pt x="29" y="130"/>
                      </a:lnTo>
                      <a:lnTo>
                        <a:pt x="28" y="133"/>
                      </a:lnTo>
                      <a:lnTo>
                        <a:pt x="27" y="137"/>
                      </a:lnTo>
                      <a:lnTo>
                        <a:pt x="24" y="140"/>
                      </a:lnTo>
                      <a:lnTo>
                        <a:pt x="23" y="143"/>
                      </a:lnTo>
                      <a:lnTo>
                        <a:pt x="22" y="146"/>
                      </a:lnTo>
                      <a:lnTo>
                        <a:pt x="22" y="149"/>
                      </a:lnTo>
                      <a:lnTo>
                        <a:pt x="22" y="153"/>
                      </a:lnTo>
                      <a:lnTo>
                        <a:pt x="22" y="156"/>
                      </a:lnTo>
                      <a:lnTo>
                        <a:pt x="19" y="158"/>
                      </a:lnTo>
                      <a:lnTo>
                        <a:pt x="16" y="160"/>
                      </a:lnTo>
                      <a:lnTo>
                        <a:pt x="14" y="163"/>
                      </a:lnTo>
                      <a:lnTo>
                        <a:pt x="13" y="166"/>
                      </a:lnTo>
                      <a:lnTo>
                        <a:pt x="12" y="169"/>
                      </a:lnTo>
                      <a:lnTo>
                        <a:pt x="9" y="170"/>
                      </a:lnTo>
                      <a:lnTo>
                        <a:pt x="6" y="173"/>
                      </a:lnTo>
                      <a:lnTo>
                        <a:pt x="5" y="176"/>
                      </a:lnTo>
                      <a:lnTo>
                        <a:pt x="1" y="176"/>
                      </a:lnTo>
                      <a:lnTo>
                        <a:pt x="0" y="173"/>
                      </a:lnTo>
                      <a:lnTo>
                        <a:pt x="0" y="169"/>
                      </a:lnTo>
                      <a:lnTo>
                        <a:pt x="0" y="166"/>
                      </a:lnTo>
                      <a:lnTo>
                        <a:pt x="0" y="163"/>
                      </a:lnTo>
                      <a:lnTo>
                        <a:pt x="0" y="160"/>
                      </a:lnTo>
                      <a:lnTo>
                        <a:pt x="0" y="157"/>
                      </a:lnTo>
                      <a:lnTo>
                        <a:pt x="2" y="154"/>
                      </a:lnTo>
                      <a:lnTo>
                        <a:pt x="5" y="150"/>
                      </a:lnTo>
                      <a:lnTo>
                        <a:pt x="8" y="148"/>
                      </a:lnTo>
                      <a:lnTo>
                        <a:pt x="11" y="148"/>
                      </a:lnTo>
                      <a:lnTo>
                        <a:pt x="14" y="146"/>
                      </a:lnTo>
                      <a:lnTo>
                        <a:pt x="16" y="142"/>
                      </a:lnTo>
                      <a:lnTo>
                        <a:pt x="19" y="140"/>
                      </a:lnTo>
                      <a:lnTo>
                        <a:pt x="20" y="137"/>
                      </a:lnTo>
                      <a:lnTo>
                        <a:pt x="21" y="133"/>
                      </a:lnTo>
                      <a:lnTo>
                        <a:pt x="22" y="130"/>
                      </a:lnTo>
                      <a:lnTo>
                        <a:pt x="22" y="127"/>
                      </a:lnTo>
                      <a:lnTo>
                        <a:pt x="22" y="124"/>
                      </a:lnTo>
                      <a:lnTo>
                        <a:pt x="22" y="121"/>
                      </a:lnTo>
                      <a:lnTo>
                        <a:pt x="22" y="117"/>
                      </a:lnTo>
                      <a:lnTo>
                        <a:pt x="22" y="114"/>
                      </a:lnTo>
                      <a:lnTo>
                        <a:pt x="22" y="111"/>
                      </a:lnTo>
                      <a:lnTo>
                        <a:pt x="22" y="108"/>
                      </a:lnTo>
                      <a:lnTo>
                        <a:pt x="22" y="105"/>
                      </a:lnTo>
                      <a:lnTo>
                        <a:pt x="22" y="102"/>
                      </a:lnTo>
                      <a:lnTo>
                        <a:pt x="22" y="98"/>
                      </a:lnTo>
                      <a:lnTo>
                        <a:pt x="22" y="95"/>
                      </a:lnTo>
                      <a:lnTo>
                        <a:pt x="22" y="92"/>
                      </a:lnTo>
                      <a:lnTo>
                        <a:pt x="22" y="89"/>
                      </a:lnTo>
                      <a:lnTo>
                        <a:pt x="22" y="86"/>
                      </a:lnTo>
                      <a:lnTo>
                        <a:pt x="22" y="83"/>
                      </a:lnTo>
                      <a:lnTo>
                        <a:pt x="22" y="80"/>
                      </a:lnTo>
                      <a:lnTo>
                        <a:pt x="22" y="76"/>
                      </a:lnTo>
                      <a:lnTo>
                        <a:pt x="23" y="72"/>
                      </a:lnTo>
                      <a:lnTo>
                        <a:pt x="24" y="69"/>
                      </a:lnTo>
                      <a:lnTo>
                        <a:pt x="24" y="66"/>
                      </a:lnTo>
                      <a:lnTo>
                        <a:pt x="26" y="63"/>
                      </a:lnTo>
                      <a:lnTo>
                        <a:pt x="27" y="60"/>
                      </a:lnTo>
                      <a:lnTo>
                        <a:pt x="28" y="56"/>
                      </a:lnTo>
                      <a:lnTo>
                        <a:pt x="30" y="52"/>
                      </a:lnTo>
                      <a:lnTo>
                        <a:pt x="31" y="48"/>
                      </a:lnTo>
                      <a:lnTo>
                        <a:pt x="32" y="45"/>
                      </a:lnTo>
                      <a:lnTo>
                        <a:pt x="33" y="42"/>
                      </a:lnTo>
                      <a:lnTo>
                        <a:pt x="34" y="39"/>
                      </a:lnTo>
                      <a:lnTo>
                        <a:pt x="35" y="35"/>
                      </a:lnTo>
                      <a:lnTo>
                        <a:pt x="37" y="32"/>
                      </a:lnTo>
                      <a:lnTo>
                        <a:pt x="39" y="29"/>
                      </a:lnTo>
                      <a:lnTo>
                        <a:pt x="41" y="26"/>
                      </a:lnTo>
                      <a:lnTo>
                        <a:pt x="45" y="24"/>
                      </a:lnTo>
                      <a:lnTo>
                        <a:pt x="48" y="21"/>
                      </a:lnTo>
                      <a:lnTo>
                        <a:pt x="51" y="19"/>
                      </a:lnTo>
                      <a:lnTo>
                        <a:pt x="54" y="18"/>
                      </a:lnTo>
                      <a:lnTo>
                        <a:pt x="57" y="18"/>
                      </a:lnTo>
                      <a:lnTo>
                        <a:pt x="60" y="18"/>
                      </a:lnTo>
                      <a:lnTo>
                        <a:pt x="63" y="14"/>
                      </a:lnTo>
                      <a:lnTo>
                        <a:pt x="66" y="12"/>
                      </a:lnTo>
                      <a:lnTo>
                        <a:pt x="70" y="9"/>
                      </a:lnTo>
                      <a:lnTo>
                        <a:pt x="73" y="8"/>
                      </a:lnTo>
                      <a:lnTo>
                        <a:pt x="77" y="6"/>
                      </a:lnTo>
                      <a:lnTo>
                        <a:pt x="80" y="5"/>
                      </a:lnTo>
                      <a:lnTo>
                        <a:pt x="83" y="4"/>
                      </a:lnTo>
                      <a:lnTo>
                        <a:pt x="86" y="3"/>
                      </a:lnTo>
                      <a:lnTo>
                        <a:pt x="90" y="3"/>
                      </a:lnTo>
                      <a:lnTo>
                        <a:pt x="93" y="3"/>
                      </a:lnTo>
                      <a:lnTo>
                        <a:pt x="96" y="2"/>
                      </a:lnTo>
                      <a:lnTo>
                        <a:pt x="99" y="1"/>
                      </a:lnTo>
                      <a:lnTo>
                        <a:pt x="102" y="1"/>
                      </a:lnTo>
                      <a:lnTo>
                        <a:pt x="105" y="1"/>
                      </a:lnTo>
                      <a:lnTo>
                        <a:pt x="109" y="1"/>
                      </a:lnTo>
                      <a:lnTo>
                        <a:pt x="112" y="1"/>
                      </a:lnTo>
                      <a:lnTo>
                        <a:pt x="115" y="0"/>
                      </a:lnTo>
                      <a:lnTo>
                        <a:pt x="119" y="0"/>
                      </a:lnTo>
                      <a:lnTo>
                        <a:pt x="122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0"/>
                      </a:lnTo>
                      <a:lnTo>
                        <a:pt x="136" y="0"/>
                      </a:lnTo>
                      <a:lnTo>
                        <a:pt x="139" y="0"/>
                      </a:lnTo>
                      <a:lnTo>
                        <a:pt x="142" y="0"/>
                      </a:lnTo>
                      <a:lnTo>
                        <a:pt x="145" y="1"/>
                      </a:lnTo>
                      <a:lnTo>
                        <a:pt x="150" y="3"/>
                      </a:lnTo>
                      <a:lnTo>
                        <a:pt x="153" y="4"/>
                      </a:lnTo>
                      <a:lnTo>
                        <a:pt x="157" y="4"/>
                      </a:lnTo>
                      <a:lnTo>
                        <a:pt x="160" y="4"/>
                      </a:lnTo>
                      <a:lnTo>
                        <a:pt x="163" y="6"/>
                      </a:lnTo>
                      <a:lnTo>
                        <a:pt x="166" y="8"/>
                      </a:lnTo>
                      <a:lnTo>
                        <a:pt x="169" y="10"/>
                      </a:lnTo>
                      <a:lnTo>
                        <a:pt x="172" y="13"/>
                      </a:lnTo>
                      <a:lnTo>
                        <a:pt x="174" y="17"/>
                      </a:lnTo>
                      <a:lnTo>
                        <a:pt x="177" y="20"/>
                      </a:lnTo>
                      <a:lnTo>
                        <a:pt x="179" y="23"/>
                      </a:lnTo>
                      <a:lnTo>
                        <a:pt x="182" y="26"/>
                      </a:lnTo>
                      <a:lnTo>
                        <a:pt x="183" y="29"/>
                      </a:lnTo>
                      <a:lnTo>
                        <a:pt x="184" y="32"/>
                      </a:lnTo>
                      <a:lnTo>
                        <a:pt x="184" y="35"/>
                      </a:lnTo>
                      <a:lnTo>
                        <a:pt x="184" y="39"/>
                      </a:lnTo>
                      <a:lnTo>
                        <a:pt x="184" y="42"/>
                      </a:lnTo>
                      <a:lnTo>
                        <a:pt x="184" y="46"/>
                      </a:lnTo>
                      <a:lnTo>
                        <a:pt x="184" y="49"/>
                      </a:lnTo>
                      <a:lnTo>
                        <a:pt x="184" y="52"/>
                      </a:lnTo>
                      <a:lnTo>
                        <a:pt x="184" y="56"/>
                      </a:lnTo>
                      <a:lnTo>
                        <a:pt x="184" y="60"/>
                      </a:lnTo>
                      <a:lnTo>
                        <a:pt x="184" y="63"/>
                      </a:lnTo>
                      <a:lnTo>
                        <a:pt x="184" y="66"/>
                      </a:lnTo>
                      <a:lnTo>
                        <a:pt x="187" y="68"/>
                      </a:lnTo>
                      <a:lnTo>
                        <a:pt x="189" y="71"/>
                      </a:lnTo>
                      <a:lnTo>
                        <a:pt x="192" y="74"/>
                      </a:lnTo>
                      <a:lnTo>
                        <a:pt x="195" y="75"/>
                      </a:lnTo>
                      <a:lnTo>
                        <a:pt x="198" y="75"/>
                      </a:lnTo>
                      <a:lnTo>
                        <a:pt x="201" y="75"/>
                      </a:lnTo>
                      <a:lnTo>
                        <a:pt x="204" y="76"/>
                      </a:lnTo>
                      <a:lnTo>
                        <a:pt x="207" y="77"/>
                      </a:lnTo>
                      <a:lnTo>
                        <a:pt x="210" y="80"/>
                      </a:lnTo>
                      <a:lnTo>
                        <a:pt x="214" y="80"/>
                      </a:lnTo>
                      <a:lnTo>
                        <a:pt x="218" y="80"/>
                      </a:lnTo>
                      <a:lnTo>
                        <a:pt x="222" y="80"/>
                      </a:lnTo>
                      <a:lnTo>
                        <a:pt x="226" y="80"/>
                      </a:lnTo>
                      <a:lnTo>
                        <a:pt x="229" y="80"/>
                      </a:lnTo>
                      <a:lnTo>
                        <a:pt x="233" y="81"/>
                      </a:lnTo>
                      <a:lnTo>
                        <a:pt x="236" y="82"/>
                      </a:lnTo>
                      <a:lnTo>
                        <a:pt x="239" y="83"/>
                      </a:lnTo>
                      <a:lnTo>
                        <a:pt x="243" y="85"/>
                      </a:lnTo>
                      <a:lnTo>
                        <a:pt x="247" y="87"/>
                      </a:lnTo>
                      <a:lnTo>
                        <a:pt x="251" y="88"/>
                      </a:lnTo>
                      <a:lnTo>
                        <a:pt x="255" y="88"/>
                      </a:lnTo>
                      <a:lnTo>
                        <a:pt x="258" y="90"/>
                      </a:lnTo>
                      <a:lnTo>
                        <a:pt x="261" y="94"/>
                      </a:lnTo>
                      <a:lnTo>
                        <a:pt x="264" y="96"/>
                      </a:lnTo>
                      <a:lnTo>
                        <a:pt x="266" y="101"/>
                      </a:lnTo>
                      <a:lnTo>
                        <a:pt x="269" y="105"/>
                      </a:lnTo>
                      <a:lnTo>
                        <a:pt x="271" y="108"/>
                      </a:lnTo>
                      <a:lnTo>
                        <a:pt x="272" y="112"/>
                      </a:lnTo>
                      <a:lnTo>
                        <a:pt x="276" y="115"/>
                      </a:lnTo>
                      <a:lnTo>
                        <a:pt x="278" y="118"/>
                      </a:lnTo>
                      <a:lnTo>
                        <a:pt x="279" y="122"/>
                      </a:lnTo>
                      <a:lnTo>
                        <a:pt x="279" y="126"/>
                      </a:lnTo>
                      <a:lnTo>
                        <a:pt x="279" y="129"/>
                      </a:lnTo>
                      <a:lnTo>
                        <a:pt x="279" y="132"/>
                      </a:lnTo>
                      <a:lnTo>
                        <a:pt x="279" y="137"/>
                      </a:lnTo>
                      <a:lnTo>
                        <a:pt x="279" y="140"/>
                      </a:lnTo>
                      <a:lnTo>
                        <a:pt x="279" y="143"/>
                      </a:lnTo>
                      <a:lnTo>
                        <a:pt x="279" y="146"/>
                      </a:lnTo>
                      <a:lnTo>
                        <a:pt x="279" y="149"/>
                      </a:lnTo>
                      <a:lnTo>
                        <a:pt x="279" y="153"/>
                      </a:lnTo>
                      <a:lnTo>
                        <a:pt x="279" y="156"/>
                      </a:lnTo>
                      <a:lnTo>
                        <a:pt x="279" y="160"/>
                      </a:lnTo>
                      <a:lnTo>
                        <a:pt x="279" y="163"/>
                      </a:lnTo>
                      <a:lnTo>
                        <a:pt x="279" y="166"/>
                      </a:lnTo>
                      <a:lnTo>
                        <a:pt x="279" y="169"/>
                      </a:lnTo>
                      <a:lnTo>
                        <a:pt x="279" y="173"/>
                      </a:lnTo>
                      <a:lnTo>
                        <a:pt x="276" y="174"/>
                      </a:lnTo>
                      <a:lnTo>
                        <a:pt x="273" y="177"/>
                      </a:lnTo>
                      <a:lnTo>
                        <a:pt x="272" y="180"/>
                      </a:lnTo>
                      <a:lnTo>
                        <a:pt x="270" y="183"/>
                      </a:lnTo>
                      <a:lnTo>
                        <a:pt x="269" y="186"/>
                      </a:lnTo>
                      <a:lnTo>
                        <a:pt x="267" y="189"/>
                      </a:lnTo>
                      <a:lnTo>
                        <a:pt x="264" y="190"/>
                      </a:lnTo>
                      <a:lnTo>
                        <a:pt x="261" y="194"/>
                      </a:lnTo>
                      <a:lnTo>
                        <a:pt x="258" y="194"/>
                      </a:lnTo>
                      <a:lnTo>
                        <a:pt x="255" y="194"/>
                      </a:lnTo>
                      <a:lnTo>
                        <a:pt x="251" y="194"/>
                      </a:lnTo>
                      <a:lnTo>
                        <a:pt x="248" y="196"/>
                      </a:lnTo>
                      <a:lnTo>
                        <a:pt x="245" y="197"/>
                      </a:lnTo>
                      <a:lnTo>
                        <a:pt x="242" y="198"/>
                      </a:lnTo>
                      <a:lnTo>
                        <a:pt x="239" y="200"/>
                      </a:lnTo>
                      <a:lnTo>
                        <a:pt x="236" y="200"/>
                      </a:lnTo>
                      <a:lnTo>
                        <a:pt x="233" y="200"/>
                      </a:lnTo>
                      <a:lnTo>
                        <a:pt x="229" y="200"/>
                      </a:lnTo>
                      <a:lnTo>
                        <a:pt x="225" y="202"/>
                      </a:lnTo>
                      <a:lnTo>
                        <a:pt x="221" y="203"/>
                      </a:lnTo>
                      <a:lnTo>
                        <a:pt x="218" y="203"/>
                      </a:lnTo>
                      <a:lnTo>
                        <a:pt x="215" y="204"/>
                      </a:lnTo>
                      <a:lnTo>
                        <a:pt x="212" y="204"/>
                      </a:lnTo>
                      <a:lnTo>
                        <a:pt x="208" y="204"/>
                      </a:lnTo>
                      <a:lnTo>
                        <a:pt x="205" y="204"/>
                      </a:lnTo>
                      <a:lnTo>
                        <a:pt x="202" y="204"/>
                      </a:lnTo>
                      <a:lnTo>
                        <a:pt x="199" y="204"/>
                      </a:lnTo>
                      <a:lnTo>
                        <a:pt x="196" y="203"/>
                      </a:lnTo>
                      <a:lnTo>
                        <a:pt x="192" y="200"/>
                      </a:lnTo>
                      <a:lnTo>
                        <a:pt x="188" y="197"/>
                      </a:lnTo>
                      <a:lnTo>
                        <a:pt x="185" y="195"/>
                      </a:lnTo>
                      <a:lnTo>
                        <a:pt x="183" y="191"/>
                      </a:lnTo>
                      <a:lnTo>
                        <a:pt x="181" y="188"/>
                      </a:lnTo>
                      <a:lnTo>
                        <a:pt x="179" y="185"/>
                      </a:lnTo>
                      <a:lnTo>
                        <a:pt x="178" y="182"/>
                      </a:lnTo>
                      <a:lnTo>
                        <a:pt x="175" y="178"/>
                      </a:lnTo>
                      <a:lnTo>
                        <a:pt x="174" y="175"/>
                      </a:lnTo>
                      <a:lnTo>
                        <a:pt x="173" y="171"/>
                      </a:lnTo>
                      <a:lnTo>
                        <a:pt x="172" y="167"/>
                      </a:lnTo>
                      <a:lnTo>
                        <a:pt x="171" y="164"/>
                      </a:lnTo>
                      <a:lnTo>
                        <a:pt x="171" y="161"/>
                      </a:lnTo>
                      <a:lnTo>
                        <a:pt x="171" y="158"/>
                      </a:lnTo>
                      <a:lnTo>
                        <a:pt x="171" y="155"/>
                      </a:lnTo>
                      <a:lnTo>
                        <a:pt x="171" y="150"/>
                      </a:lnTo>
                      <a:lnTo>
                        <a:pt x="172" y="147"/>
                      </a:lnTo>
                      <a:lnTo>
                        <a:pt x="173" y="144"/>
                      </a:lnTo>
                      <a:lnTo>
                        <a:pt x="175" y="141"/>
                      </a:lnTo>
                      <a:lnTo>
                        <a:pt x="178" y="138"/>
                      </a:lnTo>
                      <a:lnTo>
                        <a:pt x="181" y="136"/>
                      </a:lnTo>
                      <a:lnTo>
                        <a:pt x="184" y="134"/>
                      </a:lnTo>
                      <a:lnTo>
                        <a:pt x="187" y="133"/>
                      </a:lnTo>
                      <a:lnTo>
                        <a:pt x="190" y="130"/>
                      </a:lnTo>
                      <a:lnTo>
                        <a:pt x="193" y="127"/>
                      </a:lnTo>
                      <a:lnTo>
                        <a:pt x="193" y="124"/>
                      </a:lnTo>
                      <a:lnTo>
                        <a:pt x="193" y="121"/>
                      </a:lnTo>
                      <a:lnTo>
                        <a:pt x="193" y="117"/>
                      </a:lnTo>
                      <a:lnTo>
                        <a:pt x="193" y="114"/>
                      </a:lnTo>
                      <a:lnTo>
                        <a:pt x="194" y="111"/>
                      </a:lnTo>
                      <a:lnTo>
                        <a:pt x="195" y="108"/>
                      </a:lnTo>
                      <a:lnTo>
                        <a:pt x="195" y="105"/>
                      </a:lnTo>
                      <a:lnTo>
                        <a:pt x="195" y="102"/>
                      </a:lnTo>
                      <a:lnTo>
                        <a:pt x="195" y="98"/>
                      </a:lnTo>
                      <a:lnTo>
                        <a:pt x="193" y="95"/>
                      </a:lnTo>
                      <a:lnTo>
                        <a:pt x="189" y="93"/>
                      </a:lnTo>
                      <a:lnTo>
                        <a:pt x="186" y="92"/>
                      </a:lnTo>
                      <a:lnTo>
                        <a:pt x="183" y="92"/>
                      </a:lnTo>
                      <a:lnTo>
                        <a:pt x="179" y="89"/>
                      </a:lnTo>
                      <a:lnTo>
                        <a:pt x="177" y="86"/>
                      </a:lnTo>
                      <a:lnTo>
                        <a:pt x="175" y="83"/>
                      </a:lnTo>
                      <a:lnTo>
                        <a:pt x="172" y="81"/>
                      </a:lnTo>
                      <a:lnTo>
                        <a:pt x="171" y="77"/>
                      </a:lnTo>
                      <a:lnTo>
                        <a:pt x="166" y="73"/>
                      </a:lnTo>
                      <a:lnTo>
                        <a:pt x="162" y="71"/>
                      </a:lnTo>
                      <a:lnTo>
                        <a:pt x="159" y="70"/>
                      </a:lnTo>
                      <a:lnTo>
                        <a:pt x="156" y="70"/>
                      </a:lnTo>
                      <a:lnTo>
                        <a:pt x="154" y="73"/>
                      </a:lnTo>
                      <a:lnTo>
                        <a:pt x="153" y="76"/>
                      </a:lnTo>
                      <a:lnTo>
                        <a:pt x="153" y="80"/>
                      </a:lnTo>
                      <a:lnTo>
                        <a:pt x="153" y="83"/>
                      </a:lnTo>
                      <a:lnTo>
                        <a:pt x="153" y="86"/>
                      </a:lnTo>
                      <a:lnTo>
                        <a:pt x="153" y="89"/>
                      </a:lnTo>
                      <a:lnTo>
                        <a:pt x="153" y="92"/>
                      </a:lnTo>
                      <a:lnTo>
                        <a:pt x="153" y="95"/>
                      </a:lnTo>
                      <a:lnTo>
                        <a:pt x="152" y="98"/>
                      </a:lnTo>
                      <a:lnTo>
                        <a:pt x="151" y="102"/>
                      </a:lnTo>
                      <a:lnTo>
                        <a:pt x="151" y="105"/>
                      </a:lnTo>
                      <a:lnTo>
                        <a:pt x="150" y="108"/>
                      </a:lnTo>
                      <a:lnTo>
                        <a:pt x="147" y="111"/>
                      </a:lnTo>
                      <a:lnTo>
                        <a:pt x="145" y="114"/>
                      </a:lnTo>
                      <a:lnTo>
                        <a:pt x="144" y="117"/>
                      </a:lnTo>
                      <a:lnTo>
                        <a:pt x="142" y="121"/>
                      </a:lnTo>
                      <a:lnTo>
                        <a:pt x="139" y="122"/>
                      </a:lnTo>
                      <a:lnTo>
                        <a:pt x="136" y="123"/>
                      </a:lnTo>
                      <a:lnTo>
                        <a:pt x="133" y="124"/>
                      </a:lnTo>
                      <a:lnTo>
                        <a:pt x="130" y="124"/>
                      </a:lnTo>
                      <a:lnTo>
                        <a:pt x="126" y="124"/>
                      </a:lnTo>
                      <a:lnTo>
                        <a:pt x="123" y="124"/>
                      </a:lnTo>
                      <a:lnTo>
                        <a:pt x="120" y="124"/>
                      </a:lnTo>
                      <a:lnTo>
                        <a:pt x="117" y="124"/>
                      </a:lnTo>
                      <a:lnTo>
                        <a:pt x="114" y="124"/>
                      </a:lnTo>
                      <a:lnTo>
                        <a:pt x="110" y="124"/>
                      </a:lnTo>
                      <a:lnTo>
                        <a:pt x="106" y="124"/>
                      </a:lnTo>
                      <a:lnTo>
                        <a:pt x="103" y="123"/>
                      </a:lnTo>
                      <a:lnTo>
                        <a:pt x="100" y="121"/>
                      </a:lnTo>
                      <a:lnTo>
                        <a:pt x="97" y="118"/>
                      </a:lnTo>
                      <a:lnTo>
                        <a:pt x="94" y="116"/>
                      </a:lnTo>
                      <a:lnTo>
                        <a:pt x="91" y="114"/>
                      </a:lnTo>
                      <a:lnTo>
                        <a:pt x="88" y="111"/>
                      </a:lnTo>
                      <a:lnTo>
                        <a:pt x="84" y="110"/>
                      </a:lnTo>
                      <a:lnTo>
                        <a:pt x="80" y="107"/>
                      </a:lnTo>
                      <a:lnTo>
                        <a:pt x="77" y="105"/>
                      </a:lnTo>
                      <a:lnTo>
                        <a:pt x="74" y="103"/>
                      </a:lnTo>
                      <a:lnTo>
                        <a:pt x="71" y="102"/>
                      </a:lnTo>
                      <a:lnTo>
                        <a:pt x="68" y="100"/>
                      </a:lnTo>
                      <a:lnTo>
                        <a:pt x="64" y="98"/>
                      </a:lnTo>
                      <a:lnTo>
                        <a:pt x="61" y="98"/>
                      </a:lnTo>
                      <a:lnTo>
                        <a:pt x="58" y="98"/>
                      </a:lnTo>
                      <a:lnTo>
                        <a:pt x="55" y="101"/>
                      </a:lnTo>
                      <a:lnTo>
                        <a:pt x="53" y="104"/>
                      </a:lnTo>
                      <a:lnTo>
                        <a:pt x="51" y="107"/>
                      </a:lnTo>
                      <a:lnTo>
                        <a:pt x="50" y="110"/>
                      </a:lnTo>
                      <a:lnTo>
                        <a:pt x="48" y="113"/>
                      </a:lnTo>
                      <a:lnTo>
                        <a:pt x="45" y="116"/>
                      </a:lnTo>
                      <a:lnTo>
                        <a:pt x="44" y="119"/>
                      </a:lnTo>
                      <a:lnTo>
                        <a:pt x="42" y="123"/>
                      </a:lnTo>
                      <a:lnTo>
                        <a:pt x="42" y="126"/>
                      </a:lnTo>
                      <a:lnTo>
                        <a:pt x="41" y="129"/>
                      </a:lnTo>
                      <a:lnTo>
                        <a:pt x="40" y="132"/>
                      </a:lnTo>
                      <a:lnTo>
                        <a:pt x="40" y="137"/>
                      </a:lnTo>
                      <a:lnTo>
                        <a:pt x="39" y="141"/>
                      </a:lnTo>
                      <a:lnTo>
                        <a:pt x="39" y="144"/>
                      </a:lnTo>
                      <a:lnTo>
                        <a:pt x="38" y="147"/>
                      </a:lnTo>
                      <a:lnTo>
                        <a:pt x="38" y="150"/>
                      </a:lnTo>
                      <a:lnTo>
                        <a:pt x="38" y="154"/>
                      </a:lnTo>
                      <a:lnTo>
                        <a:pt x="38" y="157"/>
                      </a:lnTo>
                      <a:lnTo>
                        <a:pt x="38" y="160"/>
                      </a:lnTo>
                      <a:lnTo>
                        <a:pt x="38" y="163"/>
                      </a:lnTo>
                      <a:lnTo>
                        <a:pt x="38" y="166"/>
                      </a:lnTo>
                      <a:lnTo>
                        <a:pt x="38" y="169"/>
                      </a:lnTo>
                      <a:lnTo>
                        <a:pt x="38" y="173"/>
                      </a:lnTo>
                      <a:lnTo>
                        <a:pt x="38" y="177"/>
                      </a:lnTo>
                      <a:lnTo>
                        <a:pt x="38" y="180"/>
                      </a:lnTo>
                      <a:lnTo>
                        <a:pt x="38" y="183"/>
                      </a:lnTo>
                      <a:lnTo>
                        <a:pt x="38" y="186"/>
                      </a:lnTo>
                      <a:lnTo>
                        <a:pt x="39" y="189"/>
                      </a:lnTo>
                      <a:lnTo>
                        <a:pt x="41" y="192"/>
                      </a:lnTo>
                      <a:lnTo>
                        <a:pt x="44" y="195"/>
                      </a:lnTo>
                      <a:lnTo>
                        <a:pt x="48" y="198"/>
                      </a:lnTo>
                      <a:lnTo>
                        <a:pt x="52" y="199"/>
                      </a:lnTo>
                      <a:lnTo>
                        <a:pt x="55" y="201"/>
                      </a:lnTo>
                      <a:lnTo>
                        <a:pt x="58" y="201"/>
                      </a:lnTo>
                      <a:lnTo>
                        <a:pt x="61" y="201"/>
                      </a:lnTo>
                      <a:lnTo>
                        <a:pt x="64" y="201"/>
                      </a:lnTo>
                      <a:lnTo>
                        <a:pt x="68" y="201"/>
                      </a:lnTo>
                      <a:lnTo>
                        <a:pt x="71" y="201"/>
                      </a:lnTo>
                      <a:lnTo>
                        <a:pt x="74" y="200"/>
                      </a:lnTo>
                      <a:lnTo>
                        <a:pt x="77" y="198"/>
                      </a:lnTo>
                      <a:lnTo>
                        <a:pt x="80" y="195"/>
                      </a:lnTo>
                      <a:lnTo>
                        <a:pt x="83" y="192"/>
                      </a:lnTo>
                      <a:lnTo>
                        <a:pt x="86" y="190"/>
                      </a:lnTo>
                      <a:lnTo>
                        <a:pt x="90" y="190"/>
                      </a:lnTo>
                      <a:lnTo>
                        <a:pt x="93" y="189"/>
                      </a:lnTo>
                      <a:lnTo>
                        <a:pt x="96" y="188"/>
                      </a:lnTo>
                      <a:lnTo>
                        <a:pt x="99" y="188"/>
                      </a:lnTo>
                      <a:lnTo>
                        <a:pt x="102" y="190"/>
                      </a:lnTo>
                      <a:lnTo>
                        <a:pt x="104" y="194"/>
                      </a:lnTo>
                      <a:lnTo>
                        <a:pt x="107" y="197"/>
                      </a:lnTo>
                      <a:lnTo>
                        <a:pt x="110" y="200"/>
                      </a:lnTo>
                      <a:lnTo>
                        <a:pt x="111" y="204"/>
                      </a:lnTo>
                      <a:lnTo>
                        <a:pt x="113" y="207"/>
                      </a:lnTo>
                      <a:lnTo>
                        <a:pt x="114" y="210"/>
                      </a:lnTo>
                      <a:lnTo>
                        <a:pt x="115" y="213"/>
                      </a:lnTo>
                      <a:lnTo>
                        <a:pt x="117" y="217"/>
                      </a:lnTo>
                      <a:lnTo>
                        <a:pt x="119" y="220"/>
                      </a:lnTo>
                      <a:lnTo>
                        <a:pt x="119" y="223"/>
                      </a:lnTo>
                      <a:lnTo>
                        <a:pt x="119" y="227"/>
                      </a:lnTo>
                      <a:lnTo>
                        <a:pt x="119" y="230"/>
                      </a:lnTo>
                      <a:lnTo>
                        <a:pt x="119" y="233"/>
                      </a:lnTo>
                      <a:lnTo>
                        <a:pt x="119" y="237"/>
                      </a:lnTo>
                      <a:lnTo>
                        <a:pt x="119" y="240"/>
                      </a:lnTo>
                      <a:lnTo>
                        <a:pt x="119" y="243"/>
                      </a:lnTo>
                      <a:lnTo>
                        <a:pt x="121" y="246"/>
                      </a:lnTo>
                      <a:lnTo>
                        <a:pt x="121" y="249"/>
                      </a:lnTo>
                      <a:lnTo>
                        <a:pt x="121" y="252"/>
                      </a:lnTo>
                      <a:lnTo>
                        <a:pt x="120" y="255"/>
                      </a:lnTo>
                      <a:lnTo>
                        <a:pt x="118" y="259"/>
                      </a:lnTo>
                      <a:lnTo>
                        <a:pt x="115" y="261"/>
                      </a:lnTo>
                      <a:lnTo>
                        <a:pt x="112" y="261"/>
                      </a:lnTo>
                      <a:lnTo>
                        <a:pt x="109" y="262"/>
                      </a:lnTo>
                      <a:lnTo>
                        <a:pt x="105" y="263"/>
                      </a:lnTo>
                      <a:lnTo>
                        <a:pt x="102" y="263"/>
                      </a:lnTo>
                      <a:lnTo>
                        <a:pt x="99" y="264"/>
                      </a:lnTo>
                      <a:lnTo>
                        <a:pt x="96" y="266"/>
                      </a:lnTo>
                      <a:lnTo>
                        <a:pt x="93" y="268"/>
                      </a:lnTo>
                      <a:lnTo>
                        <a:pt x="90" y="269"/>
                      </a:lnTo>
                      <a:lnTo>
                        <a:pt x="86" y="270"/>
                      </a:lnTo>
                      <a:lnTo>
                        <a:pt x="82" y="272"/>
                      </a:lnTo>
                      <a:lnTo>
                        <a:pt x="79" y="272"/>
                      </a:lnTo>
                      <a:lnTo>
                        <a:pt x="76" y="272"/>
                      </a:lnTo>
                      <a:lnTo>
                        <a:pt x="73" y="272"/>
                      </a:lnTo>
                      <a:lnTo>
                        <a:pt x="70" y="272"/>
                      </a:lnTo>
                      <a:lnTo>
                        <a:pt x="66" y="272"/>
                      </a:lnTo>
                      <a:lnTo>
                        <a:pt x="63" y="272"/>
                      </a:lnTo>
                      <a:lnTo>
                        <a:pt x="60" y="272"/>
                      </a:lnTo>
                      <a:lnTo>
                        <a:pt x="57" y="272"/>
                      </a:lnTo>
                      <a:lnTo>
                        <a:pt x="54" y="270"/>
                      </a:lnTo>
                      <a:lnTo>
                        <a:pt x="51" y="268"/>
                      </a:lnTo>
                      <a:lnTo>
                        <a:pt x="48" y="266"/>
                      </a:lnTo>
                      <a:lnTo>
                        <a:pt x="44" y="266"/>
                      </a:lnTo>
                      <a:lnTo>
                        <a:pt x="41" y="264"/>
                      </a:lnTo>
                      <a:lnTo>
                        <a:pt x="37" y="262"/>
                      </a:lnTo>
                      <a:lnTo>
                        <a:pt x="34" y="258"/>
                      </a:lnTo>
                      <a:lnTo>
                        <a:pt x="30" y="255"/>
                      </a:lnTo>
                      <a:lnTo>
                        <a:pt x="28" y="251"/>
                      </a:lnTo>
                      <a:lnTo>
                        <a:pt x="26" y="248"/>
                      </a:lnTo>
                      <a:lnTo>
                        <a:pt x="23" y="245"/>
                      </a:lnTo>
                      <a:lnTo>
                        <a:pt x="20" y="244"/>
                      </a:lnTo>
                      <a:lnTo>
                        <a:pt x="17" y="241"/>
                      </a:lnTo>
                      <a:lnTo>
                        <a:pt x="16" y="238"/>
                      </a:lnTo>
                      <a:lnTo>
                        <a:pt x="15" y="234"/>
                      </a:lnTo>
                      <a:lnTo>
                        <a:pt x="15" y="230"/>
                      </a:lnTo>
                      <a:lnTo>
                        <a:pt x="14" y="227"/>
                      </a:lnTo>
                      <a:lnTo>
                        <a:pt x="13" y="224"/>
                      </a:lnTo>
                      <a:lnTo>
                        <a:pt x="12" y="220"/>
                      </a:lnTo>
                      <a:lnTo>
                        <a:pt x="10" y="217"/>
                      </a:lnTo>
                      <a:lnTo>
                        <a:pt x="9" y="213"/>
                      </a:lnTo>
                      <a:lnTo>
                        <a:pt x="7" y="210"/>
                      </a:lnTo>
                      <a:lnTo>
                        <a:pt x="6" y="207"/>
                      </a:lnTo>
                      <a:lnTo>
                        <a:pt x="5" y="204"/>
                      </a:lnTo>
                      <a:lnTo>
                        <a:pt x="2" y="201"/>
                      </a:lnTo>
                      <a:lnTo>
                        <a:pt x="2" y="198"/>
                      </a:lnTo>
                      <a:lnTo>
                        <a:pt x="1" y="195"/>
                      </a:lnTo>
                      <a:lnTo>
                        <a:pt x="1" y="191"/>
                      </a:lnTo>
                      <a:lnTo>
                        <a:pt x="1" y="188"/>
                      </a:lnTo>
                      <a:lnTo>
                        <a:pt x="1" y="185"/>
                      </a:lnTo>
                      <a:lnTo>
                        <a:pt x="1" y="182"/>
                      </a:lnTo>
                      <a:lnTo>
                        <a:pt x="1" y="179"/>
                      </a:lnTo>
                      <a:lnTo>
                        <a:pt x="1" y="176"/>
                      </a:lnTo>
                      <a:lnTo>
                        <a:pt x="0" y="179"/>
                      </a:lnTo>
                      <a:lnTo>
                        <a:pt x="0" y="182"/>
                      </a:lnTo>
                      <a:lnTo>
                        <a:pt x="0" y="185"/>
                      </a:lnTo>
                      <a:lnTo>
                        <a:pt x="0" y="188"/>
                      </a:lnTo>
                      <a:lnTo>
                        <a:pt x="0" y="192"/>
                      </a:lnTo>
                      <a:lnTo>
                        <a:pt x="0" y="197"/>
                      </a:lnTo>
                      <a:lnTo>
                        <a:pt x="2" y="191"/>
                      </a:lnTo>
                      <a:lnTo>
                        <a:pt x="3" y="186"/>
                      </a:lnTo>
                      <a:lnTo>
                        <a:pt x="3" y="183"/>
                      </a:lnTo>
                      <a:lnTo>
                        <a:pt x="3" y="179"/>
                      </a:lnTo>
                      <a:lnTo>
                        <a:pt x="2" y="176"/>
                      </a:lnTo>
                      <a:lnTo>
                        <a:pt x="1" y="175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643" name="Oval 87"/>
            <p:cNvSpPr>
              <a:spLocks noChangeArrowheads="1"/>
            </p:cNvSpPr>
            <p:nvPr/>
          </p:nvSpPr>
          <p:spPr bwMode="auto">
            <a:xfrm>
              <a:off x="1650" y="1477"/>
              <a:ext cx="28" cy="28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4" name="Oval 88"/>
            <p:cNvSpPr>
              <a:spLocks noChangeArrowheads="1"/>
            </p:cNvSpPr>
            <p:nvPr/>
          </p:nvSpPr>
          <p:spPr bwMode="auto">
            <a:xfrm>
              <a:off x="1530" y="1477"/>
              <a:ext cx="28" cy="28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5" name="Rectangle 89"/>
          <p:cNvSpPr>
            <a:spLocks noChangeArrowheads="1"/>
          </p:cNvSpPr>
          <p:nvPr/>
        </p:nvSpPr>
        <p:spPr bwMode="auto">
          <a:xfrm>
            <a:off x="533400" y="4800600"/>
            <a:ext cx="3962400" cy="163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A normal capillary in a </a:t>
            </a:r>
            <a:r>
              <a:rPr lang="en-US" sz="2000" dirty="0" err="1">
                <a:latin typeface="Calibri" pitchFamily="34" charset="0"/>
              </a:rPr>
              <a:t>glomerulus</a:t>
            </a:r>
            <a:r>
              <a:rPr lang="en-US" sz="2000" dirty="0">
                <a:latin typeface="Calibri" pitchFamily="34" charset="0"/>
              </a:rPr>
              <a:t> keeps red blood cells, white blood cells and most proteins in the blood and only lets watery fluid into the urine.</a:t>
            </a:r>
          </a:p>
        </p:txBody>
      </p:sp>
      <p:sp>
        <p:nvSpPr>
          <p:cNvPr id="18436" name="Rectangle 90"/>
          <p:cNvSpPr>
            <a:spLocks noChangeArrowheads="1"/>
          </p:cNvSpPr>
          <p:nvPr/>
        </p:nvSpPr>
        <p:spPr bwMode="auto">
          <a:xfrm>
            <a:off x="4648200" y="4800600"/>
            <a:ext cx="4123266" cy="132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A capillary in a diseased </a:t>
            </a:r>
            <a:r>
              <a:rPr lang="en-US" sz="2000" dirty="0" err="1">
                <a:latin typeface="Calibri" pitchFamily="34" charset="0"/>
              </a:rPr>
              <a:t>glomerulus</a:t>
            </a:r>
            <a:r>
              <a:rPr lang="en-US" sz="2000" dirty="0">
                <a:latin typeface="Calibri" pitchFamily="34" charset="0"/>
              </a:rPr>
              <a:t> lets protein into the urine (</a:t>
            </a:r>
            <a:r>
              <a:rPr lang="en-US" sz="2000" dirty="0" err="1">
                <a:latin typeface="Calibri" pitchFamily="34" charset="0"/>
              </a:rPr>
              <a:t>proteinuria</a:t>
            </a:r>
            <a:r>
              <a:rPr lang="en-US" sz="2000" dirty="0">
                <a:latin typeface="Calibri" pitchFamily="34" charset="0"/>
              </a:rPr>
              <a:t>) and red blood cells into the urine (</a:t>
            </a:r>
            <a:r>
              <a:rPr lang="en-US" sz="2000" dirty="0" err="1">
                <a:latin typeface="Calibri" pitchFamily="34" charset="0"/>
              </a:rPr>
              <a:t>hematuria</a:t>
            </a:r>
            <a:r>
              <a:rPr lang="en-US" sz="2000" dirty="0">
                <a:latin typeface="Calibri" pitchFamily="34" charset="0"/>
              </a:rPr>
              <a:t>).</a:t>
            </a:r>
          </a:p>
        </p:txBody>
      </p:sp>
      <p:sp>
        <p:nvSpPr>
          <p:cNvPr id="18437" name="Line 91"/>
          <p:cNvSpPr>
            <a:spLocks noChangeShapeType="1"/>
          </p:cNvSpPr>
          <p:nvPr/>
        </p:nvSpPr>
        <p:spPr bwMode="auto">
          <a:xfrm flipV="1">
            <a:off x="5520267" y="4114800"/>
            <a:ext cx="270933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92"/>
          <p:cNvSpPr>
            <a:spLocks noChangeShapeType="1"/>
          </p:cNvSpPr>
          <p:nvPr/>
        </p:nvSpPr>
        <p:spPr bwMode="auto">
          <a:xfrm flipH="1">
            <a:off x="8026400" y="1219200"/>
            <a:ext cx="135467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Text Box 93"/>
          <p:cNvSpPr txBox="1">
            <a:spLocks noChangeArrowheads="1"/>
          </p:cNvSpPr>
          <p:nvPr/>
        </p:nvSpPr>
        <p:spPr bwMode="auto">
          <a:xfrm>
            <a:off x="4343401" y="3962401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latin typeface="Arial" pitchFamily="34" charset="0"/>
              </a:rPr>
              <a:t>Protein</a:t>
            </a:r>
          </a:p>
        </p:txBody>
      </p:sp>
      <p:sp>
        <p:nvSpPr>
          <p:cNvPr id="18440" name="Text Box 94"/>
          <p:cNvSpPr txBox="1">
            <a:spLocks noChangeArrowheads="1"/>
          </p:cNvSpPr>
          <p:nvPr/>
        </p:nvSpPr>
        <p:spPr bwMode="auto">
          <a:xfrm>
            <a:off x="7213600" y="473075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Red blood cell</a:t>
            </a:r>
          </a:p>
        </p:txBody>
      </p: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4659489" y="692150"/>
            <a:ext cx="4111978" cy="3575050"/>
            <a:chOff x="3302" y="230"/>
            <a:chExt cx="2914" cy="2252"/>
          </a:xfrm>
        </p:grpSpPr>
        <p:sp>
          <p:nvSpPr>
            <p:cNvPr id="18443" name="Oval 96"/>
            <p:cNvSpPr>
              <a:spLocks noChangeArrowheads="1"/>
            </p:cNvSpPr>
            <p:nvPr/>
          </p:nvSpPr>
          <p:spPr bwMode="auto">
            <a:xfrm>
              <a:off x="3972" y="772"/>
              <a:ext cx="1260" cy="1260"/>
            </a:xfrm>
            <a:prstGeom prst="ellipse">
              <a:avLst/>
            </a:prstGeom>
            <a:noFill/>
            <a:ln w="1270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Freeform 97"/>
            <p:cNvSpPr>
              <a:spLocks/>
            </p:cNvSpPr>
            <p:nvPr/>
          </p:nvSpPr>
          <p:spPr bwMode="auto">
            <a:xfrm>
              <a:off x="3302" y="604"/>
              <a:ext cx="1035" cy="1597"/>
            </a:xfrm>
            <a:custGeom>
              <a:avLst/>
              <a:gdLst>
                <a:gd name="T0" fmla="*/ 0 w 841"/>
                <a:gd name="T1" fmla="*/ 0 h 1297"/>
                <a:gd name="T2" fmla="*/ 222 w 841"/>
                <a:gd name="T3" fmla="*/ 0 h 1297"/>
                <a:gd name="T4" fmla="*/ 281 w 841"/>
                <a:gd name="T5" fmla="*/ 115 h 1297"/>
                <a:gd name="T6" fmla="*/ 318 w 841"/>
                <a:gd name="T7" fmla="*/ 159 h 1297"/>
                <a:gd name="T8" fmla="*/ 347 w 841"/>
                <a:gd name="T9" fmla="*/ 188 h 1297"/>
                <a:gd name="T10" fmla="*/ 414 w 841"/>
                <a:gd name="T11" fmla="*/ 240 h 1297"/>
                <a:gd name="T12" fmla="*/ 469 w 841"/>
                <a:gd name="T13" fmla="*/ 270 h 1297"/>
                <a:gd name="T14" fmla="*/ 491 w 841"/>
                <a:gd name="T15" fmla="*/ 281 h 1297"/>
                <a:gd name="T16" fmla="*/ 557 w 841"/>
                <a:gd name="T17" fmla="*/ 307 h 1297"/>
                <a:gd name="T18" fmla="*/ 591 w 841"/>
                <a:gd name="T19" fmla="*/ 314 h 1297"/>
                <a:gd name="T20" fmla="*/ 613 w 841"/>
                <a:gd name="T21" fmla="*/ 318 h 1297"/>
                <a:gd name="T22" fmla="*/ 661 w 841"/>
                <a:gd name="T23" fmla="*/ 325 h 1297"/>
                <a:gd name="T24" fmla="*/ 797 w 841"/>
                <a:gd name="T25" fmla="*/ 325 h 1297"/>
                <a:gd name="T26" fmla="*/ 901 w 841"/>
                <a:gd name="T27" fmla="*/ 310 h 1297"/>
                <a:gd name="T28" fmla="*/ 934 w 841"/>
                <a:gd name="T29" fmla="*/ 296 h 1297"/>
                <a:gd name="T30" fmla="*/ 1034 w 841"/>
                <a:gd name="T31" fmla="*/ 236 h 1297"/>
                <a:gd name="T32" fmla="*/ 1004 w 841"/>
                <a:gd name="T33" fmla="*/ 266 h 1297"/>
                <a:gd name="T34" fmla="*/ 975 w 841"/>
                <a:gd name="T35" fmla="*/ 296 h 1297"/>
                <a:gd name="T36" fmla="*/ 864 w 841"/>
                <a:gd name="T37" fmla="*/ 366 h 1297"/>
                <a:gd name="T38" fmla="*/ 842 w 841"/>
                <a:gd name="T39" fmla="*/ 395 h 1297"/>
                <a:gd name="T40" fmla="*/ 823 w 841"/>
                <a:gd name="T41" fmla="*/ 417 h 1297"/>
                <a:gd name="T42" fmla="*/ 805 w 841"/>
                <a:gd name="T43" fmla="*/ 440 h 1297"/>
                <a:gd name="T44" fmla="*/ 794 w 841"/>
                <a:gd name="T45" fmla="*/ 462 h 1297"/>
                <a:gd name="T46" fmla="*/ 783 w 841"/>
                <a:gd name="T47" fmla="*/ 484 h 1297"/>
                <a:gd name="T48" fmla="*/ 768 w 841"/>
                <a:gd name="T49" fmla="*/ 506 h 1297"/>
                <a:gd name="T50" fmla="*/ 753 w 841"/>
                <a:gd name="T51" fmla="*/ 543 h 1297"/>
                <a:gd name="T52" fmla="*/ 746 w 841"/>
                <a:gd name="T53" fmla="*/ 565 h 1297"/>
                <a:gd name="T54" fmla="*/ 713 w 841"/>
                <a:gd name="T55" fmla="*/ 661 h 1297"/>
                <a:gd name="T56" fmla="*/ 679 w 841"/>
                <a:gd name="T57" fmla="*/ 768 h 1297"/>
                <a:gd name="T58" fmla="*/ 738 w 841"/>
                <a:gd name="T59" fmla="*/ 1005 h 1297"/>
                <a:gd name="T60" fmla="*/ 812 w 841"/>
                <a:gd name="T61" fmla="*/ 1156 h 1297"/>
                <a:gd name="T62" fmla="*/ 827 w 841"/>
                <a:gd name="T63" fmla="*/ 1178 h 1297"/>
                <a:gd name="T64" fmla="*/ 893 w 841"/>
                <a:gd name="T65" fmla="*/ 1278 h 1297"/>
                <a:gd name="T66" fmla="*/ 871 w 841"/>
                <a:gd name="T67" fmla="*/ 1271 h 1297"/>
                <a:gd name="T68" fmla="*/ 849 w 841"/>
                <a:gd name="T69" fmla="*/ 1271 h 1297"/>
                <a:gd name="T70" fmla="*/ 827 w 841"/>
                <a:gd name="T71" fmla="*/ 1267 h 1297"/>
                <a:gd name="T72" fmla="*/ 790 w 841"/>
                <a:gd name="T73" fmla="*/ 1263 h 1297"/>
                <a:gd name="T74" fmla="*/ 768 w 841"/>
                <a:gd name="T75" fmla="*/ 1263 h 1297"/>
                <a:gd name="T76" fmla="*/ 742 w 841"/>
                <a:gd name="T77" fmla="*/ 1263 h 1297"/>
                <a:gd name="T78" fmla="*/ 720 w 841"/>
                <a:gd name="T79" fmla="*/ 1263 h 1297"/>
                <a:gd name="T80" fmla="*/ 698 w 841"/>
                <a:gd name="T81" fmla="*/ 1263 h 1297"/>
                <a:gd name="T82" fmla="*/ 676 w 841"/>
                <a:gd name="T83" fmla="*/ 1263 h 1297"/>
                <a:gd name="T84" fmla="*/ 620 w 841"/>
                <a:gd name="T85" fmla="*/ 1271 h 1297"/>
                <a:gd name="T86" fmla="*/ 532 w 841"/>
                <a:gd name="T87" fmla="*/ 1300 h 1297"/>
                <a:gd name="T88" fmla="*/ 391 w 841"/>
                <a:gd name="T89" fmla="*/ 1370 h 1297"/>
                <a:gd name="T90" fmla="*/ 318 w 841"/>
                <a:gd name="T91" fmla="*/ 1437 h 1297"/>
                <a:gd name="T92" fmla="*/ 236 w 841"/>
                <a:gd name="T93" fmla="*/ 1566 h 1297"/>
                <a:gd name="T94" fmla="*/ 236 w 841"/>
                <a:gd name="T95" fmla="*/ 1566 h 1297"/>
                <a:gd name="T96" fmla="*/ 207 w 841"/>
                <a:gd name="T97" fmla="*/ 1596 h 1297"/>
                <a:gd name="T98" fmla="*/ 207 w 841"/>
                <a:gd name="T99" fmla="*/ 1596 h 1297"/>
                <a:gd name="T100" fmla="*/ 207 w 841"/>
                <a:gd name="T101" fmla="*/ 1596 h 1297"/>
                <a:gd name="T102" fmla="*/ 236 w 841"/>
                <a:gd name="T103" fmla="*/ 1566 h 1297"/>
                <a:gd name="T104" fmla="*/ 236 w 841"/>
                <a:gd name="T105" fmla="*/ 1566 h 1297"/>
                <a:gd name="T106" fmla="*/ 207 w 841"/>
                <a:gd name="T107" fmla="*/ 1596 h 1297"/>
                <a:gd name="T108" fmla="*/ 207 w 841"/>
                <a:gd name="T109" fmla="*/ 1596 h 1297"/>
                <a:gd name="T110" fmla="*/ 207 w 841"/>
                <a:gd name="T111" fmla="*/ 1596 h 1297"/>
                <a:gd name="T112" fmla="*/ 207 w 841"/>
                <a:gd name="T113" fmla="*/ 1596 h 1297"/>
                <a:gd name="T114" fmla="*/ 207 w 841"/>
                <a:gd name="T115" fmla="*/ 1596 h 1297"/>
                <a:gd name="T116" fmla="*/ 207 w 841"/>
                <a:gd name="T117" fmla="*/ 1596 h 1297"/>
                <a:gd name="T118" fmla="*/ 207 w 841"/>
                <a:gd name="T119" fmla="*/ 1596 h 1297"/>
                <a:gd name="T120" fmla="*/ 207 w 841"/>
                <a:gd name="T121" fmla="*/ 1596 h 1297"/>
                <a:gd name="T122" fmla="*/ 177 w 841"/>
                <a:gd name="T123" fmla="*/ 1596 h 12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1"/>
                <a:gd name="T187" fmla="*/ 0 h 1297"/>
                <a:gd name="T188" fmla="*/ 841 w 841"/>
                <a:gd name="T189" fmla="*/ 1297 h 12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1" h="1297">
                  <a:moveTo>
                    <a:pt x="0" y="1296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80" y="0"/>
                  </a:lnTo>
                  <a:lnTo>
                    <a:pt x="195" y="33"/>
                  </a:lnTo>
                  <a:lnTo>
                    <a:pt x="228" y="93"/>
                  </a:lnTo>
                  <a:lnTo>
                    <a:pt x="240" y="105"/>
                  </a:lnTo>
                  <a:lnTo>
                    <a:pt x="258" y="129"/>
                  </a:lnTo>
                  <a:lnTo>
                    <a:pt x="267" y="138"/>
                  </a:lnTo>
                  <a:lnTo>
                    <a:pt x="282" y="153"/>
                  </a:lnTo>
                  <a:lnTo>
                    <a:pt x="291" y="159"/>
                  </a:lnTo>
                  <a:lnTo>
                    <a:pt x="336" y="195"/>
                  </a:lnTo>
                  <a:lnTo>
                    <a:pt x="345" y="201"/>
                  </a:lnTo>
                  <a:lnTo>
                    <a:pt x="381" y="219"/>
                  </a:lnTo>
                  <a:lnTo>
                    <a:pt x="384" y="219"/>
                  </a:lnTo>
                  <a:lnTo>
                    <a:pt x="399" y="228"/>
                  </a:lnTo>
                  <a:lnTo>
                    <a:pt x="435" y="243"/>
                  </a:lnTo>
                  <a:lnTo>
                    <a:pt x="453" y="249"/>
                  </a:lnTo>
                  <a:lnTo>
                    <a:pt x="471" y="252"/>
                  </a:lnTo>
                  <a:lnTo>
                    <a:pt x="480" y="255"/>
                  </a:lnTo>
                  <a:lnTo>
                    <a:pt x="489" y="255"/>
                  </a:lnTo>
                  <a:lnTo>
                    <a:pt x="498" y="258"/>
                  </a:lnTo>
                  <a:lnTo>
                    <a:pt x="516" y="261"/>
                  </a:lnTo>
                  <a:lnTo>
                    <a:pt x="537" y="264"/>
                  </a:lnTo>
                  <a:lnTo>
                    <a:pt x="555" y="267"/>
                  </a:lnTo>
                  <a:lnTo>
                    <a:pt x="648" y="264"/>
                  </a:lnTo>
                  <a:lnTo>
                    <a:pt x="714" y="255"/>
                  </a:lnTo>
                  <a:lnTo>
                    <a:pt x="732" y="252"/>
                  </a:lnTo>
                  <a:lnTo>
                    <a:pt x="750" y="246"/>
                  </a:lnTo>
                  <a:lnTo>
                    <a:pt x="759" y="240"/>
                  </a:lnTo>
                  <a:lnTo>
                    <a:pt x="840" y="192"/>
                  </a:lnTo>
                  <a:lnTo>
                    <a:pt x="816" y="216"/>
                  </a:lnTo>
                  <a:lnTo>
                    <a:pt x="792" y="240"/>
                  </a:lnTo>
                  <a:lnTo>
                    <a:pt x="711" y="291"/>
                  </a:lnTo>
                  <a:lnTo>
                    <a:pt x="702" y="297"/>
                  </a:lnTo>
                  <a:lnTo>
                    <a:pt x="690" y="312"/>
                  </a:lnTo>
                  <a:lnTo>
                    <a:pt x="684" y="321"/>
                  </a:lnTo>
                  <a:lnTo>
                    <a:pt x="678" y="330"/>
                  </a:lnTo>
                  <a:lnTo>
                    <a:pt x="669" y="339"/>
                  </a:lnTo>
                  <a:lnTo>
                    <a:pt x="663" y="348"/>
                  </a:lnTo>
                  <a:lnTo>
                    <a:pt x="654" y="357"/>
                  </a:lnTo>
                  <a:lnTo>
                    <a:pt x="651" y="366"/>
                  </a:lnTo>
                  <a:lnTo>
                    <a:pt x="645" y="375"/>
                  </a:lnTo>
                  <a:lnTo>
                    <a:pt x="642" y="384"/>
                  </a:lnTo>
                  <a:lnTo>
                    <a:pt x="636" y="393"/>
                  </a:lnTo>
                  <a:lnTo>
                    <a:pt x="630" y="402"/>
                  </a:lnTo>
                  <a:lnTo>
                    <a:pt x="624" y="411"/>
                  </a:lnTo>
                  <a:lnTo>
                    <a:pt x="618" y="420"/>
                  </a:lnTo>
                  <a:lnTo>
                    <a:pt x="612" y="441"/>
                  </a:lnTo>
                  <a:lnTo>
                    <a:pt x="609" y="450"/>
                  </a:lnTo>
                  <a:lnTo>
                    <a:pt x="606" y="459"/>
                  </a:lnTo>
                  <a:lnTo>
                    <a:pt x="591" y="489"/>
                  </a:lnTo>
                  <a:lnTo>
                    <a:pt x="579" y="537"/>
                  </a:lnTo>
                  <a:lnTo>
                    <a:pt x="552" y="624"/>
                  </a:lnTo>
                  <a:lnTo>
                    <a:pt x="576" y="744"/>
                  </a:lnTo>
                  <a:lnTo>
                    <a:pt x="600" y="816"/>
                  </a:lnTo>
                  <a:lnTo>
                    <a:pt x="624" y="864"/>
                  </a:lnTo>
                  <a:lnTo>
                    <a:pt x="660" y="939"/>
                  </a:lnTo>
                  <a:lnTo>
                    <a:pt x="666" y="948"/>
                  </a:lnTo>
                  <a:lnTo>
                    <a:pt x="672" y="957"/>
                  </a:lnTo>
                  <a:lnTo>
                    <a:pt x="720" y="1008"/>
                  </a:lnTo>
                  <a:lnTo>
                    <a:pt x="726" y="1038"/>
                  </a:lnTo>
                  <a:lnTo>
                    <a:pt x="717" y="1035"/>
                  </a:lnTo>
                  <a:lnTo>
                    <a:pt x="708" y="1032"/>
                  </a:lnTo>
                  <a:lnTo>
                    <a:pt x="699" y="1032"/>
                  </a:lnTo>
                  <a:lnTo>
                    <a:pt x="690" y="1032"/>
                  </a:lnTo>
                  <a:lnTo>
                    <a:pt x="681" y="1032"/>
                  </a:lnTo>
                  <a:lnTo>
                    <a:pt x="672" y="1029"/>
                  </a:lnTo>
                  <a:lnTo>
                    <a:pt x="663" y="1029"/>
                  </a:lnTo>
                  <a:lnTo>
                    <a:pt x="642" y="1026"/>
                  </a:lnTo>
                  <a:lnTo>
                    <a:pt x="633" y="1026"/>
                  </a:lnTo>
                  <a:lnTo>
                    <a:pt x="624" y="1026"/>
                  </a:lnTo>
                  <a:lnTo>
                    <a:pt x="615" y="1026"/>
                  </a:lnTo>
                  <a:lnTo>
                    <a:pt x="603" y="1026"/>
                  </a:lnTo>
                  <a:lnTo>
                    <a:pt x="594" y="1026"/>
                  </a:lnTo>
                  <a:lnTo>
                    <a:pt x="585" y="1026"/>
                  </a:lnTo>
                  <a:lnTo>
                    <a:pt x="576" y="1026"/>
                  </a:lnTo>
                  <a:lnTo>
                    <a:pt x="567" y="1026"/>
                  </a:lnTo>
                  <a:lnTo>
                    <a:pt x="558" y="1026"/>
                  </a:lnTo>
                  <a:lnTo>
                    <a:pt x="549" y="1026"/>
                  </a:lnTo>
                  <a:lnTo>
                    <a:pt x="540" y="1026"/>
                  </a:lnTo>
                  <a:lnTo>
                    <a:pt x="504" y="1032"/>
                  </a:lnTo>
                  <a:lnTo>
                    <a:pt x="462" y="1041"/>
                  </a:lnTo>
                  <a:lnTo>
                    <a:pt x="432" y="1056"/>
                  </a:lnTo>
                  <a:lnTo>
                    <a:pt x="384" y="1080"/>
                  </a:lnTo>
                  <a:lnTo>
                    <a:pt x="318" y="1113"/>
                  </a:lnTo>
                  <a:lnTo>
                    <a:pt x="273" y="1152"/>
                  </a:lnTo>
                  <a:lnTo>
                    <a:pt x="258" y="1167"/>
                  </a:lnTo>
                  <a:lnTo>
                    <a:pt x="210" y="1233"/>
                  </a:lnTo>
                  <a:lnTo>
                    <a:pt x="192" y="1272"/>
                  </a:lnTo>
                  <a:lnTo>
                    <a:pt x="168" y="1296"/>
                  </a:lnTo>
                  <a:lnTo>
                    <a:pt x="192" y="1272"/>
                  </a:lnTo>
                  <a:lnTo>
                    <a:pt x="168" y="1296"/>
                  </a:lnTo>
                  <a:lnTo>
                    <a:pt x="144" y="1296"/>
                  </a:lnTo>
                  <a:lnTo>
                    <a:pt x="0" y="1296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Arc 98"/>
            <p:cNvSpPr>
              <a:spLocks/>
            </p:cNvSpPr>
            <p:nvPr/>
          </p:nvSpPr>
          <p:spPr bwMode="auto">
            <a:xfrm rot="4080000">
              <a:off x="3606" y="455"/>
              <a:ext cx="531" cy="590"/>
            </a:xfrm>
            <a:custGeom>
              <a:avLst/>
              <a:gdLst>
                <a:gd name="T0" fmla="*/ 13 w 21600"/>
                <a:gd name="T1" fmla="*/ 0 h 21600"/>
                <a:gd name="T2" fmla="*/ 0 w 21600"/>
                <a:gd name="T3" fmla="*/ 1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0" cap="rnd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Arc 99"/>
            <p:cNvSpPr>
              <a:spLocks/>
            </p:cNvSpPr>
            <p:nvPr/>
          </p:nvSpPr>
          <p:spPr bwMode="auto">
            <a:xfrm rot="6720000">
              <a:off x="3608" y="1753"/>
              <a:ext cx="532" cy="591"/>
            </a:xfrm>
            <a:custGeom>
              <a:avLst/>
              <a:gdLst>
                <a:gd name="T0" fmla="*/ 13 w 21600"/>
                <a:gd name="T1" fmla="*/ 16 h 21600"/>
                <a:gd name="T2" fmla="*/ 0 w 21600"/>
                <a:gd name="T3" fmla="*/ 0 h 21600"/>
                <a:gd name="T4" fmla="*/ 13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0" cap="rnd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Freeform 100"/>
            <p:cNvSpPr>
              <a:spLocks/>
            </p:cNvSpPr>
            <p:nvPr/>
          </p:nvSpPr>
          <p:spPr bwMode="auto">
            <a:xfrm>
              <a:off x="3479" y="2170"/>
              <a:ext cx="31" cy="31"/>
            </a:xfrm>
            <a:custGeom>
              <a:avLst/>
              <a:gdLst>
                <a:gd name="T0" fmla="*/ 30 w 25"/>
                <a:gd name="T1" fmla="*/ 0 h 25"/>
                <a:gd name="T2" fmla="*/ 30 w 25"/>
                <a:gd name="T3" fmla="*/ 2 h 25"/>
                <a:gd name="T4" fmla="*/ 26 w 25"/>
                <a:gd name="T5" fmla="*/ 5 h 25"/>
                <a:gd name="T6" fmla="*/ 26 w 25"/>
                <a:gd name="T7" fmla="*/ 9 h 25"/>
                <a:gd name="T8" fmla="*/ 24 w 25"/>
                <a:gd name="T9" fmla="*/ 12 h 25"/>
                <a:gd name="T10" fmla="*/ 22 w 25"/>
                <a:gd name="T11" fmla="*/ 16 h 25"/>
                <a:gd name="T12" fmla="*/ 21 w 25"/>
                <a:gd name="T13" fmla="*/ 20 h 25"/>
                <a:gd name="T14" fmla="*/ 19 w 25"/>
                <a:gd name="T15" fmla="*/ 24 h 25"/>
                <a:gd name="T16" fmla="*/ 19 w 25"/>
                <a:gd name="T17" fmla="*/ 27 h 25"/>
                <a:gd name="T18" fmla="*/ 0 w 25"/>
                <a:gd name="T19" fmla="*/ 30 h 25"/>
                <a:gd name="T20" fmla="*/ 30 w 25"/>
                <a:gd name="T21" fmla="*/ 0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25"/>
                <a:gd name="T35" fmla="*/ 25 w 25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25">
                  <a:moveTo>
                    <a:pt x="24" y="0"/>
                  </a:moveTo>
                  <a:lnTo>
                    <a:pt x="24" y="2"/>
                  </a:lnTo>
                  <a:lnTo>
                    <a:pt x="21" y="4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0" y="24"/>
                  </a:lnTo>
                  <a:lnTo>
                    <a:pt x="2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01"/>
            <p:cNvSpPr>
              <a:spLocks/>
            </p:cNvSpPr>
            <p:nvPr/>
          </p:nvSpPr>
          <p:spPr bwMode="auto">
            <a:xfrm>
              <a:off x="3950" y="1284"/>
              <a:ext cx="33" cy="183"/>
            </a:xfrm>
            <a:custGeom>
              <a:avLst/>
              <a:gdLst>
                <a:gd name="T0" fmla="*/ 31 w 27"/>
                <a:gd name="T1" fmla="*/ 5 h 149"/>
                <a:gd name="T2" fmla="*/ 29 w 27"/>
                <a:gd name="T3" fmla="*/ 12 h 149"/>
                <a:gd name="T4" fmla="*/ 29 w 27"/>
                <a:gd name="T5" fmla="*/ 20 h 149"/>
                <a:gd name="T6" fmla="*/ 26 w 27"/>
                <a:gd name="T7" fmla="*/ 27 h 149"/>
                <a:gd name="T8" fmla="*/ 26 w 27"/>
                <a:gd name="T9" fmla="*/ 34 h 149"/>
                <a:gd name="T10" fmla="*/ 24 w 27"/>
                <a:gd name="T11" fmla="*/ 42 h 149"/>
                <a:gd name="T12" fmla="*/ 24 w 27"/>
                <a:gd name="T13" fmla="*/ 49 h 149"/>
                <a:gd name="T14" fmla="*/ 24 w 27"/>
                <a:gd name="T15" fmla="*/ 56 h 149"/>
                <a:gd name="T16" fmla="*/ 24 w 27"/>
                <a:gd name="T17" fmla="*/ 64 h 149"/>
                <a:gd name="T18" fmla="*/ 24 w 27"/>
                <a:gd name="T19" fmla="*/ 71 h 149"/>
                <a:gd name="T20" fmla="*/ 21 w 27"/>
                <a:gd name="T21" fmla="*/ 79 h 149"/>
                <a:gd name="T22" fmla="*/ 21 w 27"/>
                <a:gd name="T23" fmla="*/ 86 h 149"/>
                <a:gd name="T24" fmla="*/ 21 w 27"/>
                <a:gd name="T25" fmla="*/ 93 h 149"/>
                <a:gd name="T26" fmla="*/ 21 w 27"/>
                <a:gd name="T27" fmla="*/ 101 h 149"/>
                <a:gd name="T28" fmla="*/ 21 w 27"/>
                <a:gd name="T29" fmla="*/ 108 h 149"/>
                <a:gd name="T30" fmla="*/ 21 w 27"/>
                <a:gd name="T31" fmla="*/ 115 h 149"/>
                <a:gd name="T32" fmla="*/ 21 w 27"/>
                <a:gd name="T33" fmla="*/ 123 h 149"/>
                <a:gd name="T34" fmla="*/ 21 w 27"/>
                <a:gd name="T35" fmla="*/ 130 h 149"/>
                <a:gd name="T36" fmla="*/ 21 w 27"/>
                <a:gd name="T37" fmla="*/ 138 h 149"/>
                <a:gd name="T38" fmla="*/ 21 w 27"/>
                <a:gd name="T39" fmla="*/ 145 h 149"/>
                <a:gd name="T40" fmla="*/ 21 w 27"/>
                <a:gd name="T41" fmla="*/ 152 h 149"/>
                <a:gd name="T42" fmla="*/ 21 w 27"/>
                <a:gd name="T43" fmla="*/ 160 h 149"/>
                <a:gd name="T44" fmla="*/ 21 w 27"/>
                <a:gd name="T45" fmla="*/ 167 h 149"/>
                <a:gd name="T46" fmla="*/ 22 w 27"/>
                <a:gd name="T47" fmla="*/ 174 h 149"/>
                <a:gd name="T48" fmla="*/ 24 w 27"/>
                <a:gd name="T49" fmla="*/ 182 h 149"/>
                <a:gd name="T50" fmla="*/ 24 w 27"/>
                <a:gd name="T51" fmla="*/ 176 h 149"/>
                <a:gd name="T52" fmla="*/ 21 w 27"/>
                <a:gd name="T53" fmla="*/ 168 h 149"/>
                <a:gd name="T54" fmla="*/ 17 w 27"/>
                <a:gd name="T55" fmla="*/ 161 h 149"/>
                <a:gd name="T56" fmla="*/ 15 w 27"/>
                <a:gd name="T57" fmla="*/ 154 h 149"/>
                <a:gd name="T58" fmla="*/ 12 w 27"/>
                <a:gd name="T59" fmla="*/ 146 h 149"/>
                <a:gd name="T60" fmla="*/ 11 w 27"/>
                <a:gd name="T61" fmla="*/ 138 h 149"/>
                <a:gd name="T62" fmla="*/ 9 w 27"/>
                <a:gd name="T63" fmla="*/ 131 h 149"/>
                <a:gd name="T64" fmla="*/ 6 w 27"/>
                <a:gd name="T65" fmla="*/ 123 h 149"/>
                <a:gd name="T66" fmla="*/ 4 w 27"/>
                <a:gd name="T67" fmla="*/ 117 h 149"/>
                <a:gd name="T68" fmla="*/ 2 w 27"/>
                <a:gd name="T69" fmla="*/ 109 h 149"/>
                <a:gd name="T70" fmla="*/ 0 w 27"/>
                <a:gd name="T71" fmla="*/ 102 h 149"/>
                <a:gd name="T72" fmla="*/ 0 w 27"/>
                <a:gd name="T73" fmla="*/ 95 h 149"/>
                <a:gd name="T74" fmla="*/ 0 w 27"/>
                <a:gd name="T75" fmla="*/ 86 h 149"/>
                <a:gd name="T76" fmla="*/ 1 w 27"/>
                <a:gd name="T77" fmla="*/ 77 h 149"/>
                <a:gd name="T78" fmla="*/ 5 w 27"/>
                <a:gd name="T79" fmla="*/ 70 h 149"/>
                <a:gd name="T80" fmla="*/ 6 w 27"/>
                <a:gd name="T81" fmla="*/ 63 h 149"/>
                <a:gd name="T82" fmla="*/ 6 w 27"/>
                <a:gd name="T83" fmla="*/ 55 h 149"/>
                <a:gd name="T84" fmla="*/ 10 w 27"/>
                <a:gd name="T85" fmla="*/ 48 h 149"/>
                <a:gd name="T86" fmla="*/ 12 w 27"/>
                <a:gd name="T87" fmla="*/ 41 h 149"/>
                <a:gd name="T88" fmla="*/ 13 w 27"/>
                <a:gd name="T89" fmla="*/ 33 h 149"/>
                <a:gd name="T90" fmla="*/ 17 w 27"/>
                <a:gd name="T91" fmla="*/ 26 h 149"/>
                <a:gd name="T92" fmla="*/ 21 w 27"/>
                <a:gd name="T93" fmla="*/ 18 h 149"/>
                <a:gd name="T94" fmla="*/ 26 w 27"/>
                <a:gd name="T95" fmla="*/ 12 h 149"/>
                <a:gd name="T96" fmla="*/ 32 w 27"/>
                <a:gd name="T97" fmla="*/ 0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"/>
                <a:gd name="T148" fmla="*/ 0 h 149"/>
                <a:gd name="T149" fmla="*/ 27 w 27"/>
                <a:gd name="T150" fmla="*/ 149 h 1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" h="149">
                  <a:moveTo>
                    <a:pt x="26" y="0"/>
                  </a:moveTo>
                  <a:lnTo>
                    <a:pt x="25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3" y="19"/>
                  </a:lnTo>
                  <a:lnTo>
                    <a:pt x="21" y="22"/>
                  </a:lnTo>
                  <a:lnTo>
                    <a:pt x="21" y="25"/>
                  </a:lnTo>
                  <a:lnTo>
                    <a:pt x="21" y="28"/>
                  </a:lnTo>
                  <a:lnTo>
                    <a:pt x="20" y="31"/>
                  </a:lnTo>
                  <a:lnTo>
                    <a:pt x="20" y="34"/>
                  </a:lnTo>
                  <a:lnTo>
                    <a:pt x="20" y="37"/>
                  </a:lnTo>
                  <a:lnTo>
                    <a:pt x="20" y="40"/>
                  </a:lnTo>
                  <a:lnTo>
                    <a:pt x="20" y="43"/>
                  </a:lnTo>
                  <a:lnTo>
                    <a:pt x="20" y="46"/>
                  </a:lnTo>
                  <a:lnTo>
                    <a:pt x="20" y="49"/>
                  </a:lnTo>
                  <a:lnTo>
                    <a:pt x="20" y="52"/>
                  </a:lnTo>
                  <a:lnTo>
                    <a:pt x="20" y="55"/>
                  </a:lnTo>
                  <a:lnTo>
                    <a:pt x="20" y="58"/>
                  </a:lnTo>
                  <a:lnTo>
                    <a:pt x="18" y="61"/>
                  </a:lnTo>
                  <a:lnTo>
                    <a:pt x="17" y="64"/>
                  </a:lnTo>
                  <a:lnTo>
                    <a:pt x="17" y="67"/>
                  </a:lnTo>
                  <a:lnTo>
                    <a:pt x="17" y="70"/>
                  </a:lnTo>
                  <a:lnTo>
                    <a:pt x="17" y="73"/>
                  </a:lnTo>
                  <a:lnTo>
                    <a:pt x="17" y="76"/>
                  </a:lnTo>
                  <a:lnTo>
                    <a:pt x="17" y="79"/>
                  </a:lnTo>
                  <a:lnTo>
                    <a:pt x="17" y="82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7" y="91"/>
                  </a:lnTo>
                  <a:lnTo>
                    <a:pt x="17" y="94"/>
                  </a:lnTo>
                  <a:lnTo>
                    <a:pt x="17" y="97"/>
                  </a:lnTo>
                  <a:lnTo>
                    <a:pt x="17" y="100"/>
                  </a:lnTo>
                  <a:lnTo>
                    <a:pt x="17" y="103"/>
                  </a:lnTo>
                  <a:lnTo>
                    <a:pt x="17" y="106"/>
                  </a:lnTo>
                  <a:lnTo>
                    <a:pt x="17" y="109"/>
                  </a:lnTo>
                  <a:lnTo>
                    <a:pt x="17" y="112"/>
                  </a:lnTo>
                  <a:lnTo>
                    <a:pt x="17" y="115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17" y="124"/>
                  </a:lnTo>
                  <a:lnTo>
                    <a:pt x="17" y="127"/>
                  </a:lnTo>
                  <a:lnTo>
                    <a:pt x="17" y="130"/>
                  </a:lnTo>
                  <a:lnTo>
                    <a:pt x="17" y="133"/>
                  </a:lnTo>
                  <a:lnTo>
                    <a:pt x="17" y="136"/>
                  </a:lnTo>
                  <a:lnTo>
                    <a:pt x="17" y="139"/>
                  </a:lnTo>
                  <a:lnTo>
                    <a:pt x="18" y="142"/>
                  </a:lnTo>
                  <a:lnTo>
                    <a:pt x="19" y="145"/>
                  </a:lnTo>
                  <a:lnTo>
                    <a:pt x="20" y="148"/>
                  </a:lnTo>
                  <a:lnTo>
                    <a:pt x="20" y="145"/>
                  </a:lnTo>
                  <a:lnTo>
                    <a:pt x="20" y="143"/>
                  </a:lnTo>
                  <a:lnTo>
                    <a:pt x="18" y="140"/>
                  </a:lnTo>
                  <a:lnTo>
                    <a:pt x="17" y="137"/>
                  </a:lnTo>
                  <a:lnTo>
                    <a:pt x="15" y="134"/>
                  </a:lnTo>
                  <a:lnTo>
                    <a:pt x="14" y="131"/>
                  </a:lnTo>
                  <a:lnTo>
                    <a:pt x="13" y="128"/>
                  </a:lnTo>
                  <a:lnTo>
                    <a:pt x="12" y="125"/>
                  </a:lnTo>
                  <a:lnTo>
                    <a:pt x="11" y="121"/>
                  </a:lnTo>
                  <a:lnTo>
                    <a:pt x="10" y="119"/>
                  </a:lnTo>
                  <a:lnTo>
                    <a:pt x="9" y="116"/>
                  </a:lnTo>
                  <a:lnTo>
                    <a:pt x="9" y="112"/>
                  </a:lnTo>
                  <a:lnTo>
                    <a:pt x="8" y="110"/>
                  </a:lnTo>
                  <a:lnTo>
                    <a:pt x="7" y="107"/>
                  </a:lnTo>
                  <a:lnTo>
                    <a:pt x="6" y="104"/>
                  </a:lnTo>
                  <a:lnTo>
                    <a:pt x="5" y="100"/>
                  </a:lnTo>
                  <a:lnTo>
                    <a:pt x="3" y="98"/>
                  </a:lnTo>
                  <a:lnTo>
                    <a:pt x="3" y="95"/>
                  </a:lnTo>
                  <a:lnTo>
                    <a:pt x="2" y="92"/>
                  </a:lnTo>
                  <a:lnTo>
                    <a:pt x="2" y="89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1" y="63"/>
                  </a:lnTo>
                  <a:lnTo>
                    <a:pt x="2" y="60"/>
                  </a:lnTo>
                  <a:lnTo>
                    <a:pt x="4" y="57"/>
                  </a:lnTo>
                  <a:lnTo>
                    <a:pt x="5" y="54"/>
                  </a:lnTo>
                  <a:lnTo>
                    <a:pt x="5" y="51"/>
                  </a:lnTo>
                  <a:lnTo>
                    <a:pt x="5" y="48"/>
                  </a:lnTo>
                  <a:lnTo>
                    <a:pt x="5" y="45"/>
                  </a:lnTo>
                  <a:lnTo>
                    <a:pt x="6" y="42"/>
                  </a:lnTo>
                  <a:lnTo>
                    <a:pt x="8" y="39"/>
                  </a:lnTo>
                  <a:lnTo>
                    <a:pt x="8" y="36"/>
                  </a:lnTo>
                  <a:lnTo>
                    <a:pt x="10" y="33"/>
                  </a:lnTo>
                  <a:lnTo>
                    <a:pt x="11" y="30"/>
                  </a:lnTo>
                  <a:lnTo>
                    <a:pt x="11" y="27"/>
                  </a:lnTo>
                  <a:lnTo>
                    <a:pt x="14" y="24"/>
                  </a:lnTo>
                  <a:lnTo>
                    <a:pt x="14" y="21"/>
                  </a:lnTo>
                  <a:lnTo>
                    <a:pt x="16" y="18"/>
                  </a:lnTo>
                  <a:lnTo>
                    <a:pt x="17" y="15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3" y="8"/>
                  </a:lnTo>
                  <a:lnTo>
                    <a:pt x="2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Freeform 102"/>
            <p:cNvSpPr>
              <a:spLocks/>
            </p:cNvSpPr>
            <p:nvPr/>
          </p:nvSpPr>
          <p:spPr bwMode="auto">
            <a:xfrm>
              <a:off x="3980" y="780"/>
              <a:ext cx="723" cy="981"/>
            </a:xfrm>
            <a:custGeom>
              <a:avLst/>
              <a:gdLst>
                <a:gd name="T0" fmla="*/ 676 w 587"/>
                <a:gd name="T1" fmla="*/ 0 h 797"/>
                <a:gd name="T2" fmla="*/ 621 w 587"/>
                <a:gd name="T3" fmla="*/ 0 h 797"/>
                <a:gd name="T4" fmla="*/ 606 w 587"/>
                <a:gd name="T5" fmla="*/ 0 h 797"/>
                <a:gd name="T6" fmla="*/ 573 w 587"/>
                <a:gd name="T7" fmla="*/ 0 h 797"/>
                <a:gd name="T8" fmla="*/ 536 w 587"/>
                <a:gd name="T9" fmla="*/ 0 h 797"/>
                <a:gd name="T10" fmla="*/ 484 w 587"/>
                <a:gd name="T11" fmla="*/ 15 h 797"/>
                <a:gd name="T12" fmla="*/ 432 w 587"/>
                <a:gd name="T13" fmla="*/ 26 h 797"/>
                <a:gd name="T14" fmla="*/ 399 w 587"/>
                <a:gd name="T15" fmla="*/ 37 h 797"/>
                <a:gd name="T16" fmla="*/ 366 w 587"/>
                <a:gd name="T17" fmla="*/ 52 h 797"/>
                <a:gd name="T18" fmla="*/ 333 w 587"/>
                <a:gd name="T19" fmla="*/ 70 h 797"/>
                <a:gd name="T20" fmla="*/ 310 w 587"/>
                <a:gd name="T21" fmla="*/ 96 h 797"/>
                <a:gd name="T22" fmla="*/ 285 w 587"/>
                <a:gd name="T23" fmla="*/ 122 h 797"/>
                <a:gd name="T24" fmla="*/ 251 w 587"/>
                <a:gd name="T25" fmla="*/ 144 h 797"/>
                <a:gd name="T26" fmla="*/ 218 w 587"/>
                <a:gd name="T27" fmla="*/ 159 h 797"/>
                <a:gd name="T28" fmla="*/ 185 w 587"/>
                <a:gd name="T29" fmla="*/ 185 h 797"/>
                <a:gd name="T30" fmla="*/ 155 w 587"/>
                <a:gd name="T31" fmla="*/ 210 h 797"/>
                <a:gd name="T32" fmla="*/ 133 w 587"/>
                <a:gd name="T33" fmla="*/ 240 h 797"/>
                <a:gd name="T34" fmla="*/ 107 w 587"/>
                <a:gd name="T35" fmla="*/ 270 h 797"/>
                <a:gd name="T36" fmla="*/ 81 w 587"/>
                <a:gd name="T37" fmla="*/ 321 h 797"/>
                <a:gd name="T38" fmla="*/ 55 w 587"/>
                <a:gd name="T39" fmla="*/ 366 h 797"/>
                <a:gd name="T40" fmla="*/ 37 w 587"/>
                <a:gd name="T41" fmla="*/ 421 h 797"/>
                <a:gd name="T42" fmla="*/ 26 w 587"/>
                <a:gd name="T43" fmla="*/ 454 h 797"/>
                <a:gd name="T44" fmla="*/ 11 w 587"/>
                <a:gd name="T45" fmla="*/ 502 h 797"/>
                <a:gd name="T46" fmla="*/ 4 w 587"/>
                <a:gd name="T47" fmla="*/ 558 h 797"/>
                <a:gd name="T48" fmla="*/ 4 w 587"/>
                <a:gd name="T49" fmla="*/ 591 h 797"/>
                <a:gd name="T50" fmla="*/ 0 w 587"/>
                <a:gd name="T51" fmla="*/ 624 h 797"/>
                <a:gd name="T52" fmla="*/ 11 w 587"/>
                <a:gd name="T53" fmla="*/ 702 h 797"/>
                <a:gd name="T54" fmla="*/ 18 w 587"/>
                <a:gd name="T55" fmla="*/ 746 h 797"/>
                <a:gd name="T56" fmla="*/ 30 w 587"/>
                <a:gd name="T57" fmla="*/ 790 h 797"/>
                <a:gd name="T58" fmla="*/ 55 w 587"/>
                <a:gd name="T59" fmla="*/ 842 h 797"/>
                <a:gd name="T60" fmla="*/ 70 w 587"/>
                <a:gd name="T61" fmla="*/ 875 h 797"/>
                <a:gd name="T62" fmla="*/ 103 w 587"/>
                <a:gd name="T63" fmla="*/ 949 h 797"/>
                <a:gd name="T64" fmla="*/ 137 w 587"/>
                <a:gd name="T65" fmla="*/ 980 h 797"/>
                <a:gd name="T66" fmla="*/ 137 w 587"/>
                <a:gd name="T67" fmla="*/ 938 h 797"/>
                <a:gd name="T68" fmla="*/ 137 w 587"/>
                <a:gd name="T69" fmla="*/ 905 h 797"/>
                <a:gd name="T70" fmla="*/ 155 w 587"/>
                <a:gd name="T71" fmla="*/ 849 h 797"/>
                <a:gd name="T72" fmla="*/ 170 w 587"/>
                <a:gd name="T73" fmla="*/ 812 h 797"/>
                <a:gd name="T74" fmla="*/ 188 w 587"/>
                <a:gd name="T75" fmla="*/ 742 h 797"/>
                <a:gd name="T76" fmla="*/ 225 w 587"/>
                <a:gd name="T77" fmla="*/ 709 h 797"/>
                <a:gd name="T78" fmla="*/ 266 w 587"/>
                <a:gd name="T79" fmla="*/ 702 h 797"/>
                <a:gd name="T80" fmla="*/ 303 w 587"/>
                <a:gd name="T81" fmla="*/ 683 h 797"/>
                <a:gd name="T82" fmla="*/ 340 w 587"/>
                <a:gd name="T83" fmla="*/ 661 h 797"/>
                <a:gd name="T84" fmla="*/ 373 w 587"/>
                <a:gd name="T85" fmla="*/ 639 h 797"/>
                <a:gd name="T86" fmla="*/ 403 w 587"/>
                <a:gd name="T87" fmla="*/ 609 h 797"/>
                <a:gd name="T88" fmla="*/ 432 w 587"/>
                <a:gd name="T89" fmla="*/ 561 h 797"/>
                <a:gd name="T90" fmla="*/ 447 w 587"/>
                <a:gd name="T91" fmla="*/ 510 h 797"/>
                <a:gd name="T92" fmla="*/ 454 w 587"/>
                <a:gd name="T93" fmla="*/ 462 h 797"/>
                <a:gd name="T94" fmla="*/ 454 w 587"/>
                <a:gd name="T95" fmla="*/ 421 h 797"/>
                <a:gd name="T96" fmla="*/ 454 w 587"/>
                <a:gd name="T97" fmla="*/ 388 h 797"/>
                <a:gd name="T98" fmla="*/ 447 w 587"/>
                <a:gd name="T99" fmla="*/ 354 h 797"/>
                <a:gd name="T100" fmla="*/ 443 w 587"/>
                <a:gd name="T101" fmla="*/ 318 h 797"/>
                <a:gd name="T102" fmla="*/ 443 w 587"/>
                <a:gd name="T103" fmla="*/ 281 h 797"/>
                <a:gd name="T104" fmla="*/ 443 w 587"/>
                <a:gd name="T105" fmla="*/ 247 h 797"/>
                <a:gd name="T106" fmla="*/ 458 w 587"/>
                <a:gd name="T107" fmla="*/ 196 h 797"/>
                <a:gd name="T108" fmla="*/ 477 w 587"/>
                <a:gd name="T109" fmla="*/ 151 h 797"/>
                <a:gd name="T110" fmla="*/ 503 w 587"/>
                <a:gd name="T111" fmla="*/ 118 h 797"/>
                <a:gd name="T112" fmla="*/ 525 w 587"/>
                <a:gd name="T113" fmla="*/ 89 h 797"/>
                <a:gd name="T114" fmla="*/ 558 w 587"/>
                <a:gd name="T115" fmla="*/ 70 h 797"/>
                <a:gd name="T116" fmla="*/ 606 w 587"/>
                <a:gd name="T117" fmla="*/ 44 h 797"/>
                <a:gd name="T118" fmla="*/ 639 w 587"/>
                <a:gd name="T119" fmla="*/ 33 h 797"/>
                <a:gd name="T120" fmla="*/ 673 w 587"/>
                <a:gd name="T121" fmla="*/ 33 h 797"/>
                <a:gd name="T122" fmla="*/ 706 w 587"/>
                <a:gd name="T123" fmla="*/ 30 h 797"/>
                <a:gd name="T124" fmla="*/ 722 w 587"/>
                <a:gd name="T125" fmla="*/ 4 h 7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7"/>
                <a:gd name="T190" fmla="*/ 0 h 797"/>
                <a:gd name="T191" fmla="*/ 587 w 587"/>
                <a:gd name="T192" fmla="*/ 797 h 7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7" h="797">
                  <a:moveTo>
                    <a:pt x="567" y="0"/>
                  </a:moveTo>
                  <a:lnTo>
                    <a:pt x="558" y="0"/>
                  </a:lnTo>
                  <a:lnTo>
                    <a:pt x="549" y="0"/>
                  </a:lnTo>
                  <a:lnTo>
                    <a:pt x="540" y="0"/>
                  </a:lnTo>
                  <a:lnTo>
                    <a:pt x="531" y="0"/>
                  </a:lnTo>
                  <a:lnTo>
                    <a:pt x="504" y="0"/>
                  </a:lnTo>
                  <a:lnTo>
                    <a:pt x="501" y="0"/>
                  </a:lnTo>
                  <a:lnTo>
                    <a:pt x="492" y="0"/>
                  </a:lnTo>
                  <a:lnTo>
                    <a:pt x="483" y="0"/>
                  </a:lnTo>
                  <a:lnTo>
                    <a:pt x="474" y="0"/>
                  </a:lnTo>
                  <a:lnTo>
                    <a:pt x="465" y="0"/>
                  </a:lnTo>
                  <a:lnTo>
                    <a:pt x="453" y="0"/>
                  </a:lnTo>
                  <a:lnTo>
                    <a:pt x="444" y="0"/>
                  </a:lnTo>
                  <a:lnTo>
                    <a:pt x="435" y="0"/>
                  </a:lnTo>
                  <a:lnTo>
                    <a:pt x="423" y="3"/>
                  </a:lnTo>
                  <a:lnTo>
                    <a:pt x="405" y="9"/>
                  </a:lnTo>
                  <a:lnTo>
                    <a:pt x="393" y="12"/>
                  </a:lnTo>
                  <a:lnTo>
                    <a:pt x="378" y="15"/>
                  </a:lnTo>
                  <a:lnTo>
                    <a:pt x="369" y="15"/>
                  </a:lnTo>
                  <a:lnTo>
                    <a:pt x="351" y="21"/>
                  </a:lnTo>
                  <a:lnTo>
                    <a:pt x="342" y="24"/>
                  </a:lnTo>
                  <a:lnTo>
                    <a:pt x="333" y="27"/>
                  </a:lnTo>
                  <a:lnTo>
                    <a:pt x="324" y="30"/>
                  </a:lnTo>
                  <a:lnTo>
                    <a:pt x="315" y="33"/>
                  </a:lnTo>
                  <a:lnTo>
                    <a:pt x="306" y="39"/>
                  </a:lnTo>
                  <a:lnTo>
                    <a:pt x="297" y="42"/>
                  </a:lnTo>
                  <a:lnTo>
                    <a:pt x="288" y="48"/>
                  </a:lnTo>
                  <a:lnTo>
                    <a:pt x="279" y="54"/>
                  </a:lnTo>
                  <a:lnTo>
                    <a:pt x="270" y="57"/>
                  </a:lnTo>
                  <a:lnTo>
                    <a:pt x="264" y="66"/>
                  </a:lnTo>
                  <a:lnTo>
                    <a:pt x="255" y="69"/>
                  </a:lnTo>
                  <a:lnTo>
                    <a:pt x="252" y="78"/>
                  </a:lnTo>
                  <a:lnTo>
                    <a:pt x="243" y="84"/>
                  </a:lnTo>
                  <a:lnTo>
                    <a:pt x="234" y="90"/>
                  </a:lnTo>
                  <a:lnTo>
                    <a:pt x="231" y="99"/>
                  </a:lnTo>
                  <a:lnTo>
                    <a:pt x="222" y="102"/>
                  </a:lnTo>
                  <a:lnTo>
                    <a:pt x="213" y="108"/>
                  </a:lnTo>
                  <a:lnTo>
                    <a:pt x="204" y="117"/>
                  </a:lnTo>
                  <a:lnTo>
                    <a:pt x="195" y="120"/>
                  </a:lnTo>
                  <a:lnTo>
                    <a:pt x="186" y="126"/>
                  </a:lnTo>
                  <a:lnTo>
                    <a:pt x="177" y="129"/>
                  </a:lnTo>
                  <a:lnTo>
                    <a:pt x="168" y="135"/>
                  </a:lnTo>
                  <a:lnTo>
                    <a:pt x="159" y="141"/>
                  </a:lnTo>
                  <a:lnTo>
                    <a:pt x="150" y="150"/>
                  </a:lnTo>
                  <a:lnTo>
                    <a:pt x="144" y="159"/>
                  </a:lnTo>
                  <a:lnTo>
                    <a:pt x="135" y="165"/>
                  </a:lnTo>
                  <a:lnTo>
                    <a:pt x="126" y="171"/>
                  </a:lnTo>
                  <a:lnTo>
                    <a:pt x="120" y="180"/>
                  </a:lnTo>
                  <a:lnTo>
                    <a:pt x="111" y="186"/>
                  </a:lnTo>
                  <a:lnTo>
                    <a:pt x="108" y="195"/>
                  </a:lnTo>
                  <a:lnTo>
                    <a:pt x="99" y="201"/>
                  </a:lnTo>
                  <a:lnTo>
                    <a:pt x="96" y="210"/>
                  </a:lnTo>
                  <a:lnTo>
                    <a:pt x="87" y="219"/>
                  </a:lnTo>
                  <a:lnTo>
                    <a:pt x="75" y="237"/>
                  </a:lnTo>
                  <a:lnTo>
                    <a:pt x="75" y="246"/>
                  </a:lnTo>
                  <a:lnTo>
                    <a:pt x="66" y="261"/>
                  </a:lnTo>
                  <a:lnTo>
                    <a:pt x="54" y="279"/>
                  </a:lnTo>
                  <a:lnTo>
                    <a:pt x="51" y="288"/>
                  </a:lnTo>
                  <a:lnTo>
                    <a:pt x="45" y="297"/>
                  </a:lnTo>
                  <a:lnTo>
                    <a:pt x="45" y="306"/>
                  </a:lnTo>
                  <a:lnTo>
                    <a:pt x="39" y="315"/>
                  </a:lnTo>
                  <a:lnTo>
                    <a:pt x="30" y="342"/>
                  </a:lnTo>
                  <a:lnTo>
                    <a:pt x="27" y="351"/>
                  </a:lnTo>
                  <a:lnTo>
                    <a:pt x="21" y="360"/>
                  </a:lnTo>
                  <a:lnTo>
                    <a:pt x="21" y="369"/>
                  </a:lnTo>
                  <a:lnTo>
                    <a:pt x="12" y="390"/>
                  </a:lnTo>
                  <a:lnTo>
                    <a:pt x="12" y="399"/>
                  </a:lnTo>
                  <a:lnTo>
                    <a:pt x="9" y="408"/>
                  </a:lnTo>
                  <a:lnTo>
                    <a:pt x="9" y="417"/>
                  </a:lnTo>
                  <a:lnTo>
                    <a:pt x="3" y="444"/>
                  </a:lnTo>
                  <a:lnTo>
                    <a:pt x="3" y="453"/>
                  </a:lnTo>
                  <a:lnTo>
                    <a:pt x="3" y="462"/>
                  </a:lnTo>
                  <a:lnTo>
                    <a:pt x="3" y="471"/>
                  </a:lnTo>
                  <a:lnTo>
                    <a:pt x="3" y="480"/>
                  </a:lnTo>
                  <a:lnTo>
                    <a:pt x="0" y="489"/>
                  </a:lnTo>
                  <a:lnTo>
                    <a:pt x="0" y="498"/>
                  </a:lnTo>
                  <a:lnTo>
                    <a:pt x="0" y="507"/>
                  </a:lnTo>
                  <a:lnTo>
                    <a:pt x="0" y="516"/>
                  </a:lnTo>
                  <a:lnTo>
                    <a:pt x="0" y="525"/>
                  </a:lnTo>
                  <a:lnTo>
                    <a:pt x="9" y="570"/>
                  </a:lnTo>
                  <a:lnTo>
                    <a:pt x="9" y="579"/>
                  </a:lnTo>
                  <a:lnTo>
                    <a:pt x="9" y="588"/>
                  </a:lnTo>
                  <a:lnTo>
                    <a:pt x="15" y="606"/>
                  </a:lnTo>
                  <a:lnTo>
                    <a:pt x="21" y="624"/>
                  </a:lnTo>
                  <a:lnTo>
                    <a:pt x="21" y="633"/>
                  </a:lnTo>
                  <a:lnTo>
                    <a:pt x="24" y="642"/>
                  </a:lnTo>
                  <a:lnTo>
                    <a:pt x="27" y="651"/>
                  </a:lnTo>
                  <a:lnTo>
                    <a:pt x="33" y="660"/>
                  </a:lnTo>
                  <a:lnTo>
                    <a:pt x="45" y="684"/>
                  </a:lnTo>
                  <a:lnTo>
                    <a:pt x="48" y="693"/>
                  </a:lnTo>
                  <a:lnTo>
                    <a:pt x="51" y="702"/>
                  </a:lnTo>
                  <a:lnTo>
                    <a:pt x="57" y="711"/>
                  </a:lnTo>
                  <a:lnTo>
                    <a:pt x="60" y="720"/>
                  </a:lnTo>
                  <a:lnTo>
                    <a:pt x="66" y="738"/>
                  </a:lnTo>
                  <a:lnTo>
                    <a:pt x="84" y="771"/>
                  </a:lnTo>
                  <a:lnTo>
                    <a:pt x="96" y="786"/>
                  </a:lnTo>
                  <a:lnTo>
                    <a:pt x="102" y="796"/>
                  </a:lnTo>
                  <a:lnTo>
                    <a:pt x="111" y="796"/>
                  </a:lnTo>
                  <a:lnTo>
                    <a:pt x="120" y="786"/>
                  </a:lnTo>
                  <a:lnTo>
                    <a:pt x="120" y="777"/>
                  </a:lnTo>
                  <a:lnTo>
                    <a:pt x="111" y="762"/>
                  </a:lnTo>
                  <a:lnTo>
                    <a:pt x="111" y="753"/>
                  </a:lnTo>
                  <a:lnTo>
                    <a:pt x="111" y="744"/>
                  </a:lnTo>
                  <a:lnTo>
                    <a:pt x="111" y="735"/>
                  </a:lnTo>
                  <a:lnTo>
                    <a:pt x="111" y="726"/>
                  </a:lnTo>
                  <a:lnTo>
                    <a:pt x="120" y="708"/>
                  </a:lnTo>
                  <a:lnTo>
                    <a:pt x="126" y="690"/>
                  </a:lnTo>
                  <a:lnTo>
                    <a:pt x="129" y="678"/>
                  </a:lnTo>
                  <a:lnTo>
                    <a:pt x="132" y="669"/>
                  </a:lnTo>
                  <a:lnTo>
                    <a:pt x="138" y="660"/>
                  </a:lnTo>
                  <a:lnTo>
                    <a:pt x="144" y="648"/>
                  </a:lnTo>
                  <a:lnTo>
                    <a:pt x="147" y="621"/>
                  </a:lnTo>
                  <a:lnTo>
                    <a:pt x="153" y="603"/>
                  </a:lnTo>
                  <a:lnTo>
                    <a:pt x="159" y="594"/>
                  </a:lnTo>
                  <a:lnTo>
                    <a:pt x="174" y="579"/>
                  </a:lnTo>
                  <a:lnTo>
                    <a:pt x="183" y="576"/>
                  </a:lnTo>
                  <a:lnTo>
                    <a:pt x="192" y="576"/>
                  </a:lnTo>
                  <a:lnTo>
                    <a:pt x="201" y="573"/>
                  </a:lnTo>
                  <a:lnTo>
                    <a:pt x="216" y="570"/>
                  </a:lnTo>
                  <a:lnTo>
                    <a:pt x="228" y="564"/>
                  </a:lnTo>
                  <a:lnTo>
                    <a:pt x="237" y="561"/>
                  </a:lnTo>
                  <a:lnTo>
                    <a:pt x="246" y="555"/>
                  </a:lnTo>
                  <a:lnTo>
                    <a:pt x="258" y="549"/>
                  </a:lnTo>
                  <a:lnTo>
                    <a:pt x="267" y="543"/>
                  </a:lnTo>
                  <a:lnTo>
                    <a:pt x="276" y="537"/>
                  </a:lnTo>
                  <a:lnTo>
                    <a:pt x="285" y="531"/>
                  </a:lnTo>
                  <a:lnTo>
                    <a:pt x="294" y="525"/>
                  </a:lnTo>
                  <a:lnTo>
                    <a:pt x="303" y="519"/>
                  </a:lnTo>
                  <a:lnTo>
                    <a:pt x="312" y="513"/>
                  </a:lnTo>
                  <a:lnTo>
                    <a:pt x="321" y="504"/>
                  </a:lnTo>
                  <a:lnTo>
                    <a:pt x="327" y="495"/>
                  </a:lnTo>
                  <a:lnTo>
                    <a:pt x="336" y="483"/>
                  </a:lnTo>
                  <a:lnTo>
                    <a:pt x="348" y="468"/>
                  </a:lnTo>
                  <a:lnTo>
                    <a:pt x="351" y="456"/>
                  </a:lnTo>
                  <a:lnTo>
                    <a:pt x="360" y="435"/>
                  </a:lnTo>
                  <a:lnTo>
                    <a:pt x="360" y="426"/>
                  </a:lnTo>
                  <a:lnTo>
                    <a:pt x="363" y="414"/>
                  </a:lnTo>
                  <a:lnTo>
                    <a:pt x="369" y="393"/>
                  </a:lnTo>
                  <a:lnTo>
                    <a:pt x="369" y="384"/>
                  </a:lnTo>
                  <a:lnTo>
                    <a:pt x="369" y="375"/>
                  </a:lnTo>
                  <a:lnTo>
                    <a:pt x="369" y="366"/>
                  </a:lnTo>
                  <a:lnTo>
                    <a:pt x="369" y="357"/>
                  </a:lnTo>
                  <a:lnTo>
                    <a:pt x="369" y="342"/>
                  </a:lnTo>
                  <a:lnTo>
                    <a:pt x="369" y="333"/>
                  </a:lnTo>
                  <a:lnTo>
                    <a:pt x="369" y="324"/>
                  </a:lnTo>
                  <a:lnTo>
                    <a:pt x="369" y="315"/>
                  </a:lnTo>
                  <a:lnTo>
                    <a:pt x="369" y="306"/>
                  </a:lnTo>
                  <a:lnTo>
                    <a:pt x="366" y="297"/>
                  </a:lnTo>
                  <a:lnTo>
                    <a:pt x="363" y="288"/>
                  </a:lnTo>
                  <a:lnTo>
                    <a:pt x="360" y="276"/>
                  </a:lnTo>
                  <a:lnTo>
                    <a:pt x="360" y="267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60" y="237"/>
                  </a:lnTo>
                  <a:lnTo>
                    <a:pt x="360" y="228"/>
                  </a:lnTo>
                  <a:lnTo>
                    <a:pt x="360" y="219"/>
                  </a:lnTo>
                  <a:lnTo>
                    <a:pt x="360" y="210"/>
                  </a:lnTo>
                  <a:lnTo>
                    <a:pt x="360" y="201"/>
                  </a:lnTo>
                  <a:lnTo>
                    <a:pt x="366" y="192"/>
                  </a:lnTo>
                  <a:lnTo>
                    <a:pt x="372" y="168"/>
                  </a:lnTo>
                  <a:lnTo>
                    <a:pt x="372" y="159"/>
                  </a:lnTo>
                  <a:lnTo>
                    <a:pt x="375" y="147"/>
                  </a:lnTo>
                  <a:lnTo>
                    <a:pt x="381" y="135"/>
                  </a:lnTo>
                  <a:lnTo>
                    <a:pt x="387" y="123"/>
                  </a:lnTo>
                  <a:lnTo>
                    <a:pt x="393" y="114"/>
                  </a:lnTo>
                  <a:lnTo>
                    <a:pt x="399" y="105"/>
                  </a:lnTo>
                  <a:lnTo>
                    <a:pt x="408" y="96"/>
                  </a:lnTo>
                  <a:lnTo>
                    <a:pt x="411" y="87"/>
                  </a:lnTo>
                  <a:lnTo>
                    <a:pt x="417" y="78"/>
                  </a:lnTo>
                  <a:lnTo>
                    <a:pt x="426" y="72"/>
                  </a:lnTo>
                  <a:lnTo>
                    <a:pt x="435" y="66"/>
                  </a:lnTo>
                  <a:lnTo>
                    <a:pt x="444" y="60"/>
                  </a:lnTo>
                  <a:lnTo>
                    <a:pt x="453" y="57"/>
                  </a:lnTo>
                  <a:lnTo>
                    <a:pt x="474" y="45"/>
                  </a:lnTo>
                  <a:lnTo>
                    <a:pt x="483" y="42"/>
                  </a:lnTo>
                  <a:lnTo>
                    <a:pt x="492" y="36"/>
                  </a:lnTo>
                  <a:lnTo>
                    <a:pt x="501" y="33"/>
                  </a:lnTo>
                  <a:lnTo>
                    <a:pt x="510" y="30"/>
                  </a:lnTo>
                  <a:lnTo>
                    <a:pt x="519" y="27"/>
                  </a:lnTo>
                  <a:lnTo>
                    <a:pt x="528" y="27"/>
                  </a:lnTo>
                  <a:lnTo>
                    <a:pt x="537" y="27"/>
                  </a:lnTo>
                  <a:lnTo>
                    <a:pt x="546" y="27"/>
                  </a:lnTo>
                  <a:lnTo>
                    <a:pt x="555" y="27"/>
                  </a:lnTo>
                  <a:lnTo>
                    <a:pt x="564" y="27"/>
                  </a:lnTo>
                  <a:lnTo>
                    <a:pt x="573" y="24"/>
                  </a:lnTo>
                  <a:lnTo>
                    <a:pt x="582" y="21"/>
                  </a:lnTo>
                  <a:lnTo>
                    <a:pt x="586" y="12"/>
                  </a:lnTo>
                  <a:lnTo>
                    <a:pt x="586" y="3"/>
                  </a:lnTo>
                  <a:lnTo>
                    <a:pt x="576" y="3"/>
                  </a:lnTo>
                  <a:lnTo>
                    <a:pt x="567" y="0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Freeform 103"/>
            <p:cNvSpPr>
              <a:spLocks/>
            </p:cNvSpPr>
            <p:nvPr/>
          </p:nvSpPr>
          <p:spPr bwMode="auto">
            <a:xfrm>
              <a:off x="4071" y="1024"/>
              <a:ext cx="327" cy="429"/>
            </a:xfrm>
            <a:custGeom>
              <a:avLst/>
              <a:gdLst>
                <a:gd name="T0" fmla="*/ 320 w 265"/>
                <a:gd name="T1" fmla="*/ 128 h 349"/>
                <a:gd name="T2" fmla="*/ 317 w 265"/>
                <a:gd name="T3" fmla="*/ 104 h 349"/>
                <a:gd name="T4" fmla="*/ 311 w 265"/>
                <a:gd name="T5" fmla="*/ 85 h 349"/>
                <a:gd name="T6" fmla="*/ 292 w 265"/>
                <a:gd name="T7" fmla="*/ 64 h 349"/>
                <a:gd name="T8" fmla="*/ 273 w 265"/>
                <a:gd name="T9" fmla="*/ 44 h 349"/>
                <a:gd name="T10" fmla="*/ 252 w 265"/>
                <a:gd name="T11" fmla="*/ 31 h 349"/>
                <a:gd name="T12" fmla="*/ 242 w 265"/>
                <a:gd name="T13" fmla="*/ 10 h 349"/>
                <a:gd name="T14" fmla="*/ 217 w 265"/>
                <a:gd name="T15" fmla="*/ 0 h 349"/>
                <a:gd name="T16" fmla="*/ 195 w 265"/>
                <a:gd name="T17" fmla="*/ 2 h 349"/>
                <a:gd name="T18" fmla="*/ 173 w 265"/>
                <a:gd name="T19" fmla="*/ 4 h 349"/>
                <a:gd name="T20" fmla="*/ 146 w 265"/>
                <a:gd name="T21" fmla="*/ 7 h 349"/>
                <a:gd name="T22" fmla="*/ 120 w 265"/>
                <a:gd name="T23" fmla="*/ 22 h 349"/>
                <a:gd name="T24" fmla="*/ 100 w 265"/>
                <a:gd name="T25" fmla="*/ 49 h 349"/>
                <a:gd name="T26" fmla="*/ 78 w 265"/>
                <a:gd name="T27" fmla="*/ 74 h 349"/>
                <a:gd name="T28" fmla="*/ 74 w 265"/>
                <a:gd name="T29" fmla="*/ 102 h 349"/>
                <a:gd name="T30" fmla="*/ 56 w 265"/>
                <a:gd name="T31" fmla="*/ 124 h 349"/>
                <a:gd name="T32" fmla="*/ 38 w 265"/>
                <a:gd name="T33" fmla="*/ 151 h 349"/>
                <a:gd name="T34" fmla="*/ 36 w 265"/>
                <a:gd name="T35" fmla="*/ 182 h 349"/>
                <a:gd name="T36" fmla="*/ 21 w 265"/>
                <a:gd name="T37" fmla="*/ 214 h 349"/>
                <a:gd name="T38" fmla="*/ 10 w 265"/>
                <a:gd name="T39" fmla="*/ 243 h 349"/>
                <a:gd name="T40" fmla="*/ 4 w 265"/>
                <a:gd name="T41" fmla="*/ 272 h 349"/>
                <a:gd name="T42" fmla="*/ 7 w 265"/>
                <a:gd name="T43" fmla="*/ 295 h 349"/>
                <a:gd name="T44" fmla="*/ 0 w 265"/>
                <a:gd name="T45" fmla="*/ 325 h 349"/>
                <a:gd name="T46" fmla="*/ 0 w 265"/>
                <a:gd name="T47" fmla="*/ 350 h 349"/>
                <a:gd name="T48" fmla="*/ 4 w 265"/>
                <a:gd name="T49" fmla="*/ 375 h 349"/>
                <a:gd name="T50" fmla="*/ 10 w 265"/>
                <a:gd name="T51" fmla="*/ 401 h 349"/>
                <a:gd name="T52" fmla="*/ 32 w 265"/>
                <a:gd name="T53" fmla="*/ 420 h 349"/>
                <a:gd name="T54" fmla="*/ 56 w 265"/>
                <a:gd name="T55" fmla="*/ 428 h 349"/>
                <a:gd name="T56" fmla="*/ 80 w 265"/>
                <a:gd name="T57" fmla="*/ 424 h 349"/>
                <a:gd name="T58" fmla="*/ 104 w 265"/>
                <a:gd name="T59" fmla="*/ 423 h 349"/>
                <a:gd name="T60" fmla="*/ 132 w 265"/>
                <a:gd name="T61" fmla="*/ 419 h 349"/>
                <a:gd name="T62" fmla="*/ 157 w 265"/>
                <a:gd name="T63" fmla="*/ 413 h 349"/>
                <a:gd name="T64" fmla="*/ 179 w 265"/>
                <a:gd name="T65" fmla="*/ 397 h 349"/>
                <a:gd name="T66" fmla="*/ 204 w 265"/>
                <a:gd name="T67" fmla="*/ 384 h 349"/>
                <a:gd name="T68" fmla="*/ 225 w 265"/>
                <a:gd name="T69" fmla="*/ 368 h 349"/>
                <a:gd name="T70" fmla="*/ 241 w 265"/>
                <a:gd name="T71" fmla="*/ 347 h 349"/>
                <a:gd name="T72" fmla="*/ 263 w 265"/>
                <a:gd name="T73" fmla="*/ 326 h 349"/>
                <a:gd name="T74" fmla="*/ 285 w 265"/>
                <a:gd name="T75" fmla="*/ 304 h 349"/>
                <a:gd name="T76" fmla="*/ 296 w 265"/>
                <a:gd name="T77" fmla="*/ 280 h 349"/>
                <a:gd name="T78" fmla="*/ 307 w 265"/>
                <a:gd name="T79" fmla="*/ 256 h 349"/>
                <a:gd name="T80" fmla="*/ 318 w 265"/>
                <a:gd name="T81" fmla="*/ 227 h 349"/>
                <a:gd name="T82" fmla="*/ 321 w 265"/>
                <a:gd name="T83" fmla="*/ 204 h 349"/>
                <a:gd name="T84" fmla="*/ 325 w 265"/>
                <a:gd name="T85" fmla="*/ 181 h 349"/>
                <a:gd name="T86" fmla="*/ 325 w 265"/>
                <a:gd name="T87" fmla="*/ 159 h 349"/>
                <a:gd name="T88" fmla="*/ 317 w 265"/>
                <a:gd name="T89" fmla="*/ 148 h 3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5"/>
                <a:gd name="T136" fmla="*/ 0 h 349"/>
                <a:gd name="T137" fmla="*/ 265 w 265"/>
                <a:gd name="T138" fmla="*/ 349 h 3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5" h="349">
                  <a:moveTo>
                    <a:pt x="257" y="120"/>
                  </a:moveTo>
                  <a:lnTo>
                    <a:pt x="260" y="109"/>
                  </a:lnTo>
                  <a:lnTo>
                    <a:pt x="259" y="104"/>
                  </a:lnTo>
                  <a:lnTo>
                    <a:pt x="258" y="97"/>
                  </a:lnTo>
                  <a:lnTo>
                    <a:pt x="257" y="92"/>
                  </a:lnTo>
                  <a:lnTo>
                    <a:pt x="257" y="85"/>
                  </a:lnTo>
                  <a:lnTo>
                    <a:pt x="256" y="79"/>
                  </a:lnTo>
                  <a:lnTo>
                    <a:pt x="254" y="74"/>
                  </a:lnTo>
                  <a:lnTo>
                    <a:pt x="252" y="69"/>
                  </a:lnTo>
                  <a:lnTo>
                    <a:pt x="247" y="63"/>
                  </a:lnTo>
                  <a:lnTo>
                    <a:pt x="240" y="58"/>
                  </a:lnTo>
                  <a:lnTo>
                    <a:pt x="237" y="52"/>
                  </a:lnTo>
                  <a:lnTo>
                    <a:pt x="235" y="47"/>
                  </a:lnTo>
                  <a:lnTo>
                    <a:pt x="229" y="41"/>
                  </a:lnTo>
                  <a:lnTo>
                    <a:pt x="221" y="36"/>
                  </a:lnTo>
                  <a:lnTo>
                    <a:pt x="215" y="33"/>
                  </a:lnTo>
                  <a:lnTo>
                    <a:pt x="208" y="30"/>
                  </a:lnTo>
                  <a:lnTo>
                    <a:pt x="204" y="25"/>
                  </a:lnTo>
                  <a:lnTo>
                    <a:pt x="200" y="19"/>
                  </a:lnTo>
                  <a:lnTo>
                    <a:pt x="198" y="14"/>
                  </a:lnTo>
                  <a:lnTo>
                    <a:pt x="196" y="8"/>
                  </a:lnTo>
                  <a:lnTo>
                    <a:pt x="189" y="5"/>
                  </a:lnTo>
                  <a:lnTo>
                    <a:pt x="182" y="2"/>
                  </a:lnTo>
                  <a:lnTo>
                    <a:pt x="176" y="0"/>
                  </a:lnTo>
                  <a:lnTo>
                    <a:pt x="170" y="1"/>
                  </a:lnTo>
                  <a:lnTo>
                    <a:pt x="164" y="2"/>
                  </a:lnTo>
                  <a:lnTo>
                    <a:pt x="158" y="2"/>
                  </a:lnTo>
                  <a:lnTo>
                    <a:pt x="152" y="3"/>
                  </a:lnTo>
                  <a:lnTo>
                    <a:pt x="146" y="2"/>
                  </a:lnTo>
                  <a:lnTo>
                    <a:pt x="140" y="3"/>
                  </a:lnTo>
                  <a:lnTo>
                    <a:pt x="135" y="4"/>
                  </a:lnTo>
                  <a:lnTo>
                    <a:pt x="126" y="5"/>
                  </a:lnTo>
                  <a:lnTo>
                    <a:pt x="118" y="6"/>
                  </a:lnTo>
                  <a:lnTo>
                    <a:pt x="110" y="8"/>
                  </a:lnTo>
                  <a:lnTo>
                    <a:pt x="102" y="13"/>
                  </a:lnTo>
                  <a:lnTo>
                    <a:pt x="97" y="18"/>
                  </a:lnTo>
                  <a:lnTo>
                    <a:pt x="90" y="27"/>
                  </a:lnTo>
                  <a:lnTo>
                    <a:pt x="86" y="34"/>
                  </a:lnTo>
                  <a:lnTo>
                    <a:pt x="81" y="40"/>
                  </a:lnTo>
                  <a:lnTo>
                    <a:pt x="75" y="45"/>
                  </a:lnTo>
                  <a:lnTo>
                    <a:pt x="68" y="52"/>
                  </a:lnTo>
                  <a:lnTo>
                    <a:pt x="63" y="60"/>
                  </a:lnTo>
                  <a:lnTo>
                    <a:pt x="61" y="67"/>
                  </a:lnTo>
                  <a:lnTo>
                    <a:pt x="63" y="74"/>
                  </a:lnTo>
                  <a:lnTo>
                    <a:pt x="60" y="83"/>
                  </a:lnTo>
                  <a:lnTo>
                    <a:pt x="54" y="87"/>
                  </a:lnTo>
                  <a:lnTo>
                    <a:pt x="50" y="94"/>
                  </a:lnTo>
                  <a:lnTo>
                    <a:pt x="45" y="101"/>
                  </a:lnTo>
                  <a:lnTo>
                    <a:pt x="40" y="110"/>
                  </a:lnTo>
                  <a:lnTo>
                    <a:pt x="36" y="117"/>
                  </a:lnTo>
                  <a:lnTo>
                    <a:pt x="31" y="123"/>
                  </a:lnTo>
                  <a:lnTo>
                    <a:pt x="30" y="131"/>
                  </a:lnTo>
                  <a:lnTo>
                    <a:pt x="30" y="139"/>
                  </a:lnTo>
                  <a:lnTo>
                    <a:pt x="29" y="148"/>
                  </a:lnTo>
                  <a:lnTo>
                    <a:pt x="26" y="156"/>
                  </a:lnTo>
                  <a:lnTo>
                    <a:pt x="19" y="165"/>
                  </a:lnTo>
                  <a:lnTo>
                    <a:pt x="17" y="174"/>
                  </a:lnTo>
                  <a:lnTo>
                    <a:pt x="12" y="185"/>
                  </a:lnTo>
                  <a:lnTo>
                    <a:pt x="9" y="191"/>
                  </a:lnTo>
                  <a:lnTo>
                    <a:pt x="8" y="198"/>
                  </a:lnTo>
                  <a:lnTo>
                    <a:pt x="5" y="204"/>
                  </a:lnTo>
                  <a:lnTo>
                    <a:pt x="1" y="213"/>
                  </a:lnTo>
                  <a:lnTo>
                    <a:pt x="3" y="221"/>
                  </a:lnTo>
                  <a:lnTo>
                    <a:pt x="4" y="229"/>
                  </a:lnTo>
                  <a:lnTo>
                    <a:pt x="5" y="234"/>
                  </a:lnTo>
                  <a:lnTo>
                    <a:pt x="6" y="240"/>
                  </a:lnTo>
                  <a:lnTo>
                    <a:pt x="5" y="249"/>
                  </a:lnTo>
                  <a:lnTo>
                    <a:pt x="4" y="257"/>
                  </a:lnTo>
                  <a:lnTo>
                    <a:pt x="0" y="264"/>
                  </a:lnTo>
                  <a:lnTo>
                    <a:pt x="2" y="271"/>
                  </a:lnTo>
                  <a:lnTo>
                    <a:pt x="1" y="277"/>
                  </a:lnTo>
                  <a:lnTo>
                    <a:pt x="0" y="285"/>
                  </a:lnTo>
                  <a:lnTo>
                    <a:pt x="1" y="293"/>
                  </a:lnTo>
                  <a:lnTo>
                    <a:pt x="2" y="299"/>
                  </a:lnTo>
                  <a:lnTo>
                    <a:pt x="3" y="305"/>
                  </a:lnTo>
                  <a:lnTo>
                    <a:pt x="4" y="313"/>
                  </a:lnTo>
                  <a:lnTo>
                    <a:pt x="5" y="321"/>
                  </a:lnTo>
                  <a:lnTo>
                    <a:pt x="8" y="326"/>
                  </a:lnTo>
                  <a:lnTo>
                    <a:pt x="14" y="331"/>
                  </a:lnTo>
                  <a:lnTo>
                    <a:pt x="19" y="337"/>
                  </a:lnTo>
                  <a:lnTo>
                    <a:pt x="26" y="342"/>
                  </a:lnTo>
                  <a:lnTo>
                    <a:pt x="32" y="345"/>
                  </a:lnTo>
                  <a:lnTo>
                    <a:pt x="39" y="346"/>
                  </a:lnTo>
                  <a:lnTo>
                    <a:pt x="45" y="348"/>
                  </a:lnTo>
                  <a:lnTo>
                    <a:pt x="50" y="346"/>
                  </a:lnTo>
                  <a:lnTo>
                    <a:pt x="57" y="346"/>
                  </a:lnTo>
                  <a:lnTo>
                    <a:pt x="65" y="345"/>
                  </a:lnTo>
                  <a:lnTo>
                    <a:pt x="71" y="344"/>
                  </a:lnTo>
                  <a:lnTo>
                    <a:pt x="78" y="345"/>
                  </a:lnTo>
                  <a:lnTo>
                    <a:pt x="84" y="344"/>
                  </a:lnTo>
                  <a:lnTo>
                    <a:pt x="91" y="343"/>
                  </a:lnTo>
                  <a:lnTo>
                    <a:pt x="98" y="342"/>
                  </a:lnTo>
                  <a:lnTo>
                    <a:pt x="107" y="341"/>
                  </a:lnTo>
                  <a:lnTo>
                    <a:pt x="115" y="340"/>
                  </a:lnTo>
                  <a:lnTo>
                    <a:pt x="120" y="339"/>
                  </a:lnTo>
                  <a:lnTo>
                    <a:pt x="127" y="336"/>
                  </a:lnTo>
                  <a:lnTo>
                    <a:pt x="131" y="330"/>
                  </a:lnTo>
                  <a:lnTo>
                    <a:pt x="138" y="328"/>
                  </a:lnTo>
                  <a:lnTo>
                    <a:pt x="145" y="323"/>
                  </a:lnTo>
                  <a:lnTo>
                    <a:pt x="150" y="318"/>
                  </a:lnTo>
                  <a:lnTo>
                    <a:pt x="158" y="315"/>
                  </a:lnTo>
                  <a:lnTo>
                    <a:pt x="165" y="312"/>
                  </a:lnTo>
                  <a:lnTo>
                    <a:pt x="171" y="310"/>
                  </a:lnTo>
                  <a:lnTo>
                    <a:pt x="177" y="305"/>
                  </a:lnTo>
                  <a:lnTo>
                    <a:pt x="182" y="299"/>
                  </a:lnTo>
                  <a:lnTo>
                    <a:pt x="188" y="295"/>
                  </a:lnTo>
                  <a:lnTo>
                    <a:pt x="194" y="289"/>
                  </a:lnTo>
                  <a:lnTo>
                    <a:pt x="195" y="282"/>
                  </a:lnTo>
                  <a:lnTo>
                    <a:pt x="201" y="277"/>
                  </a:lnTo>
                  <a:lnTo>
                    <a:pt x="208" y="270"/>
                  </a:lnTo>
                  <a:lnTo>
                    <a:pt x="213" y="265"/>
                  </a:lnTo>
                  <a:lnTo>
                    <a:pt x="220" y="259"/>
                  </a:lnTo>
                  <a:lnTo>
                    <a:pt x="226" y="255"/>
                  </a:lnTo>
                  <a:lnTo>
                    <a:pt x="231" y="247"/>
                  </a:lnTo>
                  <a:lnTo>
                    <a:pt x="234" y="241"/>
                  </a:lnTo>
                  <a:lnTo>
                    <a:pt x="237" y="234"/>
                  </a:lnTo>
                  <a:lnTo>
                    <a:pt x="240" y="228"/>
                  </a:lnTo>
                  <a:lnTo>
                    <a:pt x="241" y="222"/>
                  </a:lnTo>
                  <a:lnTo>
                    <a:pt x="245" y="215"/>
                  </a:lnTo>
                  <a:lnTo>
                    <a:pt x="249" y="208"/>
                  </a:lnTo>
                  <a:lnTo>
                    <a:pt x="252" y="199"/>
                  </a:lnTo>
                  <a:lnTo>
                    <a:pt x="255" y="193"/>
                  </a:lnTo>
                  <a:lnTo>
                    <a:pt x="258" y="185"/>
                  </a:lnTo>
                  <a:lnTo>
                    <a:pt x="259" y="179"/>
                  </a:lnTo>
                  <a:lnTo>
                    <a:pt x="261" y="172"/>
                  </a:lnTo>
                  <a:lnTo>
                    <a:pt x="260" y="166"/>
                  </a:lnTo>
                  <a:lnTo>
                    <a:pt x="260" y="160"/>
                  </a:lnTo>
                  <a:lnTo>
                    <a:pt x="262" y="154"/>
                  </a:lnTo>
                  <a:lnTo>
                    <a:pt x="263" y="147"/>
                  </a:lnTo>
                  <a:lnTo>
                    <a:pt x="264" y="141"/>
                  </a:lnTo>
                  <a:lnTo>
                    <a:pt x="263" y="135"/>
                  </a:lnTo>
                  <a:lnTo>
                    <a:pt x="263" y="129"/>
                  </a:lnTo>
                  <a:lnTo>
                    <a:pt x="261" y="124"/>
                  </a:lnTo>
                  <a:lnTo>
                    <a:pt x="259" y="118"/>
                  </a:lnTo>
                  <a:lnTo>
                    <a:pt x="257" y="120"/>
                  </a:lnTo>
                </a:path>
              </a:pathLst>
            </a:custGeom>
            <a:solidFill>
              <a:schemeClr val="bg2"/>
            </a:solidFill>
            <a:ln w="762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104"/>
            <p:cNvSpPr>
              <a:spLocks/>
            </p:cNvSpPr>
            <p:nvPr/>
          </p:nvSpPr>
          <p:spPr bwMode="auto">
            <a:xfrm>
              <a:off x="4298" y="1071"/>
              <a:ext cx="97" cy="270"/>
            </a:xfrm>
            <a:custGeom>
              <a:avLst/>
              <a:gdLst>
                <a:gd name="T0" fmla="*/ 59 w 79"/>
                <a:gd name="T1" fmla="*/ 11 h 220"/>
                <a:gd name="T2" fmla="*/ 47 w 79"/>
                <a:gd name="T3" fmla="*/ 0 h 220"/>
                <a:gd name="T4" fmla="*/ 32 w 79"/>
                <a:gd name="T5" fmla="*/ 2 h 220"/>
                <a:gd name="T6" fmla="*/ 31 w 79"/>
                <a:gd name="T7" fmla="*/ 17 h 220"/>
                <a:gd name="T8" fmla="*/ 29 w 79"/>
                <a:gd name="T9" fmla="*/ 31 h 220"/>
                <a:gd name="T10" fmla="*/ 44 w 79"/>
                <a:gd name="T11" fmla="*/ 37 h 220"/>
                <a:gd name="T12" fmla="*/ 49 w 79"/>
                <a:gd name="T13" fmla="*/ 52 h 220"/>
                <a:gd name="T14" fmla="*/ 60 w 79"/>
                <a:gd name="T15" fmla="*/ 59 h 220"/>
                <a:gd name="T16" fmla="*/ 63 w 79"/>
                <a:gd name="T17" fmla="*/ 74 h 220"/>
                <a:gd name="T18" fmla="*/ 48 w 79"/>
                <a:gd name="T19" fmla="*/ 81 h 220"/>
                <a:gd name="T20" fmla="*/ 48 w 79"/>
                <a:gd name="T21" fmla="*/ 96 h 220"/>
                <a:gd name="T22" fmla="*/ 53 w 79"/>
                <a:gd name="T23" fmla="*/ 114 h 220"/>
                <a:gd name="T24" fmla="*/ 43 w 79"/>
                <a:gd name="T25" fmla="*/ 129 h 220"/>
                <a:gd name="T26" fmla="*/ 33 w 79"/>
                <a:gd name="T27" fmla="*/ 141 h 220"/>
                <a:gd name="T28" fmla="*/ 36 w 79"/>
                <a:gd name="T29" fmla="*/ 162 h 220"/>
                <a:gd name="T30" fmla="*/ 20 w 79"/>
                <a:gd name="T31" fmla="*/ 172 h 220"/>
                <a:gd name="T32" fmla="*/ 0 w 79"/>
                <a:gd name="T33" fmla="*/ 174 h 220"/>
                <a:gd name="T34" fmla="*/ 1 w 79"/>
                <a:gd name="T35" fmla="*/ 189 h 220"/>
                <a:gd name="T36" fmla="*/ 16 w 79"/>
                <a:gd name="T37" fmla="*/ 198 h 220"/>
                <a:gd name="T38" fmla="*/ 22 w 79"/>
                <a:gd name="T39" fmla="*/ 215 h 220"/>
                <a:gd name="T40" fmla="*/ 16 w 79"/>
                <a:gd name="T41" fmla="*/ 230 h 220"/>
                <a:gd name="T42" fmla="*/ 7 w 79"/>
                <a:gd name="T43" fmla="*/ 247 h 220"/>
                <a:gd name="T44" fmla="*/ 16 w 79"/>
                <a:gd name="T45" fmla="*/ 260 h 220"/>
                <a:gd name="T46" fmla="*/ 32 w 79"/>
                <a:gd name="T47" fmla="*/ 269 h 220"/>
                <a:gd name="T48" fmla="*/ 53 w 79"/>
                <a:gd name="T49" fmla="*/ 254 h 220"/>
                <a:gd name="T50" fmla="*/ 72 w 79"/>
                <a:gd name="T51" fmla="*/ 214 h 220"/>
                <a:gd name="T52" fmla="*/ 85 w 79"/>
                <a:gd name="T53" fmla="*/ 183 h 220"/>
                <a:gd name="T54" fmla="*/ 90 w 79"/>
                <a:gd name="T55" fmla="*/ 152 h 220"/>
                <a:gd name="T56" fmla="*/ 91 w 79"/>
                <a:gd name="T57" fmla="*/ 137 h 220"/>
                <a:gd name="T58" fmla="*/ 91 w 79"/>
                <a:gd name="T59" fmla="*/ 99 h 220"/>
                <a:gd name="T60" fmla="*/ 91 w 79"/>
                <a:gd name="T61" fmla="*/ 85 h 220"/>
                <a:gd name="T62" fmla="*/ 88 w 79"/>
                <a:gd name="T63" fmla="*/ 70 h 220"/>
                <a:gd name="T64" fmla="*/ 86 w 79"/>
                <a:gd name="T65" fmla="*/ 55 h 220"/>
                <a:gd name="T66" fmla="*/ 80 w 79"/>
                <a:gd name="T67" fmla="*/ 42 h 220"/>
                <a:gd name="T68" fmla="*/ 75 w 79"/>
                <a:gd name="T69" fmla="*/ 28 h 220"/>
                <a:gd name="T70" fmla="*/ 66 w 79"/>
                <a:gd name="T71" fmla="*/ 15 h 2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"/>
                <a:gd name="T109" fmla="*/ 0 h 220"/>
                <a:gd name="T110" fmla="*/ 79 w 79"/>
                <a:gd name="T111" fmla="*/ 220 h 2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" h="220">
                  <a:moveTo>
                    <a:pt x="54" y="12"/>
                  </a:moveTo>
                  <a:lnTo>
                    <a:pt x="48" y="9"/>
                  </a:lnTo>
                  <a:lnTo>
                    <a:pt x="45" y="3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6" y="2"/>
                  </a:lnTo>
                  <a:lnTo>
                    <a:pt x="24" y="8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6" y="30"/>
                  </a:lnTo>
                  <a:lnTo>
                    <a:pt x="39" y="36"/>
                  </a:lnTo>
                  <a:lnTo>
                    <a:pt x="40" y="42"/>
                  </a:lnTo>
                  <a:lnTo>
                    <a:pt x="46" y="43"/>
                  </a:lnTo>
                  <a:lnTo>
                    <a:pt x="49" y="48"/>
                  </a:lnTo>
                  <a:lnTo>
                    <a:pt x="49" y="54"/>
                  </a:lnTo>
                  <a:lnTo>
                    <a:pt x="51" y="60"/>
                  </a:lnTo>
                  <a:lnTo>
                    <a:pt x="45" y="65"/>
                  </a:lnTo>
                  <a:lnTo>
                    <a:pt x="39" y="66"/>
                  </a:lnTo>
                  <a:lnTo>
                    <a:pt x="38" y="73"/>
                  </a:lnTo>
                  <a:lnTo>
                    <a:pt x="39" y="78"/>
                  </a:lnTo>
                  <a:lnTo>
                    <a:pt x="41" y="85"/>
                  </a:lnTo>
                  <a:lnTo>
                    <a:pt x="43" y="93"/>
                  </a:lnTo>
                  <a:lnTo>
                    <a:pt x="42" y="102"/>
                  </a:lnTo>
                  <a:lnTo>
                    <a:pt x="35" y="105"/>
                  </a:lnTo>
                  <a:lnTo>
                    <a:pt x="28" y="108"/>
                  </a:lnTo>
                  <a:lnTo>
                    <a:pt x="27" y="115"/>
                  </a:lnTo>
                  <a:lnTo>
                    <a:pt x="30" y="120"/>
                  </a:lnTo>
                  <a:lnTo>
                    <a:pt x="29" y="132"/>
                  </a:lnTo>
                  <a:lnTo>
                    <a:pt x="24" y="137"/>
                  </a:lnTo>
                  <a:lnTo>
                    <a:pt x="16" y="140"/>
                  </a:lnTo>
                  <a:lnTo>
                    <a:pt x="5" y="141"/>
                  </a:lnTo>
                  <a:lnTo>
                    <a:pt x="0" y="142"/>
                  </a:lnTo>
                  <a:lnTo>
                    <a:pt x="1" y="148"/>
                  </a:lnTo>
                  <a:lnTo>
                    <a:pt x="1" y="154"/>
                  </a:lnTo>
                  <a:lnTo>
                    <a:pt x="7" y="155"/>
                  </a:lnTo>
                  <a:lnTo>
                    <a:pt x="13" y="161"/>
                  </a:lnTo>
                  <a:lnTo>
                    <a:pt x="17" y="169"/>
                  </a:lnTo>
                  <a:lnTo>
                    <a:pt x="18" y="175"/>
                  </a:lnTo>
                  <a:lnTo>
                    <a:pt x="18" y="180"/>
                  </a:lnTo>
                  <a:lnTo>
                    <a:pt x="13" y="187"/>
                  </a:lnTo>
                  <a:lnTo>
                    <a:pt x="7" y="192"/>
                  </a:lnTo>
                  <a:lnTo>
                    <a:pt x="6" y="201"/>
                  </a:lnTo>
                  <a:lnTo>
                    <a:pt x="7" y="206"/>
                  </a:lnTo>
                  <a:lnTo>
                    <a:pt x="13" y="212"/>
                  </a:lnTo>
                  <a:lnTo>
                    <a:pt x="20" y="217"/>
                  </a:lnTo>
                  <a:lnTo>
                    <a:pt x="26" y="219"/>
                  </a:lnTo>
                  <a:lnTo>
                    <a:pt x="33" y="217"/>
                  </a:lnTo>
                  <a:lnTo>
                    <a:pt x="43" y="207"/>
                  </a:lnTo>
                  <a:lnTo>
                    <a:pt x="43" y="205"/>
                  </a:lnTo>
                  <a:lnTo>
                    <a:pt x="59" y="174"/>
                  </a:lnTo>
                  <a:lnTo>
                    <a:pt x="63" y="162"/>
                  </a:lnTo>
                  <a:lnTo>
                    <a:pt x="69" y="149"/>
                  </a:lnTo>
                  <a:lnTo>
                    <a:pt x="73" y="130"/>
                  </a:lnTo>
                  <a:lnTo>
                    <a:pt x="73" y="124"/>
                  </a:lnTo>
                  <a:lnTo>
                    <a:pt x="74" y="118"/>
                  </a:lnTo>
                  <a:lnTo>
                    <a:pt x="74" y="112"/>
                  </a:lnTo>
                  <a:lnTo>
                    <a:pt x="78" y="106"/>
                  </a:lnTo>
                  <a:lnTo>
                    <a:pt x="74" y="81"/>
                  </a:lnTo>
                  <a:lnTo>
                    <a:pt x="73" y="76"/>
                  </a:lnTo>
                  <a:lnTo>
                    <a:pt x="74" y="69"/>
                  </a:lnTo>
                  <a:lnTo>
                    <a:pt x="73" y="63"/>
                  </a:lnTo>
                  <a:lnTo>
                    <a:pt x="72" y="57"/>
                  </a:lnTo>
                  <a:lnTo>
                    <a:pt x="71" y="51"/>
                  </a:lnTo>
                  <a:lnTo>
                    <a:pt x="70" y="45"/>
                  </a:lnTo>
                  <a:lnTo>
                    <a:pt x="69" y="39"/>
                  </a:lnTo>
                  <a:lnTo>
                    <a:pt x="65" y="34"/>
                  </a:lnTo>
                  <a:lnTo>
                    <a:pt x="64" y="28"/>
                  </a:lnTo>
                  <a:lnTo>
                    <a:pt x="61" y="23"/>
                  </a:lnTo>
                  <a:lnTo>
                    <a:pt x="57" y="18"/>
                  </a:lnTo>
                  <a:lnTo>
                    <a:pt x="54" y="12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105"/>
            <p:cNvSpPr>
              <a:spLocks/>
            </p:cNvSpPr>
            <p:nvPr/>
          </p:nvSpPr>
          <p:spPr bwMode="auto">
            <a:xfrm>
              <a:off x="4108" y="1025"/>
              <a:ext cx="231" cy="197"/>
            </a:xfrm>
            <a:custGeom>
              <a:avLst/>
              <a:gdLst>
                <a:gd name="T0" fmla="*/ 219 w 187"/>
                <a:gd name="T1" fmla="*/ 44 h 160"/>
                <a:gd name="T2" fmla="*/ 205 w 187"/>
                <a:gd name="T3" fmla="*/ 42 h 160"/>
                <a:gd name="T4" fmla="*/ 189 w 187"/>
                <a:gd name="T5" fmla="*/ 38 h 160"/>
                <a:gd name="T6" fmla="*/ 174 w 187"/>
                <a:gd name="T7" fmla="*/ 32 h 160"/>
                <a:gd name="T8" fmla="*/ 159 w 187"/>
                <a:gd name="T9" fmla="*/ 32 h 160"/>
                <a:gd name="T10" fmla="*/ 145 w 187"/>
                <a:gd name="T11" fmla="*/ 32 h 160"/>
                <a:gd name="T12" fmla="*/ 133 w 187"/>
                <a:gd name="T13" fmla="*/ 43 h 160"/>
                <a:gd name="T14" fmla="*/ 136 w 187"/>
                <a:gd name="T15" fmla="*/ 58 h 160"/>
                <a:gd name="T16" fmla="*/ 137 w 187"/>
                <a:gd name="T17" fmla="*/ 69 h 160"/>
                <a:gd name="T18" fmla="*/ 135 w 187"/>
                <a:gd name="T19" fmla="*/ 84 h 160"/>
                <a:gd name="T20" fmla="*/ 133 w 187"/>
                <a:gd name="T21" fmla="*/ 100 h 160"/>
                <a:gd name="T22" fmla="*/ 125 w 187"/>
                <a:gd name="T23" fmla="*/ 112 h 160"/>
                <a:gd name="T24" fmla="*/ 114 w 187"/>
                <a:gd name="T25" fmla="*/ 111 h 160"/>
                <a:gd name="T26" fmla="*/ 110 w 187"/>
                <a:gd name="T27" fmla="*/ 94 h 160"/>
                <a:gd name="T28" fmla="*/ 103 w 187"/>
                <a:gd name="T29" fmla="*/ 85 h 160"/>
                <a:gd name="T30" fmla="*/ 94 w 187"/>
                <a:gd name="T31" fmla="*/ 75 h 160"/>
                <a:gd name="T32" fmla="*/ 78 w 187"/>
                <a:gd name="T33" fmla="*/ 78 h 160"/>
                <a:gd name="T34" fmla="*/ 64 w 187"/>
                <a:gd name="T35" fmla="*/ 82 h 160"/>
                <a:gd name="T36" fmla="*/ 62 w 187"/>
                <a:gd name="T37" fmla="*/ 97 h 160"/>
                <a:gd name="T38" fmla="*/ 52 w 187"/>
                <a:gd name="T39" fmla="*/ 108 h 160"/>
                <a:gd name="T40" fmla="*/ 47 w 187"/>
                <a:gd name="T41" fmla="*/ 119 h 160"/>
                <a:gd name="T42" fmla="*/ 42 w 187"/>
                <a:gd name="T43" fmla="*/ 135 h 160"/>
                <a:gd name="T44" fmla="*/ 41 w 187"/>
                <a:gd name="T45" fmla="*/ 151 h 160"/>
                <a:gd name="T46" fmla="*/ 26 w 187"/>
                <a:gd name="T47" fmla="*/ 154 h 160"/>
                <a:gd name="T48" fmla="*/ 25 w 187"/>
                <a:gd name="T49" fmla="*/ 171 h 160"/>
                <a:gd name="T50" fmla="*/ 15 w 187"/>
                <a:gd name="T51" fmla="*/ 185 h 160"/>
                <a:gd name="T52" fmla="*/ 5 w 187"/>
                <a:gd name="T53" fmla="*/ 195 h 160"/>
                <a:gd name="T54" fmla="*/ 0 w 187"/>
                <a:gd name="T55" fmla="*/ 181 h 160"/>
                <a:gd name="T56" fmla="*/ 0 w 187"/>
                <a:gd name="T57" fmla="*/ 165 h 160"/>
                <a:gd name="T58" fmla="*/ 5 w 187"/>
                <a:gd name="T59" fmla="*/ 151 h 160"/>
                <a:gd name="T60" fmla="*/ 10 w 187"/>
                <a:gd name="T61" fmla="*/ 137 h 160"/>
                <a:gd name="T62" fmla="*/ 17 w 187"/>
                <a:gd name="T63" fmla="*/ 124 h 160"/>
                <a:gd name="T64" fmla="*/ 28 w 187"/>
                <a:gd name="T65" fmla="*/ 111 h 160"/>
                <a:gd name="T66" fmla="*/ 37 w 187"/>
                <a:gd name="T67" fmla="*/ 101 h 160"/>
                <a:gd name="T68" fmla="*/ 41 w 187"/>
                <a:gd name="T69" fmla="*/ 87 h 160"/>
                <a:gd name="T70" fmla="*/ 41 w 187"/>
                <a:gd name="T71" fmla="*/ 73 h 160"/>
                <a:gd name="T72" fmla="*/ 51 w 187"/>
                <a:gd name="T73" fmla="*/ 60 h 160"/>
                <a:gd name="T74" fmla="*/ 63 w 187"/>
                <a:gd name="T75" fmla="*/ 46 h 160"/>
                <a:gd name="T76" fmla="*/ 73 w 187"/>
                <a:gd name="T77" fmla="*/ 33 h 160"/>
                <a:gd name="T78" fmla="*/ 83 w 187"/>
                <a:gd name="T79" fmla="*/ 23 h 160"/>
                <a:gd name="T80" fmla="*/ 98 w 187"/>
                <a:gd name="T81" fmla="*/ 11 h 160"/>
                <a:gd name="T82" fmla="*/ 112 w 187"/>
                <a:gd name="T83" fmla="*/ 7 h 160"/>
                <a:gd name="T84" fmla="*/ 127 w 187"/>
                <a:gd name="T85" fmla="*/ 5 h 160"/>
                <a:gd name="T86" fmla="*/ 142 w 187"/>
                <a:gd name="T87" fmla="*/ 2 h 160"/>
                <a:gd name="T88" fmla="*/ 156 w 187"/>
                <a:gd name="T89" fmla="*/ 4 h 160"/>
                <a:gd name="T90" fmla="*/ 170 w 187"/>
                <a:gd name="T91" fmla="*/ 1 h 160"/>
                <a:gd name="T92" fmla="*/ 187 w 187"/>
                <a:gd name="T93" fmla="*/ 1 h 160"/>
                <a:gd name="T94" fmla="*/ 196 w 187"/>
                <a:gd name="T95" fmla="*/ 7 h 160"/>
                <a:gd name="T96" fmla="*/ 209 w 187"/>
                <a:gd name="T97" fmla="*/ 23 h 160"/>
                <a:gd name="T98" fmla="*/ 219 w 187"/>
                <a:gd name="T99" fmla="*/ 32 h 160"/>
                <a:gd name="T100" fmla="*/ 230 w 187"/>
                <a:gd name="T101" fmla="*/ 42 h 1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"/>
                <a:gd name="T154" fmla="*/ 0 h 160"/>
                <a:gd name="T155" fmla="*/ 187 w 187"/>
                <a:gd name="T156" fmla="*/ 160 h 1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" h="160">
                  <a:moveTo>
                    <a:pt x="186" y="34"/>
                  </a:moveTo>
                  <a:lnTo>
                    <a:pt x="183" y="35"/>
                  </a:lnTo>
                  <a:lnTo>
                    <a:pt x="180" y="36"/>
                  </a:lnTo>
                  <a:lnTo>
                    <a:pt x="177" y="36"/>
                  </a:lnTo>
                  <a:lnTo>
                    <a:pt x="174" y="38"/>
                  </a:lnTo>
                  <a:lnTo>
                    <a:pt x="172" y="35"/>
                  </a:lnTo>
                  <a:lnTo>
                    <a:pt x="169" y="34"/>
                  </a:lnTo>
                  <a:lnTo>
                    <a:pt x="166" y="34"/>
                  </a:lnTo>
                  <a:lnTo>
                    <a:pt x="162" y="35"/>
                  </a:lnTo>
                  <a:lnTo>
                    <a:pt x="160" y="34"/>
                  </a:lnTo>
                  <a:lnTo>
                    <a:pt x="157" y="32"/>
                  </a:lnTo>
                  <a:lnTo>
                    <a:pt x="153" y="31"/>
                  </a:lnTo>
                  <a:lnTo>
                    <a:pt x="151" y="31"/>
                  </a:lnTo>
                  <a:lnTo>
                    <a:pt x="148" y="30"/>
                  </a:lnTo>
                  <a:lnTo>
                    <a:pt x="145" y="29"/>
                  </a:lnTo>
                  <a:lnTo>
                    <a:pt x="141" y="26"/>
                  </a:lnTo>
                  <a:lnTo>
                    <a:pt x="137" y="25"/>
                  </a:lnTo>
                  <a:lnTo>
                    <a:pt x="134" y="26"/>
                  </a:lnTo>
                  <a:lnTo>
                    <a:pt x="131" y="27"/>
                  </a:lnTo>
                  <a:lnTo>
                    <a:pt x="129" y="26"/>
                  </a:lnTo>
                  <a:lnTo>
                    <a:pt x="125" y="26"/>
                  </a:lnTo>
                  <a:lnTo>
                    <a:pt x="123" y="25"/>
                  </a:lnTo>
                  <a:lnTo>
                    <a:pt x="120" y="25"/>
                  </a:lnTo>
                  <a:lnTo>
                    <a:pt x="117" y="26"/>
                  </a:lnTo>
                  <a:lnTo>
                    <a:pt x="114" y="26"/>
                  </a:lnTo>
                  <a:lnTo>
                    <a:pt x="114" y="29"/>
                  </a:lnTo>
                  <a:lnTo>
                    <a:pt x="111" y="32"/>
                  </a:lnTo>
                  <a:lnTo>
                    <a:pt x="108" y="35"/>
                  </a:lnTo>
                  <a:lnTo>
                    <a:pt x="106" y="38"/>
                  </a:lnTo>
                  <a:lnTo>
                    <a:pt x="106" y="42"/>
                  </a:lnTo>
                  <a:lnTo>
                    <a:pt x="107" y="45"/>
                  </a:lnTo>
                  <a:lnTo>
                    <a:pt x="110" y="47"/>
                  </a:lnTo>
                  <a:lnTo>
                    <a:pt x="113" y="48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1" y="56"/>
                  </a:lnTo>
                  <a:lnTo>
                    <a:pt x="109" y="60"/>
                  </a:lnTo>
                  <a:lnTo>
                    <a:pt x="108" y="62"/>
                  </a:lnTo>
                  <a:lnTo>
                    <a:pt x="108" y="66"/>
                  </a:lnTo>
                  <a:lnTo>
                    <a:pt x="109" y="68"/>
                  </a:lnTo>
                  <a:lnTo>
                    <a:pt x="109" y="71"/>
                  </a:lnTo>
                  <a:lnTo>
                    <a:pt x="110" y="74"/>
                  </a:lnTo>
                  <a:lnTo>
                    <a:pt x="110" y="78"/>
                  </a:lnTo>
                  <a:lnTo>
                    <a:pt x="108" y="81"/>
                  </a:lnTo>
                  <a:lnTo>
                    <a:pt x="109" y="86"/>
                  </a:lnTo>
                  <a:lnTo>
                    <a:pt x="107" y="89"/>
                  </a:lnTo>
                  <a:lnTo>
                    <a:pt x="103" y="90"/>
                  </a:lnTo>
                  <a:lnTo>
                    <a:pt x="101" y="91"/>
                  </a:lnTo>
                  <a:lnTo>
                    <a:pt x="98" y="92"/>
                  </a:lnTo>
                  <a:lnTo>
                    <a:pt x="95" y="92"/>
                  </a:lnTo>
                  <a:lnTo>
                    <a:pt x="92" y="92"/>
                  </a:lnTo>
                  <a:lnTo>
                    <a:pt x="92" y="90"/>
                  </a:lnTo>
                  <a:lnTo>
                    <a:pt x="91" y="86"/>
                  </a:lnTo>
                  <a:lnTo>
                    <a:pt x="91" y="83"/>
                  </a:lnTo>
                  <a:lnTo>
                    <a:pt x="90" y="80"/>
                  </a:lnTo>
                  <a:lnTo>
                    <a:pt x="89" y="76"/>
                  </a:lnTo>
                  <a:lnTo>
                    <a:pt x="89" y="72"/>
                  </a:lnTo>
                  <a:lnTo>
                    <a:pt x="89" y="70"/>
                  </a:lnTo>
                  <a:lnTo>
                    <a:pt x="86" y="69"/>
                  </a:lnTo>
                  <a:lnTo>
                    <a:pt x="83" y="69"/>
                  </a:lnTo>
                  <a:lnTo>
                    <a:pt x="81" y="66"/>
                  </a:lnTo>
                  <a:lnTo>
                    <a:pt x="80" y="64"/>
                  </a:lnTo>
                  <a:lnTo>
                    <a:pt x="78" y="61"/>
                  </a:lnTo>
                  <a:lnTo>
                    <a:pt x="76" y="61"/>
                  </a:lnTo>
                  <a:lnTo>
                    <a:pt x="72" y="62"/>
                  </a:lnTo>
                  <a:lnTo>
                    <a:pt x="69" y="61"/>
                  </a:lnTo>
                  <a:lnTo>
                    <a:pt x="66" y="62"/>
                  </a:lnTo>
                  <a:lnTo>
                    <a:pt x="63" y="63"/>
                  </a:lnTo>
                  <a:lnTo>
                    <a:pt x="60" y="65"/>
                  </a:lnTo>
                  <a:lnTo>
                    <a:pt x="57" y="65"/>
                  </a:lnTo>
                  <a:lnTo>
                    <a:pt x="55" y="65"/>
                  </a:lnTo>
                  <a:lnTo>
                    <a:pt x="52" y="67"/>
                  </a:lnTo>
                  <a:lnTo>
                    <a:pt x="49" y="69"/>
                  </a:lnTo>
                  <a:lnTo>
                    <a:pt x="49" y="72"/>
                  </a:lnTo>
                  <a:lnTo>
                    <a:pt x="50" y="76"/>
                  </a:lnTo>
                  <a:lnTo>
                    <a:pt x="50" y="79"/>
                  </a:lnTo>
                  <a:lnTo>
                    <a:pt x="48" y="82"/>
                  </a:lnTo>
                  <a:lnTo>
                    <a:pt x="45" y="82"/>
                  </a:lnTo>
                  <a:lnTo>
                    <a:pt x="43" y="84"/>
                  </a:lnTo>
                  <a:lnTo>
                    <a:pt x="42" y="88"/>
                  </a:lnTo>
                  <a:lnTo>
                    <a:pt x="43" y="91"/>
                  </a:lnTo>
                  <a:lnTo>
                    <a:pt x="42" y="93"/>
                  </a:lnTo>
                  <a:lnTo>
                    <a:pt x="41" y="97"/>
                  </a:lnTo>
                  <a:lnTo>
                    <a:pt x="38" y="97"/>
                  </a:lnTo>
                  <a:lnTo>
                    <a:pt x="35" y="100"/>
                  </a:lnTo>
                  <a:lnTo>
                    <a:pt x="34" y="104"/>
                  </a:lnTo>
                  <a:lnTo>
                    <a:pt x="34" y="107"/>
                  </a:lnTo>
                  <a:lnTo>
                    <a:pt x="34" y="110"/>
                  </a:lnTo>
                  <a:lnTo>
                    <a:pt x="35" y="113"/>
                  </a:lnTo>
                  <a:lnTo>
                    <a:pt x="35" y="117"/>
                  </a:lnTo>
                  <a:lnTo>
                    <a:pt x="36" y="121"/>
                  </a:lnTo>
                  <a:lnTo>
                    <a:pt x="33" y="123"/>
                  </a:lnTo>
                  <a:lnTo>
                    <a:pt x="30" y="125"/>
                  </a:lnTo>
                  <a:lnTo>
                    <a:pt x="27" y="125"/>
                  </a:lnTo>
                  <a:lnTo>
                    <a:pt x="23" y="126"/>
                  </a:lnTo>
                  <a:lnTo>
                    <a:pt x="21" y="125"/>
                  </a:lnTo>
                  <a:lnTo>
                    <a:pt x="19" y="130"/>
                  </a:lnTo>
                  <a:lnTo>
                    <a:pt x="19" y="132"/>
                  </a:lnTo>
                  <a:lnTo>
                    <a:pt x="20" y="135"/>
                  </a:lnTo>
                  <a:lnTo>
                    <a:pt x="20" y="139"/>
                  </a:lnTo>
                  <a:lnTo>
                    <a:pt x="21" y="143"/>
                  </a:lnTo>
                  <a:lnTo>
                    <a:pt x="20" y="145"/>
                  </a:lnTo>
                  <a:lnTo>
                    <a:pt x="15" y="149"/>
                  </a:lnTo>
                  <a:lnTo>
                    <a:pt x="12" y="150"/>
                  </a:lnTo>
                  <a:lnTo>
                    <a:pt x="11" y="153"/>
                  </a:lnTo>
                  <a:lnTo>
                    <a:pt x="10" y="155"/>
                  </a:lnTo>
                  <a:lnTo>
                    <a:pt x="7" y="159"/>
                  </a:lnTo>
                  <a:lnTo>
                    <a:pt x="4" y="158"/>
                  </a:lnTo>
                  <a:lnTo>
                    <a:pt x="2" y="156"/>
                  </a:lnTo>
                  <a:lnTo>
                    <a:pt x="2" y="153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0" y="131"/>
                  </a:lnTo>
                  <a:lnTo>
                    <a:pt x="0" y="129"/>
                  </a:lnTo>
                  <a:lnTo>
                    <a:pt x="2" y="126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6" y="118"/>
                  </a:lnTo>
                  <a:lnTo>
                    <a:pt x="7" y="115"/>
                  </a:lnTo>
                  <a:lnTo>
                    <a:pt x="8" y="111"/>
                  </a:lnTo>
                  <a:lnTo>
                    <a:pt x="11" y="109"/>
                  </a:lnTo>
                  <a:lnTo>
                    <a:pt x="13" y="107"/>
                  </a:lnTo>
                  <a:lnTo>
                    <a:pt x="14" y="105"/>
                  </a:lnTo>
                  <a:lnTo>
                    <a:pt x="14" y="101"/>
                  </a:lnTo>
                  <a:lnTo>
                    <a:pt x="16" y="97"/>
                  </a:lnTo>
                  <a:lnTo>
                    <a:pt x="18" y="95"/>
                  </a:lnTo>
                  <a:lnTo>
                    <a:pt x="20" y="93"/>
                  </a:lnTo>
                  <a:lnTo>
                    <a:pt x="23" y="90"/>
                  </a:lnTo>
                  <a:lnTo>
                    <a:pt x="24" y="87"/>
                  </a:lnTo>
                  <a:lnTo>
                    <a:pt x="25" y="87"/>
                  </a:lnTo>
                  <a:lnTo>
                    <a:pt x="29" y="84"/>
                  </a:lnTo>
                  <a:lnTo>
                    <a:pt x="30" y="82"/>
                  </a:lnTo>
                  <a:lnTo>
                    <a:pt x="31" y="79"/>
                  </a:lnTo>
                  <a:lnTo>
                    <a:pt x="31" y="76"/>
                  </a:lnTo>
                  <a:lnTo>
                    <a:pt x="31" y="74"/>
                  </a:lnTo>
                  <a:lnTo>
                    <a:pt x="33" y="71"/>
                  </a:lnTo>
                  <a:lnTo>
                    <a:pt x="33" y="68"/>
                  </a:lnTo>
                  <a:lnTo>
                    <a:pt x="32" y="66"/>
                  </a:lnTo>
                  <a:lnTo>
                    <a:pt x="33" y="62"/>
                  </a:lnTo>
                  <a:lnTo>
                    <a:pt x="33" y="59"/>
                  </a:lnTo>
                  <a:lnTo>
                    <a:pt x="34" y="56"/>
                  </a:lnTo>
                  <a:lnTo>
                    <a:pt x="37" y="55"/>
                  </a:lnTo>
                  <a:lnTo>
                    <a:pt x="38" y="52"/>
                  </a:lnTo>
                  <a:lnTo>
                    <a:pt x="41" y="49"/>
                  </a:lnTo>
                  <a:lnTo>
                    <a:pt x="43" y="47"/>
                  </a:lnTo>
                  <a:lnTo>
                    <a:pt x="46" y="43"/>
                  </a:lnTo>
                  <a:lnTo>
                    <a:pt x="48" y="40"/>
                  </a:lnTo>
                  <a:lnTo>
                    <a:pt x="51" y="37"/>
                  </a:lnTo>
                  <a:lnTo>
                    <a:pt x="53" y="35"/>
                  </a:lnTo>
                  <a:lnTo>
                    <a:pt x="56" y="33"/>
                  </a:lnTo>
                  <a:lnTo>
                    <a:pt x="58" y="30"/>
                  </a:lnTo>
                  <a:lnTo>
                    <a:pt x="59" y="27"/>
                  </a:lnTo>
                  <a:lnTo>
                    <a:pt x="62" y="25"/>
                  </a:lnTo>
                  <a:lnTo>
                    <a:pt x="63" y="22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70" y="15"/>
                  </a:lnTo>
                  <a:lnTo>
                    <a:pt x="73" y="13"/>
                  </a:lnTo>
                  <a:lnTo>
                    <a:pt x="75" y="11"/>
                  </a:lnTo>
                  <a:lnTo>
                    <a:pt x="79" y="9"/>
                  </a:lnTo>
                  <a:lnTo>
                    <a:pt x="82" y="8"/>
                  </a:lnTo>
                  <a:lnTo>
                    <a:pt x="85" y="7"/>
                  </a:lnTo>
                  <a:lnTo>
                    <a:pt x="88" y="7"/>
                  </a:lnTo>
                  <a:lnTo>
                    <a:pt x="91" y="6"/>
                  </a:lnTo>
                  <a:lnTo>
                    <a:pt x="93" y="5"/>
                  </a:lnTo>
                  <a:lnTo>
                    <a:pt x="96" y="5"/>
                  </a:lnTo>
                  <a:lnTo>
                    <a:pt x="99" y="5"/>
                  </a:lnTo>
                  <a:lnTo>
                    <a:pt x="103" y="4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12" y="3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20" y="2"/>
                  </a:lnTo>
                  <a:lnTo>
                    <a:pt x="123" y="2"/>
                  </a:lnTo>
                  <a:lnTo>
                    <a:pt x="126" y="3"/>
                  </a:lnTo>
                  <a:lnTo>
                    <a:pt x="129" y="2"/>
                  </a:lnTo>
                  <a:lnTo>
                    <a:pt x="131" y="1"/>
                  </a:lnTo>
                  <a:lnTo>
                    <a:pt x="134" y="1"/>
                  </a:lnTo>
                  <a:lnTo>
                    <a:pt x="138" y="1"/>
                  </a:lnTo>
                  <a:lnTo>
                    <a:pt x="141" y="1"/>
                  </a:lnTo>
                  <a:lnTo>
                    <a:pt x="144" y="0"/>
                  </a:lnTo>
                  <a:lnTo>
                    <a:pt x="147" y="0"/>
                  </a:lnTo>
                  <a:lnTo>
                    <a:pt x="151" y="1"/>
                  </a:lnTo>
                  <a:lnTo>
                    <a:pt x="154" y="1"/>
                  </a:lnTo>
                  <a:lnTo>
                    <a:pt x="158" y="1"/>
                  </a:lnTo>
                  <a:lnTo>
                    <a:pt x="158" y="4"/>
                  </a:lnTo>
                  <a:lnTo>
                    <a:pt x="159" y="6"/>
                  </a:lnTo>
                  <a:lnTo>
                    <a:pt x="163" y="9"/>
                  </a:lnTo>
                  <a:lnTo>
                    <a:pt x="165" y="12"/>
                  </a:lnTo>
                  <a:lnTo>
                    <a:pt x="166" y="15"/>
                  </a:lnTo>
                  <a:lnTo>
                    <a:pt x="169" y="19"/>
                  </a:lnTo>
                  <a:lnTo>
                    <a:pt x="170" y="21"/>
                  </a:lnTo>
                  <a:lnTo>
                    <a:pt x="170" y="24"/>
                  </a:lnTo>
                  <a:lnTo>
                    <a:pt x="173" y="24"/>
                  </a:lnTo>
                  <a:lnTo>
                    <a:pt x="177" y="26"/>
                  </a:lnTo>
                  <a:lnTo>
                    <a:pt x="178" y="28"/>
                  </a:lnTo>
                  <a:lnTo>
                    <a:pt x="181" y="30"/>
                  </a:lnTo>
                  <a:lnTo>
                    <a:pt x="183" y="32"/>
                  </a:lnTo>
                  <a:lnTo>
                    <a:pt x="186" y="34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106"/>
            <p:cNvSpPr>
              <a:spLocks/>
            </p:cNvSpPr>
            <p:nvPr/>
          </p:nvSpPr>
          <p:spPr bwMode="auto">
            <a:xfrm>
              <a:off x="4069" y="1212"/>
              <a:ext cx="283" cy="238"/>
            </a:xfrm>
            <a:custGeom>
              <a:avLst/>
              <a:gdLst>
                <a:gd name="T0" fmla="*/ 269 w 230"/>
                <a:gd name="T1" fmla="*/ 121 h 193"/>
                <a:gd name="T2" fmla="*/ 251 w 230"/>
                <a:gd name="T3" fmla="*/ 125 h 193"/>
                <a:gd name="T4" fmla="*/ 236 w 230"/>
                <a:gd name="T5" fmla="*/ 136 h 193"/>
                <a:gd name="T6" fmla="*/ 219 w 230"/>
                <a:gd name="T7" fmla="*/ 143 h 193"/>
                <a:gd name="T8" fmla="*/ 203 w 230"/>
                <a:gd name="T9" fmla="*/ 158 h 193"/>
                <a:gd name="T10" fmla="*/ 189 w 230"/>
                <a:gd name="T11" fmla="*/ 170 h 193"/>
                <a:gd name="T12" fmla="*/ 186 w 230"/>
                <a:gd name="T13" fmla="*/ 190 h 193"/>
                <a:gd name="T14" fmla="*/ 166 w 230"/>
                <a:gd name="T15" fmla="*/ 186 h 193"/>
                <a:gd name="T16" fmla="*/ 151 w 230"/>
                <a:gd name="T17" fmla="*/ 181 h 193"/>
                <a:gd name="T18" fmla="*/ 132 w 230"/>
                <a:gd name="T19" fmla="*/ 180 h 193"/>
                <a:gd name="T20" fmla="*/ 113 w 230"/>
                <a:gd name="T21" fmla="*/ 190 h 193"/>
                <a:gd name="T22" fmla="*/ 98 w 230"/>
                <a:gd name="T23" fmla="*/ 199 h 193"/>
                <a:gd name="T24" fmla="*/ 82 w 230"/>
                <a:gd name="T25" fmla="*/ 210 h 193"/>
                <a:gd name="T26" fmla="*/ 62 w 230"/>
                <a:gd name="T27" fmla="*/ 208 h 193"/>
                <a:gd name="T28" fmla="*/ 43 w 230"/>
                <a:gd name="T29" fmla="*/ 208 h 193"/>
                <a:gd name="T30" fmla="*/ 41 w 230"/>
                <a:gd name="T31" fmla="*/ 197 h 193"/>
                <a:gd name="T32" fmla="*/ 57 w 230"/>
                <a:gd name="T33" fmla="*/ 186 h 193"/>
                <a:gd name="T34" fmla="*/ 42 w 230"/>
                <a:gd name="T35" fmla="*/ 174 h 193"/>
                <a:gd name="T36" fmla="*/ 37 w 230"/>
                <a:gd name="T37" fmla="*/ 155 h 193"/>
                <a:gd name="T38" fmla="*/ 41 w 230"/>
                <a:gd name="T39" fmla="*/ 134 h 193"/>
                <a:gd name="T40" fmla="*/ 38 w 230"/>
                <a:gd name="T41" fmla="*/ 113 h 193"/>
                <a:gd name="T42" fmla="*/ 28 w 230"/>
                <a:gd name="T43" fmla="*/ 95 h 193"/>
                <a:gd name="T44" fmla="*/ 34 w 230"/>
                <a:gd name="T45" fmla="*/ 76 h 193"/>
                <a:gd name="T46" fmla="*/ 37 w 230"/>
                <a:gd name="T47" fmla="*/ 59 h 193"/>
                <a:gd name="T48" fmla="*/ 57 w 230"/>
                <a:gd name="T49" fmla="*/ 59 h 193"/>
                <a:gd name="T50" fmla="*/ 78 w 230"/>
                <a:gd name="T51" fmla="*/ 59 h 193"/>
                <a:gd name="T52" fmla="*/ 96 w 230"/>
                <a:gd name="T53" fmla="*/ 48 h 193"/>
                <a:gd name="T54" fmla="*/ 114 w 230"/>
                <a:gd name="T55" fmla="*/ 48 h 193"/>
                <a:gd name="T56" fmla="*/ 112 w 230"/>
                <a:gd name="T57" fmla="*/ 31 h 193"/>
                <a:gd name="T58" fmla="*/ 98 w 230"/>
                <a:gd name="T59" fmla="*/ 17 h 193"/>
                <a:gd name="T60" fmla="*/ 79 w 230"/>
                <a:gd name="T61" fmla="*/ 17 h 193"/>
                <a:gd name="T62" fmla="*/ 62 w 230"/>
                <a:gd name="T63" fmla="*/ 17 h 193"/>
                <a:gd name="T64" fmla="*/ 44 w 230"/>
                <a:gd name="T65" fmla="*/ 12 h 193"/>
                <a:gd name="T66" fmla="*/ 34 w 230"/>
                <a:gd name="T67" fmla="*/ 0 h 193"/>
                <a:gd name="T68" fmla="*/ 23 w 230"/>
                <a:gd name="T69" fmla="*/ 16 h 193"/>
                <a:gd name="T70" fmla="*/ 16 w 230"/>
                <a:gd name="T71" fmla="*/ 35 h 193"/>
                <a:gd name="T72" fmla="*/ 10 w 230"/>
                <a:gd name="T73" fmla="*/ 55 h 193"/>
                <a:gd name="T74" fmla="*/ 2 w 230"/>
                <a:gd name="T75" fmla="*/ 75 h 193"/>
                <a:gd name="T76" fmla="*/ 4 w 230"/>
                <a:gd name="T77" fmla="*/ 92 h 193"/>
                <a:gd name="T78" fmla="*/ 6 w 230"/>
                <a:gd name="T79" fmla="*/ 111 h 193"/>
                <a:gd name="T80" fmla="*/ 4 w 230"/>
                <a:gd name="T81" fmla="*/ 131 h 193"/>
                <a:gd name="T82" fmla="*/ 1 w 230"/>
                <a:gd name="T83" fmla="*/ 149 h 193"/>
                <a:gd name="T84" fmla="*/ 1 w 230"/>
                <a:gd name="T85" fmla="*/ 168 h 193"/>
                <a:gd name="T86" fmla="*/ 1 w 230"/>
                <a:gd name="T87" fmla="*/ 187 h 193"/>
                <a:gd name="T88" fmla="*/ 2 w 230"/>
                <a:gd name="T89" fmla="*/ 205 h 193"/>
                <a:gd name="T90" fmla="*/ 14 w 230"/>
                <a:gd name="T91" fmla="*/ 220 h 193"/>
                <a:gd name="T92" fmla="*/ 30 w 230"/>
                <a:gd name="T93" fmla="*/ 231 h 193"/>
                <a:gd name="T94" fmla="*/ 50 w 230"/>
                <a:gd name="T95" fmla="*/ 236 h 193"/>
                <a:gd name="T96" fmla="*/ 68 w 230"/>
                <a:gd name="T97" fmla="*/ 236 h 193"/>
                <a:gd name="T98" fmla="*/ 89 w 230"/>
                <a:gd name="T99" fmla="*/ 237 h 193"/>
                <a:gd name="T100" fmla="*/ 105 w 230"/>
                <a:gd name="T101" fmla="*/ 236 h 193"/>
                <a:gd name="T102" fmla="*/ 123 w 230"/>
                <a:gd name="T103" fmla="*/ 236 h 193"/>
                <a:gd name="T104" fmla="*/ 142 w 230"/>
                <a:gd name="T105" fmla="*/ 229 h 193"/>
                <a:gd name="T106" fmla="*/ 159 w 230"/>
                <a:gd name="T107" fmla="*/ 221 h 193"/>
                <a:gd name="T108" fmla="*/ 177 w 230"/>
                <a:gd name="T109" fmla="*/ 210 h 193"/>
                <a:gd name="T110" fmla="*/ 194 w 230"/>
                <a:gd name="T111" fmla="*/ 200 h 193"/>
                <a:gd name="T112" fmla="*/ 213 w 230"/>
                <a:gd name="T113" fmla="*/ 191 h 193"/>
                <a:gd name="T114" fmla="*/ 230 w 230"/>
                <a:gd name="T115" fmla="*/ 178 h 193"/>
                <a:gd name="T116" fmla="*/ 241 w 230"/>
                <a:gd name="T117" fmla="*/ 159 h 193"/>
                <a:gd name="T118" fmla="*/ 258 w 230"/>
                <a:gd name="T119" fmla="*/ 143 h 193"/>
                <a:gd name="T120" fmla="*/ 272 w 230"/>
                <a:gd name="T121" fmla="*/ 131 h 193"/>
                <a:gd name="T122" fmla="*/ 281 w 230"/>
                <a:gd name="T123" fmla="*/ 113 h 1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0"/>
                <a:gd name="T187" fmla="*/ 0 h 193"/>
                <a:gd name="T188" fmla="*/ 230 w 230"/>
                <a:gd name="T189" fmla="*/ 193 h 1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0" h="193">
                  <a:moveTo>
                    <a:pt x="228" y="92"/>
                  </a:moveTo>
                  <a:lnTo>
                    <a:pt x="228" y="99"/>
                  </a:lnTo>
                  <a:lnTo>
                    <a:pt x="225" y="98"/>
                  </a:lnTo>
                  <a:lnTo>
                    <a:pt x="222" y="98"/>
                  </a:lnTo>
                  <a:lnTo>
                    <a:pt x="219" y="98"/>
                  </a:lnTo>
                  <a:lnTo>
                    <a:pt x="216" y="98"/>
                  </a:lnTo>
                  <a:lnTo>
                    <a:pt x="213" y="99"/>
                  </a:lnTo>
                  <a:lnTo>
                    <a:pt x="210" y="100"/>
                  </a:lnTo>
                  <a:lnTo>
                    <a:pt x="207" y="100"/>
                  </a:lnTo>
                  <a:lnTo>
                    <a:pt x="204" y="101"/>
                  </a:lnTo>
                  <a:lnTo>
                    <a:pt x="201" y="101"/>
                  </a:lnTo>
                  <a:lnTo>
                    <a:pt x="198" y="104"/>
                  </a:lnTo>
                  <a:lnTo>
                    <a:pt x="196" y="105"/>
                  </a:lnTo>
                  <a:lnTo>
                    <a:pt x="194" y="108"/>
                  </a:lnTo>
                  <a:lnTo>
                    <a:pt x="192" y="110"/>
                  </a:lnTo>
                  <a:lnTo>
                    <a:pt x="188" y="110"/>
                  </a:lnTo>
                  <a:lnTo>
                    <a:pt x="186" y="111"/>
                  </a:lnTo>
                  <a:lnTo>
                    <a:pt x="183" y="112"/>
                  </a:lnTo>
                  <a:lnTo>
                    <a:pt x="180" y="113"/>
                  </a:lnTo>
                  <a:lnTo>
                    <a:pt x="178" y="116"/>
                  </a:lnTo>
                  <a:lnTo>
                    <a:pt x="176" y="119"/>
                  </a:lnTo>
                  <a:lnTo>
                    <a:pt x="174" y="122"/>
                  </a:lnTo>
                  <a:lnTo>
                    <a:pt x="172" y="126"/>
                  </a:lnTo>
                  <a:lnTo>
                    <a:pt x="169" y="127"/>
                  </a:lnTo>
                  <a:lnTo>
                    <a:pt x="165" y="128"/>
                  </a:lnTo>
                  <a:lnTo>
                    <a:pt x="162" y="128"/>
                  </a:lnTo>
                  <a:lnTo>
                    <a:pt x="160" y="130"/>
                  </a:lnTo>
                  <a:lnTo>
                    <a:pt x="157" y="133"/>
                  </a:lnTo>
                  <a:lnTo>
                    <a:pt x="156" y="136"/>
                  </a:lnTo>
                  <a:lnTo>
                    <a:pt x="154" y="138"/>
                  </a:lnTo>
                  <a:lnTo>
                    <a:pt x="153" y="142"/>
                  </a:lnTo>
                  <a:lnTo>
                    <a:pt x="154" y="145"/>
                  </a:lnTo>
                  <a:lnTo>
                    <a:pt x="154" y="148"/>
                  </a:lnTo>
                  <a:lnTo>
                    <a:pt x="153" y="151"/>
                  </a:lnTo>
                  <a:lnTo>
                    <a:pt x="151" y="154"/>
                  </a:lnTo>
                  <a:lnTo>
                    <a:pt x="147" y="154"/>
                  </a:lnTo>
                  <a:lnTo>
                    <a:pt x="145" y="155"/>
                  </a:lnTo>
                  <a:lnTo>
                    <a:pt x="141" y="154"/>
                  </a:lnTo>
                  <a:lnTo>
                    <a:pt x="138" y="152"/>
                  </a:lnTo>
                  <a:lnTo>
                    <a:pt x="135" y="151"/>
                  </a:lnTo>
                  <a:lnTo>
                    <a:pt x="132" y="151"/>
                  </a:lnTo>
                  <a:lnTo>
                    <a:pt x="128" y="151"/>
                  </a:lnTo>
                  <a:lnTo>
                    <a:pt x="126" y="152"/>
                  </a:lnTo>
                  <a:lnTo>
                    <a:pt x="124" y="149"/>
                  </a:lnTo>
                  <a:lnTo>
                    <a:pt x="123" y="147"/>
                  </a:lnTo>
                  <a:lnTo>
                    <a:pt x="120" y="145"/>
                  </a:lnTo>
                  <a:lnTo>
                    <a:pt x="117" y="145"/>
                  </a:lnTo>
                  <a:lnTo>
                    <a:pt x="113" y="146"/>
                  </a:lnTo>
                  <a:lnTo>
                    <a:pt x="109" y="147"/>
                  </a:lnTo>
                  <a:lnTo>
                    <a:pt x="107" y="146"/>
                  </a:lnTo>
                  <a:lnTo>
                    <a:pt x="104" y="147"/>
                  </a:lnTo>
                  <a:lnTo>
                    <a:pt x="102" y="151"/>
                  </a:lnTo>
                  <a:lnTo>
                    <a:pt x="98" y="152"/>
                  </a:lnTo>
                  <a:lnTo>
                    <a:pt x="95" y="154"/>
                  </a:lnTo>
                  <a:lnTo>
                    <a:pt x="92" y="154"/>
                  </a:lnTo>
                  <a:lnTo>
                    <a:pt x="90" y="154"/>
                  </a:lnTo>
                  <a:lnTo>
                    <a:pt x="87" y="154"/>
                  </a:lnTo>
                  <a:lnTo>
                    <a:pt x="84" y="154"/>
                  </a:lnTo>
                  <a:lnTo>
                    <a:pt x="80" y="159"/>
                  </a:lnTo>
                  <a:lnTo>
                    <a:pt x="80" y="161"/>
                  </a:lnTo>
                  <a:lnTo>
                    <a:pt x="78" y="165"/>
                  </a:lnTo>
                  <a:lnTo>
                    <a:pt x="76" y="167"/>
                  </a:lnTo>
                  <a:lnTo>
                    <a:pt x="74" y="171"/>
                  </a:lnTo>
                  <a:lnTo>
                    <a:pt x="70" y="172"/>
                  </a:lnTo>
                  <a:lnTo>
                    <a:pt x="67" y="170"/>
                  </a:lnTo>
                  <a:lnTo>
                    <a:pt x="64" y="167"/>
                  </a:lnTo>
                  <a:lnTo>
                    <a:pt x="61" y="167"/>
                  </a:lnTo>
                  <a:lnTo>
                    <a:pt x="57" y="168"/>
                  </a:lnTo>
                  <a:lnTo>
                    <a:pt x="52" y="169"/>
                  </a:lnTo>
                  <a:lnTo>
                    <a:pt x="50" y="169"/>
                  </a:lnTo>
                  <a:lnTo>
                    <a:pt x="46" y="170"/>
                  </a:lnTo>
                  <a:lnTo>
                    <a:pt x="43" y="170"/>
                  </a:lnTo>
                  <a:lnTo>
                    <a:pt x="40" y="170"/>
                  </a:lnTo>
                  <a:lnTo>
                    <a:pt x="37" y="170"/>
                  </a:lnTo>
                  <a:lnTo>
                    <a:pt x="35" y="169"/>
                  </a:lnTo>
                  <a:lnTo>
                    <a:pt x="32" y="169"/>
                  </a:lnTo>
                  <a:lnTo>
                    <a:pt x="31" y="166"/>
                  </a:lnTo>
                  <a:lnTo>
                    <a:pt x="30" y="164"/>
                  </a:lnTo>
                  <a:lnTo>
                    <a:pt x="31" y="161"/>
                  </a:lnTo>
                  <a:lnTo>
                    <a:pt x="33" y="160"/>
                  </a:lnTo>
                  <a:lnTo>
                    <a:pt x="36" y="159"/>
                  </a:lnTo>
                  <a:lnTo>
                    <a:pt x="38" y="157"/>
                  </a:lnTo>
                  <a:lnTo>
                    <a:pt x="41" y="155"/>
                  </a:lnTo>
                  <a:lnTo>
                    <a:pt x="44" y="155"/>
                  </a:lnTo>
                  <a:lnTo>
                    <a:pt x="46" y="151"/>
                  </a:lnTo>
                  <a:lnTo>
                    <a:pt x="46" y="147"/>
                  </a:lnTo>
                  <a:lnTo>
                    <a:pt x="45" y="145"/>
                  </a:lnTo>
                  <a:lnTo>
                    <a:pt x="42" y="143"/>
                  </a:lnTo>
                  <a:lnTo>
                    <a:pt x="38" y="143"/>
                  </a:lnTo>
                  <a:lnTo>
                    <a:pt x="34" y="141"/>
                  </a:lnTo>
                  <a:lnTo>
                    <a:pt x="33" y="139"/>
                  </a:lnTo>
                  <a:lnTo>
                    <a:pt x="33" y="135"/>
                  </a:lnTo>
                  <a:lnTo>
                    <a:pt x="33" y="133"/>
                  </a:lnTo>
                  <a:lnTo>
                    <a:pt x="32" y="129"/>
                  </a:lnTo>
                  <a:lnTo>
                    <a:pt x="30" y="126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27" y="118"/>
                  </a:lnTo>
                  <a:lnTo>
                    <a:pt x="31" y="114"/>
                  </a:lnTo>
                  <a:lnTo>
                    <a:pt x="33" y="109"/>
                  </a:lnTo>
                  <a:lnTo>
                    <a:pt x="34" y="105"/>
                  </a:lnTo>
                  <a:lnTo>
                    <a:pt x="36" y="101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1" y="92"/>
                  </a:lnTo>
                  <a:lnTo>
                    <a:pt x="28" y="91"/>
                  </a:lnTo>
                  <a:lnTo>
                    <a:pt x="26" y="88"/>
                  </a:lnTo>
                  <a:lnTo>
                    <a:pt x="24" y="84"/>
                  </a:lnTo>
                  <a:lnTo>
                    <a:pt x="22" y="81"/>
                  </a:lnTo>
                  <a:lnTo>
                    <a:pt x="23" y="77"/>
                  </a:lnTo>
                  <a:lnTo>
                    <a:pt x="27" y="74"/>
                  </a:lnTo>
                  <a:lnTo>
                    <a:pt x="28" y="72"/>
                  </a:lnTo>
                  <a:lnTo>
                    <a:pt x="29" y="69"/>
                  </a:lnTo>
                  <a:lnTo>
                    <a:pt x="29" y="66"/>
                  </a:lnTo>
                  <a:lnTo>
                    <a:pt x="28" y="62"/>
                  </a:lnTo>
                  <a:lnTo>
                    <a:pt x="28" y="59"/>
                  </a:lnTo>
                  <a:lnTo>
                    <a:pt x="27" y="55"/>
                  </a:lnTo>
                  <a:lnTo>
                    <a:pt x="27" y="53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3" y="47"/>
                  </a:lnTo>
                  <a:lnTo>
                    <a:pt x="36" y="47"/>
                  </a:lnTo>
                  <a:lnTo>
                    <a:pt x="40" y="46"/>
                  </a:lnTo>
                  <a:lnTo>
                    <a:pt x="43" y="47"/>
                  </a:lnTo>
                  <a:lnTo>
                    <a:pt x="46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4" y="50"/>
                  </a:lnTo>
                  <a:lnTo>
                    <a:pt x="59" y="50"/>
                  </a:lnTo>
                  <a:lnTo>
                    <a:pt x="63" y="48"/>
                  </a:lnTo>
                  <a:lnTo>
                    <a:pt x="67" y="47"/>
                  </a:lnTo>
                  <a:lnTo>
                    <a:pt x="69" y="43"/>
                  </a:lnTo>
                  <a:lnTo>
                    <a:pt x="73" y="40"/>
                  </a:lnTo>
                  <a:lnTo>
                    <a:pt x="75" y="38"/>
                  </a:lnTo>
                  <a:lnTo>
                    <a:pt x="78" y="39"/>
                  </a:lnTo>
                  <a:lnTo>
                    <a:pt x="81" y="39"/>
                  </a:lnTo>
                  <a:lnTo>
                    <a:pt x="85" y="41"/>
                  </a:lnTo>
                  <a:lnTo>
                    <a:pt x="87" y="41"/>
                  </a:lnTo>
                  <a:lnTo>
                    <a:pt x="90" y="40"/>
                  </a:lnTo>
                  <a:lnTo>
                    <a:pt x="93" y="39"/>
                  </a:lnTo>
                  <a:lnTo>
                    <a:pt x="95" y="36"/>
                  </a:lnTo>
                  <a:lnTo>
                    <a:pt x="95" y="32"/>
                  </a:lnTo>
                  <a:lnTo>
                    <a:pt x="96" y="29"/>
                  </a:lnTo>
                  <a:lnTo>
                    <a:pt x="94" y="26"/>
                  </a:lnTo>
                  <a:lnTo>
                    <a:pt x="91" y="25"/>
                  </a:lnTo>
                  <a:lnTo>
                    <a:pt x="88" y="23"/>
                  </a:lnTo>
                  <a:lnTo>
                    <a:pt x="85" y="22"/>
                  </a:lnTo>
                  <a:lnTo>
                    <a:pt x="83" y="19"/>
                  </a:lnTo>
                  <a:lnTo>
                    <a:pt x="83" y="16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3" y="13"/>
                  </a:lnTo>
                  <a:lnTo>
                    <a:pt x="69" y="14"/>
                  </a:lnTo>
                  <a:lnTo>
                    <a:pt x="67" y="15"/>
                  </a:lnTo>
                  <a:lnTo>
                    <a:pt x="64" y="14"/>
                  </a:lnTo>
                  <a:lnTo>
                    <a:pt x="59" y="16"/>
                  </a:lnTo>
                  <a:lnTo>
                    <a:pt x="57" y="16"/>
                  </a:lnTo>
                  <a:lnTo>
                    <a:pt x="54" y="19"/>
                  </a:lnTo>
                  <a:lnTo>
                    <a:pt x="52" y="16"/>
                  </a:lnTo>
                  <a:lnTo>
                    <a:pt x="50" y="14"/>
                  </a:lnTo>
                  <a:lnTo>
                    <a:pt x="46" y="15"/>
                  </a:lnTo>
                  <a:lnTo>
                    <a:pt x="43" y="15"/>
                  </a:lnTo>
                  <a:lnTo>
                    <a:pt x="40" y="16"/>
                  </a:lnTo>
                  <a:lnTo>
                    <a:pt x="36" y="13"/>
                  </a:lnTo>
                  <a:lnTo>
                    <a:pt x="36" y="10"/>
                  </a:lnTo>
                  <a:lnTo>
                    <a:pt x="35" y="7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2" y="5"/>
                  </a:lnTo>
                  <a:lnTo>
                    <a:pt x="20" y="9"/>
                  </a:lnTo>
                  <a:lnTo>
                    <a:pt x="19" y="13"/>
                  </a:lnTo>
                  <a:lnTo>
                    <a:pt x="18" y="15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1" y="32"/>
                  </a:lnTo>
                  <a:lnTo>
                    <a:pt x="10" y="35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8" y="45"/>
                  </a:lnTo>
                  <a:lnTo>
                    <a:pt x="9" y="48"/>
                  </a:lnTo>
                  <a:lnTo>
                    <a:pt x="7" y="51"/>
                  </a:lnTo>
                  <a:lnTo>
                    <a:pt x="3" y="55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3" y="64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4" y="78"/>
                  </a:lnTo>
                  <a:lnTo>
                    <a:pt x="4" y="80"/>
                  </a:lnTo>
                  <a:lnTo>
                    <a:pt x="4" y="84"/>
                  </a:lnTo>
                  <a:lnTo>
                    <a:pt x="5" y="87"/>
                  </a:lnTo>
                  <a:lnTo>
                    <a:pt x="5" y="90"/>
                  </a:lnTo>
                  <a:lnTo>
                    <a:pt x="5" y="93"/>
                  </a:lnTo>
                  <a:lnTo>
                    <a:pt x="3" y="96"/>
                  </a:lnTo>
                  <a:lnTo>
                    <a:pt x="4" y="99"/>
                  </a:lnTo>
                  <a:lnTo>
                    <a:pt x="3" y="102"/>
                  </a:lnTo>
                  <a:lnTo>
                    <a:pt x="3" y="106"/>
                  </a:lnTo>
                  <a:lnTo>
                    <a:pt x="4" y="109"/>
                  </a:lnTo>
                  <a:lnTo>
                    <a:pt x="2" y="113"/>
                  </a:lnTo>
                  <a:lnTo>
                    <a:pt x="2" y="115"/>
                  </a:lnTo>
                  <a:lnTo>
                    <a:pt x="0" y="118"/>
                  </a:lnTo>
                  <a:lnTo>
                    <a:pt x="1" y="121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1" y="139"/>
                  </a:lnTo>
                  <a:lnTo>
                    <a:pt x="1" y="142"/>
                  </a:lnTo>
                  <a:lnTo>
                    <a:pt x="1" y="145"/>
                  </a:lnTo>
                  <a:lnTo>
                    <a:pt x="1" y="148"/>
                  </a:lnTo>
                  <a:lnTo>
                    <a:pt x="1" y="152"/>
                  </a:lnTo>
                  <a:lnTo>
                    <a:pt x="0" y="154"/>
                  </a:lnTo>
                  <a:lnTo>
                    <a:pt x="1" y="158"/>
                  </a:lnTo>
                  <a:lnTo>
                    <a:pt x="1" y="161"/>
                  </a:lnTo>
                  <a:lnTo>
                    <a:pt x="1" y="163"/>
                  </a:lnTo>
                  <a:lnTo>
                    <a:pt x="2" y="166"/>
                  </a:lnTo>
                  <a:lnTo>
                    <a:pt x="3" y="168"/>
                  </a:lnTo>
                  <a:lnTo>
                    <a:pt x="6" y="170"/>
                  </a:lnTo>
                  <a:lnTo>
                    <a:pt x="7" y="172"/>
                  </a:lnTo>
                  <a:lnTo>
                    <a:pt x="9" y="175"/>
                  </a:lnTo>
                  <a:lnTo>
                    <a:pt x="11" y="178"/>
                  </a:lnTo>
                  <a:lnTo>
                    <a:pt x="13" y="180"/>
                  </a:lnTo>
                  <a:lnTo>
                    <a:pt x="15" y="182"/>
                  </a:lnTo>
                  <a:lnTo>
                    <a:pt x="19" y="184"/>
                  </a:lnTo>
                  <a:lnTo>
                    <a:pt x="21" y="186"/>
                  </a:lnTo>
                  <a:lnTo>
                    <a:pt x="24" y="187"/>
                  </a:lnTo>
                  <a:lnTo>
                    <a:pt x="28" y="189"/>
                  </a:lnTo>
                  <a:lnTo>
                    <a:pt x="31" y="189"/>
                  </a:lnTo>
                  <a:lnTo>
                    <a:pt x="35" y="190"/>
                  </a:lnTo>
                  <a:lnTo>
                    <a:pt x="37" y="191"/>
                  </a:lnTo>
                  <a:lnTo>
                    <a:pt x="41" y="191"/>
                  </a:lnTo>
                  <a:lnTo>
                    <a:pt x="43" y="192"/>
                  </a:lnTo>
                  <a:lnTo>
                    <a:pt x="46" y="191"/>
                  </a:lnTo>
                  <a:lnTo>
                    <a:pt x="49" y="191"/>
                  </a:lnTo>
                  <a:lnTo>
                    <a:pt x="52" y="191"/>
                  </a:lnTo>
                  <a:lnTo>
                    <a:pt x="55" y="191"/>
                  </a:lnTo>
                  <a:lnTo>
                    <a:pt x="58" y="191"/>
                  </a:lnTo>
                  <a:lnTo>
                    <a:pt x="61" y="191"/>
                  </a:lnTo>
                  <a:lnTo>
                    <a:pt x="65" y="191"/>
                  </a:lnTo>
                  <a:lnTo>
                    <a:pt x="68" y="191"/>
                  </a:lnTo>
                  <a:lnTo>
                    <a:pt x="72" y="192"/>
                  </a:lnTo>
                  <a:lnTo>
                    <a:pt x="74" y="191"/>
                  </a:lnTo>
                  <a:lnTo>
                    <a:pt x="77" y="191"/>
                  </a:lnTo>
                  <a:lnTo>
                    <a:pt x="80" y="191"/>
                  </a:lnTo>
                  <a:lnTo>
                    <a:pt x="83" y="190"/>
                  </a:lnTo>
                  <a:lnTo>
                    <a:pt x="85" y="191"/>
                  </a:lnTo>
                  <a:lnTo>
                    <a:pt x="88" y="191"/>
                  </a:lnTo>
                  <a:lnTo>
                    <a:pt x="92" y="192"/>
                  </a:lnTo>
                  <a:lnTo>
                    <a:pt x="95" y="192"/>
                  </a:lnTo>
                  <a:lnTo>
                    <a:pt x="97" y="191"/>
                  </a:lnTo>
                  <a:lnTo>
                    <a:pt x="100" y="191"/>
                  </a:lnTo>
                  <a:lnTo>
                    <a:pt x="103" y="190"/>
                  </a:lnTo>
                  <a:lnTo>
                    <a:pt x="107" y="190"/>
                  </a:lnTo>
                  <a:lnTo>
                    <a:pt x="110" y="188"/>
                  </a:lnTo>
                  <a:lnTo>
                    <a:pt x="113" y="187"/>
                  </a:lnTo>
                  <a:lnTo>
                    <a:pt x="115" y="186"/>
                  </a:lnTo>
                  <a:lnTo>
                    <a:pt x="118" y="184"/>
                  </a:lnTo>
                  <a:lnTo>
                    <a:pt x="121" y="183"/>
                  </a:lnTo>
                  <a:lnTo>
                    <a:pt x="124" y="181"/>
                  </a:lnTo>
                  <a:lnTo>
                    <a:pt x="127" y="180"/>
                  </a:lnTo>
                  <a:lnTo>
                    <a:pt x="129" y="179"/>
                  </a:lnTo>
                  <a:lnTo>
                    <a:pt x="132" y="178"/>
                  </a:lnTo>
                  <a:lnTo>
                    <a:pt x="136" y="176"/>
                  </a:lnTo>
                  <a:lnTo>
                    <a:pt x="138" y="172"/>
                  </a:lnTo>
                  <a:lnTo>
                    <a:pt x="140" y="172"/>
                  </a:lnTo>
                  <a:lnTo>
                    <a:pt x="144" y="170"/>
                  </a:lnTo>
                  <a:lnTo>
                    <a:pt x="146" y="168"/>
                  </a:lnTo>
                  <a:lnTo>
                    <a:pt x="149" y="166"/>
                  </a:lnTo>
                  <a:lnTo>
                    <a:pt x="152" y="165"/>
                  </a:lnTo>
                  <a:lnTo>
                    <a:pt x="155" y="164"/>
                  </a:lnTo>
                  <a:lnTo>
                    <a:pt x="158" y="162"/>
                  </a:lnTo>
                  <a:lnTo>
                    <a:pt x="161" y="161"/>
                  </a:lnTo>
                  <a:lnTo>
                    <a:pt x="163" y="158"/>
                  </a:lnTo>
                  <a:lnTo>
                    <a:pt x="166" y="158"/>
                  </a:lnTo>
                  <a:lnTo>
                    <a:pt x="170" y="156"/>
                  </a:lnTo>
                  <a:lnTo>
                    <a:pt x="173" y="155"/>
                  </a:lnTo>
                  <a:lnTo>
                    <a:pt x="175" y="153"/>
                  </a:lnTo>
                  <a:lnTo>
                    <a:pt x="179" y="151"/>
                  </a:lnTo>
                  <a:lnTo>
                    <a:pt x="182" y="149"/>
                  </a:lnTo>
                  <a:lnTo>
                    <a:pt x="185" y="145"/>
                  </a:lnTo>
                  <a:lnTo>
                    <a:pt x="187" y="144"/>
                  </a:lnTo>
                  <a:lnTo>
                    <a:pt x="189" y="141"/>
                  </a:lnTo>
                  <a:lnTo>
                    <a:pt x="192" y="138"/>
                  </a:lnTo>
                  <a:lnTo>
                    <a:pt x="194" y="135"/>
                  </a:lnTo>
                  <a:lnTo>
                    <a:pt x="195" y="132"/>
                  </a:lnTo>
                  <a:lnTo>
                    <a:pt x="196" y="129"/>
                  </a:lnTo>
                  <a:lnTo>
                    <a:pt x="198" y="125"/>
                  </a:lnTo>
                  <a:lnTo>
                    <a:pt x="201" y="124"/>
                  </a:lnTo>
                  <a:lnTo>
                    <a:pt x="204" y="120"/>
                  </a:lnTo>
                  <a:lnTo>
                    <a:pt x="206" y="119"/>
                  </a:lnTo>
                  <a:lnTo>
                    <a:pt x="210" y="116"/>
                  </a:lnTo>
                  <a:lnTo>
                    <a:pt x="212" y="114"/>
                  </a:lnTo>
                  <a:lnTo>
                    <a:pt x="215" y="112"/>
                  </a:lnTo>
                  <a:lnTo>
                    <a:pt x="216" y="109"/>
                  </a:lnTo>
                  <a:lnTo>
                    <a:pt x="219" y="109"/>
                  </a:lnTo>
                  <a:lnTo>
                    <a:pt x="221" y="106"/>
                  </a:lnTo>
                  <a:lnTo>
                    <a:pt x="224" y="104"/>
                  </a:lnTo>
                  <a:lnTo>
                    <a:pt x="227" y="101"/>
                  </a:lnTo>
                  <a:lnTo>
                    <a:pt x="229" y="97"/>
                  </a:lnTo>
                  <a:lnTo>
                    <a:pt x="227" y="95"/>
                  </a:lnTo>
                  <a:lnTo>
                    <a:pt x="228" y="92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107"/>
            <p:cNvSpPr>
              <a:spLocks/>
            </p:cNvSpPr>
            <p:nvPr/>
          </p:nvSpPr>
          <p:spPr bwMode="auto">
            <a:xfrm>
              <a:off x="4197" y="1216"/>
              <a:ext cx="74" cy="108"/>
            </a:xfrm>
            <a:custGeom>
              <a:avLst/>
              <a:gdLst>
                <a:gd name="T0" fmla="*/ 69 w 60"/>
                <a:gd name="T1" fmla="*/ 38 h 88"/>
                <a:gd name="T2" fmla="*/ 65 w 60"/>
                <a:gd name="T3" fmla="*/ 32 h 88"/>
                <a:gd name="T4" fmla="*/ 56 w 60"/>
                <a:gd name="T5" fmla="*/ 31 h 88"/>
                <a:gd name="T6" fmla="*/ 53 w 60"/>
                <a:gd name="T7" fmla="*/ 23 h 88"/>
                <a:gd name="T8" fmla="*/ 51 w 60"/>
                <a:gd name="T9" fmla="*/ 14 h 88"/>
                <a:gd name="T10" fmla="*/ 47 w 60"/>
                <a:gd name="T11" fmla="*/ 9 h 88"/>
                <a:gd name="T12" fmla="*/ 37 w 60"/>
                <a:gd name="T13" fmla="*/ 6 h 88"/>
                <a:gd name="T14" fmla="*/ 28 w 60"/>
                <a:gd name="T15" fmla="*/ 4 h 88"/>
                <a:gd name="T16" fmla="*/ 22 w 60"/>
                <a:gd name="T17" fmla="*/ 0 h 88"/>
                <a:gd name="T18" fmla="*/ 17 w 60"/>
                <a:gd name="T19" fmla="*/ 6 h 88"/>
                <a:gd name="T20" fmla="*/ 17 w 60"/>
                <a:gd name="T21" fmla="*/ 15 h 88"/>
                <a:gd name="T22" fmla="*/ 17 w 60"/>
                <a:gd name="T23" fmla="*/ 21 h 88"/>
                <a:gd name="T24" fmla="*/ 14 w 60"/>
                <a:gd name="T25" fmla="*/ 31 h 88"/>
                <a:gd name="T26" fmla="*/ 6 w 60"/>
                <a:gd name="T27" fmla="*/ 34 h 88"/>
                <a:gd name="T28" fmla="*/ 9 w 60"/>
                <a:gd name="T29" fmla="*/ 42 h 88"/>
                <a:gd name="T30" fmla="*/ 14 w 60"/>
                <a:gd name="T31" fmla="*/ 47 h 88"/>
                <a:gd name="T32" fmla="*/ 2 w 60"/>
                <a:gd name="T33" fmla="*/ 54 h 88"/>
                <a:gd name="T34" fmla="*/ 0 w 60"/>
                <a:gd name="T35" fmla="*/ 65 h 88"/>
                <a:gd name="T36" fmla="*/ 10 w 60"/>
                <a:gd name="T37" fmla="*/ 72 h 88"/>
                <a:gd name="T38" fmla="*/ 17 w 60"/>
                <a:gd name="T39" fmla="*/ 74 h 88"/>
                <a:gd name="T40" fmla="*/ 19 w 60"/>
                <a:gd name="T41" fmla="*/ 81 h 88"/>
                <a:gd name="T42" fmla="*/ 19 w 60"/>
                <a:gd name="T43" fmla="*/ 90 h 88"/>
                <a:gd name="T44" fmla="*/ 25 w 60"/>
                <a:gd name="T45" fmla="*/ 97 h 88"/>
                <a:gd name="T46" fmla="*/ 35 w 60"/>
                <a:gd name="T47" fmla="*/ 97 h 88"/>
                <a:gd name="T48" fmla="*/ 43 w 60"/>
                <a:gd name="T49" fmla="*/ 99 h 88"/>
                <a:gd name="T50" fmla="*/ 53 w 60"/>
                <a:gd name="T51" fmla="*/ 103 h 88"/>
                <a:gd name="T52" fmla="*/ 56 w 60"/>
                <a:gd name="T53" fmla="*/ 104 h 88"/>
                <a:gd name="T54" fmla="*/ 58 w 60"/>
                <a:gd name="T55" fmla="*/ 96 h 88"/>
                <a:gd name="T56" fmla="*/ 53 w 60"/>
                <a:gd name="T57" fmla="*/ 90 h 88"/>
                <a:gd name="T58" fmla="*/ 49 w 60"/>
                <a:gd name="T59" fmla="*/ 82 h 88"/>
                <a:gd name="T60" fmla="*/ 46 w 60"/>
                <a:gd name="T61" fmla="*/ 79 h 88"/>
                <a:gd name="T62" fmla="*/ 36 w 60"/>
                <a:gd name="T63" fmla="*/ 77 h 88"/>
                <a:gd name="T64" fmla="*/ 30 w 60"/>
                <a:gd name="T65" fmla="*/ 72 h 88"/>
                <a:gd name="T66" fmla="*/ 31 w 60"/>
                <a:gd name="T67" fmla="*/ 63 h 88"/>
                <a:gd name="T68" fmla="*/ 41 w 60"/>
                <a:gd name="T69" fmla="*/ 60 h 88"/>
                <a:gd name="T70" fmla="*/ 52 w 60"/>
                <a:gd name="T71" fmla="*/ 59 h 88"/>
                <a:gd name="T72" fmla="*/ 59 w 60"/>
                <a:gd name="T73" fmla="*/ 58 h 88"/>
                <a:gd name="T74" fmla="*/ 62 w 60"/>
                <a:gd name="T75" fmla="*/ 52 h 88"/>
                <a:gd name="T76" fmla="*/ 56 w 60"/>
                <a:gd name="T77" fmla="*/ 58 h 88"/>
                <a:gd name="T78" fmla="*/ 53 w 60"/>
                <a:gd name="T79" fmla="*/ 63 h 88"/>
                <a:gd name="T80" fmla="*/ 54 w 60"/>
                <a:gd name="T81" fmla="*/ 69 h 88"/>
                <a:gd name="T82" fmla="*/ 48 w 60"/>
                <a:gd name="T83" fmla="*/ 80 h 88"/>
                <a:gd name="T84" fmla="*/ 42 w 60"/>
                <a:gd name="T85" fmla="*/ 82 h 88"/>
                <a:gd name="T86" fmla="*/ 38 w 60"/>
                <a:gd name="T87" fmla="*/ 81 h 88"/>
                <a:gd name="T88" fmla="*/ 41 w 60"/>
                <a:gd name="T89" fmla="*/ 74 h 88"/>
                <a:gd name="T90" fmla="*/ 47 w 60"/>
                <a:gd name="T91" fmla="*/ 72 h 88"/>
                <a:gd name="T92" fmla="*/ 56 w 60"/>
                <a:gd name="T93" fmla="*/ 70 h 88"/>
                <a:gd name="T94" fmla="*/ 59 w 60"/>
                <a:gd name="T95" fmla="*/ 64 h 88"/>
                <a:gd name="T96" fmla="*/ 64 w 60"/>
                <a:gd name="T97" fmla="*/ 58 h 88"/>
                <a:gd name="T98" fmla="*/ 68 w 60"/>
                <a:gd name="T99" fmla="*/ 52 h 88"/>
                <a:gd name="T100" fmla="*/ 65 w 60"/>
                <a:gd name="T101" fmla="*/ 45 h 88"/>
                <a:gd name="T102" fmla="*/ 72 w 60"/>
                <a:gd name="T103" fmla="*/ 43 h 88"/>
                <a:gd name="T104" fmla="*/ 70 w 60"/>
                <a:gd name="T105" fmla="*/ 36 h 88"/>
                <a:gd name="T106" fmla="*/ 54 w 60"/>
                <a:gd name="T107" fmla="*/ 33 h 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"/>
                <a:gd name="T163" fmla="*/ 0 h 88"/>
                <a:gd name="T164" fmla="*/ 60 w 60"/>
                <a:gd name="T165" fmla="*/ 88 h 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" h="88">
                  <a:moveTo>
                    <a:pt x="44" y="27"/>
                  </a:moveTo>
                  <a:lnTo>
                    <a:pt x="56" y="31"/>
                  </a:lnTo>
                  <a:lnTo>
                    <a:pt x="56" y="28"/>
                  </a:lnTo>
                  <a:lnTo>
                    <a:pt x="53" y="26"/>
                  </a:lnTo>
                  <a:lnTo>
                    <a:pt x="48" y="26"/>
                  </a:lnTo>
                  <a:lnTo>
                    <a:pt x="45" y="25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2" y="15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38" y="7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4" y="5"/>
                  </a:lnTo>
                  <a:lnTo>
                    <a:pt x="13" y="9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8" y="27"/>
                  </a:lnTo>
                  <a:lnTo>
                    <a:pt x="5" y="28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9" y="36"/>
                  </a:lnTo>
                  <a:lnTo>
                    <a:pt x="11" y="38"/>
                  </a:lnTo>
                  <a:lnTo>
                    <a:pt x="5" y="42"/>
                  </a:lnTo>
                  <a:lnTo>
                    <a:pt x="2" y="44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3" y="58"/>
                  </a:lnTo>
                  <a:lnTo>
                    <a:pt x="8" y="59"/>
                  </a:lnTo>
                  <a:lnTo>
                    <a:pt x="11" y="60"/>
                  </a:lnTo>
                  <a:lnTo>
                    <a:pt x="14" y="60"/>
                  </a:lnTo>
                  <a:lnTo>
                    <a:pt x="15" y="64"/>
                  </a:lnTo>
                  <a:lnTo>
                    <a:pt x="15" y="66"/>
                  </a:lnTo>
                  <a:lnTo>
                    <a:pt x="15" y="70"/>
                  </a:lnTo>
                  <a:lnTo>
                    <a:pt x="15" y="73"/>
                  </a:lnTo>
                  <a:lnTo>
                    <a:pt x="16" y="77"/>
                  </a:lnTo>
                  <a:lnTo>
                    <a:pt x="20" y="79"/>
                  </a:lnTo>
                  <a:lnTo>
                    <a:pt x="25" y="80"/>
                  </a:lnTo>
                  <a:lnTo>
                    <a:pt x="28" y="79"/>
                  </a:lnTo>
                  <a:lnTo>
                    <a:pt x="31" y="80"/>
                  </a:lnTo>
                  <a:lnTo>
                    <a:pt x="35" y="81"/>
                  </a:lnTo>
                  <a:lnTo>
                    <a:pt x="39" y="82"/>
                  </a:lnTo>
                  <a:lnTo>
                    <a:pt x="43" y="84"/>
                  </a:lnTo>
                  <a:lnTo>
                    <a:pt x="44" y="87"/>
                  </a:lnTo>
                  <a:lnTo>
                    <a:pt x="45" y="85"/>
                  </a:lnTo>
                  <a:lnTo>
                    <a:pt x="46" y="82"/>
                  </a:lnTo>
                  <a:lnTo>
                    <a:pt x="47" y="78"/>
                  </a:lnTo>
                  <a:lnTo>
                    <a:pt x="46" y="76"/>
                  </a:lnTo>
                  <a:lnTo>
                    <a:pt x="43" y="73"/>
                  </a:lnTo>
                  <a:lnTo>
                    <a:pt x="41" y="70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37" y="64"/>
                  </a:lnTo>
                  <a:lnTo>
                    <a:pt x="32" y="64"/>
                  </a:lnTo>
                  <a:lnTo>
                    <a:pt x="29" y="63"/>
                  </a:lnTo>
                  <a:lnTo>
                    <a:pt x="26" y="62"/>
                  </a:lnTo>
                  <a:lnTo>
                    <a:pt x="24" y="59"/>
                  </a:lnTo>
                  <a:lnTo>
                    <a:pt x="24" y="55"/>
                  </a:lnTo>
                  <a:lnTo>
                    <a:pt x="25" y="51"/>
                  </a:lnTo>
                  <a:lnTo>
                    <a:pt x="29" y="50"/>
                  </a:lnTo>
                  <a:lnTo>
                    <a:pt x="33" y="49"/>
                  </a:lnTo>
                  <a:lnTo>
                    <a:pt x="39" y="48"/>
                  </a:lnTo>
                  <a:lnTo>
                    <a:pt x="42" y="48"/>
                  </a:lnTo>
                  <a:lnTo>
                    <a:pt x="45" y="47"/>
                  </a:lnTo>
                  <a:lnTo>
                    <a:pt x="48" y="47"/>
                  </a:lnTo>
                  <a:lnTo>
                    <a:pt x="51" y="45"/>
                  </a:lnTo>
                  <a:lnTo>
                    <a:pt x="50" y="42"/>
                  </a:lnTo>
                  <a:lnTo>
                    <a:pt x="47" y="46"/>
                  </a:lnTo>
                  <a:lnTo>
                    <a:pt x="45" y="47"/>
                  </a:lnTo>
                  <a:lnTo>
                    <a:pt x="42" y="48"/>
                  </a:lnTo>
                  <a:lnTo>
                    <a:pt x="43" y="51"/>
                  </a:lnTo>
                  <a:lnTo>
                    <a:pt x="44" y="54"/>
                  </a:lnTo>
                  <a:lnTo>
                    <a:pt x="44" y="56"/>
                  </a:lnTo>
                  <a:lnTo>
                    <a:pt x="41" y="60"/>
                  </a:lnTo>
                  <a:lnTo>
                    <a:pt x="39" y="65"/>
                  </a:lnTo>
                  <a:lnTo>
                    <a:pt x="37" y="67"/>
                  </a:lnTo>
                  <a:lnTo>
                    <a:pt x="34" y="67"/>
                  </a:lnTo>
                  <a:lnTo>
                    <a:pt x="31" y="69"/>
                  </a:lnTo>
                  <a:lnTo>
                    <a:pt x="31" y="66"/>
                  </a:lnTo>
                  <a:lnTo>
                    <a:pt x="31" y="63"/>
                  </a:lnTo>
                  <a:lnTo>
                    <a:pt x="33" y="60"/>
                  </a:lnTo>
                  <a:lnTo>
                    <a:pt x="35" y="59"/>
                  </a:lnTo>
                  <a:lnTo>
                    <a:pt x="38" y="59"/>
                  </a:lnTo>
                  <a:lnTo>
                    <a:pt x="43" y="58"/>
                  </a:lnTo>
                  <a:lnTo>
                    <a:pt x="45" y="57"/>
                  </a:lnTo>
                  <a:lnTo>
                    <a:pt x="47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52" y="47"/>
                  </a:lnTo>
                  <a:lnTo>
                    <a:pt x="55" y="46"/>
                  </a:lnTo>
                  <a:lnTo>
                    <a:pt x="55" y="42"/>
                  </a:lnTo>
                  <a:lnTo>
                    <a:pt x="54" y="40"/>
                  </a:lnTo>
                  <a:lnTo>
                    <a:pt x="53" y="37"/>
                  </a:lnTo>
                  <a:lnTo>
                    <a:pt x="55" y="36"/>
                  </a:lnTo>
                  <a:lnTo>
                    <a:pt x="58" y="35"/>
                  </a:lnTo>
                  <a:lnTo>
                    <a:pt x="59" y="32"/>
                  </a:lnTo>
                  <a:lnTo>
                    <a:pt x="57" y="29"/>
                  </a:lnTo>
                  <a:lnTo>
                    <a:pt x="55" y="27"/>
                  </a:lnTo>
                  <a:lnTo>
                    <a:pt x="44" y="27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108"/>
            <p:cNvSpPr>
              <a:spLocks/>
            </p:cNvSpPr>
            <p:nvPr/>
          </p:nvSpPr>
          <p:spPr bwMode="auto">
            <a:xfrm>
              <a:off x="4233" y="1148"/>
              <a:ext cx="21" cy="30"/>
            </a:xfrm>
            <a:custGeom>
              <a:avLst/>
              <a:gdLst>
                <a:gd name="T0" fmla="*/ 6 w 17"/>
                <a:gd name="T1" fmla="*/ 13 h 24"/>
                <a:gd name="T2" fmla="*/ 17 w 17"/>
                <a:gd name="T3" fmla="*/ 0 h 24"/>
                <a:gd name="T4" fmla="*/ 15 w 17"/>
                <a:gd name="T5" fmla="*/ 1 h 24"/>
                <a:gd name="T6" fmla="*/ 15 w 17"/>
                <a:gd name="T7" fmla="*/ 5 h 24"/>
                <a:gd name="T8" fmla="*/ 14 w 17"/>
                <a:gd name="T9" fmla="*/ 10 h 24"/>
                <a:gd name="T10" fmla="*/ 15 w 17"/>
                <a:gd name="T11" fmla="*/ 13 h 24"/>
                <a:gd name="T12" fmla="*/ 15 w 17"/>
                <a:gd name="T13" fmla="*/ 17 h 24"/>
                <a:gd name="T14" fmla="*/ 16 w 17"/>
                <a:gd name="T15" fmla="*/ 21 h 24"/>
                <a:gd name="T16" fmla="*/ 12 w 17"/>
                <a:gd name="T17" fmla="*/ 25 h 24"/>
                <a:gd name="T18" fmla="*/ 12 w 17"/>
                <a:gd name="T19" fmla="*/ 29 h 24"/>
                <a:gd name="T20" fmla="*/ 6 w 17"/>
                <a:gd name="T21" fmla="*/ 25 h 24"/>
                <a:gd name="T22" fmla="*/ 1 w 17"/>
                <a:gd name="T23" fmla="*/ 23 h 24"/>
                <a:gd name="T24" fmla="*/ 0 w 17"/>
                <a:gd name="T25" fmla="*/ 20 h 24"/>
                <a:gd name="T26" fmla="*/ 0 w 17"/>
                <a:gd name="T27" fmla="*/ 15 h 24"/>
                <a:gd name="T28" fmla="*/ 4 w 17"/>
                <a:gd name="T29" fmla="*/ 11 h 24"/>
                <a:gd name="T30" fmla="*/ 7 w 17"/>
                <a:gd name="T31" fmla="*/ 9 h 24"/>
                <a:gd name="T32" fmla="*/ 10 w 17"/>
                <a:gd name="T33" fmla="*/ 5 h 24"/>
                <a:gd name="T34" fmla="*/ 12 w 17"/>
                <a:gd name="T35" fmla="*/ 0 h 24"/>
                <a:gd name="T36" fmla="*/ 16 w 17"/>
                <a:gd name="T37" fmla="*/ 0 h 24"/>
                <a:gd name="T38" fmla="*/ 16 w 17"/>
                <a:gd name="T39" fmla="*/ 4 h 24"/>
                <a:gd name="T40" fmla="*/ 19 w 17"/>
                <a:gd name="T41" fmla="*/ 8 h 24"/>
                <a:gd name="T42" fmla="*/ 19 w 17"/>
                <a:gd name="T43" fmla="*/ 10 h 24"/>
                <a:gd name="T44" fmla="*/ 20 w 17"/>
                <a:gd name="T45" fmla="*/ 15 h 24"/>
                <a:gd name="T46" fmla="*/ 16 w 17"/>
                <a:gd name="T47" fmla="*/ 17 h 24"/>
                <a:gd name="T48" fmla="*/ 16 w 17"/>
                <a:gd name="T49" fmla="*/ 21 h 24"/>
                <a:gd name="T50" fmla="*/ 17 w 17"/>
                <a:gd name="T51" fmla="*/ 25 h 24"/>
                <a:gd name="T52" fmla="*/ 14 w 17"/>
                <a:gd name="T53" fmla="*/ 28 h 24"/>
                <a:gd name="T54" fmla="*/ 11 w 17"/>
                <a:gd name="T55" fmla="*/ 28 h 24"/>
                <a:gd name="T56" fmla="*/ 6 w 17"/>
                <a:gd name="T57" fmla="*/ 13 h 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"/>
                <a:gd name="T88" fmla="*/ 0 h 24"/>
                <a:gd name="T89" fmla="*/ 17 w 17"/>
                <a:gd name="T90" fmla="*/ 24 h 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" h="24">
                  <a:moveTo>
                    <a:pt x="5" y="10"/>
                  </a:moveTo>
                  <a:lnTo>
                    <a:pt x="14" y="0"/>
                  </a:lnTo>
                  <a:lnTo>
                    <a:pt x="12" y="1"/>
                  </a:lnTo>
                  <a:lnTo>
                    <a:pt x="12" y="4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3" y="17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5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3" y="9"/>
                  </a:lnTo>
                  <a:lnTo>
                    <a:pt x="6" y="7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4" y="20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5" y="1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109"/>
            <p:cNvSpPr>
              <a:spLocks/>
            </p:cNvSpPr>
            <p:nvPr/>
          </p:nvSpPr>
          <p:spPr bwMode="auto">
            <a:xfrm>
              <a:off x="4276" y="1204"/>
              <a:ext cx="31" cy="32"/>
            </a:xfrm>
            <a:custGeom>
              <a:avLst/>
              <a:gdLst>
                <a:gd name="T0" fmla="*/ 29 w 25"/>
                <a:gd name="T1" fmla="*/ 9 h 26"/>
                <a:gd name="T2" fmla="*/ 19 w 25"/>
                <a:gd name="T3" fmla="*/ 2 h 26"/>
                <a:gd name="T4" fmla="*/ 14 w 25"/>
                <a:gd name="T5" fmla="*/ 0 h 26"/>
                <a:gd name="T6" fmla="*/ 9 w 25"/>
                <a:gd name="T7" fmla="*/ 0 h 26"/>
                <a:gd name="T8" fmla="*/ 5 w 25"/>
                <a:gd name="T9" fmla="*/ 0 h 26"/>
                <a:gd name="T10" fmla="*/ 4 w 25"/>
                <a:gd name="T11" fmla="*/ 4 h 26"/>
                <a:gd name="T12" fmla="*/ 0 w 25"/>
                <a:gd name="T13" fmla="*/ 9 h 26"/>
                <a:gd name="T14" fmla="*/ 1 w 25"/>
                <a:gd name="T15" fmla="*/ 12 h 26"/>
                <a:gd name="T16" fmla="*/ 4 w 25"/>
                <a:gd name="T17" fmla="*/ 15 h 26"/>
                <a:gd name="T18" fmla="*/ 6 w 25"/>
                <a:gd name="T19" fmla="*/ 17 h 26"/>
                <a:gd name="T20" fmla="*/ 7 w 25"/>
                <a:gd name="T21" fmla="*/ 21 h 26"/>
                <a:gd name="T22" fmla="*/ 7 w 25"/>
                <a:gd name="T23" fmla="*/ 26 h 26"/>
                <a:gd name="T24" fmla="*/ 11 w 25"/>
                <a:gd name="T25" fmla="*/ 25 h 26"/>
                <a:gd name="T26" fmla="*/ 14 w 25"/>
                <a:gd name="T27" fmla="*/ 28 h 26"/>
                <a:gd name="T28" fmla="*/ 17 w 25"/>
                <a:gd name="T29" fmla="*/ 31 h 26"/>
                <a:gd name="T30" fmla="*/ 21 w 25"/>
                <a:gd name="T31" fmla="*/ 30 h 26"/>
                <a:gd name="T32" fmla="*/ 20 w 25"/>
                <a:gd name="T33" fmla="*/ 26 h 26"/>
                <a:gd name="T34" fmla="*/ 20 w 25"/>
                <a:gd name="T35" fmla="*/ 22 h 26"/>
                <a:gd name="T36" fmla="*/ 21 w 25"/>
                <a:gd name="T37" fmla="*/ 18 h 26"/>
                <a:gd name="T38" fmla="*/ 22 w 25"/>
                <a:gd name="T39" fmla="*/ 15 h 26"/>
                <a:gd name="T40" fmla="*/ 26 w 25"/>
                <a:gd name="T41" fmla="*/ 14 h 26"/>
                <a:gd name="T42" fmla="*/ 30 w 25"/>
                <a:gd name="T43" fmla="*/ 12 h 26"/>
                <a:gd name="T44" fmla="*/ 29 w 25"/>
                <a:gd name="T45" fmla="*/ 9 h 26"/>
                <a:gd name="T46" fmla="*/ 29 w 25"/>
                <a:gd name="T47" fmla="*/ 9 h 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26"/>
                <a:gd name="T74" fmla="*/ 25 w 25"/>
                <a:gd name="T75" fmla="*/ 26 h 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26">
                  <a:moveTo>
                    <a:pt x="23" y="7"/>
                  </a:moveTo>
                  <a:lnTo>
                    <a:pt x="15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9" y="20"/>
                  </a:lnTo>
                  <a:lnTo>
                    <a:pt x="11" y="23"/>
                  </a:lnTo>
                  <a:lnTo>
                    <a:pt x="14" y="25"/>
                  </a:lnTo>
                  <a:lnTo>
                    <a:pt x="17" y="24"/>
                  </a:lnTo>
                  <a:lnTo>
                    <a:pt x="16" y="21"/>
                  </a:lnTo>
                  <a:lnTo>
                    <a:pt x="16" y="18"/>
                  </a:lnTo>
                  <a:lnTo>
                    <a:pt x="17" y="15"/>
                  </a:lnTo>
                  <a:lnTo>
                    <a:pt x="18" y="12"/>
                  </a:lnTo>
                  <a:lnTo>
                    <a:pt x="21" y="11"/>
                  </a:lnTo>
                  <a:lnTo>
                    <a:pt x="24" y="10"/>
                  </a:lnTo>
                  <a:lnTo>
                    <a:pt x="23" y="7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110"/>
            <p:cNvSpPr>
              <a:spLocks/>
            </p:cNvSpPr>
            <p:nvPr/>
          </p:nvSpPr>
          <p:spPr bwMode="auto">
            <a:xfrm>
              <a:off x="3775" y="125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111"/>
            <p:cNvSpPr>
              <a:spLocks/>
            </p:cNvSpPr>
            <p:nvPr/>
          </p:nvSpPr>
          <p:spPr bwMode="auto">
            <a:xfrm>
              <a:off x="3309" y="648"/>
              <a:ext cx="807" cy="792"/>
            </a:xfrm>
            <a:custGeom>
              <a:avLst/>
              <a:gdLst>
                <a:gd name="T0" fmla="*/ 665 w 655"/>
                <a:gd name="T1" fmla="*/ 403 h 643"/>
                <a:gd name="T2" fmla="*/ 610 w 655"/>
                <a:gd name="T3" fmla="*/ 425 h 643"/>
                <a:gd name="T4" fmla="*/ 551 w 655"/>
                <a:gd name="T5" fmla="*/ 421 h 643"/>
                <a:gd name="T6" fmla="*/ 514 w 655"/>
                <a:gd name="T7" fmla="*/ 384 h 643"/>
                <a:gd name="T8" fmla="*/ 466 w 655"/>
                <a:gd name="T9" fmla="*/ 355 h 643"/>
                <a:gd name="T10" fmla="*/ 421 w 655"/>
                <a:gd name="T11" fmla="*/ 351 h 643"/>
                <a:gd name="T12" fmla="*/ 384 w 655"/>
                <a:gd name="T13" fmla="*/ 307 h 643"/>
                <a:gd name="T14" fmla="*/ 340 w 655"/>
                <a:gd name="T15" fmla="*/ 314 h 643"/>
                <a:gd name="T16" fmla="*/ 281 w 655"/>
                <a:gd name="T17" fmla="*/ 303 h 643"/>
                <a:gd name="T18" fmla="*/ 266 w 655"/>
                <a:gd name="T19" fmla="*/ 255 h 643"/>
                <a:gd name="T20" fmla="*/ 225 w 655"/>
                <a:gd name="T21" fmla="*/ 196 h 643"/>
                <a:gd name="T22" fmla="*/ 185 w 655"/>
                <a:gd name="T23" fmla="*/ 155 h 643"/>
                <a:gd name="T24" fmla="*/ 177 w 655"/>
                <a:gd name="T25" fmla="*/ 92 h 643"/>
                <a:gd name="T26" fmla="*/ 170 w 655"/>
                <a:gd name="T27" fmla="*/ 30 h 643"/>
                <a:gd name="T28" fmla="*/ 133 w 655"/>
                <a:gd name="T29" fmla="*/ 0 h 643"/>
                <a:gd name="T30" fmla="*/ 96 w 655"/>
                <a:gd name="T31" fmla="*/ 37 h 643"/>
                <a:gd name="T32" fmla="*/ 48 w 655"/>
                <a:gd name="T33" fmla="*/ 63 h 643"/>
                <a:gd name="T34" fmla="*/ 44 w 655"/>
                <a:gd name="T35" fmla="*/ 115 h 643"/>
                <a:gd name="T36" fmla="*/ 41 w 655"/>
                <a:gd name="T37" fmla="*/ 174 h 643"/>
                <a:gd name="T38" fmla="*/ 4 w 655"/>
                <a:gd name="T39" fmla="*/ 222 h 643"/>
                <a:gd name="T40" fmla="*/ 37 w 655"/>
                <a:gd name="T41" fmla="*/ 277 h 643"/>
                <a:gd name="T42" fmla="*/ 63 w 655"/>
                <a:gd name="T43" fmla="*/ 329 h 643"/>
                <a:gd name="T44" fmla="*/ 67 w 655"/>
                <a:gd name="T45" fmla="*/ 384 h 643"/>
                <a:gd name="T46" fmla="*/ 37 w 655"/>
                <a:gd name="T47" fmla="*/ 429 h 643"/>
                <a:gd name="T48" fmla="*/ 37 w 655"/>
                <a:gd name="T49" fmla="*/ 480 h 643"/>
                <a:gd name="T50" fmla="*/ 37 w 655"/>
                <a:gd name="T51" fmla="*/ 525 h 643"/>
                <a:gd name="T52" fmla="*/ 26 w 655"/>
                <a:gd name="T53" fmla="*/ 580 h 643"/>
                <a:gd name="T54" fmla="*/ 7 w 655"/>
                <a:gd name="T55" fmla="*/ 643 h 643"/>
                <a:gd name="T56" fmla="*/ 11 w 655"/>
                <a:gd name="T57" fmla="*/ 706 h 643"/>
                <a:gd name="T58" fmla="*/ 59 w 655"/>
                <a:gd name="T59" fmla="*/ 746 h 643"/>
                <a:gd name="T60" fmla="*/ 92 w 655"/>
                <a:gd name="T61" fmla="*/ 787 h 643"/>
                <a:gd name="T62" fmla="*/ 129 w 655"/>
                <a:gd name="T63" fmla="*/ 761 h 643"/>
                <a:gd name="T64" fmla="*/ 170 w 655"/>
                <a:gd name="T65" fmla="*/ 732 h 643"/>
                <a:gd name="T66" fmla="*/ 214 w 655"/>
                <a:gd name="T67" fmla="*/ 761 h 643"/>
                <a:gd name="T68" fmla="*/ 259 w 655"/>
                <a:gd name="T69" fmla="*/ 772 h 643"/>
                <a:gd name="T70" fmla="*/ 292 w 655"/>
                <a:gd name="T71" fmla="*/ 721 h 643"/>
                <a:gd name="T72" fmla="*/ 333 w 655"/>
                <a:gd name="T73" fmla="*/ 673 h 643"/>
                <a:gd name="T74" fmla="*/ 384 w 655"/>
                <a:gd name="T75" fmla="*/ 676 h 643"/>
                <a:gd name="T76" fmla="*/ 440 w 655"/>
                <a:gd name="T77" fmla="*/ 728 h 643"/>
                <a:gd name="T78" fmla="*/ 492 w 655"/>
                <a:gd name="T79" fmla="*/ 735 h 643"/>
                <a:gd name="T80" fmla="*/ 525 w 655"/>
                <a:gd name="T81" fmla="*/ 698 h 643"/>
                <a:gd name="T82" fmla="*/ 569 w 655"/>
                <a:gd name="T83" fmla="*/ 724 h 643"/>
                <a:gd name="T84" fmla="*/ 625 w 655"/>
                <a:gd name="T85" fmla="*/ 772 h 643"/>
                <a:gd name="T86" fmla="*/ 662 w 655"/>
                <a:gd name="T87" fmla="*/ 769 h 643"/>
                <a:gd name="T88" fmla="*/ 662 w 655"/>
                <a:gd name="T89" fmla="*/ 717 h 643"/>
                <a:gd name="T90" fmla="*/ 636 w 655"/>
                <a:gd name="T91" fmla="*/ 665 h 643"/>
                <a:gd name="T92" fmla="*/ 628 w 655"/>
                <a:gd name="T93" fmla="*/ 613 h 643"/>
                <a:gd name="T94" fmla="*/ 662 w 655"/>
                <a:gd name="T95" fmla="*/ 569 h 643"/>
                <a:gd name="T96" fmla="*/ 699 w 655"/>
                <a:gd name="T97" fmla="*/ 517 h 643"/>
                <a:gd name="T98" fmla="*/ 732 w 655"/>
                <a:gd name="T99" fmla="*/ 466 h 643"/>
                <a:gd name="T100" fmla="*/ 750 w 655"/>
                <a:gd name="T101" fmla="*/ 418 h 643"/>
                <a:gd name="T102" fmla="*/ 780 w 655"/>
                <a:gd name="T103" fmla="*/ 370 h 643"/>
                <a:gd name="T104" fmla="*/ 806 w 655"/>
                <a:gd name="T105" fmla="*/ 321 h 643"/>
                <a:gd name="T106" fmla="*/ 754 w 655"/>
                <a:gd name="T107" fmla="*/ 340 h 643"/>
                <a:gd name="T108" fmla="*/ 728 w 655"/>
                <a:gd name="T109" fmla="*/ 384 h 643"/>
                <a:gd name="T110" fmla="*/ 702 w 655"/>
                <a:gd name="T111" fmla="*/ 399 h 6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55"/>
                <a:gd name="T169" fmla="*/ 0 h 643"/>
                <a:gd name="T170" fmla="*/ 655 w 655"/>
                <a:gd name="T171" fmla="*/ 643 h 6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55" h="643">
                  <a:moveTo>
                    <a:pt x="570" y="324"/>
                  </a:moveTo>
                  <a:lnTo>
                    <a:pt x="561" y="321"/>
                  </a:lnTo>
                  <a:lnTo>
                    <a:pt x="549" y="324"/>
                  </a:lnTo>
                  <a:lnTo>
                    <a:pt x="540" y="327"/>
                  </a:lnTo>
                  <a:lnTo>
                    <a:pt x="528" y="333"/>
                  </a:lnTo>
                  <a:lnTo>
                    <a:pt x="516" y="336"/>
                  </a:lnTo>
                  <a:lnTo>
                    <a:pt x="504" y="342"/>
                  </a:lnTo>
                  <a:lnTo>
                    <a:pt x="495" y="345"/>
                  </a:lnTo>
                  <a:lnTo>
                    <a:pt x="480" y="345"/>
                  </a:lnTo>
                  <a:lnTo>
                    <a:pt x="468" y="345"/>
                  </a:lnTo>
                  <a:lnTo>
                    <a:pt x="456" y="345"/>
                  </a:lnTo>
                  <a:lnTo>
                    <a:pt x="447" y="342"/>
                  </a:lnTo>
                  <a:lnTo>
                    <a:pt x="438" y="339"/>
                  </a:lnTo>
                  <a:lnTo>
                    <a:pt x="429" y="330"/>
                  </a:lnTo>
                  <a:lnTo>
                    <a:pt x="420" y="324"/>
                  </a:lnTo>
                  <a:lnTo>
                    <a:pt x="417" y="312"/>
                  </a:lnTo>
                  <a:lnTo>
                    <a:pt x="411" y="303"/>
                  </a:lnTo>
                  <a:lnTo>
                    <a:pt x="402" y="294"/>
                  </a:lnTo>
                  <a:lnTo>
                    <a:pt x="387" y="288"/>
                  </a:lnTo>
                  <a:lnTo>
                    <a:pt x="378" y="288"/>
                  </a:lnTo>
                  <a:lnTo>
                    <a:pt x="369" y="288"/>
                  </a:lnTo>
                  <a:lnTo>
                    <a:pt x="360" y="288"/>
                  </a:lnTo>
                  <a:lnTo>
                    <a:pt x="351" y="288"/>
                  </a:lnTo>
                  <a:lnTo>
                    <a:pt x="342" y="285"/>
                  </a:lnTo>
                  <a:lnTo>
                    <a:pt x="339" y="276"/>
                  </a:lnTo>
                  <a:lnTo>
                    <a:pt x="330" y="264"/>
                  </a:lnTo>
                  <a:lnTo>
                    <a:pt x="321" y="255"/>
                  </a:lnTo>
                  <a:lnTo>
                    <a:pt x="312" y="249"/>
                  </a:lnTo>
                  <a:lnTo>
                    <a:pt x="303" y="243"/>
                  </a:lnTo>
                  <a:lnTo>
                    <a:pt x="291" y="240"/>
                  </a:lnTo>
                  <a:lnTo>
                    <a:pt x="282" y="246"/>
                  </a:lnTo>
                  <a:lnTo>
                    <a:pt x="276" y="255"/>
                  </a:lnTo>
                  <a:lnTo>
                    <a:pt x="264" y="264"/>
                  </a:lnTo>
                  <a:lnTo>
                    <a:pt x="255" y="267"/>
                  </a:lnTo>
                  <a:lnTo>
                    <a:pt x="243" y="258"/>
                  </a:lnTo>
                  <a:lnTo>
                    <a:pt x="228" y="246"/>
                  </a:lnTo>
                  <a:lnTo>
                    <a:pt x="219" y="240"/>
                  </a:lnTo>
                  <a:lnTo>
                    <a:pt x="219" y="231"/>
                  </a:lnTo>
                  <a:lnTo>
                    <a:pt x="219" y="222"/>
                  </a:lnTo>
                  <a:lnTo>
                    <a:pt x="216" y="207"/>
                  </a:lnTo>
                  <a:lnTo>
                    <a:pt x="213" y="198"/>
                  </a:lnTo>
                  <a:lnTo>
                    <a:pt x="204" y="183"/>
                  </a:lnTo>
                  <a:lnTo>
                    <a:pt x="195" y="174"/>
                  </a:lnTo>
                  <a:lnTo>
                    <a:pt x="183" y="159"/>
                  </a:lnTo>
                  <a:lnTo>
                    <a:pt x="177" y="150"/>
                  </a:lnTo>
                  <a:lnTo>
                    <a:pt x="168" y="144"/>
                  </a:lnTo>
                  <a:lnTo>
                    <a:pt x="156" y="135"/>
                  </a:lnTo>
                  <a:lnTo>
                    <a:pt x="150" y="126"/>
                  </a:lnTo>
                  <a:lnTo>
                    <a:pt x="144" y="114"/>
                  </a:lnTo>
                  <a:lnTo>
                    <a:pt x="144" y="96"/>
                  </a:lnTo>
                  <a:lnTo>
                    <a:pt x="144" y="84"/>
                  </a:lnTo>
                  <a:lnTo>
                    <a:pt x="144" y="75"/>
                  </a:lnTo>
                  <a:lnTo>
                    <a:pt x="144" y="63"/>
                  </a:lnTo>
                  <a:lnTo>
                    <a:pt x="141" y="51"/>
                  </a:lnTo>
                  <a:lnTo>
                    <a:pt x="138" y="36"/>
                  </a:lnTo>
                  <a:lnTo>
                    <a:pt x="138" y="24"/>
                  </a:lnTo>
                  <a:lnTo>
                    <a:pt x="135" y="15"/>
                  </a:lnTo>
                  <a:lnTo>
                    <a:pt x="129" y="6"/>
                  </a:lnTo>
                  <a:lnTo>
                    <a:pt x="120" y="3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9"/>
                  </a:lnTo>
                  <a:lnTo>
                    <a:pt x="81" y="21"/>
                  </a:lnTo>
                  <a:lnTo>
                    <a:pt x="78" y="30"/>
                  </a:lnTo>
                  <a:lnTo>
                    <a:pt x="69" y="39"/>
                  </a:lnTo>
                  <a:lnTo>
                    <a:pt x="60" y="45"/>
                  </a:lnTo>
                  <a:lnTo>
                    <a:pt x="48" y="39"/>
                  </a:lnTo>
                  <a:lnTo>
                    <a:pt x="39" y="51"/>
                  </a:lnTo>
                  <a:lnTo>
                    <a:pt x="39" y="60"/>
                  </a:lnTo>
                  <a:lnTo>
                    <a:pt x="39" y="69"/>
                  </a:lnTo>
                  <a:lnTo>
                    <a:pt x="36" y="81"/>
                  </a:lnTo>
                  <a:lnTo>
                    <a:pt x="36" y="93"/>
                  </a:lnTo>
                  <a:lnTo>
                    <a:pt x="33" y="105"/>
                  </a:lnTo>
                  <a:lnTo>
                    <a:pt x="33" y="117"/>
                  </a:lnTo>
                  <a:lnTo>
                    <a:pt x="33" y="132"/>
                  </a:lnTo>
                  <a:lnTo>
                    <a:pt x="33" y="141"/>
                  </a:lnTo>
                  <a:lnTo>
                    <a:pt x="24" y="150"/>
                  </a:lnTo>
                  <a:lnTo>
                    <a:pt x="12" y="159"/>
                  </a:lnTo>
                  <a:lnTo>
                    <a:pt x="6" y="171"/>
                  </a:lnTo>
                  <a:lnTo>
                    <a:pt x="3" y="180"/>
                  </a:lnTo>
                  <a:lnTo>
                    <a:pt x="3" y="195"/>
                  </a:lnTo>
                  <a:lnTo>
                    <a:pt x="9" y="207"/>
                  </a:lnTo>
                  <a:lnTo>
                    <a:pt x="18" y="213"/>
                  </a:lnTo>
                  <a:lnTo>
                    <a:pt x="30" y="225"/>
                  </a:lnTo>
                  <a:lnTo>
                    <a:pt x="39" y="240"/>
                  </a:lnTo>
                  <a:lnTo>
                    <a:pt x="45" y="249"/>
                  </a:lnTo>
                  <a:lnTo>
                    <a:pt x="48" y="258"/>
                  </a:lnTo>
                  <a:lnTo>
                    <a:pt x="51" y="267"/>
                  </a:lnTo>
                  <a:lnTo>
                    <a:pt x="54" y="279"/>
                  </a:lnTo>
                  <a:lnTo>
                    <a:pt x="54" y="288"/>
                  </a:lnTo>
                  <a:lnTo>
                    <a:pt x="54" y="297"/>
                  </a:lnTo>
                  <a:lnTo>
                    <a:pt x="54" y="312"/>
                  </a:lnTo>
                  <a:lnTo>
                    <a:pt x="48" y="321"/>
                  </a:lnTo>
                  <a:lnTo>
                    <a:pt x="39" y="327"/>
                  </a:lnTo>
                  <a:lnTo>
                    <a:pt x="30" y="339"/>
                  </a:lnTo>
                  <a:lnTo>
                    <a:pt x="30" y="348"/>
                  </a:lnTo>
                  <a:lnTo>
                    <a:pt x="30" y="360"/>
                  </a:lnTo>
                  <a:lnTo>
                    <a:pt x="30" y="369"/>
                  </a:lnTo>
                  <a:lnTo>
                    <a:pt x="30" y="378"/>
                  </a:lnTo>
                  <a:lnTo>
                    <a:pt x="30" y="390"/>
                  </a:lnTo>
                  <a:lnTo>
                    <a:pt x="30" y="399"/>
                  </a:lnTo>
                  <a:lnTo>
                    <a:pt x="30" y="408"/>
                  </a:lnTo>
                  <a:lnTo>
                    <a:pt x="30" y="417"/>
                  </a:lnTo>
                  <a:lnTo>
                    <a:pt x="30" y="426"/>
                  </a:lnTo>
                  <a:lnTo>
                    <a:pt x="30" y="435"/>
                  </a:lnTo>
                  <a:lnTo>
                    <a:pt x="24" y="444"/>
                  </a:lnTo>
                  <a:lnTo>
                    <a:pt x="21" y="459"/>
                  </a:lnTo>
                  <a:lnTo>
                    <a:pt x="21" y="471"/>
                  </a:lnTo>
                  <a:lnTo>
                    <a:pt x="18" y="483"/>
                  </a:lnTo>
                  <a:lnTo>
                    <a:pt x="15" y="492"/>
                  </a:lnTo>
                  <a:lnTo>
                    <a:pt x="12" y="504"/>
                  </a:lnTo>
                  <a:lnTo>
                    <a:pt x="6" y="522"/>
                  </a:lnTo>
                  <a:lnTo>
                    <a:pt x="3" y="543"/>
                  </a:lnTo>
                  <a:lnTo>
                    <a:pt x="0" y="558"/>
                  </a:lnTo>
                  <a:lnTo>
                    <a:pt x="0" y="567"/>
                  </a:lnTo>
                  <a:lnTo>
                    <a:pt x="9" y="573"/>
                  </a:lnTo>
                  <a:lnTo>
                    <a:pt x="24" y="579"/>
                  </a:lnTo>
                  <a:lnTo>
                    <a:pt x="33" y="585"/>
                  </a:lnTo>
                  <a:lnTo>
                    <a:pt x="42" y="597"/>
                  </a:lnTo>
                  <a:lnTo>
                    <a:pt x="48" y="606"/>
                  </a:lnTo>
                  <a:lnTo>
                    <a:pt x="54" y="618"/>
                  </a:lnTo>
                  <a:lnTo>
                    <a:pt x="57" y="627"/>
                  </a:lnTo>
                  <a:lnTo>
                    <a:pt x="66" y="633"/>
                  </a:lnTo>
                  <a:lnTo>
                    <a:pt x="75" y="639"/>
                  </a:lnTo>
                  <a:lnTo>
                    <a:pt x="84" y="639"/>
                  </a:lnTo>
                  <a:lnTo>
                    <a:pt x="93" y="636"/>
                  </a:lnTo>
                  <a:lnTo>
                    <a:pt x="99" y="627"/>
                  </a:lnTo>
                  <a:lnTo>
                    <a:pt x="105" y="618"/>
                  </a:lnTo>
                  <a:lnTo>
                    <a:pt x="108" y="609"/>
                  </a:lnTo>
                  <a:lnTo>
                    <a:pt x="117" y="600"/>
                  </a:lnTo>
                  <a:lnTo>
                    <a:pt x="129" y="594"/>
                  </a:lnTo>
                  <a:lnTo>
                    <a:pt x="138" y="594"/>
                  </a:lnTo>
                  <a:lnTo>
                    <a:pt x="147" y="597"/>
                  </a:lnTo>
                  <a:lnTo>
                    <a:pt x="156" y="603"/>
                  </a:lnTo>
                  <a:lnTo>
                    <a:pt x="165" y="612"/>
                  </a:lnTo>
                  <a:lnTo>
                    <a:pt x="174" y="618"/>
                  </a:lnTo>
                  <a:lnTo>
                    <a:pt x="183" y="621"/>
                  </a:lnTo>
                  <a:lnTo>
                    <a:pt x="192" y="624"/>
                  </a:lnTo>
                  <a:lnTo>
                    <a:pt x="201" y="630"/>
                  </a:lnTo>
                  <a:lnTo>
                    <a:pt x="210" y="627"/>
                  </a:lnTo>
                  <a:lnTo>
                    <a:pt x="213" y="618"/>
                  </a:lnTo>
                  <a:lnTo>
                    <a:pt x="219" y="609"/>
                  </a:lnTo>
                  <a:lnTo>
                    <a:pt x="225" y="594"/>
                  </a:lnTo>
                  <a:lnTo>
                    <a:pt x="237" y="585"/>
                  </a:lnTo>
                  <a:lnTo>
                    <a:pt x="246" y="579"/>
                  </a:lnTo>
                  <a:lnTo>
                    <a:pt x="258" y="561"/>
                  </a:lnTo>
                  <a:lnTo>
                    <a:pt x="261" y="552"/>
                  </a:lnTo>
                  <a:lnTo>
                    <a:pt x="270" y="546"/>
                  </a:lnTo>
                  <a:lnTo>
                    <a:pt x="285" y="546"/>
                  </a:lnTo>
                  <a:lnTo>
                    <a:pt x="294" y="546"/>
                  </a:lnTo>
                  <a:lnTo>
                    <a:pt x="303" y="546"/>
                  </a:lnTo>
                  <a:lnTo>
                    <a:pt x="312" y="549"/>
                  </a:lnTo>
                  <a:lnTo>
                    <a:pt x="321" y="558"/>
                  </a:lnTo>
                  <a:lnTo>
                    <a:pt x="333" y="570"/>
                  </a:lnTo>
                  <a:lnTo>
                    <a:pt x="342" y="579"/>
                  </a:lnTo>
                  <a:lnTo>
                    <a:pt x="357" y="591"/>
                  </a:lnTo>
                  <a:lnTo>
                    <a:pt x="369" y="594"/>
                  </a:lnTo>
                  <a:lnTo>
                    <a:pt x="381" y="597"/>
                  </a:lnTo>
                  <a:lnTo>
                    <a:pt x="390" y="597"/>
                  </a:lnTo>
                  <a:lnTo>
                    <a:pt x="399" y="597"/>
                  </a:lnTo>
                  <a:lnTo>
                    <a:pt x="402" y="588"/>
                  </a:lnTo>
                  <a:lnTo>
                    <a:pt x="411" y="576"/>
                  </a:lnTo>
                  <a:lnTo>
                    <a:pt x="417" y="567"/>
                  </a:lnTo>
                  <a:lnTo>
                    <a:pt x="426" y="567"/>
                  </a:lnTo>
                  <a:lnTo>
                    <a:pt x="435" y="567"/>
                  </a:lnTo>
                  <a:lnTo>
                    <a:pt x="444" y="573"/>
                  </a:lnTo>
                  <a:lnTo>
                    <a:pt x="453" y="579"/>
                  </a:lnTo>
                  <a:lnTo>
                    <a:pt x="462" y="588"/>
                  </a:lnTo>
                  <a:lnTo>
                    <a:pt x="471" y="600"/>
                  </a:lnTo>
                  <a:lnTo>
                    <a:pt x="483" y="609"/>
                  </a:lnTo>
                  <a:lnTo>
                    <a:pt x="495" y="615"/>
                  </a:lnTo>
                  <a:lnTo>
                    <a:pt x="507" y="627"/>
                  </a:lnTo>
                  <a:lnTo>
                    <a:pt x="522" y="633"/>
                  </a:lnTo>
                  <a:lnTo>
                    <a:pt x="531" y="642"/>
                  </a:lnTo>
                  <a:lnTo>
                    <a:pt x="537" y="633"/>
                  </a:lnTo>
                  <a:lnTo>
                    <a:pt x="537" y="624"/>
                  </a:lnTo>
                  <a:lnTo>
                    <a:pt x="537" y="615"/>
                  </a:lnTo>
                  <a:lnTo>
                    <a:pt x="537" y="606"/>
                  </a:lnTo>
                  <a:lnTo>
                    <a:pt x="537" y="594"/>
                  </a:lnTo>
                  <a:lnTo>
                    <a:pt x="537" y="582"/>
                  </a:lnTo>
                  <a:lnTo>
                    <a:pt x="537" y="570"/>
                  </a:lnTo>
                  <a:lnTo>
                    <a:pt x="534" y="558"/>
                  </a:lnTo>
                  <a:lnTo>
                    <a:pt x="525" y="546"/>
                  </a:lnTo>
                  <a:lnTo>
                    <a:pt x="516" y="540"/>
                  </a:lnTo>
                  <a:lnTo>
                    <a:pt x="507" y="528"/>
                  </a:lnTo>
                  <a:lnTo>
                    <a:pt x="507" y="516"/>
                  </a:lnTo>
                  <a:lnTo>
                    <a:pt x="507" y="507"/>
                  </a:lnTo>
                  <a:lnTo>
                    <a:pt x="510" y="498"/>
                  </a:lnTo>
                  <a:lnTo>
                    <a:pt x="513" y="489"/>
                  </a:lnTo>
                  <a:lnTo>
                    <a:pt x="519" y="480"/>
                  </a:lnTo>
                  <a:lnTo>
                    <a:pt x="528" y="471"/>
                  </a:lnTo>
                  <a:lnTo>
                    <a:pt x="537" y="462"/>
                  </a:lnTo>
                  <a:lnTo>
                    <a:pt x="546" y="450"/>
                  </a:lnTo>
                  <a:lnTo>
                    <a:pt x="558" y="438"/>
                  </a:lnTo>
                  <a:lnTo>
                    <a:pt x="561" y="429"/>
                  </a:lnTo>
                  <a:lnTo>
                    <a:pt x="567" y="420"/>
                  </a:lnTo>
                  <a:lnTo>
                    <a:pt x="567" y="411"/>
                  </a:lnTo>
                  <a:lnTo>
                    <a:pt x="579" y="396"/>
                  </a:lnTo>
                  <a:lnTo>
                    <a:pt x="588" y="387"/>
                  </a:lnTo>
                  <a:lnTo>
                    <a:pt x="594" y="378"/>
                  </a:lnTo>
                  <a:lnTo>
                    <a:pt x="600" y="366"/>
                  </a:lnTo>
                  <a:lnTo>
                    <a:pt x="606" y="357"/>
                  </a:lnTo>
                  <a:lnTo>
                    <a:pt x="606" y="348"/>
                  </a:lnTo>
                  <a:lnTo>
                    <a:pt x="609" y="339"/>
                  </a:lnTo>
                  <a:lnTo>
                    <a:pt x="612" y="330"/>
                  </a:lnTo>
                  <a:lnTo>
                    <a:pt x="618" y="321"/>
                  </a:lnTo>
                  <a:lnTo>
                    <a:pt x="630" y="309"/>
                  </a:lnTo>
                  <a:lnTo>
                    <a:pt x="633" y="300"/>
                  </a:lnTo>
                  <a:lnTo>
                    <a:pt x="639" y="288"/>
                  </a:lnTo>
                  <a:lnTo>
                    <a:pt x="645" y="279"/>
                  </a:lnTo>
                  <a:lnTo>
                    <a:pt x="648" y="270"/>
                  </a:lnTo>
                  <a:lnTo>
                    <a:pt x="654" y="261"/>
                  </a:lnTo>
                  <a:lnTo>
                    <a:pt x="642" y="261"/>
                  </a:lnTo>
                  <a:lnTo>
                    <a:pt x="630" y="267"/>
                  </a:lnTo>
                  <a:lnTo>
                    <a:pt x="621" y="270"/>
                  </a:lnTo>
                  <a:lnTo>
                    <a:pt x="612" y="276"/>
                  </a:lnTo>
                  <a:lnTo>
                    <a:pt x="603" y="282"/>
                  </a:lnTo>
                  <a:lnTo>
                    <a:pt x="597" y="291"/>
                  </a:lnTo>
                  <a:lnTo>
                    <a:pt x="591" y="303"/>
                  </a:lnTo>
                  <a:lnTo>
                    <a:pt x="591" y="312"/>
                  </a:lnTo>
                  <a:lnTo>
                    <a:pt x="582" y="318"/>
                  </a:lnTo>
                  <a:lnTo>
                    <a:pt x="576" y="327"/>
                  </a:lnTo>
                  <a:lnTo>
                    <a:pt x="567" y="327"/>
                  </a:lnTo>
                  <a:lnTo>
                    <a:pt x="570" y="324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112"/>
            <p:cNvSpPr>
              <a:spLocks/>
            </p:cNvSpPr>
            <p:nvPr/>
          </p:nvSpPr>
          <p:spPr bwMode="auto">
            <a:xfrm>
              <a:off x="3304" y="1431"/>
              <a:ext cx="788" cy="714"/>
            </a:xfrm>
            <a:custGeom>
              <a:avLst/>
              <a:gdLst>
                <a:gd name="T0" fmla="*/ 731 w 640"/>
                <a:gd name="T1" fmla="*/ 362 h 580"/>
                <a:gd name="T2" fmla="*/ 702 w 640"/>
                <a:gd name="T3" fmla="*/ 318 h 580"/>
                <a:gd name="T4" fmla="*/ 676 w 640"/>
                <a:gd name="T5" fmla="*/ 262 h 580"/>
                <a:gd name="T6" fmla="*/ 628 w 640"/>
                <a:gd name="T7" fmla="*/ 199 h 580"/>
                <a:gd name="T8" fmla="*/ 621 w 640"/>
                <a:gd name="T9" fmla="*/ 137 h 580"/>
                <a:gd name="T10" fmla="*/ 584 w 640"/>
                <a:gd name="T11" fmla="*/ 81 h 580"/>
                <a:gd name="T12" fmla="*/ 521 w 640"/>
                <a:gd name="T13" fmla="*/ 26 h 580"/>
                <a:gd name="T14" fmla="*/ 480 w 640"/>
                <a:gd name="T15" fmla="*/ 0 h 580"/>
                <a:gd name="T16" fmla="*/ 440 w 640"/>
                <a:gd name="T17" fmla="*/ 44 h 580"/>
                <a:gd name="T18" fmla="*/ 417 w 640"/>
                <a:gd name="T19" fmla="*/ 92 h 580"/>
                <a:gd name="T20" fmla="*/ 336 w 640"/>
                <a:gd name="T21" fmla="*/ 59 h 580"/>
                <a:gd name="T22" fmla="*/ 288 w 640"/>
                <a:gd name="T23" fmla="*/ 22 h 580"/>
                <a:gd name="T24" fmla="*/ 255 w 640"/>
                <a:gd name="T25" fmla="*/ 63 h 580"/>
                <a:gd name="T26" fmla="*/ 244 w 640"/>
                <a:gd name="T27" fmla="*/ 114 h 580"/>
                <a:gd name="T28" fmla="*/ 185 w 640"/>
                <a:gd name="T29" fmla="*/ 78 h 580"/>
                <a:gd name="T30" fmla="*/ 133 w 640"/>
                <a:gd name="T31" fmla="*/ 100 h 580"/>
                <a:gd name="T32" fmla="*/ 81 w 640"/>
                <a:gd name="T33" fmla="*/ 85 h 580"/>
                <a:gd name="T34" fmla="*/ 37 w 640"/>
                <a:gd name="T35" fmla="*/ 48 h 580"/>
                <a:gd name="T36" fmla="*/ 4 w 640"/>
                <a:gd name="T37" fmla="*/ 100 h 580"/>
                <a:gd name="T38" fmla="*/ 15 w 640"/>
                <a:gd name="T39" fmla="*/ 151 h 580"/>
                <a:gd name="T40" fmla="*/ 44 w 640"/>
                <a:gd name="T41" fmla="*/ 211 h 580"/>
                <a:gd name="T42" fmla="*/ 44 w 640"/>
                <a:gd name="T43" fmla="*/ 277 h 580"/>
                <a:gd name="T44" fmla="*/ 44 w 640"/>
                <a:gd name="T45" fmla="*/ 340 h 580"/>
                <a:gd name="T46" fmla="*/ 37 w 640"/>
                <a:gd name="T47" fmla="*/ 403 h 580"/>
                <a:gd name="T48" fmla="*/ 41 w 640"/>
                <a:gd name="T49" fmla="*/ 454 h 580"/>
                <a:gd name="T50" fmla="*/ 7 w 640"/>
                <a:gd name="T51" fmla="*/ 502 h 580"/>
                <a:gd name="T52" fmla="*/ 0 w 640"/>
                <a:gd name="T53" fmla="*/ 547 h 580"/>
                <a:gd name="T54" fmla="*/ 15 w 640"/>
                <a:gd name="T55" fmla="*/ 606 h 580"/>
                <a:gd name="T56" fmla="*/ 15 w 640"/>
                <a:gd name="T57" fmla="*/ 668 h 580"/>
                <a:gd name="T58" fmla="*/ 33 w 640"/>
                <a:gd name="T59" fmla="*/ 713 h 580"/>
                <a:gd name="T60" fmla="*/ 52 w 640"/>
                <a:gd name="T61" fmla="*/ 680 h 580"/>
                <a:gd name="T62" fmla="*/ 70 w 640"/>
                <a:gd name="T63" fmla="*/ 624 h 580"/>
                <a:gd name="T64" fmla="*/ 115 w 640"/>
                <a:gd name="T65" fmla="*/ 580 h 580"/>
                <a:gd name="T66" fmla="*/ 155 w 640"/>
                <a:gd name="T67" fmla="*/ 558 h 580"/>
                <a:gd name="T68" fmla="*/ 163 w 640"/>
                <a:gd name="T69" fmla="*/ 606 h 580"/>
                <a:gd name="T70" fmla="*/ 188 w 640"/>
                <a:gd name="T71" fmla="*/ 591 h 580"/>
                <a:gd name="T72" fmla="*/ 196 w 640"/>
                <a:gd name="T73" fmla="*/ 524 h 580"/>
                <a:gd name="T74" fmla="*/ 222 w 640"/>
                <a:gd name="T75" fmla="*/ 465 h 580"/>
                <a:gd name="T76" fmla="*/ 251 w 640"/>
                <a:gd name="T77" fmla="*/ 417 h 580"/>
                <a:gd name="T78" fmla="*/ 336 w 640"/>
                <a:gd name="T79" fmla="*/ 377 h 580"/>
                <a:gd name="T80" fmla="*/ 384 w 640"/>
                <a:gd name="T81" fmla="*/ 362 h 580"/>
                <a:gd name="T82" fmla="*/ 458 w 640"/>
                <a:gd name="T83" fmla="*/ 366 h 580"/>
                <a:gd name="T84" fmla="*/ 573 w 640"/>
                <a:gd name="T85" fmla="*/ 347 h 580"/>
                <a:gd name="T86" fmla="*/ 628 w 640"/>
                <a:gd name="T87" fmla="*/ 366 h 580"/>
                <a:gd name="T88" fmla="*/ 643 w 640"/>
                <a:gd name="T89" fmla="*/ 321 h 580"/>
                <a:gd name="T90" fmla="*/ 683 w 640"/>
                <a:gd name="T91" fmla="*/ 362 h 580"/>
                <a:gd name="T92" fmla="*/ 717 w 640"/>
                <a:gd name="T93" fmla="*/ 391 h 580"/>
                <a:gd name="T94" fmla="*/ 765 w 640"/>
                <a:gd name="T95" fmla="*/ 399 h 580"/>
                <a:gd name="T96" fmla="*/ 776 w 640"/>
                <a:gd name="T97" fmla="*/ 384 h 5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0"/>
                <a:gd name="T148" fmla="*/ 0 h 580"/>
                <a:gd name="T149" fmla="*/ 640 w 640"/>
                <a:gd name="T150" fmla="*/ 580 h 5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0" h="580">
                  <a:moveTo>
                    <a:pt x="621" y="312"/>
                  </a:moveTo>
                  <a:lnTo>
                    <a:pt x="612" y="306"/>
                  </a:lnTo>
                  <a:lnTo>
                    <a:pt x="603" y="300"/>
                  </a:lnTo>
                  <a:lnTo>
                    <a:pt x="594" y="294"/>
                  </a:lnTo>
                  <a:lnTo>
                    <a:pt x="585" y="285"/>
                  </a:lnTo>
                  <a:lnTo>
                    <a:pt x="579" y="276"/>
                  </a:lnTo>
                  <a:lnTo>
                    <a:pt x="573" y="267"/>
                  </a:lnTo>
                  <a:lnTo>
                    <a:pt x="570" y="258"/>
                  </a:lnTo>
                  <a:lnTo>
                    <a:pt x="564" y="246"/>
                  </a:lnTo>
                  <a:lnTo>
                    <a:pt x="558" y="234"/>
                  </a:lnTo>
                  <a:lnTo>
                    <a:pt x="555" y="225"/>
                  </a:lnTo>
                  <a:lnTo>
                    <a:pt x="549" y="213"/>
                  </a:lnTo>
                  <a:lnTo>
                    <a:pt x="537" y="198"/>
                  </a:lnTo>
                  <a:lnTo>
                    <a:pt x="525" y="183"/>
                  </a:lnTo>
                  <a:lnTo>
                    <a:pt x="516" y="171"/>
                  </a:lnTo>
                  <a:lnTo>
                    <a:pt x="510" y="162"/>
                  </a:lnTo>
                  <a:lnTo>
                    <a:pt x="510" y="150"/>
                  </a:lnTo>
                  <a:lnTo>
                    <a:pt x="510" y="135"/>
                  </a:lnTo>
                  <a:lnTo>
                    <a:pt x="510" y="126"/>
                  </a:lnTo>
                  <a:lnTo>
                    <a:pt x="504" y="111"/>
                  </a:lnTo>
                  <a:lnTo>
                    <a:pt x="498" y="96"/>
                  </a:lnTo>
                  <a:lnTo>
                    <a:pt x="495" y="87"/>
                  </a:lnTo>
                  <a:lnTo>
                    <a:pt x="483" y="72"/>
                  </a:lnTo>
                  <a:lnTo>
                    <a:pt x="474" y="66"/>
                  </a:lnTo>
                  <a:lnTo>
                    <a:pt x="465" y="57"/>
                  </a:lnTo>
                  <a:lnTo>
                    <a:pt x="447" y="48"/>
                  </a:lnTo>
                  <a:lnTo>
                    <a:pt x="435" y="36"/>
                  </a:lnTo>
                  <a:lnTo>
                    <a:pt x="423" y="21"/>
                  </a:lnTo>
                  <a:lnTo>
                    <a:pt x="420" y="12"/>
                  </a:lnTo>
                  <a:lnTo>
                    <a:pt x="411" y="3"/>
                  </a:lnTo>
                  <a:lnTo>
                    <a:pt x="399" y="0"/>
                  </a:lnTo>
                  <a:lnTo>
                    <a:pt x="390" y="0"/>
                  </a:lnTo>
                  <a:lnTo>
                    <a:pt x="375" y="9"/>
                  </a:lnTo>
                  <a:lnTo>
                    <a:pt x="366" y="18"/>
                  </a:lnTo>
                  <a:lnTo>
                    <a:pt x="360" y="27"/>
                  </a:lnTo>
                  <a:lnTo>
                    <a:pt x="357" y="36"/>
                  </a:lnTo>
                  <a:lnTo>
                    <a:pt x="354" y="45"/>
                  </a:lnTo>
                  <a:lnTo>
                    <a:pt x="351" y="57"/>
                  </a:lnTo>
                  <a:lnTo>
                    <a:pt x="348" y="66"/>
                  </a:lnTo>
                  <a:lnTo>
                    <a:pt x="339" y="75"/>
                  </a:lnTo>
                  <a:lnTo>
                    <a:pt x="309" y="72"/>
                  </a:lnTo>
                  <a:lnTo>
                    <a:pt x="285" y="72"/>
                  </a:lnTo>
                  <a:lnTo>
                    <a:pt x="279" y="57"/>
                  </a:lnTo>
                  <a:lnTo>
                    <a:pt x="273" y="48"/>
                  </a:lnTo>
                  <a:lnTo>
                    <a:pt x="267" y="36"/>
                  </a:lnTo>
                  <a:lnTo>
                    <a:pt x="258" y="24"/>
                  </a:lnTo>
                  <a:lnTo>
                    <a:pt x="249" y="18"/>
                  </a:lnTo>
                  <a:lnTo>
                    <a:pt x="234" y="18"/>
                  </a:lnTo>
                  <a:lnTo>
                    <a:pt x="225" y="21"/>
                  </a:lnTo>
                  <a:lnTo>
                    <a:pt x="219" y="30"/>
                  </a:lnTo>
                  <a:lnTo>
                    <a:pt x="210" y="39"/>
                  </a:lnTo>
                  <a:lnTo>
                    <a:pt x="207" y="51"/>
                  </a:lnTo>
                  <a:lnTo>
                    <a:pt x="204" y="60"/>
                  </a:lnTo>
                  <a:lnTo>
                    <a:pt x="201" y="72"/>
                  </a:lnTo>
                  <a:lnTo>
                    <a:pt x="198" y="84"/>
                  </a:lnTo>
                  <a:lnTo>
                    <a:pt x="198" y="93"/>
                  </a:lnTo>
                  <a:lnTo>
                    <a:pt x="186" y="102"/>
                  </a:lnTo>
                  <a:lnTo>
                    <a:pt x="162" y="90"/>
                  </a:lnTo>
                  <a:lnTo>
                    <a:pt x="162" y="69"/>
                  </a:lnTo>
                  <a:lnTo>
                    <a:pt x="150" y="63"/>
                  </a:lnTo>
                  <a:lnTo>
                    <a:pt x="138" y="72"/>
                  </a:lnTo>
                  <a:lnTo>
                    <a:pt x="126" y="78"/>
                  </a:lnTo>
                  <a:lnTo>
                    <a:pt x="117" y="81"/>
                  </a:lnTo>
                  <a:lnTo>
                    <a:pt x="108" y="81"/>
                  </a:lnTo>
                  <a:lnTo>
                    <a:pt x="99" y="81"/>
                  </a:lnTo>
                  <a:lnTo>
                    <a:pt x="87" y="78"/>
                  </a:lnTo>
                  <a:lnTo>
                    <a:pt x="75" y="72"/>
                  </a:lnTo>
                  <a:lnTo>
                    <a:pt x="66" y="69"/>
                  </a:lnTo>
                  <a:lnTo>
                    <a:pt x="57" y="63"/>
                  </a:lnTo>
                  <a:lnTo>
                    <a:pt x="48" y="54"/>
                  </a:lnTo>
                  <a:lnTo>
                    <a:pt x="42" y="45"/>
                  </a:lnTo>
                  <a:lnTo>
                    <a:pt x="30" y="39"/>
                  </a:lnTo>
                  <a:lnTo>
                    <a:pt x="18" y="39"/>
                  </a:lnTo>
                  <a:lnTo>
                    <a:pt x="12" y="54"/>
                  </a:lnTo>
                  <a:lnTo>
                    <a:pt x="9" y="66"/>
                  </a:lnTo>
                  <a:lnTo>
                    <a:pt x="3" y="81"/>
                  </a:lnTo>
                  <a:lnTo>
                    <a:pt x="3" y="93"/>
                  </a:lnTo>
                  <a:lnTo>
                    <a:pt x="3" y="105"/>
                  </a:lnTo>
                  <a:lnTo>
                    <a:pt x="6" y="114"/>
                  </a:lnTo>
                  <a:lnTo>
                    <a:pt x="12" y="123"/>
                  </a:lnTo>
                  <a:lnTo>
                    <a:pt x="21" y="135"/>
                  </a:lnTo>
                  <a:lnTo>
                    <a:pt x="30" y="144"/>
                  </a:lnTo>
                  <a:lnTo>
                    <a:pt x="33" y="153"/>
                  </a:lnTo>
                  <a:lnTo>
                    <a:pt x="36" y="171"/>
                  </a:lnTo>
                  <a:lnTo>
                    <a:pt x="36" y="183"/>
                  </a:lnTo>
                  <a:lnTo>
                    <a:pt x="36" y="198"/>
                  </a:lnTo>
                  <a:lnTo>
                    <a:pt x="36" y="210"/>
                  </a:lnTo>
                  <a:lnTo>
                    <a:pt x="36" y="225"/>
                  </a:lnTo>
                  <a:lnTo>
                    <a:pt x="36" y="237"/>
                  </a:lnTo>
                  <a:lnTo>
                    <a:pt x="36" y="249"/>
                  </a:lnTo>
                  <a:lnTo>
                    <a:pt x="36" y="264"/>
                  </a:lnTo>
                  <a:lnTo>
                    <a:pt x="36" y="276"/>
                  </a:lnTo>
                  <a:lnTo>
                    <a:pt x="36" y="288"/>
                  </a:lnTo>
                  <a:lnTo>
                    <a:pt x="33" y="303"/>
                  </a:lnTo>
                  <a:lnTo>
                    <a:pt x="30" y="315"/>
                  </a:lnTo>
                  <a:lnTo>
                    <a:pt x="30" y="327"/>
                  </a:lnTo>
                  <a:lnTo>
                    <a:pt x="33" y="336"/>
                  </a:lnTo>
                  <a:lnTo>
                    <a:pt x="33" y="345"/>
                  </a:lnTo>
                  <a:lnTo>
                    <a:pt x="33" y="357"/>
                  </a:lnTo>
                  <a:lnTo>
                    <a:pt x="33" y="369"/>
                  </a:lnTo>
                  <a:lnTo>
                    <a:pt x="30" y="381"/>
                  </a:lnTo>
                  <a:lnTo>
                    <a:pt x="24" y="390"/>
                  </a:lnTo>
                  <a:lnTo>
                    <a:pt x="15" y="399"/>
                  </a:lnTo>
                  <a:lnTo>
                    <a:pt x="6" y="408"/>
                  </a:lnTo>
                  <a:lnTo>
                    <a:pt x="0" y="417"/>
                  </a:lnTo>
                  <a:lnTo>
                    <a:pt x="0" y="426"/>
                  </a:lnTo>
                  <a:lnTo>
                    <a:pt x="0" y="435"/>
                  </a:lnTo>
                  <a:lnTo>
                    <a:pt x="0" y="444"/>
                  </a:lnTo>
                  <a:lnTo>
                    <a:pt x="0" y="456"/>
                  </a:lnTo>
                  <a:lnTo>
                    <a:pt x="9" y="465"/>
                  </a:lnTo>
                  <a:lnTo>
                    <a:pt x="12" y="477"/>
                  </a:lnTo>
                  <a:lnTo>
                    <a:pt x="12" y="492"/>
                  </a:lnTo>
                  <a:lnTo>
                    <a:pt x="12" y="504"/>
                  </a:lnTo>
                  <a:lnTo>
                    <a:pt x="12" y="516"/>
                  </a:lnTo>
                  <a:lnTo>
                    <a:pt x="12" y="531"/>
                  </a:lnTo>
                  <a:lnTo>
                    <a:pt x="12" y="543"/>
                  </a:lnTo>
                  <a:lnTo>
                    <a:pt x="12" y="552"/>
                  </a:lnTo>
                  <a:lnTo>
                    <a:pt x="12" y="561"/>
                  </a:lnTo>
                  <a:lnTo>
                    <a:pt x="18" y="573"/>
                  </a:lnTo>
                  <a:lnTo>
                    <a:pt x="27" y="579"/>
                  </a:lnTo>
                  <a:lnTo>
                    <a:pt x="36" y="579"/>
                  </a:lnTo>
                  <a:lnTo>
                    <a:pt x="42" y="570"/>
                  </a:lnTo>
                  <a:lnTo>
                    <a:pt x="42" y="561"/>
                  </a:lnTo>
                  <a:lnTo>
                    <a:pt x="42" y="552"/>
                  </a:lnTo>
                  <a:lnTo>
                    <a:pt x="42" y="540"/>
                  </a:lnTo>
                  <a:lnTo>
                    <a:pt x="45" y="525"/>
                  </a:lnTo>
                  <a:lnTo>
                    <a:pt x="48" y="516"/>
                  </a:lnTo>
                  <a:lnTo>
                    <a:pt x="57" y="507"/>
                  </a:lnTo>
                  <a:lnTo>
                    <a:pt x="63" y="498"/>
                  </a:lnTo>
                  <a:lnTo>
                    <a:pt x="72" y="489"/>
                  </a:lnTo>
                  <a:lnTo>
                    <a:pt x="81" y="480"/>
                  </a:lnTo>
                  <a:lnTo>
                    <a:pt x="93" y="471"/>
                  </a:lnTo>
                  <a:lnTo>
                    <a:pt x="105" y="462"/>
                  </a:lnTo>
                  <a:lnTo>
                    <a:pt x="111" y="450"/>
                  </a:lnTo>
                  <a:lnTo>
                    <a:pt x="120" y="444"/>
                  </a:lnTo>
                  <a:lnTo>
                    <a:pt x="126" y="453"/>
                  </a:lnTo>
                  <a:lnTo>
                    <a:pt x="132" y="462"/>
                  </a:lnTo>
                  <a:lnTo>
                    <a:pt x="132" y="474"/>
                  </a:lnTo>
                  <a:lnTo>
                    <a:pt x="132" y="483"/>
                  </a:lnTo>
                  <a:lnTo>
                    <a:pt x="132" y="492"/>
                  </a:lnTo>
                  <a:lnTo>
                    <a:pt x="132" y="501"/>
                  </a:lnTo>
                  <a:lnTo>
                    <a:pt x="141" y="504"/>
                  </a:lnTo>
                  <a:lnTo>
                    <a:pt x="150" y="492"/>
                  </a:lnTo>
                  <a:lnTo>
                    <a:pt x="153" y="480"/>
                  </a:lnTo>
                  <a:lnTo>
                    <a:pt x="159" y="462"/>
                  </a:lnTo>
                  <a:lnTo>
                    <a:pt x="159" y="453"/>
                  </a:lnTo>
                  <a:lnTo>
                    <a:pt x="159" y="438"/>
                  </a:lnTo>
                  <a:lnTo>
                    <a:pt x="159" y="426"/>
                  </a:lnTo>
                  <a:lnTo>
                    <a:pt x="159" y="414"/>
                  </a:lnTo>
                  <a:lnTo>
                    <a:pt x="168" y="402"/>
                  </a:lnTo>
                  <a:lnTo>
                    <a:pt x="171" y="390"/>
                  </a:lnTo>
                  <a:lnTo>
                    <a:pt x="180" y="378"/>
                  </a:lnTo>
                  <a:lnTo>
                    <a:pt x="189" y="369"/>
                  </a:lnTo>
                  <a:lnTo>
                    <a:pt x="195" y="360"/>
                  </a:lnTo>
                  <a:lnTo>
                    <a:pt x="201" y="351"/>
                  </a:lnTo>
                  <a:lnTo>
                    <a:pt x="204" y="339"/>
                  </a:lnTo>
                  <a:lnTo>
                    <a:pt x="204" y="330"/>
                  </a:lnTo>
                  <a:lnTo>
                    <a:pt x="237" y="312"/>
                  </a:lnTo>
                  <a:lnTo>
                    <a:pt x="258" y="306"/>
                  </a:lnTo>
                  <a:lnTo>
                    <a:pt x="273" y="306"/>
                  </a:lnTo>
                  <a:lnTo>
                    <a:pt x="282" y="306"/>
                  </a:lnTo>
                  <a:lnTo>
                    <a:pt x="291" y="303"/>
                  </a:lnTo>
                  <a:lnTo>
                    <a:pt x="303" y="300"/>
                  </a:lnTo>
                  <a:lnTo>
                    <a:pt x="312" y="294"/>
                  </a:lnTo>
                  <a:lnTo>
                    <a:pt x="333" y="291"/>
                  </a:lnTo>
                  <a:lnTo>
                    <a:pt x="348" y="294"/>
                  </a:lnTo>
                  <a:lnTo>
                    <a:pt x="360" y="297"/>
                  </a:lnTo>
                  <a:lnTo>
                    <a:pt x="372" y="297"/>
                  </a:lnTo>
                  <a:lnTo>
                    <a:pt x="381" y="297"/>
                  </a:lnTo>
                  <a:lnTo>
                    <a:pt x="429" y="288"/>
                  </a:lnTo>
                  <a:lnTo>
                    <a:pt x="456" y="279"/>
                  </a:lnTo>
                  <a:lnTo>
                    <a:pt x="465" y="282"/>
                  </a:lnTo>
                  <a:lnTo>
                    <a:pt x="474" y="291"/>
                  </a:lnTo>
                  <a:lnTo>
                    <a:pt x="489" y="294"/>
                  </a:lnTo>
                  <a:lnTo>
                    <a:pt x="501" y="300"/>
                  </a:lnTo>
                  <a:lnTo>
                    <a:pt x="510" y="297"/>
                  </a:lnTo>
                  <a:lnTo>
                    <a:pt x="513" y="288"/>
                  </a:lnTo>
                  <a:lnTo>
                    <a:pt x="513" y="276"/>
                  </a:lnTo>
                  <a:lnTo>
                    <a:pt x="513" y="267"/>
                  </a:lnTo>
                  <a:lnTo>
                    <a:pt x="522" y="261"/>
                  </a:lnTo>
                  <a:lnTo>
                    <a:pt x="534" y="270"/>
                  </a:lnTo>
                  <a:lnTo>
                    <a:pt x="543" y="276"/>
                  </a:lnTo>
                  <a:lnTo>
                    <a:pt x="552" y="285"/>
                  </a:lnTo>
                  <a:lnTo>
                    <a:pt x="555" y="294"/>
                  </a:lnTo>
                  <a:lnTo>
                    <a:pt x="555" y="303"/>
                  </a:lnTo>
                  <a:lnTo>
                    <a:pt x="564" y="309"/>
                  </a:lnTo>
                  <a:lnTo>
                    <a:pt x="573" y="315"/>
                  </a:lnTo>
                  <a:lnTo>
                    <a:pt x="582" y="318"/>
                  </a:lnTo>
                  <a:lnTo>
                    <a:pt x="591" y="318"/>
                  </a:lnTo>
                  <a:lnTo>
                    <a:pt x="600" y="321"/>
                  </a:lnTo>
                  <a:lnTo>
                    <a:pt x="609" y="321"/>
                  </a:lnTo>
                  <a:lnTo>
                    <a:pt x="621" y="324"/>
                  </a:lnTo>
                  <a:lnTo>
                    <a:pt x="630" y="327"/>
                  </a:lnTo>
                  <a:lnTo>
                    <a:pt x="639" y="327"/>
                  </a:lnTo>
                  <a:lnTo>
                    <a:pt x="639" y="318"/>
                  </a:lnTo>
                  <a:lnTo>
                    <a:pt x="630" y="312"/>
                  </a:lnTo>
                  <a:lnTo>
                    <a:pt x="621" y="309"/>
                  </a:lnTo>
                  <a:lnTo>
                    <a:pt x="612" y="306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113"/>
            <p:cNvSpPr>
              <a:spLocks/>
            </p:cNvSpPr>
            <p:nvPr/>
          </p:nvSpPr>
          <p:spPr bwMode="auto">
            <a:xfrm>
              <a:off x="3375" y="972"/>
              <a:ext cx="477" cy="345"/>
            </a:xfrm>
            <a:custGeom>
              <a:avLst/>
              <a:gdLst>
                <a:gd name="T0" fmla="*/ 439 w 388"/>
                <a:gd name="T1" fmla="*/ 155 h 280"/>
                <a:gd name="T2" fmla="*/ 420 w 388"/>
                <a:gd name="T3" fmla="*/ 137 h 280"/>
                <a:gd name="T4" fmla="*/ 406 w 388"/>
                <a:gd name="T5" fmla="*/ 115 h 280"/>
                <a:gd name="T6" fmla="*/ 391 w 388"/>
                <a:gd name="T7" fmla="*/ 100 h 280"/>
                <a:gd name="T8" fmla="*/ 369 w 388"/>
                <a:gd name="T9" fmla="*/ 96 h 280"/>
                <a:gd name="T10" fmla="*/ 343 w 388"/>
                <a:gd name="T11" fmla="*/ 96 h 280"/>
                <a:gd name="T12" fmla="*/ 321 w 388"/>
                <a:gd name="T13" fmla="*/ 89 h 280"/>
                <a:gd name="T14" fmla="*/ 310 w 388"/>
                <a:gd name="T15" fmla="*/ 67 h 280"/>
                <a:gd name="T16" fmla="*/ 288 w 388"/>
                <a:gd name="T17" fmla="*/ 44 h 280"/>
                <a:gd name="T18" fmla="*/ 258 w 388"/>
                <a:gd name="T19" fmla="*/ 33 h 280"/>
                <a:gd name="T20" fmla="*/ 229 w 388"/>
                <a:gd name="T21" fmla="*/ 33 h 280"/>
                <a:gd name="T22" fmla="*/ 203 w 388"/>
                <a:gd name="T23" fmla="*/ 41 h 280"/>
                <a:gd name="T24" fmla="*/ 181 w 388"/>
                <a:gd name="T25" fmla="*/ 41 h 280"/>
                <a:gd name="T26" fmla="*/ 159 w 388"/>
                <a:gd name="T27" fmla="*/ 26 h 280"/>
                <a:gd name="T28" fmla="*/ 133 w 388"/>
                <a:gd name="T29" fmla="*/ 7 h 280"/>
                <a:gd name="T30" fmla="*/ 111 w 388"/>
                <a:gd name="T31" fmla="*/ 0 h 280"/>
                <a:gd name="T32" fmla="*/ 89 w 388"/>
                <a:gd name="T33" fmla="*/ 0 h 280"/>
                <a:gd name="T34" fmla="*/ 63 w 388"/>
                <a:gd name="T35" fmla="*/ 11 h 280"/>
                <a:gd name="T36" fmla="*/ 48 w 388"/>
                <a:gd name="T37" fmla="*/ 33 h 280"/>
                <a:gd name="T38" fmla="*/ 41 w 388"/>
                <a:gd name="T39" fmla="*/ 63 h 280"/>
                <a:gd name="T40" fmla="*/ 41 w 388"/>
                <a:gd name="T41" fmla="*/ 85 h 280"/>
                <a:gd name="T42" fmla="*/ 41 w 388"/>
                <a:gd name="T43" fmla="*/ 111 h 280"/>
                <a:gd name="T44" fmla="*/ 37 w 388"/>
                <a:gd name="T45" fmla="*/ 144 h 280"/>
                <a:gd name="T46" fmla="*/ 18 w 388"/>
                <a:gd name="T47" fmla="*/ 170 h 280"/>
                <a:gd name="T48" fmla="*/ 7 w 388"/>
                <a:gd name="T49" fmla="*/ 192 h 280"/>
                <a:gd name="T50" fmla="*/ 0 w 388"/>
                <a:gd name="T51" fmla="*/ 214 h 280"/>
                <a:gd name="T52" fmla="*/ 4 w 388"/>
                <a:gd name="T53" fmla="*/ 244 h 280"/>
                <a:gd name="T54" fmla="*/ 26 w 388"/>
                <a:gd name="T55" fmla="*/ 251 h 280"/>
                <a:gd name="T56" fmla="*/ 55 w 388"/>
                <a:gd name="T57" fmla="*/ 259 h 280"/>
                <a:gd name="T58" fmla="*/ 92 w 388"/>
                <a:gd name="T59" fmla="*/ 259 h 280"/>
                <a:gd name="T60" fmla="*/ 114 w 388"/>
                <a:gd name="T61" fmla="*/ 274 h 280"/>
                <a:gd name="T62" fmla="*/ 118 w 388"/>
                <a:gd name="T63" fmla="*/ 303 h 280"/>
                <a:gd name="T64" fmla="*/ 129 w 388"/>
                <a:gd name="T65" fmla="*/ 329 h 280"/>
                <a:gd name="T66" fmla="*/ 151 w 388"/>
                <a:gd name="T67" fmla="*/ 344 h 280"/>
                <a:gd name="T68" fmla="*/ 177 w 388"/>
                <a:gd name="T69" fmla="*/ 344 h 280"/>
                <a:gd name="T70" fmla="*/ 203 w 388"/>
                <a:gd name="T71" fmla="*/ 340 h 280"/>
                <a:gd name="T72" fmla="*/ 225 w 388"/>
                <a:gd name="T73" fmla="*/ 329 h 280"/>
                <a:gd name="T74" fmla="*/ 247 w 388"/>
                <a:gd name="T75" fmla="*/ 307 h 280"/>
                <a:gd name="T76" fmla="*/ 277 w 388"/>
                <a:gd name="T77" fmla="*/ 288 h 280"/>
                <a:gd name="T78" fmla="*/ 299 w 388"/>
                <a:gd name="T79" fmla="*/ 281 h 280"/>
                <a:gd name="T80" fmla="*/ 328 w 388"/>
                <a:gd name="T81" fmla="*/ 281 h 280"/>
                <a:gd name="T82" fmla="*/ 354 w 388"/>
                <a:gd name="T83" fmla="*/ 292 h 280"/>
                <a:gd name="T84" fmla="*/ 387 w 388"/>
                <a:gd name="T85" fmla="*/ 299 h 280"/>
                <a:gd name="T86" fmla="*/ 413 w 388"/>
                <a:gd name="T87" fmla="*/ 299 h 280"/>
                <a:gd name="T88" fmla="*/ 432 w 388"/>
                <a:gd name="T89" fmla="*/ 288 h 280"/>
                <a:gd name="T90" fmla="*/ 432 w 388"/>
                <a:gd name="T91" fmla="*/ 266 h 280"/>
                <a:gd name="T92" fmla="*/ 443 w 388"/>
                <a:gd name="T93" fmla="*/ 244 h 280"/>
                <a:gd name="T94" fmla="*/ 468 w 388"/>
                <a:gd name="T95" fmla="*/ 229 h 280"/>
                <a:gd name="T96" fmla="*/ 476 w 388"/>
                <a:gd name="T97" fmla="*/ 207 h 280"/>
                <a:gd name="T98" fmla="*/ 476 w 388"/>
                <a:gd name="T99" fmla="*/ 185 h 280"/>
                <a:gd name="T100" fmla="*/ 454 w 388"/>
                <a:gd name="T101" fmla="*/ 170 h 2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8"/>
                <a:gd name="T154" fmla="*/ 0 h 280"/>
                <a:gd name="T155" fmla="*/ 388 w 388"/>
                <a:gd name="T156" fmla="*/ 280 h 2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8" h="280">
                  <a:moveTo>
                    <a:pt x="363" y="135"/>
                  </a:moveTo>
                  <a:lnTo>
                    <a:pt x="357" y="126"/>
                  </a:lnTo>
                  <a:lnTo>
                    <a:pt x="348" y="120"/>
                  </a:lnTo>
                  <a:lnTo>
                    <a:pt x="342" y="111"/>
                  </a:lnTo>
                  <a:lnTo>
                    <a:pt x="336" y="102"/>
                  </a:lnTo>
                  <a:lnTo>
                    <a:pt x="330" y="93"/>
                  </a:lnTo>
                  <a:lnTo>
                    <a:pt x="327" y="84"/>
                  </a:lnTo>
                  <a:lnTo>
                    <a:pt x="318" y="81"/>
                  </a:lnTo>
                  <a:lnTo>
                    <a:pt x="309" y="78"/>
                  </a:lnTo>
                  <a:lnTo>
                    <a:pt x="300" y="78"/>
                  </a:lnTo>
                  <a:lnTo>
                    <a:pt x="288" y="78"/>
                  </a:lnTo>
                  <a:lnTo>
                    <a:pt x="279" y="78"/>
                  </a:lnTo>
                  <a:lnTo>
                    <a:pt x="270" y="78"/>
                  </a:lnTo>
                  <a:lnTo>
                    <a:pt x="261" y="72"/>
                  </a:lnTo>
                  <a:lnTo>
                    <a:pt x="255" y="63"/>
                  </a:lnTo>
                  <a:lnTo>
                    <a:pt x="252" y="54"/>
                  </a:lnTo>
                  <a:lnTo>
                    <a:pt x="243" y="42"/>
                  </a:lnTo>
                  <a:lnTo>
                    <a:pt x="234" y="36"/>
                  </a:lnTo>
                  <a:lnTo>
                    <a:pt x="222" y="30"/>
                  </a:lnTo>
                  <a:lnTo>
                    <a:pt x="210" y="27"/>
                  </a:lnTo>
                  <a:lnTo>
                    <a:pt x="198" y="27"/>
                  </a:lnTo>
                  <a:lnTo>
                    <a:pt x="186" y="27"/>
                  </a:lnTo>
                  <a:lnTo>
                    <a:pt x="174" y="33"/>
                  </a:lnTo>
                  <a:lnTo>
                    <a:pt x="165" y="33"/>
                  </a:lnTo>
                  <a:lnTo>
                    <a:pt x="156" y="33"/>
                  </a:lnTo>
                  <a:lnTo>
                    <a:pt x="147" y="33"/>
                  </a:lnTo>
                  <a:lnTo>
                    <a:pt x="138" y="24"/>
                  </a:lnTo>
                  <a:lnTo>
                    <a:pt x="129" y="21"/>
                  </a:lnTo>
                  <a:lnTo>
                    <a:pt x="120" y="15"/>
                  </a:lnTo>
                  <a:lnTo>
                    <a:pt x="108" y="6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2" y="0"/>
                  </a:lnTo>
                  <a:lnTo>
                    <a:pt x="63" y="0"/>
                  </a:lnTo>
                  <a:lnTo>
                    <a:pt x="51" y="9"/>
                  </a:lnTo>
                  <a:lnTo>
                    <a:pt x="42" y="15"/>
                  </a:lnTo>
                  <a:lnTo>
                    <a:pt x="39" y="27"/>
                  </a:lnTo>
                  <a:lnTo>
                    <a:pt x="33" y="39"/>
                  </a:lnTo>
                  <a:lnTo>
                    <a:pt x="33" y="51"/>
                  </a:lnTo>
                  <a:lnTo>
                    <a:pt x="33" y="60"/>
                  </a:lnTo>
                  <a:lnTo>
                    <a:pt x="33" y="69"/>
                  </a:lnTo>
                  <a:lnTo>
                    <a:pt x="33" y="81"/>
                  </a:lnTo>
                  <a:lnTo>
                    <a:pt x="33" y="90"/>
                  </a:lnTo>
                  <a:lnTo>
                    <a:pt x="33" y="102"/>
                  </a:lnTo>
                  <a:lnTo>
                    <a:pt x="30" y="117"/>
                  </a:lnTo>
                  <a:lnTo>
                    <a:pt x="21" y="129"/>
                  </a:lnTo>
                  <a:lnTo>
                    <a:pt x="15" y="138"/>
                  </a:lnTo>
                  <a:lnTo>
                    <a:pt x="9" y="147"/>
                  </a:lnTo>
                  <a:lnTo>
                    <a:pt x="6" y="156"/>
                  </a:lnTo>
                  <a:lnTo>
                    <a:pt x="0" y="165"/>
                  </a:lnTo>
                  <a:lnTo>
                    <a:pt x="0" y="174"/>
                  </a:lnTo>
                  <a:lnTo>
                    <a:pt x="0" y="186"/>
                  </a:lnTo>
                  <a:lnTo>
                    <a:pt x="3" y="198"/>
                  </a:lnTo>
                  <a:lnTo>
                    <a:pt x="12" y="201"/>
                  </a:lnTo>
                  <a:lnTo>
                    <a:pt x="21" y="204"/>
                  </a:lnTo>
                  <a:lnTo>
                    <a:pt x="36" y="210"/>
                  </a:lnTo>
                  <a:lnTo>
                    <a:pt x="45" y="210"/>
                  </a:lnTo>
                  <a:lnTo>
                    <a:pt x="60" y="210"/>
                  </a:lnTo>
                  <a:lnTo>
                    <a:pt x="75" y="210"/>
                  </a:lnTo>
                  <a:lnTo>
                    <a:pt x="84" y="210"/>
                  </a:lnTo>
                  <a:lnTo>
                    <a:pt x="93" y="222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9" y="258"/>
                  </a:lnTo>
                  <a:lnTo>
                    <a:pt x="105" y="267"/>
                  </a:lnTo>
                  <a:lnTo>
                    <a:pt x="114" y="273"/>
                  </a:lnTo>
                  <a:lnTo>
                    <a:pt x="123" y="279"/>
                  </a:lnTo>
                  <a:lnTo>
                    <a:pt x="135" y="279"/>
                  </a:lnTo>
                  <a:lnTo>
                    <a:pt x="144" y="279"/>
                  </a:lnTo>
                  <a:lnTo>
                    <a:pt x="153" y="279"/>
                  </a:lnTo>
                  <a:lnTo>
                    <a:pt x="165" y="276"/>
                  </a:lnTo>
                  <a:lnTo>
                    <a:pt x="174" y="270"/>
                  </a:lnTo>
                  <a:lnTo>
                    <a:pt x="183" y="267"/>
                  </a:lnTo>
                  <a:lnTo>
                    <a:pt x="195" y="258"/>
                  </a:lnTo>
                  <a:lnTo>
                    <a:pt x="201" y="249"/>
                  </a:lnTo>
                  <a:lnTo>
                    <a:pt x="213" y="240"/>
                  </a:lnTo>
                  <a:lnTo>
                    <a:pt x="225" y="234"/>
                  </a:lnTo>
                  <a:lnTo>
                    <a:pt x="234" y="228"/>
                  </a:lnTo>
                  <a:lnTo>
                    <a:pt x="243" y="228"/>
                  </a:lnTo>
                  <a:lnTo>
                    <a:pt x="255" y="228"/>
                  </a:lnTo>
                  <a:lnTo>
                    <a:pt x="267" y="228"/>
                  </a:lnTo>
                  <a:lnTo>
                    <a:pt x="276" y="231"/>
                  </a:lnTo>
                  <a:lnTo>
                    <a:pt x="288" y="237"/>
                  </a:lnTo>
                  <a:lnTo>
                    <a:pt x="300" y="240"/>
                  </a:lnTo>
                  <a:lnTo>
                    <a:pt x="315" y="243"/>
                  </a:lnTo>
                  <a:lnTo>
                    <a:pt x="327" y="243"/>
                  </a:lnTo>
                  <a:lnTo>
                    <a:pt x="336" y="243"/>
                  </a:lnTo>
                  <a:lnTo>
                    <a:pt x="345" y="243"/>
                  </a:lnTo>
                  <a:lnTo>
                    <a:pt x="351" y="234"/>
                  </a:lnTo>
                  <a:lnTo>
                    <a:pt x="351" y="225"/>
                  </a:lnTo>
                  <a:lnTo>
                    <a:pt x="351" y="216"/>
                  </a:lnTo>
                  <a:lnTo>
                    <a:pt x="351" y="207"/>
                  </a:lnTo>
                  <a:lnTo>
                    <a:pt x="360" y="198"/>
                  </a:lnTo>
                  <a:lnTo>
                    <a:pt x="372" y="192"/>
                  </a:lnTo>
                  <a:lnTo>
                    <a:pt x="381" y="186"/>
                  </a:lnTo>
                  <a:lnTo>
                    <a:pt x="387" y="177"/>
                  </a:lnTo>
                  <a:lnTo>
                    <a:pt x="387" y="168"/>
                  </a:lnTo>
                  <a:lnTo>
                    <a:pt x="387" y="159"/>
                  </a:lnTo>
                  <a:lnTo>
                    <a:pt x="387" y="150"/>
                  </a:lnTo>
                  <a:lnTo>
                    <a:pt x="378" y="144"/>
                  </a:lnTo>
                  <a:lnTo>
                    <a:pt x="369" y="138"/>
                  </a:lnTo>
                  <a:lnTo>
                    <a:pt x="363" y="135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114"/>
            <p:cNvSpPr>
              <a:spLocks/>
            </p:cNvSpPr>
            <p:nvPr/>
          </p:nvSpPr>
          <p:spPr bwMode="auto">
            <a:xfrm>
              <a:off x="3378" y="969"/>
              <a:ext cx="476" cy="344"/>
            </a:xfrm>
            <a:custGeom>
              <a:avLst/>
              <a:gdLst>
                <a:gd name="T0" fmla="*/ 297 w 386"/>
                <a:gd name="T1" fmla="*/ 125 h 280"/>
                <a:gd name="T2" fmla="*/ 265 w 386"/>
                <a:gd name="T3" fmla="*/ 112 h 280"/>
                <a:gd name="T4" fmla="*/ 242 w 386"/>
                <a:gd name="T5" fmla="*/ 90 h 280"/>
                <a:gd name="T6" fmla="*/ 206 w 386"/>
                <a:gd name="T7" fmla="*/ 96 h 280"/>
                <a:gd name="T8" fmla="*/ 168 w 386"/>
                <a:gd name="T9" fmla="*/ 90 h 280"/>
                <a:gd name="T10" fmla="*/ 154 w 386"/>
                <a:gd name="T11" fmla="*/ 127 h 280"/>
                <a:gd name="T12" fmla="*/ 121 w 386"/>
                <a:gd name="T13" fmla="*/ 122 h 280"/>
                <a:gd name="T14" fmla="*/ 91 w 386"/>
                <a:gd name="T15" fmla="*/ 141 h 280"/>
                <a:gd name="T16" fmla="*/ 97 w 386"/>
                <a:gd name="T17" fmla="*/ 177 h 280"/>
                <a:gd name="T18" fmla="*/ 112 w 386"/>
                <a:gd name="T19" fmla="*/ 203 h 280"/>
                <a:gd name="T20" fmla="*/ 158 w 386"/>
                <a:gd name="T21" fmla="*/ 186 h 280"/>
                <a:gd name="T22" fmla="*/ 175 w 386"/>
                <a:gd name="T23" fmla="*/ 221 h 280"/>
                <a:gd name="T24" fmla="*/ 171 w 386"/>
                <a:gd name="T25" fmla="*/ 267 h 280"/>
                <a:gd name="T26" fmla="*/ 210 w 386"/>
                <a:gd name="T27" fmla="*/ 280 h 280"/>
                <a:gd name="T28" fmla="*/ 245 w 386"/>
                <a:gd name="T29" fmla="*/ 258 h 280"/>
                <a:gd name="T30" fmla="*/ 275 w 386"/>
                <a:gd name="T31" fmla="*/ 256 h 280"/>
                <a:gd name="T32" fmla="*/ 306 w 386"/>
                <a:gd name="T33" fmla="*/ 251 h 280"/>
                <a:gd name="T34" fmla="*/ 343 w 386"/>
                <a:gd name="T35" fmla="*/ 263 h 280"/>
                <a:gd name="T36" fmla="*/ 379 w 386"/>
                <a:gd name="T37" fmla="*/ 278 h 280"/>
                <a:gd name="T38" fmla="*/ 376 w 386"/>
                <a:gd name="T39" fmla="*/ 252 h 280"/>
                <a:gd name="T40" fmla="*/ 354 w 386"/>
                <a:gd name="T41" fmla="*/ 215 h 280"/>
                <a:gd name="T42" fmla="*/ 395 w 386"/>
                <a:gd name="T43" fmla="*/ 197 h 280"/>
                <a:gd name="T44" fmla="*/ 427 w 386"/>
                <a:gd name="T45" fmla="*/ 186 h 280"/>
                <a:gd name="T46" fmla="*/ 393 w 386"/>
                <a:gd name="T47" fmla="*/ 163 h 280"/>
                <a:gd name="T48" fmla="*/ 360 w 386"/>
                <a:gd name="T49" fmla="*/ 144 h 280"/>
                <a:gd name="T50" fmla="*/ 324 w 386"/>
                <a:gd name="T51" fmla="*/ 125 h 280"/>
                <a:gd name="T52" fmla="*/ 310 w 386"/>
                <a:gd name="T53" fmla="*/ 97 h 280"/>
                <a:gd name="T54" fmla="*/ 298 w 386"/>
                <a:gd name="T55" fmla="*/ 63 h 280"/>
                <a:gd name="T56" fmla="*/ 264 w 386"/>
                <a:gd name="T57" fmla="*/ 41 h 280"/>
                <a:gd name="T58" fmla="*/ 223 w 386"/>
                <a:gd name="T59" fmla="*/ 38 h 280"/>
                <a:gd name="T60" fmla="*/ 187 w 386"/>
                <a:gd name="T61" fmla="*/ 44 h 280"/>
                <a:gd name="T62" fmla="*/ 153 w 386"/>
                <a:gd name="T63" fmla="*/ 29 h 280"/>
                <a:gd name="T64" fmla="*/ 116 w 386"/>
                <a:gd name="T65" fmla="*/ 7 h 280"/>
                <a:gd name="T66" fmla="*/ 80 w 386"/>
                <a:gd name="T67" fmla="*/ 0 h 280"/>
                <a:gd name="T68" fmla="*/ 49 w 386"/>
                <a:gd name="T69" fmla="*/ 22 h 280"/>
                <a:gd name="T70" fmla="*/ 36 w 386"/>
                <a:gd name="T71" fmla="*/ 55 h 280"/>
                <a:gd name="T72" fmla="*/ 36 w 386"/>
                <a:gd name="T73" fmla="*/ 88 h 280"/>
                <a:gd name="T74" fmla="*/ 32 w 386"/>
                <a:gd name="T75" fmla="*/ 125 h 280"/>
                <a:gd name="T76" fmla="*/ 25 w 386"/>
                <a:gd name="T77" fmla="*/ 160 h 280"/>
                <a:gd name="T78" fmla="*/ 5 w 386"/>
                <a:gd name="T79" fmla="*/ 197 h 280"/>
                <a:gd name="T80" fmla="*/ 0 w 386"/>
                <a:gd name="T81" fmla="*/ 233 h 280"/>
                <a:gd name="T82" fmla="*/ 21 w 386"/>
                <a:gd name="T83" fmla="*/ 259 h 280"/>
                <a:gd name="T84" fmla="*/ 60 w 386"/>
                <a:gd name="T85" fmla="*/ 262 h 280"/>
                <a:gd name="T86" fmla="*/ 95 w 386"/>
                <a:gd name="T87" fmla="*/ 269 h 280"/>
                <a:gd name="T88" fmla="*/ 110 w 386"/>
                <a:gd name="T89" fmla="*/ 300 h 280"/>
                <a:gd name="T90" fmla="*/ 131 w 386"/>
                <a:gd name="T91" fmla="*/ 337 h 280"/>
                <a:gd name="T92" fmla="*/ 168 w 386"/>
                <a:gd name="T93" fmla="*/ 343 h 280"/>
                <a:gd name="T94" fmla="*/ 206 w 386"/>
                <a:gd name="T95" fmla="*/ 340 h 280"/>
                <a:gd name="T96" fmla="*/ 239 w 386"/>
                <a:gd name="T97" fmla="*/ 317 h 280"/>
                <a:gd name="T98" fmla="*/ 269 w 386"/>
                <a:gd name="T99" fmla="*/ 296 h 280"/>
                <a:gd name="T100" fmla="*/ 308 w 386"/>
                <a:gd name="T101" fmla="*/ 287 h 280"/>
                <a:gd name="T102" fmla="*/ 342 w 386"/>
                <a:gd name="T103" fmla="*/ 289 h 280"/>
                <a:gd name="T104" fmla="*/ 380 w 386"/>
                <a:gd name="T105" fmla="*/ 299 h 280"/>
                <a:gd name="T106" fmla="*/ 413 w 386"/>
                <a:gd name="T107" fmla="*/ 300 h 280"/>
                <a:gd name="T108" fmla="*/ 434 w 386"/>
                <a:gd name="T109" fmla="*/ 274 h 280"/>
                <a:gd name="T110" fmla="*/ 446 w 386"/>
                <a:gd name="T111" fmla="*/ 243 h 280"/>
                <a:gd name="T112" fmla="*/ 472 w 386"/>
                <a:gd name="T113" fmla="*/ 215 h 280"/>
                <a:gd name="T114" fmla="*/ 465 w 386"/>
                <a:gd name="T115" fmla="*/ 182 h 280"/>
                <a:gd name="T116" fmla="*/ 432 w 386"/>
                <a:gd name="T117" fmla="*/ 158 h 280"/>
                <a:gd name="T118" fmla="*/ 413 w 386"/>
                <a:gd name="T119" fmla="*/ 122 h 280"/>
                <a:gd name="T120" fmla="*/ 376 w 386"/>
                <a:gd name="T121" fmla="*/ 101 h 280"/>
                <a:gd name="T122" fmla="*/ 343 w 386"/>
                <a:gd name="T123" fmla="*/ 96 h 280"/>
                <a:gd name="T124" fmla="*/ 308 w 386"/>
                <a:gd name="T125" fmla="*/ 82 h 2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6"/>
                <a:gd name="T190" fmla="*/ 0 h 280"/>
                <a:gd name="T191" fmla="*/ 386 w 386"/>
                <a:gd name="T192" fmla="*/ 280 h 2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6" h="280">
                  <a:moveTo>
                    <a:pt x="250" y="87"/>
                  </a:moveTo>
                  <a:lnTo>
                    <a:pt x="259" y="90"/>
                  </a:lnTo>
                  <a:lnTo>
                    <a:pt x="254" y="94"/>
                  </a:lnTo>
                  <a:lnTo>
                    <a:pt x="250" y="99"/>
                  </a:lnTo>
                  <a:lnTo>
                    <a:pt x="245" y="100"/>
                  </a:lnTo>
                  <a:lnTo>
                    <a:pt x="241" y="102"/>
                  </a:lnTo>
                  <a:lnTo>
                    <a:pt x="236" y="102"/>
                  </a:lnTo>
                  <a:lnTo>
                    <a:pt x="232" y="102"/>
                  </a:lnTo>
                  <a:lnTo>
                    <a:pt x="227" y="100"/>
                  </a:lnTo>
                  <a:lnTo>
                    <a:pt x="223" y="99"/>
                  </a:lnTo>
                  <a:lnTo>
                    <a:pt x="218" y="96"/>
                  </a:lnTo>
                  <a:lnTo>
                    <a:pt x="215" y="91"/>
                  </a:lnTo>
                  <a:lnTo>
                    <a:pt x="212" y="87"/>
                  </a:lnTo>
                  <a:lnTo>
                    <a:pt x="211" y="81"/>
                  </a:lnTo>
                  <a:lnTo>
                    <a:pt x="209" y="76"/>
                  </a:lnTo>
                  <a:lnTo>
                    <a:pt x="205" y="75"/>
                  </a:lnTo>
                  <a:lnTo>
                    <a:pt x="200" y="73"/>
                  </a:lnTo>
                  <a:lnTo>
                    <a:pt x="196" y="73"/>
                  </a:lnTo>
                  <a:lnTo>
                    <a:pt x="191" y="75"/>
                  </a:lnTo>
                  <a:lnTo>
                    <a:pt x="185" y="78"/>
                  </a:lnTo>
                  <a:lnTo>
                    <a:pt x="181" y="81"/>
                  </a:lnTo>
                  <a:lnTo>
                    <a:pt x="176" y="81"/>
                  </a:lnTo>
                  <a:lnTo>
                    <a:pt x="172" y="81"/>
                  </a:lnTo>
                  <a:lnTo>
                    <a:pt x="167" y="78"/>
                  </a:lnTo>
                  <a:lnTo>
                    <a:pt x="163" y="75"/>
                  </a:lnTo>
                  <a:lnTo>
                    <a:pt x="158" y="72"/>
                  </a:lnTo>
                  <a:lnTo>
                    <a:pt x="154" y="72"/>
                  </a:lnTo>
                  <a:lnTo>
                    <a:pt x="149" y="72"/>
                  </a:lnTo>
                  <a:lnTo>
                    <a:pt x="142" y="72"/>
                  </a:lnTo>
                  <a:lnTo>
                    <a:pt x="136" y="73"/>
                  </a:lnTo>
                  <a:lnTo>
                    <a:pt x="134" y="78"/>
                  </a:lnTo>
                  <a:lnTo>
                    <a:pt x="134" y="85"/>
                  </a:lnTo>
                  <a:lnTo>
                    <a:pt x="134" y="90"/>
                  </a:lnTo>
                  <a:lnTo>
                    <a:pt x="134" y="96"/>
                  </a:lnTo>
                  <a:lnTo>
                    <a:pt x="131" y="100"/>
                  </a:lnTo>
                  <a:lnTo>
                    <a:pt x="125" y="103"/>
                  </a:lnTo>
                  <a:lnTo>
                    <a:pt x="121" y="103"/>
                  </a:lnTo>
                  <a:lnTo>
                    <a:pt x="116" y="103"/>
                  </a:lnTo>
                  <a:lnTo>
                    <a:pt x="112" y="103"/>
                  </a:lnTo>
                  <a:lnTo>
                    <a:pt x="107" y="103"/>
                  </a:lnTo>
                  <a:lnTo>
                    <a:pt x="103" y="102"/>
                  </a:lnTo>
                  <a:lnTo>
                    <a:pt x="98" y="99"/>
                  </a:lnTo>
                  <a:lnTo>
                    <a:pt x="92" y="99"/>
                  </a:lnTo>
                  <a:lnTo>
                    <a:pt x="88" y="99"/>
                  </a:lnTo>
                  <a:lnTo>
                    <a:pt x="83" y="99"/>
                  </a:lnTo>
                  <a:lnTo>
                    <a:pt x="77" y="103"/>
                  </a:lnTo>
                  <a:lnTo>
                    <a:pt x="76" y="108"/>
                  </a:lnTo>
                  <a:lnTo>
                    <a:pt x="74" y="115"/>
                  </a:lnTo>
                  <a:lnTo>
                    <a:pt x="74" y="121"/>
                  </a:lnTo>
                  <a:lnTo>
                    <a:pt x="74" y="126"/>
                  </a:lnTo>
                  <a:lnTo>
                    <a:pt x="79" y="129"/>
                  </a:lnTo>
                  <a:lnTo>
                    <a:pt x="80" y="133"/>
                  </a:lnTo>
                  <a:lnTo>
                    <a:pt x="80" y="138"/>
                  </a:lnTo>
                  <a:lnTo>
                    <a:pt x="79" y="144"/>
                  </a:lnTo>
                  <a:lnTo>
                    <a:pt x="76" y="150"/>
                  </a:lnTo>
                  <a:lnTo>
                    <a:pt x="74" y="154"/>
                  </a:lnTo>
                  <a:lnTo>
                    <a:pt x="74" y="159"/>
                  </a:lnTo>
                  <a:lnTo>
                    <a:pt x="79" y="160"/>
                  </a:lnTo>
                  <a:lnTo>
                    <a:pt x="85" y="163"/>
                  </a:lnTo>
                  <a:lnTo>
                    <a:pt x="91" y="165"/>
                  </a:lnTo>
                  <a:lnTo>
                    <a:pt x="97" y="166"/>
                  </a:lnTo>
                  <a:lnTo>
                    <a:pt x="104" y="166"/>
                  </a:lnTo>
                  <a:lnTo>
                    <a:pt x="112" y="165"/>
                  </a:lnTo>
                  <a:lnTo>
                    <a:pt x="118" y="160"/>
                  </a:lnTo>
                  <a:lnTo>
                    <a:pt x="124" y="154"/>
                  </a:lnTo>
                  <a:lnTo>
                    <a:pt x="128" y="151"/>
                  </a:lnTo>
                  <a:lnTo>
                    <a:pt x="133" y="153"/>
                  </a:lnTo>
                  <a:lnTo>
                    <a:pt x="137" y="157"/>
                  </a:lnTo>
                  <a:lnTo>
                    <a:pt x="139" y="163"/>
                  </a:lnTo>
                  <a:lnTo>
                    <a:pt x="142" y="169"/>
                  </a:lnTo>
                  <a:lnTo>
                    <a:pt x="142" y="175"/>
                  </a:lnTo>
                  <a:lnTo>
                    <a:pt x="142" y="180"/>
                  </a:lnTo>
                  <a:lnTo>
                    <a:pt x="142" y="186"/>
                  </a:lnTo>
                  <a:lnTo>
                    <a:pt x="139" y="192"/>
                  </a:lnTo>
                  <a:lnTo>
                    <a:pt x="139" y="198"/>
                  </a:lnTo>
                  <a:lnTo>
                    <a:pt x="139" y="205"/>
                  </a:lnTo>
                  <a:lnTo>
                    <a:pt x="139" y="211"/>
                  </a:lnTo>
                  <a:lnTo>
                    <a:pt x="139" y="217"/>
                  </a:lnTo>
                  <a:lnTo>
                    <a:pt x="143" y="223"/>
                  </a:lnTo>
                  <a:lnTo>
                    <a:pt x="148" y="226"/>
                  </a:lnTo>
                  <a:lnTo>
                    <a:pt x="152" y="226"/>
                  </a:lnTo>
                  <a:lnTo>
                    <a:pt x="157" y="228"/>
                  </a:lnTo>
                  <a:lnTo>
                    <a:pt x="164" y="228"/>
                  </a:lnTo>
                  <a:lnTo>
                    <a:pt x="170" y="228"/>
                  </a:lnTo>
                  <a:lnTo>
                    <a:pt x="175" y="226"/>
                  </a:lnTo>
                  <a:lnTo>
                    <a:pt x="178" y="222"/>
                  </a:lnTo>
                  <a:lnTo>
                    <a:pt x="182" y="219"/>
                  </a:lnTo>
                  <a:lnTo>
                    <a:pt x="188" y="216"/>
                  </a:lnTo>
                  <a:lnTo>
                    <a:pt x="194" y="211"/>
                  </a:lnTo>
                  <a:lnTo>
                    <a:pt x="199" y="210"/>
                  </a:lnTo>
                  <a:lnTo>
                    <a:pt x="203" y="214"/>
                  </a:lnTo>
                  <a:lnTo>
                    <a:pt x="208" y="219"/>
                  </a:lnTo>
                  <a:lnTo>
                    <a:pt x="212" y="219"/>
                  </a:lnTo>
                  <a:lnTo>
                    <a:pt x="217" y="217"/>
                  </a:lnTo>
                  <a:lnTo>
                    <a:pt x="220" y="213"/>
                  </a:lnTo>
                  <a:lnTo>
                    <a:pt x="223" y="208"/>
                  </a:lnTo>
                  <a:lnTo>
                    <a:pt x="224" y="204"/>
                  </a:lnTo>
                  <a:lnTo>
                    <a:pt x="229" y="202"/>
                  </a:lnTo>
                  <a:lnTo>
                    <a:pt x="233" y="199"/>
                  </a:lnTo>
                  <a:lnTo>
                    <a:pt x="238" y="199"/>
                  </a:lnTo>
                  <a:lnTo>
                    <a:pt x="244" y="199"/>
                  </a:lnTo>
                  <a:lnTo>
                    <a:pt x="248" y="204"/>
                  </a:lnTo>
                  <a:lnTo>
                    <a:pt x="253" y="207"/>
                  </a:lnTo>
                  <a:lnTo>
                    <a:pt x="257" y="213"/>
                  </a:lnTo>
                  <a:lnTo>
                    <a:pt x="262" y="214"/>
                  </a:lnTo>
                  <a:lnTo>
                    <a:pt x="268" y="214"/>
                  </a:lnTo>
                  <a:lnTo>
                    <a:pt x="274" y="214"/>
                  </a:lnTo>
                  <a:lnTo>
                    <a:pt x="278" y="214"/>
                  </a:lnTo>
                  <a:lnTo>
                    <a:pt x="283" y="214"/>
                  </a:lnTo>
                  <a:lnTo>
                    <a:pt x="290" y="216"/>
                  </a:lnTo>
                  <a:lnTo>
                    <a:pt x="292" y="220"/>
                  </a:lnTo>
                  <a:lnTo>
                    <a:pt x="298" y="225"/>
                  </a:lnTo>
                  <a:lnTo>
                    <a:pt x="302" y="226"/>
                  </a:lnTo>
                  <a:lnTo>
                    <a:pt x="307" y="226"/>
                  </a:lnTo>
                  <a:lnTo>
                    <a:pt x="313" y="226"/>
                  </a:lnTo>
                  <a:lnTo>
                    <a:pt x="316" y="222"/>
                  </a:lnTo>
                  <a:lnTo>
                    <a:pt x="316" y="217"/>
                  </a:lnTo>
                  <a:lnTo>
                    <a:pt x="314" y="213"/>
                  </a:lnTo>
                  <a:lnTo>
                    <a:pt x="310" y="208"/>
                  </a:lnTo>
                  <a:lnTo>
                    <a:pt x="305" y="205"/>
                  </a:lnTo>
                  <a:lnTo>
                    <a:pt x="299" y="201"/>
                  </a:lnTo>
                  <a:lnTo>
                    <a:pt x="293" y="196"/>
                  </a:lnTo>
                  <a:lnTo>
                    <a:pt x="290" y="192"/>
                  </a:lnTo>
                  <a:lnTo>
                    <a:pt x="289" y="187"/>
                  </a:lnTo>
                  <a:lnTo>
                    <a:pt x="287" y="180"/>
                  </a:lnTo>
                  <a:lnTo>
                    <a:pt x="287" y="175"/>
                  </a:lnTo>
                  <a:lnTo>
                    <a:pt x="290" y="169"/>
                  </a:lnTo>
                  <a:lnTo>
                    <a:pt x="298" y="163"/>
                  </a:lnTo>
                  <a:lnTo>
                    <a:pt x="304" y="162"/>
                  </a:lnTo>
                  <a:lnTo>
                    <a:pt x="310" y="160"/>
                  </a:lnTo>
                  <a:lnTo>
                    <a:pt x="316" y="160"/>
                  </a:lnTo>
                  <a:lnTo>
                    <a:pt x="320" y="160"/>
                  </a:lnTo>
                  <a:lnTo>
                    <a:pt x="328" y="160"/>
                  </a:lnTo>
                  <a:lnTo>
                    <a:pt x="332" y="160"/>
                  </a:lnTo>
                  <a:lnTo>
                    <a:pt x="338" y="162"/>
                  </a:lnTo>
                  <a:lnTo>
                    <a:pt x="343" y="162"/>
                  </a:lnTo>
                  <a:lnTo>
                    <a:pt x="346" y="157"/>
                  </a:lnTo>
                  <a:lnTo>
                    <a:pt x="346" y="151"/>
                  </a:lnTo>
                  <a:lnTo>
                    <a:pt x="346" y="147"/>
                  </a:lnTo>
                  <a:lnTo>
                    <a:pt x="341" y="142"/>
                  </a:lnTo>
                  <a:lnTo>
                    <a:pt x="335" y="139"/>
                  </a:lnTo>
                  <a:lnTo>
                    <a:pt x="331" y="136"/>
                  </a:lnTo>
                  <a:lnTo>
                    <a:pt x="326" y="133"/>
                  </a:lnTo>
                  <a:lnTo>
                    <a:pt x="319" y="133"/>
                  </a:lnTo>
                  <a:lnTo>
                    <a:pt x="311" y="133"/>
                  </a:lnTo>
                  <a:lnTo>
                    <a:pt x="307" y="133"/>
                  </a:lnTo>
                  <a:lnTo>
                    <a:pt x="301" y="132"/>
                  </a:lnTo>
                  <a:lnTo>
                    <a:pt x="296" y="127"/>
                  </a:lnTo>
                  <a:lnTo>
                    <a:pt x="293" y="121"/>
                  </a:lnTo>
                  <a:lnTo>
                    <a:pt x="292" y="117"/>
                  </a:lnTo>
                  <a:lnTo>
                    <a:pt x="292" y="112"/>
                  </a:lnTo>
                  <a:lnTo>
                    <a:pt x="287" y="106"/>
                  </a:lnTo>
                  <a:lnTo>
                    <a:pt x="281" y="102"/>
                  </a:lnTo>
                  <a:lnTo>
                    <a:pt x="275" y="102"/>
                  </a:lnTo>
                  <a:lnTo>
                    <a:pt x="271" y="102"/>
                  </a:lnTo>
                  <a:lnTo>
                    <a:pt x="263" y="102"/>
                  </a:lnTo>
                  <a:lnTo>
                    <a:pt x="259" y="100"/>
                  </a:lnTo>
                  <a:lnTo>
                    <a:pt x="259" y="94"/>
                  </a:lnTo>
                  <a:lnTo>
                    <a:pt x="257" y="90"/>
                  </a:lnTo>
                  <a:lnTo>
                    <a:pt x="253" y="88"/>
                  </a:lnTo>
                  <a:lnTo>
                    <a:pt x="251" y="84"/>
                  </a:lnTo>
                  <a:lnTo>
                    <a:pt x="251" y="79"/>
                  </a:lnTo>
                  <a:lnTo>
                    <a:pt x="251" y="75"/>
                  </a:lnTo>
                  <a:lnTo>
                    <a:pt x="251" y="70"/>
                  </a:lnTo>
                  <a:lnTo>
                    <a:pt x="250" y="66"/>
                  </a:lnTo>
                  <a:lnTo>
                    <a:pt x="248" y="61"/>
                  </a:lnTo>
                  <a:lnTo>
                    <a:pt x="245" y="55"/>
                  </a:lnTo>
                  <a:lnTo>
                    <a:pt x="242" y="51"/>
                  </a:lnTo>
                  <a:lnTo>
                    <a:pt x="238" y="46"/>
                  </a:lnTo>
                  <a:lnTo>
                    <a:pt x="233" y="43"/>
                  </a:lnTo>
                  <a:lnTo>
                    <a:pt x="229" y="39"/>
                  </a:lnTo>
                  <a:lnTo>
                    <a:pt x="224" y="36"/>
                  </a:lnTo>
                  <a:lnTo>
                    <a:pt x="220" y="34"/>
                  </a:lnTo>
                  <a:lnTo>
                    <a:pt x="214" y="33"/>
                  </a:lnTo>
                  <a:lnTo>
                    <a:pt x="209" y="31"/>
                  </a:lnTo>
                  <a:lnTo>
                    <a:pt x="205" y="31"/>
                  </a:lnTo>
                  <a:lnTo>
                    <a:pt x="197" y="31"/>
                  </a:lnTo>
                  <a:lnTo>
                    <a:pt x="193" y="31"/>
                  </a:lnTo>
                  <a:lnTo>
                    <a:pt x="188" y="31"/>
                  </a:lnTo>
                  <a:lnTo>
                    <a:pt x="181" y="31"/>
                  </a:lnTo>
                  <a:lnTo>
                    <a:pt x="175" y="33"/>
                  </a:lnTo>
                  <a:lnTo>
                    <a:pt x="170" y="34"/>
                  </a:lnTo>
                  <a:lnTo>
                    <a:pt x="166" y="36"/>
                  </a:lnTo>
                  <a:lnTo>
                    <a:pt x="161" y="36"/>
                  </a:lnTo>
                  <a:lnTo>
                    <a:pt x="157" y="36"/>
                  </a:lnTo>
                  <a:lnTo>
                    <a:pt x="152" y="36"/>
                  </a:lnTo>
                  <a:lnTo>
                    <a:pt x="148" y="36"/>
                  </a:lnTo>
                  <a:lnTo>
                    <a:pt x="143" y="36"/>
                  </a:lnTo>
                  <a:lnTo>
                    <a:pt x="137" y="34"/>
                  </a:lnTo>
                  <a:lnTo>
                    <a:pt x="131" y="31"/>
                  </a:lnTo>
                  <a:lnTo>
                    <a:pt x="127" y="28"/>
                  </a:lnTo>
                  <a:lnTo>
                    <a:pt x="124" y="24"/>
                  </a:lnTo>
                  <a:lnTo>
                    <a:pt x="119" y="21"/>
                  </a:lnTo>
                  <a:lnTo>
                    <a:pt x="113" y="18"/>
                  </a:lnTo>
                  <a:lnTo>
                    <a:pt x="107" y="15"/>
                  </a:lnTo>
                  <a:lnTo>
                    <a:pt x="103" y="10"/>
                  </a:lnTo>
                  <a:lnTo>
                    <a:pt x="98" y="9"/>
                  </a:lnTo>
                  <a:lnTo>
                    <a:pt x="94" y="6"/>
                  </a:lnTo>
                  <a:lnTo>
                    <a:pt x="89" y="4"/>
                  </a:lnTo>
                  <a:lnTo>
                    <a:pt x="83" y="1"/>
                  </a:lnTo>
                  <a:lnTo>
                    <a:pt x="79" y="1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6" y="3"/>
                  </a:lnTo>
                  <a:lnTo>
                    <a:pt x="52" y="6"/>
                  </a:lnTo>
                  <a:lnTo>
                    <a:pt x="49" y="10"/>
                  </a:lnTo>
                  <a:lnTo>
                    <a:pt x="44" y="15"/>
                  </a:lnTo>
                  <a:lnTo>
                    <a:pt x="40" y="18"/>
                  </a:lnTo>
                  <a:lnTo>
                    <a:pt x="37" y="22"/>
                  </a:lnTo>
                  <a:lnTo>
                    <a:pt x="35" y="27"/>
                  </a:lnTo>
                  <a:lnTo>
                    <a:pt x="32" y="31"/>
                  </a:lnTo>
                  <a:lnTo>
                    <a:pt x="31" y="36"/>
                  </a:lnTo>
                  <a:lnTo>
                    <a:pt x="29" y="40"/>
                  </a:lnTo>
                  <a:lnTo>
                    <a:pt x="29" y="45"/>
                  </a:lnTo>
                  <a:lnTo>
                    <a:pt x="29" y="49"/>
                  </a:lnTo>
                  <a:lnTo>
                    <a:pt x="29" y="54"/>
                  </a:lnTo>
                  <a:lnTo>
                    <a:pt x="29" y="58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78"/>
                  </a:lnTo>
                  <a:lnTo>
                    <a:pt x="29" y="82"/>
                  </a:lnTo>
                  <a:lnTo>
                    <a:pt x="29" y="88"/>
                  </a:lnTo>
                  <a:lnTo>
                    <a:pt x="29" y="93"/>
                  </a:lnTo>
                  <a:lnTo>
                    <a:pt x="29" y="97"/>
                  </a:lnTo>
                  <a:lnTo>
                    <a:pt x="26" y="102"/>
                  </a:lnTo>
                  <a:lnTo>
                    <a:pt x="23" y="106"/>
                  </a:lnTo>
                  <a:lnTo>
                    <a:pt x="22" y="111"/>
                  </a:lnTo>
                  <a:lnTo>
                    <a:pt x="20" y="117"/>
                  </a:lnTo>
                  <a:lnTo>
                    <a:pt x="20" y="121"/>
                  </a:lnTo>
                  <a:lnTo>
                    <a:pt x="20" y="126"/>
                  </a:lnTo>
                  <a:lnTo>
                    <a:pt x="20" y="130"/>
                  </a:lnTo>
                  <a:lnTo>
                    <a:pt x="17" y="136"/>
                  </a:lnTo>
                  <a:lnTo>
                    <a:pt x="14" y="141"/>
                  </a:lnTo>
                  <a:lnTo>
                    <a:pt x="10" y="147"/>
                  </a:lnTo>
                  <a:lnTo>
                    <a:pt x="7" y="151"/>
                  </a:lnTo>
                  <a:lnTo>
                    <a:pt x="5" y="156"/>
                  </a:lnTo>
                  <a:lnTo>
                    <a:pt x="4" y="160"/>
                  </a:lnTo>
                  <a:lnTo>
                    <a:pt x="1" y="166"/>
                  </a:lnTo>
                  <a:lnTo>
                    <a:pt x="1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199"/>
                  </a:lnTo>
                  <a:lnTo>
                    <a:pt x="4" y="204"/>
                  </a:lnTo>
                  <a:lnTo>
                    <a:pt x="8" y="207"/>
                  </a:lnTo>
                  <a:lnTo>
                    <a:pt x="13" y="210"/>
                  </a:lnTo>
                  <a:lnTo>
                    <a:pt x="17" y="211"/>
                  </a:lnTo>
                  <a:lnTo>
                    <a:pt x="22" y="213"/>
                  </a:lnTo>
                  <a:lnTo>
                    <a:pt x="28" y="213"/>
                  </a:lnTo>
                  <a:lnTo>
                    <a:pt x="32" y="213"/>
                  </a:lnTo>
                  <a:lnTo>
                    <a:pt x="38" y="213"/>
                  </a:lnTo>
                  <a:lnTo>
                    <a:pt x="44" y="213"/>
                  </a:lnTo>
                  <a:lnTo>
                    <a:pt x="49" y="213"/>
                  </a:lnTo>
                  <a:lnTo>
                    <a:pt x="55" y="213"/>
                  </a:lnTo>
                  <a:lnTo>
                    <a:pt x="59" y="213"/>
                  </a:lnTo>
                  <a:lnTo>
                    <a:pt x="64" y="213"/>
                  </a:lnTo>
                  <a:lnTo>
                    <a:pt x="68" y="213"/>
                  </a:lnTo>
                  <a:lnTo>
                    <a:pt x="73" y="214"/>
                  </a:lnTo>
                  <a:lnTo>
                    <a:pt x="77" y="219"/>
                  </a:lnTo>
                  <a:lnTo>
                    <a:pt x="82" y="222"/>
                  </a:lnTo>
                  <a:lnTo>
                    <a:pt x="86" y="225"/>
                  </a:lnTo>
                  <a:lnTo>
                    <a:pt x="89" y="229"/>
                  </a:lnTo>
                  <a:lnTo>
                    <a:pt x="89" y="234"/>
                  </a:lnTo>
                  <a:lnTo>
                    <a:pt x="89" y="238"/>
                  </a:lnTo>
                  <a:lnTo>
                    <a:pt x="89" y="244"/>
                  </a:lnTo>
                  <a:lnTo>
                    <a:pt x="91" y="249"/>
                  </a:lnTo>
                  <a:lnTo>
                    <a:pt x="94" y="256"/>
                  </a:lnTo>
                  <a:lnTo>
                    <a:pt x="95" y="261"/>
                  </a:lnTo>
                  <a:lnTo>
                    <a:pt x="100" y="267"/>
                  </a:lnTo>
                  <a:lnTo>
                    <a:pt x="104" y="270"/>
                  </a:lnTo>
                  <a:lnTo>
                    <a:pt x="106" y="274"/>
                  </a:lnTo>
                  <a:lnTo>
                    <a:pt x="110" y="276"/>
                  </a:lnTo>
                  <a:lnTo>
                    <a:pt x="115" y="279"/>
                  </a:lnTo>
                  <a:lnTo>
                    <a:pt x="119" y="279"/>
                  </a:lnTo>
                  <a:lnTo>
                    <a:pt x="125" y="279"/>
                  </a:lnTo>
                  <a:lnTo>
                    <a:pt x="130" y="279"/>
                  </a:lnTo>
                  <a:lnTo>
                    <a:pt x="136" y="279"/>
                  </a:lnTo>
                  <a:lnTo>
                    <a:pt x="142" y="279"/>
                  </a:lnTo>
                  <a:lnTo>
                    <a:pt x="146" y="279"/>
                  </a:lnTo>
                  <a:lnTo>
                    <a:pt x="151" y="279"/>
                  </a:lnTo>
                  <a:lnTo>
                    <a:pt x="157" y="279"/>
                  </a:lnTo>
                  <a:lnTo>
                    <a:pt x="163" y="279"/>
                  </a:lnTo>
                  <a:lnTo>
                    <a:pt x="167" y="277"/>
                  </a:lnTo>
                  <a:lnTo>
                    <a:pt x="172" y="274"/>
                  </a:lnTo>
                  <a:lnTo>
                    <a:pt x="176" y="271"/>
                  </a:lnTo>
                  <a:lnTo>
                    <a:pt x="181" y="268"/>
                  </a:lnTo>
                  <a:lnTo>
                    <a:pt x="185" y="265"/>
                  </a:lnTo>
                  <a:lnTo>
                    <a:pt x="190" y="261"/>
                  </a:lnTo>
                  <a:lnTo>
                    <a:pt x="194" y="258"/>
                  </a:lnTo>
                  <a:lnTo>
                    <a:pt x="197" y="253"/>
                  </a:lnTo>
                  <a:lnTo>
                    <a:pt x="202" y="252"/>
                  </a:lnTo>
                  <a:lnTo>
                    <a:pt x="205" y="247"/>
                  </a:lnTo>
                  <a:lnTo>
                    <a:pt x="209" y="244"/>
                  </a:lnTo>
                  <a:lnTo>
                    <a:pt x="214" y="243"/>
                  </a:lnTo>
                  <a:lnTo>
                    <a:pt x="218" y="241"/>
                  </a:lnTo>
                  <a:lnTo>
                    <a:pt x="224" y="235"/>
                  </a:lnTo>
                  <a:lnTo>
                    <a:pt x="229" y="234"/>
                  </a:lnTo>
                  <a:lnTo>
                    <a:pt x="235" y="234"/>
                  </a:lnTo>
                  <a:lnTo>
                    <a:pt x="241" y="234"/>
                  </a:lnTo>
                  <a:lnTo>
                    <a:pt x="245" y="234"/>
                  </a:lnTo>
                  <a:lnTo>
                    <a:pt x="250" y="234"/>
                  </a:lnTo>
                  <a:lnTo>
                    <a:pt x="254" y="234"/>
                  </a:lnTo>
                  <a:lnTo>
                    <a:pt x="259" y="234"/>
                  </a:lnTo>
                  <a:lnTo>
                    <a:pt x="263" y="234"/>
                  </a:lnTo>
                  <a:lnTo>
                    <a:pt x="268" y="234"/>
                  </a:lnTo>
                  <a:lnTo>
                    <a:pt x="272" y="234"/>
                  </a:lnTo>
                  <a:lnTo>
                    <a:pt x="277" y="235"/>
                  </a:lnTo>
                  <a:lnTo>
                    <a:pt x="283" y="237"/>
                  </a:lnTo>
                  <a:lnTo>
                    <a:pt x="287" y="238"/>
                  </a:lnTo>
                  <a:lnTo>
                    <a:pt x="292" y="240"/>
                  </a:lnTo>
                  <a:lnTo>
                    <a:pt x="296" y="240"/>
                  </a:lnTo>
                  <a:lnTo>
                    <a:pt x="302" y="241"/>
                  </a:lnTo>
                  <a:lnTo>
                    <a:pt x="308" y="243"/>
                  </a:lnTo>
                  <a:lnTo>
                    <a:pt x="313" y="243"/>
                  </a:lnTo>
                  <a:lnTo>
                    <a:pt x="317" y="244"/>
                  </a:lnTo>
                  <a:lnTo>
                    <a:pt x="322" y="244"/>
                  </a:lnTo>
                  <a:lnTo>
                    <a:pt x="326" y="244"/>
                  </a:lnTo>
                  <a:lnTo>
                    <a:pt x="331" y="244"/>
                  </a:lnTo>
                  <a:lnTo>
                    <a:pt x="335" y="244"/>
                  </a:lnTo>
                  <a:lnTo>
                    <a:pt x="340" y="244"/>
                  </a:lnTo>
                  <a:lnTo>
                    <a:pt x="344" y="244"/>
                  </a:lnTo>
                  <a:lnTo>
                    <a:pt x="347" y="237"/>
                  </a:lnTo>
                  <a:lnTo>
                    <a:pt x="350" y="232"/>
                  </a:lnTo>
                  <a:lnTo>
                    <a:pt x="352" y="228"/>
                  </a:lnTo>
                  <a:lnTo>
                    <a:pt x="352" y="223"/>
                  </a:lnTo>
                  <a:lnTo>
                    <a:pt x="352" y="217"/>
                  </a:lnTo>
                  <a:lnTo>
                    <a:pt x="352" y="211"/>
                  </a:lnTo>
                  <a:lnTo>
                    <a:pt x="350" y="207"/>
                  </a:lnTo>
                  <a:lnTo>
                    <a:pt x="352" y="202"/>
                  </a:lnTo>
                  <a:lnTo>
                    <a:pt x="358" y="199"/>
                  </a:lnTo>
                  <a:lnTo>
                    <a:pt x="362" y="198"/>
                  </a:lnTo>
                  <a:lnTo>
                    <a:pt x="367" y="195"/>
                  </a:lnTo>
                  <a:lnTo>
                    <a:pt x="371" y="192"/>
                  </a:lnTo>
                  <a:lnTo>
                    <a:pt x="376" y="189"/>
                  </a:lnTo>
                  <a:lnTo>
                    <a:pt x="380" y="184"/>
                  </a:lnTo>
                  <a:lnTo>
                    <a:pt x="382" y="180"/>
                  </a:lnTo>
                  <a:lnTo>
                    <a:pt x="383" y="175"/>
                  </a:lnTo>
                  <a:lnTo>
                    <a:pt x="385" y="171"/>
                  </a:lnTo>
                  <a:lnTo>
                    <a:pt x="385" y="166"/>
                  </a:lnTo>
                  <a:lnTo>
                    <a:pt x="385" y="160"/>
                  </a:lnTo>
                  <a:lnTo>
                    <a:pt x="385" y="154"/>
                  </a:lnTo>
                  <a:lnTo>
                    <a:pt x="383" y="150"/>
                  </a:lnTo>
                  <a:lnTo>
                    <a:pt x="377" y="148"/>
                  </a:lnTo>
                  <a:lnTo>
                    <a:pt x="371" y="147"/>
                  </a:lnTo>
                  <a:lnTo>
                    <a:pt x="367" y="144"/>
                  </a:lnTo>
                  <a:lnTo>
                    <a:pt x="362" y="141"/>
                  </a:lnTo>
                  <a:lnTo>
                    <a:pt x="358" y="136"/>
                  </a:lnTo>
                  <a:lnTo>
                    <a:pt x="353" y="133"/>
                  </a:lnTo>
                  <a:lnTo>
                    <a:pt x="350" y="129"/>
                  </a:lnTo>
                  <a:lnTo>
                    <a:pt x="349" y="124"/>
                  </a:lnTo>
                  <a:lnTo>
                    <a:pt x="349" y="118"/>
                  </a:lnTo>
                  <a:lnTo>
                    <a:pt x="347" y="112"/>
                  </a:lnTo>
                  <a:lnTo>
                    <a:pt x="346" y="108"/>
                  </a:lnTo>
                  <a:lnTo>
                    <a:pt x="341" y="103"/>
                  </a:lnTo>
                  <a:lnTo>
                    <a:pt x="335" y="99"/>
                  </a:lnTo>
                  <a:lnTo>
                    <a:pt x="331" y="94"/>
                  </a:lnTo>
                  <a:lnTo>
                    <a:pt x="326" y="91"/>
                  </a:lnTo>
                  <a:lnTo>
                    <a:pt x="322" y="87"/>
                  </a:lnTo>
                  <a:lnTo>
                    <a:pt x="317" y="85"/>
                  </a:lnTo>
                  <a:lnTo>
                    <a:pt x="311" y="82"/>
                  </a:lnTo>
                  <a:lnTo>
                    <a:pt x="305" y="82"/>
                  </a:lnTo>
                  <a:lnTo>
                    <a:pt x="301" y="81"/>
                  </a:lnTo>
                  <a:lnTo>
                    <a:pt x="296" y="81"/>
                  </a:lnTo>
                  <a:lnTo>
                    <a:pt x="292" y="79"/>
                  </a:lnTo>
                  <a:lnTo>
                    <a:pt x="287" y="79"/>
                  </a:lnTo>
                  <a:lnTo>
                    <a:pt x="283" y="79"/>
                  </a:lnTo>
                  <a:lnTo>
                    <a:pt x="278" y="78"/>
                  </a:lnTo>
                  <a:lnTo>
                    <a:pt x="274" y="76"/>
                  </a:lnTo>
                  <a:lnTo>
                    <a:pt x="269" y="73"/>
                  </a:lnTo>
                  <a:lnTo>
                    <a:pt x="263" y="70"/>
                  </a:lnTo>
                  <a:lnTo>
                    <a:pt x="259" y="67"/>
                  </a:lnTo>
                  <a:lnTo>
                    <a:pt x="254" y="67"/>
                  </a:lnTo>
                  <a:lnTo>
                    <a:pt x="250" y="67"/>
                  </a:lnTo>
                  <a:lnTo>
                    <a:pt x="247" y="72"/>
                  </a:lnTo>
                </a:path>
              </a:pathLst>
            </a:custGeom>
            <a:solidFill>
              <a:schemeClr val="tx2"/>
            </a:solidFill>
            <a:ln w="508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115"/>
            <p:cNvSpPr>
              <a:spLocks/>
            </p:cNvSpPr>
            <p:nvPr/>
          </p:nvSpPr>
          <p:spPr bwMode="auto">
            <a:xfrm>
              <a:off x="3597" y="1130"/>
              <a:ext cx="76" cy="56"/>
            </a:xfrm>
            <a:custGeom>
              <a:avLst/>
              <a:gdLst>
                <a:gd name="T0" fmla="*/ 60 w 61"/>
                <a:gd name="T1" fmla="*/ 5 h 46"/>
                <a:gd name="T2" fmla="*/ 54 w 61"/>
                <a:gd name="T3" fmla="*/ 7 h 46"/>
                <a:gd name="T4" fmla="*/ 45 w 61"/>
                <a:gd name="T5" fmla="*/ 4 h 46"/>
                <a:gd name="T6" fmla="*/ 37 w 61"/>
                <a:gd name="T7" fmla="*/ 1 h 46"/>
                <a:gd name="T8" fmla="*/ 30 w 61"/>
                <a:gd name="T9" fmla="*/ 1 h 46"/>
                <a:gd name="T10" fmla="*/ 19 w 61"/>
                <a:gd name="T11" fmla="*/ 0 h 46"/>
                <a:gd name="T12" fmla="*/ 11 w 61"/>
                <a:gd name="T13" fmla="*/ 0 h 46"/>
                <a:gd name="T14" fmla="*/ 5 w 61"/>
                <a:gd name="T15" fmla="*/ 4 h 46"/>
                <a:gd name="T16" fmla="*/ 5 w 61"/>
                <a:gd name="T17" fmla="*/ 11 h 46"/>
                <a:gd name="T18" fmla="*/ 5 w 61"/>
                <a:gd name="T19" fmla="*/ 18 h 46"/>
                <a:gd name="T20" fmla="*/ 1 w 61"/>
                <a:gd name="T21" fmla="*/ 23 h 46"/>
                <a:gd name="T22" fmla="*/ 0 w 61"/>
                <a:gd name="T23" fmla="*/ 29 h 46"/>
                <a:gd name="T24" fmla="*/ 0 w 61"/>
                <a:gd name="T25" fmla="*/ 34 h 46"/>
                <a:gd name="T26" fmla="*/ 1 w 61"/>
                <a:gd name="T27" fmla="*/ 40 h 46"/>
                <a:gd name="T28" fmla="*/ 9 w 61"/>
                <a:gd name="T29" fmla="*/ 45 h 46"/>
                <a:gd name="T30" fmla="*/ 15 w 61"/>
                <a:gd name="T31" fmla="*/ 49 h 46"/>
                <a:gd name="T32" fmla="*/ 22 w 61"/>
                <a:gd name="T33" fmla="*/ 55 h 46"/>
                <a:gd name="T34" fmla="*/ 30 w 61"/>
                <a:gd name="T35" fmla="*/ 55 h 46"/>
                <a:gd name="T36" fmla="*/ 37 w 61"/>
                <a:gd name="T37" fmla="*/ 55 h 46"/>
                <a:gd name="T38" fmla="*/ 42 w 61"/>
                <a:gd name="T39" fmla="*/ 55 h 46"/>
                <a:gd name="T40" fmla="*/ 49 w 61"/>
                <a:gd name="T41" fmla="*/ 47 h 46"/>
                <a:gd name="T42" fmla="*/ 52 w 61"/>
                <a:gd name="T43" fmla="*/ 41 h 46"/>
                <a:gd name="T44" fmla="*/ 57 w 61"/>
                <a:gd name="T45" fmla="*/ 38 h 46"/>
                <a:gd name="T46" fmla="*/ 64 w 61"/>
                <a:gd name="T47" fmla="*/ 37 h 46"/>
                <a:gd name="T48" fmla="*/ 69 w 61"/>
                <a:gd name="T49" fmla="*/ 37 h 46"/>
                <a:gd name="T50" fmla="*/ 75 w 61"/>
                <a:gd name="T51" fmla="*/ 33 h 46"/>
                <a:gd name="T52" fmla="*/ 75 w 61"/>
                <a:gd name="T53" fmla="*/ 27 h 46"/>
                <a:gd name="T54" fmla="*/ 75 w 61"/>
                <a:gd name="T55" fmla="*/ 19 h 46"/>
                <a:gd name="T56" fmla="*/ 69 w 61"/>
                <a:gd name="T57" fmla="*/ 16 h 46"/>
                <a:gd name="T58" fmla="*/ 67 w 61"/>
                <a:gd name="T59" fmla="*/ 11 h 46"/>
                <a:gd name="T60" fmla="*/ 64 w 61"/>
                <a:gd name="T61" fmla="*/ 5 h 46"/>
                <a:gd name="T62" fmla="*/ 57 w 61"/>
                <a:gd name="T63" fmla="*/ 4 h 46"/>
                <a:gd name="T64" fmla="*/ 60 w 61"/>
                <a:gd name="T65" fmla="*/ 5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"/>
                <a:gd name="T100" fmla="*/ 0 h 46"/>
                <a:gd name="T101" fmla="*/ 61 w 61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" h="46">
                  <a:moveTo>
                    <a:pt x="48" y="4"/>
                  </a:moveTo>
                  <a:lnTo>
                    <a:pt x="43" y="6"/>
                  </a:lnTo>
                  <a:lnTo>
                    <a:pt x="36" y="3"/>
                  </a:lnTo>
                  <a:lnTo>
                    <a:pt x="30" y="1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3"/>
                  </a:lnTo>
                  <a:lnTo>
                    <a:pt x="4" y="9"/>
                  </a:lnTo>
                  <a:lnTo>
                    <a:pt x="4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7" y="37"/>
                  </a:lnTo>
                  <a:lnTo>
                    <a:pt x="12" y="40"/>
                  </a:lnTo>
                  <a:lnTo>
                    <a:pt x="18" y="45"/>
                  </a:lnTo>
                  <a:lnTo>
                    <a:pt x="24" y="45"/>
                  </a:lnTo>
                  <a:lnTo>
                    <a:pt x="30" y="45"/>
                  </a:lnTo>
                  <a:lnTo>
                    <a:pt x="34" y="45"/>
                  </a:lnTo>
                  <a:lnTo>
                    <a:pt x="39" y="39"/>
                  </a:lnTo>
                  <a:lnTo>
                    <a:pt x="42" y="34"/>
                  </a:lnTo>
                  <a:lnTo>
                    <a:pt x="46" y="31"/>
                  </a:lnTo>
                  <a:lnTo>
                    <a:pt x="51" y="30"/>
                  </a:lnTo>
                  <a:lnTo>
                    <a:pt x="55" y="30"/>
                  </a:lnTo>
                  <a:lnTo>
                    <a:pt x="60" y="27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55" y="13"/>
                  </a:lnTo>
                  <a:lnTo>
                    <a:pt x="54" y="9"/>
                  </a:lnTo>
                  <a:lnTo>
                    <a:pt x="51" y="4"/>
                  </a:lnTo>
                  <a:lnTo>
                    <a:pt x="46" y="3"/>
                  </a:lnTo>
                  <a:lnTo>
                    <a:pt x="48" y="4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116"/>
            <p:cNvSpPr>
              <a:spLocks/>
            </p:cNvSpPr>
            <p:nvPr/>
          </p:nvSpPr>
          <p:spPr bwMode="auto">
            <a:xfrm>
              <a:off x="3389" y="1567"/>
              <a:ext cx="463" cy="246"/>
            </a:xfrm>
            <a:custGeom>
              <a:avLst/>
              <a:gdLst>
                <a:gd name="T0" fmla="*/ 451 w 376"/>
                <a:gd name="T1" fmla="*/ 60 h 200"/>
                <a:gd name="T2" fmla="*/ 448 w 376"/>
                <a:gd name="T3" fmla="*/ 43 h 200"/>
                <a:gd name="T4" fmla="*/ 437 w 376"/>
                <a:gd name="T5" fmla="*/ 28 h 200"/>
                <a:gd name="T6" fmla="*/ 426 w 376"/>
                <a:gd name="T7" fmla="*/ 10 h 200"/>
                <a:gd name="T8" fmla="*/ 410 w 376"/>
                <a:gd name="T9" fmla="*/ 2 h 200"/>
                <a:gd name="T10" fmla="*/ 389 w 376"/>
                <a:gd name="T11" fmla="*/ 2 h 200"/>
                <a:gd name="T12" fmla="*/ 373 w 376"/>
                <a:gd name="T13" fmla="*/ 5 h 200"/>
                <a:gd name="T14" fmla="*/ 355 w 376"/>
                <a:gd name="T15" fmla="*/ 6 h 200"/>
                <a:gd name="T16" fmla="*/ 337 w 376"/>
                <a:gd name="T17" fmla="*/ 6 h 200"/>
                <a:gd name="T18" fmla="*/ 318 w 376"/>
                <a:gd name="T19" fmla="*/ 16 h 200"/>
                <a:gd name="T20" fmla="*/ 300 w 376"/>
                <a:gd name="T21" fmla="*/ 23 h 200"/>
                <a:gd name="T22" fmla="*/ 282 w 376"/>
                <a:gd name="T23" fmla="*/ 21 h 200"/>
                <a:gd name="T24" fmla="*/ 264 w 376"/>
                <a:gd name="T25" fmla="*/ 14 h 200"/>
                <a:gd name="T26" fmla="*/ 241 w 376"/>
                <a:gd name="T27" fmla="*/ 1 h 200"/>
                <a:gd name="T28" fmla="*/ 225 w 376"/>
                <a:gd name="T29" fmla="*/ 0 h 200"/>
                <a:gd name="T30" fmla="*/ 207 w 376"/>
                <a:gd name="T31" fmla="*/ 1 h 200"/>
                <a:gd name="T32" fmla="*/ 192 w 376"/>
                <a:gd name="T33" fmla="*/ 12 h 200"/>
                <a:gd name="T34" fmla="*/ 174 w 376"/>
                <a:gd name="T35" fmla="*/ 20 h 200"/>
                <a:gd name="T36" fmla="*/ 151 w 376"/>
                <a:gd name="T37" fmla="*/ 20 h 200"/>
                <a:gd name="T38" fmla="*/ 133 w 376"/>
                <a:gd name="T39" fmla="*/ 20 h 200"/>
                <a:gd name="T40" fmla="*/ 108 w 376"/>
                <a:gd name="T41" fmla="*/ 25 h 200"/>
                <a:gd name="T42" fmla="*/ 86 w 376"/>
                <a:gd name="T43" fmla="*/ 25 h 200"/>
                <a:gd name="T44" fmla="*/ 64 w 376"/>
                <a:gd name="T45" fmla="*/ 23 h 200"/>
                <a:gd name="T46" fmla="*/ 42 w 376"/>
                <a:gd name="T47" fmla="*/ 28 h 200"/>
                <a:gd name="T48" fmla="*/ 31 w 376"/>
                <a:gd name="T49" fmla="*/ 53 h 200"/>
                <a:gd name="T50" fmla="*/ 20 w 376"/>
                <a:gd name="T51" fmla="*/ 69 h 200"/>
                <a:gd name="T52" fmla="*/ 5 w 376"/>
                <a:gd name="T53" fmla="*/ 90 h 200"/>
                <a:gd name="T54" fmla="*/ 4 w 376"/>
                <a:gd name="T55" fmla="*/ 108 h 200"/>
                <a:gd name="T56" fmla="*/ 4 w 376"/>
                <a:gd name="T57" fmla="*/ 130 h 200"/>
                <a:gd name="T58" fmla="*/ 4 w 376"/>
                <a:gd name="T59" fmla="*/ 150 h 200"/>
                <a:gd name="T60" fmla="*/ 0 w 376"/>
                <a:gd name="T61" fmla="*/ 171 h 200"/>
                <a:gd name="T62" fmla="*/ 4 w 376"/>
                <a:gd name="T63" fmla="*/ 191 h 200"/>
                <a:gd name="T64" fmla="*/ 16 w 376"/>
                <a:gd name="T65" fmla="*/ 212 h 200"/>
                <a:gd name="T66" fmla="*/ 30 w 376"/>
                <a:gd name="T67" fmla="*/ 231 h 200"/>
                <a:gd name="T68" fmla="*/ 48 w 376"/>
                <a:gd name="T69" fmla="*/ 241 h 200"/>
                <a:gd name="T70" fmla="*/ 66 w 376"/>
                <a:gd name="T71" fmla="*/ 245 h 200"/>
                <a:gd name="T72" fmla="*/ 83 w 376"/>
                <a:gd name="T73" fmla="*/ 245 h 200"/>
                <a:gd name="T74" fmla="*/ 100 w 376"/>
                <a:gd name="T75" fmla="*/ 245 h 200"/>
                <a:gd name="T76" fmla="*/ 118 w 376"/>
                <a:gd name="T77" fmla="*/ 242 h 200"/>
                <a:gd name="T78" fmla="*/ 134 w 376"/>
                <a:gd name="T79" fmla="*/ 231 h 200"/>
                <a:gd name="T80" fmla="*/ 149 w 376"/>
                <a:gd name="T81" fmla="*/ 216 h 200"/>
                <a:gd name="T82" fmla="*/ 164 w 376"/>
                <a:gd name="T83" fmla="*/ 197 h 200"/>
                <a:gd name="T84" fmla="*/ 181 w 376"/>
                <a:gd name="T85" fmla="*/ 193 h 200"/>
                <a:gd name="T86" fmla="*/ 201 w 376"/>
                <a:gd name="T87" fmla="*/ 193 h 200"/>
                <a:gd name="T88" fmla="*/ 218 w 376"/>
                <a:gd name="T89" fmla="*/ 193 h 200"/>
                <a:gd name="T90" fmla="*/ 241 w 376"/>
                <a:gd name="T91" fmla="*/ 189 h 200"/>
                <a:gd name="T92" fmla="*/ 260 w 376"/>
                <a:gd name="T93" fmla="*/ 187 h 200"/>
                <a:gd name="T94" fmla="*/ 277 w 376"/>
                <a:gd name="T95" fmla="*/ 193 h 200"/>
                <a:gd name="T96" fmla="*/ 299 w 376"/>
                <a:gd name="T97" fmla="*/ 193 h 200"/>
                <a:gd name="T98" fmla="*/ 319 w 376"/>
                <a:gd name="T99" fmla="*/ 186 h 200"/>
                <a:gd name="T100" fmla="*/ 337 w 376"/>
                <a:gd name="T101" fmla="*/ 172 h 200"/>
                <a:gd name="T102" fmla="*/ 355 w 376"/>
                <a:gd name="T103" fmla="*/ 171 h 200"/>
                <a:gd name="T104" fmla="*/ 373 w 376"/>
                <a:gd name="T105" fmla="*/ 160 h 200"/>
                <a:gd name="T106" fmla="*/ 393 w 376"/>
                <a:gd name="T107" fmla="*/ 157 h 200"/>
                <a:gd name="T108" fmla="*/ 415 w 376"/>
                <a:gd name="T109" fmla="*/ 156 h 200"/>
                <a:gd name="T110" fmla="*/ 433 w 376"/>
                <a:gd name="T111" fmla="*/ 156 h 200"/>
                <a:gd name="T112" fmla="*/ 451 w 376"/>
                <a:gd name="T113" fmla="*/ 146 h 200"/>
                <a:gd name="T114" fmla="*/ 462 w 376"/>
                <a:gd name="T115" fmla="*/ 127 h 200"/>
                <a:gd name="T116" fmla="*/ 462 w 376"/>
                <a:gd name="T117" fmla="*/ 109 h 200"/>
                <a:gd name="T118" fmla="*/ 456 w 376"/>
                <a:gd name="T119" fmla="*/ 93 h 200"/>
                <a:gd name="T120" fmla="*/ 447 w 376"/>
                <a:gd name="T121" fmla="*/ 79 h 2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6"/>
                <a:gd name="T184" fmla="*/ 0 h 200"/>
                <a:gd name="T185" fmla="*/ 376 w 376"/>
                <a:gd name="T186" fmla="*/ 200 h 2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6" h="200">
                  <a:moveTo>
                    <a:pt x="360" y="58"/>
                  </a:moveTo>
                  <a:lnTo>
                    <a:pt x="366" y="53"/>
                  </a:lnTo>
                  <a:lnTo>
                    <a:pt x="366" y="49"/>
                  </a:lnTo>
                  <a:lnTo>
                    <a:pt x="366" y="44"/>
                  </a:lnTo>
                  <a:lnTo>
                    <a:pt x="364" y="40"/>
                  </a:lnTo>
                  <a:lnTo>
                    <a:pt x="364" y="35"/>
                  </a:lnTo>
                  <a:lnTo>
                    <a:pt x="363" y="31"/>
                  </a:lnTo>
                  <a:lnTo>
                    <a:pt x="358" y="28"/>
                  </a:lnTo>
                  <a:lnTo>
                    <a:pt x="355" y="23"/>
                  </a:lnTo>
                  <a:lnTo>
                    <a:pt x="352" y="17"/>
                  </a:lnTo>
                  <a:lnTo>
                    <a:pt x="349" y="13"/>
                  </a:lnTo>
                  <a:lnTo>
                    <a:pt x="346" y="8"/>
                  </a:lnTo>
                  <a:lnTo>
                    <a:pt x="342" y="7"/>
                  </a:lnTo>
                  <a:lnTo>
                    <a:pt x="337" y="4"/>
                  </a:lnTo>
                  <a:lnTo>
                    <a:pt x="333" y="2"/>
                  </a:lnTo>
                  <a:lnTo>
                    <a:pt x="328" y="2"/>
                  </a:lnTo>
                  <a:lnTo>
                    <a:pt x="322" y="2"/>
                  </a:lnTo>
                  <a:lnTo>
                    <a:pt x="316" y="2"/>
                  </a:lnTo>
                  <a:lnTo>
                    <a:pt x="312" y="2"/>
                  </a:lnTo>
                  <a:lnTo>
                    <a:pt x="307" y="2"/>
                  </a:lnTo>
                  <a:lnTo>
                    <a:pt x="303" y="4"/>
                  </a:lnTo>
                  <a:lnTo>
                    <a:pt x="298" y="5"/>
                  </a:lnTo>
                  <a:lnTo>
                    <a:pt x="294" y="5"/>
                  </a:lnTo>
                  <a:lnTo>
                    <a:pt x="288" y="5"/>
                  </a:lnTo>
                  <a:lnTo>
                    <a:pt x="283" y="5"/>
                  </a:lnTo>
                  <a:lnTo>
                    <a:pt x="279" y="5"/>
                  </a:lnTo>
                  <a:lnTo>
                    <a:pt x="274" y="5"/>
                  </a:lnTo>
                  <a:lnTo>
                    <a:pt x="268" y="7"/>
                  </a:lnTo>
                  <a:lnTo>
                    <a:pt x="262" y="8"/>
                  </a:lnTo>
                  <a:lnTo>
                    <a:pt x="258" y="13"/>
                  </a:lnTo>
                  <a:lnTo>
                    <a:pt x="253" y="16"/>
                  </a:lnTo>
                  <a:lnTo>
                    <a:pt x="249" y="19"/>
                  </a:lnTo>
                  <a:lnTo>
                    <a:pt x="244" y="19"/>
                  </a:lnTo>
                  <a:lnTo>
                    <a:pt x="240" y="19"/>
                  </a:lnTo>
                  <a:lnTo>
                    <a:pt x="234" y="19"/>
                  </a:lnTo>
                  <a:lnTo>
                    <a:pt x="229" y="17"/>
                  </a:lnTo>
                  <a:lnTo>
                    <a:pt x="223" y="16"/>
                  </a:lnTo>
                  <a:lnTo>
                    <a:pt x="219" y="13"/>
                  </a:lnTo>
                  <a:lnTo>
                    <a:pt x="214" y="11"/>
                  </a:lnTo>
                  <a:lnTo>
                    <a:pt x="210" y="8"/>
                  </a:lnTo>
                  <a:lnTo>
                    <a:pt x="204" y="5"/>
                  </a:lnTo>
                  <a:lnTo>
                    <a:pt x="196" y="1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3" y="0"/>
                  </a:lnTo>
                  <a:lnTo>
                    <a:pt x="178" y="0"/>
                  </a:lnTo>
                  <a:lnTo>
                    <a:pt x="172" y="0"/>
                  </a:lnTo>
                  <a:lnTo>
                    <a:pt x="168" y="1"/>
                  </a:lnTo>
                  <a:lnTo>
                    <a:pt x="163" y="4"/>
                  </a:lnTo>
                  <a:lnTo>
                    <a:pt x="160" y="8"/>
                  </a:lnTo>
                  <a:lnTo>
                    <a:pt x="156" y="10"/>
                  </a:lnTo>
                  <a:lnTo>
                    <a:pt x="150" y="13"/>
                  </a:lnTo>
                  <a:lnTo>
                    <a:pt x="145" y="16"/>
                  </a:lnTo>
                  <a:lnTo>
                    <a:pt x="141" y="16"/>
                  </a:lnTo>
                  <a:lnTo>
                    <a:pt x="135" y="16"/>
                  </a:lnTo>
                  <a:lnTo>
                    <a:pt x="129" y="16"/>
                  </a:lnTo>
                  <a:lnTo>
                    <a:pt x="123" y="16"/>
                  </a:lnTo>
                  <a:lnTo>
                    <a:pt x="118" y="16"/>
                  </a:lnTo>
                  <a:lnTo>
                    <a:pt x="114" y="16"/>
                  </a:lnTo>
                  <a:lnTo>
                    <a:pt x="108" y="16"/>
                  </a:lnTo>
                  <a:lnTo>
                    <a:pt x="100" y="17"/>
                  </a:lnTo>
                  <a:lnTo>
                    <a:pt x="94" y="20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76" y="20"/>
                  </a:lnTo>
                  <a:lnTo>
                    <a:pt x="70" y="20"/>
                  </a:lnTo>
                  <a:lnTo>
                    <a:pt x="66" y="19"/>
                  </a:lnTo>
                  <a:lnTo>
                    <a:pt x="58" y="19"/>
                  </a:lnTo>
                  <a:lnTo>
                    <a:pt x="52" y="19"/>
                  </a:lnTo>
                  <a:lnTo>
                    <a:pt x="48" y="19"/>
                  </a:lnTo>
                  <a:lnTo>
                    <a:pt x="40" y="19"/>
                  </a:lnTo>
                  <a:lnTo>
                    <a:pt x="34" y="23"/>
                  </a:lnTo>
                  <a:lnTo>
                    <a:pt x="31" y="29"/>
                  </a:lnTo>
                  <a:lnTo>
                    <a:pt x="28" y="35"/>
                  </a:lnTo>
                  <a:lnTo>
                    <a:pt x="25" y="43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16" y="56"/>
                  </a:lnTo>
                  <a:lnTo>
                    <a:pt x="10" y="62"/>
                  </a:lnTo>
                  <a:lnTo>
                    <a:pt x="9" y="67"/>
                  </a:lnTo>
                  <a:lnTo>
                    <a:pt x="4" y="73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8"/>
                  </a:lnTo>
                  <a:lnTo>
                    <a:pt x="3" y="92"/>
                  </a:lnTo>
                  <a:lnTo>
                    <a:pt x="3" y="100"/>
                  </a:lnTo>
                  <a:lnTo>
                    <a:pt x="3" y="106"/>
                  </a:lnTo>
                  <a:lnTo>
                    <a:pt x="3" y="113"/>
                  </a:lnTo>
                  <a:lnTo>
                    <a:pt x="3" y="118"/>
                  </a:lnTo>
                  <a:lnTo>
                    <a:pt x="3" y="122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3" y="155"/>
                  </a:lnTo>
                  <a:lnTo>
                    <a:pt x="7" y="161"/>
                  </a:lnTo>
                  <a:lnTo>
                    <a:pt x="12" y="167"/>
                  </a:lnTo>
                  <a:lnTo>
                    <a:pt x="13" y="172"/>
                  </a:lnTo>
                  <a:lnTo>
                    <a:pt x="16" y="178"/>
                  </a:lnTo>
                  <a:lnTo>
                    <a:pt x="21" y="184"/>
                  </a:lnTo>
                  <a:lnTo>
                    <a:pt x="24" y="188"/>
                  </a:lnTo>
                  <a:lnTo>
                    <a:pt x="28" y="191"/>
                  </a:lnTo>
                  <a:lnTo>
                    <a:pt x="33" y="193"/>
                  </a:lnTo>
                  <a:lnTo>
                    <a:pt x="39" y="196"/>
                  </a:lnTo>
                  <a:lnTo>
                    <a:pt x="45" y="197"/>
                  </a:lnTo>
                  <a:lnTo>
                    <a:pt x="49" y="199"/>
                  </a:lnTo>
                  <a:lnTo>
                    <a:pt x="54" y="199"/>
                  </a:lnTo>
                  <a:lnTo>
                    <a:pt x="58" y="199"/>
                  </a:lnTo>
                  <a:lnTo>
                    <a:pt x="63" y="199"/>
                  </a:lnTo>
                  <a:lnTo>
                    <a:pt x="67" y="199"/>
                  </a:lnTo>
                  <a:lnTo>
                    <a:pt x="72" y="199"/>
                  </a:lnTo>
                  <a:lnTo>
                    <a:pt x="76" y="199"/>
                  </a:lnTo>
                  <a:lnTo>
                    <a:pt x="81" y="199"/>
                  </a:lnTo>
                  <a:lnTo>
                    <a:pt x="85" y="199"/>
                  </a:lnTo>
                  <a:lnTo>
                    <a:pt x="91" y="199"/>
                  </a:lnTo>
                  <a:lnTo>
                    <a:pt x="96" y="197"/>
                  </a:lnTo>
                  <a:lnTo>
                    <a:pt x="100" y="193"/>
                  </a:lnTo>
                  <a:lnTo>
                    <a:pt x="105" y="191"/>
                  </a:lnTo>
                  <a:lnTo>
                    <a:pt x="109" y="188"/>
                  </a:lnTo>
                  <a:lnTo>
                    <a:pt x="114" y="184"/>
                  </a:lnTo>
                  <a:lnTo>
                    <a:pt x="117" y="179"/>
                  </a:lnTo>
                  <a:lnTo>
                    <a:pt x="121" y="176"/>
                  </a:lnTo>
                  <a:lnTo>
                    <a:pt x="123" y="172"/>
                  </a:lnTo>
                  <a:lnTo>
                    <a:pt x="127" y="167"/>
                  </a:lnTo>
                  <a:lnTo>
                    <a:pt x="133" y="160"/>
                  </a:lnTo>
                  <a:lnTo>
                    <a:pt x="138" y="158"/>
                  </a:lnTo>
                  <a:lnTo>
                    <a:pt x="142" y="157"/>
                  </a:lnTo>
                  <a:lnTo>
                    <a:pt x="147" y="157"/>
                  </a:lnTo>
                  <a:lnTo>
                    <a:pt x="151" y="157"/>
                  </a:lnTo>
                  <a:lnTo>
                    <a:pt x="156" y="157"/>
                  </a:lnTo>
                  <a:lnTo>
                    <a:pt x="163" y="157"/>
                  </a:lnTo>
                  <a:lnTo>
                    <a:pt x="168" y="157"/>
                  </a:lnTo>
                  <a:lnTo>
                    <a:pt x="172" y="157"/>
                  </a:lnTo>
                  <a:lnTo>
                    <a:pt x="177" y="157"/>
                  </a:lnTo>
                  <a:lnTo>
                    <a:pt x="181" y="157"/>
                  </a:lnTo>
                  <a:lnTo>
                    <a:pt x="186" y="155"/>
                  </a:lnTo>
                  <a:lnTo>
                    <a:pt x="196" y="154"/>
                  </a:lnTo>
                  <a:lnTo>
                    <a:pt x="202" y="152"/>
                  </a:lnTo>
                  <a:lnTo>
                    <a:pt x="207" y="152"/>
                  </a:lnTo>
                  <a:lnTo>
                    <a:pt x="211" y="152"/>
                  </a:lnTo>
                  <a:lnTo>
                    <a:pt x="216" y="154"/>
                  </a:lnTo>
                  <a:lnTo>
                    <a:pt x="220" y="155"/>
                  </a:lnTo>
                  <a:lnTo>
                    <a:pt x="225" y="157"/>
                  </a:lnTo>
                  <a:lnTo>
                    <a:pt x="229" y="157"/>
                  </a:lnTo>
                  <a:lnTo>
                    <a:pt x="235" y="157"/>
                  </a:lnTo>
                  <a:lnTo>
                    <a:pt x="243" y="157"/>
                  </a:lnTo>
                  <a:lnTo>
                    <a:pt x="249" y="157"/>
                  </a:lnTo>
                  <a:lnTo>
                    <a:pt x="253" y="155"/>
                  </a:lnTo>
                  <a:lnTo>
                    <a:pt x="259" y="151"/>
                  </a:lnTo>
                  <a:lnTo>
                    <a:pt x="265" y="145"/>
                  </a:lnTo>
                  <a:lnTo>
                    <a:pt x="270" y="142"/>
                  </a:lnTo>
                  <a:lnTo>
                    <a:pt x="274" y="140"/>
                  </a:lnTo>
                  <a:lnTo>
                    <a:pt x="279" y="140"/>
                  </a:lnTo>
                  <a:lnTo>
                    <a:pt x="283" y="140"/>
                  </a:lnTo>
                  <a:lnTo>
                    <a:pt x="288" y="139"/>
                  </a:lnTo>
                  <a:lnTo>
                    <a:pt x="292" y="134"/>
                  </a:lnTo>
                  <a:lnTo>
                    <a:pt x="297" y="133"/>
                  </a:lnTo>
                  <a:lnTo>
                    <a:pt x="303" y="130"/>
                  </a:lnTo>
                  <a:lnTo>
                    <a:pt x="309" y="128"/>
                  </a:lnTo>
                  <a:lnTo>
                    <a:pt x="313" y="128"/>
                  </a:lnTo>
                  <a:lnTo>
                    <a:pt x="319" y="128"/>
                  </a:lnTo>
                  <a:lnTo>
                    <a:pt x="327" y="127"/>
                  </a:lnTo>
                  <a:lnTo>
                    <a:pt x="333" y="127"/>
                  </a:lnTo>
                  <a:lnTo>
                    <a:pt x="337" y="127"/>
                  </a:lnTo>
                  <a:lnTo>
                    <a:pt x="342" y="127"/>
                  </a:lnTo>
                  <a:lnTo>
                    <a:pt x="346" y="127"/>
                  </a:lnTo>
                  <a:lnTo>
                    <a:pt x="352" y="127"/>
                  </a:lnTo>
                  <a:lnTo>
                    <a:pt x="357" y="125"/>
                  </a:lnTo>
                  <a:lnTo>
                    <a:pt x="361" y="122"/>
                  </a:lnTo>
                  <a:lnTo>
                    <a:pt x="366" y="119"/>
                  </a:lnTo>
                  <a:lnTo>
                    <a:pt x="369" y="113"/>
                  </a:lnTo>
                  <a:lnTo>
                    <a:pt x="373" y="107"/>
                  </a:lnTo>
                  <a:lnTo>
                    <a:pt x="375" y="103"/>
                  </a:lnTo>
                  <a:lnTo>
                    <a:pt x="375" y="98"/>
                  </a:lnTo>
                  <a:lnTo>
                    <a:pt x="375" y="94"/>
                  </a:lnTo>
                  <a:lnTo>
                    <a:pt x="375" y="89"/>
                  </a:lnTo>
                  <a:lnTo>
                    <a:pt x="375" y="85"/>
                  </a:lnTo>
                  <a:lnTo>
                    <a:pt x="373" y="80"/>
                  </a:lnTo>
                  <a:lnTo>
                    <a:pt x="370" y="76"/>
                  </a:lnTo>
                  <a:lnTo>
                    <a:pt x="369" y="71"/>
                  </a:lnTo>
                  <a:lnTo>
                    <a:pt x="364" y="68"/>
                  </a:lnTo>
                  <a:lnTo>
                    <a:pt x="363" y="64"/>
                  </a:lnTo>
                  <a:lnTo>
                    <a:pt x="361" y="59"/>
                  </a:lnTo>
                  <a:lnTo>
                    <a:pt x="360" y="58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117"/>
            <p:cNvSpPr>
              <a:spLocks/>
            </p:cNvSpPr>
            <p:nvPr/>
          </p:nvSpPr>
          <p:spPr bwMode="auto">
            <a:xfrm>
              <a:off x="3391" y="1567"/>
              <a:ext cx="461" cy="252"/>
            </a:xfrm>
            <a:custGeom>
              <a:avLst/>
              <a:gdLst>
                <a:gd name="T0" fmla="*/ 365 w 375"/>
                <a:gd name="T1" fmla="*/ 64 h 205"/>
                <a:gd name="T2" fmla="*/ 336 w 375"/>
                <a:gd name="T3" fmla="*/ 52 h 205"/>
                <a:gd name="T4" fmla="*/ 306 w 375"/>
                <a:gd name="T5" fmla="*/ 41 h 205"/>
                <a:gd name="T6" fmla="*/ 273 w 375"/>
                <a:gd name="T7" fmla="*/ 57 h 205"/>
                <a:gd name="T8" fmla="*/ 236 w 375"/>
                <a:gd name="T9" fmla="*/ 45 h 205"/>
                <a:gd name="T10" fmla="*/ 207 w 375"/>
                <a:gd name="T11" fmla="*/ 75 h 205"/>
                <a:gd name="T12" fmla="*/ 175 w 375"/>
                <a:gd name="T13" fmla="*/ 64 h 205"/>
                <a:gd name="T14" fmla="*/ 138 w 375"/>
                <a:gd name="T15" fmla="*/ 79 h 205"/>
                <a:gd name="T16" fmla="*/ 100 w 375"/>
                <a:gd name="T17" fmla="*/ 77 h 205"/>
                <a:gd name="T18" fmla="*/ 71 w 375"/>
                <a:gd name="T19" fmla="*/ 85 h 205"/>
                <a:gd name="T20" fmla="*/ 66 w 375"/>
                <a:gd name="T21" fmla="*/ 112 h 205"/>
                <a:gd name="T22" fmla="*/ 34 w 375"/>
                <a:gd name="T23" fmla="*/ 130 h 205"/>
                <a:gd name="T24" fmla="*/ 34 w 375"/>
                <a:gd name="T25" fmla="*/ 170 h 205"/>
                <a:gd name="T26" fmla="*/ 49 w 375"/>
                <a:gd name="T27" fmla="*/ 189 h 205"/>
                <a:gd name="T28" fmla="*/ 70 w 375"/>
                <a:gd name="T29" fmla="*/ 170 h 205"/>
                <a:gd name="T30" fmla="*/ 104 w 375"/>
                <a:gd name="T31" fmla="*/ 166 h 205"/>
                <a:gd name="T32" fmla="*/ 122 w 375"/>
                <a:gd name="T33" fmla="*/ 199 h 205"/>
                <a:gd name="T34" fmla="*/ 148 w 375"/>
                <a:gd name="T35" fmla="*/ 170 h 205"/>
                <a:gd name="T36" fmla="*/ 184 w 375"/>
                <a:gd name="T37" fmla="*/ 175 h 205"/>
                <a:gd name="T38" fmla="*/ 226 w 375"/>
                <a:gd name="T39" fmla="*/ 162 h 205"/>
                <a:gd name="T40" fmla="*/ 251 w 375"/>
                <a:gd name="T41" fmla="*/ 148 h 205"/>
                <a:gd name="T42" fmla="*/ 284 w 375"/>
                <a:gd name="T43" fmla="*/ 136 h 205"/>
                <a:gd name="T44" fmla="*/ 318 w 375"/>
                <a:gd name="T45" fmla="*/ 145 h 205"/>
                <a:gd name="T46" fmla="*/ 344 w 375"/>
                <a:gd name="T47" fmla="*/ 125 h 205"/>
                <a:gd name="T48" fmla="*/ 377 w 375"/>
                <a:gd name="T49" fmla="*/ 133 h 205"/>
                <a:gd name="T50" fmla="*/ 395 w 375"/>
                <a:gd name="T51" fmla="*/ 108 h 205"/>
                <a:gd name="T52" fmla="*/ 424 w 375"/>
                <a:gd name="T53" fmla="*/ 81 h 205"/>
                <a:gd name="T54" fmla="*/ 396 w 375"/>
                <a:gd name="T55" fmla="*/ 64 h 205"/>
                <a:gd name="T56" fmla="*/ 388 w 375"/>
                <a:gd name="T57" fmla="*/ 37 h 205"/>
                <a:gd name="T58" fmla="*/ 380 w 375"/>
                <a:gd name="T59" fmla="*/ 11 h 205"/>
                <a:gd name="T60" fmla="*/ 413 w 375"/>
                <a:gd name="T61" fmla="*/ 5 h 205"/>
                <a:gd name="T62" fmla="*/ 446 w 375"/>
                <a:gd name="T63" fmla="*/ 71 h 205"/>
                <a:gd name="T64" fmla="*/ 460 w 375"/>
                <a:gd name="T65" fmla="*/ 119 h 205"/>
                <a:gd name="T66" fmla="*/ 440 w 375"/>
                <a:gd name="T67" fmla="*/ 149 h 205"/>
                <a:gd name="T68" fmla="*/ 406 w 375"/>
                <a:gd name="T69" fmla="*/ 156 h 205"/>
                <a:gd name="T70" fmla="*/ 370 w 375"/>
                <a:gd name="T71" fmla="*/ 156 h 205"/>
                <a:gd name="T72" fmla="*/ 321 w 375"/>
                <a:gd name="T73" fmla="*/ 177 h 205"/>
                <a:gd name="T74" fmla="*/ 288 w 375"/>
                <a:gd name="T75" fmla="*/ 195 h 205"/>
                <a:gd name="T76" fmla="*/ 252 w 375"/>
                <a:gd name="T77" fmla="*/ 192 h 205"/>
                <a:gd name="T78" fmla="*/ 219 w 375"/>
                <a:gd name="T79" fmla="*/ 189 h 205"/>
                <a:gd name="T80" fmla="*/ 184 w 375"/>
                <a:gd name="T81" fmla="*/ 195 h 205"/>
                <a:gd name="T82" fmla="*/ 148 w 375"/>
                <a:gd name="T83" fmla="*/ 214 h 205"/>
                <a:gd name="T84" fmla="*/ 119 w 375"/>
                <a:gd name="T85" fmla="*/ 240 h 205"/>
                <a:gd name="T86" fmla="*/ 86 w 375"/>
                <a:gd name="T87" fmla="*/ 248 h 205"/>
                <a:gd name="T88" fmla="*/ 52 w 375"/>
                <a:gd name="T89" fmla="*/ 247 h 205"/>
                <a:gd name="T90" fmla="*/ 18 w 375"/>
                <a:gd name="T91" fmla="*/ 222 h 205"/>
                <a:gd name="T92" fmla="*/ 4 w 375"/>
                <a:gd name="T93" fmla="*/ 189 h 205"/>
                <a:gd name="T94" fmla="*/ 0 w 375"/>
                <a:gd name="T95" fmla="*/ 155 h 205"/>
                <a:gd name="T96" fmla="*/ 4 w 375"/>
                <a:gd name="T97" fmla="*/ 118 h 205"/>
                <a:gd name="T98" fmla="*/ 9 w 375"/>
                <a:gd name="T99" fmla="*/ 82 h 205"/>
                <a:gd name="T100" fmla="*/ 27 w 375"/>
                <a:gd name="T101" fmla="*/ 49 h 205"/>
                <a:gd name="T102" fmla="*/ 55 w 375"/>
                <a:gd name="T103" fmla="*/ 23 h 205"/>
                <a:gd name="T104" fmla="*/ 90 w 375"/>
                <a:gd name="T105" fmla="*/ 26 h 205"/>
                <a:gd name="T106" fmla="*/ 134 w 375"/>
                <a:gd name="T107" fmla="*/ 22 h 205"/>
                <a:gd name="T108" fmla="*/ 171 w 375"/>
                <a:gd name="T109" fmla="*/ 20 h 205"/>
                <a:gd name="T110" fmla="*/ 204 w 375"/>
                <a:gd name="T111" fmla="*/ 5 h 205"/>
                <a:gd name="T112" fmla="*/ 237 w 375"/>
                <a:gd name="T113" fmla="*/ 5 h 205"/>
                <a:gd name="T114" fmla="*/ 270 w 375"/>
                <a:gd name="T115" fmla="*/ 22 h 205"/>
                <a:gd name="T116" fmla="*/ 307 w 375"/>
                <a:gd name="T117" fmla="*/ 23 h 205"/>
                <a:gd name="T118" fmla="*/ 341 w 375"/>
                <a:gd name="T119" fmla="*/ 11 h 205"/>
                <a:gd name="T120" fmla="*/ 374 w 375"/>
                <a:gd name="T121" fmla="*/ 7 h 2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5"/>
                <a:gd name="T184" fmla="*/ 0 h 205"/>
                <a:gd name="T185" fmla="*/ 375 w 375"/>
                <a:gd name="T186" fmla="*/ 205 h 2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5" h="205">
                  <a:moveTo>
                    <a:pt x="312" y="34"/>
                  </a:moveTo>
                  <a:lnTo>
                    <a:pt x="312" y="39"/>
                  </a:lnTo>
                  <a:lnTo>
                    <a:pt x="310" y="43"/>
                  </a:lnTo>
                  <a:lnTo>
                    <a:pt x="306" y="48"/>
                  </a:lnTo>
                  <a:lnTo>
                    <a:pt x="301" y="51"/>
                  </a:lnTo>
                  <a:lnTo>
                    <a:pt x="297" y="52"/>
                  </a:lnTo>
                  <a:lnTo>
                    <a:pt x="292" y="52"/>
                  </a:lnTo>
                  <a:lnTo>
                    <a:pt x="288" y="52"/>
                  </a:lnTo>
                  <a:lnTo>
                    <a:pt x="283" y="51"/>
                  </a:lnTo>
                  <a:lnTo>
                    <a:pt x="279" y="48"/>
                  </a:lnTo>
                  <a:lnTo>
                    <a:pt x="274" y="46"/>
                  </a:lnTo>
                  <a:lnTo>
                    <a:pt x="273" y="42"/>
                  </a:lnTo>
                  <a:lnTo>
                    <a:pt x="271" y="37"/>
                  </a:lnTo>
                  <a:lnTo>
                    <a:pt x="267" y="33"/>
                  </a:lnTo>
                  <a:lnTo>
                    <a:pt x="262" y="33"/>
                  </a:lnTo>
                  <a:lnTo>
                    <a:pt x="258" y="33"/>
                  </a:lnTo>
                  <a:lnTo>
                    <a:pt x="253" y="33"/>
                  </a:lnTo>
                  <a:lnTo>
                    <a:pt x="249" y="33"/>
                  </a:lnTo>
                  <a:lnTo>
                    <a:pt x="244" y="34"/>
                  </a:lnTo>
                  <a:lnTo>
                    <a:pt x="240" y="39"/>
                  </a:lnTo>
                  <a:lnTo>
                    <a:pt x="235" y="43"/>
                  </a:lnTo>
                  <a:lnTo>
                    <a:pt x="231" y="46"/>
                  </a:lnTo>
                  <a:lnTo>
                    <a:pt x="226" y="46"/>
                  </a:lnTo>
                  <a:lnTo>
                    <a:pt x="222" y="46"/>
                  </a:lnTo>
                  <a:lnTo>
                    <a:pt x="216" y="45"/>
                  </a:lnTo>
                  <a:lnTo>
                    <a:pt x="213" y="40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198" y="36"/>
                  </a:lnTo>
                  <a:lnTo>
                    <a:pt x="192" y="37"/>
                  </a:lnTo>
                  <a:lnTo>
                    <a:pt x="187" y="43"/>
                  </a:lnTo>
                  <a:lnTo>
                    <a:pt x="183" y="49"/>
                  </a:lnTo>
                  <a:lnTo>
                    <a:pt x="181" y="54"/>
                  </a:lnTo>
                  <a:lnTo>
                    <a:pt x="177" y="58"/>
                  </a:lnTo>
                  <a:lnTo>
                    <a:pt x="172" y="60"/>
                  </a:lnTo>
                  <a:lnTo>
                    <a:pt x="168" y="61"/>
                  </a:lnTo>
                  <a:lnTo>
                    <a:pt x="163" y="61"/>
                  </a:lnTo>
                  <a:lnTo>
                    <a:pt x="159" y="61"/>
                  </a:lnTo>
                  <a:lnTo>
                    <a:pt x="154" y="58"/>
                  </a:lnTo>
                  <a:lnTo>
                    <a:pt x="151" y="54"/>
                  </a:lnTo>
                  <a:lnTo>
                    <a:pt x="147" y="52"/>
                  </a:lnTo>
                  <a:lnTo>
                    <a:pt x="142" y="52"/>
                  </a:lnTo>
                  <a:lnTo>
                    <a:pt x="135" y="51"/>
                  </a:lnTo>
                  <a:lnTo>
                    <a:pt x="130" y="51"/>
                  </a:lnTo>
                  <a:lnTo>
                    <a:pt x="126" y="51"/>
                  </a:lnTo>
                  <a:lnTo>
                    <a:pt x="123" y="55"/>
                  </a:lnTo>
                  <a:lnTo>
                    <a:pt x="118" y="60"/>
                  </a:lnTo>
                  <a:lnTo>
                    <a:pt x="112" y="64"/>
                  </a:lnTo>
                  <a:lnTo>
                    <a:pt x="108" y="64"/>
                  </a:lnTo>
                  <a:lnTo>
                    <a:pt x="100" y="66"/>
                  </a:lnTo>
                  <a:lnTo>
                    <a:pt x="96" y="66"/>
                  </a:lnTo>
                  <a:lnTo>
                    <a:pt x="91" y="66"/>
                  </a:lnTo>
                  <a:lnTo>
                    <a:pt x="87" y="66"/>
                  </a:lnTo>
                  <a:lnTo>
                    <a:pt x="81" y="63"/>
                  </a:lnTo>
                  <a:lnTo>
                    <a:pt x="76" y="60"/>
                  </a:lnTo>
                  <a:lnTo>
                    <a:pt x="72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58" y="64"/>
                  </a:lnTo>
                  <a:lnTo>
                    <a:pt x="58" y="69"/>
                  </a:lnTo>
                  <a:lnTo>
                    <a:pt x="58" y="73"/>
                  </a:lnTo>
                  <a:lnTo>
                    <a:pt x="63" y="76"/>
                  </a:lnTo>
                  <a:lnTo>
                    <a:pt x="66" y="82"/>
                  </a:lnTo>
                  <a:lnTo>
                    <a:pt x="64" y="87"/>
                  </a:lnTo>
                  <a:lnTo>
                    <a:pt x="60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3"/>
                  </a:lnTo>
                  <a:lnTo>
                    <a:pt x="40" y="94"/>
                  </a:lnTo>
                  <a:lnTo>
                    <a:pt x="36" y="97"/>
                  </a:lnTo>
                  <a:lnTo>
                    <a:pt x="33" y="102"/>
                  </a:lnTo>
                  <a:lnTo>
                    <a:pt x="28" y="106"/>
                  </a:lnTo>
                  <a:lnTo>
                    <a:pt x="25" y="111"/>
                  </a:lnTo>
                  <a:lnTo>
                    <a:pt x="22" y="115"/>
                  </a:lnTo>
                  <a:lnTo>
                    <a:pt x="25" y="121"/>
                  </a:lnTo>
                  <a:lnTo>
                    <a:pt x="27" y="127"/>
                  </a:lnTo>
                  <a:lnTo>
                    <a:pt x="28" y="133"/>
                  </a:lnTo>
                  <a:lnTo>
                    <a:pt x="28" y="138"/>
                  </a:lnTo>
                  <a:lnTo>
                    <a:pt x="25" y="142"/>
                  </a:lnTo>
                  <a:lnTo>
                    <a:pt x="24" y="147"/>
                  </a:lnTo>
                  <a:lnTo>
                    <a:pt x="24" y="151"/>
                  </a:lnTo>
                  <a:lnTo>
                    <a:pt x="30" y="154"/>
                  </a:lnTo>
                  <a:lnTo>
                    <a:pt x="36" y="154"/>
                  </a:lnTo>
                  <a:lnTo>
                    <a:pt x="40" y="154"/>
                  </a:lnTo>
                  <a:lnTo>
                    <a:pt x="45" y="154"/>
                  </a:lnTo>
                  <a:lnTo>
                    <a:pt x="49" y="154"/>
                  </a:lnTo>
                  <a:lnTo>
                    <a:pt x="54" y="151"/>
                  </a:lnTo>
                  <a:lnTo>
                    <a:pt x="55" y="147"/>
                  </a:lnTo>
                  <a:lnTo>
                    <a:pt x="55" y="142"/>
                  </a:lnTo>
                  <a:lnTo>
                    <a:pt x="57" y="138"/>
                  </a:lnTo>
                  <a:lnTo>
                    <a:pt x="57" y="133"/>
                  </a:lnTo>
                  <a:lnTo>
                    <a:pt x="61" y="132"/>
                  </a:lnTo>
                  <a:lnTo>
                    <a:pt x="69" y="129"/>
                  </a:lnTo>
                  <a:lnTo>
                    <a:pt x="75" y="129"/>
                  </a:lnTo>
                  <a:lnTo>
                    <a:pt x="81" y="130"/>
                  </a:lnTo>
                  <a:lnTo>
                    <a:pt x="85" y="135"/>
                  </a:lnTo>
                  <a:lnTo>
                    <a:pt x="87" y="139"/>
                  </a:lnTo>
                  <a:lnTo>
                    <a:pt x="90" y="147"/>
                  </a:lnTo>
                  <a:lnTo>
                    <a:pt x="90" y="151"/>
                  </a:lnTo>
                  <a:lnTo>
                    <a:pt x="91" y="156"/>
                  </a:lnTo>
                  <a:lnTo>
                    <a:pt x="94" y="160"/>
                  </a:lnTo>
                  <a:lnTo>
                    <a:pt x="99" y="162"/>
                  </a:lnTo>
                  <a:lnTo>
                    <a:pt x="103" y="162"/>
                  </a:lnTo>
                  <a:lnTo>
                    <a:pt x="108" y="162"/>
                  </a:lnTo>
                  <a:lnTo>
                    <a:pt x="112" y="156"/>
                  </a:lnTo>
                  <a:lnTo>
                    <a:pt x="115" y="151"/>
                  </a:lnTo>
                  <a:lnTo>
                    <a:pt x="115" y="144"/>
                  </a:lnTo>
                  <a:lnTo>
                    <a:pt x="120" y="138"/>
                  </a:lnTo>
                  <a:lnTo>
                    <a:pt x="124" y="135"/>
                  </a:lnTo>
                  <a:lnTo>
                    <a:pt x="132" y="135"/>
                  </a:lnTo>
                  <a:lnTo>
                    <a:pt x="136" y="135"/>
                  </a:lnTo>
                  <a:lnTo>
                    <a:pt x="141" y="135"/>
                  </a:lnTo>
                  <a:lnTo>
                    <a:pt x="145" y="139"/>
                  </a:lnTo>
                  <a:lnTo>
                    <a:pt x="150" y="142"/>
                  </a:lnTo>
                  <a:lnTo>
                    <a:pt x="157" y="142"/>
                  </a:lnTo>
                  <a:lnTo>
                    <a:pt x="163" y="142"/>
                  </a:lnTo>
                  <a:lnTo>
                    <a:pt x="169" y="138"/>
                  </a:lnTo>
                  <a:lnTo>
                    <a:pt x="174" y="133"/>
                  </a:lnTo>
                  <a:lnTo>
                    <a:pt x="180" y="132"/>
                  </a:lnTo>
                  <a:lnTo>
                    <a:pt x="184" y="132"/>
                  </a:lnTo>
                  <a:lnTo>
                    <a:pt x="189" y="132"/>
                  </a:lnTo>
                  <a:lnTo>
                    <a:pt x="193" y="135"/>
                  </a:lnTo>
                  <a:lnTo>
                    <a:pt x="198" y="135"/>
                  </a:lnTo>
                  <a:lnTo>
                    <a:pt x="201" y="129"/>
                  </a:lnTo>
                  <a:lnTo>
                    <a:pt x="204" y="124"/>
                  </a:lnTo>
                  <a:lnTo>
                    <a:pt x="204" y="120"/>
                  </a:lnTo>
                  <a:lnTo>
                    <a:pt x="207" y="115"/>
                  </a:lnTo>
                  <a:lnTo>
                    <a:pt x="213" y="111"/>
                  </a:lnTo>
                  <a:lnTo>
                    <a:pt x="217" y="111"/>
                  </a:lnTo>
                  <a:lnTo>
                    <a:pt x="222" y="109"/>
                  </a:lnTo>
                  <a:lnTo>
                    <a:pt x="226" y="109"/>
                  </a:lnTo>
                  <a:lnTo>
                    <a:pt x="231" y="111"/>
                  </a:lnTo>
                  <a:lnTo>
                    <a:pt x="235" y="114"/>
                  </a:lnTo>
                  <a:lnTo>
                    <a:pt x="240" y="118"/>
                  </a:lnTo>
                  <a:lnTo>
                    <a:pt x="246" y="118"/>
                  </a:lnTo>
                  <a:lnTo>
                    <a:pt x="250" y="118"/>
                  </a:lnTo>
                  <a:lnTo>
                    <a:pt x="255" y="118"/>
                  </a:lnTo>
                  <a:lnTo>
                    <a:pt x="259" y="118"/>
                  </a:lnTo>
                  <a:lnTo>
                    <a:pt x="264" y="118"/>
                  </a:lnTo>
                  <a:lnTo>
                    <a:pt x="267" y="114"/>
                  </a:lnTo>
                  <a:lnTo>
                    <a:pt x="267" y="108"/>
                  </a:lnTo>
                  <a:lnTo>
                    <a:pt x="270" y="103"/>
                  </a:lnTo>
                  <a:lnTo>
                    <a:pt x="276" y="102"/>
                  </a:lnTo>
                  <a:lnTo>
                    <a:pt x="280" y="102"/>
                  </a:lnTo>
                  <a:lnTo>
                    <a:pt x="285" y="102"/>
                  </a:lnTo>
                  <a:lnTo>
                    <a:pt x="289" y="102"/>
                  </a:lnTo>
                  <a:lnTo>
                    <a:pt x="294" y="103"/>
                  </a:lnTo>
                  <a:lnTo>
                    <a:pt x="298" y="106"/>
                  </a:lnTo>
                  <a:lnTo>
                    <a:pt x="303" y="108"/>
                  </a:lnTo>
                  <a:lnTo>
                    <a:pt x="307" y="108"/>
                  </a:lnTo>
                  <a:lnTo>
                    <a:pt x="313" y="108"/>
                  </a:lnTo>
                  <a:lnTo>
                    <a:pt x="318" y="106"/>
                  </a:lnTo>
                  <a:lnTo>
                    <a:pt x="321" y="102"/>
                  </a:lnTo>
                  <a:lnTo>
                    <a:pt x="321" y="97"/>
                  </a:lnTo>
                  <a:lnTo>
                    <a:pt x="321" y="93"/>
                  </a:lnTo>
                  <a:lnTo>
                    <a:pt x="321" y="88"/>
                  </a:lnTo>
                  <a:lnTo>
                    <a:pt x="325" y="84"/>
                  </a:lnTo>
                  <a:lnTo>
                    <a:pt x="330" y="81"/>
                  </a:lnTo>
                  <a:lnTo>
                    <a:pt x="334" y="79"/>
                  </a:lnTo>
                  <a:lnTo>
                    <a:pt x="340" y="76"/>
                  </a:lnTo>
                  <a:lnTo>
                    <a:pt x="343" y="72"/>
                  </a:lnTo>
                  <a:lnTo>
                    <a:pt x="345" y="66"/>
                  </a:lnTo>
                  <a:lnTo>
                    <a:pt x="345" y="61"/>
                  </a:lnTo>
                  <a:lnTo>
                    <a:pt x="343" y="57"/>
                  </a:lnTo>
                  <a:lnTo>
                    <a:pt x="339" y="57"/>
                  </a:lnTo>
                  <a:lnTo>
                    <a:pt x="331" y="57"/>
                  </a:lnTo>
                  <a:lnTo>
                    <a:pt x="325" y="57"/>
                  </a:lnTo>
                  <a:lnTo>
                    <a:pt x="322" y="52"/>
                  </a:lnTo>
                  <a:lnTo>
                    <a:pt x="322" y="48"/>
                  </a:lnTo>
                  <a:lnTo>
                    <a:pt x="322" y="42"/>
                  </a:lnTo>
                  <a:lnTo>
                    <a:pt x="322" y="36"/>
                  </a:lnTo>
                  <a:lnTo>
                    <a:pt x="325" y="31"/>
                  </a:lnTo>
                  <a:lnTo>
                    <a:pt x="321" y="30"/>
                  </a:lnTo>
                  <a:lnTo>
                    <a:pt x="316" y="30"/>
                  </a:lnTo>
                  <a:lnTo>
                    <a:pt x="312" y="31"/>
                  </a:lnTo>
                  <a:lnTo>
                    <a:pt x="310" y="27"/>
                  </a:lnTo>
                  <a:lnTo>
                    <a:pt x="309" y="22"/>
                  </a:lnTo>
                  <a:lnTo>
                    <a:pt x="309" y="18"/>
                  </a:lnTo>
                  <a:lnTo>
                    <a:pt x="309" y="13"/>
                  </a:lnTo>
                  <a:lnTo>
                    <a:pt x="309" y="9"/>
                  </a:lnTo>
                  <a:lnTo>
                    <a:pt x="313" y="4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7" y="4"/>
                  </a:lnTo>
                  <a:lnTo>
                    <a:pt x="331" y="4"/>
                  </a:lnTo>
                  <a:lnTo>
                    <a:pt x="336" y="4"/>
                  </a:lnTo>
                  <a:lnTo>
                    <a:pt x="340" y="9"/>
                  </a:lnTo>
                  <a:lnTo>
                    <a:pt x="352" y="27"/>
                  </a:lnTo>
                  <a:lnTo>
                    <a:pt x="357" y="31"/>
                  </a:lnTo>
                  <a:lnTo>
                    <a:pt x="361" y="36"/>
                  </a:lnTo>
                  <a:lnTo>
                    <a:pt x="361" y="40"/>
                  </a:lnTo>
                  <a:lnTo>
                    <a:pt x="363" y="58"/>
                  </a:lnTo>
                  <a:lnTo>
                    <a:pt x="361" y="64"/>
                  </a:lnTo>
                  <a:lnTo>
                    <a:pt x="361" y="69"/>
                  </a:lnTo>
                  <a:lnTo>
                    <a:pt x="374" y="84"/>
                  </a:lnTo>
                  <a:lnTo>
                    <a:pt x="374" y="88"/>
                  </a:lnTo>
                  <a:lnTo>
                    <a:pt x="374" y="93"/>
                  </a:lnTo>
                  <a:lnTo>
                    <a:pt x="374" y="97"/>
                  </a:lnTo>
                  <a:lnTo>
                    <a:pt x="374" y="102"/>
                  </a:lnTo>
                  <a:lnTo>
                    <a:pt x="372" y="106"/>
                  </a:lnTo>
                  <a:lnTo>
                    <a:pt x="370" y="111"/>
                  </a:lnTo>
                  <a:lnTo>
                    <a:pt x="367" y="115"/>
                  </a:lnTo>
                  <a:lnTo>
                    <a:pt x="363" y="118"/>
                  </a:lnTo>
                  <a:lnTo>
                    <a:pt x="358" y="121"/>
                  </a:lnTo>
                  <a:lnTo>
                    <a:pt x="354" y="124"/>
                  </a:lnTo>
                  <a:lnTo>
                    <a:pt x="349" y="126"/>
                  </a:lnTo>
                  <a:lnTo>
                    <a:pt x="345" y="126"/>
                  </a:lnTo>
                  <a:lnTo>
                    <a:pt x="340" y="127"/>
                  </a:lnTo>
                  <a:lnTo>
                    <a:pt x="336" y="127"/>
                  </a:lnTo>
                  <a:lnTo>
                    <a:pt x="330" y="127"/>
                  </a:lnTo>
                  <a:lnTo>
                    <a:pt x="325" y="127"/>
                  </a:lnTo>
                  <a:lnTo>
                    <a:pt x="319" y="127"/>
                  </a:lnTo>
                  <a:lnTo>
                    <a:pt x="315" y="127"/>
                  </a:lnTo>
                  <a:lnTo>
                    <a:pt x="310" y="127"/>
                  </a:lnTo>
                  <a:lnTo>
                    <a:pt x="306" y="127"/>
                  </a:lnTo>
                  <a:lnTo>
                    <a:pt x="301" y="127"/>
                  </a:lnTo>
                  <a:lnTo>
                    <a:pt x="297" y="127"/>
                  </a:lnTo>
                  <a:lnTo>
                    <a:pt x="279" y="138"/>
                  </a:lnTo>
                  <a:lnTo>
                    <a:pt x="274" y="139"/>
                  </a:lnTo>
                  <a:lnTo>
                    <a:pt x="270" y="141"/>
                  </a:lnTo>
                  <a:lnTo>
                    <a:pt x="265" y="141"/>
                  </a:lnTo>
                  <a:lnTo>
                    <a:pt x="261" y="144"/>
                  </a:lnTo>
                  <a:lnTo>
                    <a:pt x="256" y="148"/>
                  </a:lnTo>
                  <a:lnTo>
                    <a:pt x="252" y="151"/>
                  </a:lnTo>
                  <a:lnTo>
                    <a:pt x="247" y="154"/>
                  </a:lnTo>
                  <a:lnTo>
                    <a:pt x="243" y="157"/>
                  </a:lnTo>
                  <a:lnTo>
                    <a:pt x="238" y="159"/>
                  </a:lnTo>
                  <a:lnTo>
                    <a:pt x="234" y="159"/>
                  </a:lnTo>
                  <a:lnTo>
                    <a:pt x="229" y="159"/>
                  </a:lnTo>
                  <a:lnTo>
                    <a:pt x="223" y="159"/>
                  </a:lnTo>
                  <a:lnTo>
                    <a:pt x="219" y="159"/>
                  </a:lnTo>
                  <a:lnTo>
                    <a:pt x="214" y="159"/>
                  </a:lnTo>
                  <a:lnTo>
                    <a:pt x="210" y="157"/>
                  </a:lnTo>
                  <a:lnTo>
                    <a:pt x="205" y="156"/>
                  </a:lnTo>
                  <a:lnTo>
                    <a:pt x="201" y="154"/>
                  </a:lnTo>
                  <a:lnTo>
                    <a:pt x="196" y="154"/>
                  </a:lnTo>
                  <a:lnTo>
                    <a:pt x="192" y="154"/>
                  </a:lnTo>
                  <a:lnTo>
                    <a:pt x="187" y="154"/>
                  </a:lnTo>
                  <a:lnTo>
                    <a:pt x="183" y="154"/>
                  </a:lnTo>
                  <a:lnTo>
                    <a:pt x="178" y="154"/>
                  </a:lnTo>
                  <a:lnTo>
                    <a:pt x="174" y="156"/>
                  </a:lnTo>
                  <a:lnTo>
                    <a:pt x="168" y="157"/>
                  </a:lnTo>
                  <a:lnTo>
                    <a:pt x="163" y="157"/>
                  </a:lnTo>
                  <a:lnTo>
                    <a:pt x="159" y="157"/>
                  </a:lnTo>
                  <a:lnTo>
                    <a:pt x="154" y="159"/>
                  </a:lnTo>
                  <a:lnTo>
                    <a:pt x="150" y="159"/>
                  </a:lnTo>
                  <a:lnTo>
                    <a:pt x="145" y="159"/>
                  </a:lnTo>
                  <a:lnTo>
                    <a:pt x="141" y="160"/>
                  </a:lnTo>
                  <a:lnTo>
                    <a:pt x="136" y="160"/>
                  </a:lnTo>
                  <a:lnTo>
                    <a:pt x="130" y="162"/>
                  </a:lnTo>
                  <a:lnTo>
                    <a:pt x="123" y="169"/>
                  </a:lnTo>
                  <a:lnTo>
                    <a:pt x="120" y="174"/>
                  </a:lnTo>
                  <a:lnTo>
                    <a:pt x="117" y="178"/>
                  </a:lnTo>
                  <a:lnTo>
                    <a:pt x="114" y="183"/>
                  </a:lnTo>
                  <a:lnTo>
                    <a:pt x="109" y="187"/>
                  </a:lnTo>
                  <a:lnTo>
                    <a:pt x="105" y="189"/>
                  </a:lnTo>
                  <a:lnTo>
                    <a:pt x="100" y="190"/>
                  </a:lnTo>
                  <a:lnTo>
                    <a:pt x="97" y="195"/>
                  </a:lnTo>
                  <a:lnTo>
                    <a:pt x="93" y="196"/>
                  </a:lnTo>
                  <a:lnTo>
                    <a:pt x="88" y="198"/>
                  </a:lnTo>
                  <a:lnTo>
                    <a:pt x="84" y="199"/>
                  </a:lnTo>
                  <a:lnTo>
                    <a:pt x="79" y="201"/>
                  </a:lnTo>
                  <a:lnTo>
                    <a:pt x="75" y="202"/>
                  </a:lnTo>
                  <a:lnTo>
                    <a:pt x="70" y="202"/>
                  </a:lnTo>
                  <a:lnTo>
                    <a:pt x="66" y="202"/>
                  </a:lnTo>
                  <a:lnTo>
                    <a:pt x="60" y="204"/>
                  </a:lnTo>
                  <a:lnTo>
                    <a:pt x="55" y="204"/>
                  </a:lnTo>
                  <a:lnTo>
                    <a:pt x="51" y="204"/>
                  </a:lnTo>
                  <a:lnTo>
                    <a:pt x="46" y="202"/>
                  </a:lnTo>
                  <a:lnTo>
                    <a:pt x="42" y="201"/>
                  </a:lnTo>
                  <a:lnTo>
                    <a:pt x="36" y="198"/>
                  </a:lnTo>
                  <a:lnTo>
                    <a:pt x="31" y="196"/>
                  </a:lnTo>
                  <a:lnTo>
                    <a:pt x="27" y="193"/>
                  </a:lnTo>
                  <a:lnTo>
                    <a:pt x="24" y="189"/>
                  </a:lnTo>
                  <a:lnTo>
                    <a:pt x="19" y="186"/>
                  </a:lnTo>
                  <a:lnTo>
                    <a:pt x="15" y="181"/>
                  </a:lnTo>
                  <a:lnTo>
                    <a:pt x="12" y="177"/>
                  </a:lnTo>
                  <a:lnTo>
                    <a:pt x="9" y="172"/>
                  </a:lnTo>
                  <a:lnTo>
                    <a:pt x="6" y="168"/>
                  </a:lnTo>
                  <a:lnTo>
                    <a:pt x="4" y="163"/>
                  </a:lnTo>
                  <a:lnTo>
                    <a:pt x="4" y="159"/>
                  </a:lnTo>
                  <a:lnTo>
                    <a:pt x="3" y="154"/>
                  </a:lnTo>
                  <a:lnTo>
                    <a:pt x="1" y="150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0" y="130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3" y="106"/>
                  </a:lnTo>
                  <a:lnTo>
                    <a:pt x="3" y="100"/>
                  </a:lnTo>
                  <a:lnTo>
                    <a:pt x="3" y="96"/>
                  </a:lnTo>
                  <a:lnTo>
                    <a:pt x="3" y="91"/>
                  </a:lnTo>
                  <a:lnTo>
                    <a:pt x="3" y="87"/>
                  </a:lnTo>
                  <a:lnTo>
                    <a:pt x="3" y="82"/>
                  </a:lnTo>
                  <a:lnTo>
                    <a:pt x="3" y="78"/>
                  </a:lnTo>
                  <a:lnTo>
                    <a:pt x="3" y="72"/>
                  </a:lnTo>
                  <a:lnTo>
                    <a:pt x="7" y="67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6" y="54"/>
                  </a:lnTo>
                  <a:lnTo>
                    <a:pt x="21" y="49"/>
                  </a:lnTo>
                  <a:lnTo>
                    <a:pt x="21" y="45"/>
                  </a:lnTo>
                  <a:lnTo>
                    <a:pt x="22" y="40"/>
                  </a:lnTo>
                  <a:lnTo>
                    <a:pt x="25" y="36"/>
                  </a:lnTo>
                  <a:lnTo>
                    <a:pt x="27" y="31"/>
                  </a:lnTo>
                  <a:lnTo>
                    <a:pt x="31" y="27"/>
                  </a:lnTo>
                  <a:lnTo>
                    <a:pt x="36" y="24"/>
                  </a:lnTo>
                  <a:lnTo>
                    <a:pt x="40" y="21"/>
                  </a:lnTo>
                  <a:lnTo>
                    <a:pt x="45" y="19"/>
                  </a:lnTo>
                  <a:lnTo>
                    <a:pt x="49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9" y="19"/>
                  </a:lnTo>
                  <a:lnTo>
                    <a:pt x="73" y="21"/>
                  </a:lnTo>
                  <a:lnTo>
                    <a:pt x="78" y="22"/>
                  </a:lnTo>
                  <a:lnTo>
                    <a:pt x="84" y="22"/>
                  </a:lnTo>
                  <a:lnTo>
                    <a:pt x="90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9" y="18"/>
                  </a:lnTo>
                  <a:lnTo>
                    <a:pt x="114" y="16"/>
                  </a:lnTo>
                  <a:lnTo>
                    <a:pt x="118" y="16"/>
                  </a:lnTo>
                  <a:lnTo>
                    <a:pt x="123" y="16"/>
                  </a:lnTo>
                  <a:lnTo>
                    <a:pt x="127" y="16"/>
                  </a:lnTo>
                  <a:lnTo>
                    <a:pt x="133" y="16"/>
                  </a:lnTo>
                  <a:lnTo>
                    <a:pt x="139" y="16"/>
                  </a:lnTo>
                  <a:lnTo>
                    <a:pt x="144" y="16"/>
                  </a:lnTo>
                  <a:lnTo>
                    <a:pt x="148" y="16"/>
                  </a:lnTo>
                  <a:lnTo>
                    <a:pt x="153" y="13"/>
                  </a:lnTo>
                  <a:lnTo>
                    <a:pt x="157" y="10"/>
                  </a:lnTo>
                  <a:lnTo>
                    <a:pt x="162" y="7"/>
                  </a:lnTo>
                  <a:lnTo>
                    <a:pt x="166" y="4"/>
                  </a:lnTo>
                  <a:lnTo>
                    <a:pt x="171" y="1"/>
                  </a:lnTo>
                  <a:lnTo>
                    <a:pt x="175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9" y="1"/>
                  </a:lnTo>
                  <a:lnTo>
                    <a:pt x="193" y="4"/>
                  </a:lnTo>
                  <a:lnTo>
                    <a:pt x="198" y="7"/>
                  </a:lnTo>
                  <a:lnTo>
                    <a:pt x="202" y="10"/>
                  </a:lnTo>
                  <a:lnTo>
                    <a:pt x="207" y="13"/>
                  </a:lnTo>
                  <a:lnTo>
                    <a:pt x="211" y="16"/>
                  </a:lnTo>
                  <a:lnTo>
                    <a:pt x="216" y="18"/>
                  </a:lnTo>
                  <a:lnTo>
                    <a:pt x="220" y="18"/>
                  </a:lnTo>
                  <a:lnTo>
                    <a:pt x="225" y="19"/>
                  </a:lnTo>
                  <a:lnTo>
                    <a:pt x="229" y="19"/>
                  </a:lnTo>
                  <a:lnTo>
                    <a:pt x="234" y="21"/>
                  </a:lnTo>
                  <a:lnTo>
                    <a:pt x="240" y="21"/>
                  </a:lnTo>
                  <a:lnTo>
                    <a:pt x="246" y="21"/>
                  </a:lnTo>
                  <a:lnTo>
                    <a:pt x="250" y="19"/>
                  </a:lnTo>
                  <a:lnTo>
                    <a:pt x="255" y="18"/>
                  </a:lnTo>
                  <a:lnTo>
                    <a:pt x="259" y="13"/>
                  </a:lnTo>
                  <a:lnTo>
                    <a:pt x="264" y="10"/>
                  </a:lnTo>
                  <a:lnTo>
                    <a:pt x="268" y="9"/>
                  </a:lnTo>
                  <a:lnTo>
                    <a:pt x="273" y="9"/>
                  </a:lnTo>
                  <a:lnTo>
                    <a:pt x="277" y="9"/>
                  </a:lnTo>
                  <a:lnTo>
                    <a:pt x="282" y="7"/>
                  </a:lnTo>
                  <a:lnTo>
                    <a:pt x="286" y="7"/>
                  </a:lnTo>
                  <a:lnTo>
                    <a:pt x="291" y="9"/>
                  </a:lnTo>
                  <a:lnTo>
                    <a:pt x="295" y="9"/>
                  </a:lnTo>
                  <a:lnTo>
                    <a:pt x="300" y="9"/>
                  </a:lnTo>
                  <a:lnTo>
                    <a:pt x="304" y="6"/>
                  </a:lnTo>
                  <a:lnTo>
                    <a:pt x="309" y="6"/>
                  </a:lnTo>
                  <a:lnTo>
                    <a:pt x="310" y="10"/>
                  </a:lnTo>
                </a:path>
              </a:pathLst>
            </a:custGeom>
            <a:solidFill>
              <a:schemeClr val="tx2"/>
            </a:solidFill>
            <a:ln w="508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118"/>
            <p:cNvSpPr>
              <a:spLocks/>
            </p:cNvSpPr>
            <p:nvPr/>
          </p:nvSpPr>
          <p:spPr bwMode="auto">
            <a:xfrm>
              <a:off x="3519" y="1668"/>
              <a:ext cx="71" cy="62"/>
            </a:xfrm>
            <a:custGeom>
              <a:avLst/>
              <a:gdLst>
                <a:gd name="T0" fmla="*/ 48 w 58"/>
                <a:gd name="T1" fmla="*/ 0 h 51"/>
                <a:gd name="T2" fmla="*/ 40 w 58"/>
                <a:gd name="T3" fmla="*/ 1 h 51"/>
                <a:gd name="T4" fmla="*/ 31 w 58"/>
                <a:gd name="T5" fmla="*/ 1 h 51"/>
                <a:gd name="T6" fmla="*/ 23 w 58"/>
                <a:gd name="T7" fmla="*/ 1 h 51"/>
                <a:gd name="T8" fmla="*/ 16 w 58"/>
                <a:gd name="T9" fmla="*/ 1 h 51"/>
                <a:gd name="T10" fmla="*/ 9 w 58"/>
                <a:gd name="T11" fmla="*/ 4 h 51"/>
                <a:gd name="T12" fmla="*/ 4 w 58"/>
                <a:gd name="T13" fmla="*/ 11 h 51"/>
                <a:gd name="T14" fmla="*/ 1 w 58"/>
                <a:gd name="T15" fmla="*/ 18 h 51"/>
                <a:gd name="T16" fmla="*/ 0 w 58"/>
                <a:gd name="T17" fmla="*/ 26 h 51"/>
                <a:gd name="T18" fmla="*/ 0 w 58"/>
                <a:gd name="T19" fmla="*/ 30 h 51"/>
                <a:gd name="T20" fmla="*/ 5 w 58"/>
                <a:gd name="T21" fmla="*/ 36 h 51"/>
                <a:gd name="T22" fmla="*/ 11 w 58"/>
                <a:gd name="T23" fmla="*/ 38 h 51"/>
                <a:gd name="T24" fmla="*/ 16 w 58"/>
                <a:gd name="T25" fmla="*/ 38 h 51"/>
                <a:gd name="T26" fmla="*/ 22 w 58"/>
                <a:gd name="T27" fmla="*/ 40 h 51"/>
                <a:gd name="T28" fmla="*/ 23 w 58"/>
                <a:gd name="T29" fmla="*/ 45 h 51"/>
                <a:gd name="T30" fmla="*/ 23 w 58"/>
                <a:gd name="T31" fmla="*/ 51 h 51"/>
                <a:gd name="T32" fmla="*/ 23 w 58"/>
                <a:gd name="T33" fmla="*/ 56 h 51"/>
                <a:gd name="T34" fmla="*/ 29 w 58"/>
                <a:gd name="T35" fmla="*/ 61 h 51"/>
                <a:gd name="T36" fmla="*/ 34 w 58"/>
                <a:gd name="T37" fmla="*/ 61 h 51"/>
                <a:gd name="T38" fmla="*/ 37 w 58"/>
                <a:gd name="T39" fmla="*/ 55 h 51"/>
                <a:gd name="T40" fmla="*/ 37 w 58"/>
                <a:gd name="T41" fmla="*/ 49 h 51"/>
                <a:gd name="T42" fmla="*/ 37 w 58"/>
                <a:gd name="T43" fmla="*/ 44 h 51"/>
                <a:gd name="T44" fmla="*/ 40 w 58"/>
                <a:gd name="T45" fmla="*/ 38 h 51"/>
                <a:gd name="T46" fmla="*/ 45 w 58"/>
                <a:gd name="T47" fmla="*/ 38 h 51"/>
                <a:gd name="T48" fmla="*/ 51 w 58"/>
                <a:gd name="T49" fmla="*/ 34 h 51"/>
                <a:gd name="T50" fmla="*/ 56 w 58"/>
                <a:gd name="T51" fmla="*/ 34 h 51"/>
                <a:gd name="T52" fmla="*/ 62 w 58"/>
                <a:gd name="T53" fmla="*/ 33 h 51"/>
                <a:gd name="T54" fmla="*/ 66 w 58"/>
                <a:gd name="T55" fmla="*/ 27 h 51"/>
                <a:gd name="T56" fmla="*/ 70 w 58"/>
                <a:gd name="T57" fmla="*/ 22 h 51"/>
                <a:gd name="T58" fmla="*/ 70 w 58"/>
                <a:gd name="T59" fmla="*/ 16 h 51"/>
                <a:gd name="T60" fmla="*/ 66 w 58"/>
                <a:gd name="T61" fmla="*/ 11 h 51"/>
                <a:gd name="T62" fmla="*/ 60 w 58"/>
                <a:gd name="T63" fmla="*/ 9 h 51"/>
                <a:gd name="T64" fmla="*/ 53 w 58"/>
                <a:gd name="T65" fmla="*/ 5 h 51"/>
                <a:gd name="T66" fmla="*/ 48 w 58"/>
                <a:gd name="T67" fmla="*/ 5 h 51"/>
                <a:gd name="T68" fmla="*/ 42 w 58"/>
                <a:gd name="T69" fmla="*/ 5 h 51"/>
                <a:gd name="T70" fmla="*/ 48 w 58"/>
                <a:gd name="T71" fmla="*/ 0 h 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8"/>
                <a:gd name="T109" fmla="*/ 0 h 51"/>
                <a:gd name="T110" fmla="*/ 58 w 58"/>
                <a:gd name="T111" fmla="*/ 51 h 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8" h="51">
                  <a:moveTo>
                    <a:pt x="39" y="0"/>
                  </a:moveTo>
                  <a:lnTo>
                    <a:pt x="33" y="1"/>
                  </a:lnTo>
                  <a:lnTo>
                    <a:pt x="25" y="1"/>
                  </a:lnTo>
                  <a:lnTo>
                    <a:pt x="19" y="1"/>
                  </a:lnTo>
                  <a:lnTo>
                    <a:pt x="13" y="1"/>
                  </a:lnTo>
                  <a:lnTo>
                    <a:pt x="7" y="3"/>
                  </a:lnTo>
                  <a:lnTo>
                    <a:pt x="3" y="9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4" y="30"/>
                  </a:lnTo>
                  <a:lnTo>
                    <a:pt x="9" y="31"/>
                  </a:lnTo>
                  <a:lnTo>
                    <a:pt x="13" y="31"/>
                  </a:lnTo>
                  <a:lnTo>
                    <a:pt x="18" y="33"/>
                  </a:lnTo>
                  <a:lnTo>
                    <a:pt x="19" y="37"/>
                  </a:lnTo>
                  <a:lnTo>
                    <a:pt x="19" y="42"/>
                  </a:lnTo>
                  <a:lnTo>
                    <a:pt x="19" y="46"/>
                  </a:lnTo>
                  <a:lnTo>
                    <a:pt x="24" y="50"/>
                  </a:lnTo>
                  <a:lnTo>
                    <a:pt x="28" y="50"/>
                  </a:lnTo>
                  <a:lnTo>
                    <a:pt x="30" y="45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3" y="31"/>
                  </a:lnTo>
                  <a:lnTo>
                    <a:pt x="37" y="31"/>
                  </a:lnTo>
                  <a:lnTo>
                    <a:pt x="42" y="28"/>
                  </a:lnTo>
                  <a:lnTo>
                    <a:pt x="46" y="28"/>
                  </a:lnTo>
                  <a:lnTo>
                    <a:pt x="51" y="27"/>
                  </a:lnTo>
                  <a:lnTo>
                    <a:pt x="54" y="22"/>
                  </a:lnTo>
                  <a:lnTo>
                    <a:pt x="57" y="18"/>
                  </a:lnTo>
                  <a:lnTo>
                    <a:pt x="57" y="13"/>
                  </a:lnTo>
                  <a:lnTo>
                    <a:pt x="54" y="9"/>
                  </a:lnTo>
                  <a:lnTo>
                    <a:pt x="49" y="7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4" y="4"/>
                  </a:lnTo>
                  <a:lnTo>
                    <a:pt x="39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119"/>
            <p:cNvSpPr>
              <a:spLocks/>
            </p:cNvSpPr>
            <p:nvPr/>
          </p:nvSpPr>
          <p:spPr bwMode="auto">
            <a:xfrm>
              <a:off x="3653" y="1649"/>
              <a:ext cx="60" cy="48"/>
            </a:xfrm>
            <a:custGeom>
              <a:avLst/>
              <a:gdLst>
                <a:gd name="T0" fmla="*/ 33 w 49"/>
                <a:gd name="T1" fmla="*/ 18 h 39"/>
                <a:gd name="T2" fmla="*/ 42 w 49"/>
                <a:gd name="T3" fmla="*/ 1 h 39"/>
                <a:gd name="T4" fmla="*/ 33 w 49"/>
                <a:gd name="T5" fmla="*/ 0 h 39"/>
                <a:gd name="T6" fmla="*/ 23 w 49"/>
                <a:gd name="T7" fmla="*/ 0 h 39"/>
                <a:gd name="T8" fmla="*/ 18 w 49"/>
                <a:gd name="T9" fmla="*/ 0 h 39"/>
                <a:gd name="T10" fmla="*/ 11 w 49"/>
                <a:gd name="T11" fmla="*/ 0 h 39"/>
                <a:gd name="T12" fmla="*/ 5 w 49"/>
                <a:gd name="T13" fmla="*/ 1 h 39"/>
                <a:gd name="T14" fmla="*/ 1 w 49"/>
                <a:gd name="T15" fmla="*/ 9 h 39"/>
                <a:gd name="T16" fmla="*/ 0 w 49"/>
                <a:gd name="T17" fmla="*/ 15 h 39"/>
                <a:gd name="T18" fmla="*/ 0 w 49"/>
                <a:gd name="T19" fmla="*/ 20 h 39"/>
                <a:gd name="T20" fmla="*/ 0 w 49"/>
                <a:gd name="T21" fmla="*/ 26 h 39"/>
                <a:gd name="T22" fmla="*/ 0 w 49"/>
                <a:gd name="T23" fmla="*/ 31 h 39"/>
                <a:gd name="T24" fmla="*/ 5 w 49"/>
                <a:gd name="T25" fmla="*/ 37 h 39"/>
                <a:gd name="T26" fmla="*/ 11 w 49"/>
                <a:gd name="T27" fmla="*/ 37 h 39"/>
                <a:gd name="T28" fmla="*/ 16 w 49"/>
                <a:gd name="T29" fmla="*/ 37 h 39"/>
                <a:gd name="T30" fmla="*/ 22 w 49"/>
                <a:gd name="T31" fmla="*/ 37 h 39"/>
                <a:gd name="T32" fmla="*/ 27 w 49"/>
                <a:gd name="T33" fmla="*/ 37 h 39"/>
                <a:gd name="T34" fmla="*/ 29 w 49"/>
                <a:gd name="T35" fmla="*/ 44 h 39"/>
                <a:gd name="T36" fmla="*/ 34 w 49"/>
                <a:gd name="T37" fmla="*/ 47 h 39"/>
                <a:gd name="T38" fmla="*/ 44 w 49"/>
                <a:gd name="T39" fmla="*/ 44 h 39"/>
                <a:gd name="T40" fmla="*/ 51 w 49"/>
                <a:gd name="T41" fmla="*/ 41 h 39"/>
                <a:gd name="T42" fmla="*/ 53 w 49"/>
                <a:gd name="T43" fmla="*/ 34 h 39"/>
                <a:gd name="T44" fmla="*/ 53 w 49"/>
                <a:gd name="T45" fmla="*/ 30 h 39"/>
                <a:gd name="T46" fmla="*/ 56 w 49"/>
                <a:gd name="T47" fmla="*/ 23 h 39"/>
                <a:gd name="T48" fmla="*/ 59 w 49"/>
                <a:gd name="T49" fmla="*/ 18 h 39"/>
                <a:gd name="T50" fmla="*/ 53 w 49"/>
                <a:gd name="T51" fmla="*/ 15 h 39"/>
                <a:gd name="T52" fmla="*/ 48 w 49"/>
                <a:gd name="T53" fmla="*/ 15 h 39"/>
                <a:gd name="T54" fmla="*/ 42 w 49"/>
                <a:gd name="T55" fmla="*/ 16 h 39"/>
                <a:gd name="T56" fmla="*/ 38 w 49"/>
                <a:gd name="T57" fmla="*/ 11 h 39"/>
                <a:gd name="T58" fmla="*/ 33 w 49"/>
                <a:gd name="T59" fmla="*/ 18 h 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"/>
                <a:gd name="T91" fmla="*/ 0 h 39"/>
                <a:gd name="T92" fmla="*/ 49 w 49"/>
                <a:gd name="T93" fmla="*/ 39 h 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" h="39">
                  <a:moveTo>
                    <a:pt x="27" y="15"/>
                  </a:moveTo>
                  <a:lnTo>
                    <a:pt x="34" y="1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4" y="30"/>
                  </a:lnTo>
                  <a:lnTo>
                    <a:pt x="9" y="30"/>
                  </a:lnTo>
                  <a:lnTo>
                    <a:pt x="13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36"/>
                  </a:lnTo>
                  <a:lnTo>
                    <a:pt x="28" y="38"/>
                  </a:lnTo>
                  <a:lnTo>
                    <a:pt x="36" y="36"/>
                  </a:lnTo>
                  <a:lnTo>
                    <a:pt x="42" y="33"/>
                  </a:lnTo>
                  <a:lnTo>
                    <a:pt x="43" y="28"/>
                  </a:lnTo>
                  <a:lnTo>
                    <a:pt x="43" y="24"/>
                  </a:lnTo>
                  <a:lnTo>
                    <a:pt x="46" y="19"/>
                  </a:lnTo>
                  <a:lnTo>
                    <a:pt x="48" y="15"/>
                  </a:lnTo>
                  <a:lnTo>
                    <a:pt x="43" y="12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1" y="9"/>
                  </a:lnTo>
                  <a:lnTo>
                    <a:pt x="27" y="15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120"/>
            <p:cNvSpPr>
              <a:spLocks/>
            </p:cNvSpPr>
            <p:nvPr/>
          </p:nvSpPr>
          <p:spPr bwMode="auto">
            <a:xfrm>
              <a:off x="3622" y="655"/>
              <a:ext cx="128" cy="109"/>
            </a:xfrm>
            <a:custGeom>
              <a:avLst/>
              <a:gdLst>
                <a:gd name="T0" fmla="*/ 94 w 104"/>
                <a:gd name="T1" fmla="*/ 67 h 89"/>
                <a:gd name="T2" fmla="*/ 108 w 104"/>
                <a:gd name="T3" fmla="*/ 83 h 89"/>
                <a:gd name="T4" fmla="*/ 108 w 104"/>
                <a:gd name="T5" fmla="*/ 89 h 89"/>
                <a:gd name="T6" fmla="*/ 106 w 104"/>
                <a:gd name="T7" fmla="*/ 94 h 89"/>
                <a:gd name="T8" fmla="*/ 105 w 104"/>
                <a:gd name="T9" fmla="*/ 100 h 89"/>
                <a:gd name="T10" fmla="*/ 98 w 104"/>
                <a:gd name="T11" fmla="*/ 104 h 89"/>
                <a:gd name="T12" fmla="*/ 94 w 104"/>
                <a:gd name="T13" fmla="*/ 108 h 89"/>
                <a:gd name="T14" fmla="*/ 87 w 104"/>
                <a:gd name="T15" fmla="*/ 108 h 89"/>
                <a:gd name="T16" fmla="*/ 82 w 104"/>
                <a:gd name="T17" fmla="*/ 108 h 89"/>
                <a:gd name="T18" fmla="*/ 76 w 104"/>
                <a:gd name="T19" fmla="*/ 108 h 89"/>
                <a:gd name="T20" fmla="*/ 71 w 104"/>
                <a:gd name="T21" fmla="*/ 104 h 89"/>
                <a:gd name="T22" fmla="*/ 68 w 104"/>
                <a:gd name="T23" fmla="*/ 98 h 89"/>
                <a:gd name="T24" fmla="*/ 62 w 104"/>
                <a:gd name="T25" fmla="*/ 94 h 89"/>
                <a:gd name="T26" fmla="*/ 57 w 104"/>
                <a:gd name="T27" fmla="*/ 89 h 89"/>
                <a:gd name="T28" fmla="*/ 50 w 104"/>
                <a:gd name="T29" fmla="*/ 86 h 89"/>
                <a:gd name="T30" fmla="*/ 46 w 104"/>
                <a:gd name="T31" fmla="*/ 82 h 89"/>
                <a:gd name="T32" fmla="*/ 39 w 104"/>
                <a:gd name="T33" fmla="*/ 78 h 89"/>
                <a:gd name="T34" fmla="*/ 34 w 104"/>
                <a:gd name="T35" fmla="*/ 72 h 89"/>
                <a:gd name="T36" fmla="*/ 28 w 104"/>
                <a:gd name="T37" fmla="*/ 67 h 89"/>
                <a:gd name="T38" fmla="*/ 23 w 104"/>
                <a:gd name="T39" fmla="*/ 64 h 89"/>
                <a:gd name="T40" fmla="*/ 20 w 104"/>
                <a:gd name="T41" fmla="*/ 58 h 89"/>
                <a:gd name="T42" fmla="*/ 16 w 104"/>
                <a:gd name="T43" fmla="*/ 53 h 89"/>
                <a:gd name="T44" fmla="*/ 10 w 104"/>
                <a:gd name="T45" fmla="*/ 47 h 89"/>
                <a:gd name="T46" fmla="*/ 9 w 104"/>
                <a:gd name="T47" fmla="*/ 42 h 89"/>
                <a:gd name="T48" fmla="*/ 2 w 104"/>
                <a:gd name="T49" fmla="*/ 36 h 89"/>
                <a:gd name="T50" fmla="*/ 0 w 104"/>
                <a:gd name="T51" fmla="*/ 31 h 89"/>
                <a:gd name="T52" fmla="*/ 0 w 104"/>
                <a:gd name="T53" fmla="*/ 24 h 89"/>
                <a:gd name="T54" fmla="*/ 0 w 104"/>
                <a:gd name="T55" fmla="*/ 20 h 89"/>
                <a:gd name="T56" fmla="*/ 2 w 104"/>
                <a:gd name="T57" fmla="*/ 13 h 89"/>
                <a:gd name="T58" fmla="*/ 9 w 104"/>
                <a:gd name="T59" fmla="*/ 12 h 89"/>
                <a:gd name="T60" fmla="*/ 14 w 104"/>
                <a:gd name="T61" fmla="*/ 12 h 89"/>
                <a:gd name="T62" fmla="*/ 21 w 104"/>
                <a:gd name="T63" fmla="*/ 12 h 89"/>
                <a:gd name="T64" fmla="*/ 27 w 104"/>
                <a:gd name="T65" fmla="*/ 12 h 89"/>
                <a:gd name="T66" fmla="*/ 32 w 104"/>
                <a:gd name="T67" fmla="*/ 12 h 89"/>
                <a:gd name="T68" fmla="*/ 38 w 104"/>
                <a:gd name="T69" fmla="*/ 12 h 89"/>
                <a:gd name="T70" fmla="*/ 43 w 104"/>
                <a:gd name="T71" fmla="*/ 12 h 89"/>
                <a:gd name="T72" fmla="*/ 49 w 104"/>
                <a:gd name="T73" fmla="*/ 13 h 89"/>
                <a:gd name="T74" fmla="*/ 54 w 104"/>
                <a:gd name="T75" fmla="*/ 13 h 89"/>
                <a:gd name="T76" fmla="*/ 60 w 104"/>
                <a:gd name="T77" fmla="*/ 13 h 89"/>
                <a:gd name="T78" fmla="*/ 65 w 104"/>
                <a:gd name="T79" fmla="*/ 13 h 89"/>
                <a:gd name="T80" fmla="*/ 71 w 104"/>
                <a:gd name="T81" fmla="*/ 13 h 89"/>
                <a:gd name="T82" fmla="*/ 76 w 104"/>
                <a:gd name="T83" fmla="*/ 13 h 89"/>
                <a:gd name="T84" fmla="*/ 82 w 104"/>
                <a:gd name="T85" fmla="*/ 12 h 89"/>
                <a:gd name="T86" fmla="*/ 87 w 104"/>
                <a:gd name="T87" fmla="*/ 9 h 89"/>
                <a:gd name="T88" fmla="*/ 94 w 104"/>
                <a:gd name="T89" fmla="*/ 5 h 89"/>
                <a:gd name="T90" fmla="*/ 98 w 104"/>
                <a:gd name="T91" fmla="*/ 2 h 89"/>
                <a:gd name="T92" fmla="*/ 105 w 104"/>
                <a:gd name="T93" fmla="*/ 1 h 89"/>
                <a:gd name="T94" fmla="*/ 110 w 104"/>
                <a:gd name="T95" fmla="*/ 0 h 89"/>
                <a:gd name="T96" fmla="*/ 116 w 104"/>
                <a:gd name="T97" fmla="*/ 0 h 89"/>
                <a:gd name="T98" fmla="*/ 121 w 104"/>
                <a:gd name="T99" fmla="*/ 1 h 89"/>
                <a:gd name="T100" fmla="*/ 124 w 104"/>
                <a:gd name="T101" fmla="*/ 6 h 89"/>
                <a:gd name="T102" fmla="*/ 127 w 104"/>
                <a:gd name="T103" fmla="*/ 12 h 89"/>
                <a:gd name="T104" fmla="*/ 127 w 104"/>
                <a:gd name="T105" fmla="*/ 17 h 89"/>
                <a:gd name="T106" fmla="*/ 123 w 104"/>
                <a:gd name="T107" fmla="*/ 23 h 89"/>
                <a:gd name="T108" fmla="*/ 119 w 104"/>
                <a:gd name="T109" fmla="*/ 28 h 89"/>
                <a:gd name="T110" fmla="*/ 113 w 104"/>
                <a:gd name="T111" fmla="*/ 32 h 89"/>
                <a:gd name="T112" fmla="*/ 108 w 104"/>
                <a:gd name="T113" fmla="*/ 36 h 89"/>
                <a:gd name="T114" fmla="*/ 105 w 104"/>
                <a:gd name="T115" fmla="*/ 42 h 89"/>
                <a:gd name="T116" fmla="*/ 101 w 104"/>
                <a:gd name="T117" fmla="*/ 47 h 89"/>
                <a:gd name="T118" fmla="*/ 98 w 104"/>
                <a:gd name="T119" fmla="*/ 53 h 89"/>
                <a:gd name="T120" fmla="*/ 97 w 104"/>
                <a:gd name="T121" fmla="*/ 58 h 89"/>
                <a:gd name="T122" fmla="*/ 95 w 104"/>
                <a:gd name="T123" fmla="*/ 64 h 89"/>
                <a:gd name="T124" fmla="*/ 94 w 104"/>
                <a:gd name="T125" fmla="*/ 67 h 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4"/>
                <a:gd name="T190" fmla="*/ 0 h 89"/>
                <a:gd name="T191" fmla="*/ 104 w 104"/>
                <a:gd name="T192" fmla="*/ 89 h 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4" h="89">
                  <a:moveTo>
                    <a:pt x="76" y="55"/>
                  </a:moveTo>
                  <a:lnTo>
                    <a:pt x="88" y="68"/>
                  </a:lnTo>
                  <a:lnTo>
                    <a:pt x="88" y="73"/>
                  </a:lnTo>
                  <a:lnTo>
                    <a:pt x="86" y="77"/>
                  </a:lnTo>
                  <a:lnTo>
                    <a:pt x="85" y="82"/>
                  </a:lnTo>
                  <a:lnTo>
                    <a:pt x="80" y="85"/>
                  </a:lnTo>
                  <a:lnTo>
                    <a:pt x="76" y="88"/>
                  </a:lnTo>
                  <a:lnTo>
                    <a:pt x="71" y="88"/>
                  </a:lnTo>
                  <a:lnTo>
                    <a:pt x="67" y="88"/>
                  </a:lnTo>
                  <a:lnTo>
                    <a:pt x="62" y="88"/>
                  </a:lnTo>
                  <a:lnTo>
                    <a:pt x="58" y="85"/>
                  </a:lnTo>
                  <a:lnTo>
                    <a:pt x="55" y="80"/>
                  </a:lnTo>
                  <a:lnTo>
                    <a:pt x="50" y="77"/>
                  </a:lnTo>
                  <a:lnTo>
                    <a:pt x="46" y="73"/>
                  </a:lnTo>
                  <a:lnTo>
                    <a:pt x="41" y="70"/>
                  </a:lnTo>
                  <a:lnTo>
                    <a:pt x="37" y="67"/>
                  </a:lnTo>
                  <a:lnTo>
                    <a:pt x="32" y="64"/>
                  </a:lnTo>
                  <a:lnTo>
                    <a:pt x="28" y="59"/>
                  </a:lnTo>
                  <a:lnTo>
                    <a:pt x="23" y="55"/>
                  </a:lnTo>
                  <a:lnTo>
                    <a:pt x="19" y="52"/>
                  </a:lnTo>
                  <a:lnTo>
                    <a:pt x="16" y="47"/>
                  </a:lnTo>
                  <a:lnTo>
                    <a:pt x="13" y="43"/>
                  </a:lnTo>
                  <a:lnTo>
                    <a:pt x="8" y="38"/>
                  </a:lnTo>
                  <a:lnTo>
                    <a:pt x="7" y="34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7" y="10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5" y="10"/>
                  </a:lnTo>
                  <a:lnTo>
                    <a:pt x="40" y="11"/>
                  </a:lnTo>
                  <a:lnTo>
                    <a:pt x="44" y="11"/>
                  </a:lnTo>
                  <a:lnTo>
                    <a:pt x="49" y="11"/>
                  </a:lnTo>
                  <a:lnTo>
                    <a:pt x="53" y="11"/>
                  </a:lnTo>
                  <a:lnTo>
                    <a:pt x="58" y="11"/>
                  </a:lnTo>
                  <a:lnTo>
                    <a:pt x="62" y="11"/>
                  </a:lnTo>
                  <a:lnTo>
                    <a:pt x="67" y="10"/>
                  </a:lnTo>
                  <a:lnTo>
                    <a:pt x="71" y="7"/>
                  </a:lnTo>
                  <a:lnTo>
                    <a:pt x="76" y="4"/>
                  </a:lnTo>
                  <a:lnTo>
                    <a:pt x="80" y="2"/>
                  </a:lnTo>
                  <a:lnTo>
                    <a:pt x="85" y="1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1" y="5"/>
                  </a:lnTo>
                  <a:lnTo>
                    <a:pt x="103" y="10"/>
                  </a:lnTo>
                  <a:lnTo>
                    <a:pt x="103" y="14"/>
                  </a:lnTo>
                  <a:lnTo>
                    <a:pt x="100" y="19"/>
                  </a:lnTo>
                  <a:lnTo>
                    <a:pt x="97" y="23"/>
                  </a:lnTo>
                  <a:lnTo>
                    <a:pt x="92" y="26"/>
                  </a:lnTo>
                  <a:lnTo>
                    <a:pt x="88" y="29"/>
                  </a:lnTo>
                  <a:lnTo>
                    <a:pt x="85" y="34"/>
                  </a:lnTo>
                  <a:lnTo>
                    <a:pt x="82" y="38"/>
                  </a:lnTo>
                  <a:lnTo>
                    <a:pt x="80" y="43"/>
                  </a:lnTo>
                  <a:lnTo>
                    <a:pt x="79" y="47"/>
                  </a:lnTo>
                  <a:lnTo>
                    <a:pt x="77" y="52"/>
                  </a:lnTo>
                  <a:lnTo>
                    <a:pt x="76" y="55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Freeform 121"/>
            <p:cNvSpPr>
              <a:spLocks/>
            </p:cNvSpPr>
            <p:nvPr/>
          </p:nvSpPr>
          <p:spPr bwMode="auto">
            <a:xfrm>
              <a:off x="3551" y="566"/>
              <a:ext cx="138" cy="95"/>
            </a:xfrm>
            <a:custGeom>
              <a:avLst/>
              <a:gdLst>
                <a:gd name="T0" fmla="*/ 131 w 112"/>
                <a:gd name="T1" fmla="*/ 2 h 77"/>
                <a:gd name="T2" fmla="*/ 120 w 112"/>
                <a:gd name="T3" fmla="*/ 1 h 77"/>
                <a:gd name="T4" fmla="*/ 108 w 112"/>
                <a:gd name="T5" fmla="*/ 0 h 77"/>
                <a:gd name="T6" fmla="*/ 97 w 112"/>
                <a:gd name="T7" fmla="*/ 0 h 77"/>
                <a:gd name="T8" fmla="*/ 86 w 112"/>
                <a:gd name="T9" fmla="*/ 1 h 77"/>
                <a:gd name="T10" fmla="*/ 75 w 112"/>
                <a:gd name="T11" fmla="*/ 5 h 77"/>
                <a:gd name="T12" fmla="*/ 64 w 112"/>
                <a:gd name="T13" fmla="*/ 5 h 77"/>
                <a:gd name="T14" fmla="*/ 53 w 112"/>
                <a:gd name="T15" fmla="*/ 5 h 77"/>
                <a:gd name="T16" fmla="*/ 42 w 112"/>
                <a:gd name="T17" fmla="*/ 5 h 77"/>
                <a:gd name="T18" fmla="*/ 31 w 112"/>
                <a:gd name="T19" fmla="*/ 2 h 77"/>
                <a:gd name="T20" fmla="*/ 20 w 112"/>
                <a:gd name="T21" fmla="*/ 1 h 77"/>
                <a:gd name="T22" fmla="*/ 9 w 112"/>
                <a:gd name="T23" fmla="*/ 1 h 77"/>
                <a:gd name="T24" fmla="*/ 0 w 112"/>
                <a:gd name="T25" fmla="*/ 6 h 77"/>
                <a:gd name="T26" fmla="*/ 0 w 112"/>
                <a:gd name="T27" fmla="*/ 17 h 77"/>
                <a:gd name="T28" fmla="*/ 5 w 112"/>
                <a:gd name="T29" fmla="*/ 28 h 77"/>
                <a:gd name="T30" fmla="*/ 16 w 112"/>
                <a:gd name="T31" fmla="*/ 38 h 77"/>
                <a:gd name="T32" fmla="*/ 26 w 112"/>
                <a:gd name="T33" fmla="*/ 49 h 77"/>
                <a:gd name="T34" fmla="*/ 30 w 112"/>
                <a:gd name="T35" fmla="*/ 60 h 77"/>
                <a:gd name="T36" fmla="*/ 35 w 112"/>
                <a:gd name="T37" fmla="*/ 73 h 77"/>
                <a:gd name="T38" fmla="*/ 38 w 112"/>
                <a:gd name="T39" fmla="*/ 84 h 77"/>
                <a:gd name="T40" fmla="*/ 46 w 112"/>
                <a:gd name="T41" fmla="*/ 94 h 77"/>
                <a:gd name="T42" fmla="*/ 57 w 112"/>
                <a:gd name="T43" fmla="*/ 94 h 77"/>
                <a:gd name="T44" fmla="*/ 63 w 112"/>
                <a:gd name="T45" fmla="*/ 83 h 77"/>
                <a:gd name="T46" fmla="*/ 64 w 112"/>
                <a:gd name="T47" fmla="*/ 72 h 77"/>
                <a:gd name="T48" fmla="*/ 67 w 112"/>
                <a:gd name="T49" fmla="*/ 60 h 77"/>
                <a:gd name="T50" fmla="*/ 74 w 112"/>
                <a:gd name="T51" fmla="*/ 51 h 77"/>
                <a:gd name="T52" fmla="*/ 81 w 112"/>
                <a:gd name="T53" fmla="*/ 42 h 77"/>
                <a:gd name="T54" fmla="*/ 90 w 112"/>
                <a:gd name="T55" fmla="*/ 32 h 77"/>
                <a:gd name="T56" fmla="*/ 101 w 112"/>
                <a:gd name="T57" fmla="*/ 32 h 77"/>
                <a:gd name="T58" fmla="*/ 112 w 112"/>
                <a:gd name="T59" fmla="*/ 32 h 77"/>
                <a:gd name="T60" fmla="*/ 123 w 112"/>
                <a:gd name="T61" fmla="*/ 32 h 77"/>
                <a:gd name="T62" fmla="*/ 134 w 112"/>
                <a:gd name="T63" fmla="*/ 23 h 77"/>
                <a:gd name="T64" fmla="*/ 137 w 112"/>
                <a:gd name="T65" fmla="*/ 12 h 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77"/>
                <a:gd name="T101" fmla="*/ 112 w 112"/>
                <a:gd name="T102" fmla="*/ 77 h 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77">
                  <a:moveTo>
                    <a:pt x="109" y="7"/>
                  </a:moveTo>
                  <a:lnTo>
                    <a:pt x="106" y="2"/>
                  </a:lnTo>
                  <a:lnTo>
                    <a:pt x="102" y="2"/>
                  </a:lnTo>
                  <a:lnTo>
                    <a:pt x="97" y="1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21" y="2"/>
                  </a:lnTo>
                  <a:lnTo>
                    <a:pt x="16" y="1"/>
                  </a:lnTo>
                  <a:lnTo>
                    <a:pt x="12" y="1"/>
                  </a:lnTo>
                  <a:lnTo>
                    <a:pt x="7" y="1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9" y="28"/>
                  </a:lnTo>
                  <a:lnTo>
                    <a:pt x="13" y="31"/>
                  </a:lnTo>
                  <a:lnTo>
                    <a:pt x="18" y="35"/>
                  </a:lnTo>
                  <a:lnTo>
                    <a:pt x="21" y="40"/>
                  </a:lnTo>
                  <a:lnTo>
                    <a:pt x="22" y="44"/>
                  </a:lnTo>
                  <a:lnTo>
                    <a:pt x="24" y="49"/>
                  </a:lnTo>
                  <a:lnTo>
                    <a:pt x="28" y="55"/>
                  </a:lnTo>
                  <a:lnTo>
                    <a:pt x="28" y="59"/>
                  </a:lnTo>
                  <a:lnTo>
                    <a:pt x="30" y="64"/>
                  </a:lnTo>
                  <a:lnTo>
                    <a:pt x="31" y="68"/>
                  </a:lnTo>
                  <a:lnTo>
                    <a:pt x="33" y="73"/>
                  </a:lnTo>
                  <a:lnTo>
                    <a:pt x="37" y="76"/>
                  </a:lnTo>
                  <a:lnTo>
                    <a:pt x="42" y="76"/>
                  </a:lnTo>
                  <a:lnTo>
                    <a:pt x="46" y="76"/>
                  </a:lnTo>
                  <a:lnTo>
                    <a:pt x="48" y="71"/>
                  </a:lnTo>
                  <a:lnTo>
                    <a:pt x="51" y="67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4" y="53"/>
                  </a:lnTo>
                  <a:lnTo>
                    <a:pt x="54" y="49"/>
                  </a:lnTo>
                  <a:lnTo>
                    <a:pt x="55" y="44"/>
                  </a:lnTo>
                  <a:lnTo>
                    <a:pt x="60" y="41"/>
                  </a:lnTo>
                  <a:lnTo>
                    <a:pt x="64" y="38"/>
                  </a:lnTo>
                  <a:lnTo>
                    <a:pt x="66" y="34"/>
                  </a:lnTo>
                  <a:lnTo>
                    <a:pt x="69" y="29"/>
                  </a:lnTo>
                  <a:lnTo>
                    <a:pt x="73" y="26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7" y="26"/>
                  </a:lnTo>
                  <a:lnTo>
                    <a:pt x="91" y="26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5" y="23"/>
                  </a:lnTo>
                  <a:lnTo>
                    <a:pt x="109" y="19"/>
                  </a:lnTo>
                  <a:lnTo>
                    <a:pt x="111" y="14"/>
                  </a:lnTo>
                  <a:lnTo>
                    <a:pt x="111" y="10"/>
                  </a:lnTo>
                  <a:lnTo>
                    <a:pt x="109" y="7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122"/>
            <p:cNvSpPr>
              <a:spLocks/>
            </p:cNvSpPr>
            <p:nvPr/>
          </p:nvSpPr>
          <p:spPr bwMode="auto">
            <a:xfrm>
              <a:off x="3745" y="235"/>
              <a:ext cx="1459" cy="799"/>
            </a:xfrm>
            <a:custGeom>
              <a:avLst/>
              <a:gdLst>
                <a:gd name="T0" fmla="*/ 59 w 1185"/>
                <a:gd name="T1" fmla="*/ 517 h 649"/>
                <a:gd name="T2" fmla="*/ 118 w 1185"/>
                <a:gd name="T3" fmla="*/ 473 h 649"/>
                <a:gd name="T4" fmla="*/ 192 w 1185"/>
                <a:gd name="T5" fmla="*/ 448 h 649"/>
                <a:gd name="T6" fmla="*/ 231 w 1185"/>
                <a:gd name="T7" fmla="*/ 379 h 649"/>
                <a:gd name="T8" fmla="*/ 153 w 1185"/>
                <a:gd name="T9" fmla="*/ 355 h 649"/>
                <a:gd name="T10" fmla="*/ 128 w 1185"/>
                <a:gd name="T11" fmla="*/ 320 h 649"/>
                <a:gd name="T12" fmla="*/ 202 w 1185"/>
                <a:gd name="T13" fmla="*/ 335 h 649"/>
                <a:gd name="T14" fmla="*/ 276 w 1185"/>
                <a:gd name="T15" fmla="*/ 345 h 649"/>
                <a:gd name="T16" fmla="*/ 335 w 1185"/>
                <a:gd name="T17" fmla="*/ 310 h 649"/>
                <a:gd name="T18" fmla="*/ 320 w 1185"/>
                <a:gd name="T19" fmla="*/ 261 h 649"/>
                <a:gd name="T20" fmla="*/ 394 w 1185"/>
                <a:gd name="T21" fmla="*/ 276 h 649"/>
                <a:gd name="T22" fmla="*/ 468 w 1185"/>
                <a:gd name="T23" fmla="*/ 251 h 649"/>
                <a:gd name="T24" fmla="*/ 532 w 1185"/>
                <a:gd name="T25" fmla="*/ 177 h 649"/>
                <a:gd name="T26" fmla="*/ 621 w 1185"/>
                <a:gd name="T27" fmla="*/ 123 h 649"/>
                <a:gd name="T28" fmla="*/ 709 w 1185"/>
                <a:gd name="T29" fmla="*/ 74 h 649"/>
                <a:gd name="T30" fmla="*/ 798 w 1185"/>
                <a:gd name="T31" fmla="*/ 49 h 649"/>
                <a:gd name="T32" fmla="*/ 877 w 1185"/>
                <a:gd name="T33" fmla="*/ 39 h 649"/>
                <a:gd name="T34" fmla="*/ 946 w 1185"/>
                <a:gd name="T35" fmla="*/ 5 h 649"/>
                <a:gd name="T36" fmla="*/ 946 w 1185"/>
                <a:gd name="T37" fmla="*/ 20 h 649"/>
                <a:gd name="T38" fmla="*/ 1005 w 1185"/>
                <a:gd name="T39" fmla="*/ 54 h 649"/>
                <a:gd name="T40" fmla="*/ 1079 w 1185"/>
                <a:gd name="T41" fmla="*/ 79 h 649"/>
                <a:gd name="T42" fmla="*/ 1148 w 1185"/>
                <a:gd name="T43" fmla="*/ 148 h 649"/>
                <a:gd name="T44" fmla="*/ 1212 w 1185"/>
                <a:gd name="T45" fmla="*/ 197 h 649"/>
                <a:gd name="T46" fmla="*/ 1285 w 1185"/>
                <a:gd name="T47" fmla="*/ 197 h 649"/>
                <a:gd name="T48" fmla="*/ 1315 w 1185"/>
                <a:gd name="T49" fmla="*/ 187 h 649"/>
                <a:gd name="T50" fmla="*/ 1246 w 1185"/>
                <a:gd name="T51" fmla="*/ 227 h 649"/>
                <a:gd name="T52" fmla="*/ 1246 w 1185"/>
                <a:gd name="T53" fmla="*/ 300 h 649"/>
                <a:gd name="T54" fmla="*/ 1290 w 1185"/>
                <a:gd name="T55" fmla="*/ 374 h 649"/>
                <a:gd name="T56" fmla="*/ 1320 w 1185"/>
                <a:gd name="T57" fmla="*/ 448 h 649"/>
                <a:gd name="T58" fmla="*/ 1394 w 1185"/>
                <a:gd name="T59" fmla="*/ 478 h 649"/>
                <a:gd name="T60" fmla="*/ 1344 w 1185"/>
                <a:gd name="T61" fmla="*/ 507 h 649"/>
                <a:gd name="T62" fmla="*/ 1379 w 1185"/>
                <a:gd name="T63" fmla="*/ 576 h 649"/>
                <a:gd name="T64" fmla="*/ 1433 w 1185"/>
                <a:gd name="T65" fmla="*/ 645 h 649"/>
                <a:gd name="T66" fmla="*/ 1458 w 1185"/>
                <a:gd name="T67" fmla="*/ 724 h 649"/>
                <a:gd name="T68" fmla="*/ 1453 w 1185"/>
                <a:gd name="T69" fmla="*/ 798 h 649"/>
                <a:gd name="T70" fmla="*/ 1404 w 1185"/>
                <a:gd name="T71" fmla="*/ 749 h 649"/>
                <a:gd name="T72" fmla="*/ 1399 w 1185"/>
                <a:gd name="T73" fmla="*/ 694 h 649"/>
                <a:gd name="T74" fmla="*/ 1325 w 1185"/>
                <a:gd name="T75" fmla="*/ 655 h 649"/>
                <a:gd name="T76" fmla="*/ 1256 w 1185"/>
                <a:gd name="T77" fmla="*/ 596 h 649"/>
                <a:gd name="T78" fmla="*/ 1172 w 1185"/>
                <a:gd name="T79" fmla="*/ 542 h 649"/>
                <a:gd name="T80" fmla="*/ 1098 w 1185"/>
                <a:gd name="T81" fmla="*/ 517 h 649"/>
                <a:gd name="T82" fmla="*/ 1074 w 1185"/>
                <a:gd name="T83" fmla="*/ 473 h 649"/>
                <a:gd name="T84" fmla="*/ 1000 w 1185"/>
                <a:gd name="T85" fmla="*/ 473 h 649"/>
                <a:gd name="T86" fmla="*/ 926 w 1185"/>
                <a:gd name="T87" fmla="*/ 478 h 649"/>
                <a:gd name="T88" fmla="*/ 852 w 1185"/>
                <a:gd name="T89" fmla="*/ 468 h 649"/>
                <a:gd name="T90" fmla="*/ 773 w 1185"/>
                <a:gd name="T91" fmla="*/ 468 h 649"/>
                <a:gd name="T92" fmla="*/ 699 w 1185"/>
                <a:gd name="T93" fmla="*/ 483 h 649"/>
                <a:gd name="T94" fmla="*/ 630 w 1185"/>
                <a:gd name="T95" fmla="*/ 463 h 649"/>
                <a:gd name="T96" fmla="*/ 571 w 1185"/>
                <a:gd name="T97" fmla="*/ 483 h 649"/>
                <a:gd name="T98" fmla="*/ 606 w 1185"/>
                <a:gd name="T99" fmla="*/ 522 h 649"/>
                <a:gd name="T100" fmla="*/ 532 w 1185"/>
                <a:gd name="T101" fmla="*/ 537 h 649"/>
                <a:gd name="T102" fmla="*/ 488 w 1185"/>
                <a:gd name="T103" fmla="*/ 512 h 649"/>
                <a:gd name="T104" fmla="*/ 463 w 1185"/>
                <a:gd name="T105" fmla="*/ 576 h 649"/>
                <a:gd name="T106" fmla="*/ 414 w 1185"/>
                <a:gd name="T107" fmla="*/ 561 h 649"/>
                <a:gd name="T108" fmla="*/ 350 w 1185"/>
                <a:gd name="T109" fmla="*/ 591 h 649"/>
                <a:gd name="T110" fmla="*/ 271 w 1185"/>
                <a:gd name="T111" fmla="*/ 606 h 649"/>
                <a:gd name="T112" fmla="*/ 192 w 1185"/>
                <a:gd name="T113" fmla="*/ 606 h 649"/>
                <a:gd name="T114" fmla="*/ 113 w 1185"/>
                <a:gd name="T115" fmla="*/ 566 h 649"/>
                <a:gd name="T116" fmla="*/ 0 w 1185"/>
                <a:gd name="T117" fmla="*/ 547 h 64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85"/>
                <a:gd name="T178" fmla="*/ 0 h 649"/>
                <a:gd name="T179" fmla="*/ 1185 w 1185"/>
                <a:gd name="T180" fmla="*/ 649 h 64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85" h="649">
                  <a:moveTo>
                    <a:pt x="0" y="444"/>
                  </a:moveTo>
                  <a:lnTo>
                    <a:pt x="0" y="444"/>
                  </a:lnTo>
                  <a:lnTo>
                    <a:pt x="24" y="420"/>
                  </a:lnTo>
                  <a:lnTo>
                    <a:pt x="36" y="420"/>
                  </a:lnTo>
                  <a:lnTo>
                    <a:pt x="48" y="420"/>
                  </a:lnTo>
                  <a:lnTo>
                    <a:pt x="60" y="416"/>
                  </a:lnTo>
                  <a:lnTo>
                    <a:pt x="72" y="412"/>
                  </a:lnTo>
                  <a:lnTo>
                    <a:pt x="80" y="400"/>
                  </a:lnTo>
                  <a:lnTo>
                    <a:pt x="84" y="388"/>
                  </a:lnTo>
                  <a:lnTo>
                    <a:pt x="96" y="384"/>
                  </a:lnTo>
                  <a:lnTo>
                    <a:pt x="108" y="380"/>
                  </a:lnTo>
                  <a:lnTo>
                    <a:pt x="120" y="376"/>
                  </a:lnTo>
                  <a:lnTo>
                    <a:pt x="132" y="372"/>
                  </a:lnTo>
                  <a:lnTo>
                    <a:pt x="144" y="364"/>
                  </a:lnTo>
                  <a:lnTo>
                    <a:pt x="156" y="364"/>
                  </a:lnTo>
                  <a:lnTo>
                    <a:pt x="164" y="352"/>
                  </a:lnTo>
                  <a:lnTo>
                    <a:pt x="176" y="344"/>
                  </a:lnTo>
                  <a:lnTo>
                    <a:pt x="184" y="332"/>
                  </a:lnTo>
                  <a:lnTo>
                    <a:pt x="188" y="320"/>
                  </a:lnTo>
                  <a:lnTo>
                    <a:pt x="188" y="308"/>
                  </a:lnTo>
                  <a:lnTo>
                    <a:pt x="176" y="300"/>
                  </a:lnTo>
                  <a:lnTo>
                    <a:pt x="164" y="292"/>
                  </a:lnTo>
                  <a:lnTo>
                    <a:pt x="152" y="288"/>
                  </a:lnTo>
                  <a:lnTo>
                    <a:pt x="136" y="288"/>
                  </a:lnTo>
                  <a:lnTo>
                    <a:pt x="124" y="288"/>
                  </a:lnTo>
                  <a:lnTo>
                    <a:pt x="112" y="288"/>
                  </a:lnTo>
                  <a:lnTo>
                    <a:pt x="100" y="284"/>
                  </a:lnTo>
                  <a:lnTo>
                    <a:pt x="92" y="272"/>
                  </a:lnTo>
                  <a:lnTo>
                    <a:pt x="92" y="260"/>
                  </a:lnTo>
                  <a:lnTo>
                    <a:pt x="104" y="260"/>
                  </a:lnTo>
                  <a:lnTo>
                    <a:pt x="116" y="260"/>
                  </a:lnTo>
                  <a:lnTo>
                    <a:pt x="128" y="260"/>
                  </a:lnTo>
                  <a:lnTo>
                    <a:pt x="140" y="260"/>
                  </a:lnTo>
                  <a:lnTo>
                    <a:pt x="152" y="264"/>
                  </a:lnTo>
                  <a:lnTo>
                    <a:pt x="164" y="272"/>
                  </a:lnTo>
                  <a:lnTo>
                    <a:pt x="176" y="276"/>
                  </a:lnTo>
                  <a:lnTo>
                    <a:pt x="188" y="280"/>
                  </a:lnTo>
                  <a:lnTo>
                    <a:pt x="200" y="280"/>
                  </a:lnTo>
                  <a:lnTo>
                    <a:pt x="212" y="280"/>
                  </a:lnTo>
                  <a:lnTo>
                    <a:pt x="224" y="280"/>
                  </a:lnTo>
                  <a:lnTo>
                    <a:pt x="236" y="280"/>
                  </a:lnTo>
                  <a:lnTo>
                    <a:pt x="248" y="280"/>
                  </a:lnTo>
                  <a:lnTo>
                    <a:pt x="256" y="268"/>
                  </a:lnTo>
                  <a:lnTo>
                    <a:pt x="268" y="264"/>
                  </a:lnTo>
                  <a:lnTo>
                    <a:pt x="272" y="252"/>
                  </a:lnTo>
                  <a:lnTo>
                    <a:pt x="272" y="240"/>
                  </a:lnTo>
                  <a:lnTo>
                    <a:pt x="260" y="236"/>
                  </a:lnTo>
                  <a:lnTo>
                    <a:pt x="248" y="228"/>
                  </a:lnTo>
                  <a:lnTo>
                    <a:pt x="248" y="212"/>
                  </a:lnTo>
                  <a:lnTo>
                    <a:pt x="260" y="212"/>
                  </a:lnTo>
                  <a:lnTo>
                    <a:pt x="272" y="212"/>
                  </a:lnTo>
                  <a:lnTo>
                    <a:pt x="284" y="216"/>
                  </a:lnTo>
                  <a:lnTo>
                    <a:pt x="296" y="220"/>
                  </a:lnTo>
                  <a:lnTo>
                    <a:pt x="308" y="224"/>
                  </a:lnTo>
                  <a:lnTo>
                    <a:pt x="320" y="224"/>
                  </a:lnTo>
                  <a:lnTo>
                    <a:pt x="332" y="224"/>
                  </a:lnTo>
                  <a:lnTo>
                    <a:pt x="344" y="224"/>
                  </a:lnTo>
                  <a:lnTo>
                    <a:pt x="356" y="216"/>
                  </a:lnTo>
                  <a:lnTo>
                    <a:pt x="368" y="212"/>
                  </a:lnTo>
                  <a:lnTo>
                    <a:pt x="380" y="204"/>
                  </a:lnTo>
                  <a:lnTo>
                    <a:pt x="396" y="192"/>
                  </a:lnTo>
                  <a:lnTo>
                    <a:pt x="408" y="180"/>
                  </a:lnTo>
                  <a:lnTo>
                    <a:pt x="416" y="168"/>
                  </a:lnTo>
                  <a:lnTo>
                    <a:pt x="420" y="156"/>
                  </a:lnTo>
                  <a:lnTo>
                    <a:pt x="432" y="144"/>
                  </a:lnTo>
                  <a:lnTo>
                    <a:pt x="444" y="136"/>
                  </a:lnTo>
                  <a:lnTo>
                    <a:pt x="456" y="124"/>
                  </a:lnTo>
                  <a:lnTo>
                    <a:pt x="476" y="116"/>
                  </a:lnTo>
                  <a:lnTo>
                    <a:pt x="492" y="104"/>
                  </a:lnTo>
                  <a:lnTo>
                    <a:pt x="504" y="100"/>
                  </a:lnTo>
                  <a:lnTo>
                    <a:pt x="520" y="88"/>
                  </a:lnTo>
                  <a:lnTo>
                    <a:pt x="536" y="76"/>
                  </a:lnTo>
                  <a:lnTo>
                    <a:pt x="552" y="68"/>
                  </a:lnTo>
                  <a:lnTo>
                    <a:pt x="564" y="64"/>
                  </a:lnTo>
                  <a:lnTo>
                    <a:pt x="576" y="60"/>
                  </a:lnTo>
                  <a:lnTo>
                    <a:pt x="592" y="52"/>
                  </a:lnTo>
                  <a:lnTo>
                    <a:pt x="604" y="48"/>
                  </a:lnTo>
                  <a:lnTo>
                    <a:pt x="624" y="40"/>
                  </a:lnTo>
                  <a:lnTo>
                    <a:pt x="636" y="40"/>
                  </a:lnTo>
                  <a:lnTo>
                    <a:pt x="648" y="40"/>
                  </a:lnTo>
                  <a:lnTo>
                    <a:pt x="664" y="36"/>
                  </a:lnTo>
                  <a:lnTo>
                    <a:pt x="676" y="36"/>
                  </a:lnTo>
                  <a:lnTo>
                    <a:pt x="688" y="36"/>
                  </a:lnTo>
                  <a:lnTo>
                    <a:pt x="700" y="36"/>
                  </a:lnTo>
                  <a:lnTo>
                    <a:pt x="712" y="32"/>
                  </a:lnTo>
                  <a:lnTo>
                    <a:pt x="724" y="28"/>
                  </a:lnTo>
                  <a:lnTo>
                    <a:pt x="732" y="16"/>
                  </a:lnTo>
                  <a:lnTo>
                    <a:pt x="744" y="8"/>
                  </a:lnTo>
                  <a:lnTo>
                    <a:pt x="756" y="4"/>
                  </a:lnTo>
                  <a:lnTo>
                    <a:pt x="768" y="4"/>
                  </a:lnTo>
                  <a:lnTo>
                    <a:pt x="780" y="0"/>
                  </a:lnTo>
                  <a:lnTo>
                    <a:pt x="792" y="0"/>
                  </a:lnTo>
                  <a:lnTo>
                    <a:pt x="792" y="12"/>
                  </a:lnTo>
                  <a:lnTo>
                    <a:pt x="780" y="12"/>
                  </a:lnTo>
                  <a:lnTo>
                    <a:pt x="768" y="16"/>
                  </a:lnTo>
                  <a:lnTo>
                    <a:pt x="768" y="28"/>
                  </a:lnTo>
                  <a:lnTo>
                    <a:pt x="780" y="36"/>
                  </a:lnTo>
                  <a:lnTo>
                    <a:pt x="792" y="40"/>
                  </a:lnTo>
                  <a:lnTo>
                    <a:pt x="804" y="40"/>
                  </a:lnTo>
                  <a:lnTo>
                    <a:pt x="816" y="44"/>
                  </a:lnTo>
                  <a:lnTo>
                    <a:pt x="828" y="48"/>
                  </a:lnTo>
                  <a:lnTo>
                    <a:pt x="840" y="52"/>
                  </a:lnTo>
                  <a:lnTo>
                    <a:pt x="852" y="56"/>
                  </a:lnTo>
                  <a:lnTo>
                    <a:pt x="864" y="60"/>
                  </a:lnTo>
                  <a:lnTo>
                    <a:pt x="876" y="64"/>
                  </a:lnTo>
                  <a:lnTo>
                    <a:pt x="892" y="72"/>
                  </a:lnTo>
                  <a:lnTo>
                    <a:pt x="904" y="84"/>
                  </a:lnTo>
                  <a:lnTo>
                    <a:pt x="916" y="96"/>
                  </a:lnTo>
                  <a:lnTo>
                    <a:pt x="928" y="108"/>
                  </a:lnTo>
                  <a:lnTo>
                    <a:pt x="932" y="120"/>
                  </a:lnTo>
                  <a:lnTo>
                    <a:pt x="944" y="128"/>
                  </a:lnTo>
                  <a:lnTo>
                    <a:pt x="948" y="140"/>
                  </a:lnTo>
                  <a:lnTo>
                    <a:pt x="960" y="148"/>
                  </a:lnTo>
                  <a:lnTo>
                    <a:pt x="972" y="156"/>
                  </a:lnTo>
                  <a:lnTo>
                    <a:pt x="984" y="160"/>
                  </a:lnTo>
                  <a:lnTo>
                    <a:pt x="996" y="164"/>
                  </a:lnTo>
                  <a:lnTo>
                    <a:pt x="1008" y="164"/>
                  </a:lnTo>
                  <a:lnTo>
                    <a:pt x="1020" y="164"/>
                  </a:lnTo>
                  <a:lnTo>
                    <a:pt x="1032" y="164"/>
                  </a:lnTo>
                  <a:lnTo>
                    <a:pt x="1044" y="160"/>
                  </a:lnTo>
                  <a:lnTo>
                    <a:pt x="1052" y="148"/>
                  </a:lnTo>
                  <a:lnTo>
                    <a:pt x="1052" y="132"/>
                  </a:lnTo>
                  <a:lnTo>
                    <a:pt x="1064" y="128"/>
                  </a:lnTo>
                  <a:lnTo>
                    <a:pt x="1068" y="140"/>
                  </a:lnTo>
                  <a:lnTo>
                    <a:pt x="1068" y="152"/>
                  </a:lnTo>
                  <a:lnTo>
                    <a:pt x="1060" y="164"/>
                  </a:lnTo>
                  <a:lnTo>
                    <a:pt x="1048" y="172"/>
                  </a:lnTo>
                  <a:lnTo>
                    <a:pt x="1036" y="176"/>
                  </a:lnTo>
                  <a:lnTo>
                    <a:pt x="1024" y="180"/>
                  </a:lnTo>
                  <a:lnTo>
                    <a:pt x="1012" y="184"/>
                  </a:lnTo>
                  <a:lnTo>
                    <a:pt x="1004" y="196"/>
                  </a:lnTo>
                  <a:lnTo>
                    <a:pt x="1000" y="208"/>
                  </a:lnTo>
                  <a:lnTo>
                    <a:pt x="1000" y="220"/>
                  </a:lnTo>
                  <a:lnTo>
                    <a:pt x="1008" y="232"/>
                  </a:lnTo>
                  <a:lnTo>
                    <a:pt x="1012" y="244"/>
                  </a:lnTo>
                  <a:lnTo>
                    <a:pt x="1024" y="256"/>
                  </a:lnTo>
                  <a:lnTo>
                    <a:pt x="1032" y="268"/>
                  </a:lnTo>
                  <a:lnTo>
                    <a:pt x="1040" y="280"/>
                  </a:lnTo>
                  <a:lnTo>
                    <a:pt x="1044" y="292"/>
                  </a:lnTo>
                  <a:lnTo>
                    <a:pt x="1048" y="304"/>
                  </a:lnTo>
                  <a:lnTo>
                    <a:pt x="1052" y="316"/>
                  </a:lnTo>
                  <a:lnTo>
                    <a:pt x="1056" y="328"/>
                  </a:lnTo>
                  <a:lnTo>
                    <a:pt x="1056" y="340"/>
                  </a:lnTo>
                  <a:lnTo>
                    <a:pt x="1064" y="352"/>
                  </a:lnTo>
                  <a:lnTo>
                    <a:pt x="1072" y="364"/>
                  </a:lnTo>
                  <a:lnTo>
                    <a:pt x="1084" y="368"/>
                  </a:lnTo>
                  <a:lnTo>
                    <a:pt x="1096" y="376"/>
                  </a:lnTo>
                  <a:lnTo>
                    <a:pt x="1108" y="380"/>
                  </a:lnTo>
                  <a:lnTo>
                    <a:pt x="1120" y="384"/>
                  </a:lnTo>
                  <a:lnTo>
                    <a:pt x="1132" y="388"/>
                  </a:lnTo>
                  <a:lnTo>
                    <a:pt x="1132" y="400"/>
                  </a:lnTo>
                  <a:lnTo>
                    <a:pt x="1120" y="400"/>
                  </a:lnTo>
                  <a:lnTo>
                    <a:pt x="1108" y="400"/>
                  </a:lnTo>
                  <a:lnTo>
                    <a:pt x="1096" y="400"/>
                  </a:lnTo>
                  <a:lnTo>
                    <a:pt x="1092" y="412"/>
                  </a:lnTo>
                  <a:lnTo>
                    <a:pt x="1092" y="424"/>
                  </a:lnTo>
                  <a:lnTo>
                    <a:pt x="1104" y="432"/>
                  </a:lnTo>
                  <a:lnTo>
                    <a:pt x="1108" y="444"/>
                  </a:lnTo>
                  <a:lnTo>
                    <a:pt x="1116" y="456"/>
                  </a:lnTo>
                  <a:lnTo>
                    <a:pt x="1120" y="468"/>
                  </a:lnTo>
                  <a:lnTo>
                    <a:pt x="1124" y="480"/>
                  </a:lnTo>
                  <a:lnTo>
                    <a:pt x="1132" y="492"/>
                  </a:lnTo>
                  <a:lnTo>
                    <a:pt x="1140" y="504"/>
                  </a:lnTo>
                  <a:lnTo>
                    <a:pt x="1152" y="512"/>
                  </a:lnTo>
                  <a:lnTo>
                    <a:pt x="1164" y="524"/>
                  </a:lnTo>
                  <a:lnTo>
                    <a:pt x="1168" y="536"/>
                  </a:lnTo>
                  <a:lnTo>
                    <a:pt x="1172" y="548"/>
                  </a:lnTo>
                  <a:lnTo>
                    <a:pt x="1176" y="560"/>
                  </a:lnTo>
                  <a:lnTo>
                    <a:pt x="1176" y="576"/>
                  </a:lnTo>
                  <a:lnTo>
                    <a:pt x="1184" y="588"/>
                  </a:lnTo>
                  <a:lnTo>
                    <a:pt x="1184" y="600"/>
                  </a:lnTo>
                  <a:lnTo>
                    <a:pt x="1184" y="612"/>
                  </a:lnTo>
                  <a:lnTo>
                    <a:pt x="1184" y="624"/>
                  </a:lnTo>
                  <a:lnTo>
                    <a:pt x="1184" y="636"/>
                  </a:lnTo>
                  <a:lnTo>
                    <a:pt x="1180" y="648"/>
                  </a:lnTo>
                  <a:lnTo>
                    <a:pt x="1168" y="648"/>
                  </a:lnTo>
                  <a:lnTo>
                    <a:pt x="1164" y="636"/>
                  </a:lnTo>
                  <a:lnTo>
                    <a:pt x="1156" y="624"/>
                  </a:lnTo>
                  <a:lnTo>
                    <a:pt x="1152" y="612"/>
                  </a:lnTo>
                  <a:lnTo>
                    <a:pt x="1140" y="608"/>
                  </a:lnTo>
                  <a:lnTo>
                    <a:pt x="1132" y="596"/>
                  </a:lnTo>
                  <a:lnTo>
                    <a:pt x="1136" y="584"/>
                  </a:lnTo>
                  <a:lnTo>
                    <a:pt x="1148" y="576"/>
                  </a:lnTo>
                  <a:lnTo>
                    <a:pt x="1148" y="564"/>
                  </a:lnTo>
                  <a:lnTo>
                    <a:pt x="1136" y="564"/>
                  </a:lnTo>
                  <a:lnTo>
                    <a:pt x="1124" y="564"/>
                  </a:lnTo>
                  <a:lnTo>
                    <a:pt x="1112" y="560"/>
                  </a:lnTo>
                  <a:lnTo>
                    <a:pt x="1100" y="548"/>
                  </a:lnTo>
                  <a:lnTo>
                    <a:pt x="1088" y="540"/>
                  </a:lnTo>
                  <a:lnTo>
                    <a:pt x="1076" y="532"/>
                  </a:lnTo>
                  <a:lnTo>
                    <a:pt x="1064" y="520"/>
                  </a:lnTo>
                  <a:lnTo>
                    <a:pt x="1056" y="508"/>
                  </a:lnTo>
                  <a:lnTo>
                    <a:pt x="1044" y="500"/>
                  </a:lnTo>
                  <a:lnTo>
                    <a:pt x="1032" y="492"/>
                  </a:lnTo>
                  <a:lnTo>
                    <a:pt x="1020" y="484"/>
                  </a:lnTo>
                  <a:lnTo>
                    <a:pt x="1008" y="476"/>
                  </a:lnTo>
                  <a:lnTo>
                    <a:pt x="996" y="464"/>
                  </a:lnTo>
                  <a:lnTo>
                    <a:pt x="984" y="460"/>
                  </a:lnTo>
                  <a:lnTo>
                    <a:pt x="968" y="448"/>
                  </a:lnTo>
                  <a:lnTo>
                    <a:pt x="952" y="440"/>
                  </a:lnTo>
                  <a:lnTo>
                    <a:pt x="940" y="436"/>
                  </a:lnTo>
                  <a:lnTo>
                    <a:pt x="928" y="432"/>
                  </a:lnTo>
                  <a:lnTo>
                    <a:pt x="916" y="428"/>
                  </a:lnTo>
                  <a:lnTo>
                    <a:pt x="904" y="420"/>
                  </a:lnTo>
                  <a:lnTo>
                    <a:pt x="892" y="420"/>
                  </a:lnTo>
                  <a:lnTo>
                    <a:pt x="880" y="416"/>
                  </a:lnTo>
                  <a:lnTo>
                    <a:pt x="868" y="412"/>
                  </a:lnTo>
                  <a:lnTo>
                    <a:pt x="856" y="404"/>
                  </a:lnTo>
                  <a:lnTo>
                    <a:pt x="868" y="396"/>
                  </a:lnTo>
                  <a:lnTo>
                    <a:pt x="872" y="384"/>
                  </a:lnTo>
                  <a:lnTo>
                    <a:pt x="860" y="376"/>
                  </a:lnTo>
                  <a:lnTo>
                    <a:pt x="848" y="372"/>
                  </a:lnTo>
                  <a:lnTo>
                    <a:pt x="836" y="372"/>
                  </a:lnTo>
                  <a:lnTo>
                    <a:pt x="824" y="372"/>
                  </a:lnTo>
                  <a:lnTo>
                    <a:pt x="812" y="384"/>
                  </a:lnTo>
                  <a:lnTo>
                    <a:pt x="800" y="392"/>
                  </a:lnTo>
                  <a:lnTo>
                    <a:pt x="788" y="392"/>
                  </a:lnTo>
                  <a:lnTo>
                    <a:pt x="776" y="392"/>
                  </a:lnTo>
                  <a:lnTo>
                    <a:pt x="764" y="392"/>
                  </a:lnTo>
                  <a:lnTo>
                    <a:pt x="752" y="388"/>
                  </a:lnTo>
                  <a:lnTo>
                    <a:pt x="740" y="384"/>
                  </a:lnTo>
                  <a:lnTo>
                    <a:pt x="728" y="384"/>
                  </a:lnTo>
                  <a:lnTo>
                    <a:pt x="716" y="380"/>
                  </a:lnTo>
                  <a:lnTo>
                    <a:pt x="704" y="380"/>
                  </a:lnTo>
                  <a:lnTo>
                    <a:pt x="692" y="380"/>
                  </a:lnTo>
                  <a:lnTo>
                    <a:pt x="676" y="380"/>
                  </a:lnTo>
                  <a:lnTo>
                    <a:pt x="664" y="380"/>
                  </a:lnTo>
                  <a:lnTo>
                    <a:pt x="652" y="380"/>
                  </a:lnTo>
                  <a:lnTo>
                    <a:pt x="640" y="380"/>
                  </a:lnTo>
                  <a:lnTo>
                    <a:pt x="628" y="380"/>
                  </a:lnTo>
                  <a:lnTo>
                    <a:pt x="616" y="380"/>
                  </a:lnTo>
                  <a:lnTo>
                    <a:pt x="604" y="380"/>
                  </a:lnTo>
                  <a:lnTo>
                    <a:pt x="592" y="384"/>
                  </a:lnTo>
                  <a:lnTo>
                    <a:pt x="580" y="388"/>
                  </a:lnTo>
                  <a:lnTo>
                    <a:pt x="568" y="392"/>
                  </a:lnTo>
                  <a:lnTo>
                    <a:pt x="556" y="392"/>
                  </a:lnTo>
                  <a:lnTo>
                    <a:pt x="544" y="396"/>
                  </a:lnTo>
                  <a:lnTo>
                    <a:pt x="532" y="396"/>
                  </a:lnTo>
                  <a:lnTo>
                    <a:pt x="520" y="388"/>
                  </a:lnTo>
                  <a:lnTo>
                    <a:pt x="512" y="376"/>
                  </a:lnTo>
                  <a:lnTo>
                    <a:pt x="500" y="368"/>
                  </a:lnTo>
                  <a:lnTo>
                    <a:pt x="488" y="368"/>
                  </a:lnTo>
                  <a:lnTo>
                    <a:pt x="476" y="368"/>
                  </a:lnTo>
                  <a:lnTo>
                    <a:pt x="468" y="380"/>
                  </a:lnTo>
                  <a:lnTo>
                    <a:pt x="464" y="392"/>
                  </a:lnTo>
                  <a:lnTo>
                    <a:pt x="476" y="400"/>
                  </a:lnTo>
                  <a:lnTo>
                    <a:pt x="488" y="400"/>
                  </a:lnTo>
                  <a:lnTo>
                    <a:pt x="500" y="404"/>
                  </a:lnTo>
                  <a:lnTo>
                    <a:pt x="504" y="416"/>
                  </a:lnTo>
                  <a:lnTo>
                    <a:pt x="492" y="424"/>
                  </a:lnTo>
                  <a:lnTo>
                    <a:pt x="480" y="428"/>
                  </a:lnTo>
                  <a:lnTo>
                    <a:pt x="468" y="428"/>
                  </a:lnTo>
                  <a:lnTo>
                    <a:pt x="456" y="432"/>
                  </a:lnTo>
                  <a:lnTo>
                    <a:pt x="444" y="440"/>
                  </a:lnTo>
                  <a:lnTo>
                    <a:pt x="432" y="436"/>
                  </a:lnTo>
                  <a:lnTo>
                    <a:pt x="432" y="424"/>
                  </a:lnTo>
                  <a:lnTo>
                    <a:pt x="432" y="412"/>
                  </a:lnTo>
                  <a:lnTo>
                    <a:pt x="420" y="404"/>
                  </a:lnTo>
                  <a:lnTo>
                    <a:pt x="408" y="404"/>
                  </a:lnTo>
                  <a:lnTo>
                    <a:pt x="396" y="416"/>
                  </a:lnTo>
                  <a:lnTo>
                    <a:pt x="388" y="428"/>
                  </a:lnTo>
                  <a:lnTo>
                    <a:pt x="396" y="440"/>
                  </a:lnTo>
                  <a:lnTo>
                    <a:pt x="404" y="452"/>
                  </a:lnTo>
                  <a:lnTo>
                    <a:pt x="388" y="464"/>
                  </a:lnTo>
                  <a:lnTo>
                    <a:pt x="376" y="468"/>
                  </a:lnTo>
                  <a:lnTo>
                    <a:pt x="364" y="472"/>
                  </a:lnTo>
                  <a:lnTo>
                    <a:pt x="352" y="476"/>
                  </a:lnTo>
                  <a:lnTo>
                    <a:pt x="340" y="480"/>
                  </a:lnTo>
                  <a:lnTo>
                    <a:pt x="336" y="468"/>
                  </a:lnTo>
                  <a:lnTo>
                    <a:pt x="336" y="456"/>
                  </a:lnTo>
                  <a:lnTo>
                    <a:pt x="324" y="452"/>
                  </a:lnTo>
                  <a:lnTo>
                    <a:pt x="312" y="452"/>
                  </a:lnTo>
                  <a:lnTo>
                    <a:pt x="300" y="460"/>
                  </a:lnTo>
                  <a:lnTo>
                    <a:pt x="296" y="472"/>
                  </a:lnTo>
                  <a:lnTo>
                    <a:pt x="284" y="480"/>
                  </a:lnTo>
                  <a:lnTo>
                    <a:pt x="272" y="484"/>
                  </a:lnTo>
                  <a:lnTo>
                    <a:pt x="260" y="488"/>
                  </a:lnTo>
                  <a:lnTo>
                    <a:pt x="244" y="492"/>
                  </a:lnTo>
                  <a:lnTo>
                    <a:pt x="232" y="492"/>
                  </a:lnTo>
                  <a:lnTo>
                    <a:pt x="220" y="492"/>
                  </a:lnTo>
                  <a:lnTo>
                    <a:pt x="208" y="492"/>
                  </a:lnTo>
                  <a:lnTo>
                    <a:pt x="196" y="492"/>
                  </a:lnTo>
                  <a:lnTo>
                    <a:pt x="184" y="492"/>
                  </a:lnTo>
                  <a:lnTo>
                    <a:pt x="172" y="492"/>
                  </a:lnTo>
                  <a:lnTo>
                    <a:pt x="156" y="492"/>
                  </a:lnTo>
                  <a:lnTo>
                    <a:pt x="144" y="492"/>
                  </a:lnTo>
                  <a:lnTo>
                    <a:pt x="132" y="484"/>
                  </a:lnTo>
                  <a:lnTo>
                    <a:pt x="120" y="484"/>
                  </a:lnTo>
                  <a:lnTo>
                    <a:pt x="108" y="480"/>
                  </a:lnTo>
                  <a:lnTo>
                    <a:pt x="92" y="460"/>
                  </a:lnTo>
                  <a:lnTo>
                    <a:pt x="64" y="456"/>
                  </a:lnTo>
                  <a:lnTo>
                    <a:pt x="52" y="460"/>
                  </a:lnTo>
                  <a:lnTo>
                    <a:pt x="40" y="460"/>
                  </a:lnTo>
                  <a:lnTo>
                    <a:pt x="24" y="468"/>
                  </a:lnTo>
                  <a:lnTo>
                    <a:pt x="0" y="444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123"/>
            <p:cNvSpPr>
              <a:spLocks/>
            </p:cNvSpPr>
            <p:nvPr/>
          </p:nvSpPr>
          <p:spPr bwMode="auto">
            <a:xfrm>
              <a:off x="3729" y="492"/>
              <a:ext cx="116" cy="72"/>
            </a:xfrm>
            <a:custGeom>
              <a:avLst/>
              <a:gdLst>
                <a:gd name="T0" fmla="*/ 107 w 94"/>
                <a:gd name="T1" fmla="*/ 45 h 58"/>
                <a:gd name="T2" fmla="*/ 96 w 94"/>
                <a:gd name="T3" fmla="*/ 37 h 58"/>
                <a:gd name="T4" fmla="*/ 85 w 94"/>
                <a:gd name="T5" fmla="*/ 34 h 58"/>
                <a:gd name="T6" fmla="*/ 74 w 94"/>
                <a:gd name="T7" fmla="*/ 26 h 58"/>
                <a:gd name="T8" fmla="*/ 63 w 94"/>
                <a:gd name="T9" fmla="*/ 19 h 58"/>
                <a:gd name="T10" fmla="*/ 52 w 94"/>
                <a:gd name="T11" fmla="*/ 7 h 58"/>
                <a:gd name="T12" fmla="*/ 41 w 94"/>
                <a:gd name="T13" fmla="*/ 4 h 58"/>
                <a:gd name="T14" fmla="*/ 30 w 94"/>
                <a:gd name="T15" fmla="*/ 0 h 58"/>
                <a:gd name="T16" fmla="*/ 19 w 94"/>
                <a:gd name="T17" fmla="*/ 0 h 58"/>
                <a:gd name="T18" fmla="*/ 7 w 94"/>
                <a:gd name="T19" fmla="*/ 0 h 58"/>
                <a:gd name="T20" fmla="*/ 0 w 94"/>
                <a:gd name="T21" fmla="*/ 11 h 58"/>
                <a:gd name="T22" fmla="*/ 0 w 94"/>
                <a:gd name="T23" fmla="*/ 22 h 58"/>
                <a:gd name="T24" fmla="*/ 15 w 94"/>
                <a:gd name="T25" fmla="*/ 26 h 58"/>
                <a:gd name="T26" fmla="*/ 26 w 94"/>
                <a:gd name="T27" fmla="*/ 30 h 58"/>
                <a:gd name="T28" fmla="*/ 37 w 94"/>
                <a:gd name="T29" fmla="*/ 34 h 58"/>
                <a:gd name="T30" fmla="*/ 48 w 94"/>
                <a:gd name="T31" fmla="*/ 37 h 58"/>
                <a:gd name="T32" fmla="*/ 59 w 94"/>
                <a:gd name="T33" fmla="*/ 45 h 58"/>
                <a:gd name="T34" fmla="*/ 67 w 94"/>
                <a:gd name="T35" fmla="*/ 56 h 58"/>
                <a:gd name="T36" fmla="*/ 78 w 94"/>
                <a:gd name="T37" fmla="*/ 63 h 58"/>
                <a:gd name="T38" fmla="*/ 89 w 94"/>
                <a:gd name="T39" fmla="*/ 71 h 58"/>
                <a:gd name="T40" fmla="*/ 100 w 94"/>
                <a:gd name="T41" fmla="*/ 71 h 58"/>
                <a:gd name="T42" fmla="*/ 111 w 94"/>
                <a:gd name="T43" fmla="*/ 71 h 58"/>
                <a:gd name="T44" fmla="*/ 115 w 94"/>
                <a:gd name="T45" fmla="*/ 60 h 58"/>
                <a:gd name="T46" fmla="*/ 115 w 94"/>
                <a:gd name="T47" fmla="*/ 48 h 58"/>
                <a:gd name="T48" fmla="*/ 107 w 94"/>
                <a:gd name="T49" fmla="*/ 45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4"/>
                <a:gd name="T76" fmla="*/ 0 h 58"/>
                <a:gd name="T77" fmla="*/ 94 w 94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4" h="58">
                  <a:moveTo>
                    <a:pt x="87" y="36"/>
                  </a:moveTo>
                  <a:lnTo>
                    <a:pt x="78" y="30"/>
                  </a:lnTo>
                  <a:lnTo>
                    <a:pt x="69" y="27"/>
                  </a:lnTo>
                  <a:lnTo>
                    <a:pt x="60" y="21"/>
                  </a:lnTo>
                  <a:lnTo>
                    <a:pt x="51" y="15"/>
                  </a:lnTo>
                  <a:lnTo>
                    <a:pt x="42" y="6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12" y="21"/>
                  </a:lnTo>
                  <a:lnTo>
                    <a:pt x="21" y="24"/>
                  </a:lnTo>
                  <a:lnTo>
                    <a:pt x="30" y="27"/>
                  </a:lnTo>
                  <a:lnTo>
                    <a:pt x="39" y="30"/>
                  </a:lnTo>
                  <a:lnTo>
                    <a:pt x="48" y="36"/>
                  </a:lnTo>
                  <a:lnTo>
                    <a:pt x="54" y="45"/>
                  </a:lnTo>
                  <a:lnTo>
                    <a:pt x="63" y="51"/>
                  </a:lnTo>
                  <a:lnTo>
                    <a:pt x="72" y="57"/>
                  </a:lnTo>
                  <a:lnTo>
                    <a:pt x="81" y="57"/>
                  </a:lnTo>
                  <a:lnTo>
                    <a:pt x="90" y="57"/>
                  </a:lnTo>
                  <a:lnTo>
                    <a:pt x="93" y="48"/>
                  </a:lnTo>
                  <a:lnTo>
                    <a:pt x="93" y="39"/>
                  </a:lnTo>
                  <a:lnTo>
                    <a:pt x="87" y="36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124"/>
            <p:cNvSpPr>
              <a:spLocks/>
            </p:cNvSpPr>
            <p:nvPr/>
          </p:nvSpPr>
          <p:spPr bwMode="auto">
            <a:xfrm>
              <a:off x="3862" y="464"/>
              <a:ext cx="160" cy="45"/>
            </a:xfrm>
            <a:custGeom>
              <a:avLst/>
              <a:gdLst>
                <a:gd name="T0" fmla="*/ 144 w 130"/>
                <a:gd name="T1" fmla="*/ 22 h 37"/>
                <a:gd name="T2" fmla="*/ 133 w 130"/>
                <a:gd name="T3" fmla="*/ 22 h 37"/>
                <a:gd name="T4" fmla="*/ 122 w 130"/>
                <a:gd name="T5" fmla="*/ 18 h 37"/>
                <a:gd name="T6" fmla="*/ 111 w 130"/>
                <a:gd name="T7" fmla="*/ 18 h 37"/>
                <a:gd name="T8" fmla="*/ 96 w 130"/>
                <a:gd name="T9" fmla="*/ 18 h 37"/>
                <a:gd name="T10" fmla="*/ 85 w 130"/>
                <a:gd name="T11" fmla="*/ 18 h 37"/>
                <a:gd name="T12" fmla="*/ 74 w 130"/>
                <a:gd name="T13" fmla="*/ 15 h 37"/>
                <a:gd name="T14" fmla="*/ 63 w 130"/>
                <a:gd name="T15" fmla="*/ 15 h 37"/>
                <a:gd name="T16" fmla="*/ 52 w 130"/>
                <a:gd name="T17" fmla="*/ 7 h 37"/>
                <a:gd name="T18" fmla="*/ 41 w 130"/>
                <a:gd name="T19" fmla="*/ 4 h 37"/>
                <a:gd name="T20" fmla="*/ 30 w 130"/>
                <a:gd name="T21" fmla="*/ 0 h 37"/>
                <a:gd name="T22" fmla="*/ 18 w 130"/>
                <a:gd name="T23" fmla="*/ 0 h 37"/>
                <a:gd name="T24" fmla="*/ 7 w 130"/>
                <a:gd name="T25" fmla="*/ 0 h 37"/>
                <a:gd name="T26" fmla="*/ 0 w 130"/>
                <a:gd name="T27" fmla="*/ 11 h 37"/>
                <a:gd name="T28" fmla="*/ 7 w 130"/>
                <a:gd name="T29" fmla="*/ 22 h 37"/>
                <a:gd name="T30" fmla="*/ 18 w 130"/>
                <a:gd name="T31" fmla="*/ 22 h 37"/>
                <a:gd name="T32" fmla="*/ 30 w 130"/>
                <a:gd name="T33" fmla="*/ 26 h 37"/>
                <a:gd name="T34" fmla="*/ 41 w 130"/>
                <a:gd name="T35" fmla="*/ 29 h 37"/>
                <a:gd name="T36" fmla="*/ 52 w 130"/>
                <a:gd name="T37" fmla="*/ 29 h 37"/>
                <a:gd name="T38" fmla="*/ 63 w 130"/>
                <a:gd name="T39" fmla="*/ 29 h 37"/>
                <a:gd name="T40" fmla="*/ 74 w 130"/>
                <a:gd name="T41" fmla="*/ 33 h 37"/>
                <a:gd name="T42" fmla="*/ 85 w 130"/>
                <a:gd name="T43" fmla="*/ 33 h 37"/>
                <a:gd name="T44" fmla="*/ 96 w 130"/>
                <a:gd name="T45" fmla="*/ 36 h 37"/>
                <a:gd name="T46" fmla="*/ 107 w 130"/>
                <a:gd name="T47" fmla="*/ 40 h 37"/>
                <a:gd name="T48" fmla="*/ 118 w 130"/>
                <a:gd name="T49" fmla="*/ 44 h 37"/>
                <a:gd name="T50" fmla="*/ 129 w 130"/>
                <a:gd name="T51" fmla="*/ 44 h 37"/>
                <a:gd name="T52" fmla="*/ 140 w 130"/>
                <a:gd name="T53" fmla="*/ 44 h 37"/>
                <a:gd name="T54" fmla="*/ 151 w 130"/>
                <a:gd name="T55" fmla="*/ 44 h 37"/>
                <a:gd name="T56" fmla="*/ 159 w 130"/>
                <a:gd name="T57" fmla="*/ 33 h 37"/>
                <a:gd name="T58" fmla="*/ 148 w 130"/>
                <a:gd name="T59" fmla="*/ 22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0"/>
                <a:gd name="T91" fmla="*/ 0 h 37"/>
                <a:gd name="T92" fmla="*/ 130 w 130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0" h="37">
                  <a:moveTo>
                    <a:pt x="117" y="18"/>
                  </a:moveTo>
                  <a:lnTo>
                    <a:pt x="108" y="18"/>
                  </a:lnTo>
                  <a:lnTo>
                    <a:pt x="99" y="15"/>
                  </a:lnTo>
                  <a:lnTo>
                    <a:pt x="90" y="15"/>
                  </a:lnTo>
                  <a:lnTo>
                    <a:pt x="78" y="15"/>
                  </a:lnTo>
                  <a:lnTo>
                    <a:pt x="69" y="15"/>
                  </a:lnTo>
                  <a:lnTo>
                    <a:pt x="60" y="12"/>
                  </a:lnTo>
                  <a:lnTo>
                    <a:pt x="51" y="12"/>
                  </a:lnTo>
                  <a:lnTo>
                    <a:pt x="42" y="6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9"/>
                  </a:lnTo>
                  <a:lnTo>
                    <a:pt x="6" y="18"/>
                  </a:lnTo>
                  <a:lnTo>
                    <a:pt x="15" y="18"/>
                  </a:lnTo>
                  <a:lnTo>
                    <a:pt x="24" y="21"/>
                  </a:lnTo>
                  <a:lnTo>
                    <a:pt x="33" y="24"/>
                  </a:lnTo>
                  <a:lnTo>
                    <a:pt x="42" y="24"/>
                  </a:lnTo>
                  <a:lnTo>
                    <a:pt x="51" y="24"/>
                  </a:lnTo>
                  <a:lnTo>
                    <a:pt x="60" y="27"/>
                  </a:lnTo>
                  <a:lnTo>
                    <a:pt x="69" y="27"/>
                  </a:lnTo>
                  <a:lnTo>
                    <a:pt x="78" y="30"/>
                  </a:lnTo>
                  <a:lnTo>
                    <a:pt x="87" y="33"/>
                  </a:lnTo>
                  <a:lnTo>
                    <a:pt x="96" y="36"/>
                  </a:lnTo>
                  <a:lnTo>
                    <a:pt x="105" y="36"/>
                  </a:lnTo>
                  <a:lnTo>
                    <a:pt x="114" y="36"/>
                  </a:lnTo>
                  <a:lnTo>
                    <a:pt x="123" y="36"/>
                  </a:lnTo>
                  <a:lnTo>
                    <a:pt x="129" y="27"/>
                  </a:lnTo>
                  <a:lnTo>
                    <a:pt x="120" y="18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125"/>
            <p:cNvSpPr>
              <a:spLocks/>
            </p:cNvSpPr>
            <p:nvPr/>
          </p:nvSpPr>
          <p:spPr bwMode="auto">
            <a:xfrm>
              <a:off x="4746" y="230"/>
              <a:ext cx="149" cy="27"/>
            </a:xfrm>
            <a:custGeom>
              <a:avLst/>
              <a:gdLst>
                <a:gd name="T0" fmla="*/ 4 w 121"/>
                <a:gd name="T1" fmla="*/ 18 h 22"/>
                <a:gd name="T2" fmla="*/ 11 w 121"/>
                <a:gd name="T3" fmla="*/ 18 h 22"/>
                <a:gd name="T4" fmla="*/ 5 w 121"/>
                <a:gd name="T5" fmla="*/ 18 h 22"/>
                <a:gd name="T6" fmla="*/ 1 w 121"/>
                <a:gd name="T7" fmla="*/ 12 h 22"/>
                <a:gd name="T8" fmla="*/ 0 w 121"/>
                <a:gd name="T9" fmla="*/ 7 h 22"/>
                <a:gd name="T10" fmla="*/ 5 w 121"/>
                <a:gd name="T11" fmla="*/ 1 h 22"/>
                <a:gd name="T12" fmla="*/ 12 w 121"/>
                <a:gd name="T13" fmla="*/ 1 h 22"/>
                <a:gd name="T14" fmla="*/ 18 w 121"/>
                <a:gd name="T15" fmla="*/ 0 h 22"/>
                <a:gd name="T16" fmla="*/ 23 w 121"/>
                <a:gd name="T17" fmla="*/ 0 h 22"/>
                <a:gd name="T18" fmla="*/ 30 w 121"/>
                <a:gd name="T19" fmla="*/ 0 h 22"/>
                <a:gd name="T20" fmla="*/ 34 w 121"/>
                <a:gd name="T21" fmla="*/ 0 h 22"/>
                <a:gd name="T22" fmla="*/ 41 w 121"/>
                <a:gd name="T23" fmla="*/ 0 h 22"/>
                <a:gd name="T24" fmla="*/ 46 w 121"/>
                <a:gd name="T25" fmla="*/ 1 h 22"/>
                <a:gd name="T26" fmla="*/ 52 w 121"/>
                <a:gd name="T27" fmla="*/ 4 h 22"/>
                <a:gd name="T28" fmla="*/ 57 w 121"/>
                <a:gd name="T29" fmla="*/ 4 h 22"/>
                <a:gd name="T30" fmla="*/ 63 w 121"/>
                <a:gd name="T31" fmla="*/ 7 h 22"/>
                <a:gd name="T32" fmla="*/ 68 w 121"/>
                <a:gd name="T33" fmla="*/ 9 h 22"/>
                <a:gd name="T34" fmla="*/ 74 w 121"/>
                <a:gd name="T35" fmla="*/ 11 h 22"/>
                <a:gd name="T36" fmla="*/ 79 w 121"/>
                <a:gd name="T37" fmla="*/ 12 h 22"/>
                <a:gd name="T38" fmla="*/ 85 w 121"/>
                <a:gd name="T39" fmla="*/ 15 h 22"/>
                <a:gd name="T40" fmla="*/ 90 w 121"/>
                <a:gd name="T41" fmla="*/ 15 h 22"/>
                <a:gd name="T42" fmla="*/ 96 w 121"/>
                <a:gd name="T43" fmla="*/ 15 h 22"/>
                <a:gd name="T44" fmla="*/ 101 w 121"/>
                <a:gd name="T45" fmla="*/ 15 h 22"/>
                <a:gd name="T46" fmla="*/ 107 w 121"/>
                <a:gd name="T47" fmla="*/ 15 h 22"/>
                <a:gd name="T48" fmla="*/ 112 w 121"/>
                <a:gd name="T49" fmla="*/ 12 h 22"/>
                <a:gd name="T50" fmla="*/ 118 w 121"/>
                <a:gd name="T51" fmla="*/ 9 h 22"/>
                <a:gd name="T52" fmla="*/ 123 w 121"/>
                <a:gd name="T53" fmla="*/ 7 h 22"/>
                <a:gd name="T54" fmla="*/ 129 w 121"/>
                <a:gd name="T55" fmla="*/ 1 h 22"/>
                <a:gd name="T56" fmla="*/ 134 w 121"/>
                <a:gd name="T57" fmla="*/ 1 h 22"/>
                <a:gd name="T58" fmla="*/ 140 w 121"/>
                <a:gd name="T59" fmla="*/ 1 h 22"/>
                <a:gd name="T60" fmla="*/ 145 w 121"/>
                <a:gd name="T61" fmla="*/ 1 h 22"/>
                <a:gd name="T62" fmla="*/ 148 w 121"/>
                <a:gd name="T63" fmla="*/ 7 h 22"/>
                <a:gd name="T64" fmla="*/ 148 w 121"/>
                <a:gd name="T65" fmla="*/ 12 h 22"/>
                <a:gd name="T66" fmla="*/ 142 w 121"/>
                <a:gd name="T67" fmla="*/ 18 h 22"/>
                <a:gd name="T68" fmla="*/ 134 w 121"/>
                <a:gd name="T69" fmla="*/ 18 h 22"/>
                <a:gd name="T70" fmla="*/ 129 w 121"/>
                <a:gd name="T71" fmla="*/ 18 h 22"/>
                <a:gd name="T72" fmla="*/ 123 w 121"/>
                <a:gd name="T73" fmla="*/ 20 h 22"/>
                <a:gd name="T74" fmla="*/ 118 w 121"/>
                <a:gd name="T75" fmla="*/ 20 h 22"/>
                <a:gd name="T76" fmla="*/ 112 w 121"/>
                <a:gd name="T77" fmla="*/ 22 h 22"/>
                <a:gd name="T78" fmla="*/ 103 w 121"/>
                <a:gd name="T79" fmla="*/ 23 h 22"/>
                <a:gd name="T80" fmla="*/ 97 w 121"/>
                <a:gd name="T81" fmla="*/ 26 h 22"/>
                <a:gd name="T82" fmla="*/ 92 w 121"/>
                <a:gd name="T83" fmla="*/ 26 h 22"/>
                <a:gd name="T84" fmla="*/ 86 w 121"/>
                <a:gd name="T85" fmla="*/ 26 h 22"/>
                <a:gd name="T86" fmla="*/ 81 w 121"/>
                <a:gd name="T87" fmla="*/ 26 h 22"/>
                <a:gd name="T88" fmla="*/ 75 w 121"/>
                <a:gd name="T89" fmla="*/ 26 h 22"/>
                <a:gd name="T90" fmla="*/ 68 w 121"/>
                <a:gd name="T91" fmla="*/ 26 h 22"/>
                <a:gd name="T92" fmla="*/ 63 w 121"/>
                <a:gd name="T93" fmla="*/ 26 h 22"/>
                <a:gd name="T94" fmla="*/ 55 w 121"/>
                <a:gd name="T95" fmla="*/ 26 h 22"/>
                <a:gd name="T96" fmla="*/ 48 w 121"/>
                <a:gd name="T97" fmla="*/ 26 h 22"/>
                <a:gd name="T98" fmla="*/ 42 w 121"/>
                <a:gd name="T99" fmla="*/ 23 h 22"/>
                <a:gd name="T100" fmla="*/ 37 w 121"/>
                <a:gd name="T101" fmla="*/ 22 h 22"/>
                <a:gd name="T102" fmla="*/ 31 w 121"/>
                <a:gd name="T103" fmla="*/ 20 h 22"/>
                <a:gd name="T104" fmla="*/ 26 w 121"/>
                <a:gd name="T105" fmla="*/ 20 h 22"/>
                <a:gd name="T106" fmla="*/ 20 w 121"/>
                <a:gd name="T107" fmla="*/ 18 h 22"/>
                <a:gd name="T108" fmla="*/ 15 w 121"/>
                <a:gd name="T109" fmla="*/ 18 h 22"/>
                <a:gd name="T110" fmla="*/ 9 w 121"/>
                <a:gd name="T111" fmla="*/ 18 h 22"/>
                <a:gd name="T112" fmla="*/ 4 w 121"/>
                <a:gd name="T113" fmla="*/ 16 h 22"/>
                <a:gd name="T114" fmla="*/ 4 w 121"/>
                <a:gd name="T115" fmla="*/ 18 h 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1"/>
                <a:gd name="T175" fmla="*/ 0 h 22"/>
                <a:gd name="T176" fmla="*/ 121 w 121"/>
                <a:gd name="T177" fmla="*/ 22 h 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1" h="22">
                  <a:moveTo>
                    <a:pt x="3" y="15"/>
                  </a:moveTo>
                  <a:lnTo>
                    <a:pt x="9" y="15"/>
                  </a:lnTo>
                  <a:lnTo>
                    <a:pt x="4" y="15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7" y="1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51" y="6"/>
                  </a:lnTo>
                  <a:lnTo>
                    <a:pt x="55" y="7"/>
                  </a:lnTo>
                  <a:lnTo>
                    <a:pt x="60" y="9"/>
                  </a:lnTo>
                  <a:lnTo>
                    <a:pt x="64" y="10"/>
                  </a:lnTo>
                  <a:lnTo>
                    <a:pt x="69" y="12"/>
                  </a:lnTo>
                  <a:lnTo>
                    <a:pt x="73" y="12"/>
                  </a:lnTo>
                  <a:lnTo>
                    <a:pt x="78" y="12"/>
                  </a:lnTo>
                  <a:lnTo>
                    <a:pt x="82" y="12"/>
                  </a:lnTo>
                  <a:lnTo>
                    <a:pt x="87" y="12"/>
                  </a:lnTo>
                  <a:lnTo>
                    <a:pt x="91" y="10"/>
                  </a:lnTo>
                  <a:lnTo>
                    <a:pt x="96" y="7"/>
                  </a:lnTo>
                  <a:lnTo>
                    <a:pt x="100" y="6"/>
                  </a:lnTo>
                  <a:lnTo>
                    <a:pt x="105" y="1"/>
                  </a:lnTo>
                  <a:lnTo>
                    <a:pt x="109" y="1"/>
                  </a:lnTo>
                  <a:lnTo>
                    <a:pt x="114" y="1"/>
                  </a:lnTo>
                  <a:lnTo>
                    <a:pt x="118" y="1"/>
                  </a:lnTo>
                  <a:lnTo>
                    <a:pt x="120" y="6"/>
                  </a:lnTo>
                  <a:lnTo>
                    <a:pt x="120" y="10"/>
                  </a:lnTo>
                  <a:lnTo>
                    <a:pt x="115" y="15"/>
                  </a:lnTo>
                  <a:lnTo>
                    <a:pt x="109" y="15"/>
                  </a:lnTo>
                  <a:lnTo>
                    <a:pt x="105" y="15"/>
                  </a:lnTo>
                  <a:lnTo>
                    <a:pt x="100" y="16"/>
                  </a:lnTo>
                  <a:lnTo>
                    <a:pt x="96" y="16"/>
                  </a:lnTo>
                  <a:lnTo>
                    <a:pt x="91" y="18"/>
                  </a:lnTo>
                  <a:lnTo>
                    <a:pt x="84" y="19"/>
                  </a:lnTo>
                  <a:lnTo>
                    <a:pt x="79" y="21"/>
                  </a:lnTo>
                  <a:lnTo>
                    <a:pt x="75" y="21"/>
                  </a:lnTo>
                  <a:lnTo>
                    <a:pt x="70" y="21"/>
                  </a:lnTo>
                  <a:lnTo>
                    <a:pt x="66" y="21"/>
                  </a:lnTo>
                  <a:lnTo>
                    <a:pt x="61" y="21"/>
                  </a:lnTo>
                  <a:lnTo>
                    <a:pt x="55" y="21"/>
                  </a:lnTo>
                  <a:lnTo>
                    <a:pt x="51" y="21"/>
                  </a:lnTo>
                  <a:lnTo>
                    <a:pt x="45" y="21"/>
                  </a:lnTo>
                  <a:lnTo>
                    <a:pt x="39" y="21"/>
                  </a:lnTo>
                  <a:lnTo>
                    <a:pt x="34" y="19"/>
                  </a:lnTo>
                  <a:lnTo>
                    <a:pt x="30" y="18"/>
                  </a:lnTo>
                  <a:lnTo>
                    <a:pt x="25" y="16"/>
                  </a:lnTo>
                  <a:lnTo>
                    <a:pt x="21" y="16"/>
                  </a:lnTo>
                  <a:lnTo>
                    <a:pt x="16" y="15"/>
                  </a:lnTo>
                  <a:lnTo>
                    <a:pt x="12" y="15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3" y="15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126"/>
            <p:cNvSpPr>
              <a:spLocks/>
            </p:cNvSpPr>
            <p:nvPr/>
          </p:nvSpPr>
          <p:spPr bwMode="auto">
            <a:xfrm>
              <a:off x="4957" y="274"/>
              <a:ext cx="89" cy="95"/>
            </a:xfrm>
            <a:custGeom>
              <a:avLst/>
              <a:gdLst>
                <a:gd name="T0" fmla="*/ 82 w 73"/>
                <a:gd name="T1" fmla="*/ 64 h 77"/>
                <a:gd name="T2" fmla="*/ 80 w 73"/>
                <a:gd name="T3" fmla="*/ 57 h 77"/>
                <a:gd name="T4" fmla="*/ 74 w 73"/>
                <a:gd name="T5" fmla="*/ 51 h 77"/>
                <a:gd name="T6" fmla="*/ 69 w 73"/>
                <a:gd name="T7" fmla="*/ 47 h 77"/>
                <a:gd name="T8" fmla="*/ 66 w 73"/>
                <a:gd name="T9" fmla="*/ 42 h 77"/>
                <a:gd name="T10" fmla="*/ 62 w 73"/>
                <a:gd name="T11" fmla="*/ 36 h 77"/>
                <a:gd name="T12" fmla="*/ 55 w 73"/>
                <a:gd name="T13" fmla="*/ 28 h 77"/>
                <a:gd name="T14" fmla="*/ 49 w 73"/>
                <a:gd name="T15" fmla="*/ 21 h 77"/>
                <a:gd name="T16" fmla="*/ 41 w 73"/>
                <a:gd name="T17" fmla="*/ 14 h 77"/>
                <a:gd name="T18" fmla="*/ 34 w 73"/>
                <a:gd name="T19" fmla="*/ 9 h 77"/>
                <a:gd name="T20" fmla="*/ 27 w 73"/>
                <a:gd name="T21" fmla="*/ 5 h 77"/>
                <a:gd name="T22" fmla="*/ 18 w 73"/>
                <a:gd name="T23" fmla="*/ 2 h 77"/>
                <a:gd name="T24" fmla="*/ 11 w 73"/>
                <a:gd name="T25" fmla="*/ 0 h 77"/>
                <a:gd name="T26" fmla="*/ 4 w 73"/>
                <a:gd name="T27" fmla="*/ 0 h 77"/>
                <a:gd name="T28" fmla="*/ 0 w 73"/>
                <a:gd name="T29" fmla="*/ 5 h 77"/>
                <a:gd name="T30" fmla="*/ 0 w 73"/>
                <a:gd name="T31" fmla="*/ 12 h 77"/>
                <a:gd name="T32" fmla="*/ 1 w 73"/>
                <a:gd name="T33" fmla="*/ 17 h 77"/>
                <a:gd name="T34" fmla="*/ 9 w 73"/>
                <a:gd name="T35" fmla="*/ 23 h 77"/>
                <a:gd name="T36" fmla="*/ 20 w 73"/>
                <a:gd name="T37" fmla="*/ 27 h 77"/>
                <a:gd name="T38" fmla="*/ 26 w 73"/>
                <a:gd name="T39" fmla="*/ 28 h 77"/>
                <a:gd name="T40" fmla="*/ 30 w 73"/>
                <a:gd name="T41" fmla="*/ 31 h 77"/>
                <a:gd name="T42" fmla="*/ 33 w 73"/>
                <a:gd name="T43" fmla="*/ 36 h 77"/>
                <a:gd name="T44" fmla="*/ 37 w 73"/>
                <a:gd name="T45" fmla="*/ 43 h 77"/>
                <a:gd name="T46" fmla="*/ 38 w 73"/>
                <a:gd name="T47" fmla="*/ 49 h 77"/>
                <a:gd name="T48" fmla="*/ 44 w 73"/>
                <a:gd name="T49" fmla="*/ 57 h 77"/>
                <a:gd name="T50" fmla="*/ 49 w 73"/>
                <a:gd name="T51" fmla="*/ 60 h 77"/>
                <a:gd name="T52" fmla="*/ 55 w 73"/>
                <a:gd name="T53" fmla="*/ 62 h 77"/>
                <a:gd name="T54" fmla="*/ 60 w 73"/>
                <a:gd name="T55" fmla="*/ 65 h 77"/>
                <a:gd name="T56" fmla="*/ 62 w 73"/>
                <a:gd name="T57" fmla="*/ 72 h 77"/>
                <a:gd name="T58" fmla="*/ 62 w 73"/>
                <a:gd name="T59" fmla="*/ 76 h 77"/>
                <a:gd name="T60" fmla="*/ 63 w 73"/>
                <a:gd name="T61" fmla="*/ 83 h 77"/>
                <a:gd name="T62" fmla="*/ 67 w 73"/>
                <a:gd name="T63" fmla="*/ 88 h 77"/>
                <a:gd name="T64" fmla="*/ 73 w 73"/>
                <a:gd name="T65" fmla="*/ 94 h 77"/>
                <a:gd name="T66" fmla="*/ 78 w 73"/>
                <a:gd name="T67" fmla="*/ 94 h 77"/>
                <a:gd name="T68" fmla="*/ 84 w 73"/>
                <a:gd name="T69" fmla="*/ 94 h 77"/>
                <a:gd name="T70" fmla="*/ 88 w 73"/>
                <a:gd name="T71" fmla="*/ 88 h 77"/>
                <a:gd name="T72" fmla="*/ 88 w 73"/>
                <a:gd name="T73" fmla="*/ 83 h 77"/>
                <a:gd name="T74" fmla="*/ 88 w 73"/>
                <a:gd name="T75" fmla="*/ 76 h 77"/>
                <a:gd name="T76" fmla="*/ 85 w 73"/>
                <a:gd name="T77" fmla="*/ 72 h 77"/>
                <a:gd name="T78" fmla="*/ 82 w 73"/>
                <a:gd name="T79" fmla="*/ 65 h 77"/>
                <a:gd name="T80" fmla="*/ 82 w 73"/>
                <a:gd name="T81" fmla="*/ 64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77"/>
                <a:gd name="T125" fmla="*/ 73 w 73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77">
                  <a:moveTo>
                    <a:pt x="67" y="52"/>
                  </a:moveTo>
                  <a:lnTo>
                    <a:pt x="66" y="46"/>
                  </a:lnTo>
                  <a:lnTo>
                    <a:pt x="61" y="41"/>
                  </a:lnTo>
                  <a:lnTo>
                    <a:pt x="57" y="38"/>
                  </a:lnTo>
                  <a:lnTo>
                    <a:pt x="54" y="34"/>
                  </a:lnTo>
                  <a:lnTo>
                    <a:pt x="51" y="29"/>
                  </a:lnTo>
                  <a:lnTo>
                    <a:pt x="45" y="23"/>
                  </a:lnTo>
                  <a:lnTo>
                    <a:pt x="40" y="17"/>
                  </a:lnTo>
                  <a:lnTo>
                    <a:pt x="34" y="11"/>
                  </a:lnTo>
                  <a:lnTo>
                    <a:pt x="28" y="7"/>
                  </a:lnTo>
                  <a:lnTo>
                    <a:pt x="22" y="4"/>
                  </a:lnTo>
                  <a:lnTo>
                    <a:pt x="15" y="2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7" y="19"/>
                  </a:lnTo>
                  <a:lnTo>
                    <a:pt x="16" y="22"/>
                  </a:lnTo>
                  <a:lnTo>
                    <a:pt x="21" y="23"/>
                  </a:lnTo>
                  <a:lnTo>
                    <a:pt x="25" y="25"/>
                  </a:lnTo>
                  <a:lnTo>
                    <a:pt x="27" y="29"/>
                  </a:lnTo>
                  <a:lnTo>
                    <a:pt x="30" y="35"/>
                  </a:lnTo>
                  <a:lnTo>
                    <a:pt x="31" y="40"/>
                  </a:lnTo>
                  <a:lnTo>
                    <a:pt x="36" y="46"/>
                  </a:lnTo>
                  <a:lnTo>
                    <a:pt x="40" y="49"/>
                  </a:lnTo>
                  <a:lnTo>
                    <a:pt x="45" y="50"/>
                  </a:lnTo>
                  <a:lnTo>
                    <a:pt x="49" y="53"/>
                  </a:lnTo>
                  <a:lnTo>
                    <a:pt x="51" y="58"/>
                  </a:lnTo>
                  <a:lnTo>
                    <a:pt x="51" y="62"/>
                  </a:lnTo>
                  <a:lnTo>
                    <a:pt x="52" y="67"/>
                  </a:lnTo>
                  <a:lnTo>
                    <a:pt x="55" y="71"/>
                  </a:lnTo>
                  <a:lnTo>
                    <a:pt x="60" y="76"/>
                  </a:lnTo>
                  <a:lnTo>
                    <a:pt x="64" y="76"/>
                  </a:lnTo>
                  <a:lnTo>
                    <a:pt x="69" y="76"/>
                  </a:lnTo>
                  <a:lnTo>
                    <a:pt x="72" y="71"/>
                  </a:lnTo>
                  <a:lnTo>
                    <a:pt x="72" y="67"/>
                  </a:lnTo>
                  <a:lnTo>
                    <a:pt x="72" y="62"/>
                  </a:lnTo>
                  <a:lnTo>
                    <a:pt x="70" y="58"/>
                  </a:lnTo>
                  <a:lnTo>
                    <a:pt x="67" y="53"/>
                  </a:lnTo>
                  <a:lnTo>
                    <a:pt x="67" y="52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Freeform 127"/>
            <p:cNvSpPr>
              <a:spLocks/>
            </p:cNvSpPr>
            <p:nvPr/>
          </p:nvSpPr>
          <p:spPr bwMode="auto">
            <a:xfrm>
              <a:off x="5167" y="725"/>
              <a:ext cx="96" cy="130"/>
            </a:xfrm>
            <a:custGeom>
              <a:avLst/>
              <a:gdLst>
                <a:gd name="T0" fmla="*/ 1 w 78"/>
                <a:gd name="T1" fmla="*/ 12 h 106"/>
                <a:gd name="T2" fmla="*/ 0 w 78"/>
                <a:gd name="T3" fmla="*/ 7 h 106"/>
                <a:gd name="T4" fmla="*/ 0 w 78"/>
                <a:gd name="T5" fmla="*/ 1 h 106"/>
                <a:gd name="T6" fmla="*/ 5 w 78"/>
                <a:gd name="T7" fmla="*/ 0 h 106"/>
                <a:gd name="T8" fmla="*/ 11 w 78"/>
                <a:gd name="T9" fmla="*/ 0 h 106"/>
                <a:gd name="T10" fmla="*/ 16 w 78"/>
                <a:gd name="T11" fmla="*/ 1 h 106"/>
                <a:gd name="T12" fmla="*/ 22 w 78"/>
                <a:gd name="T13" fmla="*/ 7 h 106"/>
                <a:gd name="T14" fmla="*/ 26 w 78"/>
                <a:gd name="T15" fmla="*/ 12 h 106"/>
                <a:gd name="T16" fmla="*/ 30 w 78"/>
                <a:gd name="T17" fmla="*/ 18 h 106"/>
                <a:gd name="T18" fmla="*/ 34 w 78"/>
                <a:gd name="T19" fmla="*/ 22 h 106"/>
                <a:gd name="T20" fmla="*/ 41 w 78"/>
                <a:gd name="T21" fmla="*/ 26 h 106"/>
                <a:gd name="T22" fmla="*/ 46 w 78"/>
                <a:gd name="T23" fmla="*/ 31 h 106"/>
                <a:gd name="T24" fmla="*/ 52 w 78"/>
                <a:gd name="T25" fmla="*/ 37 h 106"/>
                <a:gd name="T26" fmla="*/ 57 w 78"/>
                <a:gd name="T27" fmla="*/ 42 h 106"/>
                <a:gd name="T28" fmla="*/ 63 w 78"/>
                <a:gd name="T29" fmla="*/ 45 h 106"/>
                <a:gd name="T30" fmla="*/ 63 w 78"/>
                <a:gd name="T31" fmla="*/ 52 h 106"/>
                <a:gd name="T32" fmla="*/ 63 w 78"/>
                <a:gd name="T33" fmla="*/ 56 h 106"/>
                <a:gd name="T34" fmla="*/ 63 w 78"/>
                <a:gd name="T35" fmla="*/ 63 h 106"/>
                <a:gd name="T36" fmla="*/ 64 w 78"/>
                <a:gd name="T37" fmla="*/ 70 h 106"/>
                <a:gd name="T38" fmla="*/ 70 w 78"/>
                <a:gd name="T39" fmla="*/ 81 h 106"/>
                <a:gd name="T40" fmla="*/ 75 w 78"/>
                <a:gd name="T41" fmla="*/ 88 h 106"/>
                <a:gd name="T42" fmla="*/ 81 w 78"/>
                <a:gd name="T43" fmla="*/ 93 h 106"/>
                <a:gd name="T44" fmla="*/ 86 w 78"/>
                <a:gd name="T45" fmla="*/ 99 h 106"/>
                <a:gd name="T46" fmla="*/ 90 w 78"/>
                <a:gd name="T47" fmla="*/ 107 h 106"/>
                <a:gd name="T48" fmla="*/ 95 w 78"/>
                <a:gd name="T49" fmla="*/ 112 h 106"/>
                <a:gd name="T50" fmla="*/ 95 w 78"/>
                <a:gd name="T51" fmla="*/ 119 h 106"/>
                <a:gd name="T52" fmla="*/ 95 w 78"/>
                <a:gd name="T53" fmla="*/ 125 h 106"/>
                <a:gd name="T54" fmla="*/ 89 w 78"/>
                <a:gd name="T55" fmla="*/ 129 h 106"/>
                <a:gd name="T56" fmla="*/ 82 w 78"/>
                <a:gd name="T57" fmla="*/ 129 h 106"/>
                <a:gd name="T58" fmla="*/ 78 w 78"/>
                <a:gd name="T59" fmla="*/ 129 h 106"/>
                <a:gd name="T60" fmla="*/ 74 w 78"/>
                <a:gd name="T61" fmla="*/ 123 h 106"/>
                <a:gd name="T62" fmla="*/ 74 w 78"/>
                <a:gd name="T63" fmla="*/ 115 h 106"/>
                <a:gd name="T64" fmla="*/ 71 w 78"/>
                <a:gd name="T65" fmla="*/ 110 h 106"/>
                <a:gd name="T66" fmla="*/ 66 w 78"/>
                <a:gd name="T67" fmla="*/ 107 h 106"/>
                <a:gd name="T68" fmla="*/ 59 w 78"/>
                <a:gd name="T69" fmla="*/ 101 h 106"/>
                <a:gd name="T70" fmla="*/ 52 w 78"/>
                <a:gd name="T71" fmla="*/ 97 h 106"/>
                <a:gd name="T72" fmla="*/ 44 w 78"/>
                <a:gd name="T73" fmla="*/ 90 h 106"/>
                <a:gd name="T74" fmla="*/ 41 w 78"/>
                <a:gd name="T75" fmla="*/ 85 h 106"/>
                <a:gd name="T76" fmla="*/ 41 w 78"/>
                <a:gd name="T77" fmla="*/ 77 h 106"/>
                <a:gd name="T78" fmla="*/ 41 w 78"/>
                <a:gd name="T79" fmla="*/ 71 h 106"/>
                <a:gd name="T80" fmla="*/ 41 w 78"/>
                <a:gd name="T81" fmla="*/ 66 h 106"/>
                <a:gd name="T82" fmla="*/ 42 w 78"/>
                <a:gd name="T83" fmla="*/ 60 h 106"/>
                <a:gd name="T84" fmla="*/ 46 w 78"/>
                <a:gd name="T85" fmla="*/ 55 h 106"/>
                <a:gd name="T86" fmla="*/ 48 w 78"/>
                <a:gd name="T87" fmla="*/ 49 h 106"/>
                <a:gd name="T88" fmla="*/ 46 w 78"/>
                <a:gd name="T89" fmla="*/ 44 h 106"/>
                <a:gd name="T90" fmla="*/ 38 w 78"/>
                <a:gd name="T91" fmla="*/ 40 h 106"/>
                <a:gd name="T92" fmla="*/ 31 w 78"/>
                <a:gd name="T93" fmla="*/ 37 h 106"/>
                <a:gd name="T94" fmla="*/ 26 w 78"/>
                <a:gd name="T95" fmla="*/ 34 h 106"/>
                <a:gd name="T96" fmla="*/ 20 w 78"/>
                <a:gd name="T97" fmla="*/ 33 h 106"/>
                <a:gd name="T98" fmla="*/ 15 w 78"/>
                <a:gd name="T99" fmla="*/ 31 h 106"/>
                <a:gd name="T100" fmla="*/ 9 w 78"/>
                <a:gd name="T101" fmla="*/ 31 h 106"/>
                <a:gd name="T102" fmla="*/ 4 w 78"/>
                <a:gd name="T103" fmla="*/ 26 h 106"/>
                <a:gd name="T104" fmla="*/ 4 w 78"/>
                <a:gd name="T105" fmla="*/ 20 h 106"/>
                <a:gd name="T106" fmla="*/ 4 w 78"/>
                <a:gd name="T107" fmla="*/ 15 h 106"/>
                <a:gd name="T108" fmla="*/ 1 w 78"/>
                <a:gd name="T109" fmla="*/ 12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06"/>
                <a:gd name="T167" fmla="*/ 78 w 78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06">
                  <a:moveTo>
                    <a:pt x="1" y="10"/>
                  </a:moveTo>
                  <a:lnTo>
                    <a:pt x="0" y="6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8" y="6"/>
                  </a:lnTo>
                  <a:lnTo>
                    <a:pt x="21" y="10"/>
                  </a:lnTo>
                  <a:lnTo>
                    <a:pt x="24" y="15"/>
                  </a:lnTo>
                  <a:lnTo>
                    <a:pt x="28" y="18"/>
                  </a:lnTo>
                  <a:lnTo>
                    <a:pt x="33" y="21"/>
                  </a:lnTo>
                  <a:lnTo>
                    <a:pt x="37" y="25"/>
                  </a:lnTo>
                  <a:lnTo>
                    <a:pt x="42" y="30"/>
                  </a:lnTo>
                  <a:lnTo>
                    <a:pt x="46" y="34"/>
                  </a:lnTo>
                  <a:lnTo>
                    <a:pt x="51" y="37"/>
                  </a:lnTo>
                  <a:lnTo>
                    <a:pt x="51" y="42"/>
                  </a:lnTo>
                  <a:lnTo>
                    <a:pt x="51" y="46"/>
                  </a:lnTo>
                  <a:lnTo>
                    <a:pt x="51" y="51"/>
                  </a:lnTo>
                  <a:lnTo>
                    <a:pt x="52" y="57"/>
                  </a:lnTo>
                  <a:lnTo>
                    <a:pt x="57" y="66"/>
                  </a:lnTo>
                  <a:lnTo>
                    <a:pt x="61" y="72"/>
                  </a:lnTo>
                  <a:lnTo>
                    <a:pt x="66" y="76"/>
                  </a:lnTo>
                  <a:lnTo>
                    <a:pt x="70" y="81"/>
                  </a:lnTo>
                  <a:lnTo>
                    <a:pt x="73" y="87"/>
                  </a:lnTo>
                  <a:lnTo>
                    <a:pt x="77" y="91"/>
                  </a:lnTo>
                  <a:lnTo>
                    <a:pt x="77" y="97"/>
                  </a:lnTo>
                  <a:lnTo>
                    <a:pt x="77" y="102"/>
                  </a:lnTo>
                  <a:lnTo>
                    <a:pt x="72" y="105"/>
                  </a:lnTo>
                  <a:lnTo>
                    <a:pt x="67" y="105"/>
                  </a:lnTo>
                  <a:lnTo>
                    <a:pt x="63" y="105"/>
                  </a:lnTo>
                  <a:lnTo>
                    <a:pt x="60" y="100"/>
                  </a:lnTo>
                  <a:lnTo>
                    <a:pt x="60" y="94"/>
                  </a:lnTo>
                  <a:lnTo>
                    <a:pt x="58" y="90"/>
                  </a:lnTo>
                  <a:lnTo>
                    <a:pt x="54" y="87"/>
                  </a:lnTo>
                  <a:lnTo>
                    <a:pt x="48" y="82"/>
                  </a:lnTo>
                  <a:lnTo>
                    <a:pt x="42" y="79"/>
                  </a:lnTo>
                  <a:lnTo>
                    <a:pt x="36" y="73"/>
                  </a:lnTo>
                  <a:lnTo>
                    <a:pt x="33" y="69"/>
                  </a:lnTo>
                  <a:lnTo>
                    <a:pt x="33" y="63"/>
                  </a:lnTo>
                  <a:lnTo>
                    <a:pt x="33" y="58"/>
                  </a:lnTo>
                  <a:lnTo>
                    <a:pt x="33" y="54"/>
                  </a:lnTo>
                  <a:lnTo>
                    <a:pt x="34" y="49"/>
                  </a:lnTo>
                  <a:lnTo>
                    <a:pt x="37" y="45"/>
                  </a:lnTo>
                  <a:lnTo>
                    <a:pt x="39" y="40"/>
                  </a:lnTo>
                  <a:lnTo>
                    <a:pt x="37" y="36"/>
                  </a:lnTo>
                  <a:lnTo>
                    <a:pt x="31" y="33"/>
                  </a:lnTo>
                  <a:lnTo>
                    <a:pt x="25" y="30"/>
                  </a:lnTo>
                  <a:lnTo>
                    <a:pt x="21" y="28"/>
                  </a:lnTo>
                  <a:lnTo>
                    <a:pt x="16" y="27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3" y="21"/>
                  </a:lnTo>
                  <a:lnTo>
                    <a:pt x="3" y="16"/>
                  </a:lnTo>
                  <a:lnTo>
                    <a:pt x="3" y="12"/>
                  </a:lnTo>
                  <a:lnTo>
                    <a:pt x="1" y="10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128"/>
            <p:cNvSpPr>
              <a:spLocks/>
            </p:cNvSpPr>
            <p:nvPr/>
          </p:nvSpPr>
          <p:spPr bwMode="auto">
            <a:xfrm>
              <a:off x="5110" y="628"/>
              <a:ext cx="175" cy="100"/>
            </a:xfrm>
            <a:custGeom>
              <a:avLst/>
              <a:gdLst>
                <a:gd name="T0" fmla="*/ 171 w 142"/>
                <a:gd name="T1" fmla="*/ 93 h 82"/>
                <a:gd name="T2" fmla="*/ 159 w 142"/>
                <a:gd name="T3" fmla="*/ 99 h 82"/>
                <a:gd name="T4" fmla="*/ 153 w 142"/>
                <a:gd name="T5" fmla="*/ 93 h 82"/>
                <a:gd name="T6" fmla="*/ 148 w 142"/>
                <a:gd name="T7" fmla="*/ 88 h 82"/>
                <a:gd name="T8" fmla="*/ 142 w 142"/>
                <a:gd name="T9" fmla="*/ 84 h 82"/>
                <a:gd name="T10" fmla="*/ 138 w 142"/>
                <a:gd name="T11" fmla="*/ 78 h 82"/>
                <a:gd name="T12" fmla="*/ 133 w 142"/>
                <a:gd name="T13" fmla="*/ 77 h 82"/>
                <a:gd name="T14" fmla="*/ 126 w 142"/>
                <a:gd name="T15" fmla="*/ 71 h 82"/>
                <a:gd name="T16" fmla="*/ 116 w 142"/>
                <a:gd name="T17" fmla="*/ 67 h 82"/>
                <a:gd name="T18" fmla="*/ 107 w 142"/>
                <a:gd name="T19" fmla="*/ 62 h 82"/>
                <a:gd name="T20" fmla="*/ 101 w 142"/>
                <a:gd name="T21" fmla="*/ 60 h 82"/>
                <a:gd name="T22" fmla="*/ 96 w 142"/>
                <a:gd name="T23" fmla="*/ 59 h 82"/>
                <a:gd name="T24" fmla="*/ 86 w 142"/>
                <a:gd name="T25" fmla="*/ 55 h 82"/>
                <a:gd name="T26" fmla="*/ 78 w 142"/>
                <a:gd name="T27" fmla="*/ 52 h 82"/>
                <a:gd name="T28" fmla="*/ 71 w 142"/>
                <a:gd name="T29" fmla="*/ 52 h 82"/>
                <a:gd name="T30" fmla="*/ 63 w 142"/>
                <a:gd name="T31" fmla="*/ 52 h 82"/>
                <a:gd name="T32" fmla="*/ 57 w 142"/>
                <a:gd name="T33" fmla="*/ 52 h 82"/>
                <a:gd name="T34" fmla="*/ 49 w 142"/>
                <a:gd name="T35" fmla="*/ 51 h 82"/>
                <a:gd name="T36" fmla="*/ 44 w 142"/>
                <a:gd name="T37" fmla="*/ 49 h 82"/>
                <a:gd name="T38" fmla="*/ 35 w 142"/>
                <a:gd name="T39" fmla="*/ 44 h 82"/>
                <a:gd name="T40" fmla="*/ 27 w 142"/>
                <a:gd name="T41" fmla="*/ 40 h 82"/>
                <a:gd name="T42" fmla="*/ 20 w 142"/>
                <a:gd name="T43" fmla="*/ 34 h 82"/>
                <a:gd name="T44" fmla="*/ 12 w 142"/>
                <a:gd name="T45" fmla="*/ 29 h 82"/>
                <a:gd name="T46" fmla="*/ 7 w 142"/>
                <a:gd name="T47" fmla="*/ 26 h 82"/>
                <a:gd name="T48" fmla="*/ 1 w 142"/>
                <a:gd name="T49" fmla="*/ 22 h 82"/>
                <a:gd name="T50" fmla="*/ 0 w 142"/>
                <a:gd name="T51" fmla="*/ 16 h 82"/>
                <a:gd name="T52" fmla="*/ 0 w 142"/>
                <a:gd name="T53" fmla="*/ 9 h 82"/>
                <a:gd name="T54" fmla="*/ 1 w 142"/>
                <a:gd name="T55" fmla="*/ 4 h 82"/>
                <a:gd name="T56" fmla="*/ 7 w 142"/>
                <a:gd name="T57" fmla="*/ 0 h 82"/>
                <a:gd name="T58" fmla="*/ 15 w 142"/>
                <a:gd name="T59" fmla="*/ 0 h 82"/>
                <a:gd name="T60" fmla="*/ 20 w 142"/>
                <a:gd name="T61" fmla="*/ 0 h 82"/>
                <a:gd name="T62" fmla="*/ 26 w 142"/>
                <a:gd name="T63" fmla="*/ 1 h 82"/>
                <a:gd name="T64" fmla="*/ 30 w 142"/>
                <a:gd name="T65" fmla="*/ 7 h 82"/>
                <a:gd name="T66" fmla="*/ 33 w 142"/>
                <a:gd name="T67" fmla="*/ 12 h 82"/>
                <a:gd name="T68" fmla="*/ 38 w 142"/>
                <a:gd name="T69" fmla="*/ 15 h 82"/>
                <a:gd name="T70" fmla="*/ 46 w 142"/>
                <a:gd name="T71" fmla="*/ 18 h 82"/>
                <a:gd name="T72" fmla="*/ 52 w 142"/>
                <a:gd name="T73" fmla="*/ 20 h 82"/>
                <a:gd name="T74" fmla="*/ 57 w 142"/>
                <a:gd name="T75" fmla="*/ 22 h 82"/>
                <a:gd name="T76" fmla="*/ 63 w 142"/>
                <a:gd name="T77" fmla="*/ 26 h 82"/>
                <a:gd name="T78" fmla="*/ 68 w 142"/>
                <a:gd name="T79" fmla="*/ 26 h 82"/>
                <a:gd name="T80" fmla="*/ 74 w 142"/>
                <a:gd name="T81" fmla="*/ 29 h 82"/>
                <a:gd name="T82" fmla="*/ 81 w 142"/>
                <a:gd name="T83" fmla="*/ 33 h 82"/>
                <a:gd name="T84" fmla="*/ 86 w 142"/>
                <a:gd name="T85" fmla="*/ 34 h 82"/>
                <a:gd name="T86" fmla="*/ 92 w 142"/>
                <a:gd name="T87" fmla="*/ 37 h 82"/>
                <a:gd name="T88" fmla="*/ 97 w 142"/>
                <a:gd name="T89" fmla="*/ 38 h 82"/>
                <a:gd name="T90" fmla="*/ 105 w 142"/>
                <a:gd name="T91" fmla="*/ 40 h 82"/>
                <a:gd name="T92" fmla="*/ 111 w 142"/>
                <a:gd name="T93" fmla="*/ 44 h 82"/>
                <a:gd name="T94" fmla="*/ 118 w 142"/>
                <a:gd name="T95" fmla="*/ 45 h 82"/>
                <a:gd name="T96" fmla="*/ 126 w 142"/>
                <a:gd name="T97" fmla="*/ 48 h 82"/>
                <a:gd name="T98" fmla="*/ 133 w 142"/>
                <a:gd name="T99" fmla="*/ 51 h 82"/>
                <a:gd name="T100" fmla="*/ 140 w 142"/>
                <a:gd name="T101" fmla="*/ 51 h 82"/>
                <a:gd name="T102" fmla="*/ 145 w 142"/>
                <a:gd name="T103" fmla="*/ 55 h 82"/>
                <a:gd name="T104" fmla="*/ 152 w 142"/>
                <a:gd name="T105" fmla="*/ 56 h 82"/>
                <a:gd name="T106" fmla="*/ 157 w 142"/>
                <a:gd name="T107" fmla="*/ 60 h 82"/>
                <a:gd name="T108" fmla="*/ 163 w 142"/>
                <a:gd name="T109" fmla="*/ 63 h 82"/>
                <a:gd name="T110" fmla="*/ 166 w 142"/>
                <a:gd name="T111" fmla="*/ 70 h 82"/>
                <a:gd name="T112" fmla="*/ 166 w 142"/>
                <a:gd name="T113" fmla="*/ 74 h 82"/>
                <a:gd name="T114" fmla="*/ 170 w 142"/>
                <a:gd name="T115" fmla="*/ 80 h 82"/>
                <a:gd name="T116" fmla="*/ 174 w 142"/>
                <a:gd name="T117" fmla="*/ 85 h 82"/>
                <a:gd name="T118" fmla="*/ 174 w 142"/>
                <a:gd name="T119" fmla="*/ 91 h 82"/>
                <a:gd name="T120" fmla="*/ 171 w 142"/>
                <a:gd name="T121" fmla="*/ 93 h 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2"/>
                <a:gd name="T184" fmla="*/ 0 h 82"/>
                <a:gd name="T185" fmla="*/ 142 w 142"/>
                <a:gd name="T186" fmla="*/ 82 h 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2" h="82">
                  <a:moveTo>
                    <a:pt x="139" y="76"/>
                  </a:moveTo>
                  <a:lnTo>
                    <a:pt x="129" y="81"/>
                  </a:lnTo>
                  <a:lnTo>
                    <a:pt x="124" y="76"/>
                  </a:lnTo>
                  <a:lnTo>
                    <a:pt x="120" y="72"/>
                  </a:lnTo>
                  <a:lnTo>
                    <a:pt x="115" y="69"/>
                  </a:lnTo>
                  <a:lnTo>
                    <a:pt x="112" y="64"/>
                  </a:lnTo>
                  <a:lnTo>
                    <a:pt x="108" y="63"/>
                  </a:lnTo>
                  <a:lnTo>
                    <a:pt x="102" y="58"/>
                  </a:lnTo>
                  <a:lnTo>
                    <a:pt x="94" y="55"/>
                  </a:lnTo>
                  <a:lnTo>
                    <a:pt x="87" y="51"/>
                  </a:lnTo>
                  <a:lnTo>
                    <a:pt x="82" y="49"/>
                  </a:lnTo>
                  <a:lnTo>
                    <a:pt x="78" y="48"/>
                  </a:lnTo>
                  <a:lnTo>
                    <a:pt x="70" y="45"/>
                  </a:lnTo>
                  <a:lnTo>
                    <a:pt x="63" y="43"/>
                  </a:lnTo>
                  <a:lnTo>
                    <a:pt x="58" y="43"/>
                  </a:lnTo>
                  <a:lnTo>
                    <a:pt x="51" y="43"/>
                  </a:lnTo>
                  <a:lnTo>
                    <a:pt x="46" y="43"/>
                  </a:lnTo>
                  <a:lnTo>
                    <a:pt x="40" y="42"/>
                  </a:lnTo>
                  <a:lnTo>
                    <a:pt x="36" y="40"/>
                  </a:lnTo>
                  <a:lnTo>
                    <a:pt x="28" y="36"/>
                  </a:lnTo>
                  <a:lnTo>
                    <a:pt x="22" y="33"/>
                  </a:lnTo>
                  <a:lnTo>
                    <a:pt x="16" y="28"/>
                  </a:lnTo>
                  <a:lnTo>
                    <a:pt x="10" y="24"/>
                  </a:lnTo>
                  <a:lnTo>
                    <a:pt x="6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4" y="6"/>
                  </a:lnTo>
                  <a:lnTo>
                    <a:pt x="27" y="10"/>
                  </a:lnTo>
                  <a:lnTo>
                    <a:pt x="31" y="12"/>
                  </a:lnTo>
                  <a:lnTo>
                    <a:pt x="37" y="15"/>
                  </a:lnTo>
                  <a:lnTo>
                    <a:pt x="42" y="16"/>
                  </a:lnTo>
                  <a:lnTo>
                    <a:pt x="46" y="18"/>
                  </a:lnTo>
                  <a:lnTo>
                    <a:pt x="51" y="21"/>
                  </a:lnTo>
                  <a:lnTo>
                    <a:pt x="55" y="21"/>
                  </a:lnTo>
                  <a:lnTo>
                    <a:pt x="60" y="24"/>
                  </a:lnTo>
                  <a:lnTo>
                    <a:pt x="66" y="27"/>
                  </a:lnTo>
                  <a:lnTo>
                    <a:pt x="70" y="28"/>
                  </a:lnTo>
                  <a:lnTo>
                    <a:pt x="75" y="30"/>
                  </a:lnTo>
                  <a:lnTo>
                    <a:pt x="79" y="31"/>
                  </a:lnTo>
                  <a:lnTo>
                    <a:pt x="85" y="33"/>
                  </a:lnTo>
                  <a:lnTo>
                    <a:pt x="90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08" y="42"/>
                  </a:lnTo>
                  <a:lnTo>
                    <a:pt x="114" y="42"/>
                  </a:lnTo>
                  <a:lnTo>
                    <a:pt x="118" y="45"/>
                  </a:lnTo>
                  <a:lnTo>
                    <a:pt x="123" y="46"/>
                  </a:lnTo>
                  <a:lnTo>
                    <a:pt x="127" y="49"/>
                  </a:lnTo>
                  <a:lnTo>
                    <a:pt x="132" y="52"/>
                  </a:lnTo>
                  <a:lnTo>
                    <a:pt x="135" y="57"/>
                  </a:lnTo>
                  <a:lnTo>
                    <a:pt x="135" y="61"/>
                  </a:lnTo>
                  <a:lnTo>
                    <a:pt x="138" y="66"/>
                  </a:lnTo>
                  <a:lnTo>
                    <a:pt x="141" y="70"/>
                  </a:lnTo>
                  <a:lnTo>
                    <a:pt x="141" y="75"/>
                  </a:lnTo>
                  <a:lnTo>
                    <a:pt x="139" y="76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129"/>
            <p:cNvSpPr>
              <a:spLocks/>
            </p:cNvSpPr>
            <p:nvPr/>
          </p:nvSpPr>
          <p:spPr bwMode="auto">
            <a:xfrm>
              <a:off x="5242" y="1682"/>
              <a:ext cx="53" cy="122"/>
            </a:xfrm>
            <a:custGeom>
              <a:avLst/>
              <a:gdLst>
                <a:gd name="T0" fmla="*/ 21 w 43"/>
                <a:gd name="T1" fmla="*/ 5 h 99"/>
                <a:gd name="T2" fmla="*/ 14 w 43"/>
                <a:gd name="T3" fmla="*/ 0 h 99"/>
                <a:gd name="T4" fmla="*/ 6 w 43"/>
                <a:gd name="T5" fmla="*/ 0 h 99"/>
                <a:gd name="T6" fmla="*/ 1 w 43"/>
                <a:gd name="T7" fmla="*/ 7 h 99"/>
                <a:gd name="T8" fmla="*/ 2 w 43"/>
                <a:gd name="T9" fmla="*/ 15 h 99"/>
                <a:gd name="T10" fmla="*/ 9 w 43"/>
                <a:gd name="T11" fmla="*/ 22 h 99"/>
                <a:gd name="T12" fmla="*/ 10 w 43"/>
                <a:gd name="T13" fmla="*/ 31 h 99"/>
                <a:gd name="T14" fmla="*/ 10 w 43"/>
                <a:gd name="T15" fmla="*/ 41 h 99"/>
                <a:gd name="T16" fmla="*/ 10 w 43"/>
                <a:gd name="T17" fmla="*/ 51 h 99"/>
                <a:gd name="T18" fmla="*/ 9 w 43"/>
                <a:gd name="T19" fmla="*/ 60 h 99"/>
                <a:gd name="T20" fmla="*/ 6 w 43"/>
                <a:gd name="T21" fmla="*/ 70 h 99"/>
                <a:gd name="T22" fmla="*/ 6 w 43"/>
                <a:gd name="T23" fmla="*/ 79 h 99"/>
                <a:gd name="T24" fmla="*/ 6 w 43"/>
                <a:gd name="T25" fmla="*/ 89 h 99"/>
                <a:gd name="T26" fmla="*/ 7 w 43"/>
                <a:gd name="T27" fmla="*/ 97 h 99"/>
                <a:gd name="T28" fmla="*/ 12 w 43"/>
                <a:gd name="T29" fmla="*/ 106 h 99"/>
                <a:gd name="T30" fmla="*/ 20 w 43"/>
                <a:gd name="T31" fmla="*/ 113 h 99"/>
                <a:gd name="T32" fmla="*/ 27 w 43"/>
                <a:gd name="T33" fmla="*/ 118 h 99"/>
                <a:gd name="T34" fmla="*/ 35 w 43"/>
                <a:gd name="T35" fmla="*/ 121 h 99"/>
                <a:gd name="T36" fmla="*/ 42 w 43"/>
                <a:gd name="T37" fmla="*/ 121 h 99"/>
                <a:gd name="T38" fmla="*/ 49 w 43"/>
                <a:gd name="T39" fmla="*/ 120 h 99"/>
                <a:gd name="T40" fmla="*/ 52 w 43"/>
                <a:gd name="T41" fmla="*/ 112 h 99"/>
                <a:gd name="T42" fmla="*/ 49 w 43"/>
                <a:gd name="T43" fmla="*/ 105 h 99"/>
                <a:gd name="T44" fmla="*/ 42 w 43"/>
                <a:gd name="T45" fmla="*/ 104 h 99"/>
                <a:gd name="T46" fmla="*/ 35 w 43"/>
                <a:gd name="T47" fmla="*/ 100 h 99"/>
                <a:gd name="T48" fmla="*/ 28 w 43"/>
                <a:gd name="T49" fmla="*/ 92 h 99"/>
                <a:gd name="T50" fmla="*/ 26 w 43"/>
                <a:gd name="T51" fmla="*/ 85 h 99"/>
                <a:gd name="T52" fmla="*/ 26 w 43"/>
                <a:gd name="T53" fmla="*/ 78 h 99"/>
                <a:gd name="T54" fmla="*/ 26 w 43"/>
                <a:gd name="T55" fmla="*/ 70 h 99"/>
                <a:gd name="T56" fmla="*/ 26 w 43"/>
                <a:gd name="T57" fmla="*/ 62 h 99"/>
                <a:gd name="T58" fmla="*/ 26 w 43"/>
                <a:gd name="T59" fmla="*/ 53 h 99"/>
                <a:gd name="T60" fmla="*/ 26 w 43"/>
                <a:gd name="T61" fmla="*/ 44 h 99"/>
                <a:gd name="T62" fmla="*/ 26 w 43"/>
                <a:gd name="T63" fmla="*/ 36 h 99"/>
                <a:gd name="T64" fmla="*/ 27 w 43"/>
                <a:gd name="T65" fmla="*/ 27 h 99"/>
                <a:gd name="T66" fmla="*/ 28 w 43"/>
                <a:gd name="T67" fmla="*/ 17 h 99"/>
                <a:gd name="T68" fmla="*/ 26 w 43"/>
                <a:gd name="T69" fmla="*/ 10 h 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99"/>
                <a:gd name="T107" fmla="*/ 43 w 43"/>
                <a:gd name="T108" fmla="*/ 99 h 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99">
                  <a:moveTo>
                    <a:pt x="20" y="6"/>
                  </a:moveTo>
                  <a:lnTo>
                    <a:pt x="17" y="4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7" y="18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8" y="33"/>
                  </a:lnTo>
                  <a:lnTo>
                    <a:pt x="8" y="37"/>
                  </a:lnTo>
                  <a:lnTo>
                    <a:pt x="8" y="41"/>
                  </a:lnTo>
                  <a:lnTo>
                    <a:pt x="7" y="45"/>
                  </a:lnTo>
                  <a:lnTo>
                    <a:pt x="7" y="49"/>
                  </a:lnTo>
                  <a:lnTo>
                    <a:pt x="6" y="53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5" y="64"/>
                  </a:lnTo>
                  <a:lnTo>
                    <a:pt x="5" y="69"/>
                  </a:lnTo>
                  <a:lnTo>
                    <a:pt x="5" y="72"/>
                  </a:lnTo>
                  <a:lnTo>
                    <a:pt x="5" y="76"/>
                  </a:lnTo>
                  <a:lnTo>
                    <a:pt x="6" y="79"/>
                  </a:lnTo>
                  <a:lnTo>
                    <a:pt x="8" y="82"/>
                  </a:lnTo>
                  <a:lnTo>
                    <a:pt x="10" y="86"/>
                  </a:lnTo>
                  <a:lnTo>
                    <a:pt x="12" y="89"/>
                  </a:lnTo>
                  <a:lnTo>
                    <a:pt x="16" y="92"/>
                  </a:lnTo>
                  <a:lnTo>
                    <a:pt x="19" y="94"/>
                  </a:lnTo>
                  <a:lnTo>
                    <a:pt x="22" y="96"/>
                  </a:lnTo>
                  <a:lnTo>
                    <a:pt x="25" y="97"/>
                  </a:lnTo>
                  <a:lnTo>
                    <a:pt x="28" y="98"/>
                  </a:lnTo>
                  <a:lnTo>
                    <a:pt x="31" y="98"/>
                  </a:lnTo>
                  <a:lnTo>
                    <a:pt x="34" y="98"/>
                  </a:lnTo>
                  <a:lnTo>
                    <a:pt x="37" y="98"/>
                  </a:lnTo>
                  <a:lnTo>
                    <a:pt x="40" y="97"/>
                  </a:lnTo>
                  <a:lnTo>
                    <a:pt x="42" y="94"/>
                  </a:lnTo>
                  <a:lnTo>
                    <a:pt x="42" y="91"/>
                  </a:lnTo>
                  <a:lnTo>
                    <a:pt x="42" y="88"/>
                  </a:lnTo>
                  <a:lnTo>
                    <a:pt x="40" y="85"/>
                  </a:lnTo>
                  <a:lnTo>
                    <a:pt x="37" y="84"/>
                  </a:lnTo>
                  <a:lnTo>
                    <a:pt x="34" y="84"/>
                  </a:lnTo>
                  <a:lnTo>
                    <a:pt x="31" y="83"/>
                  </a:lnTo>
                  <a:lnTo>
                    <a:pt x="28" y="81"/>
                  </a:lnTo>
                  <a:lnTo>
                    <a:pt x="25" y="79"/>
                  </a:lnTo>
                  <a:lnTo>
                    <a:pt x="23" y="75"/>
                  </a:lnTo>
                  <a:lnTo>
                    <a:pt x="22" y="72"/>
                  </a:lnTo>
                  <a:lnTo>
                    <a:pt x="21" y="69"/>
                  </a:lnTo>
                  <a:lnTo>
                    <a:pt x="21" y="66"/>
                  </a:lnTo>
                  <a:lnTo>
                    <a:pt x="21" y="63"/>
                  </a:lnTo>
                  <a:lnTo>
                    <a:pt x="21" y="60"/>
                  </a:lnTo>
                  <a:lnTo>
                    <a:pt x="21" y="57"/>
                  </a:lnTo>
                  <a:lnTo>
                    <a:pt x="21" y="54"/>
                  </a:lnTo>
                  <a:lnTo>
                    <a:pt x="21" y="50"/>
                  </a:lnTo>
                  <a:lnTo>
                    <a:pt x="21" y="46"/>
                  </a:lnTo>
                  <a:lnTo>
                    <a:pt x="21" y="43"/>
                  </a:lnTo>
                  <a:lnTo>
                    <a:pt x="21" y="40"/>
                  </a:lnTo>
                  <a:lnTo>
                    <a:pt x="21" y="36"/>
                  </a:lnTo>
                  <a:lnTo>
                    <a:pt x="21" y="33"/>
                  </a:lnTo>
                  <a:lnTo>
                    <a:pt x="21" y="29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21" y="8"/>
                  </a:lnTo>
                  <a:lnTo>
                    <a:pt x="20" y="6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130"/>
            <p:cNvSpPr>
              <a:spLocks/>
            </p:cNvSpPr>
            <p:nvPr/>
          </p:nvSpPr>
          <p:spPr bwMode="auto">
            <a:xfrm>
              <a:off x="5023" y="1841"/>
              <a:ext cx="251" cy="145"/>
            </a:xfrm>
            <a:custGeom>
              <a:avLst/>
              <a:gdLst>
                <a:gd name="T0" fmla="*/ 188 w 204"/>
                <a:gd name="T1" fmla="*/ 27 h 118"/>
                <a:gd name="T2" fmla="*/ 171 w 204"/>
                <a:gd name="T3" fmla="*/ 26 h 118"/>
                <a:gd name="T4" fmla="*/ 159 w 204"/>
                <a:gd name="T5" fmla="*/ 9 h 118"/>
                <a:gd name="T6" fmla="*/ 144 w 204"/>
                <a:gd name="T7" fmla="*/ 0 h 118"/>
                <a:gd name="T8" fmla="*/ 127 w 204"/>
                <a:gd name="T9" fmla="*/ 0 h 118"/>
                <a:gd name="T10" fmla="*/ 112 w 204"/>
                <a:gd name="T11" fmla="*/ 16 h 118"/>
                <a:gd name="T12" fmla="*/ 100 w 204"/>
                <a:gd name="T13" fmla="*/ 31 h 118"/>
                <a:gd name="T14" fmla="*/ 85 w 204"/>
                <a:gd name="T15" fmla="*/ 45 h 118"/>
                <a:gd name="T16" fmla="*/ 78 w 204"/>
                <a:gd name="T17" fmla="*/ 63 h 118"/>
                <a:gd name="T18" fmla="*/ 92 w 204"/>
                <a:gd name="T19" fmla="*/ 68 h 118"/>
                <a:gd name="T20" fmla="*/ 108 w 204"/>
                <a:gd name="T21" fmla="*/ 66 h 118"/>
                <a:gd name="T22" fmla="*/ 125 w 204"/>
                <a:gd name="T23" fmla="*/ 55 h 118"/>
                <a:gd name="T24" fmla="*/ 141 w 204"/>
                <a:gd name="T25" fmla="*/ 52 h 118"/>
                <a:gd name="T26" fmla="*/ 148 w 204"/>
                <a:gd name="T27" fmla="*/ 64 h 118"/>
                <a:gd name="T28" fmla="*/ 144 w 204"/>
                <a:gd name="T29" fmla="*/ 81 h 118"/>
                <a:gd name="T30" fmla="*/ 127 w 204"/>
                <a:gd name="T31" fmla="*/ 90 h 118"/>
                <a:gd name="T32" fmla="*/ 108 w 204"/>
                <a:gd name="T33" fmla="*/ 104 h 118"/>
                <a:gd name="T34" fmla="*/ 90 w 204"/>
                <a:gd name="T35" fmla="*/ 114 h 118"/>
                <a:gd name="T36" fmla="*/ 82 w 204"/>
                <a:gd name="T37" fmla="*/ 101 h 118"/>
                <a:gd name="T38" fmla="*/ 75 w 204"/>
                <a:gd name="T39" fmla="*/ 88 h 118"/>
                <a:gd name="T40" fmla="*/ 59 w 204"/>
                <a:gd name="T41" fmla="*/ 85 h 118"/>
                <a:gd name="T42" fmla="*/ 42 w 204"/>
                <a:gd name="T43" fmla="*/ 90 h 118"/>
                <a:gd name="T44" fmla="*/ 31 w 204"/>
                <a:gd name="T45" fmla="*/ 104 h 118"/>
                <a:gd name="T46" fmla="*/ 15 w 204"/>
                <a:gd name="T47" fmla="*/ 119 h 118"/>
                <a:gd name="T48" fmla="*/ 1 w 204"/>
                <a:gd name="T49" fmla="*/ 133 h 118"/>
                <a:gd name="T50" fmla="*/ 7 w 204"/>
                <a:gd name="T51" fmla="*/ 144 h 118"/>
                <a:gd name="T52" fmla="*/ 23 w 204"/>
                <a:gd name="T53" fmla="*/ 144 h 118"/>
                <a:gd name="T54" fmla="*/ 41 w 204"/>
                <a:gd name="T55" fmla="*/ 140 h 118"/>
                <a:gd name="T56" fmla="*/ 57 w 204"/>
                <a:gd name="T57" fmla="*/ 134 h 118"/>
                <a:gd name="T58" fmla="*/ 74 w 204"/>
                <a:gd name="T59" fmla="*/ 136 h 118"/>
                <a:gd name="T60" fmla="*/ 92 w 204"/>
                <a:gd name="T61" fmla="*/ 138 h 118"/>
                <a:gd name="T62" fmla="*/ 112 w 204"/>
                <a:gd name="T63" fmla="*/ 138 h 118"/>
                <a:gd name="T64" fmla="*/ 129 w 204"/>
                <a:gd name="T65" fmla="*/ 133 h 118"/>
                <a:gd name="T66" fmla="*/ 145 w 204"/>
                <a:gd name="T67" fmla="*/ 119 h 118"/>
                <a:gd name="T68" fmla="*/ 162 w 204"/>
                <a:gd name="T69" fmla="*/ 103 h 118"/>
                <a:gd name="T70" fmla="*/ 181 w 204"/>
                <a:gd name="T71" fmla="*/ 82 h 118"/>
                <a:gd name="T72" fmla="*/ 197 w 204"/>
                <a:gd name="T73" fmla="*/ 70 h 118"/>
                <a:gd name="T74" fmla="*/ 215 w 204"/>
                <a:gd name="T75" fmla="*/ 63 h 118"/>
                <a:gd name="T76" fmla="*/ 234 w 204"/>
                <a:gd name="T77" fmla="*/ 53 h 118"/>
                <a:gd name="T78" fmla="*/ 250 w 204"/>
                <a:gd name="T79" fmla="*/ 41 h 118"/>
                <a:gd name="T80" fmla="*/ 240 w 204"/>
                <a:gd name="T81" fmla="*/ 29 h 118"/>
                <a:gd name="T82" fmla="*/ 221 w 204"/>
                <a:gd name="T83" fmla="*/ 27 h 118"/>
                <a:gd name="T84" fmla="*/ 204 w 204"/>
                <a:gd name="T85" fmla="*/ 34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4"/>
                <a:gd name="T130" fmla="*/ 0 h 118"/>
                <a:gd name="T131" fmla="*/ 204 w 204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4" h="118">
                  <a:moveTo>
                    <a:pt x="162" y="27"/>
                  </a:moveTo>
                  <a:lnTo>
                    <a:pt x="157" y="25"/>
                  </a:lnTo>
                  <a:lnTo>
                    <a:pt x="153" y="22"/>
                  </a:lnTo>
                  <a:lnTo>
                    <a:pt x="148" y="22"/>
                  </a:lnTo>
                  <a:lnTo>
                    <a:pt x="144" y="22"/>
                  </a:lnTo>
                  <a:lnTo>
                    <a:pt x="139" y="21"/>
                  </a:lnTo>
                  <a:lnTo>
                    <a:pt x="136" y="16"/>
                  </a:lnTo>
                  <a:lnTo>
                    <a:pt x="133" y="12"/>
                  </a:lnTo>
                  <a:lnTo>
                    <a:pt x="129" y="7"/>
                  </a:lnTo>
                  <a:lnTo>
                    <a:pt x="126" y="3"/>
                  </a:lnTo>
                  <a:lnTo>
                    <a:pt x="121" y="3"/>
                  </a:lnTo>
                  <a:lnTo>
                    <a:pt x="117" y="0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94" y="9"/>
                  </a:lnTo>
                  <a:lnTo>
                    <a:pt x="91" y="13"/>
                  </a:lnTo>
                  <a:lnTo>
                    <a:pt x="88" y="18"/>
                  </a:lnTo>
                  <a:lnTo>
                    <a:pt x="85" y="22"/>
                  </a:lnTo>
                  <a:lnTo>
                    <a:pt x="81" y="25"/>
                  </a:lnTo>
                  <a:lnTo>
                    <a:pt x="78" y="30"/>
                  </a:lnTo>
                  <a:lnTo>
                    <a:pt x="73" y="33"/>
                  </a:lnTo>
                  <a:lnTo>
                    <a:pt x="69" y="37"/>
                  </a:lnTo>
                  <a:lnTo>
                    <a:pt x="66" y="42"/>
                  </a:lnTo>
                  <a:lnTo>
                    <a:pt x="63" y="46"/>
                  </a:lnTo>
                  <a:lnTo>
                    <a:pt x="63" y="51"/>
                  </a:lnTo>
                  <a:lnTo>
                    <a:pt x="66" y="55"/>
                  </a:lnTo>
                  <a:lnTo>
                    <a:pt x="70" y="55"/>
                  </a:lnTo>
                  <a:lnTo>
                    <a:pt x="75" y="55"/>
                  </a:lnTo>
                  <a:lnTo>
                    <a:pt x="79" y="55"/>
                  </a:lnTo>
                  <a:lnTo>
                    <a:pt x="84" y="55"/>
                  </a:lnTo>
                  <a:lnTo>
                    <a:pt x="88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45"/>
                  </a:lnTo>
                  <a:lnTo>
                    <a:pt x="106" y="42"/>
                  </a:lnTo>
                  <a:lnTo>
                    <a:pt x="111" y="42"/>
                  </a:lnTo>
                  <a:lnTo>
                    <a:pt x="115" y="42"/>
                  </a:lnTo>
                  <a:lnTo>
                    <a:pt x="120" y="43"/>
                  </a:lnTo>
                  <a:lnTo>
                    <a:pt x="120" y="48"/>
                  </a:lnTo>
                  <a:lnTo>
                    <a:pt x="120" y="52"/>
                  </a:lnTo>
                  <a:lnTo>
                    <a:pt x="120" y="57"/>
                  </a:lnTo>
                  <a:lnTo>
                    <a:pt x="120" y="61"/>
                  </a:lnTo>
                  <a:lnTo>
                    <a:pt x="117" y="66"/>
                  </a:lnTo>
                  <a:lnTo>
                    <a:pt x="112" y="69"/>
                  </a:lnTo>
                  <a:lnTo>
                    <a:pt x="108" y="72"/>
                  </a:lnTo>
                  <a:lnTo>
                    <a:pt x="103" y="73"/>
                  </a:lnTo>
                  <a:lnTo>
                    <a:pt x="97" y="78"/>
                  </a:lnTo>
                  <a:lnTo>
                    <a:pt x="93" y="82"/>
                  </a:lnTo>
                  <a:lnTo>
                    <a:pt x="88" y="85"/>
                  </a:lnTo>
                  <a:lnTo>
                    <a:pt x="82" y="91"/>
                  </a:lnTo>
                  <a:lnTo>
                    <a:pt x="78" y="93"/>
                  </a:lnTo>
                  <a:lnTo>
                    <a:pt x="73" y="93"/>
                  </a:lnTo>
                  <a:lnTo>
                    <a:pt x="69" y="91"/>
                  </a:lnTo>
                  <a:lnTo>
                    <a:pt x="67" y="87"/>
                  </a:lnTo>
                  <a:lnTo>
                    <a:pt x="67" y="82"/>
                  </a:lnTo>
                  <a:lnTo>
                    <a:pt x="67" y="78"/>
                  </a:lnTo>
                  <a:lnTo>
                    <a:pt x="66" y="73"/>
                  </a:lnTo>
                  <a:lnTo>
                    <a:pt x="61" y="72"/>
                  </a:lnTo>
                  <a:lnTo>
                    <a:pt x="57" y="69"/>
                  </a:lnTo>
                  <a:lnTo>
                    <a:pt x="52" y="69"/>
                  </a:lnTo>
                  <a:lnTo>
                    <a:pt x="48" y="69"/>
                  </a:lnTo>
                  <a:lnTo>
                    <a:pt x="43" y="69"/>
                  </a:lnTo>
                  <a:lnTo>
                    <a:pt x="39" y="70"/>
                  </a:lnTo>
                  <a:lnTo>
                    <a:pt x="34" y="73"/>
                  </a:lnTo>
                  <a:lnTo>
                    <a:pt x="31" y="78"/>
                  </a:lnTo>
                  <a:lnTo>
                    <a:pt x="27" y="81"/>
                  </a:lnTo>
                  <a:lnTo>
                    <a:pt x="25" y="85"/>
                  </a:lnTo>
                  <a:lnTo>
                    <a:pt x="21" y="88"/>
                  </a:lnTo>
                  <a:lnTo>
                    <a:pt x="16" y="93"/>
                  </a:lnTo>
                  <a:lnTo>
                    <a:pt x="12" y="97"/>
                  </a:lnTo>
                  <a:lnTo>
                    <a:pt x="7" y="100"/>
                  </a:lnTo>
                  <a:lnTo>
                    <a:pt x="3" y="103"/>
                  </a:lnTo>
                  <a:lnTo>
                    <a:pt x="1" y="108"/>
                  </a:lnTo>
                  <a:lnTo>
                    <a:pt x="0" y="112"/>
                  </a:lnTo>
                  <a:lnTo>
                    <a:pt x="1" y="117"/>
                  </a:lnTo>
                  <a:lnTo>
                    <a:pt x="6" y="117"/>
                  </a:lnTo>
                  <a:lnTo>
                    <a:pt x="10" y="117"/>
                  </a:lnTo>
                  <a:lnTo>
                    <a:pt x="15" y="117"/>
                  </a:lnTo>
                  <a:lnTo>
                    <a:pt x="19" y="117"/>
                  </a:lnTo>
                  <a:lnTo>
                    <a:pt x="24" y="117"/>
                  </a:lnTo>
                  <a:lnTo>
                    <a:pt x="28" y="115"/>
                  </a:lnTo>
                  <a:lnTo>
                    <a:pt x="33" y="114"/>
                  </a:lnTo>
                  <a:lnTo>
                    <a:pt x="37" y="112"/>
                  </a:lnTo>
                  <a:lnTo>
                    <a:pt x="42" y="111"/>
                  </a:lnTo>
                  <a:lnTo>
                    <a:pt x="46" y="109"/>
                  </a:lnTo>
                  <a:lnTo>
                    <a:pt x="51" y="109"/>
                  </a:lnTo>
                  <a:lnTo>
                    <a:pt x="55" y="109"/>
                  </a:lnTo>
                  <a:lnTo>
                    <a:pt x="60" y="111"/>
                  </a:lnTo>
                  <a:lnTo>
                    <a:pt x="66" y="111"/>
                  </a:lnTo>
                  <a:lnTo>
                    <a:pt x="70" y="112"/>
                  </a:lnTo>
                  <a:lnTo>
                    <a:pt x="75" y="112"/>
                  </a:lnTo>
                  <a:lnTo>
                    <a:pt x="81" y="112"/>
                  </a:lnTo>
                  <a:lnTo>
                    <a:pt x="87" y="112"/>
                  </a:lnTo>
                  <a:lnTo>
                    <a:pt x="91" y="112"/>
                  </a:lnTo>
                  <a:lnTo>
                    <a:pt x="96" y="111"/>
                  </a:lnTo>
                  <a:lnTo>
                    <a:pt x="100" y="109"/>
                  </a:lnTo>
                  <a:lnTo>
                    <a:pt x="105" y="108"/>
                  </a:lnTo>
                  <a:lnTo>
                    <a:pt x="109" y="105"/>
                  </a:lnTo>
                  <a:lnTo>
                    <a:pt x="114" y="102"/>
                  </a:lnTo>
                  <a:lnTo>
                    <a:pt x="118" y="97"/>
                  </a:lnTo>
                  <a:lnTo>
                    <a:pt x="123" y="93"/>
                  </a:lnTo>
                  <a:lnTo>
                    <a:pt x="127" y="88"/>
                  </a:lnTo>
                  <a:lnTo>
                    <a:pt x="132" y="84"/>
                  </a:lnTo>
                  <a:lnTo>
                    <a:pt x="138" y="78"/>
                  </a:lnTo>
                  <a:lnTo>
                    <a:pt x="142" y="72"/>
                  </a:lnTo>
                  <a:lnTo>
                    <a:pt x="147" y="67"/>
                  </a:lnTo>
                  <a:lnTo>
                    <a:pt x="151" y="64"/>
                  </a:lnTo>
                  <a:lnTo>
                    <a:pt x="156" y="60"/>
                  </a:lnTo>
                  <a:lnTo>
                    <a:pt x="160" y="57"/>
                  </a:lnTo>
                  <a:lnTo>
                    <a:pt x="166" y="55"/>
                  </a:lnTo>
                  <a:lnTo>
                    <a:pt x="171" y="52"/>
                  </a:lnTo>
                  <a:lnTo>
                    <a:pt x="175" y="51"/>
                  </a:lnTo>
                  <a:lnTo>
                    <a:pt x="180" y="48"/>
                  </a:lnTo>
                  <a:lnTo>
                    <a:pt x="184" y="46"/>
                  </a:lnTo>
                  <a:lnTo>
                    <a:pt x="190" y="43"/>
                  </a:lnTo>
                  <a:lnTo>
                    <a:pt x="195" y="42"/>
                  </a:lnTo>
                  <a:lnTo>
                    <a:pt x="199" y="37"/>
                  </a:lnTo>
                  <a:lnTo>
                    <a:pt x="203" y="33"/>
                  </a:lnTo>
                  <a:lnTo>
                    <a:pt x="203" y="28"/>
                  </a:lnTo>
                  <a:lnTo>
                    <a:pt x="199" y="24"/>
                  </a:lnTo>
                  <a:lnTo>
                    <a:pt x="195" y="24"/>
                  </a:lnTo>
                  <a:lnTo>
                    <a:pt x="189" y="22"/>
                  </a:lnTo>
                  <a:lnTo>
                    <a:pt x="184" y="22"/>
                  </a:lnTo>
                  <a:lnTo>
                    <a:pt x="180" y="22"/>
                  </a:lnTo>
                  <a:lnTo>
                    <a:pt x="175" y="24"/>
                  </a:lnTo>
                  <a:lnTo>
                    <a:pt x="171" y="25"/>
                  </a:lnTo>
                  <a:lnTo>
                    <a:pt x="166" y="28"/>
                  </a:lnTo>
                  <a:lnTo>
                    <a:pt x="162" y="28"/>
                  </a:lnTo>
                  <a:lnTo>
                    <a:pt x="162" y="27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131"/>
            <p:cNvSpPr>
              <a:spLocks/>
            </p:cNvSpPr>
            <p:nvPr/>
          </p:nvSpPr>
          <p:spPr bwMode="auto">
            <a:xfrm>
              <a:off x="4522" y="1996"/>
              <a:ext cx="523" cy="192"/>
            </a:xfrm>
            <a:custGeom>
              <a:avLst/>
              <a:gdLst>
                <a:gd name="T0" fmla="*/ 487 w 425"/>
                <a:gd name="T1" fmla="*/ 38 h 156"/>
                <a:gd name="T2" fmla="*/ 491 w 425"/>
                <a:gd name="T3" fmla="*/ 16 h 156"/>
                <a:gd name="T4" fmla="*/ 480 w 425"/>
                <a:gd name="T5" fmla="*/ 0 h 156"/>
                <a:gd name="T6" fmla="*/ 458 w 425"/>
                <a:gd name="T7" fmla="*/ 1 h 156"/>
                <a:gd name="T8" fmla="*/ 434 w 425"/>
                <a:gd name="T9" fmla="*/ 18 h 156"/>
                <a:gd name="T10" fmla="*/ 412 w 425"/>
                <a:gd name="T11" fmla="*/ 33 h 156"/>
                <a:gd name="T12" fmla="*/ 388 w 425"/>
                <a:gd name="T13" fmla="*/ 38 h 156"/>
                <a:gd name="T14" fmla="*/ 358 w 425"/>
                <a:gd name="T15" fmla="*/ 53 h 156"/>
                <a:gd name="T16" fmla="*/ 332 w 425"/>
                <a:gd name="T17" fmla="*/ 63 h 156"/>
                <a:gd name="T18" fmla="*/ 309 w 425"/>
                <a:gd name="T19" fmla="*/ 66 h 156"/>
                <a:gd name="T20" fmla="*/ 284 w 425"/>
                <a:gd name="T21" fmla="*/ 70 h 156"/>
                <a:gd name="T22" fmla="*/ 279 w 425"/>
                <a:gd name="T23" fmla="*/ 94 h 156"/>
                <a:gd name="T24" fmla="*/ 256 w 425"/>
                <a:gd name="T25" fmla="*/ 100 h 156"/>
                <a:gd name="T26" fmla="*/ 233 w 425"/>
                <a:gd name="T27" fmla="*/ 108 h 156"/>
                <a:gd name="T28" fmla="*/ 201 w 425"/>
                <a:gd name="T29" fmla="*/ 123 h 156"/>
                <a:gd name="T30" fmla="*/ 201 w 425"/>
                <a:gd name="T31" fmla="*/ 103 h 156"/>
                <a:gd name="T32" fmla="*/ 193 w 425"/>
                <a:gd name="T33" fmla="*/ 92 h 156"/>
                <a:gd name="T34" fmla="*/ 167 w 425"/>
                <a:gd name="T35" fmla="*/ 90 h 156"/>
                <a:gd name="T36" fmla="*/ 142 w 425"/>
                <a:gd name="T37" fmla="*/ 96 h 156"/>
                <a:gd name="T38" fmla="*/ 118 w 425"/>
                <a:gd name="T39" fmla="*/ 101 h 156"/>
                <a:gd name="T40" fmla="*/ 92 w 425"/>
                <a:gd name="T41" fmla="*/ 101 h 156"/>
                <a:gd name="T42" fmla="*/ 68 w 425"/>
                <a:gd name="T43" fmla="*/ 101 h 156"/>
                <a:gd name="T44" fmla="*/ 44 w 425"/>
                <a:gd name="T45" fmla="*/ 101 h 156"/>
                <a:gd name="T46" fmla="*/ 22 w 425"/>
                <a:gd name="T47" fmla="*/ 101 h 156"/>
                <a:gd name="T48" fmla="*/ 0 w 425"/>
                <a:gd name="T49" fmla="*/ 105 h 156"/>
                <a:gd name="T50" fmla="*/ 11 w 425"/>
                <a:gd name="T51" fmla="*/ 122 h 156"/>
                <a:gd name="T52" fmla="*/ 38 w 425"/>
                <a:gd name="T53" fmla="*/ 130 h 156"/>
                <a:gd name="T54" fmla="*/ 59 w 425"/>
                <a:gd name="T55" fmla="*/ 144 h 156"/>
                <a:gd name="T56" fmla="*/ 85 w 425"/>
                <a:gd name="T57" fmla="*/ 145 h 156"/>
                <a:gd name="T58" fmla="*/ 116 w 425"/>
                <a:gd name="T59" fmla="*/ 145 h 156"/>
                <a:gd name="T60" fmla="*/ 142 w 425"/>
                <a:gd name="T61" fmla="*/ 145 h 156"/>
                <a:gd name="T62" fmla="*/ 166 w 425"/>
                <a:gd name="T63" fmla="*/ 148 h 156"/>
                <a:gd name="T64" fmla="*/ 188 w 425"/>
                <a:gd name="T65" fmla="*/ 160 h 156"/>
                <a:gd name="T66" fmla="*/ 167 w 425"/>
                <a:gd name="T67" fmla="*/ 174 h 156"/>
                <a:gd name="T68" fmla="*/ 145 w 425"/>
                <a:gd name="T69" fmla="*/ 175 h 156"/>
                <a:gd name="T70" fmla="*/ 134 w 425"/>
                <a:gd name="T71" fmla="*/ 186 h 156"/>
                <a:gd name="T72" fmla="*/ 156 w 425"/>
                <a:gd name="T73" fmla="*/ 191 h 156"/>
                <a:gd name="T74" fmla="*/ 181 w 425"/>
                <a:gd name="T75" fmla="*/ 185 h 156"/>
                <a:gd name="T76" fmla="*/ 204 w 425"/>
                <a:gd name="T77" fmla="*/ 178 h 156"/>
                <a:gd name="T78" fmla="*/ 219 w 425"/>
                <a:gd name="T79" fmla="*/ 160 h 156"/>
                <a:gd name="T80" fmla="*/ 241 w 425"/>
                <a:gd name="T81" fmla="*/ 144 h 156"/>
                <a:gd name="T82" fmla="*/ 268 w 425"/>
                <a:gd name="T83" fmla="*/ 140 h 156"/>
                <a:gd name="T84" fmla="*/ 290 w 425"/>
                <a:gd name="T85" fmla="*/ 140 h 156"/>
                <a:gd name="T86" fmla="*/ 316 w 425"/>
                <a:gd name="T87" fmla="*/ 129 h 156"/>
                <a:gd name="T88" fmla="*/ 338 w 425"/>
                <a:gd name="T89" fmla="*/ 114 h 156"/>
                <a:gd name="T90" fmla="*/ 364 w 425"/>
                <a:gd name="T91" fmla="*/ 103 h 156"/>
                <a:gd name="T92" fmla="*/ 386 w 425"/>
                <a:gd name="T93" fmla="*/ 103 h 156"/>
                <a:gd name="T94" fmla="*/ 409 w 425"/>
                <a:gd name="T95" fmla="*/ 100 h 156"/>
                <a:gd name="T96" fmla="*/ 432 w 425"/>
                <a:gd name="T97" fmla="*/ 81 h 156"/>
                <a:gd name="T98" fmla="*/ 454 w 425"/>
                <a:gd name="T99" fmla="*/ 68 h 156"/>
                <a:gd name="T100" fmla="*/ 479 w 425"/>
                <a:gd name="T101" fmla="*/ 71 h 156"/>
                <a:gd name="T102" fmla="*/ 501 w 425"/>
                <a:gd name="T103" fmla="*/ 79 h 156"/>
                <a:gd name="T104" fmla="*/ 522 w 425"/>
                <a:gd name="T105" fmla="*/ 74 h 156"/>
                <a:gd name="T106" fmla="*/ 506 w 425"/>
                <a:gd name="T107" fmla="*/ 60 h 156"/>
                <a:gd name="T108" fmla="*/ 493 w 425"/>
                <a:gd name="T109" fmla="*/ 55 h 1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5"/>
                <a:gd name="T166" fmla="*/ 0 h 156"/>
                <a:gd name="T167" fmla="*/ 425 w 425"/>
                <a:gd name="T168" fmla="*/ 156 h 1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5" h="156">
                  <a:moveTo>
                    <a:pt x="401" y="45"/>
                  </a:moveTo>
                  <a:lnTo>
                    <a:pt x="399" y="40"/>
                  </a:lnTo>
                  <a:lnTo>
                    <a:pt x="396" y="36"/>
                  </a:lnTo>
                  <a:lnTo>
                    <a:pt x="396" y="31"/>
                  </a:lnTo>
                  <a:lnTo>
                    <a:pt x="396" y="27"/>
                  </a:lnTo>
                  <a:lnTo>
                    <a:pt x="396" y="22"/>
                  </a:lnTo>
                  <a:lnTo>
                    <a:pt x="398" y="18"/>
                  </a:lnTo>
                  <a:lnTo>
                    <a:pt x="399" y="13"/>
                  </a:lnTo>
                  <a:lnTo>
                    <a:pt x="399" y="9"/>
                  </a:lnTo>
                  <a:lnTo>
                    <a:pt x="399" y="4"/>
                  </a:lnTo>
                  <a:lnTo>
                    <a:pt x="395" y="0"/>
                  </a:lnTo>
                  <a:lnTo>
                    <a:pt x="390" y="0"/>
                  </a:lnTo>
                  <a:lnTo>
                    <a:pt x="386" y="0"/>
                  </a:lnTo>
                  <a:lnTo>
                    <a:pt x="381" y="0"/>
                  </a:lnTo>
                  <a:lnTo>
                    <a:pt x="377" y="0"/>
                  </a:lnTo>
                  <a:lnTo>
                    <a:pt x="372" y="1"/>
                  </a:lnTo>
                  <a:lnTo>
                    <a:pt x="368" y="3"/>
                  </a:lnTo>
                  <a:lnTo>
                    <a:pt x="363" y="6"/>
                  </a:lnTo>
                  <a:lnTo>
                    <a:pt x="357" y="10"/>
                  </a:lnTo>
                  <a:lnTo>
                    <a:pt x="353" y="15"/>
                  </a:lnTo>
                  <a:lnTo>
                    <a:pt x="348" y="16"/>
                  </a:lnTo>
                  <a:lnTo>
                    <a:pt x="344" y="19"/>
                  </a:lnTo>
                  <a:lnTo>
                    <a:pt x="339" y="22"/>
                  </a:lnTo>
                  <a:lnTo>
                    <a:pt x="335" y="27"/>
                  </a:lnTo>
                  <a:lnTo>
                    <a:pt x="330" y="28"/>
                  </a:lnTo>
                  <a:lnTo>
                    <a:pt x="326" y="31"/>
                  </a:lnTo>
                  <a:lnTo>
                    <a:pt x="320" y="31"/>
                  </a:lnTo>
                  <a:lnTo>
                    <a:pt x="315" y="31"/>
                  </a:lnTo>
                  <a:lnTo>
                    <a:pt x="308" y="34"/>
                  </a:lnTo>
                  <a:lnTo>
                    <a:pt x="300" y="37"/>
                  </a:lnTo>
                  <a:lnTo>
                    <a:pt x="296" y="40"/>
                  </a:lnTo>
                  <a:lnTo>
                    <a:pt x="291" y="43"/>
                  </a:lnTo>
                  <a:lnTo>
                    <a:pt x="284" y="46"/>
                  </a:lnTo>
                  <a:lnTo>
                    <a:pt x="279" y="49"/>
                  </a:lnTo>
                  <a:lnTo>
                    <a:pt x="275" y="51"/>
                  </a:lnTo>
                  <a:lnTo>
                    <a:pt x="270" y="51"/>
                  </a:lnTo>
                  <a:lnTo>
                    <a:pt x="266" y="52"/>
                  </a:lnTo>
                  <a:lnTo>
                    <a:pt x="260" y="52"/>
                  </a:lnTo>
                  <a:lnTo>
                    <a:pt x="255" y="54"/>
                  </a:lnTo>
                  <a:lnTo>
                    <a:pt x="251" y="54"/>
                  </a:lnTo>
                  <a:lnTo>
                    <a:pt x="246" y="54"/>
                  </a:lnTo>
                  <a:lnTo>
                    <a:pt x="242" y="54"/>
                  </a:lnTo>
                  <a:lnTo>
                    <a:pt x="236" y="55"/>
                  </a:lnTo>
                  <a:lnTo>
                    <a:pt x="231" y="57"/>
                  </a:lnTo>
                  <a:lnTo>
                    <a:pt x="227" y="63"/>
                  </a:lnTo>
                  <a:lnTo>
                    <a:pt x="227" y="67"/>
                  </a:lnTo>
                  <a:lnTo>
                    <a:pt x="227" y="72"/>
                  </a:lnTo>
                  <a:lnTo>
                    <a:pt x="227" y="76"/>
                  </a:lnTo>
                  <a:lnTo>
                    <a:pt x="222" y="79"/>
                  </a:lnTo>
                  <a:lnTo>
                    <a:pt x="218" y="81"/>
                  </a:lnTo>
                  <a:lnTo>
                    <a:pt x="213" y="81"/>
                  </a:lnTo>
                  <a:lnTo>
                    <a:pt x="208" y="81"/>
                  </a:lnTo>
                  <a:lnTo>
                    <a:pt x="204" y="81"/>
                  </a:lnTo>
                  <a:lnTo>
                    <a:pt x="198" y="82"/>
                  </a:lnTo>
                  <a:lnTo>
                    <a:pt x="193" y="85"/>
                  </a:lnTo>
                  <a:lnTo>
                    <a:pt x="189" y="88"/>
                  </a:lnTo>
                  <a:lnTo>
                    <a:pt x="183" y="91"/>
                  </a:lnTo>
                  <a:lnTo>
                    <a:pt x="175" y="96"/>
                  </a:lnTo>
                  <a:lnTo>
                    <a:pt x="168" y="99"/>
                  </a:lnTo>
                  <a:lnTo>
                    <a:pt x="163" y="100"/>
                  </a:lnTo>
                  <a:lnTo>
                    <a:pt x="160" y="96"/>
                  </a:lnTo>
                  <a:lnTo>
                    <a:pt x="159" y="91"/>
                  </a:lnTo>
                  <a:lnTo>
                    <a:pt x="159" y="87"/>
                  </a:lnTo>
                  <a:lnTo>
                    <a:pt x="163" y="84"/>
                  </a:lnTo>
                  <a:lnTo>
                    <a:pt x="168" y="81"/>
                  </a:lnTo>
                  <a:lnTo>
                    <a:pt x="166" y="76"/>
                  </a:lnTo>
                  <a:lnTo>
                    <a:pt x="162" y="75"/>
                  </a:lnTo>
                  <a:lnTo>
                    <a:pt x="157" y="75"/>
                  </a:lnTo>
                  <a:lnTo>
                    <a:pt x="153" y="73"/>
                  </a:lnTo>
                  <a:lnTo>
                    <a:pt x="148" y="73"/>
                  </a:lnTo>
                  <a:lnTo>
                    <a:pt x="142" y="73"/>
                  </a:lnTo>
                  <a:lnTo>
                    <a:pt x="136" y="73"/>
                  </a:lnTo>
                  <a:lnTo>
                    <a:pt x="132" y="73"/>
                  </a:lnTo>
                  <a:lnTo>
                    <a:pt x="127" y="75"/>
                  </a:lnTo>
                  <a:lnTo>
                    <a:pt x="121" y="76"/>
                  </a:lnTo>
                  <a:lnTo>
                    <a:pt x="115" y="78"/>
                  </a:lnTo>
                  <a:lnTo>
                    <a:pt x="111" y="79"/>
                  </a:lnTo>
                  <a:lnTo>
                    <a:pt x="105" y="81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0" y="82"/>
                  </a:lnTo>
                  <a:lnTo>
                    <a:pt x="84" y="82"/>
                  </a:lnTo>
                  <a:lnTo>
                    <a:pt x="79" y="82"/>
                  </a:lnTo>
                  <a:lnTo>
                    <a:pt x="75" y="82"/>
                  </a:lnTo>
                  <a:lnTo>
                    <a:pt x="70" y="82"/>
                  </a:lnTo>
                  <a:lnTo>
                    <a:pt x="66" y="82"/>
                  </a:lnTo>
                  <a:lnTo>
                    <a:pt x="61" y="82"/>
                  </a:lnTo>
                  <a:lnTo>
                    <a:pt x="55" y="82"/>
                  </a:lnTo>
                  <a:lnTo>
                    <a:pt x="51" y="82"/>
                  </a:lnTo>
                  <a:lnTo>
                    <a:pt x="46" y="82"/>
                  </a:lnTo>
                  <a:lnTo>
                    <a:pt x="42" y="82"/>
                  </a:lnTo>
                  <a:lnTo>
                    <a:pt x="36" y="82"/>
                  </a:lnTo>
                  <a:lnTo>
                    <a:pt x="31" y="82"/>
                  </a:lnTo>
                  <a:lnTo>
                    <a:pt x="27" y="82"/>
                  </a:lnTo>
                  <a:lnTo>
                    <a:pt x="22" y="82"/>
                  </a:lnTo>
                  <a:lnTo>
                    <a:pt x="18" y="82"/>
                  </a:lnTo>
                  <a:lnTo>
                    <a:pt x="13" y="81"/>
                  </a:lnTo>
                  <a:lnTo>
                    <a:pt x="9" y="81"/>
                  </a:lnTo>
                  <a:lnTo>
                    <a:pt x="4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7"/>
                  </a:lnTo>
                  <a:lnTo>
                    <a:pt x="9" y="99"/>
                  </a:lnTo>
                  <a:lnTo>
                    <a:pt x="13" y="100"/>
                  </a:lnTo>
                  <a:lnTo>
                    <a:pt x="19" y="103"/>
                  </a:lnTo>
                  <a:lnTo>
                    <a:pt x="27" y="105"/>
                  </a:lnTo>
                  <a:lnTo>
                    <a:pt x="31" y="106"/>
                  </a:lnTo>
                  <a:lnTo>
                    <a:pt x="36" y="109"/>
                  </a:lnTo>
                  <a:lnTo>
                    <a:pt x="40" y="111"/>
                  </a:lnTo>
                  <a:lnTo>
                    <a:pt x="45" y="112"/>
                  </a:lnTo>
                  <a:lnTo>
                    <a:pt x="48" y="117"/>
                  </a:lnTo>
                  <a:lnTo>
                    <a:pt x="52" y="118"/>
                  </a:lnTo>
                  <a:lnTo>
                    <a:pt x="58" y="118"/>
                  </a:lnTo>
                  <a:lnTo>
                    <a:pt x="64" y="118"/>
                  </a:lnTo>
                  <a:lnTo>
                    <a:pt x="69" y="118"/>
                  </a:lnTo>
                  <a:lnTo>
                    <a:pt x="75" y="118"/>
                  </a:lnTo>
                  <a:lnTo>
                    <a:pt x="79" y="118"/>
                  </a:lnTo>
                  <a:lnTo>
                    <a:pt x="87" y="118"/>
                  </a:lnTo>
                  <a:lnTo>
                    <a:pt x="94" y="118"/>
                  </a:lnTo>
                  <a:lnTo>
                    <a:pt x="100" y="118"/>
                  </a:lnTo>
                  <a:lnTo>
                    <a:pt x="105" y="118"/>
                  </a:lnTo>
                  <a:lnTo>
                    <a:pt x="109" y="118"/>
                  </a:lnTo>
                  <a:lnTo>
                    <a:pt x="115" y="118"/>
                  </a:lnTo>
                  <a:lnTo>
                    <a:pt x="120" y="118"/>
                  </a:lnTo>
                  <a:lnTo>
                    <a:pt x="124" y="118"/>
                  </a:lnTo>
                  <a:lnTo>
                    <a:pt x="130" y="118"/>
                  </a:lnTo>
                  <a:lnTo>
                    <a:pt x="135" y="120"/>
                  </a:lnTo>
                  <a:lnTo>
                    <a:pt x="141" y="121"/>
                  </a:lnTo>
                  <a:lnTo>
                    <a:pt x="148" y="123"/>
                  </a:lnTo>
                  <a:lnTo>
                    <a:pt x="153" y="126"/>
                  </a:lnTo>
                  <a:lnTo>
                    <a:pt x="153" y="130"/>
                  </a:lnTo>
                  <a:lnTo>
                    <a:pt x="153" y="135"/>
                  </a:lnTo>
                  <a:lnTo>
                    <a:pt x="147" y="139"/>
                  </a:lnTo>
                  <a:lnTo>
                    <a:pt x="142" y="141"/>
                  </a:lnTo>
                  <a:lnTo>
                    <a:pt x="136" y="141"/>
                  </a:lnTo>
                  <a:lnTo>
                    <a:pt x="132" y="142"/>
                  </a:lnTo>
                  <a:lnTo>
                    <a:pt x="127" y="142"/>
                  </a:lnTo>
                  <a:lnTo>
                    <a:pt x="123" y="142"/>
                  </a:lnTo>
                  <a:lnTo>
                    <a:pt x="118" y="142"/>
                  </a:lnTo>
                  <a:lnTo>
                    <a:pt x="114" y="142"/>
                  </a:lnTo>
                  <a:lnTo>
                    <a:pt x="109" y="142"/>
                  </a:lnTo>
                  <a:lnTo>
                    <a:pt x="109" y="147"/>
                  </a:lnTo>
                  <a:lnTo>
                    <a:pt x="109" y="151"/>
                  </a:lnTo>
                  <a:lnTo>
                    <a:pt x="114" y="155"/>
                  </a:lnTo>
                  <a:lnTo>
                    <a:pt x="118" y="155"/>
                  </a:lnTo>
                  <a:lnTo>
                    <a:pt x="123" y="155"/>
                  </a:lnTo>
                  <a:lnTo>
                    <a:pt x="127" y="155"/>
                  </a:lnTo>
                  <a:lnTo>
                    <a:pt x="132" y="153"/>
                  </a:lnTo>
                  <a:lnTo>
                    <a:pt x="136" y="153"/>
                  </a:lnTo>
                  <a:lnTo>
                    <a:pt x="141" y="151"/>
                  </a:lnTo>
                  <a:lnTo>
                    <a:pt x="147" y="150"/>
                  </a:lnTo>
                  <a:lnTo>
                    <a:pt x="151" y="150"/>
                  </a:lnTo>
                  <a:lnTo>
                    <a:pt x="157" y="150"/>
                  </a:lnTo>
                  <a:lnTo>
                    <a:pt x="162" y="147"/>
                  </a:lnTo>
                  <a:lnTo>
                    <a:pt x="166" y="145"/>
                  </a:lnTo>
                  <a:lnTo>
                    <a:pt x="171" y="142"/>
                  </a:lnTo>
                  <a:lnTo>
                    <a:pt x="172" y="138"/>
                  </a:lnTo>
                  <a:lnTo>
                    <a:pt x="177" y="135"/>
                  </a:lnTo>
                  <a:lnTo>
                    <a:pt x="178" y="130"/>
                  </a:lnTo>
                  <a:lnTo>
                    <a:pt x="181" y="126"/>
                  </a:lnTo>
                  <a:lnTo>
                    <a:pt x="187" y="121"/>
                  </a:lnTo>
                  <a:lnTo>
                    <a:pt x="192" y="118"/>
                  </a:lnTo>
                  <a:lnTo>
                    <a:pt x="196" y="117"/>
                  </a:lnTo>
                  <a:lnTo>
                    <a:pt x="201" y="117"/>
                  </a:lnTo>
                  <a:lnTo>
                    <a:pt x="205" y="115"/>
                  </a:lnTo>
                  <a:lnTo>
                    <a:pt x="213" y="114"/>
                  </a:lnTo>
                  <a:lnTo>
                    <a:pt x="218" y="114"/>
                  </a:lnTo>
                  <a:lnTo>
                    <a:pt x="222" y="114"/>
                  </a:lnTo>
                  <a:lnTo>
                    <a:pt x="227" y="114"/>
                  </a:lnTo>
                  <a:lnTo>
                    <a:pt x="231" y="114"/>
                  </a:lnTo>
                  <a:lnTo>
                    <a:pt x="236" y="114"/>
                  </a:lnTo>
                  <a:lnTo>
                    <a:pt x="242" y="114"/>
                  </a:lnTo>
                  <a:lnTo>
                    <a:pt x="248" y="111"/>
                  </a:lnTo>
                  <a:lnTo>
                    <a:pt x="252" y="108"/>
                  </a:lnTo>
                  <a:lnTo>
                    <a:pt x="257" y="105"/>
                  </a:lnTo>
                  <a:lnTo>
                    <a:pt x="260" y="100"/>
                  </a:lnTo>
                  <a:lnTo>
                    <a:pt x="266" y="96"/>
                  </a:lnTo>
                  <a:lnTo>
                    <a:pt x="270" y="93"/>
                  </a:lnTo>
                  <a:lnTo>
                    <a:pt x="275" y="93"/>
                  </a:lnTo>
                  <a:lnTo>
                    <a:pt x="281" y="90"/>
                  </a:lnTo>
                  <a:lnTo>
                    <a:pt x="287" y="87"/>
                  </a:lnTo>
                  <a:lnTo>
                    <a:pt x="291" y="84"/>
                  </a:lnTo>
                  <a:lnTo>
                    <a:pt x="296" y="84"/>
                  </a:lnTo>
                  <a:lnTo>
                    <a:pt x="300" y="84"/>
                  </a:lnTo>
                  <a:lnTo>
                    <a:pt x="305" y="84"/>
                  </a:lnTo>
                  <a:lnTo>
                    <a:pt x="309" y="84"/>
                  </a:lnTo>
                  <a:lnTo>
                    <a:pt x="314" y="84"/>
                  </a:lnTo>
                  <a:lnTo>
                    <a:pt x="318" y="84"/>
                  </a:lnTo>
                  <a:lnTo>
                    <a:pt x="323" y="84"/>
                  </a:lnTo>
                  <a:lnTo>
                    <a:pt x="327" y="82"/>
                  </a:lnTo>
                  <a:lnTo>
                    <a:pt x="332" y="81"/>
                  </a:lnTo>
                  <a:lnTo>
                    <a:pt x="336" y="76"/>
                  </a:lnTo>
                  <a:lnTo>
                    <a:pt x="341" y="72"/>
                  </a:lnTo>
                  <a:lnTo>
                    <a:pt x="345" y="69"/>
                  </a:lnTo>
                  <a:lnTo>
                    <a:pt x="351" y="66"/>
                  </a:lnTo>
                  <a:lnTo>
                    <a:pt x="354" y="61"/>
                  </a:lnTo>
                  <a:lnTo>
                    <a:pt x="360" y="58"/>
                  </a:lnTo>
                  <a:lnTo>
                    <a:pt x="365" y="57"/>
                  </a:lnTo>
                  <a:lnTo>
                    <a:pt x="369" y="55"/>
                  </a:lnTo>
                  <a:lnTo>
                    <a:pt x="374" y="55"/>
                  </a:lnTo>
                  <a:lnTo>
                    <a:pt x="380" y="55"/>
                  </a:lnTo>
                  <a:lnTo>
                    <a:pt x="384" y="55"/>
                  </a:lnTo>
                  <a:lnTo>
                    <a:pt x="389" y="58"/>
                  </a:lnTo>
                  <a:lnTo>
                    <a:pt x="393" y="61"/>
                  </a:lnTo>
                  <a:lnTo>
                    <a:pt x="398" y="63"/>
                  </a:lnTo>
                  <a:lnTo>
                    <a:pt x="402" y="64"/>
                  </a:lnTo>
                  <a:lnTo>
                    <a:pt x="407" y="64"/>
                  </a:lnTo>
                  <a:lnTo>
                    <a:pt x="411" y="64"/>
                  </a:lnTo>
                  <a:lnTo>
                    <a:pt x="416" y="64"/>
                  </a:lnTo>
                  <a:lnTo>
                    <a:pt x="420" y="64"/>
                  </a:lnTo>
                  <a:lnTo>
                    <a:pt x="424" y="60"/>
                  </a:lnTo>
                  <a:lnTo>
                    <a:pt x="424" y="55"/>
                  </a:lnTo>
                  <a:lnTo>
                    <a:pt x="422" y="51"/>
                  </a:lnTo>
                  <a:lnTo>
                    <a:pt x="417" y="51"/>
                  </a:lnTo>
                  <a:lnTo>
                    <a:pt x="411" y="49"/>
                  </a:lnTo>
                  <a:lnTo>
                    <a:pt x="407" y="48"/>
                  </a:lnTo>
                  <a:lnTo>
                    <a:pt x="402" y="46"/>
                  </a:lnTo>
                  <a:lnTo>
                    <a:pt x="398" y="45"/>
                  </a:lnTo>
                  <a:lnTo>
                    <a:pt x="401" y="45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132"/>
            <p:cNvSpPr>
              <a:spLocks/>
            </p:cNvSpPr>
            <p:nvPr/>
          </p:nvSpPr>
          <p:spPr bwMode="auto">
            <a:xfrm>
              <a:off x="3554" y="1947"/>
              <a:ext cx="448" cy="323"/>
            </a:xfrm>
            <a:custGeom>
              <a:avLst/>
              <a:gdLst>
                <a:gd name="T0" fmla="*/ 428 w 364"/>
                <a:gd name="T1" fmla="*/ 1 h 262"/>
                <a:gd name="T2" fmla="*/ 393 w 364"/>
                <a:gd name="T3" fmla="*/ 0 h 262"/>
                <a:gd name="T4" fmla="*/ 359 w 364"/>
                <a:gd name="T5" fmla="*/ 0 h 262"/>
                <a:gd name="T6" fmla="*/ 325 w 364"/>
                <a:gd name="T7" fmla="*/ 4 h 262"/>
                <a:gd name="T8" fmla="*/ 289 w 364"/>
                <a:gd name="T9" fmla="*/ 18 h 262"/>
                <a:gd name="T10" fmla="*/ 255 w 364"/>
                <a:gd name="T11" fmla="*/ 26 h 262"/>
                <a:gd name="T12" fmla="*/ 219 w 364"/>
                <a:gd name="T13" fmla="*/ 46 h 262"/>
                <a:gd name="T14" fmla="*/ 225 w 364"/>
                <a:gd name="T15" fmla="*/ 74 h 262"/>
                <a:gd name="T16" fmla="*/ 207 w 364"/>
                <a:gd name="T17" fmla="*/ 104 h 262"/>
                <a:gd name="T18" fmla="*/ 174 w 364"/>
                <a:gd name="T19" fmla="*/ 107 h 262"/>
                <a:gd name="T20" fmla="*/ 148 w 364"/>
                <a:gd name="T21" fmla="*/ 148 h 262"/>
                <a:gd name="T22" fmla="*/ 119 w 364"/>
                <a:gd name="T23" fmla="*/ 174 h 262"/>
                <a:gd name="T24" fmla="*/ 105 w 364"/>
                <a:gd name="T25" fmla="*/ 153 h 262"/>
                <a:gd name="T26" fmla="*/ 75 w 364"/>
                <a:gd name="T27" fmla="*/ 166 h 262"/>
                <a:gd name="T28" fmla="*/ 52 w 364"/>
                <a:gd name="T29" fmla="*/ 197 h 262"/>
                <a:gd name="T30" fmla="*/ 30 w 364"/>
                <a:gd name="T31" fmla="*/ 229 h 262"/>
                <a:gd name="T32" fmla="*/ 7 w 364"/>
                <a:gd name="T33" fmla="*/ 263 h 262"/>
                <a:gd name="T34" fmla="*/ 0 w 364"/>
                <a:gd name="T35" fmla="*/ 296 h 262"/>
                <a:gd name="T36" fmla="*/ 23 w 364"/>
                <a:gd name="T37" fmla="*/ 303 h 262"/>
                <a:gd name="T38" fmla="*/ 49 w 364"/>
                <a:gd name="T39" fmla="*/ 282 h 262"/>
                <a:gd name="T40" fmla="*/ 75 w 364"/>
                <a:gd name="T41" fmla="*/ 260 h 262"/>
                <a:gd name="T42" fmla="*/ 107 w 364"/>
                <a:gd name="T43" fmla="*/ 260 h 262"/>
                <a:gd name="T44" fmla="*/ 145 w 364"/>
                <a:gd name="T45" fmla="*/ 249 h 262"/>
                <a:gd name="T46" fmla="*/ 182 w 364"/>
                <a:gd name="T47" fmla="*/ 234 h 262"/>
                <a:gd name="T48" fmla="*/ 218 w 364"/>
                <a:gd name="T49" fmla="*/ 234 h 262"/>
                <a:gd name="T50" fmla="*/ 247 w 364"/>
                <a:gd name="T51" fmla="*/ 242 h 262"/>
                <a:gd name="T52" fmla="*/ 263 w 364"/>
                <a:gd name="T53" fmla="*/ 268 h 262"/>
                <a:gd name="T54" fmla="*/ 238 w 364"/>
                <a:gd name="T55" fmla="*/ 288 h 262"/>
                <a:gd name="T56" fmla="*/ 199 w 364"/>
                <a:gd name="T57" fmla="*/ 288 h 262"/>
                <a:gd name="T58" fmla="*/ 174 w 364"/>
                <a:gd name="T59" fmla="*/ 303 h 262"/>
                <a:gd name="T60" fmla="*/ 193 w 364"/>
                <a:gd name="T61" fmla="*/ 322 h 262"/>
                <a:gd name="T62" fmla="*/ 225 w 364"/>
                <a:gd name="T63" fmla="*/ 319 h 262"/>
                <a:gd name="T64" fmla="*/ 255 w 364"/>
                <a:gd name="T65" fmla="*/ 308 h 262"/>
                <a:gd name="T66" fmla="*/ 284 w 364"/>
                <a:gd name="T67" fmla="*/ 288 h 262"/>
                <a:gd name="T68" fmla="*/ 288 w 364"/>
                <a:gd name="T69" fmla="*/ 256 h 262"/>
                <a:gd name="T70" fmla="*/ 267 w 364"/>
                <a:gd name="T71" fmla="*/ 233 h 262"/>
                <a:gd name="T72" fmla="*/ 245 w 364"/>
                <a:gd name="T73" fmla="*/ 201 h 262"/>
                <a:gd name="T74" fmla="*/ 267 w 364"/>
                <a:gd name="T75" fmla="*/ 175 h 262"/>
                <a:gd name="T76" fmla="*/ 299 w 364"/>
                <a:gd name="T77" fmla="*/ 157 h 262"/>
                <a:gd name="T78" fmla="*/ 318 w 364"/>
                <a:gd name="T79" fmla="*/ 127 h 262"/>
                <a:gd name="T80" fmla="*/ 322 w 364"/>
                <a:gd name="T81" fmla="*/ 89 h 262"/>
                <a:gd name="T82" fmla="*/ 348 w 364"/>
                <a:gd name="T83" fmla="*/ 74 h 262"/>
                <a:gd name="T84" fmla="*/ 382 w 364"/>
                <a:gd name="T85" fmla="*/ 74 h 262"/>
                <a:gd name="T86" fmla="*/ 395 w 364"/>
                <a:gd name="T87" fmla="*/ 101 h 262"/>
                <a:gd name="T88" fmla="*/ 377 w 364"/>
                <a:gd name="T89" fmla="*/ 134 h 262"/>
                <a:gd name="T90" fmla="*/ 356 w 364"/>
                <a:gd name="T91" fmla="*/ 166 h 262"/>
                <a:gd name="T92" fmla="*/ 351 w 364"/>
                <a:gd name="T93" fmla="*/ 200 h 262"/>
                <a:gd name="T94" fmla="*/ 359 w 364"/>
                <a:gd name="T95" fmla="*/ 233 h 262"/>
                <a:gd name="T96" fmla="*/ 389 w 364"/>
                <a:gd name="T97" fmla="*/ 237 h 262"/>
                <a:gd name="T98" fmla="*/ 391 w 364"/>
                <a:gd name="T99" fmla="*/ 215 h 262"/>
                <a:gd name="T100" fmla="*/ 377 w 364"/>
                <a:gd name="T101" fmla="*/ 189 h 262"/>
                <a:gd name="T102" fmla="*/ 395 w 364"/>
                <a:gd name="T103" fmla="*/ 155 h 262"/>
                <a:gd name="T104" fmla="*/ 415 w 364"/>
                <a:gd name="T105" fmla="*/ 127 h 262"/>
                <a:gd name="T106" fmla="*/ 421 w 364"/>
                <a:gd name="T107" fmla="*/ 97 h 262"/>
                <a:gd name="T108" fmla="*/ 421 w 364"/>
                <a:gd name="T109" fmla="*/ 68 h 262"/>
                <a:gd name="T110" fmla="*/ 444 w 364"/>
                <a:gd name="T111" fmla="*/ 49 h 262"/>
                <a:gd name="T112" fmla="*/ 444 w 364"/>
                <a:gd name="T113" fmla="*/ 22 h 2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4"/>
                <a:gd name="T172" fmla="*/ 0 h 262"/>
                <a:gd name="T173" fmla="*/ 364 w 364"/>
                <a:gd name="T174" fmla="*/ 262 h 2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4" h="262">
                  <a:moveTo>
                    <a:pt x="361" y="16"/>
                  </a:moveTo>
                  <a:lnTo>
                    <a:pt x="360" y="12"/>
                  </a:lnTo>
                  <a:lnTo>
                    <a:pt x="355" y="9"/>
                  </a:lnTo>
                  <a:lnTo>
                    <a:pt x="352" y="4"/>
                  </a:lnTo>
                  <a:lnTo>
                    <a:pt x="348" y="1"/>
                  </a:lnTo>
                  <a:lnTo>
                    <a:pt x="343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5" y="0"/>
                  </a:lnTo>
                  <a:lnTo>
                    <a:pt x="319" y="0"/>
                  </a:lnTo>
                  <a:lnTo>
                    <a:pt x="313" y="0"/>
                  </a:lnTo>
                  <a:lnTo>
                    <a:pt x="309" y="0"/>
                  </a:lnTo>
                  <a:lnTo>
                    <a:pt x="303" y="0"/>
                  </a:lnTo>
                  <a:lnTo>
                    <a:pt x="298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77" y="0"/>
                  </a:lnTo>
                  <a:lnTo>
                    <a:pt x="270" y="1"/>
                  </a:lnTo>
                  <a:lnTo>
                    <a:pt x="264" y="3"/>
                  </a:lnTo>
                  <a:lnTo>
                    <a:pt x="258" y="4"/>
                  </a:lnTo>
                  <a:lnTo>
                    <a:pt x="252" y="6"/>
                  </a:lnTo>
                  <a:lnTo>
                    <a:pt x="246" y="10"/>
                  </a:lnTo>
                  <a:lnTo>
                    <a:pt x="240" y="12"/>
                  </a:lnTo>
                  <a:lnTo>
                    <a:pt x="235" y="15"/>
                  </a:lnTo>
                  <a:lnTo>
                    <a:pt x="229" y="18"/>
                  </a:lnTo>
                  <a:lnTo>
                    <a:pt x="222" y="19"/>
                  </a:lnTo>
                  <a:lnTo>
                    <a:pt x="217" y="19"/>
                  </a:lnTo>
                  <a:lnTo>
                    <a:pt x="211" y="21"/>
                  </a:lnTo>
                  <a:lnTo>
                    <a:pt x="207" y="21"/>
                  </a:lnTo>
                  <a:lnTo>
                    <a:pt x="201" y="22"/>
                  </a:lnTo>
                  <a:lnTo>
                    <a:pt x="195" y="24"/>
                  </a:lnTo>
                  <a:lnTo>
                    <a:pt x="189" y="30"/>
                  </a:lnTo>
                  <a:lnTo>
                    <a:pt x="184" y="33"/>
                  </a:lnTo>
                  <a:lnTo>
                    <a:pt x="178" y="37"/>
                  </a:lnTo>
                  <a:lnTo>
                    <a:pt x="174" y="39"/>
                  </a:lnTo>
                  <a:lnTo>
                    <a:pt x="174" y="43"/>
                  </a:lnTo>
                  <a:lnTo>
                    <a:pt x="178" y="48"/>
                  </a:lnTo>
                  <a:lnTo>
                    <a:pt x="183" y="54"/>
                  </a:lnTo>
                  <a:lnTo>
                    <a:pt x="183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77" y="78"/>
                  </a:lnTo>
                  <a:lnTo>
                    <a:pt x="172" y="82"/>
                  </a:lnTo>
                  <a:lnTo>
                    <a:pt x="168" y="84"/>
                  </a:lnTo>
                  <a:lnTo>
                    <a:pt x="162" y="84"/>
                  </a:lnTo>
                  <a:lnTo>
                    <a:pt x="157" y="85"/>
                  </a:lnTo>
                  <a:lnTo>
                    <a:pt x="151" y="85"/>
                  </a:lnTo>
                  <a:lnTo>
                    <a:pt x="147" y="85"/>
                  </a:lnTo>
                  <a:lnTo>
                    <a:pt x="141" y="87"/>
                  </a:lnTo>
                  <a:lnTo>
                    <a:pt x="135" y="94"/>
                  </a:lnTo>
                  <a:lnTo>
                    <a:pt x="132" y="99"/>
                  </a:lnTo>
                  <a:lnTo>
                    <a:pt x="127" y="105"/>
                  </a:lnTo>
                  <a:lnTo>
                    <a:pt x="124" y="112"/>
                  </a:lnTo>
                  <a:lnTo>
                    <a:pt x="120" y="120"/>
                  </a:lnTo>
                  <a:lnTo>
                    <a:pt x="114" y="129"/>
                  </a:lnTo>
                  <a:lnTo>
                    <a:pt x="109" y="133"/>
                  </a:lnTo>
                  <a:lnTo>
                    <a:pt x="106" y="138"/>
                  </a:lnTo>
                  <a:lnTo>
                    <a:pt x="102" y="141"/>
                  </a:lnTo>
                  <a:lnTo>
                    <a:pt x="97" y="141"/>
                  </a:lnTo>
                  <a:lnTo>
                    <a:pt x="93" y="139"/>
                  </a:lnTo>
                  <a:lnTo>
                    <a:pt x="91" y="135"/>
                  </a:lnTo>
                  <a:lnTo>
                    <a:pt x="91" y="130"/>
                  </a:lnTo>
                  <a:lnTo>
                    <a:pt x="90" y="126"/>
                  </a:lnTo>
                  <a:lnTo>
                    <a:pt x="85" y="124"/>
                  </a:lnTo>
                  <a:lnTo>
                    <a:pt x="81" y="124"/>
                  </a:lnTo>
                  <a:lnTo>
                    <a:pt x="75" y="124"/>
                  </a:lnTo>
                  <a:lnTo>
                    <a:pt x="70" y="126"/>
                  </a:lnTo>
                  <a:lnTo>
                    <a:pt x="66" y="130"/>
                  </a:lnTo>
                  <a:lnTo>
                    <a:pt x="61" y="135"/>
                  </a:lnTo>
                  <a:lnTo>
                    <a:pt x="58" y="141"/>
                  </a:lnTo>
                  <a:lnTo>
                    <a:pt x="52" y="147"/>
                  </a:lnTo>
                  <a:lnTo>
                    <a:pt x="49" y="151"/>
                  </a:lnTo>
                  <a:lnTo>
                    <a:pt x="46" y="156"/>
                  </a:lnTo>
                  <a:lnTo>
                    <a:pt x="42" y="160"/>
                  </a:lnTo>
                  <a:lnTo>
                    <a:pt x="37" y="165"/>
                  </a:lnTo>
                  <a:lnTo>
                    <a:pt x="34" y="172"/>
                  </a:lnTo>
                  <a:lnTo>
                    <a:pt x="31" y="177"/>
                  </a:lnTo>
                  <a:lnTo>
                    <a:pt x="27" y="181"/>
                  </a:lnTo>
                  <a:lnTo>
                    <a:pt x="24" y="186"/>
                  </a:lnTo>
                  <a:lnTo>
                    <a:pt x="19" y="192"/>
                  </a:lnTo>
                  <a:lnTo>
                    <a:pt x="16" y="196"/>
                  </a:lnTo>
                  <a:lnTo>
                    <a:pt x="13" y="201"/>
                  </a:lnTo>
                  <a:lnTo>
                    <a:pt x="10" y="207"/>
                  </a:lnTo>
                  <a:lnTo>
                    <a:pt x="6" y="213"/>
                  </a:lnTo>
                  <a:lnTo>
                    <a:pt x="4" y="219"/>
                  </a:lnTo>
                  <a:lnTo>
                    <a:pt x="0" y="225"/>
                  </a:lnTo>
                  <a:lnTo>
                    <a:pt x="0" y="231"/>
                  </a:lnTo>
                  <a:lnTo>
                    <a:pt x="0" y="235"/>
                  </a:lnTo>
                  <a:lnTo>
                    <a:pt x="0" y="240"/>
                  </a:lnTo>
                  <a:lnTo>
                    <a:pt x="0" y="246"/>
                  </a:lnTo>
                  <a:lnTo>
                    <a:pt x="4" y="246"/>
                  </a:lnTo>
                  <a:lnTo>
                    <a:pt x="10" y="246"/>
                  </a:lnTo>
                  <a:lnTo>
                    <a:pt x="15" y="246"/>
                  </a:lnTo>
                  <a:lnTo>
                    <a:pt x="19" y="246"/>
                  </a:lnTo>
                  <a:lnTo>
                    <a:pt x="24" y="246"/>
                  </a:lnTo>
                  <a:lnTo>
                    <a:pt x="28" y="243"/>
                  </a:lnTo>
                  <a:lnTo>
                    <a:pt x="34" y="238"/>
                  </a:lnTo>
                  <a:lnTo>
                    <a:pt x="36" y="234"/>
                  </a:lnTo>
                  <a:lnTo>
                    <a:pt x="40" y="229"/>
                  </a:lnTo>
                  <a:lnTo>
                    <a:pt x="45" y="226"/>
                  </a:lnTo>
                  <a:lnTo>
                    <a:pt x="46" y="222"/>
                  </a:lnTo>
                  <a:lnTo>
                    <a:pt x="52" y="217"/>
                  </a:lnTo>
                  <a:lnTo>
                    <a:pt x="55" y="213"/>
                  </a:lnTo>
                  <a:lnTo>
                    <a:pt x="61" y="211"/>
                  </a:lnTo>
                  <a:lnTo>
                    <a:pt x="66" y="211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7" y="211"/>
                  </a:lnTo>
                  <a:lnTo>
                    <a:pt x="94" y="211"/>
                  </a:lnTo>
                  <a:lnTo>
                    <a:pt x="100" y="210"/>
                  </a:lnTo>
                  <a:lnTo>
                    <a:pt x="105" y="208"/>
                  </a:lnTo>
                  <a:lnTo>
                    <a:pt x="112" y="205"/>
                  </a:lnTo>
                  <a:lnTo>
                    <a:pt x="118" y="202"/>
                  </a:lnTo>
                  <a:lnTo>
                    <a:pt x="124" y="199"/>
                  </a:lnTo>
                  <a:lnTo>
                    <a:pt x="129" y="196"/>
                  </a:lnTo>
                  <a:lnTo>
                    <a:pt x="135" y="193"/>
                  </a:lnTo>
                  <a:lnTo>
                    <a:pt x="142" y="192"/>
                  </a:lnTo>
                  <a:lnTo>
                    <a:pt x="148" y="190"/>
                  </a:lnTo>
                  <a:lnTo>
                    <a:pt x="153" y="190"/>
                  </a:lnTo>
                  <a:lnTo>
                    <a:pt x="160" y="190"/>
                  </a:lnTo>
                  <a:lnTo>
                    <a:pt x="165" y="190"/>
                  </a:lnTo>
                  <a:lnTo>
                    <a:pt x="169" y="190"/>
                  </a:lnTo>
                  <a:lnTo>
                    <a:pt x="177" y="190"/>
                  </a:lnTo>
                  <a:lnTo>
                    <a:pt x="181" y="190"/>
                  </a:lnTo>
                  <a:lnTo>
                    <a:pt x="186" y="192"/>
                  </a:lnTo>
                  <a:lnTo>
                    <a:pt x="190" y="192"/>
                  </a:lnTo>
                  <a:lnTo>
                    <a:pt x="196" y="195"/>
                  </a:lnTo>
                  <a:lnTo>
                    <a:pt x="201" y="196"/>
                  </a:lnTo>
                  <a:lnTo>
                    <a:pt x="207" y="199"/>
                  </a:lnTo>
                  <a:lnTo>
                    <a:pt x="211" y="202"/>
                  </a:lnTo>
                  <a:lnTo>
                    <a:pt x="213" y="207"/>
                  </a:lnTo>
                  <a:lnTo>
                    <a:pt x="214" y="211"/>
                  </a:lnTo>
                  <a:lnTo>
                    <a:pt x="214" y="217"/>
                  </a:lnTo>
                  <a:lnTo>
                    <a:pt x="213" y="223"/>
                  </a:lnTo>
                  <a:lnTo>
                    <a:pt x="208" y="228"/>
                  </a:lnTo>
                  <a:lnTo>
                    <a:pt x="204" y="231"/>
                  </a:lnTo>
                  <a:lnTo>
                    <a:pt x="199" y="234"/>
                  </a:lnTo>
                  <a:lnTo>
                    <a:pt x="193" y="234"/>
                  </a:lnTo>
                  <a:lnTo>
                    <a:pt x="187" y="234"/>
                  </a:lnTo>
                  <a:lnTo>
                    <a:pt x="181" y="234"/>
                  </a:lnTo>
                  <a:lnTo>
                    <a:pt x="175" y="234"/>
                  </a:lnTo>
                  <a:lnTo>
                    <a:pt x="168" y="234"/>
                  </a:lnTo>
                  <a:lnTo>
                    <a:pt x="162" y="234"/>
                  </a:lnTo>
                  <a:lnTo>
                    <a:pt x="156" y="234"/>
                  </a:lnTo>
                  <a:lnTo>
                    <a:pt x="151" y="234"/>
                  </a:lnTo>
                  <a:lnTo>
                    <a:pt x="147" y="234"/>
                  </a:lnTo>
                  <a:lnTo>
                    <a:pt x="144" y="240"/>
                  </a:lnTo>
                  <a:lnTo>
                    <a:pt x="141" y="246"/>
                  </a:lnTo>
                  <a:lnTo>
                    <a:pt x="141" y="252"/>
                  </a:lnTo>
                  <a:lnTo>
                    <a:pt x="144" y="256"/>
                  </a:lnTo>
                  <a:lnTo>
                    <a:pt x="148" y="259"/>
                  </a:lnTo>
                  <a:lnTo>
                    <a:pt x="153" y="261"/>
                  </a:lnTo>
                  <a:lnTo>
                    <a:pt x="157" y="261"/>
                  </a:lnTo>
                  <a:lnTo>
                    <a:pt x="162" y="261"/>
                  </a:lnTo>
                  <a:lnTo>
                    <a:pt x="166" y="261"/>
                  </a:lnTo>
                  <a:lnTo>
                    <a:pt x="171" y="261"/>
                  </a:lnTo>
                  <a:lnTo>
                    <a:pt x="177" y="261"/>
                  </a:lnTo>
                  <a:lnTo>
                    <a:pt x="183" y="259"/>
                  </a:lnTo>
                  <a:lnTo>
                    <a:pt x="187" y="259"/>
                  </a:lnTo>
                  <a:lnTo>
                    <a:pt x="192" y="258"/>
                  </a:lnTo>
                  <a:lnTo>
                    <a:pt x="196" y="255"/>
                  </a:lnTo>
                  <a:lnTo>
                    <a:pt x="201" y="253"/>
                  </a:lnTo>
                  <a:lnTo>
                    <a:pt x="207" y="250"/>
                  </a:lnTo>
                  <a:lnTo>
                    <a:pt x="211" y="249"/>
                  </a:lnTo>
                  <a:lnTo>
                    <a:pt x="217" y="246"/>
                  </a:lnTo>
                  <a:lnTo>
                    <a:pt x="222" y="241"/>
                  </a:lnTo>
                  <a:lnTo>
                    <a:pt x="226" y="237"/>
                  </a:lnTo>
                  <a:lnTo>
                    <a:pt x="231" y="234"/>
                  </a:lnTo>
                  <a:lnTo>
                    <a:pt x="232" y="229"/>
                  </a:lnTo>
                  <a:lnTo>
                    <a:pt x="232" y="225"/>
                  </a:lnTo>
                  <a:lnTo>
                    <a:pt x="234" y="217"/>
                  </a:lnTo>
                  <a:lnTo>
                    <a:pt x="234" y="213"/>
                  </a:lnTo>
                  <a:lnTo>
                    <a:pt x="234" y="208"/>
                  </a:lnTo>
                  <a:lnTo>
                    <a:pt x="234" y="204"/>
                  </a:lnTo>
                  <a:lnTo>
                    <a:pt x="232" y="199"/>
                  </a:lnTo>
                  <a:lnTo>
                    <a:pt x="228" y="196"/>
                  </a:lnTo>
                  <a:lnTo>
                    <a:pt x="223" y="193"/>
                  </a:lnTo>
                  <a:lnTo>
                    <a:pt x="217" y="189"/>
                  </a:lnTo>
                  <a:lnTo>
                    <a:pt x="210" y="184"/>
                  </a:lnTo>
                  <a:lnTo>
                    <a:pt x="204" y="180"/>
                  </a:lnTo>
                  <a:lnTo>
                    <a:pt x="201" y="174"/>
                  </a:lnTo>
                  <a:lnTo>
                    <a:pt x="199" y="169"/>
                  </a:lnTo>
                  <a:lnTo>
                    <a:pt x="199" y="163"/>
                  </a:lnTo>
                  <a:lnTo>
                    <a:pt x="199" y="157"/>
                  </a:lnTo>
                  <a:lnTo>
                    <a:pt x="202" y="153"/>
                  </a:lnTo>
                  <a:lnTo>
                    <a:pt x="208" y="148"/>
                  </a:lnTo>
                  <a:lnTo>
                    <a:pt x="213" y="145"/>
                  </a:lnTo>
                  <a:lnTo>
                    <a:pt x="217" y="142"/>
                  </a:lnTo>
                  <a:lnTo>
                    <a:pt x="222" y="139"/>
                  </a:lnTo>
                  <a:lnTo>
                    <a:pt x="226" y="138"/>
                  </a:lnTo>
                  <a:lnTo>
                    <a:pt x="232" y="135"/>
                  </a:lnTo>
                  <a:lnTo>
                    <a:pt x="237" y="132"/>
                  </a:lnTo>
                  <a:lnTo>
                    <a:pt x="243" y="127"/>
                  </a:lnTo>
                  <a:lnTo>
                    <a:pt x="249" y="124"/>
                  </a:lnTo>
                  <a:lnTo>
                    <a:pt x="253" y="120"/>
                  </a:lnTo>
                  <a:lnTo>
                    <a:pt x="256" y="115"/>
                  </a:lnTo>
                  <a:lnTo>
                    <a:pt x="256" y="109"/>
                  </a:lnTo>
                  <a:lnTo>
                    <a:pt x="258" y="103"/>
                  </a:lnTo>
                  <a:lnTo>
                    <a:pt x="259" y="96"/>
                  </a:lnTo>
                  <a:lnTo>
                    <a:pt x="261" y="91"/>
                  </a:lnTo>
                  <a:lnTo>
                    <a:pt x="261" y="87"/>
                  </a:lnTo>
                  <a:lnTo>
                    <a:pt x="262" y="76"/>
                  </a:lnTo>
                  <a:lnTo>
                    <a:pt x="262" y="72"/>
                  </a:lnTo>
                  <a:lnTo>
                    <a:pt x="267" y="69"/>
                  </a:lnTo>
                  <a:lnTo>
                    <a:pt x="270" y="64"/>
                  </a:lnTo>
                  <a:lnTo>
                    <a:pt x="274" y="63"/>
                  </a:lnTo>
                  <a:lnTo>
                    <a:pt x="279" y="61"/>
                  </a:lnTo>
                  <a:lnTo>
                    <a:pt x="283" y="60"/>
                  </a:lnTo>
                  <a:lnTo>
                    <a:pt x="289" y="58"/>
                  </a:lnTo>
                  <a:lnTo>
                    <a:pt x="295" y="58"/>
                  </a:lnTo>
                  <a:lnTo>
                    <a:pt x="301" y="58"/>
                  </a:lnTo>
                  <a:lnTo>
                    <a:pt x="306" y="58"/>
                  </a:lnTo>
                  <a:lnTo>
                    <a:pt x="310" y="60"/>
                  </a:lnTo>
                  <a:lnTo>
                    <a:pt x="315" y="63"/>
                  </a:lnTo>
                  <a:lnTo>
                    <a:pt x="316" y="69"/>
                  </a:lnTo>
                  <a:lnTo>
                    <a:pt x="319" y="73"/>
                  </a:lnTo>
                  <a:lnTo>
                    <a:pt x="321" y="78"/>
                  </a:lnTo>
                  <a:lnTo>
                    <a:pt x="321" y="82"/>
                  </a:lnTo>
                  <a:lnTo>
                    <a:pt x="321" y="87"/>
                  </a:lnTo>
                  <a:lnTo>
                    <a:pt x="318" y="94"/>
                  </a:lnTo>
                  <a:lnTo>
                    <a:pt x="316" y="99"/>
                  </a:lnTo>
                  <a:lnTo>
                    <a:pt x="312" y="105"/>
                  </a:lnTo>
                  <a:lnTo>
                    <a:pt x="306" y="109"/>
                  </a:lnTo>
                  <a:lnTo>
                    <a:pt x="301" y="115"/>
                  </a:lnTo>
                  <a:lnTo>
                    <a:pt x="298" y="120"/>
                  </a:lnTo>
                  <a:lnTo>
                    <a:pt x="295" y="124"/>
                  </a:lnTo>
                  <a:lnTo>
                    <a:pt x="292" y="129"/>
                  </a:lnTo>
                  <a:lnTo>
                    <a:pt x="289" y="135"/>
                  </a:lnTo>
                  <a:lnTo>
                    <a:pt x="288" y="141"/>
                  </a:lnTo>
                  <a:lnTo>
                    <a:pt x="286" y="148"/>
                  </a:lnTo>
                  <a:lnTo>
                    <a:pt x="285" y="153"/>
                  </a:lnTo>
                  <a:lnTo>
                    <a:pt x="285" y="157"/>
                  </a:lnTo>
                  <a:lnTo>
                    <a:pt x="285" y="162"/>
                  </a:lnTo>
                  <a:lnTo>
                    <a:pt x="285" y="168"/>
                  </a:lnTo>
                  <a:lnTo>
                    <a:pt x="285" y="174"/>
                  </a:lnTo>
                  <a:lnTo>
                    <a:pt x="285" y="181"/>
                  </a:lnTo>
                  <a:lnTo>
                    <a:pt x="289" y="184"/>
                  </a:lnTo>
                  <a:lnTo>
                    <a:pt x="292" y="189"/>
                  </a:lnTo>
                  <a:lnTo>
                    <a:pt x="298" y="190"/>
                  </a:lnTo>
                  <a:lnTo>
                    <a:pt x="303" y="192"/>
                  </a:lnTo>
                  <a:lnTo>
                    <a:pt x="307" y="192"/>
                  </a:lnTo>
                  <a:lnTo>
                    <a:pt x="312" y="192"/>
                  </a:lnTo>
                  <a:lnTo>
                    <a:pt x="316" y="192"/>
                  </a:lnTo>
                  <a:lnTo>
                    <a:pt x="321" y="190"/>
                  </a:lnTo>
                  <a:lnTo>
                    <a:pt x="322" y="184"/>
                  </a:lnTo>
                  <a:lnTo>
                    <a:pt x="322" y="180"/>
                  </a:lnTo>
                  <a:lnTo>
                    <a:pt x="322" y="175"/>
                  </a:lnTo>
                  <a:lnTo>
                    <a:pt x="318" y="174"/>
                  </a:lnTo>
                  <a:lnTo>
                    <a:pt x="313" y="172"/>
                  </a:lnTo>
                  <a:lnTo>
                    <a:pt x="309" y="169"/>
                  </a:lnTo>
                  <a:lnTo>
                    <a:pt x="306" y="165"/>
                  </a:lnTo>
                  <a:lnTo>
                    <a:pt x="306" y="160"/>
                  </a:lnTo>
                  <a:lnTo>
                    <a:pt x="306" y="153"/>
                  </a:lnTo>
                  <a:lnTo>
                    <a:pt x="306" y="148"/>
                  </a:lnTo>
                  <a:lnTo>
                    <a:pt x="307" y="141"/>
                  </a:lnTo>
                  <a:lnTo>
                    <a:pt x="312" y="135"/>
                  </a:lnTo>
                  <a:lnTo>
                    <a:pt x="316" y="130"/>
                  </a:lnTo>
                  <a:lnTo>
                    <a:pt x="321" y="126"/>
                  </a:lnTo>
                  <a:lnTo>
                    <a:pt x="324" y="121"/>
                  </a:lnTo>
                  <a:lnTo>
                    <a:pt x="328" y="118"/>
                  </a:lnTo>
                  <a:lnTo>
                    <a:pt x="333" y="112"/>
                  </a:lnTo>
                  <a:lnTo>
                    <a:pt x="336" y="108"/>
                  </a:lnTo>
                  <a:lnTo>
                    <a:pt x="337" y="103"/>
                  </a:lnTo>
                  <a:lnTo>
                    <a:pt x="340" y="99"/>
                  </a:lnTo>
                  <a:lnTo>
                    <a:pt x="340" y="94"/>
                  </a:lnTo>
                  <a:lnTo>
                    <a:pt x="342" y="88"/>
                  </a:lnTo>
                  <a:lnTo>
                    <a:pt x="342" y="84"/>
                  </a:lnTo>
                  <a:lnTo>
                    <a:pt x="342" y="79"/>
                  </a:lnTo>
                  <a:lnTo>
                    <a:pt x="342" y="75"/>
                  </a:lnTo>
                  <a:lnTo>
                    <a:pt x="342" y="69"/>
                  </a:lnTo>
                  <a:lnTo>
                    <a:pt x="342" y="64"/>
                  </a:lnTo>
                  <a:lnTo>
                    <a:pt x="342" y="60"/>
                  </a:lnTo>
                  <a:lnTo>
                    <a:pt x="342" y="55"/>
                  </a:lnTo>
                  <a:lnTo>
                    <a:pt x="346" y="54"/>
                  </a:lnTo>
                  <a:lnTo>
                    <a:pt x="351" y="49"/>
                  </a:lnTo>
                  <a:lnTo>
                    <a:pt x="355" y="48"/>
                  </a:lnTo>
                  <a:lnTo>
                    <a:pt x="360" y="45"/>
                  </a:lnTo>
                  <a:lnTo>
                    <a:pt x="361" y="40"/>
                  </a:lnTo>
                  <a:lnTo>
                    <a:pt x="363" y="36"/>
                  </a:lnTo>
                  <a:lnTo>
                    <a:pt x="363" y="31"/>
                  </a:lnTo>
                  <a:lnTo>
                    <a:pt x="363" y="27"/>
                  </a:lnTo>
                  <a:lnTo>
                    <a:pt x="363" y="22"/>
                  </a:lnTo>
                  <a:lnTo>
                    <a:pt x="361" y="18"/>
                  </a:lnTo>
                  <a:lnTo>
                    <a:pt x="358" y="13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133"/>
            <p:cNvSpPr>
              <a:spLocks/>
            </p:cNvSpPr>
            <p:nvPr/>
          </p:nvSpPr>
          <p:spPr bwMode="auto">
            <a:xfrm>
              <a:off x="3982" y="2150"/>
              <a:ext cx="112" cy="79"/>
            </a:xfrm>
            <a:custGeom>
              <a:avLst/>
              <a:gdLst>
                <a:gd name="T0" fmla="*/ 0 w 91"/>
                <a:gd name="T1" fmla="*/ 20 h 64"/>
                <a:gd name="T2" fmla="*/ 7 w 91"/>
                <a:gd name="T3" fmla="*/ 12 h 64"/>
                <a:gd name="T4" fmla="*/ 15 w 91"/>
                <a:gd name="T5" fmla="*/ 9 h 64"/>
                <a:gd name="T6" fmla="*/ 20 w 91"/>
                <a:gd name="T7" fmla="*/ 5 h 64"/>
                <a:gd name="T8" fmla="*/ 27 w 91"/>
                <a:gd name="T9" fmla="*/ 5 h 64"/>
                <a:gd name="T10" fmla="*/ 34 w 91"/>
                <a:gd name="T11" fmla="*/ 5 h 64"/>
                <a:gd name="T12" fmla="*/ 44 w 91"/>
                <a:gd name="T13" fmla="*/ 4 h 64"/>
                <a:gd name="T14" fmla="*/ 52 w 91"/>
                <a:gd name="T15" fmla="*/ 1 h 64"/>
                <a:gd name="T16" fmla="*/ 59 w 91"/>
                <a:gd name="T17" fmla="*/ 0 h 64"/>
                <a:gd name="T18" fmla="*/ 64 w 91"/>
                <a:gd name="T19" fmla="*/ 0 h 64"/>
                <a:gd name="T20" fmla="*/ 70 w 91"/>
                <a:gd name="T21" fmla="*/ 0 h 64"/>
                <a:gd name="T22" fmla="*/ 78 w 91"/>
                <a:gd name="T23" fmla="*/ 1 h 64"/>
                <a:gd name="T24" fmla="*/ 82 w 91"/>
                <a:gd name="T25" fmla="*/ 9 h 64"/>
                <a:gd name="T26" fmla="*/ 89 w 91"/>
                <a:gd name="T27" fmla="*/ 12 h 64"/>
                <a:gd name="T28" fmla="*/ 94 w 91"/>
                <a:gd name="T29" fmla="*/ 20 h 64"/>
                <a:gd name="T30" fmla="*/ 100 w 91"/>
                <a:gd name="T31" fmla="*/ 26 h 64"/>
                <a:gd name="T32" fmla="*/ 105 w 91"/>
                <a:gd name="T33" fmla="*/ 31 h 64"/>
                <a:gd name="T34" fmla="*/ 108 w 91"/>
                <a:gd name="T35" fmla="*/ 37 h 64"/>
                <a:gd name="T36" fmla="*/ 111 w 91"/>
                <a:gd name="T37" fmla="*/ 44 h 64"/>
                <a:gd name="T38" fmla="*/ 111 w 91"/>
                <a:gd name="T39" fmla="*/ 49 h 64"/>
                <a:gd name="T40" fmla="*/ 111 w 91"/>
                <a:gd name="T41" fmla="*/ 59 h 64"/>
                <a:gd name="T42" fmla="*/ 111 w 91"/>
                <a:gd name="T43" fmla="*/ 64 h 64"/>
                <a:gd name="T44" fmla="*/ 111 w 91"/>
                <a:gd name="T45" fmla="*/ 70 h 64"/>
                <a:gd name="T46" fmla="*/ 105 w 91"/>
                <a:gd name="T47" fmla="*/ 75 h 64"/>
                <a:gd name="T48" fmla="*/ 97 w 91"/>
                <a:gd name="T49" fmla="*/ 78 h 64"/>
                <a:gd name="T50" fmla="*/ 92 w 91"/>
                <a:gd name="T51" fmla="*/ 78 h 64"/>
                <a:gd name="T52" fmla="*/ 86 w 91"/>
                <a:gd name="T53" fmla="*/ 75 h 64"/>
                <a:gd name="T54" fmla="*/ 82 w 91"/>
                <a:gd name="T55" fmla="*/ 70 h 64"/>
                <a:gd name="T56" fmla="*/ 82 w 91"/>
                <a:gd name="T57" fmla="*/ 64 h 64"/>
                <a:gd name="T58" fmla="*/ 82 w 91"/>
                <a:gd name="T59" fmla="*/ 59 h 64"/>
                <a:gd name="T60" fmla="*/ 82 w 91"/>
                <a:gd name="T61" fmla="*/ 53 h 64"/>
                <a:gd name="T62" fmla="*/ 79 w 91"/>
                <a:gd name="T63" fmla="*/ 46 h 64"/>
                <a:gd name="T64" fmla="*/ 75 w 91"/>
                <a:gd name="T65" fmla="*/ 41 h 64"/>
                <a:gd name="T66" fmla="*/ 70 w 91"/>
                <a:gd name="T67" fmla="*/ 37 h 64"/>
                <a:gd name="T68" fmla="*/ 64 w 91"/>
                <a:gd name="T69" fmla="*/ 31 h 64"/>
                <a:gd name="T70" fmla="*/ 59 w 91"/>
                <a:gd name="T71" fmla="*/ 30 h 64"/>
                <a:gd name="T72" fmla="*/ 53 w 91"/>
                <a:gd name="T73" fmla="*/ 27 h 64"/>
                <a:gd name="T74" fmla="*/ 48 w 91"/>
                <a:gd name="T75" fmla="*/ 27 h 64"/>
                <a:gd name="T76" fmla="*/ 38 w 91"/>
                <a:gd name="T77" fmla="*/ 27 h 64"/>
                <a:gd name="T78" fmla="*/ 33 w 91"/>
                <a:gd name="T79" fmla="*/ 30 h 64"/>
                <a:gd name="T80" fmla="*/ 26 w 91"/>
                <a:gd name="T81" fmla="*/ 35 h 64"/>
                <a:gd name="T82" fmla="*/ 20 w 91"/>
                <a:gd name="T83" fmla="*/ 35 h 64"/>
                <a:gd name="T84" fmla="*/ 15 w 91"/>
                <a:gd name="T85" fmla="*/ 35 h 64"/>
                <a:gd name="T86" fmla="*/ 9 w 91"/>
                <a:gd name="T87" fmla="*/ 35 h 64"/>
                <a:gd name="T88" fmla="*/ 4 w 91"/>
                <a:gd name="T89" fmla="*/ 31 h 64"/>
                <a:gd name="T90" fmla="*/ 1 w 91"/>
                <a:gd name="T91" fmla="*/ 26 h 64"/>
                <a:gd name="T92" fmla="*/ 0 w 91"/>
                <a:gd name="T93" fmla="*/ 20 h 64"/>
                <a:gd name="T94" fmla="*/ 0 w 91"/>
                <a:gd name="T95" fmla="*/ 20 h 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1"/>
                <a:gd name="T145" fmla="*/ 0 h 64"/>
                <a:gd name="T146" fmla="*/ 91 w 91"/>
                <a:gd name="T147" fmla="*/ 64 h 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1" h="64">
                  <a:moveTo>
                    <a:pt x="0" y="16"/>
                  </a:moveTo>
                  <a:lnTo>
                    <a:pt x="6" y="10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4"/>
                  </a:lnTo>
                  <a:lnTo>
                    <a:pt x="28" y="4"/>
                  </a:lnTo>
                  <a:lnTo>
                    <a:pt x="36" y="3"/>
                  </a:lnTo>
                  <a:lnTo>
                    <a:pt x="42" y="1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7" y="7"/>
                  </a:lnTo>
                  <a:lnTo>
                    <a:pt x="72" y="10"/>
                  </a:lnTo>
                  <a:lnTo>
                    <a:pt x="76" y="16"/>
                  </a:lnTo>
                  <a:lnTo>
                    <a:pt x="81" y="21"/>
                  </a:lnTo>
                  <a:lnTo>
                    <a:pt x="85" y="25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0" y="40"/>
                  </a:lnTo>
                  <a:lnTo>
                    <a:pt x="90" y="48"/>
                  </a:lnTo>
                  <a:lnTo>
                    <a:pt x="90" y="52"/>
                  </a:lnTo>
                  <a:lnTo>
                    <a:pt x="90" y="57"/>
                  </a:lnTo>
                  <a:lnTo>
                    <a:pt x="85" y="61"/>
                  </a:lnTo>
                  <a:lnTo>
                    <a:pt x="79" y="63"/>
                  </a:lnTo>
                  <a:lnTo>
                    <a:pt x="75" y="63"/>
                  </a:lnTo>
                  <a:lnTo>
                    <a:pt x="70" y="61"/>
                  </a:lnTo>
                  <a:lnTo>
                    <a:pt x="67" y="57"/>
                  </a:lnTo>
                  <a:lnTo>
                    <a:pt x="67" y="52"/>
                  </a:lnTo>
                  <a:lnTo>
                    <a:pt x="67" y="48"/>
                  </a:lnTo>
                  <a:lnTo>
                    <a:pt x="67" y="43"/>
                  </a:lnTo>
                  <a:lnTo>
                    <a:pt x="64" y="37"/>
                  </a:lnTo>
                  <a:lnTo>
                    <a:pt x="61" y="33"/>
                  </a:lnTo>
                  <a:lnTo>
                    <a:pt x="57" y="30"/>
                  </a:lnTo>
                  <a:lnTo>
                    <a:pt x="52" y="25"/>
                  </a:lnTo>
                  <a:lnTo>
                    <a:pt x="48" y="24"/>
                  </a:lnTo>
                  <a:lnTo>
                    <a:pt x="43" y="22"/>
                  </a:lnTo>
                  <a:lnTo>
                    <a:pt x="39" y="22"/>
                  </a:lnTo>
                  <a:lnTo>
                    <a:pt x="31" y="22"/>
                  </a:lnTo>
                  <a:lnTo>
                    <a:pt x="27" y="24"/>
                  </a:lnTo>
                  <a:lnTo>
                    <a:pt x="21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7" y="28"/>
                  </a:lnTo>
                  <a:lnTo>
                    <a:pt x="3" y="25"/>
                  </a:lnTo>
                  <a:lnTo>
                    <a:pt x="1" y="21"/>
                  </a:lnTo>
                  <a:lnTo>
                    <a:pt x="0" y="16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134"/>
            <p:cNvSpPr>
              <a:spLocks/>
            </p:cNvSpPr>
            <p:nvPr/>
          </p:nvSpPr>
          <p:spPr bwMode="auto">
            <a:xfrm>
              <a:off x="4257" y="346"/>
              <a:ext cx="627" cy="318"/>
            </a:xfrm>
            <a:custGeom>
              <a:avLst/>
              <a:gdLst>
                <a:gd name="T0" fmla="*/ 591 w 509"/>
                <a:gd name="T1" fmla="*/ 254 h 259"/>
                <a:gd name="T2" fmla="*/ 610 w 509"/>
                <a:gd name="T3" fmla="*/ 236 h 259"/>
                <a:gd name="T4" fmla="*/ 626 w 509"/>
                <a:gd name="T5" fmla="*/ 214 h 259"/>
                <a:gd name="T6" fmla="*/ 626 w 509"/>
                <a:gd name="T7" fmla="*/ 192 h 259"/>
                <a:gd name="T8" fmla="*/ 626 w 509"/>
                <a:gd name="T9" fmla="*/ 169 h 259"/>
                <a:gd name="T10" fmla="*/ 626 w 509"/>
                <a:gd name="T11" fmla="*/ 147 h 259"/>
                <a:gd name="T12" fmla="*/ 621 w 509"/>
                <a:gd name="T13" fmla="*/ 125 h 259"/>
                <a:gd name="T14" fmla="*/ 602 w 509"/>
                <a:gd name="T15" fmla="*/ 103 h 259"/>
                <a:gd name="T16" fmla="*/ 584 w 509"/>
                <a:gd name="T17" fmla="*/ 85 h 259"/>
                <a:gd name="T18" fmla="*/ 562 w 509"/>
                <a:gd name="T19" fmla="*/ 66 h 259"/>
                <a:gd name="T20" fmla="*/ 540 w 509"/>
                <a:gd name="T21" fmla="*/ 52 h 259"/>
                <a:gd name="T22" fmla="*/ 517 w 509"/>
                <a:gd name="T23" fmla="*/ 37 h 259"/>
                <a:gd name="T24" fmla="*/ 495 w 509"/>
                <a:gd name="T25" fmla="*/ 26 h 259"/>
                <a:gd name="T26" fmla="*/ 469 w 509"/>
                <a:gd name="T27" fmla="*/ 18 h 259"/>
                <a:gd name="T28" fmla="*/ 447 w 509"/>
                <a:gd name="T29" fmla="*/ 15 h 259"/>
                <a:gd name="T30" fmla="*/ 421 w 509"/>
                <a:gd name="T31" fmla="*/ 11 h 259"/>
                <a:gd name="T32" fmla="*/ 392 w 509"/>
                <a:gd name="T33" fmla="*/ 4 h 259"/>
                <a:gd name="T34" fmla="*/ 366 w 509"/>
                <a:gd name="T35" fmla="*/ 0 h 259"/>
                <a:gd name="T36" fmla="*/ 340 w 509"/>
                <a:gd name="T37" fmla="*/ 0 h 259"/>
                <a:gd name="T38" fmla="*/ 318 w 509"/>
                <a:gd name="T39" fmla="*/ 0 h 259"/>
                <a:gd name="T40" fmla="*/ 288 w 509"/>
                <a:gd name="T41" fmla="*/ 0 h 259"/>
                <a:gd name="T42" fmla="*/ 262 w 509"/>
                <a:gd name="T43" fmla="*/ 0 h 259"/>
                <a:gd name="T44" fmla="*/ 233 w 509"/>
                <a:gd name="T45" fmla="*/ 0 h 259"/>
                <a:gd name="T46" fmla="*/ 203 w 509"/>
                <a:gd name="T47" fmla="*/ 4 h 259"/>
                <a:gd name="T48" fmla="*/ 181 w 509"/>
                <a:gd name="T49" fmla="*/ 11 h 259"/>
                <a:gd name="T50" fmla="*/ 159 w 509"/>
                <a:gd name="T51" fmla="*/ 22 h 259"/>
                <a:gd name="T52" fmla="*/ 137 w 509"/>
                <a:gd name="T53" fmla="*/ 33 h 259"/>
                <a:gd name="T54" fmla="*/ 115 w 509"/>
                <a:gd name="T55" fmla="*/ 48 h 259"/>
                <a:gd name="T56" fmla="*/ 89 w 509"/>
                <a:gd name="T57" fmla="*/ 70 h 259"/>
                <a:gd name="T58" fmla="*/ 67 w 509"/>
                <a:gd name="T59" fmla="*/ 99 h 259"/>
                <a:gd name="T60" fmla="*/ 52 w 509"/>
                <a:gd name="T61" fmla="*/ 122 h 259"/>
                <a:gd name="T62" fmla="*/ 33 w 509"/>
                <a:gd name="T63" fmla="*/ 151 h 259"/>
                <a:gd name="T64" fmla="*/ 11 w 509"/>
                <a:gd name="T65" fmla="*/ 180 h 259"/>
                <a:gd name="T66" fmla="*/ 4 w 509"/>
                <a:gd name="T67" fmla="*/ 203 h 259"/>
                <a:gd name="T68" fmla="*/ 0 w 509"/>
                <a:gd name="T69" fmla="*/ 228 h 259"/>
                <a:gd name="T70" fmla="*/ 0 w 509"/>
                <a:gd name="T71" fmla="*/ 250 h 259"/>
                <a:gd name="T72" fmla="*/ 11 w 509"/>
                <a:gd name="T73" fmla="*/ 273 h 259"/>
                <a:gd name="T74" fmla="*/ 30 w 509"/>
                <a:gd name="T75" fmla="*/ 291 h 259"/>
                <a:gd name="T76" fmla="*/ 52 w 509"/>
                <a:gd name="T77" fmla="*/ 306 h 259"/>
                <a:gd name="T78" fmla="*/ 74 w 509"/>
                <a:gd name="T79" fmla="*/ 313 h 259"/>
                <a:gd name="T80" fmla="*/ 96 w 509"/>
                <a:gd name="T81" fmla="*/ 317 h 259"/>
                <a:gd name="T82" fmla="*/ 118 w 509"/>
                <a:gd name="T83" fmla="*/ 317 h 259"/>
                <a:gd name="T84" fmla="*/ 140 w 509"/>
                <a:gd name="T85" fmla="*/ 317 h 259"/>
                <a:gd name="T86" fmla="*/ 163 w 509"/>
                <a:gd name="T87" fmla="*/ 317 h 259"/>
                <a:gd name="T88" fmla="*/ 185 w 509"/>
                <a:gd name="T89" fmla="*/ 317 h 259"/>
                <a:gd name="T90" fmla="*/ 211 w 509"/>
                <a:gd name="T91" fmla="*/ 309 h 259"/>
                <a:gd name="T92" fmla="*/ 233 w 509"/>
                <a:gd name="T93" fmla="*/ 309 h 259"/>
                <a:gd name="T94" fmla="*/ 259 w 509"/>
                <a:gd name="T95" fmla="*/ 306 h 259"/>
                <a:gd name="T96" fmla="*/ 281 w 509"/>
                <a:gd name="T97" fmla="*/ 306 h 259"/>
                <a:gd name="T98" fmla="*/ 303 w 509"/>
                <a:gd name="T99" fmla="*/ 302 h 259"/>
                <a:gd name="T100" fmla="*/ 329 w 509"/>
                <a:gd name="T101" fmla="*/ 298 h 259"/>
                <a:gd name="T102" fmla="*/ 351 w 509"/>
                <a:gd name="T103" fmla="*/ 295 h 259"/>
                <a:gd name="T104" fmla="*/ 373 w 509"/>
                <a:gd name="T105" fmla="*/ 291 h 259"/>
                <a:gd name="T106" fmla="*/ 399 w 509"/>
                <a:gd name="T107" fmla="*/ 287 h 259"/>
                <a:gd name="T108" fmla="*/ 425 w 509"/>
                <a:gd name="T109" fmla="*/ 284 h 259"/>
                <a:gd name="T110" fmla="*/ 455 w 509"/>
                <a:gd name="T111" fmla="*/ 280 h 259"/>
                <a:gd name="T112" fmla="*/ 477 w 509"/>
                <a:gd name="T113" fmla="*/ 273 h 259"/>
                <a:gd name="T114" fmla="*/ 503 w 509"/>
                <a:gd name="T115" fmla="*/ 265 h 259"/>
                <a:gd name="T116" fmla="*/ 525 w 509"/>
                <a:gd name="T117" fmla="*/ 262 h 259"/>
                <a:gd name="T118" fmla="*/ 551 w 509"/>
                <a:gd name="T119" fmla="*/ 262 h 259"/>
                <a:gd name="T120" fmla="*/ 573 w 509"/>
                <a:gd name="T121" fmla="*/ 258 h 2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9"/>
                <a:gd name="T184" fmla="*/ 0 h 259"/>
                <a:gd name="T185" fmla="*/ 509 w 509"/>
                <a:gd name="T186" fmla="*/ 259 h 2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9" h="259">
                  <a:moveTo>
                    <a:pt x="471" y="210"/>
                  </a:moveTo>
                  <a:lnTo>
                    <a:pt x="480" y="207"/>
                  </a:lnTo>
                  <a:lnTo>
                    <a:pt x="489" y="201"/>
                  </a:lnTo>
                  <a:lnTo>
                    <a:pt x="495" y="192"/>
                  </a:lnTo>
                  <a:lnTo>
                    <a:pt x="501" y="183"/>
                  </a:lnTo>
                  <a:lnTo>
                    <a:pt x="508" y="174"/>
                  </a:lnTo>
                  <a:lnTo>
                    <a:pt x="508" y="165"/>
                  </a:lnTo>
                  <a:lnTo>
                    <a:pt x="508" y="156"/>
                  </a:lnTo>
                  <a:lnTo>
                    <a:pt x="508" y="147"/>
                  </a:lnTo>
                  <a:lnTo>
                    <a:pt x="508" y="138"/>
                  </a:lnTo>
                  <a:lnTo>
                    <a:pt x="508" y="129"/>
                  </a:lnTo>
                  <a:lnTo>
                    <a:pt x="508" y="120"/>
                  </a:lnTo>
                  <a:lnTo>
                    <a:pt x="508" y="111"/>
                  </a:lnTo>
                  <a:lnTo>
                    <a:pt x="504" y="102"/>
                  </a:lnTo>
                  <a:lnTo>
                    <a:pt x="498" y="93"/>
                  </a:lnTo>
                  <a:lnTo>
                    <a:pt x="489" y="84"/>
                  </a:lnTo>
                  <a:lnTo>
                    <a:pt x="483" y="75"/>
                  </a:lnTo>
                  <a:lnTo>
                    <a:pt x="474" y="69"/>
                  </a:lnTo>
                  <a:lnTo>
                    <a:pt x="465" y="63"/>
                  </a:lnTo>
                  <a:lnTo>
                    <a:pt x="456" y="54"/>
                  </a:lnTo>
                  <a:lnTo>
                    <a:pt x="447" y="48"/>
                  </a:lnTo>
                  <a:lnTo>
                    <a:pt x="438" y="42"/>
                  </a:lnTo>
                  <a:lnTo>
                    <a:pt x="429" y="36"/>
                  </a:lnTo>
                  <a:lnTo>
                    <a:pt x="420" y="30"/>
                  </a:lnTo>
                  <a:lnTo>
                    <a:pt x="411" y="24"/>
                  </a:lnTo>
                  <a:lnTo>
                    <a:pt x="402" y="21"/>
                  </a:lnTo>
                  <a:lnTo>
                    <a:pt x="390" y="18"/>
                  </a:lnTo>
                  <a:lnTo>
                    <a:pt x="381" y="15"/>
                  </a:lnTo>
                  <a:lnTo>
                    <a:pt x="372" y="15"/>
                  </a:lnTo>
                  <a:lnTo>
                    <a:pt x="363" y="12"/>
                  </a:lnTo>
                  <a:lnTo>
                    <a:pt x="354" y="12"/>
                  </a:lnTo>
                  <a:lnTo>
                    <a:pt x="342" y="9"/>
                  </a:lnTo>
                  <a:lnTo>
                    <a:pt x="327" y="6"/>
                  </a:lnTo>
                  <a:lnTo>
                    <a:pt x="318" y="3"/>
                  </a:lnTo>
                  <a:lnTo>
                    <a:pt x="309" y="3"/>
                  </a:lnTo>
                  <a:lnTo>
                    <a:pt x="297" y="0"/>
                  </a:lnTo>
                  <a:lnTo>
                    <a:pt x="285" y="0"/>
                  </a:lnTo>
                  <a:lnTo>
                    <a:pt x="276" y="0"/>
                  </a:lnTo>
                  <a:lnTo>
                    <a:pt x="267" y="0"/>
                  </a:lnTo>
                  <a:lnTo>
                    <a:pt x="258" y="0"/>
                  </a:lnTo>
                  <a:lnTo>
                    <a:pt x="246" y="0"/>
                  </a:lnTo>
                  <a:lnTo>
                    <a:pt x="234" y="0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1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65" y="3"/>
                  </a:lnTo>
                  <a:lnTo>
                    <a:pt x="156" y="3"/>
                  </a:lnTo>
                  <a:lnTo>
                    <a:pt x="147" y="9"/>
                  </a:lnTo>
                  <a:lnTo>
                    <a:pt x="138" y="12"/>
                  </a:lnTo>
                  <a:lnTo>
                    <a:pt x="129" y="18"/>
                  </a:lnTo>
                  <a:lnTo>
                    <a:pt x="120" y="21"/>
                  </a:lnTo>
                  <a:lnTo>
                    <a:pt x="111" y="27"/>
                  </a:lnTo>
                  <a:lnTo>
                    <a:pt x="102" y="33"/>
                  </a:lnTo>
                  <a:lnTo>
                    <a:pt x="93" y="39"/>
                  </a:lnTo>
                  <a:lnTo>
                    <a:pt x="81" y="48"/>
                  </a:lnTo>
                  <a:lnTo>
                    <a:pt x="72" y="57"/>
                  </a:lnTo>
                  <a:lnTo>
                    <a:pt x="63" y="69"/>
                  </a:lnTo>
                  <a:lnTo>
                    <a:pt x="54" y="81"/>
                  </a:lnTo>
                  <a:lnTo>
                    <a:pt x="51" y="90"/>
                  </a:lnTo>
                  <a:lnTo>
                    <a:pt x="42" y="99"/>
                  </a:lnTo>
                  <a:lnTo>
                    <a:pt x="36" y="111"/>
                  </a:lnTo>
                  <a:lnTo>
                    <a:pt x="27" y="123"/>
                  </a:lnTo>
                  <a:lnTo>
                    <a:pt x="18" y="135"/>
                  </a:lnTo>
                  <a:lnTo>
                    <a:pt x="9" y="147"/>
                  </a:lnTo>
                  <a:lnTo>
                    <a:pt x="6" y="156"/>
                  </a:lnTo>
                  <a:lnTo>
                    <a:pt x="3" y="165"/>
                  </a:lnTo>
                  <a:lnTo>
                    <a:pt x="0" y="177"/>
                  </a:lnTo>
                  <a:lnTo>
                    <a:pt x="0" y="186"/>
                  </a:lnTo>
                  <a:lnTo>
                    <a:pt x="0" y="195"/>
                  </a:lnTo>
                  <a:lnTo>
                    <a:pt x="0" y="204"/>
                  </a:lnTo>
                  <a:lnTo>
                    <a:pt x="3" y="213"/>
                  </a:lnTo>
                  <a:lnTo>
                    <a:pt x="9" y="222"/>
                  </a:lnTo>
                  <a:lnTo>
                    <a:pt x="15" y="231"/>
                  </a:lnTo>
                  <a:lnTo>
                    <a:pt x="24" y="237"/>
                  </a:lnTo>
                  <a:lnTo>
                    <a:pt x="33" y="243"/>
                  </a:lnTo>
                  <a:lnTo>
                    <a:pt x="42" y="249"/>
                  </a:lnTo>
                  <a:lnTo>
                    <a:pt x="51" y="255"/>
                  </a:lnTo>
                  <a:lnTo>
                    <a:pt x="60" y="255"/>
                  </a:lnTo>
                  <a:lnTo>
                    <a:pt x="69" y="258"/>
                  </a:lnTo>
                  <a:lnTo>
                    <a:pt x="78" y="258"/>
                  </a:lnTo>
                  <a:lnTo>
                    <a:pt x="87" y="258"/>
                  </a:lnTo>
                  <a:lnTo>
                    <a:pt x="96" y="258"/>
                  </a:lnTo>
                  <a:lnTo>
                    <a:pt x="105" y="258"/>
                  </a:lnTo>
                  <a:lnTo>
                    <a:pt x="114" y="258"/>
                  </a:lnTo>
                  <a:lnTo>
                    <a:pt x="123" y="258"/>
                  </a:lnTo>
                  <a:lnTo>
                    <a:pt x="132" y="258"/>
                  </a:lnTo>
                  <a:lnTo>
                    <a:pt x="141" y="258"/>
                  </a:lnTo>
                  <a:lnTo>
                    <a:pt x="150" y="258"/>
                  </a:lnTo>
                  <a:lnTo>
                    <a:pt x="159" y="255"/>
                  </a:lnTo>
                  <a:lnTo>
                    <a:pt x="171" y="252"/>
                  </a:lnTo>
                  <a:lnTo>
                    <a:pt x="180" y="252"/>
                  </a:lnTo>
                  <a:lnTo>
                    <a:pt x="189" y="252"/>
                  </a:lnTo>
                  <a:lnTo>
                    <a:pt x="201" y="249"/>
                  </a:lnTo>
                  <a:lnTo>
                    <a:pt x="210" y="249"/>
                  </a:lnTo>
                  <a:lnTo>
                    <a:pt x="219" y="249"/>
                  </a:lnTo>
                  <a:lnTo>
                    <a:pt x="228" y="249"/>
                  </a:lnTo>
                  <a:lnTo>
                    <a:pt x="237" y="249"/>
                  </a:lnTo>
                  <a:lnTo>
                    <a:pt x="246" y="246"/>
                  </a:lnTo>
                  <a:lnTo>
                    <a:pt x="255" y="246"/>
                  </a:lnTo>
                  <a:lnTo>
                    <a:pt x="267" y="243"/>
                  </a:lnTo>
                  <a:lnTo>
                    <a:pt x="276" y="243"/>
                  </a:lnTo>
                  <a:lnTo>
                    <a:pt x="285" y="240"/>
                  </a:lnTo>
                  <a:lnTo>
                    <a:pt x="294" y="240"/>
                  </a:lnTo>
                  <a:lnTo>
                    <a:pt x="303" y="237"/>
                  </a:lnTo>
                  <a:lnTo>
                    <a:pt x="312" y="237"/>
                  </a:lnTo>
                  <a:lnTo>
                    <a:pt x="324" y="234"/>
                  </a:lnTo>
                  <a:lnTo>
                    <a:pt x="333" y="234"/>
                  </a:lnTo>
                  <a:lnTo>
                    <a:pt x="345" y="231"/>
                  </a:lnTo>
                  <a:lnTo>
                    <a:pt x="357" y="231"/>
                  </a:lnTo>
                  <a:lnTo>
                    <a:pt x="369" y="228"/>
                  </a:lnTo>
                  <a:lnTo>
                    <a:pt x="378" y="225"/>
                  </a:lnTo>
                  <a:lnTo>
                    <a:pt x="387" y="222"/>
                  </a:lnTo>
                  <a:lnTo>
                    <a:pt x="399" y="219"/>
                  </a:lnTo>
                  <a:lnTo>
                    <a:pt x="408" y="216"/>
                  </a:lnTo>
                  <a:lnTo>
                    <a:pt x="417" y="216"/>
                  </a:lnTo>
                  <a:lnTo>
                    <a:pt x="426" y="213"/>
                  </a:lnTo>
                  <a:lnTo>
                    <a:pt x="438" y="213"/>
                  </a:lnTo>
                  <a:lnTo>
                    <a:pt x="447" y="213"/>
                  </a:lnTo>
                  <a:lnTo>
                    <a:pt x="456" y="210"/>
                  </a:lnTo>
                  <a:lnTo>
                    <a:pt x="465" y="210"/>
                  </a:lnTo>
                  <a:lnTo>
                    <a:pt x="471" y="21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135"/>
            <p:cNvSpPr>
              <a:spLocks/>
            </p:cNvSpPr>
            <p:nvPr/>
          </p:nvSpPr>
          <p:spPr bwMode="auto">
            <a:xfrm>
              <a:off x="4259" y="340"/>
              <a:ext cx="627" cy="329"/>
            </a:xfrm>
            <a:custGeom>
              <a:avLst/>
              <a:gdLst>
                <a:gd name="T0" fmla="*/ 387 w 510"/>
                <a:gd name="T1" fmla="*/ 26 h 268"/>
                <a:gd name="T2" fmla="*/ 337 w 510"/>
                <a:gd name="T3" fmla="*/ 23 h 268"/>
                <a:gd name="T4" fmla="*/ 284 w 510"/>
                <a:gd name="T5" fmla="*/ 31 h 268"/>
                <a:gd name="T6" fmla="*/ 232 w 510"/>
                <a:gd name="T7" fmla="*/ 27 h 268"/>
                <a:gd name="T8" fmla="*/ 192 w 510"/>
                <a:gd name="T9" fmla="*/ 44 h 268"/>
                <a:gd name="T10" fmla="*/ 140 w 510"/>
                <a:gd name="T11" fmla="*/ 55 h 268"/>
                <a:gd name="T12" fmla="*/ 97 w 510"/>
                <a:gd name="T13" fmla="*/ 88 h 268"/>
                <a:gd name="T14" fmla="*/ 74 w 510"/>
                <a:gd name="T15" fmla="*/ 133 h 268"/>
                <a:gd name="T16" fmla="*/ 41 w 510"/>
                <a:gd name="T17" fmla="*/ 184 h 268"/>
                <a:gd name="T18" fmla="*/ 22 w 510"/>
                <a:gd name="T19" fmla="*/ 230 h 268"/>
                <a:gd name="T20" fmla="*/ 42 w 510"/>
                <a:gd name="T21" fmla="*/ 269 h 268"/>
                <a:gd name="T22" fmla="*/ 79 w 510"/>
                <a:gd name="T23" fmla="*/ 300 h 268"/>
                <a:gd name="T24" fmla="*/ 125 w 510"/>
                <a:gd name="T25" fmla="*/ 288 h 268"/>
                <a:gd name="T26" fmla="*/ 166 w 510"/>
                <a:gd name="T27" fmla="*/ 317 h 268"/>
                <a:gd name="T28" fmla="*/ 204 w 510"/>
                <a:gd name="T29" fmla="*/ 292 h 268"/>
                <a:gd name="T30" fmla="*/ 254 w 510"/>
                <a:gd name="T31" fmla="*/ 302 h 268"/>
                <a:gd name="T32" fmla="*/ 300 w 510"/>
                <a:gd name="T33" fmla="*/ 277 h 268"/>
                <a:gd name="T34" fmla="*/ 350 w 510"/>
                <a:gd name="T35" fmla="*/ 288 h 268"/>
                <a:gd name="T36" fmla="*/ 398 w 510"/>
                <a:gd name="T37" fmla="*/ 273 h 268"/>
                <a:gd name="T38" fmla="*/ 448 w 510"/>
                <a:gd name="T39" fmla="*/ 277 h 268"/>
                <a:gd name="T40" fmla="*/ 492 w 510"/>
                <a:gd name="T41" fmla="*/ 252 h 268"/>
                <a:gd name="T42" fmla="*/ 543 w 510"/>
                <a:gd name="T43" fmla="*/ 248 h 268"/>
                <a:gd name="T44" fmla="*/ 580 w 510"/>
                <a:gd name="T45" fmla="*/ 233 h 268"/>
                <a:gd name="T46" fmla="*/ 605 w 510"/>
                <a:gd name="T47" fmla="*/ 189 h 268"/>
                <a:gd name="T48" fmla="*/ 597 w 510"/>
                <a:gd name="T49" fmla="*/ 145 h 268"/>
                <a:gd name="T50" fmla="*/ 575 w 510"/>
                <a:gd name="T51" fmla="*/ 103 h 268"/>
                <a:gd name="T52" fmla="*/ 527 w 510"/>
                <a:gd name="T53" fmla="*/ 88 h 268"/>
                <a:gd name="T54" fmla="*/ 479 w 510"/>
                <a:gd name="T55" fmla="*/ 48 h 268"/>
                <a:gd name="T56" fmla="*/ 429 w 510"/>
                <a:gd name="T57" fmla="*/ 23 h 268"/>
                <a:gd name="T58" fmla="*/ 481 w 510"/>
                <a:gd name="T59" fmla="*/ 29 h 268"/>
                <a:gd name="T60" fmla="*/ 531 w 510"/>
                <a:gd name="T61" fmla="*/ 52 h 268"/>
                <a:gd name="T62" fmla="*/ 577 w 510"/>
                <a:gd name="T63" fmla="*/ 86 h 268"/>
                <a:gd name="T64" fmla="*/ 613 w 510"/>
                <a:gd name="T65" fmla="*/ 126 h 268"/>
                <a:gd name="T66" fmla="*/ 623 w 510"/>
                <a:gd name="T67" fmla="*/ 177 h 268"/>
                <a:gd name="T68" fmla="*/ 610 w 510"/>
                <a:gd name="T69" fmla="*/ 228 h 268"/>
                <a:gd name="T70" fmla="*/ 568 w 510"/>
                <a:gd name="T71" fmla="*/ 263 h 268"/>
                <a:gd name="T72" fmla="*/ 516 w 510"/>
                <a:gd name="T73" fmla="*/ 269 h 268"/>
                <a:gd name="T74" fmla="*/ 462 w 510"/>
                <a:gd name="T75" fmla="*/ 276 h 268"/>
                <a:gd name="T76" fmla="*/ 413 w 510"/>
                <a:gd name="T77" fmla="*/ 291 h 268"/>
                <a:gd name="T78" fmla="*/ 361 w 510"/>
                <a:gd name="T79" fmla="*/ 300 h 268"/>
                <a:gd name="T80" fmla="*/ 310 w 510"/>
                <a:gd name="T81" fmla="*/ 306 h 268"/>
                <a:gd name="T82" fmla="*/ 259 w 510"/>
                <a:gd name="T83" fmla="*/ 309 h 268"/>
                <a:gd name="T84" fmla="*/ 208 w 510"/>
                <a:gd name="T85" fmla="*/ 317 h 268"/>
                <a:gd name="T86" fmla="*/ 156 w 510"/>
                <a:gd name="T87" fmla="*/ 324 h 268"/>
                <a:gd name="T88" fmla="*/ 107 w 510"/>
                <a:gd name="T89" fmla="*/ 328 h 268"/>
                <a:gd name="T90" fmla="*/ 53 w 510"/>
                <a:gd name="T91" fmla="*/ 317 h 268"/>
                <a:gd name="T92" fmla="*/ 7 w 510"/>
                <a:gd name="T93" fmla="*/ 281 h 268"/>
                <a:gd name="T94" fmla="*/ 0 w 510"/>
                <a:gd name="T95" fmla="*/ 232 h 268"/>
                <a:gd name="T96" fmla="*/ 15 w 510"/>
                <a:gd name="T97" fmla="*/ 182 h 268"/>
                <a:gd name="T98" fmla="*/ 45 w 510"/>
                <a:gd name="T99" fmla="*/ 134 h 268"/>
                <a:gd name="T100" fmla="*/ 79 w 510"/>
                <a:gd name="T101" fmla="*/ 90 h 268"/>
                <a:gd name="T102" fmla="*/ 123 w 510"/>
                <a:gd name="T103" fmla="*/ 48 h 268"/>
                <a:gd name="T104" fmla="*/ 173 w 510"/>
                <a:gd name="T105" fmla="*/ 18 h 268"/>
                <a:gd name="T106" fmla="*/ 229 w 510"/>
                <a:gd name="T107" fmla="*/ 9 h 268"/>
                <a:gd name="T108" fmla="*/ 278 w 510"/>
                <a:gd name="T109" fmla="*/ 1 h 268"/>
                <a:gd name="T110" fmla="*/ 328 w 510"/>
                <a:gd name="T111" fmla="*/ 4 h 268"/>
                <a:gd name="T112" fmla="*/ 377 w 510"/>
                <a:gd name="T113" fmla="*/ 11 h 268"/>
                <a:gd name="T114" fmla="*/ 432 w 510"/>
                <a:gd name="T115" fmla="*/ 22 h 2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0"/>
                <a:gd name="T175" fmla="*/ 0 h 268"/>
                <a:gd name="T176" fmla="*/ 510 w 510"/>
                <a:gd name="T177" fmla="*/ 268 h 2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0" h="268">
                  <a:moveTo>
                    <a:pt x="351" y="22"/>
                  </a:moveTo>
                  <a:lnTo>
                    <a:pt x="346" y="24"/>
                  </a:lnTo>
                  <a:lnTo>
                    <a:pt x="342" y="27"/>
                  </a:lnTo>
                  <a:lnTo>
                    <a:pt x="337" y="27"/>
                  </a:lnTo>
                  <a:lnTo>
                    <a:pt x="333" y="27"/>
                  </a:lnTo>
                  <a:lnTo>
                    <a:pt x="328" y="25"/>
                  </a:lnTo>
                  <a:lnTo>
                    <a:pt x="324" y="24"/>
                  </a:lnTo>
                  <a:lnTo>
                    <a:pt x="319" y="22"/>
                  </a:lnTo>
                  <a:lnTo>
                    <a:pt x="315" y="21"/>
                  </a:lnTo>
                  <a:lnTo>
                    <a:pt x="310" y="19"/>
                  </a:lnTo>
                  <a:lnTo>
                    <a:pt x="306" y="19"/>
                  </a:lnTo>
                  <a:lnTo>
                    <a:pt x="301" y="19"/>
                  </a:lnTo>
                  <a:lnTo>
                    <a:pt x="297" y="19"/>
                  </a:lnTo>
                  <a:lnTo>
                    <a:pt x="292" y="21"/>
                  </a:lnTo>
                  <a:lnTo>
                    <a:pt x="288" y="21"/>
                  </a:lnTo>
                  <a:lnTo>
                    <a:pt x="283" y="21"/>
                  </a:lnTo>
                  <a:lnTo>
                    <a:pt x="279" y="21"/>
                  </a:lnTo>
                  <a:lnTo>
                    <a:pt x="274" y="19"/>
                  </a:lnTo>
                  <a:lnTo>
                    <a:pt x="270" y="18"/>
                  </a:lnTo>
                  <a:lnTo>
                    <a:pt x="265" y="16"/>
                  </a:lnTo>
                  <a:lnTo>
                    <a:pt x="259" y="16"/>
                  </a:lnTo>
                  <a:lnTo>
                    <a:pt x="255" y="16"/>
                  </a:lnTo>
                  <a:lnTo>
                    <a:pt x="250" y="16"/>
                  </a:lnTo>
                  <a:lnTo>
                    <a:pt x="246" y="21"/>
                  </a:lnTo>
                  <a:lnTo>
                    <a:pt x="240" y="24"/>
                  </a:lnTo>
                  <a:lnTo>
                    <a:pt x="235" y="25"/>
                  </a:lnTo>
                  <a:lnTo>
                    <a:pt x="231" y="25"/>
                  </a:lnTo>
                  <a:lnTo>
                    <a:pt x="226" y="25"/>
                  </a:lnTo>
                  <a:lnTo>
                    <a:pt x="222" y="21"/>
                  </a:lnTo>
                  <a:lnTo>
                    <a:pt x="216" y="19"/>
                  </a:lnTo>
                  <a:lnTo>
                    <a:pt x="208" y="15"/>
                  </a:lnTo>
                  <a:lnTo>
                    <a:pt x="204" y="13"/>
                  </a:lnTo>
                  <a:lnTo>
                    <a:pt x="199" y="13"/>
                  </a:lnTo>
                  <a:lnTo>
                    <a:pt x="195" y="15"/>
                  </a:lnTo>
                  <a:lnTo>
                    <a:pt x="190" y="18"/>
                  </a:lnTo>
                  <a:lnTo>
                    <a:pt x="189" y="22"/>
                  </a:lnTo>
                  <a:lnTo>
                    <a:pt x="184" y="22"/>
                  </a:lnTo>
                  <a:lnTo>
                    <a:pt x="180" y="22"/>
                  </a:lnTo>
                  <a:lnTo>
                    <a:pt x="175" y="22"/>
                  </a:lnTo>
                  <a:lnTo>
                    <a:pt x="171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9" y="27"/>
                  </a:lnTo>
                  <a:lnTo>
                    <a:pt x="157" y="31"/>
                  </a:lnTo>
                  <a:lnTo>
                    <a:pt x="156" y="36"/>
                  </a:lnTo>
                  <a:lnTo>
                    <a:pt x="151" y="36"/>
                  </a:lnTo>
                  <a:lnTo>
                    <a:pt x="147" y="36"/>
                  </a:lnTo>
                  <a:lnTo>
                    <a:pt x="142" y="36"/>
                  </a:lnTo>
                  <a:lnTo>
                    <a:pt x="138" y="36"/>
                  </a:lnTo>
                  <a:lnTo>
                    <a:pt x="133" y="36"/>
                  </a:lnTo>
                  <a:lnTo>
                    <a:pt x="127" y="37"/>
                  </a:lnTo>
                  <a:lnTo>
                    <a:pt x="123" y="39"/>
                  </a:lnTo>
                  <a:lnTo>
                    <a:pt x="118" y="42"/>
                  </a:lnTo>
                  <a:lnTo>
                    <a:pt x="114" y="45"/>
                  </a:lnTo>
                  <a:lnTo>
                    <a:pt x="108" y="51"/>
                  </a:lnTo>
                  <a:lnTo>
                    <a:pt x="106" y="55"/>
                  </a:lnTo>
                  <a:lnTo>
                    <a:pt x="102" y="57"/>
                  </a:lnTo>
                  <a:lnTo>
                    <a:pt x="97" y="60"/>
                  </a:lnTo>
                  <a:lnTo>
                    <a:pt x="91" y="63"/>
                  </a:lnTo>
                  <a:lnTo>
                    <a:pt x="90" y="67"/>
                  </a:lnTo>
                  <a:lnTo>
                    <a:pt x="88" y="72"/>
                  </a:lnTo>
                  <a:lnTo>
                    <a:pt x="84" y="72"/>
                  </a:lnTo>
                  <a:lnTo>
                    <a:pt x="79" y="72"/>
                  </a:lnTo>
                  <a:lnTo>
                    <a:pt x="76" y="78"/>
                  </a:lnTo>
                  <a:lnTo>
                    <a:pt x="76" y="84"/>
                  </a:lnTo>
                  <a:lnTo>
                    <a:pt x="76" y="88"/>
                  </a:lnTo>
                  <a:lnTo>
                    <a:pt x="76" y="93"/>
                  </a:lnTo>
                  <a:lnTo>
                    <a:pt x="76" y="97"/>
                  </a:lnTo>
                  <a:lnTo>
                    <a:pt x="73" y="102"/>
                  </a:lnTo>
                  <a:lnTo>
                    <a:pt x="69" y="105"/>
                  </a:lnTo>
                  <a:lnTo>
                    <a:pt x="64" y="108"/>
                  </a:lnTo>
                  <a:lnTo>
                    <a:pt x="60" y="108"/>
                  </a:lnTo>
                  <a:lnTo>
                    <a:pt x="58" y="114"/>
                  </a:lnTo>
                  <a:lnTo>
                    <a:pt x="58" y="120"/>
                  </a:lnTo>
                  <a:lnTo>
                    <a:pt x="58" y="124"/>
                  </a:lnTo>
                  <a:lnTo>
                    <a:pt x="58" y="129"/>
                  </a:lnTo>
                  <a:lnTo>
                    <a:pt x="55" y="135"/>
                  </a:lnTo>
                  <a:lnTo>
                    <a:pt x="48" y="142"/>
                  </a:lnTo>
                  <a:lnTo>
                    <a:pt x="42" y="147"/>
                  </a:lnTo>
                  <a:lnTo>
                    <a:pt x="37" y="147"/>
                  </a:lnTo>
                  <a:lnTo>
                    <a:pt x="33" y="150"/>
                  </a:lnTo>
                  <a:lnTo>
                    <a:pt x="30" y="154"/>
                  </a:lnTo>
                  <a:lnTo>
                    <a:pt x="30" y="159"/>
                  </a:lnTo>
                  <a:lnTo>
                    <a:pt x="30" y="163"/>
                  </a:lnTo>
                  <a:lnTo>
                    <a:pt x="30" y="168"/>
                  </a:lnTo>
                  <a:lnTo>
                    <a:pt x="28" y="174"/>
                  </a:lnTo>
                  <a:lnTo>
                    <a:pt x="24" y="177"/>
                  </a:lnTo>
                  <a:lnTo>
                    <a:pt x="19" y="178"/>
                  </a:lnTo>
                  <a:lnTo>
                    <a:pt x="18" y="183"/>
                  </a:lnTo>
                  <a:lnTo>
                    <a:pt x="18" y="187"/>
                  </a:lnTo>
                  <a:lnTo>
                    <a:pt x="18" y="193"/>
                  </a:lnTo>
                  <a:lnTo>
                    <a:pt x="22" y="195"/>
                  </a:lnTo>
                  <a:lnTo>
                    <a:pt x="27" y="195"/>
                  </a:lnTo>
                  <a:lnTo>
                    <a:pt x="31" y="195"/>
                  </a:lnTo>
                  <a:lnTo>
                    <a:pt x="34" y="199"/>
                  </a:lnTo>
                  <a:lnTo>
                    <a:pt x="34" y="204"/>
                  </a:lnTo>
                  <a:lnTo>
                    <a:pt x="34" y="208"/>
                  </a:lnTo>
                  <a:lnTo>
                    <a:pt x="34" y="213"/>
                  </a:lnTo>
                  <a:lnTo>
                    <a:pt x="34" y="219"/>
                  </a:lnTo>
                  <a:lnTo>
                    <a:pt x="34" y="223"/>
                  </a:lnTo>
                  <a:lnTo>
                    <a:pt x="40" y="225"/>
                  </a:lnTo>
                  <a:lnTo>
                    <a:pt x="46" y="226"/>
                  </a:lnTo>
                  <a:lnTo>
                    <a:pt x="51" y="226"/>
                  </a:lnTo>
                  <a:lnTo>
                    <a:pt x="55" y="226"/>
                  </a:lnTo>
                  <a:lnTo>
                    <a:pt x="58" y="231"/>
                  </a:lnTo>
                  <a:lnTo>
                    <a:pt x="60" y="235"/>
                  </a:lnTo>
                  <a:lnTo>
                    <a:pt x="63" y="240"/>
                  </a:lnTo>
                  <a:lnTo>
                    <a:pt x="64" y="244"/>
                  </a:lnTo>
                  <a:lnTo>
                    <a:pt x="69" y="246"/>
                  </a:lnTo>
                  <a:lnTo>
                    <a:pt x="73" y="246"/>
                  </a:lnTo>
                  <a:lnTo>
                    <a:pt x="78" y="246"/>
                  </a:lnTo>
                  <a:lnTo>
                    <a:pt x="82" y="246"/>
                  </a:lnTo>
                  <a:lnTo>
                    <a:pt x="84" y="241"/>
                  </a:lnTo>
                  <a:lnTo>
                    <a:pt x="88" y="238"/>
                  </a:lnTo>
                  <a:lnTo>
                    <a:pt x="93" y="235"/>
                  </a:lnTo>
                  <a:lnTo>
                    <a:pt x="97" y="235"/>
                  </a:lnTo>
                  <a:lnTo>
                    <a:pt x="102" y="235"/>
                  </a:lnTo>
                  <a:lnTo>
                    <a:pt x="106" y="235"/>
                  </a:lnTo>
                  <a:lnTo>
                    <a:pt x="111" y="237"/>
                  </a:lnTo>
                  <a:lnTo>
                    <a:pt x="112" y="241"/>
                  </a:lnTo>
                  <a:lnTo>
                    <a:pt x="115" y="246"/>
                  </a:lnTo>
                  <a:lnTo>
                    <a:pt x="117" y="250"/>
                  </a:lnTo>
                  <a:lnTo>
                    <a:pt x="121" y="255"/>
                  </a:lnTo>
                  <a:lnTo>
                    <a:pt x="126" y="256"/>
                  </a:lnTo>
                  <a:lnTo>
                    <a:pt x="130" y="258"/>
                  </a:lnTo>
                  <a:lnTo>
                    <a:pt x="135" y="258"/>
                  </a:lnTo>
                  <a:lnTo>
                    <a:pt x="139" y="258"/>
                  </a:lnTo>
                  <a:lnTo>
                    <a:pt x="144" y="258"/>
                  </a:lnTo>
                  <a:lnTo>
                    <a:pt x="148" y="258"/>
                  </a:lnTo>
                  <a:lnTo>
                    <a:pt x="153" y="253"/>
                  </a:lnTo>
                  <a:lnTo>
                    <a:pt x="154" y="249"/>
                  </a:lnTo>
                  <a:lnTo>
                    <a:pt x="156" y="244"/>
                  </a:lnTo>
                  <a:lnTo>
                    <a:pt x="157" y="240"/>
                  </a:lnTo>
                  <a:lnTo>
                    <a:pt x="162" y="238"/>
                  </a:lnTo>
                  <a:lnTo>
                    <a:pt x="166" y="238"/>
                  </a:lnTo>
                  <a:lnTo>
                    <a:pt x="171" y="238"/>
                  </a:lnTo>
                  <a:lnTo>
                    <a:pt x="175" y="238"/>
                  </a:lnTo>
                  <a:lnTo>
                    <a:pt x="180" y="238"/>
                  </a:lnTo>
                  <a:lnTo>
                    <a:pt x="184" y="241"/>
                  </a:lnTo>
                  <a:lnTo>
                    <a:pt x="189" y="243"/>
                  </a:lnTo>
                  <a:lnTo>
                    <a:pt x="193" y="243"/>
                  </a:lnTo>
                  <a:lnTo>
                    <a:pt x="198" y="243"/>
                  </a:lnTo>
                  <a:lnTo>
                    <a:pt x="202" y="244"/>
                  </a:lnTo>
                  <a:lnTo>
                    <a:pt x="207" y="246"/>
                  </a:lnTo>
                  <a:lnTo>
                    <a:pt x="211" y="246"/>
                  </a:lnTo>
                  <a:lnTo>
                    <a:pt x="216" y="246"/>
                  </a:lnTo>
                  <a:lnTo>
                    <a:pt x="220" y="246"/>
                  </a:lnTo>
                  <a:lnTo>
                    <a:pt x="225" y="243"/>
                  </a:lnTo>
                  <a:lnTo>
                    <a:pt x="226" y="238"/>
                  </a:lnTo>
                  <a:lnTo>
                    <a:pt x="231" y="234"/>
                  </a:lnTo>
                  <a:lnTo>
                    <a:pt x="235" y="232"/>
                  </a:lnTo>
                  <a:lnTo>
                    <a:pt x="240" y="229"/>
                  </a:lnTo>
                  <a:lnTo>
                    <a:pt x="244" y="226"/>
                  </a:lnTo>
                  <a:lnTo>
                    <a:pt x="249" y="226"/>
                  </a:lnTo>
                  <a:lnTo>
                    <a:pt x="253" y="226"/>
                  </a:lnTo>
                  <a:lnTo>
                    <a:pt x="258" y="226"/>
                  </a:lnTo>
                  <a:lnTo>
                    <a:pt x="262" y="226"/>
                  </a:lnTo>
                  <a:lnTo>
                    <a:pt x="267" y="231"/>
                  </a:lnTo>
                  <a:lnTo>
                    <a:pt x="271" y="234"/>
                  </a:lnTo>
                  <a:lnTo>
                    <a:pt x="276" y="235"/>
                  </a:lnTo>
                  <a:lnTo>
                    <a:pt x="280" y="235"/>
                  </a:lnTo>
                  <a:lnTo>
                    <a:pt x="285" y="235"/>
                  </a:lnTo>
                  <a:lnTo>
                    <a:pt x="289" y="235"/>
                  </a:lnTo>
                  <a:lnTo>
                    <a:pt x="294" y="235"/>
                  </a:lnTo>
                  <a:lnTo>
                    <a:pt x="298" y="235"/>
                  </a:lnTo>
                  <a:lnTo>
                    <a:pt x="303" y="235"/>
                  </a:lnTo>
                  <a:lnTo>
                    <a:pt x="304" y="231"/>
                  </a:lnTo>
                  <a:lnTo>
                    <a:pt x="310" y="228"/>
                  </a:lnTo>
                  <a:lnTo>
                    <a:pt x="315" y="225"/>
                  </a:lnTo>
                  <a:lnTo>
                    <a:pt x="319" y="222"/>
                  </a:lnTo>
                  <a:lnTo>
                    <a:pt x="324" y="222"/>
                  </a:lnTo>
                  <a:lnTo>
                    <a:pt x="328" y="222"/>
                  </a:lnTo>
                  <a:lnTo>
                    <a:pt x="333" y="222"/>
                  </a:lnTo>
                  <a:lnTo>
                    <a:pt x="337" y="222"/>
                  </a:lnTo>
                  <a:lnTo>
                    <a:pt x="342" y="222"/>
                  </a:lnTo>
                  <a:lnTo>
                    <a:pt x="346" y="222"/>
                  </a:lnTo>
                  <a:lnTo>
                    <a:pt x="351" y="223"/>
                  </a:lnTo>
                  <a:lnTo>
                    <a:pt x="355" y="226"/>
                  </a:lnTo>
                  <a:lnTo>
                    <a:pt x="360" y="226"/>
                  </a:lnTo>
                  <a:lnTo>
                    <a:pt x="364" y="226"/>
                  </a:lnTo>
                  <a:lnTo>
                    <a:pt x="369" y="226"/>
                  </a:lnTo>
                  <a:lnTo>
                    <a:pt x="373" y="223"/>
                  </a:lnTo>
                  <a:lnTo>
                    <a:pt x="376" y="219"/>
                  </a:lnTo>
                  <a:lnTo>
                    <a:pt x="378" y="214"/>
                  </a:lnTo>
                  <a:lnTo>
                    <a:pt x="382" y="211"/>
                  </a:lnTo>
                  <a:lnTo>
                    <a:pt x="387" y="210"/>
                  </a:lnTo>
                  <a:lnTo>
                    <a:pt x="391" y="208"/>
                  </a:lnTo>
                  <a:lnTo>
                    <a:pt x="396" y="207"/>
                  </a:lnTo>
                  <a:lnTo>
                    <a:pt x="400" y="205"/>
                  </a:lnTo>
                  <a:lnTo>
                    <a:pt x="405" y="201"/>
                  </a:lnTo>
                  <a:lnTo>
                    <a:pt x="411" y="196"/>
                  </a:lnTo>
                  <a:lnTo>
                    <a:pt x="415" y="195"/>
                  </a:lnTo>
                  <a:lnTo>
                    <a:pt x="420" y="195"/>
                  </a:lnTo>
                  <a:lnTo>
                    <a:pt x="424" y="195"/>
                  </a:lnTo>
                  <a:lnTo>
                    <a:pt x="429" y="198"/>
                  </a:lnTo>
                  <a:lnTo>
                    <a:pt x="433" y="199"/>
                  </a:lnTo>
                  <a:lnTo>
                    <a:pt x="438" y="202"/>
                  </a:lnTo>
                  <a:lnTo>
                    <a:pt x="442" y="202"/>
                  </a:lnTo>
                  <a:lnTo>
                    <a:pt x="447" y="202"/>
                  </a:lnTo>
                  <a:lnTo>
                    <a:pt x="451" y="204"/>
                  </a:lnTo>
                  <a:lnTo>
                    <a:pt x="456" y="205"/>
                  </a:lnTo>
                  <a:lnTo>
                    <a:pt x="460" y="205"/>
                  </a:lnTo>
                  <a:lnTo>
                    <a:pt x="465" y="205"/>
                  </a:lnTo>
                  <a:lnTo>
                    <a:pt x="471" y="204"/>
                  </a:lnTo>
                  <a:lnTo>
                    <a:pt x="472" y="199"/>
                  </a:lnTo>
                  <a:lnTo>
                    <a:pt x="472" y="195"/>
                  </a:lnTo>
                  <a:lnTo>
                    <a:pt x="472" y="190"/>
                  </a:lnTo>
                  <a:lnTo>
                    <a:pt x="472" y="184"/>
                  </a:lnTo>
                  <a:lnTo>
                    <a:pt x="477" y="180"/>
                  </a:lnTo>
                  <a:lnTo>
                    <a:pt x="481" y="178"/>
                  </a:lnTo>
                  <a:lnTo>
                    <a:pt x="486" y="177"/>
                  </a:lnTo>
                  <a:lnTo>
                    <a:pt x="490" y="172"/>
                  </a:lnTo>
                  <a:lnTo>
                    <a:pt x="492" y="168"/>
                  </a:lnTo>
                  <a:lnTo>
                    <a:pt x="492" y="163"/>
                  </a:lnTo>
                  <a:lnTo>
                    <a:pt x="492" y="159"/>
                  </a:lnTo>
                  <a:lnTo>
                    <a:pt x="492" y="154"/>
                  </a:lnTo>
                  <a:lnTo>
                    <a:pt x="492" y="150"/>
                  </a:lnTo>
                  <a:lnTo>
                    <a:pt x="495" y="144"/>
                  </a:lnTo>
                  <a:lnTo>
                    <a:pt x="496" y="139"/>
                  </a:lnTo>
                  <a:lnTo>
                    <a:pt x="496" y="135"/>
                  </a:lnTo>
                  <a:lnTo>
                    <a:pt x="496" y="130"/>
                  </a:lnTo>
                  <a:lnTo>
                    <a:pt x="496" y="124"/>
                  </a:lnTo>
                  <a:lnTo>
                    <a:pt x="495" y="120"/>
                  </a:lnTo>
                  <a:lnTo>
                    <a:pt x="490" y="118"/>
                  </a:lnTo>
                  <a:lnTo>
                    <a:pt x="486" y="118"/>
                  </a:lnTo>
                  <a:lnTo>
                    <a:pt x="480" y="117"/>
                  </a:lnTo>
                  <a:lnTo>
                    <a:pt x="474" y="117"/>
                  </a:lnTo>
                  <a:lnTo>
                    <a:pt x="469" y="112"/>
                  </a:lnTo>
                  <a:lnTo>
                    <a:pt x="468" y="108"/>
                  </a:lnTo>
                  <a:lnTo>
                    <a:pt x="468" y="103"/>
                  </a:lnTo>
                  <a:lnTo>
                    <a:pt x="468" y="97"/>
                  </a:lnTo>
                  <a:lnTo>
                    <a:pt x="468" y="93"/>
                  </a:lnTo>
                  <a:lnTo>
                    <a:pt x="468" y="88"/>
                  </a:lnTo>
                  <a:lnTo>
                    <a:pt x="468" y="84"/>
                  </a:lnTo>
                  <a:lnTo>
                    <a:pt x="468" y="79"/>
                  </a:lnTo>
                  <a:lnTo>
                    <a:pt x="463" y="76"/>
                  </a:lnTo>
                  <a:lnTo>
                    <a:pt x="459" y="73"/>
                  </a:lnTo>
                  <a:lnTo>
                    <a:pt x="454" y="73"/>
                  </a:lnTo>
                  <a:lnTo>
                    <a:pt x="450" y="73"/>
                  </a:lnTo>
                  <a:lnTo>
                    <a:pt x="445" y="73"/>
                  </a:lnTo>
                  <a:lnTo>
                    <a:pt x="441" y="73"/>
                  </a:lnTo>
                  <a:lnTo>
                    <a:pt x="433" y="73"/>
                  </a:lnTo>
                  <a:lnTo>
                    <a:pt x="429" y="72"/>
                  </a:lnTo>
                  <a:lnTo>
                    <a:pt x="424" y="69"/>
                  </a:lnTo>
                  <a:lnTo>
                    <a:pt x="420" y="66"/>
                  </a:lnTo>
                  <a:lnTo>
                    <a:pt x="418" y="61"/>
                  </a:lnTo>
                  <a:lnTo>
                    <a:pt x="414" y="57"/>
                  </a:lnTo>
                  <a:lnTo>
                    <a:pt x="411" y="52"/>
                  </a:lnTo>
                  <a:lnTo>
                    <a:pt x="405" y="49"/>
                  </a:lnTo>
                  <a:lnTo>
                    <a:pt x="399" y="46"/>
                  </a:lnTo>
                  <a:lnTo>
                    <a:pt x="394" y="43"/>
                  </a:lnTo>
                  <a:lnTo>
                    <a:pt x="390" y="39"/>
                  </a:lnTo>
                  <a:lnTo>
                    <a:pt x="385" y="36"/>
                  </a:lnTo>
                  <a:lnTo>
                    <a:pt x="379" y="34"/>
                  </a:lnTo>
                  <a:lnTo>
                    <a:pt x="373" y="33"/>
                  </a:lnTo>
                  <a:lnTo>
                    <a:pt x="369" y="31"/>
                  </a:lnTo>
                  <a:lnTo>
                    <a:pt x="367" y="25"/>
                  </a:lnTo>
                  <a:lnTo>
                    <a:pt x="363" y="22"/>
                  </a:lnTo>
                  <a:lnTo>
                    <a:pt x="358" y="22"/>
                  </a:lnTo>
                  <a:lnTo>
                    <a:pt x="354" y="21"/>
                  </a:lnTo>
                  <a:lnTo>
                    <a:pt x="349" y="19"/>
                  </a:lnTo>
                  <a:lnTo>
                    <a:pt x="354" y="16"/>
                  </a:lnTo>
                  <a:lnTo>
                    <a:pt x="358" y="16"/>
                  </a:lnTo>
                  <a:lnTo>
                    <a:pt x="363" y="16"/>
                  </a:lnTo>
                  <a:lnTo>
                    <a:pt x="367" y="16"/>
                  </a:lnTo>
                  <a:lnTo>
                    <a:pt x="372" y="18"/>
                  </a:lnTo>
                  <a:lnTo>
                    <a:pt x="376" y="18"/>
                  </a:lnTo>
                  <a:lnTo>
                    <a:pt x="382" y="21"/>
                  </a:lnTo>
                  <a:lnTo>
                    <a:pt x="387" y="21"/>
                  </a:lnTo>
                  <a:lnTo>
                    <a:pt x="391" y="24"/>
                  </a:lnTo>
                  <a:lnTo>
                    <a:pt x="396" y="24"/>
                  </a:lnTo>
                  <a:lnTo>
                    <a:pt x="400" y="25"/>
                  </a:lnTo>
                  <a:lnTo>
                    <a:pt x="405" y="27"/>
                  </a:lnTo>
                  <a:lnTo>
                    <a:pt x="409" y="30"/>
                  </a:lnTo>
                  <a:lnTo>
                    <a:pt x="414" y="31"/>
                  </a:lnTo>
                  <a:lnTo>
                    <a:pt x="418" y="34"/>
                  </a:lnTo>
                  <a:lnTo>
                    <a:pt x="423" y="36"/>
                  </a:lnTo>
                  <a:lnTo>
                    <a:pt x="427" y="39"/>
                  </a:lnTo>
                  <a:lnTo>
                    <a:pt x="432" y="42"/>
                  </a:lnTo>
                  <a:lnTo>
                    <a:pt x="436" y="46"/>
                  </a:lnTo>
                  <a:lnTo>
                    <a:pt x="439" y="51"/>
                  </a:lnTo>
                  <a:lnTo>
                    <a:pt x="444" y="54"/>
                  </a:lnTo>
                  <a:lnTo>
                    <a:pt x="448" y="55"/>
                  </a:lnTo>
                  <a:lnTo>
                    <a:pt x="453" y="58"/>
                  </a:lnTo>
                  <a:lnTo>
                    <a:pt x="457" y="60"/>
                  </a:lnTo>
                  <a:lnTo>
                    <a:pt x="460" y="64"/>
                  </a:lnTo>
                  <a:lnTo>
                    <a:pt x="465" y="67"/>
                  </a:lnTo>
                  <a:lnTo>
                    <a:pt x="469" y="70"/>
                  </a:lnTo>
                  <a:lnTo>
                    <a:pt x="472" y="75"/>
                  </a:lnTo>
                  <a:lnTo>
                    <a:pt x="477" y="76"/>
                  </a:lnTo>
                  <a:lnTo>
                    <a:pt x="480" y="81"/>
                  </a:lnTo>
                  <a:lnTo>
                    <a:pt x="484" y="84"/>
                  </a:lnTo>
                  <a:lnTo>
                    <a:pt x="489" y="87"/>
                  </a:lnTo>
                  <a:lnTo>
                    <a:pt x="490" y="91"/>
                  </a:lnTo>
                  <a:lnTo>
                    <a:pt x="495" y="94"/>
                  </a:lnTo>
                  <a:lnTo>
                    <a:pt x="496" y="99"/>
                  </a:lnTo>
                  <a:lnTo>
                    <a:pt x="499" y="103"/>
                  </a:lnTo>
                  <a:lnTo>
                    <a:pt x="501" y="108"/>
                  </a:lnTo>
                  <a:lnTo>
                    <a:pt x="502" y="112"/>
                  </a:lnTo>
                  <a:lnTo>
                    <a:pt x="504" y="117"/>
                  </a:lnTo>
                  <a:lnTo>
                    <a:pt x="505" y="121"/>
                  </a:lnTo>
                  <a:lnTo>
                    <a:pt x="507" y="126"/>
                  </a:lnTo>
                  <a:lnTo>
                    <a:pt x="507" y="130"/>
                  </a:lnTo>
                  <a:lnTo>
                    <a:pt x="507" y="135"/>
                  </a:lnTo>
                  <a:lnTo>
                    <a:pt x="507" y="139"/>
                  </a:lnTo>
                  <a:lnTo>
                    <a:pt x="507" y="144"/>
                  </a:lnTo>
                  <a:lnTo>
                    <a:pt x="509" y="148"/>
                  </a:lnTo>
                  <a:lnTo>
                    <a:pt x="509" y="153"/>
                  </a:lnTo>
                  <a:lnTo>
                    <a:pt x="509" y="157"/>
                  </a:lnTo>
                  <a:lnTo>
                    <a:pt x="509" y="162"/>
                  </a:lnTo>
                  <a:lnTo>
                    <a:pt x="507" y="168"/>
                  </a:lnTo>
                  <a:lnTo>
                    <a:pt x="504" y="172"/>
                  </a:lnTo>
                  <a:lnTo>
                    <a:pt x="501" y="177"/>
                  </a:lnTo>
                  <a:lnTo>
                    <a:pt x="498" y="181"/>
                  </a:lnTo>
                  <a:lnTo>
                    <a:pt x="496" y="186"/>
                  </a:lnTo>
                  <a:lnTo>
                    <a:pt x="495" y="190"/>
                  </a:lnTo>
                  <a:lnTo>
                    <a:pt x="492" y="196"/>
                  </a:lnTo>
                  <a:lnTo>
                    <a:pt x="487" y="201"/>
                  </a:lnTo>
                  <a:lnTo>
                    <a:pt x="483" y="205"/>
                  </a:lnTo>
                  <a:lnTo>
                    <a:pt x="480" y="210"/>
                  </a:lnTo>
                  <a:lnTo>
                    <a:pt x="475" y="210"/>
                  </a:lnTo>
                  <a:lnTo>
                    <a:pt x="471" y="213"/>
                  </a:lnTo>
                  <a:lnTo>
                    <a:pt x="466" y="214"/>
                  </a:lnTo>
                  <a:lnTo>
                    <a:pt x="462" y="214"/>
                  </a:lnTo>
                  <a:lnTo>
                    <a:pt x="457" y="216"/>
                  </a:lnTo>
                  <a:lnTo>
                    <a:pt x="453" y="216"/>
                  </a:lnTo>
                  <a:lnTo>
                    <a:pt x="448" y="216"/>
                  </a:lnTo>
                  <a:lnTo>
                    <a:pt x="444" y="216"/>
                  </a:lnTo>
                  <a:lnTo>
                    <a:pt x="439" y="216"/>
                  </a:lnTo>
                  <a:lnTo>
                    <a:pt x="433" y="217"/>
                  </a:lnTo>
                  <a:lnTo>
                    <a:pt x="429" y="217"/>
                  </a:lnTo>
                  <a:lnTo>
                    <a:pt x="424" y="219"/>
                  </a:lnTo>
                  <a:lnTo>
                    <a:pt x="420" y="219"/>
                  </a:lnTo>
                  <a:lnTo>
                    <a:pt x="415" y="219"/>
                  </a:lnTo>
                  <a:lnTo>
                    <a:pt x="409" y="219"/>
                  </a:lnTo>
                  <a:lnTo>
                    <a:pt x="405" y="220"/>
                  </a:lnTo>
                  <a:lnTo>
                    <a:pt x="400" y="220"/>
                  </a:lnTo>
                  <a:lnTo>
                    <a:pt x="396" y="222"/>
                  </a:lnTo>
                  <a:lnTo>
                    <a:pt x="390" y="222"/>
                  </a:lnTo>
                  <a:lnTo>
                    <a:pt x="385" y="223"/>
                  </a:lnTo>
                  <a:lnTo>
                    <a:pt x="381" y="225"/>
                  </a:lnTo>
                  <a:lnTo>
                    <a:pt x="376" y="225"/>
                  </a:lnTo>
                  <a:lnTo>
                    <a:pt x="372" y="226"/>
                  </a:lnTo>
                  <a:lnTo>
                    <a:pt x="367" y="228"/>
                  </a:lnTo>
                  <a:lnTo>
                    <a:pt x="363" y="231"/>
                  </a:lnTo>
                  <a:lnTo>
                    <a:pt x="358" y="234"/>
                  </a:lnTo>
                  <a:lnTo>
                    <a:pt x="354" y="234"/>
                  </a:lnTo>
                  <a:lnTo>
                    <a:pt x="349" y="235"/>
                  </a:lnTo>
                  <a:lnTo>
                    <a:pt x="345" y="237"/>
                  </a:lnTo>
                  <a:lnTo>
                    <a:pt x="340" y="237"/>
                  </a:lnTo>
                  <a:lnTo>
                    <a:pt x="336" y="237"/>
                  </a:lnTo>
                  <a:lnTo>
                    <a:pt x="331" y="238"/>
                  </a:lnTo>
                  <a:lnTo>
                    <a:pt x="327" y="240"/>
                  </a:lnTo>
                  <a:lnTo>
                    <a:pt x="322" y="240"/>
                  </a:lnTo>
                  <a:lnTo>
                    <a:pt x="318" y="241"/>
                  </a:lnTo>
                  <a:lnTo>
                    <a:pt x="312" y="241"/>
                  </a:lnTo>
                  <a:lnTo>
                    <a:pt x="307" y="243"/>
                  </a:lnTo>
                  <a:lnTo>
                    <a:pt x="303" y="243"/>
                  </a:lnTo>
                  <a:lnTo>
                    <a:pt x="298" y="243"/>
                  </a:lnTo>
                  <a:lnTo>
                    <a:pt x="294" y="244"/>
                  </a:lnTo>
                  <a:lnTo>
                    <a:pt x="289" y="244"/>
                  </a:lnTo>
                  <a:lnTo>
                    <a:pt x="285" y="246"/>
                  </a:lnTo>
                  <a:lnTo>
                    <a:pt x="280" y="246"/>
                  </a:lnTo>
                  <a:lnTo>
                    <a:pt x="276" y="247"/>
                  </a:lnTo>
                  <a:lnTo>
                    <a:pt x="271" y="249"/>
                  </a:lnTo>
                  <a:lnTo>
                    <a:pt x="267" y="249"/>
                  </a:lnTo>
                  <a:lnTo>
                    <a:pt x="262" y="249"/>
                  </a:lnTo>
                  <a:lnTo>
                    <a:pt x="256" y="249"/>
                  </a:lnTo>
                  <a:lnTo>
                    <a:pt x="252" y="249"/>
                  </a:lnTo>
                  <a:lnTo>
                    <a:pt x="247" y="249"/>
                  </a:lnTo>
                  <a:lnTo>
                    <a:pt x="243" y="249"/>
                  </a:lnTo>
                  <a:lnTo>
                    <a:pt x="238" y="249"/>
                  </a:lnTo>
                  <a:lnTo>
                    <a:pt x="234" y="249"/>
                  </a:lnTo>
                  <a:lnTo>
                    <a:pt x="229" y="252"/>
                  </a:lnTo>
                  <a:lnTo>
                    <a:pt x="225" y="252"/>
                  </a:lnTo>
                  <a:lnTo>
                    <a:pt x="220" y="252"/>
                  </a:lnTo>
                  <a:lnTo>
                    <a:pt x="216" y="252"/>
                  </a:lnTo>
                  <a:lnTo>
                    <a:pt x="211" y="252"/>
                  </a:lnTo>
                  <a:lnTo>
                    <a:pt x="207" y="252"/>
                  </a:lnTo>
                  <a:lnTo>
                    <a:pt x="202" y="252"/>
                  </a:lnTo>
                  <a:lnTo>
                    <a:pt x="198" y="252"/>
                  </a:lnTo>
                  <a:lnTo>
                    <a:pt x="192" y="252"/>
                  </a:lnTo>
                  <a:lnTo>
                    <a:pt x="187" y="252"/>
                  </a:lnTo>
                  <a:lnTo>
                    <a:pt x="183" y="255"/>
                  </a:lnTo>
                  <a:lnTo>
                    <a:pt x="178" y="255"/>
                  </a:lnTo>
                  <a:lnTo>
                    <a:pt x="174" y="258"/>
                  </a:lnTo>
                  <a:lnTo>
                    <a:pt x="169" y="258"/>
                  </a:lnTo>
                  <a:lnTo>
                    <a:pt x="165" y="258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61"/>
                  </a:lnTo>
                  <a:lnTo>
                    <a:pt x="141" y="262"/>
                  </a:lnTo>
                  <a:lnTo>
                    <a:pt x="136" y="262"/>
                  </a:lnTo>
                  <a:lnTo>
                    <a:pt x="132" y="264"/>
                  </a:lnTo>
                  <a:lnTo>
                    <a:pt x="127" y="264"/>
                  </a:lnTo>
                  <a:lnTo>
                    <a:pt x="123" y="265"/>
                  </a:lnTo>
                  <a:lnTo>
                    <a:pt x="118" y="267"/>
                  </a:lnTo>
                  <a:lnTo>
                    <a:pt x="114" y="267"/>
                  </a:lnTo>
                  <a:lnTo>
                    <a:pt x="109" y="267"/>
                  </a:lnTo>
                  <a:lnTo>
                    <a:pt x="105" y="267"/>
                  </a:lnTo>
                  <a:lnTo>
                    <a:pt x="100" y="267"/>
                  </a:lnTo>
                  <a:lnTo>
                    <a:pt x="96" y="267"/>
                  </a:lnTo>
                  <a:lnTo>
                    <a:pt x="91" y="267"/>
                  </a:lnTo>
                  <a:lnTo>
                    <a:pt x="87" y="267"/>
                  </a:lnTo>
                  <a:lnTo>
                    <a:pt x="82" y="265"/>
                  </a:lnTo>
                  <a:lnTo>
                    <a:pt x="78" y="264"/>
                  </a:lnTo>
                  <a:lnTo>
                    <a:pt x="73" y="264"/>
                  </a:lnTo>
                  <a:lnTo>
                    <a:pt x="66" y="262"/>
                  </a:lnTo>
                  <a:lnTo>
                    <a:pt x="61" y="262"/>
                  </a:lnTo>
                  <a:lnTo>
                    <a:pt x="57" y="261"/>
                  </a:lnTo>
                  <a:lnTo>
                    <a:pt x="52" y="259"/>
                  </a:lnTo>
                  <a:lnTo>
                    <a:pt x="48" y="258"/>
                  </a:lnTo>
                  <a:lnTo>
                    <a:pt x="43" y="258"/>
                  </a:lnTo>
                  <a:lnTo>
                    <a:pt x="39" y="255"/>
                  </a:lnTo>
                  <a:lnTo>
                    <a:pt x="34" y="253"/>
                  </a:lnTo>
                  <a:lnTo>
                    <a:pt x="30" y="250"/>
                  </a:lnTo>
                  <a:lnTo>
                    <a:pt x="25" y="247"/>
                  </a:lnTo>
                  <a:lnTo>
                    <a:pt x="21" y="244"/>
                  </a:lnTo>
                  <a:lnTo>
                    <a:pt x="16" y="241"/>
                  </a:lnTo>
                  <a:lnTo>
                    <a:pt x="13" y="237"/>
                  </a:lnTo>
                  <a:lnTo>
                    <a:pt x="9" y="234"/>
                  </a:lnTo>
                  <a:lnTo>
                    <a:pt x="6" y="229"/>
                  </a:lnTo>
                  <a:lnTo>
                    <a:pt x="3" y="225"/>
                  </a:lnTo>
                  <a:lnTo>
                    <a:pt x="3" y="220"/>
                  </a:lnTo>
                  <a:lnTo>
                    <a:pt x="1" y="216"/>
                  </a:lnTo>
                  <a:lnTo>
                    <a:pt x="1" y="211"/>
                  </a:lnTo>
                  <a:lnTo>
                    <a:pt x="1" y="207"/>
                  </a:lnTo>
                  <a:lnTo>
                    <a:pt x="1" y="202"/>
                  </a:lnTo>
                  <a:lnTo>
                    <a:pt x="1" y="198"/>
                  </a:lnTo>
                  <a:lnTo>
                    <a:pt x="1" y="193"/>
                  </a:lnTo>
                  <a:lnTo>
                    <a:pt x="0" y="189"/>
                  </a:lnTo>
                  <a:lnTo>
                    <a:pt x="0" y="184"/>
                  </a:lnTo>
                  <a:lnTo>
                    <a:pt x="0" y="180"/>
                  </a:lnTo>
                  <a:lnTo>
                    <a:pt x="0" y="175"/>
                  </a:lnTo>
                  <a:lnTo>
                    <a:pt x="0" y="169"/>
                  </a:lnTo>
                  <a:lnTo>
                    <a:pt x="0" y="165"/>
                  </a:lnTo>
                  <a:lnTo>
                    <a:pt x="4" y="160"/>
                  </a:lnTo>
                  <a:lnTo>
                    <a:pt x="6" y="156"/>
                  </a:lnTo>
                  <a:lnTo>
                    <a:pt x="10" y="153"/>
                  </a:lnTo>
                  <a:lnTo>
                    <a:pt x="12" y="148"/>
                  </a:lnTo>
                  <a:lnTo>
                    <a:pt x="13" y="144"/>
                  </a:lnTo>
                  <a:lnTo>
                    <a:pt x="15" y="139"/>
                  </a:lnTo>
                  <a:lnTo>
                    <a:pt x="16" y="135"/>
                  </a:lnTo>
                  <a:lnTo>
                    <a:pt x="21" y="133"/>
                  </a:lnTo>
                  <a:lnTo>
                    <a:pt x="24" y="129"/>
                  </a:lnTo>
                  <a:lnTo>
                    <a:pt x="27" y="124"/>
                  </a:lnTo>
                  <a:lnTo>
                    <a:pt x="31" y="120"/>
                  </a:lnTo>
                  <a:lnTo>
                    <a:pt x="34" y="115"/>
                  </a:lnTo>
                  <a:lnTo>
                    <a:pt x="37" y="109"/>
                  </a:lnTo>
                  <a:lnTo>
                    <a:pt x="39" y="105"/>
                  </a:lnTo>
                  <a:lnTo>
                    <a:pt x="42" y="100"/>
                  </a:lnTo>
                  <a:lnTo>
                    <a:pt x="46" y="97"/>
                  </a:lnTo>
                  <a:lnTo>
                    <a:pt x="51" y="93"/>
                  </a:lnTo>
                  <a:lnTo>
                    <a:pt x="52" y="88"/>
                  </a:lnTo>
                  <a:lnTo>
                    <a:pt x="52" y="84"/>
                  </a:lnTo>
                  <a:lnTo>
                    <a:pt x="55" y="79"/>
                  </a:lnTo>
                  <a:lnTo>
                    <a:pt x="60" y="76"/>
                  </a:lnTo>
                  <a:lnTo>
                    <a:pt x="64" y="73"/>
                  </a:lnTo>
                  <a:lnTo>
                    <a:pt x="67" y="69"/>
                  </a:lnTo>
                  <a:lnTo>
                    <a:pt x="70" y="64"/>
                  </a:lnTo>
                  <a:lnTo>
                    <a:pt x="73" y="60"/>
                  </a:lnTo>
                  <a:lnTo>
                    <a:pt x="78" y="55"/>
                  </a:lnTo>
                  <a:lnTo>
                    <a:pt x="82" y="51"/>
                  </a:lnTo>
                  <a:lnTo>
                    <a:pt x="88" y="46"/>
                  </a:lnTo>
                  <a:lnTo>
                    <a:pt x="91" y="42"/>
                  </a:lnTo>
                  <a:lnTo>
                    <a:pt x="96" y="40"/>
                  </a:lnTo>
                  <a:lnTo>
                    <a:pt x="100" y="39"/>
                  </a:lnTo>
                  <a:lnTo>
                    <a:pt x="105" y="36"/>
                  </a:lnTo>
                  <a:lnTo>
                    <a:pt x="109" y="34"/>
                  </a:lnTo>
                  <a:lnTo>
                    <a:pt x="114" y="30"/>
                  </a:lnTo>
                  <a:lnTo>
                    <a:pt x="118" y="27"/>
                  </a:lnTo>
                  <a:lnTo>
                    <a:pt x="123" y="24"/>
                  </a:lnTo>
                  <a:lnTo>
                    <a:pt x="127" y="22"/>
                  </a:lnTo>
                  <a:lnTo>
                    <a:pt x="132" y="19"/>
                  </a:lnTo>
                  <a:lnTo>
                    <a:pt x="136" y="18"/>
                  </a:lnTo>
                  <a:lnTo>
                    <a:pt x="141" y="15"/>
                  </a:lnTo>
                  <a:lnTo>
                    <a:pt x="145" y="13"/>
                  </a:lnTo>
                  <a:lnTo>
                    <a:pt x="151" y="12"/>
                  </a:lnTo>
                  <a:lnTo>
                    <a:pt x="156" y="10"/>
                  </a:lnTo>
                  <a:lnTo>
                    <a:pt x="160" y="10"/>
                  </a:lnTo>
                  <a:lnTo>
                    <a:pt x="166" y="9"/>
                  </a:lnTo>
                  <a:lnTo>
                    <a:pt x="172" y="7"/>
                  </a:lnTo>
                  <a:lnTo>
                    <a:pt x="177" y="7"/>
                  </a:lnTo>
                  <a:lnTo>
                    <a:pt x="181" y="7"/>
                  </a:lnTo>
                  <a:lnTo>
                    <a:pt x="186" y="7"/>
                  </a:lnTo>
                  <a:lnTo>
                    <a:pt x="190" y="7"/>
                  </a:lnTo>
                  <a:lnTo>
                    <a:pt x="195" y="6"/>
                  </a:lnTo>
                  <a:lnTo>
                    <a:pt x="199" y="4"/>
                  </a:lnTo>
                  <a:lnTo>
                    <a:pt x="204" y="3"/>
                  </a:lnTo>
                  <a:lnTo>
                    <a:pt x="208" y="3"/>
                  </a:lnTo>
                  <a:lnTo>
                    <a:pt x="213" y="3"/>
                  </a:lnTo>
                  <a:lnTo>
                    <a:pt x="217" y="3"/>
                  </a:lnTo>
                  <a:lnTo>
                    <a:pt x="222" y="3"/>
                  </a:lnTo>
                  <a:lnTo>
                    <a:pt x="226" y="1"/>
                  </a:lnTo>
                  <a:lnTo>
                    <a:pt x="231" y="1"/>
                  </a:lnTo>
                  <a:lnTo>
                    <a:pt x="235" y="1"/>
                  </a:lnTo>
                  <a:lnTo>
                    <a:pt x="240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58" y="3"/>
                  </a:lnTo>
                  <a:lnTo>
                    <a:pt x="262" y="3"/>
                  </a:lnTo>
                  <a:lnTo>
                    <a:pt x="267" y="3"/>
                  </a:lnTo>
                  <a:lnTo>
                    <a:pt x="271" y="3"/>
                  </a:lnTo>
                  <a:lnTo>
                    <a:pt x="276" y="3"/>
                  </a:lnTo>
                  <a:lnTo>
                    <a:pt x="280" y="3"/>
                  </a:lnTo>
                  <a:lnTo>
                    <a:pt x="285" y="3"/>
                  </a:lnTo>
                  <a:lnTo>
                    <a:pt x="289" y="3"/>
                  </a:lnTo>
                  <a:lnTo>
                    <a:pt x="294" y="6"/>
                  </a:lnTo>
                  <a:lnTo>
                    <a:pt x="298" y="6"/>
                  </a:lnTo>
                  <a:lnTo>
                    <a:pt x="303" y="7"/>
                  </a:lnTo>
                  <a:lnTo>
                    <a:pt x="307" y="9"/>
                  </a:lnTo>
                  <a:lnTo>
                    <a:pt x="312" y="9"/>
                  </a:lnTo>
                  <a:lnTo>
                    <a:pt x="316" y="9"/>
                  </a:lnTo>
                  <a:lnTo>
                    <a:pt x="321" y="10"/>
                  </a:lnTo>
                  <a:lnTo>
                    <a:pt x="325" y="12"/>
                  </a:lnTo>
                  <a:lnTo>
                    <a:pt x="331" y="12"/>
                  </a:lnTo>
                  <a:lnTo>
                    <a:pt x="337" y="15"/>
                  </a:lnTo>
                  <a:lnTo>
                    <a:pt x="342" y="15"/>
                  </a:lnTo>
                  <a:lnTo>
                    <a:pt x="346" y="16"/>
                  </a:lnTo>
                  <a:lnTo>
                    <a:pt x="351" y="18"/>
                  </a:lnTo>
                  <a:lnTo>
                    <a:pt x="351" y="22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136"/>
            <p:cNvSpPr>
              <a:spLocks/>
            </p:cNvSpPr>
            <p:nvPr/>
          </p:nvSpPr>
          <p:spPr bwMode="auto">
            <a:xfrm>
              <a:off x="4497" y="448"/>
              <a:ext cx="110" cy="90"/>
            </a:xfrm>
            <a:custGeom>
              <a:avLst/>
              <a:gdLst>
                <a:gd name="T0" fmla="*/ 105 w 89"/>
                <a:gd name="T1" fmla="*/ 38 h 73"/>
                <a:gd name="T2" fmla="*/ 106 w 89"/>
                <a:gd name="T3" fmla="*/ 26 h 73"/>
                <a:gd name="T4" fmla="*/ 103 w 89"/>
                <a:gd name="T5" fmla="*/ 20 h 73"/>
                <a:gd name="T6" fmla="*/ 98 w 89"/>
                <a:gd name="T7" fmla="*/ 15 h 73"/>
                <a:gd name="T8" fmla="*/ 88 w 89"/>
                <a:gd name="T9" fmla="*/ 9 h 73"/>
                <a:gd name="T10" fmla="*/ 80 w 89"/>
                <a:gd name="T11" fmla="*/ 5 h 73"/>
                <a:gd name="T12" fmla="*/ 72 w 89"/>
                <a:gd name="T13" fmla="*/ 1 h 73"/>
                <a:gd name="T14" fmla="*/ 64 w 89"/>
                <a:gd name="T15" fmla="*/ 0 h 73"/>
                <a:gd name="T16" fmla="*/ 57 w 89"/>
                <a:gd name="T17" fmla="*/ 0 h 73"/>
                <a:gd name="T18" fmla="*/ 51 w 89"/>
                <a:gd name="T19" fmla="*/ 0 h 73"/>
                <a:gd name="T20" fmla="*/ 43 w 89"/>
                <a:gd name="T21" fmla="*/ 0 h 73"/>
                <a:gd name="T22" fmla="*/ 38 w 89"/>
                <a:gd name="T23" fmla="*/ 0 h 73"/>
                <a:gd name="T24" fmla="*/ 32 w 89"/>
                <a:gd name="T25" fmla="*/ 0 h 73"/>
                <a:gd name="T26" fmla="*/ 27 w 89"/>
                <a:gd name="T27" fmla="*/ 1 h 73"/>
                <a:gd name="T28" fmla="*/ 20 w 89"/>
                <a:gd name="T29" fmla="*/ 7 h 73"/>
                <a:gd name="T30" fmla="*/ 14 w 89"/>
                <a:gd name="T31" fmla="*/ 12 h 73"/>
                <a:gd name="T32" fmla="*/ 10 w 89"/>
                <a:gd name="T33" fmla="*/ 18 h 73"/>
                <a:gd name="T34" fmla="*/ 5 w 89"/>
                <a:gd name="T35" fmla="*/ 26 h 73"/>
                <a:gd name="T36" fmla="*/ 2 w 89"/>
                <a:gd name="T37" fmla="*/ 31 h 73"/>
                <a:gd name="T38" fmla="*/ 1 w 89"/>
                <a:gd name="T39" fmla="*/ 38 h 73"/>
                <a:gd name="T40" fmla="*/ 1 w 89"/>
                <a:gd name="T41" fmla="*/ 44 h 73"/>
                <a:gd name="T42" fmla="*/ 0 w 89"/>
                <a:gd name="T43" fmla="*/ 53 h 73"/>
                <a:gd name="T44" fmla="*/ 0 w 89"/>
                <a:gd name="T45" fmla="*/ 60 h 73"/>
                <a:gd name="T46" fmla="*/ 0 w 89"/>
                <a:gd name="T47" fmla="*/ 68 h 73"/>
                <a:gd name="T48" fmla="*/ 2 w 89"/>
                <a:gd name="T49" fmla="*/ 75 h 73"/>
                <a:gd name="T50" fmla="*/ 9 w 89"/>
                <a:gd name="T51" fmla="*/ 79 h 73"/>
                <a:gd name="T52" fmla="*/ 16 w 89"/>
                <a:gd name="T53" fmla="*/ 81 h 73"/>
                <a:gd name="T54" fmla="*/ 25 w 89"/>
                <a:gd name="T55" fmla="*/ 83 h 73"/>
                <a:gd name="T56" fmla="*/ 32 w 89"/>
                <a:gd name="T57" fmla="*/ 85 h 73"/>
                <a:gd name="T58" fmla="*/ 38 w 89"/>
                <a:gd name="T59" fmla="*/ 86 h 73"/>
                <a:gd name="T60" fmla="*/ 46 w 89"/>
                <a:gd name="T61" fmla="*/ 89 h 73"/>
                <a:gd name="T62" fmla="*/ 53 w 89"/>
                <a:gd name="T63" fmla="*/ 89 h 73"/>
                <a:gd name="T64" fmla="*/ 61 w 89"/>
                <a:gd name="T65" fmla="*/ 89 h 73"/>
                <a:gd name="T66" fmla="*/ 68 w 89"/>
                <a:gd name="T67" fmla="*/ 89 h 73"/>
                <a:gd name="T68" fmla="*/ 77 w 89"/>
                <a:gd name="T69" fmla="*/ 89 h 73"/>
                <a:gd name="T70" fmla="*/ 83 w 89"/>
                <a:gd name="T71" fmla="*/ 89 h 73"/>
                <a:gd name="T72" fmla="*/ 90 w 89"/>
                <a:gd name="T73" fmla="*/ 83 h 73"/>
                <a:gd name="T74" fmla="*/ 95 w 89"/>
                <a:gd name="T75" fmla="*/ 78 h 73"/>
                <a:gd name="T76" fmla="*/ 101 w 89"/>
                <a:gd name="T77" fmla="*/ 74 h 73"/>
                <a:gd name="T78" fmla="*/ 105 w 89"/>
                <a:gd name="T79" fmla="*/ 68 h 73"/>
                <a:gd name="T80" fmla="*/ 105 w 89"/>
                <a:gd name="T81" fmla="*/ 63 h 73"/>
                <a:gd name="T82" fmla="*/ 106 w 89"/>
                <a:gd name="T83" fmla="*/ 57 h 73"/>
                <a:gd name="T84" fmla="*/ 106 w 89"/>
                <a:gd name="T85" fmla="*/ 52 h 73"/>
                <a:gd name="T86" fmla="*/ 106 w 89"/>
                <a:gd name="T87" fmla="*/ 46 h 73"/>
                <a:gd name="T88" fmla="*/ 109 w 89"/>
                <a:gd name="T89" fmla="*/ 38 h 73"/>
                <a:gd name="T90" fmla="*/ 109 w 89"/>
                <a:gd name="T91" fmla="*/ 33 h 73"/>
                <a:gd name="T92" fmla="*/ 105 w 89"/>
                <a:gd name="T93" fmla="*/ 38 h 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"/>
                <a:gd name="T142" fmla="*/ 0 h 73"/>
                <a:gd name="T143" fmla="*/ 89 w 89"/>
                <a:gd name="T144" fmla="*/ 73 h 7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" h="73">
                  <a:moveTo>
                    <a:pt x="85" y="31"/>
                  </a:moveTo>
                  <a:lnTo>
                    <a:pt x="86" y="21"/>
                  </a:lnTo>
                  <a:lnTo>
                    <a:pt x="83" y="16"/>
                  </a:lnTo>
                  <a:lnTo>
                    <a:pt x="79" y="12"/>
                  </a:lnTo>
                  <a:lnTo>
                    <a:pt x="71" y="7"/>
                  </a:lnTo>
                  <a:lnTo>
                    <a:pt x="65" y="4"/>
                  </a:lnTo>
                  <a:lnTo>
                    <a:pt x="58" y="1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8" y="15"/>
                  </a:lnTo>
                  <a:lnTo>
                    <a:pt x="4" y="21"/>
                  </a:lnTo>
                  <a:lnTo>
                    <a:pt x="2" y="25"/>
                  </a:lnTo>
                  <a:lnTo>
                    <a:pt x="1" y="31"/>
                  </a:lnTo>
                  <a:lnTo>
                    <a:pt x="1" y="36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2" y="61"/>
                  </a:lnTo>
                  <a:lnTo>
                    <a:pt x="7" y="64"/>
                  </a:lnTo>
                  <a:lnTo>
                    <a:pt x="13" y="66"/>
                  </a:lnTo>
                  <a:lnTo>
                    <a:pt x="20" y="67"/>
                  </a:lnTo>
                  <a:lnTo>
                    <a:pt x="26" y="69"/>
                  </a:lnTo>
                  <a:lnTo>
                    <a:pt x="31" y="70"/>
                  </a:lnTo>
                  <a:lnTo>
                    <a:pt x="37" y="72"/>
                  </a:lnTo>
                  <a:lnTo>
                    <a:pt x="43" y="72"/>
                  </a:lnTo>
                  <a:lnTo>
                    <a:pt x="49" y="72"/>
                  </a:lnTo>
                  <a:lnTo>
                    <a:pt x="55" y="72"/>
                  </a:lnTo>
                  <a:lnTo>
                    <a:pt x="62" y="72"/>
                  </a:lnTo>
                  <a:lnTo>
                    <a:pt x="67" y="72"/>
                  </a:lnTo>
                  <a:lnTo>
                    <a:pt x="73" y="67"/>
                  </a:lnTo>
                  <a:lnTo>
                    <a:pt x="77" y="63"/>
                  </a:lnTo>
                  <a:lnTo>
                    <a:pt x="82" y="60"/>
                  </a:lnTo>
                  <a:lnTo>
                    <a:pt x="85" y="55"/>
                  </a:lnTo>
                  <a:lnTo>
                    <a:pt x="85" y="51"/>
                  </a:lnTo>
                  <a:lnTo>
                    <a:pt x="86" y="46"/>
                  </a:lnTo>
                  <a:lnTo>
                    <a:pt x="86" y="42"/>
                  </a:lnTo>
                  <a:lnTo>
                    <a:pt x="86" y="37"/>
                  </a:lnTo>
                  <a:lnTo>
                    <a:pt x="88" y="31"/>
                  </a:lnTo>
                  <a:lnTo>
                    <a:pt x="88" y="27"/>
                  </a:lnTo>
                  <a:lnTo>
                    <a:pt x="85" y="31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Freeform 137"/>
            <p:cNvSpPr>
              <a:spLocks/>
            </p:cNvSpPr>
            <p:nvPr/>
          </p:nvSpPr>
          <p:spPr bwMode="auto">
            <a:xfrm>
              <a:off x="4495" y="445"/>
              <a:ext cx="111" cy="98"/>
            </a:xfrm>
            <a:custGeom>
              <a:avLst/>
              <a:gdLst>
                <a:gd name="T0" fmla="*/ 70 w 90"/>
                <a:gd name="T1" fmla="*/ 5 h 79"/>
                <a:gd name="T2" fmla="*/ 70 w 90"/>
                <a:gd name="T3" fmla="*/ 16 h 79"/>
                <a:gd name="T4" fmla="*/ 59 w 90"/>
                <a:gd name="T5" fmla="*/ 19 h 79"/>
                <a:gd name="T6" fmla="*/ 48 w 90"/>
                <a:gd name="T7" fmla="*/ 19 h 79"/>
                <a:gd name="T8" fmla="*/ 41 w 90"/>
                <a:gd name="T9" fmla="*/ 22 h 79"/>
                <a:gd name="T10" fmla="*/ 31 w 90"/>
                <a:gd name="T11" fmla="*/ 30 h 79"/>
                <a:gd name="T12" fmla="*/ 22 w 90"/>
                <a:gd name="T13" fmla="*/ 37 h 79"/>
                <a:gd name="T14" fmla="*/ 22 w 90"/>
                <a:gd name="T15" fmla="*/ 48 h 79"/>
                <a:gd name="T16" fmla="*/ 27 w 90"/>
                <a:gd name="T17" fmla="*/ 53 h 79"/>
                <a:gd name="T18" fmla="*/ 38 w 90"/>
                <a:gd name="T19" fmla="*/ 57 h 79"/>
                <a:gd name="T20" fmla="*/ 42 w 90"/>
                <a:gd name="T21" fmla="*/ 68 h 79"/>
                <a:gd name="T22" fmla="*/ 56 w 90"/>
                <a:gd name="T23" fmla="*/ 71 h 79"/>
                <a:gd name="T24" fmla="*/ 57 w 90"/>
                <a:gd name="T25" fmla="*/ 57 h 79"/>
                <a:gd name="T26" fmla="*/ 63 w 90"/>
                <a:gd name="T27" fmla="*/ 50 h 79"/>
                <a:gd name="T28" fmla="*/ 74 w 90"/>
                <a:gd name="T29" fmla="*/ 53 h 79"/>
                <a:gd name="T30" fmla="*/ 86 w 90"/>
                <a:gd name="T31" fmla="*/ 57 h 79"/>
                <a:gd name="T32" fmla="*/ 94 w 90"/>
                <a:gd name="T33" fmla="*/ 52 h 79"/>
                <a:gd name="T34" fmla="*/ 94 w 90"/>
                <a:gd name="T35" fmla="*/ 38 h 79"/>
                <a:gd name="T36" fmla="*/ 83 w 90"/>
                <a:gd name="T37" fmla="*/ 35 h 79"/>
                <a:gd name="T38" fmla="*/ 78 w 90"/>
                <a:gd name="T39" fmla="*/ 24 h 79"/>
                <a:gd name="T40" fmla="*/ 74 w 90"/>
                <a:gd name="T41" fmla="*/ 12 h 79"/>
                <a:gd name="T42" fmla="*/ 79 w 90"/>
                <a:gd name="T43" fmla="*/ 5 h 79"/>
                <a:gd name="T44" fmla="*/ 90 w 90"/>
                <a:gd name="T45" fmla="*/ 11 h 79"/>
                <a:gd name="T46" fmla="*/ 96 w 90"/>
                <a:gd name="T47" fmla="*/ 22 h 79"/>
                <a:gd name="T48" fmla="*/ 107 w 90"/>
                <a:gd name="T49" fmla="*/ 30 h 79"/>
                <a:gd name="T50" fmla="*/ 110 w 90"/>
                <a:gd name="T51" fmla="*/ 41 h 79"/>
                <a:gd name="T52" fmla="*/ 110 w 90"/>
                <a:gd name="T53" fmla="*/ 52 h 79"/>
                <a:gd name="T54" fmla="*/ 107 w 90"/>
                <a:gd name="T55" fmla="*/ 63 h 79"/>
                <a:gd name="T56" fmla="*/ 104 w 90"/>
                <a:gd name="T57" fmla="*/ 74 h 79"/>
                <a:gd name="T58" fmla="*/ 96 w 90"/>
                <a:gd name="T59" fmla="*/ 82 h 79"/>
                <a:gd name="T60" fmla="*/ 85 w 90"/>
                <a:gd name="T61" fmla="*/ 87 h 79"/>
                <a:gd name="T62" fmla="*/ 74 w 90"/>
                <a:gd name="T63" fmla="*/ 93 h 79"/>
                <a:gd name="T64" fmla="*/ 63 w 90"/>
                <a:gd name="T65" fmla="*/ 97 h 79"/>
                <a:gd name="T66" fmla="*/ 52 w 90"/>
                <a:gd name="T67" fmla="*/ 97 h 79"/>
                <a:gd name="T68" fmla="*/ 41 w 90"/>
                <a:gd name="T69" fmla="*/ 97 h 79"/>
                <a:gd name="T70" fmla="*/ 27 w 90"/>
                <a:gd name="T71" fmla="*/ 93 h 79"/>
                <a:gd name="T72" fmla="*/ 16 w 90"/>
                <a:gd name="T73" fmla="*/ 87 h 79"/>
                <a:gd name="T74" fmla="*/ 5 w 90"/>
                <a:gd name="T75" fmla="*/ 78 h 79"/>
                <a:gd name="T76" fmla="*/ 1 w 90"/>
                <a:gd name="T77" fmla="*/ 65 h 79"/>
                <a:gd name="T78" fmla="*/ 0 w 90"/>
                <a:gd name="T79" fmla="*/ 53 h 79"/>
                <a:gd name="T80" fmla="*/ 0 w 90"/>
                <a:gd name="T81" fmla="*/ 41 h 79"/>
                <a:gd name="T82" fmla="*/ 0 w 90"/>
                <a:gd name="T83" fmla="*/ 30 h 79"/>
                <a:gd name="T84" fmla="*/ 5 w 90"/>
                <a:gd name="T85" fmla="*/ 19 h 79"/>
                <a:gd name="T86" fmla="*/ 15 w 90"/>
                <a:gd name="T87" fmla="*/ 9 h 79"/>
                <a:gd name="T88" fmla="*/ 26 w 90"/>
                <a:gd name="T89" fmla="*/ 4 h 79"/>
                <a:gd name="T90" fmla="*/ 37 w 90"/>
                <a:gd name="T91" fmla="*/ 0 h 79"/>
                <a:gd name="T92" fmla="*/ 48 w 90"/>
                <a:gd name="T93" fmla="*/ 0 h 79"/>
                <a:gd name="T94" fmla="*/ 59 w 90"/>
                <a:gd name="T95" fmla="*/ 0 h 79"/>
                <a:gd name="T96" fmla="*/ 70 w 90"/>
                <a:gd name="T97" fmla="*/ 7 h 79"/>
                <a:gd name="T98" fmla="*/ 78 w 90"/>
                <a:gd name="T99" fmla="*/ 11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0"/>
                <a:gd name="T151" fmla="*/ 0 h 79"/>
                <a:gd name="T152" fmla="*/ 90 w 9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0" h="79">
                  <a:moveTo>
                    <a:pt x="63" y="9"/>
                  </a:moveTo>
                  <a:lnTo>
                    <a:pt x="57" y="4"/>
                  </a:lnTo>
                  <a:lnTo>
                    <a:pt x="57" y="9"/>
                  </a:lnTo>
                  <a:lnTo>
                    <a:pt x="57" y="13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3" y="15"/>
                  </a:lnTo>
                  <a:lnTo>
                    <a:pt x="39" y="15"/>
                  </a:lnTo>
                  <a:lnTo>
                    <a:pt x="34" y="13"/>
                  </a:lnTo>
                  <a:lnTo>
                    <a:pt x="33" y="18"/>
                  </a:lnTo>
                  <a:lnTo>
                    <a:pt x="31" y="22"/>
                  </a:lnTo>
                  <a:lnTo>
                    <a:pt x="25" y="24"/>
                  </a:lnTo>
                  <a:lnTo>
                    <a:pt x="21" y="25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9"/>
                  </a:lnTo>
                  <a:lnTo>
                    <a:pt x="18" y="43"/>
                  </a:lnTo>
                  <a:lnTo>
                    <a:pt x="22" y="43"/>
                  </a:lnTo>
                  <a:lnTo>
                    <a:pt x="27" y="43"/>
                  </a:lnTo>
                  <a:lnTo>
                    <a:pt x="31" y="46"/>
                  </a:lnTo>
                  <a:lnTo>
                    <a:pt x="33" y="51"/>
                  </a:lnTo>
                  <a:lnTo>
                    <a:pt x="34" y="55"/>
                  </a:lnTo>
                  <a:lnTo>
                    <a:pt x="40" y="57"/>
                  </a:lnTo>
                  <a:lnTo>
                    <a:pt x="45" y="57"/>
                  </a:lnTo>
                  <a:lnTo>
                    <a:pt x="46" y="52"/>
                  </a:lnTo>
                  <a:lnTo>
                    <a:pt x="46" y="46"/>
                  </a:lnTo>
                  <a:lnTo>
                    <a:pt x="46" y="42"/>
                  </a:lnTo>
                  <a:lnTo>
                    <a:pt x="51" y="40"/>
                  </a:lnTo>
                  <a:lnTo>
                    <a:pt x="55" y="40"/>
                  </a:lnTo>
                  <a:lnTo>
                    <a:pt x="60" y="43"/>
                  </a:lnTo>
                  <a:lnTo>
                    <a:pt x="64" y="46"/>
                  </a:lnTo>
                  <a:lnTo>
                    <a:pt x="70" y="46"/>
                  </a:lnTo>
                  <a:lnTo>
                    <a:pt x="76" y="46"/>
                  </a:lnTo>
                  <a:lnTo>
                    <a:pt x="76" y="42"/>
                  </a:lnTo>
                  <a:lnTo>
                    <a:pt x="76" y="36"/>
                  </a:lnTo>
                  <a:lnTo>
                    <a:pt x="76" y="31"/>
                  </a:lnTo>
                  <a:lnTo>
                    <a:pt x="72" y="28"/>
                  </a:lnTo>
                  <a:lnTo>
                    <a:pt x="67" y="28"/>
                  </a:lnTo>
                  <a:lnTo>
                    <a:pt x="66" y="24"/>
                  </a:lnTo>
                  <a:lnTo>
                    <a:pt x="63" y="19"/>
                  </a:lnTo>
                  <a:lnTo>
                    <a:pt x="63" y="15"/>
                  </a:lnTo>
                  <a:lnTo>
                    <a:pt x="60" y="10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9" y="6"/>
                  </a:lnTo>
                  <a:lnTo>
                    <a:pt x="73" y="9"/>
                  </a:lnTo>
                  <a:lnTo>
                    <a:pt x="76" y="13"/>
                  </a:lnTo>
                  <a:lnTo>
                    <a:pt x="78" y="18"/>
                  </a:lnTo>
                  <a:lnTo>
                    <a:pt x="82" y="19"/>
                  </a:lnTo>
                  <a:lnTo>
                    <a:pt x="87" y="24"/>
                  </a:lnTo>
                  <a:lnTo>
                    <a:pt x="89" y="28"/>
                  </a:lnTo>
                  <a:lnTo>
                    <a:pt x="89" y="33"/>
                  </a:lnTo>
                  <a:lnTo>
                    <a:pt x="89" y="37"/>
                  </a:lnTo>
                  <a:lnTo>
                    <a:pt x="89" y="42"/>
                  </a:lnTo>
                  <a:lnTo>
                    <a:pt x="89" y="46"/>
                  </a:lnTo>
                  <a:lnTo>
                    <a:pt x="87" y="51"/>
                  </a:lnTo>
                  <a:lnTo>
                    <a:pt x="85" y="55"/>
                  </a:lnTo>
                  <a:lnTo>
                    <a:pt x="84" y="60"/>
                  </a:lnTo>
                  <a:lnTo>
                    <a:pt x="82" y="64"/>
                  </a:lnTo>
                  <a:lnTo>
                    <a:pt x="78" y="66"/>
                  </a:lnTo>
                  <a:lnTo>
                    <a:pt x="73" y="69"/>
                  </a:lnTo>
                  <a:lnTo>
                    <a:pt x="69" y="70"/>
                  </a:lnTo>
                  <a:lnTo>
                    <a:pt x="64" y="73"/>
                  </a:lnTo>
                  <a:lnTo>
                    <a:pt x="60" y="75"/>
                  </a:lnTo>
                  <a:lnTo>
                    <a:pt x="55" y="75"/>
                  </a:lnTo>
                  <a:lnTo>
                    <a:pt x="51" y="78"/>
                  </a:lnTo>
                  <a:lnTo>
                    <a:pt x="46" y="78"/>
                  </a:lnTo>
                  <a:lnTo>
                    <a:pt x="42" y="78"/>
                  </a:lnTo>
                  <a:lnTo>
                    <a:pt x="37" y="78"/>
                  </a:lnTo>
                  <a:lnTo>
                    <a:pt x="33" y="78"/>
                  </a:lnTo>
                  <a:lnTo>
                    <a:pt x="28" y="76"/>
                  </a:lnTo>
                  <a:lnTo>
                    <a:pt x="22" y="75"/>
                  </a:lnTo>
                  <a:lnTo>
                    <a:pt x="18" y="73"/>
                  </a:lnTo>
                  <a:lnTo>
                    <a:pt x="13" y="70"/>
                  </a:lnTo>
                  <a:lnTo>
                    <a:pt x="9" y="66"/>
                  </a:lnTo>
                  <a:lnTo>
                    <a:pt x="4" y="63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4" y="15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6" y="6"/>
                  </a:lnTo>
                  <a:lnTo>
                    <a:pt x="21" y="3"/>
                  </a:lnTo>
                  <a:lnTo>
                    <a:pt x="25" y="1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57" y="6"/>
                  </a:lnTo>
                  <a:lnTo>
                    <a:pt x="61" y="9"/>
                  </a:lnTo>
                  <a:lnTo>
                    <a:pt x="63" y="9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Freeform 138"/>
            <p:cNvSpPr>
              <a:spLocks/>
            </p:cNvSpPr>
            <p:nvPr/>
          </p:nvSpPr>
          <p:spPr bwMode="auto">
            <a:xfrm>
              <a:off x="4361" y="1953"/>
              <a:ext cx="111" cy="48"/>
            </a:xfrm>
            <a:custGeom>
              <a:avLst/>
              <a:gdLst>
                <a:gd name="T0" fmla="*/ 33 w 90"/>
                <a:gd name="T1" fmla="*/ 10 h 39"/>
                <a:gd name="T2" fmla="*/ 23 w 90"/>
                <a:gd name="T3" fmla="*/ 2 h 39"/>
                <a:gd name="T4" fmla="*/ 20 w 90"/>
                <a:gd name="T5" fmla="*/ 2 h 39"/>
                <a:gd name="T6" fmla="*/ 16 w 90"/>
                <a:gd name="T7" fmla="*/ 1 h 39"/>
                <a:gd name="T8" fmla="*/ 12 w 90"/>
                <a:gd name="T9" fmla="*/ 0 h 39"/>
                <a:gd name="T10" fmla="*/ 9 w 90"/>
                <a:gd name="T11" fmla="*/ 0 h 39"/>
                <a:gd name="T12" fmla="*/ 5 w 90"/>
                <a:gd name="T13" fmla="*/ 0 h 39"/>
                <a:gd name="T14" fmla="*/ 1 w 90"/>
                <a:gd name="T15" fmla="*/ 4 h 39"/>
                <a:gd name="T16" fmla="*/ 0 w 90"/>
                <a:gd name="T17" fmla="*/ 7 h 39"/>
                <a:gd name="T18" fmla="*/ 0 w 90"/>
                <a:gd name="T19" fmla="*/ 11 h 39"/>
                <a:gd name="T20" fmla="*/ 1 w 90"/>
                <a:gd name="T21" fmla="*/ 15 h 39"/>
                <a:gd name="T22" fmla="*/ 5 w 90"/>
                <a:gd name="T23" fmla="*/ 18 h 39"/>
                <a:gd name="T24" fmla="*/ 9 w 90"/>
                <a:gd name="T25" fmla="*/ 20 h 39"/>
                <a:gd name="T26" fmla="*/ 12 w 90"/>
                <a:gd name="T27" fmla="*/ 21 h 39"/>
                <a:gd name="T28" fmla="*/ 16 w 90"/>
                <a:gd name="T29" fmla="*/ 22 h 39"/>
                <a:gd name="T30" fmla="*/ 20 w 90"/>
                <a:gd name="T31" fmla="*/ 23 h 39"/>
                <a:gd name="T32" fmla="*/ 23 w 90"/>
                <a:gd name="T33" fmla="*/ 26 h 39"/>
                <a:gd name="T34" fmla="*/ 27 w 90"/>
                <a:gd name="T35" fmla="*/ 27 h 39"/>
                <a:gd name="T36" fmla="*/ 31 w 90"/>
                <a:gd name="T37" fmla="*/ 28 h 39"/>
                <a:gd name="T38" fmla="*/ 35 w 90"/>
                <a:gd name="T39" fmla="*/ 31 h 39"/>
                <a:gd name="T40" fmla="*/ 38 w 90"/>
                <a:gd name="T41" fmla="*/ 32 h 39"/>
                <a:gd name="T42" fmla="*/ 42 w 90"/>
                <a:gd name="T43" fmla="*/ 33 h 39"/>
                <a:gd name="T44" fmla="*/ 46 w 90"/>
                <a:gd name="T45" fmla="*/ 34 h 39"/>
                <a:gd name="T46" fmla="*/ 49 w 90"/>
                <a:gd name="T47" fmla="*/ 36 h 39"/>
                <a:gd name="T48" fmla="*/ 53 w 90"/>
                <a:gd name="T49" fmla="*/ 37 h 39"/>
                <a:gd name="T50" fmla="*/ 57 w 90"/>
                <a:gd name="T51" fmla="*/ 38 h 39"/>
                <a:gd name="T52" fmla="*/ 60 w 90"/>
                <a:gd name="T53" fmla="*/ 39 h 39"/>
                <a:gd name="T54" fmla="*/ 64 w 90"/>
                <a:gd name="T55" fmla="*/ 41 h 39"/>
                <a:gd name="T56" fmla="*/ 69 w 90"/>
                <a:gd name="T57" fmla="*/ 42 h 39"/>
                <a:gd name="T58" fmla="*/ 74 w 90"/>
                <a:gd name="T59" fmla="*/ 43 h 39"/>
                <a:gd name="T60" fmla="*/ 78 w 90"/>
                <a:gd name="T61" fmla="*/ 44 h 39"/>
                <a:gd name="T62" fmla="*/ 81 w 90"/>
                <a:gd name="T63" fmla="*/ 46 h 39"/>
                <a:gd name="T64" fmla="*/ 86 w 90"/>
                <a:gd name="T65" fmla="*/ 46 h 39"/>
                <a:gd name="T66" fmla="*/ 91 w 90"/>
                <a:gd name="T67" fmla="*/ 46 h 39"/>
                <a:gd name="T68" fmla="*/ 95 w 90"/>
                <a:gd name="T69" fmla="*/ 47 h 39"/>
                <a:gd name="T70" fmla="*/ 99 w 90"/>
                <a:gd name="T71" fmla="*/ 47 h 39"/>
                <a:gd name="T72" fmla="*/ 102 w 90"/>
                <a:gd name="T73" fmla="*/ 47 h 39"/>
                <a:gd name="T74" fmla="*/ 106 w 90"/>
                <a:gd name="T75" fmla="*/ 47 h 39"/>
                <a:gd name="T76" fmla="*/ 110 w 90"/>
                <a:gd name="T77" fmla="*/ 46 h 39"/>
                <a:gd name="T78" fmla="*/ 110 w 90"/>
                <a:gd name="T79" fmla="*/ 42 h 39"/>
                <a:gd name="T80" fmla="*/ 110 w 90"/>
                <a:gd name="T81" fmla="*/ 38 h 39"/>
                <a:gd name="T82" fmla="*/ 110 w 90"/>
                <a:gd name="T83" fmla="*/ 34 h 39"/>
                <a:gd name="T84" fmla="*/ 106 w 90"/>
                <a:gd name="T85" fmla="*/ 33 h 39"/>
                <a:gd name="T86" fmla="*/ 102 w 90"/>
                <a:gd name="T87" fmla="*/ 31 h 39"/>
                <a:gd name="T88" fmla="*/ 99 w 90"/>
                <a:gd name="T89" fmla="*/ 30 h 39"/>
                <a:gd name="T90" fmla="*/ 95 w 90"/>
                <a:gd name="T91" fmla="*/ 27 h 39"/>
                <a:gd name="T92" fmla="*/ 91 w 90"/>
                <a:gd name="T93" fmla="*/ 27 h 39"/>
                <a:gd name="T94" fmla="*/ 88 w 90"/>
                <a:gd name="T95" fmla="*/ 26 h 39"/>
                <a:gd name="T96" fmla="*/ 84 w 90"/>
                <a:gd name="T97" fmla="*/ 25 h 39"/>
                <a:gd name="T98" fmla="*/ 80 w 90"/>
                <a:gd name="T99" fmla="*/ 23 h 39"/>
                <a:gd name="T100" fmla="*/ 76 w 90"/>
                <a:gd name="T101" fmla="*/ 23 h 39"/>
                <a:gd name="T102" fmla="*/ 73 w 90"/>
                <a:gd name="T103" fmla="*/ 22 h 39"/>
                <a:gd name="T104" fmla="*/ 69 w 90"/>
                <a:gd name="T105" fmla="*/ 21 h 39"/>
                <a:gd name="T106" fmla="*/ 65 w 90"/>
                <a:gd name="T107" fmla="*/ 20 h 39"/>
                <a:gd name="T108" fmla="*/ 62 w 90"/>
                <a:gd name="T109" fmla="*/ 18 h 39"/>
                <a:gd name="T110" fmla="*/ 58 w 90"/>
                <a:gd name="T111" fmla="*/ 17 h 39"/>
                <a:gd name="T112" fmla="*/ 54 w 90"/>
                <a:gd name="T113" fmla="*/ 16 h 39"/>
                <a:gd name="T114" fmla="*/ 51 w 90"/>
                <a:gd name="T115" fmla="*/ 16 h 39"/>
                <a:gd name="T116" fmla="*/ 47 w 90"/>
                <a:gd name="T117" fmla="*/ 15 h 39"/>
                <a:gd name="T118" fmla="*/ 43 w 90"/>
                <a:gd name="T119" fmla="*/ 15 h 39"/>
                <a:gd name="T120" fmla="*/ 39 w 90"/>
                <a:gd name="T121" fmla="*/ 12 h 39"/>
                <a:gd name="T122" fmla="*/ 36 w 90"/>
                <a:gd name="T123" fmla="*/ 11 h 39"/>
                <a:gd name="T124" fmla="*/ 33 w 90"/>
                <a:gd name="T125" fmla="*/ 10 h 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"/>
                <a:gd name="T190" fmla="*/ 0 h 39"/>
                <a:gd name="T191" fmla="*/ 90 w 90"/>
                <a:gd name="T192" fmla="*/ 39 h 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" h="39">
                  <a:moveTo>
                    <a:pt x="27" y="8"/>
                  </a:moveTo>
                  <a:lnTo>
                    <a:pt x="19" y="2"/>
                  </a:lnTo>
                  <a:lnTo>
                    <a:pt x="16" y="2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2"/>
                  </a:lnTo>
                  <a:lnTo>
                    <a:pt x="4" y="15"/>
                  </a:lnTo>
                  <a:lnTo>
                    <a:pt x="7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6" y="19"/>
                  </a:lnTo>
                  <a:lnTo>
                    <a:pt x="19" y="21"/>
                  </a:lnTo>
                  <a:lnTo>
                    <a:pt x="22" y="22"/>
                  </a:lnTo>
                  <a:lnTo>
                    <a:pt x="25" y="23"/>
                  </a:lnTo>
                  <a:lnTo>
                    <a:pt x="28" y="25"/>
                  </a:lnTo>
                  <a:lnTo>
                    <a:pt x="31" y="26"/>
                  </a:lnTo>
                  <a:lnTo>
                    <a:pt x="34" y="27"/>
                  </a:lnTo>
                  <a:lnTo>
                    <a:pt x="37" y="28"/>
                  </a:lnTo>
                  <a:lnTo>
                    <a:pt x="40" y="29"/>
                  </a:lnTo>
                  <a:lnTo>
                    <a:pt x="43" y="30"/>
                  </a:lnTo>
                  <a:lnTo>
                    <a:pt x="46" y="31"/>
                  </a:lnTo>
                  <a:lnTo>
                    <a:pt x="49" y="32"/>
                  </a:lnTo>
                  <a:lnTo>
                    <a:pt x="52" y="33"/>
                  </a:lnTo>
                  <a:lnTo>
                    <a:pt x="56" y="34"/>
                  </a:lnTo>
                  <a:lnTo>
                    <a:pt x="60" y="35"/>
                  </a:lnTo>
                  <a:lnTo>
                    <a:pt x="63" y="36"/>
                  </a:lnTo>
                  <a:lnTo>
                    <a:pt x="66" y="37"/>
                  </a:lnTo>
                  <a:lnTo>
                    <a:pt x="70" y="37"/>
                  </a:lnTo>
                  <a:lnTo>
                    <a:pt x="74" y="37"/>
                  </a:lnTo>
                  <a:lnTo>
                    <a:pt x="77" y="38"/>
                  </a:lnTo>
                  <a:lnTo>
                    <a:pt x="80" y="38"/>
                  </a:lnTo>
                  <a:lnTo>
                    <a:pt x="83" y="38"/>
                  </a:lnTo>
                  <a:lnTo>
                    <a:pt x="86" y="38"/>
                  </a:lnTo>
                  <a:lnTo>
                    <a:pt x="89" y="37"/>
                  </a:lnTo>
                  <a:lnTo>
                    <a:pt x="89" y="34"/>
                  </a:lnTo>
                  <a:lnTo>
                    <a:pt x="89" y="31"/>
                  </a:lnTo>
                  <a:lnTo>
                    <a:pt x="89" y="28"/>
                  </a:lnTo>
                  <a:lnTo>
                    <a:pt x="86" y="27"/>
                  </a:lnTo>
                  <a:lnTo>
                    <a:pt x="83" y="25"/>
                  </a:lnTo>
                  <a:lnTo>
                    <a:pt x="80" y="24"/>
                  </a:lnTo>
                  <a:lnTo>
                    <a:pt x="77" y="22"/>
                  </a:lnTo>
                  <a:lnTo>
                    <a:pt x="74" y="22"/>
                  </a:lnTo>
                  <a:lnTo>
                    <a:pt x="71" y="21"/>
                  </a:lnTo>
                  <a:lnTo>
                    <a:pt x="68" y="20"/>
                  </a:lnTo>
                  <a:lnTo>
                    <a:pt x="65" y="19"/>
                  </a:lnTo>
                  <a:lnTo>
                    <a:pt x="62" y="19"/>
                  </a:lnTo>
                  <a:lnTo>
                    <a:pt x="59" y="18"/>
                  </a:lnTo>
                  <a:lnTo>
                    <a:pt x="56" y="17"/>
                  </a:lnTo>
                  <a:lnTo>
                    <a:pt x="53" y="16"/>
                  </a:lnTo>
                  <a:lnTo>
                    <a:pt x="50" y="15"/>
                  </a:lnTo>
                  <a:lnTo>
                    <a:pt x="47" y="14"/>
                  </a:lnTo>
                  <a:lnTo>
                    <a:pt x="44" y="13"/>
                  </a:lnTo>
                  <a:lnTo>
                    <a:pt x="41" y="13"/>
                  </a:lnTo>
                  <a:lnTo>
                    <a:pt x="38" y="12"/>
                  </a:lnTo>
                  <a:lnTo>
                    <a:pt x="35" y="12"/>
                  </a:lnTo>
                  <a:lnTo>
                    <a:pt x="32" y="10"/>
                  </a:lnTo>
                  <a:lnTo>
                    <a:pt x="29" y="9"/>
                  </a:lnTo>
                  <a:lnTo>
                    <a:pt x="27" y="8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Freeform 139"/>
            <p:cNvSpPr>
              <a:spLocks/>
            </p:cNvSpPr>
            <p:nvPr/>
          </p:nvSpPr>
          <p:spPr bwMode="auto">
            <a:xfrm>
              <a:off x="4494" y="1991"/>
              <a:ext cx="131" cy="31"/>
            </a:xfrm>
            <a:custGeom>
              <a:avLst/>
              <a:gdLst>
                <a:gd name="T0" fmla="*/ 16 w 107"/>
                <a:gd name="T1" fmla="*/ 0 h 25"/>
                <a:gd name="T2" fmla="*/ 9 w 107"/>
                <a:gd name="T3" fmla="*/ 0 h 25"/>
                <a:gd name="T4" fmla="*/ 1 w 107"/>
                <a:gd name="T5" fmla="*/ 0 h 25"/>
                <a:gd name="T6" fmla="*/ 0 w 107"/>
                <a:gd name="T7" fmla="*/ 7 h 25"/>
                <a:gd name="T8" fmla="*/ 0 w 107"/>
                <a:gd name="T9" fmla="*/ 15 h 25"/>
                <a:gd name="T10" fmla="*/ 6 w 107"/>
                <a:gd name="T11" fmla="*/ 21 h 25"/>
                <a:gd name="T12" fmla="*/ 13 w 107"/>
                <a:gd name="T13" fmla="*/ 22 h 25"/>
                <a:gd name="T14" fmla="*/ 21 w 107"/>
                <a:gd name="T15" fmla="*/ 22 h 25"/>
                <a:gd name="T16" fmla="*/ 29 w 107"/>
                <a:gd name="T17" fmla="*/ 24 h 25"/>
                <a:gd name="T18" fmla="*/ 37 w 107"/>
                <a:gd name="T19" fmla="*/ 26 h 25"/>
                <a:gd name="T20" fmla="*/ 44 w 107"/>
                <a:gd name="T21" fmla="*/ 27 h 25"/>
                <a:gd name="T22" fmla="*/ 51 w 107"/>
                <a:gd name="T23" fmla="*/ 27 h 25"/>
                <a:gd name="T24" fmla="*/ 60 w 107"/>
                <a:gd name="T25" fmla="*/ 29 h 25"/>
                <a:gd name="T26" fmla="*/ 67 w 107"/>
                <a:gd name="T27" fmla="*/ 30 h 25"/>
                <a:gd name="T28" fmla="*/ 75 w 107"/>
                <a:gd name="T29" fmla="*/ 30 h 25"/>
                <a:gd name="T30" fmla="*/ 82 w 107"/>
                <a:gd name="T31" fmla="*/ 30 h 25"/>
                <a:gd name="T32" fmla="*/ 89 w 107"/>
                <a:gd name="T33" fmla="*/ 30 h 25"/>
                <a:gd name="T34" fmla="*/ 97 w 107"/>
                <a:gd name="T35" fmla="*/ 30 h 25"/>
                <a:gd name="T36" fmla="*/ 104 w 107"/>
                <a:gd name="T37" fmla="*/ 30 h 25"/>
                <a:gd name="T38" fmla="*/ 116 w 107"/>
                <a:gd name="T39" fmla="*/ 30 h 25"/>
                <a:gd name="T40" fmla="*/ 124 w 107"/>
                <a:gd name="T41" fmla="*/ 30 h 25"/>
                <a:gd name="T42" fmla="*/ 130 w 107"/>
                <a:gd name="T43" fmla="*/ 25 h 25"/>
                <a:gd name="T44" fmla="*/ 130 w 107"/>
                <a:gd name="T45" fmla="*/ 17 h 25"/>
                <a:gd name="T46" fmla="*/ 124 w 107"/>
                <a:gd name="T47" fmla="*/ 14 h 25"/>
                <a:gd name="T48" fmla="*/ 116 w 107"/>
                <a:gd name="T49" fmla="*/ 11 h 25"/>
                <a:gd name="T50" fmla="*/ 108 w 107"/>
                <a:gd name="T51" fmla="*/ 11 h 25"/>
                <a:gd name="T52" fmla="*/ 100 w 107"/>
                <a:gd name="T53" fmla="*/ 10 h 25"/>
                <a:gd name="T54" fmla="*/ 93 w 107"/>
                <a:gd name="T55" fmla="*/ 9 h 25"/>
                <a:gd name="T56" fmla="*/ 84 w 107"/>
                <a:gd name="T57" fmla="*/ 7 h 25"/>
                <a:gd name="T58" fmla="*/ 76 w 107"/>
                <a:gd name="T59" fmla="*/ 6 h 25"/>
                <a:gd name="T60" fmla="*/ 69 w 107"/>
                <a:gd name="T61" fmla="*/ 6 h 25"/>
                <a:gd name="T62" fmla="*/ 61 w 107"/>
                <a:gd name="T63" fmla="*/ 6 h 25"/>
                <a:gd name="T64" fmla="*/ 54 w 107"/>
                <a:gd name="T65" fmla="*/ 6 h 25"/>
                <a:gd name="T66" fmla="*/ 47 w 107"/>
                <a:gd name="T67" fmla="*/ 6 h 25"/>
                <a:gd name="T68" fmla="*/ 39 w 107"/>
                <a:gd name="T69" fmla="*/ 6 h 25"/>
                <a:gd name="T70" fmla="*/ 32 w 107"/>
                <a:gd name="T71" fmla="*/ 4 h 25"/>
                <a:gd name="T72" fmla="*/ 24 w 107"/>
                <a:gd name="T73" fmla="*/ 4 h 25"/>
                <a:gd name="T74" fmla="*/ 20 w 107"/>
                <a:gd name="T75" fmla="*/ 1 h 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"/>
                <a:gd name="T115" fmla="*/ 0 h 25"/>
                <a:gd name="T116" fmla="*/ 107 w 107"/>
                <a:gd name="T117" fmla="*/ 25 h 2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" h="25">
                  <a:moveTo>
                    <a:pt x="16" y="1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7" y="18"/>
                  </a:lnTo>
                  <a:lnTo>
                    <a:pt x="21" y="19"/>
                  </a:lnTo>
                  <a:lnTo>
                    <a:pt x="24" y="19"/>
                  </a:lnTo>
                  <a:lnTo>
                    <a:pt x="27" y="20"/>
                  </a:lnTo>
                  <a:lnTo>
                    <a:pt x="30" y="21"/>
                  </a:lnTo>
                  <a:lnTo>
                    <a:pt x="33" y="21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49" y="23"/>
                  </a:lnTo>
                  <a:lnTo>
                    <a:pt x="52" y="24"/>
                  </a:lnTo>
                  <a:lnTo>
                    <a:pt x="55" y="24"/>
                  </a:lnTo>
                  <a:lnTo>
                    <a:pt x="58" y="24"/>
                  </a:lnTo>
                  <a:lnTo>
                    <a:pt x="61" y="24"/>
                  </a:lnTo>
                  <a:lnTo>
                    <a:pt x="64" y="24"/>
                  </a:lnTo>
                  <a:lnTo>
                    <a:pt x="67" y="24"/>
                  </a:lnTo>
                  <a:lnTo>
                    <a:pt x="70" y="24"/>
                  </a:lnTo>
                  <a:lnTo>
                    <a:pt x="73" y="24"/>
                  </a:lnTo>
                  <a:lnTo>
                    <a:pt x="76" y="24"/>
                  </a:lnTo>
                  <a:lnTo>
                    <a:pt x="79" y="24"/>
                  </a:lnTo>
                  <a:lnTo>
                    <a:pt x="82" y="24"/>
                  </a:lnTo>
                  <a:lnTo>
                    <a:pt x="85" y="24"/>
                  </a:lnTo>
                  <a:lnTo>
                    <a:pt x="90" y="24"/>
                  </a:lnTo>
                  <a:lnTo>
                    <a:pt x="95" y="24"/>
                  </a:lnTo>
                  <a:lnTo>
                    <a:pt x="98" y="24"/>
                  </a:lnTo>
                  <a:lnTo>
                    <a:pt x="101" y="24"/>
                  </a:lnTo>
                  <a:lnTo>
                    <a:pt x="104" y="23"/>
                  </a:lnTo>
                  <a:lnTo>
                    <a:pt x="106" y="20"/>
                  </a:lnTo>
                  <a:lnTo>
                    <a:pt x="106" y="17"/>
                  </a:lnTo>
                  <a:lnTo>
                    <a:pt x="106" y="14"/>
                  </a:lnTo>
                  <a:lnTo>
                    <a:pt x="104" y="11"/>
                  </a:lnTo>
                  <a:lnTo>
                    <a:pt x="101" y="11"/>
                  </a:lnTo>
                  <a:lnTo>
                    <a:pt x="98" y="10"/>
                  </a:lnTo>
                  <a:lnTo>
                    <a:pt x="95" y="9"/>
                  </a:lnTo>
                  <a:lnTo>
                    <a:pt x="92" y="9"/>
                  </a:lnTo>
                  <a:lnTo>
                    <a:pt x="88" y="9"/>
                  </a:lnTo>
                  <a:lnTo>
                    <a:pt x="85" y="8"/>
                  </a:lnTo>
                  <a:lnTo>
                    <a:pt x="82" y="8"/>
                  </a:lnTo>
                  <a:lnTo>
                    <a:pt x="79" y="7"/>
                  </a:lnTo>
                  <a:lnTo>
                    <a:pt x="76" y="7"/>
                  </a:lnTo>
                  <a:lnTo>
                    <a:pt x="72" y="6"/>
                  </a:lnTo>
                  <a:lnTo>
                    <a:pt x="69" y="6"/>
                  </a:lnTo>
                  <a:lnTo>
                    <a:pt x="66" y="5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6" y="5"/>
                  </a:lnTo>
                  <a:lnTo>
                    <a:pt x="53" y="5"/>
                  </a:lnTo>
                  <a:lnTo>
                    <a:pt x="50" y="5"/>
                  </a:lnTo>
                  <a:lnTo>
                    <a:pt x="47" y="5"/>
                  </a:lnTo>
                  <a:lnTo>
                    <a:pt x="44" y="5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2" y="5"/>
                  </a:lnTo>
                  <a:lnTo>
                    <a:pt x="29" y="4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6" y="1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Freeform 140"/>
            <p:cNvSpPr>
              <a:spLocks/>
            </p:cNvSpPr>
            <p:nvPr/>
          </p:nvSpPr>
          <p:spPr bwMode="auto">
            <a:xfrm>
              <a:off x="4998" y="1762"/>
              <a:ext cx="92" cy="88"/>
            </a:xfrm>
            <a:custGeom>
              <a:avLst/>
              <a:gdLst>
                <a:gd name="T0" fmla="*/ 21 w 74"/>
                <a:gd name="T1" fmla="*/ 52 h 71"/>
                <a:gd name="T2" fmla="*/ 19 w 74"/>
                <a:gd name="T3" fmla="*/ 56 h 71"/>
                <a:gd name="T4" fmla="*/ 15 w 74"/>
                <a:gd name="T5" fmla="*/ 59 h 71"/>
                <a:gd name="T6" fmla="*/ 11 w 74"/>
                <a:gd name="T7" fmla="*/ 61 h 71"/>
                <a:gd name="T8" fmla="*/ 7 w 74"/>
                <a:gd name="T9" fmla="*/ 62 h 71"/>
                <a:gd name="T10" fmla="*/ 5 w 74"/>
                <a:gd name="T11" fmla="*/ 66 h 71"/>
                <a:gd name="T12" fmla="*/ 2 w 74"/>
                <a:gd name="T13" fmla="*/ 69 h 71"/>
                <a:gd name="T14" fmla="*/ 0 w 74"/>
                <a:gd name="T15" fmla="*/ 73 h 71"/>
                <a:gd name="T16" fmla="*/ 0 w 74"/>
                <a:gd name="T17" fmla="*/ 77 h 71"/>
                <a:gd name="T18" fmla="*/ 0 w 74"/>
                <a:gd name="T19" fmla="*/ 81 h 71"/>
                <a:gd name="T20" fmla="*/ 4 w 74"/>
                <a:gd name="T21" fmla="*/ 83 h 71"/>
                <a:gd name="T22" fmla="*/ 7 w 74"/>
                <a:gd name="T23" fmla="*/ 86 h 71"/>
                <a:gd name="T24" fmla="*/ 11 w 74"/>
                <a:gd name="T25" fmla="*/ 87 h 71"/>
                <a:gd name="T26" fmla="*/ 15 w 74"/>
                <a:gd name="T27" fmla="*/ 87 h 71"/>
                <a:gd name="T28" fmla="*/ 19 w 74"/>
                <a:gd name="T29" fmla="*/ 87 h 71"/>
                <a:gd name="T30" fmla="*/ 22 w 74"/>
                <a:gd name="T31" fmla="*/ 87 h 71"/>
                <a:gd name="T32" fmla="*/ 26 w 74"/>
                <a:gd name="T33" fmla="*/ 84 h 71"/>
                <a:gd name="T34" fmla="*/ 30 w 74"/>
                <a:gd name="T35" fmla="*/ 81 h 71"/>
                <a:gd name="T36" fmla="*/ 34 w 74"/>
                <a:gd name="T37" fmla="*/ 79 h 71"/>
                <a:gd name="T38" fmla="*/ 37 w 74"/>
                <a:gd name="T39" fmla="*/ 76 h 71"/>
                <a:gd name="T40" fmla="*/ 41 w 74"/>
                <a:gd name="T41" fmla="*/ 74 h 71"/>
                <a:gd name="T42" fmla="*/ 45 w 74"/>
                <a:gd name="T43" fmla="*/ 72 h 71"/>
                <a:gd name="T44" fmla="*/ 48 w 74"/>
                <a:gd name="T45" fmla="*/ 69 h 71"/>
                <a:gd name="T46" fmla="*/ 51 w 74"/>
                <a:gd name="T47" fmla="*/ 66 h 71"/>
                <a:gd name="T48" fmla="*/ 55 w 74"/>
                <a:gd name="T49" fmla="*/ 62 h 71"/>
                <a:gd name="T50" fmla="*/ 56 w 74"/>
                <a:gd name="T51" fmla="*/ 58 h 71"/>
                <a:gd name="T52" fmla="*/ 58 w 74"/>
                <a:gd name="T53" fmla="*/ 55 h 71"/>
                <a:gd name="T54" fmla="*/ 61 w 74"/>
                <a:gd name="T55" fmla="*/ 51 h 71"/>
                <a:gd name="T56" fmla="*/ 65 w 74"/>
                <a:gd name="T57" fmla="*/ 47 h 71"/>
                <a:gd name="T58" fmla="*/ 67 w 74"/>
                <a:gd name="T59" fmla="*/ 43 h 71"/>
                <a:gd name="T60" fmla="*/ 71 w 74"/>
                <a:gd name="T61" fmla="*/ 40 h 71"/>
                <a:gd name="T62" fmla="*/ 73 w 74"/>
                <a:gd name="T63" fmla="*/ 36 h 71"/>
                <a:gd name="T64" fmla="*/ 76 w 74"/>
                <a:gd name="T65" fmla="*/ 32 h 71"/>
                <a:gd name="T66" fmla="*/ 80 w 74"/>
                <a:gd name="T67" fmla="*/ 29 h 71"/>
                <a:gd name="T68" fmla="*/ 82 w 74"/>
                <a:gd name="T69" fmla="*/ 25 h 71"/>
                <a:gd name="T70" fmla="*/ 85 w 74"/>
                <a:gd name="T71" fmla="*/ 21 h 71"/>
                <a:gd name="T72" fmla="*/ 86 w 74"/>
                <a:gd name="T73" fmla="*/ 17 h 71"/>
                <a:gd name="T74" fmla="*/ 88 w 74"/>
                <a:gd name="T75" fmla="*/ 14 h 71"/>
                <a:gd name="T76" fmla="*/ 91 w 74"/>
                <a:gd name="T77" fmla="*/ 10 h 71"/>
                <a:gd name="T78" fmla="*/ 91 w 74"/>
                <a:gd name="T79" fmla="*/ 6 h 71"/>
                <a:gd name="T80" fmla="*/ 90 w 74"/>
                <a:gd name="T81" fmla="*/ 2 h 71"/>
                <a:gd name="T82" fmla="*/ 86 w 74"/>
                <a:gd name="T83" fmla="*/ 1 h 71"/>
                <a:gd name="T84" fmla="*/ 82 w 74"/>
                <a:gd name="T85" fmla="*/ 0 h 71"/>
                <a:gd name="T86" fmla="*/ 78 w 74"/>
                <a:gd name="T87" fmla="*/ 0 h 71"/>
                <a:gd name="T88" fmla="*/ 73 w 74"/>
                <a:gd name="T89" fmla="*/ 0 h 71"/>
                <a:gd name="T90" fmla="*/ 70 w 74"/>
                <a:gd name="T91" fmla="*/ 0 h 71"/>
                <a:gd name="T92" fmla="*/ 66 w 74"/>
                <a:gd name="T93" fmla="*/ 1 h 71"/>
                <a:gd name="T94" fmla="*/ 62 w 74"/>
                <a:gd name="T95" fmla="*/ 4 h 71"/>
                <a:gd name="T96" fmla="*/ 58 w 74"/>
                <a:gd name="T97" fmla="*/ 6 h 71"/>
                <a:gd name="T98" fmla="*/ 57 w 74"/>
                <a:gd name="T99" fmla="*/ 10 h 71"/>
                <a:gd name="T100" fmla="*/ 55 w 74"/>
                <a:gd name="T101" fmla="*/ 14 h 71"/>
                <a:gd name="T102" fmla="*/ 53 w 74"/>
                <a:gd name="T103" fmla="*/ 17 h 71"/>
                <a:gd name="T104" fmla="*/ 52 w 74"/>
                <a:gd name="T105" fmla="*/ 21 h 71"/>
                <a:gd name="T106" fmla="*/ 48 w 74"/>
                <a:gd name="T107" fmla="*/ 25 h 71"/>
                <a:gd name="T108" fmla="*/ 46 w 74"/>
                <a:gd name="T109" fmla="*/ 29 h 71"/>
                <a:gd name="T110" fmla="*/ 42 w 74"/>
                <a:gd name="T111" fmla="*/ 30 h 71"/>
                <a:gd name="T112" fmla="*/ 41 w 74"/>
                <a:gd name="T113" fmla="*/ 35 h 71"/>
                <a:gd name="T114" fmla="*/ 37 w 74"/>
                <a:gd name="T115" fmla="*/ 37 h 71"/>
                <a:gd name="T116" fmla="*/ 35 w 74"/>
                <a:gd name="T117" fmla="*/ 41 h 71"/>
                <a:gd name="T118" fmla="*/ 31 w 74"/>
                <a:gd name="T119" fmla="*/ 45 h 71"/>
                <a:gd name="T120" fmla="*/ 27 w 74"/>
                <a:gd name="T121" fmla="*/ 47 h 71"/>
                <a:gd name="T122" fmla="*/ 24 w 74"/>
                <a:gd name="T123" fmla="*/ 50 h 71"/>
                <a:gd name="T124" fmla="*/ 21 w 74"/>
                <a:gd name="T125" fmla="*/ 52 h 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4"/>
                <a:gd name="T190" fmla="*/ 0 h 71"/>
                <a:gd name="T191" fmla="*/ 74 w 74"/>
                <a:gd name="T192" fmla="*/ 71 h 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4" h="71">
                  <a:moveTo>
                    <a:pt x="17" y="42"/>
                  </a:moveTo>
                  <a:lnTo>
                    <a:pt x="15" y="45"/>
                  </a:lnTo>
                  <a:lnTo>
                    <a:pt x="12" y="48"/>
                  </a:lnTo>
                  <a:lnTo>
                    <a:pt x="9" y="49"/>
                  </a:lnTo>
                  <a:lnTo>
                    <a:pt x="6" y="50"/>
                  </a:lnTo>
                  <a:lnTo>
                    <a:pt x="4" y="53"/>
                  </a:lnTo>
                  <a:lnTo>
                    <a:pt x="2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3" y="67"/>
                  </a:lnTo>
                  <a:lnTo>
                    <a:pt x="6" y="69"/>
                  </a:lnTo>
                  <a:lnTo>
                    <a:pt x="9" y="70"/>
                  </a:lnTo>
                  <a:lnTo>
                    <a:pt x="12" y="70"/>
                  </a:lnTo>
                  <a:lnTo>
                    <a:pt x="15" y="70"/>
                  </a:lnTo>
                  <a:lnTo>
                    <a:pt x="18" y="70"/>
                  </a:lnTo>
                  <a:lnTo>
                    <a:pt x="21" y="68"/>
                  </a:lnTo>
                  <a:lnTo>
                    <a:pt x="24" y="65"/>
                  </a:lnTo>
                  <a:lnTo>
                    <a:pt x="27" y="64"/>
                  </a:lnTo>
                  <a:lnTo>
                    <a:pt x="30" y="61"/>
                  </a:lnTo>
                  <a:lnTo>
                    <a:pt x="33" y="60"/>
                  </a:lnTo>
                  <a:lnTo>
                    <a:pt x="36" y="58"/>
                  </a:lnTo>
                  <a:lnTo>
                    <a:pt x="39" y="56"/>
                  </a:lnTo>
                  <a:lnTo>
                    <a:pt x="41" y="53"/>
                  </a:lnTo>
                  <a:lnTo>
                    <a:pt x="44" y="50"/>
                  </a:lnTo>
                  <a:lnTo>
                    <a:pt x="45" y="47"/>
                  </a:lnTo>
                  <a:lnTo>
                    <a:pt x="47" y="44"/>
                  </a:lnTo>
                  <a:lnTo>
                    <a:pt x="49" y="41"/>
                  </a:lnTo>
                  <a:lnTo>
                    <a:pt x="52" y="38"/>
                  </a:lnTo>
                  <a:lnTo>
                    <a:pt x="54" y="35"/>
                  </a:lnTo>
                  <a:lnTo>
                    <a:pt x="57" y="32"/>
                  </a:lnTo>
                  <a:lnTo>
                    <a:pt x="59" y="29"/>
                  </a:lnTo>
                  <a:lnTo>
                    <a:pt x="61" y="26"/>
                  </a:lnTo>
                  <a:lnTo>
                    <a:pt x="64" y="23"/>
                  </a:lnTo>
                  <a:lnTo>
                    <a:pt x="66" y="20"/>
                  </a:lnTo>
                  <a:lnTo>
                    <a:pt x="68" y="17"/>
                  </a:lnTo>
                  <a:lnTo>
                    <a:pt x="69" y="14"/>
                  </a:lnTo>
                  <a:lnTo>
                    <a:pt x="71" y="11"/>
                  </a:lnTo>
                  <a:lnTo>
                    <a:pt x="73" y="8"/>
                  </a:lnTo>
                  <a:lnTo>
                    <a:pt x="73" y="5"/>
                  </a:lnTo>
                  <a:lnTo>
                    <a:pt x="72" y="2"/>
                  </a:lnTo>
                  <a:lnTo>
                    <a:pt x="69" y="1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0" y="3"/>
                  </a:lnTo>
                  <a:lnTo>
                    <a:pt x="47" y="5"/>
                  </a:lnTo>
                  <a:lnTo>
                    <a:pt x="46" y="8"/>
                  </a:lnTo>
                  <a:lnTo>
                    <a:pt x="44" y="11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39" y="20"/>
                  </a:lnTo>
                  <a:lnTo>
                    <a:pt x="37" y="23"/>
                  </a:lnTo>
                  <a:lnTo>
                    <a:pt x="34" y="24"/>
                  </a:lnTo>
                  <a:lnTo>
                    <a:pt x="33" y="28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5" y="36"/>
                  </a:lnTo>
                  <a:lnTo>
                    <a:pt x="22" y="38"/>
                  </a:lnTo>
                  <a:lnTo>
                    <a:pt x="19" y="40"/>
                  </a:lnTo>
                  <a:lnTo>
                    <a:pt x="17" y="42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Freeform 141"/>
            <p:cNvSpPr>
              <a:spLocks/>
            </p:cNvSpPr>
            <p:nvPr/>
          </p:nvSpPr>
          <p:spPr bwMode="auto">
            <a:xfrm>
              <a:off x="5085" y="1653"/>
              <a:ext cx="71" cy="92"/>
            </a:xfrm>
            <a:custGeom>
              <a:avLst/>
              <a:gdLst>
                <a:gd name="T0" fmla="*/ 20 w 58"/>
                <a:gd name="T1" fmla="*/ 44 h 75"/>
                <a:gd name="T2" fmla="*/ 15 w 58"/>
                <a:gd name="T3" fmla="*/ 56 h 75"/>
                <a:gd name="T4" fmla="*/ 11 w 58"/>
                <a:gd name="T5" fmla="*/ 58 h 75"/>
                <a:gd name="T6" fmla="*/ 9 w 58"/>
                <a:gd name="T7" fmla="*/ 61 h 75"/>
                <a:gd name="T8" fmla="*/ 5 w 58"/>
                <a:gd name="T9" fmla="*/ 64 h 75"/>
                <a:gd name="T10" fmla="*/ 1 w 58"/>
                <a:gd name="T11" fmla="*/ 67 h 75"/>
                <a:gd name="T12" fmla="*/ 0 w 58"/>
                <a:gd name="T13" fmla="*/ 71 h 75"/>
                <a:gd name="T14" fmla="*/ 0 w 58"/>
                <a:gd name="T15" fmla="*/ 75 h 75"/>
                <a:gd name="T16" fmla="*/ 0 w 58"/>
                <a:gd name="T17" fmla="*/ 79 h 75"/>
                <a:gd name="T18" fmla="*/ 0 w 58"/>
                <a:gd name="T19" fmla="*/ 82 h 75"/>
                <a:gd name="T20" fmla="*/ 0 w 58"/>
                <a:gd name="T21" fmla="*/ 86 h 75"/>
                <a:gd name="T22" fmla="*/ 2 w 58"/>
                <a:gd name="T23" fmla="*/ 90 h 75"/>
                <a:gd name="T24" fmla="*/ 6 w 58"/>
                <a:gd name="T25" fmla="*/ 90 h 75"/>
                <a:gd name="T26" fmla="*/ 10 w 58"/>
                <a:gd name="T27" fmla="*/ 91 h 75"/>
                <a:gd name="T28" fmla="*/ 13 w 58"/>
                <a:gd name="T29" fmla="*/ 91 h 75"/>
                <a:gd name="T30" fmla="*/ 17 w 58"/>
                <a:gd name="T31" fmla="*/ 90 h 75"/>
                <a:gd name="T32" fmla="*/ 21 w 58"/>
                <a:gd name="T33" fmla="*/ 88 h 75"/>
                <a:gd name="T34" fmla="*/ 23 w 58"/>
                <a:gd name="T35" fmla="*/ 85 h 75"/>
                <a:gd name="T36" fmla="*/ 27 w 58"/>
                <a:gd name="T37" fmla="*/ 82 h 75"/>
                <a:gd name="T38" fmla="*/ 31 w 58"/>
                <a:gd name="T39" fmla="*/ 79 h 75"/>
                <a:gd name="T40" fmla="*/ 33 w 58"/>
                <a:gd name="T41" fmla="*/ 75 h 75"/>
                <a:gd name="T42" fmla="*/ 34 w 58"/>
                <a:gd name="T43" fmla="*/ 71 h 75"/>
                <a:gd name="T44" fmla="*/ 37 w 58"/>
                <a:gd name="T45" fmla="*/ 67 h 75"/>
                <a:gd name="T46" fmla="*/ 39 w 58"/>
                <a:gd name="T47" fmla="*/ 64 h 75"/>
                <a:gd name="T48" fmla="*/ 42 w 58"/>
                <a:gd name="T49" fmla="*/ 60 h 75"/>
                <a:gd name="T50" fmla="*/ 45 w 58"/>
                <a:gd name="T51" fmla="*/ 56 h 75"/>
                <a:gd name="T52" fmla="*/ 48 w 58"/>
                <a:gd name="T53" fmla="*/ 53 h 75"/>
                <a:gd name="T54" fmla="*/ 51 w 58"/>
                <a:gd name="T55" fmla="*/ 50 h 75"/>
                <a:gd name="T56" fmla="*/ 53 w 58"/>
                <a:gd name="T57" fmla="*/ 45 h 75"/>
                <a:gd name="T58" fmla="*/ 55 w 58"/>
                <a:gd name="T59" fmla="*/ 42 h 75"/>
                <a:gd name="T60" fmla="*/ 56 w 58"/>
                <a:gd name="T61" fmla="*/ 38 h 75"/>
                <a:gd name="T62" fmla="*/ 59 w 58"/>
                <a:gd name="T63" fmla="*/ 34 h 75"/>
                <a:gd name="T64" fmla="*/ 60 w 58"/>
                <a:gd name="T65" fmla="*/ 31 h 75"/>
                <a:gd name="T66" fmla="*/ 61 w 58"/>
                <a:gd name="T67" fmla="*/ 27 h 75"/>
                <a:gd name="T68" fmla="*/ 64 w 58"/>
                <a:gd name="T69" fmla="*/ 23 h 75"/>
                <a:gd name="T70" fmla="*/ 66 w 58"/>
                <a:gd name="T71" fmla="*/ 20 h 75"/>
                <a:gd name="T72" fmla="*/ 67 w 58"/>
                <a:gd name="T73" fmla="*/ 16 h 75"/>
                <a:gd name="T74" fmla="*/ 70 w 58"/>
                <a:gd name="T75" fmla="*/ 12 h 75"/>
                <a:gd name="T76" fmla="*/ 70 w 58"/>
                <a:gd name="T77" fmla="*/ 9 h 75"/>
                <a:gd name="T78" fmla="*/ 70 w 58"/>
                <a:gd name="T79" fmla="*/ 5 h 75"/>
                <a:gd name="T80" fmla="*/ 70 w 58"/>
                <a:gd name="T81" fmla="*/ 1 h 75"/>
                <a:gd name="T82" fmla="*/ 66 w 58"/>
                <a:gd name="T83" fmla="*/ 1 h 75"/>
                <a:gd name="T84" fmla="*/ 62 w 58"/>
                <a:gd name="T85" fmla="*/ 0 h 75"/>
                <a:gd name="T86" fmla="*/ 59 w 58"/>
                <a:gd name="T87" fmla="*/ 0 h 75"/>
                <a:gd name="T88" fmla="*/ 55 w 58"/>
                <a:gd name="T89" fmla="*/ 0 h 75"/>
                <a:gd name="T90" fmla="*/ 53 w 58"/>
                <a:gd name="T91" fmla="*/ 4 h 75"/>
                <a:gd name="T92" fmla="*/ 49 w 58"/>
                <a:gd name="T93" fmla="*/ 6 h 75"/>
                <a:gd name="T94" fmla="*/ 47 w 58"/>
                <a:gd name="T95" fmla="*/ 10 h 75"/>
                <a:gd name="T96" fmla="*/ 43 w 58"/>
                <a:gd name="T97" fmla="*/ 12 h 75"/>
                <a:gd name="T98" fmla="*/ 40 w 58"/>
                <a:gd name="T99" fmla="*/ 16 h 75"/>
                <a:gd name="T100" fmla="*/ 38 w 58"/>
                <a:gd name="T101" fmla="*/ 20 h 75"/>
                <a:gd name="T102" fmla="*/ 37 w 58"/>
                <a:gd name="T103" fmla="*/ 23 h 75"/>
                <a:gd name="T104" fmla="*/ 36 w 58"/>
                <a:gd name="T105" fmla="*/ 28 h 75"/>
                <a:gd name="T106" fmla="*/ 33 w 58"/>
                <a:gd name="T107" fmla="*/ 32 h 75"/>
                <a:gd name="T108" fmla="*/ 31 w 58"/>
                <a:gd name="T109" fmla="*/ 36 h 75"/>
                <a:gd name="T110" fmla="*/ 27 w 58"/>
                <a:gd name="T111" fmla="*/ 38 h 75"/>
                <a:gd name="T112" fmla="*/ 23 w 58"/>
                <a:gd name="T113" fmla="*/ 40 h 75"/>
                <a:gd name="T114" fmla="*/ 21 w 58"/>
                <a:gd name="T115" fmla="*/ 44 h 75"/>
                <a:gd name="T116" fmla="*/ 20 w 58"/>
                <a:gd name="T117" fmla="*/ 44 h 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"/>
                <a:gd name="T178" fmla="*/ 0 h 75"/>
                <a:gd name="T179" fmla="*/ 58 w 58"/>
                <a:gd name="T180" fmla="*/ 75 h 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" h="75">
                  <a:moveTo>
                    <a:pt x="16" y="36"/>
                  </a:moveTo>
                  <a:lnTo>
                    <a:pt x="12" y="46"/>
                  </a:lnTo>
                  <a:lnTo>
                    <a:pt x="9" y="47"/>
                  </a:lnTo>
                  <a:lnTo>
                    <a:pt x="7" y="50"/>
                  </a:lnTo>
                  <a:lnTo>
                    <a:pt x="4" y="52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2" y="73"/>
                  </a:lnTo>
                  <a:lnTo>
                    <a:pt x="5" y="73"/>
                  </a:lnTo>
                  <a:lnTo>
                    <a:pt x="8" y="74"/>
                  </a:lnTo>
                  <a:lnTo>
                    <a:pt x="11" y="74"/>
                  </a:lnTo>
                  <a:lnTo>
                    <a:pt x="14" y="73"/>
                  </a:lnTo>
                  <a:lnTo>
                    <a:pt x="17" y="72"/>
                  </a:lnTo>
                  <a:lnTo>
                    <a:pt x="19" y="69"/>
                  </a:lnTo>
                  <a:lnTo>
                    <a:pt x="22" y="67"/>
                  </a:lnTo>
                  <a:lnTo>
                    <a:pt x="25" y="64"/>
                  </a:lnTo>
                  <a:lnTo>
                    <a:pt x="27" y="61"/>
                  </a:lnTo>
                  <a:lnTo>
                    <a:pt x="28" y="58"/>
                  </a:lnTo>
                  <a:lnTo>
                    <a:pt x="30" y="55"/>
                  </a:lnTo>
                  <a:lnTo>
                    <a:pt x="32" y="52"/>
                  </a:lnTo>
                  <a:lnTo>
                    <a:pt x="34" y="49"/>
                  </a:lnTo>
                  <a:lnTo>
                    <a:pt x="37" y="46"/>
                  </a:lnTo>
                  <a:lnTo>
                    <a:pt x="39" y="43"/>
                  </a:lnTo>
                  <a:lnTo>
                    <a:pt x="42" y="41"/>
                  </a:lnTo>
                  <a:lnTo>
                    <a:pt x="43" y="37"/>
                  </a:lnTo>
                  <a:lnTo>
                    <a:pt x="45" y="34"/>
                  </a:lnTo>
                  <a:lnTo>
                    <a:pt x="46" y="31"/>
                  </a:lnTo>
                  <a:lnTo>
                    <a:pt x="48" y="28"/>
                  </a:lnTo>
                  <a:lnTo>
                    <a:pt x="49" y="25"/>
                  </a:lnTo>
                  <a:lnTo>
                    <a:pt x="50" y="22"/>
                  </a:lnTo>
                  <a:lnTo>
                    <a:pt x="52" y="19"/>
                  </a:lnTo>
                  <a:lnTo>
                    <a:pt x="54" y="16"/>
                  </a:lnTo>
                  <a:lnTo>
                    <a:pt x="55" y="13"/>
                  </a:lnTo>
                  <a:lnTo>
                    <a:pt x="57" y="10"/>
                  </a:lnTo>
                  <a:lnTo>
                    <a:pt x="57" y="7"/>
                  </a:lnTo>
                  <a:lnTo>
                    <a:pt x="57" y="4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5"/>
                  </a:lnTo>
                  <a:lnTo>
                    <a:pt x="38" y="8"/>
                  </a:lnTo>
                  <a:lnTo>
                    <a:pt x="35" y="10"/>
                  </a:lnTo>
                  <a:lnTo>
                    <a:pt x="33" y="13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9" y="23"/>
                  </a:lnTo>
                  <a:lnTo>
                    <a:pt x="27" y="26"/>
                  </a:lnTo>
                  <a:lnTo>
                    <a:pt x="25" y="29"/>
                  </a:lnTo>
                  <a:lnTo>
                    <a:pt x="22" y="31"/>
                  </a:lnTo>
                  <a:lnTo>
                    <a:pt x="19" y="33"/>
                  </a:lnTo>
                  <a:lnTo>
                    <a:pt x="17" y="36"/>
                  </a:lnTo>
                  <a:lnTo>
                    <a:pt x="16" y="36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Freeform 142"/>
            <p:cNvSpPr>
              <a:spLocks/>
            </p:cNvSpPr>
            <p:nvPr/>
          </p:nvSpPr>
          <p:spPr bwMode="auto">
            <a:xfrm>
              <a:off x="5150" y="1543"/>
              <a:ext cx="53" cy="96"/>
            </a:xfrm>
            <a:custGeom>
              <a:avLst/>
              <a:gdLst>
                <a:gd name="T0" fmla="*/ 12 w 43"/>
                <a:gd name="T1" fmla="*/ 57 h 78"/>
                <a:gd name="T2" fmla="*/ 10 w 43"/>
                <a:gd name="T3" fmla="*/ 60 h 78"/>
                <a:gd name="T4" fmla="*/ 7 w 43"/>
                <a:gd name="T5" fmla="*/ 64 h 78"/>
                <a:gd name="T6" fmla="*/ 5 w 43"/>
                <a:gd name="T7" fmla="*/ 68 h 78"/>
                <a:gd name="T8" fmla="*/ 2 w 43"/>
                <a:gd name="T9" fmla="*/ 71 h 78"/>
                <a:gd name="T10" fmla="*/ 2 w 43"/>
                <a:gd name="T11" fmla="*/ 75 h 78"/>
                <a:gd name="T12" fmla="*/ 2 w 43"/>
                <a:gd name="T13" fmla="*/ 79 h 78"/>
                <a:gd name="T14" fmla="*/ 1 w 43"/>
                <a:gd name="T15" fmla="*/ 82 h 78"/>
                <a:gd name="T16" fmla="*/ 0 w 43"/>
                <a:gd name="T17" fmla="*/ 86 h 78"/>
                <a:gd name="T18" fmla="*/ 0 w 43"/>
                <a:gd name="T19" fmla="*/ 90 h 78"/>
                <a:gd name="T20" fmla="*/ 4 w 43"/>
                <a:gd name="T21" fmla="*/ 92 h 78"/>
                <a:gd name="T22" fmla="*/ 9 w 43"/>
                <a:gd name="T23" fmla="*/ 94 h 78"/>
                <a:gd name="T24" fmla="*/ 12 w 43"/>
                <a:gd name="T25" fmla="*/ 95 h 78"/>
                <a:gd name="T26" fmla="*/ 16 w 43"/>
                <a:gd name="T27" fmla="*/ 95 h 78"/>
                <a:gd name="T28" fmla="*/ 20 w 43"/>
                <a:gd name="T29" fmla="*/ 95 h 78"/>
                <a:gd name="T30" fmla="*/ 23 w 43"/>
                <a:gd name="T31" fmla="*/ 92 h 78"/>
                <a:gd name="T32" fmla="*/ 25 w 43"/>
                <a:gd name="T33" fmla="*/ 89 h 78"/>
                <a:gd name="T34" fmla="*/ 28 w 43"/>
                <a:gd name="T35" fmla="*/ 85 h 78"/>
                <a:gd name="T36" fmla="*/ 31 w 43"/>
                <a:gd name="T37" fmla="*/ 81 h 78"/>
                <a:gd name="T38" fmla="*/ 32 w 43"/>
                <a:gd name="T39" fmla="*/ 78 h 78"/>
                <a:gd name="T40" fmla="*/ 33 w 43"/>
                <a:gd name="T41" fmla="*/ 74 h 78"/>
                <a:gd name="T42" fmla="*/ 33 w 43"/>
                <a:gd name="T43" fmla="*/ 70 h 78"/>
                <a:gd name="T44" fmla="*/ 35 w 43"/>
                <a:gd name="T45" fmla="*/ 66 h 78"/>
                <a:gd name="T46" fmla="*/ 35 w 43"/>
                <a:gd name="T47" fmla="*/ 63 h 78"/>
                <a:gd name="T48" fmla="*/ 36 w 43"/>
                <a:gd name="T49" fmla="*/ 59 h 78"/>
                <a:gd name="T50" fmla="*/ 37 w 43"/>
                <a:gd name="T51" fmla="*/ 55 h 78"/>
                <a:gd name="T52" fmla="*/ 39 w 43"/>
                <a:gd name="T53" fmla="*/ 52 h 78"/>
                <a:gd name="T54" fmla="*/ 41 w 43"/>
                <a:gd name="T55" fmla="*/ 47 h 78"/>
                <a:gd name="T56" fmla="*/ 42 w 43"/>
                <a:gd name="T57" fmla="*/ 43 h 78"/>
                <a:gd name="T58" fmla="*/ 43 w 43"/>
                <a:gd name="T59" fmla="*/ 39 h 78"/>
                <a:gd name="T60" fmla="*/ 46 w 43"/>
                <a:gd name="T61" fmla="*/ 36 h 78"/>
                <a:gd name="T62" fmla="*/ 47 w 43"/>
                <a:gd name="T63" fmla="*/ 32 h 78"/>
                <a:gd name="T64" fmla="*/ 49 w 43"/>
                <a:gd name="T65" fmla="*/ 28 h 78"/>
                <a:gd name="T66" fmla="*/ 49 w 43"/>
                <a:gd name="T67" fmla="*/ 25 h 78"/>
                <a:gd name="T68" fmla="*/ 51 w 43"/>
                <a:gd name="T69" fmla="*/ 21 h 78"/>
                <a:gd name="T70" fmla="*/ 51 w 43"/>
                <a:gd name="T71" fmla="*/ 17 h 78"/>
                <a:gd name="T72" fmla="*/ 52 w 43"/>
                <a:gd name="T73" fmla="*/ 14 h 78"/>
                <a:gd name="T74" fmla="*/ 52 w 43"/>
                <a:gd name="T75" fmla="*/ 10 h 78"/>
                <a:gd name="T76" fmla="*/ 52 w 43"/>
                <a:gd name="T77" fmla="*/ 6 h 78"/>
                <a:gd name="T78" fmla="*/ 52 w 43"/>
                <a:gd name="T79" fmla="*/ 2 h 78"/>
                <a:gd name="T80" fmla="*/ 48 w 43"/>
                <a:gd name="T81" fmla="*/ 0 h 78"/>
                <a:gd name="T82" fmla="*/ 44 w 43"/>
                <a:gd name="T83" fmla="*/ 0 h 78"/>
                <a:gd name="T84" fmla="*/ 39 w 43"/>
                <a:gd name="T85" fmla="*/ 0 h 78"/>
                <a:gd name="T86" fmla="*/ 36 w 43"/>
                <a:gd name="T87" fmla="*/ 0 h 78"/>
                <a:gd name="T88" fmla="*/ 32 w 43"/>
                <a:gd name="T89" fmla="*/ 0 h 78"/>
                <a:gd name="T90" fmla="*/ 28 w 43"/>
                <a:gd name="T91" fmla="*/ 2 h 78"/>
                <a:gd name="T92" fmla="*/ 26 w 43"/>
                <a:gd name="T93" fmla="*/ 6 h 78"/>
                <a:gd name="T94" fmla="*/ 23 w 43"/>
                <a:gd name="T95" fmla="*/ 10 h 78"/>
                <a:gd name="T96" fmla="*/ 22 w 43"/>
                <a:gd name="T97" fmla="*/ 14 h 78"/>
                <a:gd name="T98" fmla="*/ 22 w 43"/>
                <a:gd name="T99" fmla="*/ 17 h 78"/>
                <a:gd name="T100" fmla="*/ 22 w 43"/>
                <a:gd name="T101" fmla="*/ 21 h 78"/>
                <a:gd name="T102" fmla="*/ 22 w 43"/>
                <a:gd name="T103" fmla="*/ 25 h 78"/>
                <a:gd name="T104" fmla="*/ 22 w 43"/>
                <a:gd name="T105" fmla="*/ 28 h 78"/>
                <a:gd name="T106" fmla="*/ 22 w 43"/>
                <a:gd name="T107" fmla="*/ 32 h 78"/>
                <a:gd name="T108" fmla="*/ 22 w 43"/>
                <a:gd name="T109" fmla="*/ 37 h 78"/>
                <a:gd name="T110" fmla="*/ 20 w 43"/>
                <a:gd name="T111" fmla="*/ 41 h 78"/>
                <a:gd name="T112" fmla="*/ 16 w 43"/>
                <a:gd name="T113" fmla="*/ 43 h 78"/>
                <a:gd name="T114" fmla="*/ 15 w 43"/>
                <a:gd name="T115" fmla="*/ 47 h 78"/>
                <a:gd name="T116" fmla="*/ 12 w 43"/>
                <a:gd name="T117" fmla="*/ 50 h 78"/>
                <a:gd name="T118" fmla="*/ 11 w 43"/>
                <a:gd name="T119" fmla="*/ 54 h 78"/>
                <a:gd name="T120" fmla="*/ 12 w 43"/>
                <a:gd name="T121" fmla="*/ 57 h 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"/>
                <a:gd name="T184" fmla="*/ 0 h 78"/>
                <a:gd name="T185" fmla="*/ 43 w 43"/>
                <a:gd name="T186" fmla="*/ 78 h 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" h="78">
                  <a:moveTo>
                    <a:pt x="10" y="46"/>
                  </a:moveTo>
                  <a:lnTo>
                    <a:pt x="8" y="49"/>
                  </a:lnTo>
                  <a:lnTo>
                    <a:pt x="6" y="52"/>
                  </a:lnTo>
                  <a:lnTo>
                    <a:pt x="4" y="55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2" y="64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3" y="75"/>
                  </a:lnTo>
                  <a:lnTo>
                    <a:pt x="7" y="76"/>
                  </a:lnTo>
                  <a:lnTo>
                    <a:pt x="10" y="77"/>
                  </a:lnTo>
                  <a:lnTo>
                    <a:pt x="13" y="77"/>
                  </a:lnTo>
                  <a:lnTo>
                    <a:pt x="16" y="77"/>
                  </a:lnTo>
                  <a:lnTo>
                    <a:pt x="19" y="75"/>
                  </a:lnTo>
                  <a:lnTo>
                    <a:pt x="20" y="72"/>
                  </a:lnTo>
                  <a:lnTo>
                    <a:pt x="23" y="69"/>
                  </a:lnTo>
                  <a:lnTo>
                    <a:pt x="25" y="66"/>
                  </a:lnTo>
                  <a:lnTo>
                    <a:pt x="26" y="63"/>
                  </a:lnTo>
                  <a:lnTo>
                    <a:pt x="27" y="60"/>
                  </a:lnTo>
                  <a:lnTo>
                    <a:pt x="27" y="57"/>
                  </a:lnTo>
                  <a:lnTo>
                    <a:pt x="28" y="54"/>
                  </a:lnTo>
                  <a:lnTo>
                    <a:pt x="28" y="51"/>
                  </a:lnTo>
                  <a:lnTo>
                    <a:pt x="29" y="48"/>
                  </a:lnTo>
                  <a:lnTo>
                    <a:pt x="30" y="45"/>
                  </a:lnTo>
                  <a:lnTo>
                    <a:pt x="32" y="42"/>
                  </a:lnTo>
                  <a:lnTo>
                    <a:pt x="33" y="38"/>
                  </a:lnTo>
                  <a:lnTo>
                    <a:pt x="34" y="35"/>
                  </a:lnTo>
                  <a:lnTo>
                    <a:pt x="35" y="32"/>
                  </a:lnTo>
                  <a:lnTo>
                    <a:pt x="37" y="29"/>
                  </a:lnTo>
                  <a:lnTo>
                    <a:pt x="38" y="26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1" y="17"/>
                  </a:lnTo>
                  <a:lnTo>
                    <a:pt x="41" y="14"/>
                  </a:lnTo>
                  <a:lnTo>
                    <a:pt x="42" y="11"/>
                  </a:lnTo>
                  <a:lnTo>
                    <a:pt x="42" y="8"/>
                  </a:lnTo>
                  <a:lnTo>
                    <a:pt x="42" y="5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2" y="38"/>
                  </a:lnTo>
                  <a:lnTo>
                    <a:pt x="10" y="41"/>
                  </a:lnTo>
                  <a:lnTo>
                    <a:pt x="9" y="44"/>
                  </a:lnTo>
                  <a:lnTo>
                    <a:pt x="10" y="46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Freeform 143"/>
            <p:cNvSpPr>
              <a:spLocks/>
            </p:cNvSpPr>
            <p:nvPr/>
          </p:nvSpPr>
          <p:spPr bwMode="auto">
            <a:xfrm>
              <a:off x="4719" y="791"/>
              <a:ext cx="150" cy="72"/>
            </a:xfrm>
            <a:custGeom>
              <a:avLst/>
              <a:gdLst>
                <a:gd name="T0" fmla="*/ 87 w 122"/>
                <a:gd name="T1" fmla="*/ 21 h 58"/>
                <a:gd name="T2" fmla="*/ 80 w 122"/>
                <a:gd name="T3" fmla="*/ 17 h 58"/>
                <a:gd name="T4" fmla="*/ 73 w 122"/>
                <a:gd name="T5" fmla="*/ 14 h 58"/>
                <a:gd name="T6" fmla="*/ 65 w 122"/>
                <a:gd name="T7" fmla="*/ 12 h 58"/>
                <a:gd name="T8" fmla="*/ 58 w 122"/>
                <a:gd name="T9" fmla="*/ 10 h 58"/>
                <a:gd name="T10" fmla="*/ 50 w 122"/>
                <a:gd name="T11" fmla="*/ 7 h 58"/>
                <a:gd name="T12" fmla="*/ 43 w 122"/>
                <a:gd name="T13" fmla="*/ 6 h 58"/>
                <a:gd name="T14" fmla="*/ 36 w 122"/>
                <a:gd name="T15" fmla="*/ 4 h 58"/>
                <a:gd name="T16" fmla="*/ 28 w 122"/>
                <a:gd name="T17" fmla="*/ 2 h 58"/>
                <a:gd name="T18" fmla="*/ 21 w 122"/>
                <a:gd name="T19" fmla="*/ 2 h 58"/>
                <a:gd name="T20" fmla="*/ 14 w 122"/>
                <a:gd name="T21" fmla="*/ 0 h 58"/>
                <a:gd name="T22" fmla="*/ 6 w 122"/>
                <a:gd name="T23" fmla="*/ 0 h 58"/>
                <a:gd name="T24" fmla="*/ 0 w 122"/>
                <a:gd name="T25" fmla="*/ 4 h 58"/>
                <a:gd name="T26" fmla="*/ 0 w 122"/>
                <a:gd name="T27" fmla="*/ 11 h 58"/>
                <a:gd name="T28" fmla="*/ 1 w 122"/>
                <a:gd name="T29" fmla="*/ 19 h 58"/>
                <a:gd name="T30" fmla="*/ 9 w 122"/>
                <a:gd name="T31" fmla="*/ 25 h 58"/>
                <a:gd name="T32" fmla="*/ 16 w 122"/>
                <a:gd name="T33" fmla="*/ 29 h 58"/>
                <a:gd name="T34" fmla="*/ 23 w 122"/>
                <a:gd name="T35" fmla="*/ 31 h 58"/>
                <a:gd name="T36" fmla="*/ 32 w 122"/>
                <a:gd name="T37" fmla="*/ 34 h 58"/>
                <a:gd name="T38" fmla="*/ 41 w 122"/>
                <a:gd name="T39" fmla="*/ 36 h 58"/>
                <a:gd name="T40" fmla="*/ 49 w 122"/>
                <a:gd name="T41" fmla="*/ 38 h 58"/>
                <a:gd name="T42" fmla="*/ 57 w 122"/>
                <a:gd name="T43" fmla="*/ 41 h 58"/>
                <a:gd name="T44" fmla="*/ 64 w 122"/>
                <a:gd name="T45" fmla="*/ 45 h 58"/>
                <a:gd name="T46" fmla="*/ 71 w 122"/>
                <a:gd name="T47" fmla="*/ 50 h 58"/>
                <a:gd name="T48" fmla="*/ 80 w 122"/>
                <a:gd name="T49" fmla="*/ 53 h 58"/>
                <a:gd name="T50" fmla="*/ 87 w 122"/>
                <a:gd name="T51" fmla="*/ 56 h 58"/>
                <a:gd name="T52" fmla="*/ 96 w 122"/>
                <a:gd name="T53" fmla="*/ 58 h 58"/>
                <a:gd name="T54" fmla="*/ 103 w 122"/>
                <a:gd name="T55" fmla="*/ 61 h 58"/>
                <a:gd name="T56" fmla="*/ 111 w 122"/>
                <a:gd name="T57" fmla="*/ 66 h 58"/>
                <a:gd name="T58" fmla="*/ 119 w 122"/>
                <a:gd name="T59" fmla="*/ 71 h 58"/>
                <a:gd name="T60" fmla="*/ 127 w 122"/>
                <a:gd name="T61" fmla="*/ 71 h 58"/>
                <a:gd name="T62" fmla="*/ 134 w 122"/>
                <a:gd name="T63" fmla="*/ 71 h 58"/>
                <a:gd name="T64" fmla="*/ 149 w 122"/>
                <a:gd name="T65" fmla="*/ 55 h 58"/>
                <a:gd name="T66" fmla="*/ 144 w 122"/>
                <a:gd name="T67" fmla="*/ 48 h 58"/>
                <a:gd name="T68" fmla="*/ 136 w 122"/>
                <a:gd name="T69" fmla="*/ 43 h 58"/>
                <a:gd name="T70" fmla="*/ 129 w 122"/>
                <a:gd name="T71" fmla="*/ 40 h 58"/>
                <a:gd name="T72" fmla="*/ 122 w 122"/>
                <a:gd name="T73" fmla="*/ 35 h 58"/>
                <a:gd name="T74" fmla="*/ 114 w 122"/>
                <a:gd name="T75" fmla="*/ 31 h 58"/>
                <a:gd name="T76" fmla="*/ 107 w 122"/>
                <a:gd name="T77" fmla="*/ 27 h 58"/>
                <a:gd name="T78" fmla="*/ 100 w 122"/>
                <a:gd name="T79" fmla="*/ 25 h 58"/>
                <a:gd name="T80" fmla="*/ 92 w 122"/>
                <a:gd name="T81" fmla="*/ 22 h 58"/>
                <a:gd name="T82" fmla="*/ 91 w 122"/>
                <a:gd name="T83" fmla="*/ 24 h 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2"/>
                <a:gd name="T127" fmla="*/ 0 h 58"/>
                <a:gd name="T128" fmla="*/ 122 w 122"/>
                <a:gd name="T129" fmla="*/ 58 h 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2" h="58">
                  <a:moveTo>
                    <a:pt x="74" y="19"/>
                  </a:moveTo>
                  <a:lnTo>
                    <a:pt x="71" y="17"/>
                  </a:lnTo>
                  <a:lnTo>
                    <a:pt x="68" y="16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9" y="11"/>
                  </a:lnTo>
                  <a:lnTo>
                    <a:pt x="56" y="11"/>
                  </a:lnTo>
                  <a:lnTo>
                    <a:pt x="53" y="10"/>
                  </a:lnTo>
                  <a:lnTo>
                    <a:pt x="50" y="9"/>
                  </a:lnTo>
                  <a:lnTo>
                    <a:pt x="47" y="8"/>
                  </a:lnTo>
                  <a:lnTo>
                    <a:pt x="44" y="7"/>
                  </a:lnTo>
                  <a:lnTo>
                    <a:pt x="41" y="6"/>
                  </a:lnTo>
                  <a:lnTo>
                    <a:pt x="38" y="6"/>
                  </a:lnTo>
                  <a:lnTo>
                    <a:pt x="35" y="5"/>
                  </a:lnTo>
                  <a:lnTo>
                    <a:pt x="32" y="4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6" y="24"/>
                  </a:lnTo>
                  <a:lnTo>
                    <a:pt x="19" y="25"/>
                  </a:lnTo>
                  <a:lnTo>
                    <a:pt x="22" y="26"/>
                  </a:lnTo>
                  <a:lnTo>
                    <a:pt x="26" y="27"/>
                  </a:lnTo>
                  <a:lnTo>
                    <a:pt x="30" y="28"/>
                  </a:lnTo>
                  <a:lnTo>
                    <a:pt x="33" y="29"/>
                  </a:lnTo>
                  <a:lnTo>
                    <a:pt x="37" y="30"/>
                  </a:lnTo>
                  <a:lnTo>
                    <a:pt x="40" y="31"/>
                  </a:lnTo>
                  <a:lnTo>
                    <a:pt x="43" y="32"/>
                  </a:lnTo>
                  <a:lnTo>
                    <a:pt x="46" y="33"/>
                  </a:lnTo>
                  <a:lnTo>
                    <a:pt x="49" y="35"/>
                  </a:lnTo>
                  <a:lnTo>
                    <a:pt x="52" y="36"/>
                  </a:lnTo>
                  <a:lnTo>
                    <a:pt x="55" y="38"/>
                  </a:lnTo>
                  <a:lnTo>
                    <a:pt x="58" y="40"/>
                  </a:lnTo>
                  <a:lnTo>
                    <a:pt x="61" y="42"/>
                  </a:lnTo>
                  <a:lnTo>
                    <a:pt x="65" y="43"/>
                  </a:lnTo>
                  <a:lnTo>
                    <a:pt x="68" y="44"/>
                  </a:lnTo>
                  <a:lnTo>
                    <a:pt x="71" y="45"/>
                  </a:lnTo>
                  <a:lnTo>
                    <a:pt x="74" y="45"/>
                  </a:lnTo>
                  <a:lnTo>
                    <a:pt x="78" y="47"/>
                  </a:lnTo>
                  <a:lnTo>
                    <a:pt x="81" y="47"/>
                  </a:lnTo>
                  <a:lnTo>
                    <a:pt x="84" y="49"/>
                  </a:lnTo>
                  <a:lnTo>
                    <a:pt x="87" y="51"/>
                  </a:lnTo>
                  <a:lnTo>
                    <a:pt x="90" y="53"/>
                  </a:lnTo>
                  <a:lnTo>
                    <a:pt x="94" y="55"/>
                  </a:lnTo>
                  <a:lnTo>
                    <a:pt x="97" y="57"/>
                  </a:lnTo>
                  <a:lnTo>
                    <a:pt x="100" y="57"/>
                  </a:lnTo>
                  <a:lnTo>
                    <a:pt x="103" y="57"/>
                  </a:lnTo>
                  <a:lnTo>
                    <a:pt x="106" y="57"/>
                  </a:lnTo>
                  <a:lnTo>
                    <a:pt x="109" y="57"/>
                  </a:lnTo>
                  <a:lnTo>
                    <a:pt x="121" y="47"/>
                  </a:lnTo>
                  <a:lnTo>
                    <a:pt x="121" y="44"/>
                  </a:lnTo>
                  <a:lnTo>
                    <a:pt x="120" y="41"/>
                  </a:lnTo>
                  <a:lnTo>
                    <a:pt x="117" y="39"/>
                  </a:lnTo>
                  <a:lnTo>
                    <a:pt x="114" y="36"/>
                  </a:lnTo>
                  <a:lnTo>
                    <a:pt x="111" y="35"/>
                  </a:lnTo>
                  <a:lnTo>
                    <a:pt x="108" y="33"/>
                  </a:lnTo>
                  <a:lnTo>
                    <a:pt x="105" y="32"/>
                  </a:lnTo>
                  <a:lnTo>
                    <a:pt x="102" y="30"/>
                  </a:lnTo>
                  <a:lnTo>
                    <a:pt x="99" y="28"/>
                  </a:lnTo>
                  <a:lnTo>
                    <a:pt x="96" y="27"/>
                  </a:lnTo>
                  <a:lnTo>
                    <a:pt x="93" y="25"/>
                  </a:lnTo>
                  <a:lnTo>
                    <a:pt x="90" y="24"/>
                  </a:lnTo>
                  <a:lnTo>
                    <a:pt x="87" y="22"/>
                  </a:lnTo>
                  <a:lnTo>
                    <a:pt x="84" y="22"/>
                  </a:lnTo>
                  <a:lnTo>
                    <a:pt x="81" y="20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2" y="17"/>
                  </a:lnTo>
                  <a:lnTo>
                    <a:pt x="74" y="19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Freeform 144"/>
            <p:cNvSpPr>
              <a:spLocks/>
            </p:cNvSpPr>
            <p:nvPr/>
          </p:nvSpPr>
          <p:spPr bwMode="auto">
            <a:xfrm>
              <a:off x="4875" y="852"/>
              <a:ext cx="100" cy="81"/>
            </a:xfrm>
            <a:custGeom>
              <a:avLst/>
              <a:gdLst>
                <a:gd name="T0" fmla="*/ 90 w 81"/>
                <a:gd name="T1" fmla="*/ 52 h 66"/>
                <a:gd name="T2" fmla="*/ 85 w 81"/>
                <a:gd name="T3" fmla="*/ 45 h 66"/>
                <a:gd name="T4" fmla="*/ 79 w 81"/>
                <a:gd name="T5" fmla="*/ 44 h 66"/>
                <a:gd name="T6" fmla="*/ 74 w 81"/>
                <a:gd name="T7" fmla="*/ 38 h 66"/>
                <a:gd name="T8" fmla="*/ 68 w 81"/>
                <a:gd name="T9" fmla="*/ 34 h 66"/>
                <a:gd name="T10" fmla="*/ 63 w 81"/>
                <a:gd name="T11" fmla="*/ 33 h 66"/>
                <a:gd name="T12" fmla="*/ 57 w 81"/>
                <a:gd name="T13" fmla="*/ 29 h 66"/>
                <a:gd name="T14" fmla="*/ 52 w 81"/>
                <a:gd name="T15" fmla="*/ 26 h 66"/>
                <a:gd name="T16" fmla="*/ 46 w 81"/>
                <a:gd name="T17" fmla="*/ 22 h 66"/>
                <a:gd name="T18" fmla="*/ 41 w 81"/>
                <a:gd name="T19" fmla="*/ 18 h 66"/>
                <a:gd name="T20" fmla="*/ 35 w 81"/>
                <a:gd name="T21" fmla="*/ 15 h 66"/>
                <a:gd name="T22" fmla="*/ 30 w 81"/>
                <a:gd name="T23" fmla="*/ 9 h 66"/>
                <a:gd name="T24" fmla="*/ 23 w 81"/>
                <a:gd name="T25" fmla="*/ 5 h 66"/>
                <a:gd name="T26" fmla="*/ 19 w 81"/>
                <a:gd name="T27" fmla="*/ 1 h 66"/>
                <a:gd name="T28" fmla="*/ 12 w 81"/>
                <a:gd name="T29" fmla="*/ 0 h 66"/>
                <a:gd name="T30" fmla="*/ 7 w 81"/>
                <a:gd name="T31" fmla="*/ 0 h 66"/>
                <a:gd name="T32" fmla="*/ 0 w 81"/>
                <a:gd name="T33" fmla="*/ 11 h 66"/>
                <a:gd name="T34" fmla="*/ 0 w 81"/>
                <a:gd name="T35" fmla="*/ 16 h 66"/>
                <a:gd name="T36" fmla="*/ 1 w 81"/>
                <a:gd name="T37" fmla="*/ 27 h 66"/>
                <a:gd name="T38" fmla="*/ 7 w 81"/>
                <a:gd name="T39" fmla="*/ 29 h 66"/>
                <a:gd name="T40" fmla="*/ 11 w 81"/>
                <a:gd name="T41" fmla="*/ 34 h 66"/>
                <a:gd name="T42" fmla="*/ 16 w 81"/>
                <a:gd name="T43" fmla="*/ 38 h 66"/>
                <a:gd name="T44" fmla="*/ 22 w 81"/>
                <a:gd name="T45" fmla="*/ 42 h 66"/>
                <a:gd name="T46" fmla="*/ 30 w 81"/>
                <a:gd name="T47" fmla="*/ 44 h 66"/>
                <a:gd name="T48" fmla="*/ 35 w 81"/>
                <a:gd name="T49" fmla="*/ 48 h 66"/>
                <a:gd name="T50" fmla="*/ 41 w 81"/>
                <a:gd name="T51" fmla="*/ 49 h 66"/>
                <a:gd name="T52" fmla="*/ 46 w 81"/>
                <a:gd name="T53" fmla="*/ 53 h 66"/>
                <a:gd name="T54" fmla="*/ 52 w 81"/>
                <a:gd name="T55" fmla="*/ 56 h 66"/>
                <a:gd name="T56" fmla="*/ 57 w 81"/>
                <a:gd name="T57" fmla="*/ 59 h 66"/>
                <a:gd name="T58" fmla="*/ 60 w 81"/>
                <a:gd name="T59" fmla="*/ 64 h 66"/>
                <a:gd name="T60" fmla="*/ 67 w 81"/>
                <a:gd name="T61" fmla="*/ 67 h 66"/>
                <a:gd name="T62" fmla="*/ 72 w 81"/>
                <a:gd name="T63" fmla="*/ 71 h 66"/>
                <a:gd name="T64" fmla="*/ 78 w 81"/>
                <a:gd name="T65" fmla="*/ 75 h 66"/>
                <a:gd name="T66" fmla="*/ 83 w 81"/>
                <a:gd name="T67" fmla="*/ 77 h 66"/>
                <a:gd name="T68" fmla="*/ 89 w 81"/>
                <a:gd name="T69" fmla="*/ 80 h 66"/>
                <a:gd name="T70" fmla="*/ 94 w 81"/>
                <a:gd name="T71" fmla="*/ 80 h 66"/>
                <a:gd name="T72" fmla="*/ 96 w 81"/>
                <a:gd name="T73" fmla="*/ 74 h 66"/>
                <a:gd name="T74" fmla="*/ 99 w 81"/>
                <a:gd name="T75" fmla="*/ 67 h 66"/>
                <a:gd name="T76" fmla="*/ 99 w 81"/>
                <a:gd name="T77" fmla="*/ 63 h 66"/>
                <a:gd name="T78" fmla="*/ 94 w 81"/>
                <a:gd name="T79" fmla="*/ 56 h 66"/>
                <a:gd name="T80" fmla="*/ 90 w 81"/>
                <a:gd name="T81" fmla="*/ 52 h 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66"/>
                <a:gd name="T125" fmla="*/ 81 w 81"/>
                <a:gd name="T126" fmla="*/ 66 h 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66">
                  <a:moveTo>
                    <a:pt x="73" y="42"/>
                  </a:moveTo>
                  <a:lnTo>
                    <a:pt x="69" y="37"/>
                  </a:lnTo>
                  <a:lnTo>
                    <a:pt x="64" y="36"/>
                  </a:lnTo>
                  <a:lnTo>
                    <a:pt x="60" y="31"/>
                  </a:lnTo>
                  <a:lnTo>
                    <a:pt x="55" y="28"/>
                  </a:lnTo>
                  <a:lnTo>
                    <a:pt x="51" y="27"/>
                  </a:lnTo>
                  <a:lnTo>
                    <a:pt x="46" y="24"/>
                  </a:lnTo>
                  <a:lnTo>
                    <a:pt x="42" y="21"/>
                  </a:lnTo>
                  <a:lnTo>
                    <a:pt x="37" y="18"/>
                  </a:lnTo>
                  <a:lnTo>
                    <a:pt x="33" y="15"/>
                  </a:lnTo>
                  <a:lnTo>
                    <a:pt x="28" y="12"/>
                  </a:lnTo>
                  <a:lnTo>
                    <a:pt x="24" y="7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22"/>
                  </a:lnTo>
                  <a:lnTo>
                    <a:pt x="6" y="24"/>
                  </a:lnTo>
                  <a:lnTo>
                    <a:pt x="9" y="28"/>
                  </a:lnTo>
                  <a:lnTo>
                    <a:pt x="13" y="31"/>
                  </a:lnTo>
                  <a:lnTo>
                    <a:pt x="18" y="34"/>
                  </a:lnTo>
                  <a:lnTo>
                    <a:pt x="24" y="36"/>
                  </a:lnTo>
                  <a:lnTo>
                    <a:pt x="28" y="39"/>
                  </a:lnTo>
                  <a:lnTo>
                    <a:pt x="33" y="40"/>
                  </a:lnTo>
                  <a:lnTo>
                    <a:pt x="37" y="43"/>
                  </a:lnTo>
                  <a:lnTo>
                    <a:pt x="42" y="46"/>
                  </a:lnTo>
                  <a:lnTo>
                    <a:pt x="46" y="48"/>
                  </a:lnTo>
                  <a:lnTo>
                    <a:pt x="49" y="52"/>
                  </a:lnTo>
                  <a:lnTo>
                    <a:pt x="54" y="55"/>
                  </a:lnTo>
                  <a:lnTo>
                    <a:pt x="58" y="58"/>
                  </a:lnTo>
                  <a:lnTo>
                    <a:pt x="63" y="61"/>
                  </a:lnTo>
                  <a:lnTo>
                    <a:pt x="67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8" y="60"/>
                  </a:lnTo>
                  <a:lnTo>
                    <a:pt x="80" y="55"/>
                  </a:lnTo>
                  <a:lnTo>
                    <a:pt x="80" y="51"/>
                  </a:lnTo>
                  <a:lnTo>
                    <a:pt x="76" y="46"/>
                  </a:lnTo>
                  <a:lnTo>
                    <a:pt x="73" y="42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Freeform 145"/>
            <p:cNvSpPr>
              <a:spLocks/>
            </p:cNvSpPr>
            <p:nvPr/>
          </p:nvSpPr>
          <p:spPr bwMode="auto">
            <a:xfrm>
              <a:off x="4731" y="1957"/>
              <a:ext cx="62" cy="49"/>
            </a:xfrm>
            <a:custGeom>
              <a:avLst/>
              <a:gdLst>
                <a:gd name="T0" fmla="*/ 36 w 50"/>
                <a:gd name="T1" fmla="*/ 5 h 40"/>
                <a:gd name="T2" fmla="*/ 36 w 50"/>
                <a:gd name="T3" fmla="*/ 18 h 40"/>
                <a:gd name="T4" fmla="*/ 31 w 50"/>
                <a:gd name="T5" fmla="*/ 18 h 40"/>
                <a:gd name="T6" fmla="*/ 25 w 50"/>
                <a:gd name="T7" fmla="*/ 20 h 40"/>
                <a:gd name="T8" fmla="*/ 21 w 50"/>
                <a:gd name="T9" fmla="*/ 26 h 40"/>
                <a:gd name="T10" fmla="*/ 16 w 50"/>
                <a:gd name="T11" fmla="*/ 27 h 40"/>
                <a:gd name="T12" fmla="*/ 10 w 50"/>
                <a:gd name="T13" fmla="*/ 27 h 40"/>
                <a:gd name="T14" fmla="*/ 5 w 50"/>
                <a:gd name="T15" fmla="*/ 29 h 40"/>
                <a:gd name="T16" fmla="*/ 1 w 50"/>
                <a:gd name="T17" fmla="*/ 34 h 40"/>
                <a:gd name="T18" fmla="*/ 0 w 50"/>
                <a:gd name="T19" fmla="*/ 40 h 40"/>
                <a:gd name="T20" fmla="*/ 1 w 50"/>
                <a:gd name="T21" fmla="*/ 45 h 40"/>
                <a:gd name="T22" fmla="*/ 6 w 50"/>
                <a:gd name="T23" fmla="*/ 48 h 40"/>
                <a:gd name="T24" fmla="*/ 12 w 50"/>
                <a:gd name="T25" fmla="*/ 48 h 40"/>
                <a:gd name="T26" fmla="*/ 17 w 50"/>
                <a:gd name="T27" fmla="*/ 48 h 40"/>
                <a:gd name="T28" fmla="*/ 24 w 50"/>
                <a:gd name="T29" fmla="*/ 48 h 40"/>
                <a:gd name="T30" fmla="*/ 29 w 50"/>
                <a:gd name="T31" fmla="*/ 48 h 40"/>
                <a:gd name="T32" fmla="*/ 35 w 50"/>
                <a:gd name="T33" fmla="*/ 45 h 40"/>
                <a:gd name="T34" fmla="*/ 40 w 50"/>
                <a:gd name="T35" fmla="*/ 44 h 40"/>
                <a:gd name="T36" fmla="*/ 46 w 50"/>
                <a:gd name="T37" fmla="*/ 42 h 40"/>
                <a:gd name="T38" fmla="*/ 51 w 50"/>
                <a:gd name="T39" fmla="*/ 38 h 40"/>
                <a:gd name="T40" fmla="*/ 57 w 50"/>
                <a:gd name="T41" fmla="*/ 37 h 40"/>
                <a:gd name="T42" fmla="*/ 61 w 50"/>
                <a:gd name="T43" fmla="*/ 31 h 40"/>
                <a:gd name="T44" fmla="*/ 61 w 50"/>
                <a:gd name="T45" fmla="*/ 26 h 40"/>
                <a:gd name="T46" fmla="*/ 55 w 50"/>
                <a:gd name="T47" fmla="*/ 22 h 40"/>
                <a:gd name="T48" fmla="*/ 55 w 50"/>
                <a:gd name="T49" fmla="*/ 16 h 40"/>
                <a:gd name="T50" fmla="*/ 53 w 50"/>
                <a:gd name="T51" fmla="*/ 11 h 40"/>
                <a:gd name="T52" fmla="*/ 53 w 50"/>
                <a:gd name="T53" fmla="*/ 5 h 40"/>
                <a:gd name="T54" fmla="*/ 53 w 50"/>
                <a:gd name="T55" fmla="*/ 0 h 40"/>
                <a:gd name="T56" fmla="*/ 47 w 50"/>
                <a:gd name="T57" fmla="*/ 0 h 40"/>
                <a:gd name="T58" fmla="*/ 42 w 50"/>
                <a:gd name="T59" fmla="*/ 0 h 40"/>
                <a:gd name="T60" fmla="*/ 38 w 50"/>
                <a:gd name="T61" fmla="*/ 5 h 40"/>
                <a:gd name="T62" fmla="*/ 36 w 50"/>
                <a:gd name="T63" fmla="*/ 11 h 40"/>
                <a:gd name="T64" fmla="*/ 32 w 50"/>
                <a:gd name="T65" fmla="*/ 16 h 40"/>
                <a:gd name="T66" fmla="*/ 31 w 50"/>
                <a:gd name="T67" fmla="*/ 22 h 40"/>
                <a:gd name="T68" fmla="*/ 31 w 50"/>
                <a:gd name="T69" fmla="*/ 27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"/>
                <a:gd name="T106" fmla="*/ 0 h 40"/>
                <a:gd name="T107" fmla="*/ 50 w 50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" h="40">
                  <a:moveTo>
                    <a:pt x="29" y="4"/>
                  </a:moveTo>
                  <a:lnTo>
                    <a:pt x="29" y="15"/>
                  </a:lnTo>
                  <a:lnTo>
                    <a:pt x="25" y="15"/>
                  </a:lnTo>
                  <a:lnTo>
                    <a:pt x="20" y="16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4" y="24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1" y="37"/>
                  </a:lnTo>
                  <a:lnTo>
                    <a:pt x="5" y="39"/>
                  </a:lnTo>
                  <a:lnTo>
                    <a:pt x="10" y="39"/>
                  </a:lnTo>
                  <a:lnTo>
                    <a:pt x="14" y="39"/>
                  </a:lnTo>
                  <a:lnTo>
                    <a:pt x="19" y="39"/>
                  </a:lnTo>
                  <a:lnTo>
                    <a:pt x="23" y="39"/>
                  </a:lnTo>
                  <a:lnTo>
                    <a:pt x="28" y="37"/>
                  </a:lnTo>
                  <a:lnTo>
                    <a:pt x="32" y="36"/>
                  </a:lnTo>
                  <a:lnTo>
                    <a:pt x="37" y="34"/>
                  </a:lnTo>
                  <a:lnTo>
                    <a:pt x="41" y="31"/>
                  </a:lnTo>
                  <a:lnTo>
                    <a:pt x="46" y="30"/>
                  </a:lnTo>
                  <a:lnTo>
                    <a:pt x="49" y="25"/>
                  </a:lnTo>
                  <a:lnTo>
                    <a:pt x="49" y="21"/>
                  </a:lnTo>
                  <a:lnTo>
                    <a:pt x="44" y="18"/>
                  </a:lnTo>
                  <a:lnTo>
                    <a:pt x="44" y="13"/>
                  </a:lnTo>
                  <a:lnTo>
                    <a:pt x="43" y="9"/>
                  </a:lnTo>
                  <a:lnTo>
                    <a:pt x="43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4"/>
                  </a:lnTo>
                  <a:lnTo>
                    <a:pt x="29" y="9"/>
                  </a:lnTo>
                  <a:lnTo>
                    <a:pt x="26" y="13"/>
                  </a:lnTo>
                  <a:lnTo>
                    <a:pt x="25" y="18"/>
                  </a:lnTo>
                  <a:lnTo>
                    <a:pt x="25" y="22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Freeform 146"/>
            <p:cNvSpPr>
              <a:spLocks/>
            </p:cNvSpPr>
            <p:nvPr/>
          </p:nvSpPr>
          <p:spPr bwMode="auto">
            <a:xfrm>
              <a:off x="4358" y="1450"/>
              <a:ext cx="656" cy="573"/>
            </a:xfrm>
            <a:custGeom>
              <a:avLst/>
              <a:gdLst>
                <a:gd name="T0" fmla="*/ 171 w 533"/>
                <a:gd name="T1" fmla="*/ 196 h 466"/>
                <a:gd name="T2" fmla="*/ 156 w 533"/>
                <a:gd name="T3" fmla="*/ 232 h 466"/>
                <a:gd name="T4" fmla="*/ 148 w 533"/>
                <a:gd name="T5" fmla="*/ 272 h 466"/>
                <a:gd name="T6" fmla="*/ 130 w 533"/>
                <a:gd name="T7" fmla="*/ 325 h 466"/>
                <a:gd name="T8" fmla="*/ 111 w 533"/>
                <a:gd name="T9" fmla="*/ 357 h 466"/>
                <a:gd name="T10" fmla="*/ 94 w 533"/>
                <a:gd name="T11" fmla="*/ 390 h 466"/>
                <a:gd name="T12" fmla="*/ 68 w 533"/>
                <a:gd name="T13" fmla="*/ 413 h 466"/>
                <a:gd name="T14" fmla="*/ 41 w 533"/>
                <a:gd name="T15" fmla="*/ 433 h 466"/>
                <a:gd name="T16" fmla="*/ 12 w 533"/>
                <a:gd name="T17" fmla="*/ 451 h 466"/>
                <a:gd name="T18" fmla="*/ 9 w 533"/>
                <a:gd name="T19" fmla="*/ 487 h 466"/>
                <a:gd name="T20" fmla="*/ 52 w 533"/>
                <a:gd name="T21" fmla="*/ 498 h 466"/>
                <a:gd name="T22" fmla="*/ 94 w 533"/>
                <a:gd name="T23" fmla="*/ 512 h 466"/>
                <a:gd name="T24" fmla="*/ 140 w 533"/>
                <a:gd name="T25" fmla="*/ 520 h 466"/>
                <a:gd name="T26" fmla="*/ 180 w 533"/>
                <a:gd name="T27" fmla="*/ 528 h 466"/>
                <a:gd name="T28" fmla="*/ 218 w 533"/>
                <a:gd name="T29" fmla="*/ 536 h 466"/>
                <a:gd name="T30" fmla="*/ 270 w 533"/>
                <a:gd name="T31" fmla="*/ 551 h 466"/>
                <a:gd name="T32" fmla="*/ 321 w 533"/>
                <a:gd name="T33" fmla="*/ 572 h 466"/>
                <a:gd name="T34" fmla="*/ 386 w 533"/>
                <a:gd name="T35" fmla="*/ 534 h 466"/>
                <a:gd name="T36" fmla="*/ 410 w 533"/>
                <a:gd name="T37" fmla="*/ 482 h 466"/>
                <a:gd name="T38" fmla="*/ 528 w 533"/>
                <a:gd name="T39" fmla="*/ 423 h 466"/>
                <a:gd name="T40" fmla="*/ 587 w 533"/>
                <a:gd name="T41" fmla="*/ 393 h 466"/>
                <a:gd name="T42" fmla="*/ 646 w 533"/>
                <a:gd name="T43" fmla="*/ 364 h 466"/>
                <a:gd name="T44" fmla="*/ 655 w 533"/>
                <a:gd name="T45" fmla="*/ 289 h 466"/>
                <a:gd name="T46" fmla="*/ 654 w 533"/>
                <a:gd name="T47" fmla="*/ 248 h 466"/>
                <a:gd name="T48" fmla="*/ 644 w 533"/>
                <a:gd name="T49" fmla="*/ 215 h 466"/>
                <a:gd name="T50" fmla="*/ 635 w 533"/>
                <a:gd name="T51" fmla="*/ 180 h 466"/>
                <a:gd name="T52" fmla="*/ 626 w 533"/>
                <a:gd name="T53" fmla="*/ 146 h 466"/>
                <a:gd name="T54" fmla="*/ 612 w 533"/>
                <a:gd name="T55" fmla="*/ 116 h 466"/>
                <a:gd name="T56" fmla="*/ 592 w 533"/>
                <a:gd name="T57" fmla="*/ 87 h 466"/>
                <a:gd name="T58" fmla="*/ 555 w 533"/>
                <a:gd name="T59" fmla="*/ 52 h 466"/>
                <a:gd name="T60" fmla="*/ 517 w 533"/>
                <a:gd name="T61" fmla="*/ 36 h 466"/>
                <a:gd name="T62" fmla="*/ 485 w 533"/>
                <a:gd name="T63" fmla="*/ 18 h 466"/>
                <a:gd name="T64" fmla="*/ 452 w 533"/>
                <a:gd name="T65" fmla="*/ 0 h 466"/>
                <a:gd name="T66" fmla="*/ 417 w 533"/>
                <a:gd name="T67" fmla="*/ 9 h 466"/>
                <a:gd name="T68" fmla="*/ 336 w 533"/>
                <a:gd name="T69" fmla="*/ 30 h 466"/>
                <a:gd name="T70" fmla="*/ 309 w 533"/>
                <a:gd name="T71" fmla="*/ 48 h 466"/>
                <a:gd name="T72" fmla="*/ 281 w 533"/>
                <a:gd name="T73" fmla="*/ 66 h 466"/>
                <a:gd name="T74" fmla="*/ 229 w 533"/>
                <a:gd name="T75" fmla="*/ 109 h 466"/>
                <a:gd name="T76" fmla="*/ 194 w 533"/>
                <a:gd name="T77" fmla="*/ 160 h 466"/>
                <a:gd name="T78" fmla="*/ 182 w 533"/>
                <a:gd name="T79" fmla="*/ 182 h 4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33"/>
                <a:gd name="T121" fmla="*/ 0 h 466"/>
                <a:gd name="T122" fmla="*/ 533 w 533"/>
                <a:gd name="T123" fmla="*/ 466 h 4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33" h="466">
                  <a:moveTo>
                    <a:pt x="148" y="148"/>
                  </a:moveTo>
                  <a:lnTo>
                    <a:pt x="139" y="159"/>
                  </a:lnTo>
                  <a:lnTo>
                    <a:pt x="133" y="174"/>
                  </a:lnTo>
                  <a:lnTo>
                    <a:pt x="127" y="189"/>
                  </a:lnTo>
                  <a:lnTo>
                    <a:pt x="121" y="205"/>
                  </a:lnTo>
                  <a:lnTo>
                    <a:pt x="120" y="221"/>
                  </a:lnTo>
                  <a:lnTo>
                    <a:pt x="112" y="249"/>
                  </a:lnTo>
                  <a:lnTo>
                    <a:pt x="106" y="264"/>
                  </a:lnTo>
                  <a:lnTo>
                    <a:pt x="97" y="276"/>
                  </a:lnTo>
                  <a:lnTo>
                    <a:pt x="90" y="290"/>
                  </a:lnTo>
                  <a:lnTo>
                    <a:pt x="84" y="306"/>
                  </a:lnTo>
                  <a:lnTo>
                    <a:pt x="76" y="317"/>
                  </a:lnTo>
                  <a:lnTo>
                    <a:pt x="67" y="329"/>
                  </a:lnTo>
                  <a:lnTo>
                    <a:pt x="55" y="336"/>
                  </a:lnTo>
                  <a:lnTo>
                    <a:pt x="44" y="343"/>
                  </a:lnTo>
                  <a:lnTo>
                    <a:pt x="33" y="352"/>
                  </a:lnTo>
                  <a:lnTo>
                    <a:pt x="22" y="359"/>
                  </a:lnTo>
                  <a:lnTo>
                    <a:pt x="10" y="367"/>
                  </a:lnTo>
                  <a:lnTo>
                    <a:pt x="0" y="385"/>
                  </a:lnTo>
                  <a:lnTo>
                    <a:pt x="7" y="396"/>
                  </a:lnTo>
                  <a:lnTo>
                    <a:pt x="23" y="402"/>
                  </a:lnTo>
                  <a:lnTo>
                    <a:pt x="42" y="405"/>
                  </a:lnTo>
                  <a:lnTo>
                    <a:pt x="61" y="410"/>
                  </a:lnTo>
                  <a:lnTo>
                    <a:pt x="76" y="416"/>
                  </a:lnTo>
                  <a:lnTo>
                    <a:pt x="95" y="419"/>
                  </a:lnTo>
                  <a:lnTo>
                    <a:pt x="114" y="423"/>
                  </a:lnTo>
                  <a:lnTo>
                    <a:pt x="131" y="423"/>
                  </a:lnTo>
                  <a:lnTo>
                    <a:pt x="146" y="429"/>
                  </a:lnTo>
                  <a:lnTo>
                    <a:pt x="162" y="429"/>
                  </a:lnTo>
                  <a:lnTo>
                    <a:pt x="177" y="436"/>
                  </a:lnTo>
                  <a:lnTo>
                    <a:pt x="191" y="432"/>
                  </a:lnTo>
                  <a:lnTo>
                    <a:pt x="219" y="448"/>
                  </a:lnTo>
                  <a:lnTo>
                    <a:pt x="237" y="465"/>
                  </a:lnTo>
                  <a:lnTo>
                    <a:pt x="261" y="465"/>
                  </a:lnTo>
                  <a:lnTo>
                    <a:pt x="285" y="440"/>
                  </a:lnTo>
                  <a:lnTo>
                    <a:pt x="314" y="434"/>
                  </a:lnTo>
                  <a:lnTo>
                    <a:pt x="334" y="407"/>
                  </a:lnTo>
                  <a:lnTo>
                    <a:pt x="333" y="392"/>
                  </a:lnTo>
                  <a:lnTo>
                    <a:pt x="381" y="368"/>
                  </a:lnTo>
                  <a:lnTo>
                    <a:pt x="429" y="344"/>
                  </a:lnTo>
                  <a:lnTo>
                    <a:pt x="453" y="320"/>
                  </a:lnTo>
                  <a:lnTo>
                    <a:pt x="477" y="320"/>
                  </a:lnTo>
                  <a:lnTo>
                    <a:pt x="501" y="320"/>
                  </a:lnTo>
                  <a:lnTo>
                    <a:pt x="525" y="296"/>
                  </a:lnTo>
                  <a:lnTo>
                    <a:pt x="523" y="263"/>
                  </a:lnTo>
                  <a:lnTo>
                    <a:pt x="532" y="235"/>
                  </a:lnTo>
                  <a:lnTo>
                    <a:pt x="532" y="218"/>
                  </a:lnTo>
                  <a:lnTo>
                    <a:pt x="531" y="202"/>
                  </a:lnTo>
                  <a:lnTo>
                    <a:pt x="531" y="186"/>
                  </a:lnTo>
                  <a:lnTo>
                    <a:pt x="523" y="175"/>
                  </a:lnTo>
                  <a:lnTo>
                    <a:pt x="520" y="161"/>
                  </a:lnTo>
                  <a:lnTo>
                    <a:pt x="516" y="146"/>
                  </a:lnTo>
                  <a:lnTo>
                    <a:pt x="512" y="133"/>
                  </a:lnTo>
                  <a:lnTo>
                    <a:pt x="509" y="119"/>
                  </a:lnTo>
                  <a:lnTo>
                    <a:pt x="504" y="105"/>
                  </a:lnTo>
                  <a:lnTo>
                    <a:pt x="497" y="94"/>
                  </a:lnTo>
                  <a:lnTo>
                    <a:pt x="489" y="82"/>
                  </a:lnTo>
                  <a:lnTo>
                    <a:pt x="481" y="71"/>
                  </a:lnTo>
                  <a:lnTo>
                    <a:pt x="474" y="60"/>
                  </a:lnTo>
                  <a:lnTo>
                    <a:pt x="451" y="42"/>
                  </a:lnTo>
                  <a:lnTo>
                    <a:pt x="436" y="36"/>
                  </a:lnTo>
                  <a:lnTo>
                    <a:pt x="420" y="29"/>
                  </a:lnTo>
                  <a:lnTo>
                    <a:pt x="405" y="23"/>
                  </a:lnTo>
                  <a:lnTo>
                    <a:pt x="394" y="15"/>
                  </a:lnTo>
                  <a:lnTo>
                    <a:pt x="382" y="6"/>
                  </a:lnTo>
                  <a:lnTo>
                    <a:pt x="367" y="0"/>
                  </a:lnTo>
                  <a:lnTo>
                    <a:pt x="354" y="4"/>
                  </a:lnTo>
                  <a:lnTo>
                    <a:pt x="339" y="7"/>
                  </a:lnTo>
                  <a:lnTo>
                    <a:pt x="288" y="20"/>
                  </a:lnTo>
                  <a:lnTo>
                    <a:pt x="273" y="24"/>
                  </a:lnTo>
                  <a:lnTo>
                    <a:pt x="262" y="32"/>
                  </a:lnTo>
                  <a:lnTo>
                    <a:pt x="251" y="39"/>
                  </a:lnTo>
                  <a:lnTo>
                    <a:pt x="240" y="47"/>
                  </a:lnTo>
                  <a:lnTo>
                    <a:pt x="228" y="54"/>
                  </a:lnTo>
                  <a:lnTo>
                    <a:pt x="217" y="62"/>
                  </a:lnTo>
                  <a:lnTo>
                    <a:pt x="186" y="89"/>
                  </a:lnTo>
                  <a:lnTo>
                    <a:pt x="176" y="100"/>
                  </a:lnTo>
                  <a:lnTo>
                    <a:pt x="158" y="130"/>
                  </a:lnTo>
                  <a:lnTo>
                    <a:pt x="149" y="141"/>
                  </a:lnTo>
                  <a:lnTo>
                    <a:pt x="148" y="148"/>
                  </a:lnTo>
                </a:path>
              </a:pathLst>
            </a:custGeom>
            <a:solidFill>
              <a:srgbClr val="00B0F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Freeform 147"/>
            <p:cNvSpPr>
              <a:spLocks/>
            </p:cNvSpPr>
            <p:nvPr/>
          </p:nvSpPr>
          <p:spPr bwMode="auto">
            <a:xfrm>
              <a:off x="4542" y="1515"/>
              <a:ext cx="417" cy="401"/>
            </a:xfrm>
            <a:custGeom>
              <a:avLst/>
              <a:gdLst>
                <a:gd name="T0" fmla="*/ 44 w 339"/>
                <a:gd name="T1" fmla="*/ 248 h 326"/>
                <a:gd name="T2" fmla="*/ 20 w 339"/>
                <a:gd name="T3" fmla="*/ 271 h 326"/>
                <a:gd name="T4" fmla="*/ 6 w 339"/>
                <a:gd name="T5" fmla="*/ 303 h 326"/>
                <a:gd name="T6" fmla="*/ 6 w 339"/>
                <a:gd name="T7" fmla="*/ 335 h 326"/>
                <a:gd name="T8" fmla="*/ 17 w 339"/>
                <a:gd name="T9" fmla="*/ 362 h 326"/>
                <a:gd name="T10" fmla="*/ 36 w 339"/>
                <a:gd name="T11" fmla="*/ 383 h 326"/>
                <a:gd name="T12" fmla="*/ 59 w 339"/>
                <a:gd name="T13" fmla="*/ 400 h 326"/>
                <a:gd name="T14" fmla="*/ 95 w 339"/>
                <a:gd name="T15" fmla="*/ 391 h 326"/>
                <a:gd name="T16" fmla="*/ 132 w 339"/>
                <a:gd name="T17" fmla="*/ 390 h 326"/>
                <a:gd name="T18" fmla="*/ 164 w 339"/>
                <a:gd name="T19" fmla="*/ 379 h 326"/>
                <a:gd name="T20" fmla="*/ 189 w 339"/>
                <a:gd name="T21" fmla="*/ 359 h 326"/>
                <a:gd name="T22" fmla="*/ 197 w 339"/>
                <a:gd name="T23" fmla="*/ 335 h 326"/>
                <a:gd name="T24" fmla="*/ 196 w 339"/>
                <a:gd name="T25" fmla="*/ 310 h 326"/>
                <a:gd name="T26" fmla="*/ 181 w 339"/>
                <a:gd name="T27" fmla="*/ 285 h 326"/>
                <a:gd name="T28" fmla="*/ 154 w 339"/>
                <a:gd name="T29" fmla="*/ 273 h 326"/>
                <a:gd name="T30" fmla="*/ 132 w 339"/>
                <a:gd name="T31" fmla="*/ 257 h 326"/>
                <a:gd name="T32" fmla="*/ 108 w 339"/>
                <a:gd name="T33" fmla="*/ 240 h 326"/>
                <a:gd name="T34" fmla="*/ 96 w 339"/>
                <a:gd name="T35" fmla="*/ 212 h 326"/>
                <a:gd name="T36" fmla="*/ 96 w 339"/>
                <a:gd name="T37" fmla="*/ 181 h 326"/>
                <a:gd name="T38" fmla="*/ 111 w 339"/>
                <a:gd name="T39" fmla="*/ 149 h 326"/>
                <a:gd name="T40" fmla="*/ 139 w 339"/>
                <a:gd name="T41" fmla="*/ 140 h 326"/>
                <a:gd name="T42" fmla="*/ 159 w 339"/>
                <a:gd name="T43" fmla="*/ 161 h 326"/>
                <a:gd name="T44" fmla="*/ 181 w 339"/>
                <a:gd name="T45" fmla="*/ 177 h 326"/>
                <a:gd name="T46" fmla="*/ 216 w 339"/>
                <a:gd name="T47" fmla="*/ 176 h 326"/>
                <a:gd name="T48" fmla="*/ 245 w 339"/>
                <a:gd name="T49" fmla="*/ 169 h 326"/>
                <a:gd name="T50" fmla="*/ 263 w 339"/>
                <a:gd name="T51" fmla="*/ 139 h 326"/>
                <a:gd name="T52" fmla="*/ 266 w 339"/>
                <a:gd name="T53" fmla="*/ 111 h 326"/>
                <a:gd name="T54" fmla="*/ 280 w 339"/>
                <a:gd name="T55" fmla="*/ 79 h 326"/>
                <a:gd name="T56" fmla="*/ 308 w 339"/>
                <a:gd name="T57" fmla="*/ 92 h 326"/>
                <a:gd name="T58" fmla="*/ 326 w 339"/>
                <a:gd name="T59" fmla="*/ 113 h 326"/>
                <a:gd name="T60" fmla="*/ 338 w 339"/>
                <a:gd name="T61" fmla="*/ 139 h 326"/>
                <a:gd name="T62" fmla="*/ 322 w 339"/>
                <a:gd name="T63" fmla="*/ 172 h 326"/>
                <a:gd name="T64" fmla="*/ 293 w 339"/>
                <a:gd name="T65" fmla="*/ 187 h 326"/>
                <a:gd name="T66" fmla="*/ 260 w 339"/>
                <a:gd name="T67" fmla="*/ 205 h 326"/>
                <a:gd name="T68" fmla="*/ 235 w 339"/>
                <a:gd name="T69" fmla="*/ 229 h 326"/>
                <a:gd name="T70" fmla="*/ 244 w 339"/>
                <a:gd name="T71" fmla="*/ 260 h 326"/>
                <a:gd name="T72" fmla="*/ 263 w 339"/>
                <a:gd name="T73" fmla="*/ 280 h 326"/>
                <a:gd name="T74" fmla="*/ 296 w 339"/>
                <a:gd name="T75" fmla="*/ 285 h 326"/>
                <a:gd name="T76" fmla="*/ 326 w 339"/>
                <a:gd name="T77" fmla="*/ 271 h 326"/>
                <a:gd name="T78" fmla="*/ 357 w 339"/>
                <a:gd name="T79" fmla="*/ 262 h 326"/>
                <a:gd name="T80" fmla="*/ 380 w 339"/>
                <a:gd name="T81" fmla="*/ 241 h 326"/>
                <a:gd name="T82" fmla="*/ 403 w 339"/>
                <a:gd name="T83" fmla="*/ 219 h 326"/>
                <a:gd name="T84" fmla="*/ 413 w 339"/>
                <a:gd name="T85" fmla="*/ 191 h 326"/>
                <a:gd name="T86" fmla="*/ 402 w 339"/>
                <a:gd name="T87" fmla="*/ 162 h 326"/>
                <a:gd name="T88" fmla="*/ 387 w 339"/>
                <a:gd name="T89" fmla="*/ 138 h 326"/>
                <a:gd name="T90" fmla="*/ 360 w 339"/>
                <a:gd name="T91" fmla="*/ 124 h 326"/>
                <a:gd name="T92" fmla="*/ 337 w 339"/>
                <a:gd name="T93" fmla="*/ 109 h 326"/>
                <a:gd name="T94" fmla="*/ 319 w 339"/>
                <a:gd name="T95" fmla="*/ 89 h 326"/>
                <a:gd name="T96" fmla="*/ 299 w 339"/>
                <a:gd name="T97" fmla="*/ 69 h 326"/>
                <a:gd name="T98" fmla="*/ 279 w 339"/>
                <a:gd name="T99" fmla="*/ 48 h 326"/>
                <a:gd name="T100" fmla="*/ 269 w 339"/>
                <a:gd name="T101" fmla="*/ 20 h 326"/>
                <a:gd name="T102" fmla="*/ 250 w 339"/>
                <a:gd name="T103" fmla="*/ 0 h 326"/>
                <a:gd name="T104" fmla="*/ 214 w 339"/>
                <a:gd name="T105" fmla="*/ 7 h 326"/>
                <a:gd name="T106" fmla="*/ 181 w 339"/>
                <a:gd name="T107" fmla="*/ 20 h 326"/>
                <a:gd name="T108" fmla="*/ 156 w 339"/>
                <a:gd name="T109" fmla="*/ 42 h 326"/>
                <a:gd name="T110" fmla="*/ 134 w 339"/>
                <a:gd name="T111" fmla="*/ 64 h 326"/>
                <a:gd name="T112" fmla="*/ 134 w 339"/>
                <a:gd name="T113" fmla="*/ 95 h 326"/>
                <a:gd name="T114" fmla="*/ 113 w 339"/>
                <a:gd name="T115" fmla="*/ 121 h 326"/>
                <a:gd name="T116" fmla="*/ 96 w 339"/>
                <a:gd name="T117" fmla="*/ 150 h 326"/>
                <a:gd name="T118" fmla="*/ 82 w 339"/>
                <a:gd name="T119" fmla="*/ 181 h 326"/>
                <a:gd name="T120" fmla="*/ 71 w 339"/>
                <a:gd name="T121" fmla="*/ 216 h 326"/>
                <a:gd name="T122" fmla="*/ 59 w 339"/>
                <a:gd name="T123" fmla="*/ 237 h 3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9"/>
                <a:gd name="T187" fmla="*/ 0 h 326"/>
                <a:gd name="T188" fmla="*/ 339 w 339"/>
                <a:gd name="T189" fmla="*/ 326 h 3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9" h="326">
                  <a:moveTo>
                    <a:pt x="48" y="193"/>
                  </a:moveTo>
                  <a:lnTo>
                    <a:pt x="36" y="202"/>
                  </a:lnTo>
                  <a:lnTo>
                    <a:pt x="26" y="212"/>
                  </a:lnTo>
                  <a:lnTo>
                    <a:pt x="16" y="220"/>
                  </a:lnTo>
                  <a:lnTo>
                    <a:pt x="9" y="232"/>
                  </a:lnTo>
                  <a:lnTo>
                    <a:pt x="5" y="246"/>
                  </a:lnTo>
                  <a:lnTo>
                    <a:pt x="0" y="261"/>
                  </a:lnTo>
                  <a:lnTo>
                    <a:pt x="5" y="272"/>
                  </a:lnTo>
                  <a:lnTo>
                    <a:pt x="5" y="286"/>
                  </a:lnTo>
                  <a:lnTo>
                    <a:pt x="14" y="294"/>
                  </a:lnTo>
                  <a:lnTo>
                    <a:pt x="21" y="303"/>
                  </a:lnTo>
                  <a:lnTo>
                    <a:pt x="29" y="311"/>
                  </a:lnTo>
                  <a:lnTo>
                    <a:pt x="37" y="320"/>
                  </a:lnTo>
                  <a:lnTo>
                    <a:pt x="48" y="325"/>
                  </a:lnTo>
                  <a:lnTo>
                    <a:pt x="65" y="324"/>
                  </a:lnTo>
                  <a:lnTo>
                    <a:pt x="77" y="318"/>
                  </a:lnTo>
                  <a:lnTo>
                    <a:pt x="91" y="320"/>
                  </a:lnTo>
                  <a:lnTo>
                    <a:pt x="107" y="317"/>
                  </a:lnTo>
                  <a:lnTo>
                    <a:pt x="121" y="314"/>
                  </a:lnTo>
                  <a:lnTo>
                    <a:pt x="133" y="308"/>
                  </a:lnTo>
                  <a:lnTo>
                    <a:pt x="145" y="301"/>
                  </a:lnTo>
                  <a:lnTo>
                    <a:pt x="154" y="292"/>
                  </a:lnTo>
                  <a:lnTo>
                    <a:pt x="165" y="283"/>
                  </a:lnTo>
                  <a:lnTo>
                    <a:pt x="160" y="272"/>
                  </a:lnTo>
                  <a:lnTo>
                    <a:pt x="167" y="261"/>
                  </a:lnTo>
                  <a:lnTo>
                    <a:pt x="159" y="252"/>
                  </a:lnTo>
                  <a:lnTo>
                    <a:pt x="155" y="241"/>
                  </a:lnTo>
                  <a:lnTo>
                    <a:pt x="147" y="232"/>
                  </a:lnTo>
                  <a:lnTo>
                    <a:pt x="140" y="225"/>
                  </a:lnTo>
                  <a:lnTo>
                    <a:pt x="125" y="222"/>
                  </a:lnTo>
                  <a:lnTo>
                    <a:pt x="114" y="217"/>
                  </a:lnTo>
                  <a:lnTo>
                    <a:pt x="107" y="209"/>
                  </a:lnTo>
                  <a:lnTo>
                    <a:pt x="95" y="203"/>
                  </a:lnTo>
                  <a:lnTo>
                    <a:pt x="88" y="195"/>
                  </a:lnTo>
                  <a:lnTo>
                    <a:pt x="80" y="187"/>
                  </a:lnTo>
                  <a:lnTo>
                    <a:pt x="78" y="172"/>
                  </a:lnTo>
                  <a:lnTo>
                    <a:pt x="74" y="162"/>
                  </a:lnTo>
                  <a:lnTo>
                    <a:pt x="78" y="147"/>
                  </a:lnTo>
                  <a:lnTo>
                    <a:pt x="83" y="133"/>
                  </a:lnTo>
                  <a:lnTo>
                    <a:pt x="90" y="121"/>
                  </a:lnTo>
                  <a:lnTo>
                    <a:pt x="100" y="112"/>
                  </a:lnTo>
                  <a:lnTo>
                    <a:pt x="113" y="114"/>
                  </a:lnTo>
                  <a:lnTo>
                    <a:pt x="122" y="123"/>
                  </a:lnTo>
                  <a:lnTo>
                    <a:pt x="129" y="131"/>
                  </a:lnTo>
                  <a:lnTo>
                    <a:pt x="136" y="139"/>
                  </a:lnTo>
                  <a:lnTo>
                    <a:pt x="147" y="144"/>
                  </a:lnTo>
                  <a:lnTo>
                    <a:pt x="162" y="140"/>
                  </a:lnTo>
                  <a:lnTo>
                    <a:pt x="176" y="143"/>
                  </a:lnTo>
                  <a:lnTo>
                    <a:pt x="190" y="145"/>
                  </a:lnTo>
                  <a:lnTo>
                    <a:pt x="199" y="137"/>
                  </a:lnTo>
                  <a:lnTo>
                    <a:pt x="209" y="127"/>
                  </a:lnTo>
                  <a:lnTo>
                    <a:pt x="214" y="113"/>
                  </a:lnTo>
                  <a:lnTo>
                    <a:pt x="221" y="102"/>
                  </a:lnTo>
                  <a:lnTo>
                    <a:pt x="216" y="90"/>
                  </a:lnTo>
                  <a:lnTo>
                    <a:pt x="218" y="73"/>
                  </a:lnTo>
                  <a:lnTo>
                    <a:pt x="228" y="64"/>
                  </a:lnTo>
                  <a:lnTo>
                    <a:pt x="241" y="67"/>
                  </a:lnTo>
                  <a:lnTo>
                    <a:pt x="250" y="75"/>
                  </a:lnTo>
                  <a:lnTo>
                    <a:pt x="257" y="83"/>
                  </a:lnTo>
                  <a:lnTo>
                    <a:pt x="265" y="92"/>
                  </a:lnTo>
                  <a:lnTo>
                    <a:pt x="273" y="100"/>
                  </a:lnTo>
                  <a:lnTo>
                    <a:pt x="275" y="113"/>
                  </a:lnTo>
                  <a:lnTo>
                    <a:pt x="270" y="129"/>
                  </a:lnTo>
                  <a:lnTo>
                    <a:pt x="262" y="140"/>
                  </a:lnTo>
                  <a:lnTo>
                    <a:pt x="253" y="150"/>
                  </a:lnTo>
                  <a:lnTo>
                    <a:pt x="238" y="152"/>
                  </a:lnTo>
                  <a:lnTo>
                    <a:pt x="223" y="162"/>
                  </a:lnTo>
                  <a:lnTo>
                    <a:pt x="211" y="167"/>
                  </a:lnTo>
                  <a:lnTo>
                    <a:pt x="201" y="177"/>
                  </a:lnTo>
                  <a:lnTo>
                    <a:pt x="191" y="186"/>
                  </a:lnTo>
                  <a:lnTo>
                    <a:pt x="194" y="200"/>
                  </a:lnTo>
                  <a:lnTo>
                    <a:pt x="198" y="211"/>
                  </a:lnTo>
                  <a:lnTo>
                    <a:pt x="206" y="219"/>
                  </a:lnTo>
                  <a:lnTo>
                    <a:pt x="214" y="228"/>
                  </a:lnTo>
                  <a:lnTo>
                    <a:pt x="227" y="229"/>
                  </a:lnTo>
                  <a:lnTo>
                    <a:pt x="241" y="232"/>
                  </a:lnTo>
                  <a:lnTo>
                    <a:pt x="253" y="226"/>
                  </a:lnTo>
                  <a:lnTo>
                    <a:pt x="265" y="220"/>
                  </a:lnTo>
                  <a:lnTo>
                    <a:pt x="280" y="222"/>
                  </a:lnTo>
                  <a:lnTo>
                    <a:pt x="290" y="213"/>
                  </a:lnTo>
                  <a:lnTo>
                    <a:pt x="299" y="204"/>
                  </a:lnTo>
                  <a:lnTo>
                    <a:pt x="309" y="196"/>
                  </a:lnTo>
                  <a:lnTo>
                    <a:pt x="318" y="186"/>
                  </a:lnTo>
                  <a:lnTo>
                    <a:pt x="328" y="178"/>
                  </a:lnTo>
                  <a:lnTo>
                    <a:pt x="338" y="169"/>
                  </a:lnTo>
                  <a:lnTo>
                    <a:pt x="336" y="155"/>
                  </a:lnTo>
                  <a:lnTo>
                    <a:pt x="332" y="144"/>
                  </a:lnTo>
                  <a:lnTo>
                    <a:pt x="327" y="132"/>
                  </a:lnTo>
                  <a:lnTo>
                    <a:pt x="323" y="121"/>
                  </a:lnTo>
                  <a:lnTo>
                    <a:pt x="315" y="112"/>
                  </a:lnTo>
                  <a:lnTo>
                    <a:pt x="300" y="110"/>
                  </a:lnTo>
                  <a:lnTo>
                    <a:pt x="293" y="101"/>
                  </a:lnTo>
                  <a:lnTo>
                    <a:pt x="281" y="97"/>
                  </a:lnTo>
                  <a:lnTo>
                    <a:pt x="274" y="89"/>
                  </a:lnTo>
                  <a:lnTo>
                    <a:pt x="266" y="80"/>
                  </a:lnTo>
                  <a:lnTo>
                    <a:pt x="259" y="72"/>
                  </a:lnTo>
                  <a:lnTo>
                    <a:pt x="250" y="64"/>
                  </a:lnTo>
                  <a:lnTo>
                    <a:pt x="243" y="56"/>
                  </a:lnTo>
                  <a:lnTo>
                    <a:pt x="235" y="48"/>
                  </a:lnTo>
                  <a:lnTo>
                    <a:pt x="227" y="39"/>
                  </a:lnTo>
                  <a:lnTo>
                    <a:pt x="224" y="27"/>
                  </a:lnTo>
                  <a:lnTo>
                    <a:pt x="219" y="16"/>
                  </a:lnTo>
                  <a:lnTo>
                    <a:pt x="211" y="8"/>
                  </a:lnTo>
                  <a:lnTo>
                    <a:pt x="203" y="0"/>
                  </a:lnTo>
                  <a:lnTo>
                    <a:pt x="185" y="0"/>
                  </a:lnTo>
                  <a:lnTo>
                    <a:pt x="174" y="6"/>
                  </a:lnTo>
                  <a:lnTo>
                    <a:pt x="161" y="13"/>
                  </a:lnTo>
                  <a:lnTo>
                    <a:pt x="147" y="16"/>
                  </a:lnTo>
                  <a:lnTo>
                    <a:pt x="138" y="25"/>
                  </a:lnTo>
                  <a:lnTo>
                    <a:pt x="127" y="34"/>
                  </a:lnTo>
                  <a:lnTo>
                    <a:pt x="118" y="42"/>
                  </a:lnTo>
                  <a:lnTo>
                    <a:pt x="109" y="52"/>
                  </a:lnTo>
                  <a:lnTo>
                    <a:pt x="113" y="63"/>
                  </a:lnTo>
                  <a:lnTo>
                    <a:pt x="109" y="77"/>
                  </a:lnTo>
                  <a:lnTo>
                    <a:pt x="99" y="86"/>
                  </a:lnTo>
                  <a:lnTo>
                    <a:pt x="92" y="98"/>
                  </a:lnTo>
                  <a:lnTo>
                    <a:pt x="85" y="110"/>
                  </a:lnTo>
                  <a:lnTo>
                    <a:pt x="78" y="122"/>
                  </a:lnTo>
                  <a:lnTo>
                    <a:pt x="71" y="133"/>
                  </a:lnTo>
                  <a:lnTo>
                    <a:pt x="67" y="147"/>
                  </a:lnTo>
                  <a:lnTo>
                    <a:pt x="62" y="162"/>
                  </a:lnTo>
                  <a:lnTo>
                    <a:pt x="58" y="176"/>
                  </a:lnTo>
                  <a:lnTo>
                    <a:pt x="48" y="185"/>
                  </a:lnTo>
                  <a:lnTo>
                    <a:pt x="48" y="193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Freeform 148"/>
            <p:cNvSpPr>
              <a:spLocks/>
            </p:cNvSpPr>
            <p:nvPr/>
          </p:nvSpPr>
          <p:spPr bwMode="auto">
            <a:xfrm>
              <a:off x="4518" y="927"/>
              <a:ext cx="606" cy="488"/>
            </a:xfrm>
            <a:custGeom>
              <a:avLst/>
              <a:gdLst>
                <a:gd name="T0" fmla="*/ 320 w 492"/>
                <a:gd name="T1" fmla="*/ 5 h 397"/>
                <a:gd name="T2" fmla="*/ 345 w 492"/>
                <a:gd name="T3" fmla="*/ 22 h 397"/>
                <a:gd name="T4" fmla="*/ 371 w 492"/>
                <a:gd name="T5" fmla="*/ 22 h 397"/>
                <a:gd name="T6" fmla="*/ 426 w 492"/>
                <a:gd name="T7" fmla="*/ 1 h 397"/>
                <a:gd name="T8" fmla="*/ 435 w 492"/>
                <a:gd name="T9" fmla="*/ 64 h 397"/>
                <a:gd name="T10" fmla="*/ 461 w 492"/>
                <a:gd name="T11" fmla="*/ 92 h 397"/>
                <a:gd name="T12" fmla="*/ 491 w 492"/>
                <a:gd name="T13" fmla="*/ 114 h 397"/>
                <a:gd name="T14" fmla="*/ 505 w 492"/>
                <a:gd name="T15" fmla="*/ 140 h 397"/>
                <a:gd name="T16" fmla="*/ 509 w 492"/>
                <a:gd name="T17" fmla="*/ 168 h 397"/>
                <a:gd name="T18" fmla="*/ 544 w 492"/>
                <a:gd name="T19" fmla="*/ 208 h 397"/>
                <a:gd name="T20" fmla="*/ 574 w 492"/>
                <a:gd name="T21" fmla="*/ 208 h 397"/>
                <a:gd name="T22" fmla="*/ 605 w 492"/>
                <a:gd name="T23" fmla="*/ 208 h 397"/>
                <a:gd name="T24" fmla="*/ 544 w 492"/>
                <a:gd name="T25" fmla="*/ 267 h 397"/>
                <a:gd name="T26" fmla="*/ 511 w 492"/>
                <a:gd name="T27" fmla="*/ 289 h 397"/>
                <a:gd name="T28" fmla="*/ 511 w 492"/>
                <a:gd name="T29" fmla="*/ 315 h 397"/>
                <a:gd name="T30" fmla="*/ 505 w 492"/>
                <a:gd name="T31" fmla="*/ 340 h 397"/>
                <a:gd name="T32" fmla="*/ 494 w 492"/>
                <a:gd name="T33" fmla="*/ 365 h 397"/>
                <a:gd name="T34" fmla="*/ 469 w 492"/>
                <a:gd name="T35" fmla="*/ 379 h 397"/>
                <a:gd name="T36" fmla="*/ 443 w 492"/>
                <a:gd name="T37" fmla="*/ 393 h 397"/>
                <a:gd name="T38" fmla="*/ 427 w 492"/>
                <a:gd name="T39" fmla="*/ 418 h 397"/>
                <a:gd name="T40" fmla="*/ 402 w 492"/>
                <a:gd name="T41" fmla="*/ 430 h 397"/>
                <a:gd name="T42" fmla="*/ 376 w 492"/>
                <a:gd name="T43" fmla="*/ 433 h 397"/>
                <a:gd name="T44" fmla="*/ 351 w 492"/>
                <a:gd name="T45" fmla="*/ 450 h 397"/>
                <a:gd name="T46" fmla="*/ 320 w 492"/>
                <a:gd name="T47" fmla="*/ 474 h 397"/>
                <a:gd name="T48" fmla="*/ 294 w 492"/>
                <a:gd name="T49" fmla="*/ 487 h 397"/>
                <a:gd name="T50" fmla="*/ 270 w 492"/>
                <a:gd name="T51" fmla="*/ 487 h 397"/>
                <a:gd name="T52" fmla="*/ 244 w 492"/>
                <a:gd name="T53" fmla="*/ 477 h 397"/>
                <a:gd name="T54" fmla="*/ 211 w 492"/>
                <a:gd name="T55" fmla="*/ 463 h 397"/>
                <a:gd name="T56" fmla="*/ 185 w 492"/>
                <a:gd name="T57" fmla="*/ 463 h 397"/>
                <a:gd name="T58" fmla="*/ 160 w 492"/>
                <a:gd name="T59" fmla="*/ 466 h 397"/>
                <a:gd name="T60" fmla="*/ 134 w 492"/>
                <a:gd name="T61" fmla="*/ 474 h 397"/>
                <a:gd name="T62" fmla="*/ 110 w 492"/>
                <a:gd name="T63" fmla="*/ 474 h 397"/>
                <a:gd name="T64" fmla="*/ 81 w 492"/>
                <a:gd name="T65" fmla="*/ 450 h 397"/>
                <a:gd name="T66" fmla="*/ 73 w 492"/>
                <a:gd name="T67" fmla="*/ 424 h 397"/>
                <a:gd name="T68" fmla="*/ 51 w 492"/>
                <a:gd name="T69" fmla="*/ 404 h 397"/>
                <a:gd name="T70" fmla="*/ 25 w 492"/>
                <a:gd name="T71" fmla="*/ 396 h 397"/>
                <a:gd name="T72" fmla="*/ 11 w 492"/>
                <a:gd name="T73" fmla="*/ 368 h 397"/>
                <a:gd name="T74" fmla="*/ 14 w 492"/>
                <a:gd name="T75" fmla="*/ 343 h 397"/>
                <a:gd name="T76" fmla="*/ 20 w 492"/>
                <a:gd name="T77" fmla="*/ 317 h 397"/>
                <a:gd name="T78" fmla="*/ 11 w 492"/>
                <a:gd name="T79" fmla="*/ 289 h 397"/>
                <a:gd name="T80" fmla="*/ 0 w 492"/>
                <a:gd name="T81" fmla="*/ 262 h 397"/>
                <a:gd name="T82" fmla="*/ 0 w 492"/>
                <a:gd name="T83" fmla="*/ 236 h 397"/>
                <a:gd name="T84" fmla="*/ 11 w 492"/>
                <a:gd name="T85" fmla="*/ 210 h 397"/>
                <a:gd name="T86" fmla="*/ 25 w 492"/>
                <a:gd name="T87" fmla="*/ 184 h 397"/>
                <a:gd name="T88" fmla="*/ 25 w 492"/>
                <a:gd name="T89" fmla="*/ 157 h 397"/>
                <a:gd name="T90" fmla="*/ 28 w 492"/>
                <a:gd name="T91" fmla="*/ 132 h 397"/>
                <a:gd name="T92" fmla="*/ 42 w 492"/>
                <a:gd name="T93" fmla="*/ 103 h 397"/>
                <a:gd name="T94" fmla="*/ 79 w 492"/>
                <a:gd name="T95" fmla="*/ 81 h 397"/>
                <a:gd name="T96" fmla="*/ 106 w 492"/>
                <a:gd name="T97" fmla="*/ 68 h 397"/>
                <a:gd name="T98" fmla="*/ 132 w 492"/>
                <a:gd name="T99" fmla="*/ 31 h 397"/>
                <a:gd name="T100" fmla="*/ 165 w 492"/>
                <a:gd name="T101" fmla="*/ 16 h 397"/>
                <a:gd name="T102" fmla="*/ 191 w 492"/>
                <a:gd name="T103" fmla="*/ 16 h 397"/>
                <a:gd name="T104" fmla="*/ 216 w 492"/>
                <a:gd name="T105" fmla="*/ 11 h 397"/>
                <a:gd name="T106" fmla="*/ 241 w 492"/>
                <a:gd name="T107" fmla="*/ 0 h 397"/>
                <a:gd name="T108" fmla="*/ 266 w 492"/>
                <a:gd name="T109" fmla="*/ 0 h 3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2"/>
                <a:gd name="T166" fmla="*/ 0 h 397"/>
                <a:gd name="T167" fmla="*/ 492 w 492"/>
                <a:gd name="T168" fmla="*/ 397 h 3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2" h="397">
                  <a:moveTo>
                    <a:pt x="239" y="0"/>
                  </a:moveTo>
                  <a:lnTo>
                    <a:pt x="246" y="0"/>
                  </a:lnTo>
                  <a:lnTo>
                    <a:pt x="260" y="4"/>
                  </a:lnTo>
                  <a:lnTo>
                    <a:pt x="267" y="11"/>
                  </a:lnTo>
                  <a:lnTo>
                    <a:pt x="274" y="16"/>
                  </a:lnTo>
                  <a:lnTo>
                    <a:pt x="280" y="18"/>
                  </a:lnTo>
                  <a:lnTo>
                    <a:pt x="287" y="18"/>
                  </a:lnTo>
                  <a:lnTo>
                    <a:pt x="294" y="18"/>
                  </a:lnTo>
                  <a:lnTo>
                    <a:pt x="301" y="18"/>
                  </a:lnTo>
                  <a:lnTo>
                    <a:pt x="322" y="1"/>
                  </a:lnTo>
                  <a:lnTo>
                    <a:pt x="346" y="1"/>
                  </a:lnTo>
                  <a:lnTo>
                    <a:pt x="346" y="25"/>
                  </a:lnTo>
                  <a:lnTo>
                    <a:pt x="353" y="52"/>
                  </a:lnTo>
                  <a:lnTo>
                    <a:pt x="360" y="59"/>
                  </a:lnTo>
                  <a:lnTo>
                    <a:pt x="367" y="66"/>
                  </a:lnTo>
                  <a:lnTo>
                    <a:pt x="374" y="75"/>
                  </a:lnTo>
                  <a:lnTo>
                    <a:pt x="381" y="80"/>
                  </a:lnTo>
                  <a:lnTo>
                    <a:pt x="388" y="84"/>
                  </a:lnTo>
                  <a:lnTo>
                    <a:pt x="399" y="93"/>
                  </a:lnTo>
                  <a:lnTo>
                    <a:pt x="404" y="100"/>
                  </a:lnTo>
                  <a:lnTo>
                    <a:pt x="408" y="107"/>
                  </a:lnTo>
                  <a:lnTo>
                    <a:pt x="410" y="114"/>
                  </a:lnTo>
                  <a:lnTo>
                    <a:pt x="413" y="123"/>
                  </a:lnTo>
                  <a:lnTo>
                    <a:pt x="413" y="130"/>
                  </a:lnTo>
                  <a:lnTo>
                    <a:pt x="413" y="137"/>
                  </a:lnTo>
                  <a:lnTo>
                    <a:pt x="415" y="144"/>
                  </a:lnTo>
                  <a:lnTo>
                    <a:pt x="422" y="153"/>
                  </a:lnTo>
                  <a:lnTo>
                    <a:pt x="442" y="169"/>
                  </a:lnTo>
                  <a:lnTo>
                    <a:pt x="466" y="169"/>
                  </a:lnTo>
                  <a:lnTo>
                    <a:pt x="491" y="169"/>
                  </a:lnTo>
                  <a:lnTo>
                    <a:pt x="491" y="193"/>
                  </a:lnTo>
                  <a:lnTo>
                    <a:pt x="466" y="217"/>
                  </a:lnTo>
                  <a:lnTo>
                    <a:pt x="442" y="217"/>
                  </a:lnTo>
                  <a:lnTo>
                    <a:pt x="424" y="222"/>
                  </a:lnTo>
                  <a:lnTo>
                    <a:pt x="420" y="229"/>
                  </a:lnTo>
                  <a:lnTo>
                    <a:pt x="415" y="235"/>
                  </a:lnTo>
                  <a:lnTo>
                    <a:pt x="415" y="242"/>
                  </a:lnTo>
                  <a:lnTo>
                    <a:pt x="415" y="249"/>
                  </a:lnTo>
                  <a:lnTo>
                    <a:pt x="415" y="256"/>
                  </a:lnTo>
                  <a:lnTo>
                    <a:pt x="415" y="263"/>
                  </a:lnTo>
                  <a:lnTo>
                    <a:pt x="413" y="270"/>
                  </a:lnTo>
                  <a:lnTo>
                    <a:pt x="410" y="277"/>
                  </a:lnTo>
                  <a:lnTo>
                    <a:pt x="408" y="283"/>
                  </a:lnTo>
                  <a:lnTo>
                    <a:pt x="406" y="290"/>
                  </a:lnTo>
                  <a:lnTo>
                    <a:pt x="401" y="297"/>
                  </a:lnTo>
                  <a:lnTo>
                    <a:pt x="394" y="302"/>
                  </a:lnTo>
                  <a:lnTo>
                    <a:pt x="388" y="306"/>
                  </a:lnTo>
                  <a:lnTo>
                    <a:pt x="381" y="308"/>
                  </a:lnTo>
                  <a:lnTo>
                    <a:pt x="374" y="308"/>
                  </a:lnTo>
                  <a:lnTo>
                    <a:pt x="367" y="313"/>
                  </a:lnTo>
                  <a:lnTo>
                    <a:pt x="360" y="320"/>
                  </a:lnTo>
                  <a:lnTo>
                    <a:pt x="358" y="327"/>
                  </a:lnTo>
                  <a:lnTo>
                    <a:pt x="353" y="334"/>
                  </a:lnTo>
                  <a:lnTo>
                    <a:pt x="347" y="340"/>
                  </a:lnTo>
                  <a:lnTo>
                    <a:pt x="340" y="345"/>
                  </a:lnTo>
                  <a:lnTo>
                    <a:pt x="333" y="347"/>
                  </a:lnTo>
                  <a:lnTo>
                    <a:pt x="326" y="350"/>
                  </a:lnTo>
                  <a:lnTo>
                    <a:pt x="319" y="350"/>
                  </a:lnTo>
                  <a:lnTo>
                    <a:pt x="312" y="350"/>
                  </a:lnTo>
                  <a:lnTo>
                    <a:pt x="305" y="352"/>
                  </a:lnTo>
                  <a:lnTo>
                    <a:pt x="299" y="354"/>
                  </a:lnTo>
                  <a:lnTo>
                    <a:pt x="292" y="361"/>
                  </a:lnTo>
                  <a:lnTo>
                    <a:pt x="285" y="366"/>
                  </a:lnTo>
                  <a:lnTo>
                    <a:pt x="274" y="377"/>
                  </a:lnTo>
                  <a:lnTo>
                    <a:pt x="267" y="382"/>
                  </a:lnTo>
                  <a:lnTo>
                    <a:pt x="260" y="386"/>
                  </a:lnTo>
                  <a:lnTo>
                    <a:pt x="253" y="391"/>
                  </a:lnTo>
                  <a:lnTo>
                    <a:pt x="246" y="393"/>
                  </a:lnTo>
                  <a:lnTo>
                    <a:pt x="239" y="396"/>
                  </a:lnTo>
                  <a:lnTo>
                    <a:pt x="232" y="396"/>
                  </a:lnTo>
                  <a:lnTo>
                    <a:pt x="226" y="396"/>
                  </a:lnTo>
                  <a:lnTo>
                    <a:pt x="219" y="396"/>
                  </a:lnTo>
                  <a:lnTo>
                    <a:pt x="212" y="396"/>
                  </a:lnTo>
                  <a:lnTo>
                    <a:pt x="205" y="393"/>
                  </a:lnTo>
                  <a:lnTo>
                    <a:pt x="198" y="388"/>
                  </a:lnTo>
                  <a:lnTo>
                    <a:pt x="191" y="384"/>
                  </a:lnTo>
                  <a:lnTo>
                    <a:pt x="178" y="379"/>
                  </a:lnTo>
                  <a:lnTo>
                    <a:pt x="171" y="377"/>
                  </a:lnTo>
                  <a:lnTo>
                    <a:pt x="164" y="377"/>
                  </a:lnTo>
                  <a:lnTo>
                    <a:pt x="157" y="377"/>
                  </a:lnTo>
                  <a:lnTo>
                    <a:pt x="150" y="377"/>
                  </a:lnTo>
                  <a:lnTo>
                    <a:pt x="143" y="377"/>
                  </a:lnTo>
                  <a:lnTo>
                    <a:pt x="137" y="377"/>
                  </a:lnTo>
                  <a:lnTo>
                    <a:pt x="130" y="379"/>
                  </a:lnTo>
                  <a:lnTo>
                    <a:pt x="123" y="382"/>
                  </a:lnTo>
                  <a:lnTo>
                    <a:pt x="116" y="384"/>
                  </a:lnTo>
                  <a:lnTo>
                    <a:pt x="109" y="386"/>
                  </a:lnTo>
                  <a:lnTo>
                    <a:pt x="102" y="386"/>
                  </a:lnTo>
                  <a:lnTo>
                    <a:pt x="96" y="386"/>
                  </a:lnTo>
                  <a:lnTo>
                    <a:pt x="89" y="386"/>
                  </a:lnTo>
                  <a:lnTo>
                    <a:pt x="77" y="379"/>
                  </a:lnTo>
                  <a:lnTo>
                    <a:pt x="70" y="372"/>
                  </a:lnTo>
                  <a:lnTo>
                    <a:pt x="66" y="366"/>
                  </a:lnTo>
                  <a:lnTo>
                    <a:pt x="64" y="359"/>
                  </a:lnTo>
                  <a:lnTo>
                    <a:pt x="61" y="352"/>
                  </a:lnTo>
                  <a:lnTo>
                    <a:pt x="59" y="345"/>
                  </a:lnTo>
                  <a:lnTo>
                    <a:pt x="55" y="338"/>
                  </a:lnTo>
                  <a:lnTo>
                    <a:pt x="48" y="334"/>
                  </a:lnTo>
                  <a:lnTo>
                    <a:pt x="41" y="329"/>
                  </a:lnTo>
                  <a:lnTo>
                    <a:pt x="34" y="327"/>
                  </a:lnTo>
                  <a:lnTo>
                    <a:pt x="27" y="324"/>
                  </a:lnTo>
                  <a:lnTo>
                    <a:pt x="20" y="322"/>
                  </a:lnTo>
                  <a:lnTo>
                    <a:pt x="11" y="313"/>
                  </a:lnTo>
                  <a:lnTo>
                    <a:pt x="9" y="306"/>
                  </a:lnTo>
                  <a:lnTo>
                    <a:pt x="9" y="299"/>
                  </a:lnTo>
                  <a:lnTo>
                    <a:pt x="9" y="293"/>
                  </a:lnTo>
                  <a:lnTo>
                    <a:pt x="9" y="286"/>
                  </a:lnTo>
                  <a:lnTo>
                    <a:pt x="11" y="279"/>
                  </a:lnTo>
                  <a:lnTo>
                    <a:pt x="16" y="272"/>
                  </a:lnTo>
                  <a:lnTo>
                    <a:pt x="16" y="265"/>
                  </a:lnTo>
                  <a:lnTo>
                    <a:pt x="16" y="258"/>
                  </a:lnTo>
                  <a:lnTo>
                    <a:pt x="16" y="251"/>
                  </a:lnTo>
                  <a:lnTo>
                    <a:pt x="13" y="245"/>
                  </a:lnTo>
                  <a:lnTo>
                    <a:pt x="9" y="235"/>
                  </a:lnTo>
                  <a:lnTo>
                    <a:pt x="7" y="229"/>
                  </a:lnTo>
                  <a:lnTo>
                    <a:pt x="2" y="219"/>
                  </a:lnTo>
                  <a:lnTo>
                    <a:pt x="0" y="213"/>
                  </a:lnTo>
                  <a:lnTo>
                    <a:pt x="0" y="206"/>
                  </a:lnTo>
                  <a:lnTo>
                    <a:pt x="0" y="199"/>
                  </a:lnTo>
                  <a:lnTo>
                    <a:pt x="0" y="192"/>
                  </a:lnTo>
                  <a:lnTo>
                    <a:pt x="2" y="185"/>
                  </a:lnTo>
                  <a:lnTo>
                    <a:pt x="4" y="178"/>
                  </a:lnTo>
                  <a:lnTo>
                    <a:pt x="9" y="171"/>
                  </a:lnTo>
                  <a:lnTo>
                    <a:pt x="13" y="164"/>
                  </a:lnTo>
                  <a:lnTo>
                    <a:pt x="18" y="157"/>
                  </a:lnTo>
                  <a:lnTo>
                    <a:pt x="20" y="150"/>
                  </a:lnTo>
                  <a:lnTo>
                    <a:pt x="20" y="144"/>
                  </a:lnTo>
                  <a:lnTo>
                    <a:pt x="20" y="137"/>
                  </a:lnTo>
                  <a:lnTo>
                    <a:pt x="20" y="128"/>
                  </a:lnTo>
                  <a:lnTo>
                    <a:pt x="20" y="121"/>
                  </a:lnTo>
                  <a:lnTo>
                    <a:pt x="23" y="114"/>
                  </a:lnTo>
                  <a:lnTo>
                    <a:pt x="23" y="107"/>
                  </a:lnTo>
                  <a:lnTo>
                    <a:pt x="25" y="100"/>
                  </a:lnTo>
                  <a:lnTo>
                    <a:pt x="29" y="93"/>
                  </a:lnTo>
                  <a:lnTo>
                    <a:pt x="34" y="84"/>
                  </a:lnTo>
                  <a:lnTo>
                    <a:pt x="43" y="77"/>
                  </a:lnTo>
                  <a:lnTo>
                    <a:pt x="57" y="68"/>
                  </a:lnTo>
                  <a:lnTo>
                    <a:pt x="64" y="66"/>
                  </a:lnTo>
                  <a:lnTo>
                    <a:pt x="70" y="61"/>
                  </a:lnTo>
                  <a:lnTo>
                    <a:pt x="80" y="59"/>
                  </a:lnTo>
                  <a:lnTo>
                    <a:pt x="86" y="55"/>
                  </a:lnTo>
                  <a:lnTo>
                    <a:pt x="96" y="43"/>
                  </a:lnTo>
                  <a:lnTo>
                    <a:pt x="98" y="36"/>
                  </a:lnTo>
                  <a:lnTo>
                    <a:pt x="107" y="25"/>
                  </a:lnTo>
                  <a:lnTo>
                    <a:pt x="121" y="16"/>
                  </a:lnTo>
                  <a:lnTo>
                    <a:pt x="128" y="16"/>
                  </a:lnTo>
                  <a:lnTo>
                    <a:pt x="134" y="13"/>
                  </a:lnTo>
                  <a:lnTo>
                    <a:pt x="141" y="13"/>
                  </a:lnTo>
                  <a:lnTo>
                    <a:pt x="148" y="13"/>
                  </a:lnTo>
                  <a:lnTo>
                    <a:pt x="155" y="13"/>
                  </a:lnTo>
                  <a:lnTo>
                    <a:pt x="162" y="13"/>
                  </a:lnTo>
                  <a:lnTo>
                    <a:pt x="169" y="13"/>
                  </a:lnTo>
                  <a:lnTo>
                    <a:pt x="175" y="9"/>
                  </a:lnTo>
                  <a:lnTo>
                    <a:pt x="182" y="4"/>
                  </a:lnTo>
                  <a:lnTo>
                    <a:pt x="189" y="2"/>
                  </a:lnTo>
                  <a:lnTo>
                    <a:pt x="196" y="0"/>
                  </a:lnTo>
                  <a:lnTo>
                    <a:pt x="203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39" y="0"/>
                  </a:lnTo>
                </a:path>
              </a:pathLst>
            </a:custGeom>
            <a:solidFill>
              <a:srgbClr val="00B0F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Freeform 149"/>
            <p:cNvSpPr>
              <a:spLocks/>
            </p:cNvSpPr>
            <p:nvPr/>
          </p:nvSpPr>
          <p:spPr bwMode="auto">
            <a:xfrm>
              <a:off x="4608" y="1014"/>
              <a:ext cx="349" cy="334"/>
            </a:xfrm>
            <a:custGeom>
              <a:avLst/>
              <a:gdLst>
                <a:gd name="T0" fmla="*/ 147 w 283"/>
                <a:gd name="T1" fmla="*/ 261 h 271"/>
                <a:gd name="T2" fmla="*/ 150 w 283"/>
                <a:gd name="T3" fmla="*/ 288 h 271"/>
                <a:gd name="T4" fmla="*/ 150 w 283"/>
                <a:gd name="T5" fmla="*/ 314 h 271"/>
                <a:gd name="T6" fmla="*/ 125 w 283"/>
                <a:gd name="T7" fmla="*/ 319 h 271"/>
                <a:gd name="T8" fmla="*/ 97 w 283"/>
                <a:gd name="T9" fmla="*/ 333 h 271"/>
                <a:gd name="T10" fmla="*/ 70 w 283"/>
                <a:gd name="T11" fmla="*/ 333 h 271"/>
                <a:gd name="T12" fmla="*/ 44 w 283"/>
                <a:gd name="T13" fmla="*/ 319 h 271"/>
                <a:gd name="T14" fmla="*/ 22 w 283"/>
                <a:gd name="T15" fmla="*/ 297 h 271"/>
                <a:gd name="T16" fmla="*/ 14 w 283"/>
                <a:gd name="T17" fmla="*/ 266 h 271"/>
                <a:gd name="T18" fmla="*/ 0 w 283"/>
                <a:gd name="T19" fmla="*/ 235 h 271"/>
                <a:gd name="T20" fmla="*/ 0 w 283"/>
                <a:gd name="T21" fmla="*/ 208 h 271"/>
                <a:gd name="T22" fmla="*/ 4 w 283"/>
                <a:gd name="T23" fmla="*/ 181 h 271"/>
                <a:gd name="T24" fmla="*/ 26 w 283"/>
                <a:gd name="T25" fmla="*/ 164 h 271"/>
                <a:gd name="T26" fmla="*/ 31 w 283"/>
                <a:gd name="T27" fmla="*/ 137 h 271"/>
                <a:gd name="T28" fmla="*/ 31 w 283"/>
                <a:gd name="T29" fmla="*/ 111 h 271"/>
                <a:gd name="T30" fmla="*/ 31 w 283"/>
                <a:gd name="T31" fmla="*/ 84 h 271"/>
                <a:gd name="T32" fmla="*/ 39 w 283"/>
                <a:gd name="T33" fmla="*/ 58 h 271"/>
                <a:gd name="T34" fmla="*/ 48 w 283"/>
                <a:gd name="T35" fmla="*/ 31 h 271"/>
                <a:gd name="T36" fmla="*/ 75 w 283"/>
                <a:gd name="T37" fmla="*/ 17 h 271"/>
                <a:gd name="T38" fmla="*/ 102 w 283"/>
                <a:gd name="T39" fmla="*/ 4 h 271"/>
                <a:gd name="T40" fmla="*/ 128 w 283"/>
                <a:gd name="T41" fmla="*/ 0 h 271"/>
                <a:gd name="T42" fmla="*/ 155 w 283"/>
                <a:gd name="T43" fmla="*/ 0 h 271"/>
                <a:gd name="T44" fmla="*/ 187 w 283"/>
                <a:gd name="T45" fmla="*/ 0 h 271"/>
                <a:gd name="T46" fmla="*/ 213 w 283"/>
                <a:gd name="T47" fmla="*/ 14 h 271"/>
                <a:gd name="T48" fmla="*/ 227 w 283"/>
                <a:gd name="T49" fmla="*/ 39 h 271"/>
                <a:gd name="T50" fmla="*/ 227 w 283"/>
                <a:gd name="T51" fmla="*/ 67 h 271"/>
                <a:gd name="T52" fmla="*/ 244 w 283"/>
                <a:gd name="T53" fmla="*/ 89 h 271"/>
                <a:gd name="T54" fmla="*/ 271 w 283"/>
                <a:gd name="T55" fmla="*/ 92 h 271"/>
                <a:gd name="T56" fmla="*/ 298 w 283"/>
                <a:gd name="T57" fmla="*/ 97 h 271"/>
                <a:gd name="T58" fmla="*/ 324 w 283"/>
                <a:gd name="T59" fmla="*/ 111 h 271"/>
                <a:gd name="T60" fmla="*/ 343 w 283"/>
                <a:gd name="T61" fmla="*/ 137 h 271"/>
                <a:gd name="T62" fmla="*/ 348 w 283"/>
                <a:gd name="T63" fmla="*/ 164 h 271"/>
                <a:gd name="T64" fmla="*/ 348 w 283"/>
                <a:gd name="T65" fmla="*/ 191 h 271"/>
                <a:gd name="T66" fmla="*/ 343 w 283"/>
                <a:gd name="T67" fmla="*/ 217 h 271"/>
                <a:gd name="T68" fmla="*/ 321 w 283"/>
                <a:gd name="T69" fmla="*/ 235 h 271"/>
                <a:gd name="T70" fmla="*/ 294 w 283"/>
                <a:gd name="T71" fmla="*/ 244 h 271"/>
                <a:gd name="T72" fmla="*/ 266 w 283"/>
                <a:gd name="T73" fmla="*/ 248 h 271"/>
                <a:gd name="T74" fmla="*/ 240 w 283"/>
                <a:gd name="T75" fmla="*/ 244 h 271"/>
                <a:gd name="T76" fmla="*/ 218 w 283"/>
                <a:gd name="T77" fmla="*/ 217 h 271"/>
                <a:gd name="T78" fmla="*/ 213 w 283"/>
                <a:gd name="T79" fmla="*/ 191 h 271"/>
                <a:gd name="T80" fmla="*/ 227 w 283"/>
                <a:gd name="T81" fmla="*/ 164 h 271"/>
                <a:gd name="T82" fmla="*/ 240 w 283"/>
                <a:gd name="T83" fmla="*/ 142 h 271"/>
                <a:gd name="T84" fmla="*/ 240 w 283"/>
                <a:gd name="T85" fmla="*/ 115 h 271"/>
                <a:gd name="T86" fmla="*/ 218 w 283"/>
                <a:gd name="T87" fmla="*/ 97 h 271"/>
                <a:gd name="T88" fmla="*/ 191 w 283"/>
                <a:gd name="T89" fmla="*/ 84 h 271"/>
                <a:gd name="T90" fmla="*/ 187 w 283"/>
                <a:gd name="T91" fmla="*/ 111 h 271"/>
                <a:gd name="T92" fmla="*/ 178 w 283"/>
                <a:gd name="T93" fmla="*/ 142 h 271"/>
                <a:gd name="T94" fmla="*/ 150 w 283"/>
                <a:gd name="T95" fmla="*/ 150 h 271"/>
                <a:gd name="T96" fmla="*/ 125 w 283"/>
                <a:gd name="T97" fmla="*/ 147 h 271"/>
                <a:gd name="T98" fmla="*/ 97 w 283"/>
                <a:gd name="T99" fmla="*/ 128 h 271"/>
                <a:gd name="T100" fmla="*/ 70 w 283"/>
                <a:gd name="T101" fmla="*/ 120 h 271"/>
                <a:gd name="T102" fmla="*/ 53 w 283"/>
                <a:gd name="T103" fmla="*/ 147 h 271"/>
                <a:gd name="T104" fmla="*/ 48 w 283"/>
                <a:gd name="T105" fmla="*/ 173 h 271"/>
                <a:gd name="T106" fmla="*/ 48 w 283"/>
                <a:gd name="T107" fmla="*/ 200 h 271"/>
                <a:gd name="T108" fmla="*/ 48 w 283"/>
                <a:gd name="T109" fmla="*/ 226 h 271"/>
                <a:gd name="T110" fmla="*/ 67 w 283"/>
                <a:gd name="T111" fmla="*/ 244 h 271"/>
                <a:gd name="T112" fmla="*/ 92 w 283"/>
                <a:gd name="T113" fmla="*/ 244 h 271"/>
                <a:gd name="T114" fmla="*/ 120 w 283"/>
                <a:gd name="T115" fmla="*/ 226 h 271"/>
                <a:gd name="T116" fmla="*/ 137 w 283"/>
                <a:gd name="T117" fmla="*/ 248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"/>
                <a:gd name="T178" fmla="*/ 0 h 271"/>
                <a:gd name="T179" fmla="*/ 283 w 283"/>
                <a:gd name="T180" fmla="*/ 271 h 2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" h="271">
                  <a:moveTo>
                    <a:pt x="113" y="200"/>
                  </a:moveTo>
                  <a:lnTo>
                    <a:pt x="119" y="212"/>
                  </a:lnTo>
                  <a:lnTo>
                    <a:pt x="122" y="223"/>
                  </a:lnTo>
                  <a:lnTo>
                    <a:pt x="122" y="234"/>
                  </a:lnTo>
                  <a:lnTo>
                    <a:pt x="122" y="245"/>
                  </a:lnTo>
                  <a:lnTo>
                    <a:pt x="122" y="255"/>
                  </a:lnTo>
                  <a:lnTo>
                    <a:pt x="111" y="255"/>
                  </a:lnTo>
                  <a:lnTo>
                    <a:pt x="101" y="259"/>
                  </a:lnTo>
                  <a:lnTo>
                    <a:pt x="90" y="266"/>
                  </a:lnTo>
                  <a:lnTo>
                    <a:pt x="79" y="270"/>
                  </a:lnTo>
                  <a:lnTo>
                    <a:pt x="68" y="270"/>
                  </a:lnTo>
                  <a:lnTo>
                    <a:pt x="57" y="270"/>
                  </a:lnTo>
                  <a:lnTo>
                    <a:pt x="47" y="266"/>
                  </a:lnTo>
                  <a:lnTo>
                    <a:pt x="36" y="259"/>
                  </a:lnTo>
                  <a:lnTo>
                    <a:pt x="29" y="248"/>
                  </a:lnTo>
                  <a:lnTo>
                    <a:pt x="18" y="241"/>
                  </a:lnTo>
                  <a:lnTo>
                    <a:pt x="14" y="230"/>
                  </a:lnTo>
                  <a:lnTo>
                    <a:pt x="11" y="216"/>
                  </a:lnTo>
                  <a:lnTo>
                    <a:pt x="7" y="205"/>
                  </a:lnTo>
                  <a:lnTo>
                    <a:pt x="0" y="191"/>
                  </a:lnTo>
                  <a:lnTo>
                    <a:pt x="0" y="180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3" y="147"/>
                  </a:lnTo>
                  <a:lnTo>
                    <a:pt x="14" y="144"/>
                  </a:lnTo>
                  <a:lnTo>
                    <a:pt x="21" y="133"/>
                  </a:lnTo>
                  <a:lnTo>
                    <a:pt x="25" y="122"/>
                  </a:lnTo>
                  <a:lnTo>
                    <a:pt x="25" y="111"/>
                  </a:lnTo>
                  <a:lnTo>
                    <a:pt x="25" y="101"/>
                  </a:lnTo>
                  <a:lnTo>
                    <a:pt x="25" y="90"/>
                  </a:lnTo>
                  <a:lnTo>
                    <a:pt x="25" y="79"/>
                  </a:lnTo>
                  <a:lnTo>
                    <a:pt x="25" y="68"/>
                  </a:lnTo>
                  <a:lnTo>
                    <a:pt x="29" y="57"/>
                  </a:lnTo>
                  <a:lnTo>
                    <a:pt x="32" y="47"/>
                  </a:lnTo>
                  <a:lnTo>
                    <a:pt x="36" y="36"/>
                  </a:lnTo>
                  <a:lnTo>
                    <a:pt x="39" y="25"/>
                  </a:lnTo>
                  <a:lnTo>
                    <a:pt x="50" y="18"/>
                  </a:lnTo>
                  <a:lnTo>
                    <a:pt x="61" y="14"/>
                  </a:lnTo>
                  <a:lnTo>
                    <a:pt x="72" y="11"/>
                  </a:lnTo>
                  <a:lnTo>
                    <a:pt x="83" y="3"/>
                  </a:lnTo>
                  <a:lnTo>
                    <a:pt x="93" y="0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26" y="0"/>
                  </a:lnTo>
                  <a:lnTo>
                    <a:pt x="141" y="0"/>
                  </a:lnTo>
                  <a:lnTo>
                    <a:pt x="152" y="0"/>
                  </a:lnTo>
                  <a:lnTo>
                    <a:pt x="162" y="3"/>
                  </a:lnTo>
                  <a:lnTo>
                    <a:pt x="173" y="11"/>
                  </a:lnTo>
                  <a:lnTo>
                    <a:pt x="180" y="21"/>
                  </a:lnTo>
                  <a:lnTo>
                    <a:pt x="184" y="32"/>
                  </a:lnTo>
                  <a:lnTo>
                    <a:pt x="184" y="43"/>
                  </a:lnTo>
                  <a:lnTo>
                    <a:pt x="184" y="54"/>
                  </a:lnTo>
                  <a:lnTo>
                    <a:pt x="188" y="65"/>
                  </a:lnTo>
                  <a:lnTo>
                    <a:pt x="198" y="72"/>
                  </a:lnTo>
                  <a:lnTo>
                    <a:pt x="209" y="75"/>
                  </a:lnTo>
                  <a:lnTo>
                    <a:pt x="220" y="75"/>
                  </a:lnTo>
                  <a:lnTo>
                    <a:pt x="231" y="75"/>
                  </a:lnTo>
                  <a:lnTo>
                    <a:pt x="242" y="79"/>
                  </a:lnTo>
                  <a:lnTo>
                    <a:pt x="252" y="83"/>
                  </a:lnTo>
                  <a:lnTo>
                    <a:pt x="263" y="90"/>
                  </a:lnTo>
                  <a:lnTo>
                    <a:pt x="274" y="101"/>
                  </a:lnTo>
                  <a:lnTo>
                    <a:pt x="278" y="111"/>
                  </a:lnTo>
                  <a:lnTo>
                    <a:pt x="282" y="122"/>
                  </a:lnTo>
                  <a:lnTo>
                    <a:pt x="282" y="133"/>
                  </a:lnTo>
                  <a:lnTo>
                    <a:pt x="282" y="144"/>
                  </a:lnTo>
                  <a:lnTo>
                    <a:pt x="282" y="155"/>
                  </a:lnTo>
                  <a:lnTo>
                    <a:pt x="282" y="165"/>
                  </a:lnTo>
                  <a:lnTo>
                    <a:pt x="278" y="176"/>
                  </a:lnTo>
                  <a:lnTo>
                    <a:pt x="270" y="187"/>
                  </a:lnTo>
                  <a:lnTo>
                    <a:pt x="260" y="191"/>
                  </a:lnTo>
                  <a:lnTo>
                    <a:pt x="249" y="194"/>
                  </a:lnTo>
                  <a:lnTo>
                    <a:pt x="238" y="198"/>
                  </a:lnTo>
                  <a:lnTo>
                    <a:pt x="227" y="201"/>
                  </a:lnTo>
                  <a:lnTo>
                    <a:pt x="216" y="201"/>
                  </a:lnTo>
                  <a:lnTo>
                    <a:pt x="206" y="201"/>
                  </a:lnTo>
                  <a:lnTo>
                    <a:pt x="195" y="198"/>
                  </a:lnTo>
                  <a:lnTo>
                    <a:pt x="188" y="187"/>
                  </a:lnTo>
                  <a:lnTo>
                    <a:pt x="177" y="176"/>
                  </a:lnTo>
                  <a:lnTo>
                    <a:pt x="173" y="165"/>
                  </a:lnTo>
                  <a:lnTo>
                    <a:pt x="173" y="155"/>
                  </a:lnTo>
                  <a:lnTo>
                    <a:pt x="173" y="144"/>
                  </a:lnTo>
                  <a:lnTo>
                    <a:pt x="184" y="133"/>
                  </a:lnTo>
                  <a:lnTo>
                    <a:pt x="195" y="126"/>
                  </a:lnTo>
                  <a:lnTo>
                    <a:pt x="195" y="115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84" y="90"/>
                  </a:lnTo>
                  <a:lnTo>
                    <a:pt x="177" y="79"/>
                  </a:lnTo>
                  <a:lnTo>
                    <a:pt x="166" y="68"/>
                  </a:lnTo>
                  <a:lnTo>
                    <a:pt x="155" y="68"/>
                  </a:lnTo>
                  <a:lnTo>
                    <a:pt x="155" y="79"/>
                  </a:lnTo>
                  <a:lnTo>
                    <a:pt x="152" y="90"/>
                  </a:lnTo>
                  <a:lnTo>
                    <a:pt x="148" y="104"/>
                  </a:lnTo>
                  <a:lnTo>
                    <a:pt x="144" y="115"/>
                  </a:lnTo>
                  <a:lnTo>
                    <a:pt x="133" y="122"/>
                  </a:lnTo>
                  <a:lnTo>
                    <a:pt x="122" y="122"/>
                  </a:lnTo>
                  <a:lnTo>
                    <a:pt x="111" y="122"/>
                  </a:lnTo>
                  <a:lnTo>
                    <a:pt x="101" y="119"/>
                  </a:lnTo>
                  <a:lnTo>
                    <a:pt x="90" y="111"/>
                  </a:lnTo>
                  <a:lnTo>
                    <a:pt x="79" y="104"/>
                  </a:lnTo>
                  <a:lnTo>
                    <a:pt x="68" y="97"/>
                  </a:lnTo>
                  <a:lnTo>
                    <a:pt x="57" y="97"/>
                  </a:lnTo>
                  <a:lnTo>
                    <a:pt x="47" y="108"/>
                  </a:lnTo>
                  <a:lnTo>
                    <a:pt x="43" y="119"/>
                  </a:lnTo>
                  <a:lnTo>
                    <a:pt x="39" y="129"/>
                  </a:lnTo>
                  <a:lnTo>
                    <a:pt x="39" y="140"/>
                  </a:lnTo>
                  <a:lnTo>
                    <a:pt x="39" y="151"/>
                  </a:lnTo>
                  <a:lnTo>
                    <a:pt x="39" y="162"/>
                  </a:lnTo>
                  <a:lnTo>
                    <a:pt x="39" y="173"/>
                  </a:lnTo>
                  <a:lnTo>
                    <a:pt x="39" y="183"/>
                  </a:lnTo>
                  <a:lnTo>
                    <a:pt x="43" y="194"/>
                  </a:lnTo>
                  <a:lnTo>
                    <a:pt x="54" y="198"/>
                  </a:lnTo>
                  <a:lnTo>
                    <a:pt x="65" y="198"/>
                  </a:lnTo>
                  <a:lnTo>
                    <a:pt x="75" y="198"/>
                  </a:lnTo>
                  <a:lnTo>
                    <a:pt x="86" y="191"/>
                  </a:lnTo>
                  <a:lnTo>
                    <a:pt x="97" y="183"/>
                  </a:lnTo>
                  <a:lnTo>
                    <a:pt x="108" y="191"/>
                  </a:lnTo>
                  <a:lnTo>
                    <a:pt x="111" y="201"/>
                  </a:lnTo>
                  <a:lnTo>
                    <a:pt x="113" y="20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Freeform 150"/>
            <p:cNvSpPr>
              <a:spLocks/>
            </p:cNvSpPr>
            <p:nvPr/>
          </p:nvSpPr>
          <p:spPr bwMode="auto">
            <a:xfrm>
              <a:off x="4609" y="1010"/>
              <a:ext cx="346" cy="335"/>
            </a:xfrm>
            <a:custGeom>
              <a:avLst/>
              <a:gdLst>
                <a:gd name="T0" fmla="*/ 27 w 281"/>
                <a:gd name="T1" fmla="*/ 245 h 272"/>
                <a:gd name="T2" fmla="*/ 55 w 281"/>
                <a:gd name="T3" fmla="*/ 288 h 272"/>
                <a:gd name="T4" fmla="*/ 100 w 281"/>
                <a:gd name="T5" fmla="*/ 291 h 272"/>
                <a:gd name="T6" fmla="*/ 69 w 281"/>
                <a:gd name="T7" fmla="*/ 271 h 272"/>
                <a:gd name="T8" fmla="*/ 48 w 281"/>
                <a:gd name="T9" fmla="*/ 240 h 272"/>
                <a:gd name="T10" fmla="*/ 32 w 281"/>
                <a:gd name="T11" fmla="*/ 193 h 272"/>
                <a:gd name="T12" fmla="*/ 42 w 281"/>
                <a:gd name="T13" fmla="*/ 140 h 272"/>
                <a:gd name="T14" fmla="*/ 69 w 281"/>
                <a:gd name="T15" fmla="*/ 94 h 272"/>
                <a:gd name="T16" fmla="*/ 113 w 281"/>
                <a:gd name="T17" fmla="*/ 106 h 272"/>
                <a:gd name="T18" fmla="*/ 144 w 281"/>
                <a:gd name="T19" fmla="*/ 110 h 272"/>
                <a:gd name="T20" fmla="*/ 158 w 281"/>
                <a:gd name="T21" fmla="*/ 90 h 272"/>
                <a:gd name="T22" fmla="*/ 198 w 281"/>
                <a:gd name="T23" fmla="*/ 74 h 272"/>
                <a:gd name="T24" fmla="*/ 240 w 281"/>
                <a:gd name="T25" fmla="*/ 106 h 272"/>
                <a:gd name="T26" fmla="*/ 264 w 281"/>
                <a:gd name="T27" fmla="*/ 159 h 272"/>
                <a:gd name="T28" fmla="*/ 277 w 281"/>
                <a:gd name="T29" fmla="*/ 197 h 272"/>
                <a:gd name="T30" fmla="*/ 303 w 281"/>
                <a:gd name="T31" fmla="*/ 193 h 272"/>
                <a:gd name="T32" fmla="*/ 318 w 281"/>
                <a:gd name="T33" fmla="*/ 160 h 272"/>
                <a:gd name="T34" fmla="*/ 286 w 281"/>
                <a:gd name="T35" fmla="*/ 123 h 272"/>
                <a:gd name="T36" fmla="*/ 238 w 281"/>
                <a:gd name="T37" fmla="*/ 110 h 272"/>
                <a:gd name="T38" fmla="*/ 195 w 281"/>
                <a:gd name="T39" fmla="*/ 73 h 272"/>
                <a:gd name="T40" fmla="*/ 161 w 281"/>
                <a:gd name="T41" fmla="*/ 38 h 272"/>
                <a:gd name="T42" fmla="*/ 123 w 281"/>
                <a:gd name="T43" fmla="*/ 53 h 272"/>
                <a:gd name="T44" fmla="*/ 79 w 281"/>
                <a:gd name="T45" fmla="*/ 41 h 272"/>
                <a:gd name="T46" fmla="*/ 52 w 281"/>
                <a:gd name="T47" fmla="*/ 73 h 272"/>
                <a:gd name="T48" fmla="*/ 41 w 281"/>
                <a:gd name="T49" fmla="*/ 127 h 272"/>
                <a:gd name="T50" fmla="*/ 28 w 281"/>
                <a:gd name="T51" fmla="*/ 180 h 272"/>
                <a:gd name="T52" fmla="*/ 2 w 281"/>
                <a:gd name="T53" fmla="*/ 216 h 272"/>
                <a:gd name="T54" fmla="*/ 21 w 281"/>
                <a:gd name="T55" fmla="*/ 175 h 272"/>
                <a:gd name="T56" fmla="*/ 28 w 281"/>
                <a:gd name="T57" fmla="*/ 129 h 272"/>
                <a:gd name="T58" fmla="*/ 31 w 281"/>
                <a:gd name="T59" fmla="*/ 81 h 272"/>
                <a:gd name="T60" fmla="*/ 52 w 281"/>
                <a:gd name="T61" fmla="*/ 32 h 272"/>
                <a:gd name="T62" fmla="*/ 100 w 281"/>
                <a:gd name="T63" fmla="*/ 6 h 272"/>
                <a:gd name="T64" fmla="*/ 148 w 281"/>
                <a:gd name="T65" fmla="*/ 0 h 272"/>
                <a:gd name="T66" fmla="*/ 198 w 281"/>
                <a:gd name="T67" fmla="*/ 5 h 272"/>
                <a:gd name="T68" fmla="*/ 228 w 281"/>
                <a:gd name="T69" fmla="*/ 48 h 272"/>
                <a:gd name="T70" fmla="*/ 240 w 281"/>
                <a:gd name="T71" fmla="*/ 92 h 272"/>
                <a:gd name="T72" fmla="*/ 291 w 281"/>
                <a:gd name="T73" fmla="*/ 101 h 272"/>
                <a:gd name="T74" fmla="*/ 336 w 281"/>
                <a:gd name="T75" fmla="*/ 138 h 272"/>
                <a:gd name="T76" fmla="*/ 345 w 281"/>
                <a:gd name="T77" fmla="*/ 187 h 272"/>
                <a:gd name="T78" fmla="*/ 330 w 281"/>
                <a:gd name="T79" fmla="*/ 233 h 272"/>
                <a:gd name="T80" fmla="*/ 283 w 281"/>
                <a:gd name="T81" fmla="*/ 245 h 272"/>
                <a:gd name="T82" fmla="*/ 233 w 281"/>
                <a:gd name="T83" fmla="*/ 241 h 272"/>
                <a:gd name="T84" fmla="*/ 211 w 281"/>
                <a:gd name="T85" fmla="*/ 193 h 272"/>
                <a:gd name="T86" fmla="*/ 238 w 281"/>
                <a:gd name="T87" fmla="*/ 153 h 272"/>
                <a:gd name="T88" fmla="*/ 227 w 281"/>
                <a:gd name="T89" fmla="*/ 113 h 272"/>
                <a:gd name="T90" fmla="*/ 188 w 281"/>
                <a:gd name="T91" fmla="*/ 99 h 272"/>
                <a:gd name="T92" fmla="*/ 179 w 281"/>
                <a:gd name="T93" fmla="*/ 144 h 272"/>
                <a:gd name="T94" fmla="*/ 132 w 281"/>
                <a:gd name="T95" fmla="*/ 153 h 272"/>
                <a:gd name="T96" fmla="*/ 84 w 281"/>
                <a:gd name="T97" fmla="*/ 123 h 272"/>
                <a:gd name="T98" fmla="*/ 53 w 281"/>
                <a:gd name="T99" fmla="*/ 155 h 272"/>
                <a:gd name="T100" fmla="*/ 48 w 281"/>
                <a:gd name="T101" fmla="*/ 204 h 272"/>
                <a:gd name="T102" fmla="*/ 68 w 281"/>
                <a:gd name="T103" fmla="*/ 246 h 272"/>
                <a:gd name="T104" fmla="*/ 115 w 281"/>
                <a:gd name="T105" fmla="*/ 233 h 272"/>
                <a:gd name="T106" fmla="*/ 148 w 281"/>
                <a:gd name="T107" fmla="*/ 270 h 272"/>
                <a:gd name="T108" fmla="*/ 145 w 281"/>
                <a:gd name="T109" fmla="*/ 318 h 272"/>
                <a:gd name="T110" fmla="*/ 99 w 281"/>
                <a:gd name="T111" fmla="*/ 334 h 272"/>
                <a:gd name="T112" fmla="*/ 52 w 281"/>
                <a:gd name="T113" fmla="*/ 324 h 272"/>
                <a:gd name="T114" fmla="*/ 17 w 281"/>
                <a:gd name="T115" fmla="*/ 280 h 272"/>
                <a:gd name="T116" fmla="*/ 2 w 281"/>
                <a:gd name="T117" fmla="*/ 232 h 272"/>
                <a:gd name="T118" fmla="*/ 5 w 281"/>
                <a:gd name="T119" fmla="*/ 229 h 2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1"/>
                <a:gd name="T181" fmla="*/ 0 h 272"/>
                <a:gd name="T182" fmla="*/ 281 w 281"/>
                <a:gd name="T183" fmla="*/ 272 h 2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1" h="272">
                  <a:moveTo>
                    <a:pt x="2" y="174"/>
                  </a:moveTo>
                  <a:lnTo>
                    <a:pt x="6" y="175"/>
                  </a:lnTo>
                  <a:lnTo>
                    <a:pt x="9" y="174"/>
                  </a:lnTo>
                  <a:lnTo>
                    <a:pt x="13" y="174"/>
                  </a:lnTo>
                  <a:lnTo>
                    <a:pt x="16" y="178"/>
                  </a:lnTo>
                  <a:lnTo>
                    <a:pt x="17" y="181"/>
                  </a:lnTo>
                  <a:lnTo>
                    <a:pt x="17" y="185"/>
                  </a:lnTo>
                  <a:lnTo>
                    <a:pt x="17" y="188"/>
                  </a:lnTo>
                  <a:lnTo>
                    <a:pt x="17" y="191"/>
                  </a:lnTo>
                  <a:lnTo>
                    <a:pt x="20" y="193"/>
                  </a:lnTo>
                  <a:lnTo>
                    <a:pt x="22" y="196"/>
                  </a:lnTo>
                  <a:lnTo>
                    <a:pt x="22" y="199"/>
                  </a:lnTo>
                  <a:lnTo>
                    <a:pt x="22" y="202"/>
                  </a:lnTo>
                  <a:lnTo>
                    <a:pt x="22" y="206"/>
                  </a:lnTo>
                  <a:lnTo>
                    <a:pt x="23" y="209"/>
                  </a:lnTo>
                  <a:lnTo>
                    <a:pt x="26" y="212"/>
                  </a:lnTo>
                  <a:lnTo>
                    <a:pt x="29" y="215"/>
                  </a:lnTo>
                  <a:lnTo>
                    <a:pt x="29" y="218"/>
                  </a:lnTo>
                  <a:lnTo>
                    <a:pt x="31" y="222"/>
                  </a:lnTo>
                  <a:lnTo>
                    <a:pt x="31" y="226"/>
                  </a:lnTo>
                  <a:lnTo>
                    <a:pt x="35" y="228"/>
                  </a:lnTo>
                  <a:lnTo>
                    <a:pt x="40" y="228"/>
                  </a:lnTo>
                  <a:lnTo>
                    <a:pt x="44" y="231"/>
                  </a:lnTo>
                  <a:lnTo>
                    <a:pt x="45" y="234"/>
                  </a:lnTo>
                  <a:lnTo>
                    <a:pt x="46" y="237"/>
                  </a:lnTo>
                  <a:lnTo>
                    <a:pt x="49" y="238"/>
                  </a:lnTo>
                  <a:lnTo>
                    <a:pt x="52" y="238"/>
                  </a:lnTo>
                  <a:lnTo>
                    <a:pt x="56" y="238"/>
                  </a:lnTo>
                  <a:lnTo>
                    <a:pt x="60" y="239"/>
                  </a:lnTo>
                  <a:lnTo>
                    <a:pt x="61" y="236"/>
                  </a:lnTo>
                  <a:lnTo>
                    <a:pt x="65" y="236"/>
                  </a:lnTo>
                  <a:lnTo>
                    <a:pt x="69" y="239"/>
                  </a:lnTo>
                  <a:lnTo>
                    <a:pt x="72" y="240"/>
                  </a:lnTo>
                  <a:lnTo>
                    <a:pt x="75" y="240"/>
                  </a:lnTo>
                  <a:lnTo>
                    <a:pt x="80" y="239"/>
                  </a:lnTo>
                  <a:lnTo>
                    <a:pt x="81" y="236"/>
                  </a:lnTo>
                  <a:lnTo>
                    <a:pt x="82" y="232"/>
                  </a:lnTo>
                  <a:lnTo>
                    <a:pt x="82" y="228"/>
                  </a:lnTo>
                  <a:lnTo>
                    <a:pt x="82" y="225"/>
                  </a:lnTo>
                  <a:lnTo>
                    <a:pt x="80" y="221"/>
                  </a:lnTo>
                  <a:lnTo>
                    <a:pt x="76" y="219"/>
                  </a:lnTo>
                  <a:lnTo>
                    <a:pt x="73" y="218"/>
                  </a:lnTo>
                  <a:lnTo>
                    <a:pt x="72" y="215"/>
                  </a:lnTo>
                  <a:lnTo>
                    <a:pt x="69" y="215"/>
                  </a:lnTo>
                  <a:lnTo>
                    <a:pt x="66" y="218"/>
                  </a:lnTo>
                  <a:lnTo>
                    <a:pt x="63" y="219"/>
                  </a:lnTo>
                  <a:lnTo>
                    <a:pt x="60" y="220"/>
                  </a:lnTo>
                  <a:lnTo>
                    <a:pt x="56" y="220"/>
                  </a:lnTo>
                  <a:lnTo>
                    <a:pt x="55" y="217"/>
                  </a:lnTo>
                  <a:lnTo>
                    <a:pt x="55" y="214"/>
                  </a:lnTo>
                  <a:lnTo>
                    <a:pt x="52" y="212"/>
                  </a:lnTo>
                  <a:lnTo>
                    <a:pt x="49" y="212"/>
                  </a:lnTo>
                  <a:lnTo>
                    <a:pt x="46" y="212"/>
                  </a:lnTo>
                  <a:lnTo>
                    <a:pt x="42" y="212"/>
                  </a:lnTo>
                  <a:lnTo>
                    <a:pt x="39" y="212"/>
                  </a:lnTo>
                  <a:lnTo>
                    <a:pt x="37" y="208"/>
                  </a:lnTo>
                  <a:lnTo>
                    <a:pt x="37" y="205"/>
                  </a:lnTo>
                  <a:lnTo>
                    <a:pt x="38" y="201"/>
                  </a:lnTo>
                  <a:lnTo>
                    <a:pt x="39" y="198"/>
                  </a:lnTo>
                  <a:lnTo>
                    <a:pt x="39" y="195"/>
                  </a:lnTo>
                  <a:lnTo>
                    <a:pt x="38" y="192"/>
                  </a:lnTo>
                  <a:lnTo>
                    <a:pt x="37" y="189"/>
                  </a:lnTo>
                  <a:lnTo>
                    <a:pt x="37" y="186"/>
                  </a:lnTo>
                  <a:lnTo>
                    <a:pt x="33" y="183"/>
                  </a:lnTo>
                  <a:lnTo>
                    <a:pt x="30" y="180"/>
                  </a:lnTo>
                  <a:lnTo>
                    <a:pt x="29" y="177"/>
                  </a:lnTo>
                  <a:lnTo>
                    <a:pt x="26" y="174"/>
                  </a:lnTo>
                  <a:lnTo>
                    <a:pt x="26" y="171"/>
                  </a:lnTo>
                  <a:lnTo>
                    <a:pt x="26" y="167"/>
                  </a:lnTo>
                  <a:lnTo>
                    <a:pt x="26" y="164"/>
                  </a:lnTo>
                  <a:lnTo>
                    <a:pt x="26" y="160"/>
                  </a:lnTo>
                  <a:lnTo>
                    <a:pt x="26" y="157"/>
                  </a:lnTo>
                  <a:lnTo>
                    <a:pt x="27" y="154"/>
                  </a:lnTo>
                  <a:lnTo>
                    <a:pt x="27" y="151"/>
                  </a:lnTo>
                  <a:lnTo>
                    <a:pt x="27" y="148"/>
                  </a:lnTo>
                  <a:lnTo>
                    <a:pt x="27" y="145"/>
                  </a:lnTo>
                  <a:lnTo>
                    <a:pt x="27" y="139"/>
                  </a:lnTo>
                  <a:lnTo>
                    <a:pt x="28" y="136"/>
                  </a:lnTo>
                  <a:lnTo>
                    <a:pt x="28" y="133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33" y="123"/>
                  </a:lnTo>
                  <a:lnTo>
                    <a:pt x="33" y="118"/>
                  </a:lnTo>
                  <a:lnTo>
                    <a:pt x="34" y="114"/>
                  </a:lnTo>
                  <a:lnTo>
                    <a:pt x="35" y="110"/>
                  </a:lnTo>
                  <a:lnTo>
                    <a:pt x="35" y="107"/>
                  </a:lnTo>
                  <a:lnTo>
                    <a:pt x="37" y="104"/>
                  </a:lnTo>
                  <a:lnTo>
                    <a:pt x="38" y="101"/>
                  </a:lnTo>
                  <a:lnTo>
                    <a:pt x="39" y="97"/>
                  </a:lnTo>
                  <a:lnTo>
                    <a:pt x="41" y="93"/>
                  </a:lnTo>
                  <a:lnTo>
                    <a:pt x="44" y="92"/>
                  </a:lnTo>
                  <a:lnTo>
                    <a:pt x="46" y="89"/>
                  </a:lnTo>
                  <a:lnTo>
                    <a:pt x="48" y="86"/>
                  </a:lnTo>
                  <a:lnTo>
                    <a:pt x="50" y="83"/>
                  </a:lnTo>
                  <a:lnTo>
                    <a:pt x="52" y="79"/>
                  </a:lnTo>
                  <a:lnTo>
                    <a:pt x="56" y="76"/>
                  </a:lnTo>
                  <a:lnTo>
                    <a:pt x="60" y="76"/>
                  </a:lnTo>
                  <a:lnTo>
                    <a:pt x="63" y="76"/>
                  </a:lnTo>
                  <a:lnTo>
                    <a:pt x="67" y="72"/>
                  </a:lnTo>
                  <a:lnTo>
                    <a:pt x="71" y="71"/>
                  </a:lnTo>
                  <a:lnTo>
                    <a:pt x="74" y="72"/>
                  </a:lnTo>
                  <a:lnTo>
                    <a:pt x="78" y="75"/>
                  </a:lnTo>
                  <a:lnTo>
                    <a:pt x="79" y="79"/>
                  </a:lnTo>
                  <a:lnTo>
                    <a:pt x="80" y="82"/>
                  </a:lnTo>
                  <a:lnTo>
                    <a:pt x="84" y="84"/>
                  </a:lnTo>
                  <a:lnTo>
                    <a:pt x="87" y="83"/>
                  </a:lnTo>
                  <a:lnTo>
                    <a:pt x="90" y="83"/>
                  </a:lnTo>
                  <a:lnTo>
                    <a:pt x="92" y="86"/>
                  </a:lnTo>
                  <a:lnTo>
                    <a:pt x="92" y="89"/>
                  </a:lnTo>
                  <a:lnTo>
                    <a:pt x="94" y="93"/>
                  </a:lnTo>
                  <a:lnTo>
                    <a:pt x="97" y="95"/>
                  </a:lnTo>
                  <a:lnTo>
                    <a:pt x="101" y="91"/>
                  </a:lnTo>
                  <a:lnTo>
                    <a:pt x="101" y="88"/>
                  </a:lnTo>
                  <a:lnTo>
                    <a:pt x="101" y="85"/>
                  </a:lnTo>
                  <a:lnTo>
                    <a:pt x="104" y="83"/>
                  </a:lnTo>
                  <a:lnTo>
                    <a:pt x="107" y="82"/>
                  </a:lnTo>
                  <a:lnTo>
                    <a:pt x="110" y="82"/>
                  </a:lnTo>
                  <a:lnTo>
                    <a:pt x="113" y="83"/>
                  </a:lnTo>
                  <a:lnTo>
                    <a:pt x="115" y="86"/>
                  </a:lnTo>
                  <a:lnTo>
                    <a:pt x="117" y="89"/>
                  </a:lnTo>
                  <a:lnTo>
                    <a:pt x="118" y="92"/>
                  </a:lnTo>
                  <a:lnTo>
                    <a:pt x="122" y="95"/>
                  </a:lnTo>
                  <a:lnTo>
                    <a:pt x="125" y="95"/>
                  </a:lnTo>
                  <a:lnTo>
                    <a:pt x="126" y="92"/>
                  </a:lnTo>
                  <a:lnTo>
                    <a:pt x="126" y="89"/>
                  </a:lnTo>
                  <a:lnTo>
                    <a:pt x="125" y="86"/>
                  </a:lnTo>
                  <a:lnTo>
                    <a:pt x="122" y="84"/>
                  </a:lnTo>
                  <a:lnTo>
                    <a:pt x="120" y="81"/>
                  </a:lnTo>
                  <a:lnTo>
                    <a:pt x="118" y="77"/>
                  </a:lnTo>
                  <a:lnTo>
                    <a:pt x="122" y="75"/>
                  </a:lnTo>
                  <a:lnTo>
                    <a:pt x="125" y="74"/>
                  </a:lnTo>
                  <a:lnTo>
                    <a:pt x="128" y="73"/>
                  </a:lnTo>
                  <a:lnTo>
                    <a:pt x="128" y="70"/>
                  </a:lnTo>
                  <a:lnTo>
                    <a:pt x="129" y="67"/>
                  </a:lnTo>
                  <a:lnTo>
                    <a:pt x="132" y="65"/>
                  </a:lnTo>
                  <a:lnTo>
                    <a:pt x="135" y="65"/>
                  </a:lnTo>
                  <a:lnTo>
                    <a:pt x="138" y="65"/>
                  </a:lnTo>
                  <a:lnTo>
                    <a:pt x="142" y="65"/>
                  </a:lnTo>
                  <a:lnTo>
                    <a:pt x="145" y="65"/>
                  </a:lnTo>
                  <a:lnTo>
                    <a:pt x="148" y="64"/>
                  </a:lnTo>
                  <a:lnTo>
                    <a:pt x="151" y="64"/>
                  </a:lnTo>
                  <a:lnTo>
                    <a:pt x="154" y="64"/>
                  </a:lnTo>
                  <a:lnTo>
                    <a:pt x="157" y="61"/>
                  </a:lnTo>
                  <a:lnTo>
                    <a:pt x="161" y="60"/>
                  </a:lnTo>
                  <a:lnTo>
                    <a:pt x="164" y="60"/>
                  </a:lnTo>
                  <a:lnTo>
                    <a:pt x="167" y="60"/>
                  </a:lnTo>
                  <a:lnTo>
                    <a:pt x="168" y="63"/>
                  </a:lnTo>
                  <a:lnTo>
                    <a:pt x="170" y="67"/>
                  </a:lnTo>
                  <a:lnTo>
                    <a:pt x="173" y="69"/>
                  </a:lnTo>
                  <a:lnTo>
                    <a:pt x="176" y="71"/>
                  </a:lnTo>
                  <a:lnTo>
                    <a:pt x="178" y="74"/>
                  </a:lnTo>
                  <a:lnTo>
                    <a:pt x="180" y="77"/>
                  </a:lnTo>
                  <a:lnTo>
                    <a:pt x="185" y="77"/>
                  </a:lnTo>
                  <a:lnTo>
                    <a:pt x="188" y="80"/>
                  </a:lnTo>
                  <a:lnTo>
                    <a:pt x="192" y="84"/>
                  </a:lnTo>
                  <a:lnTo>
                    <a:pt x="195" y="86"/>
                  </a:lnTo>
                  <a:lnTo>
                    <a:pt x="197" y="89"/>
                  </a:lnTo>
                  <a:lnTo>
                    <a:pt x="197" y="92"/>
                  </a:lnTo>
                  <a:lnTo>
                    <a:pt x="199" y="95"/>
                  </a:lnTo>
                  <a:lnTo>
                    <a:pt x="201" y="101"/>
                  </a:lnTo>
                  <a:lnTo>
                    <a:pt x="204" y="104"/>
                  </a:lnTo>
                  <a:lnTo>
                    <a:pt x="205" y="108"/>
                  </a:lnTo>
                  <a:lnTo>
                    <a:pt x="206" y="111"/>
                  </a:lnTo>
                  <a:lnTo>
                    <a:pt x="207" y="114"/>
                  </a:lnTo>
                  <a:lnTo>
                    <a:pt x="208" y="118"/>
                  </a:lnTo>
                  <a:lnTo>
                    <a:pt x="211" y="123"/>
                  </a:lnTo>
                  <a:lnTo>
                    <a:pt x="213" y="126"/>
                  </a:lnTo>
                  <a:lnTo>
                    <a:pt x="214" y="129"/>
                  </a:lnTo>
                  <a:lnTo>
                    <a:pt x="215" y="132"/>
                  </a:lnTo>
                  <a:lnTo>
                    <a:pt x="215" y="137"/>
                  </a:lnTo>
                  <a:lnTo>
                    <a:pt x="214" y="143"/>
                  </a:lnTo>
                  <a:lnTo>
                    <a:pt x="213" y="146"/>
                  </a:lnTo>
                  <a:lnTo>
                    <a:pt x="211" y="149"/>
                  </a:lnTo>
                  <a:lnTo>
                    <a:pt x="210" y="152"/>
                  </a:lnTo>
                  <a:lnTo>
                    <a:pt x="210" y="156"/>
                  </a:lnTo>
                  <a:lnTo>
                    <a:pt x="212" y="159"/>
                  </a:lnTo>
                  <a:lnTo>
                    <a:pt x="216" y="158"/>
                  </a:lnTo>
                  <a:lnTo>
                    <a:pt x="218" y="155"/>
                  </a:lnTo>
                  <a:lnTo>
                    <a:pt x="223" y="156"/>
                  </a:lnTo>
                  <a:lnTo>
                    <a:pt x="225" y="160"/>
                  </a:lnTo>
                  <a:lnTo>
                    <a:pt x="227" y="164"/>
                  </a:lnTo>
                  <a:lnTo>
                    <a:pt x="227" y="167"/>
                  </a:lnTo>
                  <a:lnTo>
                    <a:pt x="227" y="170"/>
                  </a:lnTo>
                  <a:lnTo>
                    <a:pt x="227" y="173"/>
                  </a:lnTo>
                  <a:lnTo>
                    <a:pt x="231" y="176"/>
                  </a:lnTo>
                  <a:lnTo>
                    <a:pt x="235" y="175"/>
                  </a:lnTo>
                  <a:lnTo>
                    <a:pt x="238" y="173"/>
                  </a:lnTo>
                  <a:lnTo>
                    <a:pt x="240" y="170"/>
                  </a:lnTo>
                  <a:lnTo>
                    <a:pt x="244" y="167"/>
                  </a:lnTo>
                  <a:lnTo>
                    <a:pt x="245" y="164"/>
                  </a:lnTo>
                  <a:lnTo>
                    <a:pt x="246" y="160"/>
                  </a:lnTo>
                  <a:lnTo>
                    <a:pt x="246" y="157"/>
                  </a:lnTo>
                  <a:lnTo>
                    <a:pt x="244" y="153"/>
                  </a:lnTo>
                  <a:lnTo>
                    <a:pt x="244" y="150"/>
                  </a:lnTo>
                  <a:lnTo>
                    <a:pt x="248" y="149"/>
                  </a:lnTo>
                  <a:lnTo>
                    <a:pt x="251" y="149"/>
                  </a:lnTo>
                  <a:lnTo>
                    <a:pt x="255" y="149"/>
                  </a:lnTo>
                  <a:lnTo>
                    <a:pt x="258" y="149"/>
                  </a:lnTo>
                  <a:lnTo>
                    <a:pt x="260" y="146"/>
                  </a:lnTo>
                  <a:lnTo>
                    <a:pt x="261" y="143"/>
                  </a:lnTo>
                  <a:lnTo>
                    <a:pt x="261" y="139"/>
                  </a:lnTo>
                  <a:lnTo>
                    <a:pt x="261" y="136"/>
                  </a:lnTo>
                  <a:lnTo>
                    <a:pt x="261" y="133"/>
                  </a:lnTo>
                  <a:lnTo>
                    <a:pt x="258" y="130"/>
                  </a:lnTo>
                  <a:lnTo>
                    <a:pt x="256" y="127"/>
                  </a:lnTo>
                  <a:lnTo>
                    <a:pt x="253" y="127"/>
                  </a:lnTo>
                  <a:lnTo>
                    <a:pt x="250" y="125"/>
                  </a:lnTo>
                  <a:lnTo>
                    <a:pt x="247" y="125"/>
                  </a:lnTo>
                  <a:lnTo>
                    <a:pt x="242" y="123"/>
                  </a:lnTo>
                  <a:lnTo>
                    <a:pt x="240" y="119"/>
                  </a:lnTo>
                  <a:lnTo>
                    <a:pt x="239" y="116"/>
                  </a:lnTo>
                  <a:lnTo>
                    <a:pt x="239" y="113"/>
                  </a:lnTo>
                  <a:lnTo>
                    <a:pt x="239" y="110"/>
                  </a:lnTo>
                  <a:lnTo>
                    <a:pt x="237" y="107"/>
                  </a:lnTo>
                  <a:lnTo>
                    <a:pt x="234" y="103"/>
                  </a:lnTo>
                  <a:lnTo>
                    <a:pt x="232" y="100"/>
                  </a:lnTo>
                  <a:lnTo>
                    <a:pt x="230" y="95"/>
                  </a:lnTo>
                  <a:lnTo>
                    <a:pt x="227" y="93"/>
                  </a:lnTo>
                  <a:lnTo>
                    <a:pt x="224" y="92"/>
                  </a:lnTo>
                  <a:lnTo>
                    <a:pt x="220" y="91"/>
                  </a:lnTo>
                  <a:lnTo>
                    <a:pt x="217" y="91"/>
                  </a:lnTo>
                  <a:lnTo>
                    <a:pt x="216" y="94"/>
                  </a:lnTo>
                  <a:lnTo>
                    <a:pt x="213" y="97"/>
                  </a:lnTo>
                  <a:lnTo>
                    <a:pt x="207" y="97"/>
                  </a:lnTo>
                  <a:lnTo>
                    <a:pt x="203" y="96"/>
                  </a:lnTo>
                  <a:lnTo>
                    <a:pt x="199" y="93"/>
                  </a:lnTo>
                  <a:lnTo>
                    <a:pt x="196" y="90"/>
                  </a:lnTo>
                  <a:lnTo>
                    <a:pt x="193" y="89"/>
                  </a:lnTo>
                  <a:lnTo>
                    <a:pt x="190" y="88"/>
                  </a:lnTo>
                  <a:lnTo>
                    <a:pt x="187" y="87"/>
                  </a:lnTo>
                  <a:lnTo>
                    <a:pt x="184" y="85"/>
                  </a:lnTo>
                  <a:lnTo>
                    <a:pt x="180" y="83"/>
                  </a:lnTo>
                  <a:lnTo>
                    <a:pt x="177" y="80"/>
                  </a:lnTo>
                  <a:lnTo>
                    <a:pt x="176" y="76"/>
                  </a:lnTo>
                  <a:lnTo>
                    <a:pt x="173" y="73"/>
                  </a:lnTo>
                  <a:lnTo>
                    <a:pt x="171" y="70"/>
                  </a:lnTo>
                  <a:lnTo>
                    <a:pt x="168" y="67"/>
                  </a:lnTo>
                  <a:lnTo>
                    <a:pt x="166" y="64"/>
                  </a:lnTo>
                  <a:lnTo>
                    <a:pt x="163" y="61"/>
                  </a:lnTo>
                  <a:lnTo>
                    <a:pt x="158" y="59"/>
                  </a:lnTo>
                  <a:lnTo>
                    <a:pt x="157" y="55"/>
                  </a:lnTo>
                  <a:lnTo>
                    <a:pt x="157" y="51"/>
                  </a:lnTo>
                  <a:lnTo>
                    <a:pt x="157" y="48"/>
                  </a:lnTo>
                  <a:lnTo>
                    <a:pt x="156" y="45"/>
                  </a:lnTo>
                  <a:lnTo>
                    <a:pt x="154" y="42"/>
                  </a:lnTo>
                  <a:lnTo>
                    <a:pt x="151" y="40"/>
                  </a:lnTo>
                  <a:lnTo>
                    <a:pt x="148" y="39"/>
                  </a:lnTo>
                  <a:lnTo>
                    <a:pt x="145" y="40"/>
                  </a:lnTo>
                  <a:lnTo>
                    <a:pt x="142" y="41"/>
                  </a:lnTo>
                  <a:lnTo>
                    <a:pt x="138" y="41"/>
                  </a:lnTo>
                  <a:lnTo>
                    <a:pt x="135" y="35"/>
                  </a:lnTo>
                  <a:lnTo>
                    <a:pt x="131" y="31"/>
                  </a:lnTo>
                  <a:lnTo>
                    <a:pt x="127" y="29"/>
                  </a:lnTo>
                  <a:lnTo>
                    <a:pt x="124" y="29"/>
                  </a:lnTo>
                  <a:lnTo>
                    <a:pt x="121" y="28"/>
                  </a:lnTo>
                  <a:lnTo>
                    <a:pt x="116" y="28"/>
                  </a:lnTo>
                  <a:lnTo>
                    <a:pt x="113" y="28"/>
                  </a:lnTo>
                  <a:lnTo>
                    <a:pt x="110" y="29"/>
                  </a:lnTo>
                  <a:lnTo>
                    <a:pt x="108" y="32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7" y="42"/>
                  </a:lnTo>
                  <a:lnTo>
                    <a:pt x="103" y="43"/>
                  </a:lnTo>
                  <a:lnTo>
                    <a:pt x="100" y="43"/>
                  </a:lnTo>
                  <a:lnTo>
                    <a:pt x="96" y="43"/>
                  </a:lnTo>
                  <a:lnTo>
                    <a:pt x="93" y="39"/>
                  </a:lnTo>
                  <a:lnTo>
                    <a:pt x="91" y="35"/>
                  </a:lnTo>
                  <a:lnTo>
                    <a:pt x="89" y="31"/>
                  </a:lnTo>
                  <a:lnTo>
                    <a:pt x="86" y="28"/>
                  </a:lnTo>
                  <a:lnTo>
                    <a:pt x="83" y="26"/>
                  </a:lnTo>
                  <a:lnTo>
                    <a:pt x="80" y="26"/>
                  </a:lnTo>
                  <a:lnTo>
                    <a:pt x="76" y="26"/>
                  </a:lnTo>
                  <a:lnTo>
                    <a:pt x="72" y="26"/>
                  </a:lnTo>
                  <a:lnTo>
                    <a:pt x="69" y="27"/>
                  </a:lnTo>
                  <a:lnTo>
                    <a:pt x="66" y="30"/>
                  </a:lnTo>
                  <a:lnTo>
                    <a:pt x="64" y="33"/>
                  </a:lnTo>
                  <a:lnTo>
                    <a:pt x="62" y="37"/>
                  </a:lnTo>
                  <a:lnTo>
                    <a:pt x="62" y="40"/>
                  </a:lnTo>
                  <a:lnTo>
                    <a:pt x="63" y="43"/>
                  </a:lnTo>
                  <a:lnTo>
                    <a:pt x="64" y="46"/>
                  </a:lnTo>
                  <a:lnTo>
                    <a:pt x="61" y="49"/>
                  </a:lnTo>
                  <a:lnTo>
                    <a:pt x="56" y="50"/>
                  </a:lnTo>
                  <a:lnTo>
                    <a:pt x="52" y="50"/>
                  </a:lnTo>
                  <a:lnTo>
                    <a:pt x="49" y="50"/>
                  </a:lnTo>
                  <a:lnTo>
                    <a:pt x="46" y="50"/>
                  </a:lnTo>
                  <a:lnTo>
                    <a:pt x="43" y="51"/>
                  </a:lnTo>
                  <a:lnTo>
                    <a:pt x="42" y="54"/>
                  </a:lnTo>
                  <a:lnTo>
                    <a:pt x="42" y="59"/>
                  </a:lnTo>
                  <a:lnTo>
                    <a:pt x="42" y="63"/>
                  </a:lnTo>
                  <a:lnTo>
                    <a:pt x="42" y="67"/>
                  </a:lnTo>
                  <a:lnTo>
                    <a:pt x="42" y="70"/>
                  </a:lnTo>
                  <a:lnTo>
                    <a:pt x="40" y="73"/>
                  </a:lnTo>
                  <a:lnTo>
                    <a:pt x="39" y="79"/>
                  </a:lnTo>
                  <a:lnTo>
                    <a:pt x="39" y="82"/>
                  </a:lnTo>
                  <a:lnTo>
                    <a:pt x="38" y="85"/>
                  </a:lnTo>
                  <a:lnTo>
                    <a:pt x="37" y="89"/>
                  </a:lnTo>
                  <a:lnTo>
                    <a:pt x="35" y="93"/>
                  </a:lnTo>
                  <a:lnTo>
                    <a:pt x="35" y="96"/>
                  </a:lnTo>
                  <a:lnTo>
                    <a:pt x="34" y="100"/>
                  </a:lnTo>
                  <a:lnTo>
                    <a:pt x="33" y="103"/>
                  </a:lnTo>
                  <a:lnTo>
                    <a:pt x="32" y="107"/>
                  </a:lnTo>
                  <a:lnTo>
                    <a:pt x="32" y="113"/>
                  </a:lnTo>
                  <a:lnTo>
                    <a:pt x="32" y="116"/>
                  </a:lnTo>
                  <a:lnTo>
                    <a:pt x="32" y="119"/>
                  </a:lnTo>
                  <a:lnTo>
                    <a:pt x="32" y="123"/>
                  </a:lnTo>
                  <a:lnTo>
                    <a:pt x="31" y="126"/>
                  </a:lnTo>
                  <a:lnTo>
                    <a:pt x="29" y="130"/>
                  </a:lnTo>
                  <a:lnTo>
                    <a:pt x="28" y="133"/>
                  </a:lnTo>
                  <a:lnTo>
                    <a:pt x="27" y="136"/>
                  </a:lnTo>
                  <a:lnTo>
                    <a:pt x="25" y="139"/>
                  </a:lnTo>
                  <a:lnTo>
                    <a:pt x="24" y="143"/>
                  </a:lnTo>
                  <a:lnTo>
                    <a:pt x="23" y="146"/>
                  </a:lnTo>
                  <a:lnTo>
                    <a:pt x="23" y="149"/>
                  </a:lnTo>
                  <a:lnTo>
                    <a:pt x="23" y="152"/>
                  </a:lnTo>
                  <a:lnTo>
                    <a:pt x="23" y="155"/>
                  </a:lnTo>
                  <a:lnTo>
                    <a:pt x="20" y="157"/>
                  </a:lnTo>
                  <a:lnTo>
                    <a:pt x="17" y="159"/>
                  </a:lnTo>
                  <a:lnTo>
                    <a:pt x="14" y="163"/>
                  </a:lnTo>
                  <a:lnTo>
                    <a:pt x="13" y="166"/>
                  </a:lnTo>
                  <a:lnTo>
                    <a:pt x="12" y="169"/>
                  </a:lnTo>
                  <a:lnTo>
                    <a:pt x="9" y="170"/>
                  </a:lnTo>
                  <a:lnTo>
                    <a:pt x="6" y="172"/>
                  </a:lnTo>
                  <a:lnTo>
                    <a:pt x="5" y="175"/>
                  </a:lnTo>
                  <a:lnTo>
                    <a:pt x="2" y="175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0" y="166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6"/>
                  </a:lnTo>
                  <a:lnTo>
                    <a:pt x="3" y="153"/>
                  </a:lnTo>
                  <a:lnTo>
                    <a:pt x="5" y="150"/>
                  </a:lnTo>
                  <a:lnTo>
                    <a:pt x="8" y="148"/>
                  </a:lnTo>
                  <a:lnTo>
                    <a:pt x="11" y="148"/>
                  </a:lnTo>
                  <a:lnTo>
                    <a:pt x="14" y="146"/>
                  </a:lnTo>
                  <a:lnTo>
                    <a:pt x="17" y="142"/>
                  </a:lnTo>
                  <a:lnTo>
                    <a:pt x="20" y="139"/>
                  </a:lnTo>
                  <a:lnTo>
                    <a:pt x="21" y="136"/>
                  </a:lnTo>
                  <a:lnTo>
                    <a:pt x="22" y="133"/>
                  </a:lnTo>
                  <a:lnTo>
                    <a:pt x="23" y="130"/>
                  </a:lnTo>
                  <a:lnTo>
                    <a:pt x="23" y="127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3" y="117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08"/>
                  </a:lnTo>
                  <a:lnTo>
                    <a:pt x="23" y="105"/>
                  </a:lnTo>
                  <a:lnTo>
                    <a:pt x="23" y="102"/>
                  </a:lnTo>
                  <a:lnTo>
                    <a:pt x="23" y="98"/>
                  </a:lnTo>
                  <a:lnTo>
                    <a:pt x="23" y="95"/>
                  </a:lnTo>
                  <a:lnTo>
                    <a:pt x="23" y="92"/>
                  </a:lnTo>
                  <a:lnTo>
                    <a:pt x="23" y="89"/>
                  </a:lnTo>
                  <a:lnTo>
                    <a:pt x="23" y="86"/>
                  </a:lnTo>
                  <a:lnTo>
                    <a:pt x="23" y="83"/>
                  </a:lnTo>
                  <a:lnTo>
                    <a:pt x="23" y="80"/>
                  </a:lnTo>
                  <a:lnTo>
                    <a:pt x="23" y="76"/>
                  </a:lnTo>
                  <a:lnTo>
                    <a:pt x="24" y="72"/>
                  </a:lnTo>
                  <a:lnTo>
                    <a:pt x="25" y="69"/>
                  </a:lnTo>
                  <a:lnTo>
                    <a:pt x="25" y="66"/>
                  </a:lnTo>
                  <a:lnTo>
                    <a:pt x="26" y="63"/>
                  </a:lnTo>
                  <a:lnTo>
                    <a:pt x="27" y="60"/>
                  </a:lnTo>
                  <a:lnTo>
                    <a:pt x="28" y="56"/>
                  </a:lnTo>
                  <a:lnTo>
                    <a:pt x="30" y="52"/>
                  </a:lnTo>
                  <a:lnTo>
                    <a:pt x="31" y="48"/>
                  </a:lnTo>
                  <a:lnTo>
                    <a:pt x="32" y="45"/>
                  </a:lnTo>
                  <a:lnTo>
                    <a:pt x="33" y="42"/>
                  </a:lnTo>
                  <a:lnTo>
                    <a:pt x="34" y="39"/>
                  </a:lnTo>
                  <a:lnTo>
                    <a:pt x="35" y="35"/>
                  </a:lnTo>
                  <a:lnTo>
                    <a:pt x="38" y="32"/>
                  </a:lnTo>
                  <a:lnTo>
                    <a:pt x="40" y="29"/>
                  </a:lnTo>
                  <a:lnTo>
                    <a:pt x="42" y="26"/>
                  </a:lnTo>
                  <a:lnTo>
                    <a:pt x="46" y="24"/>
                  </a:lnTo>
                  <a:lnTo>
                    <a:pt x="48" y="21"/>
                  </a:lnTo>
                  <a:lnTo>
                    <a:pt x="51" y="19"/>
                  </a:lnTo>
                  <a:lnTo>
                    <a:pt x="54" y="18"/>
                  </a:lnTo>
                  <a:lnTo>
                    <a:pt x="58" y="18"/>
                  </a:lnTo>
                  <a:lnTo>
                    <a:pt x="61" y="18"/>
                  </a:lnTo>
                  <a:lnTo>
                    <a:pt x="64" y="14"/>
                  </a:lnTo>
                  <a:lnTo>
                    <a:pt x="67" y="12"/>
                  </a:lnTo>
                  <a:lnTo>
                    <a:pt x="70" y="9"/>
                  </a:lnTo>
                  <a:lnTo>
                    <a:pt x="73" y="8"/>
                  </a:lnTo>
                  <a:lnTo>
                    <a:pt x="78" y="6"/>
                  </a:lnTo>
                  <a:lnTo>
                    <a:pt x="81" y="5"/>
                  </a:lnTo>
                  <a:lnTo>
                    <a:pt x="84" y="4"/>
                  </a:lnTo>
                  <a:lnTo>
                    <a:pt x="87" y="3"/>
                  </a:lnTo>
                  <a:lnTo>
                    <a:pt x="90" y="3"/>
                  </a:lnTo>
                  <a:lnTo>
                    <a:pt x="93" y="3"/>
                  </a:lnTo>
                  <a:lnTo>
                    <a:pt x="96" y="2"/>
                  </a:lnTo>
                  <a:lnTo>
                    <a:pt x="100" y="1"/>
                  </a:lnTo>
                  <a:lnTo>
                    <a:pt x="103" y="1"/>
                  </a:lnTo>
                  <a:lnTo>
                    <a:pt x="106" y="1"/>
                  </a:lnTo>
                  <a:lnTo>
                    <a:pt x="109" y="1"/>
                  </a:lnTo>
                  <a:lnTo>
                    <a:pt x="112" y="1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6" y="1"/>
                  </a:lnTo>
                  <a:lnTo>
                    <a:pt x="150" y="3"/>
                  </a:lnTo>
                  <a:lnTo>
                    <a:pt x="153" y="4"/>
                  </a:lnTo>
                  <a:lnTo>
                    <a:pt x="157" y="4"/>
                  </a:lnTo>
                  <a:lnTo>
                    <a:pt x="161" y="4"/>
                  </a:lnTo>
                  <a:lnTo>
                    <a:pt x="164" y="6"/>
                  </a:lnTo>
                  <a:lnTo>
                    <a:pt x="167" y="8"/>
                  </a:lnTo>
                  <a:lnTo>
                    <a:pt x="170" y="10"/>
                  </a:lnTo>
                  <a:lnTo>
                    <a:pt x="172" y="13"/>
                  </a:lnTo>
                  <a:lnTo>
                    <a:pt x="174" y="17"/>
                  </a:lnTo>
                  <a:lnTo>
                    <a:pt x="177" y="20"/>
                  </a:lnTo>
                  <a:lnTo>
                    <a:pt x="179" y="23"/>
                  </a:lnTo>
                  <a:lnTo>
                    <a:pt x="183" y="26"/>
                  </a:lnTo>
                  <a:lnTo>
                    <a:pt x="184" y="29"/>
                  </a:lnTo>
                  <a:lnTo>
                    <a:pt x="185" y="32"/>
                  </a:lnTo>
                  <a:lnTo>
                    <a:pt x="185" y="35"/>
                  </a:lnTo>
                  <a:lnTo>
                    <a:pt x="185" y="39"/>
                  </a:lnTo>
                  <a:lnTo>
                    <a:pt x="185" y="42"/>
                  </a:lnTo>
                  <a:lnTo>
                    <a:pt x="185" y="46"/>
                  </a:lnTo>
                  <a:lnTo>
                    <a:pt x="185" y="49"/>
                  </a:lnTo>
                  <a:lnTo>
                    <a:pt x="185" y="52"/>
                  </a:lnTo>
                  <a:lnTo>
                    <a:pt x="185" y="56"/>
                  </a:lnTo>
                  <a:lnTo>
                    <a:pt x="185" y="60"/>
                  </a:lnTo>
                  <a:lnTo>
                    <a:pt x="185" y="63"/>
                  </a:lnTo>
                  <a:lnTo>
                    <a:pt x="185" y="66"/>
                  </a:lnTo>
                  <a:lnTo>
                    <a:pt x="188" y="68"/>
                  </a:lnTo>
                  <a:lnTo>
                    <a:pt x="190" y="71"/>
                  </a:lnTo>
                  <a:lnTo>
                    <a:pt x="192" y="74"/>
                  </a:lnTo>
                  <a:lnTo>
                    <a:pt x="195" y="75"/>
                  </a:lnTo>
                  <a:lnTo>
                    <a:pt x="198" y="75"/>
                  </a:lnTo>
                  <a:lnTo>
                    <a:pt x="201" y="75"/>
                  </a:lnTo>
                  <a:lnTo>
                    <a:pt x="205" y="76"/>
                  </a:lnTo>
                  <a:lnTo>
                    <a:pt x="208" y="77"/>
                  </a:lnTo>
                  <a:lnTo>
                    <a:pt x="211" y="80"/>
                  </a:lnTo>
                  <a:lnTo>
                    <a:pt x="214" y="80"/>
                  </a:lnTo>
                  <a:lnTo>
                    <a:pt x="218" y="80"/>
                  </a:lnTo>
                  <a:lnTo>
                    <a:pt x="223" y="80"/>
                  </a:lnTo>
                  <a:lnTo>
                    <a:pt x="227" y="80"/>
                  </a:lnTo>
                  <a:lnTo>
                    <a:pt x="230" y="80"/>
                  </a:lnTo>
                  <a:lnTo>
                    <a:pt x="233" y="81"/>
                  </a:lnTo>
                  <a:lnTo>
                    <a:pt x="236" y="82"/>
                  </a:lnTo>
                  <a:lnTo>
                    <a:pt x="239" y="83"/>
                  </a:lnTo>
                  <a:lnTo>
                    <a:pt x="244" y="85"/>
                  </a:lnTo>
                  <a:lnTo>
                    <a:pt x="248" y="87"/>
                  </a:lnTo>
                  <a:lnTo>
                    <a:pt x="252" y="88"/>
                  </a:lnTo>
                  <a:lnTo>
                    <a:pt x="255" y="88"/>
                  </a:lnTo>
                  <a:lnTo>
                    <a:pt x="258" y="90"/>
                  </a:lnTo>
                  <a:lnTo>
                    <a:pt x="261" y="94"/>
                  </a:lnTo>
                  <a:lnTo>
                    <a:pt x="265" y="96"/>
                  </a:lnTo>
                  <a:lnTo>
                    <a:pt x="267" y="101"/>
                  </a:lnTo>
                  <a:lnTo>
                    <a:pt x="270" y="105"/>
                  </a:lnTo>
                  <a:lnTo>
                    <a:pt x="272" y="108"/>
                  </a:lnTo>
                  <a:lnTo>
                    <a:pt x="273" y="112"/>
                  </a:lnTo>
                  <a:lnTo>
                    <a:pt x="276" y="115"/>
                  </a:lnTo>
                  <a:lnTo>
                    <a:pt x="278" y="118"/>
                  </a:lnTo>
                  <a:lnTo>
                    <a:pt x="280" y="122"/>
                  </a:lnTo>
                  <a:lnTo>
                    <a:pt x="280" y="126"/>
                  </a:lnTo>
                  <a:lnTo>
                    <a:pt x="280" y="129"/>
                  </a:lnTo>
                  <a:lnTo>
                    <a:pt x="280" y="132"/>
                  </a:lnTo>
                  <a:lnTo>
                    <a:pt x="280" y="136"/>
                  </a:lnTo>
                  <a:lnTo>
                    <a:pt x="280" y="139"/>
                  </a:lnTo>
                  <a:lnTo>
                    <a:pt x="280" y="143"/>
                  </a:lnTo>
                  <a:lnTo>
                    <a:pt x="280" y="146"/>
                  </a:lnTo>
                  <a:lnTo>
                    <a:pt x="280" y="149"/>
                  </a:lnTo>
                  <a:lnTo>
                    <a:pt x="280" y="152"/>
                  </a:lnTo>
                  <a:lnTo>
                    <a:pt x="280" y="155"/>
                  </a:lnTo>
                  <a:lnTo>
                    <a:pt x="280" y="159"/>
                  </a:lnTo>
                  <a:lnTo>
                    <a:pt x="280" y="163"/>
                  </a:lnTo>
                  <a:lnTo>
                    <a:pt x="280" y="166"/>
                  </a:lnTo>
                  <a:lnTo>
                    <a:pt x="280" y="169"/>
                  </a:lnTo>
                  <a:lnTo>
                    <a:pt x="280" y="172"/>
                  </a:lnTo>
                  <a:lnTo>
                    <a:pt x="276" y="173"/>
                  </a:lnTo>
                  <a:lnTo>
                    <a:pt x="274" y="176"/>
                  </a:lnTo>
                  <a:lnTo>
                    <a:pt x="273" y="179"/>
                  </a:lnTo>
                  <a:lnTo>
                    <a:pt x="271" y="183"/>
                  </a:lnTo>
                  <a:lnTo>
                    <a:pt x="270" y="186"/>
                  </a:lnTo>
                  <a:lnTo>
                    <a:pt x="268" y="189"/>
                  </a:lnTo>
                  <a:lnTo>
                    <a:pt x="265" y="190"/>
                  </a:lnTo>
                  <a:lnTo>
                    <a:pt x="261" y="193"/>
                  </a:lnTo>
                  <a:lnTo>
                    <a:pt x="258" y="193"/>
                  </a:lnTo>
                  <a:lnTo>
                    <a:pt x="255" y="193"/>
                  </a:lnTo>
                  <a:lnTo>
                    <a:pt x="252" y="193"/>
                  </a:lnTo>
                  <a:lnTo>
                    <a:pt x="249" y="195"/>
                  </a:lnTo>
                  <a:lnTo>
                    <a:pt x="246" y="196"/>
                  </a:lnTo>
                  <a:lnTo>
                    <a:pt x="242" y="197"/>
                  </a:lnTo>
                  <a:lnTo>
                    <a:pt x="239" y="199"/>
                  </a:lnTo>
                  <a:lnTo>
                    <a:pt x="236" y="199"/>
                  </a:lnTo>
                  <a:lnTo>
                    <a:pt x="233" y="199"/>
                  </a:lnTo>
                  <a:lnTo>
                    <a:pt x="230" y="199"/>
                  </a:lnTo>
                  <a:lnTo>
                    <a:pt x="226" y="201"/>
                  </a:lnTo>
                  <a:lnTo>
                    <a:pt x="221" y="202"/>
                  </a:lnTo>
                  <a:lnTo>
                    <a:pt x="218" y="202"/>
                  </a:lnTo>
                  <a:lnTo>
                    <a:pt x="215" y="204"/>
                  </a:lnTo>
                  <a:lnTo>
                    <a:pt x="212" y="204"/>
                  </a:lnTo>
                  <a:lnTo>
                    <a:pt x="209" y="204"/>
                  </a:lnTo>
                  <a:lnTo>
                    <a:pt x="206" y="204"/>
                  </a:lnTo>
                  <a:lnTo>
                    <a:pt x="203" y="204"/>
                  </a:lnTo>
                  <a:lnTo>
                    <a:pt x="199" y="204"/>
                  </a:lnTo>
                  <a:lnTo>
                    <a:pt x="196" y="202"/>
                  </a:lnTo>
                  <a:lnTo>
                    <a:pt x="192" y="199"/>
                  </a:lnTo>
                  <a:lnTo>
                    <a:pt x="189" y="196"/>
                  </a:lnTo>
                  <a:lnTo>
                    <a:pt x="186" y="194"/>
                  </a:lnTo>
                  <a:lnTo>
                    <a:pt x="184" y="191"/>
                  </a:lnTo>
                  <a:lnTo>
                    <a:pt x="182" y="188"/>
                  </a:lnTo>
                  <a:lnTo>
                    <a:pt x="179" y="185"/>
                  </a:lnTo>
                  <a:lnTo>
                    <a:pt x="178" y="181"/>
                  </a:lnTo>
                  <a:lnTo>
                    <a:pt x="175" y="177"/>
                  </a:lnTo>
                  <a:lnTo>
                    <a:pt x="174" y="174"/>
                  </a:lnTo>
                  <a:lnTo>
                    <a:pt x="173" y="171"/>
                  </a:lnTo>
                  <a:lnTo>
                    <a:pt x="172" y="167"/>
                  </a:lnTo>
                  <a:lnTo>
                    <a:pt x="171" y="164"/>
                  </a:lnTo>
                  <a:lnTo>
                    <a:pt x="171" y="160"/>
                  </a:lnTo>
                  <a:lnTo>
                    <a:pt x="171" y="157"/>
                  </a:lnTo>
                  <a:lnTo>
                    <a:pt x="171" y="154"/>
                  </a:lnTo>
                  <a:lnTo>
                    <a:pt x="171" y="150"/>
                  </a:lnTo>
                  <a:lnTo>
                    <a:pt x="172" y="147"/>
                  </a:lnTo>
                  <a:lnTo>
                    <a:pt x="173" y="144"/>
                  </a:lnTo>
                  <a:lnTo>
                    <a:pt x="175" y="141"/>
                  </a:lnTo>
                  <a:lnTo>
                    <a:pt x="178" y="137"/>
                  </a:lnTo>
                  <a:lnTo>
                    <a:pt x="182" y="135"/>
                  </a:lnTo>
                  <a:lnTo>
                    <a:pt x="185" y="134"/>
                  </a:lnTo>
                  <a:lnTo>
                    <a:pt x="188" y="133"/>
                  </a:lnTo>
                  <a:lnTo>
                    <a:pt x="191" y="130"/>
                  </a:lnTo>
                  <a:lnTo>
                    <a:pt x="193" y="127"/>
                  </a:lnTo>
                  <a:lnTo>
                    <a:pt x="193" y="124"/>
                  </a:lnTo>
                  <a:lnTo>
                    <a:pt x="193" y="121"/>
                  </a:lnTo>
                  <a:lnTo>
                    <a:pt x="193" y="117"/>
                  </a:lnTo>
                  <a:lnTo>
                    <a:pt x="193" y="114"/>
                  </a:lnTo>
                  <a:lnTo>
                    <a:pt x="194" y="111"/>
                  </a:lnTo>
                  <a:lnTo>
                    <a:pt x="195" y="108"/>
                  </a:lnTo>
                  <a:lnTo>
                    <a:pt x="195" y="105"/>
                  </a:lnTo>
                  <a:lnTo>
                    <a:pt x="195" y="102"/>
                  </a:lnTo>
                  <a:lnTo>
                    <a:pt x="195" y="98"/>
                  </a:lnTo>
                  <a:lnTo>
                    <a:pt x="193" y="95"/>
                  </a:lnTo>
                  <a:lnTo>
                    <a:pt x="190" y="93"/>
                  </a:lnTo>
                  <a:lnTo>
                    <a:pt x="187" y="92"/>
                  </a:lnTo>
                  <a:lnTo>
                    <a:pt x="184" y="92"/>
                  </a:lnTo>
                  <a:lnTo>
                    <a:pt x="179" y="89"/>
                  </a:lnTo>
                  <a:lnTo>
                    <a:pt x="177" y="86"/>
                  </a:lnTo>
                  <a:lnTo>
                    <a:pt x="175" y="83"/>
                  </a:lnTo>
                  <a:lnTo>
                    <a:pt x="172" y="81"/>
                  </a:lnTo>
                  <a:lnTo>
                    <a:pt x="171" y="77"/>
                  </a:lnTo>
                  <a:lnTo>
                    <a:pt x="167" y="73"/>
                  </a:lnTo>
                  <a:lnTo>
                    <a:pt x="163" y="71"/>
                  </a:lnTo>
                  <a:lnTo>
                    <a:pt x="159" y="70"/>
                  </a:lnTo>
                  <a:lnTo>
                    <a:pt x="156" y="70"/>
                  </a:lnTo>
                  <a:lnTo>
                    <a:pt x="154" y="73"/>
                  </a:lnTo>
                  <a:lnTo>
                    <a:pt x="153" y="76"/>
                  </a:lnTo>
                  <a:lnTo>
                    <a:pt x="153" y="80"/>
                  </a:lnTo>
                  <a:lnTo>
                    <a:pt x="153" y="83"/>
                  </a:lnTo>
                  <a:lnTo>
                    <a:pt x="153" y="86"/>
                  </a:lnTo>
                  <a:lnTo>
                    <a:pt x="153" y="89"/>
                  </a:lnTo>
                  <a:lnTo>
                    <a:pt x="153" y="92"/>
                  </a:lnTo>
                  <a:lnTo>
                    <a:pt x="153" y="95"/>
                  </a:lnTo>
                  <a:lnTo>
                    <a:pt x="152" y="98"/>
                  </a:lnTo>
                  <a:lnTo>
                    <a:pt x="151" y="102"/>
                  </a:lnTo>
                  <a:lnTo>
                    <a:pt x="151" y="105"/>
                  </a:lnTo>
                  <a:lnTo>
                    <a:pt x="150" y="108"/>
                  </a:lnTo>
                  <a:lnTo>
                    <a:pt x="148" y="111"/>
                  </a:lnTo>
                  <a:lnTo>
                    <a:pt x="146" y="114"/>
                  </a:lnTo>
                  <a:lnTo>
                    <a:pt x="145" y="117"/>
                  </a:lnTo>
                  <a:lnTo>
                    <a:pt x="143" y="121"/>
                  </a:lnTo>
                  <a:lnTo>
                    <a:pt x="140" y="122"/>
                  </a:lnTo>
                  <a:lnTo>
                    <a:pt x="136" y="123"/>
                  </a:lnTo>
                  <a:lnTo>
                    <a:pt x="133" y="124"/>
                  </a:lnTo>
                  <a:lnTo>
                    <a:pt x="130" y="124"/>
                  </a:lnTo>
                  <a:lnTo>
                    <a:pt x="127" y="124"/>
                  </a:lnTo>
                  <a:lnTo>
                    <a:pt x="124" y="124"/>
                  </a:lnTo>
                  <a:lnTo>
                    <a:pt x="121" y="124"/>
                  </a:lnTo>
                  <a:lnTo>
                    <a:pt x="117" y="124"/>
                  </a:lnTo>
                  <a:lnTo>
                    <a:pt x="114" y="124"/>
                  </a:lnTo>
                  <a:lnTo>
                    <a:pt x="110" y="124"/>
                  </a:lnTo>
                  <a:lnTo>
                    <a:pt x="107" y="124"/>
                  </a:lnTo>
                  <a:lnTo>
                    <a:pt x="104" y="123"/>
                  </a:lnTo>
                  <a:lnTo>
                    <a:pt x="101" y="121"/>
                  </a:lnTo>
                  <a:lnTo>
                    <a:pt x="97" y="118"/>
                  </a:lnTo>
                  <a:lnTo>
                    <a:pt x="94" y="116"/>
                  </a:lnTo>
                  <a:lnTo>
                    <a:pt x="91" y="114"/>
                  </a:lnTo>
                  <a:lnTo>
                    <a:pt x="88" y="111"/>
                  </a:lnTo>
                  <a:lnTo>
                    <a:pt x="85" y="110"/>
                  </a:lnTo>
                  <a:lnTo>
                    <a:pt x="81" y="107"/>
                  </a:lnTo>
                  <a:lnTo>
                    <a:pt x="78" y="105"/>
                  </a:lnTo>
                  <a:lnTo>
                    <a:pt x="74" y="103"/>
                  </a:lnTo>
                  <a:lnTo>
                    <a:pt x="71" y="102"/>
                  </a:lnTo>
                  <a:lnTo>
                    <a:pt x="68" y="100"/>
                  </a:lnTo>
                  <a:lnTo>
                    <a:pt x="65" y="98"/>
                  </a:lnTo>
                  <a:lnTo>
                    <a:pt x="62" y="98"/>
                  </a:lnTo>
                  <a:lnTo>
                    <a:pt x="59" y="98"/>
                  </a:lnTo>
                  <a:lnTo>
                    <a:pt x="55" y="101"/>
                  </a:lnTo>
                  <a:lnTo>
                    <a:pt x="53" y="104"/>
                  </a:lnTo>
                  <a:lnTo>
                    <a:pt x="51" y="107"/>
                  </a:lnTo>
                  <a:lnTo>
                    <a:pt x="50" y="110"/>
                  </a:lnTo>
                  <a:lnTo>
                    <a:pt x="48" y="113"/>
                  </a:lnTo>
                  <a:lnTo>
                    <a:pt x="46" y="116"/>
                  </a:lnTo>
                  <a:lnTo>
                    <a:pt x="45" y="119"/>
                  </a:lnTo>
                  <a:lnTo>
                    <a:pt x="43" y="123"/>
                  </a:lnTo>
                  <a:lnTo>
                    <a:pt x="43" y="126"/>
                  </a:lnTo>
                  <a:lnTo>
                    <a:pt x="42" y="129"/>
                  </a:lnTo>
                  <a:lnTo>
                    <a:pt x="41" y="132"/>
                  </a:lnTo>
                  <a:lnTo>
                    <a:pt x="41" y="136"/>
                  </a:lnTo>
                  <a:lnTo>
                    <a:pt x="40" y="141"/>
                  </a:lnTo>
                  <a:lnTo>
                    <a:pt x="40" y="144"/>
                  </a:lnTo>
                  <a:lnTo>
                    <a:pt x="39" y="147"/>
                  </a:lnTo>
                  <a:lnTo>
                    <a:pt x="39" y="150"/>
                  </a:lnTo>
                  <a:lnTo>
                    <a:pt x="39" y="153"/>
                  </a:lnTo>
                  <a:lnTo>
                    <a:pt x="39" y="156"/>
                  </a:lnTo>
                  <a:lnTo>
                    <a:pt x="39" y="159"/>
                  </a:lnTo>
                  <a:lnTo>
                    <a:pt x="39" y="163"/>
                  </a:lnTo>
                  <a:lnTo>
                    <a:pt x="39" y="166"/>
                  </a:lnTo>
                  <a:lnTo>
                    <a:pt x="39" y="169"/>
                  </a:lnTo>
                  <a:lnTo>
                    <a:pt x="39" y="172"/>
                  </a:lnTo>
                  <a:lnTo>
                    <a:pt x="39" y="176"/>
                  </a:lnTo>
                  <a:lnTo>
                    <a:pt x="39" y="179"/>
                  </a:lnTo>
                  <a:lnTo>
                    <a:pt x="39" y="183"/>
                  </a:lnTo>
                  <a:lnTo>
                    <a:pt x="39" y="186"/>
                  </a:lnTo>
                  <a:lnTo>
                    <a:pt x="40" y="189"/>
                  </a:lnTo>
                  <a:lnTo>
                    <a:pt x="42" y="192"/>
                  </a:lnTo>
                  <a:lnTo>
                    <a:pt x="45" y="194"/>
                  </a:lnTo>
                  <a:lnTo>
                    <a:pt x="48" y="197"/>
                  </a:lnTo>
                  <a:lnTo>
                    <a:pt x="52" y="198"/>
                  </a:lnTo>
                  <a:lnTo>
                    <a:pt x="55" y="200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5" y="200"/>
                  </a:lnTo>
                  <a:lnTo>
                    <a:pt x="68" y="200"/>
                  </a:lnTo>
                  <a:lnTo>
                    <a:pt x="71" y="200"/>
                  </a:lnTo>
                  <a:lnTo>
                    <a:pt x="74" y="199"/>
                  </a:lnTo>
                  <a:lnTo>
                    <a:pt x="78" y="197"/>
                  </a:lnTo>
                  <a:lnTo>
                    <a:pt x="81" y="194"/>
                  </a:lnTo>
                  <a:lnTo>
                    <a:pt x="84" y="192"/>
                  </a:lnTo>
                  <a:lnTo>
                    <a:pt x="87" y="190"/>
                  </a:lnTo>
                  <a:lnTo>
                    <a:pt x="90" y="190"/>
                  </a:lnTo>
                  <a:lnTo>
                    <a:pt x="93" y="189"/>
                  </a:lnTo>
                  <a:lnTo>
                    <a:pt x="96" y="188"/>
                  </a:lnTo>
                  <a:lnTo>
                    <a:pt x="100" y="188"/>
                  </a:lnTo>
                  <a:lnTo>
                    <a:pt x="103" y="190"/>
                  </a:lnTo>
                  <a:lnTo>
                    <a:pt x="105" y="193"/>
                  </a:lnTo>
                  <a:lnTo>
                    <a:pt x="108" y="196"/>
                  </a:lnTo>
                  <a:lnTo>
                    <a:pt x="110" y="199"/>
                  </a:lnTo>
                  <a:lnTo>
                    <a:pt x="111" y="204"/>
                  </a:lnTo>
                  <a:lnTo>
                    <a:pt x="113" y="207"/>
                  </a:lnTo>
                  <a:lnTo>
                    <a:pt x="114" y="210"/>
                  </a:lnTo>
                  <a:lnTo>
                    <a:pt x="115" y="213"/>
                  </a:lnTo>
                  <a:lnTo>
                    <a:pt x="117" y="216"/>
                  </a:lnTo>
                  <a:lnTo>
                    <a:pt x="120" y="219"/>
                  </a:lnTo>
                  <a:lnTo>
                    <a:pt x="120" y="222"/>
                  </a:lnTo>
                  <a:lnTo>
                    <a:pt x="120" y="227"/>
                  </a:lnTo>
                  <a:lnTo>
                    <a:pt x="120" y="230"/>
                  </a:lnTo>
                  <a:lnTo>
                    <a:pt x="120" y="233"/>
                  </a:lnTo>
                  <a:lnTo>
                    <a:pt x="120" y="236"/>
                  </a:lnTo>
                  <a:lnTo>
                    <a:pt x="120" y="239"/>
                  </a:lnTo>
                  <a:lnTo>
                    <a:pt x="120" y="242"/>
                  </a:lnTo>
                  <a:lnTo>
                    <a:pt x="122" y="246"/>
                  </a:lnTo>
                  <a:lnTo>
                    <a:pt x="122" y="249"/>
                  </a:lnTo>
                  <a:lnTo>
                    <a:pt x="122" y="252"/>
                  </a:lnTo>
                  <a:lnTo>
                    <a:pt x="121" y="255"/>
                  </a:lnTo>
                  <a:lnTo>
                    <a:pt x="118" y="258"/>
                  </a:lnTo>
                  <a:lnTo>
                    <a:pt x="115" y="260"/>
                  </a:lnTo>
                  <a:lnTo>
                    <a:pt x="112" y="260"/>
                  </a:lnTo>
                  <a:lnTo>
                    <a:pt x="109" y="261"/>
                  </a:lnTo>
                  <a:lnTo>
                    <a:pt x="106" y="262"/>
                  </a:lnTo>
                  <a:lnTo>
                    <a:pt x="103" y="262"/>
                  </a:lnTo>
                  <a:lnTo>
                    <a:pt x="100" y="263"/>
                  </a:lnTo>
                  <a:lnTo>
                    <a:pt x="96" y="265"/>
                  </a:lnTo>
                  <a:lnTo>
                    <a:pt x="93" y="268"/>
                  </a:lnTo>
                  <a:lnTo>
                    <a:pt x="90" y="269"/>
                  </a:lnTo>
                  <a:lnTo>
                    <a:pt x="87" y="270"/>
                  </a:lnTo>
                  <a:lnTo>
                    <a:pt x="83" y="271"/>
                  </a:lnTo>
                  <a:lnTo>
                    <a:pt x="80" y="271"/>
                  </a:lnTo>
                  <a:lnTo>
                    <a:pt x="76" y="271"/>
                  </a:lnTo>
                  <a:lnTo>
                    <a:pt x="73" y="271"/>
                  </a:lnTo>
                  <a:lnTo>
                    <a:pt x="70" y="271"/>
                  </a:lnTo>
                  <a:lnTo>
                    <a:pt x="67" y="271"/>
                  </a:lnTo>
                  <a:lnTo>
                    <a:pt x="64" y="271"/>
                  </a:lnTo>
                  <a:lnTo>
                    <a:pt x="61" y="271"/>
                  </a:lnTo>
                  <a:lnTo>
                    <a:pt x="58" y="271"/>
                  </a:lnTo>
                  <a:lnTo>
                    <a:pt x="54" y="270"/>
                  </a:lnTo>
                  <a:lnTo>
                    <a:pt x="51" y="268"/>
                  </a:lnTo>
                  <a:lnTo>
                    <a:pt x="48" y="265"/>
                  </a:lnTo>
                  <a:lnTo>
                    <a:pt x="45" y="265"/>
                  </a:lnTo>
                  <a:lnTo>
                    <a:pt x="42" y="263"/>
                  </a:lnTo>
                  <a:lnTo>
                    <a:pt x="38" y="261"/>
                  </a:lnTo>
                  <a:lnTo>
                    <a:pt x="34" y="257"/>
                  </a:lnTo>
                  <a:lnTo>
                    <a:pt x="30" y="255"/>
                  </a:lnTo>
                  <a:lnTo>
                    <a:pt x="28" y="251"/>
                  </a:lnTo>
                  <a:lnTo>
                    <a:pt x="26" y="248"/>
                  </a:lnTo>
                  <a:lnTo>
                    <a:pt x="24" y="244"/>
                  </a:lnTo>
                  <a:lnTo>
                    <a:pt x="21" y="243"/>
                  </a:lnTo>
                  <a:lnTo>
                    <a:pt x="18" y="240"/>
                  </a:lnTo>
                  <a:lnTo>
                    <a:pt x="17" y="237"/>
                  </a:lnTo>
                  <a:lnTo>
                    <a:pt x="16" y="234"/>
                  </a:lnTo>
                  <a:lnTo>
                    <a:pt x="16" y="230"/>
                  </a:lnTo>
                  <a:lnTo>
                    <a:pt x="14" y="227"/>
                  </a:lnTo>
                  <a:lnTo>
                    <a:pt x="13" y="223"/>
                  </a:lnTo>
                  <a:lnTo>
                    <a:pt x="12" y="219"/>
                  </a:lnTo>
                  <a:lnTo>
                    <a:pt x="10" y="216"/>
                  </a:lnTo>
                  <a:lnTo>
                    <a:pt x="9" y="213"/>
                  </a:lnTo>
                  <a:lnTo>
                    <a:pt x="7" y="210"/>
                  </a:lnTo>
                  <a:lnTo>
                    <a:pt x="6" y="207"/>
                  </a:lnTo>
                  <a:lnTo>
                    <a:pt x="5" y="204"/>
                  </a:lnTo>
                  <a:lnTo>
                    <a:pt x="3" y="200"/>
                  </a:lnTo>
                  <a:lnTo>
                    <a:pt x="3" y="197"/>
                  </a:lnTo>
                  <a:lnTo>
                    <a:pt x="2" y="194"/>
                  </a:lnTo>
                  <a:lnTo>
                    <a:pt x="2" y="191"/>
                  </a:lnTo>
                  <a:lnTo>
                    <a:pt x="2" y="188"/>
                  </a:lnTo>
                  <a:lnTo>
                    <a:pt x="2" y="185"/>
                  </a:lnTo>
                  <a:lnTo>
                    <a:pt x="2" y="181"/>
                  </a:lnTo>
                  <a:lnTo>
                    <a:pt x="2" y="178"/>
                  </a:lnTo>
                  <a:lnTo>
                    <a:pt x="2" y="175"/>
                  </a:lnTo>
                  <a:lnTo>
                    <a:pt x="1" y="178"/>
                  </a:lnTo>
                  <a:lnTo>
                    <a:pt x="1" y="181"/>
                  </a:lnTo>
                  <a:lnTo>
                    <a:pt x="1" y="185"/>
                  </a:lnTo>
                  <a:lnTo>
                    <a:pt x="1" y="188"/>
                  </a:lnTo>
                  <a:lnTo>
                    <a:pt x="1" y="192"/>
                  </a:lnTo>
                  <a:lnTo>
                    <a:pt x="0" y="196"/>
                  </a:lnTo>
                  <a:lnTo>
                    <a:pt x="3" y="191"/>
                  </a:lnTo>
                  <a:lnTo>
                    <a:pt x="4" y="186"/>
                  </a:lnTo>
                  <a:lnTo>
                    <a:pt x="4" y="183"/>
                  </a:lnTo>
                  <a:lnTo>
                    <a:pt x="4" y="178"/>
                  </a:lnTo>
                  <a:lnTo>
                    <a:pt x="3" y="175"/>
                  </a:lnTo>
                  <a:lnTo>
                    <a:pt x="2" y="174"/>
                  </a:lnTo>
                </a:path>
              </a:pathLst>
            </a:custGeom>
            <a:solidFill>
              <a:srgbClr val="7030A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Freeform 151"/>
            <p:cNvSpPr>
              <a:spLocks/>
            </p:cNvSpPr>
            <p:nvPr/>
          </p:nvSpPr>
          <p:spPr bwMode="auto">
            <a:xfrm>
              <a:off x="4542" y="1516"/>
              <a:ext cx="415" cy="400"/>
            </a:xfrm>
            <a:custGeom>
              <a:avLst/>
              <a:gdLst>
                <a:gd name="T0" fmla="*/ 64 w 337"/>
                <a:gd name="T1" fmla="*/ 292 h 325"/>
                <a:gd name="T2" fmla="*/ 48 w 337"/>
                <a:gd name="T3" fmla="*/ 346 h 325"/>
                <a:gd name="T4" fmla="*/ 94 w 337"/>
                <a:gd name="T5" fmla="*/ 347 h 325"/>
                <a:gd name="T6" fmla="*/ 127 w 337"/>
                <a:gd name="T7" fmla="*/ 348 h 325"/>
                <a:gd name="T8" fmla="*/ 145 w 337"/>
                <a:gd name="T9" fmla="*/ 309 h 325"/>
                <a:gd name="T10" fmla="*/ 116 w 337"/>
                <a:gd name="T11" fmla="*/ 267 h 325"/>
                <a:gd name="T12" fmla="*/ 86 w 337"/>
                <a:gd name="T13" fmla="*/ 241 h 325"/>
                <a:gd name="T14" fmla="*/ 89 w 337"/>
                <a:gd name="T15" fmla="*/ 178 h 325"/>
                <a:gd name="T16" fmla="*/ 131 w 337"/>
                <a:gd name="T17" fmla="*/ 126 h 325"/>
                <a:gd name="T18" fmla="*/ 180 w 337"/>
                <a:gd name="T19" fmla="*/ 137 h 325"/>
                <a:gd name="T20" fmla="*/ 224 w 337"/>
                <a:gd name="T21" fmla="*/ 137 h 325"/>
                <a:gd name="T22" fmla="*/ 233 w 337"/>
                <a:gd name="T23" fmla="*/ 91 h 325"/>
                <a:gd name="T24" fmla="*/ 287 w 337"/>
                <a:gd name="T25" fmla="*/ 76 h 325"/>
                <a:gd name="T26" fmla="*/ 330 w 337"/>
                <a:gd name="T27" fmla="*/ 112 h 325"/>
                <a:gd name="T28" fmla="*/ 353 w 337"/>
                <a:gd name="T29" fmla="*/ 167 h 325"/>
                <a:gd name="T30" fmla="*/ 319 w 337"/>
                <a:gd name="T31" fmla="*/ 219 h 325"/>
                <a:gd name="T32" fmla="*/ 273 w 337"/>
                <a:gd name="T33" fmla="*/ 233 h 325"/>
                <a:gd name="T34" fmla="*/ 302 w 337"/>
                <a:gd name="T35" fmla="*/ 267 h 325"/>
                <a:gd name="T36" fmla="*/ 357 w 337"/>
                <a:gd name="T37" fmla="*/ 249 h 325"/>
                <a:gd name="T38" fmla="*/ 388 w 337"/>
                <a:gd name="T39" fmla="*/ 198 h 325"/>
                <a:gd name="T40" fmla="*/ 365 w 337"/>
                <a:gd name="T41" fmla="*/ 156 h 325"/>
                <a:gd name="T42" fmla="*/ 326 w 337"/>
                <a:gd name="T43" fmla="*/ 108 h 325"/>
                <a:gd name="T44" fmla="*/ 281 w 337"/>
                <a:gd name="T45" fmla="*/ 64 h 325"/>
                <a:gd name="T46" fmla="*/ 246 w 337"/>
                <a:gd name="T47" fmla="*/ 25 h 325"/>
                <a:gd name="T48" fmla="*/ 197 w 337"/>
                <a:gd name="T49" fmla="*/ 43 h 325"/>
                <a:gd name="T50" fmla="*/ 177 w 337"/>
                <a:gd name="T51" fmla="*/ 85 h 325"/>
                <a:gd name="T52" fmla="*/ 129 w 337"/>
                <a:gd name="T53" fmla="*/ 116 h 325"/>
                <a:gd name="T54" fmla="*/ 92 w 337"/>
                <a:gd name="T55" fmla="*/ 170 h 325"/>
                <a:gd name="T56" fmla="*/ 75 w 337"/>
                <a:gd name="T57" fmla="*/ 230 h 325"/>
                <a:gd name="T58" fmla="*/ 31 w 337"/>
                <a:gd name="T59" fmla="*/ 257 h 325"/>
                <a:gd name="T60" fmla="*/ 0 w 337"/>
                <a:gd name="T61" fmla="*/ 313 h 325"/>
                <a:gd name="T62" fmla="*/ 25 w 337"/>
                <a:gd name="T63" fmla="*/ 372 h 325"/>
                <a:gd name="T64" fmla="*/ 76 w 337"/>
                <a:gd name="T65" fmla="*/ 398 h 325"/>
                <a:gd name="T66" fmla="*/ 137 w 337"/>
                <a:gd name="T67" fmla="*/ 389 h 325"/>
                <a:gd name="T68" fmla="*/ 188 w 337"/>
                <a:gd name="T69" fmla="*/ 361 h 325"/>
                <a:gd name="T70" fmla="*/ 201 w 337"/>
                <a:gd name="T71" fmla="*/ 311 h 325"/>
                <a:gd name="T72" fmla="*/ 154 w 337"/>
                <a:gd name="T73" fmla="*/ 271 h 325"/>
                <a:gd name="T74" fmla="*/ 107 w 337"/>
                <a:gd name="T75" fmla="*/ 235 h 325"/>
                <a:gd name="T76" fmla="*/ 96 w 337"/>
                <a:gd name="T77" fmla="*/ 181 h 325"/>
                <a:gd name="T78" fmla="*/ 132 w 337"/>
                <a:gd name="T79" fmla="*/ 139 h 325"/>
                <a:gd name="T80" fmla="*/ 177 w 337"/>
                <a:gd name="T81" fmla="*/ 181 h 325"/>
                <a:gd name="T82" fmla="*/ 236 w 337"/>
                <a:gd name="T83" fmla="*/ 174 h 325"/>
                <a:gd name="T84" fmla="*/ 270 w 337"/>
                <a:gd name="T85" fmla="*/ 123 h 325"/>
                <a:gd name="T86" fmla="*/ 283 w 337"/>
                <a:gd name="T87" fmla="*/ 78 h 325"/>
                <a:gd name="T88" fmla="*/ 331 w 337"/>
                <a:gd name="T89" fmla="*/ 126 h 325"/>
                <a:gd name="T90" fmla="*/ 315 w 337"/>
                <a:gd name="T91" fmla="*/ 181 h 325"/>
                <a:gd name="T92" fmla="*/ 260 w 337"/>
                <a:gd name="T93" fmla="*/ 207 h 325"/>
                <a:gd name="T94" fmla="*/ 249 w 337"/>
                <a:gd name="T95" fmla="*/ 260 h 325"/>
                <a:gd name="T96" fmla="*/ 299 w 337"/>
                <a:gd name="T97" fmla="*/ 278 h 325"/>
                <a:gd name="T98" fmla="*/ 345 w 337"/>
                <a:gd name="T99" fmla="*/ 273 h 325"/>
                <a:gd name="T100" fmla="*/ 390 w 337"/>
                <a:gd name="T101" fmla="*/ 238 h 325"/>
                <a:gd name="T102" fmla="*/ 409 w 337"/>
                <a:gd name="T103" fmla="*/ 186 h 325"/>
                <a:gd name="T104" fmla="*/ 384 w 337"/>
                <a:gd name="T105" fmla="*/ 138 h 325"/>
                <a:gd name="T106" fmla="*/ 331 w 337"/>
                <a:gd name="T107" fmla="*/ 106 h 325"/>
                <a:gd name="T108" fmla="*/ 288 w 337"/>
                <a:gd name="T109" fmla="*/ 57 h 325"/>
                <a:gd name="T110" fmla="*/ 254 w 337"/>
                <a:gd name="T111" fmla="*/ 6 h 325"/>
                <a:gd name="T112" fmla="*/ 198 w 337"/>
                <a:gd name="T113" fmla="*/ 10 h 325"/>
                <a:gd name="T114" fmla="*/ 151 w 337"/>
                <a:gd name="T115" fmla="*/ 44 h 325"/>
                <a:gd name="T116" fmla="*/ 129 w 337"/>
                <a:gd name="T117" fmla="*/ 96 h 325"/>
                <a:gd name="T118" fmla="*/ 94 w 337"/>
                <a:gd name="T119" fmla="*/ 154 h 325"/>
                <a:gd name="T120" fmla="*/ 69 w 337"/>
                <a:gd name="T121" fmla="*/ 217 h 325"/>
                <a:gd name="T122" fmla="*/ 26 w 337"/>
                <a:gd name="T123" fmla="*/ 261 h 3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25"/>
                <a:gd name="T188" fmla="*/ 337 w 337"/>
                <a:gd name="T189" fmla="*/ 325 h 3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25">
                  <a:moveTo>
                    <a:pt x="38" y="207"/>
                  </a:moveTo>
                  <a:lnTo>
                    <a:pt x="45" y="194"/>
                  </a:lnTo>
                  <a:lnTo>
                    <a:pt x="47" y="197"/>
                  </a:lnTo>
                  <a:lnTo>
                    <a:pt x="50" y="200"/>
                  </a:lnTo>
                  <a:lnTo>
                    <a:pt x="52" y="204"/>
                  </a:lnTo>
                  <a:lnTo>
                    <a:pt x="52" y="208"/>
                  </a:lnTo>
                  <a:lnTo>
                    <a:pt x="51" y="214"/>
                  </a:lnTo>
                  <a:lnTo>
                    <a:pt x="49" y="219"/>
                  </a:lnTo>
                  <a:lnTo>
                    <a:pt x="48" y="224"/>
                  </a:lnTo>
                  <a:lnTo>
                    <a:pt x="49" y="228"/>
                  </a:lnTo>
                  <a:lnTo>
                    <a:pt x="50" y="231"/>
                  </a:lnTo>
                  <a:lnTo>
                    <a:pt x="51" y="234"/>
                  </a:lnTo>
                  <a:lnTo>
                    <a:pt x="52" y="237"/>
                  </a:lnTo>
                  <a:lnTo>
                    <a:pt x="51" y="241"/>
                  </a:lnTo>
                  <a:lnTo>
                    <a:pt x="47" y="243"/>
                  </a:lnTo>
                  <a:lnTo>
                    <a:pt x="44" y="245"/>
                  </a:lnTo>
                  <a:lnTo>
                    <a:pt x="41" y="249"/>
                  </a:lnTo>
                  <a:lnTo>
                    <a:pt x="42" y="253"/>
                  </a:lnTo>
                  <a:lnTo>
                    <a:pt x="43" y="257"/>
                  </a:lnTo>
                  <a:lnTo>
                    <a:pt x="44" y="262"/>
                  </a:lnTo>
                  <a:lnTo>
                    <a:pt x="39" y="265"/>
                  </a:lnTo>
                  <a:lnTo>
                    <a:pt x="35" y="266"/>
                  </a:lnTo>
                  <a:lnTo>
                    <a:pt x="36" y="270"/>
                  </a:lnTo>
                  <a:lnTo>
                    <a:pt x="37" y="275"/>
                  </a:lnTo>
                  <a:lnTo>
                    <a:pt x="38" y="279"/>
                  </a:lnTo>
                  <a:lnTo>
                    <a:pt x="39" y="281"/>
                  </a:lnTo>
                  <a:lnTo>
                    <a:pt x="41" y="285"/>
                  </a:lnTo>
                  <a:lnTo>
                    <a:pt x="48" y="287"/>
                  </a:lnTo>
                  <a:lnTo>
                    <a:pt x="51" y="286"/>
                  </a:lnTo>
                  <a:lnTo>
                    <a:pt x="54" y="285"/>
                  </a:lnTo>
                  <a:lnTo>
                    <a:pt x="57" y="284"/>
                  </a:lnTo>
                  <a:lnTo>
                    <a:pt x="59" y="276"/>
                  </a:lnTo>
                  <a:lnTo>
                    <a:pt x="59" y="273"/>
                  </a:lnTo>
                  <a:lnTo>
                    <a:pt x="63" y="271"/>
                  </a:lnTo>
                  <a:lnTo>
                    <a:pt x="66" y="270"/>
                  </a:lnTo>
                  <a:lnTo>
                    <a:pt x="71" y="272"/>
                  </a:lnTo>
                  <a:lnTo>
                    <a:pt x="73" y="276"/>
                  </a:lnTo>
                  <a:lnTo>
                    <a:pt x="75" y="279"/>
                  </a:lnTo>
                  <a:lnTo>
                    <a:pt x="76" y="282"/>
                  </a:lnTo>
                  <a:lnTo>
                    <a:pt x="77" y="285"/>
                  </a:lnTo>
                  <a:lnTo>
                    <a:pt x="78" y="289"/>
                  </a:lnTo>
                  <a:lnTo>
                    <a:pt x="79" y="292"/>
                  </a:lnTo>
                  <a:lnTo>
                    <a:pt x="82" y="295"/>
                  </a:lnTo>
                  <a:lnTo>
                    <a:pt x="88" y="295"/>
                  </a:lnTo>
                  <a:lnTo>
                    <a:pt x="91" y="294"/>
                  </a:lnTo>
                  <a:lnTo>
                    <a:pt x="96" y="294"/>
                  </a:lnTo>
                  <a:lnTo>
                    <a:pt x="101" y="294"/>
                  </a:lnTo>
                  <a:lnTo>
                    <a:pt x="104" y="293"/>
                  </a:lnTo>
                  <a:lnTo>
                    <a:pt x="108" y="295"/>
                  </a:lnTo>
                  <a:lnTo>
                    <a:pt x="107" y="292"/>
                  </a:lnTo>
                  <a:lnTo>
                    <a:pt x="105" y="287"/>
                  </a:lnTo>
                  <a:lnTo>
                    <a:pt x="103" y="283"/>
                  </a:lnTo>
                  <a:lnTo>
                    <a:pt x="102" y="279"/>
                  </a:lnTo>
                  <a:lnTo>
                    <a:pt x="100" y="275"/>
                  </a:lnTo>
                  <a:lnTo>
                    <a:pt x="100" y="272"/>
                  </a:lnTo>
                  <a:lnTo>
                    <a:pt x="99" y="269"/>
                  </a:lnTo>
                  <a:lnTo>
                    <a:pt x="102" y="268"/>
                  </a:lnTo>
                  <a:lnTo>
                    <a:pt x="107" y="266"/>
                  </a:lnTo>
                  <a:lnTo>
                    <a:pt x="111" y="268"/>
                  </a:lnTo>
                  <a:lnTo>
                    <a:pt x="115" y="269"/>
                  </a:lnTo>
                  <a:lnTo>
                    <a:pt x="119" y="269"/>
                  </a:lnTo>
                  <a:lnTo>
                    <a:pt x="121" y="265"/>
                  </a:lnTo>
                  <a:lnTo>
                    <a:pt x="121" y="259"/>
                  </a:lnTo>
                  <a:lnTo>
                    <a:pt x="119" y="255"/>
                  </a:lnTo>
                  <a:lnTo>
                    <a:pt x="118" y="251"/>
                  </a:lnTo>
                  <a:lnTo>
                    <a:pt x="114" y="249"/>
                  </a:lnTo>
                  <a:lnTo>
                    <a:pt x="111" y="249"/>
                  </a:lnTo>
                  <a:lnTo>
                    <a:pt x="108" y="250"/>
                  </a:lnTo>
                  <a:lnTo>
                    <a:pt x="104" y="250"/>
                  </a:lnTo>
                  <a:lnTo>
                    <a:pt x="101" y="248"/>
                  </a:lnTo>
                  <a:lnTo>
                    <a:pt x="99" y="245"/>
                  </a:lnTo>
                  <a:lnTo>
                    <a:pt x="98" y="240"/>
                  </a:lnTo>
                  <a:lnTo>
                    <a:pt x="99" y="237"/>
                  </a:lnTo>
                  <a:lnTo>
                    <a:pt x="98" y="233"/>
                  </a:lnTo>
                  <a:lnTo>
                    <a:pt x="98" y="230"/>
                  </a:lnTo>
                  <a:lnTo>
                    <a:pt x="97" y="227"/>
                  </a:lnTo>
                  <a:lnTo>
                    <a:pt x="96" y="223"/>
                  </a:lnTo>
                  <a:lnTo>
                    <a:pt x="94" y="217"/>
                  </a:lnTo>
                  <a:lnTo>
                    <a:pt x="93" y="214"/>
                  </a:lnTo>
                  <a:lnTo>
                    <a:pt x="90" y="213"/>
                  </a:lnTo>
                  <a:lnTo>
                    <a:pt x="84" y="215"/>
                  </a:lnTo>
                  <a:lnTo>
                    <a:pt x="81" y="216"/>
                  </a:lnTo>
                  <a:lnTo>
                    <a:pt x="78" y="218"/>
                  </a:lnTo>
                  <a:lnTo>
                    <a:pt x="73" y="219"/>
                  </a:lnTo>
                  <a:lnTo>
                    <a:pt x="69" y="216"/>
                  </a:lnTo>
                  <a:lnTo>
                    <a:pt x="68" y="213"/>
                  </a:lnTo>
                  <a:lnTo>
                    <a:pt x="66" y="207"/>
                  </a:lnTo>
                  <a:lnTo>
                    <a:pt x="65" y="203"/>
                  </a:lnTo>
                  <a:lnTo>
                    <a:pt x="67" y="201"/>
                  </a:lnTo>
                  <a:lnTo>
                    <a:pt x="71" y="200"/>
                  </a:lnTo>
                  <a:lnTo>
                    <a:pt x="70" y="196"/>
                  </a:lnTo>
                  <a:lnTo>
                    <a:pt x="69" y="193"/>
                  </a:lnTo>
                  <a:lnTo>
                    <a:pt x="69" y="189"/>
                  </a:lnTo>
                  <a:lnTo>
                    <a:pt x="68" y="184"/>
                  </a:lnTo>
                  <a:lnTo>
                    <a:pt x="68" y="179"/>
                  </a:lnTo>
                  <a:lnTo>
                    <a:pt x="68" y="176"/>
                  </a:lnTo>
                  <a:lnTo>
                    <a:pt x="69" y="172"/>
                  </a:lnTo>
                  <a:lnTo>
                    <a:pt x="69" y="169"/>
                  </a:lnTo>
                  <a:lnTo>
                    <a:pt x="70" y="164"/>
                  </a:lnTo>
                  <a:lnTo>
                    <a:pt x="70" y="161"/>
                  </a:lnTo>
                  <a:lnTo>
                    <a:pt x="71" y="156"/>
                  </a:lnTo>
                  <a:lnTo>
                    <a:pt x="71" y="153"/>
                  </a:lnTo>
                  <a:lnTo>
                    <a:pt x="72" y="149"/>
                  </a:lnTo>
                  <a:lnTo>
                    <a:pt x="72" y="145"/>
                  </a:lnTo>
                  <a:lnTo>
                    <a:pt x="72" y="141"/>
                  </a:lnTo>
                  <a:lnTo>
                    <a:pt x="75" y="139"/>
                  </a:lnTo>
                  <a:lnTo>
                    <a:pt x="78" y="136"/>
                  </a:lnTo>
                  <a:lnTo>
                    <a:pt x="80" y="131"/>
                  </a:lnTo>
                  <a:lnTo>
                    <a:pt x="82" y="125"/>
                  </a:lnTo>
                  <a:lnTo>
                    <a:pt x="85" y="123"/>
                  </a:lnTo>
                  <a:lnTo>
                    <a:pt x="85" y="119"/>
                  </a:lnTo>
                  <a:lnTo>
                    <a:pt x="87" y="113"/>
                  </a:lnTo>
                  <a:lnTo>
                    <a:pt x="89" y="110"/>
                  </a:lnTo>
                  <a:lnTo>
                    <a:pt x="91" y="107"/>
                  </a:lnTo>
                  <a:lnTo>
                    <a:pt x="95" y="105"/>
                  </a:lnTo>
                  <a:lnTo>
                    <a:pt x="101" y="104"/>
                  </a:lnTo>
                  <a:lnTo>
                    <a:pt x="106" y="102"/>
                  </a:lnTo>
                  <a:lnTo>
                    <a:pt x="109" y="101"/>
                  </a:lnTo>
                  <a:lnTo>
                    <a:pt x="114" y="100"/>
                  </a:lnTo>
                  <a:lnTo>
                    <a:pt x="117" y="100"/>
                  </a:lnTo>
                  <a:lnTo>
                    <a:pt x="121" y="100"/>
                  </a:lnTo>
                  <a:lnTo>
                    <a:pt x="125" y="99"/>
                  </a:lnTo>
                  <a:lnTo>
                    <a:pt x="128" y="99"/>
                  </a:lnTo>
                  <a:lnTo>
                    <a:pt x="132" y="97"/>
                  </a:lnTo>
                  <a:lnTo>
                    <a:pt x="137" y="95"/>
                  </a:lnTo>
                  <a:lnTo>
                    <a:pt x="140" y="99"/>
                  </a:lnTo>
                  <a:lnTo>
                    <a:pt x="141" y="102"/>
                  </a:lnTo>
                  <a:lnTo>
                    <a:pt x="144" y="105"/>
                  </a:lnTo>
                  <a:lnTo>
                    <a:pt x="145" y="107"/>
                  </a:lnTo>
                  <a:lnTo>
                    <a:pt x="146" y="111"/>
                  </a:lnTo>
                  <a:lnTo>
                    <a:pt x="147" y="114"/>
                  </a:lnTo>
                  <a:lnTo>
                    <a:pt x="148" y="117"/>
                  </a:lnTo>
                  <a:lnTo>
                    <a:pt x="150" y="120"/>
                  </a:lnTo>
                  <a:lnTo>
                    <a:pt x="155" y="120"/>
                  </a:lnTo>
                  <a:lnTo>
                    <a:pt x="157" y="120"/>
                  </a:lnTo>
                  <a:lnTo>
                    <a:pt x="161" y="120"/>
                  </a:lnTo>
                  <a:lnTo>
                    <a:pt x="164" y="118"/>
                  </a:lnTo>
                  <a:lnTo>
                    <a:pt x="168" y="114"/>
                  </a:lnTo>
                  <a:lnTo>
                    <a:pt x="172" y="118"/>
                  </a:lnTo>
                  <a:lnTo>
                    <a:pt x="174" y="120"/>
                  </a:lnTo>
                  <a:lnTo>
                    <a:pt x="177" y="119"/>
                  </a:lnTo>
                  <a:lnTo>
                    <a:pt x="179" y="114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6" y="105"/>
                  </a:lnTo>
                  <a:lnTo>
                    <a:pt x="186" y="102"/>
                  </a:lnTo>
                  <a:lnTo>
                    <a:pt x="184" y="97"/>
                  </a:lnTo>
                  <a:lnTo>
                    <a:pt x="183" y="94"/>
                  </a:lnTo>
                  <a:lnTo>
                    <a:pt x="182" y="90"/>
                  </a:lnTo>
                  <a:lnTo>
                    <a:pt x="185" y="88"/>
                  </a:lnTo>
                  <a:lnTo>
                    <a:pt x="188" y="87"/>
                  </a:lnTo>
                  <a:lnTo>
                    <a:pt x="191" y="86"/>
                  </a:lnTo>
                  <a:lnTo>
                    <a:pt x="193" y="83"/>
                  </a:lnTo>
                  <a:lnTo>
                    <a:pt x="190" y="80"/>
                  </a:lnTo>
                  <a:lnTo>
                    <a:pt x="189" y="77"/>
                  </a:lnTo>
                  <a:lnTo>
                    <a:pt x="189" y="74"/>
                  </a:lnTo>
                  <a:lnTo>
                    <a:pt x="189" y="68"/>
                  </a:lnTo>
                  <a:lnTo>
                    <a:pt x="192" y="67"/>
                  </a:lnTo>
                  <a:lnTo>
                    <a:pt x="196" y="66"/>
                  </a:lnTo>
                  <a:lnTo>
                    <a:pt x="200" y="64"/>
                  </a:lnTo>
                  <a:lnTo>
                    <a:pt x="203" y="63"/>
                  </a:lnTo>
                  <a:lnTo>
                    <a:pt x="207" y="62"/>
                  </a:lnTo>
                  <a:lnTo>
                    <a:pt x="210" y="62"/>
                  </a:lnTo>
                  <a:lnTo>
                    <a:pt x="213" y="61"/>
                  </a:lnTo>
                  <a:lnTo>
                    <a:pt x="218" y="60"/>
                  </a:lnTo>
                  <a:lnTo>
                    <a:pt x="221" y="59"/>
                  </a:lnTo>
                  <a:lnTo>
                    <a:pt x="224" y="58"/>
                  </a:lnTo>
                  <a:lnTo>
                    <a:pt x="228" y="61"/>
                  </a:lnTo>
                  <a:lnTo>
                    <a:pt x="233" y="62"/>
                  </a:lnTo>
                  <a:lnTo>
                    <a:pt x="236" y="62"/>
                  </a:lnTo>
                  <a:lnTo>
                    <a:pt x="240" y="64"/>
                  </a:lnTo>
                  <a:lnTo>
                    <a:pt x="243" y="66"/>
                  </a:lnTo>
                  <a:lnTo>
                    <a:pt x="246" y="69"/>
                  </a:lnTo>
                  <a:lnTo>
                    <a:pt x="249" y="72"/>
                  </a:lnTo>
                  <a:lnTo>
                    <a:pt x="252" y="73"/>
                  </a:lnTo>
                  <a:lnTo>
                    <a:pt x="254" y="75"/>
                  </a:lnTo>
                  <a:lnTo>
                    <a:pt x="259" y="77"/>
                  </a:lnTo>
                  <a:lnTo>
                    <a:pt x="261" y="80"/>
                  </a:lnTo>
                  <a:lnTo>
                    <a:pt x="262" y="83"/>
                  </a:lnTo>
                  <a:lnTo>
                    <a:pt x="265" y="86"/>
                  </a:lnTo>
                  <a:lnTo>
                    <a:pt x="268" y="89"/>
                  </a:lnTo>
                  <a:lnTo>
                    <a:pt x="268" y="91"/>
                  </a:lnTo>
                  <a:lnTo>
                    <a:pt x="272" y="95"/>
                  </a:lnTo>
                  <a:lnTo>
                    <a:pt x="273" y="99"/>
                  </a:lnTo>
                  <a:lnTo>
                    <a:pt x="276" y="101"/>
                  </a:lnTo>
                  <a:lnTo>
                    <a:pt x="277" y="105"/>
                  </a:lnTo>
                  <a:lnTo>
                    <a:pt x="278" y="108"/>
                  </a:lnTo>
                  <a:lnTo>
                    <a:pt x="280" y="112"/>
                  </a:lnTo>
                  <a:lnTo>
                    <a:pt x="281" y="115"/>
                  </a:lnTo>
                  <a:lnTo>
                    <a:pt x="282" y="119"/>
                  </a:lnTo>
                  <a:lnTo>
                    <a:pt x="283" y="122"/>
                  </a:lnTo>
                  <a:lnTo>
                    <a:pt x="284" y="125"/>
                  </a:lnTo>
                  <a:lnTo>
                    <a:pt x="285" y="129"/>
                  </a:lnTo>
                  <a:lnTo>
                    <a:pt x="286" y="132"/>
                  </a:lnTo>
                  <a:lnTo>
                    <a:pt x="287" y="136"/>
                  </a:lnTo>
                  <a:lnTo>
                    <a:pt x="286" y="142"/>
                  </a:lnTo>
                  <a:lnTo>
                    <a:pt x="285" y="146"/>
                  </a:lnTo>
                  <a:lnTo>
                    <a:pt x="283" y="148"/>
                  </a:lnTo>
                  <a:lnTo>
                    <a:pt x="279" y="153"/>
                  </a:lnTo>
                  <a:lnTo>
                    <a:pt x="276" y="155"/>
                  </a:lnTo>
                  <a:lnTo>
                    <a:pt x="274" y="157"/>
                  </a:lnTo>
                  <a:lnTo>
                    <a:pt x="271" y="158"/>
                  </a:lnTo>
                  <a:lnTo>
                    <a:pt x="268" y="162"/>
                  </a:lnTo>
                  <a:lnTo>
                    <a:pt x="267" y="165"/>
                  </a:lnTo>
                  <a:lnTo>
                    <a:pt x="267" y="170"/>
                  </a:lnTo>
                  <a:lnTo>
                    <a:pt x="265" y="173"/>
                  </a:lnTo>
                  <a:lnTo>
                    <a:pt x="262" y="177"/>
                  </a:lnTo>
                  <a:lnTo>
                    <a:pt x="259" y="178"/>
                  </a:lnTo>
                  <a:lnTo>
                    <a:pt x="256" y="178"/>
                  </a:lnTo>
                  <a:lnTo>
                    <a:pt x="250" y="174"/>
                  </a:lnTo>
                  <a:lnTo>
                    <a:pt x="247" y="172"/>
                  </a:lnTo>
                  <a:lnTo>
                    <a:pt x="243" y="171"/>
                  </a:lnTo>
                  <a:lnTo>
                    <a:pt x="239" y="168"/>
                  </a:lnTo>
                  <a:lnTo>
                    <a:pt x="236" y="169"/>
                  </a:lnTo>
                  <a:lnTo>
                    <a:pt x="233" y="174"/>
                  </a:lnTo>
                  <a:lnTo>
                    <a:pt x="234" y="177"/>
                  </a:lnTo>
                  <a:lnTo>
                    <a:pt x="234" y="182"/>
                  </a:lnTo>
                  <a:lnTo>
                    <a:pt x="232" y="185"/>
                  </a:lnTo>
                  <a:lnTo>
                    <a:pt x="227" y="186"/>
                  </a:lnTo>
                  <a:lnTo>
                    <a:pt x="224" y="187"/>
                  </a:lnTo>
                  <a:lnTo>
                    <a:pt x="222" y="189"/>
                  </a:lnTo>
                  <a:lnTo>
                    <a:pt x="219" y="194"/>
                  </a:lnTo>
                  <a:lnTo>
                    <a:pt x="220" y="198"/>
                  </a:lnTo>
                  <a:lnTo>
                    <a:pt x="221" y="201"/>
                  </a:lnTo>
                  <a:lnTo>
                    <a:pt x="222" y="205"/>
                  </a:lnTo>
                  <a:lnTo>
                    <a:pt x="223" y="208"/>
                  </a:lnTo>
                  <a:lnTo>
                    <a:pt x="226" y="207"/>
                  </a:lnTo>
                  <a:lnTo>
                    <a:pt x="229" y="206"/>
                  </a:lnTo>
                  <a:lnTo>
                    <a:pt x="232" y="205"/>
                  </a:lnTo>
                  <a:lnTo>
                    <a:pt x="236" y="207"/>
                  </a:lnTo>
                  <a:lnTo>
                    <a:pt x="238" y="209"/>
                  </a:lnTo>
                  <a:lnTo>
                    <a:pt x="239" y="212"/>
                  </a:lnTo>
                  <a:lnTo>
                    <a:pt x="241" y="215"/>
                  </a:lnTo>
                  <a:lnTo>
                    <a:pt x="245" y="217"/>
                  </a:lnTo>
                  <a:lnTo>
                    <a:pt x="248" y="216"/>
                  </a:lnTo>
                  <a:lnTo>
                    <a:pt x="249" y="210"/>
                  </a:lnTo>
                  <a:lnTo>
                    <a:pt x="252" y="206"/>
                  </a:lnTo>
                  <a:lnTo>
                    <a:pt x="255" y="204"/>
                  </a:lnTo>
                  <a:lnTo>
                    <a:pt x="258" y="202"/>
                  </a:lnTo>
                  <a:lnTo>
                    <a:pt x="262" y="201"/>
                  </a:lnTo>
                  <a:lnTo>
                    <a:pt x="266" y="204"/>
                  </a:lnTo>
                  <a:lnTo>
                    <a:pt x="270" y="205"/>
                  </a:lnTo>
                  <a:lnTo>
                    <a:pt x="275" y="207"/>
                  </a:lnTo>
                  <a:lnTo>
                    <a:pt x="279" y="207"/>
                  </a:lnTo>
                  <a:lnTo>
                    <a:pt x="283" y="206"/>
                  </a:lnTo>
                  <a:lnTo>
                    <a:pt x="286" y="205"/>
                  </a:lnTo>
                  <a:lnTo>
                    <a:pt x="290" y="202"/>
                  </a:lnTo>
                  <a:lnTo>
                    <a:pt x="292" y="198"/>
                  </a:lnTo>
                  <a:lnTo>
                    <a:pt x="294" y="192"/>
                  </a:lnTo>
                  <a:lnTo>
                    <a:pt x="295" y="189"/>
                  </a:lnTo>
                  <a:lnTo>
                    <a:pt x="294" y="184"/>
                  </a:lnTo>
                  <a:lnTo>
                    <a:pt x="296" y="179"/>
                  </a:lnTo>
                  <a:lnTo>
                    <a:pt x="297" y="174"/>
                  </a:lnTo>
                  <a:lnTo>
                    <a:pt x="296" y="171"/>
                  </a:lnTo>
                  <a:lnTo>
                    <a:pt x="296" y="166"/>
                  </a:lnTo>
                  <a:lnTo>
                    <a:pt x="299" y="162"/>
                  </a:lnTo>
                  <a:lnTo>
                    <a:pt x="302" y="161"/>
                  </a:lnTo>
                  <a:lnTo>
                    <a:pt x="307" y="159"/>
                  </a:lnTo>
                  <a:lnTo>
                    <a:pt x="312" y="161"/>
                  </a:lnTo>
                  <a:lnTo>
                    <a:pt x="315" y="161"/>
                  </a:lnTo>
                  <a:lnTo>
                    <a:pt x="319" y="160"/>
                  </a:lnTo>
                  <a:lnTo>
                    <a:pt x="322" y="157"/>
                  </a:lnTo>
                  <a:lnTo>
                    <a:pt x="322" y="153"/>
                  </a:lnTo>
                  <a:lnTo>
                    <a:pt x="320" y="148"/>
                  </a:lnTo>
                  <a:lnTo>
                    <a:pt x="319" y="144"/>
                  </a:lnTo>
                  <a:lnTo>
                    <a:pt x="318" y="140"/>
                  </a:lnTo>
                  <a:lnTo>
                    <a:pt x="314" y="135"/>
                  </a:lnTo>
                  <a:lnTo>
                    <a:pt x="310" y="135"/>
                  </a:lnTo>
                  <a:lnTo>
                    <a:pt x="305" y="136"/>
                  </a:lnTo>
                  <a:lnTo>
                    <a:pt x="302" y="136"/>
                  </a:lnTo>
                  <a:lnTo>
                    <a:pt x="299" y="133"/>
                  </a:lnTo>
                  <a:lnTo>
                    <a:pt x="297" y="131"/>
                  </a:lnTo>
                  <a:lnTo>
                    <a:pt x="296" y="127"/>
                  </a:lnTo>
                  <a:lnTo>
                    <a:pt x="293" y="124"/>
                  </a:lnTo>
                  <a:lnTo>
                    <a:pt x="291" y="120"/>
                  </a:lnTo>
                  <a:lnTo>
                    <a:pt x="289" y="118"/>
                  </a:lnTo>
                  <a:lnTo>
                    <a:pt x="286" y="115"/>
                  </a:lnTo>
                  <a:lnTo>
                    <a:pt x="284" y="112"/>
                  </a:lnTo>
                  <a:lnTo>
                    <a:pt x="283" y="109"/>
                  </a:lnTo>
                  <a:lnTo>
                    <a:pt x="281" y="106"/>
                  </a:lnTo>
                  <a:lnTo>
                    <a:pt x="278" y="103"/>
                  </a:lnTo>
                  <a:lnTo>
                    <a:pt x="276" y="99"/>
                  </a:lnTo>
                  <a:lnTo>
                    <a:pt x="273" y="96"/>
                  </a:lnTo>
                  <a:lnTo>
                    <a:pt x="270" y="93"/>
                  </a:lnTo>
                  <a:lnTo>
                    <a:pt x="268" y="91"/>
                  </a:lnTo>
                  <a:lnTo>
                    <a:pt x="265" y="88"/>
                  </a:lnTo>
                  <a:lnTo>
                    <a:pt x="263" y="85"/>
                  </a:lnTo>
                  <a:lnTo>
                    <a:pt x="260" y="82"/>
                  </a:lnTo>
                  <a:lnTo>
                    <a:pt x="257" y="80"/>
                  </a:lnTo>
                  <a:lnTo>
                    <a:pt x="253" y="76"/>
                  </a:lnTo>
                  <a:lnTo>
                    <a:pt x="251" y="73"/>
                  </a:lnTo>
                  <a:lnTo>
                    <a:pt x="248" y="70"/>
                  </a:lnTo>
                  <a:lnTo>
                    <a:pt x="245" y="67"/>
                  </a:lnTo>
                  <a:lnTo>
                    <a:pt x="243" y="63"/>
                  </a:lnTo>
                  <a:lnTo>
                    <a:pt x="239" y="61"/>
                  </a:lnTo>
                  <a:lnTo>
                    <a:pt x="238" y="59"/>
                  </a:lnTo>
                  <a:lnTo>
                    <a:pt x="235" y="56"/>
                  </a:lnTo>
                  <a:lnTo>
                    <a:pt x="232" y="54"/>
                  </a:lnTo>
                  <a:lnTo>
                    <a:pt x="228" y="52"/>
                  </a:lnTo>
                  <a:lnTo>
                    <a:pt x="224" y="53"/>
                  </a:lnTo>
                  <a:lnTo>
                    <a:pt x="221" y="53"/>
                  </a:lnTo>
                  <a:lnTo>
                    <a:pt x="218" y="49"/>
                  </a:lnTo>
                  <a:lnTo>
                    <a:pt x="215" y="47"/>
                  </a:lnTo>
                  <a:lnTo>
                    <a:pt x="214" y="44"/>
                  </a:lnTo>
                  <a:lnTo>
                    <a:pt x="212" y="40"/>
                  </a:lnTo>
                  <a:lnTo>
                    <a:pt x="211" y="37"/>
                  </a:lnTo>
                  <a:lnTo>
                    <a:pt x="210" y="34"/>
                  </a:lnTo>
                  <a:lnTo>
                    <a:pt x="208" y="29"/>
                  </a:lnTo>
                  <a:lnTo>
                    <a:pt x="208" y="26"/>
                  </a:lnTo>
                  <a:lnTo>
                    <a:pt x="207" y="23"/>
                  </a:lnTo>
                  <a:lnTo>
                    <a:pt x="203" y="19"/>
                  </a:lnTo>
                  <a:lnTo>
                    <a:pt x="200" y="20"/>
                  </a:lnTo>
                  <a:lnTo>
                    <a:pt x="197" y="21"/>
                  </a:lnTo>
                  <a:lnTo>
                    <a:pt x="193" y="21"/>
                  </a:lnTo>
                  <a:lnTo>
                    <a:pt x="190" y="18"/>
                  </a:lnTo>
                  <a:lnTo>
                    <a:pt x="187" y="16"/>
                  </a:lnTo>
                  <a:lnTo>
                    <a:pt x="182" y="14"/>
                  </a:lnTo>
                  <a:lnTo>
                    <a:pt x="178" y="15"/>
                  </a:lnTo>
                  <a:lnTo>
                    <a:pt x="176" y="19"/>
                  </a:lnTo>
                  <a:lnTo>
                    <a:pt x="174" y="24"/>
                  </a:lnTo>
                  <a:lnTo>
                    <a:pt x="174" y="27"/>
                  </a:lnTo>
                  <a:lnTo>
                    <a:pt x="173" y="31"/>
                  </a:lnTo>
                  <a:lnTo>
                    <a:pt x="170" y="34"/>
                  </a:lnTo>
                  <a:lnTo>
                    <a:pt x="166" y="36"/>
                  </a:lnTo>
                  <a:lnTo>
                    <a:pt x="160" y="35"/>
                  </a:lnTo>
                  <a:lnTo>
                    <a:pt x="156" y="32"/>
                  </a:lnTo>
                  <a:lnTo>
                    <a:pt x="153" y="32"/>
                  </a:lnTo>
                  <a:lnTo>
                    <a:pt x="150" y="34"/>
                  </a:lnTo>
                  <a:lnTo>
                    <a:pt x="148" y="39"/>
                  </a:lnTo>
                  <a:lnTo>
                    <a:pt x="146" y="43"/>
                  </a:lnTo>
                  <a:lnTo>
                    <a:pt x="147" y="46"/>
                  </a:lnTo>
                  <a:lnTo>
                    <a:pt x="148" y="50"/>
                  </a:lnTo>
                  <a:lnTo>
                    <a:pt x="149" y="54"/>
                  </a:lnTo>
                  <a:lnTo>
                    <a:pt x="150" y="57"/>
                  </a:lnTo>
                  <a:lnTo>
                    <a:pt x="151" y="61"/>
                  </a:lnTo>
                  <a:lnTo>
                    <a:pt x="151" y="64"/>
                  </a:lnTo>
                  <a:lnTo>
                    <a:pt x="148" y="68"/>
                  </a:lnTo>
                  <a:lnTo>
                    <a:pt x="144" y="69"/>
                  </a:lnTo>
                  <a:lnTo>
                    <a:pt x="141" y="70"/>
                  </a:lnTo>
                  <a:lnTo>
                    <a:pt x="137" y="70"/>
                  </a:lnTo>
                  <a:lnTo>
                    <a:pt x="134" y="67"/>
                  </a:lnTo>
                  <a:lnTo>
                    <a:pt x="129" y="68"/>
                  </a:lnTo>
                  <a:lnTo>
                    <a:pt x="126" y="69"/>
                  </a:lnTo>
                  <a:lnTo>
                    <a:pt x="121" y="73"/>
                  </a:lnTo>
                  <a:lnTo>
                    <a:pt x="119" y="77"/>
                  </a:lnTo>
                  <a:lnTo>
                    <a:pt x="118" y="80"/>
                  </a:lnTo>
                  <a:lnTo>
                    <a:pt x="117" y="84"/>
                  </a:lnTo>
                  <a:lnTo>
                    <a:pt x="114" y="86"/>
                  </a:lnTo>
                  <a:lnTo>
                    <a:pt x="110" y="88"/>
                  </a:lnTo>
                  <a:lnTo>
                    <a:pt x="108" y="92"/>
                  </a:lnTo>
                  <a:lnTo>
                    <a:pt x="105" y="94"/>
                  </a:lnTo>
                  <a:lnTo>
                    <a:pt x="102" y="97"/>
                  </a:lnTo>
                  <a:lnTo>
                    <a:pt x="100" y="101"/>
                  </a:lnTo>
                  <a:lnTo>
                    <a:pt x="97" y="102"/>
                  </a:lnTo>
                  <a:lnTo>
                    <a:pt x="94" y="105"/>
                  </a:lnTo>
                  <a:lnTo>
                    <a:pt x="92" y="108"/>
                  </a:lnTo>
                  <a:lnTo>
                    <a:pt x="89" y="110"/>
                  </a:lnTo>
                  <a:lnTo>
                    <a:pt x="88" y="115"/>
                  </a:lnTo>
                  <a:lnTo>
                    <a:pt x="85" y="119"/>
                  </a:lnTo>
                  <a:lnTo>
                    <a:pt x="83" y="122"/>
                  </a:lnTo>
                  <a:lnTo>
                    <a:pt x="80" y="125"/>
                  </a:lnTo>
                  <a:lnTo>
                    <a:pt x="78" y="129"/>
                  </a:lnTo>
                  <a:lnTo>
                    <a:pt x="77" y="133"/>
                  </a:lnTo>
                  <a:lnTo>
                    <a:pt x="75" y="138"/>
                  </a:lnTo>
                  <a:lnTo>
                    <a:pt x="73" y="142"/>
                  </a:lnTo>
                  <a:lnTo>
                    <a:pt x="73" y="147"/>
                  </a:lnTo>
                  <a:lnTo>
                    <a:pt x="72" y="151"/>
                  </a:lnTo>
                  <a:lnTo>
                    <a:pt x="71" y="154"/>
                  </a:lnTo>
                  <a:lnTo>
                    <a:pt x="70" y="158"/>
                  </a:lnTo>
                  <a:lnTo>
                    <a:pt x="68" y="162"/>
                  </a:lnTo>
                  <a:lnTo>
                    <a:pt x="69" y="165"/>
                  </a:lnTo>
                  <a:lnTo>
                    <a:pt x="69" y="169"/>
                  </a:lnTo>
                  <a:lnTo>
                    <a:pt x="67" y="171"/>
                  </a:lnTo>
                  <a:lnTo>
                    <a:pt x="65" y="176"/>
                  </a:lnTo>
                  <a:lnTo>
                    <a:pt x="64" y="180"/>
                  </a:lnTo>
                  <a:lnTo>
                    <a:pt x="62" y="183"/>
                  </a:lnTo>
                  <a:lnTo>
                    <a:pt x="61" y="187"/>
                  </a:lnTo>
                  <a:lnTo>
                    <a:pt x="58" y="189"/>
                  </a:lnTo>
                  <a:lnTo>
                    <a:pt x="55" y="190"/>
                  </a:lnTo>
                  <a:lnTo>
                    <a:pt x="52" y="191"/>
                  </a:lnTo>
                  <a:lnTo>
                    <a:pt x="51" y="195"/>
                  </a:lnTo>
                  <a:lnTo>
                    <a:pt x="50" y="199"/>
                  </a:lnTo>
                  <a:lnTo>
                    <a:pt x="47" y="202"/>
                  </a:lnTo>
                  <a:lnTo>
                    <a:pt x="44" y="203"/>
                  </a:lnTo>
                  <a:lnTo>
                    <a:pt x="41" y="204"/>
                  </a:lnTo>
                  <a:lnTo>
                    <a:pt x="38" y="205"/>
                  </a:lnTo>
                  <a:lnTo>
                    <a:pt x="34" y="206"/>
                  </a:lnTo>
                  <a:lnTo>
                    <a:pt x="31" y="207"/>
                  </a:lnTo>
                  <a:lnTo>
                    <a:pt x="28" y="208"/>
                  </a:lnTo>
                  <a:lnTo>
                    <a:pt x="25" y="209"/>
                  </a:lnTo>
                  <a:lnTo>
                    <a:pt x="22" y="210"/>
                  </a:lnTo>
                  <a:lnTo>
                    <a:pt x="19" y="213"/>
                  </a:lnTo>
                  <a:lnTo>
                    <a:pt x="18" y="217"/>
                  </a:lnTo>
                  <a:lnTo>
                    <a:pt x="15" y="220"/>
                  </a:lnTo>
                  <a:lnTo>
                    <a:pt x="13" y="224"/>
                  </a:lnTo>
                  <a:lnTo>
                    <a:pt x="10" y="227"/>
                  </a:lnTo>
                  <a:lnTo>
                    <a:pt x="10" y="230"/>
                  </a:lnTo>
                  <a:lnTo>
                    <a:pt x="7" y="233"/>
                  </a:lnTo>
                  <a:lnTo>
                    <a:pt x="7" y="237"/>
                  </a:lnTo>
                  <a:lnTo>
                    <a:pt x="5" y="241"/>
                  </a:lnTo>
                  <a:lnTo>
                    <a:pt x="4" y="245"/>
                  </a:lnTo>
                  <a:lnTo>
                    <a:pt x="1" y="251"/>
                  </a:lnTo>
                  <a:lnTo>
                    <a:pt x="0" y="254"/>
                  </a:lnTo>
                  <a:lnTo>
                    <a:pt x="1" y="257"/>
                  </a:lnTo>
                  <a:lnTo>
                    <a:pt x="2" y="261"/>
                  </a:lnTo>
                  <a:lnTo>
                    <a:pt x="2" y="265"/>
                  </a:lnTo>
                  <a:lnTo>
                    <a:pt x="2" y="270"/>
                  </a:lnTo>
                  <a:lnTo>
                    <a:pt x="3" y="274"/>
                  </a:lnTo>
                  <a:lnTo>
                    <a:pt x="4" y="279"/>
                  </a:lnTo>
                  <a:lnTo>
                    <a:pt x="4" y="281"/>
                  </a:lnTo>
                  <a:lnTo>
                    <a:pt x="5" y="286"/>
                  </a:lnTo>
                  <a:lnTo>
                    <a:pt x="6" y="289"/>
                  </a:lnTo>
                  <a:lnTo>
                    <a:pt x="8" y="292"/>
                  </a:lnTo>
                  <a:lnTo>
                    <a:pt x="12" y="295"/>
                  </a:lnTo>
                  <a:lnTo>
                    <a:pt x="16" y="299"/>
                  </a:lnTo>
                  <a:lnTo>
                    <a:pt x="20" y="302"/>
                  </a:lnTo>
                  <a:lnTo>
                    <a:pt x="22" y="307"/>
                  </a:lnTo>
                  <a:lnTo>
                    <a:pt x="24" y="309"/>
                  </a:lnTo>
                  <a:lnTo>
                    <a:pt x="28" y="311"/>
                  </a:lnTo>
                  <a:lnTo>
                    <a:pt x="31" y="315"/>
                  </a:lnTo>
                  <a:lnTo>
                    <a:pt x="34" y="318"/>
                  </a:lnTo>
                  <a:lnTo>
                    <a:pt x="38" y="319"/>
                  </a:lnTo>
                  <a:lnTo>
                    <a:pt x="42" y="319"/>
                  </a:lnTo>
                  <a:lnTo>
                    <a:pt x="44" y="321"/>
                  </a:lnTo>
                  <a:lnTo>
                    <a:pt x="48" y="321"/>
                  </a:lnTo>
                  <a:lnTo>
                    <a:pt x="51" y="323"/>
                  </a:lnTo>
                  <a:lnTo>
                    <a:pt x="56" y="324"/>
                  </a:lnTo>
                  <a:lnTo>
                    <a:pt x="59" y="324"/>
                  </a:lnTo>
                  <a:lnTo>
                    <a:pt x="62" y="323"/>
                  </a:lnTo>
                  <a:lnTo>
                    <a:pt x="65" y="322"/>
                  </a:lnTo>
                  <a:lnTo>
                    <a:pt x="69" y="320"/>
                  </a:lnTo>
                  <a:lnTo>
                    <a:pt x="74" y="319"/>
                  </a:lnTo>
                  <a:lnTo>
                    <a:pt x="77" y="319"/>
                  </a:lnTo>
                  <a:lnTo>
                    <a:pt x="81" y="320"/>
                  </a:lnTo>
                  <a:lnTo>
                    <a:pt x="86" y="321"/>
                  </a:lnTo>
                  <a:lnTo>
                    <a:pt x="89" y="320"/>
                  </a:lnTo>
                  <a:lnTo>
                    <a:pt x="94" y="321"/>
                  </a:lnTo>
                  <a:lnTo>
                    <a:pt x="98" y="320"/>
                  </a:lnTo>
                  <a:lnTo>
                    <a:pt x="101" y="319"/>
                  </a:lnTo>
                  <a:lnTo>
                    <a:pt x="105" y="318"/>
                  </a:lnTo>
                  <a:lnTo>
                    <a:pt x="108" y="317"/>
                  </a:lnTo>
                  <a:lnTo>
                    <a:pt x="111" y="316"/>
                  </a:lnTo>
                  <a:lnTo>
                    <a:pt x="114" y="315"/>
                  </a:lnTo>
                  <a:lnTo>
                    <a:pt x="118" y="314"/>
                  </a:lnTo>
                  <a:lnTo>
                    <a:pt x="122" y="312"/>
                  </a:lnTo>
                  <a:lnTo>
                    <a:pt x="125" y="312"/>
                  </a:lnTo>
                  <a:lnTo>
                    <a:pt x="129" y="311"/>
                  </a:lnTo>
                  <a:lnTo>
                    <a:pt x="132" y="310"/>
                  </a:lnTo>
                  <a:lnTo>
                    <a:pt x="134" y="308"/>
                  </a:lnTo>
                  <a:lnTo>
                    <a:pt x="138" y="304"/>
                  </a:lnTo>
                  <a:lnTo>
                    <a:pt x="141" y="302"/>
                  </a:lnTo>
                  <a:lnTo>
                    <a:pt x="144" y="300"/>
                  </a:lnTo>
                  <a:lnTo>
                    <a:pt x="147" y="297"/>
                  </a:lnTo>
                  <a:lnTo>
                    <a:pt x="151" y="295"/>
                  </a:lnTo>
                  <a:lnTo>
                    <a:pt x="153" y="293"/>
                  </a:lnTo>
                  <a:lnTo>
                    <a:pt x="156" y="291"/>
                  </a:lnTo>
                  <a:lnTo>
                    <a:pt x="159" y="289"/>
                  </a:lnTo>
                  <a:lnTo>
                    <a:pt x="161" y="285"/>
                  </a:lnTo>
                  <a:lnTo>
                    <a:pt x="162" y="282"/>
                  </a:lnTo>
                  <a:lnTo>
                    <a:pt x="161" y="279"/>
                  </a:lnTo>
                  <a:lnTo>
                    <a:pt x="160" y="276"/>
                  </a:lnTo>
                  <a:lnTo>
                    <a:pt x="159" y="271"/>
                  </a:lnTo>
                  <a:lnTo>
                    <a:pt x="160" y="267"/>
                  </a:lnTo>
                  <a:lnTo>
                    <a:pt x="163" y="266"/>
                  </a:lnTo>
                  <a:lnTo>
                    <a:pt x="166" y="265"/>
                  </a:lnTo>
                  <a:lnTo>
                    <a:pt x="165" y="260"/>
                  </a:lnTo>
                  <a:lnTo>
                    <a:pt x="164" y="257"/>
                  </a:lnTo>
                  <a:lnTo>
                    <a:pt x="163" y="253"/>
                  </a:lnTo>
                  <a:lnTo>
                    <a:pt x="162" y="250"/>
                  </a:lnTo>
                  <a:lnTo>
                    <a:pt x="161" y="247"/>
                  </a:lnTo>
                  <a:lnTo>
                    <a:pt x="160" y="244"/>
                  </a:lnTo>
                  <a:lnTo>
                    <a:pt x="158" y="239"/>
                  </a:lnTo>
                  <a:lnTo>
                    <a:pt x="156" y="237"/>
                  </a:lnTo>
                  <a:lnTo>
                    <a:pt x="152" y="234"/>
                  </a:lnTo>
                  <a:lnTo>
                    <a:pt x="149" y="231"/>
                  </a:lnTo>
                  <a:lnTo>
                    <a:pt x="145" y="229"/>
                  </a:lnTo>
                  <a:lnTo>
                    <a:pt x="142" y="227"/>
                  </a:lnTo>
                  <a:lnTo>
                    <a:pt x="139" y="225"/>
                  </a:lnTo>
                  <a:lnTo>
                    <a:pt x="135" y="222"/>
                  </a:lnTo>
                  <a:lnTo>
                    <a:pt x="130" y="220"/>
                  </a:lnTo>
                  <a:lnTo>
                    <a:pt x="125" y="220"/>
                  </a:lnTo>
                  <a:lnTo>
                    <a:pt x="121" y="219"/>
                  </a:lnTo>
                  <a:lnTo>
                    <a:pt x="117" y="217"/>
                  </a:lnTo>
                  <a:lnTo>
                    <a:pt x="115" y="215"/>
                  </a:lnTo>
                  <a:lnTo>
                    <a:pt x="110" y="212"/>
                  </a:lnTo>
                  <a:lnTo>
                    <a:pt x="106" y="212"/>
                  </a:lnTo>
                  <a:lnTo>
                    <a:pt x="104" y="209"/>
                  </a:lnTo>
                  <a:lnTo>
                    <a:pt x="102" y="205"/>
                  </a:lnTo>
                  <a:lnTo>
                    <a:pt x="99" y="205"/>
                  </a:lnTo>
                  <a:lnTo>
                    <a:pt x="96" y="204"/>
                  </a:lnTo>
                  <a:lnTo>
                    <a:pt x="93" y="201"/>
                  </a:lnTo>
                  <a:lnTo>
                    <a:pt x="90" y="198"/>
                  </a:lnTo>
                  <a:lnTo>
                    <a:pt x="89" y="195"/>
                  </a:lnTo>
                  <a:lnTo>
                    <a:pt x="87" y="191"/>
                  </a:lnTo>
                  <a:lnTo>
                    <a:pt x="85" y="188"/>
                  </a:lnTo>
                  <a:lnTo>
                    <a:pt x="82" y="185"/>
                  </a:lnTo>
                  <a:lnTo>
                    <a:pt x="81" y="182"/>
                  </a:lnTo>
                  <a:lnTo>
                    <a:pt x="80" y="179"/>
                  </a:lnTo>
                  <a:lnTo>
                    <a:pt x="78" y="176"/>
                  </a:lnTo>
                  <a:lnTo>
                    <a:pt x="77" y="173"/>
                  </a:lnTo>
                  <a:lnTo>
                    <a:pt x="76" y="170"/>
                  </a:lnTo>
                  <a:lnTo>
                    <a:pt x="75" y="167"/>
                  </a:lnTo>
                  <a:lnTo>
                    <a:pt x="74" y="163"/>
                  </a:lnTo>
                  <a:lnTo>
                    <a:pt x="73" y="160"/>
                  </a:lnTo>
                  <a:lnTo>
                    <a:pt x="74" y="155"/>
                  </a:lnTo>
                  <a:lnTo>
                    <a:pt x="76" y="151"/>
                  </a:lnTo>
                  <a:lnTo>
                    <a:pt x="78" y="147"/>
                  </a:lnTo>
                  <a:lnTo>
                    <a:pt x="79" y="143"/>
                  </a:lnTo>
                  <a:lnTo>
                    <a:pt x="78" y="139"/>
                  </a:lnTo>
                  <a:lnTo>
                    <a:pt x="81" y="135"/>
                  </a:lnTo>
                  <a:lnTo>
                    <a:pt x="81" y="132"/>
                  </a:lnTo>
                  <a:lnTo>
                    <a:pt x="83" y="128"/>
                  </a:lnTo>
                  <a:lnTo>
                    <a:pt x="87" y="124"/>
                  </a:lnTo>
                  <a:lnTo>
                    <a:pt x="87" y="119"/>
                  </a:lnTo>
                  <a:lnTo>
                    <a:pt x="90" y="116"/>
                  </a:lnTo>
                  <a:lnTo>
                    <a:pt x="93" y="115"/>
                  </a:lnTo>
                  <a:lnTo>
                    <a:pt x="96" y="114"/>
                  </a:lnTo>
                  <a:lnTo>
                    <a:pt x="99" y="113"/>
                  </a:lnTo>
                  <a:lnTo>
                    <a:pt x="103" y="112"/>
                  </a:lnTo>
                  <a:lnTo>
                    <a:pt x="107" y="113"/>
                  </a:lnTo>
                  <a:lnTo>
                    <a:pt x="110" y="115"/>
                  </a:lnTo>
                  <a:lnTo>
                    <a:pt x="112" y="117"/>
                  </a:lnTo>
                  <a:lnTo>
                    <a:pt x="117" y="121"/>
                  </a:lnTo>
                  <a:lnTo>
                    <a:pt x="120" y="124"/>
                  </a:lnTo>
                  <a:lnTo>
                    <a:pt x="123" y="125"/>
                  </a:lnTo>
                  <a:lnTo>
                    <a:pt x="126" y="129"/>
                  </a:lnTo>
                  <a:lnTo>
                    <a:pt x="128" y="132"/>
                  </a:lnTo>
                  <a:lnTo>
                    <a:pt x="130" y="135"/>
                  </a:lnTo>
                  <a:lnTo>
                    <a:pt x="132" y="139"/>
                  </a:lnTo>
                  <a:lnTo>
                    <a:pt x="135" y="143"/>
                  </a:lnTo>
                  <a:lnTo>
                    <a:pt x="136" y="146"/>
                  </a:lnTo>
                  <a:lnTo>
                    <a:pt x="141" y="147"/>
                  </a:lnTo>
                  <a:lnTo>
                    <a:pt x="144" y="147"/>
                  </a:lnTo>
                  <a:lnTo>
                    <a:pt x="147" y="146"/>
                  </a:lnTo>
                  <a:lnTo>
                    <a:pt x="151" y="145"/>
                  </a:lnTo>
                  <a:lnTo>
                    <a:pt x="153" y="144"/>
                  </a:lnTo>
                  <a:lnTo>
                    <a:pt x="158" y="143"/>
                  </a:lnTo>
                  <a:lnTo>
                    <a:pt x="162" y="143"/>
                  </a:lnTo>
                  <a:lnTo>
                    <a:pt x="165" y="145"/>
                  </a:lnTo>
                  <a:lnTo>
                    <a:pt x="170" y="145"/>
                  </a:lnTo>
                  <a:lnTo>
                    <a:pt x="175" y="146"/>
                  </a:lnTo>
                  <a:lnTo>
                    <a:pt x="179" y="145"/>
                  </a:lnTo>
                  <a:lnTo>
                    <a:pt x="183" y="145"/>
                  </a:lnTo>
                  <a:lnTo>
                    <a:pt x="186" y="143"/>
                  </a:lnTo>
                  <a:lnTo>
                    <a:pt x="188" y="142"/>
                  </a:lnTo>
                  <a:lnTo>
                    <a:pt x="192" y="141"/>
                  </a:lnTo>
                  <a:lnTo>
                    <a:pt x="196" y="140"/>
                  </a:lnTo>
                  <a:lnTo>
                    <a:pt x="199" y="139"/>
                  </a:lnTo>
                  <a:lnTo>
                    <a:pt x="202" y="137"/>
                  </a:lnTo>
                  <a:lnTo>
                    <a:pt x="205" y="134"/>
                  </a:lnTo>
                  <a:lnTo>
                    <a:pt x="207" y="131"/>
                  </a:lnTo>
                  <a:lnTo>
                    <a:pt x="208" y="127"/>
                  </a:lnTo>
                  <a:lnTo>
                    <a:pt x="210" y="123"/>
                  </a:lnTo>
                  <a:lnTo>
                    <a:pt x="212" y="119"/>
                  </a:lnTo>
                  <a:lnTo>
                    <a:pt x="213" y="115"/>
                  </a:lnTo>
                  <a:lnTo>
                    <a:pt x="213" y="112"/>
                  </a:lnTo>
                  <a:lnTo>
                    <a:pt x="214" y="108"/>
                  </a:lnTo>
                  <a:lnTo>
                    <a:pt x="216" y="104"/>
                  </a:lnTo>
                  <a:lnTo>
                    <a:pt x="219" y="100"/>
                  </a:lnTo>
                  <a:lnTo>
                    <a:pt x="218" y="96"/>
                  </a:lnTo>
                  <a:lnTo>
                    <a:pt x="219" y="93"/>
                  </a:lnTo>
                  <a:lnTo>
                    <a:pt x="218" y="90"/>
                  </a:lnTo>
                  <a:lnTo>
                    <a:pt x="217" y="87"/>
                  </a:lnTo>
                  <a:lnTo>
                    <a:pt x="216" y="84"/>
                  </a:lnTo>
                  <a:lnTo>
                    <a:pt x="216" y="80"/>
                  </a:lnTo>
                  <a:lnTo>
                    <a:pt x="217" y="76"/>
                  </a:lnTo>
                  <a:lnTo>
                    <a:pt x="218" y="72"/>
                  </a:lnTo>
                  <a:lnTo>
                    <a:pt x="218" y="69"/>
                  </a:lnTo>
                  <a:lnTo>
                    <a:pt x="220" y="65"/>
                  </a:lnTo>
                  <a:lnTo>
                    <a:pt x="223" y="64"/>
                  </a:lnTo>
                  <a:lnTo>
                    <a:pt x="226" y="63"/>
                  </a:lnTo>
                  <a:lnTo>
                    <a:pt x="230" y="63"/>
                  </a:lnTo>
                  <a:lnTo>
                    <a:pt x="233" y="66"/>
                  </a:lnTo>
                  <a:lnTo>
                    <a:pt x="238" y="67"/>
                  </a:lnTo>
                  <a:lnTo>
                    <a:pt x="245" y="71"/>
                  </a:lnTo>
                  <a:lnTo>
                    <a:pt x="249" y="74"/>
                  </a:lnTo>
                  <a:lnTo>
                    <a:pt x="252" y="76"/>
                  </a:lnTo>
                  <a:lnTo>
                    <a:pt x="254" y="79"/>
                  </a:lnTo>
                  <a:lnTo>
                    <a:pt x="256" y="82"/>
                  </a:lnTo>
                  <a:lnTo>
                    <a:pt x="260" y="85"/>
                  </a:lnTo>
                  <a:lnTo>
                    <a:pt x="263" y="87"/>
                  </a:lnTo>
                  <a:lnTo>
                    <a:pt x="266" y="91"/>
                  </a:lnTo>
                  <a:lnTo>
                    <a:pt x="267" y="94"/>
                  </a:lnTo>
                  <a:lnTo>
                    <a:pt x="268" y="97"/>
                  </a:lnTo>
                  <a:lnTo>
                    <a:pt x="269" y="102"/>
                  </a:lnTo>
                  <a:lnTo>
                    <a:pt x="271" y="106"/>
                  </a:lnTo>
                  <a:lnTo>
                    <a:pt x="272" y="109"/>
                  </a:lnTo>
                  <a:lnTo>
                    <a:pt x="273" y="112"/>
                  </a:lnTo>
                  <a:lnTo>
                    <a:pt x="274" y="115"/>
                  </a:lnTo>
                  <a:lnTo>
                    <a:pt x="274" y="118"/>
                  </a:lnTo>
                  <a:lnTo>
                    <a:pt x="273" y="124"/>
                  </a:lnTo>
                  <a:lnTo>
                    <a:pt x="270" y="127"/>
                  </a:lnTo>
                  <a:lnTo>
                    <a:pt x="268" y="130"/>
                  </a:lnTo>
                  <a:lnTo>
                    <a:pt x="266" y="134"/>
                  </a:lnTo>
                  <a:lnTo>
                    <a:pt x="263" y="138"/>
                  </a:lnTo>
                  <a:lnTo>
                    <a:pt x="261" y="142"/>
                  </a:lnTo>
                  <a:lnTo>
                    <a:pt x="259" y="145"/>
                  </a:lnTo>
                  <a:lnTo>
                    <a:pt x="256" y="147"/>
                  </a:lnTo>
                  <a:lnTo>
                    <a:pt x="252" y="148"/>
                  </a:lnTo>
                  <a:lnTo>
                    <a:pt x="249" y="149"/>
                  </a:lnTo>
                  <a:lnTo>
                    <a:pt x="245" y="150"/>
                  </a:lnTo>
                  <a:lnTo>
                    <a:pt x="242" y="151"/>
                  </a:lnTo>
                  <a:lnTo>
                    <a:pt x="238" y="153"/>
                  </a:lnTo>
                  <a:lnTo>
                    <a:pt x="234" y="154"/>
                  </a:lnTo>
                  <a:lnTo>
                    <a:pt x="230" y="155"/>
                  </a:lnTo>
                  <a:lnTo>
                    <a:pt x="226" y="156"/>
                  </a:lnTo>
                  <a:lnTo>
                    <a:pt x="222" y="159"/>
                  </a:lnTo>
                  <a:lnTo>
                    <a:pt x="220" y="161"/>
                  </a:lnTo>
                  <a:lnTo>
                    <a:pt x="217" y="164"/>
                  </a:lnTo>
                  <a:lnTo>
                    <a:pt x="214" y="165"/>
                  </a:lnTo>
                  <a:lnTo>
                    <a:pt x="211" y="168"/>
                  </a:lnTo>
                  <a:lnTo>
                    <a:pt x="208" y="170"/>
                  </a:lnTo>
                  <a:lnTo>
                    <a:pt x="206" y="172"/>
                  </a:lnTo>
                  <a:lnTo>
                    <a:pt x="203" y="174"/>
                  </a:lnTo>
                  <a:lnTo>
                    <a:pt x="201" y="178"/>
                  </a:lnTo>
                  <a:lnTo>
                    <a:pt x="198" y="181"/>
                  </a:lnTo>
                  <a:lnTo>
                    <a:pt x="197" y="185"/>
                  </a:lnTo>
                  <a:lnTo>
                    <a:pt x="196" y="188"/>
                  </a:lnTo>
                  <a:lnTo>
                    <a:pt x="195" y="192"/>
                  </a:lnTo>
                  <a:lnTo>
                    <a:pt x="194" y="198"/>
                  </a:lnTo>
                  <a:lnTo>
                    <a:pt x="195" y="202"/>
                  </a:lnTo>
                  <a:lnTo>
                    <a:pt x="196" y="206"/>
                  </a:lnTo>
                  <a:lnTo>
                    <a:pt x="197" y="209"/>
                  </a:lnTo>
                  <a:lnTo>
                    <a:pt x="202" y="211"/>
                  </a:lnTo>
                  <a:lnTo>
                    <a:pt x="203" y="214"/>
                  </a:lnTo>
                  <a:lnTo>
                    <a:pt x="206" y="217"/>
                  </a:lnTo>
                  <a:lnTo>
                    <a:pt x="209" y="219"/>
                  </a:lnTo>
                  <a:lnTo>
                    <a:pt x="212" y="222"/>
                  </a:lnTo>
                  <a:lnTo>
                    <a:pt x="214" y="225"/>
                  </a:lnTo>
                  <a:lnTo>
                    <a:pt x="217" y="224"/>
                  </a:lnTo>
                  <a:lnTo>
                    <a:pt x="221" y="225"/>
                  </a:lnTo>
                  <a:lnTo>
                    <a:pt x="226" y="227"/>
                  </a:lnTo>
                  <a:lnTo>
                    <a:pt x="229" y="227"/>
                  </a:lnTo>
                  <a:lnTo>
                    <a:pt x="233" y="227"/>
                  </a:lnTo>
                  <a:lnTo>
                    <a:pt x="237" y="227"/>
                  </a:lnTo>
                  <a:lnTo>
                    <a:pt x="240" y="226"/>
                  </a:lnTo>
                  <a:lnTo>
                    <a:pt x="243" y="226"/>
                  </a:lnTo>
                  <a:lnTo>
                    <a:pt x="244" y="222"/>
                  </a:lnTo>
                  <a:lnTo>
                    <a:pt x="246" y="225"/>
                  </a:lnTo>
                  <a:lnTo>
                    <a:pt x="247" y="228"/>
                  </a:lnTo>
                  <a:lnTo>
                    <a:pt x="250" y="227"/>
                  </a:lnTo>
                  <a:lnTo>
                    <a:pt x="253" y="226"/>
                  </a:lnTo>
                  <a:lnTo>
                    <a:pt x="257" y="225"/>
                  </a:lnTo>
                  <a:lnTo>
                    <a:pt x="260" y="225"/>
                  </a:lnTo>
                  <a:lnTo>
                    <a:pt x="263" y="224"/>
                  </a:lnTo>
                  <a:lnTo>
                    <a:pt x="266" y="222"/>
                  </a:lnTo>
                  <a:lnTo>
                    <a:pt x="269" y="221"/>
                  </a:lnTo>
                  <a:lnTo>
                    <a:pt x="273" y="222"/>
                  </a:lnTo>
                  <a:lnTo>
                    <a:pt x="276" y="223"/>
                  </a:lnTo>
                  <a:lnTo>
                    <a:pt x="280" y="222"/>
                  </a:lnTo>
                  <a:lnTo>
                    <a:pt x="283" y="221"/>
                  </a:lnTo>
                  <a:lnTo>
                    <a:pt x="285" y="218"/>
                  </a:lnTo>
                  <a:lnTo>
                    <a:pt x="289" y="217"/>
                  </a:lnTo>
                  <a:lnTo>
                    <a:pt x="293" y="216"/>
                  </a:lnTo>
                  <a:lnTo>
                    <a:pt x="295" y="214"/>
                  </a:lnTo>
                  <a:lnTo>
                    <a:pt x="298" y="211"/>
                  </a:lnTo>
                  <a:lnTo>
                    <a:pt x="300" y="205"/>
                  </a:lnTo>
                  <a:lnTo>
                    <a:pt x="303" y="203"/>
                  </a:lnTo>
                  <a:lnTo>
                    <a:pt x="306" y="202"/>
                  </a:lnTo>
                  <a:lnTo>
                    <a:pt x="309" y="200"/>
                  </a:lnTo>
                  <a:lnTo>
                    <a:pt x="312" y="197"/>
                  </a:lnTo>
                  <a:lnTo>
                    <a:pt x="314" y="195"/>
                  </a:lnTo>
                  <a:lnTo>
                    <a:pt x="317" y="193"/>
                  </a:lnTo>
                  <a:lnTo>
                    <a:pt x="319" y="190"/>
                  </a:lnTo>
                  <a:lnTo>
                    <a:pt x="321" y="186"/>
                  </a:lnTo>
                  <a:lnTo>
                    <a:pt x="324" y="182"/>
                  </a:lnTo>
                  <a:lnTo>
                    <a:pt x="326" y="178"/>
                  </a:lnTo>
                  <a:lnTo>
                    <a:pt x="329" y="176"/>
                  </a:lnTo>
                  <a:lnTo>
                    <a:pt x="331" y="173"/>
                  </a:lnTo>
                  <a:lnTo>
                    <a:pt x="334" y="171"/>
                  </a:lnTo>
                  <a:lnTo>
                    <a:pt x="335" y="167"/>
                  </a:lnTo>
                  <a:lnTo>
                    <a:pt x="336" y="163"/>
                  </a:lnTo>
                  <a:lnTo>
                    <a:pt x="335" y="160"/>
                  </a:lnTo>
                  <a:lnTo>
                    <a:pt x="334" y="157"/>
                  </a:lnTo>
                  <a:lnTo>
                    <a:pt x="333" y="154"/>
                  </a:lnTo>
                  <a:lnTo>
                    <a:pt x="332" y="151"/>
                  </a:lnTo>
                  <a:lnTo>
                    <a:pt x="332" y="147"/>
                  </a:lnTo>
                  <a:lnTo>
                    <a:pt x="331" y="144"/>
                  </a:lnTo>
                  <a:lnTo>
                    <a:pt x="330" y="141"/>
                  </a:lnTo>
                  <a:lnTo>
                    <a:pt x="330" y="138"/>
                  </a:lnTo>
                  <a:lnTo>
                    <a:pt x="329" y="133"/>
                  </a:lnTo>
                  <a:lnTo>
                    <a:pt x="328" y="130"/>
                  </a:lnTo>
                  <a:lnTo>
                    <a:pt x="327" y="127"/>
                  </a:lnTo>
                  <a:lnTo>
                    <a:pt x="326" y="124"/>
                  </a:lnTo>
                  <a:lnTo>
                    <a:pt x="325" y="121"/>
                  </a:lnTo>
                  <a:lnTo>
                    <a:pt x="322" y="117"/>
                  </a:lnTo>
                  <a:lnTo>
                    <a:pt x="318" y="114"/>
                  </a:lnTo>
                  <a:lnTo>
                    <a:pt x="316" y="112"/>
                  </a:lnTo>
                  <a:lnTo>
                    <a:pt x="312" y="112"/>
                  </a:lnTo>
                  <a:lnTo>
                    <a:pt x="309" y="111"/>
                  </a:lnTo>
                  <a:lnTo>
                    <a:pt x="305" y="111"/>
                  </a:lnTo>
                  <a:lnTo>
                    <a:pt x="302" y="109"/>
                  </a:lnTo>
                  <a:lnTo>
                    <a:pt x="298" y="106"/>
                  </a:lnTo>
                  <a:lnTo>
                    <a:pt x="295" y="103"/>
                  </a:lnTo>
                  <a:lnTo>
                    <a:pt x="291" y="101"/>
                  </a:lnTo>
                  <a:lnTo>
                    <a:pt x="287" y="98"/>
                  </a:lnTo>
                  <a:lnTo>
                    <a:pt x="283" y="99"/>
                  </a:lnTo>
                  <a:lnTo>
                    <a:pt x="278" y="97"/>
                  </a:lnTo>
                  <a:lnTo>
                    <a:pt x="275" y="94"/>
                  </a:lnTo>
                  <a:lnTo>
                    <a:pt x="272" y="91"/>
                  </a:lnTo>
                  <a:lnTo>
                    <a:pt x="271" y="89"/>
                  </a:lnTo>
                  <a:lnTo>
                    <a:pt x="269" y="86"/>
                  </a:lnTo>
                  <a:lnTo>
                    <a:pt x="266" y="83"/>
                  </a:lnTo>
                  <a:lnTo>
                    <a:pt x="263" y="81"/>
                  </a:lnTo>
                  <a:lnTo>
                    <a:pt x="261" y="77"/>
                  </a:lnTo>
                  <a:lnTo>
                    <a:pt x="258" y="74"/>
                  </a:lnTo>
                  <a:lnTo>
                    <a:pt x="254" y="71"/>
                  </a:lnTo>
                  <a:lnTo>
                    <a:pt x="252" y="68"/>
                  </a:lnTo>
                  <a:lnTo>
                    <a:pt x="249" y="65"/>
                  </a:lnTo>
                  <a:lnTo>
                    <a:pt x="247" y="62"/>
                  </a:lnTo>
                  <a:lnTo>
                    <a:pt x="243" y="57"/>
                  </a:lnTo>
                  <a:lnTo>
                    <a:pt x="241" y="54"/>
                  </a:lnTo>
                  <a:lnTo>
                    <a:pt x="239" y="51"/>
                  </a:lnTo>
                  <a:lnTo>
                    <a:pt x="237" y="48"/>
                  </a:lnTo>
                  <a:lnTo>
                    <a:pt x="234" y="46"/>
                  </a:lnTo>
                  <a:lnTo>
                    <a:pt x="232" y="43"/>
                  </a:lnTo>
                  <a:lnTo>
                    <a:pt x="229" y="40"/>
                  </a:lnTo>
                  <a:lnTo>
                    <a:pt x="228" y="37"/>
                  </a:lnTo>
                  <a:lnTo>
                    <a:pt x="226" y="33"/>
                  </a:lnTo>
                  <a:lnTo>
                    <a:pt x="223" y="30"/>
                  </a:lnTo>
                  <a:lnTo>
                    <a:pt x="222" y="25"/>
                  </a:lnTo>
                  <a:lnTo>
                    <a:pt x="220" y="21"/>
                  </a:lnTo>
                  <a:lnTo>
                    <a:pt x="218" y="19"/>
                  </a:lnTo>
                  <a:lnTo>
                    <a:pt x="216" y="15"/>
                  </a:lnTo>
                  <a:lnTo>
                    <a:pt x="213" y="13"/>
                  </a:lnTo>
                  <a:lnTo>
                    <a:pt x="210" y="11"/>
                  </a:lnTo>
                  <a:lnTo>
                    <a:pt x="208" y="7"/>
                  </a:lnTo>
                  <a:lnTo>
                    <a:pt x="206" y="5"/>
                  </a:lnTo>
                  <a:lnTo>
                    <a:pt x="202" y="3"/>
                  </a:lnTo>
                  <a:lnTo>
                    <a:pt x="199" y="0"/>
                  </a:lnTo>
                  <a:lnTo>
                    <a:pt x="196" y="0"/>
                  </a:lnTo>
                  <a:lnTo>
                    <a:pt x="191" y="0"/>
                  </a:lnTo>
                  <a:lnTo>
                    <a:pt x="188" y="0"/>
                  </a:lnTo>
                  <a:lnTo>
                    <a:pt x="184" y="1"/>
                  </a:lnTo>
                  <a:lnTo>
                    <a:pt x="181" y="2"/>
                  </a:lnTo>
                  <a:lnTo>
                    <a:pt x="178" y="3"/>
                  </a:lnTo>
                  <a:lnTo>
                    <a:pt x="175" y="4"/>
                  </a:lnTo>
                  <a:lnTo>
                    <a:pt x="171" y="5"/>
                  </a:lnTo>
                  <a:lnTo>
                    <a:pt x="168" y="6"/>
                  </a:lnTo>
                  <a:lnTo>
                    <a:pt x="164" y="7"/>
                  </a:lnTo>
                  <a:lnTo>
                    <a:pt x="161" y="8"/>
                  </a:lnTo>
                  <a:lnTo>
                    <a:pt x="157" y="9"/>
                  </a:lnTo>
                  <a:lnTo>
                    <a:pt x="154" y="11"/>
                  </a:lnTo>
                  <a:lnTo>
                    <a:pt x="151" y="12"/>
                  </a:lnTo>
                  <a:lnTo>
                    <a:pt x="147" y="13"/>
                  </a:lnTo>
                  <a:lnTo>
                    <a:pt x="144" y="16"/>
                  </a:lnTo>
                  <a:lnTo>
                    <a:pt x="142" y="19"/>
                  </a:lnTo>
                  <a:lnTo>
                    <a:pt x="139" y="22"/>
                  </a:lnTo>
                  <a:lnTo>
                    <a:pt x="137" y="24"/>
                  </a:lnTo>
                  <a:lnTo>
                    <a:pt x="135" y="28"/>
                  </a:lnTo>
                  <a:lnTo>
                    <a:pt x="131" y="30"/>
                  </a:lnTo>
                  <a:lnTo>
                    <a:pt x="129" y="32"/>
                  </a:lnTo>
                  <a:lnTo>
                    <a:pt x="125" y="33"/>
                  </a:lnTo>
                  <a:lnTo>
                    <a:pt x="123" y="36"/>
                  </a:lnTo>
                  <a:lnTo>
                    <a:pt x="120" y="37"/>
                  </a:lnTo>
                  <a:lnTo>
                    <a:pt x="116" y="40"/>
                  </a:lnTo>
                  <a:lnTo>
                    <a:pt x="114" y="43"/>
                  </a:lnTo>
                  <a:lnTo>
                    <a:pt x="111" y="46"/>
                  </a:lnTo>
                  <a:lnTo>
                    <a:pt x="108" y="48"/>
                  </a:lnTo>
                  <a:lnTo>
                    <a:pt x="109" y="53"/>
                  </a:lnTo>
                  <a:lnTo>
                    <a:pt x="110" y="56"/>
                  </a:lnTo>
                  <a:lnTo>
                    <a:pt x="108" y="60"/>
                  </a:lnTo>
                  <a:lnTo>
                    <a:pt x="109" y="63"/>
                  </a:lnTo>
                  <a:lnTo>
                    <a:pt x="109" y="67"/>
                  </a:lnTo>
                  <a:lnTo>
                    <a:pt x="108" y="70"/>
                  </a:lnTo>
                  <a:lnTo>
                    <a:pt x="106" y="75"/>
                  </a:lnTo>
                  <a:lnTo>
                    <a:pt x="105" y="78"/>
                  </a:lnTo>
                  <a:lnTo>
                    <a:pt x="102" y="82"/>
                  </a:lnTo>
                  <a:lnTo>
                    <a:pt x="100" y="84"/>
                  </a:lnTo>
                  <a:lnTo>
                    <a:pt x="97" y="87"/>
                  </a:lnTo>
                  <a:lnTo>
                    <a:pt x="95" y="91"/>
                  </a:lnTo>
                  <a:lnTo>
                    <a:pt x="92" y="94"/>
                  </a:lnTo>
                  <a:lnTo>
                    <a:pt x="90" y="98"/>
                  </a:lnTo>
                  <a:lnTo>
                    <a:pt x="88" y="102"/>
                  </a:lnTo>
                  <a:lnTo>
                    <a:pt x="87" y="106"/>
                  </a:lnTo>
                  <a:lnTo>
                    <a:pt x="85" y="111"/>
                  </a:lnTo>
                  <a:lnTo>
                    <a:pt x="82" y="114"/>
                  </a:lnTo>
                  <a:lnTo>
                    <a:pt x="80" y="118"/>
                  </a:lnTo>
                  <a:lnTo>
                    <a:pt x="79" y="122"/>
                  </a:lnTo>
                  <a:lnTo>
                    <a:pt x="76" y="125"/>
                  </a:lnTo>
                  <a:lnTo>
                    <a:pt x="74" y="129"/>
                  </a:lnTo>
                  <a:lnTo>
                    <a:pt x="73" y="133"/>
                  </a:lnTo>
                  <a:lnTo>
                    <a:pt x="70" y="136"/>
                  </a:lnTo>
                  <a:lnTo>
                    <a:pt x="69" y="140"/>
                  </a:lnTo>
                  <a:lnTo>
                    <a:pt x="68" y="144"/>
                  </a:lnTo>
                  <a:lnTo>
                    <a:pt x="66" y="148"/>
                  </a:lnTo>
                  <a:lnTo>
                    <a:pt x="65" y="152"/>
                  </a:lnTo>
                  <a:lnTo>
                    <a:pt x="64" y="155"/>
                  </a:lnTo>
                  <a:lnTo>
                    <a:pt x="63" y="159"/>
                  </a:lnTo>
                  <a:lnTo>
                    <a:pt x="62" y="163"/>
                  </a:lnTo>
                  <a:lnTo>
                    <a:pt x="60" y="167"/>
                  </a:lnTo>
                  <a:lnTo>
                    <a:pt x="58" y="171"/>
                  </a:lnTo>
                  <a:lnTo>
                    <a:pt x="56" y="176"/>
                  </a:lnTo>
                  <a:lnTo>
                    <a:pt x="53" y="180"/>
                  </a:lnTo>
                  <a:lnTo>
                    <a:pt x="50" y="182"/>
                  </a:lnTo>
                  <a:lnTo>
                    <a:pt x="48" y="186"/>
                  </a:lnTo>
                  <a:lnTo>
                    <a:pt x="47" y="191"/>
                  </a:lnTo>
                  <a:lnTo>
                    <a:pt x="45" y="193"/>
                  </a:lnTo>
                  <a:lnTo>
                    <a:pt x="42" y="198"/>
                  </a:lnTo>
                  <a:lnTo>
                    <a:pt x="41" y="203"/>
                  </a:lnTo>
                  <a:lnTo>
                    <a:pt x="38" y="205"/>
                  </a:lnTo>
                  <a:lnTo>
                    <a:pt x="34" y="206"/>
                  </a:lnTo>
                  <a:lnTo>
                    <a:pt x="31" y="207"/>
                  </a:lnTo>
                  <a:lnTo>
                    <a:pt x="28" y="209"/>
                  </a:lnTo>
                  <a:lnTo>
                    <a:pt x="24" y="210"/>
                  </a:lnTo>
                  <a:lnTo>
                    <a:pt x="21" y="212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Freeform 152"/>
            <p:cNvSpPr>
              <a:spLocks/>
            </p:cNvSpPr>
            <p:nvPr/>
          </p:nvSpPr>
          <p:spPr bwMode="auto">
            <a:xfrm>
              <a:off x="4219" y="1892"/>
              <a:ext cx="48" cy="44"/>
            </a:xfrm>
            <a:custGeom>
              <a:avLst/>
              <a:gdLst>
                <a:gd name="T0" fmla="*/ 1 w 39"/>
                <a:gd name="T1" fmla="*/ 11 h 36"/>
                <a:gd name="T2" fmla="*/ 5 w 39"/>
                <a:gd name="T3" fmla="*/ 11 h 36"/>
                <a:gd name="T4" fmla="*/ 7 w 39"/>
                <a:gd name="T5" fmla="*/ 15 h 36"/>
                <a:gd name="T6" fmla="*/ 11 w 39"/>
                <a:gd name="T7" fmla="*/ 18 h 36"/>
                <a:gd name="T8" fmla="*/ 15 w 39"/>
                <a:gd name="T9" fmla="*/ 22 h 36"/>
                <a:gd name="T10" fmla="*/ 18 w 39"/>
                <a:gd name="T11" fmla="*/ 24 h 36"/>
                <a:gd name="T12" fmla="*/ 22 w 39"/>
                <a:gd name="T13" fmla="*/ 27 h 36"/>
                <a:gd name="T14" fmla="*/ 25 w 39"/>
                <a:gd name="T15" fmla="*/ 31 h 36"/>
                <a:gd name="T16" fmla="*/ 28 w 39"/>
                <a:gd name="T17" fmla="*/ 32 h 36"/>
                <a:gd name="T18" fmla="*/ 33 w 39"/>
                <a:gd name="T19" fmla="*/ 35 h 36"/>
                <a:gd name="T20" fmla="*/ 38 w 39"/>
                <a:gd name="T21" fmla="*/ 39 h 36"/>
                <a:gd name="T22" fmla="*/ 42 w 39"/>
                <a:gd name="T23" fmla="*/ 40 h 36"/>
                <a:gd name="T24" fmla="*/ 46 w 39"/>
                <a:gd name="T25" fmla="*/ 43 h 36"/>
                <a:gd name="T26" fmla="*/ 47 w 39"/>
                <a:gd name="T27" fmla="*/ 39 h 36"/>
                <a:gd name="T28" fmla="*/ 47 w 39"/>
                <a:gd name="T29" fmla="*/ 33 h 36"/>
                <a:gd name="T30" fmla="*/ 47 w 39"/>
                <a:gd name="T31" fmla="*/ 28 h 36"/>
                <a:gd name="T32" fmla="*/ 47 w 39"/>
                <a:gd name="T33" fmla="*/ 23 h 36"/>
                <a:gd name="T34" fmla="*/ 47 w 39"/>
                <a:gd name="T35" fmla="*/ 20 h 36"/>
                <a:gd name="T36" fmla="*/ 47 w 39"/>
                <a:gd name="T37" fmla="*/ 16 h 36"/>
                <a:gd name="T38" fmla="*/ 46 w 39"/>
                <a:gd name="T39" fmla="*/ 12 h 36"/>
                <a:gd name="T40" fmla="*/ 41 w 39"/>
                <a:gd name="T41" fmla="*/ 9 h 36"/>
                <a:gd name="T42" fmla="*/ 36 w 39"/>
                <a:gd name="T43" fmla="*/ 7 h 36"/>
                <a:gd name="T44" fmla="*/ 32 w 39"/>
                <a:gd name="T45" fmla="*/ 7 h 36"/>
                <a:gd name="T46" fmla="*/ 27 w 39"/>
                <a:gd name="T47" fmla="*/ 6 h 36"/>
                <a:gd name="T48" fmla="*/ 22 w 39"/>
                <a:gd name="T49" fmla="*/ 4 h 36"/>
                <a:gd name="T50" fmla="*/ 18 w 39"/>
                <a:gd name="T51" fmla="*/ 4 h 36"/>
                <a:gd name="T52" fmla="*/ 15 w 39"/>
                <a:gd name="T53" fmla="*/ 1 h 36"/>
                <a:gd name="T54" fmla="*/ 11 w 39"/>
                <a:gd name="T55" fmla="*/ 0 h 36"/>
                <a:gd name="T56" fmla="*/ 6 w 39"/>
                <a:gd name="T57" fmla="*/ 0 h 36"/>
                <a:gd name="T58" fmla="*/ 2 w 39"/>
                <a:gd name="T59" fmla="*/ 1 h 36"/>
                <a:gd name="T60" fmla="*/ 0 w 39"/>
                <a:gd name="T61" fmla="*/ 5 h 36"/>
                <a:gd name="T62" fmla="*/ 0 w 39"/>
                <a:gd name="T63" fmla="*/ 9 h 36"/>
                <a:gd name="T64" fmla="*/ 1 w 39"/>
                <a:gd name="T65" fmla="*/ 11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"/>
                <a:gd name="T100" fmla="*/ 0 h 36"/>
                <a:gd name="T101" fmla="*/ 39 w 39"/>
                <a:gd name="T102" fmla="*/ 36 h 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" h="36">
                  <a:moveTo>
                    <a:pt x="1" y="9"/>
                  </a:moveTo>
                  <a:lnTo>
                    <a:pt x="4" y="9"/>
                  </a:lnTo>
                  <a:lnTo>
                    <a:pt x="6" y="12"/>
                  </a:lnTo>
                  <a:lnTo>
                    <a:pt x="9" y="15"/>
                  </a:lnTo>
                  <a:lnTo>
                    <a:pt x="12" y="18"/>
                  </a:lnTo>
                  <a:lnTo>
                    <a:pt x="15" y="20"/>
                  </a:lnTo>
                  <a:lnTo>
                    <a:pt x="18" y="22"/>
                  </a:lnTo>
                  <a:lnTo>
                    <a:pt x="20" y="25"/>
                  </a:lnTo>
                  <a:lnTo>
                    <a:pt x="23" y="26"/>
                  </a:lnTo>
                  <a:lnTo>
                    <a:pt x="27" y="29"/>
                  </a:lnTo>
                  <a:lnTo>
                    <a:pt x="31" y="32"/>
                  </a:lnTo>
                  <a:lnTo>
                    <a:pt x="34" y="33"/>
                  </a:lnTo>
                  <a:lnTo>
                    <a:pt x="37" y="35"/>
                  </a:lnTo>
                  <a:lnTo>
                    <a:pt x="38" y="32"/>
                  </a:lnTo>
                  <a:lnTo>
                    <a:pt x="38" y="27"/>
                  </a:lnTo>
                  <a:lnTo>
                    <a:pt x="38" y="23"/>
                  </a:lnTo>
                  <a:lnTo>
                    <a:pt x="38" y="19"/>
                  </a:lnTo>
                  <a:lnTo>
                    <a:pt x="38" y="16"/>
                  </a:lnTo>
                  <a:lnTo>
                    <a:pt x="38" y="13"/>
                  </a:lnTo>
                  <a:lnTo>
                    <a:pt x="37" y="10"/>
                  </a:lnTo>
                  <a:lnTo>
                    <a:pt x="33" y="7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2" y="5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Freeform 153"/>
            <p:cNvSpPr>
              <a:spLocks/>
            </p:cNvSpPr>
            <p:nvPr/>
          </p:nvSpPr>
          <p:spPr bwMode="auto">
            <a:xfrm>
              <a:off x="4140" y="1756"/>
              <a:ext cx="319" cy="386"/>
            </a:xfrm>
            <a:custGeom>
              <a:avLst/>
              <a:gdLst>
                <a:gd name="T0" fmla="*/ 37 w 259"/>
                <a:gd name="T1" fmla="*/ 30 h 313"/>
                <a:gd name="T2" fmla="*/ 44 w 259"/>
                <a:gd name="T3" fmla="*/ 59 h 313"/>
                <a:gd name="T4" fmla="*/ 52 w 259"/>
                <a:gd name="T5" fmla="*/ 81 h 313"/>
                <a:gd name="T6" fmla="*/ 59 w 259"/>
                <a:gd name="T7" fmla="*/ 104 h 313"/>
                <a:gd name="T8" fmla="*/ 59 w 259"/>
                <a:gd name="T9" fmla="*/ 126 h 313"/>
                <a:gd name="T10" fmla="*/ 52 w 259"/>
                <a:gd name="T11" fmla="*/ 148 h 313"/>
                <a:gd name="T12" fmla="*/ 30 w 259"/>
                <a:gd name="T13" fmla="*/ 170 h 313"/>
                <a:gd name="T14" fmla="*/ 7 w 259"/>
                <a:gd name="T15" fmla="*/ 185 h 313"/>
                <a:gd name="T16" fmla="*/ 0 w 259"/>
                <a:gd name="T17" fmla="*/ 207 h 313"/>
                <a:gd name="T18" fmla="*/ 0 w 259"/>
                <a:gd name="T19" fmla="*/ 229 h 313"/>
                <a:gd name="T20" fmla="*/ 0 w 259"/>
                <a:gd name="T21" fmla="*/ 252 h 313"/>
                <a:gd name="T22" fmla="*/ 7 w 259"/>
                <a:gd name="T23" fmla="*/ 274 h 313"/>
                <a:gd name="T24" fmla="*/ 37 w 259"/>
                <a:gd name="T25" fmla="*/ 289 h 313"/>
                <a:gd name="T26" fmla="*/ 59 w 259"/>
                <a:gd name="T27" fmla="*/ 289 h 313"/>
                <a:gd name="T28" fmla="*/ 126 w 259"/>
                <a:gd name="T29" fmla="*/ 303 h 313"/>
                <a:gd name="T30" fmla="*/ 126 w 259"/>
                <a:gd name="T31" fmla="*/ 333 h 313"/>
                <a:gd name="T32" fmla="*/ 192 w 259"/>
                <a:gd name="T33" fmla="*/ 348 h 313"/>
                <a:gd name="T34" fmla="*/ 214 w 259"/>
                <a:gd name="T35" fmla="*/ 363 h 313"/>
                <a:gd name="T36" fmla="*/ 244 w 259"/>
                <a:gd name="T37" fmla="*/ 370 h 313"/>
                <a:gd name="T38" fmla="*/ 266 w 259"/>
                <a:gd name="T39" fmla="*/ 377 h 313"/>
                <a:gd name="T40" fmla="*/ 303 w 259"/>
                <a:gd name="T41" fmla="*/ 385 h 313"/>
                <a:gd name="T42" fmla="*/ 318 w 259"/>
                <a:gd name="T43" fmla="*/ 363 h 313"/>
                <a:gd name="T44" fmla="*/ 318 w 259"/>
                <a:gd name="T45" fmla="*/ 340 h 313"/>
                <a:gd name="T46" fmla="*/ 310 w 259"/>
                <a:gd name="T47" fmla="*/ 318 h 313"/>
                <a:gd name="T48" fmla="*/ 296 w 259"/>
                <a:gd name="T49" fmla="*/ 296 h 313"/>
                <a:gd name="T50" fmla="*/ 273 w 259"/>
                <a:gd name="T51" fmla="*/ 289 h 313"/>
                <a:gd name="T52" fmla="*/ 251 w 259"/>
                <a:gd name="T53" fmla="*/ 281 h 313"/>
                <a:gd name="T54" fmla="*/ 244 w 259"/>
                <a:gd name="T55" fmla="*/ 259 h 313"/>
                <a:gd name="T56" fmla="*/ 222 w 259"/>
                <a:gd name="T57" fmla="*/ 244 h 313"/>
                <a:gd name="T58" fmla="*/ 222 w 259"/>
                <a:gd name="T59" fmla="*/ 222 h 313"/>
                <a:gd name="T60" fmla="*/ 214 w 259"/>
                <a:gd name="T61" fmla="*/ 192 h 313"/>
                <a:gd name="T62" fmla="*/ 214 w 259"/>
                <a:gd name="T63" fmla="*/ 170 h 313"/>
                <a:gd name="T64" fmla="*/ 214 w 259"/>
                <a:gd name="T65" fmla="*/ 141 h 313"/>
                <a:gd name="T66" fmla="*/ 207 w 259"/>
                <a:gd name="T67" fmla="*/ 118 h 313"/>
                <a:gd name="T68" fmla="*/ 207 w 259"/>
                <a:gd name="T69" fmla="*/ 96 h 313"/>
                <a:gd name="T70" fmla="*/ 192 w 259"/>
                <a:gd name="T71" fmla="*/ 74 h 313"/>
                <a:gd name="T72" fmla="*/ 185 w 259"/>
                <a:gd name="T73" fmla="*/ 52 h 313"/>
                <a:gd name="T74" fmla="*/ 126 w 259"/>
                <a:gd name="T75" fmla="*/ 30 h 313"/>
                <a:gd name="T76" fmla="*/ 126 w 259"/>
                <a:gd name="T77" fmla="*/ 22 h 313"/>
                <a:gd name="T78" fmla="*/ 126 w 259"/>
                <a:gd name="T79" fmla="*/ 15 h 313"/>
                <a:gd name="T80" fmla="*/ 126 w 259"/>
                <a:gd name="T81" fmla="*/ 7 h 313"/>
                <a:gd name="T82" fmla="*/ 126 w 259"/>
                <a:gd name="T83" fmla="*/ 0 h 313"/>
                <a:gd name="T84" fmla="*/ 67 w 259"/>
                <a:gd name="T85" fmla="*/ 0 h 313"/>
                <a:gd name="T86" fmla="*/ 37 w 259"/>
                <a:gd name="T87" fmla="*/ 30 h 313"/>
                <a:gd name="T88" fmla="*/ 37 w 259"/>
                <a:gd name="T89" fmla="*/ 30 h 3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9"/>
                <a:gd name="T136" fmla="*/ 0 h 313"/>
                <a:gd name="T137" fmla="*/ 259 w 259"/>
                <a:gd name="T138" fmla="*/ 313 h 3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9" h="313">
                  <a:moveTo>
                    <a:pt x="30" y="24"/>
                  </a:moveTo>
                  <a:lnTo>
                    <a:pt x="36" y="48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20"/>
                  </a:lnTo>
                  <a:lnTo>
                    <a:pt x="24" y="138"/>
                  </a:lnTo>
                  <a:lnTo>
                    <a:pt x="6" y="150"/>
                  </a:lnTo>
                  <a:lnTo>
                    <a:pt x="0" y="168"/>
                  </a:lnTo>
                  <a:lnTo>
                    <a:pt x="0" y="186"/>
                  </a:lnTo>
                  <a:lnTo>
                    <a:pt x="0" y="204"/>
                  </a:lnTo>
                  <a:lnTo>
                    <a:pt x="6" y="222"/>
                  </a:lnTo>
                  <a:lnTo>
                    <a:pt x="30" y="234"/>
                  </a:lnTo>
                  <a:lnTo>
                    <a:pt x="48" y="234"/>
                  </a:lnTo>
                  <a:lnTo>
                    <a:pt x="102" y="246"/>
                  </a:lnTo>
                  <a:lnTo>
                    <a:pt x="102" y="270"/>
                  </a:lnTo>
                  <a:lnTo>
                    <a:pt x="156" y="282"/>
                  </a:lnTo>
                  <a:lnTo>
                    <a:pt x="174" y="294"/>
                  </a:lnTo>
                  <a:lnTo>
                    <a:pt x="198" y="300"/>
                  </a:lnTo>
                  <a:lnTo>
                    <a:pt x="216" y="306"/>
                  </a:lnTo>
                  <a:lnTo>
                    <a:pt x="246" y="312"/>
                  </a:lnTo>
                  <a:lnTo>
                    <a:pt x="258" y="294"/>
                  </a:lnTo>
                  <a:lnTo>
                    <a:pt x="258" y="276"/>
                  </a:lnTo>
                  <a:lnTo>
                    <a:pt x="252" y="258"/>
                  </a:lnTo>
                  <a:lnTo>
                    <a:pt x="240" y="240"/>
                  </a:lnTo>
                  <a:lnTo>
                    <a:pt x="222" y="234"/>
                  </a:lnTo>
                  <a:lnTo>
                    <a:pt x="204" y="228"/>
                  </a:lnTo>
                  <a:lnTo>
                    <a:pt x="198" y="210"/>
                  </a:lnTo>
                  <a:lnTo>
                    <a:pt x="180" y="198"/>
                  </a:lnTo>
                  <a:lnTo>
                    <a:pt x="180" y="180"/>
                  </a:lnTo>
                  <a:lnTo>
                    <a:pt x="174" y="156"/>
                  </a:lnTo>
                  <a:lnTo>
                    <a:pt x="174" y="138"/>
                  </a:lnTo>
                  <a:lnTo>
                    <a:pt x="174" y="114"/>
                  </a:lnTo>
                  <a:lnTo>
                    <a:pt x="168" y="96"/>
                  </a:lnTo>
                  <a:lnTo>
                    <a:pt x="168" y="78"/>
                  </a:lnTo>
                  <a:lnTo>
                    <a:pt x="156" y="60"/>
                  </a:lnTo>
                  <a:lnTo>
                    <a:pt x="150" y="42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30" y="2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Freeform 154"/>
            <p:cNvSpPr>
              <a:spLocks/>
            </p:cNvSpPr>
            <p:nvPr/>
          </p:nvSpPr>
          <p:spPr bwMode="auto">
            <a:xfrm>
              <a:off x="5152" y="1040"/>
              <a:ext cx="223" cy="555"/>
            </a:xfrm>
            <a:custGeom>
              <a:avLst/>
              <a:gdLst>
                <a:gd name="T0" fmla="*/ 89 w 181"/>
                <a:gd name="T1" fmla="*/ 0 h 451"/>
                <a:gd name="T2" fmla="*/ 44 w 181"/>
                <a:gd name="T3" fmla="*/ 15 h 451"/>
                <a:gd name="T4" fmla="*/ 15 w 181"/>
                <a:gd name="T5" fmla="*/ 59 h 451"/>
                <a:gd name="T6" fmla="*/ 0 w 181"/>
                <a:gd name="T7" fmla="*/ 103 h 451"/>
                <a:gd name="T8" fmla="*/ 0 w 181"/>
                <a:gd name="T9" fmla="*/ 148 h 451"/>
                <a:gd name="T10" fmla="*/ 7 w 181"/>
                <a:gd name="T11" fmla="*/ 214 h 451"/>
                <a:gd name="T12" fmla="*/ 44 w 181"/>
                <a:gd name="T13" fmla="*/ 214 h 451"/>
                <a:gd name="T14" fmla="*/ 59 w 181"/>
                <a:gd name="T15" fmla="*/ 214 h 451"/>
                <a:gd name="T16" fmla="*/ 74 w 181"/>
                <a:gd name="T17" fmla="*/ 214 h 451"/>
                <a:gd name="T18" fmla="*/ 96 w 181"/>
                <a:gd name="T19" fmla="*/ 214 h 451"/>
                <a:gd name="T20" fmla="*/ 111 w 181"/>
                <a:gd name="T21" fmla="*/ 214 h 451"/>
                <a:gd name="T22" fmla="*/ 126 w 181"/>
                <a:gd name="T23" fmla="*/ 214 h 451"/>
                <a:gd name="T24" fmla="*/ 140 w 181"/>
                <a:gd name="T25" fmla="*/ 214 h 451"/>
                <a:gd name="T26" fmla="*/ 148 w 181"/>
                <a:gd name="T27" fmla="*/ 273 h 451"/>
                <a:gd name="T28" fmla="*/ 163 w 181"/>
                <a:gd name="T29" fmla="*/ 317 h 451"/>
                <a:gd name="T30" fmla="*/ 170 w 181"/>
                <a:gd name="T31" fmla="*/ 362 h 451"/>
                <a:gd name="T32" fmla="*/ 126 w 181"/>
                <a:gd name="T33" fmla="*/ 377 h 451"/>
                <a:gd name="T34" fmla="*/ 81 w 181"/>
                <a:gd name="T35" fmla="*/ 399 h 451"/>
                <a:gd name="T36" fmla="*/ 74 w 181"/>
                <a:gd name="T37" fmla="*/ 450 h 451"/>
                <a:gd name="T38" fmla="*/ 96 w 181"/>
                <a:gd name="T39" fmla="*/ 495 h 451"/>
                <a:gd name="T40" fmla="*/ 126 w 181"/>
                <a:gd name="T41" fmla="*/ 539 h 451"/>
                <a:gd name="T42" fmla="*/ 185 w 181"/>
                <a:gd name="T43" fmla="*/ 546 h 451"/>
                <a:gd name="T44" fmla="*/ 192 w 181"/>
                <a:gd name="T45" fmla="*/ 502 h 451"/>
                <a:gd name="T46" fmla="*/ 192 w 181"/>
                <a:gd name="T47" fmla="*/ 458 h 451"/>
                <a:gd name="T48" fmla="*/ 192 w 181"/>
                <a:gd name="T49" fmla="*/ 413 h 451"/>
                <a:gd name="T50" fmla="*/ 214 w 181"/>
                <a:gd name="T51" fmla="*/ 369 h 451"/>
                <a:gd name="T52" fmla="*/ 222 w 181"/>
                <a:gd name="T53" fmla="*/ 325 h 451"/>
                <a:gd name="T54" fmla="*/ 222 w 181"/>
                <a:gd name="T55" fmla="*/ 273 h 451"/>
                <a:gd name="T56" fmla="*/ 207 w 181"/>
                <a:gd name="T57" fmla="*/ 214 h 451"/>
                <a:gd name="T58" fmla="*/ 177 w 181"/>
                <a:gd name="T59" fmla="*/ 155 h 451"/>
                <a:gd name="T60" fmla="*/ 170 w 181"/>
                <a:gd name="T61" fmla="*/ 111 h 451"/>
                <a:gd name="T62" fmla="*/ 163 w 181"/>
                <a:gd name="T63" fmla="*/ 66 h 451"/>
                <a:gd name="T64" fmla="*/ 118 w 181"/>
                <a:gd name="T65" fmla="*/ 7 h 4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1"/>
                <a:gd name="T100" fmla="*/ 0 h 451"/>
                <a:gd name="T101" fmla="*/ 181 w 181"/>
                <a:gd name="T102" fmla="*/ 451 h 4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1" h="451">
                  <a:moveTo>
                    <a:pt x="96" y="6"/>
                  </a:moveTo>
                  <a:lnTo>
                    <a:pt x="72" y="0"/>
                  </a:lnTo>
                  <a:lnTo>
                    <a:pt x="54" y="0"/>
                  </a:lnTo>
                  <a:lnTo>
                    <a:pt x="36" y="12"/>
                  </a:lnTo>
                  <a:lnTo>
                    <a:pt x="24" y="30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0" y="120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24" y="174"/>
                  </a:lnTo>
                  <a:lnTo>
                    <a:pt x="36" y="174"/>
                  </a:lnTo>
                  <a:lnTo>
                    <a:pt x="42" y="174"/>
                  </a:lnTo>
                  <a:lnTo>
                    <a:pt x="48" y="174"/>
                  </a:lnTo>
                  <a:lnTo>
                    <a:pt x="54" y="174"/>
                  </a:lnTo>
                  <a:lnTo>
                    <a:pt x="60" y="174"/>
                  </a:lnTo>
                  <a:lnTo>
                    <a:pt x="66" y="174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90" y="174"/>
                  </a:lnTo>
                  <a:lnTo>
                    <a:pt x="96" y="174"/>
                  </a:lnTo>
                  <a:lnTo>
                    <a:pt x="102" y="174"/>
                  </a:lnTo>
                  <a:lnTo>
                    <a:pt x="108" y="174"/>
                  </a:lnTo>
                  <a:lnTo>
                    <a:pt x="114" y="174"/>
                  </a:lnTo>
                  <a:lnTo>
                    <a:pt x="120" y="174"/>
                  </a:lnTo>
                  <a:lnTo>
                    <a:pt x="120" y="222"/>
                  </a:lnTo>
                  <a:lnTo>
                    <a:pt x="126" y="240"/>
                  </a:lnTo>
                  <a:lnTo>
                    <a:pt x="132" y="258"/>
                  </a:lnTo>
                  <a:lnTo>
                    <a:pt x="138" y="276"/>
                  </a:lnTo>
                  <a:lnTo>
                    <a:pt x="138" y="294"/>
                  </a:lnTo>
                  <a:lnTo>
                    <a:pt x="120" y="300"/>
                  </a:lnTo>
                  <a:lnTo>
                    <a:pt x="102" y="306"/>
                  </a:lnTo>
                  <a:lnTo>
                    <a:pt x="84" y="312"/>
                  </a:lnTo>
                  <a:lnTo>
                    <a:pt x="66" y="324"/>
                  </a:lnTo>
                  <a:lnTo>
                    <a:pt x="60" y="348"/>
                  </a:lnTo>
                  <a:lnTo>
                    <a:pt x="60" y="366"/>
                  </a:lnTo>
                  <a:lnTo>
                    <a:pt x="66" y="384"/>
                  </a:lnTo>
                  <a:lnTo>
                    <a:pt x="78" y="402"/>
                  </a:lnTo>
                  <a:lnTo>
                    <a:pt x="90" y="420"/>
                  </a:lnTo>
                  <a:lnTo>
                    <a:pt x="102" y="438"/>
                  </a:lnTo>
                  <a:lnTo>
                    <a:pt x="132" y="450"/>
                  </a:lnTo>
                  <a:lnTo>
                    <a:pt x="150" y="444"/>
                  </a:lnTo>
                  <a:lnTo>
                    <a:pt x="156" y="426"/>
                  </a:lnTo>
                  <a:lnTo>
                    <a:pt x="156" y="408"/>
                  </a:lnTo>
                  <a:lnTo>
                    <a:pt x="156" y="390"/>
                  </a:lnTo>
                  <a:lnTo>
                    <a:pt x="156" y="372"/>
                  </a:lnTo>
                  <a:lnTo>
                    <a:pt x="156" y="354"/>
                  </a:lnTo>
                  <a:lnTo>
                    <a:pt x="156" y="336"/>
                  </a:lnTo>
                  <a:lnTo>
                    <a:pt x="162" y="318"/>
                  </a:lnTo>
                  <a:lnTo>
                    <a:pt x="174" y="300"/>
                  </a:lnTo>
                  <a:lnTo>
                    <a:pt x="180" y="282"/>
                  </a:lnTo>
                  <a:lnTo>
                    <a:pt x="180" y="264"/>
                  </a:lnTo>
                  <a:lnTo>
                    <a:pt x="180" y="246"/>
                  </a:lnTo>
                  <a:lnTo>
                    <a:pt x="180" y="222"/>
                  </a:lnTo>
                  <a:lnTo>
                    <a:pt x="174" y="174"/>
                  </a:lnTo>
                  <a:lnTo>
                    <a:pt x="168" y="174"/>
                  </a:lnTo>
                  <a:lnTo>
                    <a:pt x="150" y="174"/>
                  </a:lnTo>
                  <a:lnTo>
                    <a:pt x="144" y="126"/>
                  </a:lnTo>
                  <a:lnTo>
                    <a:pt x="144" y="108"/>
                  </a:lnTo>
                  <a:lnTo>
                    <a:pt x="138" y="90"/>
                  </a:lnTo>
                  <a:lnTo>
                    <a:pt x="138" y="72"/>
                  </a:lnTo>
                  <a:lnTo>
                    <a:pt x="132" y="54"/>
                  </a:lnTo>
                  <a:lnTo>
                    <a:pt x="126" y="36"/>
                  </a:lnTo>
                  <a:lnTo>
                    <a:pt x="96" y="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55"/>
            <p:cNvGrpSpPr>
              <a:grpSpLocks/>
            </p:cNvGrpSpPr>
            <p:nvPr/>
          </p:nvGrpSpPr>
          <p:grpSpPr bwMode="auto">
            <a:xfrm>
              <a:off x="4175" y="1909"/>
              <a:ext cx="256" cy="539"/>
              <a:chOff x="4590" y="3688"/>
              <a:chExt cx="208" cy="438"/>
            </a:xfrm>
          </p:grpSpPr>
          <p:sp>
            <p:nvSpPr>
              <p:cNvPr id="18565" name="Oval 156"/>
              <p:cNvSpPr>
                <a:spLocks noChangeArrowheads="1"/>
              </p:cNvSpPr>
              <p:nvPr/>
            </p:nvSpPr>
            <p:spPr bwMode="auto">
              <a:xfrm rot="3720000">
                <a:off x="4475" y="3803"/>
                <a:ext cx="438" cy="20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6" name="Arc 157"/>
              <p:cNvSpPr>
                <a:spLocks/>
              </p:cNvSpPr>
              <p:nvPr/>
            </p:nvSpPr>
            <p:spPr bwMode="auto">
              <a:xfrm rot="-4680000">
                <a:off x="4616" y="3821"/>
                <a:ext cx="203" cy="144"/>
              </a:xfrm>
              <a:custGeom>
                <a:avLst/>
                <a:gdLst>
                  <a:gd name="T0" fmla="*/ 0 w 21600"/>
                  <a:gd name="T1" fmla="*/ 1 h 21600"/>
                  <a:gd name="T2" fmla="*/ 2 w 21600"/>
                  <a:gd name="T3" fmla="*/ 0 h 21600"/>
                  <a:gd name="T4" fmla="*/ 2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12"/>
                      <a:pt x="9605" y="59"/>
                      <a:pt x="21493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12"/>
                      <a:pt x="9605" y="59"/>
                      <a:pt x="21493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158"/>
            <p:cNvGrpSpPr>
              <a:grpSpLocks/>
            </p:cNvGrpSpPr>
            <p:nvPr/>
          </p:nvGrpSpPr>
          <p:grpSpPr bwMode="auto">
            <a:xfrm>
              <a:off x="5545" y="1458"/>
              <a:ext cx="440" cy="434"/>
              <a:chOff x="5703" y="3322"/>
              <a:chExt cx="357" cy="352"/>
            </a:xfrm>
          </p:grpSpPr>
          <p:sp>
            <p:nvSpPr>
              <p:cNvPr id="18563" name="Oval 159"/>
              <p:cNvSpPr>
                <a:spLocks noChangeArrowheads="1"/>
              </p:cNvSpPr>
              <p:nvPr/>
            </p:nvSpPr>
            <p:spPr bwMode="auto">
              <a:xfrm>
                <a:off x="5703" y="3322"/>
                <a:ext cx="357" cy="352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4" name="Arc 160"/>
              <p:cNvSpPr>
                <a:spLocks/>
              </p:cNvSpPr>
              <p:nvPr/>
            </p:nvSpPr>
            <p:spPr bwMode="auto">
              <a:xfrm>
                <a:off x="5777" y="3373"/>
                <a:ext cx="216" cy="252"/>
              </a:xfrm>
              <a:custGeom>
                <a:avLst/>
                <a:gdLst>
                  <a:gd name="T0" fmla="*/ 0 w 43199"/>
                  <a:gd name="T1" fmla="*/ 1 h 43200"/>
                  <a:gd name="T2" fmla="*/ 0 w 43199"/>
                  <a:gd name="T3" fmla="*/ 1 h 43200"/>
                  <a:gd name="T4" fmla="*/ 1 w 43199"/>
                  <a:gd name="T5" fmla="*/ 1 h 43200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43200"/>
                  <a:gd name="T11" fmla="*/ 43199 w 4319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43200" fill="none" extrusionOk="0">
                    <a:moveTo>
                      <a:pt x="-1" y="21428"/>
                    </a:moveTo>
                    <a:cubicBezTo>
                      <a:pt x="93" y="9566"/>
                      <a:pt x="9736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33529"/>
                      <a:pt x="33528" y="43200"/>
                      <a:pt x="21599" y="43200"/>
                    </a:cubicBezTo>
                    <a:cubicBezTo>
                      <a:pt x="18124" y="43200"/>
                      <a:pt x="14702" y="42362"/>
                      <a:pt x="11620" y="40757"/>
                    </a:cubicBezTo>
                  </a:path>
                  <a:path w="43199" h="43200" stroke="0" extrusionOk="0">
                    <a:moveTo>
                      <a:pt x="-1" y="21428"/>
                    </a:moveTo>
                    <a:cubicBezTo>
                      <a:pt x="93" y="9566"/>
                      <a:pt x="9736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33529"/>
                      <a:pt x="33528" y="43200"/>
                      <a:pt x="21599" y="43200"/>
                    </a:cubicBezTo>
                    <a:cubicBezTo>
                      <a:pt x="18124" y="43200"/>
                      <a:pt x="14702" y="42362"/>
                      <a:pt x="11620" y="40757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solidFill>
                <a:srgbClr val="CC3300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04" name="Oval 161"/>
            <p:cNvSpPr>
              <a:spLocks noChangeArrowheads="1"/>
            </p:cNvSpPr>
            <p:nvPr/>
          </p:nvSpPr>
          <p:spPr bwMode="auto">
            <a:xfrm>
              <a:off x="5636" y="1108"/>
              <a:ext cx="35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5" name="Oval 162"/>
            <p:cNvSpPr>
              <a:spLocks noChangeArrowheads="1"/>
            </p:cNvSpPr>
            <p:nvPr/>
          </p:nvSpPr>
          <p:spPr bwMode="auto">
            <a:xfrm>
              <a:off x="5126" y="1215"/>
              <a:ext cx="35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6" name="Oval 163"/>
            <p:cNvSpPr>
              <a:spLocks noChangeArrowheads="1"/>
            </p:cNvSpPr>
            <p:nvPr/>
          </p:nvSpPr>
          <p:spPr bwMode="auto">
            <a:xfrm>
              <a:off x="5134" y="1425"/>
              <a:ext cx="34" cy="35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7" name="Oval 164"/>
            <p:cNvSpPr>
              <a:spLocks noChangeArrowheads="1"/>
            </p:cNvSpPr>
            <p:nvPr/>
          </p:nvSpPr>
          <p:spPr bwMode="auto">
            <a:xfrm>
              <a:off x="5481" y="1469"/>
              <a:ext cx="35" cy="35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8" name="Oval 165"/>
            <p:cNvSpPr>
              <a:spLocks noChangeArrowheads="1"/>
            </p:cNvSpPr>
            <p:nvPr/>
          </p:nvSpPr>
          <p:spPr bwMode="auto">
            <a:xfrm>
              <a:off x="4292" y="1861"/>
              <a:ext cx="34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9" name="Oval 166"/>
            <p:cNvSpPr>
              <a:spLocks noChangeArrowheads="1"/>
            </p:cNvSpPr>
            <p:nvPr/>
          </p:nvSpPr>
          <p:spPr bwMode="auto">
            <a:xfrm>
              <a:off x="5060" y="1602"/>
              <a:ext cx="34" cy="35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0" name="Oval 167"/>
            <p:cNvSpPr>
              <a:spLocks noChangeArrowheads="1"/>
            </p:cNvSpPr>
            <p:nvPr/>
          </p:nvSpPr>
          <p:spPr bwMode="auto">
            <a:xfrm>
              <a:off x="5008" y="1403"/>
              <a:ext cx="35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1" name="Oval 168"/>
            <p:cNvSpPr>
              <a:spLocks noChangeArrowheads="1"/>
            </p:cNvSpPr>
            <p:nvPr/>
          </p:nvSpPr>
          <p:spPr bwMode="auto">
            <a:xfrm>
              <a:off x="5274" y="1469"/>
              <a:ext cx="35" cy="35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2" name="Oval 169"/>
            <p:cNvSpPr>
              <a:spLocks noChangeArrowheads="1"/>
            </p:cNvSpPr>
            <p:nvPr/>
          </p:nvSpPr>
          <p:spPr bwMode="auto">
            <a:xfrm>
              <a:off x="4499" y="930"/>
              <a:ext cx="34" cy="35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3" name="Oval 170"/>
            <p:cNvSpPr>
              <a:spLocks noChangeArrowheads="1"/>
            </p:cNvSpPr>
            <p:nvPr/>
          </p:nvSpPr>
          <p:spPr bwMode="auto">
            <a:xfrm>
              <a:off x="4506" y="2156"/>
              <a:ext cx="34" cy="35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4" name="Oval 171"/>
            <p:cNvSpPr>
              <a:spLocks noChangeArrowheads="1"/>
            </p:cNvSpPr>
            <p:nvPr/>
          </p:nvSpPr>
          <p:spPr bwMode="auto">
            <a:xfrm>
              <a:off x="4683" y="849"/>
              <a:ext cx="35" cy="35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5" name="Oval 172"/>
            <p:cNvSpPr>
              <a:spLocks noChangeArrowheads="1"/>
            </p:cNvSpPr>
            <p:nvPr/>
          </p:nvSpPr>
          <p:spPr bwMode="auto">
            <a:xfrm>
              <a:off x="4609" y="1425"/>
              <a:ext cx="35" cy="35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6" name="Oval 173"/>
            <p:cNvSpPr>
              <a:spLocks noChangeArrowheads="1"/>
            </p:cNvSpPr>
            <p:nvPr/>
          </p:nvSpPr>
          <p:spPr bwMode="auto">
            <a:xfrm>
              <a:off x="5429" y="1418"/>
              <a:ext cx="35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74"/>
            <p:cNvGrpSpPr>
              <a:grpSpLocks/>
            </p:cNvGrpSpPr>
            <p:nvPr/>
          </p:nvGrpSpPr>
          <p:grpSpPr bwMode="auto">
            <a:xfrm>
              <a:off x="5693" y="886"/>
              <a:ext cx="523" cy="489"/>
              <a:chOff x="5823" y="2857"/>
              <a:chExt cx="425" cy="397"/>
            </a:xfrm>
          </p:grpSpPr>
          <p:sp>
            <p:nvSpPr>
              <p:cNvPr id="18559" name="Freeform 175"/>
              <p:cNvSpPr>
                <a:spLocks/>
              </p:cNvSpPr>
              <p:nvPr/>
            </p:nvSpPr>
            <p:spPr bwMode="auto">
              <a:xfrm>
                <a:off x="5823" y="2857"/>
                <a:ext cx="425" cy="397"/>
              </a:xfrm>
              <a:custGeom>
                <a:avLst/>
                <a:gdLst>
                  <a:gd name="T0" fmla="*/ 259 w 425"/>
                  <a:gd name="T1" fmla="*/ 4 h 397"/>
                  <a:gd name="T2" fmla="*/ 280 w 425"/>
                  <a:gd name="T3" fmla="*/ 18 h 397"/>
                  <a:gd name="T4" fmla="*/ 300 w 425"/>
                  <a:gd name="T5" fmla="*/ 18 h 397"/>
                  <a:gd name="T6" fmla="*/ 367 w 425"/>
                  <a:gd name="T7" fmla="*/ 66 h 397"/>
                  <a:gd name="T8" fmla="*/ 387 w 425"/>
                  <a:gd name="T9" fmla="*/ 84 h 397"/>
                  <a:gd name="T10" fmla="*/ 408 w 425"/>
                  <a:gd name="T11" fmla="*/ 107 h 397"/>
                  <a:gd name="T12" fmla="*/ 412 w 425"/>
                  <a:gd name="T13" fmla="*/ 130 h 397"/>
                  <a:gd name="T14" fmla="*/ 421 w 425"/>
                  <a:gd name="T15" fmla="*/ 153 h 397"/>
                  <a:gd name="T16" fmla="*/ 414 w 425"/>
                  <a:gd name="T17" fmla="*/ 235 h 397"/>
                  <a:gd name="T18" fmla="*/ 414 w 425"/>
                  <a:gd name="T19" fmla="*/ 256 h 397"/>
                  <a:gd name="T20" fmla="*/ 410 w 425"/>
                  <a:gd name="T21" fmla="*/ 277 h 397"/>
                  <a:gd name="T22" fmla="*/ 401 w 425"/>
                  <a:gd name="T23" fmla="*/ 297 h 397"/>
                  <a:gd name="T24" fmla="*/ 380 w 425"/>
                  <a:gd name="T25" fmla="*/ 308 h 397"/>
                  <a:gd name="T26" fmla="*/ 360 w 425"/>
                  <a:gd name="T27" fmla="*/ 320 h 397"/>
                  <a:gd name="T28" fmla="*/ 346 w 425"/>
                  <a:gd name="T29" fmla="*/ 340 h 397"/>
                  <a:gd name="T30" fmla="*/ 325 w 425"/>
                  <a:gd name="T31" fmla="*/ 350 h 397"/>
                  <a:gd name="T32" fmla="*/ 305 w 425"/>
                  <a:gd name="T33" fmla="*/ 352 h 397"/>
                  <a:gd name="T34" fmla="*/ 284 w 425"/>
                  <a:gd name="T35" fmla="*/ 366 h 397"/>
                  <a:gd name="T36" fmla="*/ 259 w 425"/>
                  <a:gd name="T37" fmla="*/ 386 h 397"/>
                  <a:gd name="T38" fmla="*/ 239 w 425"/>
                  <a:gd name="T39" fmla="*/ 396 h 397"/>
                  <a:gd name="T40" fmla="*/ 218 w 425"/>
                  <a:gd name="T41" fmla="*/ 396 h 397"/>
                  <a:gd name="T42" fmla="*/ 198 w 425"/>
                  <a:gd name="T43" fmla="*/ 388 h 397"/>
                  <a:gd name="T44" fmla="*/ 170 w 425"/>
                  <a:gd name="T45" fmla="*/ 377 h 397"/>
                  <a:gd name="T46" fmla="*/ 150 w 425"/>
                  <a:gd name="T47" fmla="*/ 377 h 397"/>
                  <a:gd name="T48" fmla="*/ 129 w 425"/>
                  <a:gd name="T49" fmla="*/ 379 h 397"/>
                  <a:gd name="T50" fmla="*/ 109 w 425"/>
                  <a:gd name="T51" fmla="*/ 386 h 397"/>
                  <a:gd name="T52" fmla="*/ 88 w 425"/>
                  <a:gd name="T53" fmla="*/ 386 h 397"/>
                  <a:gd name="T54" fmla="*/ 65 w 425"/>
                  <a:gd name="T55" fmla="*/ 366 h 397"/>
                  <a:gd name="T56" fmla="*/ 59 w 425"/>
                  <a:gd name="T57" fmla="*/ 345 h 397"/>
                  <a:gd name="T58" fmla="*/ 40 w 425"/>
                  <a:gd name="T59" fmla="*/ 329 h 397"/>
                  <a:gd name="T60" fmla="*/ 20 w 425"/>
                  <a:gd name="T61" fmla="*/ 322 h 397"/>
                  <a:gd name="T62" fmla="*/ 8 w 425"/>
                  <a:gd name="T63" fmla="*/ 299 h 397"/>
                  <a:gd name="T64" fmla="*/ 11 w 425"/>
                  <a:gd name="T65" fmla="*/ 279 h 397"/>
                  <a:gd name="T66" fmla="*/ 15 w 425"/>
                  <a:gd name="T67" fmla="*/ 258 h 397"/>
                  <a:gd name="T68" fmla="*/ 8 w 425"/>
                  <a:gd name="T69" fmla="*/ 235 h 397"/>
                  <a:gd name="T70" fmla="*/ 0 w 425"/>
                  <a:gd name="T71" fmla="*/ 213 h 397"/>
                  <a:gd name="T72" fmla="*/ 0 w 425"/>
                  <a:gd name="T73" fmla="*/ 192 h 397"/>
                  <a:gd name="T74" fmla="*/ 8 w 425"/>
                  <a:gd name="T75" fmla="*/ 171 h 397"/>
                  <a:gd name="T76" fmla="*/ 20 w 425"/>
                  <a:gd name="T77" fmla="*/ 150 h 397"/>
                  <a:gd name="T78" fmla="*/ 20 w 425"/>
                  <a:gd name="T79" fmla="*/ 128 h 397"/>
                  <a:gd name="T80" fmla="*/ 22 w 425"/>
                  <a:gd name="T81" fmla="*/ 107 h 397"/>
                  <a:gd name="T82" fmla="*/ 33 w 425"/>
                  <a:gd name="T83" fmla="*/ 84 h 397"/>
                  <a:gd name="T84" fmla="*/ 63 w 425"/>
                  <a:gd name="T85" fmla="*/ 66 h 397"/>
                  <a:gd name="T86" fmla="*/ 86 w 425"/>
                  <a:gd name="T87" fmla="*/ 55 h 397"/>
                  <a:gd name="T88" fmla="*/ 106 w 425"/>
                  <a:gd name="T89" fmla="*/ 25 h 397"/>
                  <a:gd name="T90" fmla="*/ 134 w 425"/>
                  <a:gd name="T91" fmla="*/ 13 h 397"/>
                  <a:gd name="T92" fmla="*/ 154 w 425"/>
                  <a:gd name="T93" fmla="*/ 13 h 397"/>
                  <a:gd name="T94" fmla="*/ 175 w 425"/>
                  <a:gd name="T95" fmla="*/ 9 h 397"/>
                  <a:gd name="T96" fmla="*/ 195 w 425"/>
                  <a:gd name="T97" fmla="*/ 0 h 397"/>
                  <a:gd name="T98" fmla="*/ 216 w 425"/>
                  <a:gd name="T99" fmla="*/ 0 h 3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25"/>
                  <a:gd name="T151" fmla="*/ 0 h 397"/>
                  <a:gd name="T152" fmla="*/ 425 w 425"/>
                  <a:gd name="T153" fmla="*/ 397 h 3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25" h="397">
                    <a:moveTo>
                      <a:pt x="239" y="0"/>
                    </a:moveTo>
                    <a:lnTo>
                      <a:pt x="246" y="0"/>
                    </a:lnTo>
                    <a:lnTo>
                      <a:pt x="259" y="4"/>
                    </a:lnTo>
                    <a:lnTo>
                      <a:pt x="266" y="11"/>
                    </a:lnTo>
                    <a:lnTo>
                      <a:pt x="273" y="16"/>
                    </a:lnTo>
                    <a:lnTo>
                      <a:pt x="280" y="18"/>
                    </a:lnTo>
                    <a:lnTo>
                      <a:pt x="287" y="18"/>
                    </a:lnTo>
                    <a:lnTo>
                      <a:pt x="294" y="18"/>
                    </a:lnTo>
                    <a:lnTo>
                      <a:pt x="300" y="18"/>
                    </a:lnTo>
                    <a:lnTo>
                      <a:pt x="353" y="52"/>
                    </a:lnTo>
                    <a:lnTo>
                      <a:pt x="360" y="59"/>
                    </a:lnTo>
                    <a:lnTo>
                      <a:pt x="367" y="66"/>
                    </a:lnTo>
                    <a:lnTo>
                      <a:pt x="373" y="75"/>
                    </a:lnTo>
                    <a:lnTo>
                      <a:pt x="380" y="80"/>
                    </a:lnTo>
                    <a:lnTo>
                      <a:pt x="387" y="84"/>
                    </a:lnTo>
                    <a:lnTo>
                      <a:pt x="398" y="93"/>
                    </a:lnTo>
                    <a:lnTo>
                      <a:pt x="403" y="100"/>
                    </a:lnTo>
                    <a:lnTo>
                      <a:pt x="408" y="107"/>
                    </a:lnTo>
                    <a:lnTo>
                      <a:pt x="410" y="114"/>
                    </a:lnTo>
                    <a:lnTo>
                      <a:pt x="412" y="123"/>
                    </a:lnTo>
                    <a:lnTo>
                      <a:pt x="412" y="130"/>
                    </a:lnTo>
                    <a:lnTo>
                      <a:pt x="412" y="137"/>
                    </a:lnTo>
                    <a:lnTo>
                      <a:pt x="414" y="144"/>
                    </a:lnTo>
                    <a:lnTo>
                      <a:pt x="421" y="153"/>
                    </a:lnTo>
                    <a:lnTo>
                      <a:pt x="424" y="222"/>
                    </a:lnTo>
                    <a:lnTo>
                      <a:pt x="419" y="229"/>
                    </a:lnTo>
                    <a:lnTo>
                      <a:pt x="414" y="235"/>
                    </a:lnTo>
                    <a:lnTo>
                      <a:pt x="414" y="242"/>
                    </a:lnTo>
                    <a:lnTo>
                      <a:pt x="414" y="249"/>
                    </a:lnTo>
                    <a:lnTo>
                      <a:pt x="414" y="256"/>
                    </a:lnTo>
                    <a:lnTo>
                      <a:pt x="414" y="263"/>
                    </a:lnTo>
                    <a:lnTo>
                      <a:pt x="412" y="270"/>
                    </a:lnTo>
                    <a:lnTo>
                      <a:pt x="410" y="277"/>
                    </a:lnTo>
                    <a:lnTo>
                      <a:pt x="408" y="283"/>
                    </a:lnTo>
                    <a:lnTo>
                      <a:pt x="405" y="290"/>
                    </a:lnTo>
                    <a:lnTo>
                      <a:pt x="401" y="297"/>
                    </a:lnTo>
                    <a:lnTo>
                      <a:pt x="394" y="302"/>
                    </a:lnTo>
                    <a:lnTo>
                      <a:pt x="387" y="306"/>
                    </a:lnTo>
                    <a:lnTo>
                      <a:pt x="380" y="308"/>
                    </a:lnTo>
                    <a:lnTo>
                      <a:pt x="373" y="308"/>
                    </a:lnTo>
                    <a:lnTo>
                      <a:pt x="367" y="313"/>
                    </a:lnTo>
                    <a:lnTo>
                      <a:pt x="360" y="320"/>
                    </a:lnTo>
                    <a:lnTo>
                      <a:pt x="357" y="327"/>
                    </a:lnTo>
                    <a:lnTo>
                      <a:pt x="353" y="334"/>
                    </a:lnTo>
                    <a:lnTo>
                      <a:pt x="346" y="340"/>
                    </a:lnTo>
                    <a:lnTo>
                      <a:pt x="339" y="345"/>
                    </a:lnTo>
                    <a:lnTo>
                      <a:pt x="332" y="347"/>
                    </a:lnTo>
                    <a:lnTo>
                      <a:pt x="325" y="350"/>
                    </a:lnTo>
                    <a:lnTo>
                      <a:pt x="319" y="350"/>
                    </a:lnTo>
                    <a:lnTo>
                      <a:pt x="312" y="350"/>
                    </a:lnTo>
                    <a:lnTo>
                      <a:pt x="305" y="352"/>
                    </a:lnTo>
                    <a:lnTo>
                      <a:pt x="298" y="354"/>
                    </a:lnTo>
                    <a:lnTo>
                      <a:pt x="291" y="361"/>
                    </a:lnTo>
                    <a:lnTo>
                      <a:pt x="284" y="366"/>
                    </a:lnTo>
                    <a:lnTo>
                      <a:pt x="273" y="377"/>
                    </a:lnTo>
                    <a:lnTo>
                      <a:pt x="266" y="382"/>
                    </a:lnTo>
                    <a:lnTo>
                      <a:pt x="259" y="386"/>
                    </a:lnTo>
                    <a:lnTo>
                      <a:pt x="252" y="391"/>
                    </a:lnTo>
                    <a:lnTo>
                      <a:pt x="246" y="393"/>
                    </a:lnTo>
                    <a:lnTo>
                      <a:pt x="239" y="396"/>
                    </a:lnTo>
                    <a:lnTo>
                      <a:pt x="232" y="396"/>
                    </a:lnTo>
                    <a:lnTo>
                      <a:pt x="225" y="396"/>
                    </a:lnTo>
                    <a:lnTo>
                      <a:pt x="218" y="396"/>
                    </a:lnTo>
                    <a:lnTo>
                      <a:pt x="211" y="396"/>
                    </a:lnTo>
                    <a:lnTo>
                      <a:pt x="205" y="393"/>
                    </a:lnTo>
                    <a:lnTo>
                      <a:pt x="198" y="388"/>
                    </a:lnTo>
                    <a:lnTo>
                      <a:pt x="191" y="384"/>
                    </a:lnTo>
                    <a:lnTo>
                      <a:pt x="177" y="379"/>
                    </a:lnTo>
                    <a:lnTo>
                      <a:pt x="170" y="377"/>
                    </a:lnTo>
                    <a:lnTo>
                      <a:pt x="164" y="377"/>
                    </a:lnTo>
                    <a:lnTo>
                      <a:pt x="157" y="377"/>
                    </a:lnTo>
                    <a:lnTo>
                      <a:pt x="150" y="377"/>
                    </a:lnTo>
                    <a:lnTo>
                      <a:pt x="143" y="377"/>
                    </a:lnTo>
                    <a:lnTo>
                      <a:pt x="136" y="377"/>
                    </a:lnTo>
                    <a:lnTo>
                      <a:pt x="129" y="379"/>
                    </a:lnTo>
                    <a:lnTo>
                      <a:pt x="122" y="382"/>
                    </a:lnTo>
                    <a:lnTo>
                      <a:pt x="116" y="384"/>
                    </a:lnTo>
                    <a:lnTo>
                      <a:pt x="109" y="386"/>
                    </a:lnTo>
                    <a:lnTo>
                      <a:pt x="102" y="386"/>
                    </a:lnTo>
                    <a:lnTo>
                      <a:pt x="95" y="386"/>
                    </a:lnTo>
                    <a:lnTo>
                      <a:pt x="88" y="386"/>
                    </a:lnTo>
                    <a:lnTo>
                      <a:pt x="77" y="379"/>
                    </a:lnTo>
                    <a:lnTo>
                      <a:pt x="70" y="372"/>
                    </a:lnTo>
                    <a:lnTo>
                      <a:pt x="65" y="366"/>
                    </a:lnTo>
                    <a:lnTo>
                      <a:pt x="63" y="359"/>
                    </a:lnTo>
                    <a:lnTo>
                      <a:pt x="61" y="352"/>
                    </a:lnTo>
                    <a:lnTo>
                      <a:pt x="59" y="345"/>
                    </a:lnTo>
                    <a:lnTo>
                      <a:pt x="54" y="338"/>
                    </a:lnTo>
                    <a:lnTo>
                      <a:pt x="47" y="334"/>
                    </a:lnTo>
                    <a:lnTo>
                      <a:pt x="40" y="329"/>
                    </a:lnTo>
                    <a:lnTo>
                      <a:pt x="33" y="327"/>
                    </a:lnTo>
                    <a:lnTo>
                      <a:pt x="27" y="324"/>
                    </a:lnTo>
                    <a:lnTo>
                      <a:pt x="20" y="322"/>
                    </a:lnTo>
                    <a:lnTo>
                      <a:pt x="11" y="313"/>
                    </a:lnTo>
                    <a:lnTo>
                      <a:pt x="8" y="306"/>
                    </a:lnTo>
                    <a:lnTo>
                      <a:pt x="8" y="299"/>
                    </a:lnTo>
                    <a:lnTo>
                      <a:pt x="8" y="293"/>
                    </a:lnTo>
                    <a:lnTo>
                      <a:pt x="8" y="286"/>
                    </a:lnTo>
                    <a:lnTo>
                      <a:pt x="11" y="279"/>
                    </a:lnTo>
                    <a:lnTo>
                      <a:pt x="15" y="272"/>
                    </a:lnTo>
                    <a:lnTo>
                      <a:pt x="15" y="265"/>
                    </a:lnTo>
                    <a:lnTo>
                      <a:pt x="15" y="258"/>
                    </a:lnTo>
                    <a:lnTo>
                      <a:pt x="15" y="251"/>
                    </a:lnTo>
                    <a:lnTo>
                      <a:pt x="13" y="245"/>
                    </a:lnTo>
                    <a:lnTo>
                      <a:pt x="8" y="235"/>
                    </a:lnTo>
                    <a:lnTo>
                      <a:pt x="6" y="229"/>
                    </a:lnTo>
                    <a:lnTo>
                      <a:pt x="2" y="219"/>
                    </a:lnTo>
                    <a:lnTo>
                      <a:pt x="0" y="213"/>
                    </a:lnTo>
                    <a:lnTo>
                      <a:pt x="0" y="206"/>
                    </a:lnTo>
                    <a:lnTo>
                      <a:pt x="0" y="199"/>
                    </a:lnTo>
                    <a:lnTo>
                      <a:pt x="0" y="192"/>
                    </a:lnTo>
                    <a:lnTo>
                      <a:pt x="2" y="185"/>
                    </a:lnTo>
                    <a:lnTo>
                      <a:pt x="4" y="178"/>
                    </a:lnTo>
                    <a:lnTo>
                      <a:pt x="8" y="171"/>
                    </a:lnTo>
                    <a:lnTo>
                      <a:pt x="13" y="164"/>
                    </a:lnTo>
                    <a:lnTo>
                      <a:pt x="18" y="157"/>
                    </a:lnTo>
                    <a:lnTo>
                      <a:pt x="20" y="150"/>
                    </a:lnTo>
                    <a:lnTo>
                      <a:pt x="20" y="144"/>
                    </a:lnTo>
                    <a:lnTo>
                      <a:pt x="20" y="137"/>
                    </a:lnTo>
                    <a:lnTo>
                      <a:pt x="20" y="128"/>
                    </a:lnTo>
                    <a:lnTo>
                      <a:pt x="20" y="121"/>
                    </a:lnTo>
                    <a:lnTo>
                      <a:pt x="22" y="114"/>
                    </a:lnTo>
                    <a:lnTo>
                      <a:pt x="22" y="107"/>
                    </a:lnTo>
                    <a:lnTo>
                      <a:pt x="24" y="100"/>
                    </a:lnTo>
                    <a:lnTo>
                      <a:pt x="29" y="93"/>
                    </a:lnTo>
                    <a:lnTo>
                      <a:pt x="33" y="84"/>
                    </a:lnTo>
                    <a:lnTo>
                      <a:pt x="43" y="77"/>
                    </a:lnTo>
                    <a:lnTo>
                      <a:pt x="56" y="68"/>
                    </a:lnTo>
                    <a:lnTo>
                      <a:pt x="63" y="66"/>
                    </a:lnTo>
                    <a:lnTo>
                      <a:pt x="70" y="61"/>
                    </a:lnTo>
                    <a:lnTo>
                      <a:pt x="79" y="59"/>
                    </a:lnTo>
                    <a:lnTo>
                      <a:pt x="86" y="55"/>
                    </a:lnTo>
                    <a:lnTo>
                      <a:pt x="95" y="43"/>
                    </a:lnTo>
                    <a:lnTo>
                      <a:pt x="97" y="36"/>
                    </a:lnTo>
                    <a:lnTo>
                      <a:pt x="106" y="25"/>
                    </a:lnTo>
                    <a:lnTo>
                      <a:pt x="120" y="16"/>
                    </a:lnTo>
                    <a:lnTo>
                      <a:pt x="127" y="16"/>
                    </a:lnTo>
                    <a:lnTo>
                      <a:pt x="134" y="13"/>
                    </a:lnTo>
                    <a:lnTo>
                      <a:pt x="141" y="13"/>
                    </a:lnTo>
                    <a:lnTo>
                      <a:pt x="148" y="13"/>
                    </a:lnTo>
                    <a:lnTo>
                      <a:pt x="154" y="13"/>
                    </a:lnTo>
                    <a:lnTo>
                      <a:pt x="161" y="13"/>
                    </a:lnTo>
                    <a:lnTo>
                      <a:pt x="168" y="13"/>
                    </a:lnTo>
                    <a:lnTo>
                      <a:pt x="175" y="9"/>
                    </a:lnTo>
                    <a:lnTo>
                      <a:pt x="182" y="4"/>
                    </a:lnTo>
                    <a:lnTo>
                      <a:pt x="189" y="2"/>
                    </a:lnTo>
                    <a:lnTo>
                      <a:pt x="195" y="0"/>
                    </a:lnTo>
                    <a:lnTo>
                      <a:pt x="202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39" y="0"/>
                    </a:lnTo>
                  </a:path>
                </a:pathLst>
              </a:custGeom>
              <a:solidFill>
                <a:srgbClr val="00B0F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176"/>
              <p:cNvGrpSpPr>
                <a:grpSpLocks/>
              </p:cNvGrpSpPr>
              <p:nvPr/>
            </p:nvGrpSpPr>
            <p:grpSpPr bwMode="auto">
              <a:xfrm>
                <a:off x="5896" y="2926"/>
                <a:ext cx="282" cy="273"/>
                <a:chOff x="5896" y="2926"/>
                <a:chExt cx="282" cy="273"/>
              </a:xfrm>
            </p:grpSpPr>
            <p:sp>
              <p:nvSpPr>
                <p:cNvPr id="18561" name="Freeform 177"/>
                <p:cNvSpPr>
                  <a:spLocks/>
                </p:cNvSpPr>
                <p:nvPr/>
              </p:nvSpPr>
              <p:spPr bwMode="auto">
                <a:xfrm>
                  <a:off x="5896" y="2928"/>
                  <a:ext cx="282" cy="271"/>
                </a:xfrm>
                <a:custGeom>
                  <a:avLst/>
                  <a:gdLst>
                    <a:gd name="T0" fmla="*/ 119 w 282"/>
                    <a:gd name="T1" fmla="*/ 212 h 271"/>
                    <a:gd name="T2" fmla="*/ 122 w 282"/>
                    <a:gd name="T3" fmla="*/ 234 h 271"/>
                    <a:gd name="T4" fmla="*/ 122 w 282"/>
                    <a:gd name="T5" fmla="*/ 255 h 271"/>
                    <a:gd name="T6" fmla="*/ 101 w 282"/>
                    <a:gd name="T7" fmla="*/ 259 h 271"/>
                    <a:gd name="T8" fmla="*/ 79 w 282"/>
                    <a:gd name="T9" fmla="*/ 270 h 271"/>
                    <a:gd name="T10" fmla="*/ 57 w 282"/>
                    <a:gd name="T11" fmla="*/ 270 h 271"/>
                    <a:gd name="T12" fmla="*/ 36 w 282"/>
                    <a:gd name="T13" fmla="*/ 259 h 271"/>
                    <a:gd name="T14" fmla="*/ 18 w 282"/>
                    <a:gd name="T15" fmla="*/ 241 h 271"/>
                    <a:gd name="T16" fmla="*/ 11 w 282"/>
                    <a:gd name="T17" fmla="*/ 216 h 271"/>
                    <a:gd name="T18" fmla="*/ 0 w 282"/>
                    <a:gd name="T19" fmla="*/ 191 h 271"/>
                    <a:gd name="T20" fmla="*/ 0 w 282"/>
                    <a:gd name="T21" fmla="*/ 169 h 271"/>
                    <a:gd name="T22" fmla="*/ 3 w 282"/>
                    <a:gd name="T23" fmla="*/ 147 h 271"/>
                    <a:gd name="T24" fmla="*/ 21 w 282"/>
                    <a:gd name="T25" fmla="*/ 133 h 271"/>
                    <a:gd name="T26" fmla="*/ 25 w 282"/>
                    <a:gd name="T27" fmla="*/ 111 h 271"/>
                    <a:gd name="T28" fmla="*/ 25 w 282"/>
                    <a:gd name="T29" fmla="*/ 90 h 271"/>
                    <a:gd name="T30" fmla="*/ 25 w 282"/>
                    <a:gd name="T31" fmla="*/ 68 h 271"/>
                    <a:gd name="T32" fmla="*/ 32 w 282"/>
                    <a:gd name="T33" fmla="*/ 47 h 271"/>
                    <a:gd name="T34" fmla="*/ 39 w 282"/>
                    <a:gd name="T35" fmla="*/ 25 h 271"/>
                    <a:gd name="T36" fmla="*/ 61 w 282"/>
                    <a:gd name="T37" fmla="*/ 14 h 271"/>
                    <a:gd name="T38" fmla="*/ 83 w 282"/>
                    <a:gd name="T39" fmla="*/ 3 h 271"/>
                    <a:gd name="T40" fmla="*/ 104 w 282"/>
                    <a:gd name="T41" fmla="*/ 0 h 271"/>
                    <a:gd name="T42" fmla="*/ 126 w 282"/>
                    <a:gd name="T43" fmla="*/ 0 h 271"/>
                    <a:gd name="T44" fmla="*/ 151 w 282"/>
                    <a:gd name="T45" fmla="*/ 0 h 271"/>
                    <a:gd name="T46" fmla="*/ 173 w 282"/>
                    <a:gd name="T47" fmla="*/ 11 h 271"/>
                    <a:gd name="T48" fmla="*/ 183 w 282"/>
                    <a:gd name="T49" fmla="*/ 32 h 271"/>
                    <a:gd name="T50" fmla="*/ 183 w 282"/>
                    <a:gd name="T51" fmla="*/ 54 h 271"/>
                    <a:gd name="T52" fmla="*/ 198 w 282"/>
                    <a:gd name="T53" fmla="*/ 72 h 271"/>
                    <a:gd name="T54" fmla="*/ 220 w 282"/>
                    <a:gd name="T55" fmla="*/ 75 h 271"/>
                    <a:gd name="T56" fmla="*/ 241 w 282"/>
                    <a:gd name="T57" fmla="*/ 79 h 271"/>
                    <a:gd name="T58" fmla="*/ 263 w 282"/>
                    <a:gd name="T59" fmla="*/ 90 h 271"/>
                    <a:gd name="T60" fmla="*/ 277 w 282"/>
                    <a:gd name="T61" fmla="*/ 111 h 271"/>
                    <a:gd name="T62" fmla="*/ 281 w 282"/>
                    <a:gd name="T63" fmla="*/ 133 h 271"/>
                    <a:gd name="T64" fmla="*/ 281 w 282"/>
                    <a:gd name="T65" fmla="*/ 155 h 271"/>
                    <a:gd name="T66" fmla="*/ 277 w 282"/>
                    <a:gd name="T67" fmla="*/ 176 h 271"/>
                    <a:gd name="T68" fmla="*/ 259 w 282"/>
                    <a:gd name="T69" fmla="*/ 191 h 271"/>
                    <a:gd name="T70" fmla="*/ 238 w 282"/>
                    <a:gd name="T71" fmla="*/ 198 h 271"/>
                    <a:gd name="T72" fmla="*/ 216 w 282"/>
                    <a:gd name="T73" fmla="*/ 201 h 271"/>
                    <a:gd name="T74" fmla="*/ 194 w 282"/>
                    <a:gd name="T75" fmla="*/ 198 h 271"/>
                    <a:gd name="T76" fmla="*/ 176 w 282"/>
                    <a:gd name="T77" fmla="*/ 176 h 271"/>
                    <a:gd name="T78" fmla="*/ 173 w 282"/>
                    <a:gd name="T79" fmla="*/ 155 h 271"/>
                    <a:gd name="T80" fmla="*/ 183 w 282"/>
                    <a:gd name="T81" fmla="*/ 133 h 271"/>
                    <a:gd name="T82" fmla="*/ 194 w 282"/>
                    <a:gd name="T83" fmla="*/ 115 h 271"/>
                    <a:gd name="T84" fmla="*/ 194 w 282"/>
                    <a:gd name="T85" fmla="*/ 93 h 271"/>
                    <a:gd name="T86" fmla="*/ 176 w 282"/>
                    <a:gd name="T87" fmla="*/ 79 h 271"/>
                    <a:gd name="T88" fmla="*/ 155 w 282"/>
                    <a:gd name="T89" fmla="*/ 68 h 271"/>
                    <a:gd name="T90" fmla="*/ 151 w 282"/>
                    <a:gd name="T91" fmla="*/ 90 h 271"/>
                    <a:gd name="T92" fmla="*/ 144 w 282"/>
                    <a:gd name="T93" fmla="*/ 115 h 271"/>
                    <a:gd name="T94" fmla="*/ 122 w 282"/>
                    <a:gd name="T95" fmla="*/ 122 h 271"/>
                    <a:gd name="T96" fmla="*/ 101 w 282"/>
                    <a:gd name="T97" fmla="*/ 119 h 271"/>
                    <a:gd name="T98" fmla="*/ 79 w 282"/>
                    <a:gd name="T99" fmla="*/ 104 h 271"/>
                    <a:gd name="T100" fmla="*/ 57 w 282"/>
                    <a:gd name="T101" fmla="*/ 97 h 271"/>
                    <a:gd name="T102" fmla="*/ 43 w 282"/>
                    <a:gd name="T103" fmla="*/ 119 h 271"/>
                    <a:gd name="T104" fmla="*/ 39 w 282"/>
                    <a:gd name="T105" fmla="*/ 140 h 271"/>
                    <a:gd name="T106" fmla="*/ 39 w 282"/>
                    <a:gd name="T107" fmla="*/ 162 h 271"/>
                    <a:gd name="T108" fmla="*/ 39 w 282"/>
                    <a:gd name="T109" fmla="*/ 183 h 271"/>
                    <a:gd name="T110" fmla="*/ 54 w 282"/>
                    <a:gd name="T111" fmla="*/ 198 h 271"/>
                    <a:gd name="T112" fmla="*/ 75 w 282"/>
                    <a:gd name="T113" fmla="*/ 198 h 271"/>
                    <a:gd name="T114" fmla="*/ 97 w 282"/>
                    <a:gd name="T115" fmla="*/ 183 h 271"/>
                    <a:gd name="T116" fmla="*/ 111 w 282"/>
                    <a:gd name="T117" fmla="*/ 201 h 27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82"/>
                    <a:gd name="T178" fmla="*/ 0 h 271"/>
                    <a:gd name="T179" fmla="*/ 282 w 282"/>
                    <a:gd name="T180" fmla="*/ 271 h 27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82" h="271">
                      <a:moveTo>
                        <a:pt x="113" y="200"/>
                      </a:moveTo>
                      <a:lnTo>
                        <a:pt x="119" y="212"/>
                      </a:lnTo>
                      <a:lnTo>
                        <a:pt x="122" y="223"/>
                      </a:lnTo>
                      <a:lnTo>
                        <a:pt x="122" y="234"/>
                      </a:lnTo>
                      <a:lnTo>
                        <a:pt x="122" y="245"/>
                      </a:lnTo>
                      <a:lnTo>
                        <a:pt x="122" y="255"/>
                      </a:lnTo>
                      <a:lnTo>
                        <a:pt x="111" y="255"/>
                      </a:lnTo>
                      <a:lnTo>
                        <a:pt x="101" y="259"/>
                      </a:lnTo>
                      <a:lnTo>
                        <a:pt x="90" y="266"/>
                      </a:lnTo>
                      <a:lnTo>
                        <a:pt x="79" y="270"/>
                      </a:lnTo>
                      <a:lnTo>
                        <a:pt x="68" y="270"/>
                      </a:lnTo>
                      <a:lnTo>
                        <a:pt x="57" y="270"/>
                      </a:lnTo>
                      <a:lnTo>
                        <a:pt x="47" y="266"/>
                      </a:lnTo>
                      <a:lnTo>
                        <a:pt x="36" y="259"/>
                      </a:lnTo>
                      <a:lnTo>
                        <a:pt x="29" y="248"/>
                      </a:lnTo>
                      <a:lnTo>
                        <a:pt x="18" y="241"/>
                      </a:lnTo>
                      <a:lnTo>
                        <a:pt x="14" y="230"/>
                      </a:lnTo>
                      <a:lnTo>
                        <a:pt x="11" y="216"/>
                      </a:lnTo>
                      <a:lnTo>
                        <a:pt x="7" y="205"/>
                      </a:lnTo>
                      <a:lnTo>
                        <a:pt x="0" y="191"/>
                      </a:lnTo>
                      <a:lnTo>
                        <a:pt x="0" y="180"/>
                      </a:lnTo>
                      <a:lnTo>
                        <a:pt x="0" y="169"/>
                      </a:lnTo>
                      <a:lnTo>
                        <a:pt x="0" y="158"/>
                      </a:lnTo>
                      <a:lnTo>
                        <a:pt x="3" y="147"/>
                      </a:lnTo>
                      <a:lnTo>
                        <a:pt x="14" y="144"/>
                      </a:lnTo>
                      <a:lnTo>
                        <a:pt x="21" y="133"/>
                      </a:lnTo>
                      <a:lnTo>
                        <a:pt x="25" y="122"/>
                      </a:lnTo>
                      <a:lnTo>
                        <a:pt x="25" y="111"/>
                      </a:lnTo>
                      <a:lnTo>
                        <a:pt x="25" y="101"/>
                      </a:lnTo>
                      <a:lnTo>
                        <a:pt x="25" y="90"/>
                      </a:lnTo>
                      <a:lnTo>
                        <a:pt x="25" y="79"/>
                      </a:lnTo>
                      <a:lnTo>
                        <a:pt x="25" y="68"/>
                      </a:lnTo>
                      <a:lnTo>
                        <a:pt x="29" y="57"/>
                      </a:lnTo>
                      <a:lnTo>
                        <a:pt x="32" y="47"/>
                      </a:lnTo>
                      <a:lnTo>
                        <a:pt x="36" y="36"/>
                      </a:lnTo>
                      <a:lnTo>
                        <a:pt x="39" y="25"/>
                      </a:lnTo>
                      <a:lnTo>
                        <a:pt x="50" y="18"/>
                      </a:lnTo>
                      <a:lnTo>
                        <a:pt x="61" y="14"/>
                      </a:lnTo>
                      <a:lnTo>
                        <a:pt x="72" y="11"/>
                      </a:lnTo>
                      <a:lnTo>
                        <a:pt x="83" y="3"/>
                      </a:lnTo>
                      <a:lnTo>
                        <a:pt x="93" y="0"/>
                      </a:lnTo>
                      <a:lnTo>
                        <a:pt x="104" y="0"/>
                      </a:lnTo>
                      <a:lnTo>
                        <a:pt x="115" y="0"/>
                      </a:lnTo>
                      <a:lnTo>
                        <a:pt x="126" y="0"/>
                      </a:lnTo>
                      <a:lnTo>
                        <a:pt x="140" y="0"/>
                      </a:lnTo>
                      <a:lnTo>
                        <a:pt x="151" y="0"/>
                      </a:lnTo>
                      <a:lnTo>
                        <a:pt x="162" y="3"/>
                      </a:lnTo>
                      <a:lnTo>
                        <a:pt x="173" y="11"/>
                      </a:lnTo>
                      <a:lnTo>
                        <a:pt x="180" y="21"/>
                      </a:lnTo>
                      <a:lnTo>
                        <a:pt x="183" y="32"/>
                      </a:lnTo>
                      <a:lnTo>
                        <a:pt x="183" y="43"/>
                      </a:lnTo>
                      <a:lnTo>
                        <a:pt x="183" y="54"/>
                      </a:lnTo>
                      <a:lnTo>
                        <a:pt x="187" y="65"/>
                      </a:lnTo>
                      <a:lnTo>
                        <a:pt x="198" y="72"/>
                      </a:lnTo>
                      <a:lnTo>
                        <a:pt x="209" y="75"/>
                      </a:lnTo>
                      <a:lnTo>
                        <a:pt x="220" y="75"/>
                      </a:lnTo>
                      <a:lnTo>
                        <a:pt x="230" y="75"/>
                      </a:lnTo>
                      <a:lnTo>
                        <a:pt x="241" y="79"/>
                      </a:lnTo>
                      <a:lnTo>
                        <a:pt x="252" y="83"/>
                      </a:lnTo>
                      <a:lnTo>
                        <a:pt x="263" y="90"/>
                      </a:lnTo>
                      <a:lnTo>
                        <a:pt x="274" y="101"/>
                      </a:lnTo>
                      <a:lnTo>
                        <a:pt x="277" y="111"/>
                      </a:lnTo>
                      <a:lnTo>
                        <a:pt x="281" y="122"/>
                      </a:lnTo>
                      <a:lnTo>
                        <a:pt x="281" y="133"/>
                      </a:lnTo>
                      <a:lnTo>
                        <a:pt x="281" y="144"/>
                      </a:lnTo>
                      <a:lnTo>
                        <a:pt x="281" y="155"/>
                      </a:lnTo>
                      <a:lnTo>
                        <a:pt x="281" y="165"/>
                      </a:lnTo>
                      <a:lnTo>
                        <a:pt x="277" y="176"/>
                      </a:lnTo>
                      <a:lnTo>
                        <a:pt x="270" y="187"/>
                      </a:lnTo>
                      <a:lnTo>
                        <a:pt x="259" y="191"/>
                      </a:lnTo>
                      <a:lnTo>
                        <a:pt x="248" y="194"/>
                      </a:lnTo>
                      <a:lnTo>
                        <a:pt x="238" y="198"/>
                      </a:lnTo>
                      <a:lnTo>
                        <a:pt x="227" y="201"/>
                      </a:lnTo>
                      <a:lnTo>
                        <a:pt x="216" y="201"/>
                      </a:lnTo>
                      <a:lnTo>
                        <a:pt x="205" y="201"/>
                      </a:lnTo>
                      <a:lnTo>
                        <a:pt x="194" y="198"/>
                      </a:lnTo>
                      <a:lnTo>
                        <a:pt x="187" y="187"/>
                      </a:lnTo>
                      <a:lnTo>
                        <a:pt x="176" y="176"/>
                      </a:lnTo>
                      <a:lnTo>
                        <a:pt x="173" y="165"/>
                      </a:lnTo>
                      <a:lnTo>
                        <a:pt x="173" y="155"/>
                      </a:lnTo>
                      <a:lnTo>
                        <a:pt x="173" y="144"/>
                      </a:lnTo>
                      <a:lnTo>
                        <a:pt x="183" y="133"/>
                      </a:lnTo>
                      <a:lnTo>
                        <a:pt x="194" y="126"/>
                      </a:lnTo>
                      <a:lnTo>
                        <a:pt x="194" y="115"/>
                      </a:lnTo>
                      <a:lnTo>
                        <a:pt x="194" y="104"/>
                      </a:lnTo>
                      <a:lnTo>
                        <a:pt x="194" y="93"/>
                      </a:lnTo>
                      <a:lnTo>
                        <a:pt x="183" y="90"/>
                      </a:lnTo>
                      <a:lnTo>
                        <a:pt x="176" y="79"/>
                      </a:lnTo>
                      <a:lnTo>
                        <a:pt x="165" y="68"/>
                      </a:lnTo>
                      <a:lnTo>
                        <a:pt x="155" y="68"/>
                      </a:lnTo>
                      <a:lnTo>
                        <a:pt x="155" y="79"/>
                      </a:lnTo>
                      <a:lnTo>
                        <a:pt x="151" y="90"/>
                      </a:lnTo>
                      <a:lnTo>
                        <a:pt x="147" y="104"/>
                      </a:lnTo>
                      <a:lnTo>
                        <a:pt x="144" y="115"/>
                      </a:lnTo>
                      <a:lnTo>
                        <a:pt x="133" y="122"/>
                      </a:lnTo>
                      <a:lnTo>
                        <a:pt x="122" y="122"/>
                      </a:lnTo>
                      <a:lnTo>
                        <a:pt x="111" y="122"/>
                      </a:lnTo>
                      <a:lnTo>
                        <a:pt x="101" y="119"/>
                      </a:lnTo>
                      <a:lnTo>
                        <a:pt x="90" y="111"/>
                      </a:lnTo>
                      <a:lnTo>
                        <a:pt x="79" y="104"/>
                      </a:lnTo>
                      <a:lnTo>
                        <a:pt x="68" y="97"/>
                      </a:lnTo>
                      <a:lnTo>
                        <a:pt x="57" y="97"/>
                      </a:lnTo>
                      <a:lnTo>
                        <a:pt x="47" y="108"/>
                      </a:lnTo>
                      <a:lnTo>
                        <a:pt x="43" y="119"/>
                      </a:lnTo>
                      <a:lnTo>
                        <a:pt x="39" y="129"/>
                      </a:lnTo>
                      <a:lnTo>
                        <a:pt x="39" y="140"/>
                      </a:lnTo>
                      <a:lnTo>
                        <a:pt x="39" y="151"/>
                      </a:lnTo>
                      <a:lnTo>
                        <a:pt x="39" y="162"/>
                      </a:lnTo>
                      <a:lnTo>
                        <a:pt x="39" y="173"/>
                      </a:lnTo>
                      <a:lnTo>
                        <a:pt x="39" y="183"/>
                      </a:lnTo>
                      <a:lnTo>
                        <a:pt x="43" y="194"/>
                      </a:lnTo>
                      <a:lnTo>
                        <a:pt x="54" y="198"/>
                      </a:lnTo>
                      <a:lnTo>
                        <a:pt x="65" y="198"/>
                      </a:lnTo>
                      <a:lnTo>
                        <a:pt x="75" y="198"/>
                      </a:lnTo>
                      <a:lnTo>
                        <a:pt x="86" y="191"/>
                      </a:lnTo>
                      <a:lnTo>
                        <a:pt x="97" y="183"/>
                      </a:lnTo>
                      <a:lnTo>
                        <a:pt x="108" y="191"/>
                      </a:lnTo>
                      <a:lnTo>
                        <a:pt x="111" y="201"/>
                      </a:lnTo>
                      <a:lnTo>
                        <a:pt x="113" y="200"/>
                      </a:lnTo>
                    </a:path>
                  </a:pathLst>
                </a:custGeom>
                <a:solidFill>
                  <a:schemeClr val="bg2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2" name="Freeform 178"/>
                <p:cNvSpPr>
                  <a:spLocks/>
                </p:cNvSpPr>
                <p:nvPr/>
              </p:nvSpPr>
              <p:spPr bwMode="auto">
                <a:xfrm>
                  <a:off x="5897" y="2926"/>
                  <a:ext cx="280" cy="272"/>
                </a:xfrm>
                <a:custGeom>
                  <a:avLst/>
                  <a:gdLst>
                    <a:gd name="T0" fmla="*/ 21 w 280"/>
                    <a:gd name="T1" fmla="*/ 199 h 272"/>
                    <a:gd name="T2" fmla="*/ 44 w 280"/>
                    <a:gd name="T3" fmla="*/ 234 h 272"/>
                    <a:gd name="T4" fmla="*/ 80 w 280"/>
                    <a:gd name="T5" fmla="*/ 236 h 272"/>
                    <a:gd name="T6" fmla="*/ 56 w 280"/>
                    <a:gd name="T7" fmla="*/ 220 h 272"/>
                    <a:gd name="T8" fmla="*/ 38 w 280"/>
                    <a:gd name="T9" fmla="*/ 195 h 272"/>
                    <a:gd name="T10" fmla="*/ 26 w 280"/>
                    <a:gd name="T11" fmla="*/ 157 h 272"/>
                    <a:gd name="T12" fmla="*/ 34 w 280"/>
                    <a:gd name="T13" fmla="*/ 114 h 272"/>
                    <a:gd name="T14" fmla="*/ 56 w 280"/>
                    <a:gd name="T15" fmla="*/ 76 h 272"/>
                    <a:gd name="T16" fmla="*/ 92 w 280"/>
                    <a:gd name="T17" fmla="*/ 86 h 272"/>
                    <a:gd name="T18" fmla="*/ 117 w 280"/>
                    <a:gd name="T19" fmla="*/ 89 h 272"/>
                    <a:gd name="T20" fmla="*/ 127 w 280"/>
                    <a:gd name="T21" fmla="*/ 73 h 272"/>
                    <a:gd name="T22" fmla="*/ 160 w 280"/>
                    <a:gd name="T23" fmla="*/ 60 h 272"/>
                    <a:gd name="T24" fmla="*/ 195 w 280"/>
                    <a:gd name="T25" fmla="*/ 86 h 272"/>
                    <a:gd name="T26" fmla="*/ 214 w 280"/>
                    <a:gd name="T27" fmla="*/ 129 h 272"/>
                    <a:gd name="T28" fmla="*/ 224 w 280"/>
                    <a:gd name="T29" fmla="*/ 160 h 272"/>
                    <a:gd name="T30" fmla="*/ 245 w 280"/>
                    <a:gd name="T31" fmla="*/ 157 h 272"/>
                    <a:gd name="T32" fmla="*/ 258 w 280"/>
                    <a:gd name="T33" fmla="*/ 130 h 272"/>
                    <a:gd name="T34" fmla="*/ 231 w 280"/>
                    <a:gd name="T35" fmla="*/ 100 h 272"/>
                    <a:gd name="T36" fmla="*/ 193 w 280"/>
                    <a:gd name="T37" fmla="*/ 89 h 272"/>
                    <a:gd name="T38" fmla="*/ 158 w 280"/>
                    <a:gd name="T39" fmla="*/ 59 h 272"/>
                    <a:gd name="T40" fmla="*/ 131 w 280"/>
                    <a:gd name="T41" fmla="*/ 31 h 272"/>
                    <a:gd name="T42" fmla="*/ 99 w 280"/>
                    <a:gd name="T43" fmla="*/ 43 h 272"/>
                    <a:gd name="T44" fmla="*/ 63 w 280"/>
                    <a:gd name="T45" fmla="*/ 33 h 272"/>
                    <a:gd name="T46" fmla="*/ 41 w 280"/>
                    <a:gd name="T47" fmla="*/ 59 h 272"/>
                    <a:gd name="T48" fmla="*/ 33 w 280"/>
                    <a:gd name="T49" fmla="*/ 103 h 272"/>
                    <a:gd name="T50" fmla="*/ 22 w 280"/>
                    <a:gd name="T51" fmla="*/ 146 h 272"/>
                    <a:gd name="T52" fmla="*/ 1 w 280"/>
                    <a:gd name="T53" fmla="*/ 175 h 272"/>
                    <a:gd name="T54" fmla="*/ 16 w 280"/>
                    <a:gd name="T55" fmla="*/ 142 h 272"/>
                    <a:gd name="T56" fmla="*/ 22 w 280"/>
                    <a:gd name="T57" fmla="*/ 105 h 272"/>
                    <a:gd name="T58" fmla="*/ 24 w 280"/>
                    <a:gd name="T59" fmla="*/ 66 h 272"/>
                    <a:gd name="T60" fmla="*/ 41 w 280"/>
                    <a:gd name="T61" fmla="*/ 26 h 272"/>
                    <a:gd name="T62" fmla="*/ 80 w 280"/>
                    <a:gd name="T63" fmla="*/ 5 h 272"/>
                    <a:gd name="T64" fmla="*/ 119 w 280"/>
                    <a:gd name="T65" fmla="*/ 0 h 272"/>
                    <a:gd name="T66" fmla="*/ 160 w 280"/>
                    <a:gd name="T67" fmla="*/ 4 h 272"/>
                    <a:gd name="T68" fmla="*/ 184 w 280"/>
                    <a:gd name="T69" fmla="*/ 39 h 272"/>
                    <a:gd name="T70" fmla="*/ 195 w 280"/>
                    <a:gd name="T71" fmla="*/ 75 h 272"/>
                    <a:gd name="T72" fmla="*/ 236 w 280"/>
                    <a:gd name="T73" fmla="*/ 82 h 272"/>
                    <a:gd name="T74" fmla="*/ 272 w 280"/>
                    <a:gd name="T75" fmla="*/ 112 h 272"/>
                    <a:gd name="T76" fmla="*/ 279 w 280"/>
                    <a:gd name="T77" fmla="*/ 152 h 272"/>
                    <a:gd name="T78" fmla="*/ 267 w 280"/>
                    <a:gd name="T79" fmla="*/ 189 h 272"/>
                    <a:gd name="T80" fmla="*/ 229 w 280"/>
                    <a:gd name="T81" fmla="*/ 199 h 272"/>
                    <a:gd name="T82" fmla="*/ 188 w 280"/>
                    <a:gd name="T83" fmla="*/ 196 h 272"/>
                    <a:gd name="T84" fmla="*/ 171 w 280"/>
                    <a:gd name="T85" fmla="*/ 157 h 272"/>
                    <a:gd name="T86" fmla="*/ 193 w 280"/>
                    <a:gd name="T87" fmla="*/ 124 h 272"/>
                    <a:gd name="T88" fmla="*/ 183 w 280"/>
                    <a:gd name="T89" fmla="*/ 92 h 272"/>
                    <a:gd name="T90" fmla="*/ 153 w 280"/>
                    <a:gd name="T91" fmla="*/ 80 h 272"/>
                    <a:gd name="T92" fmla="*/ 144 w 280"/>
                    <a:gd name="T93" fmla="*/ 117 h 272"/>
                    <a:gd name="T94" fmla="*/ 106 w 280"/>
                    <a:gd name="T95" fmla="*/ 124 h 272"/>
                    <a:gd name="T96" fmla="*/ 68 w 280"/>
                    <a:gd name="T97" fmla="*/ 100 h 272"/>
                    <a:gd name="T98" fmla="*/ 42 w 280"/>
                    <a:gd name="T99" fmla="*/ 126 h 272"/>
                    <a:gd name="T100" fmla="*/ 38 w 280"/>
                    <a:gd name="T101" fmla="*/ 166 h 272"/>
                    <a:gd name="T102" fmla="*/ 55 w 280"/>
                    <a:gd name="T103" fmla="*/ 200 h 272"/>
                    <a:gd name="T104" fmla="*/ 93 w 280"/>
                    <a:gd name="T105" fmla="*/ 189 h 272"/>
                    <a:gd name="T106" fmla="*/ 119 w 280"/>
                    <a:gd name="T107" fmla="*/ 219 h 272"/>
                    <a:gd name="T108" fmla="*/ 118 w 280"/>
                    <a:gd name="T109" fmla="*/ 258 h 272"/>
                    <a:gd name="T110" fmla="*/ 79 w 280"/>
                    <a:gd name="T111" fmla="*/ 271 h 272"/>
                    <a:gd name="T112" fmla="*/ 41 w 280"/>
                    <a:gd name="T113" fmla="*/ 263 h 272"/>
                    <a:gd name="T114" fmla="*/ 14 w 280"/>
                    <a:gd name="T115" fmla="*/ 227 h 272"/>
                    <a:gd name="T116" fmla="*/ 1 w 280"/>
                    <a:gd name="T117" fmla="*/ 188 h 272"/>
                    <a:gd name="T118" fmla="*/ 3 w 280"/>
                    <a:gd name="T119" fmla="*/ 186 h 27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80"/>
                    <a:gd name="T181" fmla="*/ 0 h 272"/>
                    <a:gd name="T182" fmla="*/ 280 w 280"/>
                    <a:gd name="T183" fmla="*/ 272 h 27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80" h="272">
                      <a:moveTo>
                        <a:pt x="1" y="174"/>
                      </a:moveTo>
                      <a:lnTo>
                        <a:pt x="6" y="175"/>
                      </a:lnTo>
                      <a:lnTo>
                        <a:pt x="9" y="174"/>
                      </a:lnTo>
                      <a:lnTo>
                        <a:pt x="13" y="174"/>
                      </a:lnTo>
                      <a:lnTo>
                        <a:pt x="15" y="178"/>
                      </a:lnTo>
                      <a:lnTo>
                        <a:pt x="16" y="181"/>
                      </a:lnTo>
                      <a:lnTo>
                        <a:pt x="16" y="185"/>
                      </a:lnTo>
                      <a:lnTo>
                        <a:pt x="16" y="188"/>
                      </a:lnTo>
                      <a:lnTo>
                        <a:pt x="16" y="191"/>
                      </a:lnTo>
                      <a:lnTo>
                        <a:pt x="19" y="193"/>
                      </a:lnTo>
                      <a:lnTo>
                        <a:pt x="21" y="196"/>
                      </a:lnTo>
                      <a:lnTo>
                        <a:pt x="21" y="199"/>
                      </a:lnTo>
                      <a:lnTo>
                        <a:pt x="21" y="202"/>
                      </a:lnTo>
                      <a:lnTo>
                        <a:pt x="21" y="206"/>
                      </a:lnTo>
                      <a:lnTo>
                        <a:pt x="22" y="209"/>
                      </a:lnTo>
                      <a:lnTo>
                        <a:pt x="26" y="212"/>
                      </a:lnTo>
                      <a:lnTo>
                        <a:pt x="29" y="215"/>
                      </a:lnTo>
                      <a:lnTo>
                        <a:pt x="29" y="218"/>
                      </a:lnTo>
                      <a:lnTo>
                        <a:pt x="31" y="222"/>
                      </a:lnTo>
                      <a:lnTo>
                        <a:pt x="31" y="226"/>
                      </a:lnTo>
                      <a:lnTo>
                        <a:pt x="35" y="228"/>
                      </a:lnTo>
                      <a:lnTo>
                        <a:pt x="39" y="228"/>
                      </a:lnTo>
                      <a:lnTo>
                        <a:pt x="43" y="231"/>
                      </a:lnTo>
                      <a:lnTo>
                        <a:pt x="44" y="234"/>
                      </a:lnTo>
                      <a:lnTo>
                        <a:pt x="45" y="237"/>
                      </a:lnTo>
                      <a:lnTo>
                        <a:pt x="49" y="238"/>
                      </a:lnTo>
                      <a:lnTo>
                        <a:pt x="52" y="238"/>
                      </a:lnTo>
                      <a:lnTo>
                        <a:pt x="56" y="238"/>
                      </a:lnTo>
                      <a:lnTo>
                        <a:pt x="59" y="239"/>
                      </a:lnTo>
                      <a:lnTo>
                        <a:pt x="60" y="236"/>
                      </a:lnTo>
                      <a:lnTo>
                        <a:pt x="64" y="236"/>
                      </a:lnTo>
                      <a:lnTo>
                        <a:pt x="69" y="239"/>
                      </a:lnTo>
                      <a:lnTo>
                        <a:pt x="72" y="240"/>
                      </a:lnTo>
                      <a:lnTo>
                        <a:pt x="75" y="240"/>
                      </a:lnTo>
                      <a:lnTo>
                        <a:pt x="79" y="239"/>
                      </a:lnTo>
                      <a:lnTo>
                        <a:pt x="80" y="236"/>
                      </a:lnTo>
                      <a:lnTo>
                        <a:pt x="81" y="232"/>
                      </a:lnTo>
                      <a:lnTo>
                        <a:pt x="81" y="228"/>
                      </a:lnTo>
                      <a:lnTo>
                        <a:pt x="81" y="225"/>
                      </a:lnTo>
                      <a:lnTo>
                        <a:pt x="79" y="221"/>
                      </a:lnTo>
                      <a:lnTo>
                        <a:pt x="76" y="219"/>
                      </a:lnTo>
                      <a:lnTo>
                        <a:pt x="73" y="218"/>
                      </a:lnTo>
                      <a:lnTo>
                        <a:pt x="72" y="215"/>
                      </a:lnTo>
                      <a:lnTo>
                        <a:pt x="69" y="215"/>
                      </a:lnTo>
                      <a:lnTo>
                        <a:pt x="65" y="218"/>
                      </a:lnTo>
                      <a:lnTo>
                        <a:pt x="62" y="219"/>
                      </a:lnTo>
                      <a:lnTo>
                        <a:pt x="59" y="220"/>
                      </a:lnTo>
                      <a:lnTo>
                        <a:pt x="56" y="220"/>
                      </a:lnTo>
                      <a:lnTo>
                        <a:pt x="55" y="217"/>
                      </a:lnTo>
                      <a:lnTo>
                        <a:pt x="55" y="214"/>
                      </a:lnTo>
                      <a:lnTo>
                        <a:pt x="52" y="212"/>
                      </a:lnTo>
                      <a:lnTo>
                        <a:pt x="49" y="212"/>
                      </a:lnTo>
                      <a:lnTo>
                        <a:pt x="45" y="212"/>
                      </a:lnTo>
                      <a:lnTo>
                        <a:pt x="41" y="212"/>
                      </a:lnTo>
                      <a:lnTo>
                        <a:pt x="38" y="212"/>
                      </a:lnTo>
                      <a:lnTo>
                        <a:pt x="36" y="208"/>
                      </a:lnTo>
                      <a:lnTo>
                        <a:pt x="36" y="205"/>
                      </a:lnTo>
                      <a:lnTo>
                        <a:pt x="37" y="201"/>
                      </a:lnTo>
                      <a:lnTo>
                        <a:pt x="38" y="198"/>
                      </a:lnTo>
                      <a:lnTo>
                        <a:pt x="38" y="195"/>
                      </a:lnTo>
                      <a:lnTo>
                        <a:pt x="37" y="192"/>
                      </a:lnTo>
                      <a:lnTo>
                        <a:pt x="36" y="189"/>
                      </a:lnTo>
                      <a:lnTo>
                        <a:pt x="36" y="186"/>
                      </a:lnTo>
                      <a:lnTo>
                        <a:pt x="33" y="183"/>
                      </a:lnTo>
                      <a:lnTo>
                        <a:pt x="30" y="180"/>
                      </a:lnTo>
                      <a:lnTo>
                        <a:pt x="29" y="177"/>
                      </a:lnTo>
                      <a:lnTo>
                        <a:pt x="26" y="174"/>
                      </a:lnTo>
                      <a:lnTo>
                        <a:pt x="26" y="171"/>
                      </a:lnTo>
                      <a:lnTo>
                        <a:pt x="26" y="167"/>
                      </a:lnTo>
                      <a:lnTo>
                        <a:pt x="26" y="164"/>
                      </a:lnTo>
                      <a:lnTo>
                        <a:pt x="26" y="160"/>
                      </a:lnTo>
                      <a:lnTo>
                        <a:pt x="26" y="157"/>
                      </a:lnTo>
                      <a:lnTo>
                        <a:pt x="27" y="154"/>
                      </a:lnTo>
                      <a:lnTo>
                        <a:pt x="27" y="151"/>
                      </a:lnTo>
                      <a:lnTo>
                        <a:pt x="27" y="148"/>
                      </a:lnTo>
                      <a:lnTo>
                        <a:pt x="27" y="145"/>
                      </a:lnTo>
                      <a:lnTo>
                        <a:pt x="27" y="139"/>
                      </a:lnTo>
                      <a:lnTo>
                        <a:pt x="28" y="136"/>
                      </a:lnTo>
                      <a:lnTo>
                        <a:pt x="28" y="133"/>
                      </a:lnTo>
                      <a:lnTo>
                        <a:pt x="31" y="131"/>
                      </a:lnTo>
                      <a:lnTo>
                        <a:pt x="31" y="128"/>
                      </a:lnTo>
                      <a:lnTo>
                        <a:pt x="33" y="123"/>
                      </a:lnTo>
                      <a:lnTo>
                        <a:pt x="33" y="118"/>
                      </a:lnTo>
                      <a:lnTo>
                        <a:pt x="34" y="114"/>
                      </a:lnTo>
                      <a:lnTo>
                        <a:pt x="35" y="110"/>
                      </a:lnTo>
                      <a:lnTo>
                        <a:pt x="35" y="107"/>
                      </a:lnTo>
                      <a:lnTo>
                        <a:pt x="36" y="104"/>
                      </a:lnTo>
                      <a:lnTo>
                        <a:pt x="37" y="101"/>
                      </a:lnTo>
                      <a:lnTo>
                        <a:pt x="38" y="97"/>
                      </a:lnTo>
                      <a:lnTo>
                        <a:pt x="40" y="93"/>
                      </a:lnTo>
                      <a:lnTo>
                        <a:pt x="43" y="92"/>
                      </a:lnTo>
                      <a:lnTo>
                        <a:pt x="45" y="89"/>
                      </a:lnTo>
                      <a:lnTo>
                        <a:pt x="48" y="86"/>
                      </a:lnTo>
                      <a:lnTo>
                        <a:pt x="50" y="83"/>
                      </a:lnTo>
                      <a:lnTo>
                        <a:pt x="52" y="79"/>
                      </a:lnTo>
                      <a:lnTo>
                        <a:pt x="56" y="76"/>
                      </a:lnTo>
                      <a:lnTo>
                        <a:pt x="59" y="76"/>
                      </a:lnTo>
                      <a:lnTo>
                        <a:pt x="62" y="76"/>
                      </a:lnTo>
                      <a:lnTo>
                        <a:pt x="66" y="72"/>
                      </a:lnTo>
                      <a:lnTo>
                        <a:pt x="71" y="71"/>
                      </a:lnTo>
                      <a:lnTo>
                        <a:pt x="74" y="72"/>
                      </a:lnTo>
                      <a:lnTo>
                        <a:pt x="77" y="75"/>
                      </a:lnTo>
                      <a:lnTo>
                        <a:pt x="78" y="79"/>
                      </a:lnTo>
                      <a:lnTo>
                        <a:pt x="79" y="82"/>
                      </a:lnTo>
                      <a:lnTo>
                        <a:pt x="83" y="84"/>
                      </a:lnTo>
                      <a:lnTo>
                        <a:pt x="86" y="83"/>
                      </a:lnTo>
                      <a:lnTo>
                        <a:pt x="90" y="83"/>
                      </a:lnTo>
                      <a:lnTo>
                        <a:pt x="92" y="86"/>
                      </a:lnTo>
                      <a:lnTo>
                        <a:pt x="92" y="89"/>
                      </a:lnTo>
                      <a:lnTo>
                        <a:pt x="94" y="93"/>
                      </a:lnTo>
                      <a:lnTo>
                        <a:pt x="97" y="95"/>
                      </a:lnTo>
                      <a:lnTo>
                        <a:pt x="100" y="91"/>
                      </a:lnTo>
                      <a:lnTo>
                        <a:pt x="100" y="88"/>
                      </a:lnTo>
                      <a:lnTo>
                        <a:pt x="100" y="85"/>
                      </a:lnTo>
                      <a:lnTo>
                        <a:pt x="103" y="83"/>
                      </a:lnTo>
                      <a:lnTo>
                        <a:pt x="106" y="82"/>
                      </a:lnTo>
                      <a:lnTo>
                        <a:pt x="110" y="82"/>
                      </a:lnTo>
                      <a:lnTo>
                        <a:pt x="113" y="83"/>
                      </a:lnTo>
                      <a:lnTo>
                        <a:pt x="115" y="86"/>
                      </a:lnTo>
                      <a:lnTo>
                        <a:pt x="117" y="89"/>
                      </a:lnTo>
                      <a:lnTo>
                        <a:pt x="118" y="92"/>
                      </a:lnTo>
                      <a:lnTo>
                        <a:pt x="121" y="95"/>
                      </a:lnTo>
                      <a:lnTo>
                        <a:pt x="124" y="95"/>
                      </a:lnTo>
                      <a:lnTo>
                        <a:pt x="125" y="92"/>
                      </a:lnTo>
                      <a:lnTo>
                        <a:pt x="125" y="89"/>
                      </a:lnTo>
                      <a:lnTo>
                        <a:pt x="124" y="86"/>
                      </a:lnTo>
                      <a:lnTo>
                        <a:pt x="121" y="84"/>
                      </a:lnTo>
                      <a:lnTo>
                        <a:pt x="119" y="81"/>
                      </a:lnTo>
                      <a:lnTo>
                        <a:pt x="118" y="77"/>
                      </a:lnTo>
                      <a:lnTo>
                        <a:pt x="121" y="75"/>
                      </a:lnTo>
                      <a:lnTo>
                        <a:pt x="124" y="74"/>
                      </a:lnTo>
                      <a:lnTo>
                        <a:pt x="127" y="73"/>
                      </a:lnTo>
                      <a:lnTo>
                        <a:pt x="127" y="70"/>
                      </a:lnTo>
                      <a:lnTo>
                        <a:pt x="128" y="67"/>
                      </a:lnTo>
                      <a:lnTo>
                        <a:pt x="132" y="65"/>
                      </a:lnTo>
                      <a:lnTo>
                        <a:pt x="135" y="65"/>
                      </a:lnTo>
                      <a:lnTo>
                        <a:pt x="138" y="65"/>
                      </a:lnTo>
                      <a:lnTo>
                        <a:pt x="141" y="65"/>
                      </a:lnTo>
                      <a:lnTo>
                        <a:pt x="144" y="65"/>
                      </a:lnTo>
                      <a:lnTo>
                        <a:pt x="147" y="64"/>
                      </a:lnTo>
                      <a:lnTo>
                        <a:pt x="151" y="64"/>
                      </a:lnTo>
                      <a:lnTo>
                        <a:pt x="154" y="64"/>
                      </a:lnTo>
                      <a:lnTo>
                        <a:pt x="157" y="61"/>
                      </a:lnTo>
                      <a:lnTo>
                        <a:pt x="160" y="60"/>
                      </a:lnTo>
                      <a:lnTo>
                        <a:pt x="163" y="60"/>
                      </a:lnTo>
                      <a:lnTo>
                        <a:pt x="166" y="60"/>
                      </a:lnTo>
                      <a:lnTo>
                        <a:pt x="167" y="63"/>
                      </a:lnTo>
                      <a:lnTo>
                        <a:pt x="169" y="67"/>
                      </a:lnTo>
                      <a:lnTo>
                        <a:pt x="173" y="69"/>
                      </a:lnTo>
                      <a:lnTo>
                        <a:pt x="176" y="71"/>
                      </a:lnTo>
                      <a:lnTo>
                        <a:pt x="178" y="74"/>
                      </a:lnTo>
                      <a:lnTo>
                        <a:pt x="180" y="77"/>
                      </a:lnTo>
                      <a:lnTo>
                        <a:pt x="184" y="77"/>
                      </a:lnTo>
                      <a:lnTo>
                        <a:pt x="187" y="80"/>
                      </a:lnTo>
                      <a:lnTo>
                        <a:pt x="192" y="84"/>
                      </a:lnTo>
                      <a:lnTo>
                        <a:pt x="195" y="86"/>
                      </a:lnTo>
                      <a:lnTo>
                        <a:pt x="197" y="89"/>
                      </a:lnTo>
                      <a:lnTo>
                        <a:pt x="197" y="92"/>
                      </a:lnTo>
                      <a:lnTo>
                        <a:pt x="199" y="95"/>
                      </a:lnTo>
                      <a:lnTo>
                        <a:pt x="201" y="101"/>
                      </a:lnTo>
                      <a:lnTo>
                        <a:pt x="203" y="104"/>
                      </a:lnTo>
                      <a:lnTo>
                        <a:pt x="204" y="108"/>
                      </a:lnTo>
                      <a:lnTo>
                        <a:pt x="205" y="111"/>
                      </a:lnTo>
                      <a:lnTo>
                        <a:pt x="206" y="114"/>
                      </a:lnTo>
                      <a:lnTo>
                        <a:pt x="207" y="118"/>
                      </a:lnTo>
                      <a:lnTo>
                        <a:pt x="210" y="123"/>
                      </a:lnTo>
                      <a:lnTo>
                        <a:pt x="213" y="126"/>
                      </a:lnTo>
                      <a:lnTo>
                        <a:pt x="214" y="129"/>
                      </a:lnTo>
                      <a:lnTo>
                        <a:pt x="215" y="132"/>
                      </a:lnTo>
                      <a:lnTo>
                        <a:pt x="215" y="137"/>
                      </a:lnTo>
                      <a:lnTo>
                        <a:pt x="214" y="143"/>
                      </a:lnTo>
                      <a:lnTo>
                        <a:pt x="213" y="146"/>
                      </a:lnTo>
                      <a:lnTo>
                        <a:pt x="210" y="149"/>
                      </a:lnTo>
                      <a:lnTo>
                        <a:pt x="209" y="152"/>
                      </a:lnTo>
                      <a:lnTo>
                        <a:pt x="209" y="156"/>
                      </a:lnTo>
                      <a:lnTo>
                        <a:pt x="212" y="159"/>
                      </a:lnTo>
                      <a:lnTo>
                        <a:pt x="216" y="158"/>
                      </a:lnTo>
                      <a:lnTo>
                        <a:pt x="218" y="155"/>
                      </a:lnTo>
                      <a:lnTo>
                        <a:pt x="222" y="156"/>
                      </a:lnTo>
                      <a:lnTo>
                        <a:pt x="224" y="160"/>
                      </a:lnTo>
                      <a:lnTo>
                        <a:pt x="226" y="164"/>
                      </a:lnTo>
                      <a:lnTo>
                        <a:pt x="226" y="167"/>
                      </a:lnTo>
                      <a:lnTo>
                        <a:pt x="226" y="170"/>
                      </a:lnTo>
                      <a:lnTo>
                        <a:pt x="226" y="173"/>
                      </a:lnTo>
                      <a:lnTo>
                        <a:pt x="230" y="176"/>
                      </a:lnTo>
                      <a:lnTo>
                        <a:pt x="235" y="175"/>
                      </a:lnTo>
                      <a:lnTo>
                        <a:pt x="238" y="173"/>
                      </a:lnTo>
                      <a:lnTo>
                        <a:pt x="240" y="170"/>
                      </a:lnTo>
                      <a:lnTo>
                        <a:pt x="243" y="167"/>
                      </a:lnTo>
                      <a:lnTo>
                        <a:pt x="244" y="164"/>
                      </a:lnTo>
                      <a:lnTo>
                        <a:pt x="245" y="160"/>
                      </a:lnTo>
                      <a:lnTo>
                        <a:pt x="245" y="157"/>
                      </a:lnTo>
                      <a:lnTo>
                        <a:pt x="243" y="153"/>
                      </a:lnTo>
                      <a:lnTo>
                        <a:pt x="243" y="150"/>
                      </a:lnTo>
                      <a:lnTo>
                        <a:pt x="247" y="149"/>
                      </a:lnTo>
                      <a:lnTo>
                        <a:pt x="250" y="149"/>
                      </a:lnTo>
                      <a:lnTo>
                        <a:pt x="255" y="149"/>
                      </a:lnTo>
                      <a:lnTo>
                        <a:pt x="258" y="149"/>
                      </a:lnTo>
                      <a:lnTo>
                        <a:pt x="260" y="146"/>
                      </a:lnTo>
                      <a:lnTo>
                        <a:pt x="261" y="143"/>
                      </a:lnTo>
                      <a:lnTo>
                        <a:pt x="261" y="139"/>
                      </a:lnTo>
                      <a:lnTo>
                        <a:pt x="261" y="136"/>
                      </a:lnTo>
                      <a:lnTo>
                        <a:pt x="261" y="133"/>
                      </a:lnTo>
                      <a:lnTo>
                        <a:pt x="258" y="130"/>
                      </a:lnTo>
                      <a:lnTo>
                        <a:pt x="256" y="127"/>
                      </a:lnTo>
                      <a:lnTo>
                        <a:pt x="252" y="127"/>
                      </a:lnTo>
                      <a:lnTo>
                        <a:pt x="249" y="125"/>
                      </a:lnTo>
                      <a:lnTo>
                        <a:pt x="246" y="125"/>
                      </a:lnTo>
                      <a:lnTo>
                        <a:pt x="242" y="123"/>
                      </a:lnTo>
                      <a:lnTo>
                        <a:pt x="240" y="119"/>
                      </a:lnTo>
                      <a:lnTo>
                        <a:pt x="239" y="116"/>
                      </a:lnTo>
                      <a:lnTo>
                        <a:pt x="239" y="113"/>
                      </a:lnTo>
                      <a:lnTo>
                        <a:pt x="239" y="110"/>
                      </a:lnTo>
                      <a:lnTo>
                        <a:pt x="237" y="107"/>
                      </a:lnTo>
                      <a:lnTo>
                        <a:pt x="234" y="103"/>
                      </a:lnTo>
                      <a:lnTo>
                        <a:pt x="231" y="100"/>
                      </a:lnTo>
                      <a:lnTo>
                        <a:pt x="229" y="95"/>
                      </a:lnTo>
                      <a:lnTo>
                        <a:pt x="226" y="93"/>
                      </a:lnTo>
                      <a:lnTo>
                        <a:pt x="223" y="92"/>
                      </a:lnTo>
                      <a:lnTo>
                        <a:pt x="220" y="91"/>
                      </a:lnTo>
                      <a:lnTo>
                        <a:pt x="217" y="91"/>
                      </a:lnTo>
                      <a:lnTo>
                        <a:pt x="216" y="94"/>
                      </a:lnTo>
                      <a:lnTo>
                        <a:pt x="213" y="97"/>
                      </a:lnTo>
                      <a:lnTo>
                        <a:pt x="206" y="97"/>
                      </a:lnTo>
                      <a:lnTo>
                        <a:pt x="202" y="96"/>
                      </a:lnTo>
                      <a:lnTo>
                        <a:pt x="199" y="93"/>
                      </a:lnTo>
                      <a:lnTo>
                        <a:pt x="196" y="90"/>
                      </a:lnTo>
                      <a:lnTo>
                        <a:pt x="193" y="89"/>
                      </a:lnTo>
                      <a:lnTo>
                        <a:pt x="189" y="88"/>
                      </a:lnTo>
                      <a:lnTo>
                        <a:pt x="186" y="87"/>
                      </a:lnTo>
                      <a:lnTo>
                        <a:pt x="183" y="85"/>
                      </a:lnTo>
                      <a:lnTo>
                        <a:pt x="180" y="83"/>
                      </a:lnTo>
                      <a:lnTo>
                        <a:pt x="177" y="80"/>
                      </a:lnTo>
                      <a:lnTo>
                        <a:pt x="176" y="76"/>
                      </a:lnTo>
                      <a:lnTo>
                        <a:pt x="173" y="73"/>
                      </a:lnTo>
                      <a:lnTo>
                        <a:pt x="171" y="70"/>
                      </a:lnTo>
                      <a:lnTo>
                        <a:pt x="167" y="67"/>
                      </a:lnTo>
                      <a:lnTo>
                        <a:pt x="165" y="64"/>
                      </a:lnTo>
                      <a:lnTo>
                        <a:pt x="162" y="61"/>
                      </a:lnTo>
                      <a:lnTo>
                        <a:pt x="158" y="59"/>
                      </a:lnTo>
                      <a:lnTo>
                        <a:pt x="157" y="55"/>
                      </a:lnTo>
                      <a:lnTo>
                        <a:pt x="157" y="51"/>
                      </a:lnTo>
                      <a:lnTo>
                        <a:pt x="157" y="48"/>
                      </a:lnTo>
                      <a:lnTo>
                        <a:pt x="156" y="45"/>
                      </a:lnTo>
                      <a:lnTo>
                        <a:pt x="154" y="42"/>
                      </a:lnTo>
                      <a:lnTo>
                        <a:pt x="151" y="40"/>
                      </a:lnTo>
                      <a:lnTo>
                        <a:pt x="147" y="39"/>
                      </a:lnTo>
                      <a:lnTo>
                        <a:pt x="144" y="40"/>
                      </a:lnTo>
                      <a:lnTo>
                        <a:pt x="141" y="41"/>
                      </a:lnTo>
                      <a:lnTo>
                        <a:pt x="138" y="41"/>
                      </a:lnTo>
                      <a:lnTo>
                        <a:pt x="135" y="35"/>
                      </a:lnTo>
                      <a:lnTo>
                        <a:pt x="131" y="31"/>
                      </a:lnTo>
                      <a:lnTo>
                        <a:pt x="126" y="29"/>
                      </a:lnTo>
                      <a:lnTo>
                        <a:pt x="123" y="29"/>
                      </a:lnTo>
                      <a:lnTo>
                        <a:pt x="120" y="28"/>
                      </a:lnTo>
                      <a:lnTo>
                        <a:pt x="116" y="28"/>
                      </a:lnTo>
                      <a:lnTo>
                        <a:pt x="113" y="28"/>
                      </a:lnTo>
                      <a:lnTo>
                        <a:pt x="110" y="29"/>
                      </a:lnTo>
                      <a:lnTo>
                        <a:pt x="107" y="32"/>
                      </a:lnTo>
                      <a:lnTo>
                        <a:pt x="107" y="35"/>
                      </a:lnTo>
                      <a:lnTo>
                        <a:pt x="107" y="39"/>
                      </a:lnTo>
                      <a:lnTo>
                        <a:pt x="106" y="42"/>
                      </a:lnTo>
                      <a:lnTo>
                        <a:pt x="102" y="43"/>
                      </a:lnTo>
                      <a:lnTo>
                        <a:pt x="99" y="43"/>
                      </a:lnTo>
                      <a:lnTo>
                        <a:pt x="96" y="43"/>
                      </a:lnTo>
                      <a:lnTo>
                        <a:pt x="93" y="39"/>
                      </a:lnTo>
                      <a:lnTo>
                        <a:pt x="91" y="35"/>
                      </a:lnTo>
                      <a:lnTo>
                        <a:pt x="89" y="31"/>
                      </a:lnTo>
                      <a:lnTo>
                        <a:pt x="85" y="28"/>
                      </a:lnTo>
                      <a:lnTo>
                        <a:pt x="82" y="26"/>
                      </a:lnTo>
                      <a:lnTo>
                        <a:pt x="79" y="26"/>
                      </a:lnTo>
                      <a:lnTo>
                        <a:pt x="76" y="26"/>
                      </a:lnTo>
                      <a:lnTo>
                        <a:pt x="72" y="26"/>
                      </a:lnTo>
                      <a:lnTo>
                        <a:pt x="69" y="27"/>
                      </a:lnTo>
                      <a:lnTo>
                        <a:pt x="65" y="30"/>
                      </a:lnTo>
                      <a:lnTo>
                        <a:pt x="63" y="33"/>
                      </a:lnTo>
                      <a:lnTo>
                        <a:pt x="61" y="37"/>
                      </a:lnTo>
                      <a:lnTo>
                        <a:pt x="61" y="40"/>
                      </a:lnTo>
                      <a:lnTo>
                        <a:pt x="62" y="43"/>
                      </a:lnTo>
                      <a:lnTo>
                        <a:pt x="63" y="46"/>
                      </a:lnTo>
                      <a:lnTo>
                        <a:pt x="60" y="49"/>
                      </a:lnTo>
                      <a:lnTo>
                        <a:pt x="56" y="50"/>
                      </a:lnTo>
                      <a:lnTo>
                        <a:pt x="52" y="50"/>
                      </a:lnTo>
                      <a:lnTo>
                        <a:pt x="49" y="50"/>
                      </a:lnTo>
                      <a:lnTo>
                        <a:pt x="45" y="50"/>
                      </a:lnTo>
                      <a:lnTo>
                        <a:pt x="42" y="51"/>
                      </a:lnTo>
                      <a:lnTo>
                        <a:pt x="41" y="54"/>
                      </a:lnTo>
                      <a:lnTo>
                        <a:pt x="41" y="59"/>
                      </a:lnTo>
                      <a:lnTo>
                        <a:pt x="41" y="63"/>
                      </a:lnTo>
                      <a:lnTo>
                        <a:pt x="41" y="67"/>
                      </a:lnTo>
                      <a:lnTo>
                        <a:pt x="41" y="70"/>
                      </a:lnTo>
                      <a:lnTo>
                        <a:pt x="39" y="73"/>
                      </a:lnTo>
                      <a:lnTo>
                        <a:pt x="38" y="79"/>
                      </a:lnTo>
                      <a:lnTo>
                        <a:pt x="38" y="82"/>
                      </a:lnTo>
                      <a:lnTo>
                        <a:pt x="37" y="85"/>
                      </a:lnTo>
                      <a:lnTo>
                        <a:pt x="36" y="89"/>
                      </a:lnTo>
                      <a:lnTo>
                        <a:pt x="35" y="93"/>
                      </a:lnTo>
                      <a:lnTo>
                        <a:pt x="35" y="96"/>
                      </a:lnTo>
                      <a:lnTo>
                        <a:pt x="34" y="100"/>
                      </a:lnTo>
                      <a:lnTo>
                        <a:pt x="33" y="103"/>
                      </a:lnTo>
                      <a:lnTo>
                        <a:pt x="32" y="107"/>
                      </a:lnTo>
                      <a:lnTo>
                        <a:pt x="32" y="113"/>
                      </a:lnTo>
                      <a:lnTo>
                        <a:pt x="32" y="116"/>
                      </a:lnTo>
                      <a:lnTo>
                        <a:pt x="32" y="119"/>
                      </a:lnTo>
                      <a:lnTo>
                        <a:pt x="32" y="123"/>
                      </a:lnTo>
                      <a:lnTo>
                        <a:pt x="31" y="126"/>
                      </a:lnTo>
                      <a:lnTo>
                        <a:pt x="29" y="130"/>
                      </a:lnTo>
                      <a:lnTo>
                        <a:pt x="28" y="133"/>
                      </a:lnTo>
                      <a:lnTo>
                        <a:pt x="27" y="136"/>
                      </a:lnTo>
                      <a:lnTo>
                        <a:pt x="24" y="139"/>
                      </a:lnTo>
                      <a:lnTo>
                        <a:pt x="23" y="143"/>
                      </a:lnTo>
                      <a:lnTo>
                        <a:pt x="22" y="146"/>
                      </a:lnTo>
                      <a:lnTo>
                        <a:pt x="22" y="149"/>
                      </a:lnTo>
                      <a:lnTo>
                        <a:pt x="22" y="152"/>
                      </a:lnTo>
                      <a:lnTo>
                        <a:pt x="22" y="155"/>
                      </a:lnTo>
                      <a:lnTo>
                        <a:pt x="19" y="157"/>
                      </a:lnTo>
                      <a:lnTo>
                        <a:pt x="16" y="159"/>
                      </a:lnTo>
                      <a:lnTo>
                        <a:pt x="14" y="163"/>
                      </a:lnTo>
                      <a:lnTo>
                        <a:pt x="13" y="166"/>
                      </a:lnTo>
                      <a:lnTo>
                        <a:pt x="12" y="169"/>
                      </a:lnTo>
                      <a:lnTo>
                        <a:pt x="9" y="170"/>
                      </a:lnTo>
                      <a:lnTo>
                        <a:pt x="6" y="172"/>
                      </a:lnTo>
                      <a:lnTo>
                        <a:pt x="5" y="175"/>
                      </a:lnTo>
                      <a:lnTo>
                        <a:pt x="1" y="175"/>
                      </a:lnTo>
                      <a:lnTo>
                        <a:pt x="0" y="172"/>
                      </a:lnTo>
                      <a:lnTo>
                        <a:pt x="0" y="169"/>
                      </a:lnTo>
                      <a:lnTo>
                        <a:pt x="0" y="166"/>
                      </a:lnTo>
                      <a:lnTo>
                        <a:pt x="0" y="163"/>
                      </a:lnTo>
                      <a:lnTo>
                        <a:pt x="0" y="159"/>
                      </a:lnTo>
                      <a:lnTo>
                        <a:pt x="0" y="156"/>
                      </a:lnTo>
                      <a:lnTo>
                        <a:pt x="2" y="153"/>
                      </a:lnTo>
                      <a:lnTo>
                        <a:pt x="5" y="150"/>
                      </a:lnTo>
                      <a:lnTo>
                        <a:pt x="8" y="148"/>
                      </a:lnTo>
                      <a:lnTo>
                        <a:pt x="11" y="148"/>
                      </a:lnTo>
                      <a:lnTo>
                        <a:pt x="14" y="146"/>
                      </a:lnTo>
                      <a:lnTo>
                        <a:pt x="16" y="142"/>
                      </a:lnTo>
                      <a:lnTo>
                        <a:pt x="19" y="139"/>
                      </a:lnTo>
                      <a:lnTo>
                        <a:pt x="20" y="136"/>
                      </a:lnTo>
                      <a:lnTo>
                        <a:pt x="21" y="133"/>
                      </a:lnTo>
                      <a:lnTo>
                        <a:pt x="22" y="130"/>
                      </a:lnTo>
                      <a:lnTo>
                        <a:pt x="22" y="127"/>
                      </a:lnTo>
                      <a:lnTo>
                        <a:pt x="22" y="124"/>
                      </a:lnTo>
                      <a:lnTo>
                        <a:pt x="22" y="121"/>
                      </a:lnTo>
                      <a:lnTo>
                        <a:pt x="22" y="117"/>
                      </a:lnTo>
                      <a:lnTo>
                        <a:pt x="22" y="114"/>
                      </a:lnTo>
                      <a:lnTo>
                        <a:pt x="22" y="111"/>
                      </a:lnTo>
                      <a:lnTo>
                        <a:pt x="22" y="108"/>
                      </a:lnTo>
                      <a:lnTo>
                        <a:pt x="22" y="105"/>
                      </a:lnTo>
                      <a:lnTo>
                        <a:pt x="22" y="102"/>
                      </a:lnTo>
                      <a:lnTo>
                        <a:pt x="22" y="98"/>
                      </a:lnTo>
                      <a:lnTo>
                        <a:pt x="22" y="95"/>
                      </a:lnTo>
                      <a:lnTo>
                        <a:pt x="22" y="92"/>
                      </a:lnTo>
                      <a:lnTo>
                        <a:pt x="22" y="89"/>
                      </a:lnTo>
                      <a:lnTo>
                        <a:pt x="22" y="86"/>
                      </a:lnTo>
                      <a:lnTo>
                        <a:pt x="22" y="83"/>
                      </a:lnTo>
                      <a:lnTo>
                        <a:pt x="22" y="80"/>
                      </a:lnTo>
                      <a:lnTo>
                        <a:pt x="22" y="76"/>
                      </a:lnTo>
                      <a:lnTo>
                        <a:pt x="23" y="72"/>
                      </a:lnTo>
                      <a:lnTo>
                        <a:pt x="24" y="69"/>
                      </a:lnTo>
                      <a:lnTo>
                        <a:pt x="24" y="66"/>
                      </a:lnTo>
                      <a:lnTo>
                        <a:pt x="26" y="63"/>
                      </a:lnTo>
                      <a:lnTo>
                        <a:pt x="27" y="60"/>
                      </a:lnTo>
                      <a:lnTo>
                        <a:pt x="28" y="56"/>
                      </a:lnTo>
                      <a:lnTo>
                        <a:pt x="30" y="52"/>
                      </a:lnTo>
                      <a:lnTo>
                        <a:pt x="31" y="48"/>
                      </a:lnTo>
                      <a:lnTo>
                        <a:pt x="32" y="45"/>
                      </a:lnTo>
                      <a:lnTo>
                        <a:pt x="33" y="42"/>
                      </a:lnTo>
                      <a:lnTo>
                        <a:pt x="34" y="39"/>
                      </a:lnTo>
                      <a:lnTo>
                        <a:pt x="35" y="35"/>
                      </a:lnTo>
                      <a:lnTo>
                        <a:pt x="37" y="32"/>
                      </a:lnTo>
                      <a:lnTo>
                        <a:pt x="39" y="29"/>
                      </a:lnTo>
                      <a:lnTo>
                        <a:pt x="41" y="26"/>
                      </a:lnTo>
                      <a:lnTo>
                        <a:pt x="45" y="24"/>
                      </a:lnTo>
                      <a:lnTo>
                        <a:pt x="48" y="21"/>
                      </a:lnTo>
                      <a:lnTo>
                        <a:pt x="51" y="19"/>
                      </a:lnTo>
                      <a:lnTo>
                        <a:pt x="54" y="18"/>
                      </a:lnTo>
                      <a:lnTo>
                        <a:pt x="57" y="18"/>
                      </a:lnTo>
                      <a:lnTo>
                        <a:pt x="60" y="18"/>
                      </a:lnTo>
                      <a:lnTo>
                        <a:pt x="63" y="14"/>
                      </a:lnTo>
                      <a:lnTo>
                        <a:pt x="66" y="12"/>
                      </a:lnTo>
                      <a:lnTo>
                        <a:pt x="70" y="9"/>
                      </a:lnTo>
                      <a:lnTo>
                        <a:pt x="73" y="8"/>
                      </a:lnTo>
                      <a:lnTo>
                        <a:pt x="77" y="6"/>
                      </a:lnTo>
                      <a:lnTo>
                        <a:pt x="80" y="5"/>
                      </a:lnTo>
                      <a:lnTo>
                        <a:pt x="83" y="4"/>
                      </a:lnTo>
                      <a:lnTo>
                        <a:pt x="86" y="3"/>
                      </a:lnTo>
                      <a:lnTo>
                        <a:pt x="90" y="3"/>
                      </a:lnTo>
                      <a:lnTo>
                        <a:pt x="93" y="3"/>
                      </a:lnTo>
                      <a:lnTo>
                        <a:pt x="96" y="2"/>
                      </a:lnTo>
                      <a:lnTo>
                        <a:pt x="99" y="1"/>
                      </a:lnTo>
                      <a:lnTo>
                        <a:pt x="102" y="1"/>
                      </a:lnTo>
                      <a:lnTo>
                        <a:pt x="105" y="1"/>
                      </a:lnTo>
                      <a:lnTo>
                        <a:pt x="109" y="1"/>
                      </a:lnTo>
                      <a:lnTo>
                        <a:pt x="112" y="1"/>
                      </a:lnTo>
                      <a:lnTo>
                        <a:pt x="115" y="0"/>
                      </a:lnTo>
                      <a:lnTo>
                        <a:pt x="119" y="0"/>
                      </a:lnTo>
                      <a:lnTo>
                        <a:pt x="122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0"/>
                      </a:lnTo>
                      <a:lnTo>
                        <a:pt x="136" y="0"/>
                      </a:lnTo>
                      <a:lnTo>
                        <a:pt x="139" y="0"/>
                      </a:lnTo>
                      <a:lnTo>
                        <a:pt x="142" y="0"/>
                      </a:lnTo>
                      <a:lnTo>
                        <a:pt x="145" y="1"/>
                      </a:lnTo>
                      <a:lnTo>
                        <a:pt x="150" y="3"/>
                      </a:lnTo>
                      <a:lnTo>
                        <a:pt x="153" y="4"/>
                      </a:lnTo>
                      <a:lnTo>
                        <a:pt x="157" y="4"/>
                      </a:lnTo>
                      <a:lnTo>
                        <a:pt x="160" y="4"/>
                      </a:lnTo>
                      <a:lnTo>
                        <a:pt x="163" y="6"/>
                      </a:lnTo>
                      <a:lnTo>
                        <a:pt x="166" y="8"/>
                      </a:lnTo>
                      <a:lnTo>
                        <a:pt x="169" y="10"/>
                      </a:lnTo>
                      <a:lnTo>
                        <a:pt x="172" y="13"/>
                      </a:lnTo>
                      <a:lnTo>
                        <a:pt x="174" y="17"/>
                      </a:lnTo>
                      <a:lnTo>
                        <a:pt x="177" y="20"/>
                      </a:lnTo>
                      <a:lnTo>
                        <a:pt x="179" y="23"/>
                      </a:lnTo>
                      <a:lnTo>
                        <a:pt x="182" y="26"/>
                      </a:lnTo>
                      <a:lnTo>
                        <a:pt x="183" y="29"/>
                      </a:lnTo>
                      <a:lnTo>
                        <a:pt x="184" y="32"/>
                      </a:lnTo>
                      <a:lnTo>
                        <a:pt x="184" y="35"/>
                      </a:lnTo>
                      <a:lnTo>
                        <a:pt x="184" y="39"/>
                      </a:lnTo>
                      <a:lnTo>
                        <a:pt x="184" y="42"/>
                      </a:lnTo>
                      <a:lnTo>
                        <a:pt x="184" y="46"/>
                      </a:lnTo>
                      <a:lnTo>
                        <a:pt x="184" y="49"/>
                      </a:lnTo>
                      <a:lnTo>
                        <a:pt x="184" y="52"/>
                      </a:lnTo>
                      <a:lnTo>
                        <a:pt x="184" y="56"/>
                      </a:lnTo>
                      <a:lnTo>
                        <a:pt x="184" y="60"/>
                      </a:lnTo>
                      <a:lnTo>
                        <a:pt x="184" y="63"/>
                      </a:lnTo>
                      <a:lnTo>
                        <a:pt x="184" y="66"/>
                      </a:lnTo>
                      <a:lnTo>
                        <a:pt x="187" y="68"/>
                      </a:lnTo>
                      <a:lnTo>
                        <a:pt x="189" y="71"/>
                      </a:lnTo>
                      <a:lnTo>
                        <a:pt x="192" y="74"/>
                      </a:lnTo>
                      <a:lnTo>
                        <a:pt x="195" y="75"/>
                      </a:lnTo>
                      <a:lnTo>
                        <a:pt x="198" y="75"/>
                      </a:lnTo>
                      <a:lnTo>
                        <a:pt x="201" y="75"/>
                      </a:lnTo>
                      <a:lnTo>
                        <a:pt x="204" y="76"/>
                      </a:lnTo>
                      <a:lnTo>
                        <a:pt x="207" y="77"/>
                      </a:lnTo>
                      <a:lnTo>
                        <a:pt x="210" y="80"/>
                      </a:lnTo>
                      <a:lnTo>
                        <a:pt x="214" y="80"/>
                      </a:lnTo>
                      <a:lnTo>
                        <a:pt x="218" y="80"/>
                      </a:lnTo>
                      <a:lnTo>
                        <a:pt x="222" y="80"/>
                      </a:lnTo>
                      <a:lnTo>
                        <a:pt x="226" y="80"/>
                      </a:lnTo>
                      <a:lnTo>
                        <a:pt x="229" y="80"/>
                      </a:lnTo>
                      <a:lnTo>
                        <a:pt x="233" y="81"/>
                      </a:lnTo>
                      <a:lnTo>
                        <a:pt x="236" y="82"/>
                      </a:lnTo>
                      <a:lnTo>
                        <a:pt x="239" y="83"/>
                      </a:lnTo>
                      <a:lnTo>
                        <a:pt x="243" y="85"/>
                      </a:lnTo>
                      <a:lnTo>
                        <a:pt x="247" y="87"/>
                      </a:lnTo>
                      <a:lnTo>
                        <a:pt x="251" y="88"/>
                      </a:lnTo>
                      <a:lnTo>
                        <a:pt x="255" y="88"/>
                      </a:lnTo>
                      <a:lnTo>
                        <a:pt x="258" y="90"/>
                      </a:lnTo>
                      <a:lnTo>
                        <a:pt x="261" y="94"/>
                      </a:lnTo>
                      <a:lnTo>
                        <a:pt x="264" y="96"/>
                      </a:lnTo>
                      <a:lnTo>
                        <a:pt x="266" y="101"/>
                      </a:lnTo>
                      <a:lnTo>
                        <a:pt x="269" y="105"/>
                      </a:lnTo>
                      <a:lnTo>
                        <a:pt x="271" y="108"/>
                      </a:lnTo>
                      <a:lnTo>
                        <a:pt x="272" y="112"/>
                      </a:lnTo>
                      <a:lnTo>
                        <a:pt x="276" y="115"/>
                      </a:lnTo>
                      <a:lnTo>
                        <a:pt x="278" y="118"/>
                      </a:lnTo>
                      <a:lnTo>
                        <a:pt x="279" y="122"/>
                      </a:lnTo>
                      <a:lnTo>
                        <a:pt x="279" y="126"/>
                      </a:lnTo>
                      <a:lnTo>
                        <a:pt x="279" y="129"/>
                      </a:lnTo>
                      <a:lnTo>
                        <a:pt x="279" y="132"/>
                      </a:lnTo>
                      <a:lnTo>
                        <a:pt x="279" y="136"/>
                      </a:lnTo>
                      <a:lnTo>
                        <a:pt x="279" y="139"/>
                      </a:lnTo>
                      <a:lnTo>
                        <a:pt x="279" y="143"/>
                      </a:lnTo>
                      <a:lnTo>
                        <a:pt x="279" y="146"/>
                      </a:lnTo>
                      <a:lnTo>
                        <a:pt x="279" y="149"/>
                      </a:lnTo>
                      <a:lnTo>
                        <a:pt x="279" y="152"/>
                      </a:lnTo>
                      <a:lnTo>
                        <a:pt x="279" y="155"/>
                      </a:lnTo>
                      <a:lnTo>
                        <a:pt x="279" y="159"/>
                      </a:lnTo>
                      <a:lnTo>
                        <a:pt x="279" y="163"/>
                      </a:lnTo>
                      <a:lnTo>
                        <a:pt x="279" y="166"/>
                      </a:lnTo>
                      <a:lnTo>
                        <a:pt x="279" y="169"/>
                      </a:lnTo>
                      <a:lnTo>
                        <a:pt x="279" y="172"/>
                      </a:lnTo>
                      <a:lnTo>
                        <a:pt x="276" y="173"/>
                      </a:lnTo>
                      <a:lnTo>
                        <a:pt x="273" y="176"/>
                      </a:lnTo>
                      <a:lnTo>
                        <a:pt x="272" y="179"/>
                      </a:lnTo>
                      <a:lnTo>
                        <a:pt x="270" y="183"/>
                      </a:lnTo>
                      <a:lnTo>
                        <a:pt x="269" y="186"/>
                      </a:lnTo>
                      <a:lnTo>
                        <a:pt x="267" y="189"/>
                      </a:lnTo>
                      <a:lnTo>
                        <a:pt x="264" y="190"/>
                      </a:lnTo>
                      <a:lnTo>
                        <a:pt x="261" y="193"/>
                      </a:lnTo>
                      <a:lnTo>
                        <a:pt x="258" y="193"/>
                      </a:lnTo>
                      <a:lnTo>
                        <a:pt x="255" y="193"/>
                      </a:lnTo>
                      <a:lnTo>
                        <a:pt x="251" y="193"/>
                      </a:lnTo>
                      <a:lnTo>
                        <a:pt x="248" y="195"/>
                      </a:lnTo>
                      <a:lnTo>
                        <a:pt x="245" y="196"/>
                      </a:lnTo>
                      <a:lnTo>
                        <a:pt x="242" y="197"/>
                      </a:lnTo>
                      <a:lnTo>
                        <a:pt x="239" y="199"/>
                      </a:lnTo>
                      <a:lnTo>
                        <a:pt x="236" y="199"/>
                      </a:lnTo>
                      <a:lnTo>
                        <a:pt x="233" y="199"/>
                      </a:lnTo>
                      <a:lnTo>
                        <a:pt x="229" y="199"/>
                      </a:lnTo>
                      <a:lnTo>
                        <a:pt x="225" y="201"/>
                      </a:lnTo>
                      <a:lnTo>
                        <a:pt x="221" y="202"/>
                      </a:lnTo>
                      <a:lnTo>
                        <a:pt x="218" y="202"/>
                      </a:lnTo>
                      <a:lnTo>
                        <a:pt x="215" y="204"/>
                      </a:lnTo>
                      <a:lnTo>
                        <a:pt x="212" y="204"/>
                      </a:lnTo>
                      <a:lnTo>
                        <a:pt x="208" y="204"/>
                      </a:lnTo>
                      <a:lnTo>
                        <a:pt x="205" y="204"/>
                      </a:lnTo>
                      <a:lnTo>
                        <a:pt x="202" y="204"/>
                      </a:lnTo>
                      <a:lnTo>
                        <a:pt x="199" y="204"/>
                      </a:lnTo>
                      <a:lnTo>
                        <a:pt x="196" y="202"/>
                      </a:lnTo>
                      <a:lnTo>
                        <a:pt x="192" y="199"/>
                      </a:lnTo>
                      <a:lnTo>
                        <a:pt x="188" y="196"/>
                      </a:lnTo>
                      <a:lnTo>
                        <a:pt x="185" y="194"/>
                      </a:lnTo>
                      <a:lnTo>
                        <a:pt x="183" y="191"/>
                      </a:lnTo>
                      <a:lnTo>
                        <a:pt x="181" y="188"/>
                      </a:lnTo>
                      <a:lnTo>
                        <a:pt x="179" y="185"/>
                      </a:lnTo>
                      <a:lnTo>
                        <a:pt x="178" y="181"/>
                      </a:lnTo>
                      <a:lnTo>
                        <a:pt x="175" y="177"/>
                      </a:lnTo>
                      <a:lnTo>
                        <a:pt x="174" y="174"/>
                      </a:lnTo>
                      <a:lnTo>
                        <a:pt x="173" y="171"/>
                      </a:lnTo>
                      <a:lnTo>
                        <a:pt x="172" y="167"/>
                      </a:lnTo>
                      <a:lnTo>
                        <a:pt x="171" y="164"/>
                      </a:lnTo>
                      <a:lnTo>
                        <a:pt x="171" y="160"/>
                      </a:lnTo>
                      <a:lnTo>
                        <a:pt x="171" y="157"/>
                      </a:lnTo>
                      <a:lnTo>
                        <a:pt x="171" y="154"/>
                      </a:lnTo>
                      <a:lnTo>
                        <a:pt x="171" y="150"/>
                      </a:lnTo>
                      <a:lnTo>
                        <a:pt x="172" y="147"/>
                      </a:lnTo>
                      <a:lnTo>
                        <a:pt x="173" y="144"/>
                      </a:lnTo>
                      <a:lnTo>
                        <a:pt x="175" y="141"/>
                      </a:lnTo>
                      <a:lnTo>
                        <a:pt x="178" y="137"/>
                      </a:lnTo>
                      <a:lnTo>
                        <a:pt x="181" y="135"/>
                      </a:lnTo>
                      <a:lnTo>
                        <a:pt x="184" y="134"/>
                      </a:lnTo>
                      <a:lnTo>
                        <a:pt x="187" y="133"/>
                      </a:lnTo>
                      <a:lnTo>
                        <a:pt x="190" y="130"/>
                      </a:lnTo>
                      <a:lnTo>
                        <a:pt x="193" y="127"/>
                      </a:lnTo>
                      <a:lnTo>
                        <a:pt x="193" y="124"/>
                      </a:lnTo>
                      <a:lnTo>
                        <a:pt x="193" y="121"/>
                      </a:lnTo>
                      <a:lnTo>
                        <a:pt x="193" y="117"/>
                      </a:lnTo>
                      <a:lnTo>
                        <a:pt x="193" y="114"/>
                      </a:lnTo>
                      <a:lnTo>
                        <a:pt x="194" y="111"/>
                      </a:lnTo>
                      <a:lnTo>
                        <a:pt x="195" y="108"/>
                      </a:lnTo>
                      <a:lnTo>
                        <a:pt x="195" y="105"/>
                      </a:lnTo>
                      <a:lnTo>
                        <a:pt x="195" y="102"/>
                      </a:lnTo>
                      <a:lnTo>
                        <a:pt x="195" y="98"/>
                      </a:lnTo>
                      <a:lnTo>
                        <a:pt x="193" y="95"/>
                      </a:lnTo>
                      <a:lnTo>
                        <a:pt x="189" y="93"/>
                      </a:lnTo>
                      <a:lnTo>
                        <a:pt x="186" y="92"/>
                      </a:lnTo>
                      <a:lnTo>
                        <a:pt x="183" y="92"/>
                      </a:lnTo>
                      <a:lnTo>
                        <a:pt x="179" y="89"/>
                      </a:lnTo>
                      <a:lnTo>
                        <a:pt x="177" y="86"/>
                      </a:lnTo>
                      <a:lnTo>
                        <a:pt x="175" y="83"/>
                      </a:lnTo>
                      <a:lnTo>
                        <a:pt x="172" y="81"/>
                      </a:lnTo>
                      <a:lnTo>
                        <a:pt x="171" y="77"/>
                      </a:lnTo>
                      <a:lnTo>
                        <a:pt x="166" y="73"/>
                      </a:lnTo>
                      <a:lnTo>
                        <a:pt x="162" y="71"/>
                      </a:lnTo>
                      <a:lnTo>
                        <a:pt x="159" y="70"/>
                      </a:lnTo>
                      <a:lnTo>
                        <a:pt x="156" y="70"/>
                      </a:lnTo>
                      <a:lnTo>
                        <a:pt x="154" y="73"/>
                      </a:lnTo>
                      <a:lnTo>
                        <a:pt x="153" y="76"/>
                      </a:lnTo>
                      <a:lnTo>
                        <a:pt x="153" y="80"/>
                      </a:lnTo>
                      <a:lnTo>
                        <a:pt x="153" y="83"/>
                      </a:lnTo>
                      <a:lnTo>
                        <a:pt x="153" y="86"/>
                      </a:lnTo>
                      <a:lnTo>
                        <a:pt x="153" y="89"/>
                      </a:lnTo>
                      <a:lnTo>
                        <a:pt x="153" y="92"/>
                      </a:lnTo>
                      <a:lnTo>
                        <a:pt x="153" y="95"/>
                      </a:lnTo>
                      <a:lnTo>
                        <a:pt x="152" y="98"/>
                      </a:lnTo>
                      <a:lnTo>
                        <a:pt x="151" y="102"/>
                      </a:lnTo>
                      <a:lnTo>
                        <a:pt x="151" y="105"/>
                      </a:lnTo>
                      <a:lnTo>
                        <a:pt x="150" y="108"/>
                      </a:lnTo>
                      <a:lnTo>
                        <a:pt x="147" y="111"/>
                      </a:lnTo>
                      <a:lnTo>
                        <a:pt x="145" y="114"/>
                      </a:lnTo>
                      <a:lnTo>
                        <a:pt x="144" y="117"/>
                      </a:lnTo>
                      <a:lnTo>
                        <a:pt x="142" y="121"/>
                      </a:lnTo>
                      <a:lnTo>
                        <a:pt x="139" y="122"/>
                      </a:lnTo>
                      <a:lnTo>
                        <a:pt x="136" y="123"/>
                      </a:lnTo>
                      <a:lnTo>
                        <a:pt x="133" y="124"/>
                      </a:lnTo>
                      <a:lnTo>
                        <a:pt x="130" y="124"/>
                      </a:lnTo>
                      <a:lnTo>
                        <a:pt x="126" y="124"/>
                      </a:lnTo>
                      <a:lnTo>
                        <a:pt x="123" y="124"/>
                      </a:lnTo>
                      <a:lnTo>
                        <a:pt x="120" y="124"/>
                      </a:lnTo>
                      <a:lnTo>
                        <a:pt x="117" y="124"/>
                      </a:lnTo>
                      <a:lnTo>
                        <a:pt x="114" y="124"/>
                      </a:lnTo>
                      <a:lnTo>
                        <a:pt x="110" y="124"/>
                      </a:lnTo>
                      <a:lnTo>
                        <a:pt x="106" y="124"/>
                      </a:lnTo>
                      <a:lnTo>
                        <a:pt x="103" y="123"/>
                      </a:lnTo>
                      <a:lnTo>
                        <a:pt x="100" y="121"/>
                      </a:lnTo>
                      <a:lnTo>
                        <a:pt x="97" y="118"/>
                      </a:lnTo>
                      <a:lnTo>
                        <a:pt x="94" y="116"/>
                      </a:lnTo>
                      <a:lnTo>
                        <a:pt x="91" y="114"/>
                      </a:lnTo>
                      <a:lnTo>
                        <a:pt x="88" y="111"/>
                      </a:lnTo>
                      <a:lnTo>
                        <a:pt x="84" y="110"/>
                      </a:lnTo>
                      <a:lnTo>
                        <a:pt x="80" y="107"/>
                      </a:lnTo>
                      <a:lnTo>
                        <a:pt x="77" y="105"/>
                      </a:lnTo>
                      <a:lnTo>
                        <a:pt x="74" y="103"/>
                      </a:lnTo>
                      <a:lnTo>
                        <a:pt x="71" y="102"/>
                      </a:lnTo>
                      <a:lnTo>
                        <a:pt x="68" y="100"/>
                      </a:lnTo>
                      <a:lnTo>
                        <a:pt x="64" y="98"/>
                      </a:lnTo>
                      <a:lnTo>
                        <a:pt x="61" y="98"/>
                      </a:lnTo>
                      <a:lnTo>
                        <a:pt x="58" y="98"/>
                      </a:lnTo>
                      <a:lnTo>
                        <a:pt x="55" y="101"/>
                      </a:lnTo>
                      <a:lnTo>
                        <a:pt x="53" y="104"/>
                      </a:lnTo>
                      <a:lnTo>
                        <a:pt x="51" y="107"/>
                      </a:lnTo>
                      <a:lnTo>
                        <a:pt x="50" y="110"/>
                      </a:lnTo>
                      <a:lnTo>
                        <a:pt x="48" y="113"/>
                      </a:lnTo>
                      <a:lnTo>
                        <a:pt x="45" y="116"/>
                      </a:lnTo>
                      <a:lnTo>
                        <a:pt x="44" y="119"/>
                      </a:lnTo>
                      <a:lnTo>
                        <a:pt x="42" y="123"/>
                      </a:lnTo>
                      <a:lnTo>
                        <a:pt x="42" y="126"/>
                      </a:lnTo>
                      <a:lnTo>
                        <a:pt x="41" y="129"/>
                      </a:lnTo>
                      <a:lnTo>
                        <a:pt x="40" y="132"/>
                      </a:lnTo>
                      <a:lnTo>
                        <a:pt x="40" y="136"/>
                      </a:lnTo>
                      <a:lnTo>
                        <a:pt x="39" y="141"/>
                      </a:lnTo>
                      <a:lnTo>
                        <a:pt x="39" y="144"/>
                      </a:lnTo>
                      <a:lnTo>
                        <a:pt x="38" y="147"/>
                      </a:lnTo>
                      <a:lnTo>
                        <a:pt x="38" y="150"/>
                      </a:lnTo>
                      <a:lnTo>
                        <a:pt x="38" y="153"/>
                      </a:lnTo>
                      <a:lnTo>
                        <a:pt x="38" y="156"/>
                      </a:lnTo>
                      <a:lnTo>
                        <a:pt x="38" y="159"/>
                      </a:lnTo>
                      <a:lnTo>
                        <a:pt x="38" y="163"/>
                      </a:lnTo>
                      <a:lnTo>
                        <a:pt x="38" y="166"/>
                      </a:lnTo>
                      <a:lnTo>
                        <a:pt x="38" y="169"/>
                      </a:lnTo>
                      <a:lnTo>
                        <a:pt x="38" y="172"/>
                      </a:lnTo>
                      <a:lnTo>
                        <a:pt x="38" y="176"/>
                      </a:lnTo>
                      <a:lnTo>
                        <a:pt x="38" y="179"/>
                      </a:lnTo>
                      <a:lnTo>
                        <a:pt x="38" y="183"/>
                      </a:lnTo>
                      <a:lnTo>
                        <a:pt x="38" y="186"/>
                      </a:lnTo>
                      <a:lnTo>
                        <a:pt x="39" y="189"/>
                      </a:lnTo>
                      <a:lnTo>
                        <a:pt x="41" y="192"/>
                      </a:lnTo>
                      <a:lnTo>
                        <a:pt x="44" y="194"/>
                      </a:lnTo>
                      <a:lnTo>
                        <a:pt x="48" y="197"/>
                      </a:lnTo>
                      <a:lnTo>
                        <a:pt x="52" y="198"/>
                      </a:lnTo>
                      <a:lnTo>
                        <a:pt x="55" y="200"/>
                      </a:lnTo>
                      <a:lnTo>
                        <a:pt x="58" y="200"/>
                      </a:lnTo>
                      <a:lnTo>
                        <a:pt x="61" y="200"/>
                      </a:lnTo>
                      <a:lnTo>
                        <a:pt x="64" y="200"/>
                      </a:lnTo>
                      <a:lnTo>
                        <a:pt x="68" y="200"/>
                      </a:lnTo>
                      <a:lnTo>
                        <a:pt x="71" y="200"/>
                      </a:lnTo>
                      <a:lnTo>
                        <a:pt x="74" y="199"/>
                      </a:lnTo>
                      <a:lnTo>
                        <a:pt x="77" y="197"/>
                      </a:lnTo>
                      <a:lnTo>
                        <a:pt x="80" y="194"/>
                      </a:lnTo>
                      <a:lnTo>
                        <a:pt x="83" y="192"/>
                      </a:lnTo>
                      <a:lnTo>
                        <a:pt x="86" y="190"/>
                      </a:lnTo>
                      <a:lnTo>
                        <a:pt x="90" y="190"/>
                      </a:lnTo>
                      <a:lnTo>
                        <a:pt x="93" y="189"/>
                      </a:lnTo>
                      <a:lnTo>
                        <a:pt x="96" y="188"/>
                      </a:lnTo>
                      <a:lnTo>
                        <a:pt x="99" y="188"/>
                      </a:lnTo>
                      <a:lnTo>
                        <a:pt x="102" y="190"/>
                      </a:lnTo>
                      <a:lnTo>
                        <a:pt x="104" y="193"/>
                      </a:lnTo>
                      <a:lnTo>
                        <a:pt x="107" y="196"/>
                      </a:lnTo>
                      <a:lnTo>
                        <a:pt x="110" y="199"/>
                      </a:lnTo>
                      <a:lnTo>
                        <a:pt x="111" y="204"/>
                      </a:lnTo>
                      <a:lnTo>
                        <a:pt x="113" y="207"/>
                      </a:lnTo>
                      <a:lnTo>
                        <a:pt x="114" y="210"/>
                      </a:lnTo>
                      <a:lnTo>
                        <a:pt x="115" y="213"/>
                      </a:lnTo>
                      <a:lnTo>
                        <a:pt x="117" y="216"/>
                      </a:lnTo>
                      <a:lnTo>
                        <a:pt x="119" y="219"/>
                      </a:lnTo>
                      <a:lnTo>
                        <a:pt x="119" y="222"/>
                      </a:lnTo>
                      <a:lnTo>
                        <a:pt x="119" y="227"/>
                      </a:lnTo>
                      <a:lnTo>
                        <a:pt x="119" y="230"/>
                      </a:lnTo>
                      <a:lnTo>
                        <a:pt x="119" y="233"/>
                      </a:lnTo>
                      <a:lnTo>
                        <a:pt x="119" y="236"/>
                      </a:lnTo>
                      <a:lnTo>
                        <a:pt x="119" y="239"/>
                      </a:lnTo>
                      <a:lnTo>
                        <a:pt x="119" y="242"/>
                      </a:lnTo>
                      <a:lnTo>
                        <a:pt x="121" y="246"/>
                      </a:lnTo>
                      <a:lnTo>
                        <a:pt x="121" y="249"/>
                      </a:lnTo>
                      <a:lnTo>
                        <a:pt x="121" y="252"/>
                      </a:lnTo>
                      <a:lnTo>
                        <a:pt x="120" y="255"/>
                      </a:lnTo>
                      <a:lnTo>
                        <a:pt x="118" y="258"/>
                      </a:lnTo>
                      <a:lnTo>
                        <a:pt x="115" y="260"/>
                      </a:lnTo>
                      <a:lnTo>
                        <a:pt x="112" y="260"/>
                      </a:lnTo>
                      <a:lnTo>
                        <a:pt x="109" y="261"/>
                      </a:lnTo>
                      <a:lnTo>
                        <a:pt x="105" y="262"/>
                      </a:lnTo>
                      <a:lnTo>
                        <a:pt x="102" y="262"/>
                      </a:lnTo>
                      <a:lnTo>
                        <a:pt x="99" y="263"/>
                      </a:lnTo>
                      <a:lnTo>
                        <a:pt x="96" y="265"/>
                      </a:lnTo>
                      <a:lnTo>
                        <a:pt x="93" y="268"/>
                      </a:lnTo>
                      <a:lnTo>
                        <a:pt x="90" y="269"/>
                      </a:lnTo>
                      <a:lnTo>
                        <a:pt x="86" y="270"/>
                      </a:lnTo>
                      <a:lnTo>
                        <a:pt x="82" y="271"/>
                      </a:lnTo>
                      <a:lnTo>
                        <a:pt x="79" y="271"/>
                      </a:lnTo>
                      <a:lnTo>
                        <a:pt x="76" y="271"/>
                      </a:lnTo>
                      <a:lnTo>
                        <a:pt x="73" y="271"/>
                      </a:lnTo>
                      <a:lnTo>
                        <a:pt x="70" y="271"/>
                      </a:lnTo>
                      <a:lnTo>
                        <a:pt x="66" y="271"/>
                      </a:lnTo>
                      <a:lnTo>
                        <a:pt x="63" y="271"/>
                      </a:lnTo>
                      <a:lnTo>
                        <a:pt x="60" y="271"/>
                      </a:lnTo>
                      <a:lnTo>
                        <a:pt x="57" y="271"/>
                      </a:lnTo>
                      <a:lnTo>
                        <a:pt x="54" y="270"/>
                      </a:lnTo>
                      <a:lnTo>
                        <a:pt x="51" y="268"/>
                      </a:lnTo>
                      <a:lnTo>
                        <a:pt x="48" y="265"/>
                      </a:lnTo>
                      <a:lnTo>
                        <a:pt x="44" y="265"/>
                      </a:lnTo>
                      <a:lnTo>
                        <a:pt x="41" y="263"/>
                      </a:lnTo>
                      <a:lnTo>
                        <a:pt x="37" y="261"/>
                      </a:lnTo>
                      <a:lnTo>
                        <a:pt x="34" y="257"/>
                      </a:lnTo>
                      <a:lnTo>
                        <a:pt x="30" y="255"/>
                      </a:lnTo>
                      <a:lnTo>
                        <a:pt x="28" y="251"/>
                      </a:lnTo>
                      <a:lnTo>
                        <a:pt x="26" y="248"/>
                      </a:lnTo>
                      <a:lnTo>
                        <a:pt x="23" y="244"/>
                      </a:lnTo>
                      <a:lnTo>
                        <a:pt x="20" y="243"/>
                      </a:lnTo>
                      <a:lnTo>
                        <a:pt x="17" y="240"/>
                      </a:lnTo>
                      <a:lnTo>
                        <a:pt x="16" y="237"/>
                      </a:lnTo>
                      <a:lnTo>
                        <a:pt x="15" y="234"/>
                      </a:lnTo>
                      <a:lnTo>
                        <a:pt x="15" y="230"/>
                      </a:lnTo>
                      <a:lnTo>
                        <a:pt x="14" y="227"/>
                      </a:lnTo>
                      <a:lnTo>
                        <a:pt x="13" y="223"/>
                      </a:lnTo>
                      <a:lnTo>
                        <a:pt x="12" y="219"/>
                      </a:lnTo>
                      <a:lnTo>
                        <a:pt x="10" y="216"/>
                      </a:lnTo>
                      <a:lnTo>
                        <a:pt x="9" y="213"/>
                      </a:lnTo>
                      <a:lnTo>
                        <a:pt x="7" y="210"/>
                      </a:lnTo>
                      <a:lnTo>
                        <a:pt x="6" y="207"/>
                      </a:lnTo>
                      <a:lnTo>
                        <a:pt x="5" y="204"/>
                      </a:lnTo>
                      <a:lnTo>
                        <a:pt x="2" y="200"/>
                      </a:lnTo>
                      <a:lnTo>
                        <a:pt x="2" y="197"/>
                      </a:lnTo>
                      <a:lnTo>
                        <a:pt x="1" y="194"/>
                      </a:lnTo>
                      <a:lnTo>
                        <a:pt x="1" y="191"/>
                      </a:lnTo>
                      <a:lnTo>
                        <a:pt x="1" y="188"/>
                      </a:lnTo>
                      <a:lnTo>
                        <a:pt x="1" y="185"/>
                      </a:lnTo>
                      <a:lnTo>
                        <a:pt x="1" y="181"/>
                      </a:lnTo>
                      <a:lnTo>
                        <a:pt x="1" y="178"/>
                      </a:lnTo>
                      <a:lnTo>
                        <a:pt x="1" y="175"/>
                      </a:lnTo>
                      <a:lnTo>
                        <a:pt x="0" y="178"/>
                      </a:lnTo>
                      <a:lnTo>
                        <a:pt x="0" y="181"/>
                      </a:lnTo>
                      <a:lnTo>
                        <a:pt x="0" y="185"/>
                      </a:lnTo>
                      <a:lnTo>
                        <a:pt x="0" y="188"/>
                      </a:lnTo>
                      <a:lnTo>
                        <a:pt x="0" y="192"/>
                      </a:lnTo>
                      <a:lnTo>
                        <a:pt x="0" y="196"/>
                      </a:lnTo>
                      <a:lnTo>
                        <a:pt x="2" y="191"/>
                      </a:lnTo>
                      <a:lnTo>
                        <a:pt x="3" y="186"/>
                      </a:lnTo>
                      <a:lnTo>
                        <a:pt x="3" y="183"/>
                      </a:lnTo>
                      <a:lnTo>
                        <a:pt x="3" y="178"/>
                      </a:lnTo>
                      <a:lnTo>
                        <a:pt x="2" y="175"/>
                      </a:lnTo>
                      <a:lnTo>
                        <a:pt x="1" y="174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518" name="Oval 179"/>
            <p:cNvSpPr>
              <a:spLocks noChangeArrowheads="1"/>
            </p:cNvSpPr>
            <p:nvPr/>
          </p:nvSpPr>
          <p:spPr bwMode="auto">
            <a:xfrm>
              <a:off x="5570" y="1942"/>
              <a:ext cx="34" cy="35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9" name="Oval 180"/>
            <p:cNvSpPr>
              <a:spLocks noChangeArrowheads="1"/>
            </p:cNvSpPr>
            <p:nvPr/>
          </p:nvSpPr>
          <p:spPr bwMode="auto">
            <a:xfrm>
              <a:off x="5843" y="709"/>
              <a:ext cx="34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81"/>
            <p:cNvGrpSpPr>
              <a:grpSpLocks/>
            </p:cNvGrpSpPr>
            <p:nvPr/>
          </p:nvGrpSpPr>
          <p:grpSpPr bwMode="auto">
            <a:xfrm>
              <a:off x="5200" y="882"/>
              <a:ext cx="540" cy="256"/>
              <a:chOff x="5423" y="2854"/>
              <a:chExt cx="438" cy="208"/>
            </a:xfrm>
          </p:grpSpPr>
          <p:sp>
            <p:nvSpPr>
              <p:cNvPr id="18557" name="Oval 182"/>
              <p:cNvSpPr>
                <a:spLocks noChangeArrowheads="1"/>
              </p:cNvSpPr>
              <p:nvPr/>
            </p:nvSpPr>
            <p:spPr bwMode="auto">
              <a:xfrm rot="9180000">
                <a:off x="5423" y="2854"/>
                <a:ext cx="438" cy="20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8" name="Arc 183"/>
              <p:cNvSpPr>
                <a:spLocks/>
              </p:cNvSpPr>
              <p:nvPr/>
            </p:nvSpPr>
            <p:spPr bwMode="auto">
              <a:xfrm rot="780000">
                <a:off x="5556" y="2909"/>
                <a:ext cx="203" cy="144"/>
              </a:xfrm>
              <a:custGeom>
                <a:avLst/>
                <a:gdLst>
                  <a:gd name="T0" fmla="*/ 0 w 21600"/>
                  <a:gd name="T1" fmla="*/ 1 h 21600"/>
                  <a:gd name="T2" fmla="*/ 2 w 21600"/>
                  <a:gd name="T3" fmla="*/ 0 h 21600"/>
                  <a:gd name="T4" fmla="*/ 2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12"/>
                      <a:pt x="9606" y="58"/>
                      <a:pt x="21494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12"/>
                      <a:pt x="9606" y="58"/>
                      <a:pt x="2149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84"/>
            <p:cNvGrpSpPr>
              <a:grpSpLocks/>
            </p:cNvGrpSpPr>
            <p:nvPr/>
          </p:nvGrpSpPr>
          <p:grpSpPr bwMode="auto">
            <a:xfrm>
              <a:off x="5030" y="2108"/>
              <a:ext cx="540" cy="256"/>
              <a:chOff x="5285" y="3850"/>
              <a:chExt cx="438" cy="208"/>
            </a:xfrm>
          </p:grpSpPr>
          <p:sp>
            <p:nvSpPr>
              <p:cNvPr id="18555" name="Oval 185"/>
              <p:cNvSpPr>
                <a:spLocks noChangeArrowheads="1"/>
              </p:cNvSpPr>
              <p:nvPr/>
            </p:nvSpPr>
            <p:spPr bwMode="auto">
              <a:xfrm rot="1620000" flipH="1">
                <a:off x="5285" y="3850"/>
                <a:ext cx="438" cy="20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6" name="Arc 186"/>
              <p:cNvSpPr>
                <a:spLocks/>
              </p:cNvSpPr>
              <p:nvPr/>
            </p:nvSpPr>
            <p:spPr bwMode="auto">
              <a:xfrm rot="10020000">
                <a:off x="5417" y="3861"/>
                <a:ext cx="203" cy="145"/>
              </a:xfrm>
              <a:custGeom>
                <a:avLst/>
                <a:gdLst>
                  <a:gd name="T0" fmla="*/ 0 w 21599"/>
                  <a:gd name="T1" fmla="*/ 0 h 21600"/>
                  <a:gd name="T2" fmla="*/ 2 w 21599"/>
                  <a:gd name="T3" fmla="*/ 1 h 21600"/>
                  <a:gd name="T4" fmla="*/ 0 w 2159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21600"/>
                  <a:gd name="T11" fmla="*/ 21599 w 2159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21600" fill="none" extrusionOk="0">
                    <a:moveTo>
                      <a:pt x="-1" y="0"/>
                    </a:moveTo>
                    <a:cubicBezTo>
                      <a:pt x="11871" y="0"/>
                      <a:pt x="21517" y="9580"/>
                      <a:pt x="21599" y="21450"/>
                    </a:cubicBezTo>
                  </a:path>
                  <a:path w="21599" h="21600" stroke="0" extrusionOk="0">
                    <a:moveTo>
                      <a:pt x="-1" y="0"/>
                    </a:moveTo>
                    <a:cubicBezTo>
                      <a:pt x="11871" y="0"/>
                      <a:pt x="21517" y="9580"/>
                      <a:pt x="21599" y="2145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187"/>
            <p:cNvGrpSpPr>
              <a:grpSpLocks/>
            </p:cNvGrpSpPr>
            <p:nvPr/>
          </p:nvGrpSpPr>
          <p:grpSpPr bwMode="auto">
            <a:xfrm>
              <a:off x="5525" y="1946"/>
              <a:ext cx="540" cy="256"/>
              <a:chOff x="5687" y="3718"/>
              <a:chExt cx="438" cy="208"/>
            </a:xfrm>
          </p:grpSpPr>
          <p:sp>
            <p:nvSpPr>
              <p:cNvPr id="18553" name="Oval 188"/>
              <p:cNvSpPr>
                <a:spLocks noChangeArrowheads="1"/>
              </p:cNvSpPr>
              <p:nvPr/>
            </p:nvSpPr>
            <p:spPr bwMode="auto">
              <a:xfrm rot="-1620000">
                <a:off x="5687" y="3718"/>
                <a:ext cx="438" cy="20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" name="Arc 189"/>
              <p:cNvSpPr>
                <a:spLocks/>
              </p:cNvSpPr>
              <p:nvPr/>
            </p:nvSpPr>
            <p:spPr bwMode="auto">
              <a:xfrm rot="-10020000">
                <a:off x="5790" y="3729"/>
                <a:ext cx="203" cy="145"/>
              </a:xfrm>
              <a:custGeom>
                <a:avLst/>
                <a:gdLst>
                  <a:gd name="T0" fmla="*/ 0 w 21599"/>
                  <a:gd name="T1" fmla="*/ 1 h 21600"/>
                  <a:gd name="T2" fmla="*/ 2 w 21599"/>
                  <a:gd name="T3" fmla="*/ 0 h 21600"/>
                  <a:gd name="T4" fmla="*/ 2 w 2159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21600"/>
                  <a:gd name="T11" fmla="*/ 21599 w 2159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21600" fill="none" extrusionOk="0">
                    <a:moveTo>
                      <a:pt x="-1" y="21450"/>
                    </a:moveTo>
                    <a:cubicBezTo>
                      <a:pt x="81" y="9621"/>
                      <a:pt x="9663" y="58"/>
                      <a:pt x="21493" y="0"/>
                    </a:cubicBezTo>
                  </a:path>
                  <a:path w="21599" h="21600" stroke="0" extrusionOk="0">
                    <a:moveTo>
                      <a:pt x="-1" y="21450"/>
                    </a:moveTo>
                    <a:cubicBezTo>
                      <a:pt x="81" y="9621"/>
                      <a:pt x="9663" y="58"/>
                      <a:pt x="21493" y="0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90"/>
            <p:cNvGrpSpPr>
              <a:grpSpLocks/>
            </p:cNvGrpSpPr>
            <p:nvPr/>
          </p:nvGrpSpPr>
          <p:grpSpPr bwMode="auto">
            <a:xfrm>
              <a:off x="4224" y="1345"/>
              <a:ext cx="281" cy="539"/>
              <a:chOff x="4630" y="3230"/>
              <a:chExt cx="228" cy="438"/>
            </a:xfrm>
          </p:grpSpPr>
          <p:sp>
            <p:nvSpPr>
              <p:cNvPr id="18551" name="Oval 191"/>
              <p:cNvSpPr>
                <a:spLocks noChangeArrowheads="1"/>
              </p:cNvSpPr>
              <p:nvPr/>
            </p:nvSpPr>
            <p:spPr bwMode="auto">
              <a:xfrm rot="-3120000">
                <a:off x="4535" y="3345"/>
                <a:ext cx="438" cy="20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2" name="Arc 192"/>
              <p:cNvSpPr>
                <a:spLocks/>
              </p:cNvSpPr>
              <p:nvPr/>
            </p:nvSpPr>
            <p:spPr bwMode="auto">
              <a:xfrm rot="10080000">
                <a:off x="4630" y="3364"/>
                <a:ext cx="203" cy="145"/>
              </a:xfrm>
              <a:custGeom>
                <a:avLst/>
                <a:gdLst>
                  <a:gd name="T0" fmla="*/ 0 w 21599"/>
                  <a:gd name="T1" fmla="*/ 1 h 21600"/>
                  <a:gd name="T2" fmla="*/ 2 w 21599"/>
                  <a:gd name="T3" fmla="*/ 0 h 21600"/>
                  <a:gd name="T4" fmla="*/ 2 w 2159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21600"/>
                  <a:gd name="T11" fmla="*/ 21599 w 2159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21600" fill="none" extrusionOk="0">
                    <a:moveTo>
                      <a:pt x="-1" y="21450"/>
                    </a:moveTo>
                    <a:cubicBezTo>
                      <a:pt x="81" y="9621"/>
                      <a:pt x="9663" y="58"/>
                      <a:pt x="21493" y="0"/>
                    </a:cubicBezTo>
                  </a:path>
                  <a:path w="21599" h="21600" stroke="0" extrusionOk="0">
                    <a:moveTo>
                      <a:pt x="-1" y="21450"/>
                    </a:moveTo>
                    <a:cubicBezTo>
                      <a:pt x="81" y="9621"/>
                      <a:pt x="9663" y="58"/>
                      <a:pt x="21493" y="0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24" name="Oval 193"/>
            <p:cNvSpPr>
              <a:spLocks noChangeArrowheads="1"/>
            </p:cNvSpPr>
            <p:nvPr/>
          </p:nvSpPr>
          <p:spPr bwMode="auto">
            <a:xfrm>
              <a:off x="5607" y="1359"/>
              <a:ext cx="34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5" name="Oval 194"/>
            <p:cNvSpPr>
              <a:spLocks noChangeArrowheads="1"/>
            </p:cNvSpPr>
            <p:nvPr/>
          </p:nvSpPr>
          <p:spPr bwMode="auto">
            <a:xfrm>
              <a:off x="6072" y="1447"/>
              <a:ext cx="34" cy="35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Oval 195"/>
            <p:cNvSpPr>
              <a:spLocks noChangeArrowheads="1"/>
            </p:cNvSpPr>
            <p:nvPr/>
          </p:nvSpPr>
          <p:spPr bwMode="auto">
            <a:xfrm>
              <a:off x="4595" y="2260"/>
              <a:ext cx="34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7" name="Oval 196"/>
            <p:cNvSpPr>
              <a:spLocks noChangeArrowheads="1"/>
            </p:cNvSpPr>
            <p:nvPr/>
          </p:nvSpPr>
          <p:spPr bwMode="auto">
            <a:xfrm>
              <a:off x="6175" y="746"/>
              <a:ext cx="35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Oval 197"/>
            <p:cNvSpPr>
              <a:spLocks noChangeArrowheads="1"/>
            </p:cNvSpPr>
            <p:nvPr/>
          </p:nvSpPr>
          <p:spPr bwMode="auto">
            <a:xfrm>
              <a:off x="5289" y="1964"/>
              <a:ext cx="34" cy="35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Oval 198"/>
            <p:cNvSpPr>
              <a:spLocks noChangeArrowheads="1"/>
            </p:cNvSpPr>
            <p:nvPr/>
          </p:nvSpPr>
          <p:spPr bwMode="auto">
            <a:xfrm>
              <a:off x="4816" y="2245"/>
              <a:ext cx="35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0" name="Oval 199"/>
            <p:cNvSpPr>
              <a:spLocks noChangeArrowheads="1"/>
            </p:cNvSpPr>
            <p:nvPr/>
          </p:nvSpPr>
          <p:spPr bwMode="auto">
            <a:xfrm>
              <a:off x="5385" y="2001"/>
              <a:ext cx="34" cy="35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1" name="Oval 200"/>
            <p:cNvSpPr>
              <a:spLocks noChangeArrowheads="1"/>
            </p:cNvSpPr>
            <p:nvPr/>
          </p:nvSpPr>
          <p:spPr bwMode="auto">
            <a:xfrm>
              <a:off x="6079" y="1757"/>
              <a:ext cx="35" cy="35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2" name="Oval 201"/>
            <p:cNvSpPr>
              <a:spLocks noChangeArrowheads="1"/>
            </p:cNvSpPr>
            <p:nvPr/>
          </p:nvSpPr>
          <p:spPr bwMode="auto">
            <a:xfrm>
              <a:off x="5821" y="2260"/>
              <a:ext cx="34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3" name="Oval 202"/>
            <p:cNvSpPr>
              <a:spLocks noChangeArrowheads="1"/>
            </p:cNvSpPr>
            <p:nvPr/>
          </p:nvSpPr>
          <p:spPr bwMode="auto">
            <a:xfrm>
              <a:off x="6072" y="2060"/>
              <a:ext cx="34" cy="35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4" name="Oval 203"/>
            <p:cNvSpPr>
              <a:spLocks noChangeArrowheads="1"/>
            </p:cNvSpPr>
            <p:nvPr/>
          </p:nvSpPr>
          <p:spPr bwMode="auto">
            <a:xfrm>
              <a:off x="6131" y="2119"/>
              <a:ext cx="35" cy="35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" name="Oval 204"/>
            <p:cNvSpPr>
              <a:spLocks noChangeArrowheads="1"/>
            </p:cNvSpPr>
            <p:nvPr/>
          </p:nvSpPr>
          <p:spPr bwMode="auto">
            <a:xfrm>
              <a:off x="5378" y="1237"/>
              <a:ext cx="34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" name="Oval 205"/>
            <p:cNvSpPr>
              <a:spLocks noChangeArrowheads="1"/>
            </p:cNvSpPr>
            <p:nvPr/>
          </p:nvSpPr>
          <p:spPr bwMode="auto">
            <a:xfrm>
              <a:off x="5378" y="1543"/>
              <a:ext cx="34" cy="35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7" name="Oval 206"/>
            <p:cNvSpPr>
              <a:spLocks noChangeArrowheads="1"/>
            </p:cNvSpPr>
            <p:nvPr/>
          </p:nvSpPr>
          <p:spPr bwMode="auto">
            <a:xfrm>
              <a:off x="6161" y="1573"/>
              <a:ext cx="34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" name="Oval 207"/>
            <p:cNvSpPr>
              <a:spLocks noChangeArrowheads="1"/>
            </p:cNvSpPr>
            <p:nvPr/>
          </p:nvSpPr>
          <p:spPr bwMode="auto">
            <a:xfrm>
              <a:off x="5370" y="1661"/>
              <a:ext cx="35" cy="35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9" name="Oval 208"/>
            <p:cNvSpPr>
              <a:spLocks noChangeArrowheads="1"/>
            </p:cNvSpPr>
            <p:nvPr/>
          </p:nvSpPr>
          <p:spPr bwMode="auto">
            <a:xfrm>
              <a:off x="5533" y="716"/>
              <a:ext cx="34" cy="35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0" name="Oval 209"/>
            <p:cNvSpPr>
              <a:spLocks noChangeArrowheads="1"/>
            </p:cNvSpPr>
            <p:nvPr/>
          </p:nvSpPr>
          <p:spPr bwMode="auto">
            <a:xfrm>
              <a:off x="5983" y="554"/>
              <a:ext cx="35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1" name="Oval 210"/>
            <p:cNvSpPr>
              <a:spLocks noChangeArrowheads="1"/>
            </p:cNvSpPr>
            <p:nvPr/>
          </p:nvSpPr>
          <p:spPr bwMode="auto">
            <a:xfrm>
              <a:off x="5548" y="1839"/>
              <a:ext cx="34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2" name="Oval 211"/>
            <p:cNvSpPr>
              <a:spLocks noChangeArrowheads="1"/>
            </p:cNvSpPr>
            <p:nvPr/>
          </p:nvSpPr>
          <p:spPr bwMode="auto">
            <a:xfrm>
              <a:off x="5352" y="816"/>
              <a:ext cx="34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3" name="Oval 212"/>
            <p:cNvSpPr>
              <a:spLocks noChangeArrowheads="1"/>
            </p:cNvSpPr>
            <p:nvPr/>
          </p:nvSpPr>
          <p:spPr bwMode="auto">
            <a:xfrm>
              <a:off x="5880" y="624"/>
              <a:ext cx="34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4" name="Oval 213"/>
            <p:cNvSpPr>
              <a:spLocks noChangeArrowheads="1"/>
            </p:cNvSpPr>
            <p:nvPr/>
          </p:nvSpPr>
          <p:spPr bwMode="auto">
            <a:xfrm>
              <a:off x="5558" y="1262"/>
              <a:ext cx="34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5" name="Oval 214"/>
            <p:cNvSpPr>
              <a:spLocks noChangeArrowheads="1"/>
            </p:cNvSpPr>
            <p:nvPr/>
          </p:nvSpPr>
          <p:spPr bwMode="auto">
            <a:xfrm>
              <a:off x="4968" y="2304"/>
              <a:ext cx="34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6" name="Oval 215"/>
            <p:cNvSpPr>
              <a:spLocks noChangeArrowheads="1"/>
            </p:cNvSpPr>
            <p:nvPr/>
          </p:nvSpPr>
          <p:spPr bwMode="auto">
            <a:xfrm>
              <a:off x="4152" y="2352"/>
              <a:ext cx="34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7" name="Oval 216"/>
            <p:cNvSpPr>
              <a:spLocks noChangeArrowheads="1"/>
            </p:cNvSpPr>
            <p:nvPr/>
          </p:nvSpPr>
          <p:spPr bwMode="auto">
            <a:xfrm>
              <a:off x="4536" y="2448"/>
              <a:ext cx="34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8" name="Oval 217"/>
            <p:cNvSpPr>
              <a:spLocks noChangeArrowheads="1"/>
            </p:cNvSpPr>
            <p:nvPr/>
          </p:nvSpPr>
          <p:spPr bwMode="auto">
            <a:xfrm>
              <a:off x="4008" y="2016"/>
              <a:ext cx="34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9" name="Oval 218"/>
            <p:cNvSpPr>
              <a:spLocks noChangeArrowheads="1"/>
            </p:cNvSpPr>
            <p:nvPr/>
          </p:nvSpPr>
          <p:spPr bwMode="auto">
            <a:xfrm>
              <a:off x="5400" y="576"/>
              <a:ext cx="34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0" name="Oval 219"/>
            <p:cNvSpPr>
              <a:spLocks noChangeArrowheads="1"/>
            </p:cNvSpPr>
            <p:nvPr/>
          </p:nvSpPr>
          <p:spPr bwMode="auto">
            <a:xfrm>
              <a:off x="6024" y="2304"/>
              <a:ext cx="34" cy="3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2" name="Rectangle 220"/>
          <p:cNvSpPr>
            <a:spLocks noChangeArrowheads="1"/>
          </p:cNvSpPr>
          <p:nvPr/>
        </p:nvSpPr>
        <p:spPr bwMode="auto">
          <a:xfrm>
            <a:off x="914400" y="304800"/>
            <a:ext cx="307135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 u="sng" dirty="0" err="1">
                <a:latin typeface="Helvetica" charset="0"/>
              </a:rPr>
              <a:t>Proteinuria</a:t>
            </a:r>
            <a:r>
              <a:rPr lang="en-US" b="1" u="sng" dirty="0">
                <a:latin typeface="Helvetica" charset="0"/>
              </a:rPr>
              <a:t> and </a:t>
            </a:r>
            <a:r>
              <a:rPr lang="en-US" b="1" u="sng" dirty="0" err="1">
                <a:latin typeface="Helvetica" charset="0"/>
              </a:rPr>
              <a:t>Hematuria</a:t>
            </a:r>
            <a:endParaRPr lang="en-US" b="1" u="sng" dirty="0">
              <a:latin typeface="Helvetica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6629400" y="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JC.JENNETTE</a:t>
            </a:r>
          </a:p>
        </p:txBody>
      </p:sp>
    </p:spTree>
    <p:extLst>
      <p:ext uri="{BB962C8B-B14F-4D97-AF65-F5344CB8AC3E}">
        <p14:creationId xmlns:p14="http://schemas.microsoft.com/office/powerpoint/2010/main" val="4524314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3434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el-GR" sz="2800" dirty="0"/>
              <a:t>Ασυμπτωματική αιματουρία ή/και πρωτεινουρία</a:t>
            </a:r>
            <a:endParaRPr lang="en-US" sz="2800" dirty="0"/>
          </a:p>
          <a:p>
            <a:pPr>
              <a:lnSpc>
                <a:spcPct val="130000"/>
              </a:lnSpc>
              <a:defRPr/>
            </a:pPr>
            <a:r>
              <a:rPr lang="el-GR" sz="2800" dirty="0"/>
              <a:t>Νεφρωσικό σύνδρομο</a:t>
            </a:r>
            <a:endParaRPr lang="en-US" sz="2800" dirty="0"/>
          </a:p>
          <a:p>
            <a:pPr>
              <a:lnSpc>
                <a:spcPct val="130000"/>
              </a:lnSpc>
              <a:defRPr/>
            </a:pPr>
            <a:r>
              <a:rPr lang="el-GR" sz="2800" b="1" dirty="0"/>
              <a:t>Οξεία σπειραματονεφρίτιδα</a:t>
            </a:r>
            <a:endParaRPr lang="en-US" sz="2800" b="1" dirty="0"/>
          </a:p>
          <a:p>
            <a:pPr>
              <a:lnSpc>
                <a:spcPct val="130000"/>
              </a:lnSpc>
              <a:defRPr/>
            </a:pPr>
            <a:r>
              <a:rPr lang="el-GR" sz="2800" b="1" dirty="0"/>
              <a:t>Ταχέως εξελισσόμενη σπειραματονεφρίτιδα </a:t>
            </a:r>
            <a:endParaRPr lang="en-US" sz="2800" b="1" dirty="0"/>
          </a:p>
          <a:p>
            <a:pPr>
              <a:lnSpc>
                <a:spcPct val="130000"/>
              </a:lnSpc>
              <a:defRPr/>
            </a:pPr>
            <a:r>
              <a:rPr lang="el-GR" sz="2800" dirty="0"/>
              <a:t>Χρόνια σπειραματονεφρίτιδα </a:t>
            </a:r>
            <a:endParaRPr lang="en-US" sz="2800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" y="609600"/>
            <a:ext cx="76962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Κλινική εικόνα σπειραματικών παθήσεων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B8AC47-D129-C344-883D-ADC8849283B5}"/>
              </a:ext>
            </a:extLst>
          </p:cNvPr>
          <p:cNvSpPr/>
          <p:nvPr/>
        </p:nvSpPr>
        <p:spPr>
          <a:xfrm>
            <a:off x="533400" y="2590800"/>
            <a:ext cx="8077200" cy="1371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1367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34938" y="76200"/>
            <a:ext cx="8859837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5226050" y="890588"/>
            <a:ext cx="3394075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96900" y="4641850"/>
            <a:ext cx="4183063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02138" y="5791200"/>
            <a:ext cx="1084262" cy="542925"/>
            <a:chOff x="2481" y="3467"/>
            <a:chExt cx="1337" cy="349"/>
          </a:xfrm>
        </p:grpSpPr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 flipH="1">
              <a:off x="2481" y="3502"/>
              <a:ext cx="1232" cy="31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auto">
            <a:xfrm>
              <a:off x="3608" y="3467"/>
              <a:ext cx="210" cy="116"/>
            </a:xfrm>
            <a:custGeom>
              <a:avLst/>
              <a:gdLst/>
              <a:ahLst/>
              <a:cxnLst>
                <a:cxn ang="0">
                  <a:pos x="35" y="116"/>
                </a:cxn>
                <a:cxn ang="0">
                  <a:pos x="210" y="0"/>
                </a:cxn>
                <a:cxn ang="0">
                  <a:pos x="0" y="0"/>
                </a:cxn>
                <a:cxn ang="0">
                  <a:pos x="82" y="35"/>
                </a:cxn>
                <a:cxn ang="0">
                  <a:pos x="35" y="116"/>
                </a:cxn>
              </a:cxnLst>
              <a:rect l="0" t="0" r="r" b="b"/>
              <a:pathLst>
                <a:path w="210" h="116">
                  <a:moveTo>
                    <a:pt x="35" y="116"/>
                  </a:moveTo>
                  <a:lnTo>
                    <a:pt x="210" y="0"/>
                  </a:lnTo>
                  <a:lnTo>
                    <a:pt x="0" y="0"/>
                  </a:lnTo>
                  <a:lnTo>
                    <a:pt x="82" y="35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254250" y="5854700"/>
            <a:ext cx="126206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971800" y="6324600"/>
            <a:ext cx="21526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300" b="0" dirty="0">
                <a:solidFill>
                  <a:srgbClr val="000000"/>
                </a:solidFill>
                <a:cs typeface="Arial" pitchFamily="34" charset="0"/>
              </a:rPr>
              <a:t>RBC </a:t>
            </a:r>
            <a:r>
              <a:rPr lang="el-GR" sz="2300" b="0" dirty="0">
                <a:solidFill>
                  <a:srgbClr val="000000"/>
                </a:solidFill>
                <a:cs typeface="Arial" pitchFamily="34" charset="0"/>
              </a:rPr>
              <a:t>κύλινδρος</a:t>
            </a:r>
            <a:endParaRPr lang="en-US" sz="2400" b="0" dirty="0">
              <a:cs typeface="Arial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435350" y="614363"/>
            <a:ext cx="17224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003800" y="188913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400" dirty="0">
                <a:cs typeface="Arial" pitchFamily="34" charset="0"/>
              </a:rPr>
              <a:t>Σπειραματική αιματουρία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79388" y="333375"/>
            <a:ext cx="496887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l-GR" sz="2800" b="1" dirty="0">
                <a:cs typeface="Arial" pitchFamily="34" charset="0"/>
              </a:rPr>
              <a:t>Οξεία Σπειραματονεφρίτιδα</a:t>
            </a:r>
            <a:r>
              <a:rPr lang="el-GR" sz="2800" dirty="0">
                <a:cs typeface="Arial" pitchFamily="34" charset="0"/>
              </a:rPr>
              <a:t> </a:t>
            </a:r>
            <a:endParaRPr lang="en-US" sz="2800" dirty="0">
              <a:cs typeface="Arial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l-GR" sz="2000" dirty="0">
                <a:cs typeface="Arial" pitchFamily="34" charset="0"/>
              </a:rPr>
              <a:t>Αιματουρία </a:t>
            </a:r>
            <a:endParaRPr lang="en-US" sz="2000" dirty="0">
              <a:cs typeface="Arial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l-GR" sz="2000" dirty="0">
                <a:cs typeface="Arial" pitchFamily="34" charset="0"/>
              </a:rPr>
              <a:t>Πρωτεινουρία</a:t>
            </a:r>
            <a:endParaRPr lang="en-US" sz="2000" dirty="0">
              <a:cs typeface="Arial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l-GR" sz="2000" dirty="0">
                <a:cs typeface="Arial" pitchFamily="34" charset="0"/>
              </a:rPr>
              <a:t>Υπέρταση</a:t>
            </a:r>
            <a:endParaRPr lang="en-US" sz="2000" dirty="0">
              <a:cs typeface="Arial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l-GR" sz="2000" dirty="0">
                <a:cs typeface="Arial" pitchFamily="34" charset="0"/>
              </a:rPr>
              <a:t>↓Νεφρικής λειτουργίας</a:t>
            </a:r>
            <a:endParaRPr lang="en-US" sz="2000" dirty="0">
              <a:cs typeface="Arial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28600" y="1981200"/>
            <a:ext cx="4618038" cy="4267200"/>
            <a:chOff x="576" y="1004"/>
            <a:chExt cx="2859" cy="2500"/>
          </a:xfrm>
        </p:grpSpPr>
        <p:sp>
          <p:nvSpPr>
            <p:cNvPr id="17422" name="Oval 14"/>
            <p:cNvSpPr>
              <a:spLocks noChangeArrowheads="1"/>
            </p:cNvSpPr>
            <p:nvPr/>
          </p:nvSpPr>
          <p:spPr bwMode="auto">
            <a:xfrm>
              <a:off x="1285" y="1609"/>
              <a:ext cx="1360" cy="1499"/>
            </a:xfrm>
            <a:prstGeom prst="ellipse">
              <a:avLst/>
            </a:prstGeom>
            <a:noFill/>
            <a:ln w="128588">
              <a:solidFill>
                <a:srgbClr val="91919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87" y="1434"/>
              <a:ext cx="1093" cy="1849"/>
              <a:chOff x="446" y="828"/>
              <a:chExt cx="1093" cy="1849"/>
            </a:xfrm>
          </p:grpSpPr>
          <p:sp>
            <p:nvSpPr>
              <p:cNvPr id="17424" name="Freeform 16"/>
              <p:cNvSpPr>
                <a:spLocks/>
              </p:cNvSpPr>
              <p:nvPr/>
            </p:nvSpPr>
            <p:spPr bwMode="auto">
              <a:xfrm>
                <a:off x="446" y="828"/>
                <a:ext cx="1093" cy="1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3" y="0"/>
                  </a:cxn>
                  <a:cxn ang="0">
                    <a:pos x="303" y="128"/>
                  </a:cxn>
                  <a:cxn ang="0">
                    <a:pos x="337" y="186"/>
                  </a:cxn>
                  <a:cxn ang="0">
                    <a:pos x="372" y="221"/>
                  </a:cxn>
                  <a:cxn ang="0">
                    <a:pos x="442" y="279"/>
                  </a:cxn>
                  <a:cxn ang="0">
                    <a:pos x="500" y="314"/>
                  </a:cxn>
                  <a:cxn ang="0">
                    <a:pos x="523" y="326"/>
                  </a:cxn>
                  <a:cxn ang="0">
                    <a:pos x="593" y="361"/>
                  </a:cxn>
                  <a:cxn ang="0">
                    <a:pos x="628" y="361"/>
                  </a:cxn>
                  <a:cxn ang="0">
                    <a:pos x="651" y="372"/>
                  </a:cxn>
                  <a:cxn ang="0">
                    <a:pos x="698" y="372"/>
                  </a:cxn>
                  <a:cxn ang="0">
                    <a:pos x="849" y="372"/>
                  </a:cxn>
                  <a:cxn ang="0">
                    <a:pos x="954" y="361"/>
                  </a:cxn>
                  <a:cxn ang="0">
                    <a:pos x="988" y="338"/>
                  </a:cxn>
                  <a:cxn ang="0">
                    <a:pos x="1070" y="314"/>
                  </a:cxn>
                  <a:cxn ang="0">
                    <a:pos x="930" y="419"/>
                  </a:cxn>
                  <a:cxn ang="0">
                    <a:pos x="895" y="442"/>
                  </a:cxn>
                  <a:cxn ang="0">
                    <a:pos x="884" y="477"/>
                  </a:cxn>
                  <a:cxn ang="0">
                    <a:pos x="861" y="500"/>
                  </a:cxn>
                  <a:cxn ang="0">
                    <a:pos x="849" y="524"/>
                  </a:cxn>
                  <a:cxn ang="0">
                    <a:pos x="837" y="547"/>
                  </a:cxn>
                  <a:cxn ang="0">
                    <a:pos x="826" y="570"/>
                  </a:cxn>
                  <a:cxn ang="0">
                    <a:pos x="802" y="605"/>
                  </a:cxn>
                  <a:cxn ang="0">
                    <a:pos x="791" y="640"/>
                  </a:cxn>
                  <a:cxn ang="0">
                    <a:pos x="768" y="698"/>
                  </a:cxn>
                  <a:cxn ang="0">
                    <a:pos x="721" y="896"/>
                  </a:cxn>
                  <a:cxn ang="0">
                    <a:pos x="779" y="1163"/>
                  </a:cxn>
                  <a:cxn ang="0">
                    <a:pos x="861" y="1337"/>
                  </a:cxn>
                  <a:cxn ang="0">
                    <a:pos x="872" y="1360"/>
                  </a:cxn>
                  <a:cxn ang="0">
                    <a:pos x="954" y="1477"/>
                  </a:cxn>
                  <a:cxn ang="0">
                    <a:pos x="919" y="1477"/>
                  </a:cxn>
                  <a:cxn ang="0">
                    <a:pos x="895" y="1477"/>
                  </a:cxn>
                  <a:cxn ang="0">
                    <a:pos x="872" y="1465"/>
                  </a:cxn>
                  <a:cxn ang="0">
                    <a:pos x="837" y="1465"/>
                  </a:cxn>
                  <a:cxn ang="0">
                    <a:pos x="814" y="1465"/>
                  </a:cxn>
                  <a:cxn ang="0">
                    <a:pos x="791" y="1465"/>
                  </a:cxn>
                  <a:cxn ang="0">
                    <a:pos x="768" y="1465"/>
                  </a:cxn>
                  <a:cxn ang="0">
                    <a:pos x="744" y="1465"/>
                  </a:cxn>
                  <a:cxn ang="0">
                    <a:pos x="721" y="1465"/>
                  </a:cxn>
                  <a:cxn ang="0">
                    <a:pos x="663" y="1477"/>
                  </a:cxn>
                  <a:cxn ang="0">
                    <a:pos x="570" y="1512"/>
                  </a:cxn>
                  <a:cxn ang="0">
                    <a:pos x="419" y="1581"/>
                  </a:cxn>
                  <a:cxn ang="0">
                    <a:pos x="337" y="1663"/>
                  </a:cxn>
                  <a:cxn ang="0">
                    <a:pos x="256" y="1814"/>
                  </a:cxn>
                  <a:cxn ang="0">
                    <a:pos x="256" y="1814"/>
                  </a:cxn>
                  <a:cxn ang="0">
                    <a:pos x="186" y="1849"/>
                  </a:cxn>
                </a:cxnLst>
                <a:rect l="0" t="0" r="r" b="b"/>
                <a:pathLst>
                  <a:path w="1093" h="1849">
                    <a:moveTo>
                      <a:pt x="0" y="1849"/>
                    </a:moveTo>
                    <a:lnTo>
                      <a:pt x="0" y="0"/>
                    </a:lnTo>
                    <a:lnTo>
                      <a:pt x="221" y="0"/>
                    </a:lnTo>
                    <a:lnTo>
                      <a:pt x="233" y="0"/>
                    </a:lnTo>
                    <a:lnTo>
                      <a:pt x="256" y="47"/>
                    </a:lnTo>
                    <a:lnTo>
                      <a:pt x="303" y="128"/>
                    </a:lnTo>
                    <a:lnTo>
                      <a:pt x="314" y="152"/>
                    </a:lnTo>
                    <a:lnTo>
                      <a:pt x="337" y="186"/>
                    </a:lnTo>
                    <a:lnTo>
                      <a:pt x="349" y="198"/>
                    </a:lnTo>
                    <a:lnTo>
                      <a:pt x="372" y="221"/>
                    </a:lnTo>
                    <a:lnTo>
                      <a:pt x="384" y="233"/>
                    </a:lnTo>
                    <a:lnTo>
                      <a:pt x="442" y="279"/>
                    </a:lnTo>
                    <a:lnTo>
                      <a:pt x="454" y="291"/>
                    </a:lnTo>
                    <a:lnTo>
                      <a:pt x="500" y="314"/>
                    </a:lnTo>
                    <a:lnTo>
                      <a:pt x="500" y="314"/>
                    </a:lnTo>
                    <a:lnTo>
                      <a:pt x="523" y="326"/>
                    </a:lnTo>
                    <a:lnTo>
                      <a:pt x="570" y="349"/>
                    </a:lnTo>
                    <a:lnTo>
                      <a:pt x="593" y="361"/>
                    </a:lnTo>
                    <a:lnTo>
                      <a:pt x="616" y="361"/>
                    </a:lnTo>
                    <a:lnTo>
                      <a:pt x="628" y="361"/>
                    </a:lnTo>
                    <a:lnTo>
                      <a:pt x="640" y="361"/>
                    </a:lnTo>
                    <a:lnTo>
                      <a:pt x="651" y="372"/>
                    </a:lnTo>
                    <a:lnTo>
                      <a:pt x="675" y="372"/>
                    </a:lnTo>
                    <a:lnTo>
                      <a:pt x="698" y="372"/>
                    </a:lnTo>
                    <a:lnTo>
                      <a:pt x="721" y="384"/>
                    </a:lnTo>
                    <a:lnTo>
                      <a:pt x="849" y="372"/>
                    </a:lnTo>
                    <a:lnTo>
                      <a:pt x="930" y="361"/>
                    </a:lnTo>
                    <a:lnTo>
                      <a:pt x="954" y="361"/>
                    </a:lnTo>
                    <a:lnTo>
                      <a:pt x="977" y="349"/>
                    </a:lnTo>
                    <a:lnTo>
                      <a:pt x="988" y="338"/>
                    </a:lnTo>
                    <a:lnTo>
                      <a:pt x="1093" y="279"/>
                    </a:lnTo>
                    <a:lnTo>
                      <a:pt x="1070" y="314"/>
                    </a:lnTo>
                    <a:lnTo>
                      <a:pt x="1035" y="338"/>
                    </a:lnTo>
                    <a:lnTo>
                      <a:pt x="930" y="419"/>
                    </a:lnTo>
                    <a:lnTo>
                      <a:pt x="919" y="419"/>
                    </a:lnTo>
                    <a:lnTo>
                      <a:pt x="895" y="442"/>
                    </a:lnTo>
                    <a:lnTo>
                      <a:pt x="895" y="454"/>
                    </a:lnTo>
                    <a:lnTo>
                      <a:pt x="884" y="477"/>
                    </a:lnTo>
                    <a:lnTo>
                      <a:pt x="872" y="489"/>
                    </a:lnTo>
                    <a:lnTo>
                      <a:pt x="861" y="500"/>
                    </a:lnTo>
                    <a:lnTo>
                      <a:pt x="849" y="512"/>
                    </a:lnTo>
                    <a:lnTo>
                      <a:pt x="849" y="524"/>
                    </a:lnTo>
                    <a:lnTo>
                      <a:pt x="837" y="535"/>
                    </a:lnTo>
                    <a:lnTo>
                      <a:pt x="837" y="547"/>
                    </a:lnTo>
                    <a:lnTo>
                      <a:pt x="826" y="558"/>
                    </a:lnTo>
                    <a:lnTo>
                      <a:pt x="826" y="570"/>
                    </a:lnTo>
                    <a:lnTo>
                      <a:pt x="814" y="582"/>
                    </a:lnTo>
                    <a:lnTo>
                      <a:pt x="802" y="605"/>
                    </a:lnTo>
                    <a:lnTo>
                      <a:pt x="802" y="628"/>
                    </a:lnTo>
                    <a:lnTo>
                      <a:pt x="791" y="640"/>
                    </a:lnTo>
                    <a:lnTo>
                      <a:pt x="791" y="651"/>
                    </a:lnTo>
                    <a:lnTo>
                      <a:pt x="768" y="698"/>
                    </a:lnTo>
                    <a:lnTo>
                      <a:pt x="756" y="768"/>
                    </a:lnTo>
                    <a:lnTo>
                      <a:pt x="721" y="896"/>
                    </a:lnTo>
                    <a:lnTo>
                      <a:pt x="756" y="1058"/>
                    </a:lnTo>
                    <a:lnTo>
                      <a:pt x="779" y="1163"/>
                    </a:lnTo>
                    <a:lnTo>
                      <a:pt x="814" y="1233"/>
                    </a:lnTo>
                    <a:lnTo>
                      <a:pt x="861" y="1337"/>
                    </a:lnTo>
                    <a:lnTo>
                      <a:pt x="872" y="1349"/>
                    </a:lnTo>
                    <a:lnTo>
                      <a:pt x="872" y="1360"/>
                    </a:lnTo>
                    <a:lnTo>
                      <a:pt x="942" y="1442"/>
                    </a:lnTo>
                    <a:lnTo>
                      <a:pt x="954" y="1477"/>
                    </a:lnTo>
                    <a:lnTo>
                      <a:pt x="930" y="1477"/>
                    </a:lnTo>
                    <a:lnTo>
                      <a:pt x="919" y="1477"/>
                    </a:lnTo>
                    <a:lnTo>
                      <a:pt x="907" y="1477"/>
                    </a:lnTo>
                    <a:lnTo>
                      <a:pt x="895" y="1477"/>
                    </a:lnTo>
                    <a:lnTo>
                      <a:pt x="884" y="1477"/>
                    </a:lnTo>
                    <a:lnTo>
                      <a:pt x="872" y="1465"/>
                    </a:lnTo>
                    <a:lnTo>
                      <a:pt x="861" y="1465"/>
                    </a:lnTo>
                    <a:lnTo>
                      <a:pt x="837" y="1465"/>
                    </a:lnTo>
                    <a:lnTo>
                      <a:pt x="826" y="1465"/>
                    </a:lnTo>
                    <a:lnTo>
                      <a:pt x="814" y="1465"/>
                    </a:lnTo>
                    <a:lnTo>
                      <a:pt x="802" y="1465"/>
                    </a:lnTo>
                    <a:lnTo>
                      <a:pt x="791" y="1465"/>
                    </a:lnTo>
                    <a:lnTo>
                      <a:pt x="779" y="1465"/>
                    </a:lnTo>
                    <a:lnTo>
                      <a:pt x="768" y="1465"/>
                    </a:lnTo>
                    <a:lnTo>
                      <a:pt x="756" y="1465"/>
                    </a:lnTo>
                    <a:lnTo>
                      <a:pt x="744" y="1465"/>
                    </a:lnTo>
                    <a:lnTo>
                      <a:pt x="733" y="1465"/>
                    </a:lnTo>
                    <a:lnTo>
                      <a:pt x="721" y="1465"/>
                    </a:lnTo>
                    <a:lnTo>
                      <a:pt x="709" y="1465"/>
                    </a:lnTo>
                    <a:lnTo>
                      <a:pt x="663" y="1477"/>
                    </a:lnTo>
                    <a:lnTo>
                      <a:pt x="605" y="1488"/>
                    </a:lnTo>
                    <a:lnTo>
                      <a:pt x="570" y="1512"/>
                    </a:lnTo>
                    <a:lnTo>
                      <a:pt x="500" y="1535"/>
                    </a:lnTo>
                    <a:lnTo>
                      <a:pt x="419" y="1581"/>
                    </a:lnTo>
                    <a:lnTo>
                      <a:pt x="361" y="1639"/>
                    </a:lnTo>
                    <a:lnTo>
                      <a:pt x="337" y="1663"/>
                    </a:lnTo>
                    <a:lnTo>
                      <a:pt x="279" y="1756"/>
                    </a:lnTo>
                    <a:lnTo>
                      <a:pt x="256" y="1814"/>
                    </a:lnTo>
                    <a:lnTo>
                      <a:pt x="221" y="1849"/>
                    </a:lnTo>
                    <a:lnTo>
                      <a:pt x="256" y="1814"/>
                    </a:lnTo>
                    <a:lnTo>
                      <a:pt x="221" y="1849"/>
                    </a:lnTo>
                    <a:lnTo>
                      <a:pt x="186" y="1849"/>
                    </a:lnTo>
                    <a:lnTo>
                      <a:pt x="0" y="1849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Freeform 17"/>
              <p:cNvSpPr>
                <a:spLocks/>
              </p:cNvSpPr>
              <p:nvPr/>
            </p:nvSpPr>
            <p:spPr bwMode="auto">
              <a:xfrm>
                <a:off x="446" y="828"/>
                <a:ext cx="1093" cy="1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3" y="0"/>
                  </a:cxn>
                  <a:cxn ang="0">
                    <a:pos x="303" y="128"/>
                  </a:cxn>
                  <a:cxn ang="0">
                    <a:pos x="337" y="186"/>
                  </a:cxn>
                  <a:cxn ang="0">
                    <a:pos x="372" y="221"/>
                  </a:cxn>
                  <a:cxn ang="0">
                    <a:pos x="442" y="279"/>
                  </a:cxn>
                  <a:cxn ang="0">
                    <a:pos x="500" y="314"/>
                  </a:cxn>
                  <a:cxn ang="0">
                    <a:pos x="523" y="326"/>
                  </a:cxn>
                  <a:cxn ang="0">
                    <a:pos x="593" y="361"/>
                  </a:cxn>
                  <a:cxn ang="0">
                    <a:pos x="628" y="361"/>
                  </a:cxn>
                  <a:cxn ang="0">
                    <a:pos x="651" y="372"/>
                  </a:cxn>
                  <a:cxn ang="0">
                    <a:pos x="698" y="372"/>
                  </a:cxn>
                  <a:cxn ang="0">
                    <a:pos x="849" y="372"/>
                  </a:cxn>
                  <a:cxn ang="0">
                    <a:pos x="954" y="361"/>
                  </a:cxn>
                  <a:cxn ang="0">
                    <a:pos x="988" y="338"/>
                  </a:cxn>
                  <a:cxn ang="0">
                    <a:pos x="1070" y="314"/>
                  </a:cxn>
                  <a:cxn ang="0">
                    <a:pos x="930" y="419"/>
                  </a:cxn>
                  <a:cxn ang="0">
                    <a:pos x="895" y="442"/>
                  </a:cxn>
                  <a:cxn ang="0">
                    <a:pos x="884" y="477"/>
                  </a:cxn>
                  <a:cxn ang="0">
                    <a:pos x="861" y="500"/>
                  </a:cxn>
                  <a:cxn ang="0">
                    <a:pos x="849" y="524"/>
                  </a:cxn>
                  <a:cxn ang="0">
                    <a:pos x="837" y="547"/>
                  </a:cxn>
                  <a:cxn ang="0">
                    <a:pos x="826" y="570"/>
                  </a:cxn>
                  <a:cxn ang="0">
                    <a:pos x="802" y="605"/>
                  </a:cxn>
                  <a:cxn ang="0">
                    <a:pos x="791" y="640"/>
                  </a:cxn>
                  <a:cxn ang="0">
                    <a:pos x="768" y="698"/>
                  </a:cxn>
                  <a:cxn ang="0">
                    <a:pos x="721" y="896"/>
                  </a:cxn>
                  <a:cxn ang="0">
                    <a:pos x="779" y="1163"/>
                  </a:cxn>
                  <a:cxn ang="0">
                    <a:pos x="861" y="1337"/>
                  </a:cxn>
                  <a:cxn ang="0">
                    <a:pos x="872" y="1360"/>
                  </a:cxn>
                  <a:cxn ang="0">
                    <a:pos x="954" y="1477"/>
                  </a:cxn>
                  <a:cxn ang="0">
                    <a:pos x="919" y="1477"/>
                  </a:cxn>
                  <a:cxn ang="0">
                    <a:pos x="895" y="1477"/>
                  </a:cxn>
                  <a:cxn ang="0">
                    <a:pos x="872" y="1465"/>
                  </a:cxn>
                  <a:cxn ang="0">
                    <a:pos x="837" y="1465"/>
                  </a:cxn>
                  <a:cxn ang="0">
                    <a:pos x="814" y="1465"/>
                  </a:cxn>
                  <a:cxn ang="0">
                    <a:pos x="791" y="1465"/>
                  </a:cxn>
                  <a:cxn ang="0">
                    <a:pos x="768" y="1465"/>
                  </a:cxn>
                  <a:cxn ang="0">
                    <a:pos x="744" y="1465"/>
                  </a:cxn>
                  <a:cxn ang="0">
                    <a:pos x="721" y="1465"/>
                  </a:cxn>
                  <a:cxn ang="0">
                    <a:pos x="663" y="1477"/>
                  </a:cxn>
                  <a:cxn ang="0">
                    <a:pos x="570" y="1512"/>
                  </a:cxn>
                  <a:cxn ang="0">
                    <a:pos x="419" y="1581"/>
                  </a:cxn>
                  <a:cxn ang="0">
                    <a:pos x="337" y="1663"/>
                  </a:cxn>
                  <a:cxn ang="0">
                    <a:pos x="256" y="1814"/>
                  </a:cxn>
                  <a:cxn ang="0">
                    <a:pos x="256" y="1814"/>
                  </a:cxn>
                  <a:cxn ang="0">
                    <a:pos x="186" y="1849"/>
                  </a:cxn>
                </a:cxnLst>
                <a:rect l="0" t="0" r="r" b="b"/>
                <a:pathLst>
                  <a:path w="1093" h="1849">
                    <a:moveTo>
                      <a:pt x="0" y="1849"/>
                    </a:moveTo>
                    <a:lnTo>
                      <a:pt x="0" y="0"/>
                    </a:lnTo>
                    <a:lnTo>
                      <a:pt x="221" y="0"/>
                    </a:lnTo>
                    <a:lnTo>
                      <a:pt x="233" y="0"/>
                    </a:lnTo>
                    <a:lnTo>
                      <a:pt x="256" y="47"/>
                    </a:lnTo>
                    <a:lnTo>
                      <a:pt x="303" y="128"/>
                    </a:lnTo>
                    <a:lnTo>
                      <a:pt x="314" y="152"/>
                    </a:lnTo>
                    <a:lnTo>
                      <a:pt x="337" y="186"/>
                    </a:lnTo>
                    <a:lnTo>
                      <a:pt x="349" y="198"/>
                    </a:lnTo>
                    <a:lnTo>
                      <a:pt x="372" y="221"/>
                    </a:lnTo>
                    <a:lnTo>
                      <a:pt x="384" y="233"/>
                    </a:lnTo>
                    <a:lnTo>
                      <a:pt x="442" y="279"/>
                    </a:lnTo>
                    <a:lnTo>
                      <a:pt x="454" y="291"/>
                    </a:lnTo>
                    <a:lnTo>
                      <a:pt x="500" y="314"/>
                    </a:lnTo>
                    <a:lnTo>
                      <a:pt x="500" y="314"/>
                    </a:lnTo>
                    <a:lnTo>
                      <a:pt x="523" y="326"/>
                    </a:lnTo>
                    <a:lnTo>
                      <a:pt x="570" y="349"/>
                    </a:lnTo>
                    <a:lnTo>
                      <a:pt x="593" y="361"/>
                    </a:lnTo>
                    <a:lnTo>
                      <a:pt x="616" y="361"/>
                    </a:lnTo>
                    <a:lnTo>
                      <a:pt x="628" y="361"/>
                    </a:lnTo>
                    <a:lnTo>
                      <a:pt x="640" y="361"/>
                    </a:lnTo>
                    <a:lnTo>
                      <a:pt x="651" y="372"/>
                    </a:lnTo>
                    <a:lnTo>
                      <a:pt x="675" y="372"/>
                    </a:lnTo>
                    <a:lnTo>
                      <a:pt x="698" y="372"/>
                    </a:lnTo>
                    <a:lnTo>
                      <a:pt x="721" y="384"/>
                    </a:lnTo>
                    <a:lnTo>
                      <a:pt x="849" y="372"/>
                    </a:lnTo>
                    <a:lnTo>
                      <a:pt x="930" y="361"/>
                    </a:lnTo>
                    <a:lnTo>
                      <a:pt x="954" y="361"/>
                    </a:lnTo>
                    <a:lnTo>
                      <a:pt x="977" y="349"/>
                    </a:lnTo>
                    <a:lnTo>
                      <a:pt x="988" y="338"/>
                    </a:lnTo>
                    <a:lnTo>
                      <a:pt x="1093" y="279"/>
                    </a:lnTo>
                    <a:lnTo>
                      <a:pt x="1070" y="314"/>
                    </a:lnTo>
                    <a:lnTo>
                      <a:pt x="1035" y="338"/>
                    </a:lnTo>
                    <a:lnTo>
                      <a:pt x="930" y="419"/>
                    </a:lnTo>
                    <a:lnTo>
                      <a:pt x="919" y="419"/>
                    </a:lnTo>
                    <a:lnTo>
                      <a:pt x="895" y="442"/>
                    </a:lnTo>
                    <a:lnTo>
                      <a:pt x="895" y="454"/>
                    </a:lnTo>
                    <a:lnTo>
                      <a:pt x="884" y="477"/>
                    </a:lnTo>
                    <a:lnTo>
                      <a:pt x="872" y="489"/>
                    </a:lnTo>
                    <a:lnTo>
                      <a:pt x="861" y="500"/>
                    </a:lnTo>
                    <a:lnTo>
                      <a:pt x="849" y="512"/>
                    </a:lnTo>
                    <a:lnTo>
                      <a:pt x="849" y="524"/>
                    </a:lnTo>
                    <a:lnTo>
                      <a:pt x="837" y="535"/>
                    </a:lnTo>
                    <a:lnTo>
                      <a:pt x="837" y="547"/>
                    </a:lnTo>
                    <a:lnTo>
                      <a:pt x="826" y="558"/>
                    </a:lnTo>
                    <a:lnTo>
                      <a:pt x="826" y="570"/>
                    </a:lnTo>
                    <a:lnTo>
                      <a:pt x="814" y="582"/>
                    </a:lnTo>
                    <a:lnTo>
                      <a:pt x="802" y="605"/>
                    </a:lnTo>
                    <a:lnTo>
                      <a:pt x="802" y="628"/>
                    </a:lnTo>
                    <a:lnTo>
                      <a:pt x="791" y="640"/>
                    </a:lnTo>
                    <a:lnTo>
                      <a:pt x="791" y="651"/>
                    </a:lnTo>
                    <a:lnTo>
                      <a:pt x="768" y="698"/>
                    </a:lnTo>
                    <a:lnTo>
                      <a:pt x="756" y="768"/>
                    </a:lnTo>
                    <a:lnTo>
                      <a:pt x="721" y="896"/>
                    </a:lnTo>
                    <a:lnTo>
                      <a:pt x="756" y="1058"/>
                    </a:lnTo>
                    <a:lnTo>
                      <a:pt x="779" y="1163"/>
                    </a:lnTo>
                    <a:lnTo>
                      <a:pt x="814" y="1233"/>
                    </a:lnTo>
                    <a:lnTo>
                      <a:pt x="861" y="1337"/>
                    </a:lnTo>
                    <a:lnTo>
                      <a:pt x="872" y="1349"/>
                    </a:lnTo>
                    <a:lnTo>
                      <a:pt x="872" y="1360"/>
                    </a:lnTo>
                    <a:lnTo>
                      <a:pt x="942" y="1442"/>
                    </a:lnTo>
                    <a:lnTo>
                      <a:pt x="954" y="1477"/>
                    </a:lnTo>
                    <a:lnTo>
                      <a:pt x="930" y="1477"/>
                    </a:lnTo>
                    <a:lnTo>
                      <a:pt x="919" y="1477"/>
                    </a:lnTo>
                    <a:lnTo>
                      <a:pt x="907" y="1477"/>
                    </a:lnTo>
                    <a:lnTo>
                      <a:pt x="895" y="1477"/>
                    </a:lnTo>
                    <a:lnTo>
                      <a:pt x="884" y="1477"/>
                    </a:lnTo>
                    <a:lnTo>
                      <a:pt x="872" y="1465"/>
                    </a:lnTo>
                    <a:lnTo>
                      <a:pt x="861" y="1465"/>
                    </a:lnTo>
                    <a:lnTo>
                      <a:pt x="837" y="1465"/>
                    </a:lnTo>
                    <a:lnTo>
                      <a:pt x="826" y="1465"/>
                    </a:lnTo>
                    <a:lnTo>
                      <a:pt x="814" y="1465"/>
                    </a:lnTo>
                    <a:lnTo>
                      <a:pt x="802" y="1465"/>
                    </a:lnTo>
                    <a:lnTo>
                      <a:pt x="791" y="1465"/>
                    </a:lnTo>
                    <a:lnTo>
                      <a:pt x="779" y="1465"/>
                    </a:lnTo>
                    <a:lnTo>
                      <a:pt x="768" y="1465"/>
                    </a:lnTo>
                    <a:lnTo>
                      <a:pt x="756" y="1465"/>
                    </a:lnTo>
                    <a:lnTo>
                      <a:pt x="744" y="1465"/>
                    </a:lnTo>
                    <a:lnTo>
                      <a:pt x="733" y="1465"/>
                    </a:lnTo>
                    <a:lnTo>
                      <a:pt x="721" y="1465"/>
                    </a:lnTo>
                    <a:lnTo>
                      <a:pt x="709" y="1465"/>
                    </a:lnTo>
                    <a:lnTo>
                      <a:pt x="663" y="1477"/>
                    </a:lnTo>
                    <a:lnTo>
                      <a:pt x="605" y="1488"/>
                    </a:lnTo>
                    <a:lnTo>
                      <a:pt x="570" y="1512"/>
                    </a:lnTo>
                    <a:lnTo>
                      <a:pt x="500" y="1535"/>
                    </a:lnTo>
                    <a:lnTo>
                      <a:pt x="419" y="1581"/>
                    </a:lnTo>
                    <a:lnTo>
                      <a:pt x="361" y="1639"/>
                    </a:lnTo>
                    <a:lnTo>
                      <a:pt x="337" y="1663"/>
                    </a:lnTo>
                    <a:lnTo>
                      <a:pt x="279" y="1756"/>
                    </a:lnTo>
                    <a:lnTo>
                      <a:pt x="256" y="1814"/>
                    </a:lnTo>
                    <a:lnTo>
                      <a:pt x="221" y="1849"/>
                    </a:lnTo>
                    <a:lnTo>
                      <a:pt x="256" y="1814"/>
                    </a:lnTo>
                    <a:lnTo>
                      <a:pt x="221" y="1849"/>
                    </a:lnTo>
                    <a:lnTo>
                      <a:pt x="186" y="1849"/>
                    </a:lnTo>
                    <a:lnTo>
                      <a:pt x="0" y="1849"/>
                    </a:lnTo>
                  </a:path>
                </a:pathLst>
              </a:custGeom>
              <a:noFill/>
              <a:ln w="19050">
                <a:solidFill>
                  <a:srgbClr val="CECEC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26" name="Freeform 18"/>
            <p:cNvSpPr>
              <a:spLocks/>
            </p:cNvSpPr>
            <p:nvPr/>
          </p:nvSpPr>
          <p:spPr bwMode="auto">
            <a:xfrm>
              <a:off x="773" y="1469"/>
              <a:ext cx="849" cy="407"/>
            </a:xfrm>
            <a:custGeom>
              <a:avLst/>
              <a:gdLst/>
              <a:ahLst/>
              <a:cxnLst>
                <a:cxn ang="0">
                  <a:pos x="73" y="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3" h="35">
                  <a:moveTo>
                    <a:pt x="73" y="23"/>
                  </a:moveTo>
                  <a:cubicBezTo>
                    <a:pt x="42" y="35"/>
                    <a:pt x="10" y="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8588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auto">
            <a:xfrm>
              <a:off x="773" y="2841"/>
              <a:ext cx="849" cy="39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73" y="12"/>
                </a:cxn>
              </a:cxnLst>
              <a:rect l="0" t="0" r="r" b="b"/>
              <a:pathLst>
                <a:path w="73" h="34">
                  <a:moveTo>
                    <a:pt x="0" y="34"/>
                  </a:moveTo>
                  <a:cubicBezTo>
                    <a:pt x="10" y="10"/>
                    <a:pt x="42" y="0"/>
                    <a:pt x="73" y="12"/>
                  </a:cubicBezTo>
                </a:path>
              </a:pathLst>
            </a:custGeom>
            <a:noFill/>
            <a:ln w="128588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auto">
            <a:xfrm>
              <a:off x="773" y="3248"/>
              <a:ext cx="35" cy="3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0"/>
                </a:cxn>
                <a:cxn ang="0">
                  <a:pos x="35" y="11"/>
                </a:cxn>
                <a:cxn ang="0">
                  <a:pos x="35" y="11"/>
                </a:cxn>
                <a:cxn ang="0">
                  <a:pos x="35" y="11"/>
                </a:cxn>
                <a:cxn ang="0">
                  <a:pos x="24" y="23"/>
                </a:cxn>
                <a:cxn ang="0">
                  <a:pos x="24" y="23"/>
                </a:cxn>
                <a:cxn ang="0">
                  <a:pos x="24" y="23"/>
                </a:cxn>
                <a:cxn ang="0">
                  <a:pos x="24" y="35"/>
                </a:cxn>
                <a:cxn ang="0">
                  <a:pos x="0" y="35"/>
                </a:cxn>
                <a:cxn ang="0">
                  <a:pos x="35" y="0"/>
                </a:cxn>
              </a:cxnLst>
              <a:rect l="0" t="0" r="r" b="b"/>
              <a:pathLst>
                <a:path w="35" h="35">
                  <a:moveTo>
                    <a:pt x="35" y="0"/>
                  </a:moveTo>
                  <a:lnTo>
                    <a:pt x="35" y="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35"/>
                  </a:lnTo>
                  <a:lnTo>
                    <a:pt x="0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auto">
            <a:xfrm>
              <a:off x="1273" y="2225"/>
              <a:ext cx="35" cy="20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12"/>
                </a:cxn>
                <a:cxn ang="0">
                  <a:pos x="35" y="23"/>
                </a:cxn>
                <a:cxn ang="0">
                  <a:pos x="35" y="35"/>
                </a:cxn>
                <a:cxn ang="0">
                  <a:pos x="35" y="35"/>
                </a:cxn>
                <a:cxn ang="0">
                  <a:pos x="23" y="46"/>
                </a:cxn>
                <a:cxn ang="0">
                  <a:pos x="23" y="58"/>
                </a:cxn>
                <a:cxn ang="0">
                  <a:pos x="23" y="58"/>
                </a:cxn>
                <a:cxn ang="0">
                  <a:pos x="23" y="70"/>
                </a:cxn>
                <a:cxn ang="0">
                  <a:pos x="23" y="81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23" y="105"/>
                </a:cxn>
                <a:cxn ang="0">
                  <a:pos x="23" y="116"/>
                </a:cxn>
                <a:cxn ang="0">
                  <a:pos x="23" y="128"/>
                </a:cxn>
                <a:cxn ang="0">
                  <a:pos x="23" y="128"/>
                </a:cxn>
                <a:cxn ang="0">
                  <a:pos x="23" y="139"/>
                </a:cxn>
                <a:cxn ang="0">
                  <a:pos x="23" y="151"/>
                </a:cxn>
                <a:cxn ang="0">
                  <a:pos x="23" y="163"/>
                </a:cxn>
                <a:cxn ang="0">
                  <a:pos x="23" y="163"/>
                </a:cxn>
                <a:cxn ang="0">
                  <a:pos x="23" y="174"/>
                </a:cxn>
                <a:cxn ang="0">
                  <a:pos x="23" y="186"/>
                </a:cxn>
                <a:cxn ang="0">
                  <a:pos x="23" y="198"/>
                </a:cxn>
                <a:cxn ang="0">
                  <a:pos x="23" y="198"/>
                </a:cxn>
                <a:cxn ang="0">
                  <a:pos x="23" y="209"/>
                </a:cxn>
                <a:cxn ang="0">
                  <a:pos x="23" y="198"/>
                </a:cxn>
                <a:cxn ang="0">
                  <a:pos x="23" y="198"/>
                </a:cxn>
                <a:cxn ang="0">
                  <a:pos x="23" y="186"/>
                </a:cxn>
                <a:cxn ang="0">
                  <a:pos x="23" y="174"/>
                </a:cxn>
                <a:cxn ang="0">
                  <a:pos x="12" y="163"/>
                </a:cxn>
                <a:cxn ang="0">
                  <a:pos x="12" y="163"/>
                </a:cxn>
                <a:cxn ang="0">
                  <a:pos x="12" y="151"/>
                </a:cxn>
                <a:cxn ang="0">
                  <a:pos x="12" y="139"/>
                </a:cxn>
                <a:cxn ang="0">
                  <a:pos x="12" y="128"/>
                </a:cxn>
                <a:cxn ang="0">
                  <a:pos x="0" y="128"/>
                </a:cxn>
                <a:cxn ang="0">
                  <a:pos x="0" y="116"/>
                </a:cxn>
                <a:cxn ang="0">
                  <a:pos x="0" y="105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12" y="81"/>
                </a:cxn>
                <a:cxn ang="0">
                  <a:pos x="12" y="70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2" y="46"/>
                </a:cxn>
                <a:cxn ang="0">
                  <a:pos x="12" y="35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5" y="12"/>
                </a:cxn>
                <a:cxn ang="0">
                  <a:pos x="35" y="0"/>
                </a:cxn>
              </a:cxnLst>
              <a:rect l="0" t="0" r="r" b="b"/>
              <a:pathLst>
                <a:path w="35" h="209">
                  <a:moveTo>
                    <a:pt x="35" y="0"/>
                  </a:moveTo>
                  <a:lnTo>
                    <a:pt x="35" y="0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70"/>
                  </a:lnTo>
                  <a:lnTo>
                    <a:pt x="23" y="70"/>
                  </a:lnTo>
                  <a:lnTo>
                    <a:pt x="23" y="81"/>
                  </a:lnTo>
                  <a:lnTo>
                    <a:pt x="23" y="81"/>
                  </a:lnTo>
                  <a:lnTo>
                    <a:pt x="23" y="81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3" y="105"/>
                  </a:lnTo>
                  <a:lnTo>
                    <a:pt x="23" y="105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3" y="151"/>
                  </a:lnTo>
                  <a:lnTo>
                    <a:pt x="23" y="151"/>
                  </a:lnTo>
                  <a:lnTo>
                    <a:pt x="23" y="163"/>
                  </a:lnTo>
                  <a:lnTo>
                    <a:pt x="23" y="163"/>
                  </a:lnTo>
                  <a:lnTo>
                    <a:pt x="23" y="163"/>
                  </a:lnTo>
                  <a:lnTo>
                    <a:pt x="23" y="174"/>
                  </a:lnTo>
                  <a:lnTo>
                    <a:pt x="23" y="174"/>
                  </a:lnTo>
                  <a:lnTo>
                    <a:pt x="23" y="174"/>
                  </a:lnTo>
                  <a:lnTo>
                    <a:pt x="23" y="186"/>
                  </a:lnTo>
                  <a:lnTo>
                    <a:pt x="23" y="186"/>
                  </a:lnTo>
                  <a:lnTo>
                    <a:pt x="23" y="198"/>
                  </a:lnTo>
                  <a:lnTo>
                    <a:pt x="23" y="198"/>
                  </a:lnTo>
                  <a:lnTo>
                    <a:pt x="23" y="198"/>
                  </a:lnTo>
                  <a:lnTo>
                    <a:pt x="23" y="209"/>
                  </a:lnTo>
                  <a:lnTo>
                    <a:pt x="23" y="209"/>
                  </a:lnTo>
                  <a:lnTo>
                    <a:pt x="23" y="209"/>
                  </a:lnTo>
                  <a:lnTo>
                    <a:pt x="23" y="198"/>
                  </a:lnTo>
                  <a:lnTo>
                    <a:pt x="23" y="198"/>
                  </a:lnTo>
                  <a:lnTo>
                    <a:pt x="23" y="198"/>
                  </a:lnTo>
                  <a:lnTo>
                    <a:pt x="23" y="186"/>
                  </a:lnTo>
                  <a:lnTo>
                    <a:pt x="23" y="186"/>
                  </a:lnTo>
                  <a:lnTo>
                    <a:pt x="23" y="174"/>
                  </a:lnTo>
                  <a:lnTo>
                    <a:pt x="23" y="174"/>
                  </a:lnTo>
                  <a:lnTo>
                    <a:pt x="12" y="174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2" y="151"/>
                  </a:lnTo>
                  <a:lnTo>
                    <a:pt x="12" y="151"/>
                  </a:lnTo>
                  <a:lnTo>
                    <a:pt x="12" y="151"/>
                  </a:lnTo>
                  <a:lnTo>
                    <a:pt x="12" y="139"/>
                  </a:lnTo>
                  <a:lnTo>
                    <a:pt x="12" y="139"/>
                  </a:lnTo>
                  <a:lnTo>
                    <a:pt x="12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12" y="81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23" y="35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1308" y="1644"/>
              <a:ext cx="756" cy="1127"/>
              <a:chOff x="1167" y="1038"/>
              <a:chExt cx="756" cy="1127"/>
            </a:xfrm>
          </p:grpSpPr>
          <p:sp>
            <p:nvSpPr>
              <p:cNvPr id="17431" name="Freeform 23"/>
              <p:cNvSpPr>
                <a:spLocks/>
              </p:cNvSpPr>
              <p:nvPr/>
            </p:nvSpPr>
            <p:spPr bwMode="auto">
              <a:xfrm>
                <a:off x="1167" y="1038"/>
                <a:ext cx="756" cy="1127"/>
              </a:xfrm>
              <a:custGeom>
                <a:avLst/>
                <a:gdLst/>
                <a:ahLst/>
                <a:cxnLst>
                  <a:cxn ang="0">
                    <a:pos x="709" y="0"/>
                  </a:cxn>
                  <a:cxn ang="0">
                    <a:pos x="651" y="0"/>
                  </a:cxn>
                  <a:cxn ang="0">
                    <a:pos x="628" y="0"/>
                  </a:cxn>
                  <a:cxn ang="0">
                    <a:pos x="593" y="0"/>
                  </a:cxn>
                  <a:cxn ang="0">
                    <a:pos x="546" y="0"/>
                  </a:cxn>
                  <a:cxn ang="0">
                    <a:pos x="488" y="23"/>
                  </a:cxn>
                  <a:cxn ang="0">
                    <a:pos x="442" y="35"/>
                  </a:cxn>
                  <a:cxn ang="0">
                    <a:pos x="407" y="46"/>
                  </a:cxn>
                  <a:cxn ang="0">
                    <a:pos x="372" y="69"/>
                  </a:cxn>
                  <a:cxn ang="0">
                    <a:pos x="349" y="93"/>
                  </a:cxn>
                  <a:cxn ang="0">
                    <a:pos x="314" y="116"/>
                  </a:cxn>
                  <a:cxn ang="0">
                    <a:pos x="291" y="139"/>
                  </a:cxn>
                  <a:cxn ang="0">
                    <a:pos x="256" y="162"/>
                  </a:cxn>
                  <a:cxn ang="0">
                    <a:pos x="221" y="186"/>
                  </a:cxn>
                  <a:cxn ang="0">
                    <a:pos x="186" y="221"/>
                  </a:cxn>
                  <a:cxn ang="0">
                    <a:pos x="151" y="255"/>
                  </a:cxn>
                  <a:cxn ang="0">
                    <a:pos x="128" y="279"/>
                  </a:cxn>
                  <a:cxn ang="0">
                    <a:pos x="93" y="337"/>
                  </a:cxn>
                  <a:cxn ang="0">
                    <a:pos x="70" y="395"/>
                  </a:cxn>
                  <a:cxn ang="0">
                    <a:pos x="58" y="430"/>
                  </a:cxn>
                  <a:cxn ang="0">
                    <a:pos x="35" y="500"/>
                  </a:cxn>
                  <a:cxn ang="0">
                    <a:pos x="12" y="558"/>
                  </a:cxn>
                  <a:cxn ang="0">
                    <a:pos x="12" y="593"/>
                  </a:cxn>
                  <a:cxn ang="0">
                    <a:pos x="0" y="651"/>
                  </a:cxn>
                  <a:cxn ang="0">
                    <a:pos x="0" y="697"/>
                  </a:cxn>
                  <a:cxn ang="0">
                    <a:pos x="0" y="732"/>
                  </a:cxn>
                  <a:cxn ang="0">
                    <a:pos x="12" y="825"/>
                  </a:cxn>
                  <a:cxn ang="0">
                    <a:pos x="23" y="883"/>
                  </a:cxn>
                  <a:cxn ang="0">
                    <a:pos x="35" y="930"/>
                  </a:cxn>
                  <a:cxn ang="0">
                    <a:pos x="58" y="988"/>
                  </a:cxn>
                  <a:cxn ang="0">
                    <a:pos x="81" y="1023"/>
                  </a:cxn>
                  <a:cxn ang="0">
                    <a:pos x="128" y="1116"/>
                  </a:cxn>
                  <a:cxn ang="0">
                    <a:pos x="151" y="1116"/>
                  </a:cxn>
                  <a:cxn ang="0">
                    <a:pos x="140" y="1069"/>
                  </a:cxn>
                  <a:cxn ang="0">
                    <a:pos x="140" y="1034"/>
                  </a:cxn>
                  <a:cxn ang="0">
                    <a:pos x="163" y="964"/>
                  </a:cxn>
                  <a:cxn ang="0">
                    <a:pos x="186" y="918"/>
                  </a:cxn>
                  <a:cxn ang="0">
                    <a:pos x="209" y="848"/>
                  </a:cxn>
                  <a:cxn ang="0">
                    <a:pos x="256" y="813"/>
                  </a:cxn>
                  <a:cxn ang="0">
                    <a:pos x="302" y="802"/>
                  </a:cxn>
                  <a:cxn ang="0">
                    <a:pos x="337" y="779"/>
                  </a:cxn>
                  <a:cxn ang="0">
                    <a:pos x="372" y="755"/>
                  </a:cxn>
                  <a:cxn ang="0">
                    <a:pos x="407" y="732"/>
                  </a:cxn>
                  <a:cxn ang="0">
                    <a:pos x="442" y="686"/>
                  </a:cxn>
                  <a:cxn ang="0">
                    <a:pos x="465" y="616"/>
                  </a:cxn>
                  <a:cxn ang="0">
                    <a:pos x="477" y="558"/>
                  </a:cxn>
                  <a:cxn ang="0">
                    <a:pos x="477" y="523"/>
                  </a:cxn>
                  <a:cxn ang="0">
                    <a:pos x="477" y="476"/>
                  </a:cxn>
                  <a:cxn ang="0">
                    <a:pos x="477" y="430"/>
                  </a:cxn>
                  <a:cxn ang="0">
                    <a:pos x="465" y="395"/>
                  </a:cxn>
                  <a:cxn ang="0">
                    <a:pos x="465" y="348"/>
                  </a:cxn>
                  <a:cxn ang="0">
                    <a:pos x="465" y="314"/>
                  </a:cxn>
                  <a:cxn ang="0">
                    <a:pos x="477" y="267"/>
                  </a:cxn>
                  <a:cxn ang="0">
                    <a:pos x="488" y="209"/>
                  </a:cxn>
                  <a:cxn ang="0">
                    <a:pos x="512" y="162"/>
                  </a:cxn>
                  <a:cxn ang="0">
                    <a:pos x="535" y="116"/>
                  </a:cxn>
                  <a:cxn ang="0">
                    <a:pos x="570" y="93"/>
                  </a:cxn>
                  <a:cxn ang="0">
                    <a:pos x="616" y="58"/>
                  </a:cxn>
                  <a:cxn ang="0">
                    <a:pos x="651" y="46"/>
                  </a:cxn>
                  <a:cxn ang="0">
                    <a:pos x="686" y="35"/>
                  </a:cxn>
                  <a:cxn ang="0">
                    <a:pos x="721" y="35"/>
                  </a:cxn>
                  <a:cxn ang="0">
                    <a:pos x="756" y="23"/>
                  </a:cxn>
                  <a:cxn ang="0">
                    <a:pos x="744" y="0"/>
                  </a:cxn>
                </a:cxnLst>
                <a:rect l="0" t="0" r="r" b="b"/>
                <a:pathLst>
                  <a:path w="756" h="1127">
                    <a:moveTo>
                      <a:pt x="732" y="0"/>
                    </a:moveTo>
                    <a:lnTo>
                      <a:pt x="721" y="0"/>
                    </a:lnTo>
                    <a:lnTo>
                      <a:pt x="709" y="0"/>
                    </a:lnTo>
                    <a:lnTo>
                      <a:pt x="698" y="0"/>
                    </a:lnTo>
                    <a:lnTo>
                      <a:pt x="686" y="0"/>
                    </a:lnTo>
                    <a:lnTo>
                      <a:pt x="651" y="0"/>
                    </a:lnTo>
                    <a:lnTo>
                      <a:pt x="651" y="0"/>
                    </a:lnTo>
                    <a:lnTo>
                      <a:pt x="639" y="0"/>
                    </a:lnTo>
                    <a:lnTo>
                      <a:pt x="628" y="0"/>
                    </a:lnTo>
                    <a:lnTo>
                      <a:pt x="616" y="0"/>
                    </a:lnTo>
                    <a:lnTo>
                      <a:pt x="605" y="0"/>
                    </a:lnTo>
                    <a:lnTo>
                      <a:pt x="593" y="0"/>
                    </a:lnTo>
                    <a:lnTo>
                      <a:pt x="581" y="0"/>
                    </a:lnTo>
                    <a:lnTo>
                      <a:pt x="570" y="0"/>
                    </a:lnTo>
                    <a:lnTo>
                      <a:pt x="546" y="0"/>
                    </a:lnTo>
                    <a:lnTo>
                      <a:pt x="523" y="11"/>
                    </a:lnTo>
                    <a:lnTo>
                      <a:pt x="512" y="11"/>
                    </a:lnTo>
                    <a:lnTo>
                      <a:pt x="488" y="23"/>
                    </a:lnTo>
                    <a:lnTo>
                      <a:pt x="477" y="23"/>
                    </a:lnTo>
                    <a:lnTo>
                      <a:pt x="453" y="23"/>
                    </a:lnTo>
                    <a:lnTo>
                      <a:pt x="442" y="35"/>
                    </a:lnTo>
                    <a:lnTo>
                      <a:pt x="430" y="35"/>
                    </a:lnTo>
                    <a:lnTo>
                      <a:pt x="419" y="35"/>
                    </a:lnTo>
                    <a:lnTo>
                      <a:pt x="407" y="46"/>
                    </a:lnTo>
                    <a:lnTo>
                      <a:pt x="395" y="58"/>
                    </a:lnTo>
                    <a:lnTo>
                      <a:pt x="384" y="58"/>
                    </a:lnTo>
                    <a:lnTo>
                      <a:pt x="372" y="69"/>
                    </a:lnTo>
                    <a:lnTo>
                      <a:pt x="360" y="69"/>
                    </a:lnTo>
                    <a:lnTo>
                      <a:pt x="349" y="81"/>
                    </a:lnTo>
                    <a:lnTo>
                      <a:pt x="349" y="93"/>
                    </a:lnTo>
                    <a:lnTo>
                      <a:pt x="337" y="93"/>
                    </a:lnTo>
                    <a:lnTo>
                      <a:pt x="326" y="104"/>
                    </a:lnTo>
                    <a:lnTo>
                      <a:pt x="314" y="116"/>
                    </a:lnTo>
                    <a:lnTo>
                      <a:pt x="302" y="128"/>
                    </a:lnTo>
                    <a:lnTo>
                      <a:pt x="302" y="139"/>
                    </a:lnTo>
                    <a:lnTo>
                      <a:pt x="291" y="139"/>
                    </a:lnTo>
                    <a:lnTo>
                      <a:pt x="279" y="151"/>
                    </a:lnTo>
                    <a:lnTo>
                      <a:pt x="267" y="162"/>
                    </a:lnTo>
                    <a:lnTo>
                      <a:pt x="256" y="162"/>
                    </a:lnTo>
                    <a:lnTo>
                      <a:pt x="244" y="174"/>
                    </a:lnTo>
                    <a:lnTo>
                      <a:pt x="233" y="186"/>
                    </a:lnTo>
                    <a:lnTo>
                      <a:pt x="221" y="186"/>
                    </a:lnTo>
                    <a:lnTo>
                      <a:pt x="209" y="197"/>
                    </a:lnTo>
                    <a:lnTo>
                      <a:pt x="198" y="209"/>
                    </a:lnTo>
                    <a:lnTo>
                      <a:pt x="186" y="221"/>
                    </a:lnTo>
                    <a:lnTo>
                      <a:pt x="174" y="232"/>
                    </a:lnTo>
                    <a:lnTo>
                      <a:pt x="163" y="244"/>
                    </a:lnTo>
                    <a:lnTo>
                      <a:pt x="151" y="255"/>
                    </a:lnTo>
                    <a:lnTo>
                      <a:pt x="140" y="267"/>
                    </a:lnTo>
                    <a:lnTo>
                      <a:pt x="140" y="279"/>
                    </a:lnTo>
                    <a:lnTo>
                      <a:pt x="128" y="279"/>
                    </a:lnTo>
                    <a:lnTo>
                      <a:pt x="128" y="290"/>
                    </a:lnTo>
                    <a:lnTo>
                      <a:pt x="116" y="314"/>
                    </a:lnTo>
                    <a:lnTo>
                      <a:pt x="93" y="337"/>
                    </a:lnTo>
                    <a:lnTo>
                      <a:pt x="93" y="348"/>
                    </a:lnTo>
                    <a:lnTo>
                      <a:pt x="81" y="372"/>
                    </a:lnTo>
                    <a:lnTo>
                      <a:pt x="70" y="395"/>
                    </a:lnTo>
                    <a:lnTo>
                      <a:pt x="70" y="407"/>
                    </a:lnTo>
                    <a:lnTo>
                      <a:pt x="58" y="418"/>
                    </a:lnTo>
                    <a:lnTo>
                      <a:pt x="58" y="430"/>
                    </a:lnTo>
                    <a:lnTo>
                      <a:pt x="47" y="441"/>
                    </a:lnTo>
                    <a:lnTo>
                      <a:pt x="35" y="488"/>
                    </a:lnTo>
                    <a:lnTo>
                      <a:pt x="35" y="500"/>
                    </a:lnTo>
                    <a:lnTo>
                      <a:pt x="23" y="511"/>
                    </a:lnTo>
                    <a:lnTo>
                      <a:pt x="23" y="523"/>
                    </a:lnTo>
                    <a:lnTo>
                      <a:pt x="12" y="558"/>
                    </a:lnTo>
                    <a:lnTo>
                      <a:pt x="12" y="569"/>
                    </a:lnTo>
                    <a:lnTo>
                      <a:pt x="12" y="581"/>
                    </a:lnTo>
                    <a:lnTo>
                      <a:pt x="12" y="593"/>
                    </a:lnTo>
                    <a:lnTo>
                      <a:pt x="0" y="627"/>
                    </a:lnTo>
                    <a:lnTo>
                      <a:pt x="0" y="639"/>
                    </a:lnTo>
                    <a:lnTo>
                      <a:pt x="0" y="651"/>
                    </a:lnTo>
                    <a:lnTo>
                      <a:pt x="0" y="662"/>
                    </a:lnTo>
                    <a:lnTo>
                      <a:pt x="0" y="686"/>
                    </a:lnTo>
                    <a:lnTo>
                      <a:pt x="0" y="697"/>
                    </a:lnTo>
                    <a:lnTo>
                      <a:pt x="0" y="709"/>
                    </a:lnTo>
                    <a:lnTo>
                      <a:pt x="0" y="720"/>
                    </a:lnTo>
                    <a:lnTo>
                      <a:pt x="0" y="732"/>
                    </a:lnTo>
                    <a:lnTo>
                      <a:pt x="0" y="744"/>
                    </a:lnTo>
                    <a:lnTo>
                      <a:pt x="12" y="813"/>
                    </a:lnTo>
                    <a:lnTo>
                      <a:pt x="12" y="825"/>
                    </a:lnTo>
                    <a:lnTo>
                      <a:pt x="12" y="837"/>
                    </a:lnTo>
                    <a:lnTo>
                      <a:pt x="23" y="860"/>
                    </a:lnTo>
                    <a:lnTo>
                      <a:pt x="23" y="883"/>
                    </a:lnTo>
                    <a:lnTo>
                      <a:pt x="23" y="895"/>
                    </a:lnTo>
                    <a:lnTo>
                      <a:pt x="35" y="906"/>
                    </a:lnTo>
                    <a:lnTo>
                      <a:pt x="35" y="930"/>
                    </a:lnTo>
                    <a:lnTo>
                      <a:pt x="47" y="941"/>
                    </a:lnTo>
                    <a:lnTo>
                      <a:pt x="58" y="976"/>
                    </a:lnTo>
                    <a:lnTo>
                      <a:pt x="58" y="988"/>
                    </a:lnTo>
                    <a:lnTo>
                      <a:pt x="70" y="999"/>
                    </a:lnTo>
                    <a:lnTo>
                      <a:pt x="70" y="1011"/>
                    </a:lnTo>
                    <a:lnTo>
                      <a:pt x="81" y="1023"/>
                    </a:lnTo>
                    <a:lnTo>
                      <a:pt x="81" y="1046"/>
                    </a:lnTo>
                    <a:lnTo>
                      <a:pt x="105" y="1092"/>
                    </a:lnTo>
                    <a:lnTo>
                      <a:pt x="128" y="1116"/>
                    </a:lnTo>
                    <a:lnTo>
                      <a:pt x="128" y="1127"/>
                    </a:lnTo>
                    <a:lnTo>
                      <a:pt x="140" y="1127"/>
                    </a:lnTo>
                    <a:lnTo>
                      <a:pt x="151" y="1116"/>
                    </a:lnTo>
                    <a:lnTo>
                      <a:pt x="151" y="1104"/>
                    </a:lnTo>
                    <a:lnTo>
                      <a:pt x="140" y="1081"/>
                    </a:lnTo>
                    <a:lnTo>
                      <a:pt x="140" y="1069"/>
                    </a:lnTo>
                    <a:lnTo>
                      <a:pt x="140" y="1057"/>
                    </a:lnTo>
                    <a:lnTo>
                      <a:pt x="140" y="1046"/>
                    </a:lnTo>
                    <a:lnTo>
                      <a:pt x="140" y="1034"/>
                    </a:lnTo>
                    <a:lnTo>
                      <a:pt x="151" y="1011"/>
                    </a:lnTo>
                    <a:lnTo>
                      <a:pt x="163" y="976"/>
                    </a:lnTo>
                    <a:lnTo>
                      <a:pt x="163" y="964"/>
                    </a:lnTo>
                    <a:lnTo>
                      <a:pt x="174" y="953"/>
                    </a:lnTo>
                    <a:lnTo>
                      <a:pt x="174" y="941"/>
                    </a:lnTo>
                    <a:lnTo>
                      <a:pt x="186" y="918"/>
                    </a:lnTo>
                    <a:lnTo>
                      <a:pt x="198" y="883"/>
                    </a:lnTo>
                    <a:lnTo>
                      <a:pt x="198" y="860"/>
                    </a:lnTo>
                    <a:lnTo>
                      <a:pt x="209" y="848"/>
                    </a:lnTo>
                    <a:lnTo>
                      <a:pt x="233" y="825"/>
                    </a:lnTo>
                    <a:lnTo>
                      <a:pt x="244" y="813"/>
                    </a:lnTo>
                    <a:lnTo>
                      <a:pt x="256" y="813"/>
                    </a:lnTo>
                    <a:lnTo>
                      <a:pt x="267" y="813"/>
                    </a:lnTo>
                    <a:lnTo>
                      <a:pt x="279" y="813"/>
                    </a:lnTo>
                    <a:lnTo>
                      <a:pt x="302" y="802"/>
                    </a:lnTo>
                    <a:lnTo>
                      <a:pt x="314" y="790"/>
                    </a:lnTo>
                    <a:lnTo>
                      <a:pt x="326" y="790"/>
                    </a:lnTo>
                    <a:lnTo>
                      <a:pt x="337" y="779"/>
                    </a:lnTo>
                    <a:lnTo>
                      <a:pt x="349" y="767"/>
                    </a:lnTo>
                    <a:lnTo>
                      <a:pt x="360" y="767"/>
                    </a:lnTo>
                    <a:lnTo>
                      <a:pt x="372" y="755"/>
                    </a:lnTo>
                    <a:lnTo>
                      <a:pt x="384" y="744"/>
                    </a:lnTo>
                    <a:lnTo>
                      <a:pt x="395" y="732"/>
                    </a:lnTo>
                    <a:lnTo>
                      <a:pt x="407" y="732"/>
                    </a:lnTo>
                    <a:lnTo>
                      <a:pt x="419" y="720"/>
                    </a:lnTo>
                    <a:lnTo>
                      <a:pt x="430" y="697"/>
                    </a:lnTo>
                    <a:lnTo>
                      <a:pt x="442" y="686"/>
                    </a:lnTo>
                    <a:lnTo>
                      <a:pt x="453" y="662"/>
                    </a:lnTo>
                    <a:lnTo>
                      <a:pt x="453" y="651"/>
                    </a:lnTo>
                    <a:lnTo>
                      <a:pt x="465" y="616"/>
                    </a:lnTo>
                    <a:lnTo>
                      <a:pt x="465" y="604"/>
                    </a:lnTo>
                    <a:lnTo>
                      <a:pt x="477" y="581"/>
                    </a:lnTo>
                    <a:lnTo>
                      <a:pt x="477" y="558"/>
                    </a:lnTo>
                    <a:lnTo>
                      <a:pt x="477" y="546"/>
                    </a:lnTo>
                    <a:lnTo>
                      <a:pt x="477" y="534"/>
                    </a:lnTo>
                    <a:lnTo>
                      <a:pt x="477" y="523"/>
                    </a:lnTo>
                    <a:lnTo>
                      <a:pt x="477" y="500"/>
                    </a:lnTo>
                    <a:lnTo>
                      <a:pt x="477" y="488"/>
                    </a:lnTo>
                    <a:lnTo>
                      <a:pt x="477" y="476"/>
                    </a:lnTo>
                    <a:lnTo>
                      <a:pt x="477" y="453"/>
                    </a:lnTo>
                    <a:lnTo>
                      <a:pt x="477" y="441"/>
                    </a:lnTo>
                    <a:lnTo>
                      <a:pt x="477" y="430"/>
                    </a:lnTo>
                    <a:lnTo>
                      <a:pt x="477" y="418"/>
                    </a:lnTo>
                    <a:lnTo>
                      <a:pt x="477" y="407"/>
                    </a:lnTo>
                    <a:lnTo>
                      <a:pt x="465" y="395"/>
                    </a:lnTo>
                    <a:lnTo>
                      <a:pt x="465" y="372"/>
                    </a:lnTo>
                    <a:lnTo>
                      <a:pt x="465" y="360"/>
                    </a:lnTo>
                    <a:lnTo>
                      <a:pt x="465" y="348"/>
                    </a:lnTo>
                    <a:lnTo>
                      <a:pt x="465" y="337"/>
                    </a:lnTo>
                    <a:lnTo>
                      <a:pt x="465" y="325"/>
                    </a:lnTo>
                    <a:lnTo>
                      <a:pt x="465" y="314"/>
                    </a:lnTo>
                    <a:lnTo>
                      <a:pt x="465" y="290"/>
                    </a:lnTo>
                    <a:lnTo>
                      <a:pt x="465" y="279"/>
                    </a:lnTo>
                    <a:lnTo>
                      <a:pt x="477" y="267"/>
                    </a:lnTo>
                    <a:lnTo>
                      <a:pt x="488" y="232"/>
                    </a:lnTo>
                    <a:lnTo>
                      <a:pt x="488" y="221"/>
                    </a:lnTo>
                    <a:lnTo>
                      <a:pt x="488" y="209"/>
                    </a:lnTo>
                    <a:lnTo>
                      <a:pt x="500" y="186"/>
                    </a:lnTo>
                    <a:lnTo>
                      <a:pt x="500" y="174"/>
                    </a:lnTo>
                    <a:lnTo>
                      <a:pt x="512" y="162"/>
                    </a:lnTo>
                    <a:lnTo>
                      <a:pt x="523" y="151"/>
                    </a:lnTo>
                    <a:lnTo>
                      <a:pt x="535" y="139"/>
                    </a:lnTo>
                    <a:lnTo>
                      <a:pt x="535" y="116"/>
                    </a:lnTo>
                    <a:lnTo>
                      <a:pt x="546" y="104"/>
                    </a:lnTo>
                    <a:lnTo>
                      <a:pt x="558" y="104"/>
                    </a:lnTo>
                    <a:lnTo>
                      <a:pt x="570" y="93"/>
                    </a:lnTo>
                    <a:lnTo>
                      <a:pt x="581" y="81"/>
                    </a:lnTo>
                    <a:lnTo>
                      <a:pt x="593" y="81"/>
                    </a:lnTo>
                    <a:lnTo>
                      <a:pt x="616" y="58"/>
                    </a:lnTo>
                    <a:lnTo>
                      <a:pt x="628" y="58"/>
                    </a:lnTo>
                    <a:lnTo>
                      <a:pt x="639" y="46"/>
                    </a:lnTo>
                    <a:lnTo>
                      <a:pt x="651" y="46"/>
                    </a:lnTo>
                    <a:lnTo>
                      <a:pt x="663" y="35"/>
                    </a:lnTo>
                    <a:lnTo>
                      <a:pt x="674" y="35"/>
                    </a:lnTo>
                    <a:lnTo>
                      <a:pt x="686" y="35"/>
                    </a:lnTo>
                    <a:lnTo>
                      <a:pt x="698" y="35"/>
                    </a:lnTo>
                    <a:lnTo>
                      <a:pt x="709" y="35"/>
                    </a:lnTo>
                    <a:lnTo>
                      <a:pt x="721" y="35"/>
                    </a:lnTo>
                    <a:lnTo>
                      <a:pt x="732" y="35"/>
                    </a:lnTo>
                    <a:lnTo>
                      <a:pt x="744" y="35"/>
                    </a:lnTo>
                    <a:lnTo>
                      <a:pt x="756" y="23"/>
                    </a:lnTo>
                    <a:lnTo>
                      <a:pt x="756" y="11"/>
                    </a:lnTo>
                    <a:lnTo>
                      <a:pt x="756" y="0"/>
                    </a:lnTo>
                    <a:lnTo>
                      <a:pt x="744" y="0"/>
                    </a:lnTo>
                    <a:lnTo>
                      <a:pt x="732" y="0"/>
                    </a:lnTo>
                    <a:close/>
                  </a:path>
                </a:pathLst>
              </a:custGeom>
              <a:solidFill>
                <a:srgbClr val="FAF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Freeform 24"/>
              <p:cNvSpPr>
                <a:spLocks/>
              </p:cNvSpPr>
              <p:nvPr/>
            </p:nvSpPr>
            <p:spPr bwMode="auto">
              <a:xfrm>
                <a:off x="1167" y="1038"/>
                <a:ext cx="756" cy="1127"/>
              </a:xfrm>
              <a:custGeom>
                <a:avLst/>
                <a:gdLst/>
                <a:ahLst/>
                <a:cxnLst>
                  <a:cxn ang="0">
                    <a:pos x="709" y="0"/>
                  </a:cxn>
                  <a:cxn ang="0">
                    <a:pos x="651" y="0"/>
                  </a:cxn>
                  <a:cxn ang="0">
                    <a:pos x="628" y="0"/>
                  </a:cxn>
                  <a:cxn ang="0">
                    <a:pos x="593" y="0"/>
                  </a:cxn>
                  <a:cxn ang="0">
                    <a:pos x="546" y="0"/>
                  </a:cxn>
                  <a:cxn ang="0">
                    <a:pos x="488" y="23"/>
                  </a:cxn>
                  <a:cxn ang="0">
                    <a:pos x="442" y="35"/>
                  </a:cxn>
                  <a:cxn ang="0">
                    <a:pos x="407" y="46"/>
                  </a:cxn>
                  <a:cxn ang="0">
                    <a:pos x="372" y="69"/>
                  </a:cxn>
                  <a:cxn ang="0">
                    <a:pos x="349" y="93"/>
                  </a:cxn>
                  <a:cxn ang="0">
                    <a:pos x="314" y="116"/>
                  </a:cxn>
                  <a:cxn ang="0">
                    <a:pos x="291" y="139"/>
                  </a:cxn>
                  <a:cxn ang="0">
                    <a:pos x="256" y="162"/>
                  </a:cxn>
                  <a:cxn ang="0">
                    <a:pos x="221" y="186"/>
                  </a:cxn>
                  <a:cxn ang="0">
                    <a:pos x="186" y="221"/>
                  </a:cxn>
                  <a:cxn ang="0">
                    <a:pos x="151" y="255"/>
                  </a:cxn>
                  <a:cxn ang="0">
                    <a:pos x="128" y="279"/>
                  </a:cxn>
                  <a:cxn ang="0">
                    <a:pos x="93" y="337"/>
                  </a:cxn>
                  <a:cxn ang="0">
                    <a:pos x="70" y="395"/>
                  </a:cxn>
                  <a:cxn ang="0">
                    <a:pos x="58" y="430"/>
                  </a:cxn>
                  <a:cxn ang="0">
                    <a:pos x="35" y="500"/>
                  </a:cxn>
                  <a:cxn ang="0">
                    <a:pos x="12" y="558"/>
                  </a:cxn>
                  <a:cxn ang="0">
                    <a:pos x="12" y="593"/>
                  </a:cxn>
                  <a:cxn ang="0">
                    <a:pos x="0" y="651"/>
                  </a:cxn>
                  <a:cxn ang="0">
                    <a:pos x="0" y="697"/>
                  </a:cxn>
                  <a:cxn ang="0">
                    <a:pos x="0" y="732"/>
                  </a:cxn>
                  <a:cxn ang="0">
                    <a:pos x="12" y="825"/>
                  </a:cxn>
                  <a:cxn ang="0">
                    <a:pos x="23" y="883"/>
                  </a:cxn>
                  <a:cxn ang="0">
                    <a:pos x="35" y="930"/>
                  </a:cxn>
                  <a:cxn ang="0">
                    <a:pos x="58" y="988"/>
                  </a:cxn>
                  <a:cxn ang="0">
                    <a:pos x="81" y="1023"/>
                  </a:cxn>
                  <a:cxn ang="0">
                    <a:pos x="128" y="1116"/>
                  </a:cxn>
                  <a:cxn ang="0">
                    <a:pos x="151" y="1116"/>
                  </a:cxn>
                  <a:cxn ang="0">
                    <a:pos x="140" y="1069"/>
                  </a:cxn>
                  <a:cxn ang="0">
                    <a:pos x="140" y="1034"/>
                  </a:cxn>
                  <a:cxn ang="0">
                    <a:pos x="163" y="964"/>
                  </a:cxn>
                  <a:cxn ang="0">
                    <a:pos x="186" y="918"/>
                  </a:cxn>
                  <a:cxn ang="0">
                    <a:pos x="209" y="848"/>
                  </a:cxn>
                  <a:cxn ang="0">
                    <a:pos x="256" y="813"/>
                  </a:cxn>
                  <a:cxn ang="0">
                    <a:pos x="302" y="802"/>
                  </a:cxn>
                  <a:cxn ang="0">
                    <a:pos x="337" y="779"/>
                  </a:cxn>
                  <a:cxn ang="0">
                    <a:pos x="372" y="755"/>
                  </a:cxn>
                  <a:cxn ang="0">
                    <a:pos x="407" y="732"/>
                  </a:cxn>
                  <a:cxn ang="0">
                    <a:pos x="442" y="686"/>
                  </a:cxn>
                  <a:cxn ang="0">
                    <a:pos x="465" y="616"/>
                  </a:cxn>
                  <a:cxn ang="0">
                    <a:pos x="477" y="558"/>
                  </a:cxn>
                  <a:cxn ang="0">
                    <a:pos x="477" y="523"/>
                  </a:cxn>
                  <a:cxn ang="0">
                    <a:pos x="477" y="476"/>
                  </a:cxn>
                  <a:cxn ang="0">
                    <a:pos x="477" y="430"/>
                  </a:cxn>
                  <a:cxn ang="0">
                    <a:pos x="465" y="395"/>
                  </a:cxn>
                  <a:cxn ang="0">
                    <a:pos x="465" y="348"/>
                  </a:cxn>
                  <a:cxn ang="0">
                    <a:pos x="465" y="314"/>
                  </a:cxn>
                  <a:cxn ang="0">
                    <a:pos x="477" y="267"/>
                  </a:cxn>
                  <a:cxn ang="0">
                    <a:pos x="488" y="209"/>
                  </a:cxn>
                  <a:cxn ang="0">
                    <a:pos x="512" y="162"/>
                  </a:cxn>
                  <a:cxn ang="0">
                    <a:pos x="535" y="116"/>
                  </a:cxn>
                  <a:cxn ang="0">
                    <a:pos x="570" y="93"/>
                  </a:cxn>
                  <a:cxn ang="0">
                    <a:pos x="616" y="58"/>
                  </a:cxn>
                  <a:cxn ang="0">
                    <a:pos x="651" y="46"/>
                  </a:cxn>
                  <a:cxn ang="0">
                    <a:pos x="686" y="35"/>
                  </a:cxn>
                  <a:cxn ang="0">
                    <a:pos x="721" y="35"/>
                  </a:cxn>
                  <a:cxn ang="0">
                    <a:pos x="756" y="23"/>
                  </a:cxn>
                  <a:cxn ang="0">
                    <a:pos x="744" y="0"/>
                  </a:cxn>
                </a:cxnLst>
                <a:rect l="0" t="0" r="r" b="b"/>
                <a:pathLst>
                  <a:path w="756" h="1127">
                    <a:moveTo>
                      <a:pt x="732" y="0"/>
                    </a:moveTo>
                    <a:lnTo>
                      <a:pt x="721" y="0"/>
                    </a:lnTo>
                    <a:lnTo>
                      <a:pt x="709" y="0"/>
                    </a:lnTo>
                    <a:lnTo>
                      <a:pt x="698" y="0"/>
                    </a:lnTo>
                    <a:lnTo>
                      <a:pt x="686" y="0"/>
                    </a:lnTo>
                    <a:lnTo>
                      <a:pt x="651" y="0"/>
                    </a:lnTo>
                    <a:lnTo>
                      <a:pt x="651" y="0"/>
                    </a:lnTo>
                    <a:lnTo>
                      <a:pt x="639" y="0"/>
                    </a:lnTo>
                    <a:lnTo>
                      <a:pt x="628" y="0"/>
                    </a:lnTo>
                    <a:lnTo>
                      <a:pt x="616" y="0"/>
                    </a:lnTo>
                    <a:lnTo>
                      <a:pt x="605" y="0"/>
                    </a:lnTo>
                    <a:lnTo>
                      <a:pt x="593" y="0"/>
                    </a:lnTo>
                    <a:lnTo>
                      <a:pt x="581" y="0"/>
                    </a:lnTo>
                    <a:lnTo>
                      <a:pt x="570" y="0"/>
                    </a:lnTo>
                    <a:lnTo>
                      <a:pt x="546" y="0"/>
                    </a:lnTo>
                    <a:lnTo>
                      <a:pt x="523" y="11"/>
                    </a:lnTo>
                    <a:lnTo>
                      <a:pt x="512" y="11"/>
                    </a:lnTo>
                    <a:lnTo>
                      <a:pt x="488" y="23"/>
                    </a:lnTo>
                    <a:lnTo>
                      <a:pt x="477" y="23"/>
                    </a:lnTo>
                    <a:lnTo>
                      <a:pt x="453" y="23"/>
                    </a:lnTo>
                    <a:lnTo>
                      <a:pt x="442" y="35"/>
                    </a:lnTo>
                    <a:lnTo>
                      <a:pt x="430" y="35"/>
                    </a:lnTo>
                    <a:lnTo>
                      <a:pt x="419" y="35"/>
                    </a:lnTo>
                    <a:lnTo>
                      <a:pt x="407" y="46"/>
                    </a:lnTo>
                    <a:lnTo>
                      <a:pt x="395" y="58"/>
                    </a:lnTo>
                    <a:lnTo>
                      <a:pt x="384" y="58"/>
                    </a:lnTo>
                    <a:lnTo>
                      <a:pt x="372" y="69"/>
                    </a:lnTo>
                    <a:lnTo>
                      <a:pt x="360" y="69"/>
                    </a:lnTo>
                    <a:lnTo>
                      <a:pt x="349" y="81"/>
                    </a:lnTo>
                    <a:lnTo>
                      <a:pt x="349" y="93"/>
                    </a:lnTo>
                    <a:lnTo>
                      <a:pt x="337" y="93"/>
                    </a:lnTo>
                    <a:lnTo>
                      <a:pt x="326" y="104"/>
                    </a:lnTo>
                    <a:lnTo>
                      <a:pt x="314" y="116"/>
                    </a:lnTo>
                    <a:lnTo>
                      <a:pt x="302" y="128"/>
                    </a:lnTo>
                    <a:lnTo>
                      <a:pt x="302" y="139"/>
                    </a:lnTo>
                    <a:lnTo>
                      <a:pt x="291" y="139"/>
                    </a:lnTo>
                    <a:lnTo>
                      <a:pt x="279" y="151"/>
                    </a:lnTo>
                    <a:lnTo>
                      <a:pt x="267" y="162"/>
                    </a:lnTo>
                    <a:lnTo>
                      <a:pt x="256" y="162"/>
                    </a:lnTo>
                    <a:lnTo>
                      <a:pt x="244" y="174"/>
                    </a:lnTo>
                    <a:lnTo>
                      <a:pt x="233" y="186"/>
                    </a:lnTo>
                    <a:lnTo>
                      <a:pt x="221" y="186"/>
                    </a:lnTo>
                    <a:lnTo>
                      <a:pt x="209" y="197"/>
                    </a:lnTo>
                    <a:lnTo>
                      <a:pt x="198" y="209"/>
                    </a:lnTo>
                    <a:lnTo>
                      <a:pt x="186" y="221"/>
                    </a:lnTo>
                    <a:lnTo>
                      <a:pt x="174" y="232"/>
                    </a:lnTo>
                    <a:lnTo>
                      <a:pt x="163" y="244"/>
                    </a:lnTo>
                    <a:lnTo>
                      <a:pt x="151" y="255"/>
                    </a:lnTo>
                    <a:lnTo>
                      <a:pt x="140" y="267"/>
                    </a:lnTo>
                    <a:lnTo>
                      <a:pt x="140" y="279"/>
                    </a:lnTo>
                    <a:lnTo>
                      <a:pt x="128" y="279"/>
                    </a:lnTo>
                    <a:lnTo>
                      <a:pt x="128" y="290"/>
                    </a:lnTo>
                    <a:lnTo>
                      <a:pt x="116" y="314"/>
                    </a:lnTo>
                    <a:lnTo>
                      <a:pt x="93" y="337"/>
                    </a:lnTo>
                    <a:lnTo>
                      <a:pt x="93" y="348"/>
                    </a:lnTo>
                    <a:lnTo>
                      <a:pt x="81" y="372"/>
                    </a:lnTo>
                    <a:lnTo>
                      <a:pt x="70" y="395"/>
                    </a:lnTo>
                    <a:lnTo>
                      <a:pt x="70" y="407"/>
                    </a:lnTo>
                    <a:lnTo>
                      <a:pt x="58" y="418"/>
                    </a:lnTo>
                    <a:lnTo>
                      <a:pt x="58" y="430"/>
                    </a:lnTo>
                    <a:lnTo>
                      <a:pt x="47" y="441"/>
                    </a:lnTo>
                    <a:lnTo>
                      <a:pt x="35" y="488"/>
                    </a:lnTo>
                    <a:lnTo>
                      <a:pt x="35" y="500"/>
                    </a:lnTo>
                    <a:lnTo>
                      <a:pt x="23" y="511"/>
                    </a:lnTo>
                    <a:lnTo>
                      <a:pt x="23" y="523"/>
                    </a:lnTo>
                    <a:lnTo>
                      <a:pt x="12" y="558"/>
                    </a:lnTo>
                    <a:lnTo>
                      <a:pt x="12" y="569"/>
                    </a:lnTo>
                    <a:lnTo>
                      <a:pt x="12" y="581"/>
                    </a:lnTo>
                    <a:lnTo>
                      <a:pt x="12" y="593"/>
                    </a:lnTo>
                    <a:lnTo>
                      <a:pt x="0" y="627"/>
                    </a:lnTo>
                    <a:lnTo>
                      <a:pt x="0" y="639"/>
                    </a:lnTo>
                    <a:lnTo>
                      <a:pt x="0" y="651"/>
                    </a:lnTo>
                    <a:lnTo>
                      <a:pt x="0" y="662"/>
                    </a:lnTo>
                    <a:lnTo>
                      <a:pt x="0" y="686"/>
                    </a:lnTo>
                    <a:lnTo>
                      <a:pt x="0" y="697"/>
                    </a:lnTo>
                    <a:lnTo>
                      <a:pt x="0" y="709"/>
                    </a:lnTo>
                    <a:lnTo>
                      <a:pt x="0" y="720"/>
                    </a:lnTo>
                    <a:lnTo>
                      <a:pt x="0" y="732"/>
                    </a:lnTo>
                    <a:lnTo>
                      <a:pt x="0" y="744"/>
                    </a:lnTo>
                    <a:lnTo>
                      <a:pt x="12" y="813"/>
                    </a:lnTo>
                    <a:lnTo>
                      <a:pt x="12" y="825"/>
                    </a:lnTo>
                    <a:lnTo>
                      <a:pt x="12" y="837"/>
                    </a:lnTo>
                    <a:lnTo>
                      <a:pt x="23" y="860"/>
                    </a:lnTo>
                    <a:lnTo>
                      <a:pt x="23" y="883"/>
                    </a:lnTo>
                    <a:lnTo>
                      <a:pt x="23" y="895"/>
                    </a:lnTo>
                    <a:lnTo>
                      <a:pt x="35" y="906"/>
                    </a:lnTo>
                    <a:lnTo>
                      <a:pt x="35" y="930"/>
                    </a:lnTo>
                    <a:lnTo>
                      <a:pt x="47" y="941"/>
                    </a:lnTo>
                    <a:lnTo>
                      <a:pt x="58" y="976"/>
                    </a:lnTo>
                    <a:lnTo>
                      <a:pt x="58" y="988"/>
                    </a:lnTo>
                    <a:lnTo>
                      <a:pt x="70" y="999"/>
                    </a:lnTo>
                    <a:lnTo>
                      <a:pt x="70" y="1011"/>
                    </a:lnTo>
                    <a:lnTo>
                      <a:pt x="81" y="1023"/>
                    </a:lnTo>
                    <a:lnTo>
                      <a:pt x="81" y="1046"/>
                    </a:lnTo>
                    <a:lnTo>
                      <a:pt x="105" y="1092"/>
                    </a:lnTo>
                    <a:lnTo>
                      <a:pt x="128" y="1116"/>
                    </a:lnTo>
                    <a:lnTo>
                      <a:pt x="128" y="1127"/>
                    </a:lnTo>
                    <a:lnTo>
                      <a:pt x="140" y="1127"/>
                    </a:lnTo>
                    <a:lnTo>
                      <a:pt x="151" y="1116"/>
                    </a:lnTo>
                    <a:lnTo>
                      <a:pt x="151" y="1104"/>
                    </a:lnTo>
                    <a:lnTo>
                      <a:pt x="140" y="1081"/>
                    </a:lnTo>
                    <a:lnTo>
                      <a:pt x="140" y="1069"/>
                    </a:lnTo>
                    <a:lnTo>
                      <a:pt x="140" y="1057"/>
                    </a:lnTo>
                    <a:lnTo>
                      <a:pt x="140" y="1046"/>
                    </a:lnTo>
                    <a:lnTo>
                      <a:pt x="140" y="1034"/>
                    </a:lnTo>
                    <a:lnTo>
                      <a:pt x="151" y="1011"/>
                    </a:lnTo>
                    <a:lnTo>
                      <a:pt x="163" y="976"/>
                    </a:lnTo>
                    <a:lnTo>
                      <a:pt x="163" y="964"/>
                    </a:lnTo>
                    <a:lnTo>
                      <a:pt x="174" y="953"/>
                    </a:lnTo>
                    <a:lnTo>
                      <a:pt x="174" y="941"/>
                    </a:lnTo>
                    <a:lnTo>
                      <a:pt x="186" y="918"/>
                    </a:lnTo>
                    <a:lnTo>
                      <a:pt x="198" y="883"/>
                    </a:lnTo>
                    <a:lnTo>
                      <a:pt x="198" y="860"/>
                    </a:lnTo>
                    <a:lnTo>
                      <a:pt x="209" y="848"/>
                    </a:lnTo>
                    <a:lnTo>
                      <a:pt x="233" y="825"/>
                    </a:lnTo>
                    <a:lnTo>
                      <a:pt x="244" y="813"/>
                    </a:lnTo>
                    <a:lnTo>
                      <a:pt x="256" y="813"/>
                    </a:lnTo>
                    <a:lnTo>
                      <a:pt x="267" y="813"/>
                    </a:lnTo>
                    <a:lnTo>
                      <a:pt x="279" y="813"/>
                    </a:lnTo>
                    <a:lnTo>
                      <a:pt x="302" y="802"/>
                    </a:lnTo>
                    <a:lnTo>
                      <a:pt x="314" y="790"/>
                    </a:lnTo>
                    <a:lnTo>
                      <a:pt x="326" y="790"/>
                    </a:lnTo>
                    <a:lnTo>
                      <a:pt x="337" y="779"/>
                    </a:lnTo>
                    <a:lnTo>
                      <a:pt x="349" y="767"/>
                    </a:lnTo>
                    <a:lnTo>
                      <a:pt x="360" y="767"/>
                    </a:lnTo>
                    <a:lnTo>
                      <a:pt x="372" y="755"/>
                    </a:lnTo>
                    <a:lnTo>
                      <a:pt x="384" y="744"/>
                    </a:lnTo>
                    <a:lnTo>
                      <a:pt x="395" y="732"/>
                    </a:lnTo>
                    <a:lnTo>
                      <a:pt x="407" y="732"/>
                    </a:lnTo>
                    <a:lnTo>
                      <a:pt x="419" y="720"/>
                    </a:lnTo>
                    <a:lnTo>
                      <a:pt x="430" y="697"/>
                    </a:lnTo>
                    <a:lnTo>
                      <a:pt x="442" y="686"/>
                    </a:lnTo>
                    <a:lnTo>
                      <a:pt x="453" y="662"/>
                    </a:lnTo>
                    <a:lnTo>
                      <a:pt x="453" y="651"/>
                    </a:lnTo>
                    <a:lnTo>
                      <a:pt x="465" y="616"/>
                    </a:lnTo>
                    <a:lnTo>
                      <a:pt x="465" y="604"/>
                    </a:lnTo>
                    <a:lnTo>
                      <a:pt x="477" y="581"/>
                    </a:lnTo>
                    <a:lnTo>
                      <a:pt x="477" y="558"/>
                    </a:lnTo>
                    <a:lnTo>
                      <a:pt x="477" y="546"/>
                    </a:lnTo>
                    <a:lnTo>
                      <a:pt x="477" y="534"/>
                    </a:lnTo>
                    <a:lnTo>
                      <a:pt x="477" y="523"/>
                    </a:lnTo>
                    <a:lnTo>
                      <a:pt x="477" y="500"/>
                    </a:lnTo>
                    <a:lnTo>
                      <a:pt x="477" y="488"/>
                    </a:lnTo>
                    <a:lnTo>
                      <a:pt x="477" y="476"/>
                    </a:lnTo>
                    <a:lnTo>
                      <a:pt x="477" y="453"/>
                    </a:lnTo>
                    <a:lnTo>
                      <a:pt x="477" y="441"/>
                    </a:lnTo>
                    <a:lnTo>
                      <a:pt x="477" y="430"/>
                    </a:lnTo>
                    <a:lnTo>
                      <a:pt x="477" y="418"/>
                    </a:lnTo>
                    <a:lnTo>
                      <a:pt x="477" y="407"/>
                    </a:lnTo>
                    <a:lnTo>
                      <a:pt x="465" y="395"/>
                    </a:lnTo>
                    <a:lnTo>
                      <a:pt x="465" y="372"/>
                    </a:lnTo>
                    <a:lnTo>
                      <a:pt x="465" y="360"/>
                    </a:lnTo>
                    <a:lnTo>
                      <a:pt x="465" y="348"/>
                    </a:lnTo>
                    <a:lnTo>
                      <a:pt x="465" y="337"/>
                    </a:lnTo>
                    <a:lnTo>
                      <a:pt x="465" y="325"/>
                    </a:lnTo>
                    <a:lnTo>
                      <a:pt x="465" y="314"/>
                    </a:lnTo>
                    <a:lnTo>
                      <a:pt x="465" y="290"/>
                    </a:lnTo>
                    <a:lnTo>
                      <a:pt x="465" y="279"/>
                    </a:lnTo>
                    <a:lnTo>
                      <a:pt x="477" y="267"/>
                    </a:lnTo>
                    <a:lnTo>
                      <a:pt x="488" y="232"/>
                    </a:lnTo>
                    <a:lnTo>
                      <a:pt x="488" y="221"/>
                    </a:lnTo>
                    <a:lnTo>
                      <a:pt x="488" y="209"/>
                    </a:lnTo>
                    <a:lnTo>
                      <a:pt x="500" y="186"/>
                    </a:lnTo>
                    <a:lnTo>
                      <a:pt x="500" y="174"/>
                    </a:lnTo>
                    <a:lnTo>
                      <a:pt x="512" y="162"/>
                    </a:lnTo>
                    <a:lnTo>
                      <a:pt x="523" y="151"/>
                    </a:lnTo>
                    <a:lnTo>
                      <a:pt x="535" y="139"/>
                    </a:lnTo>
                    <a:lnTo>
                      <a:pt x="535" y="116"/>
                    </a:lnTo>
                    <a:lnTo>
                      <a:pt x="546" y="104"/>
                    </a:lnTo>
                    <a:lnTo>
                      <a:pt x="558" y="104"/>
                    </a:lnTo>
                    <a:lnTo>
                      <a:pt x="570" y="93"/>
                    </a:lnTo>
                    <a:lnTo>
                      <a:pt x="581" y="81"/>
                    </a:lnTo>
                    <a:lnTo>
                      <a:pt x="593" y="81"/>
                    </a:lnTo>
                    <a:lnTo>
                      <a:pt x="616" y="58"/>
                    </a:lnTo>
                    <a:lnTo>
                      <a:pt x="628" y="58"/>
                    </a:lnTo>
                    <a:lnTo>
                      <a:pt x="639" y="46"/>
                    </a:lnTo>
                    <a:lnTo>
                      <a:pt x="651" y="46"/>
                    </a:lnTo>
                    <a:lnTo>
                      <a:pt x="663" y="35"/>
                    </a:lnTo>
                    <a:lnTo>
                      <a:pt x="674" y="35"/>
                    </a:lnTo>
                    <a:lnTo>
                      <a:pt x="686" y="35"/>
                    </a:lnTo>
                    <a:lnTo>
                      <a:pt x="698" y="35"/>
                    </a:lnTo>
                    <a:lnTo>
                      <a:pt x="709" y="35"/>
                    </a:lnTo>
                    <a:lnTo>
                      <a:pt x="721" y="35"/>
                    </a:lnTo>
                    <a:lnTo>
                      <a:pt x="732" y="35"/>
                    </a:lnTo>
                    <a:lnTo>
                      <a:pt x="744" y="35"/>
                    </a:lnTo>
                    <a:lnTo>
                      <a:pt x="756" y="23"/>
                    </a:lnTo>
                    <a:lnTo>
                      <a:pt x="756" y="11"/>
                    </a:lnTo>
                    <a:lnTo>
                      <a:pt x="756" y="0"/>
                    </a:lnTo>
                    <a:lnTo>
                      <a:pt x="744" y="0"/>
                    </a:lnTo>
                    <a:lnTo>
                      <a:pt x="73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715" y="2992"/>
              <a:ext cx="116" cy="58"/>
              <a:chOff x="1574" y="2386"/>
              <a:chExt cx="116" cy="58"/>
            </a:xfrm>
          </p:grpSpPr>
          <p:sp>
            <p:nvSpPr>
              <p:cNvPr id="17434" name="Freeform 26"/>
              <p:cNvSpPr>
                <a:spLocks/>
              </p:cNvSpPr>
              <p:nvPr/>
            </p:nvSpPr>
            <p:spPr bwMode="auto">
              <a:xfrm>
                <a:off x="1574" y="2386"/>
                <a:ext cx="116" cy="58"/>
              </a:xfrm>
              <a:custGeom>
                <a:avLst/>
                <a:gdLst/>
                <a:ahLst/>
                <a:cxnLst>
                  <a:cxn ang="0">
                    <a:pos x="35" y="12"/>
                  </a:cxn>
                  <a:cxn ang="0">
                    <a:pos x="23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35" y="35"/>
                  </a:cxn>
                  <a:cxn ang="0">
                    <a:pos x="35" y="47"/>
                  </a:cxn>
                  <a:cxn ang="0">
                    <a:pos x="35" y="47"/>
                  </a:cxn>
                  <a:cxn ang="0">
                    <a:pos x="46" y="47"/>
                  </a:cxn>
                  <a:cxn ang="0">
                    <a:pos x="46" y="47"/>
                  </a:cxn>
                  <a:cxn ang="0">
                    <a:pos x="46" y="47"/>
                  </a:cxn>
                  <a:cxn ang="0">
                    <a:pos x="58" y="47"/>
                  </a:cxn>
                  <a:cxn ang="0">
                    <a:pos x="58" y="47"/>
                  </a:cxn>
                  <a:cxn ang="0">
                    <a:pos x="58" y="47"/>
                  </a:cxn>
                  <a:cxn ang="0">
                    <a:pos x="70" y="58"/>
                  </a:cxn>
                  <a:cxn ang="0">
                    <a:pos x="70" y="58"/>
                  </a:cxn>
                  <a:cxn ang="0">
                    <a:pos x="81" y="58"/>
                  </a:cxn>
                  <a:cxn ang="0">
                    <a:pos x="81" y="58"/>
                  </a:cxn>
                  <a:cxn ang="0">
                    <a:pos x="81" y="58"/>
                  </a:cxn>
                  <a:cxn ang="0">
                    <a:pos x="93" y="58"/>
                  </a:cxn>
                  <a:cxn ang="0">
                    <a:pos x="93" y="58"/>
                  </a:cxn>
                  <a:cxn ang="0">
                    <a:pos x="105" y="58"/>
                  </a:cxn>
                  <a:cxn ang="0">
                    <a:pos x="105" y="58"/>
                  </a:cxn>
                  <a:cxn ang="0">
                    <a:pos x="105" y="58"/>
                  </a:cxn>
                  <a:cxn ang="0">
                    <a:pos x="116" y="58"/>
                  </a:cxn>
                  <a:cxn ang="0">
                    <a:pos x="116" y="58"/>
                  </a:cxn>
                  <a:cxn ang="0">
                    <a:pos x="116" y="47"/>
                  </a:cxn>
                  <a:cxn ang="0">
                    <a:pos x="116" y="47"/>
                  </a:cxn>
                  <a:cxn ang="0">
                    <a:pos x="105" y="47"/>
                  </a:cxn>
                  <a:cxn ang="0">
                    <a:pos x="105" y="35"/>
                  </a:cxn>
                  <a:cxn ang="0">
                    <a:pos x="105" y="35"/>
                  </a:cxn>
                  <a:cxn ang="0">
                    <a:pos x="93" y="35"/>
                  </a:cxn>
                  <a:cxn ang="0">
                    <a:pos x="93" y="35"/>
                  </a:cxn>
                  <a:cxn ang="0">
                    <a:pos x="93" y="35"/>
                  </a:cxn>
                  <a:cxn ang="0">
                    <a:pos x="81" y="35"/>
                  </a:cxn>
                  <a:cxn ang="0">
                    <a:pos x="81" y="35"/>
                  </a:cxn>
                  <a:cxn ang="0">
                    <a:pos x="81" y="35"/>
                  </a:cxn>
                  <a:cxn ang="0">
                    <a:pos x="70" y="35"/>
                  </a:cxn>
                  <a:cxn ang="0">
                    <a:pos x="70" y="35"/>
                  </a:cxn>
                  <a:cxn ang="0">
                    <a:pos x="70" y="23"/>
                  </a:cxn>
                  <a:cxn ang="0">
                    <a:pos x="58" y="23"/>
                  </a:cxn>
                  <a:cxn ang="0">
                    <a:pos x="58" y="23"/>
                  </a:cxn>
                  <a:cxn ang="0">
                    <a:pos x="58" y="23"/>
                  </a:cxn>
                  <a:cxn ang="0">
                    <a:pos x="46" y="23"/>
                  </a:cxn>
                  <a:cxn ang="0">
                    <a:pos x="46" y="23"/>
                  </a:cxn>
                  <a:cxn ang="0">
                    <a:pos x="46" y="23"/>
                  </a:cxn>
                  <a:cxn ang="0">
                    <a:pos x="35" y="23"/>
                  </a:cxn>
                  <a:cxn ang="0">
                    <a:pos x="35" y="23"/>
                  </a:cxn>
                  <a:cxn ang="0">
                    <a:pos x="35" y="12"/>
                  </a:cxn>
                </a:cxnLst>
                <a:rect l="0" t="0" r="r" b="b"/>
                <a:pathLst>
                  <a:path w="116" h="58">
                    <a:moveTo>
                      <a:pt x="35" y="12"/>
                    </a:moveTo>
                    <a:lnTo>
                      <a:pt x="23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35" y="35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93" y="58"/>
                    </a:lnTo>
                    <a:lnTo>
                      <a:pt x="93" y="58"/>
                    </a:lnTo>
                    <a:lnTo>
                      <a:pt x="105" y="58"/>
                    </a:lnTo>
                    <a:lnTo>
                      <a:pt x="105" y="58"/>
                    </a:lnTo>
                    <a:lnTo>
                      <a:pt x="105" y="58"/>
                    </a:lnTo>
                    <a:lnTo>
                      <a:pt x="116" y="58"/>
                    </a:lnTo>
                    <a:lnTo>
                      <a:pt x="116" y="58"/>
                    </a:lnTo>
                    <a:lnTo>
                      <a:pt x="116" y="47"/>
                    </a:lnTo>
                    <a:lnTo>
                      <a:pt x="116" y="47"/>
                    </a:lnTo>
                    <a:lnTo>
                      <a:pt x="105" y="47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93" y="35"/>
                    </a:lnTo>
                    <a:lnTo>
                      <a:pt x="93" y="35"/>
                    </a:lnTo>
                    <a:lnTo>
                      <a:pt x="93" y="35"/>
                    </a:lnTo>
                    <a:lnTo>
                      <a:pt x="81" y="35"/>
                    </a:lnTo>
                    <a:lnTo>
                      <a:pt x="81" y="35"/>
                    </a:lnTo>
                    <a:lnTo>
                      <a:pt x="81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70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12"/>
                    </a:lnTo>
                    <a:close/>
                  </a:path>
                </a:pathLst>
              </a:custGeom>
              <a:solidFill>
                <a:srgbClr val="FAF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Freeform 27"/>
              <p:cNvSpPr>
                <a:spLocks/>
              </p:cNvSpPr>
              <p:nvPr/>
            </p:nvSpPr>
            <p:spPr bwMode="auto">
              <a:xfrm>
                <a:off x="1574" y="2386"/>
                <a:ext cx="116" cy="58"/>
              </a:xfrm>
              <a:custGeom>
                <a:avLst/>
                <a:gdLst/>
                <a:ahLst/>
                <a:cxnLst>
                  <a:cxn ang="0">
                    <a:pos x="35" y="12"/>
                  </a:cxn>
                  <a:cxn ang="0">
                    <a:pos x="23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35" y="35"/>
                  </a:cxn>
                  <a:cxn ang="0">
                    <a:pos x="35" y="47"/>
                  </a:cxn>
                  <a:cxn ang="0">
                    <a:pos x="35" y="47"/>
                  </a:cxn>
                  <a:cxn ang="0">
                    <a:pos x="46" y="47"/>
                  </a:cxn>
                  <a:cxn ang="0">
                    <a:pos x="46" y="47"/>
                  </a:cxn>
                  <a:cxn ang="0">
                    <a:pos x="46" y="47"/>
                  </a:cxn>
                  <a:cxn ang="0">
                    <a:pos x="58" y="47"/>
                  </a:cxn>
                  <a:cxn ang="0">
                    <a:pos x="58" y="47"/>
                  </a:cxn>
                  <a:cxn ang="0">
                    <a:pos x="58" y="47"/>
                  </a:cxn>
                  <a:cxn ang="0">
                    <a:pos x="70" y="58"/>
                  </a:cxn>
                  <a:cxn ang="0">
                    <a:pos x="70" y="58"/>
                  </a:cxn>
                  <a:cxn ang="0">
                    <a:pos x="81" y="58"/>
                  </a:cxn>
                  <a:cxn ang="0">
                    <a:pos x="81" y="58"/>
                  </a:cxn>
                  <a:cxn ang="0">
                    <a:pos x="81" y="58"/>
                  </a:cxn>
                  <a:cxn ang="0">
                    <a:pos x="93" y="58"/>
                  </a:cxn>
                  <a:cxn ang="0">
                    <a:pos x="93" y="58"/>
                  </a:cxn>
                  <a:cxn ang="0">
                    <a:pos x="105" y="58"/>
                  </a:cxn>
                  <a:cxn ang="0">
                    <a:pos x="105" y="58"/>
                  </a:cxn>
                  <a:cxn ang="0">
                    <a:pos x="105" y="58"/>
                  </a:cxn>
                  <a:cxn ang="0">
                    <a:pos x="116" y="58"/>
                  </a:cxn>
                  <a:cxn ang="0">
                    <a:pos x="116" y="58"/>
                  </a:cxn>
                  <a:cxn ang="0">
                    <a:pos x="116" y="47"/>
                  </a:cxn>
                  <a:cxn ang="0">
                    <a:pos x="116" y="47"/>
                  </a:cxn>
                  <a:cxn ang="0">
                    <a:pos x="105" y="47"/>
                  </a:cxn>
                  <a:cxn ang="0">
                    <a:pos x="105" y="35"/>
                  </a:cxn>
                  <a:cxn ang="0">
                    <a:pos x="105" y="35"/>
                  </a:cxn>
                  <a:cxn ang="0">
                    <a:pos x="93" y="35"/>
                  </a:cxn>
                  <a:cxn ang="0">
                    <a:pos x="93" y="35"/>
                  </a:cxn>
                  <a:cxn ang="0">
                    <a:pos x="93" y="35"/>
                  </a:cxn>
                  <a:cxn ang="0">
                    <a:pos x="81" y="35"/>
                  </a:cxn>
                  <a:cxn ang="0">
                    <a:pos x="81" y="35"/>
                  </a:cxn>
                  <a:cxn ang="0">
                    <a:pos x="81" y="35"/>
                  </a:cxn>
                  <a:cxn ang="0">
                    <a:pos x="70" y="35"/>
                  </a:cxn>
                  <a:cxn ang="0">
                    <a:pos x="70" y="35"/>
                  </a:cxn>
                  <a:cxn ang="0">
                    <a:pos x="70" y="23"/>
                  </a:cxn>
                  <a:cxn ang="0">
                    <a:pos x="58" y="23"/>
                  </a:cxn>
                  <a:cxn ang="0">
                    <a:pos x="58" y="23"/>
                  </a:cxn>
                  <a:cxn ang="0">
                    <a:pos x="58" y="23"/>
                  </a:cxn>
                  <a:cxn ang="0">
                    <a:pos x="46" y="23"/>
                  </a:cxn>
                  <a:cxn ang="0">
                    <a:pos x="46" y="23"/>
                  </a:cxn>
                  <a:cxn ang="0">
                    <a:pos x="46" y="23"/>
                  </a:cxn>
                  <a:cxn ang="0">
                    <a:pos x="35" y="23"/>
                  </a:cxn>
                  <a:cxn ang="0">
                    <a:pos x="35" y="23"/>
                  </a:cxn>
                  <a:cxn ang="0">
                    <a:pos x="35" y="12"/>
                  </a:cxn>
                </a:cxnLst>
                <a:rect l="0" t="0" r="r" b="b"/>
                <a:pathLst>
                  <a:path w="116" h="58">
                    <a:moveTo>
                      <a:pt x="35" y="12"/>
                    </a:moveTo>
                    <a:lnTo>
                      <a:pt x="23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35" y="35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93" y="58"/>
                    </a:lnTo>
                    <a:lnTo>
                      <a:pt x="93" y="58"/>
                    </a:lnTo>
                    <a:lnTo>
                      <a:pt x="105" y="58"/>
                    </a:lnTo>
                    <a:lnTo>
                      <a:pt x="105" y="58"/>
                    </a:lnTo>
                    <a:lnTo>
                      <a:pt x="105" y="58"/>
                    </a:lnTo>
                    <a:lnTo>
                      <a:pt x="116" y="58"/>
                    </a:lnTo>
                    <a:lnTo>
                      <a:pt x="116" y="58"/>
                    </a:lnTo>
                    <a:lnTo>
                      <a:pt x="116" y="47"/>
                    </a:lnTo>
                    <a:lnTo>
                      <a:pt x="116" y="47"/>
                    </a:lnTo>
                    <a:lnTo>
                      <a:pt x="105" y="47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93" y="35"/>
                    </a:lnTo>
                    <a:lnTo>
                      <a:pt x="93" y="35"/>
                    </a:lnTo>
                    <a:lnTo>
                      <a:pt x="93" y="35"/>
                    </a:lnTo>
                    <a:lnTo>
                      <a:pt x="81" y="35"/>
                    </a:lnTo>
                    <a:lnTo>
                      <a:pt x="81" y="35"/>
                    </a:lnTo>
                    <a:lnTo>
                      <a:pt x="81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70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1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1854" y="3039"/>
              <a:ext cx="128" cy="34"/>
              <a:chOff x="1713" y="2433"/>
              <a:chExt cx="128" cy="34"/>
            </a:xfrm>
          </p:grpSpPr>
          <p:sp>
            <p:nvSpPr>
              <p:cNvPr id="17437" name="Freeform 29"/>
              <p:cNvSpPr>
                <a:spLocks/>
              </p:cNvSpPr>
              <p:nvPr/>
            </p:nvSpPr>
            <p:spPr bwMode="auto">
              <a:xfrm>
                <a:off x="1713" y="2433"/>
                <a:ext cx="128" cy="3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24" y="34"/>
                  </a:cxn>
                  <a:cxn ang="0">
                    <a:pos x="35" y="34"/>
                  </a:cxn>
                  <a:cxn ang="0">
                    <a:pos x="47" y="34"/>
                  </a:cxn>
                  <a:cxn ang="0">
                    <a:pos x="47" y="34"/>
                  </a:cxn>
                  <a:cxn ang="0">
                    <a:pos x="59" y="34"/>
                  </a:cxn>
                  <a:cxn ang="0">
                    <a:pos x="70" y="34"/>
                  </a:cxn>
                  <a:cxn ang="0">
                    <a:pos x="70" y="34"/>
                  </a:cxn>
                  <a:cxn ang="0">
                    <a:pos x="82" y="34"/>
                  </a:cxn>
                  <a:cxn ang="0">
                    <a:pos x="93" y="34"/>
                  </a:cxn>
                  <a:cxn ang="0">
                    <a:pos x="93" y="34"/>
                  </a:cxn>
                  <a:cxn ang="0">
                    <a:pos x="105" y="34"/>
                  </a:cxn>
                  <a:cxn ang="0">
                    <a:pos x="117" y="34"/>
                  </a:cxn>
                  <a:cxn ang="0">
                    <a:pos x="128" y="34"/>
                  </a:cxn>
                  <a:cxn ang="0">
                    <a:pos x="128" y="34"/>
                  </a:cxn>
                  <a:cxn ang="0">
                    <a:pos x="128" y="23"/>
                  </a:cxn>
                  <a:cxn ang="0">
                    <a:pos x="128" y="23"/>
                  </a:cxn>
                  <a:cxn ang="0">
                    <a:pos x="117" y="11"/>
                  </a:cxn>
                  <a:cxn ang="0">
                    <a:pos x="105" y="11"/>
                  </a:cxn>
                  <a:cxn ang="0">
                    <a:pos x="105" y="11"/>
                  </a:cxn>
                  <a:cxn ang="0">
                    <a:pos x="93" y="11"/>
                  </a:cxn>
                  <a:cxn ang="0">
                    <a:pos x="82" y="11"/>
                  </a:cxn>
                  <a:cxn ang="0">
                    <a:pos x="82" y="11"/>
                  </a:cxn>
                  <a:cxn ang="0">
                    <a:pos x="70" y="11"/>
                  </a:cxn>
                  <a:cxn ang="0">
                    <a:pos x="59" y="11"/>
                  </a:cxn>
                  <a:cxn ang="0">
                    <a:pos x="47" y="11"/>
                  </a:cxn>
                  <a:cxn ang="0">
                    <a:pos x="47" y="11"/>
                  </a:cxn>
                  <a:cxn ang="0">
                    <a:pos x="35" y="11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12" y="0"/>
                  </a:cxn>
                </a:cxnLst>
                <a:rect l="0" t="0" r="r" b="b"/>
                <a:pathLst>
                  <a:path w="128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82" y="34"/>
                    </a:lnTo>
                    <a:lnTo>
                      <a:pt x="82" y="34"/>
                    </a:lnTo>
                    <a:lnTo>
                      <a:pt x="82" y="34"/>
                    </a:lnTo>
                    <a:lnTo>
                      <a:pt x="93" y="34"/>
                    </a:lnTo>
                    <a:lnTo>
                      <a:pt x="93" y="34"/>
                    </a:lnTo>
                    <a:lnTo>
                      <a:pt x="93" y="34"/>
                    </a:lnTo>
                    <a:lnTo>
                      <a:pt x="105" y="34"/>
                    </a:lnTo>
                    <a:lnTo>
                      <a:pt x="105" y="34"/>
                    </a:lnTo>
                    <a:lnTo>
                      <a:pt x="117" y="34"/>
                    </a:lnTo>
                    <a:lnTo>
                      <a:pt x="117" y="34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8" y="23"/>
                    </a:lnTo>
                    <a:lnTo>
                      <a:pt x="128" y="23"/>
                    </a:lnTo>
                    <a:lnTo>
                      <a:pt x="128" y="23"/>
                    </a:lnTo>
                    <a:lnTo>
                      <a:pt x="128" y="23"/>
                    </a:lnTo>
                    <a:lnTo>
                      <a:pt x="128" y="11"/>
                    </a:lnTo>
                    <a:lnTo>
                      <a:pt x="117" y="11"/>
                    </a:lnTo>
                    <a:lnTo>
                      <a:pt x="117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AF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30"/>
              <p:cNvSpPr>
                <a:spLocks/>
              </p:cNvSpPr>
              <p:nvPr/>
            </p:nvSpPr>
            <p:spPr bwMode="auto">
              <a:xfrm>
                <a:off x="1713" y="2433"/>
                <a:ext cx="128" cy="3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24" y="34"/>
                  </a:cxn>
                  <a:cxn ang="0">
                    <a:pos x="35" y="34"/>
                  </a:cxn>
                  <a:cxn ang="0">
                    <a:pos x="47" y="34"/>
                  </a:cxn>
                  <a:cxn ang="0">
                    <a:pos x="47" y="34"/>
                  </a:cxn>
                  <a:cxn ang="0">
                    <a:pos x="59" y="34"/>
                  </a:cxn>
                  <a:cxn ang="0">
                    <a:pos x="70" y="34"/>
                  </a:cxn>
                  <a:cxn ang="0">
                    <a:pos x="70" y="34"/>
                  </a:cxn>
                  <a:cxn ang="0">
                    <a:pos x="82" y="34"/>
                  </a:cxn>
                  <a:cxn ang="0">
                    <a:pos x="93" y="34"/>
                  </a:cxn>
                  <a:cxn ang="0">
                    <a:pos x="93" y="34"/>
                  </a:cxn>
                  <a:cxn ang="0">
                    <a:pos x="105" y="34"/>
                  </a:cxn>
                  <a:cxn ang="0">
                    <a:pos x="117" y="34"/>
                  </a:cxn>
                  <a:cxn ang="0">
                    <a:pos x="128" y="34"/>
                  </a:cxn>
                  <a:cxn ang="0">
                    <a:pos x="128" y="34"/>
                  </a:cxn>
                  <a:cxn ang="0">
                    <a:pos x="128" y="23"/>
                  </a:cxn>
                  <a:cxn ang="0">
                    <a:pos x="128" y="23"/>
                  </a:cxn>
                  <a:cxn ang="0">
                    <a:pos x="117" y="11"/>
                  </a:cxn>
                  <a:cxn ang="0">
                    <a:pos x="105" y="11"/>
                  </a:cxn>
                  <a:cxn ang="0">
                    <a:pos x="105" y="11"/>
                  </a:cxn>
                  <a:cxn ang="0">
                    <a:pos x="93" y="11"/>
                  </a:cxn>
                  <a:cxn ang="0">
                    <a:pos x="82" y="11"/>
                  </a:cxn>
                  <a:cxn ang="0">
                    <a:pos x="82" y="11"/>
                  </a:cxn>
                  <a:cxn ang="0">
                    <a:pos x="70" y="11"/>
                  </a:cxn>
                  <a:cxn ang="0">
                    <a:pos x="59" y="11"/>
                  </a:cxn>
                  <a:cxn ang="0">
                    <a:pos x="47" y="11"/>
                  </a:cxn>
                  <a:cxn ang="0">
                    <a:pos x="47" y="11"/>
                  </a:cxn>
                  <a:cxn ang="0">
                    <a:pos x="35" y="11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12" y="0"/>
                  </a:cxn>
                </a:cxnLst>
                <a:rect l="0" t="0" r="r" b="b"/>
                <a:pathLst>
                  <a:path w="128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82" y="34"/>
                    </a:lnTo>
                    <a:lnTo>
                      <a:pt x="82" y="34"/>
                    </a:lnTo>
                    <a:lnTo>
                      <a:pt x="82" y="34"/>
                    </a:lnTo>
                    <a:lnTo>
                      <a:pt x="93" y="34"/>
                    </a:lnTo>
                    <a:lnTo>
                      <a:pt x="93" y="34"/>
                    </a:lnTo>
                    <a:lnTo>
                      <a:pt x="93" y="34"/>
                    </a:lnTo>
                    <a:lnTo>
                      <a:pt x="105" y="34"/>
                    </a:lnTo>
                    <a:lnTo>
                      <a:pt x="105" y="34"/>
                    </a:lnTo>
                    <a:lnTo>
                      <a:pt x="117" y="34"/>
                    </a:lnTo>
                    <a:lnTo>
                      <a:pt x="117" y="34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8" y="23"/>
                    </a:lnTo>
                    <a:lnTo>
                      <a:pt x="128" y="23"/>
                    </a:lnTo>
                    <a:lnTo>
                      <a:pt x="128" y="23"/>
                    </a:lnTo>
                    <a:lnTo>
                      <a:pt x="128" y="23"/>
                    </a:lnTo>
                    <a:lnTo>
                      <a:pt x="128" y="11"/>
                    </a:lnTo>
                    <a:lnTo>
                      <a:pt x="117" y="11"/>
                    </a:lnTo>
                    <a:lnTo>
                      <a:pt x="117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2145" y="2992"/>
              <a:ext cx="105" cy="47"/>
              <a:chOff x="2004" y="2386"/>
              <a:chExt cx="105" cy="47"/>
            </a:xfrm>
          </p:grpSpPr>
          <p:sp>
            <p:nvSpPr>
              <p:cNvPr id="17440" name="Freeform 32"/>
              <p:cNvSpPr>
                <a:spLocks/>
              </p:cNvSpPr>
              <p:nvPr/>
            </p:nvSpPr>
            <p:spPr bwMode="auto">
              <a:xfrm>
                <a:off x="2004" y="2386"/>
                <a:ext cx="105" cy="47"/>
              </a:xfrm>
              <a:custGeom>
                <a:avLst/>
                <a:gdLst/>
                <a:ahLst/>
                <a:cxnLst>
                  <a:cxn ang="0">
                    <a:pos x="35" y="12"/>
                  </a:cxn>
                  <a:cxn ang="0">
                    <a:pos x="23" y="23"/>
                  </a:cxn>
                  <a:cxn ang="0">
                    <a:pos x="23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2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12" y="47"/>
                  </a:cxn>
                  <a:cxn ang="0">
                    <a:pos x="12" y="47"/>
                  </a:cxn>
                  <a:cxn ang="0">
                    <a:pos x="12" y="47"/>
                  </a:cxn>
                  <a:cxn ang="0">
                    <a:pos x="23" y="47"/>
                  </a:cxn>
                  <a:cxn ang="0">
                    <a:pos x="23" y="47"/>
                  </a:cxn>
                  <a:cxn ang="0">
                    <a:pos x="23" y="47"/>
                  </a:cxn>
                  <a:cxn ang="0">
                    <a:pos x="35" y="47"/>
                  </a:cxn>
                  <a:cxn ang="0">
                    <a:pos x="35" y="47"/>
                  </a:cxn>
                  <a:cxn ang="0">
                    <a:pos x="35" y="47"/>
                  </a:cxn>
                  <a:cxn ang="0">
                    <a:pos x="47" y="47"/>
                  </a:cxn>
                  <a:cxn ang="0">
                    <a:pos x="47" y="47"/>
                  </a:cxn>
                  <a:cxn ang="0">
                    <a:pos x="47" y="35"/>
                  </a:cxn>
                  <a:cxn ang="0">
                    <a:pos x="58" y="35"/>
                  </a:cxn>
                  <a:cxn ang="0">
                    <a:pos x="58" y="35"/>
                  </a:cxn>
                  <a:cxn ang="0">
                    <a:pos x="58" y="35"/>
                  </a:cxn>
                  <a:cxn ang="0">
                    <a:pos x="70" y="35"/>
                  </a:cxn>
                  <a:cxn ang="0">
                    <a:pos x="70" y="35"/>
                  </a:cxn>
                  <a:cxn ang="0">
                    <a:pos x="70" y="35"/>
                  </a:cxn>
                  <a:cxn ang="0">
                    <a:pos x="81" y="35"/>
                  </a:cxn>
                  <a:cxn ang="0">
                    <a:pos x="81" y="23"/>
                  </a:cxn>
                  <a:cxn ang="0">
                    <a:pos x="81" y="23"/>
                  </a:cxn>
                  <a:cxn ang="0">
                    <a:pos x="93" y="23"/>
                  </a:cxn>
                  <a:cxn ang="0">
                    <a:pos x="93" y="23"/>
                  </a:cxn>
                  <a:cxn ang="0">
                    <a:pos x="93" y="23"/>
                  </a:cxn>
                  <a:cxn ang="0">
                    <a:pos x="105" y="12"/>
                  </a:cxn>
                  <a:cxn ang="0">
                    <a:pos x="105" y="12"/>
                  </a:cxn>
                  <a:cxn ang="0">
                    <a:pos x="105" y="12"/>
                  </a:cxn>
                  <a:cxn ang="0">
                    <a:pos x="105" y="0"/>
                  </a:cxn>
                  <a:cxn ang="0">
                    <a:pos x="105" y="0"/>
                  </a:cxn>
                  <a:cxn ang="0">
                    <a:pos x="105" y="0"/>
                  </a:cxn>
                  <a:cxn ang="0">
                    <a:pos x="93" y="0"/>
                  </a:cxn>
                  <a:cxn ang="0">
                    <a:pos x="93" y="0"/>
                  </a:cxn>
                  <a:cxn ang="0">
                    <a:pos x="93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58" y="12"/>
                  </a:cxn>
                  <a:cxn ang="0">
                    <a:pos x="58" y="12"/>
                  </a:cxn>
                  <a:cxn ang="0">
                    <a:pos x="58" y="12"/>
                  </a:cxn>
                  <a:cxn ang="0">
                    <a:pos x="47" y="12"/>
                  </a:cxn>
                  <a:cxn ang="0">
                    <a:pos x="47" y="12"/>
                  </a:cxn>
                  <a:cxn ang="0">
                    <a:pos x="47" y="12"/>
                  </a:cxn>
                  <a:cxn ang="0">
                    <a:pos x="35" y="12"/>
                  </a:cxn>
                  <a:cxn ang="0">
                    <a:pos x="35" y="12"/>
                  </a:cxn>
                </a:cxnLst>
                <a:rect l="0" t="0" r="r" b="b"/>
                <a:pathLst>
                  <a:path w="105" h="47">
                    <a:moveTo>
                      <a:pt x="35" y="12"/>
                    </a:moveTo>
                    <a:lnTo>
                      <a:pt x="23" y="23"/>
                    </a:lnTo>
                    <a:lnTo>
                      <a:pt x="23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7" y="35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81" y="35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93" y="23"/>
                    </a:lnTo>
                    <a:lnTo>
                      <a:pt x="93" y="23"/>
                    </a:lnTo>
                    <a:lnTo>
                      <a:pt x="93" y="23"/>
                    </a:lnTo>
                    <a:lnTo>
                      <a:pt x="105" y="12"/>
                    </a:lnTo>
                    <a:lnTo>
                      <a:pt x="105" y="12"/>
                    </a:lnTo>
                    <a:lnTo>
                      <a:pt x="105" y="12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35" y="12"/>
                    </a:lnTo>
                    <a:lnTo>
                      <a:pt x="35" y="12"/>
                    </a:lnTo>
                    <a:close/>
                  </a:path>
                </a:pathLst>
              </a:custGeom>
              <a:solidFill>
                <a:srgbClr val="FAF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33"/>
              <p:cNvSpPr>
                <a:spLocks/>
              </p:cNvSpPr>
              <p:nvPr/>
            </p:nvSpPr>
            <p:spPr bwMode="auto">
              <a:xfrm>
                <a:off x="2004" y="2386"/>
                <a:ext cx="105" cy="47"/>
              </a:xfrm>
              <a:custGeom>
                <a:avLst/>
                <a:gdLst/>
                <a:ahLst/>
                <a:cxnLst>
                  <a:cxn ang="0">
                    <a:pos x="35" y="12"/>
                  </a:cxn>
                  <a:cxn ang="0">
                    <a:pos x="23" y="23"/>
                  </a:cxn>
                  <a:cxn ang="0">
                    <a:pos x="23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2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12" y="47"/>
                  </a:cxn>
                  <a:cxn ang="0">
                    <a:pos x="12" y="47"/>
                  </a:cxn>
                  <a:cxn ang="0">
                    <a:pos x="12" y="47"/>
                  </a:cxn>
                  <a:cxn ang="0">
                    <a:pos x="23" y="47"/>
                  </a:cxn>
                  <a:cxn ang="0">
                    <a:pos x="23" y="47"/>
                  </a:cxn>
                  <a:cxn ang="0">
                    <a:pos x="23" y="47"/>
                  </a:cxn>
                  <a:cxn ang="0">
                    <a:pos x="35" y="47"/>
                  </a:cxn>
                  <a:cxn ang="0">
                    <a:pos x="35" y="47"/>
                  </a:cxn>
                  <a:cxn ang="0">
                    <a:pos x="35" y="47"/>
                  </a:cxn>
                  <a:cxn ang="0">
                    <a:pos x="47" y="47"/>
                  </a:cxn>
                  <a:cxn ang="0">
                    <a:pos x="47" y="47"/>
                  </a:cxn>
                  <a:cxn ang="0">
                    <a:pos x="47" y="35"/>
                  </a:cxn>
                  <a:cxn ang="0">
                    <a:pos x="58" y="35"/>
                  </a:cxn>
                  <a:cxn ang="0">
                    <a:pos x="58" y="35"/>
                  </a:cxn>
                  <a:cxn ang="0">
                    <a:pos x="58" y="35"/>
                  </a:cxn>
                  <a:cxn ang="0">
                    <a:pos x="70" y="35"/>
                  </a:cxn>
                  <a:cxn ang="0">
                    <a:pos x="70" y="35"/>
                  </a:cxn>
                  <a:cxn ang="0">
                    <a:pos x="70" y="35"/>
                  </a:cxn>
                  <a:cxn ang="0">
                    <a:pos x="81" y="35"/>
                  </a:cxn>
                  <a:cxn ang="0">
                    <a:pos x="81" y="23"/>
                  </a:cxn>
                  <a:cxn ang="0">
                    <a:pos x="81" y="23"/>
                  </a:cxn>
                  <a:cxn ang="0">
                    <a:pos x="93" y="23"/>
                  </a:cxn>
                  <a:cxn ang="0">
                    <a:pos x="93" y="23"/>
                  </a:cxn>
                  <a:cxn ang="0">
                    <a:pos x="93" y="23"/>
                  </a:cxn>
                  <a:cxn ang="0">
                    <a:pos x="105" y="12"/>
                  </a:cxn>
                  <a:cxn ang="0">
                    <a:pos x="105" y="12"/>
                  </a:cxn>
                  <a:cxn ang="0">
                    <a:pos x="105" y="12"/>
                  </a:cxn>
                  <a:cxn ang="0">
                    <a:pos x="105" y="0"/>
                  </a:cxn>
                  <a:cxn ang="0">
                    <a:pos x="105" y="0"/>
                  </a:cxn>
                  <a:cxn ang="0">
                    <a:pos x="105" y="0"/>
                  </a:cxn>
                  <a:cxn ang="0">
                    <a:pos x="93" y="0"/>
                  </a:cxn>
                  <a:cxn ang="0">
                    <a:pos x="93" y="0"/>
                  </a:cxn>
                  <a:cxn ang="0">
                    <a:pos x="93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58" y="12"/>
                  </a:cxn>
                  <a:cxn ang="0">
                    <a:pos x="58" y="12"/>
                  </a:cxn>
                  <a:cxn ang="0">
                    <a:pos x="58" y="12"/>
                  </a:cxn>
                  <a:cxn ang="0">
                    <a:pos x="47" y="12"/>
                  </a:cxn>
                  <a:cxn ang="0">
                    <a:pos x="47" y="12"/>
                  </a:cxn>
                  <a:cxn ang="0">
                    <a:pos x="47" y="12"/>
                  </a:cxn>
                  <a:cxn ang="0">
                    <a:pos x="35" y="12"/>
                  </a:cxn>
                  <a:cxn ang="0">
                    <a:pos x="35" y="12"/>
                  </a:cxn>
                </a:cxnLst>
                <a:rect l="0" t="0" r="r" b="b"/>
                <a:pathLst>
                  <a:path w="105" h="47">
                    <a:moveTo>
                      <a:pt x="35" y="12"/>
                    </a:moveTo>
                    <a:lnTo>
                      <a:pt x="23" y="23"/>
                    </a:lnTo>
                    <a:lnTo>
                      <a:pt x="23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7" y="35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81" y="35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93" y="23"/>
                    </a:lnTo>
                    <a:lnTo>
                      <a:pt x="93" y="23"/>
                    </a:lnTo>
                    <a:lnTo>
                      <a:pt x="93" y="23"/>
                    </a:lnTo>
                    <a:lnTo>
                      <a:pt x="105" y="12"/>
                    </a:lnTo>
                    <a:lnTo>
                      <a:pt x="105" y="12"/>
                    </a:lnTo>
                    <a:lnTo>
                      <a:pt x="105" y="12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35" y="12"/>
                    </a:lnTo>
                    <a:lnTo>
                      <a:pt x="35" y="1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2378" y="2771"/>
              <a:ext cx="104" cy="105"/>
              <a:chOff x="2237" y="2165"/>
              <a:chExt cx="104" cy="105"/>
            </a:xfrm>
          </p:grpSpPr>
          <p:sp>
            <p:nvSpPr>
              <p:cNvPr id="17443" name="Freeform 35"/>
              <p:cNvSpPr>
                <a:spLocks/>
              </p:cNvSpPr>
              <p:nvPr/>
            </p:nvSpPr>
            <p:spPr bwMode="auto">
              <a:xfrm>
                <a:off x="2237" y="2165"/>
                <a:ext cx="104" cy="105"/>
              </a:xfrm>
              <a:custGeom>
                <a:avLst/>
                <a:gdLst/>
                <a:ahLst/>
                <a:cxnLst>
                  <a:cxn ang="0">
                    <a:pos x="23" y="70"/>
                  </a:cxn>
                  <a:cxn ang="0">
                    <a:pos x="23" y="70"/>
                  </a:cxn>
                  <a:cxn ang="0">
                    <a:pos x="23" y="70"/>
                  </a:cxn>
                  <a:cxn ang="0">
                    <a:pos x="11" y="70"/>
                  </a:cxn>
                  <a:cxn ang="0">
                    <a:pos x="11" y="82"/>
                  </a:cxn>
                  <a:cxn ang="0">
                    <a:pos x="11" y="82"/>
                  </a:cxn>
                  <a:cxn ang="0">
                    <a:pos x="11" y="82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11" y="105"/>
                  </a:cxn>
                  <a:cxn ang="0">
                    <a:pos x="11" y="105"/>
                  </a:cxn>
                  <a:cxn ang="0">
                    <a:pos x="11" y="105"/>
                  </a:cxn>
                  <a:cxn ang="0">
                    <a:pos x="23" y="105"/>
                  </a:cxn>
                  <a:cxn ang="0">
                    <a:pos x="23" y="105"/>
                  </a:cxn>
                  <a:cxn ang="0">
                    <a:pos x="23" y="105"/>
                  </a:cxn>
                  <a:cxn ang="0">
                    <a:pos x="34" y="105"/>
                  </a:cxn>
                  <a:cxn ang="0">
                    <a:pos x="34" y="93"/>
                  </a:cxn>
                  <a:cxn ang="0">
                    <a:pos x="34" y="93"/>
                  </a:cxn>
                  <a:cxn ang="0">
                    <a:pos x="46" y="93"/>
                  </a:cxn>
                  <a:cxn ang="0">
                    <a:pos x="46" y="93"/>
                  </a:cxn>
                  <a:cxn ang="0">
                    <a:pos x="46" y="93"/>
                  </a:cxn>
                  <a:cxn ang="0">
                    <a:pos x="58" y="82"/>
                  </a:cxn>
                  <a:cxn ang="0">
                    <a:pos x="58" y="82"/>
                  </a:cxn>
                  <a:cxn ang="0">
                    <a:pos x="58" y="82"/>
                  </a:cxn>
                  <a:cxn ang="0">
                    <a:pos x="58" y="70"/>
                  </a:cxn>
                  <a:cxn ang="0">
                    <a:pos x="69" y="70"/>
                  </a:cxn>
                  <a:cxn ang="0">
                    <a:pos x="69" y="58"/>
                  </a:cxn>
                  <a:cxn ang="0">
                    <a:pos x="69" y="58"/>
                  </a:cxn>
                  <a:cxn ang="0">
                    <a:pos x="69" y="58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93" y="35"/>
                  </a:cxn>
                  <a:cxn ang="0">
                    <a:pos x="93" y="35"/>
                  </a:cxn>
                  <a:cxn ang="0">
                    <a:pos x="93" y="35"/>
                  </a:cxn>
                  <a:cxn ang="0">
                    <a:pos x="93" y="23"/>
                  </a:cxn>
                  <a:cxn ang="0">
                    <a:pos x="93" y="23"/>
                  </a:cxn>
                  <a:cxn ang="0">
                    <a:pos x="104" y="12"/>
                  </a:cxn>
                  <a:cxn ang="0">
                    <a:pos x="104" y="12"/>
                  </a:cxn>
                  <a:cxn ang="0">
                    <a:pos x="93" y="12"/>
                  </a:cxn>
                  <a:cxn ang="0">
                    <a:pos x="93" y="12"/>
                  </a:cxn>
                  <a:cxn ang="0">
                    <a:pos x="93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69" y="12"/>
                  </a:cxn>
                  <a:cxn ang="0">
                    <a:pos x="69" y="12"/>
                  </a:cxn>
                  <a:cxn ang="0">
                    <a:pos x="69" y="12"/>
                  </a:cxn>
                  <a:cxn ang="0">
                    <a:pos x="69" y="12"/>
                  </a:cxn>
                  <a:cxn ang="0">
                    <a:pos x="58" y="23"/>
                  </a:cxn>
                  <a:cxn ang="0">
                    <a:pos x="58" y="23"/>
                  </a:cxn>
                  <a:cxn ang="0">
                    <a:pos x="58" y="35"/>
                  </a:cxn>
                  <a:cxn ang="0">
                    <a:pos x="58" y="35"/>
                  </a:cxn>
                  <a:cxn ang="0">
                    <a:pos x="58" y="35"/>
                  </a:cxn>
                  <a:cxn ang="0">
                    <a:pos x="46" y="35"/>
                  </a:cxn>
                  <a:cxn ang="0">
                    <a:pos x="46" y="47"/>
                  </a:cxn>
                  <a:cxn ang="0">
                    <a:pos x="46" y="47"/>
                  </a:cxn>
                  <a:cxn ang="0">
                    <a:pos x="46" y="47"/>
                  </a:cxn>
                  <a:cxn ang="0">
                    <a:pos x="34" y="58"/>
                  </a:cxn>
                  <a:cxn ang="0">
                    <a:pos x="34" y="58"/>
                  </a:cxn>
                  <a:cxn ang="0">
                    <a:pos x="34" y="58"/>
                  </a:cxn>
                  <a:cxn ang="0">
                    <a:pos x="23" y="70"/>
                  </a:cxn>
                </a:cxnLst>
                <a:rect l="0" t="0" r="r" b="b"/>
                <a:pathLst>
                  <a:path w="104" h="105">
                    <a:moveTo>
                      <a:pt x="23" y="70"/>
                    </a:moveTo>
                    <a:lnTo>
                      <a:pt x="23" y="70"/>
                    </a:lnTo>
                    <a:lnTo>
                      <a:pt x="23" y="70"/>
                    </a:lnTo>
                    <a:lnTo>
                      <a:pt x="11" y="70"/>
                    </a:lnTo>
                    <a:lnTo>
                      <a:pt x="11" y="82"/>
                    </a:lnTo>
                    <a:lnTo>
                      <a:pt x="11" y="82"/>
                    </a:lnTo>
                    <a:lnTo>
                      <a:pt x="11" y="82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1" y="105"/>
                    </a:lnTo>
                    <a:lnTo>
                      <a:pt x="11" y="105"/>
                    </a:lnTo>
                    <a:lnTo>
                      <a:pt x="11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4" y="93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58" y="82"/>
                    </a:lnTo>
                    <a:lnTo>
                      <a:pt x="58" y="82"/>
                    </a:lnTo>
                    <a:lnTo>
                      <a:pt x="58" y="82"/>
                    </a:lnTo>
                    <a:lnTo>
                      <a:pt x="58" y="70"/>
                    </a:lnTo>
                    <a:lnTo>
                      <a:pt x="69" y="70"/>
                    </a:lnTo>
                    <a:lnTo>
                      <a:pt x="69" y="58"/>
                    </a:lnTo>
                    <a:lnTo>
                      <a:pt x="69" y="58"/>
                    </a:lnTo>
                    <a:lnTo>
                      <a:pt x="69" y="58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93" y="35"/>
                    </a:lnTo>
                    <a:lnTo>
                      <a:pt x="93" y="35"/>
                    </a:lnTo>
                    <a:lnTo>
                      <a:pt x="93" y="35"/>
                    </a:lnTo>
                    <a:lnTo>
                      <a:pt x="93" y="23"/>
                    </a:lnTo>
                    <a:lnTo>
                      <a:pt x="93" y="23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93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46" y="35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34" y="58"/>
                    </a:lnTo>
                    <a:lnTo>
                      <a:pt x="34" y="58"/>
                    </a:lnTo>
                    <a:lnTo>
                      <a:pt x="34" y="58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FAF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36"/>
              <p:cNvSpPr>
                <a:spLocks/>
              </p:cNvSpPr>
              <p:nvPr/>
            </p:nvSpPr>
            <p:spPr bwMode="auto">
              <a:xfrm>
                <a:off x="2237" y="2165"/>
                <a:ext cx="104" cy="105"/>
              </a:xfrm>
              <a:custGeom>
                <a:avLst/>
                <a:gdLst/>
                <a:ahLst/>
                <a:cxnLst>
                  <a:cxn ang="0">
                    <a:pos x="23" y="70"/>
                  </a:cxn>
                  <a:cxn ang="0">
                    <a:pos x="23" y="70"/>
                  </a:cxn>
                  <a:cxn ang="0">
                    <a:pos x="23" y="70"/>
                  </a:cxn>
                  <a:cxn ang="0">
                    <a:pos x="11" y="70"/>
                  </a:cxn>
                  <a:cxn ang="0">
                    <a:pos x="11" y="82"/>
                  </a:cxn>
                  <a:cxn ang="0">
                    <a:pos x="11" y="82"/>
                  </a:cxn>
                  <a:cxn ang="0">
                    <a:pos x="11" y="82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11" y="105"/>
                  </a:cxn>
                  <a:cxn ang="0">
                    <a:pos x="11" y="105"/>
                  </a:cxn>
                  <a:cxn ang="0">
                    <a:pos x="11" y="105"/>
                  </a:cxn>
                  <a:cxn ang="0">
                    <a:pos x="23" y="105"/>
                  </a:cxn>
                  <a:cxn ang="0">
                    <a:pos x="23" y="105"/>
                  </a:cxn>
                  <a:cxn ang="0">
                    <a:pos x="23" y="105"/>
                  </a:cxn>
                  <a:cxn ang="0">
                    <a:pos x="34" y="105"/>
                  </a:cxn>
                  <a:cxn ang="0">
                    <a:pos x="34" y="93"/>
                  </a:cxn>
                  <a:cxn ang="0">
                    <a:pos x="34" y="93"/>
                  </a:cxn>
                  <a:cxn ang="0">
                    <a:pos x="46" y="93"/>
                  </a:cxn>
                  <a:cxn ang="0">
                    <a:pos x="46" y="93"/>
                  </a:cxn>
                  <a:cxn ang="0">
                    <a:pos x="46" y="93"/>
                  </a:cxn>
                  <a:cxn ang="0">
                    <a:pos x="58" y="82"/>
                  </a:cxn>
                  <a:cxn ang="0">
                    <a:pos x="58" y="82"/>
                  </a:cxn>
                  <a:cxn ang="0">
                    <a:pos x="58" y="82"/>
                  </a:cxn>
                  <a:cxn ang="0">
                    <a:pos x="58" y="70"/>
                  </a:cxn>
                  <a:cxn ang="0">
                    <a:pos x="69" y="70"/>
                  </a:cxn>
                  <a:cxn ang="0">
                    <a:pos x="69" y="58"/>
                  </a:cxn>
                  <a:cxn ang="0">
                    <a:pos x="69" y="58"/>
                  </a:cxn>
                  <a:cxn ang="0">
                    <a:pos x="69" y="58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93" y="35"/>
                  </a:cxn>
                  <a:cxn ang="0">
                    <a:pos x="93" y="35"/>
                  </a:cxn>
                  <a:cxn ang="0">
                    <a:pos x="93" y="35"/>
                  </a:cxn>
                  <a:cxn ang="0">
                    <a:pos x="93" y="23"/>
                  </a:cxn>
                  <a:cxn ang="0">
                    <a:pos x="93" y="23"/>
                  </a:cxn>
                  <a:cxn ang="0">
                    <a:pos x="104" y="12"/>
                  </a:cxn>
                  <a:cxn ang="0">
                    <a:pos x="104" y="12"/>
                  </a:cxn>
                  <a:cxn ang="0">
                    <a:pos x="93" y="12"/>
                  </a:cxn>
                  <a:cxn ang="0">
                    <a:pos x="93" y="12"/>
                  </a:cxn>
                  <a:cxn ang="0">
                    <a:pos x="93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69" y="12"/>
                  </a:cxn>
                  <a:cxn ang="0">
                    <a:pos x="69" y="12"/>
                  </a:cxn>
                  <a:cxn ang="0">
                    <a:pos x="69" y="12"/>
                  </a:cxn>
                  <a:cxn ang="0">
                    <a:pos x="69" y="12"/>
                  </a:cxn>
                  <a:cxn ang="0">
                    <a:pos x="58" y="23"/>
                  </a:cxn>
                  <a:cxn ang="0">
                    <a:pos x="58" y="23"/>
                  </a:cxn>
                  <a:cxn ang="0">
                    <a:pos x="58" y="35"/>
                  </a:cxn>
                  <a:cxn ang="0">
                    <a:pos x="58" y="35"/>
                  </a:cxn>
                  <a:cxn ang="0">
                    <a:pos x="58" y="35"/>
                  </a:cxn>
                  <a:cxn ang="0">
                    <a:pos x="46" y="35"/>
                  </a:cxn>
                  <a:cxn ang="0">
                    <a:pos x="46" y="47"/>
                  </a:cxn>
                  <a:cxn ang="0">
                    <a:pos x="46" y="47"/>
                  </a:cxn>
                  <a:cxn ang="0">
                    <a:pos x="46" y="47"/>
                  </a:cxn>
                  <a:cxn ang="0">
                    <a:pos x="34" y="58"/>
                  </a:cxn>
                  <a:cxn ang="0">
                    <a:pos x="34" y="58"/>
                  </a:cxn>
                  <a:cxn ang="0">
                    <a:pos x="34" y="58"/>
                  </a:cxn>
                  <a:cxn ang="0">
                    <a:pos x="23" y="70"/>
                  </a:cxn>
                </a:cxnLst>
                <a:rect l="0" t="0" r="r" b="b"/>
                <a:pathLst>
                  <a:path w="104" h="105">
                    <a:moveTo>
                      <a:pt x="23" y="70"/>
                    </a:moveTo>
                    <a:lnTo>
                      <a:pt x="23" y="70"/>
                    </a:lnTo>
                    <a:lnTo>
                      <a:pt x="23" y="70"/>
                    </a:lnTo>
                    <a:lnTo>
                      <a:pt x="11" y="70"/>
                    </a:lnTo>
                    <a:lnTo>
                      <a:pt x="11" y="82"/>
                    </a:lnTo>
                    <a:lnTo>
                      <a:pt x="11" y="82"/>
                    </a:lnTo>
                    <a:lnTo>
                      <a:pt x="11" y="82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1" y="105"/>
                    </a:lnTo>
                    <a:lnTo>
                      <a:pt x="11" y="105"/>
                    </a:lnTo>
                    <a:lnTo>
                      <a:pt x="11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4" y="93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58" y="82"/>
                    </a:lnTo>
                    <a:lnTo>
                      <a:pt x="58" y="82"/>
                    </a:lnTo>
                    <a:lnTo>
                      <a:pt x="58" y="82"/>
                    </a:lnTo>
                    <a:lnTo>
                      <a:pt x="58" y="70"/>
                    </a:lnTo>
                    <a:lnTo>
                      <a:pt x="69" y="70"/>
                    </a:lnTo>
                    <a:lnTo>
                      <a:pt x="69" y="58"/>
                    </a:lnTo>
                    <a:lnTo>
                      <a:pt x="69" y="58"/>
                    </a:lnTo>
                    <a:lnTo>
                      <a:pt x="69" y="58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93" y="35"/>
                    </a:lnTo>
                    <a:lnTo>
                      <a:pt x="93" y="35"/>
                    </a:lnTo>
                    <a:lnTo>
                      <a:pt x="93" y="35"/>
                    </a:lnTo>
                    <a:lnTo>
                      <a:pt x="93" y="23"/>
                    </a:lnTo>
                    <a:lnTo>
                      <a:pt x="93" y="23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93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46" y="35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34" y="58"/>
                    </a:lnTo>
                    <a:lnTo>
                      <a:pt x="34" y="58"/>
                    </a:lnTo>
                    <a:lnTo>
                      <a:pt x="34" y="58"/>
                    </a:lnTo>
                    <a:lnTo>
                      <a:pt x="23" y="7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2471" y="2655"/>
              <a:ext cx="81" cy="105"/>
              <a:chOff x="2330" y="2049"/>
              <a:chExt cx="81" cy="105"/>
            </a:xfrm>
          </p:grpSpPr>
          <p:sp>
            <p:nvSpPr>
              <p:cNvPr id="17446" name="Freeform 38"/>
              <p:cNvSpPr>
                <a:spLocks/>
              </p:cNvSpPr>
              <p:nvPr/>
            </p:nvSpPr>
            <p:spPr bwMode="auto">
              <a:xfrm>
                <a:off x="2330" y="2049"/>
                <a:ext cx="81" cy="105"/>
              </a:xfrm>
              <a:custGeom>
                <a:avLst/>
                <a:gdLst/>
                <a:ahLst/>
                <a:cxnLst>
                  <a:cxn ang="0">
                    <a:pos x="23" y="46"/>
                  </a:cxn>
                  <a:cxn ang="0">
                    <a:pos x="23" y="58"/>
                  </a:cxn>
                  <a:cxn ang="0">
                    <a:pos x="11" y="58"/>
                  </a:cxn>
                  <a:cxn ang="0">
                    <a:pos x="11" y="70"/>
                  </a:cxn>
                  <a:cxn ang="0">
                    <a:pos x="11" y="70"/>
                  </a:cxn>
                  <a:cxn ang="0">
                    <a:pos x="0" y="70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11" y="93"/>
                  </a:cxn>
                  <a:cxn ang="0">
                    <a:pos x="11" y="105"/>
                  </a:cxn>
                  <a:cxn ang="0">
                    <a:pos x="11" y="105"/>
                  </a:cxn>
                  <a:cxn ang="0">
                    <a:pos x="23" y="93"/>
                  </a:cxn>
                  <a:cxn ang="0">
                    <a:pos x="23" y="93"/>
                  </a:cxn>
                  <a:cxn ang="0">
                    <a:pos x="23" y="93"/>
                  </a:cxn>
                  <a:cxn ang="0">
                    <a:pos x="34" y="93"/>
                  </a:cxn>
                  <a:cxn ang="0">
                    <a:pos x="34" y="81"/>
                  </a:cxn>
                  <a:cxn ang="0">
                    <a:pos x="34" y="81"/>
                  </a:cxn>
                  <a:cxn ang="0">
                    <a:pos x="34" y="81"/>
                  </a:cxn>
                  <a:cxn ang="0">
                    <a:pos x="46" y="70"/>
                  </a:cxn>
                  <a:cxn ang="0">
                    <a:pos x="46" y="70"/>
                  </a:cxn>
                  <a:cxn ang="0">
                    <a:pos x="46" y="70"/>
                  </a:cxn>
                  <a:cxn ang="0">
                    <a:pos x="46" y="58"/>
                  </a:cxn>
                  <a:cxn ang="0">
                    <a:pos x="58" y="58"/>
                  </a:cxn>
                  <a:cxn ang="0">
                    <a:pos x="58" y="58"/>
                  </a:cxn>
                  <a:cxn ang="0">
                    <a:pos x="58" y="46"/>
                  </a:cxn>
                  <a:cxn ang="0">
                    <a:pos x="58" y="46"/>
                  </a:cxn>
                  <a:cxn ang="0">
                    <a:pos x="58" y="35"/>
                  </a:cxn>
                  <a:cxn ang="0">
                    <a:pos x="69" y="35"/>
                  </a:cxn>
                  <a:cxn ang="0">
                    <a:pos x="69" y="35"/>
                  </a:cxn>
                  <a:cxn ang="0">
                    <a:pos x="69" y="23"/>
                  </a:cxn>
                  <a:cxn ang="0">
                    <a:pos x="69" y="23"/>
                  </a:cxn>
                  <a:cxn ang="0">
                    <a:pos x="69" y="12"/>
                  </a:cxn>
                  <a:cxn ang="0">
                    <a:pos x="69" y="12"/>
                  </a:cxn>
                  <a:cxn ang="0">
                    <a:pos x="81" y="12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46" y="0"/>
                  </a:cxn>
                  <a:cxn ang="0">
                    <a:pos x="46" y="12"/>
                  </a:cxn>
                  <a:cxn ang="0">
                    <a:pos x="46" y="12"/>
                  </a:cxn>
                  <a:cxn ang="0">
                    <a:pos x="46" y="12"/>
                  </a:cxn>
                  <a:cxn ang="0">
                    <a:pos x="46" y="23"/>
                  </a:cxn>
                  <a:cxn ang="0">
                    <a:pos x="34" y="23"/>
                  </a:cxn>
                  <a:cxn ang="0">
                    <a:pos x="34" y="35"/>
                  </a:cxn>
                  <a:cxn ang="0">
                    <a:pos x="34" y="35"/>
                  </a:cxn>
                  <a:cxn ang="0">
                    <a:pos x="34" y="35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</a:cxnLst>
                <a:rect l="0" t="0" r="r" b="b"/>
                <a:pathLst>
                  <a:path w="81" h="105">
                    <a:moveTo>
                      <a:pt x="23" y="46"/>
                    </a:moveTo>
                    <a:lnTo>
                      <a:pt x="23" y="58"/>
                    </a:lnTo>
                    <a:lnTo>
                      <a:pt x="11" y="58"/>
                    </a:lnTo>
                    <a:lnTo>
                      <a:pt x="11" y="70"/>
                    </a:lnTo>
                    <a:lnTo>
                      <a:pt x="11" y="70"/>
                    </a:lnTo>
                    <a:lnTo>
                      <a:pt x="0" y="7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1" y="93"/>
                    </a:lnTo>
                    <a:lnTo>
                      <a:pt x="11" y="105"/>
                    </a:lnTo>
                    <a:lnTo>
                      <a:pt x="11" y="105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34" y="93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58" y="35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81" y="12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23"/>
                    </a:lnTo>
                    <a:lnTo>
                      <a:pt x="34" y="23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close/>
                  </a:path>
                </a:pathLst>
              </a:custGeom>
              <a:solidFill>
                <a:srgbClr val="FAF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39"/>
              <p:cNvSpPr>
                <a:spLocks/>
              </p:cNvSpPr>
              <p:nvPr/>
            </p:nvSpPr>
            <p:spPr bwMode="auto">
              <a:xfrm>
                <a:off x="2330" y="2049"/>
                <a:ext cx="81" cy="105"/>
              </a:xfrm>
              <a:custGeom>
                <a:avLst/>
                <a:gdLst/>
                <a:ahLst/>
                <a:cxnLst>
                  <a:cxn ang="0">
                    <a:pos x="23" y="46"/>
                  </a:cxn>
                  <a:cxn ang="0">
                    <a:pos x="23" y="58"/>
                  </a:cxn>
                  <a:cxn ang="0">
                    <a:pos x="11" y="58"/>
                  </a:cxn>
                  <a:cxn ang="0">
                    <a:pos x="11" y="70"/>
                  </a:cxn>
                  <a:cxn ang="0">
                    <a:pos x="11" y="70"/>
                  </a:cxn>
                  <a:cxn ang="0">
                    <a:pos x="0" y="70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11" y="93"/>
                  </a:cxn>
                  <a:cxn ang="0">
                    <a:pos x="11" y="105"/>
                  </a:cxn>
                  <a:cxn ang="0">
                    <a:pos x="11" y="105"/>
                  </a:cxn>
                  <a:cxn ang="0">
                    <a:pos x="23" y="93"/>
                  </a:cxn>
                  <a:cxn ang="0">
                    <a:pos x="23" y="93"/>
                  </a:cxn>
                  <a:cxn ang="0">
                    <a:pos x="23" y="93"/>
                  </a:cxn>
                  <a:cxn ang="0">
                    <a:pos x="34" y="93"/>
                  </a:cxn>
                  <a:cxn ang="0">
                    <a:pos x="34" y="81"/>
                  </a:cxn>
                  <a:cxn ang="0">
                    <a:pos x="34" y="81"/>
                  </a:cxn>
                  <a:cxn ang="0">
                    <a:pos x="34" y="81"/>
                  </a:cxn>
                  <a:cxn ang="0">
                    <a:pos x="46" y="70"/>
                  </a:cxn>
                  <a:cxn ang="0">
                    <a:pos x="46" y="70"/>
                  </a:cxn>
                  <a:cxn ang="0">
                    <a:pos x="46" y="70"/>
                  </a:cxn>
                  <a:cxn ang="0">
                    <a:pos x="46" y="58"/>
                  </a:cxn>
                  <a:cxn ang="0">
                    <a:pos x="58" y="58"/>
                  </a:cxn>
                  <a:cxn ang="0">
                    <a:pos x="58" y="58"/>
                  </a:cxn>
                  <a:cxn ang="0">
                    <a:pos x="58" y="46"/>
                  </a:cxn>
                  <a:cxn ang="0">
                    <a:pos x="58" y="46"/>
                  </a:cxn>
                  <a:cxn ang="0">
                    <a:pos x="58" y="35"/>
                  </a:cxn>
                  <a:cxn ang="0">
                    <a:pos x="69" y="35"/>
                  </a:cxn>
                  <a:cxn ang="0">
                    <a:pos x="69" y="35"/>
                  </a:cxn>
                  <a:cxn ang="0">
                    <a:pos x="69" y="23"/>
                  </a:cxn>
                  <a:cxn ang="0">
                    <a:pos x="69" y="23"/>
                  </a:cxn>
                  <a:cxn ang="0">
                    <a:pos x="69" y="12"/>
                  </a:cxn>
                  <a:cxn ang="0">
                    <a:pos x="69" y="12"/>
                  </a:cxn>
                  <a:cxn ang="0">
                    <a:pos x="81" y="12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46" y="0"/>
                  </a:cxn>
                  <a:cxn ang="0">
                    <a:pos x="46" y="12"/>
                  </a:cxn>
                  <a:cxn ang="0">
                    <a:pos x="46" y="12"/>
                  </a:cxn>
                  <a:cxn ang="0">
                    <a:pos x="46" y="12"/>
                  </a:cxn>
                  <a:cxn ang="0">
                    <a:pos x="46" y="23"/>
                  </a:cxn>
                  <a:cxn ang="0">
                    <a:pos x="34" y="23"/>
                  </a:cxn>
                  <a:cxn ang="0">
                    <a:pos x="34" y="35"/>
                  </a:cxn>
                  <a:cxn ang="0">
                    <a:pos x="34" y="35"/>
                  </a:cxn>
                  <a:cxn ang="0">
                    <a:pos x="34" y="35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</a:cxnLst>
                <a:rect l="0" t="0" r="r" b="b"/>
                <a:pathLst>
                  <a:path w="81" h="105">
                    <a:moveTo>
                      <a:pt x="23" y="46"/>
                    </a:moveTo>
                    <a:lnTo>
                      <a:pt x="23" y="58"/>
                    </a:lnTo>
                    <a:lnTo>
                      <a:pt x="11" y="58"/>
                    </a:lnTo>
                    <a:lnTo>
                      <a:pt x="11" y="70"/>
                    </a:lnTo>
                    <a:lnTo>
                      <a:pt x="11" y="70"/>
                    </a:lnTo>
                    <a:lnTo>
                      <a:pt x="0" y="7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1" y="93"/>
                    </a:lnTo>
                    <a:lnTo>
                      <a:pt x="11" y="105"/>
                    </a:lnTo>
                    <a:lnTo>
                      <a:pt x="11" y="105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34" y="93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58" y="35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81" y="12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23"/>
                    </a:lnTo>
                    <a:lnTo>
                      <a:pt x="34" y="23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2540" y="2527"/>
              <a:ext cx="58" cy="105"/>
              <a:chOff x="2399" y="1921"/>
              <a:chExt cx="58" cy="105"/>
            </a:xfrm>
          </p:grpSpPr>
          <p:sp>
            <p:nvSpPr>
              <p:cNvPr id="17449" name="Freeform 41"/>
              <p:cNvSpPr>
                <a:spLocks/>
              </p:cNvSpPr>
              <p:nvPr/>
            </p:nvSpPr>
            <p:spPr bwMode="auto">
              <a:xfrm>
                <a:off x="2399" y="1921"/>
                <a:ext cx="58" cy="105"/>
              </a:xfrm>
              <a:custGeom>
                <a:avLst/>
                <a:gdLst/>
                <a:ahLst/>
                <a:cxnLst>
                  <a:cxn ang="0">
                    <a:pos x="12" y="58"/>
                  </a:cxn>
                  <a:cxn ang="0">
                    <a:pos x="12" y="70"/>
                  </a:cxn>
                  <a:cxn ang="0">
                    <a:pos x="12" y="70"/>
                  </a:cxn>
                  <a:cxn ang="0">
                    <a:pos x="12" y="70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105"/>
                  </a:cxn>
                  <a:cxn ang="0">
                    <a:pos x="12" y="105"/>
                  </a:cxn>
                  <a:cxn ang="0">
                    <a:pos x="12" y="105"/>
                  </a:cxn>
                  <a:cxn ang="0">
                    <a:pos x="12" y="105"/>
                  </a:cxn>
                  <a:cxn ang="0">
                    <a:pos x="24" y="105"/>
                  </a:cxn>
                  <a:cxn ang="0">
                    <a:pos x="24" y="105"/>
                  </a:cxn>
                  <a:cxn ang="0">
                    <a:pos x="24" y="105"/>
                  </a:cxn>
                  <a:cxn ang="0">
                    <a:pos x="24" y="93"/>
                  </a:cxn>
                  <a:cxn ang="0">
                    <a:pos x="35" y="93"/>
                  </a:cxn>
                  <a:cxn ang="0">
                    <a:pos x="35" y="93"/>
                  </a:cxn>
                  <a:cxn ang="0">
                    <a:pos x="35" y="81"/>
                  </a:cxn>
                  <a:cxn ang="0">
                    <a:pos x="35" y="81"/>
                  </a:cxn>
                  <a:cxn ang="0">
                    <a:pos x="35" y="81"/>
                  </a:cxn>
                  <a:cxn ang="0">
                    <a:pos x="35" y="70"/>
                  </a:cxn>
                  <a:cxn ang="0">
                    <a:pos x="35" y="70"/>
                  </a:cxn>
                  <a:cxn ang="0">
                    <a:pos x="35" y="58"/>
                  </a:cxn>
                  <a:cxn ang="0">
                    <a:pos x="47" y="58"/>
                  </a:cxn>
                  <a:cxn ang="0">
                    <a:pos x="47" y="58"/>
                  </a:cxn>
                  <a:cxn ang="0">
                    <a:pos x="47" y="47"/>
                  </a:cxn>
                  <a:cxn ang="0">
                    <a:pos x="47" y="47"/>
                  </a:cxn>
                  <a:cxn ang="0">
                    <a:pos x="47" y="35"/>
                  </a:cxn>
                  <a:cxn ang="0">
                    <a:pos x="47" y="35"/>
                  </a:cxn>
                  <a:cxn ang="0">
                    <a:pos x="47" y="35"/>
                  </a:cxn>
                  <a:cxn ang="0">
                    <a:pos x="58" y="23"/>
                  </a:cxn>
                  <a:cxn ang="0">
                    <a:pos x="58" y="23"/>
                  </a:cxn>
                  <a:cxn ang="0">
                    <a:pos x="58" y="23"/>
                  </a:cxn>
                  <a:cxn ang="0">
                    <a:pos x="58" y="12"/>
                  </a:cxn>
                  <a:cxn ang="0">
                    <a:pos x="58" y="12"/>
                  </a:cxn>
                  <a:cxn ang="0">
                    <a:pos x="58" y="12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23"/>
                  </a:cxn>
                  <a:cxn ang="0">
                    <a:pos x="24" y="23"/>
                  </a:cxn>
                  <a:cxn ang="0">
                    <a:pos x="24" y="23"/>
                  </a:cxn>
                  <a:cxn ang="0">
                    <a:pos x="24" y="35"/>
                  </a:cxn>
                  <a:cxn ang="0">
                    <a:pos x="24" y="35"/>
                  </a:cxn>
                  <a:cxn ang="0">
                    <a:pos x="24" y="47"/>
                  </a:cxn>
                  <a:cxn ang="0">
                    <a:pos x="24" y="47"/>
                  </a:cxn>
                  <a:cxn ang="0">
                    <a:pos x="24" y="47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2" y="58"/>
                  </a:cxn>
                </a:cxnLst>
                <a:rect l="0" t="0" r="r" b="b"/>
                <a:pathLst>
                  <a:path w="58" h="105">
                    <a:moveTo>
                      <a:pt x="12" y="58"/>
                    </a:move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105"/>
                    </a:lnTo>
                    <a:lnTo>
                      <a:pt x="12" y="105"/>
                    </a:lnTo>
                    <a:lnTo>
                      <a:pt x="12" y="105"/>
                    </a:lnTo>
                    <a:lnTo>
                      <a:pt x="12" y="105"/>
                    </a:lnTo>
                    <a:lnTo>
                      <a:pt x="24" y="105"/>
                    </a:lnTo>
                    <a:lnTo>
                      <a:pt x="24" y="105"/>
                    </a:lnTo>
                    <a:lnTo>
                      <a:pt x="24" y="105"/>
                    </a:lnTo>
                    <a:lnTo>
                      <a:pt x="24" y="93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5" y="81"/>
                    </a:lnTo>
                    <a:lnTo>
                      <a:pt x="35" y="81"/>
                    </a:lnTo>
                    <a:lnTo>
                      <a:pt x="35" y="81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58"/>
                    </a:lnTo>
                    <a:lnTo>
                      <a:pt x="47" y="58"/>
                    </a:lnTo>
                    <a:lnTo>
                      <a:pt x="47" y="58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8"/>
                    </a:lnTo>
                    <a:close/>
                  </a:path>
                </a:pathLst>
              </a:custGeom>
              <a:solidFill>
                <a:srgbClr val="FAF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Freeform 42"/>
              <p:cNvSpPr>
                <a:spLocks/>
              </p:cNvSpPr>
              <p:nvPr/>
            </p:nvSpPr>
            <p:spPr bwMode="auto">
              <a:xfrm>
                <a:off x="2399" y="1921"/>
                <a:ext cx="58" cy="105"/>
              </a:xfrm>
              <a:custGeom>
                <a:avLst/>
                <a:gdLst/>
                <a:ahLst/>
                <a:cxnLst>
                  <a:cxn ang="0">
                    <a:pos x="12" y="58"/>
                  </a:cxn>
                  <a:cxn ang="0">
                    <a:pos x="12" y="70"/>
                  </a:cxn>
                  <a:cxn ang="0">
                    <a:pos x="12" y="70"/>
                  </a:cxn>
                  <a:cxn ang="0">
                    <a:pos x="12" y="70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105"/>
                  </a:cxn>
                  <a:cxn ang="0">
                    <a:pos x="12" y="105"/>
                  </a:cxn>
                  <a:cxn ang="0">
                    <a:pos x="12" y="105"/>
                  </a:cxn>
                  <a:cxn ang="0">
                    <a:pos x="12" y="105"/>
                  </a:cxn>
                  <a:cxn ang="0">
                    <a:pos x="24" y="105"/>
                  </a:cxn>
                  <a:cxn ang="0">
                    <a:pos x="24" y="105"/>
                  </a:cxn>
                  <a:cxn ang="0">
                    <a:pos x="24" y="105"/>
                  </a:cxn>
                  <a:cxn ang="0">
                    <a:pos x="24" y="93"/>
                  </a:cxn>
                  <a:cxn ang="0">
                    <a:pos x="35" y="93"/>
                  </a:cxn>
                  <a:cxn ang="0">
                    <a:pos x="35" y="93"/>
                  </a:cxn>
                  <a:cxn ang="0">
                    <a:pos x="35" y="81"/>
                  </a:cxn>
                  <a:cxn ang="0">
                    <a:pos x="35" y="81"/>
                  </a:cxn>
                  <a:cxn ang="0">
                    <a:pos x="35" y="81"/>
                  </a:cxn>
                  <a:cxn ang="0">
                    <a:pos x="35" y="70"/>
                  </a:cxn>
                  <a:cxn ang="0">
                    <a:pos x="35" y="70"/>
                  </a:cxn>
                  <a:cxn ang="0">
                    <a:pos x="35" y="58"/>
                  </a:cxn>
                  <a:cxn ang="0">
                    <a:pos x="47" y="58"/>
                  </a:cxn>
                  <a:cxn ang="0">
                    <a:pos x="47" y="58"/>
                  </a:cxn>
                  <a:cxn ang="0">
                    <a:pos x="47" y="47"/>
                  </a:cxn>
                  <a:cxn ang="0">
                    <a:pos x="47" y="47"/>
                  </a:cxn>
                  <a:cxn ang="0">
                    <a:pos x="47" y="35"/>
                  </a:cxn>
                  <a:cxn ang="0">
                    <a:pos x="47" y="35"/>
                  </a:cxn>
                  <a:cxn ang="0">
                    <a:pos x="47" y="35"/>
                  </a:cxn>
                  <a:cxn ang="0">
                    <a:pos x="58" y="23"/>
                  </a:cxn>
                  <a:cxn ang="0">
                    <a:pos x="58" y="23"/>
                  </a:cxn>
                  <a:cxn ang="0">
                    <a:pos x="58" y="23"/>
                  </a:cxn>
                  <a:cxn ang="0">
                    <a:pos x="58" y="12"/>
                  </a:cxn>
                  <a:cxn ang="0">
                    <a:pos x="58" y="12"/>
                  </a:cxn>
                  <a:cxn ang="0">
                    <a:pos x="58" y="12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23"/>
                  </a:cxn>
                  <a:cxn ang="0">
                    <a:pos x="24" y="23"/>
                  </a:cxn>
                  <a:cxn ang="0">
                    <a:pos x="24" y="23"/>
                  </a:cxn>
                  <a:cxn ang="0">
                    <a:pos x="24" y="35"/>
                  </a:cxn>
                  <a:cxn ang="0">
                    <a:pos x="24" y="35"/>
                  </a:cxn>
                  <a:cxn ang="0">
                    <a:pos x="24" y="47"/>
                  </a:cxn>
                  <a:cxn ang="0">
                    <a:pos x="24" y="47"/>
                  </a:cxn>
                  <a:cxn ang="0">
                    <a:pos x="24" y="47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2" y="58"/>
                  </a:cxn>
                </a:cxnLst>
                <a:rect l="0" t="0" r="r" b="b"/>
                <a:pathLst>
                  <a:path w="58" h="105">
                    <a:moveTo>
                      <a:pt x="12" y="58"/>
                    </a:move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105"/>
                    </a:lnTo>
                    <a:lnTo>
                      <a:pt x="12" y="105"/>
                    </a:lnTo>
                    <a:lnTo>
                      <a:pt x="12" y="105"/>
                    </a:lnTo>
                    <a:lnTo>
                      <a:pt x="12" y="105"/>
                    </a:lnTo>
                    <a:lnTo>
                      <a:pt x="24" y="105"/>
                    </a:lnTo>
                    <a:lnTo>
                      <a:pt x="24" y="105"/>
                    </a:lnTo>
                    <a:lnTo>
                      <a:pt x="24" y="105"/>
                    </a:lnTo>
                    <a:lnTo>
                      <a:pt x="24" y="93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5" y="81"/>
                    </a:lnTo>
                    <a:lnTo>
                      <a:pt x="35" y="81"/>
                    </a:lnTo>
                    <a:lnTo>
                      <a:pt x="35" y="81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58"/>
                    </a:lnTo>
                    <a:lnTo>
                      <a:pt x="47" y="58"/>
                    </a:lnTo>
                    <a:lnTo>
                      <a:pt x="47" y="58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2587" y="2388"/>
              <a:ext cx="35" cy="116"/>
              <a:chOff x="2446" y="1782"/>
              <a:chExt cx="35" cy="116"/>
            </a:xfrm>
          </p:grpSpPr>
          <p:sp>
            <p:nvSpPr>
              <p:cNvPr id="17452" name="Freeform 44"/>
              <p:cNvSpPr>
                <a:spLocks/>
              </p:cNvSpPr>
              <p:nvPr/>
            </p:nvSpPr>
            <p:spPr bwMode="auto">
              <a:xfrm>
                <a:off x="2446" y="1782"/>
                <a:ext cx="35" cy="116"/>
              </a:xfrm>
              <a:custGeom>
                <a:avLst/>
                <a:gdLst/>
                <a:ahLst/>
                <a:cxnLst>
                  <a:cxn ang="0">
                    <a:pos x="23" y="81"/>
                  </a:cxn>
                  <a:cxn ang="0">
                    <a:pos x="23" y="93"/>
                  </a:cxn>
                  <a:cxn ang="0">
                    <a:pos x="23" y="93"/>
                  </a:cxn>
                  <a:cxn ang="0">
                    <a:pos x="23" y="93"/>
                  </a:cxn>
                  <a:cxn ang="0">
                    <a:pos x="23" y="104"/>
                  </a:cxn>
                  <a:cxn ang="0">
                    <a:pos x="23" y="104"/>
                  </a:cxn>
                  <a:cxn ang="0">
                    <a:pos x="11" y="116"/>
                  </a:cxn>
                  <a:cxn ang="0">
                    <a:pos x="11" y="116"/>
                  </a:cxn>
                  <a:cxn ang="0">
                    <a:pos x="11" y="116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11" y="23"/>
                  </a:cxn>
                  <a:cxn ang="0">
                    <a:pos x="11" y="23"/>
                  </a:cxn>
                  <a:cxn ang="0">
                    <a:pos x="11" y="23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35" y="0"/>
                  </a:cxn>
                  <a:cxn ang="0">
                    <a:pos x="35" y="11"/>
                  </a:cxn>
                  <a:cxn ang="0">
                    <a:pos x="35" y="11"/>
                  </a:cxn>
                  <a:cxn ang="0">
                    <a:pos x="35" y="23"/>
                  </a:cxn>
                  <a:cxn ang="0">
                    <a:pos x="35" y="23"/>
                  </a:cxn>
                  <a:cxn ang="0">
                    <a:pos x="35" y="23"/>
                  </a:cxn>
                  <a:cxn ang="0">
                    <a:pos x="35" y="35"/>
                  </a:cxn>
                  <a:cxn ang="0">
                    <a:pos x="35" y="35"/>
                  </a:cxn>
                  <a:cxn ang="0">
                    <a:pos x="35" y="35"/>
                  </a:cxn>
                  <a:cxn ang="0">
                    <a:pos x="35" y="46"/>
                  </a:cxn>
                  <a:cxn ang="0">
                    <a:pos x="35" y="46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23" y="69"/>
                  </a:cxn>
                  <a:cxn ang="0">
                    <a:pos x="23" y="69"/>
                  </a:cxn>
                  <a:cxn ang="0">
                    <a:pos x="23" y="69"/>
                  </a:cxn>
                  <a:cxn ang="0">
                    <a:pos x="23" y="81"/>
                  </a:cxn>
                  <a:cxn ang="0">
                    <a:pos x="23" y="81"/>
                  </a:cxn>
                </a:cxnLst>
                <a:rect l="0" t="0" r="r" b="b"/>
                <a:pathLst>
                  <a:path w="35" h="116">
                    <a:moveTo>
                      <a:pt x="23" y="81"/>
                    </a:moveTo>
                    <a:lnTo>
                      <a:pt x="23" y="93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23" y="104"/>
                    </a:lnTo>
                    <a:lnTo>
                      <a:pt x="23" y="104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3" y="81"/>
                    </a:lnTo>
                    <a:lnTo>
                      <a:pt x="23" y="81"/>
                    </a:lnTo>
                    <a:close/>
                  </a:path>
                </a:pathLst>
              </a:custGeom>
              <a:solidFill>
                <a:srgbClr val="FAF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45"/>
              <p:cNvSpPr>
                <a:spLocks/>
              </p:cNvSpPr>
              <p:nvPr/>
            </p:nvSpPr>
            <p:spPr bwMode="auto">
              <a:xfrm>
                <a:off x="2446" y="1782"/>
                <a:ext cx="35" cy="116"/>
              </a:xfrm>
              <a:custGeom>
                <a:avLst/>
                <a:gdLst/>
                <a:ahLst/>
                <a:cxnLst>
                  <a:cxn ang="0">
                    <a:pos x="23" y="81"/>
                  </a:cxn>
                  <a:cxn ang="0">
                    <a:pos x="23" y="93"/>
                  </a:cxn>
                  <a:cxn ang="0">
                    <a:pos x="23" y="93"/>
                  </a:cxn>
                  <a:cxn ang="0">
                    <a:pos x="23" y="93"/>
                  </a:cxn>
                  <a:cxn ang="0">
                    <a:pos x="23" y="104"/>
                  </a:cxn>
                  <a:cxn ang="0">
                    <a:pos x="23" y="104"/>
                  </a:cxn>
                  <a:cxn ang="0">
                    <a:pos x="11" y="116"/>
                  </a:cxn>
                  <a:cxn ang="0">
                    <a:pos x="11" y="116"/>
                  </a:cxn>
                  <a:cxn ang="0">
                    <a:pos x="11" y="116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11" y="23"/>
                  </a:cxn>
                  <a:cxn ang="0">
                    <a:pos x="11" y="23"/>
                  </a:cxn>
                  <a:cxn ang="0">
                    <a:pos x="11" y="23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35" y="0"/>
                  </a:cxn>
                  <a:cxn ang="0">
                    <a:pos x="35" y="11"/>
                  </a:cxn>
                  <a:cxn ang="0">
                    <a:pos x="35" y="11"/>
                  </a:cxn>
                  <a:cxn ang="0">
                    <a:pos x="35" y="23"/>
                  </a:cxn>
                  <a:cxn ang="0">
                    <a:pos x="35" y="23"/>
                  </a:cxn>
                  <a:cxn ang="0">
                    <a:pos x="35" y="23"/>
                  </a:cxn>
                  <a:cxn ang="0">
                    <a:pos x="35" y="35"/>
                  </a:cxn>
                  <a:cxn ang="0">
                    <a:pos x="35" y="35"/>
                  </a:cxn>
                  <a:cxn ang="0">
                    <a:pos x="35" y="35"/>
                  </a:cxn>
                  <a:cxn ang="0">
                    <a:pos x="35" y="46"/>
                  </a:cxn>
                  <a:cxn ang="0">
                    <a:pos x="35" y="46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23" y="69"/>
                  </a:cxn>
                  <a:cxn ang="0">
                    <a:pos x="23" y="69"/>
                  </a:cxn>
                  <a:cxn ang="0">
                    <a:pos x="23" y="69"/>
                  </a:cxn>
                  <a:cxn ang="0">
                    <a:pos x="23" y="81"/>
                  </a:cxn>
                  <a:cxn ang="0">
                    <a:pos x="23" y="81"/>
                  </a:cxn>
                </a:cxnLst>
                <a:rect l="0" t="0" r="r" b="b"/>
                <a:pathLst>
                  <a:path w="35" h="116">
                    <a:moveTo>
                      <a:pt x="23" y="81"/>
                    </a:moveTo>
                    <a:lnTo>
                      <a:pt x="23" y="93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23" y="104"/>
                    </a:lnTo>
                    <a:lnTo>
                      <a:pt x="23" y="104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3" y="81"/>
                    </a:lnTo>
                    <a:lnTo>
                      <a:pt x="23" y="81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46"/>
            <p:cNvGrpSpPr>
              <a:grpSpLocks/>
            </p:cNvGrpSpPr>
            <p:nvPr/>
          </p:nvGrpSpPr>
          <p:grpSpPr bwMode="auto">
            <a:xfrm>
              <a:off x="2587" y="2237"/>
              <a:ext cx="35" cy="127"/>
              <a:chOff x="2446" y="1631"/>
              <a:chExt cx="35" cy="127"/>
            </a:xfrm>
          </p:grpSpPr>
          <p:sp>
            <p:nvSpPr>
              <p:cNvPr id="17455" name="Freeform 47"/>
              <p:cNvSpPr>
                <a:spLocks/>
              </p:cNvSpPr>
              <p:nvPr/>
            </p:nvSpPr>
            <p:spPr bwMode="auto">
              <a:xfrm>
                <a:off x="2446" y="1631"/>
                <a:ext cx="35" cy="12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23"/>
                  </a:cxn>
                  <a:cxn ang="0">
                    <a:pos x="0" y="34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58"/>
                  </a:cxn>
                  <a:cxn ang="0">
                    <a:pos x="0" y="69"/>
                  </a:cxn>
                  <a:cxn ang="0">
                    <a:pos x="0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104"/>
                  </a:cxn>
                  <a:cxn ang="0">
                    <a:pos x="0" y="116"/>
                  </a:cxn>
                  <a:cxn ang="0">
                    <a:pos x="11" y="127"/>
                  </a:cxn>
                  <a:cxn ang="0">
                    <a:pos x="23" y="127"/>
                  </a:cxn>
                  <a:cxn ang="0">
                    <a:pos x="23" y="116"/>
                  </a:cxn>
                  <a:cxn ang="0">
                    <a:pos x="23" y="116"/>
                  </a:cxn>
                  <a:cxn ang="0">
                    <a:pos x="23" y="104"/>
                  </a:cxn>
                  <a:cxn ang="0">
                    <a:pos x="35" y="93"/>
                  </a:cxn>
                  <a:cxn ang="0">
                    <a:pos x="35" y="81"/>
                  </a:cxn>
                  <a:cxn ang="0">
                    <a:pos x="35" y="81"/>
                  </a:cxn>
                  <a:cxn ang="0">
                    <a:pos x="35" y="69"/>
                  </a:cxn>
                  <a:cxn ang="0">
                    <a:pos x="35" y="58"/>
                  </a:cxn>
                  <a:cxn ang="0">
                    <a:pos x="35" y="46"/>
                  </a:cxn>
                  <a:cxn ang="0">
                    <a:pos x="23" y="46"/>
                  </a:cxn>
                  <a:cxn ang="0">
                    <a:pos x="23" y="34"/>
                  </a:cxn>
                  <a:cxn ang="0">
                    <a:pos x="23" y="23"/>
                  </a:cxn>
                  <a:cxn ang="0">
                    <a:pos x="23" y="11"/>
                  </a:cxn>
                  <a:cxn ang="0">
                    <a:pos x="23" y="11"/>
                  </a:cxn>
                </a:cxnLst>
                <a:rect l="0" t="0" r="r" b="b"/>
                <a:pathLst>
                  <a:path w="35" h="127">
                    <a:moveTo>
                      <a:pt x="23" y="0"/>
                    </a:moveTo>
                    <a:lnTo>
                      <a:pt x="23" y="0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1" y="116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23" y="127"/>
                    </a:lnTo>
                    <a:lnTo>
                      <a:pt x="23" y="127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3" y="104"/>
                    </a:lnTo>
                    <a:lnTo>
                      <a:pt x="23" y="104"/>
                    </a:lnTo>
                    <a:lnTo>
                      <a:pt x="35" y="104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5" y="81"/>
                    </a:lnTo>
                    <a:lnTo>
                      <a:pt x="35" y="81"/>
                    </a:lnTo>
                    <a:lnTo>
                      <a:pt x="35" y="81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AF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Freeform 48"/>
              <p:cNvSpPr>
                <a:spLocks/>
              </p:cNvSpPr>
              <p:nvPr/>
            </p:nvSpPr>
            <p:spPr bwMode="auto">
              <a:xfrm>
                <a:off x="2446" y="1631"/>
                <a:ext cx="35" cy="12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23"/>
                  </a:cxn>
                  <a:cxn ang="0">
                    <a:pos x="0" y="34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58"/>
                  </a:cxn>
                  <a:cxn ang="0">
                    <a:pos x="0" y="69"/>
                  </a:cxn>
                  <a:cxn ang="0">
                    <a:pos x="0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104"/>
                  </a:cxn>
                  <a:cxn ang="0">
                    <a:pos x="0" y="116"/>
                  </a:cxn>
                  <a:cxn ang="0">
                    <a:pos x="11" y="127"/>
                  </a:cxn>
                  <a:cxn ang="0">
                    <a:pos x="23" y="127"/>
                  </a:cxn>
                  <a:cxn ang="0">
                    <a:pos x="23" y="116"/>
                  </a:cxn>
                  <a:cxn ang="0">
                    <a:pos x="23" y="116"/>
                  </a:cxn>
                  <a:cxn ang="0">
                    <a:pos x="23" y="104"/>
                  </a:cxn>
                  <a:cxn ang="0">
                    <a:pos x="35" y="93"/>
                  </a:cxn>
                  <a:cxn ang="0">
                    <a:pos x="35" y="81"/>
                  </a:cxn>
                  <a:cxn ang="0">
                    <a:pos x="35" y="81"/>
                  </a:cxn>
                  <a:cxn ang="0">
                    <a:pos x="35" y="69"/>
                  </a:cxn>
                  <a:cxn ang="0">
                    <a:pos x="35" y="58"/>
                  </a:cxn>
                  <a:cxn ang="0">
                    <a:pos x="35" y="46"/>
                  </a:cxn>
                  <a:cxn ang="0">
                    <a:pos x="23" y="46"/>
                  </a:cxn>
                  <a:cxn ang="0">
                    <a:pos x="23" y="34"/>
                  </a:cxn>
                  <a:cxn ang="0">
                    <a:pos x="23" y="23"/>
                  </a:cxn>
                  <a:cxn ang="0">
                    <a:pos x="23" y="11"/>
                  </a:cxn>
                  <a:cxn ang="0">
                    <a:pos x="23" y="11"/>
                  </a:cxn>
                </a:cxnLst>
                <a:rect l="0" t="0" r="r" b="b"/>
                <a:pathLst>
                  <a:path w="35" h="127">
                    <a:moveTo>
                      <a:pt x="23" y="0"/>
                    </a:moveTo>
                    <a:lnTo>
                      <a:pt x="23" y="0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1" y="116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23" y="127"/>
                    </a:lnTo>
                    <a:lnTo>
                      <a:pt x="23" y="127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3" y="104"/>
                    </a:lnTo>
                    <a:lnTo>
                      <a:pt x="23" y="104"/>
                    </a:lnTo>
                    <a:lnTo>
                      <a:pt x="35" y="104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5" y="81"/>
                    </a:lnTo>
                    <a:lnTo>
                      <a:pt x="35" y="81"/>
                    </a:lnTo>
                    <a:lnTo>
                      <a:pt x="35" y="81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2540" y="2085"/>
              <a:ext cx="58" cy="128"/>
              <a:chOff x="2399" y="1479"/>
              <a:chExt cx="58" cy="128"/>
            </a:xfrm>
          </p:grpSpPr>
          <p:sp>
            <p:nvSpPr>
              <p:cNvPr id="17458" name="Freeform 50"/>
              <p:cNvSpPr>
                <a:spLocks/>
              </p:cNvSpPr>
              <p:nvPr/>
            </p:nvSpPr>
            <p:spPr bwMode="auto">
              <a:xfrm>
                <a:off x="2399" y="1479"/>
                <a:ext cx="58" cy="128"/>
              </a:xfrm>
              <a:custGeom>
                <a:avLst/>
                <a:gdLst/>
                <a:ahLst/>
                <a:cxnLst>
                  <a:cxn ang="0">
                    <a:pos x="58" y="105"/>
                  </a:cxn>
                  <a:cxn ang="0">
                    <a:pos x="58" y="93"/>
                  </a:cxn>
                  <a:cxn ang="0">
                    <a:pos x="58" y="82"/>
                  </a:cxn>
                  <a:cxn ang="0">
                    <a:pos x="58" y="70"/>
                  </a:cxn>
                  <a:cxn ang="0">
                    <a:pos x="47" y="70"/>
                  </a:cxn>
                  <a:cxn ang="0">
                    <a:pos x="47" y="59"/>
                  </a:cxn>
                  <a:cxn ang="0">
                    <a:pos x="47" y="47"/>
                  </a:cxn>
                  <a:cxn ang="0">
                    <a:pos x="47" y="35"/>
                  </a:cxn>
                  <a:cxn ang="0">
                    <a:pos x="47" y="35"/>
                  </a:cxn>
                  <a:cxn ang="0">
                    <a:pos x="35" y="24"/>
                  </a:cxn>
                  <a:cxn ang="0">
                    <a:pos x="35" y="12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2" y="35"/>
                  </a:cxn>
                  <a:cxn ang="0">
                    <a:pos x="12" y="47"/>
                  </a:cxn>
                  <a:cxn ang="0">
                    <a:pos x="12" y="59"/>
                  </a:cxn>
                  <a:cxn ang="0">
                    <a:pos x="24" y="59"/>
                  </a:cxn>
                  <a:cxn ang="0">
                    <a:pos x="24" y="70"/>
                  </a:cxn>
                  <a:cxn ang="0">
                    <a:pos x="24" y="82"/>
                  </a:cxn>
                  <a:cxn ang="0">
                    <a:pos x="24" y="93"/>
                  </a:cxn>
                  <a:cxn ang="0">
                    <a:pos x="35" y="105"/>
                  </a:cxn>
                  <a:cxn ang="0">
                    <a:pos x="35" y="105"/>
                  </a:cxn>
                  <a:cxn ang="0">
                    <a:pos x="35" y="117"/>
                  </a:cxn>
                  <a:cxn ang="0">
                    <a:pos x="35" y="128"/>
                  </a:cxn>
                  <a:cxn ang="0">
                    <a:pos x="47" y="128"/>
                  </a:cxn>
                  <a:cxn ang="0">
                    <a:pos x="58" y="128"/>
                  </a:cxn>
                  <a:cxn ang="0">
                    <a:pos x="58" y="117"/>
                  </a:cxn>
                  <a:cxn ang="0">
                    <a:pos x="58" y="117"/>
                  </a:cxn>
                </a:cxnLst>
                <a:rect l="0" t="0" r="r" b="b"/>
                <a:pathLst>
                  <a:path w="58" h="128">
                    <a:moveTo>
                      <a:pt x="58" y="105"/>
                    </a:moveTo>
                    <a:lnTo>
                      <a:pt x="58" y="105"/>
                    </a:lnTo>
                    <a:lnTo>
                      <a:pt x="58" y="93"/>
                    </a:lnTo>
                    <a:lnTo>
                      <a:pt x="58" y="93"/>
                    </a:lnTo>
                    <a:lnTo>
                      <a:pt x="58" y="93"/>
                    </a:lnTo>
                    <a:lnTo>
                      <a:pt x="58" y="82"/>
                    </a:lnTo>
                    <a:lnTo>
                      <a:pt x="58" y="82"/>
                    </a:lnTo>
                    <a:lnTo>
                      <a:pt x="58" y="70"/>
                    </a:lnTo>
                    <a:lnTo>
                      <a:pt x="58" y="70"/>
                    </a:lnTo>
                    <a:lnTo>
                      <a:pt x="47" y="70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24" y="59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93"/>
                    </a:lnTo>
                    <a:lnTo>
                      <a:pt x="24" y="93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35" y="117"/>
                    </a:lnTo>
                    <a:lnTo>
                      <a:pt x="35" y="117"/>
                    </a:lnTo>
                    <a:lnTo>
                      <a:pt x="35" y="117"/>
                    </a:lnTo>
                    <a:lnTo>
                      <a:pt x="35" y="128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58" y="128"/>
                    </a:lnTo>
                    <a:lnTo>
                      <a:pt x="58" y="128"/>
                    </a:lnTo>
                    <a:lnTo>
                      <a:pt x="58" y="117"/>
                    </a:lnTo>
                    <a:lnTo>
                      <a:pt x="58" y="117"/>
                    </a:lnTo>
                    <a:lnTo>
                      <a:pt x="58" y="117"/>
                    </a:lnTo>
                    <a:lnTo>
                      <a:pt x="58" y="105"/>
                    </a:lnTo>
                    <a:close/>
                  </a:path>
                </a:pathLst>
              </a:custGeom>
              <a:solidFill>
                <a:srgbClr val="FAF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Freeform 51"/>
              <p:cNvSpPr>
                <a:spLocks/>
              </p:cNvSpPr>
              <p:nvPr/>
            </p:nvSpPr>
            <p:spPr bwMode="auto">
              <a:xfrm>
                <a:off x="2399" y="1479"/>
                <a:ext cx="58" cy="128"/>
              </a:xfrm>
              <a:custGeom>
                <a:avLst/>
                <a:gdLst/>
                <a:ahLst/>
                <a:cxnLst>
                  <a:cxn ang="0">
                    <a:pos x="58" y="105"/>
                  </a:cxn>
                  <a:cxn ang="0">
                    <a:pos x="58" y="93"/>
                  </a:cxn>
                  <a:cxn ang="0">
                    <a:pos x="58" y="82"/>
                  </a:cxn>
                  <a:cxn ang="0">
                    <a:pos x="58" y="70"/>
                  </a:cxn>
                  <a:cxn ang="0">
                    <a:pos x="47" y="70"/>
                  </a:cxn>
                  <a:cxn ang="0">
                    <a:pos x="47" y="59"/>
                  </a:cxn>
                  <a:cxn ang="0">
                    <a:pos x="47" y="47"/>
                  </a:cxn>
                  <a:cxn ang="0">
                    <a:pos x="47" y="35"/>
                  </a:cxn>
                  <a:cxn ang="0">
                    <a:pos x="47" y="35"/>
                  </a:cxn>
                  <a:cxn ang="0">
                    <a:pos x="35" y="24"/>
                  </a:cxn>
                  <a:cxn ang="0">
                    <a:pos x="35" y="12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2" y="35"/>
                  </a:cxn>
                  <a:cxn ang="0">
                    <a:pos x="12" y="47"/>
                  </a:cxn>
                  <a:cxn ang="0">
                    <a:pos x="12" y="59"/>
                  </a:cxn>
                  <a:cxn ang="0">
                    <a:pos x="24" y="59"/>
                  </a:cxn>
                  <a:cxn ang="0">
                    <a:pos x="24" y="70"/>
                  </a:cxn>
                  <a:cxn ang="0">
                    <a:pos x="24" y="82"/>
                  </a:cxn>
                  <a:cxn ang="0">
                    <a:pos x="24" y="93"/>
                  </a:cxn>
                  <a:cxn ang="0">
                    <a:pos x="35" y="105"/>
                  </a:cxn>
                  <a:cxn ang="0">
                    <a:pos x="35" y="105"/>
                  </a:cxn>
                  <a:cxn ang="0">
                    <a:pos x="35" y="117"/>
                  </a:cxn>
                  <a:cxn ang="0">
                    <a:pos x="35" y="128"/>
                  </a:cxn>
                  <a:cxn ang="0">
                    <a:pos x="47" y="128"/>
                  </a:cxn>
                  <a:cxn ang="0">
                    <a:pos x="58" y="128"/>
                  </a:cxn>
                  <a:cxn ang="0">
                    <a:pos x="58" y="117"/>
                  </a:cxn>
                  <a:cxn ang="0">
                    <a:pos x="58" y="117"/>
                  </a:cxn>
                </a:cxnLst>
                <a:rect l="0" t="0" r="r" b="b"/>
                <a:pathLst>
                  <a:path w="58" h="128">
                    <a:moveTo>
                      <a:pt x="58" y="105"/>
                    </a:moveTo>
                    <a:lnTo>
                      <a:pt x="58" y="105"/>
                    </a:lnTo>
                    <a:lnTo>
                      <a:pt x="58" y="93"/>
                    </a:lnTo>
                    <a:lnTo>
                      <a:pt x="58" y="93"/>
                    </a:lnTo>
                    <a:lnTo>
                      <a:pt x="58" y="93"/>
                    </a:lnTo>
                    <a:lnTo>
                      <a:pt x="58" y="82"/>
                    </a:lnTo>
                    <a:lnTo>
                      <a:pt x="58" y="82"/>
                    </a:lnTo>
                    <a:lnTo>
                      <a:pt x="58" y="70"/>
                    </a:lnTo>
                    <a:lnTo>
                      <a:pt x="58" y="70"/>
                    </a:lnTo>
                    <a:lnTo>
                      <a:pt x="47" y="70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24" y="59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93"/>
                    </a:lnTo>
                    <a:lnTo>
                      <a:pt x="24" y="93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35" y="117"/>
                    </a:lnTo>
                    <a:lnTo>
                      <a:pt x="35" y="117"/>
                    </a:lnTo>
                    <a:lnTo>
                      <a:pt x="35" y="117"/>
                    </a:lnTo>
                    <a:lnTo>
                      <a:pt x="35" y="128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58" y="128"/>
                    </a:lnTo>
                    <a:lnTo>
                      <a:pt x="58" y="128"/>
                    </a:lnTo>
                    <a:lnTo>
                      <a:pt x="58" y="117"/>
                    </a:lnTo>
                    <a:lnTo>
                      <a:pt x="58" y="117"/>
                    </a:lnTo>
                    <a:lnTo>
                      <a:pt x="58" y="117"/>
                    </a:lnTo>
                    <a:lnTo>
                      <a:pt x="58" y="105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52"/>
            <p:cNvGrpSpPr>
              <a:grpSpLocks/>
            </p:cNvGrpSpPr>
            <p:nvPr/>
          </p:nvGrpSpPr>
          <p:grpSpPr bwMode="auto">
            <a:xfrm>
              <a:off x="2087" y="1655"/>
              <a:ext cx="163" cy="82"/>
              <a:chOff x="1946" y="1049"/>
              <a:chExt cx="163" cy="82"/>
            </a:xfrm>
          </p:grpSpPr>
          <p:sp>
            <p:nvSpPr>
              <p:cNvPr id="17461" name="Freeform 53"/>
              <p:cNvSpPr>
                <a:spLocks/>
              </p:cNvSpPr>
              <p:nvPr/>
            </p:nvSpPr>
            <p:spPr bwMode="auto">
              <a:xfrm>
                <a:off x="1946" y="1049"/>
                <a:ext cx="163" cy="82"/>
              </a:xfrm>
              <a:custGeom>
                <a:avLst/>
                <a:gdLst/>
                <a:ahLst/>
                <a:cxnLst>
                  <a:cxn ang="0">
                    <a:pos x="93" y="24"/>
                  </a:cxn>
                  <a:cxn ang="0">
                    <a:pos x="81" y="24"/>
                  </a:cxn>
                  <a:cxn ang="0">
                    <a:pos x="81" y="12"/>
                  </a:cxn>
                  <a:cxn ang="0">
                    <a:pos x="70" y="12"/>
                  </a:cxn>
                  <a:cxn ang="0">
                    <a:pos x="58" y="12"/>
                  </a:cxn>
                  <a:cxn ang="0">
                    <a:pos x="58" y="12"/>
                  </a:cxn>
                  <a:cxn ang="0">
                    <a:pos x="46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35"/>
                  </a:cxn>
                  <a:cxn ang="0">
                    <a:pos x="23" y="35"/>
                  </a:cxn>
                  <a:cxn ang="0">
                    <a:pos x="35" y="35"/>
                  </a:cxn>
                  <a:cxn ang="0">
                    <a:pos x="46" y="35"/>
                  </a:cxn>
                  <a:cxn ang="0">
                    <a:pos x="46" y="47"/>
                  </a:cxn>
                  <a:cxn ang="0">
                    <a:pos x="58" y="47"/>
                  </a:cxn>
                  <a:cxn ang="0">
                    <a:pos x="70" y="47"/>
                  </a:cxn>
                  <a:cxn ang="0">
                    <a:pos x="81" y="58"/>
                  </a:cxn>
                  <a:cxn ang="0">
                    <a:pos x="81" y="58"/>
                  </a:cxn>
                  <a:cxn ang="0">
                    <a:pos x="93" y="58"/>
                  </a:cxn>
                  <a:cxn ang="0">
                    <a:pos x="105" y="70"/>
                  </a:cxn>
                  <a:cxn ang="0">
                    <a:pos x="105" y="70"/>
                  </a:cxn>
                  <a:cxn ang="0">
                    <a:pos x="116" y="70"/>
                  </a:cxn>
                  <a:cxn ang="0">
                    <a:pos x="128" y="82"/>
                  </a:cxn>
                  <a:cxn ang="0">
                    <a:pos x="139" y="82"/>
                  </a:cxn>
                  <a:cxn ang="0">
                    <a:pos x="139" y="82"/>
                  </a:cxn>
                  <a:cxn ang="0">
                    <a:pos x="163" y="58"/>
                  </a:cxn>
                  <a:cxn ang="0">
                    <a:pos x="151" y="58"/>
                  </a:cxn>
                  <a:cxn ang="0">
                    <a:pos x="139" y="47"/>
                  </a:cxn>
                  <a:cxn ang="0">
                    <a:pos x="139" y="47"/>
                  </a:cxn>
                  <a:cxn ang="0">
                    <a:pos x="128" y="35"/>
                  </a:cxn>
                  <a:cxn ang="0">
                    <a:pos x="116" y="35"/>
                  </a:cxn>
                  <a:cxn ang="0">
                    <a:pos x="116" y="35"/>
                  </a:cxn>
                  <a:cxn ang="0">
                    <a:pos x="105" y="24"/>
                  </a:cxn>
                  <a:cxn ang="0">
                    <a:pos x="93" y="24"/>
                  </a:cxn>
                  <a:cxn ang="0">
                    <a:pos x="93" y="24"/>
                  </a:cxn>
                </a:cxnLst>
                <a:rect l="0" t="0" r="r" b="b"/>
                <a:pathLst>
                  <a:path w="163" h="82">
                    <a:moveTo>
                      <a:pt x="93" y="24"/>
                    </a:moveTo>
                    <a:lnTo>
                      <a:pt x="93" y="24"/>
                    </a:lnTo>
                    <a:lnTo>
                      <a:pt x="93" y="24"/>
                    </a:lnTo>
                    <a:lnTo>
                      <a:pt x="81" y="24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46" y="1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46" y="35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70" y="47"/>
                    </a:lnTo>
                    <a:lnTo>
                      <a:pt x="70" y="47"/>
                    </a:lnTo>
                    <a:lnTo>
                      <a:pt x="70" y="58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93" y="58"/>
                    </a:lnTo>
                    <a:lnTo>
                      <a:pt x="93" y="58"/>
                    </a:lnTo>
                    <a:lnTo>
                      <a:pt x="93" y="58"/>
                    </a:lnTo>
                    <a:lnTo>
                      <a:pt x="105" y="70"/>
                    </a:lnTo>
                    <a:lnTo>
                      <a:pt x="105" y="70"/>
                    </a:lnTo>
                    <a:lnTo>
                      <a:pt x="105" y="70"/>
                    </a:lnTo>
                    <a:lnTo>
                      <a:pt x="116" y="70"/>
                    </a:lnTo>
                    <a:lnTo>
                      <a:pt x="116" y="70"/>
                    </a:lnTo>
                    <a:lnTo>
                      <a:pt x="128" y="82"/>
                    </a:lnTo>
                    <a:lnTo>
                      <a:pt x="128" y="82"/>
                    </a:lnTo>
                    <a:lnTo>
                      <a:pt x="128" y="82"/>
                    </a:lnTo>
                    <a:lnTo>
                      <a:pt x="139" y="82"/>
                    </a:lnTo>
                    <a:lnTo>
                      <a:pt x="139" y="82"/>
                    </a:lnTo>
                    <a:lnTo>
                      <a:pt x="139" y="82"/>
                    </a:lnTo>
                    <a:lnTo>
                      <a:pt x="163" y="70"/>
                    </a:lnTo>
                    <a:lnTo>
                      <a:pt x="163" y="58"/>
                    </a:lnTo>
                    <a:lnTo>
                      <a:pt x="151" y="58"/>
                    </a:lnTo>
                    <a:lnTo>
                      <a:pt x="151" y="58"/>
                    </a:lnTo>
                    <a:lnTo>
                      <a:pt x="151" y="47"/>
                    </a:lnTo>
                    <a:lnTo>
                      <a:pt x="139" y="47"/>
                    </a:lnTo>
                    <a:lnTo>
                      <a:pt x="139" y="47"/>
                    </a:lnTo>
                    <a:lnTo>
                      <a:pt x="139" y="47"/>
                    </a:lnTo>
                    <a:lnTo>
                      <a:pt x="128" y="47"/>
                    </a:lnTo>
                    <a:lnTo>
                      <a:pt x="128" y="35"/>
                    </a:lnTo>
                    <a:lnTo>
                      <a:pt x="128" y="35"/>
                    </a:lnTo>
                    <a:lnTo>
                      <a:pt x="116" y="35"/>
                    </a:lnTo>
                    <a:lnTo>
                      <a:pt x="116" y="35"/>
                    </a:lnTo>
                    <a:lnTo>
                      <a:pt x="116" y="35"/>
                    </a:lnTo>
                    <a:lnTo>
                      <a:pt x="105" y="35"/>
                    </a:lnTo>
                    <a:lnTo>
                      <a:pt x="105" y="24"/>
                    </a:lnTo>
                    <a:lnTo>
                      <a:pt x="105" y="24"/>
                    </a:lnTo>
                    <a:lnTo>
                      <a:pt x="93" y="24"/>
                    </a:lnTo>
                    <a:lnTo>
                      <a:pt x="93" y="24"/>
                    </a:lnTo>
                    <a:lnTo>
                      <a:pt x="93" y="24"/>
                    </a:lnTo>
                    <a:close/>
                  </a:path>
                </a:pathLst>
              </a:custGeom>
              <a:solidFill>
                <a:srgbClr val="FAF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54"/>
              <p:cNvSpPr>
                <a:spLocks/>
              </p:cNvSpPr>
              <p:nvPr/>
            </p:nvSpPr>
            <p:spPr bwMode="auto">
              <a:xfrm>
                <a:off x="1946" y="1049"/>
                <a:ext cx="163" cy="82"/>
              </a:xfrm>
              <a:custGeom>
                <a:avLst/>
                <a:gdLst/>
                <a:ahLst/>
                <a:cxnLst>
                  <a:cxn ang="0">
                    <a:pos x="93" y="24"/>
                  </a:cxn>
                  <a:cxn ang="0">
                    <a:pos x="81" y="24"/>
                  </a:cxn>
                  <a:cxn ang="0">
                    <a:pos x="81" y="12"/>
                  </a:cxn>
                  <a:cxn ang="0">
                    <a:pos x="70" y="12"/>
                  </a:cxn>
                  <a:cxn ang="0">
                    <a:pos x="58" y="12"/>
                  </a:cxn>
                  <a:cxn ang="0">
                    <a:pos x="58" y="12"/>
                  </a:cxn>
                  <a:cxn ang="0">
                    <a:pos x="46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35"/>
                  </a:cxn>
                  <a:cxn ang="0">
                    <a:pos x="23" y="35"/>
                  </a:cxn>
                  <a:cxn ang="0">
                    <a:pos x="35" y="35"/>
                  </a:cxn>
                  <a:cxn ang="0">
                    <a:pos x="46" y="35"/>
                  </a:cxn>
                  <a:cxn ang="0">
                    <a:pos x="46" y="47"/>
                  </a:cxn>
                  <a:cxn ang="0">
                    <a:pos x="58" y="47"/>
                  </a:cxn>
                  <a:cxn ang="0">
                    <a:pos x="70" y="47"/>
                  </a:cxn>
                  <a:cxn ang="0">
                    <a:pos x="81" y="58"/>
                  </a:cxn>
                  <a:cxn ang="0">
                    <a:pos x="81" y="58"/>
                  </a:cxn>
                  <a:cxn ang="0">
                    <a:pos x="93" y="58"/>
                  </a:cxn>
                  <a:cxn ang="0">
                    <a:pos x="105" y="70"/>
                  </a:cxn>
                  <a:cxn ang="0">
                    <a:pos x="105" y="70"/>
                  </a:cxn>
                  <a:cxn ang="0">
                    <a:pos x="116" y="70"/>
                  </a:cxn>
                  <a:cxn ang="0">
                    <a:pos x="128" y="82"/>
                  </a:cxn>
                  <a:cxn ang="0">
                    <a:pos x="139" y="82"/>
                  </a:cxn>
                  <a:cxn ang="0">
                    <a:pos x="139" y="82"/>
                  </a:cxn>
                  <a:cxn ang="0">
                    <a:pos x="163" y="58"/>
                  </a:cxn>
                  <a:cxn ang="0">
                    <a:pos x="151" y="58"/>
                  </a:cxn>
                  <a:cxn ang="0">
                    <a:pos x="139" y="47"/>
                  </a:cxn>
                  <a:cxn ang="0">
                    <a:pos x="139" y="47"/>
                  </a:cxn>
                  <a:cxn ang="0">
                    <a:pos x="128" y="35"/>
                  </a:cxn>
                  <a:cxn ang="0">
                    <a:pos x="116" y="35"/>
                  </a:cxn>
                  <a:cxn ang="0">
                    <a:pos x="116" y="35"/>
                  </a:cxn>
                  <a:cxn ang="0">
                    <a:pos x="105" y="24"/>
                  </a:cxn>
                  <a:cxn ang="0">
                    <a:pos x="93" y="24"/>
                  </a:cxn>
                  <a:cxn ang="0">
                    <a:pos x="93" y="24"/>
                  </a:cxn>
                </a:cxnLst>
                <a:rect l="0" t="0" r="r" b="b"/>
                <a:pathLst>
                  <a:path w="163" h="82">
                    <a:moveTo>
                      <a:pt x="93" y="24"/>
                    </a:moveTo>
                    <a:lnTo>
                      <a:pt x="93" y="24"/>
                    </a:lnTo>
                    <a:lnTo>
                      <a:pt x="93" y="24"/>
                    </a:lnTo>
                    <a:lnTo>
                      <a:pt x="81" y="24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46" y="1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46" y="35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70" y="47"/>
                    </a:lnTo>
                    <a:lnTo>
                      <a:pt x="70" y="47"/>
                    </a:lnTo>
                    <a:lnTo>
                      <a:pt x="70" y="58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93" y="58"/>
                    </a:lnTo>
                    <a:lnTo>
                      <a:pt x="93" y="58"/>
                    </a:lnTo>
                    <a:lnTo>
                      <a:pt x="93" y="58"/>
                    </a:lnTo>
                    <a:lnTo>
                      <a:pt x="105" y="70"/>
                    </a:lnTo>
                    <a:lnTo>
                      <a:pt x="105" y="70"/>
                    </a:lnTo>
                    <a:lnTo>
                      <a:pt x="105" y="70"/>
                    </a:lnTo>
                    <a:lnTo>
                      <a:pt x="116" y="70"/>
                    </a:lnTo>
                    <a:lnTo>
                      <a:pt x="116" y="70"/>
                    </a:lnTo>
                    <a:lnTo>
                      <a:pt x="128" y="82"/>
                    </a:lnTo>
                    <a:lnTo>
                      <a:pt x="128" y="82"/>
                    </a:lnTo>
                    <a:lnTo>
                      <a:pt x="128" y="82"/>
                    </a:lnTo>
                    <a:lnTo>
                      <a:pt x="139" y="82"/>
                    </a:lnTo>
                    <a:lnTo>
                      <a:pt x="139" y="82"/>
                    </a:lnTo>
                    <a:lnTo>
                      <a:pt x="139" y="82"/>
                    </a:lnTo>
                    <a:lnTo>
                      <a:pt x="163" y="70"/>
                    </a:lnTo>
                    <a:lnTo>
                      <a:pt x="163" y="58"/>
                    </a:lnTo>
                    <a:lnTo>
                      <a:pt x="151" y="58"/>
                    </a:lnTo>
                    <a:lnTo>
                      <a:pt x="151" y="58"/>
                    </a:lnTo>
                    <a:lnTo>
                      <a:pt x="151" y="47"/>
                    </a:lnTo>
                    <a:lnTo>
                      <a:pt x="139" y="47"/>
                    </a:lnTo>
                    <a:lnTo>
                      <a:pt x="139" y="47"/>
                    </a:lnTo>
                    <a:lnTo>
                      <a:pt x="139" y="47"/>
                    </a:lnTo>
                    <a:lnTo>
                      <a:pt x="128" y="47"/>
                    </a:lnTo>
                    <a:lnTo>
                      <a:pt x="128" y="35"/>
                    </a:lnTo>
                    <a:lnTo>
                      <a:pt x="128" y="35"/>
                    </a:lnTo>
                    <a:lnTo>
                      <a:pt x="116" y="35"/>
                    </a:lnTo>
                    <a:lnTo>
                      <a:pt x="116" y="35"/>
                    </a:lnTo>
                    <a:lnTo>
                      <a:pt x="116" y="35"/>
                    </a:lnTo>
                    <a:lnTo>
                      <a:pt x="105" y="35"/>
                    </a:lnTo>
                    <a:lnTo>
                      <a:pt x="105" y="24"/>
                    </a:lnTo>
                    <a:lnTo>
                      <a:pt x="105" y="24"/>
                    </a:lnTo>
                    <a:lnTo>
                      <a:pt x="93" y="24"/>
                    </a:lnTo>
                    <a:lnTo>
                      <a:pt x="93" y="24"/>
                    </a:lnTo>
                    <a:lnTo>
                      <a:pt x="93" y="24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55"/>
            <p:cNvGrpSpPr>
              <a:grpSpLocks/>
            </p:cNvGrpSpPr>
            <p:nvPr/>
          </p:nvGrpSpPr>
          <p:grpSpPr bwMode="auto">
            <a:xfrm>
              <a:off x="1401" y="1923"/>
              <a:ext cx="349" cy="500"/>
              <a:chOff x="1260" y="1317"/>
              <a:chExt cx="349" cy="500"/>
            </a:xfrm>
          </p:grpSpPr>
          <p:sp>
            <p:nvSpPr>
              <p:cNvPr id="17464" name="Freeform 56"/>
              <p:cNvSpPr>
                <a:spLocks/>
              </p:cNvSpPr>
              <p:nvPr/>
            </p:nvSpPr>
            <p:spPr bwMode="auto">
              <a:xfrm>
                <a:off x="1260" y="1317"/>
                <a:ext cx="349" cy="500"/>
              </a:xfrm>
              <a:custGeom>
                <a:avLst/>
                <a:gdLst/>
                <a:ahLst/>
                <a:cxnLst>
                  <a:cxn ang="0">
                    <a:pos x="337" y="151"/>
                  </a:cxn>
                  <a:cxn ang="0">
                    <a:pos x="337" y="116"/>
                  </a:cxn>
                  <a:cxn ang="0">
                    <a:pos x="326" y="93"/>
                  </a:cxn>
                  <a:cxn ang="0">
                    <a:pos x="314" y="69"/>
                  </a:cxn>
                  <a:cxn ang="0">
                    <a:pos x="291" y="46"/>
                  </a:cxn>
                  <a:cxn ang="0">
                    <a:pos x="267" y="35"/>
                  </a:cxn>
                  <a:cxn ang="0">
                    <a:pos x="256" y="11"/>
                  </a:cxn>
                  <a:cxn ang="0">
                    <a:pos x="233" y="0"/>
                  </a:cxn>
                  <a:cxn ang="0">
                    <a:pos x="209" y="0"/>
                  </a:cxn>
                  <a:cxn ang="0">
                    <a:pos x="186" y="0"/>
                  </a:cxn>
                  <a:cxn ang="0">
                    <a:pos x="151" y="11"/>
                  </a:cxn>
                  <a:cxn ang="0">
                    <a:pos x="128" y="23"/>
                  </a:cxn>
                  <a:cxn ang="0">
                    <a:pos x="105" y="58"/>
                  </a:cxn>
                  <a:cxn ang="0">
                    <a:pos x="81" y="81"/>
                  </a:cxn>
                  <a:cxn ang="0">
                    <a:pos x="81" y="116"/>
                  </a:cxn>
                  <a:cxn ang="0">
                    <a:pos x="58" y="139"/>
                  </a:cxn>
                  <a:cxn ang="0">
                    <a:pos x="47" y="174"/>
                  </a:cxn>
                  <a:cxn ang="0">
                    <a:pos x="35" y="209"/>
                  </a:cxn>
                  <a:cxn ang="0">
                    <a:pos x="23" y="244"/>
                  </a:cxn>
                  <a:cxn ang="0">
                    <a:pos x="12" y="279"/>
                  </a:cxn>
                  <a:cxn ang="0">
                    <a:pos x="12" y="314"/>
                  </a:cxn>
                  <a:cxn ang="0">
                    <a:pos x="12" y="337"/>
                  </a:cxn>
                  <a:cxn ang="0">
                    <a:pos x="0" y="372"/>
                  </a:cxn>
                  <a:cxn ang="0">
                    <a:pos x="0" y="407"/>
                  </a:cxn>
                  <a:cxn ang="0">
                    <a:pos x="12" y="430"/>
                  </a:cxn>
                  <a:cxn ang="0">
                    <a:pos x="12" y="465"/>
                  </a:cxn>
                  <a:cxn ang="0">
                    <a:pos x="35" y="488"/>
                  </a:cxn>
                  <a:cxn ang="0">
                    <a:pos x="58" y="500"/>
                  </a:cxn>
                  <a:cxn ang="0">
                    <a:pos x="93" y="488"/>
                  </a:cxn>
                  <a:cxn ang="0">
                    <a:pos x="116" y="488"/>
                  </a:cxn>
                  <a:cxn ang="0">
                    <a:pos x="140" y="488"/>
                  </a:cxn>
                  <a:cxn ang="0">
                    <a:pos x="163" y="476"/>
                  </a:cxn>
                  <a:cxn ang="0">
                    <a:pos x="186" y="453"/>
                  </a:cxn>
                  <a:cxn ang="0">
                    <a:pos x="221" y="441"/>
                  </a:cxn>
                  <a:cxn ang="0">
                    <a:pos x="244" y="430"/>
                  </a:cxn>
                  <a:cxn ang="0">
                    <a:pos x="256" y="395"/>
                  </a:cxn>
                  <a:cxn ang="0">
                    <a:pos x="279" y="372"/>
                  </a:cxn>
                  <a:cxn ang="0">
                    <a:pos x="302" y="348"/>
                  </a:cxn>
                  <a:cxn ang="0">
                    <a:pos x="314" y="325"/>
                  </a:cxn>
                  <a:cxn ang="0">
                    <a:pos x="326" y="290"/>
                  </a:cxn>
                  <a:cxn ang="0">
                    <a:pos x="337" y="267"/>
                  </a:cxn>
                  <a:cxn ang="0">
                    <a:pos x="337" y="232"/>
                  </a:cxn>
                  <a:cxn ang="0">
                    <a:pos x="349" y="209"/>
                  </a:cxn>
                  <a:cxn ang="0">
                    <a:pos x="349" y="186"/>
                  </a:cxn>
                  <a:cxn ang="0">
                    <a:pos x="337" y="174"/>
                  </a:cxn>
                </a:cxnLst>
                <a:rect l="0" t="0" r="r" b="b"/>
                <a:pathLst>
                  <a:path w="349" h="500">
                    <a:moveTo>
                      <a:pt x="337" y="174"/>
                    </a:moveTo>
                    <a:lnTo>
                      <a:pt x="337" y="151"/>
                    </a:lnTo>
                    <a:lnTo>
                      <a:pt x="337" y="151"/>
                    </a:lnTo>
                    <a:lnTo>
                      <a:pt x="337" y="139"/>
                    </a:lnTo>
                    <a:lnTo>
                      <a:pt x="337" y="128"/>
                    </a:lnTo>
                    <a:lnTo>
                      <a:pt x="337" y="116"/>
                    </a:lnTo>
                    <a:lnTo>
                      <a:pt x="337" y="116"/>
                    </a:lnTo>
                    <a:lnTo>
                      <a:pt x="337" y="104"/>
                    </a:lnTo>
                    <a:lnTo>
                      <a:pt x="326" y="93"/>
                    </a:lnTo>
                    <a:lnTo>
                      <a:pt x="326" y="93"/>
                    </a:lnTo>
                    <a:lnTo>
                      <a:pt x="314" y="81"/>
                    </a:lnTo>
                    <a:lnTo>
                      <a:pt x="314" y="69"/>
                    </a:lnTo>
                    <a:lnTo>
                      <a:pt x="314" y="69"/>
                    </a:lnTo>
                    <a:lnTo>
                      <a:pt x="302" y="58"/>
                    </a:lnTo>
                    <a:lnTo>
                      <a:pt x="291" y="46"/>
                    </a:lnTo>
                    <a:lnTo>
                      <a:pt x="279" y="46"/>
                    </a:lnTo>
                    <a:lnTo>
                      <a:pt x="279" y="46"/>
                    </a:lnTo>
                    <a:lnTo>
                      <a:pt x="267" y="35"/>
                    </a:lnTo>
                    <a:lnTo>
                      <a:pt x="267" y="23"/>
                    </a:lnTo>
                    <a:lnTo>
                      <a:pt x="256" y="23"/>
                    </a:lnTo>
                    <a:lnTo>
                      <a:pt x="256" y="11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33" y="0"/>
                    </a:lnTo>
                    <a:lnTo>
                      <a:pt x="221" y="0"/>
                    </a:lnTo>
                    <a:lnTo>
                      <a:pt x="221" y="0"/>
                    </a:lnTo>
                    <a:lnTo>
                      <a:pt x="209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86" y="0"/>
                    </a:lnTo>
                    <a:lnTo>
                      <a:pt x="174" y="0"/>
                    </a:lnTo>
                    <a:lnTo>
                      <a:pt x="163" y="0"/>
                    </a:lnTo>
                    <a:lnTo>
                      <a:pt x="151" y="11"/>
                    </a:lnTo>
                    <a:lnTo>
                      <a:pt x="151" y="11"/>
                    </a:lnTo>
                    <a:lnTo>
                      <a:pt x="140" y="11"/>
                    </a:lnTo>
                    <a:lnTo>
                      <a:pt x="128" y="23"/>
                    </a:lnTo>
                    <a:lnTo>
                      <a:pt x="116" y="35"/>
                    </a:lnTo>
                    <a:lnTo>
                      <a:pt x="116" y="46"/>
                    </a:lnTo>
                    <a:lnTo>
                      <a:pt x="105" y="58"/>
                    </a:lnTo>
                    <a:lnTo>
                      <a:pt x="105" y="58"/>
                    </a:lnTo>
                    <a:lnTo>
                      <a:pt x="93" y="69"/>
                    </a:lnTo>
                    <a:lnTo>
                      <a:pt x="81" y="81"/>
                    </a:lnTo>
                    <a:lnTo>
                      <a:pt x="81" y="93"/>
                    </a:lnTo>
                    <a:lnTo>
                      <a:pt x="81" y="104"/>
                    </a:lnTo>
                    <a:lnTo>
                      <a:pt x="81" y="116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58" y="139"/>
                    </a:lnTo>
                    <a:lnTo>
                      <a:pt x="58" y="151"/>
                    </a:lnTo>
                    <a:lnTo>
                      <a:pt x="47" y="162"/>
                    </a:lnTo>
                    <a:lnTo>
                      <a:pt x="47" y="174"/>
                    </a:lnTo>
                    <a:lnTo>
                      <a:pt x="47" y="186"/>
                    </a:lnTo>
                    <a:lnTo>
                      <a:pt x="47" y="197"/>
                    </a:lnTo>
                    <a:lnTo>
                      <a:pt x="35" y="209"/>
                    </a:lnTo>
                    <a:lnTo>
                      <a:pt x="35" y="221"/>
                    </a:lnTo>
                    <a:lnTo>
                      <a:pt x="23" y="232"/>
                    </a:lnTo>
                    <a:lnTo>
                      <a:pt x="23" y="244"/>
                    </a:lnTo>
                    <a:lnTo>
                      <a:pt x="23" y="267"/>
                    </a:lnTo>
                    <a:lnTo>
                      <a:pt x="12" y="267"/>
                    </a:lnTo>
                    <a:lnTo>
                      <a:pt x="12" y="279"/>
                    </a:lnTo>
                    <a:lnTo>
                      <a:pt x="12" y="290"/>
                    </a:lnTo>
                    <a:lnTo>
                      <a:pt x="0" y="302"/>
                    </a:lnTo>
                    <a:lnTo>
                      <a:pt x="12" y="314"/>
                    </a:lnTo>
                    <a:lnTo>
                      <a:pt x="12" y="325"/>
                    </a:lnTo>
                    <a:lnTo>
                      <a:pt x="12" y="337"/>
                    </a:lnTo>
                    <a:lnTo>
                      <a:pt x="12" y="337"/>
                    </a:lnTo>
                    <a:lnTo>
                      <a:pt x="12" y="348"/>
                    </a:lnTo>
                    <a:lnTo>
                      <a:pt x="12" y="360"/>
                    </a:lnTo>
                    <a:lnTo>
                      <a:pt x="0" y="372"/>
                    </a:lnTo>
                    <a:lnTo>
                      <a:pt x="0" y="383"/>
                    </a:lnTo>
                    <a:lnTo>
                      <a:pt x="0" y="395"/>
                    </a:lnTo>
                    <a:lnTo>
                      <a:pt x="0" y="407"/>
                    </a:lnTo>
                    <a:lnTo>
                      <a:pt x="0" y="418"/>
                    </a:lnTo>
                    <a:lnTo>
                      <a:pt x="12" y="418"/>
                    </a:lnTo>
                    <a:lnTo>
                      <a:pt x="12" y="430"/>
                    </a:lnTo>
                    <a:lnTo>
                      <a:pt x="12" y="441"/>
                    </a:lnTo>
                    <a:lnTo>
                      <a:pt x="12" y="453"/>
                    </a:lnTo>
                    <a:lnTo>
                      <a:pt x="12" y="465"/>
                    </a:lnTo>
                    <a:lnTo>
                      <a:pt x="23" y="465"/>
                    </a:lnTo>
                    <a:lnTo>
                      <a:pt x="23" y="476"/>
                    </a:lnTo>
                    <a:lnTo>
                      <a:pt x="35" y="488"/>
                    </a:lnTo>
                    <a:lnTo>
                      <a:pt x="47" y="488"/>
                    </a:lnTo>
                    <a:lnTo>
                      <a:pt x="58" y="488"/>
                    </a:lnTo>
                    <a:lnTo>
                      <a:pt x="58" y="500"/>
                    </a:lnTo>
                    <a:lnTo>
                      <a:pt x="70" y="488"/>
                    </a:lnTo>
                    <a:lnTo>
                      <a:pt x="81" y="488"/>
                    </a:lnTo>
                    <a:lnTo>
                      <a:pt x="93" y="488"/>
                    </a:lnTo>
                    <a:lnTo>
                      <a:pt x="93" y="488"/>
                    </a:lnTo>
                    <a:lnTo>
                      <a:pt x="105" y="488"/>
                    </a:lnTo>
                    <a:lnTo>
                      <a:pt x="116" y="488"/>
                    </a:lnTo>
                    <a:lnTo>
                      <a:pt x="116" y="488"/>
                    </a:lnTo>
                    <a:lnTo>
                      <a:pt x="128" y="488"/>
                    </a:lnTo>
                    <a:lnTo>
                      <a:pt x="140" y="488"/>
                    </a:lnTo>
                    <a:lnTo>
                      <a:pt x="151" y="488"/>
                    </a:lnTo>
                    <a:lnTo>
                      <a:pt x="163" y="476"/>
                    </a:lnTo>
                    <a:lnTo>
                      <a:pt x="163" y="476"/>
                    </a:lnTo>
                    <a:lnTo>
                      <a:pt x="174" y="465"/>
                    </a:lnTo>
                    <a:lnTo>
                      <a:pt x="186" y="465"/>
                    </a:lnTo>
                    <a:lnTo>
                      <a:pt x="186" y="453"/>
                    </a:lnTo>
                    <a:lnTo>
                      <a:pt x="198" y="453"/>
                    </a:lnTo>
                    <a:lnTo>
                      <a:pt x="209" y="453"/>
                    </a:lnTo>
                    <a:lnTo>
                      <a:pt x="221" y="441"/>
                    </a:lnTo>
                    <a:lnTo>
                      <a:pt x="221" y="441"/>
                    </a:lnTo>
                    <a:lnTo>
                      <a:pt x="233" y="430"/>
                    </a:lnTo>
                    <a:lnTo>
                      <a:pt x="244" y="430"/>
                    </a:lnTo>
                    <a:lnTo>
                      <a:pt x="244" y="418"/>
                    </a:lnTo>
                    <a:lnTo>
                      <a:pt x="256" y="407"/>
                    </a:lnTo>
                    <a:lnTo>
                      <a:pt x="256" y="395"/>
                    </a:lnTo>
                    <a:lnTo>
                      <a:pt x="267" y="395"/>
                    </a:lnTo>
                    <a:lnTo>
                      <a:pt x="267" y="383"/>
                    </a:lnTo>
                    <a:lnTo>
                      <a:pt x="279" y="372"/>
                    </a:lnTo>
                    <a:lnTo>
                      <a:pt x="291" y="372"/>
                    </a:lnTo>
                    <a:lnTo>
                      <a:pt x="302" y="360"/>
                    </a:lnTo>
                    <a:lnTo>
                      <a:pt x="302" y="348"/>
                    </a:lnTo>
                    <a:lnTo>
                      <a:pt x="302" y="337"/>
                    </a:lnTo>
                    <a:lnTo>
                      <a:pt x="314" y="337"/>
                    </a:lnTo>
                    <a:lnTo>
                      <a:pt x="314" y="325"/>
                    </a:lnTo>
                    <a:lnTo>
                      <a:pt x="314" y="314"/>
                    </a:lnTo>
                    <a:lnTo>
                      <a:pt x="326" y="302"/>
                    </a:lnTo>
                    <a:lnTo>
                      <a:pt x="326" y="290"/>
                    </a:lnTo>
                    <a:lnTo>
                      <a:pt x="326" y="279"/>
                    </a:lnTo>
                    <a:lnTo>
                      <a:pt x="337" y="279"/>
                    </a:lnTo>
                    <a:lnTo>
                      <a:pt x="337" y="267"/>
                    </a:lnTo>
                    <a:lnTo>
                      <a:pt x="337" y="255"/>
                    </a:lnTo>
                    <a:lnTo>
                      <a:pt x="337" y="244"/>
                    </a:lnTo>
                    <a:lnTo>
                      <a:pt x="337" y="232"/>
                    </a:lnTo>
                    <a:lnTo>
                      <a:pt x="337" y="232"/>
                    </a:lnTo>
                    <a:lnTo>
                      <a:pt x="349" y="221"/>
                    </a:lnTo>
                    <a:lnTo>
                      <a:pt x="349" y="209"/>
                    </a:lnTo>
                    <a:lnTo>
                      <a:pt x="349" y="197"/>
                    </a:lnTo>
                    <a:lnTo>
                      <a:pt x="349" y="186"/>
                    </a:lnTo>
                    <a:lnTo>
                      <a:pt x="349" y="186"/>
                    </a:lnTo>
                    <a:lnTo>
                      <a:pt x="337" y="174"/>
                    </a:lnTo>
                    <a:lnTo>
                      <a:pt x="337" y="162"/>
                    </a:lnTo>
                    <a:lnTo>
                      <a:pt x="337" y="174"/>
                    </a:lnTo>
                    <a:close/>
                  </a:path>
                </a:pathLst>
              </a:cu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57"/>
              <p:cNvSpPr>
                <a:spLocks/>
              </p:cNvSpPr>
              <p:nvPr/>
            </p:nvSpPr>
            <p:spPr bwMode="auto">
              <a:xfrm>
                <a:off x="1260" y="1317"/>
                <a:ext cx="349" cy="500"/>
              </a:xfrm>
              <a:custGeom>
                <a:avLst/>
                <a:gdLst/>
                <a:ahLst/>
                <a:cxnLst>
                  <a:cxn ang="0">
                    <a:pos x="337" y="151"/>
                  </a:cxn>
                  <a:cxn ang="0">
                    <a:pos x="337" y="116"/>
                  </a:cxn>
                  <a:cxn ang="0">
                    <a:pos x="326" y="93"/>
                  </a:cxn>
                  <a:cxn ang="0">
                    <a:pos x="314" y="69"/>
                  </a:cxn>
                  <a:cxn ang="0">
                    <a:pos x="291" y="46"/>
                  </a:cxn>
                  <a:cxn ang="0">
                    <a:pos x="267" y="35"/>
                  </a:cxn>
                  <a:cxn ang="0">
                    <a:pos x="256" y="11"/>
                  </a:cxn>
                  <a:cxn ang="0">
                    <a:pos x="233" y="0"/>
                  </a:cxn>
                  <a:cxn ang="0">
                    <a:pos x="209" y="0"/>
                  </a:cxn>
                  <a:cxn ang="0">
                    <a:pos x="186" y="0"/>
                  </a:cxn>
                  <a:cxn ang="0">
                    <a:pos x="151" y="11"/>
                  </a:cxn>
                  <a:cxn ang="0">
                    <a:pos x="128" y="23"/>
                  </a:cxn>
                  <a:cxn ang="0">
                    <a:pos x="105" y="58"/>
                  </a:cxn>
                  <a:cxn ang="0">
                    <a:pos x="81" y="81"/>
                  </a:cxn>
                  <a:cxn ang="0">
                    <a:pos x="81" y="116"/>
                  </a:cxn>
                  <a:cxn ang="0">
                    <a:pos x="58" y="139"/>
                  </a:cxn>
                  <a:cxn ang="0">
                    <a:pos x="47" y="174"/>
                  </a:cxn>
                  <a:cxn ang="0">
                    <a:pos x="35" y="209"/>
                  </a:cxn>
                  <a:cxn ang="0">
                    <a:pos x="23" y="244"/>
                  </a:cxn>
                  <a:cxn ang="0">
                    <a:pos x="12" y="279"/>
                  </a:cxn>
                  <a:cxn ang="0">
                    <a:pos x="12" y="314"/>
                  </a:cxn>
                  <a:cxn ang="0">
                    <a:pos x="12" y="337"/>
                  </a:cxn>
                  <a:cxn ang="0">
                    <a:pos x="0" y="372"/>
                  </a:cxn>
                  <a:cxn ang="0">
                    <a:pos x="0" y="407"/>
                  </a:cxn>
                  <a:cxn ang="0">
                    <a:pos x="12" y="430"/>
                  </a:cxn>
                  <a:cxn ang="0">
                    <a:pos x="12" y="465"/>
                  </a:cxn>
                  <a:cxn ang="0">
                    <a:pos x="35" y="488"/>
                  </a:cxn>
                  <a:cxn ang="0">
                    <a:pos x="58" y="500"/>
                  </a:cxn>
                  <a:cxn ang="0">
                    <a:pos x="93" y="488"/>
                  </a:cxn>
                  <a:cxn ang="0">
                    <a:pos x="116" y="488"/>
                  </a:cxn>
                  <a:cxn ang="0">
                    <a:pos x="140" y="488"/>
                  </a:cxn>
                  <a:cxn ang="0">
                    <a:pos x="163" y="476"/>
                  </a:cxn>
                  <a:cxn ang="0">
                    <a:pos x="186" y="453"/>
                  </a:cxn>
                  <a:cxn ang="0">
                    <a:pos x="221" y="441"/>
                  </a:cxn>
                  <a:cxn ang="0">
                    <a:pos x="244" y="430"/>
                  </a:cxn>
                  <a:cxn ang="0">
                    <a:pos x="256" y="395"/>
                  </a:cxn>
                  <a:cxn ang="0">
                    <a:pos x="279" y="372"/>
                  </a:cxn>
                  <a:cxn ang="0">
                    <a:pos x="302" y="348"/>
                  </a:cxn>
                  <a:cxn ang="0">
                    <a:pos x="314" y="325"/>
                  </a:cxn>
                  <a:cxn ang="0">
                    <a:pos x="326" y="290"/>
                  </a:cxn>
                  <a:cxn ang="0">
                    <a:pos x="337" y="267"/>
                  </a:cxn>
                  <a:cxn ang="0">
                    <a:pos x="337" y="232"/>
                  </a:cxn>
                  <a:cxn ang="0">
                    <a:pos x="349" y="209"/>
                  </a:cxn>
                  <a:cxn ang="0">
                    <a:pos x="349" y="186"/>
                  </a:cxn>
                  <a:cxn ang="0">
                    <a:pos x="337" y="174"/>
                  </a:cxn>
                </a:cxnLst>
                <a:rect l="0" t="0" r="r" b="b"/>
                <a:pathLst>
                  <a:path w="349" h="500">
                    <a:moveTo>
                      <a:pt x="337" y="174"/>
                    </a:moveTo>
                    <a:lnTo>
                      <a:pt x="337" y="151"/>
                    </a:lnTo>
                    <a:lnTo>
                      <a:pt x="337" y="151"/>
                    </a:lnTo>
                    <a:lnTo>
                      <a:pt x="337" y="139"/>
                    </a:lnTo>
                    <a:lnTo>
                      <a:pt x="337" y="128"/>
                    </a:lnTo>
                    <a:lnTo>
                      <a:pt x="337" y="116"/>
                    </a:lnTo>
                    <a:lnTo>
                      <a:pt x="337" y="116"/>
                    </a:lnTo>
                    <a:lnTo>
                      <a:pt x="337" y="104"/>
                    </a:lnTo>
                    <a:lnTo>
                      <a:pt x="326" y="93"/>
                    </a:lnTo>
                    <a:lnTo>
                      <a:pt x="326" y="93"/>
                    </a:lnTo>
                    <a:lnTo>
                      <a:pt x="314" y="81"/>
                    </a:lnTo>
                    <a:lnTo>
                      <a:pt x="314" y="69"/>
                    </a:lnTo>
                    <a:lnTo>
                      <a:pt x="314" y="69"/>
                    </a:lnTo>
                    <a:lnTo>
                      <a:pt x="302" y="58"/>
                    </a:lnTo>
                    <a:lnTo>
                      <a:pt x="291" y="46"/>
                    </a:lnTo>
                    <a:lnTo>
                      <a:pt x="279" y="46"/>
                    </a:lnTo>
                    <a:lnTo>
                      <a:pt x="279" y="46"/>
                    </a:lnTo>
                    <a:lnTo>
                      <a:pt x="267" y="35"/>
                    </a:lnTo>
                    <a:lnTo>
                      <a:pt x="267" y="23"/>
                    </a:lnTo>
                    <a:lnTo>
                      <a:pt x="256" y="23"/>
                    </a:lnTo>
                    <a:lnTo>
                      <a:pt x="256" y="11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33" y="0"/>
                    </a:lnTo>
                    <a:lnTo>
                      <a:pt x="221" y="0"/>
                    </a:lnTo>
                    <a:lnTo>
                      <a:pt x="221" y="0"/>
                    </a:lnTo>
                    <a:lnTo>
                      <a:pt x="209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86" y="0"/>
                    </a:lnTo>
                    <a:lnTo>
                      <a:pt x="174" y="0"/>
                    </a:lnTo>
                    <a:lnTo>
                      <a:pt x="163" y="0"/>
                    </a:lnTo>
                    <a:lnTo>
                      <a:pt x="151" y="11"/>
                    </a:lnTo>
                    <a:lnTo>
                      <a:pt x="151" y="11"/>
                    </a:lnTo>
                    <a:lnTo>
                      <a:pt x="140" y="11"/>
                    </a:lnTo>
                    <a:lnTo>
                      <a:pt x="128" y="23"/>
                    </a:lnTo>
                    <a:lnTo>
                      <a:pt x="116" y="35"/>
                    </a:lnTo>
                    <a:lnTo>
                      <a:pt x="116" y="46"/>
                    </a:lnTo>
                    <a:lnTo>
                      <a:pt x="105" y="58"/>
                    </a:lnTo>
                    <a:lnTo>
                      <a:pt x="105" y="58"/>
                    </a:lnTo>
                    <a:lnTo>
                      <a:pt x="93" y="69"/>
                    </a:lnTo>
                    <a:lnTo>
                      <a:pt x="81" y="81"/>
                    </a:lnTo>
                    <a:lnTo>
                      <a:pt x="81" y="93"/>
                    </a:lnTo>
                    <a:lnTo>
                      <a:pt x="81" y="104"/>
                    </a:lnTo>
                    <a:lnTo>
                      <a:pt x="81" y="116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58" y="139"/>
                    </a:lnTo>
                    <a:lnTo>
                      <a:pt x="58" y="151"/>
                    </a:lnTo>
                    <a:lnTo>
                      <a:pt x="47" y="162"/>
                    </a:lnTo>
                    <a:lnTo>
                      <a:pt x="47" y="174"/>
                    </a:lnTo>
                    <a:lnTo>
                      <a:pt x="47" y="186"/>
                    </a:lnTo>
                    <a:lnTo>
                      <a:pt x="47" y="197"/>
                    </a:lnTo>
                    <a:lnTo>
                      <a:pt x="35" y="209"/>
                    </a:lnTo>
                    <a:lnTo>
                      <a:pt x="35" y="221"/>
                    </a:lnTo>
                    <a:lnTo>
                      <a:pt x="23" y="232"/>
                    </a:lnTo>
                    <a:lnTo>
                      <a:pt x="23" y="244"/>
                    </a:lnTo>
                    <a:lnTo>
                      <a:pt x="23" y="267"/>
                    </a:lnTo>
                    <a:lnTo>
                      <a:pt x="12" y="267"/>
                    </a:lnTo>
                    <a:lnTo>
                      <a:pt x="12" y="279"/>
                    </a:lnTo>
                    <a:lnTo>
                      <a:pt x="12" y="290"/>
                    </a:lnTo>
                    <a:lnTo>
                      <a:pt x="0" y="302"/>
                    </a:lnTo>
                    <a:lnTo>
                      <a:pt x="12" y="314"/>
                    </a:lnTo>
                    <a:lnTo>
                      <a:pt x="12" y="325"/>
                    </a:lnTo>
                    <a:lnTo>
                      <a:pt x="12" y="337"/>
                    </a:lnTo>
                    <a:lnTo>
                      <a:pt x="12" y="337"/>
                    </a:lnTo>
                    <a:lnTo>
                      <a:pt x="12" y="348"/>
                    </a:lnTo>
                    <a:lnTo>
                      <a:pt x="12" y="360"/>
                    </a:lnTo>
                    <a:lnTo>
                      <a:pt x="0" y="372"/>
                    </a:lnTo>
                    <a:lnTo>
                      <a:pt x="0" y="383"/>
                    </a:lnTo>
                    <a:lnTo>
                      <a:pt x="0" y="395"/>
                    </a:lnTo>
                    <a:lnTo>
                      <a:pt x="0" y="407"/>
                    </a:lnTo>
                    <a:lnTo>
                      <a:pt x="0" y="418"/>
                    </a:lnTo>
                    <a:lnTo>
                      <a:pt x="12" y="418"/>
                    </a:lnTo>
                    <a:lnTo>
                      <a:pt x="12" y="430"/>
                    </a:lnTo>
                    <a:lnTo>
                      <a:pt x="12" y="441"/>
                    </a:lnTo>
                    <a:lnTo>
                      <a:pt x="12" y="453"/>
                    </a:lnTo>
                    <a:lnTo>
                      <a:pt x="12" y="465"/>
                    </a:lnTo>
                    <a:lnTo>
                      <a:pt x="23" y="465"/>
                    </a:lnTo>
                    <a:lnTo>
                      <a:pt x="23" y="476"/>
                    </a:lnTo>
                    <a:lnTo>
                      <a:pt x="35" y="488"/>
                    </a:lnTo>
                    <a:lnTo>
                      <a:pt x="47" y="488"/>
                    </a:lnTo>
                    <a:lnTo>
                      <a:pt x="58" y="488"/>
                    </a:lnTo>
                    <a:lnTo>
                      <a:pt x="58" y="500"/>
                    </a:lnTo>
                    <a:lnTo>
                      <a:pt x="70" y="488"/>
                    </a:lnTo>
                    <a:lnTo>
                      <a:pt x="81" y="488"/>
                    </a:lnTo>
                    <a:lnTo>
                      <a:pt x="93" y="488"/>
                    </a:lnTo>
                    <a:lnTo>
                      <a:pt x="93" y="488"/>
                    </a:lnTo>
                    <a:lnTo>
                      <a:pt x="105" y="488"/>
                    </a:lnTo>
                    <a:lnTo>
                      <a:pt x="116" y="488"/>
                    </a:lnTo>
                    <a:lnTo>
                      <a:pt x="116" y="488"/>
                    </a:lnTo>
                    <a:lnTo>
                      <a:pt x="128" y="488"/>
                    </a:lnTo>
                    <a:lnTo>
                      <a:pt x="140" y="488"/>
                    </a:lnTo>
                    <a:lnTo>
                      <a:pt x="151" y="488"/>
                    </a:lnTo>
                    <a:lnTo>
                      <a:pt x="163" y="476"/>
                    </a:lnTo>
                    <a:lnTo>
                      <a:pt x="163" y="476"/>
                    </a:lnTo>
                    <a:lnTo>
                      <a:pt x="174" y="465"/>
                    </a:lnTo>
                    <a:lnTo>
                      <a:pt x="186" y="465"/>
                    </a:lnTo>
                    <a:lnTo>
                      <a:pt x="186" y="453"/>
                    </a:lnTo>
                    <a:lnTo>
                      <a:pt x="198" y="453"/>
                    </a:lnTo>
                    <a:lnTo>
                      <a:pt x="209" y="453"/>
                    </a:lnTo>
                    <a:lnTo>
                      <a:pt x="221" y="441"/>
                    </a:lnTo>
                    <a:lnTo>
                      <a:pt x="221" y="441"/>
                    </a:lnTo>
                    <a:lnTo>
                      <a:pt x="233" y="430"/>
                    </a:lnTo>
                    <a:lnTo>
                      <a:pt x="244" y="430"/>
                    </a:lnTo>
                    <a:lnTo>
                      <a:pt x="244" y="418"/>
                    </a:lnTo>
                    <a:lnTo>
                      <a:pt x="256" y="407"/>
                    </a:lnTo>
                    <a:lnTo>
                      <a:pt x="256" y="395"/>
                    </a:lnTo>
                    <a:lnTo>
                      <a:pt x="267" y="395"/>
                    </a:lnTo>
                    <a:lnTo>
                      <a:pt x="267" y="383"/>
                    </a:lnTo>
                    <a:lnTo>
                      <a:pt x="279" y="372"/>
                    </a:lnTo>
                    <a:lnTo>
                      <a:pt x="291" y="372"/>
                    </a:lnTo>
                    <a:lnTo>
                      <a:pt x="302" y="360"/>
                    </a:lnTo>
                    <a:lnTo>
                      <a:pt x="302" y="348"/>
                    </a:lnTo>
                    <a:lnTo>
                      <a:pt x="302" y="337"/>
                    </a:lnTo>
                    <a:lnTo>
                      <a:pt x="314" y="337"/>
                    </a:lnTo>
                    <a:lnTo>
                      <a:pt x="314" y="325"/>
                    </a:lnTo>
                    <a:lnTo>
                      <a:pt x="314" y="314"/>
                    </a:lnTo>
                    <a:lnTo>
                      <a:pt x="326" y="302"/>
                    </a:lnTo>
                    <a:lnTo>
                      <a:pt x="326" y="290"/>
                    </a:lnTo>
                    <a:lnTo>
                      <a:pt x="326" y="279"/>
                    </a:lnTo>
                    <a:lnTo>
                      <a:pt x="337" y="279"/>
                    </a:lnTo>
                    <a:lnTo>
                      <a:pt x="337" y="267"/>
                    </a:lnTo>
                    <a:lnTo>
                      <a:pt x="337" y="255"/>
                    </a:lnTo>
                    <a:lnTo>
                      <a:pt x="337" y="244"/>
                    </a:lnTo>
                    <a:lnTo>
                      <a:pt x="337" y="232"/>
                    </a:lnTo>
                    <a:lnTo>
                      <a:pt x="337" y="232"/>
                    </a:lnTo>
                    <a:lnTo>
                      <a:pt x="349" y="221"/>
                    </a:lnTo>
                    <a:lnTo>
                      <a:pt x="349" y="209"/>
                    </a:lnTo>
                    <a:lnTo>
                      <a:pt x="349" y="197"/>
                    </a:lnTo>
                    <a:lnTo>
                      <a:pt x="349" y="186"/>
                    </a:lnTo>
                    <a:lnTo>
                      <a:pt x="349" y="186"/>
                    </a:lnTo>
                    <a:lnTo>
                      <a:pt x="337" y="174"/>
                    </a:lnTo>
                    <a:lnTo>
                      <a:pt x="337" y="162"/>
                    </a:lnTo>
                    <a:lnTo>
                      <a:pt x="337" y="174"/>
                    </a:lnTo>
                  </a:path>
                </a:pathLst>
              </a:custGeom>
              <a:noFill/>
              <a:ln w="746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58"/>
            <p:cNvGrpSpPr>
              <a:grpSpLocks/>
            </p:cNvGrpSpPr>
            <p:nvPr/>
          </p:nvGrpSpPr>
          <p:grpSpPr bwMode="auto">
            <a:xfrm>
              <a:off x="1645" y="1981"/>
              <a:ext cx="93" cy="302"/>
              <a:chOff x="1504" y="1375"/>
              <a:chExt cx="93" cy="302"/>
            </a:xfrm>
          </p:grpSpPr>
          <p:sp>
            <p:nvSpPr>
              <p:cNvPr id="17467" name="Freeform 59"/>
              <p:cNvSpPr>
                <a:spLocks/>
              </p:cNvSpPr>
              <p:nvPr/>
            </p:nvSpPr>
            <p:spPr bwMode="auto">
              <a:xfrm>
                <a:off x="1504" y="1375"/>
                <a:ext cx="93" cy="302"/>
              </a:xfrm>
              <a:custGeom>
                <a:avLst/>
                <a:gdLst/>
                <a:ahLst/>
                <a:cxnLst>
                  <a:cxn ang="0">
                    <a:pos x="58" y="11"/>
                  </a:cxn>
                  <a:cxn ang="0">
                    <a:pos x="47" y="0"/>
                  </a:cxn>
                  <a:cxn ang="0">
                    <a:pos x="35" y="0"/>
                  </a:cxn>
                  <a:cxn ang="0">
                    <a:pos x="35" y="11"/>
                  </a:cxn>
                  <a:cxn ang="0">
                    <a:pos x="23" y="35"/>
                  </a:cxn>
                  <a:cxn ang="0">
                    <a:pos x="47" y="35"/>
                  </a:cxn>
                  <a:cxn ang="0">
                    <a:pos x="47" y="58"/>
                  </a:cxn>
                  <a:cxn ang="0">
                    <a:pos x="58" y="58"/>
                  </a:cxn>
                  <a:cxn ang="0">
                    <a:pos x="58" y="81"/>
                  </a:cxn>
                  <a:cxn ang="0">
                    <a:pos x="47" y="93"/>
                  </a:cxn>
                  <a:cxn ang="0">
                    <a:pos x="47" y="104"/>
                  </a:cxn>
                  <a:cxn ang="0">
                    <a:pos x="58" y="128"/>
                  </a:cxn>
                  <a:cxn ang="0">
                    <a:pos x="47" y="139"/>
                  </a:cxn>
                  <a:cxn ang="0">
                    <a:pos x="35" y="163"/>
                  </a:cxn>
                  <a:cxn ang="0">
                    <a:pos x="35" y="186"/>
                  </a:cxn>
                  <a:cxn ang="0">
                    <a:pos x="23" y="197"/>
                  </a:cxn>
                  <a:cxn ang="0">
                    <a:pos x="0" y="197"/>
                  </a:cxn>
                  <a:cxn ang="0">
                    <a:pos x="0" y="209"/>
                  </a:cxn>
                  <a:cxn ang="0">
                    <a:pos x="12" y="221"/>
                  </a:cxn>
                  <a:cxn ang="0">
                    <a:pos x="23" y="244"/>
                  </a:cxn>
                  <a:cxn ang="0">
                    <a:pos x="12" y="256"/>
                  </a:cxn>
                  <a:cxn ang="0">
                    <a:pos x="0" y="279"/>
                  </a:cxn>
                  <a:cxn ang="0">
                    <a:pos x="12" y="302"/>
                  </a:cxn>
                  <a:cxn ang="0">
                    <a:pos x="35" y="302"/>
                  </a:cxn>
                  <a:cxn ang="0">
                    <a:pos x="58" y="290"/>
                  </a:cxn>
                  <a:cxn ang="0">
                    <a:pos x="70" y="244"/>
                  </a:cxn>
                  <a:cxn ang="0">
                    <a:pos x="82" y="209"/>
                  </a:cxn>
                  <a:cxn ang="0">
                    <a:pos x="93" y="174"/>
                  </a:cxn>
                  <a:cxn ang="0">
                    <a:pos x="93" y="151"/>
                  </a:cxn>
                  <a:cxn ang="0">
                    <a:pos x="93" y="116"/>
                  </a:cxn>
                  <a:cxn ang="0">
                    <a:pos x="93" y="93"/>
                  </a:cxn>
                  <a:cxn ang="0">
                    <a:pos x="93" y="81"/>
                  </a:cxn>
                  <a:cxn ang="0">
                    <a:pos x="93" y="58"/>
                  </a:cxn>
                  <a:cxn ang="0">
                    <a:pos x="82" y="46"/>
                  </a:cxn>
                  <a:cxn ang="0">
                    <a:pos x="82" y="23"/>
                  </a:cxn>
                  <a:cxn ang="0">
                    <a:pos x="70" y="11"/>
                  </a:cxn>
                </a:cxnLst>
                <a:rect l="0" t="0" r="r" b="b"/>
                <a:pathLst>
                  <a:path w="93" h="302">
                    <a:moveTo>
                      <a:pt x="70" y="11"/>
                    </a:moveTo>
                    <a:lnTo>
                      <a:pt x="58" y="11"/>
                    </a:lnTo>
                    <a:lnTo>
                      <a:pt x="58" y="0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3" y="11"/>
                    </a:lnTo>
                    <a:lnTo>
                      <a:pt x="35" y="11"/>
                    </a:lnTo>
                    <a:lnTo>
                      <a:pt x="23" y="23"/>
                    </a:lnTo>
                    <a:lnTo>
                      <a:pt x="23" y="35"/>
                    </a:lnTo>
                    <a:lnTo>
                      <a:pt x="35" y="35"/>
                    </a:lnTo>
                    <a:lnTo>
                      <a:pt x="47" y="35"/>
                    </a:lnTo>
                    <a:lnTo>
                      <a:pt x="47" y="46"/>
                    </a:lnTo>
                    <a:lnTo>
                      <a:pt x="47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8" y="70"/>
                    </a:lnTo>
                    <a:lnTo>
                      <a:pt x="58" y="81"/>
                    </a:lnTo>
                    <a:lnTo>
                      <a:pt x="58" y="93"/>
                    </a:lnTo>
                    <a:lnTo>
                      <a:pt x="47" y="93"/>
                    </a:lnTo>
                    <a:lnTo>
                      <a:pt x="47" y="93"/>
                    </a:lnTo>
                    <a:lnTo>
                      <a:pt x="47" y="104"/>
                    </a:lnTo>
                    <a:lnTo>
                      <a:pt x="47" y="116"/>
                    </a:lnTo>
                    <a:lnTo>
                      <a:pt x="58" y="128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35" y="151"/>
                    </a:lnTo>
                    <a:lnTo>
                      <a:pt x="35" y="163"/>
                    </a:lnTo>
                    <a:lnTo>
                      <a:pt x="35" y="163"/>
                    </a:lnTo>
                    <a:lnTo>
                      <a:pt x="35" y="186"/>
                    </a:lnTo>
                    <a:lnTo>
                      <a:pt x="23" y="186"/>
                    </a:lnTo>
                    <a:lnTo>
                      <a:pt x="23" y="197"/>
                    </a:lnTo>
                    <a:lnTo>
                      <a:pt x="0" y="197"/>
                    </a:lnTo>
                    <a:lnTo>
                      <a:pt x="0" y="197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12" y="221"/>
                    </a:lnTo>
                    <a:lnTo>
                      <a:pt x="12" y="221"/>
                    </a:lnTo>
                    <a:lnTo>
                      <a:pt x="23" y="232"/>
                    </a:lnTo>
                    <a:lnTo>
                      <a:pt x="23" y="244"/>
                    </a:lnTo>
                    <a:lnTo>
                      <a:pt x="23" y="256"/>
                    </a:lnTo>
                    <a:lnTo>
                      <a:pt x="12" y="256"/>
                    </a:lnTo>
                    <a:lnTo>
                      <a:pt x="12" y="267"/>
                    </a:lnTo>
                    <a:lnTo>
                      <a:pt x="0" y="279"/>
                    </a:lnTo>
                    <a:lnTo>
                      <a:pt x="12" y="290"/>
                    </a:lnTo>
                    <a:lnTo>
                      <a:pt x="12" y="302"/>
                    </a:lnTo>
                    <a:lnTo>
                      <a:pt x="23" y="302"/>
                    </a:lnTo>
                    <a:lnTo>
                      <a:pt x="35" y="302"/>
                    </a:lnTo>
                    <a:lnTo>
                      <a:pt x="35" y="302"/>
                    </a:lnTo>
                    <a:lnTo>
                      <a:pt x="58" y="290"/>
                    </a:lnTo>
                    <a:lnTo>
                      <a:pt x="58" y="290"/>
                    </a:lnTo>
                    <a:lnTo>
                      <a:pt x="70" y="244"/>
                    </a:lnTo>
                    <a:lnTo>
                      <a:pt x="82" y="221"/>
                    </a:lnTo>
                    <a:lnTo>
                      <a:pt x="82" y="209"/>
                    </a:lnTo>
                    <a:lnTo>
                      <a:pt x="93" y="186"/>
                    </a:lnTo>
                    <a:lnTo>
                      <a:pt x="93" y="174"/>
                    </a:lnTo>
                    <a:lnTo>
                      <a:pt x="93" y="163"/>
                    </a:lnTo>
                    <a:lnTo>
                      <a:pt x="93" y="151"/>
                    </a:lnTo>
                    <a:lnTo>
                      <a:pt x="93" y="151"/>
                    </a:lnTo>
                    <a:lnTo>
                      <a:pt x="93" y="116"/>
                    </a:lnTo>
                    <a:lnTo>
                      <a:pt x="93" y="104"/>
                    </a:lnTo>
                    <a:lnTo>
                      <a:pt x="93" y="93"/>
                    </a:lnTo>
                    <a:lnTo>
                      <a:pt x="93" y="81"/>
                    </a:lnTo>
                    <a:lnTo>
                      <a:pt x="93" y="81"/>
                    </a:lnTo>
                    <a:lnTo>
                      <a:pt x="93" y="70"/>
                    </a:lnTo>
                    <a:lnTo>
                      <a:pt x="93" y="58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82" y="35"/>
                    </a:lnTo>
                    <a:lnTo>
                      <a:pt x="82" y="23"/>
                    </a:lnTo>
                    <a:lnTo>
                      <a:pt x="70" y="23"/>
                    </a:lnTo>
                    <a:lnTo>
                      <a:pt x="7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60"/>
              <p:cNvSpPr>
                <a:spLocks/>
              </p:cNvSpPr>
              <p:nvPr/>
            </p:nvSpPr>
            <p:spPr bwMode="auto">
              <a:xfrm>
                <a:off x="1504" y="1375"/>
                <a:ext cx="93" cy="302"/>
              </a:xfrm>
              <a:custGeom>
                <a:avLst/>
                <a:gdLst/>
                <a:ahLst/>
                <a:cxnLst>
                  <a:cxn ang="0">
                    <a:pos x="58" y="11"/>
                  </a:cxn>
                  <a:cxn ang="0">
                    <a:pos x="47" y="0"/>
                  </a:cxn>
                  <a:cxn ang="0">
                    <a:pos x="35" y="0"/>
                  </a:cxn>
                  <a:cxn ang="0">
                    <a:pos x="35" y="11"/>
                  </a:cxn>
                  <a:cxn ang="0">
                    <a:pos x="23" y="35"/>
                  </a:cxn>
                  <a:cxn ang="0">
                    <a:pos x="47" y="35"/>
                  </a:cxn>
                  <a:cxn ang="0">
                    <a:pos x="47" y="58"/>
                  </a:cxn>
                  <a:cxn ang="0">
                    <a:pos x="58" y="58"/>
                  </a:cxn>
                  <a:cxn ang="0">
                    <a:pos x="58" y="81"/>
                  </a:cxn>
                  <a:cxn ang="0">
                    <a:pos x="47" y="93"/>
                  </a:cxn>
                  <a:cxn ang="0">
                    <a:pos x="47" y="104"/>
                  </a:cxn>
                  <a:cxn ang="0">
                    <a:pos x="58" y="128"/>
                  </a:cxn>
                  <a:cxn ang="0">
                    <a:pos x="47" y="139"/>
                  </a:cxn>
                  <a:cxn ang="0">
                    <a:pos x="35" y="163"/>
                  </a:cxn>
                  <a:cxn ang="0">
                    <a:pos x="35" y="186"/>
                  </a:cxn>
                  <a:cxn ang="0">
                    <a:pos x="23" y="197"/>
                  </a:cxn>
                  <a:cxn ang="0">
                    <a:pos x="0" y="197"/>
                  </a:cxn>
                  <a:cxn ang="0">
                    <a:pos x="0" y="209"/>
                  </a:cxn>
                  <a:cxn ang="0">
                    <a:pos x="12" y="221"/>
                  </a:cxn>
                  <a:cxn ang="0">
                    <a:pos x="23" y="244"/>
                  </a:cxn>
                  <a:cxn ang="0">
                    <a:pos x="12" y="256"/>
                  </a:cxn>
                  <a:cxn ang="0">
                    <a:pos x="0" y="279"/>
                  </a:cxn>
                  <a:cxn ang="0">
                    <a:pos x="12" y="302"/>
                  </a:cxn>
                  <a:cxn ang="0">
                    <a:pos x="35" y="302"/>
                  </a:cxn>
                  <a:cxn ang="0">
                    <a:pos x="58" y="290"/>
                  </a:cxn>
                  <a:cxn ang="0">
                    <a:pos x="70" y="244"/>
                  </a:cxn>
                  <a:cxn ang="0">
                    <a:pos x="82" y="209"/>
                  </a:cxn>
                  <a:cxn ang="0">
                    <a:pos x="93" y="174"/>
                  </a:cxn>
                  <a:cxn ang="0">
                    <a:pos x="93" y="151"/>
                  </a:cxn>
                  <a:cxn ang="0">
                    <a:pos x="93" y="116"/>
                  </a:cxn>
                  <a:cxn ang="0">
                    <a:pos x="93" y="93"/>
                  </a:cxn>
                  <a:cxn ang="0">
                    <a:pos x="93" y="81"/>
                  </a:cxn>
                  <a:cxn ang="0">
                    <a:pos x="93" y="58"/>
                  </a:cxn>
                  <a:cxn ang="0">
                    <a:pos x="82" y="46"/>
                  </a:cxn>
                  <a:cxn ang="0">
                    <a:pos x="82" y="23"/>
                  </a:cxn>
                  <a:cxn ang="0">
                    <a:pos x="70" y="11"/>
                  </a:cxn>
                </a:cxnLst>
                <a:rect l="0" t="0" r="r" b="b"/>
                <a:pathLst>
                  <a:path w="93" h="302">
                    <a:moveTo>
                      <a:pt x="70" y="11"/>
                    </a:moveTo>
                    <a:lnTo>
                      <a:pt x="58" y="11"/>
                    </a:lnTo>
                    <a:lnTo>
                      <a:pt x="58" y="0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3" y="11"/>
                    </a:lnTo>
                    <a:lnTo>
                      <a:pt x="35" y="11"/>
                    </a:lnTo>
                    <a:lnTo>
                      <a:pt x="23" y="23"/>
                    </a:lnTo>
                    <a:lnTo>
                      <a:pt x="23" y="35"/>
                    </a:lnTo>
                    <a:lnTo>
                      <a:pt x="35" y="35"/>
                    </a:lnTo>
                    <a:lnTo>
                      <a:pt x="47" y="35"/>
                    </a:lnTo>
                    <a:lnTo>
                      <a:pt x="47" y="46"/>
                    </a:lnTo>
                    <a:lnTo>
                      <a:pt x="47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8" y="70"/>
                    </a:lnTo>
                    <a:lnTo>
                      <a:pt x="58" y="81"/>
                    </a:lnTo>
                    <a:lnTo>
                      <a:pt x="58" y="93"/>
                    </a:lnTo>
                    <a:lnTo>
                      <a:pt x="47" y="93"/>
                    </a:lnTo>
                    <a:lnTo>
                      <a:pt x="47" y="93"/>
                    </a:lnTo>
                    <a:lnTo>
                      <a:pt x="47" y="104"/>
                    </a:lnTo>
                    <a:lnTo>
                      <a:pt x="47" y="116"/>
                    </a:lnTo>
                    <a:lnTo>
                      <a:pt x="58" y="128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35" y="151"/>
                    </a:lnTo>
                    <a:lnTo>
                      <a:pt x="35" y="163"/>
                    </a:lnTo>
                    <a:lnTo>
                      <a:pt x="35" y="163"/>
                    </a:lnTo>
                    <a:lnTo>
                      <a:pt x="35" y="186"/>
                    </a:lnTo>
                    <a:lnTo>
                      <a:pt x="23" y="186"/>
                    </a:lnTo>
                    <a:lnTo>
                      <a:pt x="23" y="197"/>
                    </a:lnTo>
                    <a:lnTo>
                      <a:pt x="0" y="197"/>
                    </a:lnTo>
                    <a:lnTo>
                      <a:pt x="0" y="197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12" y="221"/>
                    </a:lnTo>
                    <a:lnTo>
                      <a:pt x="12" y="221"/>
                    </a:lnTo>
                    <a:lnTo>
                      <a:pt x="23" y="232"/>
                    </a:lnTo>
                    <a:lnTo>
                      <a:pt x="23" y="244"/>
                    </a:lnTo>
                    <a:lnTo>
                      <a:pt x="23" y="256"/>
                    </a:lnTo>
                    <a:lnTo>
                      <a:pt x="12" y="256"/>
                    </a:lnTo>
                    <a:lnTo>
                      <a:pt x="12" y="267"/>
                    </a:lnTo>
                    <a:lnTo>
                      <a:pt x="0" y="279"/>
                    </a:lnTo>
                    <a:lnTo>
                      <a:pt x="12" y="290"/>
                    </a:lnTo>
                    <a:lnTo>
                      <a:pt x="12" y="302"/>
                    </a:lnTo>
                    <a:lnTo>
                      <a:pt x="23" y="302"/>
                    </a:lnTo>
                    <a:lnTo>
                      <a:pt x="35" y="302"/>
                    </a:lnTo>
                    <a:lnTo>
                      <a:pt x="35" y="302"/>
                    </a:lnTo>
                    <a:lnTo>
                      <a:pt x="58" y="290"/>
                    </a:lnTo>
                    <a:lnTo>
                      <a:pt x="58" y="290"/>
                    </a:lnTo>
                    <a:lnTo>
                      <a:pt x="70" y="244"/>
                    </a:lnTo>
                    <a:lnTo>
                      <a:pt x="82" y="221"/>
                    </a:lnTo>
                    <a:lnTo>
                      <a:pt x="82" y="209"/>
                    </a:lnTo>
                    <a:lnTo>
                      <a:pt x="93" y="186"/>
                    </a:lnTo>
                    <a:lnTo>
                      <a:pt x="93" y="174"/>
                    </a:lnTo>
                    <a:lnTo>
                      <a:pt x="93" y="163"/>
                    </a:lnTo>
                    <a:lnTo>
                      <a:pt x="93" y="151"/>
                    </a:lnTo>
                    <a:lnTo>
                      <a:pt x="93" y="151"/>
                    </a:lnTo>
                    <a:lnTo>
                      <a:pt x="93" y="116"/>
                    </a:lnTo>
                    <a:lnTo>
                      <a:pt x="93" y="104"/>
                    </a:lnTo>
                    <a:lnTo>
                      <a:pt x="93" y="93"/>
                    </a:lnTo>
                    <a:lnTo>
                      <a:pt x="93" y="81"/>
                    </a:lnTo>
                    <a:lnTo>
                      <a:pt x="93" y="81"/>
                    </a:lnTo>
                    <a:lnTo>
                      <a:pt x="93" y="70"/>
                    </a:lnTo>
                    <a:lnTo>
                      <a:pt x="93" y="58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82" y="35"/>
                    </a:lnTo>
                    <a:lnTo>
                      <a:pt x="82" y="23"/>
                    </a:lnTo>
                    <a:lnTo>
                      <a:pt x="70" y="23"/>
                    </a:lnTo>
                    <a:lnTo>
                      <a:pt x="70" y="11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61"/>
            <p:cNvGrpSpPr>
              <a:grpSpLocks/>
            </p:cNvGrpSpPr>
            <p:nvPr/>
          </p:nvGrpSpPr>
          <p:grpSpPr bwMode="auto">
            <a:xfrm>
              <a:off x="1448" y="1923"/>
              <a:ext cx="232" cy="232"/>
              <a:chOff x="1307" y="1317"/>
              <a:chExt cx="232" cy="232"/>
            </a:xfrm>
          </p:grpSpPr>
          <p:sp>
            <p:nvSpPr>
              <p:cNvPr id="17470" name="Freeform 62"/>
              <p:cNvSpPr>
                <a:spLocks/>
              </p:cNvSpPr>
              <p:nvPr/>
            </p:nvSpPr>
            <p:spPr bwMode="auto">
              <a:xfrm>
                <a:off x="1307" y="1317"/>
                <a:ext cx="232" cy="232"/>
              </a:xfrm>
              <a:custGeom>
                <a:avLst/>
                <a:gdLst/>
                <a:ahLst/>
                <a:cxnLst>
                  <a:cxn ang="0">
                    <a:pos x="220" y="58"/>
                  </a:cxn>
                  <a:cxn ang="0">
                    <a:pos x="209" y="46"/>
                  </a:cxn>
                  <a:cxn ang="0">
                    <a:pos x="197" y="46"/>
                  </a:cxn>
                  <a:cxn ang="0">
                    <a:pos x="174" y="35"/>
                  </a:cxn>
                  <a:cxn ang="0">
                    <a:pos x="162" y="35"/>
                  </a:cxn>
                  <a:cxn ang="0">
                    <a:pos x="151" y="35"/>
                  </a:cxn>
                  <a:cxn ang="0">
                    <a:pos x="139" y="46"/>
                  </a:cxn>
                  <a:cxn ang="0">
                    <a:pos x="139" y="69"/>
                  </a:cxn>
                  <a:cxn ang="0">
                    <a:pos x="139" y="81"/>
                  </a:cxn>
                  <a:cxn ang="0">
                    <a:pos x="139" y="93"/>
                  </a:cxn>
                  <a:cxn ang="0">
                    <a:pos x="139" y="116"/>
                  </a:cxn>
                  <a:cxn ang="0">
                    <a:pos x="127" y="128"/>
                  </a:cxn>
                  <a:cxn ang="0">
                    <a:pos x="116" y="128"/>
                  </a:cxn>
                  <a:cxn ang="0">
                    <a:pos x="116" y="104"/>
                  </a:cxn>
                  <a:cxn ang="0">
                    <a:pos x="104" y="104"/>
                  </a:cxn>
                  <a:cxn ang="0">
                    <a:pos x="93" y="93"/>
                  </a:cxn>
                  <a:cxn ang="0">
                    <a:pos x="81" y="93"/>
                  </a:cxn>
                  <a:cxn ang="0">
                    <a:pos x="58" y="93"/>
                  </a:cxn>
                  <a:cxn ang="0">
                    <a:pos x="58" y="116"/>
                  </a:cxn>
                  <a:cxn ang="0">
                    <a:pos x="46" y="128"/>
                  </a:cxn>
                  <a:cxn ang="0">
                    <a:pos x="46" y="139"/>
                  </a:cxn>
                  <a:cxn ang="0">
                    <a:pos x="34" y="162"/>
                  </a:cxn>
                  <a:cxn ang="0">
                    <a:pos x="34" y="174"/>
                  </a:cxn>
                  <a:cxn ang="0">
                    <a:pos x="23" y="174"/>
                  </a:cxn>
                  <a:cxn ang="0">
                    <a:pos x="23" y="197"/>
                  </a:cxn>
                  <a:cxn ang="0">
                    <a:pos x="11" y="209"/>
                  </a:cxn>
                  <a:cxn ang="0">
                    <a:pos x="0" y="232"/>
                  </a:cxn>
                  <a:cxn ang="0">
                    <a:pos x="0" y="209"/>
                  </a:cxn>
                  <a:cxn ang="0">
                    <a:pos x="0" y="197"/>
                  </a:cxn>
                  <a:cxn ang="0">
                    <a:pos x="0" y="174"/>
                  </a:cxn>
                  <a:cxn ang="0">
                    <a:pos x="11" y="162"/>
                  </a:cxn>
                  <a:cxn ang="0">
                    <a:pos x="11" y="139"/>
                  </a:cxn>
                  <a:cxn ang="0">
                    <a:pos x="23" y="128"/>
                  </a:cxn>
                  <a:cxn ang="0">
                    <a:pos x="34" y="116"/>
                  </a:cxn>
                  <a:cxn ang="0">
                    <a:pos x="34" y="104"/>
                  </a:cxn>
                  <a:cxn ang="0">
                    <a:pos x="34" y="81"/>
                  </a:cxn>
                  <a:cxn ang="0">
                    <a:pos x="46" y="69"/>
                  </a:cxn>
                  <a:cxn ang="0">
                    <a:pos x="58" y="58"/>
                  </a:cxn>
                  <a:cxn ang="0">
                    <a:pos x="69" y="35"/>
                  </a:cxn>
                  <a:cxn ang="0">
                    <a:pos x="81" y="23"/>
                  </a:cxn>
                  <a:cxn ang="0">
                    <a:pos x="93" y="11"/>
                  </a:cxn>
                  <a:cxn ang="0">
                    <a:pos x="116" y="11"/>
                  </a:cxn>
                  <a:cxn ang="0">
                    <a:pos x="127" y="11"/>
                  </a:cxn>
                  <a:cxn ang="0">
                    <a:pos x="139" y="0"/>
                  </a:cxn>
                  <a:cxn ang="0">
                    <a:pos x="162" y="0"/>
                  </a:cxn>
                  <a:cxn ang="0">
                    <a:pos x="174" y="0"/>
                  </a:cxn>
                  <a:cxn ang="0">
                    <a:pos x="186" y="0"/>
                  </a:cxn>
                  <a:cxn ang="0">
                    <a:pos x="197" y="11"/>
                  </a:cxn>
                  <a:cxn ang="0">
                    <a:pos x="209" y="23"/>
                  </a:cxn>
                  <a:cxn ang="0">
                    <a:pos x="220" y="35"/>
                  </a:cxn>
                  <a:cxn ang="0">
                    <a:pos x="232" y="46"/>
                  </a:cxn>
                </a:cxnLst>
                <a:rect l="0" t="0" r="r" b="b"/>
                <a:pathLst>
                  <a:path w="232" h="232">
                    <a:moveTo>
                      <a:pt x="232" y="46"/>
                    </a:moveTo>
                    <a:lnTo>
                      <a:pt x="232" y="46"/>
                    </a:lnTo>
                    <a:lnTo>
                      <a:pt x="232" y="46"/>
                    </a:lnTo>
                    <a:lnTo>
                      <a:pt x="220" y="58"/>
                    </a:lnTo>
                    <a:lnTo>
                      <a:pt x="220" y="58"/>
                    </a:lnTo>
                    <a:lnTo>
                      <a:pt x="220" y="46"/>
                    </a:lnTo>
                    <a:lnTo>
                      <a:pt x="209" y="46"/>
                    </a:lnTo>
                    <a:lnTo>
                      <a:pt x="209" y="46"/>
                    </a:lnTo>
                    <a:lnTo>
                      <a:pt x="209" y="46"/>
                    </a:lnTo>
                    <a:lnTo>
                      <a:pt x="197" y="46"/>
                    </a:lnTo>
                    <a:lnTo>
                      <a:pt x="197" y="46"/>
                    </a:lnTo>
                    <a:lnTo>
                      <a:pt x="197" y="46"/>
                    </a:lnTo>
                    <a:lnTo>
                      <a:pt x="186" y="46"/>
                    </a:lnTo>
                    <a:lnTo>
                      <a:pt x="186" y="46"/>
                    </a:lnTo>
                    <a:lnTo>
                      <a:pt x="186" y="46"/>
                    </a:lnTo>
                    <a:lnTo>
                      <a:pt x="174" y="35"/>
                    </a:lnTo>
                    <a:lnTo>
                      <a:pt x="174" y="35"/>
                    </a:lnTo>
                    <a:lnTo>
                      <a:pt x="174" y="35"/>
                    </a:lnTo>
                    <a:lnTo>
                      <a:pt x="162" y="35"/>
                    </a:lnTo>
                    <a:lnTo>
                      <a:pt x="162" y="35"/>
                    </a:lnTo>
                    <a:lnTo>
                      <a:pt x="162" y="35"/>
                    </a:lnTo>
                    <a:lnTo>
                      <a:pt x="151" y="35"/>
                    </a:lnTo>
                    <a:lnTo>
                      <a:pt x="151" y="35"/>
                    </a:lnTo>
                    <a:lnTo>
                      <a:pt x="151" y="35"/>
                    </a:lnTo>
                    <a:lnTo>
                      <a:pt x="139" y="35"/>
                    </a:lnTo>
                    <a:lnTo>
                      <a:pt x="139" y="46"/>
                    </a:lnTo>
                    <a:lnTo>
                      <a:pt x="139" y="46"/>
                    </a:lnTo>
                    <a:lnTo>
                      <a:pt x="139" y="46"/>
                    </a:lnTo>
                    <a:lnTo>
                      <a:pt x="127" y="58"/>
                    </a:lnTo>
                    <a:lnTo>
                      <a:pt x="127" y="58"/>
                    </a:lnTo>
                    <a:lnTo>
                      <a:pt x="139" y="69"/>
                    </a:lnTo>
                    <a:lnTo>
                      <a:pt x="139" y="69"/>
                    </a:lnTo>
                    <a:lnTo>
                      <a:pt x="139" y="69"/>
                    </a:lnTo>
                    <a:lnTo>
                      <a:pt x="139" y="69"/>
                    </a:lnTo>
                    <a:lnTo>
                      <a:pt x="139" y="81"/>
                    </a:lnTo>
                    <a:lnTo>
                      <a:pt x="139" y="81"/>
                    </a:lnTo>
                    <a:lnTo>
                      <a:pt x="139" y="81"/>
                    </a:lnTo>
                    <a:lnTo>
                      <a:pt x="139" y="93"/>
                    </a:lnTo>
                    <a:lnTo>
                      <a:pt x="139" y="93"/>
                    </a:lnTo>
                    <a:lnTo>
                      <a:pt x="139" y="93"/>
                    </a:lnTo>
                    <a:lnTo>
                      <a:pt x="139" y="104"/>
                    </a:lnTo>
                    <a:lnTo>
                      <a:pt x="139" y="104"/>
                    </a:lnTo>
                    <a:lnTo>
                      <a:pt x="139" y="116"/>
                    </a:lnTo>
                    <a:lnTo>
                      <a:pt x="139" y="116"/>
                    </a:lnTo>
                    <a:lnTo>
                      <a:pt x="139" y="128"/>
                    </a:lnTo>
                    <a:lnTo>
                      <a:pt x="139" y="128"/>
                    </a:lnTo>
                    <a:lnTo>
                      <a:pt x="127" y="128"/>
                    </a:lnTo>
                    <a:lnTo>
                      <a:pt x="127" y="128"/>
                    </a:lnTo>
                    <a:lnTo>
                      <a:pt x="127" y="128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81" y="93"/>
                    </a:lnTo>
                    <a:lnTo>
                      <a:pt x="81" y="93"/>
                    </a:lnTo>
                    <a:lnTo>
                      <a:pt x="81" y="93"/>
                    </a:lnTo>
                    <a:lnTo>
                      <a:pt x="69" y="93"/>
                    </a:lnTo>
                    <a:lnTo>
                      <a:pt x="69" y="93"/>
                    </a:lnTo>
                    <a:lnTo>
                      <a:pt x="69" y="93"/>
                    </a:lnTo>
                    <a:lnTo>
                      <a:pt x="58" y="93"/>
                    </a:lnTo>
                    <a:lnTo>
                      <a:pt x="58" y="104"/>
                    </a:lnTo>
                    <a:lnTo>
                      <a:pt x="58" y="104"/>
                    </a:lnTo>
                    <a:lnTo>
                      <a:pt x="58" y="104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46" y="116"/>
                    </a:lnTo>
                    <a:lnTo>
                      <a:pt x="46" y="128"/>
                    </a:lnTo>
                    <a:lnTo>
                      <a:pt x="46" y="128"/>
                    </a:lnTo>
                    <a:lnTo>
                      <a:pt x="46" y="139"/>
                    </a:lnTo>
                    <a:lnTo>
                      <a:pt x="46" y="139"/>
                    </a:lnTo>
                    <a:lnTo>
                      <a:pt x="46" y="139"/>
                    </a:lnTo>
                    <a:lnTo>
                      <a:pt x="34" y="139"/>
                    </a:lnTo>
                    <a:lnTo>
                      <a:pt x="34" y="151"/>
                    </a:lnTo>
                    <a:lnTo>
                      <a:pt x="34" y="151"/>
                    </a:lnTo>
                    <a:lnTo>
                      <a:pt x="34" y="162"/>
                    </a:lnTo>
                    <a:lnTo>
                      <a:pt x="34" y="162"/>
                    </a:lnTo>
                    <a:lnTo>
                      <a:pt x="34" y="162"/>
                    </a:lnTo>
                    <a:lnTo>
                      <a:pt x="46" y="174"/>
                    </a:lnTo>
                    <a:lnTo>
                      <a:pt x="34" y="174"/>
                    </a:lnTo>
                    <a:lnTo>
                      <a:pt x="34" y="174"/>
                    </a:lnTo>
                    <a:lnTo>
                      <a:pt x="34" y="174"/>
                    </a:lnTo>
                    <a:lnTo>
                      <a:pt x="23" y="186"/>
                    </a:lnTo>
                    <a:lnTo>
                      <a:pt x="23" y="174"/>
                    </a:lnTo>
                    <a:lnTo>
                      <a:pt x="23" y="186"/>
                    </a:lnTo>
                    <a:lnTo>
                      <a:pt x="23" y="186"/>
                    </a:lnTo>
                    <a:lnTo>
                      <a:pt x="23" y="197"/>
                    </a:lnTo>
                    <a:lnTo>
                      <a:pt x="23" y="197"/>
                    </a:lnTo>
                    <a:lnTo>
                      <a:pt x="23" y="209"/>
                    </a:lnTo>
                    <a:lnTo>
                      <a:pt x="23" y="209"/>
                    </a:lnTo>
                    <a:lnTo>
                      <a:pt x="11" y="209"/>
                    </a:lnTo>
                    <a:lnTo>
                      <a:pt x="11" y="209"/>
                    </a:lnTo>
                    <a:lnTo>
                      <a:pt x="11" y="221"/>
                    </a:lnTo>
                    <a:lnTo>
                      <a:pt x="11" y="22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197"/>
                    </a:lnTo>
                    <a:lnTo>
                      <a:pt x="0" y="197"/>
                    </a:lnTo>
                    <a:lnTo>
                      <a:pt x="0" y="197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62"/>
                    </a:lnTo>
                    <a:lnTo>
                      <a:pt x="11" y="162"/>
                    </a:lnTo>
                    <a:lnTo>
                      <a:pt x="11" y="162"/>
                    </a:lnTo>
                    <a:lnTo>
                      <a:pt x="11" y="151"/>
                    </a:lnTo>
                    <a:lnTo>
                      <a:pt x="11" y="151"/>
                    </a:lnTo>
                    <a:lnTo>
                      <a:pt x="11" y="139"/>
                    </a:lnTo>
                    <a:lnTo>
                      <a:pt x="11" y="139"/>
                    </a:lnTo>
                    <a:lnTo>
                      <a:pt x="23" y="139"/>
                    </a:lnTo>
                    <a:lnTo>
                      <a:pt x="23" y="128"/>
                    </a:lnTo>
                    <a:lnTo>
                      <a:pt x="23" y="128"/>
                    </a:lnTo>
                    <a:lnTo>
                      <a:pt x="23" y="128"/>
                    </a:lnTo>
                    <a:lnTo>
                      <a:pt x="23" y="128"/>
                    </a:lnTo>
                    <a:lnTo>
                      <a:pt x="34" y="116"/>
                    </a:lnTo>
                    <a:lnTo>
                      <a:pt x="34" y="116"/>
                    </a:lnTo>
                    <a:lnTo>
                      <a:pt x="34" y="116"/>
                    </a:lnTo>
                    <a:lnTo>
                      <a:pt x="34" y="104"/>
                    </a:lnTo>
                    <a:lnTo>
                      <a:pt x="34" y="104"/>
                    </a:lnTo>
                    <a:lnTo>
                      <a:pt x="34" y="104"/>
                    </a:lnTo>
                    <a:lnTo>
                      <a:pt x="34" y="93"/>
                    </a:lnTo>
                    <a:lnTo>
                      <a:pt x="34" y="93"/>
                    </a:lnTo>
                    <a:lnTo>
                      <a:pt x="34" y="93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46" y="81"/>
                    </a:lnTo>
                    <a:lnTo>
                      <a:pt x="46" y="69"/>
                    </a:lnTo>
                    <a:lnTo>
                      <a:pt x="46" y="69"/>
                    </a:lnTo>
                    <a:lnTo>
                      <a:pt x="46" y="69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69" y="46"/>
                    </a:lnTo>
                    <a:lnTo>
                      <a:pt x="69" y="46"/>
                    </a:lnTo>
                    <a:lnTo>
                      <a:pt x="69" y="46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81" y="35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93" y="23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104" y="11"/>
                    </a:lnTo>
                    <a:lnTo>
                      <a:pt x="104" y="11"/>
                    </a:lnTo>
                    <a:lnTo>
                      <a:pt x="104" y="11"/>
                    </a:lnTo>
                    <a:lnTo>
                      <a:pt x="116" y="11"/>
                    </a:lnTo>
                    <a:lnTo>
                      <a:pt x="116" y="11"/>
                    </a:lnTo>
                    <a:lnTo>
                      <a:pt x="116" y="11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197" y="11"/>
                    </a:lnTo>
                    <a:lnTo>
                      <a:pt x="197" y="11"/>
                    </a:lnTo>
                    <a:lnTo>
                      <a:pt x="209" y="11"/>
                    </a:lnTo>
                    <a:lnTo>
                      <a:pt x="209" y="23"/>
                    </a:lnTo>
                    <a:lnTo>
                      <a:pt x="209" y="23"/>
                    </a:lnTo>
                    <a:lnTo>
                      <a:pt x="209" y="23"/>
                    </a:lnTo>
                    <a:lnTo>
                      <a:pt x="220" y="35"/>
                    </a:lnTo>
                    <a:lnTo>
                      <a:pt x="220" y="35"/>
                    </a:lnTo>
                    <a:lnTo>
                      <a:pt x="220" y="35"/>
                    </a:lnTo>
                    <a:lnTo>
                      <a:pt x="220" y="35"/>
                    </a:lnTo>
                    <a:lnTo>
                      <a:pt x="220" y="46"/>
                    </a:lnTo>
                    <a:lnTo>
                      <a:pt x="232" y="46"/>
                    </a:lnTo>
                    <a:lnTo>
                      <a:pt x="232" y="46"/>
                    </a:lnTo>
                    <a:lnTo>
                      <a:pt x="23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Freeform 63"/>
              <p:cNvSpPr>
                <a:spLocks/>
              </p:cNvSpPr>
              <p:nvPr/>
            </p:nvSpPr>
            <p:spPr bwMode="auto">
              <a:xfrm>
                <a:off x="1307" y="1317"/>
                <a:ext cx="232" cy="232"/>
              </a:xfrm>
              <a:custGeom>
                <a:avLst/>
                <a:gdLst/>
                <a:ahLst/>
                <a:cxnLst>
                  <a:cxn ang="0">
                    <a:pos x="220" y="58"/>
                  </a:cxn>
                  <a:cxn ang="0">
                    <a:pos x="209" y="46"/>
                  </a:cxn>
                  <a:cxn ang="0">
                    <a:pos x="197" y="46"/>
                  </a:cxn>
                  <a:cxn ang="0">
                    <a:pos x="174" y="35"/>
                  </a:cxn>
                  <a:cxn ang="0">
                    <a:pos x="162" y="35"/>
                  </a:cxn>
                  <a:cxn ang="0">
                    <a:pos x="151" y="35"/>
                  </a:cxn>
                  <a:cxn ang="0">
                    <a:pos x="139" y="46"/>
                  </a:cxn>
                  <a:cxn ang="0">
                    <a:pos x="139" y="69"/>
                  </a:cxn>
                  <a:cxn ang="0">
                    <a:pos x="139" y="81"/>
                  </a:cxn>
                  <a:cxn ang="0">
                    <a:pos x="139" y="93"/>
                  </a:cxn>
                  <a:cxn ang="0">
                    <a:pos x="139" y="116"/>
                  </a:cxn>
                  <a:cxn ang="0">
                    <a:pos x="127" y="128"/>
                  </a:cxn>
                  <a:cxn ang="0">
                    <a:pos x="116" y="128"/>
                  </a:cxn>
                  <a:cxn ang="0">
                    <a:pos x="116" y="104"/>
                  </a:cxn>
                  <a:cxn ang="0">
                    <a:pos x="104" y="104"/>
                  </a:cxn>
                  <a:cxn ang="0">
                    <a:pos x="93" y="93"/>
                  </a:cxn>
                  <a:cxn ang="0">
                    <a:pos x="81" y="93"/>
                  </a:cxn>
                  <a:cxn ang="0">
                    <a:pos x="58" y="93"/>
                  </a:cxn>
                  <a:cxn ang="0">
                    <a:pos x="58" y="116"/>
                  </a:cxn>
                  <a:cxn ang="0">
                    <a:pos x="46" y="128"/>
                  </a:cxn>
                  <a:cxn ang="0">
                    <a:pos x="46" y="139"/>
                  </a:cxn>
                  <a:cxn ang="0">
                    <a:pos x="34" y="162"/>
                  </a:cxn>
                  <a:cxn ang="0">
                    <a:pos x="34" y="174"/>
                  </a:cxn>
                  <a:cxn ang="0">
                    <a:pos x="23" y="174"/>
                  </a:cxn>
                  <a:cxn ang="0">
                    <a:pos x="23" y="197"/>
                  </a:cxn>
                  <a:cxn ang="0">
                    <a:pos x="11" y="209"/>
                  </a:cxn>
                  <a:cxn ang="0">
                    <a:pos x="0" y="232"/>
                  </a:cxn>
                  <a:cxn ang="0">
                    <a:pos x="0" y="209"/>
                  </a:cxn>
                  <a:cxn ang="0">
                    <a:pos x="0" y="197"/>
                  </a:cxn>
                  <a:cxn ang="0">
                    <a:pos x="0" y="174"/>
                  </a:cxn>
                  <a:cxn ang="0">
                    <a:pos x="11" y="162"/>
                  </a:cxn>
                  <a:cxn ang="0">
                    <a:pos x="11" y="139"/>
                  </a:cxn>
                  <a:cxn ang="0">
                    <a:pos x="23" y="128"/>
                  </a:cxn>
                  <a:cxn ang="0">
                    <a:pos x="34" y="116"/>
                  </a:cxn>
                  <a:cxn ang="0">
                    <a:pos x="34" y="104"/>
                  </a:cxn>
                  <a:cxn ang="0">
                    <a:pos x="34" y="81"/>
                  </a:cxn>
                  <a:cxn ang="0">
                    <a:pos x="46" y="69"/>
                  </a:cxn>
                  <a:cxn ang="0">
                    <a:pos x="58" y="58"/>
                  </a:cxn>
                  <a:cxn ang="0">
                    <a:pos x="69" y="35"/>
                  </a:cxn>
                  <a:cxn ang="0">
                    <a:pos x="81" y="23"/>
                  </a:cxn>
                  <a:cxn ang="0">
                    <a:pos x="93" y="11"/>
                  </a:cxn>
                  <a:cxn ang="0">
                    <a:pos x="116" y="11"/>
                  </a:cxn>
                  <a:cxn ang="0">
                    <a:pos x="127" y="11"/>
                  </a:cxn>
                  <a:cxn ang="0">
                    <a:pos x="139" y="0"/>
                  </a:cxn>
                  <a:cxn ang="0">
                    <a:pos x="162" y="0"/>
                  </a:cxn>
                  <a:cxn ang="0">
                    <a:pos x="174" y="0"/>
                  </a:cxn>
                  <a:cxn ang="0">
                    <a:pos x="186" y="0"/>
                  </a:cxn>
                  <a:cxn ang="0">
                    <a:pos x="197" y="11"/>
                  </a:cxn>
                  <a:cxn ang="0">
                    <a:pos x="209" y="23"/>
                  </a:cxn>
                  <a:cxn ang="0">
                    <a:pos x="220" y="35"/>
                  </a:cxn>
                  <a:cxn ang="0">
                    <a:pos x="232" y="46"/>
                  </a:cxn>
                </a:cxnLst>
                <a:rect l="0" t="0" r="r" b="b"/>
                <a:pathLst>
                  <a:path w="232" h="232">
                    <a:moveTo>
                      <a:pt x="232" y="46"/>
                    </a:moveTo>
                    <a:lnTo>
                      <a:pt x="232" y="46"/>
                    </a:lnTo>
                    <a:lnTo>
                      <a:pt x="232" y="46"/>
                    </a:lnTo>
                    <a:lnTo>
                      <a:pt x="220" y="58"/>
                    </a:lnTo>
                    <a:lnTo>
                      <a:pt x="220" y="58"/>
                    </a:lnTo>
                    <a:lnTo>
                      <a:pt x="220" y="46"/>
                    </a:lnTo>
                    <a:lnTo>
                      <a:pt x="209" y="46"/>
                    </a:lnTo>
                    <a:lnTo>
                      <a:pt x="209" y="46"/>
                    </a:lnTo>
                    <a:lnTo>
                      <a:pt x="209" y="46"/>
                    </a:lnTo>
                    <a:lnTo>
                      <a:pt x="197" y="46"/>
                    </a:lnTo>
                    <a:lnTo>
                      <a:pt x="197" y="46"/>
                    </a:lnTo>
                    <a:lnTo>
                      <a:pt x="197" y="46"/>
                    </a:lnTo>
                    <a:lnTo>
                      <a:pt x="186" y="46"/>
                    </a:lnTo>
                    <a:lnTo>
                      <a:pt x="186" y="46"/>
                    </a:lnTo>
                    <a:lnTo>
                      <a:pt x="186" y="46"/>
                    </a:lnTo>
                    <a:lnTo>
                      <a:pt x="174" y="35"/>
                    </a:lnTo>
                    <a:lnTo>
                      <a:pt x="174" y="35"/>
                    </a:lnTo>
                    <a:lnTo>
                      <a:pt x="174" y="35"/>
                    </a:lnTo>
                    <a:lnTo>
                      <a:pt x="162" y="35"/>
                    </a:lnTo>
                    <a:lnTo>
                      <a:pt x="162" y="35"/>
                    </a:lnTo>
                    <a:lnTo>
                      <a:pt x="162" y="35"/>
                    </a:lnTo>
                    <a:lnTo>
                      <a:pt x="151" y="35"/>
                    </a:lnTo>
                    <a:lnTo>
                      <a:pt x="151" y="35"/>
                    </a:lnTo>
                    <a:lnTo>
                      <a:pt x="151" y="35"/>
                    </a:lnTo>
                    <a:lnTo>
                      <a:pt x="139" y="35"/>
                    </a:lnTo>
                    <a:lnTo>
                      <a:pt x="139" y="46"/>
                    </a:lnTo>
                    <a:lnTo>
                      <a:pt x="139" y="46"/>
                    </a:lnTo>
                    <a:lnTo>
                      <a:pt x="139" y="46"/>
                    </a:lnTo>
                    <a:lnTo>
                      <a:pt x="127" y="58"/>
                    </a:lnTo>
                    <a:lnTo>
                      <a:pt x="127" y="58"/>
                    </a:lnTo>
                    <a:lnTo>
                      <a:pt x="139" y="69"/>
                    </a:lnTo>
                    <a:lnTo>
                      <a:pt x="139" y="69"/>
                    </a:lnTo>
                    <a:lnTo>
                      <a:pt x="139" y="69"/>
                    </a:lnTo>
                    <a:lnTo>
                      <a:pt x="139" y="69"/>
                    </a:lnTo>
                    <a:lnTo>
                      <a:pt x="139" y="81"/>
                    </a:lnTo>
                    <a:lnTo>
                      <a:pt x="139" y="81"/>
                    </a:lnTo>
                    <a:lnTo>
                      <a:pt x="139" y="81"/>
                    </a:lnTo>
                    <a:lnTo>
                      <a:pt x="139" y="93"/>
                    </a:lnTo>
                    <a:lnTo>
                      <a:pt x="139" y="93"/>
                    </a:lnTo>
                    <a:lnTo>
                      <a:pt x="139" y="93"/>
                    </a:lnTo>
                    <a:lnTo>
                      <a:pt x="139" y="104"/>
                    </a:lnTo>
                    <a:lnTo>
                      <a:pt x="139" y="104"/>
                    </a:lnTo>
                    <a:lnTo>
                      <a:pt x="139" y="116"/>
                    </a:lnTo>
                    <a:lnTo>
                      <a:pt x="139" y="116"/>
                    </a:lnTo>
                    <a:lnTo>
                      <a:pt x="139" y="128"/>
                    </a:lnTo>
                    <a:lnTo>
                      <a:pt x="139" y="128"/>
                    </a:lnTo>
                    <a:lnTo>
                      <a:pt x="127" y="128"/>
                    </a:lnTo>
                    <a:lnTo>
                      <a:pt x="127" y="128"/>
                    </a:lnTo>
                    <a:lnTo>
                      <a:pt x="127" y="128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81" y="93"/>
                    </a:lnTo>
                    <a:lnTo>
                      <a:pt x="81" y="93"/>
                    </a:lnTo>
                    <a:lnTo>
                      <a:pt x="81" y="93"/>
                    </a:lnTo>
                    <a:lnTo>
                      <a:pt x="69" y="93"/>
                    </a:lnTo>
                    <a:lnTo>
                      <a:pt x="69" y="93"/>
                    </a:lnTo>
                    <a:lnTo>
                      <a:pt x="69" y="93"/>
                    </a:lnTo>
                    <a:lnTo>
                      <a:pt x="58" y="93"/>
                    </a:lnTo>
                    <a:lnTo>
                      <a:pt x="58" y="104"/>
                    </a:lnTo>
                    <a:lnTo>
                      <a:pt x="58" y="104"/>
                    </a:lnTo>
                    <a:lnTo>
                      <a:pt x="58" y="104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46" y="116"/>
                    </a:lnTo>
                    <a:lnTo>
                      <a:pt x="46" y="128"/>
                    </a:lnTo>
                    <a:lnTo>
                      <a:pt x="46" y="128"/>
                    </a:lnTo>
                    <a:lnTo>
                      <a:pt x="46" y="139"/>
                    </a:lnTo>
                    <a:lnTo>
                      <a:pt x="46" y="139"/>
                    </a:lnTo>
                    <a:lnTo>
                      <a:pt x="46" y="139"/>
                    </a:lnTo>
                    <a:lnTo>
                      <a:pt x="34" y="139"/>
                    </a:lnTo>
                    <a:lnTo>
                      <a:pt x="34" y="151"/>
                    </a:lnTo>
                    <a:lnTo>
                      <a:pt x="34" y="151"/>
                    </a:lnTo>
                    <a:lnTo>
                      <a:pt x="34" y="162"/>
                    </a:lnTo>
                    <a:lnTo>
                      <a:pt x="34" y="162"/>
                    </a:lnTo>
                    <a:lnTo>
                      <a:pt x="34" y="162"/>
                    </a:lnTo>
                    <a:lnTo>
                      <a:pt x="46" y="174"/>
                    </a:lnTo>
                    <a:lnTo>
                      <a:pt x="34" y="174"/>
                    </a:lnTo>
                    <a:lnTo>
                      <a:pt x="34" y="174"/>
                    </a:lnTo>
                    <a:lnTo>
                      <a:pt x="34" y="174"/>
                    </a:lnTo>
                    <a:lnTo>
                      <a:pt x="23" y="186"/>
                    </a:lnTo>
                    <a:lnTo>
                      <a:pt x="23" y="174"/>
                    </a:lnTo>
                    <a:lnTo>
                      <a:pt x="23" y="186"/>
                    </a:lnTo>
                    <a:lnTo>
                      <a:pt x="23" y="186"/>
                    </a:lnTo>
                    <a:lnTo>
                      <a:pt x="23" y="197"/>
                    </a:lnTo>
                    <a:lnTo>
                      <a:pt x="23" y="197"/>
                    </a:lnTo>
                    <a:lnTo>
                      <a:pt x="23" y="209"/>
                    </a:lnTo>
                    <a:lnTo>
                      <a:pt x="23" y="209"/>
                    </a:lnTo>
                    <a:lnTo>
                      <a:pt x="11" y="209"/>
                    </a:lnTo>
                    <a:lnTo>
                      <a:pt x="11" y="209"/>
                    </a:lnTo>
                    <a:lnTo>
                      <a:pt x="11" y="221"/>
                    </a:lnTo>
                    <a:lnTo>
                      <a:pt x="11" y="22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197"/>
                    </a:lnTo>
                    <a:lnTo>
                      <a:pt x="0" y="197"/>
                    </a:lnTo>
                    <a:lnTo>
                      <a:pt x="0" y="197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62"/>
                    </a:lnTo>
                    <a:lnTo>
                      <a:pt x="11" y="162"/>
                    </a:lnTo>
                    <a:lnTo>
                      <a:pt x="11" y="162"/>
                    </a:lnTo>
                    <a:lnTo>
                      <a:pt x="11" y="151"/>
                    </a:lnTo>
                    <a:lnTo>
                      <a:pt x="11" y="151"/>
                    </a:lnTo>
                    <a:lnTo>
                      <a:pt x="11" y="139"/>
                    </a:lnTo>
                    <a:lnTo>
                      <a:pt x="11" y="139"/>
                    </a:lnTo>
                    <a:lnTo>
                      <a:pt x="23" y="139"/>
                    </a:lnTo>
                    <a:lnTo>
                      <a:pt x="23" y="128"/>
                    </a:lnTo>
                    <a:lnTo>
                      <a:pt x="23" y="128"/>
                    </a:lnTo>
                    <a:lnTo>
                      <a:pt x="23" y="128"/>
                    </a:lnTo>
                    <a:lnTo>
                      <a:pt x="23" y="128"/>
                    </a:lnTo>
                    <a:lnTo>
                      <a:pt x="34" y="116"/>
                    </a:lnTo>
                    <a:lnTo>
                      <a:pt x="34" y="116"/>
                    </a:lnTo>
                    <a:lnTo>
                      <a:pt x="34" y="116"/>
                    </a:lnTo>
                    <a:lnTo>
                      <a:pt x="34" y="104"/>
                    </a:lnTo>
                    <a:lnTo>
                      <a:pt x="34" y="104"/>
                    </a:lnTo>
                    <a:lnTo>
                      <a:pt x="34" y="104"/>
                    </a:lnTo>
                    <a:lnTo>
                      <a:pt x="34" y="93"/>
                    </a:lnTo>
                    <a:lnTo>
                      <a:pt x="34" y="93"/>
                    </a:lnTo>
                    <a:lnTo>
                      <a:pt x="34" y="93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46" y="81"/>
                    </a:lnTo>
                    <a:lnTo>
                      <a:pt x="46" y="69"/>
                    </a:lnTo>
                    <a:lnTo>
                      <a:pt x="46" y="69"/>
                    </a:lnTo>
                    <a:lnTo>
                      <a:pt x="46" y="69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69" y="46"/>
                    </a:lnTo>
                    <a:lnTo>
                      <a:pt x="69" y="46"/>
                    </a:lnTo>
                    <a:lnTo>
                      <a:pt x="69" y="46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81" y="35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93" y="23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104" y="11"/>
                    </a:lnTo>
                    <a:lnTo>
                      <a:pt x="104" y="11"/>
                    </a:lnTo>
                    <a:lnTo>
                      <a:pt x="104" y="11"/>
                    </a:lnTo>
                    <a:lnTo>
                      <a:pt x="116" y="11"/>
                    </a:lnTo>
                    <a:lnTo>
                      <a:pt x="116" y="11"/>
                    </a:lnTo>
                    <a:lnTo>
                      <a:pt x="116" y="11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27" y="11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197" y="11"/>
                    </a:lnTo>
                    <a:lnTo>
                      <a:pt x="197" y="11"/>
                    </a:lnTo>
                    <a:lnTo>
                      <a:pt x="209" y="11"/>
                    </a:lnTo>
                    <a:lnTo>
                      <a:pt x="209" y="23"/>
                    </a:lnTo>
                    <a:lnTo>
                      <a:pt x="209" y="23"/>
                    </a:lnTo>
                    <a:lnTo>
                      <a:pt x="209" y="23"/>
                    </a:lnTo>
                    <a:lnTo>
                      <a:pt x="220" y="35"/>
                    </a:lnTo>
                    <a:lnTo>
                      <a:pt x="220" y="35"/>
                    </a:lnTo>
                    <a:lnTo>
                      <a:pt x="220" y="35"/>
                    </a:lnTo>
                    <a:lnTo>
                      <a:pt x="220" y="35"/>
                    </a:lnTo>
                    <a:lnTo>
                      <a:pt x="220" y="46"/>
                    </a:lnTo>
                    <a:lnTo>
                      <a:pt x="232" y="46"/>
                    </a:lnTo>
                    <a:lnTo>
                      <a:pt x="232" y="46"/>
                    </a:lnTo>
                    <a:lnTo>
                      <a:pt x="232" y="4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64"/>
            <p:cNvGrpSpPr>
              <a:grpSpLocks/>
            </p:cNvGrpSpPr>
            <p:nvPr/>
          </p:nvGrpSpPr>
          <p:grpSpPr bwMode="auto">
            <a:xfrm>
              <a:off x="1401" y="2144"/>
              <a:ext cx="302" cy="267"/>
              <a:chOff x="1260" y="1538"/>
              <a:chExt cx="302" cy="267"/>
            </a:xfrm>
          </p:grpSpPr>
          <p:sp>
            <p:nvSpPr>
              <p:cNvPr id="17473" name="Freeform 65"/>
              <p:cNvSpPr>
                <a:spLocks/>
              </p:cNvSpPr>
              <p:nvPr/>
            </p:nvSpPr>
            <p:spPr bwMode="auto">
              <a:xfrm>
                <a:off x="1260" y="1538"/>
                <a:ext cx="302" cy="267"/>
              </a:xfrm>
              <a:custGeom>
                <a:avLst/>
                <a:gdLst/>
                <a:ahLst/>
                <a:cxnLst>
                  <a:cxn ang="0">
                    <a:pos x="291" y="139"/>
                  </a:cxn>
                  <a:cxn ang="0">
                    <a:pos x="267" y="139"/>
                  </a:cxn>
                  <a:cxn ang="0">
                    <a:pos x="256" y="151"/>
                  </a:cxn>
                  <a:cxn ang="0">
                    <a:pos x="233" y="162"/>
                  </a:cxn>
                  <a:cxn ang="0">
                    <a:pos x="221" y="174"/>
                  </a:cxn>
                  <a:cxn ang="0">
                    <a:pos x="198" y="197"/>
                  </a:cxn>
                  <a:cxn ang="0">
                    <a:pos x="198" y="209"/>
                  </a:cxn>
                  <a:cxn ang="0">
                    <a:pos x="174" y="209"/>
                  </a:cxn>
                  <a:cxn ang="0">
                    <a:pos x="163" y="209"/>
                  </a:cxn>
                  <a:cxn ang="0">
                    <a:pos x="140" y="209"/>
                  </a:cxn>
                  <a:cxn ang="0">
                    <a:pos x="116" y="209"/>
                  </a:cxn>
                  <a:cxn ang="0">
                    <a:pos x="105" y="220"/>
                  </a:cxn>
                  <a:cxn ang="0">
                    <a:pos x="93" y="244"/>
                  </a:cxn>
                  <a:cxn ang="0">
                    <a:pos x="70" y="232"/>
                  </a:cxn>
                  <a:cxn ang="0">
                    <a:pos x="47" y="232"/>
                  </a:cxn>
                  <a:cxn ang="0">
                    <a:pos x="47" y="220"/>
                  </a:cxn>
                  <a:cxn ang="0">
                    <a:pos x="58" y="209"/>
                  </a:cxn>
                  <a:cxn ang="0">
                    <a:pos x="47" y="197"/>
                  </a:cxn>
                  <a:cxn ang="0">
                    <a:pos x="35" y="174"/>
                  </a:cxn>
                  <a:cxn ang="0">
                    <a:pos x="47" y="151"/>
                  </a:cxn>
                  <a:cxn ang="0">
                    <a:pos x="47" y="127"/>
                  </a:cxn>
                  <a:cxn ang="0">
                    <a:pos x="35" y="104"/>
                  </a:cxn>
                  <a:cxn ang="0">
                    <a:pos x="35" y="81"/>
                  </a:cxn>
                  <a:cxn ang="0">
                    <a:pos x="35" y="69"/>
                  </a:cxn>
                  <a:cxn ang="0">
                    <a:pos x="58" y="69"/>
                  </a:cxn>
                  <a:cxn ang="0">
                    <a:pos x="81" y="69"/>
                  </a:cxn>
                  <a:cxn ang="0">
                    <a:pos x="105" y="46"/>
                  </a:cxn>
                  <a:cxn ang="0">
                    <a:pos x="116" y="46"/>
                  </a:cxn>
                  <a:cxn ang="0">
                    <a:pos x="116" y="34"/>
                  </a:cxn>
                  <a:cxn ang="0">
                    <a:pos x="105" y="11"/>
                  </a:cxn>
                  <a:cxn ang="0">
                    <a:pos x="81" y="11"/>
                  </a:cxn>
                  <a:cxn ang="0">
                    <a:pos x="70" y="11"/>
                  </a:cxn>
                  <a:cxn ang="0">
                    <a:pos x="47" y="11"/>
                  </a:cxn>
                  <a:cxn ang="0">
                    <a:pos x="35" y="0"/>
                  </a:cxn>
                  <a:cxn ang="0">
                    <a:pos x="23" y="11"/>
                  </a:cxn>
                  <a:cxn ang="0">
                    <a:pos x="23" y="34"/>
                  </a:cxn>
                  <a:cxn ang="0">
                    <a:pos x="12" y="58"/>
                  </a:cxn>
                  <a:cxn ang="0">
                    <a:pos x="0" y="81"/>
                  </a:cxn>
                  <a:cxn ang="0">
                    <a:pos x="0" y="104"/>
                  </a:cxn>
                  <a:cxn ang="0">
                    <a:pos x="12" y="127"/>
                  </a:cxn>
                  <a:cxn ang="0">
                    <a:pos x="0" y="151"/>
                  </a:cxn>
                  <a:cxn ang="0">
                    <a:pos x="0" y="162"/>
                  </a:cxn>
                  <a:cxn ang="0">
                    <a:pos x="0" y="186"/>
                  </a:cxn>
                  <a:cxn ang="0">
                    <a:pos x="0" y="209"/>
                  </a:cxn>
                  <a:cxn ang="0">
                    <a:pos x="0" y="232"/>
                  </a:cxn>
                  <a:cxn ang="0">
                    <a:pos x="12" y="255"/>
                  </a:cxn>
                  <a:cxn ang="0">
                    <a:pos x="35" y="267"/>
                  </a:cxn>
                  <a:cxn ang="0">
                    <a:pos x="58" y="267"/>
                  </a:cxn>
                  <a:cxn ang="0">
                    <a:pos x="70" y="267"/>
                  </a:cxn>
                  <a:cxn ang="0">
                    <a:pos x="93" y="267"/>
                  </a:cxn>
                  <a:cxn ang="0">
                    <a:pos x="116" y="267"/>
                  </a:cxn>
                  <a:cxn ang="0">
                    <a:pos x="128" y="267"/>
                  </a:cxn>
                  <a:cxn ang="0">
                    <a:pos x="151" y="255"/>
                  </a:cxn>
                  <a:cxn ang="0">
                    <a:pos x="174" y="255"/>
                  </a:cxn>
                  <a:cxn ang="0">
                    <a:pos x="186" y="232"/>
                  </a:cxn>
                  <a:cxn ang="0">
                    <a:pos x="209" y="220"/>
                  </a:cxn>
                  <a:cxn ang="0">
                    <a:pos x="221" y="220"/>
                  </a:cxn>
                  <a:cxn ang="0">
                    <a:pos x="244" y="197"/>
                  </a:cxn>
                  <a:cxn ang="0">
                    <a:pos x="256" y="174"/>
                  </a:cxn>
                  <a:cxn ang="0">
                    <a:pos x="279" y="162"/>
                  </a:cxn>
                  <a:cxn ang="0">
                    <a:pos x="291" y="151"/>
                  </a:cxn>
                  <a:cxn ang="0">
                    <a:pos x="302" y="127"/>
                  </a:cxn>
                </a:cxnLst>
                <a:rect l="0" t="0" r="r" b="b"/>
                <a:pathLst>
                  <a:path w="302" h="267">
                    <a:moveTo>
                      <a:pt x="302" y="127"/>
                    </a:moveTo>
                    <a:lnTo>
                      <a:pt x="302" y="139"/>
                    </a:lnTo>
                    <a:lnTo>
                      <a:pt x="291" y="139"/>
                    </a:lnTo>
                    <a:lnTo>
                      <a:pt x="291" y="139"/>
                    </a:lnTo>
                    <a:lnTo>
                      <a:pt x="291" y="139"/>
                    </a:lnTo>
                    <a:lnTo>
                      <a:pt x="279" y="139"/>
                    </a:lnTo>
                    <a:lnTo>
                      <a:pt x="279" y="139"/>
                    </a:lnTo>
                    <a:lnTo>
                      <a:pt x="279" y="139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56" y="139"/>
                    </a:lnTo>
                    <a:lnTo>
                      <a:pt x="256" y="151"/>
                    </a:lnTo>
                    <a:lnTo>
                      <a:pt x="256" y="151"/>
                    </a:lnTo>
                    <a:lnTo>
                      <a:pt x="256" y="151"/>
                    </a:lnTo>
                    <a:lnTo>
                      <a:pt x="244" y="151"/>
                    </a:lnTo>
                    <a:lnTo>
                      <a:pt x="244" y="151"/>
                    </a:lnTo>
                    <a:lnTo>
                      <a:pt x="244" y="151"/>
                    </a:lnTo>
                    <a:lnTo>
                      <a:pt x="233" y="162"/>
                    </a:lnTo>
                    <a:lnTo>
                      <a:pt x="233" y="162"/>
                    </a:lnTo>
                    <a:lnTo>
                      <a:pt x="233" y="162"/>
                    </a:lnTo>
                    <a:lnTo>
                      <a:pt x="233" y="174"/>
                    </a:lnTo>
                    <a:lnTo>
                      <a:pt x="221" y="174"/>
                    </a:lnTo>
                    <a:lnTo>
                      <a:pt x="221" y="174"/>
                    </a:lnTo>
                    <a:lnTo>
                      <a:pt x="221" y="174"/>
                    </a:lnTo>
                    <a:lnTo>
                      <a:pt x="209" y="174"/>
                    </a:lnTo>
                    <a:lnTo>
                      <a:pt x="209" y="186"/>
                    </a:lnTo>
                    <a:lnTo>
                      <a:pt x="209" y="186"/>
                    </a:lnTo>
                    <a:lnTo>
                      <a:pt x="209" y="186"/>
                    </a:lnTo>
                    <a:lnTo>
                      <a:pt x="198" y="197"/>
                    </a:lnTo>
                    <a:lnTo>
                      <a:pt x="198" y="197"/>
                    </a:lnTo>
                    <a:lnTo>
                      <a:pt x="198" y="197"/>
                    </a:lnTo>
                    <a:lnTo>
                      <a:pt x="198" y="209"/>
                    </a:lnTo>
                    <a:lnTo>
                      <a:pt x="198" y="209"/>
                    </a:lnTo>
                    <a:lnTo>
                      <a:pt x="198" y="209"/>
                    </a:lnTo>
                    <a:lnTo>
                      <a:pt x="198" y="220"/>
                    </a:lnTo>
                    <a:lnTo>
                      <a:pt x="186" y="220"/>
                    </a:lnTo>
                    <a:lnTo>
                      <a:pt x="186" y="209"/>
                    </a:lnTo>
                    <a:lnTo>
                      <a:pt x="186" y="209"/>
                    </a:lnTo>
                    <a:lnTo>
                      <a:pt x="174" y="209"/>
                    </a:lnTo>
                    <a:lnTo>
                      <a:pt x="174" y="209"/>
                    </a:lnTo>
                    <a:lnTo>
                      <a:pt x="163" y="209"/>
                    </a:lnTo>
                    <a:lnTo>
                      <a:pt x="163" y="209"/>
                    </a:lnTo>
                    <a:lnTo>
                      <a:pt x="163" y="209"/>
                    </a:lnTo>
                    <a:lnTo>
                      <a:pt x="163" y="209"/>
                    </a:lnTo>
                    <a:lnTo>
                      <a:pt x="163" y="197"/>
                    </a:lnTo>
                    <a:lnTo>
                      <a:pt x="151" y="197"/>
                    </a:lnTo>
                    <a:lnTo>
                      <a:pt x="151" y="209"/>
                    </a:lnTo>
                    <a:lnTo>
                      <a:pt x="140" y="209"/>
                    </a:lnTo>
                    <a:lnTo>
                      <a:pt x="140" y="209"/>
                    </a:lnTo>
                    <a:lnTo>
                      <a:pt x="140" y="209"/>
                    </a:lnTo>
                    <a:lnTo>
                      <a:pt x="128" y="209"/>
                    </a:lnTo>
                    <a:lnTo>
                      <a:pt x="128" y="209"/>
                    </a:lnTo>
                    <a:lnTo>
                      <a:pt x="128" y="209"/>
                    </a:lnTo>
                    <a:lnTo>
                      <a:pt x="116" y="209"/>
                    </a:lnTo>
                    <a:lnTo>
                      <a:pt x="116" y="209"/>
                    </a:lnTo>
                    <a:lnTo>
                      <a:pt x="116" y="220"/>
                    </a:lnTo>
                    <a:lnTo>
                      <a:pt x="105" y="220"/>
                    </a:lnTo>
                    <a:lnTo>
                      <a:pt x="105" y="220"/>
                    </a:lnTo>
                    <a:lnTo>
                      <a:pt x="105" y="220"/>
                    </a:lnTo>
                    <a:lnTo>
                      <a:pt x="105" y="232"/>
                    </a:lnTo>
                    <a:lnTo>
                      <a:pt x="105" y="232"/>
                    </a:lnTo>
                    <a:lnTo>
                      <a:pt x="93" y="244"/>
                    </a:lnTo>
                    <a:lnTo>
                      <a:pt x="93" y="244"/>
                    </a:lnTo>
                    <a:lnTo>
                      <a:pt x="93" y="244"/>
                    </a:lnTo>
                    <a:lnTo>
                      <a:pt x="81" y="232"/>
                    </a:lnTo>
                    <a:lnTo>
                      <a:pt x="81" y="232"/>
                    </a:lnTo>
                    <a:lnTo>
                      <a:pt x="70" y="232"/>
                    </a:lnTo>
                    <a:lnTo>
                      <a:pt x="70" y="232"/>
                    </a:lnTo>
                    <a:lnTo>
                      <a:pt x="70" y="232"/>
                    </a:lnTo>
                    <a:lnTo>
                      <a:pt x="58" y="232"/>
                    </a:lnTo>
                    <a:lnTo>
                      <a:pt x="58" y="244"/>
                    </a:lnTo>
                    <a:lnTo>
                      <a:pt x="58" y="232"/>
                    </a:lnTo>
                    <a:lnTo>
                      <a:pt x="47" y="232"/>
                    </a:lnTo>
                    <a:lnTo>
                      <a:pt x="47" y="232"/>
                    </a:lnTo>
                    <a:lnTo>
                      <a:pt x="47" y="232"/>
                    </a:lnTo>
                    <a:lnTo>
                      <a:pt x="35" y="232"/>
                    </a:lnTo>
                    <a:lnTo>
                      <a:pt x="35" y="232"/>
                    </a:lnTo>
                    <a:lnTo>
                      <a:pt x="35" y="220"/>
                    </a:lnTo>
                    <a:lnTo>
                      <a:pt x="47" y="220"/>
                    </a:lnTo>
                    <a:lnTo>
                      <a:pt x="47" y="220"/>
                    </a:lnTo>
                    <a:lnTo>
                      <a:pt x="47" y="220"/>
                    </a:lnTo>
                    <a:lnTo>
                      <a:pt x="58" y="220"/>
                    </a:lnTo>
                    <a:lnTo>
                      <a:pt x="58" y="220"/>
                    </a:lnTo>
                    <a:lnTo>
                      <a:pt x="58" y="209"/>
                    </a:lnTo>
                    <a:lnTo>
                      <a:pt x="58" y="209"/>
                    </a:lnTo>
                    <a:lnTo>
                      <a:pt x="58" y="197"/>
                    </a:lnTo>
                    <a:lnTo>
                      <a:pt x="58" y="197"/>
                    </a:lnTo>
                    <a:lnTo>
                      <a:pt x="47" y="197"/>
                    </a:lnTo>
                    <a:lnTo>
                      <a:pt x="47" y="197"/>
                    </a:lnTo>
                    <a:lnTo>
                      <a:pt x="47" y="197"/>
                    </a:lnTo>
                    <a:lnTo>
                      <a:pt x="47" y="186"/>
                    </a:lnTo>
                    <a:lnTo>
                      <a:pt x="47" y="186"/>
                    </a:lnTo>
                    <a:lnTo>
                      <a:pt x="47" y="174"/>
                    </a:lnTo>
                    <a:lnTo>
                      <a:pt x="35" y="174"/>
                    </a:lnTo>
                    <a:lnTo>
                      <a:pt x="35" y="174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47" y="151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27"/>
                    </a:lnTo>
                    <a:lnTo>
                      <a:pt x="47" y="127"/>
                    </a:lnTo>
                    <a:lnTo>
                      <a:pt x="35" y="127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5" y="81"/>
                    </a:lnTo>
                    <a:lnTo>
                      <a:pt x="35" y="81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47" y="58"/>
                    </a:lnTo>
                    <a:lnTo>
                      <a:pt x="47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8" y="69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81" y="69"/>
                    </a:lnTo>
                    <a:lnTo>
                      <a:pt x="81" y="69"/>
                    </a:lnTo>
                    <a:lnTo>
                      <a:pt x="93" y="58"/>
                    </a:lnTo>
                    <a:lnTo>
                      <a:pt x="93" y="58"/>
                    </a:lnTo>
                    <a:lnTo>
                      <a:pt x="93" y="58"/>
                    </a:lnTo>
                    <a:lnTo>
                      <a:pt x="93" y="46"/>
                    </a:lnTo>
                    <a:lnTo>
                      <a:pt x="105" y="46"/>
                    </a:lnTo>
                    <a:lnTo>
                      <a:pt x="105" y="46"/>
                    </a:lnTo>
                    <a:lnTo>
                      <a:pt x="116" y="58"/>
                    </a:lnTo>
                    <a:lnTo>
                      <a:pt x="116" y="58"/>
                    </a:lnTo>
                    <a:lnTo>
                      <a:pt x="116" y="46"/>
                    </a:lnTo>
                    <a:lnTo>
                      <a:pt x="116" y="46"/>
                    </a:lnTo>
                    <a:lnTo>
                      <a:pt x="128" y="46"/>
                    </a:lnTo>
                    <a:lnTo>
                      <a:pt x="128" y="46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16" y="34"/>
                    </a:lnTo>
                    <a:lnTo>
                      <a:pt x="116" y="23"/>
                    </a:lnTo>
                    <a:lnTo>
                      <a:pt x="116" y="23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81" y="11"/>
                    </a:lnTo>
                    <a:lnTo>
                      <a:pt x="81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11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47" y="23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69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12" y="104"/>
                    </a:lnTo>
                    <a:lnTo>
                      <a:pt x="0" y="104"/>
                    </a:lnTo>
                    <a:lnTo>
                      <a:pt x="12" y="116"/>
                    </a:lnTo>
                    <a:lnTo>
                      <a:pt x="12" y="116"/>
                    </a:lnTo>
                    <a:lnTo>
                      <a:pt x="12" y="127"/>
                    </a:lnTo>
                    <a:lnTo>
                      <a:pt x="12" y="127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97"/>
                    </a:lnTo>
                    <a:lnTo>
                      <a:pt x="0" y="197"/>
                    </a:lnTo>
                    <a:lnTo>
                      <a:pt x="0" y="197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2" y="244"/>
                    </a:lnTo>
                    <a:lnTo>
                      <a:pt x="12" y="244"/>
                    </a:lnTo>
                    <a:lnTo>
                      <a:pt x="12" y="244"/>
                    </a:lnTo>
                    <a:lnTo>
                      <a:pt x="12" y="255"/>
                    </a:lnTo>
                    <a:lnTo>
                      <a:pt x="23" y="255"/>
                    </a:lnTo>
                    <a:lnTo>
                      <a:pt x="23" y="255"/>
                    </a:lnTo>
                    <a:lnTo>
                      <a:pt x="23" y="255"/>
                    </a:lnTo>
                    <a:lnTo>
                      <a:pt x="23" y="255"/>
                    </a:lnTo>
                    <a:lnTo>
                      <a:pt x="35" y="267"/>
                    </a:lnTo>
                    <a:lnTo>
                      <a:pt x="35" y="267"/>
                    </a:lnTo>
                    <a:lnTo>
                      <a:pt x="47" y="267"/>
                    </a:lnTo>
                    <a:lnTo>
                      <a:pt x="47" y="267"/>
                    </a:lnTo>
                    <a:lnTo>
                      <a:pt x="47" y="267"/>
                    </a:lnTo>
                    <a:lnTo>
                      <a:pt x="58" y="267"/>
                    </a:lnTo>
                    <a:lnTo>
                      <a:pt x="58" y="267"/>
                    </a:lnTo>
                    <a:lnTo>
                      <a:pt x="58" y="267"/>
                    </a:lnTo>
                    <a:lnTo>
                      <a:pt x="70" y="267"/>
                    </a:lnTo>
                    <a:lnTo>
                      <a:pt x="70" y="267"/>
                    </a:lnTo>
                    <a:lnTo>
                      <a:pt x="70" y="267"/>
                    </a:lnTo>
                    <a:lnTo>
                      <a:pt x="81" y="267"/>
                    </a:lnTo>
                    <a:lnTo>
                      <a:pt x="81" y="267"/>
                    </a:lnTo>
                    <a:lnTo>
                      <a:pt x="81" y="267"/>
                    </a:lnTo>
                    <a:lnTo>
                      <a:pt x="93" y="267"/>
                    </a:lnTo>
                    <a:lnTo>
                      <a:pt x="93" y="267"/>
                    </a:lnTo>
                    <a:lnTo>
                      <a:pt x="93" y="267"/>
                    </a:lnTo>
                    <a:lnTo>
                      <a:pt x="105" y="267"/>
                    </a:lnTo>
                    <a:lnTo>
                      <a:pt x="105" y="267"/>
                    </a:lnTo>
                    <a:lnTo>
                      <a:pt x="105" y="267"/>
                    </a:lnTo>
                    <a:lnTo>
                      <a:pt x="116" y="267"/>
                    </a:lnTo>
                    <a:lnTo>
                      <a:pt x="116" y="267"/>
                    </a:lnTo>
                    <a:lnTo>
                      <a:pt x="116" y="267"/>
                    </a:lnTo>
                    <a:lnTo>
                      <a:pt x="128" y="267"/>
                    </a:lnTo>
                    <a:lnTo>
                      <a:pt x="128" y="267"/>
                    </a:lnTo>
                    <a:lnTo>
                      <a:pt x="128" y="267"/>
                    </a:lnTo>
                    <a:lnTo>
                      <a:pt x="140" y="267"/>
                    </a:lnTo>
                    <a:lnTo>
                      <a:pt x="140" y="267"/>
                    </a:lnTo>
                    <a:lnTo>
                      <a:pt x="140" y="267"/>
                    </a:lnTo>
                    <a:lnTo>
                      <a:pt x="151" y="267"/>
                    </a:lnTo>
                    <a:lnTo>
                      <a:pt x="151" y="255"/>
                    </a:lnTo>
                    <a:lnTo>
                      <a:pt x="151" y="255"/>
                    </a:lnTo>
                    <a:lnTo>
                      <a:pt x="163" y="255"/>
                    </a:lnTo>
                    <a:lnTo>
                      <a:pt x="163" y="255"/>
                    </a:lnTo>
                    <a:lnTo>
                      <a:pt x="163" y="255"/>
                    </a:lnTo>
                    <a:lnTo>
                      <a:pt x="174" y="255"/>
                    </a:lnTo>
                    <a:lnTo>
                      <a:pt x="174" y="244"/>
                    </a:lnTo>
                    <a:lnTo>
                      <a:pt x="174" y="244"/>
                    </a:lnTo>
                    <a:lnTo>
                      <a:pt x="174" y="244"/>
                    </a:lnTo>
                    <a:lnTo>
                      <a:pt x="186" y="244"/>
                    </a:lnTo>
                    <a:lnTo>
                      <a:pt x="186" y="232"/>
                    </a:lnTo>
                    <a:lnTo>
                      <a:pt x="186" y="232"/>
                    </a:lnTo>
                    <a:lnTo>
                      <a:pt x="198" y="232"/>
                    </a:lnTo>
                    <a:lnTo>
                      <a:pt x="198" y="232"/>
                    </a:lnTo>
                    <a:lnTo>
                      <a:pt x="198" y="232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21" y="220"/>
                    </a:lnTo>
                    <a:lnTo>
                      <a:pt x="221" y="220"/>
                    </a:lnTo>
                    <a:lnTo>
                      <a:pt x="221" y="220"/>
                    </a:lnTo>
                    <a:lnTo>
                      <a:pt x="233" y="209"/>
                    </a:lnTo>
                    <a:lnTo>
                      <a:pt x="233" y="209"/>
                    </a:lnTo>
                    <a:lnTo>
                      <a:pt x="233" y="209"/>
                    </a:lnTo>
                    <a:lnTo>
                      <a:pt x="244" y="197"/>
                    </a:lnTo>
                    <a:lnTo>
                      <a:pt x="244" y="197"/>
                    </a:lnTo>
                    <a:lnTo>
                      <a:pt x="244" y="197"/>
                    </a:lnTo>
                    <a:lnTo>
                      <a:pt x="256" y="197"/>
                    </a:lnTo>
                    <a:lnTo>
                      <a:pt x="256" y="186"/>
                    </a:lnTo>
                    <a:lnTo>
                      <a:pt x="256" y="186"/>
                    </a:lnTo>
                    <a:lnTo>
                      <a:pt x="256" y="174"/>
                    </a:lnTo>
                    <a:lnTo>
                      <a:pt x="256" y="174"/>
                    </a:lnTo>
                    <a:lnTo>
                      <a:pt x="267" y="174"/>
                    </a:lnTo>
                    <a:lnTo>
                      <a:pt x="267" y="162"/>
                    </a:lnTo>
                    <a:lnTo>
                      <a:pt x="267" y="162"/>
                    </a:lnTo>
                    <a:lnTo>
                      <a:pt x="279" y="162"/>
                    </a:lnTo>
                    <a:lnTo>
                      <a:pt x="279" y="162"/>
                    </a:lnTo>
                    <a:lnTo>
                      <a:pt x="279" y="151"/>
                    </a:lnTo>
                    <a:lnTo>
                      <a:pt x="279" y="151"/>
                    </a:lnTo>
                    <a:lnTo>
                      <a:pt x="291" y="151"/>
                    </a:lnTo>
                    <a:lnTo>
                      <a:pt x="291" y="151"/>
                    </a:lnTo>
                    <a:lnTo>
                      <a:pt x="291" y="139"/>
                    </a:lnTo>
                    <a:lnTo>
                      <a:pt x="291" y="139"/>
                    </a:lnTo>
                    <a:lnTo>
                      <a:pt x="302" y="127"/>
                    </a:lnTo>
                    <a:lnTo>
                      <a:pt x="291" y="127"/>
                    </a:lnTo>
                    <a:lnTo>
                      <a:pt x="302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66"/>
              <p:cNvSpPr>
                <a:spLocks/>
              </p:cNvSpPr>
              <p:nvPr/>
            </p:nvSpPr>
            <p:spPr bwMode="auto">
              <a:xfrm>
                <a:off x="1260" y="1538"/>
                <a:ext cx="302" cy="267"/>
              </a:xfrm>
              <a:custGeom>
                <a:avLst/>
                <a:gdLst/>
                <a:ahLst/>
                <a:cxnLst>
                  <a:cxn ang="0">
                    <a:pos x="291" y="139"/>
                  </a:cxn>
                  <a:cxn ang="0">
                    <a:pos x="267" y="139"/>
                  </a:cxn>
                  <a:cxn ang="0">
                    <a:pos x="256" y="151"/>
                  </a:cxn>
                  <a:cxn ang="0">
                    <a:pos x="233" y="162"/>
                  </a:cxn>
                  <a:cxn ang="0">
                    <a:pos x="221" y="174"/>
                  </a:cxn>
                  <a:cxn ang="0">
                    <a:pos x="198" y="197"/>
                  </a:cxn>
                  <a:cxn ang="0">
                    <a:pos x="198" y="209"/>
                  </a:cxn>
                  <a:cxn ang="0">
                    <a:pos x="174" y="209"/>
                  </a:cxn>
                  <a:cxn ang="0">
                    <a:pos x="163" y="209"/>
                  </a:cxn>
                  <a:cxn ang="0">
                    <a:pos x="140" y="209"/>
                  </a:cxn>
                  <a:cxn ang="0">
                    <a:pos x="116" y="209"/>
                  </a:cxn>
                  <a:cxn ang="0">
                    <a:pos x="105" y="220"/>
                  </a:cxn>
                  <a:cxn ang="0">
                    <a:pos x="93" y="244"/>
                  </a:cxn>
                  <a:cxn ang="0">
                    <a:pos x="70" y="232"/>
                  </a:cxn>
                  <a:cxn ang="0">
                    <a:pos x="47" y="232"/>
                  </a:cxn>
                  <a:cxn ang="0">
                    <a:pos x="47" y="220"/>
                  </a:cxn>
                  <a:cxn ang="0">
                    <a:pos x="58" y="209"/>
                  </a:cxn>
                  <a:cxn ang="0">
                    <a:pos x="47" y="197"/>
                  </a:cxn>
                  <a:cxn ang="0">
                    <a:pos x="35" y="174"/>
                  </a:cxn>
                  <a:cxn ang="0">
                    <a:pos x="47" y="151"/>
                  </a:cxn>
                  <a:cxn ang="0">
                    <a:pos x="47" y="127"/>
                  </a:cxn>
                  <a:cxn ang="0">
                    <a:pos x="35" y="104"/>
                  </a:cxn>
                  <a:cxn ang="0">
                    <a:pos x="35" y="81"/>
                  </a:cxn>
                  <a:cxn ang="0">
                    <a:pos x="35" y="69"/>
                  </a:cxn>
                  <a:cxn ang="0">
                    <a:pos x="58" y="69"/>
                  </a:cxn>
                  <a:cxn ang="0">
                    <a:pos x="81" y="69"/>
                  </a:cxn>
                  <a:cxn ang="0">
                    <a:pos x="105" y="46"/>
                  </a:cxn>
                  <a:cxn ang="0">
                    <a:pos x="116" y="46"/>
                  </a:cxn>
                  <a:cxn ang="0">
                    <a:pos x="116" y="34"/>
                  </a:cxn>
                  <a:cxn ang="0">
                    <a:pos x="105" y="11"/>
                  </a:cxn>
                  <a:cxn ang="0">
                    <a:pos x="81" y="11"/>
                  </a:cxn>
                  <a:cxn ang="0">
                    <a:pos x="70" y="11"/>
                  </a:cxn>
                  <a:cxn ang="0">
                    <a:pos x="47" y="11"/>
                  </a:cxn>
                  <a:cxn ang="0">
                    <a:pos x="35" y="0"/>
                  </a:cxn>
                  <a:cxn ang="0">
                    <a:pos x="23" y="11"/>
                  </a:cxn>
                  <a:cxn ang="0">
                    <a:pos x="23" y="34"/>
                  </a:cxn>
                  <a:cxn ang="0">
                    <a:pos x="12" y="58"/>
                  </a:cxn>
                  <a:cxn ang="0">
                    <a:pos x="0" y="81"/>
                  </a:cxn>
                  <a:cxn ang="0">
                    <a:pos x="0" y="104"/>
                  </a:cxn>
                  <a:cxn ang="0">
                    <a:pos x="12" y="127"/>
                  </a:cxn>
                  <a:cxn ang="0">
                    <a:pos x="0" y="151"/>
                  </a:cxn>
                  <a:cxn ang="0">
                    <a:pos x="0" y="162"/>
                  </a:cxn>
                  <a:cxn ang="0">
                    <a:pos x="0" y="186"/>
                  </a:cxn>
                  <a:cxn ang="0">
                    <a:pos x="0" y="209"/>
                  </a:cxn>
                  <a:cxn ang="0">
                    <a:pos x="0" y="232"/>
                  </a:cxn>
                  <a:cxn ang="0">
                    <a:pos x="12" y="255"/>
                  </a:cxn>
                  <a:cxn ang="0">
                    <a:pos x="35" y="267"/>
                  </a:cxn>
                  <a:cxn ang="0">
                    <a:pos x="58" y="267"/>
                  </a:cxn>
                  <a:cxn ang="0">
                    <a:pos x="70" y="267"/>
                  </a:cxn>
                  <a:cxn ang="0">
                    <a:pos x="93" y="267"/>
                  </a:cxn>
                  <a:cxn ang="0">
                    <a:pos x="116" y="267"/>
                  </a:cxn>
                  <a:cxn ang="0">
                    <a:pos x="128" y="267"/>
                  </a:cxn>
                  <a:cxn ang="0">
                    <a:pos x="151" y="255"/>
                  </a:cxn>
                  <a:cxn ang="0">
                    <a:pos x="174" y="255"/>
                  </a:cxn>
                  <a:cxn ang="0">
                    <a:pos x="186" y="232"/>
                  </a:cxn>
                  <a:cxn ang="0">
                    <a:pos x="209" y="220"/>
                  </a:cxn>
                  <a:cxn ang="0">
                    <a:pos x="221" y="220"/>
                  </a:cxn>
                  <a:cxn ang="0">
                    <a:pos x="244" y="197"/>
                  </a:cxn>
                  <a:cxn ang="0">
                    <a:pos x="256" y="174"/>
                  </a:cxn>
                  <a:cxn ang="0">
                    <a:pos x="279" y="162"/>
                  </a:cxn>
                  <a:cxn ang="0">
                    <a:pos x="291" y="151"/>
                  </a:cxn>
                  <a:cxn ang="0">
                    <a:pos x="302" y="127"/>
                  </a:cxn>
                </a:cxnLst>
                <a:rect l="0" t="0" r="r" b="b"/>
                <a:pathLst>
                  <a:path w="302" h="267">
                    <a:moveTo>
                      <a:pt x="302" y="127"/>
                    </a:moveTo>
                    <a:lnTo>
                      <a:pt x="302" y="139"/>
                    </a:lnTo>
                    <a:lnTo>
                      <a:pt x="291" y="139"/>
                    </a:lnTo>
                    <a:lnTo>
                      <a:pt x="291" y="139"/>
                    </a:lnTo>
                    <a:lnTo>
                      <a:pt x="291" y="139"/>
                    </a:lnTo>
                    <a:lnTo>
                      <a:pt x="279" y="139"/>
                    </a:lnTo>
                    <a:lnTo>
                      <a:pt x="279" y="139"/>
                    </a:lnTo>
                    <a:lnTo>
                      <a:pt x="279" y="139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56" y="139"/>
                    </a:lnTo>
                    <a:lnTo>
                      <a:pt x="256" y="151"/>
                    </a:lnTo>
                    <a:lnTo>
                      <a:pt x="256" y="151"/>
                    </a:lnTo>
                    <a:lnTo>
                      <a:pt x="256" y="151"/>
                    </a:lnTo>
                    <a:lnTo>
                      <a:pt x="244" y="151"/>
                    </a:lnTo>
                    <a:lnTo>
                      <a:pt x="244" y="151"/>
                    </a:lnTo>
                    <a:lnTo>
                      <a:pt x="244" y="151"/>
                    </a:lnTo>
                    <a:lnTo>
                      <a:pt x="233" y="162"/>
                    </a:lnTo>
                    <a:lnTo>
                      <a:pt x="233" y="162"/>
                    </a:lnTo>
                    <a:lnTo>
                      <a:pt x="233" y="162"/>
                    </a:lnTo>
                    <a:lnTo>
                      <a:pt x="233" y="174"/>
                    </a:lnTo>
                    <a:lnTo>
                      <a:pt x="221" y="174"/>
                    </a:lnTo>
                    <a:lnTo>
                      <a:pt x="221" y="174"/>
                    </a:lnTo>
                    <a:lnTo>
                      <a:pt x="221" y="174"/>
                    </a:lnTo>
                    <a:lnTo>
                      <a:pt x="209" y="174"/>
                    </a:lnTo>
                    <a:lnTo>
                      <a:pt x="209" y="186"/>
                    </a:lnTo>
                    <a:lnTo>
                      <a:pt x="209" y="186"/>
                    </a:lnTo>
                    <a:lnTo>
                      <a:pt x="209" y="186"/>
                    </a:lnTo>
                    <a:lnTo>
                      <a:pt x="198" y="197"/>
                    </a:lnTo>
                    <a:lnTo>
                      <a:pt x="198" y="197"/>
                    </a:lnTo>
                    <a:lnTo>
                      <a:pt x="198" y="197"/>
                    </a:lnTo>
                    <a:lnTo>
                      <a:pt x="198" y="209"/>
                    </a:lnTo>
                    <a:lnTo>
                      <a:pt x="198" y="209"/>
                    </a:lnTo>
                    <a:lnTo>
                      <a:pt x="198" y="209"/>
                    </a:lnTo>
                    <a:lnTo>
                      <a:pt x="198" y="220"/>
                    </a:lnTo>
                    <a:lnTo>
                      <a:pt x="186" y="220"/>
                    </a:lnTo>
                    <a:lnTo>
                      <a:pt x="186" y="209"/>
                    </a:lnTo>
                    <a:lnTo>
                      <a:pt x="186" y="209"/>
                    </a:lnTo>
                    <a:lnTo>
                      <a:pt x="174" y="209"/>
                    </a:lnTo>
                    <a:lnTo>
                      <a:pt x="174" y="209"/>
                    </a:lnTo>
                    <a:lnTo>
                      <a:pt x="163" y="209"/>
                    </a:lnTo>
                    <a:lnTo>
                      <a:pt x="163" y="209"/>
                    </a:lnTo>
                    <a:lnTo>
                      <a:pt x="163" y="209"/>
                    </a:lnTo>
                    <a:lnTo>
                      <a:pt x="163" y="209"/>
                    </a:lnTo>
                    <a:lnTo>
                      <a:pt x="163" y="197"/>
                    </a:lnTo>
                    <a:lnTo>
                      <a:pt x="151" y="197"/>
                    </a:lnTo>
                    <a:lnTo>
                      <a:pt x="151" y="209"/>
                    </a:lnTo>
                    <a:lnTo>
                      <a:pt x="140" y="209"/>
                    </a:lnTo>
                    <a:lnTo>
                      <a:pt x="140" y="209"/>
                    </a:lnTo>
                    <a:lnTo>
                      <a:pt x="140" y="209"/>
                    </a:lnTo>
                    <a:lnTo>
                      <a:pt x="128" y="209"/>
                    </a:lnTo>
                    <a:lnTo>
                      <a:pt x="128" y="209"/>
                    </a:lnTo>
                    <a:lnTo>
                      <a:pt x="128" y="209"/>
                    </a:lnTo>
                    <a:lnTo>
                      <a:pt x="116" y="209"/>
                    </a:lnTo>
                    <a:lnTo>
                      <a:pt x="116" y="209"/>
                    </a:lnTo>
                    <a:lnTo>
                      <a:pt x="116" y="220"/>
                    </a:lnTo>
                    <a:lnTo>
                      <a:pt x="105" y="220"/>
                    </a:lnTo>
                    <a:lnTo>
                      <a:pt x="105" y="220"/>
                    </a:lnTo>
                    <a:lnTo>
                      <a:pt x="105" y="220"/>
                    </a:lnTo>
                    <a:lnTo>
                      <a:pt x="105" y="232"/>
                    </a:lnTo>
                    <a:lnTo>
                      <a:pt x="105" y="232"/>
                    </a:lnTo>
                    <a:lnTo>
                      <a:pt x="93" y="244"/>
                    </a:lnTo>
                    <a:lnTo>
                      <a:pt x="93" y="244"/>
                    </a:lnTo>
                    <a:lnTo>
                      <a:pt x="93" y="244"/>
                    </a:lnTo>
                    <a:lnTo>
                      <a:pt x="81" y="232"/>
                    </a:lnTo>
                    <a:lnTo>
                      <a:pt x="81" y="232"/>
                    </a:lnTo>
                    <a:lnTo>
                      <a:pt x="70" y="232"/>
                    </a:lnTo>
                    <a:lnTo>
                      <a:pt x="70" y="232"/>
                    </a:lnTo>
                    <a:lnTo>
                      <a:pt x="70" y="232"/>
                    </a:lnTo>
                    <a:lnTo>
                      <a:pt x="58" y="232"/>
                    </a:lnTo>
                    <a:lnTo>
                      <a:pt x="58" y="244"/>
                    </a:lnTo>
                    <a:lnTo>
                      <a:pt x="58" y="232"/>
                    </a:lnTo>
                    <a:lnTo>
                      <a:pt x="47" y="232"/>
                    </a:lnTo>
                    <a:lnTo>
                      <a:pt x="47" y="232"/>
                    </a:lnTo>
                    <a:lnTo>
                      <a:pt x="47" y="232"/>
                    </a:lnTo>
                    <a:lnTo>
                      <a:pt x="35" y="232"/>
                    </a:lnTo>
                    <a:lnTo>
                      <a:pt x="35" y="232"/>
                    </a:lnTo>
                    <a:lnTo>
                      <a:pt x="35" y="220"/>
                    </a:lnTo>
                    <a:lnTo>
                      <a:pt x="47" y="220"/>
                    </a:lnTo>
                    <a:lnTo>
                      <a:pt x="47" y="220"/>
                    </a:lnTo>
                    <a:lnTo>
                      <a:pt x="47" y="220"/>
                    </a:lnTo>
                    <a:lnTo>
                      <a:pt x="58" y="220"/>
                    </a:lnTo>
                    <a:lnTo>
                      <a:pt x="58" y="220"/>
                    </a:lnTo>
                    <a:lnTo>
                      <a:pt x="58" y="209"/>
                    </a:lnTo>
                    <a:lnTo>
                      <a:pt x="58" y="209"/>
                    </a:lnTo>
                    <a:lnTo>
                      <a:pt x="58" y="197"/>
                    </a:lnTo>
                    <a:lnTo>
                      <a:pt x="58" y="197"/>
                    </a:lnTo>
                    <a:lnTo>
                      <a:pt x="47" y="197"/>
                    </a:lnTo>
                    <a:lnTo>
                      <a:pt x="47" y="197"/>
                    </a:lnTo>
                    <a:lnTo>
                      <a:pt x="47" y="197"/>
                    </a:lnTo>
                    <a:lnTo>
                      <a:pt x="47" y="186"/>
                    </a:lnTo>
                    <a:lnTo>
                      <a:pt x="47" y="186"/>
                    </a:lnTo>
                    <a:lnTo>
                      <a:pt x="47" y="174"/>
                    </a:lnTo>
                    <a:lnTo>
                      <a:pt x="35" y="174"/>
                    </a:lnTo>
                    <a:lnTo>
                      <a:pt x="35" y="174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47" y="151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27"/>
                    </a:lnTo>
                    <a:lnTo>
                      <a:pt x="47" y="127"/>
                    </a:lnTo>
                    <a:lnTo>
                      <a:pt x="35" y="127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5" y="81"/>
                    </a:lnTo>
                    <a:lnTo>
                      <a:pt x="35" y="81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47" y="58"/>
                    </a:lnTo>
                    <a:lnTo>
                      <a:pt x="47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8" y="69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81" y="69"/>
                    </a:lnTo>
                    <a:lnTo>
                      <a:pt x="81" y="69"/>
                    </a:lnTo>
                    <a:lnTo>
                      <a:pt x="93" y="58"/>
                    </a:lnTo>
                    <a:lnTo>
                      <a:pt x="93" y="58"/>
                    </a:lnTo>
                    <a:lnTo>
                      <a:pt x="93" y="58"/>
                    </a:lnTo>
                    <a:lnTo>
                      <a:pt x="93" y="46"/>
                    </a:lnTo>
                    <a:lnTo>
                      <a:pt x="105" y="46"/>
                    </a:lnTo>
                    <a:lnTo>
                      <a:pt x="105" y="46"/>
                    </a:lnTo>
                    <a:lnTo>
                      <a:pt x="116" y="58"/>
                    </a:lnTo>
                    <a:lnTo>
                      <a:pt x="116" y="58"/>
                    </a:lnTo>
                    <a:lnTo>
                      <a:pt x="116" y="46"/>
                    </a:lnTo>
                    <a:lnTo>
                      <a:pt x="116" y="46"/>
                    </a:lnTo>
                    <a:lnTo>
                      <a:pt x="128" y="46"/>
                    </a:lnTo>
                    <a:lnTo>
                      <a:pt x="128" y="46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16" y="34"/>
                    </a:lnTo>
                    <a:lnTo>
                      <a:pt x="116" y="23"/>
                    </a:lnTo>
                    <a:lnTo>
                      <a:pt x="116" y="23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81" y="11"/>
                    </a:lnTo>
                    <a:lnTo>
                      <a:pt x="81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11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47" y="23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69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12" y="104"/>
                    </a:lnTo>
                    <a:lnTo>
                      <a:pt x="0" y="104"/>
                    </a:lnTo>
                    <a:lnTo>
                      <a:pt x="12" y="116"/>
                    </a:lnTo>
                    <a:lnTo>
                      <a:pt x="12" y="116"/>
                    </a:lnTo>
                    <a:lnTo>
                      <a:pt x="12" y="127"/>
                    </a:lnTo>
                    <a:lnTo>
                      <a:pt x="12" y="127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97"/>
                    </a:lnTo>
                    <a:lnTo>
                      <a:pt x="0" y="197"/>
                    </a:lnTo>
                    <a:lnTo>
                      <a:pt x="0" y="197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2" y="244"/>
                    </a:lnTo>
                    <a:lnTo>
                      <a:pt x="12" y="244"/>
                    </a:lnTo>
                    <a:lnTo>
                      <a:pt x="12" y="244"/>
                    </a:lnTo>
                    <a:lnTo>
                      <a:pt x="12" y="255"/>
                    </a:lnTo>
                    <a:lnTo>
                      <a:pt x="23" y="255"/>
                    </a:lnTo>
                    <a:lnTo>
                      <a:pt x="23" y="255"/>
                    </a:lnTo>
                    <a:lnTo>
                      <a:pt x="23" y="255"/>
                    </a:lnTo>
                    <a:lnTo>
                      <a:pt x="23" y="255"/>
                    </a:lnTo>
                    <a:lnTo>
                      <a:pt x="35" y="267"/>
                    </a:lnTo>
                    <a:lnTo>
                      <a:pt x="35" y="267"/>
                    </a:lnTo>
                    <a:lnTo>
                      <a:pt x="47" y="267"/>
                    </a:lnTo>
                    <a:lnTo>
                      <a:pt x="47" y="267"/>
                    </a:lnTo>
                    <a:lnTo>
                      <a:pt x="47" y="267"/>
                    </a:lnTo>
                    <a:lnTo>
                      <a:pt x="58" y="267"/>
                    </a:lnTo>
                    <a:lnTo>
                      <a:pt x="58" y="267"/>
                    </a:lnTo>
                    <a:lnTo>
                      <a:pt x="58" y="267"/>
                    </a:lnTo>
                    <a:lnTo>
                      <a:pt x="70" y="267"/>
                    </a:lnTo>
                    <a:lnTo>
                      <a:pt x="70" y="267"/>
                    </a:lnTo>
                    <a:lnTo>
                      <a:pt x="70" y="267"/>
                    </a:lnTo>
                    <a:lnTo>
                      <a:pt x="81" y="267"/>
                    </a:lnTo>
                    <a:lnTo>
                      <a:pt x="81" y="267"/>
                    </a:lnTo>
                    <a:lnTo>
                      <a:pt x="81" y="267"/>
                    </a:lnTo>
                    <a:lnTo>
                      <a:pt x="93" y="267"/>
                    </a:lnTo>
                    <a:lnTo>
                      <a:pt x="93" y="267"/>
                    </a:lnTo>
                    <a:lnTo>
                      <a:pt x="93" y="267"/>
                    </a:lnTo>
                    <a:lnTo>
                      <a:pt x="105" y="267"/>
                    </a:lnTo>
                    <a:lnTo>
                      <a:pt x="105" y="267"/>
                    </a:lnTo>
                    <a:lnTo>
                      <a:pt x="105" y="267"/>
                    </a:lnTo>
                    <a:lnTo>
                      <a:pt x="116" y="267"/>
                    </a:lnTo>
                    <a:lnTo>
                      <a:pt x="116" y="267"/>
                    </a:lnTo>
                    <a:lnTo>
                      <a:pt x="116" y="267"/>
                    </a:lnTo>
                    <a:lnTo>
                      <a:pt x="128" y="267"/>
                    </a:lnTo>
                    <a:lnTo>
                      <a:pt x="128" y="267"/>
                    </a:lnTo>
                    <a:lnTo>
                      <a:pt x="128" y="267"/>
                    </a:lnTo>
                    <a:lnTo>
                      <a:pt x="140" y="267"/>
                    </a:lnTo>
                    <a:lnTo>
                      <a:pt x="140" y="267"/>
                    </a:lnTo>
                    <a:lnTo>
                      <a:pt x="140" y="267"/>
                    </a:lnTo>
                    <a:lnTo>
                      <a:pt x="151" y="267"/>
                    </a:lnTo>
                    <a:lnTo>
                      <a:pt x="151" y="255"/>
                    </a:lnTo>
                    <a:lnTo>
                      <a:pt x="151" y="255"/>
                    </a:lnTo>
                    <a:lnTo>
                      <a:pt x="163" y="255"/>
                    </a:lnTo>
                    <a:lnTo>
                      <a:pt x="163" y="255"/>
                    </a:lnTo>
                    <a:lnTo>
                      <a:pt x="163" y="255"/>
                    </a:lnTo>
                    <a:lnTo>
                      <a:pt x="174" y="255"/>
                    </a:lnTo>
                    <a:lnTo>
                      <a:pt x="174" y="244"/>
                    </a:lnTo>
                    <a:lnTo>
                      <a:pt x="174" y="244"/>
                    </a:lnTo>
                    <a:lnTo>
                      <a:pt x="174" y="244"/>
                    </a:lnTo>
                    <a:lnTo>
                      <a:pt x="186" y="244"/>
                    </a:lnTo>
                    <a:lnTo>
                      <a:pt x="186" y="232"/>
                    </a:lnTo>
                    <a:lnTo>
                      <a:pt x="186" y="232"/>
                    </a:lnTo>
                    <a:lnTo>
                      <a:pt x="198" y="232"/>
                    </a:lnTo>
                    <a:lnTo>
                      <a:pt x="198" y="232"/>
                    </a:lnTo>
                    <a:lnTo>
                      <a:pt x="198" y="232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21" y="220"/>
                    </a:lnTo>
                    <a:lnTo>
                      <a:pt x="221" y="220"/>
                    </a:lnTo>
                    <a:lnTo>
                      <a:pt x="221" y="220"/>
                    </a:lnTo>
                    <a:lnTo>
                      <a:pt x="233" y="209"/>
                    </a:lnTo>
                    <a:lnTo>
                      <a:pt x="233" y="209"/>
                    </a:lnTo>
                    <a:lnTo>
                      <a:pt x="233" y="209"/>
                    </a:lnTo>
                    <a:lnTo>
                      <a:pt x="244" y="197"/>
                    </a:lnTo>
                    <a:lnTo>
                      <a:pt x="244" y="197"/>
                    </a:lnTo>
                    <a:lnTo>
                      <a:pt x="244" y="197"/>
                    </a:lnTo>
                    <a:lnTo>
                      <a:pt x="256" y="197"/>
                    </a:lnTo>
                    <a:lnTo>
                      <a:pt x="256" y="186"/>
                    </a:lnTo>
                    <a:lnTo>
                      <a:pt x="256" y="186"/>
                    </a:lnTo>
                    <a:lnTo>
                      <a:pt x="256" y="174"/>
                    </a:lnTo>
                    <a:lnTo>
                      <a:pt x="256" y="174"/>
                    </a:lnTo>
                    <a:lnTo>
                      <a:pt x="267" y="174"/>
                    </a:lnTo>
                    <a:lnTo>
                      <a:pt x="267" y="162"/>
                    </a:lnTo>
                    <a:lnTo>
                      <a:pt x="267" y="162"/>
                    </a:lnTo>
                    <a:lnTo>
                      <a:pt x="279" y="162"/>
                    </a:lnTo>
                    <a:lnTo>
                      <a:pt x="279" y="162"/>
                    </a:lnTo>
                    <a:lnTo>
                      <a:pt x="279" y="151"/>
                    </a:lnTo>
                    <a:lnTo>
                      <a:pt x="279" y="151"/>
                    </a:lnTo>
                    <a:lnTo>
                      <a:pt x="291" y="151"/>
                    </a:lnTo>
                    <a:lnTo>
                      <a:pt x="291" y="151"/>
                    </a:lnTo>
                    <a:lnTo>
                      <a:pt x="291" y="139"/>
                    </a:lnTo>
                    <a:lnTo>
                      <a:pt x="291" y="139"/>
                    </a:lnTo>
                    <a:lnTo>
                      <a:pt x="302" y="127"/>
                    </a:lnTo>
                    <a:lnTo>
                      <a:pt x="291" y="127"/>
                    </a:lnTo>
                    <a:lnTo>
                      <a:pt x="302" y="12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67"/>
            <p:cNvGrpSpPr>
              <a:grpSpLocks/>
            </p:cNvGrpSpPr>
            <p:nvPr/>
          </p:nvGrpSpPr>
          <p:grpSpPr bwMode="auto">
            <a:xfrm>
              <a:off x="1541" y="2144"/>
              <a:ext cx="69" cy="127"/>
              <a:chOff x="1400" y="1538"/>
              <a:chExt cx="69" cy="127"/>
            </a:xfrm>
          </p:grpSpPr>
          <p:sp>
            <p:nvSpPr>
              <p:cNvPr id="17476" name="Freeform 68"/>
              <p:cNvSpPr>
                <a:spLocks/>
              </p:cNvSpPr>
              <p:nvPr/>
            </p:nvSpPr>
            <p:spPr bwMode="auto">
              <a:xfrm>
                <a:off x="1400" y="1538"/>
                <a:ext cx="69" cy="127"/>
              </a:xfrm>
              <a:custGeom>
                <a:avLst/>
                <a:gdLst/>
                <a:ahLst/>
                <a:cxnLst>
                  <a:cxn ang="0">
                    <a:pos x="69" y="46"/>
                  </a:cxn>
                  <a:cxn ang="0">
                    <a:pos x="69" y="34"/>
                  </a:cxn>
                  <a:cxn ang="0">
                    <a:pos x="58" y="34"/>
                  </a:cxn>
                  <a:cxn ang="0">
                    <a:pos x="46" y="23"/>
                  </a:cxn>
                  <a:cxn ang="0">
                    <a:pos x="46" y="11"/>
                  </a:cxn>
                  <a:cxn ang="0">
                    <a:pos x="46" y="11"/>
                  </a:cxn>
                  <a:cxn ang="0">
                    <a:pos x="34" y="11"/>
                  </a:cxn>
                  <a:cxn ang="0">
                    <a:pos x="23" y="11"/>
                  </a:cxn>
                  <a:cxn ang="0">
                    <a:pos x="23" y="0"/>
                  </a:cxn>
                  <a:cxn ang="0">
                    <a:pos x="11" y="11"/>
                  </a:cxn>
                  <a:cxn ang="0">
                    <a:pos x="11" y="23"/>
                  </a:cxn>
                  <a:cxn ang="0">
                    <a:pos x="11" y="23"/>
                  </a:cxn>
                  <a:cxn ang="0">
                    <a:pos x="11" y="34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11" y="58"/>
                  </a:cxn>
                  <a:cxn ang="0">
                    <a:pos x="0" y="69"/>
                  </a:cxn>
                  <a:cxn ang="0">
                    <a:pos x="0" y="81"/>
                  </a:cxn>
                  <a:cxn ang="0">
                    <a:pos x="11" y="81"/>
                  </a:cxn>
                  <a:cxn ang="0">
                    <a:pos x="11" y="93"/>
                  </a:cxn>
                  <a:cxn ang="0">
                    <a:pos x="11" y="93"/>
                  </a:cxn>
                  <a:cxn ang="0">
                    <a:pos x="11" y="104"/>
                  </a:cxn>
                  <a:cxn ang="0">
                    <a:pos x="23" y="116"/>
                  </a:cxn>
                  <a:cxn ang="0">
                    <a:pos x="34" y="116"/>
                  </a:cxn>
                  <a:cxn ang="0">
                    <a:pos x="46" y="116"/>
                  </a:cxn>
                  <a:cxn ang="0">
                    <a:pos x="46" y="116"/>
                  </a:cxn>
                  <a:cxn ang="0">
                    <a:pos x="58" y="127"/>
                  </a:cxn>
                  <a:cxn ang="0">
                    <a:pos x="58" y="116"/>
                  </a:cxn>
                  <a:cxn ang="0">
                    <a:pos x="46" y="104"/>
                  </a:cxn>
                  <a:cxn ang="0">
                    <a:pos x="46" y="93"/>
                  </a:cxn>
                  <a:cxn ang="0">
                    <a:pos x="46" y="93"/>
                  </a:cxn>
                  <a:cxn ang="0">
                    <a:pos x="34" y="93"/>
                  </a:cxn>
                  <a:cxn ang="0">
                    <a:pos x="23" y="81"/>
                  </a:cxn>
                  <a:cxn ang="0">
                    <a:pos x="23" y="69"/>
                  </a:cxn>
                  <a:cxn ang="0">
                    <a:pos x="34" y="69"/>
                  </a:cxn>
                  <a:cxn ang="0">
                    <a:pos x="46" y="69"/>
                  </a:cxn>
                  <a:cxn ang="0">
                    <a:pos x="58" y="69"/>
                  </a:cxn>
                  <a:cxn ang="0">
                    <a:pos x="58" y="58"/>
                  </a:cxn>
                  <a:cxn ang="0">
                    <a:pos x="58" y="69"/>
                  </a:cxn>
                  <a:cxn ang="0">
                    <a:pos x="46" y="69"/>
                  </a:cxn>
                  <a:cxn ang="0">
                    <a:pos x="58" y="81"/>
                  </a:cxn>
                  <a:cxn ang="0">
                    <a:pos x="46" y="93"/>
                  </a:cxn>
                  <a:cxn ang="0">
                    <a:pos x="34" y="93"/>
                  </a:cxn>
                  <a:cxn ang="0">
                    <a:pos x="34" y="93"/>
                  </a:cxn>
                  <a:cxn ang="0">
                    <a:pos x="34" y="81"/>
                  </a:cxn>
                  <a:cxn ang="0">
                    <a:pos x="46" y="81"/>
                  </a:cxn>
                  <a:cxn ang="0">
                    <a:pos x="58" y="81"/>
                  </a:cxn>
                  <a:cxn ang="0">
                    <a:pos x="58" y="69"/>
                  </a:cxn>
                  <a:cxn ang="0">
                    <a:pos x="58" y="69"/>
                  </a:cxn>
                  <a:cxn ang="0">
                    <a:pos x="69" y="58"/>
                  </a:cxn>
                  <a:cxn ang="0">
                    <a:pos x="69" y="58"/>
                  </a:cxn>
                  <a:cxn ang="0">
                    <a:pos x="69" y="46"/>
                  </a:cxn>
                  <a:cxn ang="0">
                    <a:pos x="69" y="46"/>
                  </a:cxn>
                  <a:cxn ang="0">
                    <a:pos x="58" y="34"/>
                  </a:cxn>
                </a:cxnLst>
                <a:rect l="0" t="0" r="r" b="b"/>
                <a:pathLst>
                  <a:path w="69" h="127">
                    <a:moveTo>
                      <a:pt x="58" y="34"/>
                    </a:moveTo>
                    <a:lnTo>
                      <a:pt x="69" y="46"/>
                    </a:lnTo>
                    <a:lnTo>
                      <a:pt x="69" y="46"/>
                    </a:lnTo>
                    <a:lnTo>
                      <a:pt x="69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46" y="34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23" y="1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0" y="3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1" y="46"/>
                    </a:lnTo>
                    <a:lnTo>
                      <a:pt x="11" y="58"/>
                    </a:lnTo>
                    <a:lnTo>
                      <a:pt x="0" y="58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11" y="81"/>
                    </a:lnTo>
                    <a:lnTo>
                      <a:pt x="11" y="81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11" y="104"/>
                    </a:lnTo>
                    <a:lnTo>
                      <a:pt x="11" y="104"/>
                    </a:lnTo>
                    <a:lnTo>
                      <a:pt x="11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34" y="116"/>
                    </a:lnTo>
                    <a:lnTo>
                      <a:pt x="34" y="116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58" y="127"/>
                    </a:lnTo>
                    <a:lnTo>
                      <a:pt x="58" y="127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58" y="104"/>
                    </a:lnTo>
                    <a:lnTo>
                      <a:pt x="46" y="104"/>
                    </a:lnTo>
                    <a:lnTo>
                      <a:pt x="46" y="104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34" y="93"/>
                    </a:lnTo>
                    <a:lnTo>
                      <a:pt x="34" y="93"/>
                    </a:lnTo>
                    <a:lnTo>
                      <a:pt x="34" y="93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3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46" y="69"/>
                    </a:lnTo>
                    <a:lnTo>
                      <a:pt x="46" y="69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58" y="58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46" y="69"/>
                    </a:lnTo>
                    <a:lnTo>
                      <a:pt x="46" y="69"/>
                    </a:lnTo>
                    <a:lnTo>
                      <a:pt x="58" y="81"/>
                    </a:lnTo>
                    <a:lnTo>
                      <a:pt x="58" y="81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34" y="93"/>
                    </a:lnTo>
                    <a:lnTo>
                      <a:pt x="34" y="104"/>
                    </a:lnTo>
                    <a:lnTo>
                      <a:pt x="34" y="93"/>
                    </a:lnTo>
                    <a:lnTo>
                      <a:pt x="34" y="93"/>
                    </a:lnTo>
                    <a:lnTo>
                      <a:pt x="34" y="81"/>
                    </a:lnTo>
                    <a:lnTo>
                      <a:pt x="46" y="81"/>
                    </a:lnTo>
                    <a:lnTo>
                      <a:pt x="46" y="81"/>
                    </a:lnTo>
                    <a:lnTo>
                      <a:pt x="46" y="81"/>
                    </a:lnTo>
                    <a:lnTo>
                      <a:pt x="58" y="81"/>
                    </a:lnTo>
                    <a:lnTo>
                      <a:pt x="58" y="8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9" y="69"/>
                    </a:lnTo>
                    <a:lnTo>
                      <a:pt x="69" y="58"/>
                    </a:lnTo>
                    <a:lnTo>
                      <a:pt x="69" y="58"/>
                    </a:lnTo>
                    <a:lnTo>
                      <a:pt x="69" y="58"/>
                    </a:lnTo>
                    <a:lnTo>
                      <a:pt x="69" y="58"/>
                    </a:lnTo>
                    <a:lnTo>
                      <a:pt x="69" y="46"/>
                    </a:lnTo>
                    <a:lnTo>
                      <a:pt x="69" y="46"/>
                    </a:lnTo>
                    <a:lnTo>
                      <a:pt x="69" y="46"/>
                    </a:lnTo>
                    <a:lnTo>
                      <a:pt x="69" y="34"/>
                    </a:lnTo>
                    <a:lnTo>
                      <a:pt x="5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Freeform 69"/>
              <p:cNvSpPr>
                <a:spLocks/>
              </p:cNvSpPr>
              <p:nvPr/>
            </p:nvSpPr>
            <p:spPr bwMode="auto">
              <a:xfrm>
                <a:off x="1400" y="1538"/>
                <a:ext cx="69" cy="127"/>
              </a:xfrm>
              <a:custGeom>
                <a:avLst/>
                <a:gdLst/>
                <a:ahLst/>
                <a:cxnLst>
                  <a:cxn ang="0">
                    <a:pos x="69" y="46"/>
                  </a:cxn>
                  <a:cxn ang="0">
                    <a:pos x="69" y="34"/>
                  </a:cxn>
                  <a:cxn ang="0">
                    <a:pos x="58" y="34"/>
                  </a:cxn>
                  <a:cxn ang="0">
                    <a:pos x="46" y="23"/>
                  </a:cxn>
                  <a:cxn ang="0">
                    <a:pos x="46" y="11"/>
                  </a:cxn>
                  <a:cxn ang="0">
                    <a:pos x="46" y="11"/>
                  </a:cxn>
                  <a:cxn ang="0">
                    <a:pos x="34" y="11"/>
                  </a:cxn>
                  <a:cxn ang="0">
                    <a:pos x="23" y="11"/>
                  </a:cxn>
                  <a:cxn ang="0">
                    <a:pos x="23" y="0"/>
                  </a:cxn>
                  <a:cxn ang="0">
                    <a:pos x="11" y="11"/>
                  </a:cxn>
                  <a:cxn ang="0">
                    <a:pos x="11" y="23"/>
                  </a:cxn>
                  <a:cxn ang="0">
                    <a:pos x="11" y="23"/>
                  </a:cxn>
                  <a:cxn ang="0">
                    <a:pos x="11" y="34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11" y="58"/>
                  </a:cxn>
                  <a:cxn ang="0">
                    <a:pos x="0" y="69"/>
                  </a:cxn>
                  <a:cxn ang="0">
                    <a:pos x="0" y="81"/>
                  </a:cxn>
                  <a:cxn ang="0">
                    <a:pos x="11" y="81"/>
                  </a:cxn>
                  <a:cxn ang="0">
                    <a:pos x="11" y="93"/>
                  </a:cxn>
                  <a:cxn ang="0">
                    <a:pos x="11" y="93"/>
                  </a:cxn>
                  <a:cxn ang="0">
                    <a:pos x="11" y="104"/>
                  </a:cxn>
                  <a:cxn ang="0">
                    <a:pos x="23" y="116"/>
                  </a:cxn>
                  <a:cxn ang="0">
                    <a:pos x="34" y="116"/>
                  </a:cxn>
                  <a:cxn ang="0">
                    <a:pos x="46" y="116"/>
                  </a:cxn>
                  <a:cxn ang="0">
                    <a:pos x="46" y="116"/>
                  </a:cxn>
                  <a:cxn ang="0">
                    <a:pos x="58" y="127"/>
                  </a:cxn>
                  <a:cxn ang="0">
                    <a:pos x="58" y="116"/>
                  </a:cxn>
                  <a:cxn ang="0">
                    <a:pos x="46" y="104"/>
                  </a:cxn>
                  <a:cxn ang="0">
                    <a:pos x="46" y="93"/>
                  </a:cxn>
                  <a:cxn ang="0">
                    <a:pos x="46" y="93"/>
                  </a:cxn>
                  <a:cxn ang="0">
                    <a:pos x="34" y="93"/>
                  </a:cxn>
                  <a:cxn ang="0">
                    <a:pos x="23" y="81"/>
                  </a:cxn>
                  <a:cxn ang="0">
                    <a:pos x="23" y="69"/>
                  </a:cxn>
                  <a:cxn ang="0">
                    <a:pos x="34" y="69"/>
                  </a:cxn>
                  <a:cxn ang="0">
                    <a:pos x="46" y="69"/>
                  </a:cxn>
                  <a:cxn ang="0">
                    <a:pos x="58" y="69"/>
                  </a:cxn>
                  <a:cxn ang="0">
                    <a:pos x="58" y="58"/>
                  </a:cxn>
                  <a:cxn ang="0">
                    <a:pos x="58" y="69"/>
                  </a:cxn>
                  <a:cxn ang="0">
                    <a:pos x="46" y="69"/>
                  </a:cxn>
                  <a:cxn ang="0">
                    <a:pos x="58" y="81"/>
                  </a:cxn>
                  <a:cxn ang="0">
                    <a:pos x="46" y="93"/>
                  </a:cxn>
                  <a:cxn ang="0">
                    <a:pos x="34" y="93"/>
                  </a:cxn>
                  <a:cxn ang="0">
                    <a:pos x="34" y="93"/>
                  </a:cxn>
                  <a:cxn ang="0">
                    <a:pos x="34" y="81"/>
                  </a:cxn>
                  <a:cxn ang="0">
                    <a:pos x="46" y="81"/>
                  </a:cxn>
                  <a:cxn ang="0">
                    <a:pos x="58" y="81"/>
                  </a:cxn>
                  <a:cxn ang="0">
                    <a:pos x="58" y="69"/>
                  </a:cxn>
                  <a:cxn ang="0">
                    <a:pos x="58" y="69"/>
                  </a:cxn>
                  <a:cxn ang="0">
                    <a:pos x="69" y="58"/>
                  </a:cxn>
                  <a:cxn ang="0">
                    <a:pos x="69" y="58"/>
                  </a:cxn>
                  <a:cxn ang="0">
                    <a:pos x="69" y="46"/>
                  </a:cxn>
                  <a:cxn ang="0">
                    <a:pos x="69" y="46"/>
                  </a:cxn>
                  <a:cxn ang="0">
                    <a:pos x="58" y="34"/>
                  </a:cxn>
                </a:cxnLst>
                <a:rect l="0" t="0" r="r" b="b"/>
                <a:pathLst>
                  <a:path w="69" h="127">
                    <a:moveTo>
                      <a:pt x="58" y="34"/>
                    </a:moveTo>
                    <a:lnTo>
                      <a:pt x="69" y="46"/>
                    </a:lnTo>
                    <a:lnTo>
                      <a:pt x="69" y="46"/>
                    </a:lnTo>
                    <a:lnTo>
                      <a:pt x="69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46" y="34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23" y="1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0" y="3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1" y="46"/>
                    </a:lnTo>
                    <a:lnTo>
                      <a:pt x="11" y="58"/>
                    </a:lnTo>
                    <a:lnTo>
                      <a:pt x="0" y="58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11" y="81"/>
                    </a:lnTo>
                    <a:lnTo>
                      <a:pt x="11" y="81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11" y="104"/>
                    </a:lnTo>
                    <a:lnTo>
                      <a:pt x="11" y="104"/>
                    </a:lnTo>
                    <a:lnTo>
                      <a:pt x="11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34" y="116"/>
                    </a:lnTo>
                    <a:lnTo>
                      <a:pt x="34" y="116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58" y="127"/>
                    </a:lnTo>
                    <a:lnTo>
                      <a:pt x="58" y="127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58" y="104"/>
                    </a:lnTo>
                    <a:lnTo>
                      <a:pt x="46" y="104"/>
                    </a:lnTo>
                    <a:lnTo>
                      <a:pt x="46" y="104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34" y="93"/>
                    </a:lnTo>
                    <a:lnTo>
                      <a:pt x="34" y="93"/>
                    </a:lnTo>
                    <a:lnTo>
                      <a:pt x="34" y="93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3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46" y="69"/>
                    </a:lnTo>
                    <a:lnTo>
                      <a:pt x="46" y="69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58" y="58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46" y="69"/>
                    </a:lnTo>
                    <a:lnTo>
                      <a:pt x="46" y="69"/>
                    </a:lnTo>
                    <a:lnTo>
                      <a:pt x="58" y="81"/>
                    </a:lnTo>
                    <a:lnTo>
                      <a:pt x="58" y="81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34" y="93"/>
                    </a:lnTo>
                    <a:lnTo>
                      <a:pt x="34" y="104"/>
                    </a:lnTo>
                    <a:lnTo>
                      <a:pt x="34" y="93"/>
                    </a:lnTo>
                    <a:lnTo>
                      <a:pt x="34" y="93"/>
                    </a:lnTo>
                    <a:lnTo>
                      <a:pt x="34" y="81"/>
                    </a:lnTo>
                    <a:lnTo>
                      <a:pt x="46" y="81"/>
                    </a:lnTo>
                    <a:lnTo>
                      <a:pt x="46" y="81"/>
                    </a:lnTo>
                    <a:lnTo>
                      <a:pt x="46" y="81"/>
                    </a:lnTo>
                    <a:lnTo>
                      <a:pt x="58" y="81"/>
                    </a:lnTo>
                    <a:lnTo>
                      <a:pt x="58" y="8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9" y="69"/>
                    </a:lnTo>
                    <a:lnTo>
                      <a:pt x="69" y="58"/>
                    </a:lnTo>
                    <a:lnTo>
                      <a:pt x="69" y="58"/>
                    </a:lnTo>
                    <a:lnTo>
                      <a:pt x="69" y="58"/>
                    </a:lnTo>
                    <a:lnTo>
                      <a:pt x="69" y="58"/>
                    </a:lnTo>
                    <a:lnTo>
                      <a:pt x="69" y="46"/>
                    </a:lnTo>
                    <a:lnTo>
                      <a:pt x="69" y="46"/>
                    </a:lnTo>
                    <a:lnTo>
                      <a:pt x="69" y="46"/>
                    </a:lnTo>
                    <a:lnTo>
                      <a:pt x="69" y="34"/>
                    </a:lnTo>
                    <a:lnTo>
                      <a:pt x="58" y="34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70"/>
            <p:cNvGrpSpPr>
              <a:grpSpLocks/>
            </p:cNvGrpSpPr>
            <p:nvPr/>
          </p:nvGrpSpPr>
          <p:grpSpPr bwMode="auto">
            <a:xfrm>
              <a:off x="1575" y="2062"/>
              <a:ext cx="24" cy="35"/>
              <a:chOff x="1434" y="1456"/>
              <a:chExt cx="24" cy="35"/>
            </a:xfrm>
          </p:grpSpPr>
          <p:sp>
            <p:nvSpPr>
              <p:cNvPr id="17479" name="Freeform 71"/>
              <p:cNvSpPr>
                <a:spLocks/>
              </p:cNvSpPr>
              <p:nvPr/>
            </p:nvSpPr>
            <p:spPr bwMode="auto">
              <a:xfrm>
                <a:off x="1434" y="1456"/>
                <a:ext cx="24" cy="35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2" y="0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0" y="23"/>
                  </a:cxn>
                </a:cxnLst>
                <a:rect l="0" t="0" r="r" b="b"/>
                <a:pathLst>
                  <a:path w="24" h="35">
                    <a:moveTo>
                      <a:pt x="0" y="23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72"/>
              <p:cNvSpPr>
                <a:spLocks/>
              </p:cNvSpPr>
              <p:nvPr/>
            </p:nvSpPr>
            <p:spPr bwMode="auto">
              <a:xfrm>
                <a:off x="1434" y="1456"/>
                <a:ext cx="24" cy="35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2" y="0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0" y="23"/>
                  </a:cxn>
                </a:cxnLst>
                <a:rect l="0" t="0" r="r" b="b"/>
                <a:pathLst>
                  <a:path w="24" h="35">
                    <a:moveTo>
                      <a:pt x="0" y="23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0" y="23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73"/>
            <p:cNvGrpSpPr>
              <a:grpSpLocks/>
            </p:cNvGrpSpPr>
            <p:nvPr/>
          </p:nvGrpSpPr>
          <p:grpSpPr bwMode="auto">
            <a:xfrm>
              <a:off x="1622" y="2132"/>
              <a:ext cx="23" cy="35"/>
              <a:chOff x="1481" y="1526"/>
              <a:chExt cx="23" cy="35"/>
            </a:xfrm>
          </p:grpSpPr>
          <p:sp>
            <p:nvSpPr>
              <p:cNvPr id="17482" name="Freeform 74"/>
              <p:cNvSpPr>
                <a:spLocks/>
              </p:cNvSpPr>
              <p:nvPr/>
            </p:nvSpPr>
            <p:spPr bwMode="auto">
              <a:xfrm>
                <a:off x="1481" y="1526"/>
                <a:ext cx="23" cy="35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2" y="23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23" y="35"/>
                  </a:cxn>
                  <a:cxn ang="0">
                    <a:pos x="23" y="23"/>
                  </a:cxn>
                  <a:cxn ang="0">
                    <a:pos x="23" y="23"/>
                  </a:cxn>
                  <a:cxn ang="0">
                    <a:pos x="23" y="23"/>
                  </a:cxn>
                  <a:cxn ang="0">
                    <a:pos x="23" y="12"/>
                  </a:cxn>
                  <a:cxn ang="0">
                    <a:pos x="23" y="12"/>
                  </a:cxn>
                  <a:cxn ang="0">
                    <a:pos x="23" y="12"/>
                  </a:cxn>
                  <a:cxn ang="0">
                    <a:pos x="23" y="12"/>
                  </a:cxn>
                </a:cxnLst>
                <a:rect l="0" t="0" r="r" b="b"/>
                <a:pathLst>
                  <a:path w="23" h="35">
                    <a:moveTo>
                      <a:pt x="23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23" y="3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Freeform 75"/>
              <p:cNvSpPr>
                <a:spLocks/>
              </p:cNvSpPr>
              <p:nvPr/>
            </p:nvSpPr>
            <p:spPr bwMode="auto">
              <a:xfrm>
                <a:off x="1481" y="1526"/>
                <a:ext cx="23" cy="35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2" y="23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23" y="35"/>
                  </a:cxn>
                  <a:cxn ang="0">
                    <a:pos x="23" y="23"/>
                  </a:cxn>
                  <a:cxn ang="0">
                    <a:pos x="23" y="23"/>
                  </a:cxn>
                  <a:cxn ang="0">
                    <a:pos x="23" y="23"/>
                  </a:cxn>
                  <a:cxn ang="0">
                    <a:pos x="23" y="12"/>
                  </a:cxn>
                  <a:cxn ang="0">
                    <a:pos x="23" y="12"/>
                  </a:cxn>
                  <a:cxn ang="0">
                    <a:pos x="23" y="12"/>
                  </a:cxn>
                  <a:cxn ang="0">
                    <a:pos x="23" y="12"/>
                  </a:cxn>
                </a:cxnLst>
                <a:rect l="0" t="0" r="r" b="b"/>
                <a:pathLst>
                  <a:path w="23" h="35">
                    <a:moveTo>
                      <a:pt x="23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23" y="3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84" name="Line 76"/>
            <p:cNvSpPr>
              <a:spLocks noChangeShapeType="1"/>
            </p:cNvSpPr>
            <p:nvPr/>
          </p:nvSpPr>
          <p:spPr bwMode="auto">
            <a:xfrm>
              <a:off x="1087" y="2190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77"/>
            <p:cNvGrpSpPr>
              <a:grpSpLocks/>
            </p:cNvGrpSpPr>
            <p:nvPr/>
          </p:nvGrpSpPr>
          <p:grpSpPr bwMode="auto">
            <a:xfrm>
              <a:off x="2366" y="1806"/>
              <a:ext cx="93" cy="105"/>
              <a:chOff x="2225" y="1200"/>
              <a:chExt cx="93" cy="105"/>
            </a:xfrm>
          </p:grpSpPr>
          <p:sp>
            <p:nvSpPr>
              <p:cNvPr id="17486" name="Freeform 78"/>
              <p:cNvSpPr>
                <a:spLocks/>
              </p:cNvSpPr>
              <p:nvPr/>
            </p:nvSpPr>
            <p:spPr bwMode="auto">
              <a:xfrm>
                <a:off x="2225" y="1200"/>
                <a:ext cx="93" cy="105"/>
              </a:xfrm>
              <a:custGeom>
                <a:avLst/>
                <a:gdLst/>
                <a:ahLst/>
                <a:cxnLst>
                  <a:cxn ang="0">
                    <a:pos x="81" y="82"/>
                  </a:cxn>
                  <a:cxn ang="0">
                    <a:pos x="81" y="70"/>
                  </a:cxn>
                  <a:cxn ang="0">
                    <a:pos x="81" y="70"/>
                  </a:cxn>
                  <a:cxn ang="0">
                    <a:pos x="70" y="59"/>
                  </a:cxn>
                  <a:cxn ang="0">
                    <a:pos x="70" y="59"/>
                  </a:cxn>
                  <a:cxn ang="0">
                    <a:pos x="58" y="47"/>
                  </a:cxn>
                  <a:cxn ang="0">
                    <a:pos x="58" y="47"/>
                  </a:cxn>
                  <a:cxn ang="0">
                    <a:pos x="46" y="35"/>
                  </a:cxn>
                  <a:cxn ang="0">
                    <a:pos x="46" y="35"/>
                  </a:cxn>
                  <a:cxn ang="0">
                    <a:pos x="46" y="24"/>
                  </a:cxn>
                  <a:cxn ang="0">
                    <a:pos x="35" y="24"/>
                  </a:cxn>
                  <a:cxn ang="0">
                    <a:pos x="35" y="12"/>
                  </a:cxn>
                  <a:cxn ang="0">
                    <a:pos x="23" y="12"/>
                  </a:cxn>
                  <a:cxn ang="0">
                    <a:pos x="23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23" y="47"/>
                  </a:cxn>
                  <a:cxn ang="0">
                    <a:pos x="23" y="47"/>
                  </a:cxn>
                  <a:cxn ang="0">
                    <a:pos x="35" y="47"/>
                  </a:cxn>
                  <a:cxn ang="0">
                    <a:pos x="35" y="59"/>
                  </a:cxn>
                  <a:cxn ang="0">
                    <a:pos x="35" y="59"/>
                  </a:cxn>
                  <a:cxn ang="0">
                    <a:pos x="46" y="70"/>
                  </a:cxn>
                  <a:cxn ang="0">
                    <a:pos x="46" y="70"/>
                  </a:cxn>
                  <a:cxn ang="0">
                    <a:pos x="58" y="82"/>
                  </a:cxn>
                  <a:cxn ang="0">
                    <a:pos x="58" y="82"/>
                  </a:cxn>
                  <a:cxn ang="0">
                    <a:pos x="70" y="93"/>
                  </a:cxn>
                  <a:cxn ang="0">
                    <a:pos x="70" y="93"/>
                  </a:cxn>
                  <a:cxn ang="0">
                    <a:pos x="81" y="105"/>
                  </a:cxn>
                  <a:cxn ang="0">
                    <a:pos x="81" y="105"/>
                  </a:cxn>
                  <a:cxn ang="0">
                    <a:pos x="81" y="105"/>
                  </a:cxn>
                  <a:cxn ang="0">
                    <a:pos x="93" y="105"/>
                  </a:cxn>
                  <a:cxn ang="0">
                    <a:pos x="93" y="105"/>
                  </a:cxn>
                  <a:cxn ang="0">
                    <a:pos x="93" y="93"/>
                  </a:cxn>
                  <a:cxn ang="0">
                    <a:pos x="93" y="93"/>
                  </a:cxn>
                  <a:cxn ang="0">
                    <a:pos x="93" y="82"/>
                  </a:cxn>
                  <a:cxn ang="0">
                    <a:pos x="81" y="70"/>
                  </a:cxn>
                  <a:cxn ang="0">
                    <a:pos x="81" y="82"/>
                  </a:cxn>
                </a:cxnLst>
                <a:rect l="0" t="0" r="r" b="b"/>
                <a:pathLst>
                  <a:path w="93" h="105">
                    <a:moveTo>
                      <a:pt x="81" y="82"/>
                    </a:moveTo>
                    <a:lnTo>
                      <a:pt x="81" y="70"/>
                    </a:lnTo>
                    <a:lnTo>
                      <a:pt x="81" y="70"/>
                    </a:lnTo>
                    <a:lnTo>
                      <a:pt x="70" y="59"/>
                    </a:lnTo>
                    <a:lnTo>
                      <a:pt x="70" y="59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6" y="24"/>
                    </a:lnTo>
                    <a:lnTo>
                      <a:pt x="35" y="24"/>
                    </a:lnTo>
                    <a:lnTo>
                      <a:pt x="35" y="12"/>
                    </a:lnTo>
                    <a:lnTo>
                      <a:pt x="23" y="12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35" y="47"/>
                    </a:lnTo>
                    <a:lnTo>
                      <a:pt x="35" y="59"/>
                    </a:lnTo>
                    <a:lnTo>
                      <a:pt x="35" y="59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58" y="82"/>
                    </a:lnTo>
                    <a:lnTo>
                      <a:pt x="58" y="82"/>
                    </a:lnTo>
                    <a:lnTo>
                      <a:pt x="70" y="93"/>
                    </a:lnTo>
                    <a:lnTo>
                      <a:pt x="70" y="93"/>
                    </a:lnTo>
                    <a:lnTo>
                      <a:pt x="81" y="105"/>
                    </a:lnTo>
                    <a:lnTo>
                      <a:pt x="81" y="105"/>
                    </a:lnTo>
                    <a:lnTo>
                      <a:pt x="81" y="105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82"/>
                    </a:lnTo>
                    <a:lnTo>
                      <a:pt x="81" y="70"/>
                    </a:lnTo>
                    <a:lnTo>
                      <a:pt x="81" y="82"/>
                    </a:lnTo>
                    <a:close/>
                  </a:path>
                </a:pathLst>
              </a:custGeom>
              <a:solidFill>
                <a:srgbClr val="FAF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Freeform 79"/>
              <p:cNvSpPr>
                <a:spLocks/>
              </p:cNvSpPr>
              <p:nvPr/>
            </p:nvSpPr>
            <p:spPr bwMode="auto">
              <a:xfrm>
                <a:off x="2225" y="1200"/>
                <a:ext cx="93" cy="105"/>
              </a:xfrm>
              <a:custGeom>
                <a:avLst/>
                <a:gdLst/>
                <a:ahLst/>
                <a:cxnLst>
                  <a:cxn ang="0">
                    <a:pos x="81" y="82"/>
                  </a:cxn>
                  <a:cxn ang="0">
                    <a:pos x="81" y="70"/>
                  </a:cxn>
                  <a:cxn ang="0">
                    <a:pos x="81" y="70"/>
                  </a:cxn>
                  <a:cxn ang="0">
                    <a:pos x="70" y="59"/>
                  </a:cxn>
                  <a:cxn ang="0">
                    <a:pos x="70" y="59"/>
                  </a:cxn>
                  <a:cxn ang="0">
                    <a:pos x="58" y="47"/>
                  </a:cxn>
                  <a:cxn ang="0">
                    <a:pos x="58" y="47"/>
                  </a:cxn>
                  <a:cxn ang="0">
                    <a:pos x="46" y="35"/>
                  </a:cxn>
                  <a:cxn ang="0">
                    <a:pos x="46" y="35"/>
                  </a:cxn>
                  <a:cxn ang="0">
                    <a:pos x="46" y="24"/>
                  </a:cxn>
                  <a:cxn ang="0">
                    <a:pos x="35" y="24"/>
                  </a:cxn>
                  <a:cxn ang="0">
                    <a:pos x="35" y="12"/>
                  </a:cxn>
                  <a:cxn ang="0">
                    <a:pos x="23" y="12"/>
                  </a:cxn>
                  <a:cxn ang="0">
                    <a:pos x="23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23" y="47"/>
                  </a:cxn>
                  <a:cxn ang="0">
                    <a:pos x="23" y="47"/>
                  </a:cxn>
                  <a:cxn ang="0">
                    <a:pos x="35" y="47"/>
                  </a:cxn>
                  <a:cxn ang="0">
                    <a:pos x="35" y="59"/>
                  </a:cxn>
                  <a:cxn ang="0">
                    <a:pos x="35" y="59"/>
                  </a:cxn>
                  <a:cxn ang="0">
                    <a:pos x="46" y="70"/>
                  </a:cxn>
                  <a:cxn ang="0">
                    <a:pos x="46" y="70"/>
                  </a:cxn>
                  <a:cxn ang="0">
                    <a:pos x="58" y="82"/>
                  </a:cxn>
                  <a:cxn ang="0">
                    <a:pos x="58" y="82"/>
                  </a:cxn>
                  <a:cxn ang="0">
                    <a:pos x="70" y="93"/>
                  </a:cxn>
                  <a:cxn ang="0">
                    <a:pos x="70" y="93"/>
                  </a:cxn>
                  <a:cxn ang="0">
                    <a:pos x="81" y="105"/>
                  </a:cxn>
                  <a:cxn ang="0">
                    <a:pos x="81" y="105"/>
                  </a:cxn>
                  <a:cxn ang="0">
                    <a:pos x="81" y="105"/>
                  </a:cxn>
                  <a:cxn ang="0">
                    <a:pos x="93" y="105"/>
                  </a:cxn>
                  <a:cxn ang="0">
                    <a:pos x="93" y="105"/>
                  </a:cxn>
                  <a:cxn ang="0">
                    <a:pos x="93" y="93"/>
                  </a:cxn>
                  <a:cxn ang="0">
                    <a:pos x="93" y="93"/>
                  </a:cxn>
                  <a:cxn ang="0">
                    <a:pos x="93" y="82"/>
                  </a:cxn>
                  <a:cxn ang="0">
                    <a:pos x="81" y="70"/>
                  </a:cxn>
                  <a:cxn ang="0">
                    <a:pos x="81" y="82"/>
                  </a:cxn>
                </a:cxnLst>
                <a:rect l="0" t="0" r="r" b="b"/>
                <a:pathLst>
                  <a:path w="93" h="105">
                    <a:moveTo>
                      <a:pt x="81" y="82"/>
                    </a:moveTo>
                    <a:lnTo>
                      <a:pt x="81" y="70"/>
                    </a:lnTo>
                    <a:lnTo>
                      <a:pt x="81" y="70"/>
                    </a:lnTo>
                    <a:lnTo>
                      <a:pt x="70" y="59"/>
                    </a:lnTo>
                    <a:lnTo>
                      <a:pt x="70" y="59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6" y="24"/>
                    </a:lnTo>
                    <a:lnTo>
                      <a:pt x="35" y="24"/>
                    </a:lnTo>
                    <a:lnTo>
                      <a:pt x="35" y="12"/>
                    </a:lnTo>
                    <a:lnTo>
                      <a:pt x="23" y="12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35" y="47"/>
                    </a:lnTo>
                    <a:lnTo>
                      <a:pt x="35" y="59"/>
                    </a:lnTo>
                    <a:lnTo>
                      <a:pt x="35" y="59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58" y="82"/>
                    </a:lnTo>
                    <a:lnTo>
                      <a:pt x="58" y="82"/>
                    </a:lnTo>
                    <a:lnTo>
                      <a:pt x="70" y="93"/>
                    </a:lnTo>
                    <a:lnTo>
                      <a:pt x="70" y="93"/>
                    </a:lnTo>
                    <a:lnTo>
                      <a:pt x="81" y="105"/>
                    </a:lnTo>
                    <a:lnTo>
                      <a:pt x="81" y="105"/>
                    </a:lnTo>
                    <a:lnTo>
                      <a:pt x="81" y="105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82"/>
                    </a:lnTo>
                    <a:lnTo>
                      <a:pt x="81" y="70"/>
                    </a:lnTo>
                    <a:lnTo>
                      <a:pt x="81" y="8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80"/>
            <p:cNvGrpSpPr>
              <a:grpSpLocks/>
            </p:cNvGrpSpPr>
            <p:nvPr/>
          </p:nvGrpSpPr>
          <p:grpSpPr bwMode="auto">
            <a:xfrm>
              <a:off x="2471" y="1934"/>
              <a:ext cx="69" cy="140"/>
              <a:chOff x="2330" y="1328"/>
              <a:chExt cx="69" cy="140"/>
            </a:xfrm>
          </p:grpSpPr>
          <p:sp>
            <p:nvSpPr>
              <p:cNvPr id="17489" name="Freeform 81"/>
              <p:cNvSpPr>
                <a:spLocks/>
              </p:cNvSpPr>
              <p:nvPr/>
            </p:nvSpPr>
            <p:spPr bwMode="auto">
              <a:xfrm>
                <a:off x="2330" y="1328"/>
                <a:ext cx="69" cy="140"/>
              </a:xfrm>
              <a:custGeom>
                <a:avLst/>
                <a:gdLst/>
                <a:ahLst/>
                <a:cxnLst>
                  <a:cxn ang="0">
                    <a:pos x="46" y="35"/>
                  </a:cxn>
                  <a:cxn ang="0">
                    <a:pos x="34" y="24"/>
                  </a:cxn>
                  <a:cxn ang="0">
                    <a:pos x="34" y="24"/>
                  </a:cxn>
                  <a:cxn ang="0">
                    <a:pos x="23" y="12"/>
                  </a:cxn>
                  <a:cxn ang="0">
                    <a:pos x="23" y="1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35"/>
                  </a:cxn>
                  <a:cxn ang="0">
                    <a:pos x="11" y="35"/>
                  </a:cxn>
                  <a:cxn ang="0">
                    <a:pos x="11" y="47"/>
                  </a:cxn>
                  <a:cxn ang="0">
                    <a:pos x="23" y="47"/>
                  </a:cxn>
                  <a:cxn ang="0">
                    <a:pos x="23" y="58"/>
                  </a:cxn>
                  <a:cxn ang="0">
                    <a:pos x="23" y="58"/>
                  </a:cxn>
                  <a:cxn ang="0">
                    <a:pos x="23" y="70"/>
                  </a:cxn>
                  <a:cxn ang="0">
                    <a:pos x="34" y="82"/>
                  </a:cxn>
                  <a:cxn ang="0">
                    <a:pos x="34" y="82"/>
                  </a:cxn>
                  <a:cxn ang="0">
                    <a:pos x="34" y="93"/>
                  </a:cxn>
                  <a:cxn ang="0">
                    <a:pos x="34" y="93"/>
                  </a:cxn>
                  <a:cxn ang="0">
                    <a:pos x="34" y="105"/>
                  </a:cxn>
                  <a:cxn ang="0">
                    <a:pos x="34" y="105"/>
                  </a:cxn>
                  <a:cxn ang="0">
                    <a:pos x="46" y="117"/>
                  </a:cxn>
                  <a:cxn ang="0">
                    <a:pos x="46" y="117"/>
                  </a:cxn>
                  <a:cxn ang="0">
                    <a:pos x="58" y="128"/>
                  </a:cxn>
                  <a:cxn ang="0">
                    <a:pos x="58" y="140"/>
                  </a:cxn>
                  <a:cxn ang="0">
                    <a:pos x="69" y="140"/>
                  </a:cxn>
                  <a:cxn ang="0">
                    <a:pos x="69" y="140"/>
                  </a:cxn>
                  <a:cxn ang="0">
                    <a:pos x="69" y="128"/>
                  </a:cxn>
                  <a:cxn ang="0">
                    <a:pos x="69" y="117"/>
                  </a:cxn>
                  <a:cxn ang="0">
                    <a:pos x="69" y="117"/>
                  </a:cxn>
                  <a:cxn ang="0">
                    <a:pos x="69" y="105"/>
                  </a:cxn>
                  <a:cxn ang="0">
                    <a:pos x="69" y="105"/>
                  </a:cxn>
                  <a:cxn ang="0">
                    <a:pos x="69" y="93"/>
                  </a:cxn>
                  <a:cxn ang="0">
                    <a:pos x="69" y="93"/>
                  </a:cxn>
                  <a:cxn ang="0">
                    <a:pos x="58" y="82"/>
                  </a:cxn>
                  <a:cxn ang="0">
                    <a:pos x="58" y="82"/>
                  </a:cxn>
                  <a:cxn ang="0">
                    <a:pos x="58" y="70"/>
                  </a:cxn>
                  <a:cxn ang="0">
                    <a:pos x="58" y="70"/>
                  </a:cxn>
                  <a:cxn ang="0">
                    <a:pos x="46" y="58"/>
                  </a:cxn>
                  <a:cxn ang="0">
                    <a:pos x="46" y="58"/>
                  </a:cxn>
                  <a:cxn ang="0">
                    <a:pos x="46" y="47"/>
                  </a:cxn>
                  <a:cxn ang="0">
                    <a:pos x="46" y="35"/>
                  </a:cxn>
                  <a:cxn ang="0">
                    <a:pos x="46" y="35"/>
                  </a:cxn>
                  <a:cxn ang="0">
                    <a:pos x="34" y="24"/>
                  </a:cxn>
                  <a:cxn ang="0">
                    <a:pos x="46" y="35"/>
                  </a:cxn>
                </a:cxnLst>
                <a:rect l="0" t="0" r="r" b="b"/>
                <a:pathLst>
                  <a:path w="69" h="140">
                    <a:moveTo>
                      <a:pt x="46" y="35"/>
                    </a:moveTo>
                    <a:lnTo>
                      <a:pt x="34" y="24"/>
                    </a:lnTo>
                    <a:lnTo>
                      <a:pt x="34" y="24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11" y="35"/>
                    </a:lnTo>
                    <a:lnTo>
                      <a:pt x="11" y="47"/>
                    </a:lnTo>
                    <a:lnTo>
                      <a:pt x="23" y="47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70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34" y="93"/>
                    </a:lnTo>
                    <a:lnTo>
                      <a:pt x="34" y="93"/>
                    </a:lnTo>
                    <a:lnTo>
                      <a:pt x="34" y="105"/>
                    </a:lnTo>
                    <a:lnTo>
                      <a:pt x="34" y="105"/>
                    </a:lnTo>
                    <a:lnTo>
                      <a:pt x="46" y="117"/>
                    </a:lnTo>
                    <a:lnTo>
                      <a:pt x="46" y="117"/>
                    </a:lnTo>
                    <a:lnTo>
                      <a:pt x="58" y="128"/>
                    </a:lnTo>
                    <a:lnTo>
                      <a:pt x="58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9" y="128"/>
                    </a:lnTo>
                    <a:lnTo>
                      <a:pt x="69" y="117"/>
                    </a:lnTo>
                    <a:lnTo>
                      <a:pt x="69" y="117"/>
                    </a:lnTo>
                    <a:lnTo>
                      <a:pt x="69" y="105"/>
                    </a:lnTo>
                    <a:lnTo>
                      <a:pt x="69" y="105"/>
                    </a:lnTo>
                    <a:lnTo>
                      <a:pt x="69" y="93"/>
                    </a:lnTo>
                    <a:lnTo>
                      <a:pt x="69" y="93"/>
                    </a:lnTo>
                    <a:lnTo>
                      <a:pt x="58" y="82"/>
                    </a:lnTo>
                    <a:lnTo>
                      <a:pt x="58" y="82"/>
                    </a:lnTo>
                    <a:lnTo>
                      <a:pt x="58" y="70"/>
                    </a:lnTo>
                    <a:lnTo>
                      <a:pt x="58" y="70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46" y="47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34" y="24"/>
                    </a:lnTo>
                    <a:lnTo>
                      <a:pt x="46" y="35"/>
                    </a:lnTo>
                    <a:close/>
                  </a:path>
                </a:pathLst>
              </a:custGeom>
              <a:solidFill>
                <a:srgbClr val="FAF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82"/>
              <p:cNvSpPr>
                <a:spLocks/>
              </p:cNvSpPr>
              <p:nvPr/>
            </p:nvSpPr>
            <p:spPr bwMode="auto">
              <a:xfrm>
                <a:off x="2330" y="1328"/>
                <a:ext cx="69" cy="140"/>
              </a:xfrm>
              <a:custGeom>
                <a:avLst/>
                <a:gdLst/>
                <a:ahLst/>
                <a:cxnLst>
                  <a:cxn ang="0">
                    <a:pos x="46" y="35"/>
                  </a:cxn>
                  <a:cxn ang="0">
                    <a:pos x="34" y="24"/>
                  </a:cxn>
                  <a:cxn ang="0">
                    <a:pos x="34" y="24"/>
                  </a:cxn>
                  <a:cxn ang="0">
                    <a:pos x="23" y="12"/>
                  </a:cxn>
                  <a:cxn ang="0">
                    <a:pos x="23" y="1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35"/>
                  </a:cxn>
                  <a:cxn ang="0">
                    <a:pos x="11" y="35"/>
                  </a:cxn>
                  <a:cxn ang="0">
                    <a:pos x="11" y="47"/>
                  </a:cxn>
                  <a:cxn ang="0">
                    <a:pos x="23" y="47"/>
                  </a:cxn>
                  <a:cxn ang="0">
                    <a:pos x="23" y="58"/>
                  </a:cxn>
                  <a:cxn ang="0">
                    <a:pos x="23" y="58"/>
                  </a:cxn>
                  <a:cxn ang="0">
                    <a:pos x="23" y="70"/>
                  </a:cxn>
                  <a:cxn ang="0">
                    <a:pos x="34" y="82"/>
                  </a:cxn>
                  <a:cxn ang="0">
                    <a:pos x="34" y="82"/>
                  </a:cxn>
                  <a:cxn ang="0">
                    <a:pos x="34" y="93"/>
                  </a:cxn>
                  <a:cxn ang="0">
                    <a:pos x="34" y="93"/>
                  </a:cxn>
                  <a:cxn ang="0">
                    <a:pos x="34" y="105"/>
                  </a:cxn>
                  <a:cxn ang="0">
                    <a:pos x="34" y="105"/>
                  </a:cxn>
                  <a:cxn ang="0">
                    <a:pos x="46" y="117"/>
                  </a:cxn>
                  <a:cxn ang="0">
                    <a:pos x="46" y="117"/>
                  </a:cxn>
                  <a:cxn ang="0">
                    <a:pos x="58" y="128"/>
                  </a:cxn>
                  <a:cxn ang="0">
                    <a:pos x="58" y="140"/>
                  </a:cxn>
                  <a:cxn ang="0">
                    <a:pos x="69" y="140"/>
                  </a:cxn>
                  <a:cxn ang="0">
                    <a:pos x="69" y="140"/>
                  </a:cxn>
                  <a:cxn ang="0">
                    <a:pos x="69" y="128"/>
                  </a:cxn>
                  <a:cxn ang="0">
                    <a:pos x="69" y="117"/>
                  </a:cxn>
                  <a:cxn ang="0">
                    <a:pos x="69" y="117"/>
                  </a:cxn>
                  <a:cxn ang="0">
                    <a:pos x="69" y="105"/>
                  </a:cxn>
                  <a:cxn ang="0">
                    <a:pos x="69" y="105"/>
                  </a:cxn>
                  <a:cxn ang="0">
                    <a:pos x="69" y="93"/>
                  </a:cxn>
                  <a:cxn ang="0">
                    <a:pos x="69" y="93"/>
                  </a:cxn>
                  <a:cxn ang="0">
                    <a:pos x="58" y="82"/>
                  </a:cxn>
                  <a:cxn ang="0">
                    <a:pos x="58" y="82"/>
                  </a:cxn>
                  <a:cxn ang="0">
                    <a:pos x="58" y="70"/>
                  </a:cxn>
                  <a:cxn ang="0">
                    <a:pos x="58" y="70"/>
                  </a:cxn>
                  <a:cxn ang="0">
                    <a:pos x="46" y="58"/>
                  </a:cxn>
                  <a:cxn ang="0">
                    <a:pos x="46" y="58"/>
                  </a:cxn>
                  <a:cxn ang="0">
                    <a:pos x="46" y="47"/>
                  </a:cxn>
                  <a:cxn ang="0">
                    <a:pos x="46" y="35"/>
                  </a:cxn>
                  <a:cxn ang="0">
                    <a:pos x="46" y="35"/>
                  </a:cxn>
                  <a:cxn ang="0">
                    <a:pos x="34" y="24"/>
                  </a:cxn>
                  <a:cxn ang="0">
                    <a:pos x="46" y="35"/>
                  </a:cxn>
                </a:cxnLst>
                <a:rect l="0" t="0" r="r" b="b"/>
                <a:pathLst>
                  <a:path w="69" h="140">
                    <a:moveTo>
                      <a:pt x="46" y="35"/>
                    </a:moveTo>
                    <a:lnTo>
                      <a:pt x="34" y="24"/>
                    </a:lnTo>
                    <a:lnTo>
                      <a:pt x="34" y="24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11" y="35"/>
                    </a:lnTo>
                    <a:lnTo>
                      <a:pt x="11" y="47"/>
                    </a:lnTo>
                    <a:lnTo>
                      <a:pt x="23" y="47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70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34" y="93"/>
                    </a:lnTo>
                    <a:lnTo>
                      <a:pt x="34" y="93"/>
                    </a:lnTo>
                    <a:lnTo>
                      <a:pt x="34" y="105"/>
                    </a:lnTo>
                    <a:lnTo>
                      <a:pt x="34" y="105"/>
                    </a:lnTo>
                    <a:lnTo>
                      <a:pt x="46" y="117"/>
                    </a:lnTo>
                    <a:lnTo>
                      <a:pt x="46" y="117"/>
                    </a:lnTo>
                    <a:lnTo>
                      <a:pt x="58" y="128"/>
                    </a:lnTo>
                    <a:lnTo>
                      <a:pt x="58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9" y="128"/>
                    </a:lnTo>
                    <a:lnTo>
                      <a:pt x="69" y="117"/>
                    </a:lnTo>
                    <a:lnTo>
                      <a:pt x="69" y="117"/>
                    </a:lnTo>
                    <a:lnTo>
                      <a:pt x="69" y="105"/>
                    </a:lnTo>
                    <a:lnTo>
                      <a:pt x="69" y="105"/>
                    </a:lnTo>
                    <a:lnTo>
                      <a:pt x="69" y="93"/>
                    </a:lnTo>
                    <a:lnTo>
                      <a:pt x="69" y="93"/>
                    </a:lnTo>
                    <a:lnTo>
                      <a:pt x="58" y="82"/>
                    </a:lnTo>
                    <a:lnTo>
                      <a:pt x="58" y="82"/>
                    </a:lnTo>
                    <a:lnTo>
                      <a:pt x="58" y="70"/>
                    </a:lnTo>
                    <a:lnTo>
                      <a:pt x="58" y="70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46" y="47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34" y="24"/>
                    </a:lnTo>
                    <a:lnTo>
                      <a:pt x="46" y="35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83"/>
            <p:cNvGrpSpPr>
              <a:grpSpLocks/>
            </p:cNvGrpSpPr>
            <p:nvPr/>
          </p:nvGrpSpPr>
          <p:grpSpPr bwMode="auto">
            <a:xfrm>
              <a:off x="2250" y="1725"/>
              <a:ext cx="104" cy="93"/>
              <a:chOff x="2109" y="1119"/>
              <a:chExt cx="104" cy="93"/>
            </a:xfrm>
          </p:grpSpPr>
          <p:sp>
            <p:nvSpPr>
              <p:cNvPr id="17492" name="Freeform 84"/>
              <p:cNvSpPr>
                <a:spLocks/>
              </p:cNvSpPr>
              <p:nvPr/>
            </p:nvSpPr>
            <p:spPr bwMode="auto">
              <a:xfrm>
                <a:off x="2109" y="1119"/>
                <a:ext cx="104" cy="93"/>
              </a:xfrm>
              <a:custGeom>
                <a:avLst/>
                <a:gdLst/>
                <a:ahLst/>
                <a:cxnLst>
                  <a:cxn ang="0">
                    <a:pos x="93" y="58"/>
                  </a:cxn>
                  <a:cxn ang="0">
                    <a:pos x="93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69" y="35"/>
                  </a:cxn>
                  <a:cxn ang="0">
                    <a:pos x="69" y="35"/>
                  </a:cxn>
                  <a:cxn ang="0">
                    <a:pos x="58" y="35"/>
                  </a:cxn>
                  <a:cxn ang="0">
                    <a:pos x="58" y="23"/>
                  </a:cxn>
                  <a:cxn ang="0">
                    <a:pos x="46" y="23"/>
                  </a:cxn>
                  <a:cxn ang="0">
                    <a:pos x="46" y="23"/>
                  </a:cxn>
                  <a:cxn ang="0">
                    <a:pos x="35" y="12"/>
                  </a:cxn>
                  <a:cxn ang="0">
                    <a:pos x="35" y="12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23"/>
                  </a:cxn>
                  <a:cxn ang="0">
                    <a:pos x="11" y="35"/>
                  </a:cxn>
                  <a:cxn ang="0">
                    <a:pos x="11" y="35"/>
                  </a:cxn>
                  <a:cxn ang="0">
                    <a:pos x="23" y="47"/>
                  </a:cxn>
                  <a:cxn ang="0">
                    <a:pos x="23" y="47"/>
                  </a:cxn>
                  <a:cxn ang="0">
                    <a:pos x="35" y="47"/>
                  </a:cxn>
                  <a:cxn ang="0">
                    <a:pos x="35" y="47"/>
                  </a:cxn>
                  <a:cxn ang="0">
                    <a:pos x="46" y="58"/>
                  </a:cxn>
                  <a:cxn ang="0">
                    <a:pos x="46" y="58"/>
                  </a:cxn>
                  <a:cxn ang="0">
                    <a:pos x="58" y="58"/>
                  </a:cxn>
                  <a:cxn ang="0">
                    <a:pos x="58" y="70"/>
                  </a:cxn>
                  <a:cxn ang="0">
                    <a:pos x="69" y="70"/>
                  </a:cxn>
                  <a:cxn ang="0">
                    <a:pos x="69" y="70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93" y="81"/>
                  </a:cxn>
                  <a:cxn ang="0">
                    <a:pos x="93" y="93"/>
                  </a:cxn>
                  <a:cxn ang="0">
                    <a:pos x="104" y="93"/>
                  </a:cxn>
                  <a:cxn ang="0">
                    <a:pos x="104" y="81"/>
                  </a:cxn>
                  <a:cxn ang="0">
                    <a:pos x="104" y="70"/>
                  </a:cxn>
                  <a:cxn ang="0">
                    <a:pos x="104" y="70"/>
                  </a:cxn>
                  <a:cxn ang="0">
                    <a:pos x="104" y="58"/>
                  </a:cxn>
                  <a:cxn ang="0">
                    <a:pos x="93" y="58"/>
                  </a:cxn>
                </a:cxnLst>
                <a:rect l="0" t="0" r="r" b="b"/>
                <a:pathLst>
                  <a:path w="104" h="93">
                    <a:moveTo>
                      <a:pt x="93" y="58"/>
                    </a:moveTo>
                    <a:lnTo>
                      <a:pt x="93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58" y="35"/>
                    </a:lnTo>
                    <a:lnTo>
                      <a:pt x="58" y="23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58" y="70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93" y="81"/>
                    </a:lnTo>
                    <a:lnTo>
                      <a:pt x="93" y="93"/>
                    </a:lnTo>
                    <a:lnTo>
                      <a:pt x="104" y="93"/>
                    </a:lnTo>
                    <a:lnTo>
                      <a:pt x="104" y="81"/>
                    </a:lnTo>
                    <a:lnTo>
                      <a:pt x="104" y="70"/>
                    </a:lnTo>
                    <a:lnTo>
                      <a:pt x="104" y="70"/>
                    </a:lnTo>
                    <a:lnTo>
                      <a:pt x="104" y="58"/>
                    </a:lnTo>
                    <a:lnTo>
                      <a:pt x="93" y="58"/>
                    </a:lnTo>
                    <a:close/>
                  </a:path>
                </a:pathLst>
              </a:custGeom>
              <a:solidFill>
                <a:srgbClr val="FAF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Freeform 85"/>
              <p:cNvSpPr>
                <a:spLocks/>
              </p:cNvSpPr>
              <p:nvPr/>
            </p:nvSpPr>
            <p:spPr bwMode="auto">
              <a:xfrm>
                <a:off x="2109" y="1119"/>
                <a:ext cx="104" cy="93"/>
              </a:xfrm>
              <a:custGeom>
                <a:avLst/>
                <a:gdLst/>
                <a:ahLst/>
                <a:cxnLst>
                  <a:cxn ang="0">
                    <a:pos x="93" y="58"/>
                  </a:cxn>
                  <a:cxn ang="0">
                    <a:pos x="93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69" y="35"/>
                  </a:cxn>
                  <a:cxn ang="0">
                    <a:pos x="69" y="35"/>
                  </a:cxn>
                  <a:cxn ang="0">
                    <a:pos x="58" y="35"/>
                  </a:cxn>
                  <a:cxn ang="0">
                    <a:pos x="58" y="23"/>
                  </a:cxn>
                  <a:cxn ang="0">
                    <a:pos x="46" y="23"/>
                  </a:cxn>
                  <a:cxn ang="0">
                    <a:pos x="46" y="23"/>
                  </a:cxn>
                  <a:cxn ang="0">
                    <a:pos x="35" y="12"/>
                  </a:cxn>
                  <a:cxn ang="0">
                    <a:pos x="35" y="12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23"/>
                  </a:cxn>
                  <a:cxn ang="0">
                    <a:pos x="11" y="35"/>
                  </a:cxn>
                  <a:cxn ang="0">
                    <a:pos x="11" y="35"/>
                  </a:cxn>
                  <a:cxn ang="0">
                    <a:pos x="23" y="47"/>
                  </a:cxn>
                  <a:cxn ang="0">
                    <a:pos x="23" y="47"/>
                  </a:cxn>
                  <a:cxn ang="0">
                    <a:pos x="35" y="47"/>
                  </a:cxn>
                  <a:cxn ang="0">
                    <a:pos x="35" y="47"/>
                  </a:cxn>
                  <a:cxn ang="0">
                    <a:pos x="46" y="58"/>
                  </a:cxn>
                  <a:cxn ang="0">
                    <a:pos x="46" y="58"/>
                  </a:cxn>
                  <a:cxn ang="0">
                    <a:pos x="58" y="58"/>
                  </a:cxn>
                  <a:cxn ang="0">
                    <a:pos x="58" y="70"/>
                  </a:cxn>
                  <a:cxn ang="0">
                    <a:pos x="69" y="70"/>
                  </a:cxn>
                  <a:cxn ang="0">
                    <a:pos x="69" y="70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93" y="81"/>
                  </a:cxn>
                  <a:cxn ang="0">
                    <a:pos x="93" y="93"/>
                  </a:cxn>
                  <a:cxn ang="0">
                    <a:pos x="104" y="93"/>
                  </a:cxn>
                  <a:cxn ang="0">
                    <a:pos x="104" y="81"/>
                  </a:cxn>
                  <a:cxn ang="0">
                    <a:pos x="104" y="70"/>
                  </a:cxn>
                  <a:cxn ang="0">
                    <a:pos x="104" y="70"/>
                  </a:cxn>
                  <a:cxn ang="0">
                    <a:pos x="104" y="58"/>
                  </a:cxn>
                  <a:cxn ang="0">
                    <a:pos x="93" y="58"/>
                  </a:cxn>
                </a:cxnLst>
                <a:rect l="0" t="0" r="r" b="b"/>
                <a:pathLst>
                  <a:path w="104" h="93">
                    <a:moveTo>
                      <a:pt x="93" y="58"/>
                    </a:moveTo>
                    <a:lnTo>
                      <a:pt x="93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58" y="35"/>
                    </a:lnTo>
                    <a:lnTo>
                      <a:pt x="58" y="23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58" y="70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93" y="81"/>
                    </a:lnTo>
                    <a:lnTo>
                      <a:pt x="93" y="93"/>
                    </a:lnTo>
                    <a:lnTo>
                      <a:pt x="104" y="93"/>
                    </a:lnTo>
                    <a:lnTo>
                      <a:pt x="104" y="81"/>
                    </a:lnTo>
                    <a:lnTo>
                      <a:pt x="104" y="70"/>
                    </a:lnTo>
                    <a:lnTo>
                      <a:pt x="104" y="70"/>
                    </a:lnTo>
                    <a:lnTo>
                      <a:pt x="104" y="58"/>
                    </a:lnTo>
                    <a:lnTo>
                      <a:pt x="93" y="5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86"/>
            <p:cNvGrpSpPr>
              <a:grpSpLocks/>
            </p:cNvGrpSpPr>
            <p:nvPr/>
          </p:nvGrpSpPr>
          <p:grpSpPr bwMode="auto">
            <a:xfrm>
              <a:off x="599" y="1493"/>
              <a:ext cx="849" cy="906"/>
              <a:chOff x="458" y="887"/>
              <a:chExt cx="849" cy="906"/>
            </a:xfrm>
          </p:grpSpPr>
          <p:sp>
            <p:nvSpPr>
              <p:cNvPr id="17495" name="Freeform 87"/>
              <p:cNvSpPr>
                <a:spLocks/>
              </p:cNvSpPr>
              <p:nvPr/>
            </p:nvSpPr>
            <p:spPr bwMode="auto">
              <a:xfrm>
                <a:off x="458" y="887"/>
                <a:ext cx="849" cy="906"/>
              </a:xfrm>
              <a:custGeom>
                <a:avLst/>
                <a:gdLst/>
                <a:ahLst/>
                <a:cxnLst>
                  <a:cxn ang="0">
                    <a:pos x="697" y="465"/>
                  </a:cxn>
                  <a:cxn ang="0">
                    <a:pos x="639" y="488"/>
                  </a:cxn>
                  <a:cxn ang="0">
                    <a:pos x="581" y="476"/>
                  </a:cxn>
                  <a:cxn ang="0">
                    <a:pos x="546" y="441"/>
                  </a:cxn>
                  <a:cxn ang="0">
                    <a:pos x="488" y="406"/>
                  </a:cxn>
                  <a:cxn ang="0">
                    <a:pos x="442" y="395"/>
                  </a:cxn>
                  <a:cxn ang="0">
                    <a:pos x="407" y="348"/>
                  </a:cxn>
                  <a:cxn ang="0">
                    <a:pos x="360" y="360"/>
                  </a:cxn>
                  <a:cxn ang="0">
                    <a:pos x="291" y="348"/>
                  </a:cxn>
                  <a:cxn ang="0">
                    <a:pos x="279" y="290"/>
                  </a:cxn>
                  <a:cxn ang="0">
                    <a:pos x="232" y="220"/>
                  </a:cxn>
                  <a:cxn ang="0">
                    <a:pos x="198" y="174"/>
                  </a:cxn>
                  <a:cxn ang="0">
                    <a:pos x="186" y="104"/>
                  </a:cxn>
                  <a:cxn ang="0">
                    <a:pos x="174" y="23"/>
                  </a:cxn>
                  <a:cxn ang="0">
                    <a:pos x="139" y="0"/>
                  </a:cxn>
                  <a:cxn ang="0">
                    <a:pos x="105" y="34"/>
                  </a:cxn>
                  <a:cxn ang="0">
                    <a:pos x="46" y="69"/>
                  </a:cxn>
                  <a:cxn ang="0">
                    <a:pos x="46" y="127"/>
                  </a:cxn>
                  <a:cxn ang="0">
                    <a:pos x="46" y="197"/>
                  </a:cxn>
                  <a:cxn ang="0">
                    <a:pos x="0" y="255"/>
                  </a:cxn>
                  <a:cxn ang="0">
                    <a:pos x="35" y="313"/>
                  </a:cxn>
                  <a:cxn ang="0">
                    <a:pos x="70" y="372"/>
                  </a:cxn>
                  <a:cxn ang="0">
                    <a:pos x="70" y="441"/>
                  </a:cxn>
                  <a:cxn ang="0">
                    <a:pos x="35" y="488"/>
                  </a:cxn>
                  <a:cxn ang="0">
                    <a:pos x="35" y="546"/>
                  </a:cxn>
                  <a:cxn ang="0">
                    <a:pos x="35" y="604"/>
                  </a:cxn>
                  <a:cxn ang="0">
                    <a:pos x="23" y="662"/>
                  </a:cxn>
                  <a:cxn ang="0">
                    <a:pos x="12" y="732"/>
                  </a:cxn>
                  <a:cxn ang="0">
                    <a:pos x="12" y="813"/>
                  </a:cxn>
                  <a:cxn ang="0">
                    <a:pos x="58" y="860"/>
                  </a:cxn>
                  <a:cxn ang="0">
                    <a:pos x="93" y="906"/>
                  </a:cxn>
                  <a:cxn ang="0">
                    <a:pos x="139" y="871"/>
                  </a:cxn>
                  <a:cxn ang="0">
                    <a:pos x="174" y="837"/>
                  </a:cxn>
                  <a:cxn ang="0">
                    <a:pos x="221" y="871"/>
                  </a:cxn>
                  <a:cxn ang="0">
                    <a:pos x="267" y="883"/>
                  </a:cxn>
                  <a:cxn ang="0">
                    <a:pos x="302" y="825"/>
                  </a:cxn>
                  <a:cxn ang="0">
                    <a:pos x="349" y="767"/>
                  </a:cxn>
                  <a:cxn ang="0">
                    <a:pos x="407" y="778"/>
                  </a:cxn>
                  <a:cxn ang="0">
                    <a:pos x="465" y="837"/>
                  </a:cxn>
                  <a:cxn ang="0">
                    <a:pos x="523" y="848"/>
                  </a:cxn>
                  <a:cxn ang="0">
                    <a:pos x="558" y="802"/>
                  </a:cxn>
                  <a:cxn ang="0">
                    <a:pos x="604" y="837"/>
                  </a:cxn>
                  <a:cxn ang="0">
                    <a:pos x="663" y="883"/>
                  </a:cxn>
                  <a:cxn ang="0">
                    <a:pos x="697" y="883"/>
                  </a:cxn>
                  <a:cxn ang="0">
                    <a:pos x="697" y="825"/>
                  </a:cxn>
                  <a:cxn ang="0">
                    <a:pos x="674" y="767"/>
                  </a:cxn>
                  <a:cxn ang="0">
                    <a:pos x="663" y="709"/>
                  </a:cxn>
                  <a:cxn ang="0">
                    <a:pos x="697" y="651"/>
                  </a:cxn>
                  <a:cxn ang="0">
                    <a:pos x="732" y="592"/>
                  </a:cxn>
                  <a:cxn ang="0">
                    <a:pos x="767" y="534"/>
                  </a:cxn>
                  <a:cxn ang="0">
                    <a:pos x="790" y="476"/>
                  </a:cxn>
                  <a:cxn ang="0">
                    <a:pos x="825" y="418"/>
                  </a:cxn>
                  <a:cxn ang="0">
                    <a:pos x="849" y="360"/>
                  </a:cxn>
                  <a:cxn ang="0">
                    <a:pos x="790" y="383"/>
                  </a:cxn>
                  <a:cxn ang="0">
                    <a:pos x="767" y="441"/>
                  </a:cxn>
                  <a:cxn ang="0">
                    <a:pos x="744" y="453"/>
                  </a:cxn>
                </a:cxnLst>
                <a:rect l="0" t="0" r="r" b="b"/>
                <a:pathLst>
                  <a:path w="849" h="906">
                    <a:moveTo>
                      <a:pt x="744" y="453"/>
                    </a:moveTo>
                    <a:lnTo>
                      <a:pt x="732" y="453"/>
                    </a:lnTo>
                    <a:lnTo>
                      <a:pt x="709" y="453"/>
                    </a:lnTo>
                    <a:lnTo>
                      <a:pt x="697" y="465"/>
                    </a:lnTo>
                    <a:lnTo>
                      <a:pt x="686" y="465"/>
                    </a:lnTo>
                    <a:lnTo>
                      <a:pt x="674" y="476"/>
                    </a:lnTo>
                    <a:lnTo>
                      <a:pt x="651" y="476"/>
                    </a:lnTo>
                    <a:lnTo>
                      <a:pt x="639" y="488"/>
                    </a:lnTo>
                    <a:lnTo>
                      <a:pt x="628" y="488"/>
                    </a:lnTo>
                    <a:lnTo>
                      <a:pt x="604" y="488"/>
                    </a:lnTo>
                    <a:lnTo>
                      <a:pt x="593" y="488"/>
                    </a:lnTo>
                    <a:lnTo>
                      <a:pt x="581" y="476"/>
                    </a:lnTo>
                    <a:lnTo>
                      <a:pt x="570" y="476"/>
                    </a:lnTo>
                    <a:lnTo>
                      <a:pt x="558" y="465"/>
                    </a:lnTo>
                    <a:lnTo>
                      <a:pt x="546" y="453"/>
                    </a:lnTo>
                    <a:lnTo>
                      <a:pt x="546" y="441"/>
                    </a:lnTo>
                    <a:lnTo>
                      <a:pt x="535" y="430"/>
                    </a:lnTo>
                    <a:lnTo>
                      <a:pt x="523" y="418"/>
                    </a:lnTo>
                    <a:lnTo>
                      <a:pt x="500" y="406"/>
                    </a:lnTo>
                    <a:lnTo>
                      <a:pt x="488" y="406"/>
                    </a:lnTo>
                    <a:lnTo>
                      <a:pt x="477" y="406"/>
                    </a:lnTo>
                    <a:lnTo>
                      <a:pt x="465" y="406"/>
                    </a:lnTo>
                    <a:lnTo>
                      <a:pt x="453" y="406"/>
                    </a:lnTo>
                    <a:lnTo>
                      <a:pt x="442" y="395"/>
                    </a:lnTo>
                    <a:lnTo>
                      <a:pt x="442" y="383"/>
                    </a:lnTo>
                    <a:lnTo>
                      <a:pt x="430" y="372"/>
                    </a:lnTo>
                    <a:lnTo>
                      <a:pt x="418" y="360"/>
                    </a:lnTo>
                    <a:lnTo>
                      <a:pt x="407" y="348"/>
                    </a:lnTo>
                    <a:lnTo>
                      <a:pt x="395" y="337"/>
                    </a:lnTo>
                    <a:lnTo>
                      <a:pt x="384" y="337"/>
                    </a:lnTo>
                    <a:lnTo>
                      <a:pt x="372" y="348"/>
                    </a:lnTo>
                    <a:lnTo>
                      <a:pt x="360" y="360"/>
                    </a:lnTo>
                    <a:lnTo>
                      <a:pt x="349" y="372"/>
                    </a:lnTo>
                    <a:lnTo>
                      <a:pt x="325" y="372"/>
                    </a:lnTo>
                    <a:lnTo>
                      <a:pt x="314" y="360"/>
                    </a:lnTo>
                    <a:lnTo>
                      <a:pt x="291" y="348"/>
                    </a:lnTo>
                    <a:lnTo>
                      <a:pt x="279" y="337"/>
                    </a:lnTo>
                    <a:lnTo>
                      <a:pt x="279" y="325"/>
                    </a:lnTo>
                    <a:lnTo>
                      <a:pt x="279" y="313"/>
                    </a:lnTo>
                    <a:lnTo>
                      <a:pt x="279" y="290"/>
                    </a:lnTo>
                    <a:lnTo>
                      <a:pt x="279" y="279"/>
                    </a:lnTo>
                    <a:lnTo>
                      <a:pt x="267" y="255"/>
                    </a:lnTo>
                    <a:lnTo>
                      <a:pt x="256" y="244"/>
                    </a:lnTo>
                    <a:lnTo>
                      <a:pt x="232" y="220"/>
                    </a:lnTo>
                    <a:lnTo>
                      <a:pt x="232" y="209"/>
                    </a:lnTo>
                    <a:lnTo>
                      <a:pt x="221" y="197"/>
                    </a:lnTo>
                    <a:lnTo>
                      <a:pt x="198" y="186"/>
                    </a:lnTo>
                    <a:lnTo>
                      <a:pt x="198" y="174"/>
                    </a:lnTo>
                    <a:lnTo>
                      <a:pt x="186" y="151"/>
                    </a:lnTo>
                    <a:lnTo>
                      <a:pt x="186" y="127"/>
                    </a:lnTo>
                    <a:lnTo>
                      <a:pt x="186" y="116"/>
                    </a:lnTo>
                    <a:lnTo>
                      <a:pt x="186" y="104"/>
                    </a:lnTo>
                    <a:lnTo>
                      <a:pt x="186" y="81"/>
                    </a:lnTo>
                    <a:lnTo>
                      <a:pt x="186" y="69"/>
                    </a:lnTo>
                    <a:lnTo>
                      <a:pt x="174" y="46"/>
                    </a:lnTo>
                    <a:lnTo>
                      <a:pt x="174" y="23"/>
                    </a:lnTo>
                    <a:lnTo>
                      <a:pt x="174" y="11"/>
                    </a:lnTo>
                    <a:lnTo>
                      <a:pt x="163" y="0"/>
                    </a:lnTo>
                    <a:lnTo>
                      <a:pt x="151" y="0"/>
                    </a:lnTo>
                    <a:lnTo>
                      <a:pt x="139" y="0"/>
                    </a:lnTo>
                    <a:lnTo>
                      <a:pt x="128" y="0"/>
                    </a:lnTo>
                    <a:lnTo>
                      <a:pt x="105" y="11"/>
                    </a:lnTo>
                    <a:lnTo>
                      <a:pt x="105" y="23"/>
                    </a:lnTo>
                    <a:lnTo>
                      <a:pt x="105" y="34"/>
                    </a:lnTo>
                    <a:lnTo>
                      <a:pt x="93" y="46"/>
                    </a:lnTo>
                    <a:lnTo>
                      <a:pt x="81" y="58"/>
                    </a:lnTo>
                    <a:lnTo>
                      <a:pt x="58" y="46"/>
                    </a:lnTo>
                    <a:lnTo>
                      <a:pt x="46" y="69"/>
                    </a:lnTo>
                    <a:lnTo>
                      <a:pt x="46" y="81"/>
                    </a:lnTo>
                    <a:lnTo>
                      <a:pt x="46" y="93"/>
                    </a:lnTo>
                    <a:lnTo>
                      <a:pt x="46" y="104"/>
                    </a:lnTo>
                    <a:lnTo>
                      <a:pt x="46" y="127"/>
                    </a:lnTo>
                    <a:lnTo>
                      <a:pt x="46" y="139"/>
                    </a:lnTo>
                    <a:lnTo>
                      <a:pt x="46" y="162"/>
                    </a:lnTo>
                    <a:lnTo>
                      <a:pt x="46" y="186"/>
                    </a:lnTo>
                    <a:lnTo>
                      <a:pt x="46" y="197"/>
                    </a:lnTo>
                    <a:lnTo>
                      <a:pt x="35" y="209"/>
                    </a:lnTo>
                    <a:lnTo>
                      <a:pt x="12" y="220"/>
                    </a:lnTo>
                    <a:lnTo>
                      <a:pt x="12" y="232"/>
                    </a:lnTo>
                    <a:lnTo>
                      <a:pt x="0" y="255"/>
                    </a:lnTo>
                    <a:lnTo>
                      <a:pt x="0" y="267"/>
                    </a:lnTo>
                    <a:lnTo>
                      <a:pt x="12" y="290"/>
                    </a:lnTo>
                    <a:lnTo>
                      <a:pt x="23" y="302"/>
                    </a:lnTo>
                    <a:lnTo>
                      <a:pt x="35" y="313"/>
                    </a:lnTo>
                    <a:lnTo>
                      <a:pt x="46" y="337"/>
                    </a:lnTo>
                    <a:lnTo>
                      <a:pt x="58" y="348"/>
                    </a:lnTo>
                    <a:lnTo>
                      <a:pt x="58" y="360"/>
                    </a:lnTo>
                    <a:lnTo>
                      <a:pt x="70" y="372"/>
                    </a:lnTo>
                    <a:lnTo>
                      <a:pt x="70" y="395"/>
                    </a:lnTo>
                    <a:lnTo>
                      <a:pt x="70" y="406"/>
                    </a:lnTo>
                    <a:lnTo>
                      <a:pt x="70" y="418"/>
                    </a:lnTo>
                    <a:lnTo>
                      <a:pt x="70" y="441"/>
                    </a:lnTo>
                    <a:lnTo>
                      <a:pt x="58" y="453"/>
                    </a:lnTo>
                    <a:lnTo>
                      <a:pt x="46" y="465"/>
                    </a:lnTo>
                    <a:lnTo>
                      <a:pt x="35" y="476"/>
                    </a:lnTo>
                    <a:lnTo>
                      <a:pt x="35" y="488"/>
                    </a:lnTo>
                    <a:lnTo>
                      <a:pt x="35" y="511"/>
                    </a:lnTo>
                    <a:lnTo>
                      <a:pt x="35" y="523"/>
                    </a:lnTo>
                    <a:lnTo>
                      <a:pt x="35" y="534"/>
                    </a:lnTo>
                    <a:lnTo>
                      <a:pt x="35" y="546"/>
                    </a:lnTo>
                    <a:lnTo>
                      <a:pt x="35" y="558"/>
                    </a:lnTo>
                    <a:lnTo>
                      <a:pt x="35" y="569"/>
                    </a:lnTo>
                    <a:lnTo>
                      <a:pt x="35" y="592"/>
                    </a:lnTo>
                    <a:lnTo>
                      <a:pt x="35" y="604"/>
                    </a:lnTo>
                    <a:lnTo>
                      <a:pt x="35" y="616"/>
                    </a:lnTo>
                    <a:lnTo>
                      <a:pt x="35" y="627"/>
                    </a:lnTo>
                    <a:lnTo>
                      <a:pt x="23" y="651"/>
                    </a:lnTo>
                    <a:lnTo>
                      <a:pt x="23" y="662"/>
                    </a:lnTo>
                    <a:lnTo>
                      <a:pt x="23" y="685"/>
                    </a:lnTo>
                    <a:lnTo>
                      <a:pt x="23" y="697"/>
                    </a:lnTo>
                    <a:lnTo>
                      <a:pt x="12" y="709"/>
                    </a:lnTo>
                    <a:lnTo>
                      <a:pt x="12" y="732"/>
                    </a:lnTo>
                    <a:lnTo>
                      <a:pt x="0" y="767"/>
                    </a:lnTo>
                    <a:lnTo>
                      <a:pt x="0" y="790"/>
                    </a:lnTo>
                    <a:lnTo>
                      <a:pt x="0" y="802"/>
                    </a:lnTo>
                    <a:lnTo>
                      <a:pt x="12" y="813"/>
                    </a:lnTo>
                    <a:lnTo>
                      <a:pt x="35" y="813"/>
                    </a:lnTo>
                    <a:lnTo>
                      <a:pt x="46" y="825"/>
                    </a:lnTo>
                    <a:lnTo>
                      <a:pt x="58" y="848"/>
                    </a:lnTo>
                    <a:lnTo>
                      <a:pt x="58" y="860"/>
                    </a:lnTo>
                    <a:lnTo>
                      <a:pt x="70" y="871"/>
                    </a:lnTo>
                    <a:lnTo>
                      <a:pt x="70" y="883"/>
                    </a:lnTo>
                    <a:lnTo>
                      <a:pt x="81" y="895"/>
                    </a:lnTo>
                    <a:lnTo>
                      <a:pt x="93" y="906"/>
                    </a:lnTo>
                    <a:lnTo>
                      <a:pt x="105" y="906"/>
                    </a:lnTo>
                    <a:lnTo>
                      <a:pt x="116" y="895"/>
                    </a:lnTo>
                    <a:lnTo>
                      <a:pt x="128" y="883"/>
                    </a:lnTo>
                    <a:lnTo>
                      <a:pt x="139" y="871"/>
                    </a:lnTo>
                    <a:lnTo>
                      <a:pt x="139" y="860"/>
                    </a:lnTo>
                    <a:lnTo>
                      <a:pt x="151" y="848"/>
                    </a:lnTo>
                    <a:lnTo>
                      <a:pt x="163" y="837"/>
                    </a:lnTo>
                    <a:lnTo>
                      <a:pt x="174" y="837"/>
                    </a:lnTo>
                    <a:lnTo>
                      <a:pt x="186" y="848"/>
                    </a:lnTo>
                    <a:lnTo>
                      <a:pt x="198" y="848"/>
                    </a:lnTo>
                    <a:lnTo>
                      <a:pt x="209" y="860"/>
                    </a:lnTo>
                    <a:lnTo>
                      <a:pt x="221" y="871"/>
                    </a:lnTo>
                    <a:lnTo>
                      <a:pt x="232" y="883"/>
                    </a:lnTo>
                    <a:lnTo>
                      <a:pt x="244" y="883"/>
                    </a:lnTo>
                    <a:lnTo>
                      <a:pt x="256" y="895"/>
                    </a:lnTo>
                    <a:lnTo>
                      <a:pt x="267" y="883"/>
                    </a:lnTo>
                    <a:lnTo>
                      <a:pt x="279" y="871"/>
                    </a:lnTo>
                    <a:lnTo>
                      <a:pt x="279" y="860"/>
                    </a:lnTo>
                    <a:lnTo>
                      <a:pt x="291" y="837"/>
                    </a:lnTo>
                    <a:lnTo>
                      <a:pt x="302" y="825"/>
                    </a:lnTo>
                    <a:lnTo>
                      <a:pt x="314" y="813"/>
                    </a:lnTo>
                    <a:lnTo>
                      <a:pt x="337" y="790"/>
                    </a:lnTo>
                    <a:lnTo>
                      <a:pt x="337" y="778"/>
                    </a:lnTo>
                    <a:lnTo>
                      <a:pt x="349" y="767"/>
                    </a:lnTo>
                    <a:lnTo>
                      <a:pt x="372" y="767"/>
                    </a:lnTo>
                    <a:lnTo>
                      <a:pt x="384" y="767"/>
                    </a:lnTo>
                    <a:lnTo>
                      <a:pt x="395" y="767"/>
                    </a:lnTo>
                    <a:lnTo>
                      <a:pt x="407" y="778"/>
                    </a:lnTo>
                    <a:lnTo>
                      <a:pt x="418" y="790"/>
                    </a:lnTo>
                    <a:lnTo>
                      <a:pt x="430" y="802"/>
                    </a:lnTo>
                    <a:lnTo>
                      <a:pt x="442" y="813"/>
                    </a:lnTo>
                    <a:lnTo>
                      <a:pt x="465" y="837"/>
                    </a:lnTo>
                    <a:lnTo>
                      <a:pt x="477" y="837"/>
                    </a:lnTo>
                    <a:lnTo>
                      <a:pt x="500" y="848"/>
                    </a:lnTo>
                    <a:lnTo>
                      <a:pt x="511" y="848"/>
                    </a:lnTo>
                    <a:lnTo>
                      <a:pt x="523" y="848"/>
                    </a:lnTo>
                    <a:lnTo>
                      <a:pt x="523" y="837"/>
                    </a:lnTo>
                    <a:lnTo>
                      <a:pt x="535" y="813"/>
                    </a:lnTo>
                    <a:lnTo>
                      <a:pt x="546" y="802"/>
                    </a:lnTo>
                    <a:lnTo>
                      <a:pt x="558" y="802"/>
                    </a:lnTo>
                    <a:lnTo>
                      <a:pt x="570" y="802"/>
                    </a:lnTo>
                    <a:lnTo>
                      <a:pt x="581" y="813"/>
                    </a:lnTo>
                    <a:lnTo>
                      <a:pt x="593" y="813"/>
                    </a:lnTo>
                    <a:lnTo>
                      <a:pt x="604" y="837"/>
                    </a:lnTo>
                    <a:lnTo>
                      <a:pt x="616" y="848"/>
                    </a:lnTo>
                    <a:lnTo>
                      <a:pt x="628" y="860"/>
                    </a:lnTo>
                    <a:lnTo>
                      <a:pt x="639" y="871"/>
                    </a:lnTo>
                    <a:lnTo>
                      <a:pt x="663" y="883"/>
                    </a:lnTo>
                    <a:lnTo>
                      <a:pt x="674" y="895"/>
                    </a:lnTo>
                    <a:lnTo>
                      <a:pt x="686" y="906"/>
                    </a:lnTo>
                    <a:lnTo>
                      <a:pt x="697" y="895"/>
                    </a:lnTo>
                    <a:lnTo>
                      <a:pt x="697" y="883"/>
                    </a:lnTo>
                    <a:lnTo>
                      <a:pt x="697" y="871"/>
                    </a:lnTo>
                    <a:lnTo>
                      <a:pt x="697" y="860"/>
                    </a:lnTo>
                    <a:lnTo>
                      <a:pt x="697" y="837"/>
                    </a:lnTo>
                    <a:lnTo>
                      <a:pt x="697" y="825"/>
                    </a:lnTo>
                    <a:lnTo>
                      <a:pt x="697" y="802"/>
                    </a:lnTo>
                    <a:lnTo>
                      <a:pt x="697" y="790"/>
                    </a:lnTo>
                    <a:lnTo>
                      <a:pt x="686" y="767"/>
                    </a:lnTo>
                    <a:lnTo>
                      <a:pt x="674" y="767"/>
                    </a:lnTo>
                    <a:lnTo>
                      <a:pt x="663" y="744"/>
                    </a:lnTo>
                    <a:lnTo>
                      <a:pt x="663" y="732"/>
                    </a:lnTo>
                    <a:lnTo>
                      <a:pt x="663" y="720"/>
                    </a:lnTo>
                    <a:lnTo>
                      <a:pt x="663" y="709"/>
                    </a:lnTo>
                    <a:lnTo>
                      <a:pt x="663" y="685"/>
                    </a:lnTo>
                    <a:lnTo>
                      <a:pt x="674" y="674"/>
                    </a:lnTo>
                    <a:lnTo>
                      <a:pt x="686" y="662"/>
                    </a:lnTo>
                    <a:lnTo>
                      <a:pt x="697" y="651"/>
                    </a:lnTo>
                    <a:lnTo>
                      <a:pt x="709" y="639"/>
                    </a:lnTo>
                    <a:lnTo>
                      <a:pt x="721" y="616"/>
                    </a:lnTo>
                    <a:lnTo>
                      <a:pt x="732" y="604"/>
                    </a:lnTo>
                    <a:lnTo>
                      <a:pt x="732" y="592"/>
                    </a:lnTo>
                    <a:lnTo>
                      <a:pt x="732" y="581"/>
                    </a:lnTo>
                    <a:lnTo>
                      <a:pt x="756" y="558"/>
                    </a:lnTo>
                    <a:lnTo>
                      <a:pt x="767" y="546"/>
                    </a:lnTo>
                    <a:lnTo>
                      <a:pt x="767" y="534"/>
                    </a:lnTo>
                    <a:lnTo>
                      <a:pt x="779" y="511"/>
                    </a:lnTo>
                    <a:lnTo>
                      <a:pt x="790" y="499"/>
                    </a:lnTo>
                    <a:lnTo>
                      <a:pt x="790" y="488"/>
                    </a:lnTo>
                    <a:lnTo>
                      <a:pt x="790" y="476"/>
                    </a:lnTo>
                    <a:lnTo>
                      <a:pt x="790" y="465"/>
                    </a:lnTo>
                    <a:lnTo>
                      <a:pt x="802" y="453"/>
                    </a:lnTo>
                    <a:lnTo>
                      <a:pt x="814" y="430"/>
                    </a:lnTo>
                    <a:lnTo>
                      <a:pt x="825" y="418"/>
                    </a:lnTo>
                    <a:lnTo>
                      <a:pt x="825" y="406"/>
                    </a:lnTo>
                    <a:lnTo>
                      <a:pt x="837" y="395"/>
                    </a:lnTo>
                    <a:lnTo>
                      <a:pt x="837" y="383"/>
                    </a:lnTo>
                    <a:lnTo>
                      <a:pt x="849" y="360"/>
                    </a:lnTo>
                    <a:lnTo>
                      <a:pt x="837" y="360"/>
                    </a:lnTo>
                    <a:lnTo>
                      <a:pt x="814" y="372"/>
                    </a:lnTo>
                    <a:lnTo>
                      <a:pt x="802" y="383"/>
                    </a:lnTo>
                    <a:lnTo>
                      <a:pt x="790" y="383"/>
                    </a:lnTo>
                    <a:lnTo>
                      <a:pt x="779" y="395"/>
                    </a:lnTo>
                    <a:lnTo>
                      <a:pt x="779" y="406"/>
                    </a:lnTo>
                    <a:lnTo>
                      <a:pt x="767" y="430"/>
                    </a:lnTo>
                    <a:lnTo>
                      <a:pt x="767" y="441"/>
                    </a:lnTo>
                    <a:lnTo>
                      <a:pt x="756" y="441"/>
                    </a:lnTo>
                    <a:lnTo>
                      <a:pt x="744" y="465"/>
                    </a:lnTo>
                    <a:lnTo>
                      <a:pt x="732" y="465"/>
                    </a:lnTo>
                    <a:lnTo>
                      <a:pt x="744" y="453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Freeform 88"/>
              <p:cNvSpPr>
                <a:spLocks/>
              </p:cNvSpPr>
              <p:nvPr/>
            </p:nvSpPr>
            <p:spPr bwMode="auto">
              <a:xfrm>
                <a:off x="458" y="887"/>
                <a:ext cx="849" cy="906"/>
              </a:xfrm>
              <a:custGeom>
                <a:avLst/>
                <a:gdLst/>
                <a:ahLst/>
                <a:cxnLst>
                  <a:cxn ang="0">
                    <a:pos x="697" y="465"/>
                  </a:cxn>
                  <a:cxn ang="0">
                    <a:pos x="639" y="488"/>
                  </a:cxn>
                  <a:cxn ang="0">
                    <a:pos x="581" y="476"/>
                  </a:cxn>
                  <a:cxn ang="0">
                    <a:pos x="546" y="441"/>
                  </a:cxn>
                  <a:cxn ang="0">
                    <a:pos x="488" y="406"/>
                  </a:cxn>
                  <a:cxn ang="0">
                    <a:pos x="442" y="395"/>
                  </a:cxn>
                  <a:cxn ang="0">
                    <a:pos x="407" y="348"/>
                  </a:cxn>
                  <a:cxn ang="0">
                    <a:pos x="360" y="360"/>
                  </a:cxn>
                  <a:cxn ang="0">
                    <a:pos x="291" y="348"/>
                  </a:cxn>
                  <a:cxn ang="0">
                    <a:pos x="279" y="290"/>
                  </a:cxn>
                  <a:cxn ang="0">
                    <a:pos x="232" y="220"/>
                  </a:cxn>
                  <a:cxn ang="0">
                    <a:pos x="198" y="174"/>
                  </a:cxn>
                  <a:cxn ang="0">
                    <a:pos x="186" y="104"/>
                  </a:cxn>
                  <a:cxn ang="0">
                    <a:pos x="174" y="23"/>
                  </a:cxn>
                  <a:cxn ang="0">
                    <a:pos x="139" y="0"/>
                  </a:cxn>
                  <a:cxn ang="0">
                    <a:pos x="105" y="34"/>
                  </a:cxn>
                  <a:cxn ang="0">
                    <a:pos x="46" y="69"/>
                  </a:cxn>
                  <a:cxn ang="0">
                    <a:pos x="46" y="127"/>
                  </a:cxn>
                  <a:cxn ang="0">
                    <a:pos x="46" y="197"/>
                  </a:cxn>
                  <a:cxn ang="0">
                    <a:pos x="0" y="255"/>
                  </a:cxn>
                  <a:cxn ang="0">
                    <a:pos x="35" y="313"/>
                  </a:cxn>
                  <a:cxn ang="0">
                    <a:pos x="70" y="372"/>
                  </a:cxn>
                  <a:cxn ang="0">
                    <a:pos x="70" y="441"/>
                  </a:cxn>
                  <a:cxn ang="0">
                    <a:pos x="35" y="488"/>
                  </a:cxn>
                  <a:cxn ang="0">
                    <a:pos x="35" y="546"/>
                  </a:cxn>
                  <a:cxn ang="0">
                    <a:pos x="35" y="604"/>
                  </a:cxn>
                  <a:cxn ang="0">
                    <a:pos x="23" y="662"/>
                  </a:cxn>
                  <a:cxn ang="0">
                    <a:pos x="12" y="732"/>
                  </a:cxn>
                  <a:cxn ang="0">
                    <a:pos x="12" y="813"/>
                  </a:cxn>
                  <a:cxn ang="0">
                    <a:pos x="58" y="860"/>
                  </a:cxn>
                  <a:cxn ang="0">
                    <a:pos x="93" y="906"/>
                  </a:cxn>
                  <a:cxn ang="0">
                    <a:pos x="139" y="871"/>
                  </a:cxn>
                  <a:cxn ang="0">
                    <a:pos x="174" y="837"/>
                  </a:cxn>
                  <a:cxn ang="0">
                    <a:pos x="221" y="871"/>
                  </a:cxn>
                  <a:cxn ang="0">
                    <a:pos x="267" y="883"/>
                  </a:cxn>
                  <a:cxn ang="0">
                    <a:pos x="302" y="825"/>
                  </a:cxn>
                  <a:cxn ang="0">
                    <a:pos x="349" y="767"/>
                  </a:cxn>
                  <a:cxn ang="0">
                    <a:pos x="407" y="778"/>
                  </a:cxn>
                  <a:cxn ang="0">
                    <a:pos x="465" y="837"/>
                  </a:cxn>
                  <a:cxn ang="0">
                    <a:pos x="523" y="848"/>
                  </a:cxn>
                  <a:cxn ang="0">
                    <a:pos x="558" y="802"/>
                  </a:cxn>
                  <a:cxn ang="0">
                    <a:pos x="604" y="837"/>
                  </a:cxn>
                  <a:cxn ang="0">
                    <a:pos x="663" y="883"/>
                  </a:cxn>
                  <a:cxn ang="0">
                    <a:pos x="697" y="883"/>
                  </a:cxn>
                  <a:cxn ang="0">
                    <a:pos x="697" y="825"/>
                  </a:cxn>
                  <a:cxn ang="0">
                    <a:pos x="674" y="767"/>
                  </a:cxn>
                  <a:cxn ang="0">
                    <a:pos x="663" y="709"/>
                  </a:cxn>
                  <a:cxn ang="0">
                    <a:pos x="697" y="651"/>
                  </a:cxn>
                  <a:cxn ang="0">
                    <a:pos x="732" y="592"/>
                  </a:cxn>
                  <a:cxn ang="0">
                    <a:pos x="767" y="534"/>
                  </a:cxn>
                  <a:cxn ang="0">
                    <a:pos x="790" y="476"/>
                  </a:cxn>
                  <a:cxn ang="0">
                    <a:pos x="825" y="418"/>
                  </a:cxn>
                  <a:cxn ang="0">
                    <a:pos x="849" y="360"/>
                  </a:cxn>
                  <a:cxn ang="0">
                    <a:pos x="790" y="383"/>
                  </a:cxn>
                  <a:cxn ang="0">
                    <a:pos x="767" y="441"/>
                  </a:cxn>
                  <a:cxn ang="0">
                    <a:pos x="744" y="453"/>
                  </a:cxn>
                </a:cxnLst>
                <a:rect l="0" t="0" r="r" b="b"/>
                <a:pathLst>
                  <a:path w="849" h="906">
                    <a:moveTo>
                      <a:pt x="744" y="453"/>
                    </a:moveTo>
                    <a:lnTo>
                      <a:pt x="732" y="453"/>
                    </a:lnTo>
                    <a:lnTo>
                      <a:pt x="709" y="453"/>
                    </a:lnTo>
                    <a:lnTo>
                      <a:pt x="697" y="465"/>
                    </a:lnTo>
                    <a:lnTo>
                      <a:pt x="686" y="465"/>
                    </a:lnTo>
                    <a:lnTo>
                      <a:pt x="674" y="476"/>
                    </a:lnTo>
                    <a:lnTo>
                      <a:pt x="651" y="476"/>
                    </a:lnTo>
                    <a:lnTo>
                      <a:pt x="639" y="488"/>
                    </a:lnTo>
                    <a:lnTo>
                      <a:pt x="628" y="488"/>
                    </a:lnTo>
                    <a:lnTo>
                      <a:pt x="604" y="488"/>
                    </a:lnTo>
                    <a:lnTo>
                      <a:pt x="593" y="488"/>
                    </a:lnTo>
                    <a:lnTo>
                      <a:pt x="581" y="476"/>
                    </a:lnTo>
                    <a:lnTo>
                      <a:pt x="570" y="476"/>
                    </a:lnTo>
                    <a:lnTo>
                      <a:pt x="558" y="465"/>
                    </a:lnTo>
                    <a:lnTo>
                      <a:pt x="546" y="453"/>
                    </a:lnTo>
                    <a:lnTo>
                      <a:pt x="546" y="441"/>
                    </a:lnTo>
                    <a:lnTo>
                      <a:pt x="535" y="430"/>
                    </a:lnTo>
                    <a:lnTo>
                      <a:pt x="523" y="418"/>
                    </a:lnTo>
                    <a:lnTo>
                      <a:pt x="500" y="406"/>
                    </a:lnTo>
                    <a:lnTo>
                      <a:pt x="488" y="406"/>
                    </a:lnTo>
                    <a:lnTo>
                      <a:pt x="477" y="406"/>
                    </a:lnTo>
                    <a:lnTo>
                      <a:pt x="465" y="406"/>
                    </a:lnTo>
                    <a:lnTo>
                      <a:pt x="453" y="406"/>
                    </a:lnTo>
                    <a:lnTo>
                      <a:pt x="442" y="395"/>
                    </a:lnTo>
                    <a:lnTo>
                      <a:pt x="442" y="383"/>
                    </a:lnTo>
                    <a:lnTo>
                      <a:pt x="430" y="372"/>
                    </a:lnTo>
                    <a:lnTo>
                      <a:pt x="418" y="360"/>
                    </a:lnTo>
                    <a:lnTo>
                      <a:pt x="407" y="348"/>
                    </a:lnTo>
                    <a:lnTo>
                      <a:pt x="395" y="337"/>
                    </a:lnTo>
                    <a:lnTo>
                      <a:pt x="384" y="337"/>
                    </a:lnTo>
                    <a:lnTo>
                      <a:pt x="372" y="348"/>
                    </a:lnTo>
                    <a:lnTo>
                      <a:pt x="360" y="360"/>
                    </a:lnTo>
                    <a:lnTo>
                      <a:pt x="349" y="372"/>
                    </a:lnTo>
                    <a:lnTo>
                      <a:pt x="325" y="372"/>
                    </a:lnTo>
                    <a:lnTo>
                      <a:pt x="314" y="360"/>
                    </a:lnTo>
                    <a:lnTo>
                      <a:pt x="291" y="348"/>
                    </a:lnTo>
                    <a:lnTo>
                      <a:pt x="279" y="337"/>
                    </a:lnTo>
                    <a:lnTo>
                      <a:pt x="279" y="325"/>
                    </a:lnTo>
                    <a:lnTo>
                      <a:pt x="279" y="313"/>
                    </a:lnTo>
                    <a:lnTo>
                      <a:pt x="279" y="290"/>
                    </a:lnTo>
                    <a:lnTo>
                      <a:pt x="279" y="279"/>
                    </a:lnTo>
                    <a:lnTo>
                      <a:pt x="267" y="255"/>
                    </a:lnTo>
                    <a:lnTo>
                      <a:pt x="256" y="244"/>
                    </a:lnTo>
                    <a:lnTo>
                      <a:pt x="232" y="220"/>
                    </a:lnTo>
                    <a:lnTo>
                      <a:pt x="232" y="209"/>
                    </a:lnTo>
                    <a:lnTo>
                      <a:pt x="221" y="197"/>
                    </a:lnTo>
                    <a:lnTo>
                      <a:pt x="198" y="186"/>
                    </a:lnTo>
                    <a:lnTo>
                      <a:pt x="198" y="174"/>
                    </a:lnTo>
                    <a:lnTo>
                      <a:pt x="186" y="151"/>
                    </a:lnTo>
                    <a:lnTo>
                      <a:pt x="186" y="127"/>
                    </a:lnTo>
                    <a:lnTo>
                      <a:pt x="186" y="116"/>
                    </a:lnTo>
                    <a:lnTo>
                      <a:pt x="186" y="104"/>
                    </a:lnTo>
                    <a:lnTo>
                      <a:pt x="186" y="81"/>
                    </a:lnTo>
                    <a:lnTo>
                      <a:pt x="186" y="69"/>
                    </a:lnTo>
                    <a:lnTo>
                      <a:pt x="174" y="46"/>
                    </a:lnTo>
                    <a:lnTo>
                      <a:pt x="174" y="23"/>
                    </a:lnTo>
                    <a:lnTo>
                      <a:pt x="174" y="11"/>
                    </a:lnTo>
                    <a:lnTo>
                      <a:pt x="163" y="0"/>
                    </a:lnTo>
                    <a:lnTo>
                      <a:pt x="151" y="0"/>
                    </a:lnTo>
                    <a:lnTo>
                      <a:pt x="139" y="0"/>
                    </a:lnTo>
                    <a:lnTo>
                      <a:pt x="128" y="0"/>
                    </a:lnTo>
                    <a:lnTo>
                      <a:pt x="105" y="11"/>
                    </a:lnTo>
                    <a:lnTo>
                      <a:pt x="105" y="23"/>
                    </a:lnTo>
                    <a:lnTo>
                      <a:pt x="105" y="34"/>
                    </a:lnTo>
                    <a:lnTo>
                      <a:pt x="93" y="46"/>
                    </a:lnTo>
                    <a:lnTo>
                      <a:pt x="81" y="58"/>
                    </a:lnTo>
                    <a:lnTo>
                      <a:pt x="58" y="46"/>
                    </a:lnTo>
                    <a:lnTo>
                      <a:pt x="46" y="69"/>
                    </a:lnTo>
                    <a:lnTo>
                      <a:pt x="46" y="81"/>
                    </a:lnTo>
                    <a:lnTo>
                      <a:pt x="46" y="93"/>
                    </a:lnTo>
                    <a:lnTo>
                      <a:pt x="46" y="104"/>
                    </a:lnTo>
                    <a:lnTo>
                      <a:pt x="46" y="127"/>
                    </a:lnTo>
                    <a:lnTo>
                      <a:pt x="46" y="139"/>
                    </a:lnTo>
                    <a:lnTo>
                      <a:pt x="46" y="162"/>
                    </a:lnTo>
                    <a:lnTo>
                      <a:pt x="46" y="186"/>
                    </a:lnTo>
                    <a:lnTo>
                      <a:pt x="46" y="197"/>
                    </a:lnTo>
                    <a:lnTo>
                      <a:pt x="35" y="209"/>
                    </a:lnTo>
                    <a:lnTo>
                      <a:pt x="12" y="220"/>
                    </a:lnTo>
                    <a:lnTo>
                      <a:pt x="12" y="232"/>
                    </a:lnTo>
                    <a:lnTo>
                      <a:pt x="0" y="255"/>
                    </a:lnTo>
                    <a:lnTo>
                      <a:pt x="0" y="267"/>
                    </a:lnTo>
                    <a:lnTo>
                      <a:pt x="12" y="290"/>
                    </a:lnTo>
                    <a:lnTo>
                      <a:pt x="23" y="302"/>
                    </a:lnTo>
                    <a:lnTo>
                      <a:pt x="35" y="313"/>
                    </a:lnTo>
                    <a:lnTo>
                      <a:pt x="46" y="337"/>
                    </a:lnTo>
                    <a:lnTo>
                      <a:pt x="58" y="348"/>
                    </a:lnTo>
                    <a:lnTo>
                      <a:pt x="58" y="360"/>
                    </a:lnTo>
                    <a:lnTo>
                      <a:pt x="70" y="372"/>
                    </a:lnTo>
                    <a:lnTo>
                      <a:pt x="70" y="395"/>
                    </a:lnTo>
                    <a:lnTo>
                      <a:pt x="70" y="406"/>
                    </a:lnTo>
                    <a:lnTo>
                      <a:pt x="70" y="418"/>
                    </a:lnTo>
                    <a:lnTo>
                      <a:pt x="70" y="441"/>
                    </a:lnTo>
                    <a:lnTo>
                      <a:pt x="58" y="453"/>
                    </a:lnTo>
                    <a:lnTo>
                      <a:pt x="46" y="465"/>
                    </a:lnTo>
                    <a:lnTo>
                      <a:pt x="35" y="476"/>
                    </a:lnTo>
                    <a:lnTo>
                      <a:pt x="35" y="488"/>
                    </a:lnTo>
                    <a:lnTo>
                      <a:pt x="35" y="511"/>
                    </a:lnTo>
                    <a:lnTo>
                      <a:pt x="35" y="523"/>
                    </a:lnTo>
                    <a:lnTo>
                      <a:pt x="35" y="534"/>
                    </a:lnTo>
                    <a:lnTo>
                      <a:pt x="35" y="546"/>
                    </a:lnTo>
                    <a:lnTo>
                      <a:pt x="35" y="558"/>
                    </a:lnTo>
                    <a:lnTo>
                      <a:pt x="35" y="569"/>
                    </a:lnTo>
                    <a:lnTo>
                      <a:pt x="35" y="592"/>
                    </a:lnTo>
                    <a:lnTo>
                      <a:pt x="35" y="604"/>
                    </a:lnTo>
                    <a:lnTo>
                      <a:pt x="35" y="616"/>
                    </a:lnTo>
                    <a:lnTo>
                      <a:pt x="35" y="627"/>
                    </a:lnTo>
                    <a:lnTo>
                      <a:pt x="23" y="651"/>
                    </a:lnTo>
                    <a:lnTo>
                      <a:pt x="23" y="662"/>
                    </a:lnTo>
                    <a:lnTo>
                      <a:pt x="23" y="685"/>
                    </a:lnTo>
                    <a:lnTo>
                      <a:pt x="23" y="697"/>
                    </a:lnTo>
                    <a:lnTo>
                      <a:pt x="12" y="709"/>
                    </a:lnTo>
                    <a:lnTo>
                      <a:pt x="12" y="732"/>
                    </a:lnTo>
                    <a:lnTo>
                      <a:pt x="0" y="767"/>
                    </a:lnTo>
                    <a:lnTo>
                      <a:pt x="0" y="790"/>
                    </a:lnTo>
                    <a:lnTo>
                      <a:pt x="0" y="802"/>
                    </a:lnTo>
                    <a:lnTo>
                      <a:pt x="12" y="813"/>
                    </a:lnTo>
                    <a:lnTo>
                      <a:pt x="35" y="813"/>
                    </a:lnTo>
                    <a:lnTo>
                      <a:pt x="46" y="825"/>
                    </a:lnTo>
                    <a:lnTo>
                      <a:pt x="58" y="848"/>
                    </a:lnTo>
                    <a:lnTo>
                      <a:pt x="58" y="860"/>
                    </a:lnTo>
                    <a:lnTo>
                      <a:pt x="70" y="871"/>
                    </a:lnTo>
                    <a:lnTo>
                      <a:pt x="70" y="883"/>
                    </a:lnTo>
                    <a:lnTo>
                      <a:pt x="81" y="895"/>
                    </a:lnTo>
                    <a:lnTo>
                      <a:pt x="93" y="906"/>
                    </a:lnTo>
                    <a:lnTo>
                      <a:pt x="105" y="906"/>
                    </a:lnTo>
                    <a:lnTo>
                      <a:pt x="116" y="895"/>
                    </a:lnTo>
                    <a:lnTo>
                      <a:pt x="128" y="883"/>
                    </a:lnTo>
                    <a:lnTo>
                      <a:pt x="139" y="871"/>
                    </a:lnTo>
                    <a:lnTo>
                      <a:pt x="139" y="860"/>
                    </a:lnTo>
                    <a:lnTo>
                      <a:pt x="151" y="848"/>
                    </a:lnTo>
                    <a:lnTo>
                      <a:pt x="163" y="837"/>
                    </a:lnTo>
                    <a:lnTo>
                      <a:pt x="174" y="837"/>
                    </a:lnTo>
                    <a:lnTo>
                      <a:pt x="186" y="848"/>
                    </a:lnTo>
                    <a:lnTo>
                      <a:pt x="198" y="848"/>
                    </a:lnTo>
                    <a:lnTo>
                      <a:pt x="209" y="860"/>
                    </a:lnTo>
                    <a:lnTo>
                      <a:pt x="221" y="871"/>
                    </a:lnTo>
                    <a:lnTo>
                      <a:pt x="232" y="883"/>
                    </a:lnTo>
                    <a:lnTo>
                      <a:pt x="244" y="883"/>
                    </a:lnTo>
                    <a:lnTo>
                      <a:pt x="256" y="895"/>
                    </a:lnTo>
                    <a:lnTo>
                      <a:pt x="267" y="883"/>
                    </a:lnTo>
                    <a:lnTo>
                      <a:pt x="279" y="871"/>
                    </a:lnTo>
                    <a:lnTo>
                      <a:pt x="279" y="860"/>
                    </a:lnTo>
                    <a:lnTo>
                      <a:pt x="291" y="837"/>
                    </a:lnTo>
                    <a:lnTo>
                      <a:pt x="302" y="825"/>
                    </a:lnTo>
                    <a:lnTo>
                      <a:pt x="314" y="813"/>
                    </a:lnTo>
                    <a:lnTo>
                      <a:pt x="337" y="790"/>
                    </a:lnTo>
                    <a:lnTo>
                      <a:pt x="337" y="778"/>
                    </a:lnTo>
                    <a:lnTo>
                      <a:pt x="349" y="767"/>
                    </a:lnTo>
                    <a:lnTo>
                      <a:pt x="372" y="767"/>
                    </a:lnTo>
                    <a:lnTo>
                      <a:pt x="384" y="767"/>
                    </a:lnTo>
                    <a:lnTo>
                      <a:pt x="395" y="767"/>
                    </a:lnTo>
                    <a:lnTo>
                      <a:pt x="407" y="778"/>
                    </a:lnTo>
                    <a:lnTo>
                      <a:pt x="418" y="790"/>
                    </a:lnTo>
                    <a:lnTo>
                      <a:pt x="430" y="802"/>
                    </a:lnTo>
                    <a:lnTo>
                      <a:pt x="442" y="813"/>
                    </a:lnTo>
                    <a:lnTo>
                      <a:pt x="465" y="837"/>
                    </a:lnTo>
                    <a:lnTo>
                      <a:pt x="477" y="837"/>
                    </a:lnTo>
                    <a:lnTo>
                      <a:pt x="500" y="848"/>
                    </a:lnTo>
                    <a:lnTo>
                      <a:pt x="511" y="848"/>
                    </a:lnTo>
                    <a:lnTo>
                      <a:pt x="523" y="848"/>
                    </a:lnTo>
                    <a:lnTo>
                      <a:pt x="523" y="837"/>
                    </a:lnTo>
                    <a:lnTo>
                      <a:pt x="535" y="813"/>
                    </a:lnTo>
                    <a:lnTo>
                      <a:pt x="546" y="802"/>
                    </a:lnTo>
                    <a:lnTo>
                      <a:pt x="558" y="802"/>
                    </a:lnTo>
                    <a:lnTo>
                      <a:pt x="570" y="802"/>
                    </a:lnTo>
                    <a:lnTo>
                      <a:pt x="581" y="813"/>
                    </a:lnTo>
                    <a:lnTo>
                      <a:pt x="593" y="813"/>
                    </a:lnTo>
                    <a:lnTo>
                      <a:pt x="604" y="837"/>
                    </a:lnTo>
                    <a:lnTo>
                      <a:pt x="616" y="848"/>
                    </a:lnTo>
                    <a:lnTo>
                      <a:pt x="628" y="860"/>
                    </a:lnTo>
                    <a:lnTo>
                      <a:pt x="639" y="871"/>
                    </a:lnTo>
                    <a:lnTo>
                      <a:pt x="663" y="883"/>
                    </a:lnTo>
                    <a:lnTo>
                      <a:pt x="674" y="895"/>
                    </a:lnTo>
                    <a:lnTo>
                      <a:pt x="686" y="906"/>
                    </a:lnTo>
                    <a:lnTo>
                      <a:pt x="697" y="895"/>
                    </a:lnTo>
                    <a:lnTo>
                      <a:pt x="697" y="883"/>
                    </a:lnTo>
                    <a:lnTo>
                      <a:pt x="697" y="871"/>
                    </a:lnTo>
                    <a:lnTo>
                      <a:pt x="697" y="860"/>
                    </a:lnTo>
                    <a:lnTo>
                      <a:pt x="697" y="837"/>
                    </a:lnTo>
                    <a:lnTo>
                      <a:pt x="697" y="825"/>
                    </a:lnTo>
                    <a:lnTo>
                      <a:pt x="697" y="802"/>
                    </a:lnTo>
                    <a:lnTo>
                      <a:pt x="697" y="790"/>
                    </a:lnTo>
                    <a:lnTo>
                      <a:pt x="686" y="767"/>
                    </a:lnTo>
                    <a:lnTo>
                      <a:pt x="674" y="767"/>
                    </a:lnTo>
                    <a:lnTo>
                      <a:pt x="663" y="744"/>
                    </a:lnTo>
                    <a:lnTo>
                      <a:pt x="663" y="732"/>
                    </a:lnTo>
                    <a:lnTo>
                      <a:pt x="663" y="720"/>
                    </a:lnTo>
                    <a:lnTo>
                      <a:pt x="663" y="709"/>
                    </a:lnTo>
                    <a:lnTo>
                      <a:pt x="663" y="685"/>
                    </a:lnTo>
                    <a:lnTo>
                      <a:pt x="674" y="674"/>
                    </a:lnTo>
                    <a:lnTo>
                      <a:pt x="686" y="662"/>
                    </a:lnTo>
                    <a:lnTo>
                      <a:pt x="697" y="651"/>
                    </a:lnTo>
                    <a:lnTo>
                      <a:pt x="709" y="639"/>
                    </a:lnTo>
                    <a:lnTo>
                      <a:pt x="721" y="616"/>
                    </a:lnTo>
                    <a:lnTo>
                      <a:pt x="732" y="604"/>
                    </a:lnTo>
                    <a:lnTo>
                      <a:pt x="732" y="592"/>
                    </a:lnTo>
                    <a:lnTo>
                      <a:pt x="732" y="581"/>
                    </a:lnTo>
                    <a:lnTo>
                      <a:pt x="756" y="558"/>
                    </a:lnTo>
                    <a:lnTo>
                      <a:pt x="767" y="546"/>
                    </a:lnTo>
                    <a:lnTo>
                      <a:pt x="767" y="534"/>
                    </a:lnTo>
                    <a:lnTo>
                      <a:pt x="779" y="511"/>
                    </a:lnTo>
                    <a:lnTo>
                      <a:pt x="790" y="499"/>
                    </a:lnTo>
                    <a:lnTo>
                      <a:pt x="790" y="488"/>
                    </a:lnTo>
                    <a:lnTo>
                      <a:pt x="790" y="476"/>
                    </a:lnTo>
                    <a:lnTo>
                      <a:pt x="790" y="465"/>
                    </a:lnTo>
                    <a:lnTo>
                      <a:pt x="802" y="453"/>
                    </a:lnTo>
                    <a:lnTo>
                      <a:pt x="814" y="430"/>
                    </a:lnTo>
                    <a:lnTo>
                      <a:pt x="825" y="418"/>
                    </a:lnTo>
                    <a:lnTo>
                      <a:pt x="825" y="406"/>
                    </a:lnTo>
                    <a:lnTo>
                      <a:pt x="837" y="395"/>
                    </a:lnTo>
                    <a:lnTo>
                      <a:pt x="837" y="383"/>
                    </a:lnTo>
                    <a:lnTo>
                      <a:pt x="849" y="360"/>
                    </a:lnTo>
                    <a:lnTo>
                      <a:pt x="837" y="360"/>
                    </a:lnTo>
                    <a:lnTo>
                      <a:pt x="814" y="372"/>
                    </a:lnTo>
                    <a:lnTo>
                      <a:pt x="802" y="383"/>
                    </a:lnTo>
                    <a:lnTo>
                      <a:pt x="790" y="383"/>
                    </a:lnTo>
                    <a:lnTo>
                      <a:pt x="779" y="395"/>
                    </a:lnTo>
                    <a:lnTo>
                      <a:pt x="779" y="406"/>
                    </a:lnTo>
                    <a:lnTo>
                      <a:pt x="767" y="430"/>
                    </a:lnTo>
                    <a:lnTo>
                      <a:pt x="767" y="441"/>
                    </a:lnTo>
                    <a:lnTo>
                      <a:pt x="756" y="441"/>
                    </a:lnTo>
                    <a:lnTo>
                      <a:pt x="744" y="465"/>
                    </a:lnTo>
                    <a:lnTo>
                      <a:pt x="732" y="465"/>
                    </a:lnTo>
                    <a:lnTo>
                      <a:pt x="744" y="453"/>
                    </a:lnTo>
                  </a:path>
                </a:pathLst>
              </a:custGeom>
              <a:solidFill>
                <a:srgbClr val="CC6600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89"/>
            <p:cNvGrpSpPr>
              <a:grpSpLocks/>
            </p:cNvGrpSpPr>
            <p:nvPr/>
          </p:nvGrpSpPr>
          <p:grpSpPr bwMode="auto">
            <a:xfrm>
              <a:off x="599" y="2388"/>
              <a:ext cx="825" cy="825"/>
              <a:chOff x="458" y="1782"/>
              <a:chExt cx="825" cy="825"/>
            </a:xfrm>
          </p:grpSpPr>
          <p:sp>
            <p:nvSpPr>
              <p:cNvPr id="17498" name="Freeform 90"/>
              <p:cNvSpPr>
                <a:spLocks/>
              </p:cNvSpPr>
              <p:nvPr/>
            </p:nvSpPr>
            <p:spPr bwMode="auto">
              <a:xfrm>
                <a:off x="458" y="1782"/>
                <a:ext cx="825" cy="825"/>
              </a:xfrm>
              <a:custGeom>
                <a:avLst/>
                <a:gdLst/>
                <a:ahLst/>
                <a:cxnLst>
                  <a:cxn ang="0">
                    <a:pos x="767" y="418"/>
                  </a:cxn>
                  <a:cxn ang="0">
                    <a:pos x="732" y="372"/>
                  </a:cxn>
                  <a:cxn ang="0">
                    <a:pos x="709" y="313"/>
                  </a:cxn>
                  <a:cxn ang="0">
                    <a:pos x="663" y="232"/>
                  </a:cxn>
                  <a:cxn ang="0">
                    <a:pos x="651" y="162"/>
                  </a:cxn>
                  <a:cxn ang="0">
                    <a:pos x="616" y="104"/>
                  </a:cxn>
                  <a:cxn ang="0">
                    <a:pos x="546" y="35"/>
                  </a:cxn>
                  <a:cxn ang="0">
                    <a:pos x="500" y="0"/>
                  </a:cxn>
                  <a:cxn ang="0">
                    <a:pos x="465" y="58"/>
                  </a:cxn>
                  <a:cxn ang="0">
                    <a:pos x="442" y="116"/>
                  </a:cxn>
                  <a:cxn ang="0">
                    <a:pos x="349" y="69"/>
                  </a:cxn>
                  <a:cxn ang="0">
                    <a:pos x="302" y="35"/>
                  </a:cxn>
                  <a:cxn ang="0">
                    <a:pos x="267" y="81"/>
                  </a:cxn>
                  <a:cxn ang="0">
                    <a:pos x="256" y="139"/>
                  </a:cxn>
                  <a:cxn ang="0">
                    <a:pos x="186" y="93"/>
                  </a:cxn>
                  <a:cxn ang="0">
                    <a:pos x="139" y="116"/>
                  </a:cxn>
                  <a:cxn ang="0">
                    <a:pos x="81" y="104"/>
                  </a:cxn>
                  <a:cxn ang="0">
                    <a:pos x="35" y="58"/>
                  </a:cxn>
                  <a:cxn ang="0">
                    <a:pos x="0" y="116"/>
                  </a:cxn>
                  <a:cxn ang="0">
                    <a:pos x="12" y="174"/>
                  </a:cxn>
                  <a:cxn ang="0">
                    <a:pos x="46" y="244"/>
                  </a:cxn>
                  <a:cxn ang="0">
                    <a:pos x="46" y="325"/>
                  </a:cxn>
                  <a:cxn ang="0">
                    <a:pos x="46" y="395"/>
                  </a:cxn>
                  <a:cxn ang="0">
                    <a:pos x="35" y="476"/>
                  </a:cxn>
                  <a:cxn ang="0">
                    <a:pos x="35" y="534"/>
                  </a:cxn>
                  <a:cxn ang="0">
                    <a:pos x="0" y="581"/>
                  </a:cxn>
                  <a:cxn ang="0">
                    <a:pos x="0" y="639"/>
                  </a:cxn>
                  <a:cxn ang="0">
                    <a:pos x="12" y="709"/>
                  </a:cxn>
                  <a:cxn ang="0">
                    <a:pos x="12" y="778"/>
                  </a:cxn>
                  <a:cxn ang="0">
                    <a:pos x="35" y="825"/>
                  </a:cxn>
                  <a:cxn ang="0">
                    <a:pos x="46" y="790"/>
                  </a:cxn>
                  <a:cxn ang="0">
                    <a:pos x="70" y="732"/>
                  </a:cxn>
                  <a:cxn ang="0">
                    <a:pos x="116" y="674"/>
                  </a:cxn>
                  <a:cxn ang="0">
                    <a:pos x="163" y="651"/>
                  </a:cxn>
                  <a:cxn ang="0">
                    <a:pos x="163" y="709"/>
                  </a:cxn>
                  <a:cxn ang="0">
                    <a:pos x="198" y="685"/>
                  </a:cxn>
                  <a:cxn ang="0">
                    <a:pos x="198" y="616"/>
                  </a:cxn>
                  <a:cxn ang="0">
                    <a:pos x="232" y="546"/>
                  </a:cxn>
                  <a:cxn ang="0">
                    <a:pos x="256" y="488"/>
                  </a:cxn>
                  <a:cxn ang="0">
                    <a:pos x="349" y="441"/>
                  </a:cxn>
                  <a:cxn ang="0">
                    <a:pos x="407" y="418"/>
                  </a:cxn>
                  <a:cxn ang="0">
                    <a:pos x="477" y="430"/>
                  </a:cxn>
                  <a:cxn ang="0">
                    <a:pos x="604" y="406"/>
                  </a:cxn>
                  <a:cxn ang="0">
                    <a:pos x="663" y="430"/>
                  </a:cxn>
                  <a:cxn ang="0">
                    <a:pos x="674" y="372"/>
                  </a:cxn>
                  <a:cxn ang="0">
                    <a:pos x="721" y="418"/>
                  </a:cxn>
                  <a:cxn ang="0">
                    <a:pos x="756" y="453"/>
                  </a:cxn>
                  <a:cxn ang="0">
                    <a:pos x="802" y="465"/>
                  </a:cxn>
                  <a:cxn ang="0">
                    <a:pos x="814" y="453"/>
                  </a:cxn>
                </a:cxnLst>
                <a:rect l="0" t="0" r="r" b="b"/>
                <a:pathLst>
                  <a:path w="825" h="825">
                    <a:moveTo>
                      <a:pt x="802" y="453"/>
                    </a:moveTo>
                    <a:lnTo>
                      <a:pt x="790" y="441"/>
                    </a:lnTo>
                    <a:lnTo>
                      <a:pt x="779" y="430"/>
                    </a:lnTo>
                    <a:lnTo>
                      <a:pt x="767" y="418"/>
                    </a:lnTo>
                    <a:lnTo>
                      <a:pt x="756" y="406"/>
                    </a:lnTo>
                    <a:lnTo>
                      <a:pt x="744" y="395"/>
                    </a:lnTo>
                    <a:lnTo>
                      <a:pt x="744" y="383"/>
                    </a:lnTo>
                    <a:lnTo>
                      <a:pt x="732" y="372"/>
                    </a:lnTo>
                    <a:lnTo>
                      <a:pt x="732" y="360"/>
                    </a:lnTo>
                    <a:lnTo>
                      <a:pt x="721" y="337"/>
                    </a:lnTo>
                    <a:lnTo>
                      <a:pt x="721" y="325"/>
                    </a:lnTo>
                    <a:lnTo>
                      <a:pt x="709" y="313"/>
                    </a:lnTo>
                    <a:lnTo>
                      <a:pt x="697" y="290"/>
                    </a:lnTo>
                    <a:lnTo>
                      <a:pt x="674" y="267"/>
                    </a:lnTo>
                    <a:lnTo>
                      <a:pt x="663" y="244"/>
                    </a:lnTo>
                    <a:lnTo>
                      <a:pt x="663" y="232"/>
                    </a:lnTo>
                    <a:lnTo>
                      <a:pt x="663" y="220"/>
                    </a:lnTo>
                    <a:lnTo>
                      <a:pt x="663" y="197"/>
                    </a:lnTo>
                    <a:lnTo>
                      <a:pt x="663" y="186"/>
                    </a:lnTo>
                    <a:lnTo>
                      <a:pt x="651" y="162"/>
                    </a:lnTo>
                    <a:lnTo>
                      <a:pt x="639" y="139"/>
                    </a:lnTo>
                    <a:lnTo>
                      <a:pt x="639" y="128"/>
                    </a:lnTo>
                    <a:lnTo>
                      <a:pt x="628" y="104"/>
                    </a:lnTo>
                    <a:lnTo>
                      <a:pt x="616" y="104"/>
                    </a:lnTo>
                    <a:lnTo>
                      <a:pt x="604" y="81"/>
                    </a:lnTo>
                    <a:lnTo>
                      <a:pt x="581" y="69"/>
                    </a:lnTo>
                    <a:lnTo>
                      <a:pt x="558" y="58"/>
                    </a:lnTo>
                    <a:lnTo>
                      <a:pt x="546" y="35"/>
                    </a:lnTo>
                    <a:lnTo>
                      <a:pt x="546" y="23"/>
                    </a:lnTo>
                    <a:lnTo>
                      <a:pt x="535" y="11"/>
                    </a:lnTo>
                    <a:lnTo>
                      <a:pt x="511" y="0"/>
                    </a:lnTo>
                    <a:lnTo>
                      <a:pt x="500" y="0"/>
                    </a:lnTo>
                    <a:lnTo>
                      <a:pt x="488" y="23"/>
                    </a:lnTo>
                    <a:lnTo>
                      <a:pt x="477" y="35"/>
                    </a:lnTo>
                    <a:lnTo>
                      <a:pt x="465" y="46"/>
                    </a:lnTo>
                    <a:lnTo>
                      <a:pt x="465" y="58"/>
                    </a:lnTo>
                    <a:lnTo>
                      <a:pt x="453" y="69"/>
                    </a:lnTo>
                    <a:lnTo>
                      <a:pt x="453" y="81"/>
                    </a:lnTo>
                    <a:lnTo>
                      <a:pt x="453" y="104"/>
                    </a:lnTo>
                    <a:lnTo>
                      <a:pt x="442" y="116"/>
                    </a:lnTo>
                    <a:lnTo>
                      <a:pt x="395" y="104"/>
                    </a:lnTo>
                    <a:lnTo>
                      <a:pt x="372" y="104"/>
                    </a:lnTo>
                    <a:lnTo>
                      <a:pt x="360" y="81"/>
                    </a:lnTo>
                    <a:lnTo>
                      <a:pt x="349" y="69"/>
                    </a:lnTo>
                    <a:lnTo>
                      <a:pt x="349" y="58"/>
                    </a:lnTo>
                    <a:lnTo>
                      <a:pt x="337" y="35"/>
                    </a:lnTo>
                    <a:lnTo>
                      <a:pt x="314" y="35"/>
                    </a:lnTo>
                    <a:lnTo>
                      <a:pt x="302" y="35"/>
                    </a:lnTo>
                    <a:lnTo>
                      <a:pt x="291" y="35"/>
                    </a:lnTo>
                    <a:lnTo>
                      <a:pt x="279" y="46"/>
                    </a:lnTo>
                    <a:lnTo>
                      <a:pt x="267" y="58"/>
                    </a:lnTo>
                    <a:lnTo>
                      <a:pt x="267" y="81"/>
                    </a:lnTo>
                    <a:lnTo>
                      <a:pt x="256" y="93"/>
                    </a:lnTo>
                    <a:lnTo>
                      <a:pt x="256" y="104"/>
                    </a:lnTo>
                    <a:lnTo>
                      <a:pt x="256" y="128"/>
                    </a:lnTo>
                    <a:lnTo>
                      <a:pt x="256" y="139"/>
                    </a:lnTo>
                    <a:lnTo>
                      <a:pt x="232" y="151"/>
                    </a:lnTo>
                    <a:lnTo>
                      <a:pt x="209" y="128"/>
                    </a:lnTo>
                    <a:lnTo>
                      <a:pt x="209" y="104"/>
                    </a:lnTo>
                    <a:lnTo>
                      <a:pt x="186" y="93"/>
                    </a:lnTo>
                    <a:lnTo>
                      <a:pt x="174" y="104"/>
                    </a:lnTo>
                    <a:lnTo>
                      <a:pt x="163" y="116"/>
                    </a:lnTo>
                    <a:lnTo>
                      <a:pt x="151" y="116"/>
                    </a:lnTo>
                    <a:lnTo>
                      <a:pt x="139" y="116"/>
                    </a:lnTo>
                    <a:lnTo>
                      <a:pt x="128" y="116"/>
                    </a:lnTo>
                    <a:lnTo>
                      <a:pt x="105" y="116"/>
                    </a:lnTo>
                    <a:lnTo>
                      <a:pt x="93" y="104"/>
                    </a:lnTo>
                    <a:lnTo>
                      <a:pt x="81" y="104"/>
                    </a:lnTo>
                    <a:lnTo>
                      <a:pt x="70" y="93"/>
                    </a:lnTo>
                    <a:lnTo>
                      <a:pt x="58" y="81"/>
                    </a:lnTo>
                    <a:lnTo>
                      <a:pt x="46" y="69"/>
                    </a:lnTo>
                    <a:lnTo>
                      <a:pt x="35" y="58"/>
                    </a:lnTo>
                    <a:lnTo>
                      <a:pt x="23" y="58"/>
                    </a:lnTo>
                    <a:lnTo>
                      <a:pt x="12" y="81"/>
                    </a:lnTo>
                    <a:lnTo>
                      <a:pt x="12" y="104"/>
                    </a:lnTo>
                    <a:lnTo>
                      <a:pt x="0" y="116"/>
                    </a:lnTo>
                    <a:lnTo>
                      <a:pt x="0" y="139"/>
                    </a:lnTo>
                    <a:lnTo>
                      <a:pt x="0" y="151"/>
                    </a:lnTo>
                    <a:lnTo>
                      <a:pt x="0" y="162"/>
                    </a:lnTo>
                    <a:lnTo>
                      <a:pt x="12" y="174"/>
                    </a:lnTo>
                    <a:lnTo>
                      <a:pt x="23" y="197"/>
                    </a:lnTo>
                    <a:lnTo>
                      <a:pt x="35" y="209"/>
                    </a:lnTo>
                    <a:lnTo>
                      <a:pt x="35" y="220"/>
                    </a:lnTo>
                    <a:lnTo>
                      <a:pt x="46" y="244"/>
                    </a:lnTo>
                    <a:lnTo>
                      <a:pt x="46" y="267"/>
                    </a:lnTo>
                    <a:lnTo>
                      <a:pt x="46" y="290"/>
                    </a:lnTo>
                    <a:lnTo>
                      <a:pt x="46" y="302"/>
                    </a:lnTo>
                    <a:lnTo>
                      <a:pt x="46" y="325"/>
                    </a:lnTo>
                    <a:lnTo>
                      <a:pt x="46" y="337"/>
                    </a:lnTo>
                    <a:lnTo>
                      <a:pt x="46" y="360"/>
                    </a:lnTo>
                    <a:lnTo>
                      <a:pt x="46" y="383"/>
                    </a:lnTo>
                    <a:lnTo>
                      <a:pt x="46" y="395"/>
                    </a:lnTo>
                    <a:lnTo>
                      <a:pt x="46" y="418"/>
                    </a:lnTo>
                    <a:lnTo>
                      <a:pt x="35" y="441"/>
                    </a:lnTo>
                    <a:lnTo>
                      <a:pt x="35" y="453"/>
                    </a:lnTo>
                    <a:lnTo>
                      <a:pt x="35" y="476"/>
                    </a:lnTo>
                    <a:lnTo>
                      <a:pt x="35" y="488"/>
                    </a:lnTo>
                    <a:lnTo>
                      <a:pt x="35" y="499"/>
                    </a:lnTo>
                    <a:lnTo>
                      <a:pt x="35" y="511"/>
                    </a:lnTo>
                    <a:lnTo>
                      <a:pt x="35" y="534"/>
                    </a:lnTo>
                    <a:lnTo>
                      <a:pt x="35" y="546"/>
                    </a:lnTo>
                    <a:lnTo>
                      <a:pt x="23" y="558"/>
                    </a:lnTo>
                    <a:lnTo>
                      <a:pt x="12" y="569"/>
                    </a:lnTo>
                    <a:lnTo>
                      <a:pt x="0" y="581"/>
                    </a:lnTo>
                    <a:lnTo>
                      <a:pt x="0" y="604"/>
                    </a:lnTo>
                    <a:lnTo>
                      <a:pt x="0" y="616"/>
                    </a:lnTo>
                    <a:lnTo>
                      <a:pt x="0" y="627"/>
                    </a:lnTo>
                    <a:lnTo>
                      <a:pt x="0" y="639"/>
                    </a:lnTo>
                    <a:lnTo>
                      <a:pt x="0" y="651"/>
                    </a:lnTo>
                    <a:lnTo>
                      <a:pt x="12" y="662"/>
                    </a:lnTo>
                    <a:lnTo>
                      <a:pt x="12" y="685"/>
                    </a:lnTo>
                    <a:lnTo>
                      <a:pt x="12" y="709"/>
                    </a:lnTo>
                    <a:lnTo>
                      <a:pt x="12" y="720"/>
                    </a:lnTo>
                    <a:lnTo>
                      <a:pt x="12" y="744"/>
                    </a:lnTo>
                    <a:lnTo>
                      <a:pt x="12" y="767"/>
                    </a:lnTo>
                    <a:lnTo>
                      <a:pt x="12" y="778"/>
                    </a:lnTo>
                    <a:lnTo>
                      <a:pt x="12" y="790"/>
                    </a:lnTo>
                    <a:lnTo>
                      <a:pt x="12" y="802"/>
                    </a:lnTo>
                    <a:lnTo>
                      <a:pt x="23" y="825"/>
                    </a:lnTo>
                    <a:lnTo>
                      <a:pt x="35" y="825"/>
                    </a:lnTo>
                    <a:lnTo>
                      <a:pt x="46" y="825"/>
                    </a:lnTo>
                    <a:lnTo>
                      <a:pt x="46" y="813"/>
                    </a:lnTo>
                    <a:lnTo>
                      <a:pt x="46" y="802"/>
                    </a:lnTo>
                    <a:lnTo>
                      <a:pt x="46" y="790"/>
                    </a:lnTo>
                    <a:lnTo>
                      <a:pt x="46" y="778"/>
                    </a:lnTo>
                    <a:lnTo>
                      <a:pt x="58" y="755"/>
                    </a:lnTo>
                    <a:lnTo>
                      <a:pt x="58" y="744"/>
                    </a:lnTo>
                    <a:lnTo>
                      <a:pt x="70" y="732"/>
                    </a:lnTo>
                    <a:lnTo>
                      <a:pt x="81" y="709"/>
                    </a:lnTo>
                    <a:lnTo>
                      <a:pt x="93" y="697"/>
                    </a:lnTo>
                    <a:lnTo>
                      <a:pt x="105" y="685"/>
                    </a:lnTo>
                    <a:lnTo>
                      <a:pt x="116" y="674"/>
                    </a:lnTo>
                    <a:lnTo>
                      <a:pt x="128" y="662"/>
                    </a:lnTo>
                    <a:lnTo>
                      <a:pt x="139" y="651"/>
                    </a:lnTo>
                    <a:lnTo>
                      <a:pt x="151" y="639"/>
                    </a:lnTo>
                    <a:lnTo>
                      <a:pt x="163" y="651"/>
                    </a:lnTo>
                    <a:lnTo>
                      <a:pt x="163" y="662"/>
                    </a:lnTo>
                    <a:lnTo>
                      <a:pt x="163" y="685"/>
                    </a:lnTo>
                    <a:lnTo>
                      <a:pt x="163" y="697"/>
                    </a:lnTo>
                    <a:lnTo>
                      <a:pt x="163" y="709"/>
                    </a:lnTo>
                    <a:lnTo>
                      <a:pt x="163" y="720"/>
                    </a:lnTo>
                    <a:lnTo>
                      <a:pt x="174" y="720"/>
                    </a:lnTo>
                    <a:lnTo>
                      <a:pt x="186" y="709"/>
                    </a:lnTo>
                    <a:lnTo>
                      <a:pt x="198" y="685"/>
                    </a:lnTo>
                    <a:lnTo>
                      <a:pt x="198" y="662"/>
                    </a:lnTo>
                    <a:lnTo>
                      <a:pt x="198" y="651"/>
                    </a:lnTo>
                    <a:lnTo>
                      <a:pt x="198" y="627"/>
                    </a:lnTo>
                    <a:lnTo>
                      <a:pt x="198" y="616"/>
                    </a:lnTo>
                    <a:lnTo>
                      <a:pt x="198" y="592"/>
                    </a:lnTo>
                    <a:lnTo>
                      <a:pt x="209" y="581"/>
                    </a:lnTo>
                    <a:lnTo>
                      <a:pt x="221" y="558"/>
                    </a:lnTo>
                    <a:lnTo>
                      <a:pt x="232" y="546"/>
                    </a:lnTo>
                    <a:lnTo>
                      <a:pt x="244" y="534"/>
                    </a:lnTo>
                    <a:lnTo>
                      <a:pt x="244" y="523"/>
                    </a:lnTo>
                    <a:lnTo>
                      <a:pt x="256" y="499"/>
                    </a:lnTo>
                    <a:lnTo>
                      <a:pt x="256" y="488"/>
                    </a:lnTo>
                    <a:lnTo>
                      <a:pt x="256" y="476"/>
                    </a:lnTo>
                    <a:lnTo>
                      <a:pt x="302" y="453"/>
                    </a:lnTo>
                    <a:lnTo>
                      <a:pt x="337" y="441"/>
                    </a:lnTo>
                    <a:lnTo>
                      <a:pt x="349" y="441"/>
                    </a:lnTo>
                    <a:lnTo>
                      <a:pt x="360" y="441"/>
                    </a:lnTo>
                    <a:lnTo>
                      <a:pt x="372" y="441"/>
                    </a:lnTo>
                    <a:lnTo>
                      <a:pt x="395" y="430"/>
                    </a:lnTo>
                    <a:lnTo>
                      <a:pt x="407" y="418"/>
                    </a:lnTo>
                    <a:lnTo>
                      <a:pt x="430" y="418"/>
                    </a:lnTo>
                    <a:lnTo>
                      <a:pt x="453" y="418"/>
                    </a:lnTo>
                    <a:lnTo>
                      <a:pt x="465" y="430"/>
                    </a:lnTo>
                    <a:lnTo>
                      <a:pt x="477" y="430"/>
                    </a:lnTo>
                    <a:lnTo>
                      <a:pt x="488" y="430"/>
                    </a:lnTo>
                    <a:lnTo>
                      <a:pt x="558" y="418"/>
                    </a:lnTo>
                    <a:lnTo>
                      <a:pt x="593" y="406"/>
                    </a:lnTo>
                    <a:lnTo>
                      <a:pt x="604" y="406"/>
                    </a:lnTo>
                    <a:lnTo>
                      <a:pt x="616" y="418"/>
                    </a:lnTo>
                    <a:lnTo>
                      <a:pt x="628" y="418"/>
                    </a:lnTo>
                    <a:lnTo>
                      <a:pt x="651" y="430"/>
                    </a:lnTo>
                    <a:lnTo>
                      <a:pt x="663" y="430"/>
                    </a:lnTo>
                    <a:lnTo>
                      <a:pt x="663" y="418"/>
                    </a:lnTo>
                    <a:lnTo>
                      <a:pt x="663" y="395"/>
                    </a:lnTo>
                    <a:lnTo>
                      <a:pt x="663" y="383"/>
                    </a:lnTo>
                    <a:lnTo>
                      <a:pt x="674" y="372"/>
                    </a:lnTo>
                    <a:lnTo>
                      <a:pt x="686" y="395"/>
                    </a:lnTo>
                    <a:lnTo>
                      <a:pt x="697" y="395"/>
                    </a:lnTo>
                    <a:lnTo>
                      <a:pt x="709" y="406"/>
                    </a:lnTo>
                    <a:lnTo>
                      <a:pt x="721" y="418"/>
                    </a:lnTo>
                    <a:lnTo>
                      <a:pt x="721" y="441"/>
                    </a:lnTo>
                    <a:lnTo>
                      <a:pt x="732" y="441"/>
                    </a:lnTo>
                    <a:lnTo>
                      <a:pt x="744" y="453"/>
                    </a:lnTo>
                    <a:lnTo>
                      <a:pt x="756" y="453"/>
                    </a:lnTo>
                    <a:lnTo>
                      <a:pt x="767" y="453"/>
                    </a:lnTo>
                    <a:lnTo>
                      <a:pt x="779" y="465"/>
                    </a:lnTo>
                    <a:lnTo>
                      <a:pt x="790" y="465"/>
                    </a:lnTo>
                    <a:lnTo>
                      <a:pt x="802" y="465"/>
                    </a:lnTo>
                    <a:lnTo>
                      <a:pt x="814" y="476"/>
                    </a:lnTo>
                    <a:lnTo>
                      <a:pt x="825" y="476"/>
                    </a:lnTo>
                    <a:lnTo>
                      <a:pt x="825" y="453"/>
                    </a:lnTo>
                    <a:lnTo>
                      <a:pt x="814" y="453"/>
                    </a:lnTo>
                    <a:lnTo>
                      <a:pt x="802" y="441"/>
                    </a:lnTo>
                    <a:lnTo>
                      <a:pt x="790" y="441"/>
                    </a:lnTo>
                    <a:lnTo>
                      <a:pt x="802" y="453"/>
                    </a:lnTo>
                    <a:close/>
                  </a:path>
                </a:pathLst>
              </a:custGeom>
              <a:solidFill>
                <a:srgbClr val="FC01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Freeform 91"/>
              <p:cNvSpPr>
                <a:spLocks/>
              </p:cNvSpPr>
              <p:nvPr/>
            </p:nvSpPr>
            <p:spPr bwMode="auto">
              <a:xfrm>
                <a:off x="458" y="1782"/>
                <a:ext cx="825" cy="825"/>
              </a:xfrm>
              <a:custGeom>
                <a:avLst/>
                <a:gdLst/>
                <a:ahLst/>
                <a:cxnLst>
                  <a:cxn ang="0">
                    <a:pos x="767" y="418"/>
                  </a:cxn>
                  <a:cxn ang="0">
                    <a:pos x="732" y="372"/>
                  </a:cxn>
                  <a:cxn ang="0">
                    <a:pos x="709" y="313"/>
                  </a:cxn>
                  <a:cxn ang="0">
                    <a:pos x="663" y="232"/>
                  </a:cxn>
                  <a:cxn ang="0">
                    <a:pos x="651" y="162"/>
                  </a:cxn>
                  <a:cxn ang="0">
                    <a:pos x="616" y="104"/>
                  </a:cxn>
                  <a:cxn ang="0">
                    <a:pos x="546" y="35"/>
                  </a:cxn>
                  <a:cxn ang="0">
                    <a:pos x="500" y="0"/>
                  </a:cxn>
                  <a:cxn ang="0">
                    <a:pos x="465" y="58"/>
                  </a:cxn>
                  <a:cxn ang="0">
                    <a:pos x="442" y="116"/>
                  </a:cxn>
                  <a:cxn ang="0">
                    <a:pos x="349" y="69"/>
                  </a:cxn>
                  <a:cxn ang="0">
                    <a:pos x="302" y="35"/>
                  </a:cxn>
                  <a:cxn ang="0">
                    <a:pos x="267" y="81"/>
                  </a:cxn>
                  <a:cxn ang="0">
                    <a:pos x="256" y="139"/>
                  </a:cxn>
                  <a:cxn ang="0">
                    <a:pos x="186" y="93"/>
                  </a:cxn>
                  <a:cxn ang="0">
                    <a:pos x="139" y="116"/>
                  </a:cxn>
                  <a:cxn ang="0">
                    <a:pos x="81" y="104"/>
                  </a:cxn>
                  <a:cxn ang="0">
                    <a:pos x="35" y="58"/>
                  </a:cxn>
                  <a:cxn ang="0">
                    <a:pos x="0" y="116"/>
                  </a:cxn>
                  <a:cxn ang="0">
                    <a:pos x="12" y="174"/>
                  </a:cxn>
                  <a:cxn ang="0">
                    <a:pos x="46" y="244"/>
                  </a:cxn>
                  <a:cxn ang="0">
                    <a:pos x="46" y="325"/>
                  </a:cxn>
                  <a:cxn ang="0">
                    <a:pos x="46" y="395"/>
                  </a:cxn>
                  <a:cxn ang="0">
                    <a:pos x="35" y="476"/>
                  </a:cxn>
                  <a:cxn ang="0">
                    <a:pos x="35" y="534"/>
                  </a:cxn>
                  <a:cxn ang="0">
                    <a:pos x="0" y="581"/>
                  </a:cxn>
                  <a:cxn ang="0">
                    <a:pos x="0" y="639"/>
                  </a:cxn>
                  <a:cxn ang="0">
                    <a:pos x="12" y="709"/>
                  </a:cxn>
                  <a:cxn ang="0">
                    <a:pos x="12" y="778"/>
                  </a:cxn>
                  <a:cxn ang="0">
                    <a:pos x="35" y="825"/>
                  </a:cxn>
                  <a:cxn ang="0">
                    <a:pos x="46" y="790"/>
                  </a:cxn>
                  <a:cxn ang="0">
                    <a:pos x="70" y="732"/>
                  </a:cxn>
                  <a:cxn ang="0">
                    <a:pos x="116" y="674"/>
                  </a:cxn>
                  <a:cxn ang="0">
                    <a:pos x="163" y="651"/>
                  </a:cxn>
                  <a:cxn ang="0">
                    <a:pos x="163" y="709"/>
                  </a:cxn>
                  <a:cxn ang="0">
                    <a:pos x="198" y="685"/>
                  </a:cxn>
                  <a:cxn ang="0">
                    <a:pos x="198" y="616"/>
                  </a:cxn>
                  <a:cxn ang="0">
                    <a:pos x="232" y="546"/>
                  </a:cxn>
                  <a:cxn ang="0">
                    <a:pos x="256" y="488"/>
                  </a:cxn>
                  <a:cxn ang="0">
                    <a:pos x="349" y="441"/>
                  </a:cxn>
                  <a:cxn ang="0">
                    <a:pos x="407" y="418"/>
                  </a:cxn>
                  <a:cxn ang="0">
                    <a:pos x="477" y="430"/>
                  </a:cxn>
                  <a:cxn ang="0">
                    <a:pos x="604" y="406"/>
                  </a:cxn>
                  <a:cxn ang="0">
                    <a:pos x="663" y="430"/>
                  </a:cxn>
                  <a:cxn ang="0">
                    <a:pos x="674" y="372"/>
                  </a:cxn>
                  <a:cxn ang="0">
                    <a:pos x="721" y="418"/>
                  </a:cxn>
                  <a:cxn ang="0">
                    <a:pos x="756" y="453"/>
                  </a:cxn>
                  <a:cxn ang="0">
                    <a:pos x="802" y="465"/>
                  </a:cxn>
                  <a:cxn ang="0">
                    <a:pos x="814" y="453"/>
                  </a:cxn>
                </a:cxnLst>
                <a:rect l="0" t="0" r="r" b="b"/>
                <a:pathLst>
                  <a:path w="825" h="825">
                    <a:moveTo>
                      <a:pt x="802" y="453"/>
                    </a:moveTo>
                    <a:lnTo>
                      <a:pt x="790" y="441"/>
                    </a:lnTo>
                    <a:lnTo>
                      <a:pt x="779" y="430"/>
                    </a:lnTo>
                    <a:lnTo>
                      <a:pt x="767" y="418"/>
                    </a:lnTo>
                    <a:lnTo>
                      <a:pt x="756" y="406"/>
                    </a:lnTo>
                    <a:lnTo>
                      <a:pt x="744" y="395"/>
                    </a:lnTo>
                    <a:lnTo>
                      <a:pt x="744" y="383"/>
                    </a:lnTo>
                    <a:lnTo>
                      <a:pt x="732" y="372"/>
                    </a:lnTo>
                    <a:lnTo>
                      <a:pt x="732" y="360"/>
                    </a:lnTo>
                    <a:lnTo>
                      <a:pt x="721" y="337"/>
                    </a:lnTo>
                    <a:lnTo>
                      <a:pt x="721" y="325"/>
                    </a:lnTo>
                    <a:lnTo>
                      <a:pt x="709" y="313"/>
                    </a:lnTo>
                    <a:lnTo>
                      <a:pt x="697" y="290"/>
                    </a:lnTo>
                    <a:lnTo>
                      <a:pt x="674" y="267"/>
                    </a:lnTo>
                    <a:lnTo>
                      <a:pt x="663" y="244"/>
                    </a:lnTo>
                    <a:lnTo>
                      <a:pt x="663" y="232"/>
                    </a:lnTo>
                    <a:lnTo>
                      <a:pt x="663" y="220"/>
                    </a:lnTo>
                    <a:lnTo>
                      <a:pt x="663" y="197"/>
                    </a:lnTo>
                    <a:lnTo>
                      <a:pt x="663" y="186"/>
                    </a:lnTo>
                    <a:lnTo>
                      <a:pt x="651" y="162"/>
                    </a:lnTo>
                    <a:lnTo>
                      <a:pt x="639" y="139"/>
                    </a:lnTo>
                    <a:lnTo>
                      <a:pt x="639" y="128"/>
                    </a:lnTo>
                    <a:lnTo>
                      <a:pt x="628" y="104"/>
                    </a:lnTo>
                    <a:lnTo>
                      <a:pt x="616" y="104"/>
                    </a:lnTo>
                    <a:lnTo>
                      <a:pt x="604" y="81"/>
                    </a:lnTo>
                    <a:lnTo>
                      <a:pt x="581" y="69"/>
                    </a:lnTo>
                    <a:lnTo>
                      <a:pt x="558" y="58"/>
                    </a:lnTo>
                    <a:lnTo>
                      <a:pt x="546" y="35"/>
                    </a:lnTo>
                    <a:lnTo>
                      <a:pt x="546" y="23"/>
                    </a:lnTo>
                    <a:lnTo>
                      <a:pt x="535" y="11"/>
                    </a:lnTo>
                    <a:lnTo>
                      <a:pt x="511" y="0"/>
                    </a:lnTo>
                    <a:lnTo>
                      <a:pt x="500" y="0"/>
                    </a:lnTo>
                    <a:lnTo>
                      <a:pt x="488" y="23"/>
                    </a:lnTo>
                    <a:lnTo>
                      <a:pt x="477" y="35"/>
                    </a:lnTo>
                    <a:lnTo>
                      <a:pt x="465" y="46"/>
                    </a:lnTo>
                    <a:lnTo>
                      <a:pt x="465" y="58"/>
                    </a:lnTo>
                    <a:lnTo>
                      <a:pt x="453" y="69"/>
                    </a:lnTo>
                    <a:lnTo>
                      <a:pt x="453" y="81"/>
                    </a:lnTo>
                    <a:lnTo>
                      <a:pt x="453" y="104"/>
                    </a:lnTo>
                    <a:lnTo>
                      <a:pt x="442" y="116"/>
                    </a:lnTo>
                    <a:lnTo>
                      <a:pt x="395" y="104"/>
                    </a:lnTo>
                    <a:lnTo>
                      <a:pt x="372" y="104"/>
                    </a:lnTo>
                    <a:lnTo>
                      <a:pt x="360" y="81"/>
                    </a:lnTo>
                    <a:lnTo>
                      <a:pt x="349" y="69"/>
                    </a:lnTo>
                    <a:lnTo>
                      <a:pt x="349" y="58"/>
                    </a:lnTo>
                    <a:lnTo>
                      <a:pt x="337" y="35"/>
                    </a:lnTo>
                    <a:lnTo>
                      <a:pt x="314" y="35"/>
                    </a:lnTo>
                    <a:lnTo>
                      <a:pt x="302" y="35"/>
                    </a:lnTo>
                    <a:lnTo>
                      <a:pt x="291" y="35"/>
                    </a:lnTo>
                    <a:lnTo>
                      <a:pt x="279" y="46"/>
                    </a:lnTo>
                    <a:lnTo>
                      <a:pt x="267" y="58"/>
                    </a:lnTo>
                    <a:lnTo>
                      <a:pt x="267" y="81"/>
                    </a:lnTo>
                    <a:lnTo>
                      <a:pt x="256" y="93"/>
                    </a:lnTo>
                    <a:lnTo>
                      <a:pt x="256" y="104"/>
                    </a:lnTo>
                    <a:lnTo>
                      <a:pt x="256" y="128"/>
                    </a:lnTo>
                    <a:lnTo>
                      <a:pt x="256" y="139"/>
                    </a:lnTo>
                    <a:lnTo>
                      <a:pt x="232" y="151"/>
                    </a:lnTo>
                    <a:lnTo>
                      <a:pt x="209" y="128"/>
                    </a:lnTo>
                    <a:lnTo>
                      <a:pt x="209" y="104"/>
                    </a:lnTo>
                    <a:lnTo>
                      <a:pt x="186" y="93"/>
                    </a:lnTo>
                    <a:lnTo>
                      <a:pt x="174" y="104"/>
                    </a:lnTo>
                    <a:lnTo>
                      <a:pt x="163" y="116"/>
                    </a:lnTo>
                    <a:lnTo>
                      <a:pt x="151" y="116"/>
                    </a:lnTo>
                    <a:lnTo>
                      <a:pt x="139" y="116"/>
                    </a:lnTo>
                    <a:lnTo>
                      <a:pt x="128" y="116"/>
                    </a:lnTo>
                    <a:lnTo>
                      <a:pt x="105" y="116"/>
                    </a:lnTo>
                    <a:lnTo>
                      <a:pt x="93" y="104"/>
                    </a:lnTo>
                    <a:lnTo>
                      <a:pt x="81" y="104"/>
                    </a:lnTo>
                    <a:lnTo>
                      <a:pt x="70" y="93"/>
                    </a:lnTo>
                    <a:lnTo>
                      <a:pt x="58" y="81"/>
                    </a:lnTo>
                    <a:lnTo>
                      <a:pt x="46" y="69"/>
                    </a:lnTo>
                    <a:lnTo>
                      <a:pt x="35" y="58"/>
                    </a:lnTo>
                    <a:lnTo>
                      <a:pt x="23" y="58"/>
                    </a:lnTo>
                    <a:lnTo>
                      <a:pt x="12" y="81"/>
                    </a:lnTo>
                    <a:lnTo>
                      <a:pt x="12" y="104"/>
                    </a:lnTo>
                    <a:lnTo>
                      <a:pt x="0" y="116"/>
                    </a:lnTo>
                    <a:lnTo>
                      <a:pt x="0" y="139"/>
                    </a:lnTo>
                    <a:lnTo>
                      <a:pt x="0" y="151"/>
                    </a:lnTo>
                    <a:lnTo>
                      <a:pt x="0" y="162"/>
                    </a:lnTo>
                    <a:lnTo>
                      <a:pt x="12" y="174"/>
                    </a:lnTo>
                    <a:lnTo>
                      <a:pt x="23" y="197"/>
                    </a:lnTo>
                    <a:lnTo>
                      <a:pt x="35" y="209"/>
                    </a:lnTo>
                    <a:lnTo>
                      <a:pt x="35" y="220"/>
                    </a:lnTo>
                    <a:lnTo>
                      <a:pt x="46" y="244"/>
                    </a:lnTo>
                    <a:lnTo>
                      <a:pt x="46" y="267"/>
                    </a:lnTo>
                    <a:lnTo>
                      <a:pt x="46" y="290"/>
                    </a:lnTo>
                    <a:lnTo>
                      <a:pt x="46" y="302"/>
                    </a:lnTo>
                    <a:lnTo>
                      <a:pt x="46" y="325"/>
                    </a:lnTo>
                    <a:lnTo>
                      <a:pt x="46" y="337"/>
                    </a:lnTo>
                    <a:lnTo>
                      <a:pt x="46" y="360"/>
                    </a:lnTo>
                    <a:lnTo>
                      <a:pt x="46" y="383"/>
                    </a:lnTo>
                    <a:lnTo>
                      <a:pt x="46" y="395"/>
                    </a:lnTo>
                    <a:lnTo>
                      <a:pt x="46" y="418"/>
                    </a:lnTo>
                    <a:lnTo>
                      <a:pt x="35" y="441"/>
                    </a:lnTo>
                    <a:lnTo>
                      <a:pt x="35" y="453"/>
                    </a:lnTo>
                    <a:lnTo>
                      <a:pt x="35" y="476"/>
                    </a:lnTo>
                    <a:lnTo>
                      <a:pt x="35" y="488"/>
                    </a:lnTo>
                    <a:lnTo>
                      <a:pt x="35" y="499"/>
                    </a:lnTo>
                    <a:lnTo>
                      <a:pt x="35" y="511"/>
                    </a:lnTo>
                    <a:lnTo>
                      <a:pt x="35" y="534"/>
                    </a:lnTo>
                    <a:lnTo>
                      <a:pt x="35" y="546"/>
                    </a:lnTo>
                    <a:lnTo>
                      <a:pt x="23" y="558"/>
                    </a:lnTo>
                    <a:lnTo>
                      <a:pt x="12" y="569"/>
                    </a:lnTo>
                    <a:lnTo>
                      <a:pt x="0" y="581"/>
                    </a:lnTo>
                    <a:lnTo>
                      <a:pt x="0" y="604"/>
                    </a:lnTo>
                    <a:lnTo>
                      <a:pt x="0" y="616"/>
                    </a:lnTo>
                    <a:lnTo>
                      <a:pt x="0" y="627"/>
                    </a:lnTo>
                    <a:lnTo>
                      <a:pt x="0" y="639"/>
                    </a:lnTo>
                    <a:lnTo>
                      <a:pt x="0" y="651"/>
                    </a:lnTo>
                    <a:lnTo>
                      <a:pt x="12" y="662"/>
                    </a:lnTo>
                    <a:lnTo>
                      <a:pt x="12" y="685"/>
                    </a:lnTo>
                    <a:lnTo>
                      <a:pt x="12" y="709"/>
                    </a:lnTo>
                    <a:lnTo>
                      <a:pt x="12" y="720"/>
                    </a:lnTo>
                    <a:lnTo>
                      <a:pt x="12" y="744"/>
                    </a:lnTo>
                    <a:lnTo>
                      <a:pt x="12" y="767"/>
                    </a:lnTo>
                    <a:lnTo>
                      <a:pt x="12" y="778"/>
                    </a:lnTo>
                    <a:lnTo>
                      <a:pt x="12" y="790"/>
                    </a:lnTo>
                    <a:lnTo>
                      <a:pt x="12" y="802"/>
                    </a:lnTo>
                    <a:lnTo>
                      <a:pt x="23" y="825"/>
                    </a:lnTo>
                    <a:lnTo>
                      <a:pt x="35" y="825"/>
                    </a:lnTo>
                    <a:lnTo>
                      <a:pt x="46" y="825"/>
                    </a:lnTo>
                    <a:lnTo>
                      <a:pt x="46" y="813"/>
                    </a:lnTo>
                    <a:lnTo>
                      <a:pt x="46" y="802"/>
                    </a:lnTo>
                    <a:lnTo>
                      <a:pt x="46" y="790"/>
                    </a:lnTo>
                    <a:lnTo>
                      <a:pt x="46" y="778"/>
                    </a:lnTo>
                    <a:lnTo>
                      <a:pt x="58" y="755"/>
                    </a:lnTo>
                    <a:lnTo>
                      <a:pt x="58" y="744"/>
                    </a:lnTo>
                    <a:lnTo>
                      <a:pt x="70" y="732"/>
                    </a:lnTo>
                    <a:lnTo>
                      <a:pt x="81" y="709"/>
                    </a:lnTo>
                    <a:lnTo>
                      <a:pt x="93" y="697"/>
                    </a:lnTo>
                    <a:lnTo>
                      <a:pt x="105" y="685"/>
                    </a:lnTo>
                    <a:lnTo>
                      <a:pt x="116" y="674"/>
                    </a:lnTo>
                    <a:lnTo>
                      <a:pt x="128" y="662"/>
                    </a:lnTo>
                    <a:lnTo>
                      <a:pt x="139" y="651"/>
                    </a:lnTo>
                    <a:lnTo>
                      <a:pt x="151" y="639"/>
                    </a:lnTo>
                    <a:lnTo>
                      <a:pt x="163" y="651"/>
                    </a:lnTo>
                    <a:lnTo>
                      <a:pt x="163" y="662"/>
                    </a:lnTo>
                    <a:lnTo>
                      <a:pt x="163" y="685"/>
                    </a:lnTo>
                    <a:lnTo>
                      <a:pt x="163" y="697"/>
                    </a:lnTo>
                    <a:lnTo>
                      <a:pt x="163" y="709"/>
                    </a:lnTo>
                    <a:lnTo>
                      <a:pt x="163" y="720"/>
                    </a:lnTo>
                    <a:lnTo>
                      <a:pt x="174" y="720"/>
                    </a:lnTo>
                    <a:lnTo>
                      <a:pt x="186" y="709"/>
                    </a:lnTo>
                    <a:lnTo>
                      <a:pt x="198" y="685"/>
                    </a:lnTo>
                    <a:lnTo>
                      <a:pt x="198" y="662"/>
                    </a:lnTo>
                    <a:lnTo>
                      <a:pt x="198" y="651"/>
                    </a:lnTo>
                    <a:lnTo>
                      <a:pt x="198" y="627"/>
                    </a:lnTo>
                    <a:lnTo>
                      <a:pt x="198" y="616"/>
                    </a:lnTo>
                    <a:lnTo>
                      <a:pt x="198" y="592"/>
                    </a:lnTo>
                    <a:lnTo>
                      <a:pt x="209" y="581"/>
                    </a:lnTo>
                    <a:lnTo>
                      <a:pt x="221" y="558"/>
                    </a:lnTo>
                    <a:lnTo>
                      <a:pt x="232" y="546"/>
                    </a:lnTo>
                    <a:lnTo>
                      <a:pt x="244" y="534"/>
                    </a:lnTo>
                    <a:lnTo>
                      <a:pt x="244" y="523"/>
                    </a:lnTo>
                    <a:lnTo>
                      <a:pt x="256" y="499"/>
                    </a:lnTo>
                    <a:lnTo>
                      <a:pt x="256" y="488"/>
                    </a:lnTo>
                    <a:lnTo>
                      <a:pt x="256" y="476"/>
                    </a:lnTo>
                    <a:lnTo>
                      <a:pt x="302" y="453"/>
                    </a:lnTo>
                    <a:lnTo>
                      <a:pt x="337" y="441"/>
                    </a:lnTo>
                    <a:lnTo>
                      <a:pt x="349" y="441"/>
                    </a:lnTo>
                    <a:lnTo>
                      <a:pt x="360" y="441"/>
                    </a:lnTo>
                    <a:lnTo>
                      <a:pt x="372" y="441"/>
                    </a:lnTo>
                    <a:lnTo>
                      <a:pt x="395" y="430"/>
                    </a:lnTo>
                    <a:lnTo>
                      <a:pt x="407" y="418"/>
                    </a:lnTo>
                    <a:lnTo>
                      <a:pt x="430" y="418"/>
                    </a:lnTo>
                    <a:lnTo>
                      <a:pt x="453" y="418"/>
                    </a:lnTo>
                    <a:lnTo>
                      <a:pt x="465" y="430"/>
                    </a:lnTo>
                    <a:lnTo>
                      <a:pt x="477" y="430"/>
                    </a:lnTo>
                    <a:lnTo>
                      <a:pt x="488" y="430"/>
                    </a:lnTo>
                    <a:lnTo>
                      <a:pt x="558" y="418"/>
                    </a:lnTo>
                    <a:lnTo>
                      <a:pt x="593" y="406"/>
                    </a:lnTo>
                    <a:lnTo>
                      <a:pt x="604" y="406"/>
                    </a:lnTo>
                    <a:lnTo>
                      <a:pt x="616" y="418"/>
                    </a:lnTo>
                    <a:lnTo>
                      <a:pt x="628" y="418"/>
                    </a:lnTo>
                    <a:lnTo>
                      <a:pt x="651" y="430"/>
                    </a:lnTo>
                    <a:lnTo>
                      <a:pt x="663" y="430"/>
                    </a:lnTo>
                    <a:lnTo>
                      <a:pt x="663" y="418"/>
                    </a:lnTo>
                    <a:lnTo>
                      <a:pt x="663" y="395"/>
                    </a:lnTo>
                    <a:lnTo>
                      <a:pt x="663" y="383"/>
                    </a:lnTo>
                    <a:lnTo>
                      <a:pt x="674" y="372"/>
                    </a:lnTo>
                    <a:lnTo>
                      <a:pt x="686" y="395"/>
                    </a:lnTo>
                    <a:lnTo>
                      <a:pt x="697" y="395"/>
                    </a:lnTo>
                    <a:lnTo>
                      <a:pt x="709" y="406"/>
                    </a:lnTo>
                    <a:lnTo>
                      <a:pt x="721" y="418"/>
                    </a:lnTo>
                    <a:lnTo>
                      <a:pt x="721" y="441"/>
                    </a:lnTo>
                    <a:lnTo>
                      <a:pt x="732" y="441"/>
                    </a:lnTo>
                    <a:lnTo>
                      <a:pt x="744" y="453"/>
                    </a:lnTo>
                    <a:lnTo>
                      <a:pt x="756" y="453"/>
                    </a:lnTo>
                    <a:lnTo>
                      <a:pt x="767" y="453"/>
                    </a:lnTo>
                    <a:lnTo>
                      <a:pt x="779" y="465"/>
                    </a:lnTo>
                    <a:lnTo>
                      <a:pt x="790" y="465"/>
                    </a:lnTo>
                    <a:lnTo>
                      <a:pt x="802" y="465"/>
                    </a:lnTo>
                    <a:lnTo>
                      <a:pt x="814" y="476"/>
                    </a:lnTo>
                    <a:lnTo>
                      <a:pt x="825" y="476"/>
                    </a:lnTo>
                    <a:lnTo>
                      <a:pt x="825" y="453"/>
                    </a:lnTo>
                    <a:lnTo>
                      <a:pt x="814" y="453"/>
                    </a:lnTo>
                    <a:lnTo>
                      <a:pt x="802" y="441"/>
                    </a:lnTo>
                    <a:lnTo>
                      <a:pt x="790" y="441"/>
                    </a:lnTo>
                  </a:path>
                </a:pathLst>
              </a:custGeom>
              <a:solidFill>
                <a:srgbClr val="CC6600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92"/>
            <p:cNvGrpSpPr>
              <a:grpSpLocks/>
            </p:cNvGrpSpPr>
            <p:nvPr/>
          </p:nvGrpSpPr>
          <p:grpSpPr bwMode="auto">
            <a:xfrm>
              <a:off x="669" y="1865"/>
              <a:ext cx="500" cy="395"/>
              <a:chOff x="528" y="1259"/>
              <a:chExt cx="500" cy="395"/>
            </a:xfrm>
          </p:grpSpPr>
          <p:sp>
            <p:nvSpPr>
              <p:cNvPr id="17501" name="Freeform 93"/>
              <p:cNvSpPr>
                <a:spLocks/>
              </p:cNvSpPr>
              <p:nvPr/>
            </p:nvSpPr>
            <p:spPr bwMode="auto">
              <a:xfrm>
                <a:off x="528" y="1259"/>
                <a:ext cx="500" cy="395"/>
              </a:xfrm>
              <a:custGeom>
                <a:avLst/>
                <a:gdLst/>
                <a:ahLst/>
                <a:cxnLst>
                  <a:cxn ang="0">
                    <a:pos x="465" y="174"/>
                  </a:cxn>
                  <a:cxn ang="0">
                    <a:pos x="441" y="151"/>
                  </a:cxn>
                  <a:cxn ang="0">
                    <a:pos x="430" y="127"/>
                  </a:cxn>
                  <a:cxn ang="0">
                    <a:pos x="418" y="116"/>
                  </a:cxn>
                  <a:cxn ang="0">
                    <a:pos x="395" y="104"/>
                  </a:cxn>
                  <a:cxn ang="0">
                    <a:pos x="360" y="104"/>
                  </a:cxn>
                  <a:cxn ang="0">
                    <a:pos x="337" y="104"/>
                  </a:cxn>
                  <a:cxn ang="0">
                    <a:pos x="325" y="69"/>
                  </a:cxn>
                  <a:cxn ang="0">
                    <a:pos x="302" y="46"/>
                  </a:cxn>
                  <a:cxn ang="0">
                    <a:pos x="279" y="34"/>
                  </a:cxn>
                  <a:cxn ang="0">
                    <a:pos x="244" y="34"/>
                  </a:cxn>
                  <a:cxn ang="0">
                    <a:pos x="209" y="46"/>
                  </a:cxn>
                  <a:cxn ang="0">
                    <a:pos x="186" y="46"/>
                  </a:cxn>
                  <a:cxn ang="0">
                    <a:pos x="162" y="23"/>
                  </a:cxn>
                  <a:cxn ang="0">
                    <a:pos x="139" y="11"/>
                  </a:cxn>
                  <a:cxn ang="0">
                    <a:pos x="116" y="0"/>
                  </a:cxn>
                  <a:cxn ang="0">
                    <a:pos x="93" y="0"/>
                  </a:cxn>
                  <a:cxn ang="0">
                    <a:pos x="69" y="11"/>
                  </a:cxn>
                  <a:cxn ang="0">
                    <a:pos x="46" y="34"/>
                  </a:cxn>
                  <a:cxn ang="0">
                    <a:pos x="46" y="69"/>
                  </a:cxn>
                  <a:cxn ang="0">
                    <a:pos x="46" y="93"/>
                  </a:cxn>
                  <a:cxn ang="0">
                    <a:pos x="46" y="127"/>
                  </a:cxn>
                  <a:cxn ang="0">
                    <a:pos x="35" y="162"/>
                  </a:cxn>
                  <a:cxn ang="0">
                    <a:pos x="23" y="197"/>
                  </a:cxn>
                  <a:cxn ang="0">
                    <a:pos x="11" y="220"/>
                  </a:cxn>
                  <a:cxn ang="0">
                    <a:pos x="0" y="244"/>
                  </a:cxn>
                  <a:cxn ang="0">
                    <a:pos x="0" y="279"/>
                  </a:cxn>
                  <a:cxn ang="0">
                    <a:pos x="23" y="290"/>
                  </a:cxn>
                  <a:cxn ang="0">
                    <a:pos x="58" y="302"/>
                  </a:cxn>
                  <a:cxn ang="0">
                    <a:pos x="93" y="302"/>
                  </a:cxn>
                  <a:cxn ang="0">
                    <a:pos x="116" y="313"/>
                  </a:cxn>
                  <a:cxn ang="0">
                    <a:pos x="128" y="348"/>
                  </a:cxn>
                  <a:cxn ang="0">
                    <a:pos x="139" y="383"/>
                  </a:cxn>
                  <a:cxn ang="0">
                    <a:pos x="162" y="395"/>
                  </a:cxn>
                  <a:cxn ang="0">
                    <a:pos x="186" y="395"/>
                  </a:cxn>
                  <a:cxn ang="0">
                    <a:pos x="209" y="395"/>
                  </a:cxn>
                  <a:cxn ang="0">
                    <a:pos x="232" y="383"/>
                  </a:cxn>
                  <a:cxn ang="0">
                    <a:pos x="267" y="348"/>
                  </a:cxn>
                  <a:cxn ang="0">
                    <a:pos x="290" y="337"/>
                  </a:cxn>
                  <a:cxn ang="0">
                    <a:pos x="314" y="325"/>
                  </a:cxn>
                  <a:cxn ang="0">
                    <a:pos x="348" y="325"/>
                  </a:cxn>
                  <a:cxn ang="0">
                    <a:pos x="372" y="337"/>
                  </a:cxn>
                  <a:cxn ang="0">
                    <a:pos x="407" y="348"/>
                  </a:cxn>
                  <a:cxn ang="0">
                    <a:pos x="441" y="348"/>
                  </a:cxn>
                  <a:cxn ang="0">
                    <a:pos x="453" y="337"/>
                  </a:cxn>
                  <a:cxn ang="0">
                    <a:pos x="453" y="302"/>
                  </a:cxn>
                  <a:cxn ang="0">
                    <a:pos x="465" y="279"/>
                  </a:cxn>
                  <a:cxn ang="0">
                    <a:pos x="500" y="267"/>
                  </a:cxn>
                  <a:cxn ang="0">
                    <a:pos x="500" y="232"/>
                  </a:cxn>
                  <a:cxn ang="0">
                    <a:pos x="500" y="209"/>
                  </a:cxn>
                  <a:cxn ang="0">
                    <a:pos x="476" y="197"/>
                  </a:cxn>
                </a:cxnLst>
                <a:rect l="0" t="0" r="r" b="b"/>
                <a:pathLst>
                  <a:path w="500" h="395">
                    <a:moveTo>
                      <a:pt x="476" y="186"/>
                    </a:moveTo>
                    <a:lnTo>
                      <a:pt x="465" y="174"/>
                    </a:lnTo>
                    <a:lnTo>
                      <a:pt x="453" y="174"/>
                    </a:lnTo>
                    <a:lnTo>
                      <a:pt x="441" y="151"/>
                    </a:lnTo>
                    <a:lnTo>
                      <a:pt x="441" y="139"/>
                    </a:lnTo>
                    <a:lnTo>
                      <a:pt x="430" y="127"/>
                    </a:lnTo>
                    <a:lnTo>
                      <a:pt x="430" y="116"/>
                    </a:lnTo>
                    <a:lnTo>
                      <a:pt x="418" y="116"/>
                    </a:lnTo>
                    <a:lnTo>
                      <a:pt x="407" y="104"/>
                    </a:lnTo>
                    <a:lnTo>
                      <a:pt x="395" y="104"/>
                    </a:lnTo>
                    <a:lnTo>
                      <a:pt x="372" y="104"/>
                    </a:lnTo>
                    <a:lnTo>
                      <a:pt x="360" y="104"/>
                    </a:lnTo>
                    <a:lnTo>
                      <a:pt x="348" y="104"/>
                    </a:lnTo>
                    <a:lnTo>
                      <a:pt x="337" y="104"/>
                    </a:lnTo>
                    <a:lnTo>
                      <a:pt x="337" y="93"/>
                    </a:lnTo>
                    <a:lnTo>
                      <a:pt x="325" y="69"/>
                    </a:lnTo>
                    <a:lnTo>
                      <a:pt x="314" y="58"/>
                    </a:lnTo>
                    <a:lnTo>
                      <a:pt x="302" y="46"/>
                    </a:lnTo>
                    <a:lnTo>
                      <a:pt x="290" y="46"/>
                    </a:lnTo>
                    <a:lnTo>
                      <a:pt x="279" y="34"/>
                    </a:lnTo>
                    <a:lnTo>
                      <a:pt x="255" y="34"/>
                    </a:lnTo>
                    <a:lnTo>
                      <a:pt x="244" y="34"/>
                    </a:lnTo>
                    <a:lnTo>
                      <a:pt x="221" y="46"/>
                    </a:lnTo>
                    <a:lnTo>
                      <a:pt x="209" y="46"/>
                    </a:lnTo>
                    <a:lnTo>
                      <a:pt x="197" y="46"/>
                    </a:lnTo>
                    <a:lnTo>
                      <a:pt x="186" y="46"/>
                    </a:lnTo>
                    <a:lnTo>
                      <a:pt x="174" y="34"/>
                    </a:lnTo>
                    <a:lnTo>
                      <a:pt x="162" y="23"/>
                    </a:lnTo>
                    <a:lnTo>
                      <a:pt x="151" y="23"/>
                    </a:lnTo>
                    <a:lnTo>
                      <a:pt x="139" y="11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1" y="0"/>
                    </a:lnTo>
                    <a:lnTo>
                      <a:pt x="69" y="11"/>
                    </a:lnTo>
                    <a:lnTo>
                      <a:pt x="58" y="23"/>
                    </a:lnTo>
                    <a:lnTo>
                      <a:pt x="46" y="34"/>
                    </a:lnTo>
                    <a:lnTo>
                      <a:pt x="46" y="58"/>
                    </a:lnTo>
                    <a:lnTo>
                      <a:pt x="46" y="69"/>
                    </a:lnTo>
                    <a:lnTo>
                      <a:pt x="46" y="81"/>
                    </a:lnTo>
                    <a:lnTo>
                      <a:pt x="46" y="93"/>
                    </a:lnTo>
                    <a:lnTo>
                      <a:pt x="46" y="116"/>
                    </a:lnTo>
                    <a:lnTo>
                      <a:pt x="46" y="127"/>
                    </a:lnTo>
                    <a:lnTo>
                      <a:pt x="46" y="139"/>
                    </a:lnTo>
                    <a:lnTo>
                      <a:pt x="35" y="162"/>
                    </a:lnTo>
                    <a:lnTo>
                      <a:pt x="23" y="186"/>
                    </a:lnTo>
                    <a:lnTo>
                      <a:pt x="23" y="197"/>
                    </a:lnTo>
                    <a:lnTo>
                      <a:pt x="11" y="209"/>
                    </a:lnTo>
                    <a:lnTo>
                      <a:pt x="11" y="220"/>
                    </a:lnTo>
                    <a:lnTo>
                      <a:pt x="0" y="232"/>
                    </a:lnTo>
                    <a:lnTo>
                      <a:pt x="0" y="244"/>
                    </a:lnTo>
                    <a:lnTo>
                      <a:pt x="0" y="267"/>
                    </a:lnTo>
                    <a:lnTo>
                      <a:pt x="0" y="279"/>
                    </a:lnTo>
                    <a:lnTo>
                      <a:pt x="11" y="290"/>
                    </a:lnTo>
                    <a:lnTo>
                      <a:pt x="23" y="290"/>
                    </a:lnTo>
                    <a:lnTo>
                      <a:pt x="46" y="302"/>
                    </a:lnTo>
                    <a:lnTo>
                      <a:pt x="58" y="302"/>
                    </a:lnTo>
                    <a:lnTo>
                      <a:pt x="81" y="302"/>
                    </a:lnTo>
                    <a:lnTo>
                      <a:pt x="93" y="302"/>
                    </a:lnTo>
                    <a:lnTo>
                      <a:pt x="104" y="302"/>
                    </a:lnTo>
                    <a:lnTo>
                      <a:pt x="116" y="313"/>
                    </a:lnTo>
                    <a:lnTo>
                      <a:pt x="128" y="337"/>
                    </a:lnTo>
                    <a:lnTo>
                      <a:pt x="128" y="348"/>
                    </a:lnTo>
                    <a:lnTo>
                      <a:pt x="128" y="372"/>
                    </a:lnTo>
                    <a:lnTo>
                      <a:pt x="139" y="383"/>
                    </a:lnTo>
                    <a:lnTo>
                      <a:pt x="151" y="383"/>
                    </a:lnTo>
                    <a:lnTo>
                      <a:pt x="162" y="395"/>
                    </a:lnTo>
                    <a:lnTo>
                      <a:pt x="174" y="395"/>
                    </a:lnTo>
                    <a:lnTo>
                      <a:pt x="186" y="395"/>
                    </a:lnTo>
                    <a:lnTo>
                      <a:pt x="197" y="395"/>
                    </a:lnTo>
                    <a:lnTo>
                      <a:pt x="209" y="395"/>
                    </a:lnTo>
                    <a:lnTo>
                      <a:pt x="221" y="383"/>
                    </a:lnTo>
                    <a:lnTo>
                      <a:pt x="232" y="383"/>
                    </a:lnTo>
                    <a:lnTo>
                      <a:pt x="255" y="372"/>
                    </a:lnTo>
                    <a:lnTo>
                      <a:pt x="267" y="348"/>
                    </a:lnTo>
                    <a:lnTo>
                      <a:pt x="279" y="337"/>
                    </a:lnTo>
                    <a:lnTo>
                      <a:pt x="290" y="337"/>
                    </a:lnTo>
                    <a:lnTo>
                      <a:pt x="302" y="325"/>
                    </a:lnTo>
                    <a:lnTo>
                      <a:pt x="314" y="325"/>
                    </a:lnTo>
                    <a:lnTo>
                      <a:pt x="337" y="325"/>
                    </a:lnTo>
                    <a:lnTo>
                      <a:pt x="348" y="325"/>
                    </a:lnTo>
                    <a:lnTo>
                      <a:pt x="360" y="325"/>
                    </a:lnTo>
                    <a:lnTo>
                      <a:pt x="372" y="337"/>
                    </a:lnTo>
                    <a:lnTo>
                      <a:pt x="395" y="337"/>
                    </a:lnTo>
                    <a:lnTo>
                      <a:pt x="407" y="348"/>
                    </a:lnTo>
                    <a:lnTo>
                      <a:pt x="430" y="348"/>
                    </a:lnTo>
                    <a:lnTo>
                      <a:pt x="441" y="348"/>
                    </a:lnTo>
                    <a:lnTo>
                      <a:pt x="453" y="348"/>
                    </a:lnTo>
                    <a:lnTo>
                      <a:pt x="453" y="337"/>
                    </a:lnTo>
                    <a:lnTo>
                      <a:pt x="453" y="313"/>
                    </a:lnTo>
                    <a:lnTo>
                      <a:pt x="453" y="302"/>
                    </a:lnTo>
                    <a:lnTo>
                      <a:pt x="453" y="290"/>
                    </a:lnTo>
                    <a:lnTo>
                      <a:pt x="465" y="279"/>
                    </a:lnTo>
                    <a:lnTo>
                      <a:pt x="488" y="267"/>
                    </a:lnTo>
                    <a:lnTo>
                      <a:pt x="500" y="267"/>
                    </a:lnTo>
                    <a:lnTo>
                      <a:pt x="500" y="255"/>
                    </a:lnTo>
                    <a:lnTo>
                      <a:pt x="500" y="232"/>
                    </a:lnTo>
                    <a:lnTo>
                      <a:pt x="500" y="220"/>
                    </a:lnTo>
                    <a:lnTo>
                      <a:pt x="500" y="209"/>
                    </a:lnTo>
                    <a:lnTo>
                      <a:pt x="488" y="209"/>
                    </a:lnTo>
                    <a:lnTo>
                      <a:pt x="476" y="197"/>
                    </a:lnTo>
                    <a:lnTo>
                      <a:pt x="476" y="186"/>
                    </a:lnTo>
                    <a:close/>
                  </a:path>
                </a:pathLst>
              </a:cu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Freeform 94"/>
              <p:cNvSpPr>
                <a:spLocks/>
              </p:cNvSpPr>
              <p:nvPr/>
            </p:nvSpPr>
            <p:spPr bwMode="auto">
              <a:xfrm>
                <a:off x="528" y="1259"/>
                <a:ext cx="500" cy="395"/>
              </a:xfrm>
              <a:custGeom>
                <a:avLst/>
                <a:gdLst/>
                <a:ahLst/>
                <a:cxnLst>
                  <a:cxn ang="0">
                    <a:pos x="465" y="174"/>
                  </a:cxn>
                  <a:cxn ang="0">
                    <a:pos x="441" y="151"/>
                  </a:cxn>
                  <a:cxn ang="0">
                    <a:pos x="430" y="127"/>
                  </a:cxn>
                  <a:cxn ang="0">
                    <a:pos x="418" y="116"/>
                  </a:cxn>
                  <a:cxn ang="0">
                    <a:pos x="395" y="104"/>
                  </a:cxn>
                  <a:cxn ang="0">
                    <a:pos x="360" y="104"/>
                  </a:cxn>
                  <a:cxn ang="0">
                    <a:pos x="337" y="104"/>
                  </a:cxn>
                  <a:cxn ang="0">
                    <a:pos x="325" y="69"/>
                  </a:cxn>
                  <a:cxn ang="0">
                    <a:pos x="302" y="46"/>
                  </a:cxn>
                  <a:cxn ang="0">
                    <a:pos x="279" y="34"/>
                  </a:cxn>
                  <a:cxn ang="0">
                    <a:pos x="244" y="34"/>
                  </a:cxn>
                  <a:cxn ang="0">
                    <a:pos x="209" y="46"/>
                  </a:cxn>
                  <a:cxn ang="0">
                    <a:pos x="186" y="46"/>
                  </a:cxn>
                  <a:cxn ang="0">
                    <a:pos x="162" y="23"/>
                  </a:cxn>
                  <a:cxn ang="0">
                    <a:pos x="139" y="11"/>
                  </a:cxn>
                  <a:cxn ang="0">
                    <a:pos x="116" y="0"/>
                  </a:cxn>
                  <a:cxn ang="0">
                    <a:pos x="93" y="0"/>
                  </a:cxn>
                  <a:cxn ang="0">
                    <a:pos x="69" y="11"/>
                  </a:cxn>
                  <a:cxn ang="0">
                    <a:pos x="46" y="34"/>
                  </a:cxn>
                  <a:cxn ang="0">
                    <a:pos x="46" y="69"/>
                  </a:cxn>
                  <a:cxn ang="0">
                    <a:pos x="46" y="93"/>
                  </a:cxn>
                  <a:cxn ang="0">
                    <a:pos x="46" y="127"/>
                  </a:cxn>
                  <a:cxn ang="0">
                    <a:pos x="35" y="162"/>
                  </a:cxn>
                  <a:cxn ang="0">
                    <a:pos x="23" y="197"/>
                  </a:cxn>
                  <a:cxn ang="0">
                    <a:pos x="11" y="220"/>
                  </a:cxn>
                  <a:cxn ang="0">
                    <a:pos x="0" y="244"/>
                  </a:cxn>
                  <a:cxn ang="0">
                    <a:pos x="0" y="279"/>
                  </a:cxn>
                  <a:cxn ang="0">
                    <a:pos x="23" y="290"/>
                  </a:cxn>
                  <a:cxn ang="0">
                    <a:pos x="58" y="302"/>
                  </a:cxn>
                  <a:cxn ang="0">
                    <a:pos x="93" y="302"/>
                  </a:cxn>
                  <a:cxn ang="0">
                    <a:pos x="116" y="313"/>
                  </a:cxn>
                  <a:cxn ang="0">
                    <a:pos x="128" y="348"/>
                  </a:cxn>
                  <a:cxn ang="0">
                    <a:pos x="139" y="383"/>
                  </a:cxn>
                  <a:cxn ang="0">
                    <a:pos x="162" y="395"/>
                  </a:cxn>
                  <a:cxn ang="0">
                    <a:pos x="186" y="395"/>
                  </a:cxn>
                  <a:cxn ang="0">
                    <a:pos x="209" y="395"/>
                  </a:cxn>
                  <a:cxn ang="0">
                    <a:pos x="232" y="383"/>
                  </a:cxn>
                  <a:cxn ang="0">
                    <a:pos x="267" y="348"/>
                  </a:cxn>
                  <a:cxn ang="0">
                    <a:pos x="290" y="337"/>
                  </a:cxn>
                  <a:cxn ang="0">
                    <a:pos x="314" y="325"/>
                  </a:cxn>
                  <a:cxn ang="0">
                    <a:pos x="348" y="325"/>
                  </a:cxn>
                  <a:cxn ang="0">
                    <a:pos x="372" y="337"/>
                  </a:cxn>
                  <a:cxn ang="0">
                    <a:pos x="407" y="348"/>
                  </a:cxn>
                  <a:cxn ang="0">
                    <a:pos x="441" y="348"/>
                  </a:cxn>
                  <a:cxn ang="0">
                    <a:pos x="453" y="337"/>
                  </a:cxn>
                  <a:cxn ang="0">
                    <a:pos x="453" y="302"/>
                  </a:cxn>
                  <a:cxn ang="0">
                    <a:pos x="465" y="279"/>
                  </a:cxn>
                  <a:cxn ang="0">
                    <a:pos x="500" y="267"/>
                  </a:cxn>
                  <a:cxn ang="0">
                    <a:pos x="500" y="232"/>
                  </a:cxn>
                  <a:cxn ang="0">
                    <a:pos x="500" y="209"/>
                  </a:cxn>
                  <a:cxn ang="0">
                    <a:pos x="476" y="197"/>
                  </a:cxn>
                </a:cxnLst>
                <a:rect l="0" t="0" r="r" b="b"/>
                <a:pathLst>
                  <a:path w="500" h="395">
                    <a:moveTo>
                      <a:pt x="476" y="186"/>
                    </a:moveTo>
                    <a:lnTo>
                      <a:pt x="465" y="174"/>
                    </a:lnTo>
                    <a:lnTo>
                      <a:pt x="453" y="174"/>
                    </a:lnTo>
                    <a:lnTo>
                      <a:pt x="441" y="151"/>
                    </a:lnTo>
                    <a:lnTo>
                      <a:pt x="441" y="139"/>
                    </a:lnTo>
                    <a:lnTo>
                      <a:pt x="430" y="127"/>
                    </a:lnTo>
                    <a:lnTo>
                      <a:pt x="430" y="116"/>
                    </a:lnTo>
                    <a:lnTo>
                      <a:pt x="418" y="116"/>
                    </a:lnTo>
                    <a:lnTo>
                      <a:pt x="407" y="104"/>
                    </a:lnTo>
                    <a:lnTo>
                      <a:pt x="395" y="104"/>
                    </a:lnTo>
                    <a:lnTo>
                      <a:pt x="372" y="104"/>
                    </a:lnTo>
                    <a:lnTo>
                      <a:pt x="360" y="104"/>
                    </a:lnTo>
                    <a:lnTo>
                      <a:pt x="348" y="104"/>
                    </a:lnTo>
                    <a:lnTo>
                      <a:pt x="337" y="104"/>
                    </a:lnTo>
                    <a:lnTo>
                      <a:pt x="337" y="93"/>
                    </a:lnTo>
                    <a:lnTo>
                      <a:pt x="325" y="69"/>
                    </a:lnTo>
                    <a:lnTo>
                      <a:pt x="314" y="58"/>
                    </a:lnTo>
                    <a:lnTo>
                      <a:pt x="302" y="46"/>
                    </a:lnTo>
                    <a:lnTo>
                      <a:pt x="290" y="46"/>
                    </a:lnTo>
                    <a:lnTo>
                      <a:pt x="279" y="34"/>
                    </a:lnTo>
                    <a:lnTo>
                      <a:pt x="255" y="34"/>
                    </a:lnTo>
                    <a:lnTo>
                      <a:pt x="244" y="34"/>
                    </a:lnTo>
                    <a:lnTo>
                      <a:pt x="221" y="46"/>
                    </a:lnTo>
                    <a:lnTo>
                      <a:pt x="209" y="46"/>
                    </a:lnTo>
                    <a:lnTo>
                      <a:pt x="197" y="46"/>
                    </a:lnTo>
                    <a:lnTo>
                      <a:pt x="186" y="46"/>
                    </a:lnTo>
                    <a:lnTo>
                      <a:pt x="174" y="34"/>
                    </a:lnTo>
                    <a:lnTo>
                      <a:pt x="162" y="23"/>
                    </a:lnTo>
                    <a:lnTo>
                      <a:pt x="151" y="23"/>
                    </a:lnTo>
                    <a:lnTo>
                      <a:pt x="139" y="11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1" y="0"/>
                    </a:lnTo>
                    <a:lnTo>
                      <a:pt x="69" y="11"/>
                    </a:lnTo>
                    <a:lnTo>
                      <a:pt x="58" y="23"/>
                    </a:lnTo>
                    <a:lnTo>
                      <a:pt x="46" y="34"/>
                    </a:lnTo>
                    <a:lnTo>
                      <a:pt x="46" y="58"/>
                    </a:lnTo>
                    <a:lnTo>
                      <a:pt x="46" y="69"/>
                    </a:lnTo>
                    <a:lnTo>
                      <a:pt x="46" y="81"/>
                    </a:lnTo>
                    <a:lnTo>
                      <a:pt x="46" y="93"/>
                    </a:lnTo>
                    <a:lnTo>
                      <a:pt x="46" y="116"/>
                    </a:lnTo>
                    <a:lnTo>
                      <a:pt x="46" y="127"/>
                    </a:lnTo>
                    <a:lnTo>
                      <a:pt x="46" y="139"/>
                    </a:lnTo>
                    <a:lnTo>
                      <a:pt x="35" y="162"/>
                    </a:lnTo>
                    <a:lnTo>
                      <a:pt x="23" y="186"/>
                    </a:lnTo>
                    <a:lnTo>
                      <a:pt x="23" y="197"/>
                    </a:lnTo>
                    <a:lnTo>
                      <a:pt x="11" y="209"/>
                    </a:lnTo>
                    <a:lnTo>
                      <a:pt x="11" y="220"/>
                    </a:lnTo>
                    <a:lnTo>
                      <a:pt x="0" y="232"/>
                    </a:lnTo>
                    <a:lnTo>
                      <a:pt x="0" y="244"/>
                    </a:lnTo>
                    <a:lnTo>
                      <a:pt x="0" y="267"/>
                    </a:lnTo>
                    <a:lnTo>
                      <a:pt x="0" y="279"/>
                    </a:lnTo>
                    <a:lnTo>
                      <a:pt x="11" y="290"/>
                    </a:lnTo>
                    <a:lnTo>
                      <a:pt x="23" y="290"/>
                    </a:lnTo>
                    <a:lnTo>
                      <a:pt x="46" y="302"/>
                    </a:lnTo>
                    <a:lnTo>
                      <a:pt x="58" y="302"/>
                    </a:lnTo>
                    <a:lnTo>
                      <a:pt x="81" y="302"/>
                    </a:lnTo>
                    <a:lnTo>
                      <a:pt x="93" y="302"/>
                    </a:lnTo>
                    <a:lnTo>
                      <a:pt x="104" y="302"/>
                    </a:lnTo>
                    <a:lnTo>
                      <a:pt x="116" y="313"/>
                    </a:lnTo>
                    <a:lnTo>
                      <a:pt x="128" y="337"/>
                    </a:lnTo>
                    <a:lnTo>
                      <a:pt x="128" y="348"/>
                    </a:lnTo>
                    <a:lnTo>
                      <a:pt x="128" y="372"/>
                    </a:lnTo>
                    <a:lnTo>
                      <a:pt x="139" y="383"/>
                    </a:lnTo>
                    <a:lnTo>
                      <a:pt x="151" y="383"/>
                    </a:lnTo>
                    <a:lnTo>
                      <a:pt x="162" y="395"/>
                    </a:lnTo>
                    <a:lnTo>
                      <a:pt x="174" y="395"/>
                    </a:lnTo>
                    <a:lnTo>
                      <a:pt x="186" y="395"/>
                    </a:lnTo>
                    <a:lnTo>
                      <a:pt x="197" y="395"/>
                    </a:lnTo>
                    <a:lnTo>
                      <a:pt x="209" y="395"/>
                    </a:lnTo>
                    <a:lnTo>
                      <a:pt x="221" y="383"/>
                    </a:lnTo>
                    <a:lnTo>
                      <a:pt x="232" y="383"/>
                    </a:lnTo>
                    <a:lnTo>
                      <a:pt x="255" y="372"/>
                    </a:lnTo>
                    <a:lnTo>
                      <a:pt x="267" y="348"/>
                    </a:lnTo>
                    <a:lnTo>
                      <a:pt x="279" y="337"/>
                    </a:lnTo>
                    <a:lnTo>
                      <a:pt x="290" y="337"/>
                    </a:lnTo>
                    <a:lnTo>
                      <a:pt x="302" y="325"/>
                    </a:lnTo>
                    <a:lnTo>
                      <a:pt x="314" y="325"/>
                    </a:lnTo>
                    <a:lnTo>
                      <a:pt x="337" y="325"/>
                    </a:lnTo>
                    <a:lnTo>
                      <a:pt x="348" y="325"/>
                    </a:lnTo>
                    <a:lnTo>
                      <a:pt x="360" y="325"/>
                    </a:lnTo>
                    <a:lnTo>
                      <a:pt x="372" y="337"/>
                    </a:lnTo>
                    <a:lnTo>
                      <a:pt x="395" y="337"/>
                    </a:lnTo>
                    <a:lnTo>
                      <a:pt x="407" y="348"/>
                    </a:lnTo>
                    <a:lnTo>
                      <a:pt x="430" y="348"/>
                    </a:lnTo>
                    <a:lnTo>
                      <a:pt x="441" y="348"/>
                    </a:lnTo>
                    <a:lnTo>
                      <a:pt x="453" y="348"/>
                    </a:lnTo>
                    <a:lnTo>
                      <a:pt x="453" y="337"/>
                    </a:lnTo>
                    <a:lnTo>
                      <a:pt x="453" y="313"/>
                    </a:lnTo>
                    <a:lnTo>
                      <a:pt x="453" y="302"/>
                    </a:lnTo>
                    <a:lnTo>
                      <a:pt x="453" y="290"/>
                    </a:lnTo>
                    <a:lnTo>
                      <a:pt x="465" y="279"/>
                    </a:lnTo>
                    <a:lnTo>
                      <a:pt x="488" y="267"/>
                    </a:lnTo>
                    <a:lnTo>
                      <a:pt x="500" y="267"/>
                    </a:lnTo>
                    <a:lnTo>
                      <a:pt x="500" y="255"/>
                    </a:lnTo>
                    <a:lnTo>
                      <a:pt x="500" y="232"/>
                    </a:lnTo>
                    <a:lnTo>
                      <a:pt x="500" y="220"/>
                    </a:lnTo>
                    <a:lnTo>
                      <a:pt x="500" y="209"/>
                    </a:lnTo>
                    <a:lnTo>
                      <a:pt x="488" y="209"/>
                    </a:lnTo>
                    <a:lnTo>
                      <a:pt x="476" y="197"/>
                    </a:lnTo>
                    <a:lnTo>
                      <a:pt x="476" y="18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95"/>
            <p:cNvGrpSpPr>
              <a:grpSpLocks/>
            </p:cNvGrpSpPr>
            <p:nvPr/>
          </p:nvGrpSpPr>
          <p:grpSpPr bwMode="auto">
            <a:xfrm>
              <a:off x="669" y="1865"/>
              <a:ext cx="500" cy="395"/>
              <a:chOff x="528" y="1259"/>
              <a:chExt cx="500" cy="395"/>
            </a:xfrm>
          </p:grpSpPr>
          <p:sp>
            <p:nvSpPr>
              <p:cNvPr id="17504" name="Freeform 96"/>
              <p:cNvSpPr>
                <a:spLocks/>
              </p:cNvSpPr>
              <p:nvPr/>
            </p:nvSpPr>
            <p:spPr bwMode="auto">
              <a:xfrm>
                <a:off x="528" y="1259"/>
                <a:ext cx="500" cy="395"/>
              </a:xfrm>
              <a:custGeom>
                <a:avLst/>
                <a:gdLst/>
                <a:ahLst/>
                <a:cxnLst>
                  <a:cxn ang="0">
                    <a:pos x="314" y="139"/>
                  </a:cxn>
                  <a:cxn ang="0">
                    <a:pos x="279" y="127"/>
                  </a:cxn>
                  <a:cxn ang="0">
                    <a:pos x="255" y="104"/>
                  </a:cxn>
                  <a:cxn ang="0">
                    <a:pos x="221" y="104"/>
                  </a:cxn>
                  <a:cxn ang="0">
                    <a:pos x="186" y="104"/>
                  </a:cxn>
                  <a:cxn ang="0">
                    <a:pos x="162" y="139"/>
                  </a:cxn>
                  <a:cxn ang="0">
                    <a:pos x="128" y="139"/>
                  </a:cxn>
                  <a:cxn ang="0">
                    <a:pos x="104" y="162"/>
                  </a:cxn>
                  <a:cxn ang="0">
                    <a:pos x="104" y="197"/>
                  </a:cxn>
                  <a:cxn ang="0">
                    <a:pos x="116" y="232"/>
                  </a:cxn>
                  <a:cxn ang="0">
                    <a:pos x="174" y="209"/>
                  </a:cxn>
                  <a:cxn ang="0">
                    <a:pos x="186" y="255"/>
                  </a:cxn>
                  <a:cxn ang="0">
                    <a:pos x="186" y="302"/>
                  </a:cxn>
                  <a:cxn ang="0">
                    <a:pos x="221" y="313"/>
                  </a:cxn>
                  <a:cxn ang="0">
                    <a:pos x="267" y="290"/>
                  </a:cxn>
                  <a:cxn ang="0">
                    <a:pos x="290" y="290"/>
                  </a:cxn>
                  <a:cxn ang="0">
                    <a:pos x="325" y="279"/>
                  </a:cxn>
                  <a:cxn ang="0">
                    <a:pos x="360" y="302"/>
                  </a:cxn>
                  <a:cxn ang="0">
                    <a:pos x="407" y="313"/>
                  </a:cxn>
                  <a:cxn ang="0">
                    <a:pos x="395" y="290"/>
                  </a:cxn>
                  <a:cxn ang="0">
                    <a:pos x="372" y="244"/>
                  </a:cxn>
                  <a:cxn ang="0">
                    <a:pos x="418" y="220"/>
                  </a:cxn>
                  <a:cxn ang="0">
                    <a:pos x="453" y="209"/>
                  </a:cxn>
                  <a:cxn ang="0">
                    <a:pos x="418" y="186"/>
                  </a:cxn>
                  <a:cxn ang="0">
                    <a:pos x="383" y="162"/>
                  </a:cxn>
                  <a:cxn ang="0">
                    <a:pos x="348" y="139"/>
                  </a:cxn>
                  <a:cxn ang="0">
                    <a:pos x="325" y="104"/>
                  </a:cxn>
                  <a:cxn ang="0">
                    <a:pos x="314" y="69"/>
                  </a:cxn>
                  <a:cxn ang="0">
                    <a:pos x="279" y="46"/>
                  </a:cxn>
                  <a:cxn ang="0">
                    <a:pos x="244" y="34"/>
                  </a:cxn>
                  <a:cxn ang="0">
                    <a:pos x="197" y="46"/>
                  </a:cxn>
                  <a:cxn ang="0">
                    <a:pos x="162" y="23"/>
                  </a:cxn>
                  <a:cxn ang="0">
                    <a:pos x="128" y="0"/>
                  </a:cxn>
                  <a:cxn ang="0">
                    <a:pos x="93" y="0"/>
                  </a:cxn>
                  <a:cxn ang="0">
                    <a:pos x="58" y="23"/>
                  </a:cxn>
                  <a:cxn ang="0">
                    <a:pos x="46" y="58"/>
                  </a:cxn>
                  <a:cxn ang="0">
                    <a:pos x="46" y="93"/>
                  </a:cxn>
                  <a:cxn ang="0">
                    <a:pos x="35" y="139"/>
                  </a:cxn>
                  <a:cxn ang="0">
                    <a:pos x="35" y="174"/>
                  </a:cxn>
                  <a:cxn ang="0">
                    <a:pos x="11" y="220"/>
                  </a:cxn>
                  <a:cxn ang="0">
                    <a:pos x="0" y="267"/>
                  </a:cxn>
                  <a:cxn ang="0">
                    <a:pos x="23" y="290"/>
                  </a:cxn>
                  <a:cxn ang="0">
                    <a:pos x="69" y="302"/>
                  </a:cxn>
                  <a:cxn ang="0">
                    <a:pos x="104" y="302"/>
                  </a:cxn>
                  <a:cxn ang="0">
                    <a:pos x="116" y="337"/>
                  </a:cxn>
                  <a:cxn ang="0">
                    <a:pos x="139" y="383"/>
                  </a:cxn>
                  <a:cxn ang="0">
                    <a:pos x="186" y="395"/>
                  </a:cxn>
                  <a:cxn ang="0">
                    <a:pos x="221" y="383"/>
                  </a:cxn>
                  <a:cxn ang="0">
                    <a:pos x="255" y="360"/>
                  </a:cxn>
                  <a:cxn ang="0">
                    <a:pos x="290" y="337"/>
                  </a:cxn>
                  <a:cxn ang="0">
                    <a:pos x="325" y="325"/>
                  </a:cxn>
                  <a:cxn ang="0">
                    <a:pos x="360" y="325"/>
                  </a:cxn>
                  <a:cxn ang="0">
                    <a:pos x="407" y="337"/>
                  </a:cxn>
                  <a:cxn ang="0">
                    <a:pos x="441" y="337"/>
                  </a:cxn>
                  <a:cxn ang="0">
                    <a:pos x="465" y="313"/>
                  </a:cxn>
                  <a:cxn ang="0">
                    <a:pos x="476" y="279"/>
                  </a:cxn>
                  <a:cxn ang="0">
                    <a:pos x="500" y="244"/>
                  </a:cxn>
                  <a:cxn ang="0">
                    <a:pos x="488" y="209"/>
                  </a:cxn>
                  <a:cxn ang="0">
                    <a:pos x="453" y="174"/>
                  </a:cxn>
                  <a:cxn ang="0">
                    <a:pos x="441" y="139"/>
                  </a:cxn>
                  <a:cxn ang="0">
                    <a:pos x="395" y="116"/>
                  </a:cxn>
                  <a:cxn ang="0">
                    <a:pos x="360" y="104"/>
                  </a:cxn>
                  <a:cxn ang="0">
                    <a:pos x="325" y="93"/>
                  </a:cxn>
                </a:cxnLst>
                <a:rect l="0" t="0" r="r" b="b"/>
                <a:pathLst>
                  <a:path w="500" h="395">
                    <a:moveTo>
                      <a:pt x="325" y="116"/>
                    </a:moveTo>
                    <a:lnTo>
                      <a:pt x="337" y="127"/>
                    </a:lnTo>
                    <a:lnTo>
                      <a:pt x="337" y="127"/>
                    </a:lnTo>
                    <a:lnTo>
                      <a:pt x="325" y="139"/>
                    </a:lnTo>
                    <a:lnTo>
                      <a:pt x="325" y="139"/>
                    </a:lnTo>
                    <a:lnTo>
                      <a:pt x="314" y="139"/>
                    </a:lnTo>
                    <a:lnTo>
                      <a:pt x="314" y="139"/>
                    </a:lnTo>
                    <a:lnTo>
                      <a:pt x="302" y="139"/>
                    </a:lnTo>
                    <a:lnTo>
                      <a:pt x="302" y="139"/>
                    </a:lnTo>
                    <a:lnTo>
                      <a:pt x="290" y="139"/>
                    </a:lnTo>
                    <a:lnTo>
                      <a:pt x="290" y="127"/>
                    </a:lnTo>
                    <a:lnTo>
                      <a:pt x="279" y="127"/>
                    </a:lnTo>
                    <a:lnTo>
                      <a:pt x="279" y="116"/>
                    </a:lnTo>
                    <a:lnTo>
                      <a:pt x="279" y="104"/>
                    </a:lnTo>
                    <a:lnTo>
                      <a:pt x="279" y="104"/>
                    </a:lnTo>
                    <a:lnTo>
                      <a:pt x="267" y="104"/>
                    </a:lnTo>
                    <a:lnTo>
                      <a:pt x="267" y="104"/>
                    </a:lnTo>
                    <a:lnTo>
                      <a:pt x="255" y="104"/>
                    </a:lnTo>
                    <a:lnTo>
                      <a:pt x="255" y="104"/>
                    </a:lnTo>
                    <a:lnTo>
                      <a:pt x="244" y="104"/>
                    </a:lnTo>
                    <a:lnTo>
                      <a:pt x="244" y="104"/>
                    </a:lnTo>
                    <a:lnTo>
                      <a:pt x="232" y="104"/>
                    </a:lnTo>
                    <a:lnTo>
                      <a:pt x="232" y="104"/>
                    </a:lnTo>
                    <a:lnTo>
                      <a:pt x="221" y="104"/>
                    </a:lnTo>
                    <a:lnTo>
                      <a:pt x="221" y="104"/>
                    </a:lnTo>
                    <a:lnTo>
                      <a:pt x="209" y="93"/>
                    </a:lnTo>
                    <a:lnTo>
                      <a:pt x="209" y="93"/>
                    </a:lnTo>
                    <a:lnTo>
                      <a:pt x="197" y="93"/>
                    </a:lnTo>
                    <a:lnTo>
                      <a:pt x="186" y="93"/>
                    </a:lnTo>
                    <a:lnTo>
                      <a:pt x="186" y="104"/>
                    </a:lnTo>
                    <a:lnTo>
                      <a:pt x="174" y="104"/>
                    </a:lnTo>
                    <a:lnTo>
                      <a:pt x="174" y="116"/>
                    </a:lnTo>
                    <a:lnTo>
                      <a:pt x="174" y="127"/>
                    </a:lnTo>
                    <a:lnTo>
                      <a:pt x="174" y="127"/>
                    </a:lnTo>
                    <a:lnTo>
                      <a:pt x="174" y="139"/>
                    </a:lnTo>
                    <a:lnTo>
                      <a:pt x="162" y="139"/>
                    </a:lnTo>
                    <a:lnTo>
                      <a:pt x="162" y="139"/>
                    </a:lnTo>
                    <a:lnTo>
                      <a:pt x="151" y="139"/>
                    </a:lnTo>
                    <a:lnTo>
                      <a:pt x="151" y="139"/>
                    </a:lnTo>
                    <a:lnTo>
                      <a:pt x="139" y="139"/>
                    </a:lnTo>
                    <a:lnTo>
                      <a:pt x="139" y="139"/>
                    </a:lnTo>
                    <a:lnTo>
                      <a:pt x="128" y="139"/>
                    </a:lnTo>
                    <a:lnTo>
                      <a:pt x="128" y="139"/>
                    </a:lnTo>
                    <a:lnTo>
                      <a:pt x="116" y="139"/>
                    </a:lnTo>
                    <a:lnTo>
                      <a:pt x="116" y="139"/>
                    </a:lnTo>
                    <a:lnTo>
                      <a:pt x="104" y="139"/>
                    </a:lnTo>
                    <a:lnTo>
                      <a:pt x="104" y="151"/>
                    </a:lnTo>
                    <a:lnTo>
                      <a:pt x="104" y="162"/>
                    </a:lnTo>
                    <a:lnTo>
                      <a:pt x="104" y="162"/>
                    </a:lnTo>
                    <a:lnTo>
                      <a:pt x="104" y="174"/>
                    </a:lnTo>
                    <a:lnTo>
                      <a:pt x="104" y="174"/>
                    </a:lnTo>
                    <a:lnTo>
                      <a:pt x="104" y="186"/>
                    </a:lnTo>
                    <a:lnTo>
                      <a:pt x="104" y="186"/>
                    </a:lnTo>
                    <a:lnTo>
                      <a:pt x="104" y="197"/>
                    </a:lnTo>
                    <a:lnTo>
                      <a:pt x="104" y="209"/>
                    </a:lnTo>
                    <a:lnTo>
                      <a:pt x="104" y="209"/>
                    </a:lnTo>
                    <a:lnTo>
                      <a:pt x="104" y="220"/>
                    </a:lnTo>
                    <a:lnTo>
                      <a:pt x="104" y="220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28" y="232"/>
                    </a:lnTo>
                    <a:lnTo>
                      <a:pt x="139" y="232"/>
                    </a:lnTo>
                    <a:lnTo>
                      <a:pt x="151" y="232"/>
                    </a:lnTo>
                    <a:lnTo>
                      <a:pt x="151" y="220"/>
                    </a:lnTo>
                    <a:lnTo>
                      <a:pt x="162" y="209"/>
                    </a:lnTo>
                    <a:lnTo>
                      <a:pt x="174" y="209"/>
                    </a:lnTo>
                    <a:lnTo>
                      <a:pt x="174" y="209"/>
                    </a:lnTo>
                    <a:lnTo>
                      <a:pt x="186" y="220"/>
                    </a:lnTo>
                    <a:lnTo>
                      <a:pt x="186" y="232"/>
                    </a:lnTo>
                    <a:lnTo>
                      <a:pt x="186" y="232"/>
                    </a:lnTo>
                    <a:lnTo>
                      <a:pt x="186" y="244"/>
                    </a:lnTo>
                    <a:lnTo>
                      <a:pt x="186" y="255"/>
                    </a:lnTo>
                    <a:lnTo>
                      <a:pt x="186" y="255"/>
                    </a:lnTo>
                    <a:lnTo>
                      <a:pt x="186" y="267"/>
                    </a:lnTo>
                    <a:lnTo>
                      <a:pt x="186" y="279"/>
                    </a:lnTo>
                    <a:lnTo>
                      <a:pt x="186" y="290"/>
                    </a:lnTo>
                    <a:lnTo>
                      <a:pt x="186" y="290"/>
                    </a:lnTo>
                    <a:lnTo>
                      <a:pt x="186" y="302"/>
                    </a:lnTo>
                    <a:lnTo>
                      <a:pt x="186" y="313"/>
                    </a:lnTo>
                    <a:lnTo>
                      <a:pt x="197" y="313"/>
                    </a:lnTo>
                    <a:lnTo>
                      <a:pt x="197" y="313"/>
                    </a:lnTo>
                    <a:lnTo>
                      <a:pt x="209" y="313"/>
                    </a:lnTo>
                    <a:lnTo>
                      <a:pt x="221" y="313"/>
                    </a:lnTo>
                    <a:lnTo>
                      <a:pt x="221" y="313"/>
                    </a:lnTo>
                    <a:lnTo>
                      <a:pt x="232" y="313"/>
                    </a:lnTo>
                    <a:lnTo>
                      <a:pt x="232" y="313"/>
                    </a:lnTo>
                    <a:lnTo>
                      <a:pt x="244" y="302"/>
                    </a:lnTo>
                    <a:lnTo>
                      <a:pt x="244" y="302"/>
                    </a:lnTo>
                    <a:lnTo>
                      <a:pt x="255" y="290"/>
                    </a:lnTo>
                    <a:lnTo>
                      <a:pt x="267" y="290"/>
                    </a:lnTo>
                    <a:lnTo>
                      <a:pt x="267" y="302"/>
                    </a:lnTo>
                    <a:lnTo>
                      <a:pt x="279" y="302"/>
                    </a:lnTo>
                    <a:lnTo>
                      <a:pt x="279" y="302"/>
                    </a:lnTo>
                    <a:lnTo>
                      <a:pt x="290" y="302"/>
                    </a:lnTo>
                    <a:lnTo>
                      <a:pt x="290" y="302"/>
                    </a:lnTo>
                    <a:lnTo>
                      <a:pt x="290" y="290"/>
                    </a:lnTo>
                    <a:lnTo>
                      <a:pt x="290" y="279"/>
                    </a:lnTo>
                    <a:lnTo>
                      <a:pt x="302" y="279"/>
                    </a:lnTo>
                    <a:lnTo>
                      <a:pt x="302" y="279"/>
                    </a:lnTo>
                    <a:lnTo>
                      <a:pt x="314" y="279"/>
                    </a:lnTo>
                    <a:lnTo>
                      <a:pt x="325" y="279"/>
                    </a:lnTo>
                    <a:lnTo>
                      <a:pt x="325" y="279"/>
                    </a:lnTo>
                    <a:lnTo>
                      <a:pt x="337" y="290"/>
                    </a:lnTo>
                    <a:lnTo>
                      <a:pt x="337" y="302"/>
                    </a:lnTo>
                    <a:lnTo>
                      <a:pt x="348" y="302"/>
                    </a:lnTo>
                    <a:lnTo>
                      <a:pt x="348" y="302"/>
                    </a:lnTo>
                    <a:lnTo>
                      <a:pt x="360" y="302"/>
                    </a:lnTo>
                    <a:lnTo>
                      <a:pt x="360" y="302"/>
                    </a:lnTo>
                    <a:lnTo>
                      <a:pt x="372" y="302"/>
                    </a:lnTo>
                    <a:lnTo>
                      <a:pt x="383" y="302"/>
                    </a:lnTo>
                    <a:lnTo>
                      <a:pt x="383" y="313"/>
                    </a:lnTo>
                    <a:lnTo>
                      <a:pt x="395" y="313"/>
                    </a:lnTo>
                    <a:lnTo>
                      <a:pt x="395" y="313"/>
                    </a:lnTo>
                    <a:lnTo>
                      <a:pt x="407" y="313"/>
                    </a:lnTo>
                    <a:lnTo>
                      <a:pt x="407" y="313"/>
                    </a:lnTo>
                    <a:lnTo>
                      <a:pt x="418" y="313"/>
                    </a:lnTo>
                    <a:lnTo>
                      <a:pt x="418" y="302"/>
                    </a:lnTo>
                    <a:lnTo>
                      <a:pt x="407" y="302"/>
                    </a:lnTo>
                    <a:lnTo>
                      <a:pt x="407" y="290"/>
                    </a:lnTo>
                    <a:lnTo>
                      <a:pt x="395" y="290"/>
                    </a:lnTo>
                    <a:lnTo>
                      <a:pt x="395" y="279"/>
                    </a:lnTo>
                    <a:lnTo>
                      <a:pt x="383" y="279"/>
                    </a:lnTo>
                    <a:lnTo>
                      <a:pt x="383" y="267"/>
                    </a:lnTo>
                    <a:lnTo>
                      <a:pt x="383" y="255"/>
                    </a:lnTo>
                    <a:lnTo>
                      <a:pt x="372" y="255"/>
                    </a:lnTo>
                    <a:lnTo>
                      <a:pt x="372" y="244"/>
                    </a:lnTo>
                    <a:lnTo>
                      <a:pt x="383" y="232"/>
                    </a:lnTo>
                    <a:lnTo>
                      <a:pt x="395" y="232"/>
                    </a:lnTo>
                    <a:lnTo>
                      <a:pt x="395" y="220"/>
                    </a:lnTo>
                    <a:lnTo>
                      <a:pt x="407" y="220"/>
                    </a:lnTo>
                    <a:lnTo>
                      <a:pt x="418" y="220"/>
                    </a:lnTo>
                    <a:lnTo>
                      <a:pt x="418" y="220"/>
                    </a:lnTo>
                    <a:lnTo>
                      <a:pt x="430" y="220"/>
                    </a:lnTo>
                    <a:lnTo>
                      <a:pt x="430" y="220"/>
                    </a:lnTo>
                    <a:lnTo>
                      <a:pt x="441" y="220"/>
                    </a:lnTo>
                    <a:lnTo>
                      <a:pt x="453" y="220"/>
                    </a:lnTo>
                    <a:lnTo>
                      <a:pt x="453" y="220"/>
                    </a:lnTo>
                    <a:lnTo>
                      <a:pt x="453" y="209"/>
                    </a:lnTo>
                    <a:lnTo>
                      <a:pt x="453" y="209"/>
                    </a:lnTo>
                    <a:lnTo>
                      <a:pt x="441" y="197"/>
                    </a:lnTo>
                    <a:lnTo>
                      <a:pt x="441" y="197"/>
                    </a:lnTo>
                    <a:lnTo>
                      <a:pt x="430" y="186"/>
                    </a:lnTo>
                    <a:lnTo>
                      <a:pt x="430" y="186"/>
                    </a:lnTo>
                    <a:lnTo>
                      <a:pt x="418" y="186"/>
                    </a:lnTo>
                    <a:lnTo>
                      <a:pt x="407" y="186"/>
                    </a:lnTo>
                    <a:lnTo>
                      <a:pt x="407" y="186"/>
                    </a:lnTo>
                    <a:lnTo>
                      <a:pt x="395" y="186"/>
                    </a:lnTo>
                    <a:lnTo>
                      <a:pt x="383" y="174"/>
                    </a:lnTo>
                    <a:lnTo>
                      <a:pt x="383" y="162"/>
                    </a:lnTo>
                    <a:lnTo>
                      <a:pt x="383" y="162"/>
                    </a:lnTo>
                    <a:lnTo>
                      <a:pt x="383" y="151"/>
                    </a:lnTo>
                    <a:lnTo>
                      <a:pt x="372" y="151"/>
                    </a:lnTo>
                    <a:lnTo>
                      <a:pt x="372" y="139"/>
                    </a:lnTo>
                    <a:lnTo>
                      <a:pt x="360" y="139"/>
                    </a:lnTo>
                    <a:lnTo>
                      <a:pt x="360" y="139"/>
                    </a:lnTo>
                    <a:lnTo>
                      <a:pt x="348" y="139"/>
                    </a:lnTo>
                    <a:lnTo>
                      <a:pt x="337" y="139"/>
                    </a:lnTo>
                    <a:lnTo>
                      <a:pt x="337" y="127"/>
                    </a:lnTo>
                    <a:lnTo>
                      <a:pt x="337" y="127"/>
                    </a:lnTo>
                    <a:lnTo>
                      <a:pt x="337" y="116"/>
                    </a:lnTo>
                    <a:lnTo>
                      <a:pt x="325" y="116"/>
                    </a:lnTo>
                    <a:lnTo>
                      <a:pt x="325" y="104"/>
                    </a:lnTo>
                    <a:lnTo>
                      <a:pt x="325" y="104"/>
                    </a:lnTo>
                    <a:lnTo>
                      <a:pt x="325" y="93"/>
                    </a:lnTo>
                    <a:lnTo>
                      <a:pt x="325" y="93"/>
                    </a:lnTo>
                    <a:lnTo>
                      <a:pt x="325" y="81"/>
                    </a:lnTo>
                    <a:lnTo>
                      <a:pt x="325" y="69"/>
                    </a:lnTo>
                    <a:lnTo>
                      <a:pt x="314" y="69"/>
                    </a:lnTo>
                    <a:lnTo>
                      <a:pt x="314" y="58"/>
                    </a:lnTo>
                    <a:lnTo>
                      <a:pt x="302" y="58"/>
                    </a:lnTo>
                    <a:lnTo>
                      <a:pt x="302" y="46"/>
                    </a:lnTo>
                    <a:lnTo>
                      <a:pt x="290" y="46"/>
                    </a:lnTo>
                    <a:lnTo>
                      <a:pt x="290" y="46"/>
                    </a:lnTo>
                    <a:lnTo>
                      <a:pt x="279" y="46"/>
                    </a:lnTo>
                    <a:lnTo>
                      <a:pt x="279" y="34"/>
                    </a:lnTo>
                    <a:lnTo>
                      <a:pt x="267" y="34"/>
                    </a:lnTo>
                    <a:lnTo>
                      <a:pt x="255" y="34"/>
                    </a:lnTo>
                    <a:lnTo>
                      <a:pt x="255" y="34"/>
                    </a:lnTo>
                    <a:lnTo>
                      <a:pt x="244" y="34"/>
                    </a:lnTo>
                    <a:lnTo>
                      <a:pt x="244" y="34"/>
                    </a:lnTo>
                    <a:lnTo>
                      <a:pt x="232" y="46"/>
                    </a:lnTo>
                    <a:lnTo>
                      <a:pt x="221" y="46"/>
                    </a:lnTo>
                    <a:lnTo>
                      <a:pt x="221" y="46"/>
                    </a:lnTo>
                    <a:lnTo>
                      <a:pt x="209" y="46"/>
                    </a:lnTo>
                    <a:lnTo>
                      <a:pt x="209" y="46"/>
                    </a:lnTo>
                    <a:lnTo>
                      <a:pt x="197" y="46"/>
                    </a:lnTo>
                    <a:lnTo>
                      <a:pt x="197" y="46"/>
                    </a:lnTo>
                    <a:lnTo>
                      <a:pt x="186" y="46"/>
                    </a:lnTo>
                    <a:lnTo>
                      <a:pt x="186" y="46"/>
                    </a:lnTo>
                    <a:lnTo>
                      <a:pt x="174" y="34"/>
                    </a:lnTo>
                    <a:lnTo>
                      <a:pt x="162" y="34"/>
                    </a:lnTo>
                    <a:lnTo>
                      <a:pt x="162" y="23"/>
                    </a:lnTo>
                    <a:lnTo>
                      <a:pt x="162" y="23"/>
                    </a:lnTo>
                    <a:lnTo>
                      <a:pt x="151" y="23"/>
                    </a:lnTo>
                    <a:lnTo>
                      <a:pt x="139" y="11"/>
                    </a:lnTo>
                    <a:lnTo>
                      <a:pt x="139" y="11"/>
                    </a:lnTo>
                    <a:lnTo>
                      <a:pt x="128" y="11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9" y="0"/>
                    </a:lnTo>
                    <a:lnTo>
                      <a:pt x="69" y="11"/>
                    </a:lnTo>
                    <a:lnTo>
                      <a:pt x="58" y="11"/>
                    </a:lnTo>
                    <a:lnTo>
                      <a:pt x="58" y="23"/>
                    </a:lnTo>
                    <a:lnTo>
                      <a:pt x="46" y="23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58"/>
                    </a:lnTo>
                    <a:lnTo>
                      <a:pt x="46" y="69"/>
                    </a:lnTo>
                    <a:lnTo>
                      <a:pt x="46" y="69"/>
                    </a:lnTo>
                    <a:lnTo>
                      <a:pt x="46" y="81"/>
                    </a:lnTo>
                    <a:lnTo>
                      <a:pt x="46" y="81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46" y="104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6" y="127"/>
                    </a:lnTo>
                    <a:lnTo>
                      <a:pt x="46" y="127"/>
                    </a:lnTo>
                    <a:lnTo>
                      <a:pt x="35" y="139"/>
                    </a:lnTo>
                    <a:lnTo>
                      <a:pt x="35" y="151"/>
                    </a:lnTo>
                    <a:lnTo>
                      <a:pt x="35" y="151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5" y="174"/>
                    </a:lnTo>
                    <a:lnTo>
                      <a:pt x="35" y="174"/>
                    </a:lnTo>
                    <a:lnTo>
                      <a:pt x="23" y="186"/>
                    </a:lnTo>
                    <a:lnTo>
                      <a:pt x="23" y="197"/>
                    </a:lnTo>
                    <a:lnTo>
                      <a:pt x="11" y="209"/>
                    </a:lnTo>
                    <a:lnTo>
                      <a:pt x="11" y="209"/>
                    </a:lnTo>
                    <a:lnTo>
                      <a:pt x="11" y="220"/>
                    </a:lnTo>
                    <a:lnTo>
                      <a:pt x="11" y="220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44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67"/>
                    </a:lnTo>
                    <a:lnTo>
                      <a:pt x="0" y="267"/>
                    </a:lnTo>
                    <a:lnTo>
                      <a:pt x="0" y="279"/>
                    </a:lnTo>
                    <a:lnTo>
                      <a:pt x="11" y="279"/>
                    </a:lnTo>
                    <a:lnTo>
                      <a:pt x="11" y="290"/>
                    </a:lnTo>
                    <a:lnTo>
                      <a:pt x="23" y="290"/>
                    </a:lnTo>
                    <a:lnTo>
                      <a:pt x="23" y="290"/>
                    </a:lnTo>
                    <a:lnTo>
                      <a:pt x="35" y="302"/>
                    </a:lnTo>
                    <a:lnTo>
                      <a:pt x="35" y="302"/>
                    </a:lnTo>
                    <a:lnTo>
                      <a:pt x="46" y="302"/>
                    </a:lnTo>
                    <a:lnTo>
                      <a:pt x="58" y="302"/>
                    </a:lnTo>
                    <a:lnTo>
                      <a:pt x="58" y="302"/>
                    </a:lnTo>
                    <a:lnTo>
                      <a:pt x="69" y="302"/>
                    </a:lnTo>
                    <a:lnTo>
                      <a:pt x="69" y="302"/>
                    </a:lnTo>
                    <a:lnTo>
                      <a:pt x="81" y="302"/>
                    </a:lnTo>
                    <a:lnTo>
                      <a:pt x="81" y="302"/>
                    </a:lnTo>
                    <a:lnTo>
                      <a:pt x="93" y="302"/>
                    </a:lnTo>
                    <a:lnTo>
                      <a:pt x="93" y="302"/>
                    </a:lnTo>
                    <a:lnTo>
                      <a:pt x="104" y="302"/>
                    </a:lnTo>
                    <a:lnTo>
                      <a:pt x="104" y="313"/>
                    </a:lnTo>
                    <a:lnTo>
                      <a:pt x="116" y="313"/>
                    </a:lnTo>
                    <a:lnTo>
                      <a:pt x="116" y="325"/>
                    </a:lnTo>
                    <a:lnTo>
                      <a:pt x="116" y="325"/>
                    </a:lnTo>
                    <a:lnTo>
                      <a:pt x="116" y="337"/>
                    </a:lnTo>
                    <a:lnTo>
                      <a:pt x="116" y="337"/>
                    </a:lnTo>
                    <a:lnTo>
                      <a:pt x="116" y="348"/>
                    </a:lnTo>
                    <a:lnTo>
                      <a:pt x="128" y="360"/>
                    </a:lnTo>
                    <a:lnTo>
                      <a:pt x="128" y="360"/>
                    </a:lnTo>
                    <a:lnTo>
                      <a:pt x="128" y="372"/>
                    </a:lnTo>
                    <a:lnTo>
                      <a:pt x="139" y="383"/>
                    </a:lnTo>
                    <a:lnTo>
                      <a:pt x="139" y="383"/>
                    </a:lnTo>
                    <a:lnTo>
                      <a:pt x="151" y="383"/>
                    </a:lnTo>
                    <a:lnTo>
                      <a:pt x="151" y="395"/>
                    </a:lnTo>
                    <a:lnTo>
                      <a:pt x="162" y="395"/>
                    </a:lnTo>
                    <a:lnTo>
                      <a:pt x="162" y="395"/>
                    </a:lnTo>
                    <a:lnTo>
                      <a:pt x="174" y="395"/>
                    </a:lnTo>
                    <a:lnTo>
                      <a:pt x="186" y="395"/>
                    </a:lnTo>
                    <a:lnTo>
                      <a:pt x="186" y="395"/>
                    </a:lnTo>
                    <a:lnTo>
                      <a:pt x="197" y="395"/>
                    </a:lnTo>
                    <a:lnTo>
                      <a:pt x="197" y="395"/>
                    </a:lnTo>
                    <a:lnTo>
                      <a:pt x="209" y="395"/>
                    </a:lnTo>
                    <a:lnTo>
                      <a:pt x="221" y="395"/>
                    </a:lnTo>
                    <a:lnTo>
                      <a:pt x="221" y="383"/>
                    </a:lnTo>
                    <a:lnTo>
                      <a:pt x="232" y="383"/>
                    </a:lnTo>
                    <a:lnTo>
                      <a:pt x="232" y="383"/>
                    </a:lnTo>
                    <a:lnTo>
                      <a:pt x="244" y="372"/>
                    </a:lnTo>
                    <a:lnTo>
                      <a:pt x="244" y="372"/>
                    </a:lnTo>
                    <a:lnTo>
                      <a:pt x="255" y="360"/>
                    </a:lnTo>
                    <a:lnTo>
                      <a:pt x="255" y="360"/>
                    </a:lnTo>
                    <a:lnTo>
                      <a:pt x="255" y="360"/>
                    </a:lnTo>
                    <a:lnTo>
                      <a:pt x="267" y="348"/>
                    </a:lnTo>
                    <a:lnTo>
                      <a:pt x="267" y="348"/>
                    </a:lnTo>
                    <a:lnTo>
                      <a:pt x="279" y="337"/>
                    </a:lnTo>
                    <a:lnTo>
                      <a:pt x="279" y="337"/>
                    </a:lnTo>
                    <a:lnTo>
                      <a:pt x="290" y="337"/>
                    </a:lnTo>
                    <a:lnTo>
                      <a:pt x="290" y="325"/>
                    </a:lnTo>
                    <a:lnTo>
                      <a:pt x="302" y="325"/>
                    </a:lnTo>
                    <a:lnTo>
                      <a:pt x="314" y="325"/>
                    </a:lnTo>
                    <a:lnTo>
                      <a:pt x="314" y="325"/>
                    </a:lnTo>
                    <a:lnTo>
                      <a:pt x="325" y="325"/>
                    </a:lnTo>
                    <a:lnTo>
                      <a:pt x="325" y="325"/>
                    </a:lnTo>
                    <a:lnTo>
                      <a:pt x="337" y="325"/>
                    </a:lnTo>
                    <a:lnTo>
                      <a:pt x="337" y="325"/>
                    </a:lnTo>
                    <a:lnTo>
                      <a:pt x="348" y="325"/>
                    </a:lnTo>
                    <a:lnTo>
                      <a:pt x="348" y="325"/>
                    </a:lnTo>
                    <a:lnTo>
                      <a:pt x="360" y="325"/>
                    </a:lnTo>
                    <a:lnTo>
                      <a:pt x="360" y="325"/>
                    </a:lnTo>
                    <a:lnTo>
                      <a:pt x="372" y="337"/>
                    </a:lnTo>
                    <a:lnTo>
                      <a:pt x="372" y="337"/>
                    </a:lnTo>
                    <a:lnTo>
                      <a:pt x="383" y="337"/>
                    </a:lnTo>
                    <a:lnTo>
                      <a:pt x="383" y="337"/>
                    </a:lnTo>
                    <a:lnTo>
                      <a:pt x="395" y="337"/>
                    </a:lnTo>
                    <a:lnTo>
                      <a:pt x="407" y="337"/>
                    </a:lnTo>
                    <a:lnTo>
                      <a:pt x="407" y="337"/>
                    </a:lnTo>
                    <a:lnTo>
                      <a:pt x="418" y="337"/>
                    </a:lnTo>
                    <a:lnTo>
                      <a:pt x="418" y="337"/>
                    </a:lnTo>
                    <a:lnTo>
                      <a:pt x="430" y="337"/>
                    </a:lnTo>
                    <a:lnTo>
                      <a:pt x="430" y="337"/>
                    </a:lnTo>
                    <a:lnTo>
                      <a:pt x="441" y="337"/>
                    </a:lnTo>
                    <a:lnTo>
                      <a:pt x="441" y="337"/>
                    </a:lnTo>
                    <a:lnTo>
                      <a:pt x="453" y="337"/>
                    </a:lnTo>
                    <a:lnTo>
                      <a:pt x="453" y="337"/>
                    </a:lnTo>
                    <a:lnTo>
                      <a:pt x="453" y="325"/>
                    </a:lnTo>
                    <a:lnTo>
                      <a:pt x="465" y="313"/>
                    </a:lnTo>
                    <a:lnTo>
                      <a:pt x="465" y="313"/>
                    </a:lnTo>
                    <a:lnTo>
                      <a:pt x="465" y="302"/>
                    </a:lnTo>
                    <a:lnTo>
                      <a:pt x="465" y="290"/>
                    </a:lnTo>
                    <a:lnTo>
                      <a:pt x="453" y="290"/>
                    </a:lnTo>
                    <a:lnTo>
                      <a:pt x="465" y="279"/>
                    </a:lnTo>
                    <a:lnTo>
                      <a:pt x="465" y="279"/>
                    </a:lnTo>
                    <a:lnTo>
                      <a:pt x="476" y="279"/>
                    </a:lnTo>
                    <a:lnTo>
                      <a:pt x="476" y="267"/>
                    </a:lnTo>
                    <a:lnTo>
                      <a:pt x="488" y="267"/>
                    </a:lnTo>
                    <a:lnTo>
                      <a:pt x="488" y="267"/>
                    </a:lnTo>
                    <a:lnTo>
                      <a:pt x="500" y="255"/>
                    </a:lnTo>
                    <a:lnTo>
                      <a:pt x="500" y="255"/>
                    </a:lnTo>
                    <a:lnTo>
                      <a:pt x="500" y="244"/>
                    </a:lnTo>
                    <a:lnTo>
                      <a:pt x="500" y="232"/>
                    </a:lnTo>
                    <a:lnTo>
                      <a:pt x="500" y="232"/>
                    </a:lnTo>
                    <a:lnTo>
                      <a:pt x="500" y="220"/>
                    </a:lnTo>
                    <a:lnTo>
                      <a:pt x="500" y="209"/>
                    </a:lnTo>
                    <a:lnTo>
                      <a:pt x="500" y="209"/>
                    </a:lnTo>
                    <a:lnTo>
                      <a:pt x="488" y="209"/>
                    </a:lnTo>
                    <a:lnTo>
                      <a:pt x="488" y="209"/>
                    </a:lnTo>
                    <a:lnTo>
                      <a:pt x="476" y="197"/>
                    </a:lnTo>
                    <a:lnTo>
                      <a:pt x="476" y="197"/>
                    </a:lnTo>
                    <a:lnTo>
                      <a:pt x="465" y="186"/>
                    </a:lnTo>
                    <a:lnTo>
                      <a:pt x="465" y="186"/>
                    </a:lnTo>
                    <a:lnTo>
                      <a:pt x="453" y="174"/>
                    </a:lnTo>
                    <a:lnTo>
                      <a:pt x="453" y="174"/>
                    </a:lnTo>
                    <a:lnTo>
                      <a:pt x="453" y="162"/>
                    </a:lnTo>
                    <a:lnTo>
                      <a:pt x="453" y="151"/>
                    </a:lnTo>
                    <a:lnTo>
                      <a:pt x="453" y="151"/>
                    </a:lnTo>
                    <a:lnTo>
                      <a:pt x="441" y="139"/>
                    </a:lnTo>
                    <a:lnTo>
                      <a:pt x="441" y="139"/>
                    </a:lnTo>
                    <a:lnTo>
                      <a:pt x="430" y="127"/>
                    </a:lnTo>
                    <a:lnTo>
                      <a:pt x="430" y="127"/>
                    </a:lnTo>
                    <a:lnTo>
                      <a:pt x="418" y="116"/>
                    </a:lnTo>
                    <a:lnTo>
                      <a:pt x="418" y="116"/>
                    </a:lnTo>
                    <a:lnTo>
                      <a:pt x="407" y="116"/>
                    </a:lnTo>
                    <a:lnTo>
                      <a:pt x="395" y="116"/>
                    </a:lnTo>
                    <a:lnTo>
                      <a:pt x="395" y="104"/>
                    </a:lnTo>
                    <a:lnTo>
                      <a:pt x="383" y="104"/>
                    </a:lnTo>
                    <a:lnTo>
                      <a:pt x="383" y="104"/>
                    </a:lnTo>
                    <a:lnTo>
                      <a:pt x="372" y="104"/>
                    </a:lnTo>
                    <a:lnTo>
                      <a:pt x="372" y="104"/>
                    </a:lnTo>
                    <a:lnTo>
                      <a:pt x="360" y="104"/>
                    </a:lnTo>
                    <a:lnTo>
                      <a:pt x="360" y="104"/>
                    </a:lnTo>
                    <a:lnTo>
                      <a:pt x="348" y="104"/>
                    </a:lnTo>
                    <a:lnTo>
                      <a:pt x="348" y="93"/>
                    </a:lnTo>
                    <a:lnTo>
                      <a:pt x="337" y="93"/>
                    </a:lnTo>
                    <a:lnTo>
                      <a:pt x="337" y="93"/>
                    </a:lnTo>
                    <a:lnTo>
                      <a:pt x="325" y="93"/>
                    </a:lnTo>
                    <a:lnTo>
                      <a:pt x="325" y="93"/>
                    </a:lnTo>
                    <a:lnTo>
                      <a:pt x="325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Freeform 97"/>
              <p:cNvSpPr>
                <a:spLocks/>
              </p:cNvSpPr>
              <p:nvPr/>
            </p:nvSpPr>
            <p:spPr bwMode="auto">
              <a:xfrm>
                <a:off x="528" y="1259"/>
                <a:ext cx="500" cy="395"/>
              </a:xfrm>
              <a:custGeom>
                <a:avLst/>
                <a:gdLst/>
                <a:ahLst/>
                <a:cxnLst>
                  <a:cxn ang="0">
                    <a:pos x="314" y="139"/>
                  </a:cxn>
                  <a:cxn ang="0">
                    <a:pos x="279" y="127"/>
                  </a:cxn>
                  <a:cxn ang="0">
                    <a:pos x="255" y="104"/>
                  </a:cxn>
                  <a:cxn ang="0">
                    <a:pos x="221" y="104"/>
                  </a:cxn>
                  <a:cxn ang="0">
                    <a:pos x="186" y="104"/>
                  </a:cxn>
                  <a:cxn ang="0">
                    <a:pos x="162" y="139"/>
                  </a:cxn>
                  <a:cxn ang="0">
                    <a:pos x="128" y="139"/>
                  </a:cxn>
                  <a:cxn ang="0">
                    <a:pos x="104" y="162"/>
                  </a:cxn>
                  <a:cxn ang="0">
                    <a:pos x="104" y="197"/>
                  </a:cxn>
                  <a:cxn ang="0">
                    <a:pos x="116" y="232"/>
                  </a:cxn>
                  <a:cxn ang="0">
                    <a:pos x="174" y="209"/>
                  </a:cxn>
                  <a:cxn ang="0">
                    <a:pos x="186" y="255"/>
                  </a:cxn>
                  <a:cxn ang="0">
                    <a:pos x="186" y="302"/>
                  </a:cxn>
                  <a:cxn ang="0">
                    <a:pos x="221" y="313"/>
                  </a:cxn>
                  <a:cxn ang="0">
                    <a:pos x="267" y="290"/>
                  </a:cxn>
                  <a:cxn ang="0">
                    <a:pos x="290" y="290"/>
                  </a:cxn>
                  <a:cxn ang="0">
                    <a:pos x="325" y="279"/>
                  </a:cxn>
                  <a:cxn ang="0">
                    <a:pos x="360" y="302"/>
                  </a:cxn>
                  <a:cxn ang="0">
                    <a:pos x="407" y="313"/>
                  </a:cxn>
                  <a:cxn ang="0">
                    <a:pos x="395" y="290"/>
                  </a:cxn>
                  <a:cxn ang="0">
                    <a:pos x="372" y="244"/>
                  </a:cxn>
                  <a:cxn ang="0">
                    <a:pos x="418" y="220"/>
                  </a:cxn>
                  <a:cxn ang="0">
                    <a:pos x="453" y="209"/>
                  </a:cxn>
                  <a:cxn ang="0">
                    <a:pos x="418" y="186"/>
                  </a:cxn>
                  <a:cxn ang="0">
                    <a:pos x="383" y="162"/>
                  </a:cxn>
                  <a:cxn ang="0">
                    <a:pos x="348" y="139"/>
                  </a:cxn>
                  <a:cxn ang="0">
                    <a:pos x="325" y="104"/>
                  </a:cxn>
                  <a:cxn ang="0">
                    <a:pos x="314" y="69"/>
                  </a:cxn>
                  <a:cxn ang="0">
                    <a:pos x="279" y="46"/>
                  </a:cxn>
                  <a:cxn ang="0">
                    <a:pos x="244" y="34"/>
                  </a:cxn>
                  <a:cxn ang="0">
                    <a:pos x="197" y="46"/>
                  </a:cxn>
                  <a:cxn ang="0">
                    <a:pos x="162" y="23"/>
                  </a:cxn>
                  <a:cxn ang="0">
                    <a:pos x="128" y="0"/>
                  </a:cxn>
                  <a:cxn ang="0">
                    <a:pos x="93" y="0"/>
                  </a:cxn>
                  <a:cxn ang="0">
                    <a:pos x="58" y="23"/>
                  </a:cxn>
                  <a:cxn ang="0">
                    <a:pos x="46" y="58"/>
                  </a:cxn>
                  <a:cxn ang="0">
                    <a:pos x="46" y="93"/>
                  </a:cxn>
                  <a:cxn ang="0">
                    <a:pos x="35" y="139"/>
                  </a:cxn>
                  <a:cxn ang="0">
                    <a:pos x="35" y="174"/>
                  </a:cxn>
                  <a:cxn ang="0">
                    <a:pos x="11" y="220"/>
                  </a:cxn>
                  <a:cxn ang="0">
                    <a:pos x="0" y="267"/>
                  </a:cxn>
                  <a:cxn ang="0">
                    <a:pos x="23" y="290"/>
                  </a:cxn>
                  <a:cxn ang="0">
                    <a:pos x="69" y="302"/>
                  </a:cxn>
                  <a:cxn ang="0">
                    <a:pos x="104" y="302"/>
                  </a:cxn>
                  <a:cxn ang="0">
                    <a:pos x="116" y="337"/>
                  </a:cxn>
                  <a:cxn ang="0">
                    <a:pos x="139" y="383"/>
                  </a:cxn>
                  <a:cxn ang="0">
                    <a:pos x="186" y="395"/>
                  </a:cxn>
                  <a:cxn ang="0">
                    <a:pos x="221" y="383"/>
                  </a:cxn>
                  <a:cxn ang="0">
                    <a:pos x="255" y="360"/>
                  </a:cxn>
                  <a:cxn ang="0">
                    <a:pos x="290" y="337"/>
                  </a:cxn>
                  <a:cxn ang="0">
                    <a:pos x="325" y="325"/>
                  </a:cxn>
                  <a:cxn ang="0">
                    <a:pos x="360" y="325"/>
                  </a:cxn>
                  <a:cxn ang="0">
                    <a:pos x="407" y="337"/>
                  </a:cxn>
                  <a:cxn ang="0">
                    <a:pos x="441" y="337"/>
                  </a:cxn>
                  <a:cxn ang="0">
                    <a:pos x="465" y="313"/>
                  </a:cxn>
                  <a:cxn ang="0">
                    <a:pos x="476" y="279"/>
                  </a:cxn>
                  <a:cxn ang="0">
                    <a:pos x="500" y="244"/>
                  </a:cxn>
                  <a:cxn ang="0">
                    <a:pos x="488" y="209"/>
                  </a:cxn>
                  <a:cxn ang="0">
                    <a:pos x="453" y="174"/>
                  </a:cxn>
                  <a:cxn ang="0">
                    <a:pos x="441" y="139"/>
                  </a:cxn>
                  <a:cxn ang="0">
                    <a:pos x="395" y="116"/>
                  </a:cxn>
                  <a:cxn ang="0">
                    <a:pos x="360" y="104"/>
                  </a:cxn>
                  <a:cxn ang="0">
                    <a:pos x="325" y="93"/>
                  </a:cxn>
                </a:cxnLst>
                <a:rect l="0" t="0" r="r" b="b"/>
                <a:pathLst>
                  <a:path w="500" h="395">
                    <a:moveTo>
                      <a:pt x="325" y="116"/>
                    </a:moveTo>
                    <a:lnTo>
                      <a:pt x="337" y="127"/>
                    </a:lnTo>
                    <a:lnTo>
                      <a:pt x="337" y="127"/>
                    </a:lnTo>
                    <a:lnTo>
                      <a:pt x="325" y="139"/>
                    </a:lnTo>
                    <a:lnTo>
                      <a:pt x="325" y="139"/>
                    </a:lnTo>
                    <a:lnTo>
                      <a:pt x="314" y="139"/>
                    </a:lnTo>
                    <a:lnTo>
                      <a:pt x="314" y="139"/>
                    </a:lnTo>
                    <a:lnTo>
                      <a:pt x="302" y="139"/>
                    </a:lnTo>
                    <a:lnTo>
                      <a:pt x="302" y="139"/>
                    </a:lnTo>
                    <a:lnTo>
                      <a:pt x="290" y="139"/>
                    </a:lnTo>
                    <a:lnTo>
                      <a:pt x="290" y="127"/>
                    </a:lnTo>
                    <a:lnTo>
                      <a:pt x="279" y="127"/>
                    </a:lnTo>
                    <a:lnTo>
                      <a:pt x="279" y="116"/>
                    </a:lnTo>
                    <a:lnTo>
                      <a:pt x="279" y="104"/>
                    </a:lnTo>
                    <a:lnTo>
                      <a:pt x="279" y="104"/>
                    </a:lnTo>
                    <a:lnTo>
                      <a:pt x="267" y="104"/>
                    </a:lnTo>
                    <a:lnTo>
                      <a:pt x="267" y="104"/>
                    </a:lnTo>
                    <a:lnTo>
                      <a:pt x="255" y="104"/>
                    </a:lnTo>
                    <a:lnTo>
                      <a:pt x="255" y="104"/>
                    </a:lnTo>
                    <a:lnTo>
                      <a:pt x="244" y="104"/>
                    </a:lnTo>
                    <a:lnTo>
                      <a:pt x="244" y="104"/>
                    </a:lnTo>
                    <a:lnTo>
                      <a:pt x="232" y="104"/>
                    </a:lnTo>
                    <a:lnTo>
                      <a:pt x="232" y="104"/>
                    </a:lnTo>
                    <a:lnTo>
                      <a:pt x="221" y="104"/>
                    </a:lnTo>
                    <a:lnTo>
                      <a:pt x="221" y="104"/>
                    </a:lnTo>
                    <a:lnTo>
                      <a:pt x="209" y="93"/>
                    </a:lnTo>
                    <a:lnTo>
                      <a:pt x="209" y="93"/>
                    </a:lnTo>
                    <a:lnTo>
                      <a:pt x="197" y="93"/>
                    </a:lnTo>
                    <a:lnTo>
                      <a:pt x="186" y="93"/>
                    </a:lnTo>
                    <a:lnTo>
                      <a:pt x="186" y="104"/>
                    </a:lnTo>
                    <a:lnTo>
                      <a:pt x="174" y="104"/>
                    </a:lnTo>
                    <a:lnTo>
                      <a:pt x="174" y="116"/>
                    </a:lnTo>
                    <a:lnTo>
                      <a:pt x="174" y="127"/>
                    </a:lnTo>
                    <a:lnTo>
                      <a:pt x="174" y="127"/>
                    </a:lnTo>
                    <a:lnTo>
                      <a:pt x="174" y="139"/>
                    </a:lnTo>
                    <a:lnTo>
                      <a:pt x="162" y="139"/>
                    </a:lnTo>
                    <a:lnTo>
                      <a:pt x="162" y="139"/>
                    </a:lnTo>
                    <a:lnTo>
                      <a:pt x="151" y="139"/>
                    </a:lnTo>
                    <a:lnTo>
                      <a:pt x="151" y="139"/>
                    </a:lnTo>
                    <a:lnTo>
                      <a:pt x="139" y="139"/>
                    </a:lnTo>
                    <a:lnTo>
                      <a:pt x="139" y="139"/>
                    </a:lnTo>
                    <a:lnTo>
                      <a:pt x="128" y="139"/>
                    </a:lnTo>
                    <a:lnTo>
                      <a:pt x="128" y="139"/>
                    </a:lnTo>
                    <a:lnTo>
                      <a:pt x="116" y="139"/>
                    </a:lnTo>
                    <a:lnTo>
                      <a:pt x="116" y="139"/>
                    </a:lnTo>
                    <a:lnTo>
                      <a:pt x="104" y="139"/>
                    </a:lnTo>
                    <a:lnTo>
                      <a:pt x="104" y="151"/>
                    </a:lnTo>
                    <a:lnTo>
                      <a:pt x="104" y="162"/>
                    </a:lnTo>
                    <a:lnTo>
                      <a:pt x="104" y="162"/>
                    </a:lnTo>
                    <a:lnTo>
                      <a:pt x="104" y="174"/>
                    </a:lnTo>
                    <a:lnTo>
                      <a:pt x="104" y="174"/>
                    </a:lnTo>
                    <a:lnTo>
                      <a:pt x="104" y="186"/>
                    </a:lnTo>
                    <a:lnTo>
                      <a:pt x="104" y="186"/>
                    </a:lnTo>
                    <a:lnTo>
                      <a:pt x="104" y="197"/>
                    </a:lnTo>
                    <a:lnTo>
                      <a:pt x="104" y="209"/>
                    </a:lnTo>
                    <a:lnTo>
                      <a:pt x="104" y="209"/>
                    </a:lnTo>
                    <a:lnTo>
                      <a:pt x="104" y="220"/>
                    </a:lnTo>
                    <a:lnTo>
                      <a:pt x="104" y="220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28" y="232"/>
                    </a:lnTo>
                    <a:lnTo>
                      <a:pt x="139" y="232"/>
                    </a:lnTo>
                    <a:lnTo>
                      <a:pt x="151" y="232"/>
                    </a:lnTo>
                    <a:lnTo>
                      <a:pt x="151" y="220"/>
                    </a:lnTo>
                    <a:lnTo>
                      <a:pt x="162" y="209"/>
                    </a:lnTo>
                    <a:lnTo>
                      <a:pt x="174" y="209"/>
                    </a:lnTo>
                    <a:lnTo>
                      <a:pt x="174" y="209"/>
                    </a:lnTo>
                    <a:lnTo>
                      <a:pt x="186" y="220"/>
                    </a:lnTo>
                    <a:lnTo>
                      <a:pt x="186" y="232"/>
                    </a:lnTo>
                    <a:lnTo>
                      <a:pt x="186" y="232"/>
                    </a:lnTo>
                    <a:lnTo>
                      <a:pt x="186" y="244"/>
                    </a:lnTo>
                    <a:lnTo>
                      <a:pt x="186" y="255"/>
                    </a:lnTo>
                    <a:lnTo>
                      <a:pt x="186" y="255"/>
                    </a:lnTo>
                    <a:lnTo>
                      <a:pt x="186" y="267"/>
                    </a:lnTo>
                    <a:lnTo>
                      <a:pt x="186" y="279"/>
                    </a:lnTo>
                    <a:lnTo>
                      <a:pt x="186" y="290"/>
                    </a:lnTo>
                    <a:lnTo>
                      <a:pt x="186" y="290"/>
                    </a:lnTo>
                    <a:lnTo>
                      <a:pt x="186" y="302"/>
                    </a:lnTo>
                    <a:lnTo>
                      <a:pt x="186" y="313"/>
                    </a:lnTo>
                    <a:lnTo>
                      <a:pt x="197" y="313"/>
                    </a:lnTo>
                    <a:lnTo>
                      <a:pt x="197" y="313"/>
                    </a:lnTo>
                    <a:lnTo>
                      <a:pt x="209" y="313"/>
                    </a:lnTo>
                    <a:lnTo>
                      <a:pt x="221" y="313"/>
                    </a:lnTo>
                    <a:lnTo>
                      <a:pt x="221" y="313"/>
                    </a:lnTo>
                    <a:lnTo>
                      <a:pt x="232" y="313"/>
                    </a:lnTo>
                    <a:lnTo>
                      <a:pt x="232" y="313"/>
                    </a:lnTo>
                    <a:lnTo>
                      <a:pt x="244" y="302"/>
                    </a:lnTo>
                    <a:lnTo>
                      <a:pt x="244" y="302"/>
                    </a:lnTo>
                    <a:lnTo>
                      <a:pt x="255" y="290"/>
                    </a:lnTo>
                    <a:lnTo>
                      <a:pt x="267" y="290"/>
                    </a:lnTo>
                    <a:lnTo>
                      <a:pt x="267" y="302"/>
                    </a:lnTo>
                    <a:lnTo>
                      <a:pt x="279" y="302"/>
                    </a:lnTo>
                    <a:lnTo>
                      <a:pt x="279" y="302"/>
                    </a:lnTo>
                    <a:lnTo>
                      <a:pt x="290" y="302"/>
                    </a:lnTo>
                    <a:lnTo>
                      <a:pt x="290" y="302"/>
                    </a:lnTo>
                    <a:lnTo>
                      <a:pt x="290" y="290"/>
                    </a:lnTo>
                    <a:lnTo>
                      <a:pt x="290" y="279"/>
                    </a:lnTo>
                    <a:lnTo>
                      <a:pt x="302" y="279"/>
                    </a:lnTo>
                    <a:lnTo>
                      <a:pt x="302" y="279"/>
                    </a:lnTo>
                    <a:lnTo>
                      <a:pt x="314" y="279"/>
                    </a:lnTo>
                    <a:lnTo>
                      <a:pt x="325" y="279"/>
                    </a:lnTo>
                    <a:lnTo>
                      <a:pt x="325" y="279"/>
                    </a:lnTo>
                    <a:lnTo>
                      <a:pt x="337" y="290"/>
                    </a:lnTo>
                    <a:lnTo>
                      <a:pt x="337" y="302"/>
                    </a:lnTo>
                    <a:lnTo>
                      <a:pt x="348" y="302"/>
                    </a:lnTo>
                    <a:lnTo>
                      <a:pt x="348" y="302"/>
                    </a:lnTo>
                    <a:lnTo>
                      <a:pt x="360" y="302"/>
                    </a:lnTo>
                    <a:lnTo>
                      <a:pt x="360" y="302"/>
                    </a:lnTo>
                    <a:lnTo>
                      <a:pt x="372" y="302"/>
                    </a:lnTo>
                    <a:lnTo>
                      <a:pt x="383" y="302"/>
                    </a:lnTo>
                    <a:lnTo>
                      <a:pt x="383" y="313"/>
                    </a:lnTo>
                    <a:lnTo>
                      <a:pt x="395" y="313"/>
                    </a:lnTo>
                    <a:lnTo>
                      <a:pt x="395" y="313"/>
                    </a:lnTo>
                    <a:lnTo>
                      <a:pt x="407" y="313"/>
                    </a:lnTo>
                    <a:lnTo>
                      <a:pt x="407" y="313"/>
                    </a:lnTo>
                    <a:lnTo>
                      <a:pt x="418" y="313"/>
                    </a:lnTo>
                    <a:lnTo>
                      <a:pt x="418" y="302"/>
                    </a:lnTo>
                    <a:lnTo>
                      <a:pt x="407" y="302"/>
                    </a:lnTo>
                    <a:lnTo>
                      <a:pt x="407" y="290"/>
                    </a:lnTo>
                    <a:lnTo>
                      <a:pt x="395" y="290"/>
                    </a:lnTo>
                    <a:lnTo>
                      <a:pt x="395" y="279"/>
                    </a:lnTo>
                    <a:lnTo>
                      <a:pt x="383" y="279"/>
                    </a:lnTo>
                    <a:lnTo>
                      <a:pt x="383" y="267"/>
                    </a:lnTo>
                    <a:lnTo>
                      <a:pt x="383" y="255"/>
                    </a:lnTo>
                    <a:lnTo>
                      <a:pt x="372" y="255"/>
                    </a:lnTo>
                    <a:lnTo>
                      <a:pt x="372" y="244"/>
                    </a:lnTo>
                    <a:lnTo>
                      <a:pt x="383" y="232"/>
                    </a:lnTo>
                    <a:lnTo>
                      <a:pt x="395" y="232"/>
                    </a:lnTo>
                    <a:lnTo>
                      <a:pt x="395" y="220"/>
                    </a:lnTo>
                    <a:lnTo>
                      <a:pt x="407" y="220"/>
                    </a:lnTo>
                    <a:lnTo>
                      <a:pt x="418" y="220"/>
                    </a:lnTo>
                    <a:lnTo>
                      <a:pt x="418" y="220"/>
                    </a:lnTo>
                    <a:lnTo>
                      <a:pt x="430" y="220"/>
                    </a:lnTo>
                    <a:lnTo>
                      <a:pt x="430" y="220"/>
                    </a:lnTo>
                    <a:lnTo>
                      <a:pt x="441" y="220"/>
                    </a:lnTo>
                    <a:lnTo>
                      <a:pt x="453" y="220"/>
                    </a:lnTo>
                    <a:lnTo>
                      <a:pt x="453" y="220"/>
                    </a:lnTo>
                    <a:lnTo>
                      <a:pt x="453" y="209"/>
                    </a:lnTo>
                    <a:lnTo>
                      <a:pt x="453" y="209"/>
                    </a:lnTo>
                    <a:lnTo>
                      <a:pt x="441" y="197"/>
                    </a:lnTo>
                    <a:lnTo>
                      <a:pt x="441" y="197"/>
                    </a:lnTo>
                    <a:lnTo>
                      <a:pt x="430" y="186"/>
                    </a:lnTo>
                    <a:lnTo>
                      <a:pt x="430" y="186"/>
                    </a:lnTo>
                    <a:lnTo>
                      <a:pt x="418" y="186"/>
                    </a:lnTo>
                    <a:lnTo>
                      <a:pt x="407" y="186"/>
                    </a:lnTo>
                    <a:lnTo>
                      <a:pt x="407" y="186"/>
                    </a:lnTo>
                    <a:lnTo>
                      <a:pt x="395" y="186"/>
                    </a:lnTo>
                    <a:lnTo>
                      <a:pt x="383" y="174"/>
                    </a:lnTo>
                    <a:lnTo>
                      <a:pt x="383" y="162"/>
                    </a:lnTo>
                    <a:lnTo>
                      <a:pt x="383" y="162"/>
                    </a:lnTo>
                    <a:lnTo>
                      <a:pt x="383" y="151"/>
                    </a:lnTo>
                    <a:lnTo>
                      <a:pt x="372" y="151"/>
                    </a:lnTo>
                    <a:lnTo>
                      <a:pt x="372" y="139"/>
                    </a:lnTo>
                    <a:lnTo>
                      <a:pt x="360" y="139"/>
                    </a:lnTo>
                    <a:lnTo>
                      <a:pt x="360" y="139"/>
                    </a:lnTo>
                    <a:lnTo>
                      <a:pt x="348" y="139"/>
                    </a:lnTo>
                    <a:lnTo>
                      <a:pt x="337" y="139"/>
                    </a:lnTo>
                    <a:lnTo>
                      <a:pt x="337" y="127"/>
                    </a:lnTo>
                    <a:lnTo>
                      <a:pt x="337" y="127"/>
                    </a:lnTo>
                    <a:lnTo>
                      <a:pt x="337" y="116"/>
                    </a:lnTo>
                    <a:lnTo>
                      <a:pt x="325" y="116"/>
                    </a:lnTo>
                    <a:lnTo>
                      <a:pt x="325" y="104"/>
                    </a:lnTo>
                    <a:lnTo>
                      <a:pt x="325" y="104"/>
                    </a:lnTo>
                    <a:lnTo>
                      <a:pt x="325" y="93"/>
                    </a:lnTo>
                    <a:lnTo>
                      <a:pt x="325" y="93"/>
                    </a:lnTo>
                    <a:lnTo>
                      <a:pt x="325" y="81"/>
                    </a:lnTo>
                    <a:lnTo>
                      <a:pt x="325" y="69"/>
                    </a:lnTo>
                    <a:lnTo>
                      <a:pt x="314" y="69"/>
                    </a:lnTo>
                    <a:lnTo>
                      <a:pt x="314" y="58"/>
                    </a:lnTo>
                    <a:lnTo>
                      <a:pt x="302" y="58"/>
                    </a:lnTo>
                    <a:lnTo>
                      <a:pt x="302" y="46"/>
                    </a:lnTo>
                    <a:lnTo>
                      <a:pt x="290" y="46"/>
                    </a:lnTo>
                    <a:lnTo>
                      <a:pt x="290" y="46"/>
                    </a:lnTo>
                    <a:lnTo>
                      <a:pt x="279" y="46"/>
                    </a:lnTo>
                    <a:lnTo>
                      <a:pt x="279" y="34"/>
                    </a:lnTo>
                    <a:lnTo>
                      <a:pt x="267" y="34"/>
                    </a:lnTo>
                    <a:lnTo>
                      <a:pt x="255" y="34"/>
                    </a:lnTo>
                    <a:lnTo>
                      <a:pt x="255" y="34"/>
                    </a:lnTo>
                    <a:lnTo>
                      <a:pt x="244" y="34"/>
                    </a:lnTo>
                    <a:lnTo>
                      <a:pt x="244" y="34"/>
                    </a:lnTo>
                    <a:lnTo>
                      <a:pt x="232" y="46"/>
                    </a:lnTo>
                    <a:lnTo>
                      <a:pt x="221" y="46"/>
                    </a:lnTo>
                    <a:lnTo>
                      <a:pt x="221" y="46"/>
                    </a:lnTo>
                    <a:lnTo>
                      <a:pt x="209" y="46"/>
                    </a:lnTo>
                    <a:lnTo>
                      <a:pt x="209" y="46"/>
                    </a:lnTo>
                    <a:lnTo>
                      <a:pt x="197" y="46"/>
                    </a:lnTo>
                    <a:lnTo>
                      <a:pt x="197" y="46"/>
                    </a:lnTo>
                    <a:lnTo>
                      <a:pt x="186" y="46"/>
                    </a:lnTo>
                    <a:lnTo>
                      <a:pt x="186" y="46"/>
                    </a:lnTo>
                    <a:lnTo>
                      <a:pt x="174" y="34"/>
                    </a:lnTo>
                    <a:lnTo>
                      <a:pt x="162" y="34"/>
                    </a:lnTo>
                    <a:lnTo>
                      <a:pt x="162" y="23"/>
                    </a:lnTo>
                    <a:lnTo>
                      <a:pt x="162" y="23"/>
                    </a:lnTo>
                    <a:lnTo>
                      <a:pt x="151" y="23"/>
                    </a:lnTo>
                    <a:lnTo>
                      <a:pt x="139" y="11"/>
                    </a:lnTo>
                    <a:lnTo>
                      <a:pt x="139" y="11"/>
                    </a:lnTo>
                    <a:lnTo>
                      <a:pt x="128" y="11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9" y="0"/>
                    </a:lnTo>
                    <a:lnTo>
                      <a:pt x="69" y="11"/>
                    </a:lnTo>
                    <a:lnTo>
                      <a:pt x="58" y="11"/>
                    </a:lnTo>
                    <a:lnTo>
                      <a:pt x="58" y="23"/>
                    </a:lnTo>
                    <a:lnTo>
                      <a:pt x="46" y="23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58"/>
                    </a:lnTo>
                    <a:lnTo>
                      <a:pt x="46" y="69"/>
                    </a:lnTo>
                    <a:lnTo>
                      <a:pt x="46" y="69"/>
                    </a:lnTo>
                    <a:lnTo>
                      <a:pt x="46" y="81"/>
                    </a:lnTo>
                    <a:lnTo>
                      <a:pt x="46" y="81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46" y="104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6" y="127"/>
                    </a:lnTo>
                    <a:lnTo>
                      <a:pt x="46" y="127"/>
                    </a:lnTo>
                    <a:lnTo>
                      <a:pt x="35" y="139"/>
                    </a:lnTo>
                    <a:lnTo>
                      <a:pt x="35" y="151"/>
                    </a:lnTo>
                    <a:lnTo>
                      <a:pt x="35" y="151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5" y="174"/>
                    </a:lnTo>
                    <a:lnTo>
                      <a:pt x="35" y="174"/>
                    </a:lnTo>
                    <a:lnTo>
                      <a:pt x="23" y="186"/>
                    </a:lnTo>
                    <a:lnTo>
                      <a:pt x="23" y="197"/>
                    </a:lnTo>
                    <a:lnTo>
                      <a:pt x="11" y="209"/>
                    </a:lnTo>
                    <a:lnTo>
                      <a:pt x="11" y="209"/>
                    </a:lnTo>
                    <a:lnTo>
                      <a:pt x="11" y="220"/>
                    </a:lnTo>
                    <a:lnTo>
                      <a:pt x="11" y="220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44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67"/>
                    </a:lnTo>
                    <a:lnTo>
                      <a:pt x="0" y="267"/>
                    </a:lnTo>
                    <a:lnTo>
                      <a:pt x="0" y="279"/>
                    </a:lnTo>
                    <a:lnTo>
                      <a:pt x="11" y="279"/>
                    </a:lnTo>
                    <a:lnTo>
                      <a:pt x="11" y="290"/>
                    </a:lnTo>
                    <a:lnTo>
                      <a:pt x="23" y="290"/>
                    </a:lnTo>
                    <a:lnTo>
                      <a:pt x="23" y="290"/>
                    </a:lnTo>
                    <a:lnTo>
                      <a:pt x="35" y="302"/>
                    </a:lnTo>
                    <a:lnTo>
                      <a:pt x="35" y="302"/>
                    </a:lnTo>
                    <a:lnTo>
                      <a:pt x="46" y="302"/>
                    </a:lnTo>
                    <a:lnTo>
                      <a:pt x="58" y="302"/>
                    </a:lnTo>
                    <a:lnTo>
                      <a:pt x="58" y="302"/>
                    </a:lnTo>
                    <a:lnTo>
                      <a:pt x="69" y="302"/>
                    </a:lnTo>
                    <a:lnTo>
                      <a:pt x="69" y="302"/>
                    </a:lnTo>
                    <a:lnTo>
                      <a:pt x="81" y="302"/>
                    </a:lnTo>
                    <a:lnTo>
                      <a:pt x="81" y="302"/>
                    </a:lnTo>
                    <a:lnTo>
                      <a:pt x="93" y="302"/>
                    </a:lnTo>
                    <a:lnTo>
                      <a:pt x="93" y="302"/>
                    </a:lnTo>
                    <a:lnTo>
                      <a:pt x="104" y="302"/>
                    </a:lnTo>
                    <a:lnTo>
                      <a:pt x="104" y="313"/>
                    </a:lnTo>
                    <a:lnTo>
                      <a:pt x="116" y="313"/>
                    </a:lnTo>
                    <a:lnTo>
                      <a:pt x="116" y="325"/>
                    </a:lnTo>
                    <a:lnTo>
                      <a:pt x="116" y="325"/>
                    </a:lnTo>
                    <a:lnTo>
                      <a:pt x="116" y="337"/>
                    </a:lnTo>
                    <a:lnTo>
                      <a:pt x="116" y="337"/>
                    </a:lnTo>
                    <a:lnTo>
                      <a:pt x="116" y="348"/>
                    </a:lnTo>
                    <a:lnTo>
                      <a:pt x="128" y="360"/>
                    </a:lnTo>
                    <a:lnTo>
                      <a:pt x="128" y="360"/>
                    </a:lnTo>
                    <a:lnTo>
                      <a:pt x="128" y="372"/>
                    </a:lnTo>
                    <a:lnTo>
                      <a:pt x="139" y="383"/>
                    </a:lnTo>
                    <a:lnTo>
                      <a:pt x="139" y="383"/>
                    </a:lnTo>
                    <a:lnTo>
                      <a:pt x="151" y="383"/>
                    </a:lnTo>
                    <a:lnTo>
                      <a:pt x="151" y="395"/>
                    </a:lnTo>
                    <a:lnTo>
                      <a:pt x="162" y="395"/>
                    </a:lnTo>
                    <a:lnTo>
                      <a:pt x="162" y="395"/>
                    </a:lnTo>
                    <a:lnTo>
                      <a:pt x="174" y="395"/>
                    </a:lnTo>
                    <a:lnTo>
                      <a:pt x="186" y="395"/>
                    </a:lnTo>
                    <a:lnTo>
                      <a:pt x="186" y="395"/>
                    </a:lnTo>
                    <a:lnTo>
                      <a:pt x="197" y="395"/>
                    </a:lnTo>
                    <a:lnTo>
                      <a:pt x="197" y="395"/>
                    </a:lnTo>
                    <a:lnTo>
                      <a:pt x="209" y="395"/>
                    </a:lnTo>
                    <a:lnTo>
                      <a:pt x="221" y="395"/>
                    </a:lnTo>
                    <a:lnTo>
                      <a:pt x="221" y="383"/>
                    </a:lnTo>
                    <a:lnTo>
                      <a:pt x="232" y="383"/>
                    </a:lnTo>
                    <a:lnTo>
                      <a:pt x="232" y="383"/>
                    </a:lnTo>
                    <a:lnTo>
                      <a:pt x="244" y="372"/>
                    </a:lnTo>
                    <a:lnTo>
                      <a:pt x="244" y="372"/>
                    </a:lnTo>
                    <a:lnTo>
                      <a:pt x="255" y="360"/>
                    </a:lnTo>
                    <a:lnTo>
                      <a:pt x="255" y="360"/>
                    </a:lnTo>
                    <a:lnTo>
                      <a:pt x="255" y="360"/>
                    </a:lnTo>
                    <a:lnTo>
                      <a:pt x="267" y="348"/>
                    </a:lnTo>
                    <a:lnTo>
                      <a:pt x="267" y="348"/>
                    </a:lnTo>
                    <a:lnTo>
                      <a:pt x="279" y="337"/>
                    </a:lnTo>
                    <a:lnTo>
                      <a:pt x="279" y="337"/>
                    </a:lnTo>
                    <a:lnTo>
                      <a:pt x="290" y="337"/>
                    </a:lnTo>
                    <a:lnTo>
                      <a:pt x="290" y="325"/>
                    </a:lnTo>
                    <a:lnTo>
                      <a:pt x="302" y="325"/>
                    </a:lnTo>
                    <a:lnTo>
                      <a:pt x="314" y="325"/>
                    </a:lnTo>
                    <a:lnTo>
                      <a:pt x="314" y="325"/>
                    </a:lnTo>
                    <a:lnTo>
                      <a:pt x="325" y="325"/>
                    </a:lnTo>
                    <a:lnTo>
                      <a:pt x="325" y="325"/>
                    </a:lnTo>
                    <a:lnTo>
                      <a:pt x="337" y="325"/>
                    </a:lnTo>
                    <a:lnTo>
                      <a:pt x="337" y="325"/>
                    </a:lnTo>
                    <a:lnTo>
                      <a:pt x="348" y="325"/>
                    </a:lnTo>
                    <a:lnTo>
                      <a:pt x="348" y="325"/>
                    </a:lnTo>
                    <a:lnTo>
                      <a:pt x="360" y="325"/>
                    </a:lnTo>
                    <a:lnTo>
                      <a:pt x="360" y="325"/>
                    </a:lnTo>
                    <a:lnTo>
                      <a:pt x="372" y="337"/>
                    </a:lnTo>
                    <a:lnTo>
                      <a:pt x="372" y="337"/>
                    </a:lnTo>
                    <a:lnTo>
                      <a:pt x="383" y="337"/>
                    </a:lnTo>
                    <a:lnTo>
                      <a:pt x="383" y="337"/>
                    </a:lnTo>
                    <a:lnTo>
                      <a:pt x="395" y="337"/>
                    </a:lnTo>
                    <a:lnTo>
                      <a:pt x="407" y="337"/>
                    </a:lnTo>
                    <a:lnTo>
                      <a:pt x="407" y="337"/>
                    </a:lnTo>
                    <a:lnTo>
                      <a:pt x="418" y="337"/>
                    </a:lnTo>
                    <a:lnTo>
                      <a:pt x="418" y="337"/>
                    </a:lnTo>
                    <a:lnTo>
                      <a:pt x="430" y="337"/>
                    </a:lnTo>
                    <a:lnTo>
                      <a:pt x="430" y="337"/>
                    </a:lnTo>
                    <a:lnTo>
                      <a:pt x="441" y="337"/>
                    </a:lnTo>
                    <a:lnTo>
                      <a:pt x="441" y="337"/>
                    </a:lnTo>
                    <a:lnTo>
                      <a:pt x="453" y="337"/>
                    </a:lnTo>
                    <a:lnTo>
                      <a:pt x="453" y="337"/>
                    </a:lnTo>
                    <a:lnTo>
                      <a:pt x="453" y="325"/>
                    </a:lnTo>
                    <a:lnTo>
                      <a:pt x="465" y="313"/>
                    </a:lnTo>
                    <a:lnTo>
                      <a:pt x="465" y="313"/>
                    </a:lnTo>
                    <a:lnTo>
                      <a:pt x="465" y="302"/>
                    </a:lnTo>
                    <a:lnTo>
                      <a:pt x="465" y="290"/>
                    </a:lnTo>
                    <a:lnTo>
                      <a:pt x="453" y="290"/>
                    </a:lnTo>
                    <a:lnTo>
                      <a:pt x="465" y="279"/>
                    </a:lnTo>
                    <a:lnTo>
                      <a:pt x="465" y="279"/>
                    </a:lnTo>
                    <a:lnTo>
                      <a:pt x="476" y="279"/>
                    </a:lnTo>
                    <a:lnTo>
                      <a:pt x="476" y="267"/>
                    </a:lnTo>
                    <a:lnTo>
                      <a:pt x="488" y="267"/>
                    </a:lnTo>
                    <a:lnTo>
                      <a:pt x="488" y="267"/>
                    </a:lnTo>
                    <a:lnTo>
                      <a:pt x="500" y="255"/>
                    </a:lnTo>
                    <a:lnTo>
                      <a:pt x="500" y="255"/>
                    </a:lnTo>
                    <a:lnTo>
                      <a:pt x="500" y="244"/>
                    </a:lnTo>
                    <a:lnTo>
                      <a:pt x="500" y="232"/>
                    </a:lnTo>
                    <a:lnTo>
                      <a:pt x="500" y="232"/>
                    </a:lnTo>
                    <a:lnTo>
                      <a:pt x="500" y="220"/>
                    </a:lnTo>
                    <a:lnTo>
                      <a:pt x="500" y="209"/>
                    </a:lnTo>
                    <a:lnTo>
                      <a:pt x="500" y="209"/>
                    </a:lnTo>
                    <a:lnTo>
                      <a:pt x="488" y="209"/>
                    </a:lnTo>
                    <a:lnTo>
                      <a:pt x="488" y="209"/>
                    </a:lnTo>
                    <a:lnTo>
                      <a:pt x="476" y="197"/>
                    </a:lnTo>
                    <a:lnTo>
                      <a:pt x="476" y="197"/>
                    </a:lnTo>
                    <a:lnTo>
                      <a:pt x="465" y="186"/>
                    </a:lnTo>
                    <a:lnTo>
                      <a:pt x="465" y="186"/>
                    </a:lnTo>
                    <a:lnTo>
                      <a:pt x="453" y="174"/>
                    </a:lnTo>
                    <a:lnTo>
                      <a:pt x="453" y="174"/>
                    </a:lnTo>
                    <a:lnTo>
                      <a:pt x="453" y="162"/>
                    </a:lnTo>
                    <a:lnTo>
                      <a:pt x="453" y="151"/>
                    </a:lnTo>
                    <a:lnTo>
                      <a:pt x="453" y="151"/>
                    </a:lnTo>
                    <a:lnTo>
                      <a:pt x="441" y="139"/>
                    </a:lnTo>
                    <a:lnTo>
                      <a:pt x="441" y="139"/>
                    </a:lnTo>
                    <a:lnTo>
                      <a:pt x="430" y="127"/>
                    </a:lnTo>
                    <a:lnTo>
                      <a:pt x="430" y="127"/>
                    </a:lnTo>
                    <a:lnTo>
                      <a:pt x="418" y="116"/>
                    </a:lnTo>
                    <a:lnTo>
                      <a:pt x="418" y="116"/>
                    </a:lnTo>
                    <a:lnTo>
                      <a:pt x="407" y="116"/>
                    </a:lnTo>
                    <a:lnTo>
                      <a:pt x="395" y="116"/>
                    </a:lnTo>
                    <a:lnTo>
                      <a:pt x="395" y="104"/>
                    </a:lnTo>
                    <a:lnTo>
                      <a:pt x="383" y="104"/>
                    </a:lnTo>
                    <a:lnTo>
                      <a:pt x="383" y="104"/>
                    </a:lnTo>
                    <a:lnTo>
                      <a:pt x="372" y="104"/>
                    </a:lnTo>
                    <a:lnTo>
                      <a:pt x="372" y="104"/>
                    </a:lnTo>
                    <a:lnTo>
                      <a:pt x="360" y="104"/>
                    </a:lnTo>
                    <a:lnTo>
                      <a:pt x="360" y="104"/>
                    </a:lnTo>
                    <a:lnTo>
                      <a:pt x="348" y="104"/>
                    </a:lnTo>
                    <a:lnTo>
                      <a:pt x="348" y="93"/>
                    </a:lnTo>
                    <a:lnTo>
                      <a:pt x="337" y="93"/>
                    </a:lnTo>
                    <a:lnTo>
                      <a:pt x="337" y="93"/>
                    </a:lnTo>
                    <a:lnTo>
                      <a:pt x="325" y="93"/>
                    </a:lnTo>
                    <a:lnTo>
                      <a:pt x="325" y="93"/>
                    </a:lnTo>
                  </a:path>
                </a:pathLst>
              </a:custGeom>
              <a:noFill/>
              <a:ln w="555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98"/>
            <p:cNvGrpSpPr>
              <a:grpSpLocks/>
            </p:cNvGrpSpPr>
            <p:nvPr/>
          </p:nvGrpSpPr>
          <p:grpSpPr bwMode="auto">
            <a:xfrm>
              <a:off x="901" y="2051"/>
              <a:ext cx="82" cy="58"/>
              <a:chOff x="760" y="1445"/>
              <a:chExt cx="82" cy="58"/>
            </a:xfrm>
          </p:grpSpPr>
          <p:sp>
            <p:nvSpPr>
              <p:cNvPr id="17507" name="Freeform 99"/>
              <p:cNvSpPr>
                <a:spLocks/>
              </p:cNvSpPr>
              <p:nvPr/>
            </p:nvSpPr>
            <p:spPr bwMode="auto">
              <a:xfrm>
                <a:off x="760" y="1445"/>
                <a:ext cx="82" cy="58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58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1"/>
                  </a:cxn>
                  <a:cxn ang="0">
                    <a:pos x="12" y="11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34"/>
                  </a:cxn>
                  <a:cxn ang="0">
                    <a:pos x="0" y="46"/>
                  </a:cxn>
                  <a:cxn ang="0">
                    <a:pos x="12" y="46"/>
                  </a:cxn>
                  <a:cxn ang="0">
                    <a:pos x="23" y="46"/>
                  </a:cxn>
                  <a:cxn ang="0">
                    <a:pos x="23" y="58"/>
                  </a:cxn>
                  <a:cxn ang="0">
                    <a:pos x="35" y="58"/>
                  </a:cxn>
                  <a:cxn ang="0">
                    <a:pos x="47" y="58"/>
                  </a:cxn>
                  <a:cxn ang="0">
                    <a:pos x="47" y="58"/>
                  </a:cxn>
                  <a:cxn ang="0">
                    <a:pos x="58" y="46"/>
                  </a:cxn>
                  <a:cxn ang="0">
                    <a:pos x="58" y="46"/>
                  </a:cxn>
                  <a:cxn ang="0">
                    <a:pos x="58" y="34"/>
                  </a:cxn>
                  <a:cxn ang="0">
                    <a:pos x="70" y="34"/>
                  </a:cxn>
                  <a:cxn ang="0">
                    <a:pos x="70" y="34"/>
                  </a:cxn>
                  <a:cxn ang="0">
                    <a:pos x="82" y="34"/>
                  </a:cxn>
                  <a:cxn ang="0">
                    <a:pos x="82" y="23"/>
                  </a:cxn>
                  <a:cxn ang="0">
                    <a:pos x="82" y="23"/>
                  </a:cxn>
                  <a:cxn ang="0">
                    <a:pos x="70" y="11"/>
                  </a:cxn>
                  <a:cxn ang="0">
                    <a:pos x="70" y="11"/>
                  </a:cxn>
                  <a:cxn ang="0">
                    <a:pos x="70" y="0"/>
                  </a:cxn>
                  <a:cxn ang="0">
                    <a:pos x="58" y="0"/>
                  </a:cxn>
                  <a:cxn ang="0">
                    <a:pos x="70" y="0"/>
                  </a:cxn>
                </a:cxnLst>
                <a:rect l="0" t="0" r="r" b="b"/>
                <a:pathLst>
                  <a:path w="82" h="58">
                    <a:moveTo>
                      <a:pt x="70" y="0"/>
                    </a:moveTo>
                    <a:lnTo>
                      <a:pt x="58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0" y="46"/>
                    </a:lnTo>
                    <a:lnTo>
                      <a:pt x="12" y="46"/>
                    </a:lnTo>
                    <a:lnTo>
                      <a:pt x="23" y="46"/>
                    </a:lnTo>
                    <a:lnTo>
                      <a:pt x="23" y="58"/>
                    </a:lnTo>
                    <a:lnTo>
                      <a:pt x="35" y="58"/>
                    </a:lnTo>
                    <a:lnTo>
                      <a:pt x="47" y="58"/>
                    </a:lnTo>
                    <a:lnTo>
                      <a:pt x="47" y="58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58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82" y="34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0"/>
                    </a:lnTo>
                    <a:lnTo>
                      <a:pt x="58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Freeform 100"/>
              <p:cNvSpPr>
                <a:spLocks/>
              </p:cNvSpPr>
              <p:nvPr/>
            </p:nvSpPr>
            <p:spPr bwMode="auto">
              <a:xfrm>
                <a:off x="760" y="1445"/>
                <a:ext cx="82" cy="58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58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1"/>
                  </a:cxn>
                  <a:cxn ang="0">
                    <a:pos x="12" y="11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34"/>
                  </a:cxn>
                  <a:cxn ang="0">
                    <a:pos x="0" y="46"/>
                  </a:cxn>
                  <a:cxn ang="0">
                    <a:pos x="12" y="46"/>
                  </a:cxn>
                  <a:cxn ang="0">
                    <a:pos x="23" y="46"/>
                  </a:cxn>
                  <a:cxn ang="0">
                    <a:pos x="23" y="58"/>
                  </a:cxn>
                  <a:cxn ang="0">
                    <a:pos x="35" y="58"/>
                  </a:cxn>
                  <a:cxn ang="0">
                    <a:pos x="47" y="58"/>
                  </a:cxn>
                  <a:cxn ang="0">
                    <a:pos x="47" y="58"/>
                  </a:cxn>
                  <a:cxn ang="0">
                    <a:pos x="58" y="46"/>
                  </a:cxn>
                  <a:cxn ang="0">
                    <a:pos x="58" y="46"/>
                  </a:cxn>
                  <a:cxn ang="0">
                    <a:pos x="58" y="34"/>
                  </a:cxn>
                  <a:cxn ang="0">
                    <a:pos x="70" y="34"/>
                  </a:cxn>
                  <a:cxn ang="0">
                    <a:pos x="70" y="34"/>
                  </a:cxn>
                  <a:cxn ang="0">
                    <a:pos x="82" y="34"/>
                  </a:cxn>
                  <a:cxn ang="0">
                    <a:pos x="82" y="23"/>
                  </a:cxn>
                  <a:cxn ang="0">
                    <a:pos x="82" y="23"/>
                  </a:cxn>
                  <a:cxn ang="0">
                    <a:pos x="70" y="11"/>
                  </a:cxn>
                  <a:cxn ang="0">
                    <a:pos x="70" y="11"/>
                  </a:cxn>
                  <a:cxn ang="0">
                    <a:pos x="70" y="0"/>
                  </a:cxn>
                  <a:cxn ang="0">
                    <a:pos x="58" y="0"/>
                  </a:cxn>
                  <a:cxn ang="0">
                    <a:pos x="70" y="0"/>
                  </a:cxn>
                </a:cxnLst>
                <a:rect l="0" t="0" r="r" b="b"/>
                <a:pathLst>
                  <a:path w="82" h="58">
                    <a:moveTo>
                      <a:pt x="70" y="0"/>
                    </a:moveTo>
                    <a:lnTo>
                      <a:pt x="58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0" y="46"/>
                    </a:lnTo>
                    <a:lnTo>
                      <a:pt x="12" y="46"/>
                    </a:lnTo>
                    <a:lnTo>
                      <a:pt x="23" y="46"/>
                    </a:lnTo>
                    <a:lnTo>
                      <a:pt x="23" y="58"/>
                    </a:lnTo>
                    <a:lnTo>
                      <a:pt x="35" y="58"/>
                    </a:lnTo>
                    <a:lnTo>
                      <a:pt x="47" y="58"/>
                    </a:lnTo>
                    <a:lnTo>
                      <a:pt x="47" y="58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58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82" y="34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0"/>
                    </a:lnTo>
                    <a:lnTo>
                      <a:pt x="58" y="0"/>
                    </a:lnTo>
                    <a:lnTo>
                      <a:pt x="7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101"/>
            <p:cNvGrpSpPr>
              <a:grpSpLocks/>
            </p:cNvGrpSpPr>
            <p:nvPr/>
          </p:nvGrpSpPr>
          <p:grpSpPr bwMode="auto">
            <a:xfrm>
              <a:off x="680" y="2550"/>
              <a:ext cx="489" cy="279"/>
              <a:chOff x="539" y="1944"/>
              <a:chExt cx="489" cy="279"/>
            </a:xfrm>
          </p:grpSpPr>
          <p:sp>
            <p:nvSpPr>
              <p:cNvPr id="17510" name="Freeform 102"/>
              <p:cNvSpPr>
                <a:spLocks/>
              </p:cNvSpPr>
              <p:nvPr/>
            </p:nvSpPr>
            <p:spPr bwMode="auto">
              <a:xfrm>
                <a:off x="539" y="1944"/>
                <a:ext cx="489" cy="279"/>
              </a:xfrm>
              <a:custGeom>
                <a:avLst/>
                <a:gdLst/>
                <a:ahLst/>
                <a:cxnLst>
                  <a:cxn ang="0">
                    <a:pos x="477" y="70"/>
                  </a:cxn>
                  <a:cxn ang="0">
                    <a:pos x="477" y="47"/>
                  </a:cxn>
                  <a:cxn ang="0">
                    <a:pos x="465" y="35"/>
                  </a:cxn>
                  <a:cxn ang="0">
                    <a:pos x="454" y="12"/>
                  </a:cxn>
                  <a:cxn ang="0">
                    <a:pos x="442" y="0"/>
                  </a:cxn>
                  <a:cxn ang="0">
                    <a:pos x="419" y="0"/>
                  </a:cxn>
                  <a:cxn ang="0">
                    <a:pos x="396" y="0"/>
                  </a:cxn>
                  <a:cxn ang="0">
                    <a:pos x="384" y="12"/>
                  </a:cxn>
                  <a:cxn ang="0">
                    <a:pos x="361" y="12"/>
                  </a:cxn>
                  <a:cxn ang="0">
                    <a:pos x="337" y="12"/>
                  </a:cxn>
                  <a:cxn ang="0">
                    <a:pos x="326" y="24"/>
                  </a:cxn>
                  <a:cxn ang="0">
                    <a:pos x="303" y="24"/>
                  </a:cxn>
                  <a:cxn ang="0">
                    <a:pos x="279" y="12"/>
                  </a:cxn>
                  <a:cxn ang="0">
                    <a:pos x="256" y="0"/>
                  </a:cxn>
                  <a:cxn ang="0">
                    <a:pos x="244" y="0"/>
                  </a:cxn>
                  <a:cxn ang="0">
                    <a:pos x="221" y="0"/>
                  </a:cxn>
                  <a:cxn ang="0">
                    <a:pos x="210" y="12"/>
                  </a:cxn>
                  <a:cxn ang="0">
                    <a:pos x="186" y="24"/>
                  </a:cxn>
                  <a:cxn ang="0">
                    <a:pos x="163" y="24"/>
                  </a:cxn>
                  <a:cxn ang="0">
                    <a:pos x="140" y="24"/>
                  </a:cxn>
                  <a:cxn ang="0">
                    <a:pos x="117" y="24"/>
                  </a:cxn>
                  <a:cxn ang="0">
                    <a:pos x="93" y="24"/>
                  </a:cxn>
                  <a:cxn ang="0">
                    <a:pos x="70" y="24"/>
                  </a:cxn>
                  <a:cxn ang="0">
                    <a:pos x="47" y="35"/>
                  </a:cxn>
                  <a:cxn ang="0">
                    <a:pos x="35" y="58"/>
                  </a:cxn>
                  <a:cxn ang="0">
                    <a:pos x="24" y="82"/>
                  </a:cxn>
                  <a:cxn ang="0">
                    <a:pos x="12" y="105"/>
                  </a:cxn>
                  <a:cxn ang="0">
                    <a:pos x="12" y="128"/>
                  </a:cxn>
                  <a:cxn ang="0">
                    <a:pos x="12" y="151"/>
                  </a:cxn>
                  <a:cxn ang="0">
                    <a:pos x="12" y="175"/>
                  </a:cxn>
                  <a:cxn ang="0">
                    <a:pos x="0" y="198"/>
                  </a:cxn>
                  <a:cxn ang="0">
                    <a:pos x="12" y="221"/>
                  </a:cxn>
                  <a:cxn ang="0">
                    <a:pos x="24" y="244"/>
                  </a:cxn>
                  <a:cxn ang="0">
                    <a:pos x="35" y="268"/>
                  </a:cxn>
                  <a:cxn ang="0">
                    <a:pos x="58" y="279"/>
                  </a:cxn>
                  <a:cxn ang="0">
                    <a:pos x="70" y="279"/>
                  </a:cxn>
                  <a:cxn ang="0">
                    <a:pos x="93" y="279"/>
                  </a:cxn>
                  <a:cxn ang="0">
                    <a:pos x="105" y="279"/>
                  </a:cxn>
                  <a:cxn ang="0">
                    <a:pos x="128" y="279"/>
                  </a:cxn>
                  <a:cxn ang="0">
                    <a:pos x="151" y="268"/>
                  </a:cxn>
                  <a:cxn ang="0">
                    <a:pos x="163" y="256"/>
                  </a:cxn>
                  <a:cxn ang="0">
                    <a:pos x="175" y="233"/>
                  </a:cxn>
                  <a:cxn ang="0">
                    <a:pos x="198" y="221"/>
                  </a:cxn>
                  <a:cxn ang="0">
                    <a:pos x="221" y="221"/>
                  </a:cxn>
                  <a:cxn ang="0">
                    <a:pos x="233" y="221"/>
                  </a:cxn>
                  <a:cxn ang="0">
                    <a:pos x="256" y="221"/>
                  </a:cxn>
                  <a:cxn ang="0">
                    <a:pos x="279" y="221"/>
                  </a:cxn>
                  <a:cxn ang="0">
                    <a:pos x="303" y="221"/>
                  </a:cxn>
                  <a:cxn ang="0">
                    <a:pos x="326" y="221"/>
                  </a:cxn>
                  <a:cxn ang="0">
                    <a:pos x="337" y="210"/>
                  </a:cxn>
                  <a:cxn ang="0">
                    <a:pos x="361" y="198"/>
                  </a:cxn>
                  <a:cxn ang="0">
                    <a:pos x="384" y="198"/>
                  </a:cxn>
                  <a:cxn ang="0">
                    <a:pos x="396" y="186"/>
                  </a:cxn>
                  <a:cxn ang="0">
                    <a:pos x="419" y="186"/>
                  </a:cxn>
                  <a:cxn ang="0">
                    <a:pos x="442" y="175"/>
                  </a:cxn>
                  <a:cxn ang="0">
                    <a:pos x="465" y="175"/>
                  </a:cxn>
                  <a:cxn ang="0">
                    <a:pos x="477" y="175"/>
                  </a:cxn>
                  <a:cxn ang="0">
                    <a:pos x="489" y="151"/>
                  </a:cxn>
                  <a:cxn ang="0">
                    <a:pos x="489" y="128"/>
                  </a:cxn>
                  <a:cxn ang="0">
                    <a:pos x="489" y="105"/>
                  </a:cxn>
                  <a:cxn ang="0">
                    <a:pos x="477" y="93"/>
                  </a:cxn>
                </a:cxnLst>
                <a:rect l="0" t="0" r="r" b="b"/>
                <a:pathLst>
                  <a:path w="489" h="279">
                    <a:moveTo>
                      <a:pt x="477" y="82"/>
                    </a:moveTo>
                    <a:lnTo>
                      <a:pt x="477" y="70"/>
                    </a:lnTo>
                    <a:lnTo>
                      <a:pt x="477" y="70"/>
                    </a:lnTo>
                    <a:lnTo>
                      <a:pt x="477" y="58"/>
                    </a:lnTo>
                    <a:lnTo>
                      <a:pt x="477" y="58"/>
                    </a:lnTo>
                    <a:lnTo>
                      <a:pt x="477" y="47"/>
                    </a:lnTo>
                    <a:lnTo>
                      <a:pt x="477" y="47"/>
                    </a:lnTo>
                    <a:lnTo>
                      <a:pt x="465" y="35"/>
                    </a:lnTo>
                    <a:lnTo>
                      <a:pt x="465" y="35"/>
                    </a:lnTo>
                    <a:lnTo>
                      <a:pt x="465" y="24"/>
                    </a:lnTo>
                    <a:lnTo>
                      <a:pt x="454" y="12"/>
                    </a:lnTo>
                    <a:lnTo>
                      <a:pt x="454" y="12"/>
                    </a:lnTo>
                    <a:lnTo>
                      <a:pt x="454" y="12"/>
                    </a:lnTo>
                    <a:lnTo>
                      <a:pt x="442" y="0"/>
                    </a:lnTo>
                    <a:lnTo>
                      <a:pt x="442" y="0"/>
                    </a:lnTo>
                    <a:lnTo>
                      <a:pt x="430" y="0"/>
                    </a:lnTo>
                    <a:lnTo>
                      <a:pt x="419" y="0"/>
                    </a:lnTo>
                    <a:lnTo>
                      <a:pt x="419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396" y="0"/>
                    </a:lnTo>
                    <a:lnTo>
                      <a:pt x="396" y="12"/>
                    </a:lnTo>
                    <a:lnTo>
                      <a:pt x="384" y="12"/>
                    </a:lnTo>
                    <a:lnTo>
                      <a:pt x="384" y="12"/>
                    </a:lnTo>
                    <a:lnTo>
                      <a:pt x="372" y="12"/>
                    </a:lnTo>
                    <a:lnTo>
                      <a:pt x="372" y="12"/>
                    </a:lnTo>
                    <a:lnTo>
                      <a:pt x="361" y="12"/>
                    </a:lnTo>
                    <a:lnTo>
                      <a:pt x="349" y="12"/>
                    </a:lnTo>
                    <a:lnTo>
                      <a:pt x="349" y="12"/>
                    </a:lnTo>
                    <a:lnTo>
                      <a:pt x="337" y="12"/>
                    </a:lnTo>
                    <a:lnTo>
                      <a:pt x="337" y="24"/>
                    </a:lnTo>
                    <a:lnTo>
                      <a:pt x="326" y="24"/>
                    </a:lnTo>
                    <a:lnTo>
                      <a:pt x="326" y="24"/>
                    </a:lnTo>
                    <a:lnTo>
                      <a:pt x="314" y="24"/>
                    </a:lnTo>
                    <a:lnTo>
                      <a:pt x="314" y="24"/>
                    </a:lnTo>
                    <a:lnTo>
                      <a:pt x="303" y="24"/>
                    </a:lnTo>
                    <a:lnTo>
                      <a:pt x="291" y="24"/>
                    </a:lnTo>
                    <a:lnTo>
                      <a:pt x="291" y="12"/>
                    </a:lnTo>
                    <a:lnTo>
                      <a:pt x="279" y="12"/>
                    </a:lnTo>
                    <a:lnTo>
                      <a:pt x="279" y="12"/>
                    </a:lnTo>
                    <a:lnTo>
                      <a:pt x="268" y="12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21" y="0"/>
                    </a:lnTo>
                    <a:lnTo>
                      <a:pt x="221" y="0"/>
                    </a:lnTo>
                    <a:lnTo>
                      <a:pt x="210" y="12"/>
                    </a:lnTo>
                    <a:lnTo>
                      <a:pt x="210" y="12"/>
                    </a:lnTo>
                    <a:lnTo>
                      <a:pt x="198" y="12"/>
                    </a:lnTo>
                    <a:lnTo>
                      <a:pt x="198" y="24"/>
                    </a:lnTo>
                    <a:lnTo>
                      <a:pt x="186" y="24"/>
                    </a:lnTo>
                    <a:lnTo>
                      <a:pt x="186" y="24"/>
                    </a:lnTo>
                    <a:lnTo>
                      <a:pt x="175" y="24"/>
                    </a:lnTo>
                    <a:lnTo>
                      <a:pt x="163" y="24"/>
                    </a:lnTo>
                    <a:lnTo>
                      <a:pt x="163" y="24"/>
                    </a:lnTo>
                    <a:lnTo>
                      <a:pt x="151" y="24"/>
                    </a:lnTo>
                    <a:lnTo>
                      <a:pt x="140" y="24"/>
                    </a:lnTo>
                    <a:lnTo>
                      <a:pt x="140" y="24"/>
                    </a:lnTo>
                    <a:lnTo>
                      <a:pt x="128" y="24"/>
                    </a:lnTo>
                    <a:lnTo>
                      <a:pt x="117" y="24"/>
                    </a:lnTo>
                    <a:lnTo>
                      <a:pt x="117" y="24"/>
                    </a:lnTo>
                    <a:lnTo>
                      <a:pt x="105" y="24"/>
                    </a:lnTo>
                    <a:lnTo>
                      <a:pt x="93" y="24"/>
                    </a:lnTo>
                    <a:lnTo>
                      <a:pt x="93" y="24"/>
                    </a:lnTo>
                    <a:lnTo>
                      <a:pt x="82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58" y="24"/>
                    </a:lnTo>
                    <a:lnTo>
                      <a:pt x="47" y="35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35" y="58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24" y="82"/>
                    </a:lnTo>
                    <a:lnTo>
                      <a:pt x="24" y="93"/>
                    </a:lnTo>
                    <a:lnTo>
                      <a:pt x="12" y="93"/>
                    </a:lnTo>
                    <a:lnTo>
                      <a:pt x="12" y="105"/>
                    </a:lnTo>
                    <a:lnTo>
                      <a:pt x="12" y="117"/>
                    </a:lnTo>
                    <a:lnTo>
                      <a:pt x="12" y="117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2" y="140"/>
                    </a:lnTo>
                    <a:lnTo>
                      <a:pt x="12" y="151"/>
                    </a:lnTo>
                    <a:lnTo>
                      <a:pt x="12" y="163"/>
                    </a:lnTo>
                    <a:lnTo>
                      <a:pt x="12" y="163"/>
                    </a:lnTo>
                    <a:lnTo>
                      <a:pt x="12" y="175"/>
                    </a:lnTo>
                    <a:lnTo>
                      <a:pt x="12" y="186"/>
                    </a:lnTo>
                    <a:lnTo>
                      <a:pt x="0" y="186"/>
                    </a:lnTo>
                    <a:lnTo>
                      <a:pt x="0" y="198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12" y="221"/>
                    </a:lnTo>
                    <a:lnTo>
                      <a:pt x="12" y="233"/>
                    </a:lnTo>
                    <a:lnTo>
                      <a:pt x="24" y="233"/>
                    </a:lnTo>
                    <a:lnTo>
                      <a:pt x="24" y="244"/>
                    </a:lnTo>
                    <a:lnTo>
                      <a:pt x="24" y="256"/>
                    </a:lnTo>
                    <a:lnTo>
                      <a:pt x="35" y="256"/>
                    </a:lnTo>
                    <a:lnTo>
                      <a:pt x="35" y="268"/>
                    </a:lnTo>
                    <a:lnTo>
                      <a:pt x="47" y="268"/>
                    </a:lnTo>
                    <a:lnTo>
                      <a:pt x="47" y="279"/>
                    </a:lnTo>
                    <a:lnTo>
                      <a:pt x="58" y="279"/>
                    </a:lnTo>
                    <a:lnTo>
                      <a:pt x="58" y="279"/>
                    </a:lnTo>
                    <a:lnTo>
                      <a:pt x="70" y="279"/>
                    </a:lnTo>
                    <a:lnTo>
                      <a:pt x="70" y="279"/>
                    </a:lnTo>
                    <a:lnTo>
                      <a:pt x="82" y="279"/>
                    </a:lnTo>
                    <a:lnTo>
                      <a:pt x="82" y="279"/>
                    </a:lnTo>
                    <a:lnTo>
                      <a:pt x="93" y="279"/>
                    </a:lnTo>
                    <a:lnTo>
                      <a:pt x="93" y="279"/>
                    </a:lnTo>
                    <a:lnTo>
                      <a:pt x="105" y="279"/>
                    </a:lnTo>
                    <a:lnTo>
                      <a:pt x="105" y="279"/>
                    </a:lnTo>
                    <a:lnTo>
                      <a:pt x="117" y="279"/>
                    </a:lnTo>
                    <a:lnTo>
                      <a:pt x="128" y="279"/>
                    </a:lnTo>
                    <a:lnTo>
                      <a:pt x="128" y="279"/>
                    </a:lnTo>
                    <a:lnTo>
                      <a:pt x="140" y="279"/>
                    </a:lnTo>
                    <a:lnTo>
                      <a:pt x="140" y="268"/>
                    </a:lnTo>
                    <a:lnTo>
                      <a:pt x="151" y="268"/>
                    </a:lnTo>
                    <a:lnTo>
                      <a:pt x="151" y="256"/>
                    </a:lnTo>
                    <a:lnTo>
                      <a:pt x="151" y="256"/>
                    </a:lnTo>
                    <a:lnTo>
                      <a:pt x="163" y="256"/>
                    </a:lnTo>
                    <a:lnTo>
                      <a:pt x="163" y="244"/>
                    </a:lnTo>
                    <a:lnTo>
                      <a:pt x="175" y="233"/>
                    </a:lnTo>
                    <a:lnTo>
                      <a:pt x="175" y="233"/>
                    </a:lnTo>
                    <a:lnTo>
                      <a:pt x="186" y="221"/>
                    </a:lnTo>
                    <a:lnTo>
                      <a:pt x="186" y="221"/>
                    </a:lnTo>
                    <a:lnTo>
                      <a:pt x="198" y="221"/>
                    </a:lnTo>
                    <a:lnTo>
                      <a:pt x="198" y="221"/>
                    </a:lnTo>
                    <a:lnTo>
                      <a:pt x="210" y="221"/>
                    </a:lnTo>
                    <a:lnTo>
                      <a:pt x="221" y="221"/>
                    </a:lnTo>
                    <a:lnTo>
                      <a:pt x="221" y="221"/>
                    </a:lnTo>
                    <a:lnTo>
                      <a:pt x="233" y="221"/>
                    </a:lnTo>
                    <a:lnTo>
                      <a:pt x="233" y="221"/>
                    </a:lnTo>
                    <a:lnTo>
                      <a:pt x="244" y="221"/>
                    </a:lnTo>
                    <a:lnTo>
                      <a:pt x="244" y="221"/>
                    </a:lnTo>
                    <a:lnTo>
                      <a:pt x="256" y="221"/>
                    </a:lnTo>
                    <a:lnTo>
                      <a:pt x="268" y="221"/>
                    </a:lnTo>
                    <a:lnTo>
                      <a:pt x="279" y="221"/>
                    </a:lnTo>
                    <a:lnTo>
                      <a:pt x="279" y="221"/>
                    </a:lnTo>
                    <a:lnTo>
                      <a:pt x="291" y="221"/>
                    </a:lnTo>
                    <a:lnTo>
                      <a:pt x="291" y="221"/>
                    </a:lnTo>
                    <a:lnTo>
                      <a:pt x="303" y="221"/>
                    </a:lnTo>
                    <a:lnTo>
                      <a:pt x="303" y="221"/>
                    </a:lnTo>
                    <a:lnTo>
                      <a:pt x="314" y="221"/>
                    </a:lnTo>
                    <a:lnTo>
                      <a:pt x="326" y="221"/>
                    </a:lnTo>
                    <a:lnTo>
                      <a:pt x="326" y="221"/>
                    </a:lnTo>
                    <a:lnTo>
                      <a:pt x="337" y="221"/>
                    </a:lnTo>
                    <a:lnTo>
                      <a:pt x="337" y="210"/>
                    </a:lnTo>
                    <a:lnTo>
                      <a:pt x="349" y="210"/>
                    </a:lnTo>
                    <a:lnTo>
                      <a:pt x="361" y="198"/>
                    </a:lnTo>
                    <a:lnTo>
                      <a:pt x="361" y="198"/>
                    </a:lnTo>
                    <a:lnTo>
                      <a:pt x="372" y="198"/>
                    </a:lnTo>
                    <a:lnTo>
                      <a:pt x="372" y="198"/>
                    </a:lnTo>
                    <a:lnTo>
                      <a:pt x="384" y="198"/>
                    </a:lnTo>
                    <a:lnTo>
                      <a:pt x="384" y="186"/>
                    </a:lnTo>
                    <a:lnTo>
                      <a:pt x="396" y="186"/>
                    </a:lnTo>
                    <a:lnTo>
                      <a:pt x="396" y="186"/>
                    </a:lnTo>
                    <a:lnTo>
                      <a:pt x="407" y="186"/>
                    </a:lnTo>
                    <a:lnTo>
                      <a:pt x="407" y="186"/>
                    </a:lnTo>
                    <a:lnTo>
                      <a:pt x="419" y="186"/>
                    </a:lnTo>
                    <a:lnTo>
                      <a:pt x="430" y="175"/>
                    </a:lnTo>
                    <a:lnTo>
                      <a:pt x="442" y="175"/>
                    </a:lnTo>
                    <a:lnTo>
                      <a:pt x="442" y="175"/>
                    </a:lnTo>
                    <a:lnTo>
                      <a:pt x="454" y="175"/>
                    </a:lnTo>
                    <a:lnTo>
                      <a:pt x="454" y="175"/>
                    </a:lnTo>
                    <a:lnTo>
                      <a:pt x="465" y="175"/>
                    </a:lnTo>
                    <a:lnTo>
                      <a:pt x="465" y="175"/>
                    </a:lnTo>
                    <a:lnTo>
                      <a:pt x="477" y="175"/>
                    </a:lnTo>
                    <a:lnTo>
                      <a:pt x="477" y="175"/>
                    </a:lnTo>
                    <a:lnTo>
                      <a:pt x="489" y="163"/>
                    </a:lnTo>
                    <a:lnTo>
                      <a:pt x="489" y="151"/>
                    </a:lnTo>
                    <a:lnTo>
                      <a:pt x="489" y="151"/>
                    </a:lnTo>
                    <a:lnTo>
                      <a:pt x="489" y="140"/>
                    </a:lnTo>
                    <a:lnTo>
                      <a:pt x="489" y="128"/>
                    </a:lnTo>
                    <a:lnTo>
                      <a:pt x="489" y="128"/>
                    </a:lnTo>
                    <a:lnTo>
                      <a:pt x="489" y="117"/>
                    </a:lnTo>
                    <a:lnTo>
                      <a:pt x="489" y="117"/>
                    </a:lnTo>
                    <a:lnTo>
                      <a:pt x="489" y="105"/>
                    </a:lnTo>
                    <a:lnTo>
                      <a:pt x="489" y="105"/>
                    </a:lnTo>
                    <a:lnTo>
                      <a:pt x="477" y="93"/>
                    </a:lnTo>
                    <a:lnTo>
                      <a:pt x="477" y="93"/>
                    </a:lnTo>
                    <a:lnTo>
                      <a:pt x="477" y="82"/>
                    </a:lnTo>
                    <a:lnTo>
                      <a:pt x="477" y="82"/>
                    </a:lnTo>
                    <a:close/>
                  </a:path>
                </a:pathLst>
              </a:cu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Freeform 103"/>
              <p:cNvSpPr>
                <a:spLocks/>
              </p:cNvSpPr>
              <p:nvPr/>
            </p:nvSpPr>
            <p:spPr bwMode="auto">
              <a:xfrm>
                <a:off x="539" y="1944"/>
                <a:ext cx="489" cy="279"/>
              </a:xfrm>
              <a:custGeom>
                <a:avLst/>
                <a:gdLst/>
                <a:ahLst/>
                <a:cxnLst>
                  <a:cxn ang="0">
                    <a:pos x="477" y="70"/>
                  </a:cxn>
                  <a:cxn ang="0">
                    <a:pos x="477" y="47"/>
                  </a:cxn>
                  <a:cxn ang="0">
                    <a:pos x="465" y="35"/>
                  </a:cxn>
                  <a:cxn ang="0">
                    <a:pos x="454" y="12"/>
                  </a:cxn>
                  <a:cxn ang="0">
                    <a:pos x="442" y="0"/>
                  </a:cxn>
                  <a:cxn ang="0">
                    <a:pos x="419" y="0"/>
                  </a:cxn>
                  <a:cxn ang="0">
                    <a:pos x="396" y="0"/>
                  </a:cxn>
                  <a:cxn ang="0">
                    <a:pos x="384" y="12"/>
                  </a:cxn>
                  <a:cxn ang="0">
                    <a:pos x="361" y="12"/>
                  </a:cxn>
                  <a:cxn ang="0">
                    <a:pos x="337" y="12"/>
                  </a:cxn>
                  <a:cxn ang="0">
                    <a:pos x="326" y="24"/>
                  </a:cxn>
                  <a:cxn ang="0">
                    <a:pos x="303" y="24"/>
                  </a:cxn>
                  <a:cxn ang="0">
                    <a:pos x="279" y="12"/>
                  </a:cxn>
                  <a:cxn ang="0">
                    <a:pos x="256" y="0"/>
                  </a:cxn>
                  <a:cxn ang="0">
                    <a:pos x="244" y="0"/>
                  </a:cxn>
                  <a:cxn ang="0">
                    <a:pos x="221" y="0"/>
                  </a:cxn>
                  <a:cxn ang="0">
                    <a:pos x="210" y="12"/>
                  </a:cxn>
                  <a:cxn ang="0">
                    <a:pos x="186" y="24"/>
                  </a:cxn>
                  <a:cxn ang="0">
                    <a:pos x="163" y="24"/>
                  </a:cxn>
                  <a:cxn ang="0">
                    <a:pos x="140" y="24"/>
                  </a:cxn>
                  <a:cxn ang="0">
                    <a:pos x="117" y="24"/>
                  </a:cxn>
                  <a:cxn ang="0">
                    <a:pos x="93" y="24"/>
                  </a:cxn>
                  <a:cxn ang="0">
                    <a:pos x="70" y="24"/>
                  </a:cxn>
                  <a:cxn ang="0">
                    <a:pos x="47" y="35"/>
                  </a:cxn>
                  <a:cxn ang="0">
                    <a:pos x="35" y="58"/>
                  </a:cxn>
                  <a:cxn ang="0">
                    <a:pos x="24" y="82"/>
                  </a:cxn>
                  <a:cxn ang="0">
                    <a:pos x="12" y="105"/>
                  </a:cxn>
                  <a:cxn ang="0">
                    <a:pos x="12" y="128"/>
                  </a:cxn>
                  <a:cxn ang="0">
                    <a:pos x="12" y="151"/>
                  </a:cxn>
                  <a:cxn ang="0">
                    <a:pos x="12" y="175"/>
                  </a:cxn>
                  <a:cxn ang="0">
                    <a:pos x="0" y="198"/>
                  </a:cxn>
                  <a:cxn ang="0">
                    <a:pos x="12" y="221"/>
                  </a:cxn>
                  <a:cxn ang="0">
                    <a:pos x="24" y="244"/>
                  </a:cxn>
                  <a:cxn ang="0">
                    <a:pos x="35" y="268"/>
                  </a:cxn>
                  <a:cxn ang="0">
                    <a:pos x="58" y="279"/>
                  </a:cxn>
                  <a:cxn ang="0">
                    <a:pos x="70" y="279"/>
                  </a:cxn>
                  <a:cxn ang="0">
                    <a:pos x="93" y="279"/>
                  </a:cxn>
                  <a:cxn ang="0">
                    <a:pos x="105" y="279"/>
                  </a:cxn>
                  <a:cxn ang="0">
                    <a:pos x="128" y="279"/>
                  </a:cxn>
                  <a:cxn ang="0">
                    <a:pos x="151" y="268"/>
                  </a:cxn>
                  <a:cxn ang="0">
                    <a:pos x="163" y="256"/>
                  </a:cxn>
                  <a:cxn ang="0">
                    <a:pos x="175" y="233"/>
                  </a:cxn>
                  <a:cxn ang="0">
                    <a:pos x="198" y="221"/>
                  </a:cxn>
                  <a:cxn ang="0">
                    <a:pos x="221" y="221"/>
                  </a:cxn>
                  <a:cxn ang="0">
                    <a:pos x="233" y="221"/>
                  </a:cxn>
                  <a:cxn ang="0">
                    <a:pos x="256" y="221"/>
                  </a:cxn>
                  <a:cxn ang="0">
                    <a:pos x="279" y="221"/>
                  </a:cxn>
                  <a:cxn ang="0">
                    <a:pos x="303" y="221"/>
                  </a:cxn>
                  <a:cxn ang="0">
                    <a:pos x="326" y="221"/>
                  </a:cxn>
                  <a:cxn ang="0">
                    <a:pos x="337" y="210"/>
                  </a:cxn>
                  <a:cxn ang="0">
                    <a:pos x="361" y="198"/>
                  </a:cxn>
                  <a:cxn ang="0">
                    <a:pos x="384" y="198"/>
                  </a:cxn>
                  <a:cxn ang="0">
                    <a:pos x="396" y="186"/>
                  </a:cxn>
                  <a:cxn ang="0">
                    <a:pos x="419" y="186"/>
                  </a:cxn>
                  <a:cxn ang="0">
                    <a:pos x="442" y="175"/>
                  </a:cxn>
                  <a:cxn ang="0">
                    <a:pos x="465" y="175"/>
                  </a:cxn>
                  <a:cxn ang="0">
                    <a:pos x="477" y="175"/>
                  </a:cxn>
                  <a:cxn ang="0">
                    <a:pos x="489" y="151"/>
                  </a:cxn>
                  <a:cxn ang="0">
                    <a:pos x="489" y="128"/>
                  </a:cxn>
                  <a:cxn ang="0">
                    <a:pos x="489" y="105"/>
                  </a:cxn>
                  <a:cxn ang="0">
                    <a:pos x="477" y="93"/>
                  </a:cxn>
                </a:cxnLst>
                <a:rect l="0" t="0" r="r" b="b"/>
                <a:pathLst>
                  <a:path w="489" h="279">
                    <a:moveTo>
                      <a:pt x="477" y="82"/>
                    </a:moveTo>
                    <a:lnTo>
                      <a:pt x="477" y="70"/>
                    </a:lnTo>
                    <a:lnTo>
                      <a:pt x="477" y="70"/>
                    </a:lnTo>
                    <a:lnTo>
                      <a:pt x="477" y="58"/>
                    </a:lnTo>
                    <a:lnTo>
                      <a:pt x="477" y="58"/>
                    </a:lnTo>
                    <a:lnTo>
                      <a:pt x="477" y="47"/>
                    </a:lnTo>
                    <a:lnTo>
                      <a:pt x="477" y="47"/>
                    </a:lnTo>
                    <a:lnTo>
                      <a:pt x="465" y="35"/>
                    </a:lnTo>
                    <a:lnTo>
                      <a:pt x="465" y="35"/>
                    </a:lnTo>
                    <a:lnTo>
                      <a:pt x="465" y="24"/>
                    </a:lnTo>
                    <a:lnTo>
                      <a:pt x="454" y="12"/>
                    </a:lnTo>
                    <a:lnTo>
                      <a:pt x="454" y="12"/>
                    </a:lnTo>
                    <a:lnTo>
                      <a:pt x="454" y="12"/>
                    </a:lnTo>
                    <a:lnTo>
                      <a:pt x="442" y="0"/>
                    </a:lnTo>
                    <a:lnTo>
                      <a:pt x="442" y="0"/>
                    </a:lnTo>
                    <a:lnTo>
                      <a:pt x="430" y="0"/>
                    </a:lnTo>
                    <a:lnTo>
                      <a:pt x="419" y="0"/>
                    </a:lnTo>
                    <a:lnTo>
                      <a:pt x="419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396" y="0"/>
                    </a:lnTo>
                    <a:lnTo>
                      <a:pt x="396" y="12"/>
                    </a:lnTo>
                    <a:lnTo>
                      <a:pt x="384" y="12"/>
                    </a:lnTo>
                    <a:lnTo>
                      <a:pt x="384" y="12"/>
                    </a:lnTo>
                    <a:lnTo>
                      <a:pt x="372" y="12"/>
                    </a:lnTo>
                    <a:lnTo>
                      <a:pt x="372" y="12"/>
                    </a:lnTo>
                    <a:lnTo>
                      <a:pt x="361" y="12"/>
                    </a:lnTo>
                    <a:lnTo>
                      <a:pt x="349" y="12"/>
                    </a:lnTo>
                    <a:lnTo>
                      <a:pt x="349" y="12"/>
                    </a:lnTo>
                    <a:lnTo>
                      <a:pt x="337" y="12"/>
                    </a:lnTo>
                    <a:lnTo>
                      <a:pt x="337" y="24"/>
                    </a:lnTo>
                    <a:lnTo>
                      <a:pt x="326" y="24"/>
                    </a:lnTo>
                    <a:lnTo>
                      <a:pt x="326" y="24"/>
                    </a:lnTo>
                    <a:lnTo>
                      <a:pt x="314" y="24"/>
                    </a:lnTo>
                    <a:lnTo>
                      <a:pt x="314" y="24"/>
                    </a:lnTo>
                    <a:lnTo>
                      <a:pt x="303" y="24"/>
                    </a:lnTo>
                    <a:lnTo>
                      <a:pt x="291" y="24"/>
                    </a:lnTo>
                    <a:lnTo>
                      <a:pt x="291" y="12"/>
                    </a:lnTo>
                    <a:lnTo>
                      <a:pt x="279" y="12"/>
                    </a:lnTo>
                    <a:lnTo>
                      <a:pt x="279" y="12"/>
                    </a:lnTo>
                    <a:lnTo>
                      <a:pt x="268" y="12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21" y="0"/>
                    </a:lnTo>
                    <a:lnTo>
                      <a:pt x="221" y="0"/>
                    </a:lnTo>
                    <a:lnTo>
                      <a:pt x="210" y="12"/>
                    </a:lnTo>
                    <a:lnTo>
                      <a:pt x="210" y="12"/>
                    </a:lnTo>
                    <a:lnTo>
                      <a:pt x="198" y="12"/>
                    </a:lnTo>
                    <a:lnTo>
                      <a:pt x="198" y="24"/>
                    </a:lnTo>
                    <a:lnTo>
                      <a:pt x="186" y="24"/>
                    </a:lnTo>
                    <a:lnTo>
                      <a:pt x="186" y="24"/>
                    </a:lnTo>
                    <a:lnTo>
                      <a:pt x="175" y="24"/>
                    </a:lnTo>
                    <a:lnTo>
                      <a:pt x="163" y="24"/>
                    </a:lnTo>
                    <a:lnTo>
                      <a:pt x="163" y="24"/>
                    </a:lnTo>
                    <a:lnTo>
                      <a:pt x="151" y="24"/>
                    </a:lnTo>
                    <a:lnTo>
                      <a:pt x="140" y="24"/>
                    </a:lnTo>
                    <a:lnTo>
                      <a:pt x="140" y="24"/>
                    </a:lnTo>
                    <a:lnTo>
                      <a:pt x="128" y="24"/>
                    </a:lnTo>
                    <a:lnTo>
                      <a:pt x="117" y="24"/>
                    </a:lnTo>
                    <a:lnTo>
                      <a:pt x="117" y="24"/>
                    </a:lnTo>
                    <a:lnTo>
                      <a:pt x="105" y="24"/>
                    </a:lnTo>
                    <a:lnTo>
                      <a:pt x="93" y="24"/>
                    </a:lnTo>
                    <a:lnTo>
                      <a:pt x="93" y="24"/>
                    </a:lnTo>
                    <a:lnTo>
                      <a:pt x="82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58" y="24"/>
                    </a:lnTo>
                    <a:lnTo>
                      <a:pt x="47" y="35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35" y="58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24" y="82"/>
                    </a:lnTo>
                    <a:lnTo>
                      <a:pt x="24" y="93"/>
                    </a:lnTo>
                    <a:lnTo>
                      <a:pt x="12" y="93"/>
                    </a:lnTo>
                    <a:lnTo>
                      <a:pt x="12" y="105"/>
                    </a:lnTo>
                    <a:lnTo>
                      <a:pt x="12" y="117"/>
                    </a:lnTo>
                    <a:lnTo>
                      <a:pt x="12" y="117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2" y="140"/>
                    </a:lnTo>
                    <a:lnTo>
                      <a:pt x="12" y="151"/>
                    </a:lnTo>
                    <a:lnTo>
                      <a:pt x="12" y="163"/>
                    </a:lnTo>
                    <a:lnTo>
                      <a:pt x="12" y="163"/>
                    </a:lnTo>
                    <a:lnTo>
                      <a:pt x="12" y="175"/>
                    </a:lnTo>
                    <a:lnTo>
                      <a:pt x="12" y="186"/>
                    </a:lnTo>
                    <a:lnTo>
                      <a:pt x="0" y="186"/>
                    </a:lnTo>
                    <a:lnTo>
                      <a:pt x="0" y="198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12" y="221"/>
                    </a:lnTo>
                    <a:lnTo>
                      <a:pt x="12" y="233"/>
                    </a:lnTo>
                    <a:lnTo>
                      <a:pt x="24" y="233"/>
                    </a:lnTo>
                    <a:lnTo>
                      <a:pt x="24" y="244"/>
                    </a:lnTo>
                    <a:lnTo>
                      <a:pt x="24" y="256"/>
                    </a:lnTo>
                    <a:lnTo>
                      <a:pt x="35" y="256"/>
                    </a:lnTo>
                    <a:lnTo>
                      <a:pt x="35" y="268"/>
                    </a:lnTo>
                    <a:lnTo>
                      <a:pt x="47" y="268"/>
                    </a:lnTo>
                    <a:lnTo>
                      <a:pt x="47" y="279"/>
                    </a:lnTo>
                    <a:lnTo>
                      <a:pt x="58" y="279"/>
                    </a:lnTo>
                    <a:lnTo>
                      <a:pt x="58" y="279"/>
                    </a:lnTo>
                    <a:lnTo>
                      <a:pt x="70" y="279"/>
                    </a:lnTo>
                    <a:lnTo>
                      <a:pt x="70" y="279"/>
                    </a:lnTo>
                    <a:lnTo>
                      <a:pt x="82" y="279"/>
                    </a:lnTo>
                    <a:lnTo>
                      <a:pt x="82" y="279"/>
                    </a:lnTo>
                    <a:lnTo>
                      <a:pt x="93" y="279"/>
                    </a:lnTo>
                    <a:lnTo>
                      <a:pt x="93" y="279"/>
                    </a:lnTo>
                    <a:lnTo>
                      <a:pt x="105" y="279"/>
                    </a:lnTo>
                    <a:lnTo>
                      <a:pt x="105" y="279"/>
                    </a:lnTo>
                    <a:lnTo>
                      <a:pt x="117" y="279"/>
                    </a:lnTo>
                    <a:lnTo>
                      <a:pt x="128" y="279"/>
                    </a:lnTo>
                    <a:lnTo>
                      <a:pt x="128" y="279"/>
                    </a:lnTo>
                    <a:lnTo>
                      <a:pt x="140" y="279"/>
                    </a:lnTo>
                    <a:lnTo>
                      <a:pt x="140" y="268"/>
                    </a:lnTo>
                    <a:lnTo>
                      <a:pt x="151" y="268"/>
                    </a:lnTo>
                    <a:lnTo>
                      <a:pt x="151" y="256"/>
                    </a:lnTo>
                    <a:lnTo>
                      <a:pt x="151" y="256"/>
                    </a:lnTo>
                    <a:lnTo>
                      <a:pt x="163" y="256"/>
                    </a:lnTo>
                    <a:lnTo>
                      <a:pt x="163" y="244"/>
                    </a:lnTo>
                    <a:lnTo>
                      <a:pt x="175" y="233"/>
                    </a:lnTo>
                    <a:lnTo>
                      <a:pt x="175" y="233"/>
                    </a:lnTo>
                    <a:lnTo>
                      <a:pt x="186" y="221"/>
                    </a:lnTo>
                    <a:lnTo>
                      <a:pt x="186" y="221"/>
                    </a:lnTo>
                    <a:lnTo>
                      <a:pt x="198" y="221"/>
                    </a:lnTo>
                    <a:lnTo>
                      <a:pt x="198" y="221"/>
                    </a:lnTo>
                    <a:lnTo>
                      <a:pt x="210" y="221"/>
                    </a:lnTo>
                    <a:lnTo>
                      <a:pt x="221" y="221"/>
                    </a:lnTo>
                    <a:lnTo>
                      <a:pt x="221" y="221"/>
                    </a:lnTo>
                    <a:lnTo>
                      <a:pt x="233" y="221"/>
                    </a:lnTo>
                    <a:lnTo>
                      <a:pt x="233" y="221"/>
                    </a:lnTo>
                    <a:lnTo>
                      <a:pt x="244" y="221"/>
                    </a:lnTo>
                    <a:lnTo>
                      <a:pt x="244" y="221"/>
                    </a:lnTo>
                    <a:lnTo>
                      <a:pt x="256" y="221"/>
                    </a:lnTo>
                    <a:lnTo>
                      <a:pt x="268" y="221"/>
                    </a:lnTo>
                    <a:lnTo>
                      <a:pt x="279" y="221"/>
                    </a:lnTo>
                    <a:lnTo>
                      <a:pt x="279" y="221"/>
                    </a:lnTo>
                    <a:lnTo>
                      <a:pt x="291" y="221"/>
                    </a:lnTo>
                    <a:lnTo>
                      <a:pt x="291" y="221"/>
                    </a:lnTo>
                    <a:lnTo>
                      <a:pt x="303" y="221"/>
                    </a:lnTo>
                    <a:lnTo>
                      <a:pt x="303" y="221"/>
                    </a:lnTo>
                    <a:lnTo>
                      <a:pt x="314" y="221"/>
                    </a:lnTo>
                    <a:lnTo>
                      <a:pt x="326" y="221"/>
                    </a:lnTo>
                    <a:lnTo>
                      <a:pt x="326" y="221"/>
                    </a:lnTo>
                    <a:lnTo>
                      <a:pt x="337" y="221"/>
                    </a:lnTo>
                    <a:lnTo>
                      <a:pt x="337" y="210"/>
                    </a:lnTo>
                    <a:lnTo>
                      <a:pt x="349" y="210"/>
                    </a:lnTo>
                    <a:lnTo>
                      <a:pt x="361" y="198"/>
                    </a:lnTo>
                    <a:lnTo>
                      <a:pt x="361" y="198"/>
                    </a:lnTo>
                    <a:lnTo>
                      <a:pt x="372" y="198"/>
                    </a:lnTo>
                    <a:lnTo>
                      <a:pt x="372" y="198"/>
                    </a:lnTo>
                    <a:lnTo>
                      <a:pt x="384" y="198"/>
                    </a:lnTo>
                    <a:lnTo>
                      <a:pt x="384" y="186"/>
                    </a:lnTo>
                    <a:lnTo>
                      <a:pt x="396" y="186"/>
                    </a:lnTo>
                    <a:lnTo>
                      <a:pt x="396" y="186"/>
                    </a:lnTo>
                    <a:lnTo>
                      <a:pt x="407" y="186"/>
                    </a:lnTo>
                    <a:lnTo>
                      <a:pt x="407" y="186"/>
                    </a:lnTo>
                    <a:lnTo>
                      <a:pt x="419" y="186"/>
                    </a:lnTo>
                    <a:lnTo>
                      <a:pt x="430" y="175"/>
                    </a:lnTo>
                    <a:lnTo>
                      <a:pt x="442" y="175"/>
                    </a:lnTo>
                    <a:lnTo>
                      <a:pt x="442" y="175"/>
                    </a:lnTo>
                    <a:lnTo>
                      <a:pt x="454" y="175"/>
                    </a:lnTo>
                    <a:lnTo>
                      <a:pt x="454" y="175"/>
                    </a:lnTo>
                    <a:lnTo>
                      <a:pt x="465" y="175"/>
                    </a:lnTo>
                    <a:lnTo>
                      <a:pt x="465" y="175"/>
                    </a:lnTo>
                    <a:lnTo>
                      <a:pt x="477" y="175"/>
                    </a:lnTo>
                    <a:lnTo>
                      <a:pt x="477" y="175"/>
                    </a:lnTo>
                    <a:lnTo>
                      <a:pt x="489" y="163"/>
                    </a:lnTo>
                    <a:lnTo>
                      <a:pt x="489" y="151"/>
                    </a:lnTo>
                    <a:lnTo>
                      <a:pt x="489" y="151"/>
                    </a:lnTo>
                    <a:lnTo>
                      <a:pt x="489" y="140"/>
                    </a:lnTo>
                    <a:lnTo>
                      <a:pt x="489" y="128"/>
                    </a:lnTo>
                    <a:lnTo>
                      <a:pt x="489" y="128"/>
                    </a:lnTo>
                    <a:lnTo>
                      <a:pt x="489" y="117"/>
                    </a:lnTo>
                    <a:lnTo>
                      <a:pt x="489" y="117"/>
                    </a:lnTo>
                    <a:lnTo>
                      <a:pt x="489" y="105"/>
                    </a:lnTo>
                    <a:lnTo>
                      <a:pt x="489" y="105"/>
                    </a:lnTo>
                    <a:lnTo>
                      <a:pt x="477" y="93"/>
                    </a:lnTo>
                    <a:lnTo>
                      <a:pt x="477" y="93"/>
                    </a:lnTo>
                    <a:lnTo>
                      <a:pt x="477" y="82"/>
                    </a:lnTo>
                    <a:lnTo>
                      <a:pt x="477" y="8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2" name="Group 104"/>
            <p:cNvGrpSpPr>
              <a:grpSpLocks/>
            </p:cNvGrpSpPr>
            <p:nvPr/>
          </p:nvGrpSpPr>
          <p:grpSpPr bwMode="auto">
            <a:xfrm>
              <a:off x="680" y="2550"/>
              <a:ext cx="489" cy="291"/>
              <a:chOff x="539" y="1944"/>
              <a:chExt cx="489" cy="291"/>
            </a:xfrm>
          </p:grpSpPr>
          <p:sp>
            <p:nvSpPr>
              <p:cNvPr id="17513" name="Freeform 105"/>
              <p:cNvSpPr>
                <a:spLocks/>
              </p:cNvSpPr>
              <p:nvPr/>
            </p:nvSpPr>
            <p:spPr bwMode="auto">
              <a:xfrm>
                <a:off x="539" y="1944"/>
                <a:ext cx="489" cy="291"/>
              </a:xfrm>
              <a:custGeom>
                <a:avLst/>
                <a:gdLst/>
                <a:ahLst/>
                <a:cxnLst>
                  <a:cxn ang="0">
                    <a:pos x="396" y="70"/>
                  </a:cxn>
                  <a:cxn ang="0">
                    <a:pos x="361" y="58"/>
                  </a:cxn>
                  <a:cxn ang="0">
                    <a:pos x="326" y="47"/>
                  </a:cxn>
                  <a:cxn ang="0">
                    <a:pos x="291" y="70"/>
                  </a:cxn>
                  <a:cxn ang="0">
                    <a:pos x="256" y="47"/>
                  </a:cxn>
                  <a:cxn ang="0">
                    <a:pos x="221" y="82"/>
                  </a:cxn>
                  <a:cxn ang="0">
                    <a:pos x="186" y="70"/>
                  </a:cxn>
                  <a:cxn ang="0">
                    <a:pos x="151" y="93"/>
                  </a:cxn>
                  <a:cxn ang="0">
                    <a:pos x="105" y="93"/>
                  </a:cxn>
                  <a:cxn ang="0">
                    <a:pos x="82" y="93"/>
                  </a:cxn>
                  <a:cxn ang="0">
                    <a:pos x="70" y="128"/>
                  </a:cxn>
                  <a:cxn ang="0">
                    <a:pos x="47" y="151"/>
                  </a:cxn>
                  <a:cxn ang="0">
                    <a:pos x="47" y="198"/>
                  </a:cxn>
                  <a:cxn ang="0">
                    <a:pos x="58" y="221"/>
                  </a:cxn>
                  <a:cxn ang="0">
                    <a:pos x="82" y="198"/>
                  </a:cxn>
                  <a:cxn ang="0">
                    <a:pos x="117" y="186"/>
                  </a:cxn>
                  <a:cxn ang="0">
                    <a:pos x="128" y="233"/>
                  </a:cxn>
                  <a:cxn ang="0">
                    <a:pos x="163" y="198"/>
                  </a:cxn>
                  <a:cxn ang="0">
                    <a:pos x="198" y="198"/>
                  </a:cxn>
                  <a:cxn ang="0">
                    <a:pos x="244" y="186"/>
                  </a:cxn>
                  <a:cxn ang="0">
                    <a:pos x="268" y="175"/>
                  </a:cxn>
                  <a:cxn ang="0">
                    <a:pos x="303" y="151"/>
                  </a:cxn>
                  <a:cxn ang="0">
                    <a:pos x="337" y="163"/>
                  </a:cxn>
                  <a:cxn ang="0">
                    <a:pos x="372" y="140"/>
                  </a:cxn>
                  <a:cxn ang="0">
                    <a:pos x="407" y="151"/>
                  </a:cxn>
                  <a:cxn ang="0">
                    <a:pos x="419" y="128"/>
                  </a:cxn>
                  <a:cxn ang="0">
                    <a:pos x="454" y="93"/>
                  </a:cxn>
                  <a:cxn ang="0">
                    <a:pos x="419" y="70"/>
                  </a:cxn>
                  <a:cxn ang="0">
                    <a:pos x="419" y="47"/>
                  </a:cxn>
                  <a:cxn ang="0">
                    <a:pos x="407" y="12"/>
                  </a:cxn>
                  <a:cxn ang="0">
                    <a:pos x="442" y="0"/>
                  </a:cxn>
                  <a:cxn ang="0">
                    <a:pos x="477" y="82"/>
                  </a:cxn>
                  <a:cxn ang="0">
                    <a:pos x="489" y="140"/>
                  </a:cxn>
                  <a:cxn ang="0">
                    <a:pos x="465" y="175"/>
                  </a:cxn>
                  <a:cxn ang="0">
                    <a:pos x="430" y="186"/>
                  </a:cxn>
                  <a:cxn ang="0">
                    <a:pos x="396" y="186"/>
                  </a:cxn>
                  <a:cxn ang="0">
                    <a:pos x="349" y="210"/>
                  </a:cxn>
                  <a:cxn ang="0">
                    <a:pos x="314" y="221"/>
                  </a:cxn>
                  <a:cxn ang="0">
                    <a:pos x="268" y="221"/>
                  </a:cxn>
                  <a:cxn ang="0">
                    <a:pos x="233" y="221"/>
                  </a:cxn>
                  <a:cxn ang="0">
                    <a:pos x="198" y="221"/>
                  </a:cxn>
                  <a:cxn ang="0">
                    <a:pos x="163" y="244"/>
                  </a:cxn>
                  <a:cxn ang="0">
                    <a:pos x="128" y="279"/>
                  </a:cxn>
                  <a:cxn ang="0">
                    <a:pos x="93" y="291"/>
                  </a:cxn>
                  <a:cxn ang="0">
                    <a:pos x="58" y="291"/>
                  </a:cxn>
                  <a:cxn ang="0">
                    <a:pos x="24" y="256"/>
                  </a:cxn>
                  <a:cxn ang="0">
                    <a:pos x="12" y="221"/>
                  </a:cxn>
                  <a:cxn ang="0">
                    <a:pos x="0" y="175"/>
                  </a:cxn>
                  <a:cxn ang="0">
                    <a:pos x="12" y="140"/>
                  </a:cxn>
                  <a:cxn ang="0">
                    <a:pos x="12" y="93"/>
                  </a:cxn>
                  <a:cxn ang="0">
                    <a:pos x="35" y="58"/>
                  </a:cxn>
                  <a:cxn ang="0">
                    <a:pos x="58" y="24"/>
                  </a:cxn>
                  <a:cxn ang="0">
                    <a:pos x="105" y="24"/>
                  </a:cxn>
                  <a:cxn ang="0">
                    <a:pos x="151" y="24"/>
                  </a:cxn>
                  <a:cxn ang="0">
                    <a:pos x="186" y="24"/>
                  </a:cxn>
                  <a:cxn ang="0">
                    <a:pos x="221" y="0"/>
                  </a:cxn>
                  <a:cxn ang="0">
                    <a:pos x="256" y="0"/>
                  </a:cxn>
                  <a:cxn ang="0">
                    <a:pos x="291" y="24"/>
                  </a:cxn>
                  <a:cxn ang="0">
                    <a:pos x="326" y="24"/>
                  </a:cxn>
                  <a:cxn ang="0">
                    <a:pos x="361" y="12"/>
                  </a:cxn>
                  <a:cxn ang="0">
                    <a:pos x="396" y="12"/>
                  </a:cxn>
                </a:cxnLst>
                <a:rect l="0" t="0" r="r" b="b"/>
                <a:pathLst>
                  <a:path w="489" h="291">
                    <a:moveTo>
                      <a:pt x="407" y="47"/>
                    </a:moveTo>
                    <a:lnTo>
                      <a:pt x="407" y="58"/>
                    </a:lnTo>
                    <a:lnTo>
                      <a:pt x="407" y="58"/>
                    </a:lnTo>
                    <a:lnTo>
                      <a:pt x="407" y="70"/>
                    </a:lnTo>
                    <a:lnTo>
                      <a:pt x="396" y="70"/>
                    </a:lnTo>
                    <a:lnTo>
                      <a:pt x="396" y="70"/>
                    </a:lnTo>
                    <a:lnTo>
                      <a:pt x="384" y="70"/>
                    </a:lnTo>
                    <a:lnTo>
                      <a:pt x="384" y="70"/>
                    </a:lnTo>
                    <a:lnTo>
                      <a:pt x="372" y="70"/>
                    </a:lnTo>
                    <a:lnTo>
                      <a:pt x="372" y="70"/>
                    </a:lnTo>
                    <a:lnTo>
                      <a:pt x="361" y="70"/>
                    </a:lnTo>
                    <a:lnTo>
                      <a:pt x="361" y="58"/>
                    </a:lnTo>
                    <a:lnTo>
                      <a:pt x="361" y="47"/>
                    </a:lnTo>
                    <a:lnTo>
                      <a:pt x="349" y="47"/>
                    </a:lnTo>
                    <a:lnTo>
                      <a:pt x="349" y="47"/>
                    </a:lnTo>
                    <a:lnTo>
                      <a:pt x="337" y="47"/>
                    </a:lnTo>
                    <a:lnTo>
                      <a:pt x="337" y="47"/>
                    </a:lnTo>
                    <a:lnTo>
                      <a:pt x="326" y="47"/>
                    </a:lnTo>
                    <a:lnTo>
                      <a:pt x="326" y="47"/>
                    </a:lnTo>
                    <a:lnTo>
                      <a:pt x="314" y="58"/>
                    </a:lnTo>
                    <a:lnTo>
                      <a:pt x="314" y="58"/>
                    </a:lnTo>
                    <a:lnTo>
                      <a:pt x="303" y="70"/>
                    </a:lnTo>
                    <a:lnTo>
                      <a:pt x="303" y="70"/>
                    </a:lnTo>
                    <a:lnTo>
                      <a:pt x="291" y="70"/>
                    </a:lnTo>
                    <a:lnTo>
                      <a:pt x="291" y="58"/>
                    </a:lnTo>
                    <a:lnTo>
                      <a:pt x="279" y="58"/>
                    </a:lnTo>
                    <a:lnTo>
                      <a:pt x="279" y="47"/>
                    </a:lnTo>
                    <a:lnTo>
                      <a:pt x="268" y="47"/>
                    </a:lnTo>
                    <a:lnTo>
                      <a:pt x="268" y="47"/>
                    </a:lnTo>
                    <a:lnTo>
                      <a:pt x="256" y="47"/>
                    </a:lnTo>
                    <a:lnTo>
                      <a:pt x="244" y="58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21" y="82"/>
                    </a:lnTo>
                    <a:lnTo>
                      <a:pt x="221" y="82"/>
                    </a:lnTo>
                    <a:lnTo>
                      <a:pt x="210" y="82"/>
                    </a:lnTo>
                    <a:lnTo>
                      <a:pt x="210" y="82"/>
                    </a:lnTo>
                    <a:lnTo>
                      <a:pt x="198" y="70"/>
                    </a:lnTo>
                    <a:lnTo>
                      <a:pt x="198" y="70"/>
                    </a:lnTo>
                    <a:lnTo>
                      <a:pt x="186" y="70"/>
                    </a:lnTo>
                    <a:lnTo>
                      <a:pt x="186" y="70"/>
                    </a:lnTo>
                    <a:lnTo>
                      <a:pt x="175" y="70"/>
                    </a:lnTo>
                    <a:lnTo>
                      <a:pt x="175" y="70"/>
                    </a:lnTo>
                    <a:lnTo>
                      <a:pt x="163" y="82"/>
                    </a:lnTo>
                    <a:lnTo>
                      <a:pt x="163" y="82"/>
                    </a:lnTo>
                    <a:lnTo>
                      <a:pt x="151" y="93"/>
                    </a:lnTo>
                    <a:lnTo>
                      <a:pt x="140" y="93"/>
                    </a:lnTo>
                    <a:lnTo>
                      <a:pt x="140" y="93"/>
                    </a:lnTo>
                    <a:lnTo>
                      <a:pt x="128" y="93"/>
                    </a:lnTo>
                    <a:lnTo>
                      <a:pt x="128" y="93"/>
                    </a:lnTo>
                    <a:lnTo>
                      <a:pt x="117" y="93"/>
                    </a:lnTo>
                    <a:lnTo>
                      <a:pt x="105" y="93"/>
                    </a:lnTo>
                    <a:lnTo>
                      <a:pt x="105" y="82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82" y="82"/>
                    </a:lnTo>
                    <a:lnTo>
                      <a:pt x="82" y="93"/>
                    </a:lnTo>
                    <a:lnTo>
                      <a:pt x="82" y="93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93" y="117"/>
                    </a:lnTo>
                    <a:lnTo>
                      <a:pt x="93" y="128"/>
                    </a:lnTo>
                    <a:lnTo>
                      <a:pt x="82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58" y="128"/>
                    </a:lnTo>
                    <a:lnTo>
                      <a:pt x="58" y="128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47" y="151"/>
                    </a:lnTo>
                    <a:lnTo>
                      <a:pt x="35" y="151"/>
                    </a:lnTo>
                    <a:lnTo>
                      <a:pt x="35" y="163"/>
                    </a:lnTo>
                    <a:lnTo>
                      <a:pt x="35" y="175"/>
                    </a:lnTo>
                    <a:lnTo>
                      <a:pt x="35" y="186"/>
                    </a:lnTo>
                    <a:lnTo>
                      <a:pt x="47" y="186"/>
                    </a:lnTo>
                    <a:lnTo>
                      <a:pt x="47" y="198"/>
                    </a:lnTo>
                    <a:lnTo>
                      <a:pt x="35" y="198"/>
                    </a:lnTo>
                    <a:lnTo>
                      <a:pt x="35" y="210"/>
                    </a:lnTo>
                    <a:lnTo>
                      <a:pt x="35" y="210"/>
                    </a:lnTo>
                    <a:lnTo>
                      <a:pt x="47" y="221"/>
                    </a:lnTo>
                    <a:lnTo>
                      <a:pt x="47" y="221"/>
                    </a:lnTo>
                    <a:lnTo>
                      <a:pt x="58" y="221"/>
                    </a:lnTo>
                    <a:lnTo>
                      <a:pt x="58" y="221"/>
                    </a:lnTo>
                    <a:lnTo>
                      <a:pt x="70" y="221"/>
                    </a:lnTo>
                    <a:lnTo>
                      <a:pt x="70" y="210"/>
                    </a:lnTo>
                    <a:lnTo>
                      <a:pt x="82" y="210"/>
                    </a:lnTo>
                    <a:lnTo>
                      <a:pt x="82" y="198"/>
                    </a:lnTo>
                    <a:lnTo>
                      <a:pt x="82" y="198"/>
                    </a:lnTo>
                    <a:lnTo>
                      <a:pt x="82" y="186"/>
                    </a:lnTo>
                    <a:lnTo>
                      <a:pt x="82" y="186"/>
                    </a:lnTo>
                    <a:lnTo>
                      <a:pt x="93" y="186"/>
                    </a:lnTo>
                    <a:lnTo>
                      <a:pt x="105" y="186"/>
                    </a:lnTo>
                    <a:lnTo>
                      <a:pt x="105" y="186"/>
                    </a:lnTo>
                    <a:lnTo>
                      <a:pt x="117" y="186"/>
                    </a:lnTo>
                    <a:lnTo>
                      <a:pt x="117" y="198"/>
                    </a:lnTo>
                    <a:lnTo>
                      <a:pt x="117" y="210"/>
                    </a:lnTo>
                    <a:lnTo>
                      <a:pt x="117" y="210"/>
                    </a:lnTo>
                    <a:lnTo>
                      <a:pt x="128" y="221"/>
                    </a:lnTo>
                    <a:lnTo>
                      <a:pt x="128" y="233"/>
                    </a:lnTo>
                    <a:lnTo>
                      <a:pt x="128" y="233"/>
                    </a:lnTo>
                    <a:lnTo>
                      <a:pt x="140" y="233"/>
                    </a:lnTo>
                    <a:lnTo>
                      <a:pt x="140" y="233"/>
                    </a:lnTo>
                    <a:lnTo>
                      <a:pt x="151" y="221"/>
                    </a:lnTo>
                    <a:lnTo>
                      <a:pt x="151" y="210"/>
                    </a:lnTo>
                    <a:lnTo>
                      <a:pt x="151" y="210"/>
                    </a:lnTo>
                    <a:lnTo>
                      <a:pt x="163" y="198"/>
                    </a:lnTo>
                    <a:lnTo>
                      <a:pt x="163" y="186"/>
                    </a:lnTo>
                    <a:lnTo>
                      <a:pt x="175" y="186"/>
                    </a:lnTo>
                    <a:lnTo>
                      <a:pt x="186" y="186"/>
                    </a:lnTo>
                    <a:lnTo>
                      <a:pt x="186" y="186"/>
                    </a:lnTo>
                    <a:lnTo>
                      <a:pt x="198" y="198"/>
                    </a:lnTo>
                    <a:lnTo>
                      <a:pt x="198" y="198"/>
                    </a:lnTo>
                    <a:lnTo>
                      <a:pt x="210" y="198"/>
                    </a:lnTo>
                    <a:lnTo>
                      <a:pt x="221" y="198"/>
                    </a:lnTo>
                    <a:lnTo>
                      <a:pt x="221" y="198"/>
                    </a:lnTo>
                    <a:lnTo>
                      <a:pt x="233" y="186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56" y="186"/>
                    </a:lnTo>
                    <a:lnTo>
                      <a:pt x="256" y="186"/>
                    </a:lnTo>
                    <a:lnTo>
                      <a:pt x="268" y="186"/>
                    </a:lnTo>
                    <a:lnTo>
                      <a:pt x="268" y="186"/>
                    </a:lnTo>
                    <a:lnTo>
                      <a:pt x="268" y="175"/>
                    </a:lnTo>
                    <a:lnTo>
                      <a:pt x="268" y="175"/>
                    </a:lnTo>
                    <a:lnTo>
                      <a:pt x="279" y="163"/>
                    </a:lnTo>
                    <a:lnTo>
                      <a:pt x="279" y="151"/>
                    </a:lnTo>
                    <a:lnTo>
                      <a:pt x="291" y="151"/>
                    </a:lnTo>
                    <a:lnTo>
                      <a:pt x="291" y="151"/>
                    </a:lnTo>
                    <a:lnTo>
                      <a:pt x="303" y="151"/>
                    </a:lnTo>
                    <a:lnTo>
                      <a:pt x="303" y="151"/>
                    </a:lnTo>
                    <a:lnTo>
                      <a:pt x="314" y="163"/>
                    </a:lnTo>
                    <a:lnTo>
                      <a:pt x="314" y="163"/>
                    </a:lnTo>
                    <a:lnTo>
                      <a:pt x="326" y="163"/>
                    </a:lnTo>
                    <a:lnTo>
                      <a:pt x="326" y="163"/>
                    </a:lnTo>
                    <a:lnTo>
                      <a:pt x="337" y="163"/>
                    </a:lnTo>
                    <a:lnTo>
                      <a:pt x="337" y="163"/>
                    </a:lnTo>
                    <a:lnTo>
                      <a:pt x="349" y="163"/>
                    </a:lnTo>
                    <a:lnTo>
                      <a:pt x="349" y="163"/>
                    </a:lnTo>
                    <a:lnTo>
                      <a:pt x="349" y="151"/>
                    </a:lnTo>
                    <a:lnTo>
                      <a:pt x="361" y="151"/>
                    </a:lnTo>
                    <a:lnTo>
                      <a:pt x="361" y="140"/>
                    </a:lnTo>
                    <a:lnTo>
                      <a:pt x="372" y="140"/>
                    </a:lnTo>
                    <a:lnTo>
                      <a:pt x="372" y="140"/>
                    </a:lnTo>
                    <a:lnTo>
                      <a:pt x="384" y="140"/>
                    </a:lnTo>
                    <a:lnTo>
                      <a:pt x="384" y="151"/>
                    </a:lnTo>
                    <a:lnTo>
                      <a:pt x="396" y="151"/>
                    </a:lnTo>
                    <a:lnTo>
                      <a:pt x="396" y="151"/>
                    </a:lnTo>
                    <a:lnTo>
                      <a:pt x="407" y="151"/>
                    </a:lnTo>
                    <a:lnTo>
                      <a:pt x="407" y="151"/>
                    </a:lnTo>
                    <a:lnTo>
                      <a:pt x="419" y="151"/>
                    </a:lnTo>
                    <a:lnTo>
                      <a:pt x="419" y="140"/>
                    </a:lnTo>
                    <a:lnTo>
                      <a:pt x="419" y="140"/>
                    </a:lnTo>
                    <a:lnTo>
                      <a:pt x="419" y="128"/>
                    </a:lnTo>
                    <a:lnTo>
                      <a:pt x="419" y="128"/>
                    </a:lnTo>
                    <a:lnTo>
                      <a:pt x="430" y="117"/>
                    </a:lnTo>
                    <a:lnTo>
                      <a:pt x="430" y="117"/>
                    </a:lnTo>
                    <a:lnTo>
                      <a:pt x="442" y="117"/>
                    </a:lnTo>
                    <a:lnTo>
                      <a:pt x="442" y="105"/>
                    </a:lnTo>
                    <a:lnTo>
                      <a:pt x="454" y="105"/>
                    </a:lnTo>
                    <a:lnTo>
                      <a:pt x="454" y="93"/>
                    </a:lnTo>
                    <a:lnTo>
                      <a:pt x="454" y="82"/>
                    </a:lnTo>
                    <a:lnTo>
                      <a:pt x="454" y="82"/>
                    </a:lnTo>
                    <a:lnTo>
                      <a:pt x="442" y="82"/>
                    </a:lnTo>
                    <a:lnTo>
                      <a:pt x="430" y="82"/>
                    </a:lnTo>
                    <a:lnTo>
                      <a:pt x="430" y="82"/>
                    </a:lnTo>
                    <a:lnTo>
                      <a:pt x="419" y="70"/>
                    </a:lnTo>
                    <a:lnTo>
                      <a:pt x="419" y="70"/>
                    </a:lnTo>
                    <a:lnTo>
                      <a:pt x="419" y="58"/>
                    </a:lnTo>
                    <a:lnTo>
                      <a:pt x="419" y="47"/>
                    </a:lnTo>
                    <a:lnTo>
                      <a:pt x="430" y="47"/>
                    </a:lnTo>
                    <a:lnTo>
                      <a:pt x="419" y="47"/>
                    </a:lnTo>
                    <a:lnTo>
                      <a:pt x="419" y="47"/>
                    </a:lnTo>
                    <a:lnTo>
                      <a:pt x="407" y="47"/>
                    </a:lnTo>
                    <a:lnTo>
                      <a:pt x="407" y="35"/>
                    </a:lnTo>
                    <a:lnTo>
                      <a:pt x="407" y="35"/>
                    </a:lnTo>
                    <a:lnTo>
                      <a:pt x="407" y="24"/>
                    </a:lnTo>
                    <a:lnTo>
                      <a:pt x="407" y="12"/>
                    </a:lnTo>
                    <a:lnTo>
                      <a:pt x="407" y="12"/>
                    </a:lnTo>
                    <a:lnTo>
                      <a:pt x="407" y="0"/>
                    </a:lnTo>
                    <a:lnTo>
                      <a:pt x="419" y="0"/>
                    </a:lnTo>
                    <a:lnTo>
                      <a:pt x="419" y="0"/>
                    </a:lnTo>
                    <a:lnTo>
                      <a:pt x="430" y="0"/>
                    </a:lnTo>
                    <a:lnTo>
                      <a:pt x="430" y="0"/>
                    </a:lnTo>
                    <a:lnTo>
                      <a:pt x="442" y="0"/>
                    </a:lnTo>
                    <a:lnTo>
                      <a:pt x="442" y="12"/>
                    </a:lnTo>
                    <a:lnTo>
                      <a:pt x="465" y="35"/>
                    </a:lnTo>
                    <a:lnTo>
                      <a:pt x="465" y="47"/>
                    </a:lnTo>
                    <a:lnTo>
                      <a:pt x="477" y="47"/>
                    </a:lnTo>
                    <a:lnTo>
                      <a:pt x="477" y="58"/>
                    </a:lnTo>
                    <a:lnTo>
                      <a:pt x="477" y="82"/>
                    </a:lnTo>
                    <a:lnTo>
                      <a:pt x="477" y="93"/>
                    </a:lnTo>
                    <a:lnTo>
                      <a:pt x="477" y="93"/>
                    </a:lnTo>
                    <a:lnTo>
                      <a:pt x="489" y="117"/>
                    </a:lnTo>
                    <a:lnTo>
                      <a:pt x="489" y="128"/>
                    </a:lnTo>
                    <a:lnTo>
                      <a:pt x="489" y="128"/>
                    </a:lnTo>
                    <a:lnTo>
                      <a:pt x="489" y="140"/>
                    </a:lnTo>
                    <a:lnTo>
                      <a:pt x="489" y="140"/>
                    </a:lnTo>
                    <a:lnTo>
                      <a:pt x="489" y="151"/>
                    </a:lnTo>
                    <a:lnTo>
                      <a:pt x="489" y="151"/>
                    </a:lnTo>
                    <a:lnTo>
                      <a:pt x="477" y="163"/>
                    </a:lnTo>
                    <a:lnTo>
                      <a:pt x="477" y="163"/>
                    </a:lnTo>
                    <a:lnTo>
                      <a:pt x="465" y="175"/>
                    </a:lnTo>
                    <a:lnTo>
                      <a:pt x="465" y="175"/>
                    </a:lnTo>
                    <a:lnTo>
                      <a:pt x="454" y="175"/>
                    </a:lnTo>
                    <a:lnTo>
                      <a:pt x="454" y="175"/>
                    </a:lnTo>
                    <a:lnTo>
                      <a:pt x="442" y="186"/>
                    </a:lnTo>
                    <a:lnTo>
                      <a:pt x="442" y="186"/>
                    </a:lnTo>
                    <a:lnTo>
                      <a:pt x="430" y="186"/>
                    </a:lnTo>
                    <a:lnTo>
                      <a:pt x="430" y="186"/>
                    </a:lnTo>
                    <a:lnTo>
                      <a:pt x="419" y="186"/>
                    </a:lnTo>
                    <a:lnTo>
                      <a:pt x="419" y="186"/>
                    </a:lnTo>
                    <a:lnTo>
                      <a:pt x="407" y="186"/>
                    </a:lnTo>
                    <a:lnTo>
                      <a:pt x="407" y="186"/>
                    </a:lnTo>
                    <a:lnTo>
                      <a:pt x="396" y="186"/>
                    </a:lnTo>
                    <a:lnTo>
                      <a:pt x="396" y="186"/>
                    </a:lnTo>
                    <a:lnTo>
                      <a:pt x="372" y="198"/>
                    </a:lnTo>
                    <a:lnTo>
                      <a:pt x="361" y="198"/>
                    </a:lnTo>
                    <a:lnTo>
                      <a:pt x="361" y="198"/>
                    </a:lnTo>
                    <a:lnTo>
                      <a:pt x="349" y="198"/>
                    </a:lnTo>
                    <a:lnTo>
                      <a:pt x="349" y="210"/>
                    </a:lnTo>
                    <a:lnTo>
                      <a:pt x="337" y="210"/>
                    </a:lnTo>
                    <a:lnTo>
                      <a:pt x="337" y="210"/>
                    </a:lnTo>
                    <a:lnTo>
                      <a:pt x="326" y="221"/>
                    </a:lnTo>
                    <a:lnTo>
                      <a:pt x="326" y="221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03" y="221"/>
                    </a:lnTo>
                    <a:lnTo>
                      <a:pt x="291" y="221"/>
                    </a:lnTo>
                    <a:lnTo>
                      <a:pt x="291" y="221"/>
                    </a:lnTo>
                    <a:lnTo>
                      <a:pt x="279" y="221"/>
                    </a:lnTo>
                    <a:lnTo>
                      <a:pt x="279" y="221"/>
                    </a:lnTo>
                    <a:lnTo>
                      <a:pt x="268" y="221"/>
                    </a:lnTo>
                    <a:lnTo>
                      <a:pt x="268" y="221"/>
                    </a:lnTo>
                    <a:lnTo>
                      <a:pt x="256" y="221"/>
                    </a:lnTo>
                    <a:lnTo>
                      <a:pt x="256" y="221"/>
                    </a:lnTo>
                    <a:lnTo>
                      <a:pt x="244" y="221"/>
                    </a:lnTo>
                    <a:lnTo>
                      <a:pt x="244" y="221"/>
                    </a:lnTo>
                    <a:lnTo>
                      <a:pt x="233" y="221"/>
                    </a:lnTo>
                    <a:lnTo>
                      <a:pt x="233" y="221"/>
                    </a:lnTo>
                    <a:lnTo>
                      <a:pt x="221" y="221"/>
                    </a:lnTo>
                    <a:lnTo>
                      <a:pt x="221" y="221"/>
                    </a:lnTo>
                    <a:lnTo>
                      <a:pt x="210" y="221"/>
                    </a:lnTo>
                    <a:lnTo>
                      <a:pt x="210" y="221"/>
                    </a:lnTo>
                    <a:lnTo>
                      <a:pt x="198" y="221"/>
                    </a:lnTo>
                    <a:lnTo>
                      <a:pt x="198" y="221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75" y="233"/>
                    </a:lnTo>
                    <a:lnTo>
                      <a:pt x="163" y="244"/>
                    </a:lnTo>
                    <a:lnTo>
                      <a:pt x="163" y="244"/>
                    </a:lnTo>
                    <a:lnTo>
                      <a:pt x="151" y="256"/>
                    </a:lnTo>
                    <a:lnTo>
                      <a:pt x="151" y="256"/>
                    </a:lnTo>
                    <a:lnTo>
                      <a:pt x="151" y="268"/>
                    </a:lnTo>
                    <a:lnTo>
                      <a:pt x="140" y="268"/>
                    </a:lnTo>
                    <a:lnTo>
                      <a:pt x="140" y="268"/>
                    </a:lnTo>
                    <a:lnTo>
                      <a:pt x="128" y="279"/>
                    </a:lnTo>
                    <a:lnTo>
                      <a:pt x="128" y="279"/>
                    </a:lnTo>
                    <a:lnTo>
                      <a:pt x="117" y="279"/>
                    </a:lnTo>
                    <a:lnTo>
                      <a:pt x="117" y="279"/>
                    </a:lnTo>
                    <a:lnTo>
                      <a:pt x="105" y="291"/>
                    </a:lnTo>
                    <a:lnTo>
                      <a:pt x="105" y="291"/>
                    </a:lnTo>
                    <a:lnTo>
                      <a:pt x="93" y="291"/>
                    </a:lnTo>
                    <a:lnTo>
                      <a:pt x="93" y="291"/>
                    </a:lnTo>
                    <a:lnTo>
                      <a:pt x="82" y="291"/>
                    </a:lnTo>
                    <a:lnTo>
                      <a:pt x="82" y="291"/>
                    </a:lnTo>
                    <a:lnTo>
                      <a:pt x="70" y="291"/>
                    </a:lnTo>
                    <a:lnTo>
                      <a:pt x="70" y="291"/>
                    </a:lnTo>
                    <a:lnTo>
                      <a:pt x="58" y="291"/>
                    </a:lnTo>
                    <a:lnTo>
                      <a:pt x="47" y="279"/>
                    </a:lnTo>
                    <a:lnTo>
                      <a:pt x="47" y="279"/>
                    </a:lnTo>
                    <a:lnTo>
                      <a:pt x="35" y="279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24" y="256"/>
                    </a:lnTo>
                    <a:lnTo>
                      <a:pt x="24" y="256"/>
                    </a:lnTo>
                    <a:lnTo>
                      <a:pt x="12" y="244"/>
                    </a:lnTo>
                    <a:lnTo>
                      <a:pt x="12" y="233"/>
                    </a:lnTo>
                    <a:lnTo>
                      <a:pt x="12" y="233"/>
                    </a:lnTo>
                    <a:lnTo>
                      <a:pt x="12" y="221"/>
                    </a:lnTo>
                    <a:lnTo>
                      <a:pt x="12" y="221"/>
                    </a:lnTo>
                    <a:lnTo>
                      <a:pt x="12" y="210"/>
                    </a:lnTo>
                    <a:lnTo>
                      <a:pt x="0" y="210"/>
                    </a:lnTo>
                    <a:lnTo>
                      <a:pt x="0" y="198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12" y="163"/>
                    </a:lnTo>
                    <a:lnTo>
                      <a:pt x="12" y="151"/>
                    </a:lnTo>
                    <a:lnTo>
                      <a:pt x="12" y="151"/>
                    </a:lnTo>
                    <a:lnTo>
                      <a:pt x="12" y="140"/>
                    </a:lnTo>
                    <a:lnTo>
                      <a:pt x="12" y="140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2" y="117"/>
                    </a:lnTo>
                    <a:lnTo>
                      <a:pt x="12" y="105"/>
                    </a:lnTo>
                    <a:lnTo>
                      <a:pt x="12" y="105"/>
                    </a:lnTo>
                    <a:lnTo>
                      <a:pt x="12" y="93"/>
                    </a:lnTo>
                    <a:lnTo>
                      <a:pt x="24" y="93"/>
                    </a:lnTo>
                    <a:lnTo>
                      <a:pt x="24" y="82"/>
                    </a:lnTo>
                    <a:lnTo>
                      <a:pt x="24" y="70"/>
                    </a:lnTo>
                    <a:lnTo>
                      <a:pt x="35" y="70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82" y="24"/>
                    </a:lnTo>
                    <a:lnTo>
                      <a:pt x="93" y="24"/>
                    </a:lnTo>
                    <a:lnTo>
                      <a:pt x="93" y="24"/>
                    </a:lnTo>
                    <a:lnTo>
                      <a:pt x="105" y="24"/>
                    </a:lnTo>
                    <a:lnTo>
                      <a:pt x="105" y="35"/>
                    </a:lnTo>
                    <a:lnTo>
                      <a:pt x="117" y="35"/>
                    </a:lnTo>
                    <a:lnTo>
                      <a:pt x="117" y="35"/>
                    </a:lnTo>
                    <a:lnTo>
                      <a:pt x="128" y="35"/>
                    </a:lnTo>
                    <a:lnTo>
                      <a:pt x="140" y="35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63" y="24"/>
                    </a:lnTo>
                    <a:lnTo>
                      <a:pt x="163" y="24"/>
                    </a:lnTo>
                    <a:lnTo>
                      <a:pt x="175" y="24"/>
                    </a:lnTo>
                    <a:lnTo>
                      <a:pt x="175" y="24"/>
                    </a:lnTo>
                    <a:lnTo>
                      <a:pt x="186" y="24"/>
                    </a:lnTo>
                    <a:lnTo>
                      <a:pt x="198" y="24"/>
                    </a:lnTo>
                    <a:lnTo>
                      <a:pt x="198" y="24"/>
                    </a:lnTo>
                    <a:lnTo>
                      <a:pt x="210" y="12"/>
                    </a:lnTo>
                    <a:lnTo>
                      <a:pt x="210" y="12"/>
                    </a:lnTo>
                    <a:lnTo>
                      <a:pt x="221" y="12"/>
                    </a:lnTo>
                    <a:lnTo>
                      <a:pt x="221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68" y="12"/>
                    </a:lnTo>
                    <a:lnTo>
                      <a:pt x="268" y="12"/>
                    </a:lnTo>
                    <a:lnTo>
                      <a:pt x="279" y="12"/>
                    </a:lnTo>
                    <a:lnTo>
                      <a:pt x="279" y="24"/>
                    </a:lnTo>
                    <a:lnTo>
                      <a:pt x="291" y="24"/>
                    </a:lnTo>
                    <a:lnTo>
                      <a:pt x="291" y="24"/>
                    </a:lnTo>
                    <a:lnTo>
                      <a:pt x="303" y="24"/>
                    </a:lnTo>
                    <a:lnTo>
                      <a:pt x="303" y="24"/>
                    </a:lnTo>
                    <a:lnTo>
                      <a:pt x="314" y="24"/>
                    </a:lnTo>
                    <a:lnTo>
                      <a:pt x="314" y="24"/>
                    </a:lnTo>
                    <a:lnTo>
                      <a:pt x="326" y="24"/>
                    </a:lnTo>
                    <a:lnTo>
                      <a:pt x="326" y="24"/>
                    </a:lnTo>
                    <a:lnTo>
                      <a:pt x="337" y="24"/>
                    </a:lnTo>
                    <a:lnTo>
                      <a:pt x="337" y="12"/>
                    </a:lnTo>
                    <a:lnTo>
                      <a:pt x="349" y="12"/>
                    </a:lnTo>
                    <a:lnTo>
                      <a:pt x="349" y="12"/>
                    </a:lnTo>
                    <a:lnTo>
                      <a:pt x="361" y="12"/>
                    </a:lnTo>
                    <a:lnTo>
                      <a:pt x="361" y="12"/>
                    </a:lnTo>
                    <a:lnTo>
                      <a:pt x="372" y="12"/>
                    </a:lnTo>
                    <a:lnTo>
                      <a:pt x="372" y="12"/>
                    </a:lnTo>
                    <a:lnTo>
                      <a:pt x="384" y="12"/>
                    </a:lnTo>
                    <a:lnTo>
                      <a:pt x="384" y="12"/>
                    </a:lnTo>
                    <a:lnTo>
                      <a:pt x="396" y="12"/>
                    </a:lnTo>
                    <a:lnTo>
                      <a:pt x="396" y="12"/>
                    </a:lnTo>
                    <a:lnTo>
                      <a:pt x="407" y="12"/>
                    </a:lnTo>
                    <a:lnTo>
                      <a:pt x="407" y="12"/>
                    </a:lnTo>
                    <a:lnTo>
                      <a:pt x="407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106"/>
              <p:cNvSpPr>
                <a:spLocks/>
              </p:cNvSpPr>
              <p:nvPr/>
            </p:nvSpPr>
            <p:spPr bwMode="auto">
              <a:xfrm>
                <a:off x="539" y="1944"/>
                <a:ext cx="489" cy="291"/>
              </a:xfrm>
              <a:custGeom>
                <a:avLst/>
                <a:gdLst/>
                <a:ahLst/>
                <a:cxnLst>
                  <a:cxn ang="0">
                    <a:pos x="396" y="70"/>
                  </a:cxn>
                  <a:cxn ang="0">
                    <a:pos x="361" y="58"/>
                  </a:cxn>
                  <a:cxn ang="0">
                    <a:pos x="326" y="47"/>
                  </a:cxn>
                  <a:cxn ang="0">
                    <a:pos x="291" y="70"/>
                  </a:cxn>
                  <a:cxn ang="0">
                    <a:pos x="256" y="47"/>
                  </a:cxn>
                  <a:cxn ang="0">
                    <a:pos x="221" y="82"/>
                  </a:cxn>
                  <a:cxn ang="0">
                    <a:pos x="186" y="70"/>
                  </a:cxn>
                  <a:cxn ang="0">
                    <a:pos x="151" y="93"/>
                  </a:cxn>
                  <a:cxn ang="0">
                    <a:pos x="105" y="93"/>
                  </a:cxn>
                  <a:cxn ang="0">
                    <a:pos x="82" y="93"/>
                  </a:cxn>
                  <a:cxn ang="0">
                    <a:pos x="70" y="128"/>
                  </a:cxn>
                  <a:cxn ang="0">
                    <a:pos x="47" y="151"/>
                  </a:cxn>
                  <a:cxn ang="0">
                    <a:pos x="47" y="198"/>
                  </a:cxn>
                  <a:cxn ang="0">
                    <a:pos x="58" y="221"/>
                  </a:cxn>
                  <a:cxn ang="0">
                    <a:pos x="82" y="198"/>
                  </a:cxn>
                  <a:cxn ang="0">
                    <a:pos x="117" y="186"/>
                  </a:cxn>
                  <a:cxn ang="0">
                    <a:pos x="128" y="233"/>
                  </a:cxn>
                  <a:cxn ang="0">
                    <a:pos x="163" y="198"/>
                  </a:cxn>
                  <a:cxn ang="0">
                    <a:pos x="198" y="198"/>
                  </a:cxn>
                  <a:cxn ang="0">
                    <a:pos x="244" y="186"/>
                  </a:cxn>
                  <a:cxn ang="0">
                    <a:pos x="268" y="175"/>
                  </a:cxn>
                  <a:cxn ang="0">
                    <a:pos x="303" y="151"/>
                  </a:cxn>
                  <a:cxn ang="0">
                    <a:pos x="337" y="163"/>
                  </a:cxn>
                  <a:cxn ang="0">
                    <a:pos x="372" y="140"/>
                  </a:cxn>
                  <a:cxn ang="0">
                    <a:pos x="407" y="151"/>
                  </a:cxn>
                  <a:cxn ang="0">
                    <a:pos x="419" y="128"/>
                  </a:cxn>
                  <a:cxn ang="0">
                    <a:pos x="454" y="93"/>
                  </a:cxn>
                  <a:cxn ang="0">
                    <a:pos x="419" y="70"/>
                  </a:cxn>
                  <a:cxn ang="0">
                    <a:pos x="419" y="47"/>
                  </a:cxn>
                  <a:cxn ang="0">
                    <a:pos x="407" y="12"/>
                  </a:cxn>
                  <a:cxn ang="0">
                    <a:pos x="442" y="0"/>
                  </a:cxn>
                  <a:cxn ang="0">
                    <a:pos x="477" y="82"/>
                  </a:cxn>
                  <a:cxn ang="0">
                    <a:pos x="489" y="140"/>
                  </a:cxn>
                  <a:cxn ang="0">
                    <a:pos x="465" y="175"/>
                  </a:cxn>
                  <a:cxn ang="0">
                    <a:pos x="430" y="186"/>
                  </a:cxn>
                  <a:cxn ang="0">
                    <a:pos x="396" y="186"/>
                  </a:cxn>
                  <a:cxn ang="0">
                    <a:pos x="349" y="210"/>
                  </a:cxn>
                  <a:cxn ang="0">
                    <a:pos x="314" y="221"/>
                  </a:cxn>
                  <a:cxn ang="0">
                    <a:pos x="268" y="221"/>
                  </a:cxn>
                  <a:cxn ang="0">
                    <a:pos x="233" y="221"/>
                  </a:cxn>
                  <a:cxn ang="0">
                    <a:pos x="198" y="221"/>
                  </a:cxn>
                  <a:cxn ang="0">
                    <a:pos x="163" y="244"/>
                  </a:cxn>
                  <a:cxn ang="0">
                    <a:pos x="128" y="279"/>
                  </a:cxn>
                  <a:cxn ang="0">
                    <a:pos x="93" y="291"/>
                  </a:cxn>
                  <a:cxn ang="0">
                    <a:pos x="58" y="291"/>
                  </a:cxn>
                  <a:cxn ang="0">
                    <a:pos x="24" y="256"/>
                  </a:cxn>
                  <a:cxn ang="0">
                    <a:pos x="12" y="221"/>
                  </a:cxn>
                  <a:cxn ang="0">
                    <a:pos x="0" y="175"/>
                  </a:cxn>
                  <a:cxn ang="0">
                    <a:pos x="12" y="140"/>
                  </a:cxn>
                  <a:cxn ang="0">
                    <a:pos x="12" y="93"/>
                  </a:cxn>
                  <a:cxn ang="0">
                    <a:pos x="35" y="58"/>
                  </a:cxn>
                  <a:cxn ang="0">
                    <a:pos x="58" y="24"/>
                  </a:cxn>
                  <a:cxn ang="0">
                    <a:pos x="105" y="24"/>
                  </a:cxn>
                  <a:cxn ang="0">
                    <a:pos x="151" y="24"/>
                  </a:cxn>
                  <a:cxn ang="0">
                    <a:pos x="186" y="24"/>
                  </a:cxn>
                  <a:cxn ang="0">
                    <a:pos x="221" y="0"/>
                  </a:cxn>
                  <a:cxn ang="0">
                    <a:pos x="256" y="0"/>
                  </a:cxn>
                  <a:cxn ang="0">
                    <a:pos x="291" y="24"/>
                  </a:cxn>
                  <a:cxn ang="0">
                    <a:pos x="326" y="24"/>
                  </a:cxn>
                  <a:cxn ang="0">
                    <a:pos x="361" y="12"/>
                  </a:cxn>
                  <a:cxn ang="0">
                    <a:pos x="396" y="12"/>
                  </a:cxn>
                </a:cxnLst>
                <a:rect l="0" t="0" r="r" b="b"/>
                <a:pathLst>
                  <a:path w="489" h="291">
                    <a:moveTo>
                      <a:pt x="407" y="47"/>
                    </a:moveTo>
                    <a:lnTo>
                      <a:pt x="407" y="58"/>
                    </a:lnTo>
                    <a:lnTo>
                      <a:pt x="407" y="58"/>
                    </a:lnTo>
                    <a:lnTo>
                      <a:pt x="407" y="70"/>
                    </a:lnTo>
                    <a:lnTo>
                      <a:pt x="396" y="70"/>
                    </a:lnTo>
                    <a:lnTo>
                      <a:pt x="396" y="70"/>
                    </a:lnTo>
                    <a:lnTo>
                      <a:pt x="384" y="70"/>
                    </a:lnTo>
                    <a:lnTo>
                      <a:pt x="384" y="70"/>
                    </a:lnTo>
                    <a:lnTo>
                      <a:pt x="372" y="70"/>
                    </a:lnTo>
                    <a:lnTo>
                      <a:pt x="372" y="70"/>
                    </a:lnTo>
                    <a:lnTo>
                      <a:pt x="361" y="70"/>
                    </a:lnTo>
                    <a:lnTo>
                      <a:pt x="361" y="58"/>
                    </a:lnTo>
                    <a:lnTo>
                      <a:pt x="361" y="47"/>
                    </a:lnTo>
                    <a:lnTo>
                      <a:pt x="349" y="47"/>
                    </a:lnTo>
                    <a:lnTo>
                      <a:pt x="349" y="47"/>
                    </a:lnTo>
                    <a:lnTo>
                      <a:pt x="337" y="47"/>
                    </a:lnTo>
                    <a:lnTo>
                      <a:pt x="337" y="47"/>
                    </a:lnTo>
                    <a:lnTo>
                      <a:pt x="326" y="47"/>
                    </a:lnTo>
                    <a:lnTo>
                      <a:pt x="326" y="47"/>
                    </a:lnTo>
                    <a:lnTo>
                      <a:pt x="314" y="58"/>
                    </a:lnTo>
                    <a:lnTo>
                      <a:pt x="314" y="58"/>
                    </a:lnTo>
                    <a:lnTo>
                      <a:pt x="303" y="70"/>
                    </a:lnTo>
                    <a:lnTo>
                      <a:pt x="303" y="70"/>
                    </a:lnTo>
                    <a:lnTo>
                      <a:pt x="291" y="70"/>
                    </a:lnTo>
                    <a:lnTo>
                      <a:pt x="291" y="58"/>
                    </a:lnTo>
                    <a:lnTo>
                      <a:pt x="279" y="58"/>
                    </a:lnTo>
                    <a:lnTo>
                      <a:pt x="279" y="47"/>
                    </a:lnTo>
                    <a:lnTo>
                      <a:pt x="268" y="47"/>
                    </a:lnTo>
                    <a:lnTo>
                      <a:pt x="268" y="47"/>
                    </a:lnTo>
                    <a:lnTo>
                      <a:pt x="256" y="47"/>
                    </a:lnTo>
                    <a:lnTo>
                      <a:pt x="244" y="58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21" y="82"/>
                    </a:lnTo>
                    <a:lnTo>
                      <a:pt x="221" y="82"/>
                    </a:lnTo>
                    <a:lnTo>
                      <a:pt x="210" y="82"/>
                    </a:lnTo>
                    <a:lnTo>
                      <a:pt x="210" y="82"/>
                    </a:lnTo>
                    <a:lnTo>
                      <a:pt x="198" y="70"/>
                    </a:lnTo>
                    <a:lnTo>
                      <a:pt x="198" y="70"/>
                    </a:lnTo>
                    <a:lnTo>
                      <a:pt x="186" y="70"/>
                    </a:lnTo>
                    <a:lnTo>
                      <a:pt x="186" y="70"/>
                    </a:lnTo>
                    <a:lnTo>
                      <a:pt x="175" y="70"/>
                    </a:lnTo>
                    <a:lnTo>
                      <a:pt x="175" y="70"/>
                    </a:lnTo>
                    <a:lnTo>
                      <a:pt x="163" y="82"/>
                    </a:lnTo>
                    <a:lnTo>
                      <a:pt x="163" y="82"/>
                    </a:lnTo>
                    <a:lnTo>
                      <a:pt x="151" y="93"/>
                    </a:lnTo>
                    <a:lnTo>
                      <a:pt x="140" y="93"/>
                    </a:lnTo>
                    <a:lnTo>
                      <a:pt x="140" y="93"/>
                    </a:lnTo>
                    <a:lnTo>
                      <a:pt x="128" y="93"/>
                    </a:lnTo>
                    <a:lnTo>
                      <a:pt x="128" y="93"/>
                    </a:lnTo>
                    <a:lnTo>
                      <a:pt x="117" y="93"/>
                    </a:lnTo>
                    <a:lnTo>
                      <a:pt x="105" y="93"/>
                    </a:lnTo>
                    <a:lnTo>
                      <a:pt x="105" y="82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82" y="82"/>
                    </a:lnTo>
                    <a:lnTo>
                      <a:pt x="82" y="93"/>
                    </a:lnTo>
                    <a:lnTo>
                      <a:pt x="82" y="93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93" y="117"/>
                    </a:lnTo>
                    <a:lnTo>
                      <a:pt x="93" y="128"/>
                    </a:lnTo>
                    <a:lnTo>
                      <a:pt x="82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58" y="128"/>
                    </a:lnTo>
                    <a:lnTo>
                      <a:pt x="58" y="128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47" y="151"/>
                    </a:lnTo>
                    <a:lnTo>
                      <a:pt x="35" y="151"/>
                    </a:lnTo>
                    <a:lnTo>
                      <a:pt x="35" y="163"/>
                    </a:lnTo>
                    <a:lnTo>
                      <a:pt x="35" y="175"/>
                    </a:lnTo>
                    <a:lnTo>
                      <a:pt x="35" y="186"/>
                    </a:lnTo>
                    <a:lnTo>
                      <a:pt x="47" y="186"/>
                    </a:lnTo>
                    <a:lnTo>
                      <a:pt x="47" y="198"/>
                    </a:lnTo>
                    <a:lnTo>
                      <a:pt x="35" y="198"/>
                    </a:lnTo>
                    <a:lnTo>
                      <a:pt x="35" y="210"/>
                    </a:lnTo>
                    <a:lnTo>
                      <a:pt x="35" y="210"/>
                    </a:lnTo>
                    <a:lnTo>
                      <a:pt x="47" y="221"/>
                    </a:lnTo>
                    <a:lnTo>
                      <a:pt x="47" y="221"/>
                    </a:lnTo>
                    <a:lnTo>
                      <a:pt x="58" y="221"/>
                    </a:lnTo>
                    <a:lnTo>
                      <a:pt x="58" y="221"/>
                    </a:lnTo>
                    <a:lnTo>
                      <a:pt x="70" y="221"/>
                    </a:lnTo>
                    <a:lnTo>
                      <a:pt x="70" y="210"/>
                    </a:lnTo>
                    <a:lnTo>
                      <a:pt x="82" y="210"/>
                    </a:lnTo>
                    <a:lnTo>
                      <a:pt x="82" y="198"/>
                    </a:lnTo>
                    <a:lnTo>
                      <a:pt x="82" y="198"/>
                    </a:lnTo>
                    <a:lnTo>
                      <a:pt x="82" y="186"/>
                    </a:lnTo>
                    <a:lnTo>
                      <a:pt x="82" y="186"/>
                    </a:lnTo>
                    <a:lnTo>
                      <a:pt x="93" y="186"/>
                    </a:lnTo>
                    <a:lnTo>
                      <a:pt x="105" y="186"/>
                    </a:lnTo>
                    <a:lnTo>
                      <a:pt x="105" y="186"/>
                    </a:lnTo>
                    <a:lnTo>
                      <a:pt x="117" y="186"/>
                    </a:lnTo>
                    <a:lnTo>
                      <a:pt x="117" y="198"/>
                    </a:lnTo>
                    <a:lnTo>
                      <a:pt x="117" y="210"/>
                    </a:lnTo>
                    <a:lnTo>
                      <a:pt x="117" y="210"/>
                    </a:lnTo>
                    <a:lnTo>
                      <a:pt x="128" y="221"/>
                    </a:lnTo>
                    <a:lnTo>
                      <a:pt x="128" y="233"/>
                    </a:lnTo>
                    <a:lnTo>
                      <a:pt x="128" y="233"/>
                    </a:lnTo>
                    <a:lnTo>
                      <a:pt x="140" y="233"/>
                    </a:lnTo>
                    <a:lnTo>
                      <a:pt x="140" y="233"/>
                    </a:lnTo>
                    <a:lnTo>
                      <a:pt x="151" y="221"/>
                    </a:lnTo>
                    <a:lnTo>
                      <a:pt x="151" y="210"/>
                    </a:lnTo>
                    <a:lnTo>
                      <a:pt x="151" y="210"/>
                    </a:lnTo>
                    <a:lnTo>
                      <a:pt x="163" y="198"/>
                    </a:lnTo>
                    <a:lnTo>
                      <a:pt x="163" y="186"/>
                    </a:lnTo>
                    <a:lnTo>
                      <a:pt x="175" y="186"/>
                    </a:lnTo>
                    <a:lnTo>
                      <a:pt x="186" y="186"/>
                    </a:lnTo>
                    <a:lnTo>
                      <a:pt x="186" y="186"/>
                    </a:lnTo>
                    <a:lnTo>
                      <a:pt x="198" y="198"/>
                    </a:lnTo>
                    <a:lnTo>
                      <a:pt x="198" y="198"/>
                    </a:lnTo>
                    <a:lnTo>
                      <a:pt x="210" y="198"/>
                    </a:lnTo>
                    <a:lnTo>
                      <a:pt x="221" y="198"/>
                    </a:lnTo>
                    <a:lnTo>
                      <a:pt x="221" y="198"/>
                    </a:lnTo>
                    <a:lnTo>
                      <a:pt x="233" y="186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56" y="186"/>
                    </a:lnTo>
                    <a:lnTo>
                      <a:pt x="256" y="186"/>
                    </a:lnTo>
                    <a:lnTo>
                      <a:pt x="268" y="186"/>
                    </a:lnTo>
                    <a:lnTo>
                      <a:pt x="268" y="186"/>
                    </a:lnTo>
                    <a:lnTo>
                      <a:pt x="268" y="175"/>
                    </a:lnTo>
                    <a:lnTo>
                      <a:pt x="268" y="175"/>
                    </a:lnTo>
                    <a:lnTo>
                      <a:pt x="279" y="163"/>
                    </a:lnTo>
                    <a:lnTo>
                      <a:pt x="279" y="151"/>
                    </a:lnTo>
                    <a:lnTo>
                      <a:pt x="291" y="151"/>
                    </a:lnTo>
                    <a:lnTo>
                      <a:pt x="291" y="151"/>
                    </a:lnTo>
                    <a:lnTo>
                      <a:pt x="303" y="151"/>
                    </a:lnTo>
                    <a:lnTo>
                      <a:pt x="303" y="151"/>
                    </a:lnTo>
                    <a:lnTo>
                      <a:pt x="314" y="163"/>
                    </a:lnTo>
                    <a:lnTo>
                      <a:pt x="314" y="163"/>
                    </a:lnTo>
                    <a:lnTo>
                      <a:pt x="326" y="163"/>
                    </a:lnTo>
                    <a:lnTo>
                      <a:pt x="326" y="163"/>
                    </a:lnTo>
                    <a:lnTo>
                      <a:pt x="337" y="163"/>
                    </a:lnTo>
                    <a:lnTo>
                      <a:pt x="337" y="163"/>
                    </a:lnTo>
                    <a:lnTo>
                      <a:pt x="349" y="163"/>
                    </a:lnTo>
                    <a:lnTo>
                      <a:pt x="349" y="163"/>
                    </a:lnTo>
                    <a:lnTo>
                      <a:pt x="349" y="151"/>
                    </a:lnTo>
                    <a:lnTo>
                      <a:pt x="361" y="151"/>
                    </a:lnTo>
                    <a:lnTo>
                      <a:pt x="361" y="140"/>
                    </a:lnTo>
                    <a:lnTo>
                      <a:pt x="372" y="140"/>
                    </a:lnTo>
                    <a:lnTo>
                      <a:pt x="372" y="140"/>
                    </a:lnTo>
                    <a:lnTo>
                      <a:pt x="384" y="140"/>
                    </a:lnTo>
                    <a:lnTo>
                      <a:pt x="384" y="151"/>
                    </a:lnTo>
                    <a:lnTo>
                      <a:pt x="396" y="151"/>
                    </a:lnTo>
                    <a:lnTo>
                      <a:pt x="396" y="151"/>
                    </a:lnTo>
                    <a:lnTo>
                      <a:pt x="407" y="151"/>
                    </a:lnTo>
                    <a:lnTo>
                      <a:pt x="407" y="151"/>
                    </a:lnTo>
                    <a:lnTo>
                      <a:pt x="419" y="151"/>
                    </a:lnTo>
                    <a:lnTo>
                      <a:pt x="419" y="140"/>
                    </a:lnTo>
                    <a:lnTo>
                      <a:pt x="419" y="140"/>
                    </a:lnTo>
                    <a:lnTo>
                      <a:pt x="419" y="128"/>
                    </a:lnTo>
                    <a:lnTo>
                      <a:pt x="419" y="128"/>
                    </a:lnTo>
                    <a:lnTo>
                      <a:pt x="430" y="117"/>
                    </a:lnTo>
                    <a:lnTo>
                      <a:pt x="430" y="117"/>
                    </a:lnTo>
                    <a:lnTo>
                      <a:pt x="442" y="117"/>
                    </a:lnTo>
                    <a:lnTo>
                      <a:pt x="442" y="105"/>
                    </a:lnTo>
                    <a:lnTo>
                      <a:pt x="454" y="105"/>
                    </a:lnTo>
                    <a:lnTo>
                      <a:pt x="454" y="93"/>
                    </a:lnTo>
                    <a:lnTo>
                      <a:pt x="454" y="82"/>
                    </a:lnTo>
                    <a:lnTo>
                      <a:pt x="454" y="82"/>
                    </a:lnTo>
                    <a:lnTo>
                      <a:pt x="442" y="82"/>
                    </a:lnTo>
                    <a:lnTo>
                      <a:pt x="430" y="82"/>
                    </a:lnTo>
                    <a:lnTo>
                      <a:pt x="430" y="82"/>
                    </a:lnTo>
                    <a:lnTo>
                      <a:pt x="419" y="70"/>
                    </a:lnTo>
                    <a:lnTo>
                      <a:pt x="419" y="70"/>
                    </a:lnTo>
                    <a:lnTo>
                      <a:pt x="419" y="58"/>
                    </a:lnTo>
                    <a:lnTo>
                      <a:pt x="419" y="47"/>
                    </a:lnTo>
                    <a:lnTo>
                      <a:pt x="430" y="47"/>
                    </a:lnTo>
                    <a:lnTo>
                      <a:pt x="419" y="47"/>
                    </a:lnTo>
                    <a:lnTo>
                      <a:pt x="419" y="47"/>
                    </a:lnTo>
                    <a:lnTo>
                      <a:pt x="407" y="47"/>
                    </a:lnTo>
                    <a:lnTo>
                      <a:pt x="407" y="35"/>
                    </a:lnTo>
                    <a:lnTo>
                      <a:pt x="407" y="35"/>
                    </a:lnTo>
                    <a:lnTo>
                      <a:pt x="407" y="24"/>
                    </a:lnTo>
                    <a:lnTo>
                      <a:pt x="407" y="12"/>
                    </a:lnTo>
                    <a:lnTo>
                      <a:pt x="407" y="12"/>
                    </a:lnTo>
                    <a:lnTo>
                      <a:pt x="407" y="0"/>
                    </a:lnTo>
                    <a:lnTo>
                      <a:pt x="419" y="0"/>
                    </a:lnTo>
                    <a:lnTo>
                      <a:pt x="419" y="0"/>
                    </a:lnTo>
                    <a:lnTo>
                      <a:pt x="430" y="0"/>
                    </a:lnTo>
                    <a:lnTo>
                      <a:pt x="430" y="0"/>
                    </a:lnTo>
                    <a:lnTo>
                      <a:pt x="442" y="0"/>
                    </a:lnTo>
                    <a:lnTo>
                      <a:pt x="442" y="12"/>
                    </a:lnTo>
                    <a:lnTo>
                      <a:pt x="465" y="35"/>
                    </a:lnTo>
                    <a:lnTo>
                      <a:pt x="465" y="47"/>
                    </a:lnTo>
                    <a:lnTo>
                      <a:pt x="477" y="47"/>
                    </a:lnTo>
                    <a:lnTo>
                      <a:pt x="477" y="58"/>
                    </a:lnTo>
                    <a:lnTo>
                      <a:pt x="477" y="82"/>
                    </a:lnTo>
                    <a:lnTo>
                      <a:pt x="477" y="93"/>
                    </a:lnTo>
                    <a:lnTo>
                      <a:pt x="477" y="93"/>
                    </a:lnTo>
                    <a:lnTo>
                      <a:pt x="489" y="117"/>
                    </a:lnTo>
                    <a:lnTo>
                      <a:pt x="489" y="128"/>
                    </a:lnTo>
                    <a:lnTo>
                      <a:pt x="489" y="128"/>
                    </a:lnTo>
                    <a:lnTo>
                      <a:pt x="489" y="140"/>
                    </a:lnTo>
                    <a:lnTo>
                      <a:pt x="489" y="140"/>
                    </a:lnTo>
                    <a:lnTo>
                      <a:pt x="489" y="151"/>
                    </a:lnTo>
                    <a:lnTo>
                      <a:pt x="489" y="151"/>
                    </a:lnTo>
                    <a:lnTo>
                      <a:pt x="477" y="163"/>
                    </a:lnTo>
                    <a:lnTo>
                      <a:pt x="477" y="163"/>
                    </a:lnTo>
                    <a:lnTo>
                      <a:pt x="465" y="175"/>
                    </a:lnTo>
                    <a:lnTo>
                      <a:pt x="465" y="175"/>
                    </a:lnTo>
                    <a:lnTo>
                      <a:pt x="454" y="175"/>
                    </a:lnTo>
                    <a:lnTo>
                      <a:pt x="454" y="175"/>
                    </a:lnTo>
                    <a:lnTo>
                      <a:pt x="442" y="186"/>
                    </a:lnTo>
                    <a:lnTo>
                      <a:pt x="442" y="186"/>
                    </a:lnTo>
                    <a:lnTo>
                      <a:pt x="430" y="186"/>
                    </a:lnTo>
                    <a:lnTo>
                      <a:pt x="430" y="186"/>
                    </a:lnTo>
                    <a:lnTo>
                      <a:pt x="419" y="186"/>
                    </a:lnTo>
                    <a:lnTo>
                      <a:pt x="419" y="186"/>
                    </a:lnTo>
                    <a:lnTo>
                      <a:pt x="407" y="186"/>
                    </a:lnTo>
                    <a:lnTo>
                      <a:pt x="407" y="186"/>
                    </a:lnTo>
                    <a:lnTo>
                      <a:pt x="396" y="186"/>
                    </a:lnTo>
                    <a:lnTo>
                      <a:pt x="396" y="186"/>
                    </a:lnTo>
                    <a:lnTo>
                      <a:pt x="372" y="198"/>
                    </a:lnTo>
                    <a:lnTo>
                      <a:pt x="361" y="198"/>
                    </a:lnTo>
                    <a:lnTo>
                      <a:pt x="361" y="198"/>
                    </a:lnTo>
                    <a:lnTo>
                      <a:pt x="349" y="198"/>
                    </a:lnTo>
                    <a:lnTo>
                      <a:pt x="349" y="210"/>
                    </a:lnTo>
                    <a:lnTo>
                      <a:pt x="337" y="210"/>
                    </a:lnTo>
                    <a:lnTo>
                      <a:pt x="337" y="210"/>
                    </a:lnTo>
                    <a:lnTo>
                      <a:pt x="326" y="221"/>
                    </a:lnTo>
                    <a:lnTo>
                      <a:pt x="326" y="221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03" y="221"/>
                    </a:lnTo>
                    <a:lnTo>
                      <a:pt x="291" y="221"/>
                    </a:lnTo>
                    <a:lnTo>
                      <a:pt x="291" y="221"/>
                    </a:lnTo>
                    <a:lnTo>
                      <a:pt x="279" y="221"/>
                    </a:lnTo>
                    <a:lnTo>
                      <a:pt x="279" y="221"/>
                    </a:lnTo>
                    <a:lnTo>
                      <a:pt x="268" y="221"/>
                    </a:lnTo>
                    <a:lnTo>
                      <a:pt x="268" y="221"/>
                    </a:lnTo>
                    <a:lnTo>
                      <a:pt x="256" y="221"/>
                    </a:lnTo>
                    <a:lnTo>
                      <a:pt x="256" y="221"/>
                    </a:lnTo>
                    <a:lnTo>
                      <a:pt x="244" y="221"/>
                    </a:lnTo>
                    <a:lnTo>
                      <a:pt x="244" y="221"/>
                    </a:lnTo>
                    <a:lnTo>
                      <a:pt x="233" y="221"/>
                    </a:lnTo>
                    <a:lnTo>
                      <a:pt x="233" y="221"/>
                    </a:lnTo>
                    <a:lnTo>
                      <a:pt x="221" y="221"/>
                    </a:lnTo>
                    <a:lnTo>
                      <a:pt x="221" y="221"/>
                    </a:lnTo>
                    <a:lnTo>
                      <a:pt x="210" y="221"/>
                    </a:lnTo>
                    <a:lnTo>
                      <a:pt x="210" y="221"/>
                    </a:lnTo>
                    <a:lnTo>
                      <a:pt x="198" y="221"/>
                    </a:lnTo>
                    <a:lnTo>
                      <a:pt x="198" y="221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75" y="233"/>
                    </a:lnTo>
                    <a:lnTo>
                      <a:pt x="163" y="244"/>
                    </a:lnTo>
                    <a:lnTo>
                      <a:pt x="163" y="244"/>
                    </a:lnTo>
                    <a:lnTo>
                      <a:pt x="151" y="256"/>
                    </a:lnTo>
                    <a:lnTo>
                      <a:pt x="151" y="256"/>
                    </a:lnTo>
                    <a:lnTo>
                      <a:pt x="151" y="268"/>
                    </a:lnTo>
                    <a:lnTo>
                      <a:pt x="140" y="268"/>
                    </a:lnTo>
                    <a:lnTo>
                      <a:pt x="140" y="268"/>
                    </a:lnTo>
                    <a:lnTo>
                      <a:pt x="128" y="279"/>
                    </a:lnTo>
                    <a:lnTo>
                      <a:pt x="128" y="279"/>
                    </a:lnTo>
                    <a:lnTo>
                      <a:pt x="117" y="279"/>
                    </a:lnTo>
                    <a:lnTo>
                      <a:pt x="117" y="279"/>
                    </a:lnTo>
                    <a:lnTo>
                      <a:pt x="105" y="291"/>
                    </a:lnTo>
                    <a:lnTo>
                      <a:pt x="105" y="291"/>
                    </a:lnTo>
                    <a:lnTo>
                      <a:pt x="93" y="291"/>
                    </a:lnTo>
                    <a:lnTo>
                      <a:pt x="93" y="291"/>
                    </a:lnTo>
                    <a:lnTo>
                      <a:pt x="82" y="291"/>
                    </a:lnTo>
                    <a:lnTo>
                      <a:pt x="82" y="291"/>
                    </a:lnTo>
                    <a:lnTo>
                      <a:pt x="70" y="291"/>
                    </a:lnTo>
                    <a:lnTo>
                      <a:pt x="70" y="291"/>
                    </a:lnTo>
                    <a:lnTo>
                      <a:pt x="58" y="291"/>
                    </a:lnTo>
                    <a:lnTo>
                      <a:pt x="47" y="279"/>
                    </a:lnTo>
                    <a:lnTo>
                      <a:pt x="47" y="279"/>
                    </a:lnTo>
                    <a:lnTo>
                      <a:pt x="35" y="279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24" y="256"/>
                    </a:lnTo>
                    <a:lnTo>
                      <a:pt x="24" y="256"/>
                    </a:lnTo>
                    <a:lnTo>
                      <a:pt x="12" y="244"/>
                    </a:lnTo>
                    <a:lnTo>
                      <a:pt x="12" y="233"/>
                    </a:lnTo>
                    <a:lnTo>
                      <a:pt x="12" y="233"/>
                    </a:lnTo>
                    <a:lnTo>
                      <a:pt x="12" y="221"/>
                    </a:lnTo>
                    <a:lnTo>
                      <a:pt x="12" y="221"/>
                    </a:lnTo>
                    <a:lnTo>
                      <a:pt x="12" y="210"/>
                    </a:lnTo>
                    <a:lnTo>
                      <a:pt x="0" y="210"/>
                    </a:lnTo>
                    <a:lnTo>
                      <a:pt x="0" y="198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12" y="163"/>
                    </a:lnTo>
                    <a:lnTo>
                      <a:pt x="12" y="151"/>
                    </a:lnTo>
                    <a:lnTo>
                      <a:pt x="12" y="151"/>
                    </a:lnTo>
                    <a:lnTo>
                      <a:pt x="12" y="140"/>
                    </a:lnTo>
                    <a:lnTo>
                      <a:pt x="12" y="140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2" y="117"/>
                    </a:lnTo>
                    <a:lnTo>
                      <a:pt x="12" y="105"/>
                    </a:lnTo>
                    <a:lnTo>
                      <a:pt x="12" y="105"/>
                    </a:lnTo>
                    <a:lnTo>
                      <a:pt x="12" y="93"/>
                    </a:lnTo>
                    <a:lnTo>
                      <a:pt x="24" y="93"/>
                    </a:lnTo>
                    <a:lnTo>
                      <a:pt x="24" y="82"/>
                    </a:lnTo>
                    <a:lnTo>
                      <a:pt x="24" y="70"/>
                    </a:lnTo>
                    <a:lnTo>
                      <a:pt x="35" y="70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82" y="24"/>
                    </a:lnTo>
                    <a:lnTo>
                      <a:pt x="93" y="24"/>
                    </a:lnTo>
                    <a:lnTo>
                      <a:pt x="93" y="24"/>
                    </a:lnTo>
                    <a:lnTo>
                      <a:pt x="105" y="24"/>
                    </a:lnTo>
                    <a:lnTo>
                      <a:pt x="105" y="35"/>
                    </a:lnTo>
                    <a:lnTo>
                      <a:pt x="117" y="35"/>
                    </a:lnTo>
                    <a:lnTo>
                      <a:pt x="117" y="35"/>
                    </a:lnTo>
                    <a:lnTo>
                      <a:pt x="128" y="35"/>
                    </a:lnTo>
                    <a:lnTo>
                      <a:pt x="140" y="35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63" y="24"/>
                    </a:lnTo>
                    <a:lnTo>
                      <a:pt x="163" y="24"/>
                    </a:lnTo>
                    <a:lnTo>
                      <a:pt x="175" y="24"/>
                    </a:lnTo>
                    <a:lnTo>
                      <a:pt x="175" y="24"/>
                    </a:lnTo>
                    <a:lnTo>
                      <a:pt x="186" y="24"/>
                    </a:lnTo>
                    <a:lnTo>
                      <a:pt x="198" y="24"/>
                    </a:lnTo>
                    <a:lnTo>
                      <a:pt x="198" y="24"/>
                    </a:lnTo>
                    <a:lnTo>
                      <a:pt x="210" y="12"/>
                    </a:lnTo>
                    <a:lnTo>
                      <a:pt x="210" y="12"/>
                    </a:lnTo>
                    <a:lnTo>
                      <a:pt x="221" y="12"/>
                    </a:lnTo>
                    <a:lnTo>
                      <a:pt x="221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68" y="12"/>
                    </a:lnTo>
                    <a:lnTo>
                      <a:pt x="268" y="12"/>
                    </a:lnTo>
                    <a:lnTo>
                      <a:pt x="279" y="12"/>
                    </a:lnTo>
                    <a:lnTo>
                      <a:pt x="279" y="24"/>
                    </a:lnTo>
                    <a:lnTo>
                      <a:pt x="291" y="24"/>
                    </a:lnTo>
                    <a:lnTo>
                      <a:pt x="291" y="24"/>
                    </a:lnTo>
                    <a:lnTo>
                      <a:pt x="303" y="24"/>
                    </a:lnTo>
                    <a:lnTo>
                      <a:pt x="303" y="24"/>
                    </a:lnTo>
                    <a:lnTo>
                      <a:pt x="314" y="24"/>
                    </a:lnTo>
                    <a:lnTo>
                      <a:pt x="314" y="24"/>
                    </a:lnTo>
                    <a:lnTo>
                      <a:pt x="326" y="24"/>
                    </a:lnTo>
                    <a:lnTo>
                      <a:pt x="326" y="24"/>
                    </a:lnTo>
                    <a:lnTo>
                      <a:pt x="337" y="24"/>
                    </a:lnTo>
                    <a:lnTo>
                      <a:pt x="337" y="12"/>
                    </a:lnTo>
                    <a:lnTo>
                      <a:pt x="349" y="12"/>
                    </a:lnTo>
                    <a:lnTo>
                      <a:pt x="349" y="12"/>
                    </a:lnTo>
                    <a:lnTo>
                      <a:pt x="361" y="12"/>
                    </a:lnTo>
                    <a:lnTo>
                      <a:pt x="361" y="12"/>
                    </a:lnTo>
                    <a:lnTo>
                      <a:pt x="372" y="12"/>
                    </a:lnTo>
                    <a:lnTo>
                      <a:pt x="372" y="12"/>
                    </a:lnTo>
                    <a:lnTo>
                      <a:pt x="384" y="12"/>
                    </a:lnTo>
                    <a:lnTo>
                      <a:pt x="384" y="12"/>
                    </a:lnTo>
                    <a:lnTo>
                      <a:pt x="396" y="12"/>
                    </a:lnTo>
                    <a:lnTo>
                      <a:pt x="396" y="12"/>
                    </a:lnTo>
                    <a:lnTo>
                      <a:pt x="407" y="12"/>
                    </a:lnTo>
                    <a:lnTo>
                      <a:pt x="407" y="12"/>
                    </a:lnTo>
                  </a:path>
                </a:pathLst>
              </a:custGeom>
              <a:noFill/>
              <a:ln w="555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5" name="Group 107"/>
            <p:cNvGrpSpPr>
              <a:grpSpLocks/>
            </p:cNvGrpSpPr>
            <p:nvPr/>
          </p:nvGrpSpPr>
          <p:grpSpPr bwMode="auto">
            <a:xfrm>
              <a:off x="820" y="2667"/>
              <a:ext cx="81" cy="69"/>
              <a:chOff x="679" y="2061"/>
              <a:chExt cx="81" cy="69"/>
            </a:xfrm>
          </p:grpSpPr>
          <p:sp>
            <p:nvSpPr>
              <p:cNvPr id="17516" name="Freeform 108"/>
              <p:cNvSpPr>
                <a:spLocks/>
              </p:cNvSpPr>
              <p:nvPr/>
            </p:nvSpPr>
            <p:spPr bwMode="auto">
              <a:xfrm>
                <a:off x="679" y="2061"/>
                <a:ext cx="81" cy="6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23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58"/>
                  </a:cxn>
                  <a:cxn ang="0">
                    <a:pos x="23" y="58"/>
                  </a:cxn>
                  <a:cxn ang="0">
                    <a:pos x="23" y="69"/>
                  </a:cxn>
                  <a:cxn ang="0">
                    <a:pos x="35" y="69"/>
                  </a:cxn>
                  <a:cxn ang="0">
                    <a:pos x="35" y="69"/>
                  </a:cxn>
                  <a:cxn ang="0">
                    <a:pos x="35" y="69"/>
                  </a:cxn>
                  <a:cxn ang="0">
                    <a:pos x="35" y="58"/>
                  </a:cxn>
                  <a:cxn ang="0">
                    <a:pos x="35" y="46"/>
                  </a:cxn>
                  <a:cxn ang="0">
                    <a:pos x="46" y="46"/>
                  </a:cxn>
                  <a:cxn ang="0">
                    <a:pos x="46" y="46"/>
                  </a:cxn>
                  <a:cxn ang="0">
                    <a:pos x="58" y="46"/>
                  </a:cxn>
                  <a:cxn ang="0">
                    <a:pos x="58" y="46"/>
                  </a:cxn>
                  <a:cxn ang="0">
                    <a:pos x="70" y="34"/>
                  </a:cxn>
                  <a:cxn ang="0">
                    <a:pos x="70" y="34"/>
                  </a:cxn>
                  <a:cxn ang="0">
                    <a:pos x="81" y="23"/>
                  </a:cxn>
                  <a:cxn ang="0">
                    <a:pos x="81" y="23"/>
                  </a:cxn>
                  <a:cxn ang="0">
                    <a:pos x="70" y="11"/>
                  </a:cxn>
                  <a:cxn ang="0">
                    <a:pos x="70" y="11"/>
                  </a:cxn>
                  <a:cxn ang="0">
                    <a:pos x="58" y="11"/>
                  </a:cxn>
                  <a:cxn ang="0">
                    <a:pos x="46" y="11"/>
                  </a:cxn>
                  <a:cxn ang="0">
                    <a:pos x="46" y="11"/>
                  </a:cxn>
                  <a:cxn ang="0">
                    <a:pos x="46" y="0"/>
                  </a:cxn>
                </a:cxnLst>
                <a:rect l="0" t="0" r="r" b="b"/>
                <a:pathLst>
                  <a:path w="81" h="69">
                    <a:moveTo>
                      <a:pt x="46" y="0"/>
                    </a:moveTo>
                    <a:lnTo>
                      <a:pt x="46" y="0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69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5" y="58"/>
                    </a:lnTo>
                    <a:lnTo>
                      <a:pt x="35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58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Freeform 109"/>
              <p:cNvSpPr>
                <a:spLocks/>
              </p:cNvSpPr>
              <p:nvPr/>
            </p:nvSpPr>
            <p:spPr bwMode="auto">
              <a:xfrm>
                <a:off x="679" y="2061"/>
                <a:ext cx="81" cy="6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23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58"/>
                  </a:cxn>
                  <a:cxn ang="0">
                    <a:pos x="23" y="58"/>
                  </a:cxn>
                  <a:cxn ang="0">
                    <a:pos x="23" y="69"/>
                  </a:cxn>
                  <a:cxn ang="0">
                    <a:pos x="35" y="69"/>
                  </a:cxn>
                  <a:cxn ang="0">
                    <a:pos x="35" y="69"/>
                  </a:cxn>
                  <a:cxn ang="0">
                    <a:pos x="35" y="69"/>
                  </a:cxn>
                  <a:cxn ang="0">
                    <a:pos x="35" y="58"/>
                  </a:cxn>
                  <a:cxn ang="0">
                    <a:pos x="35" y="46"/>
                  </a:cxn>
                  <a:cxn ang="0">
                    <a:pos x="46" y="46"/>
                  </a:cxn>
                  <a:cxn ang="0">
                    <a:pos x="46" y="46"/>
                  </a:cxn>
                  <a:cxn ang="0">
                    <a:pos x="58" y="46"/>
                  </a:cxn>
                  <a:cxn ang="0">
                    <a:pos x="58" y="46"/>
                  </a:cxn>
                  <a:cxn ang="0">
                    <a:pos x="70" y="34"/>
                  </a:cxn>
                  <a:cxn ang="0">
                    <a:pos x="70" y="34"/>
                  </a:cxn>
                  <a:cxn ang="0">
                    <a:pos x="81" y="23"/>
                  </a:cxn>
                  <a:cxn ang="0">
                    <a:pos x="81" y="23"/>
                  </a:cxn>
                  <a:cxn ang="0">
                    <a:pos x="70" y="11"/>
                  </a:cxn>
                  <a:cxn ang="0">
                    <a:pos x="70" y="11"/>
                  </a:cxn>
                  <a:cxn ang="0">
                    <a:pos x="58" y="11"/>
                  </a:cxn>
                  <a:cxn ang="0">
                    <a:pos x="46" y="11"/>
                  </a:cxn>
                  <a:cxn ang="0">
                    <a:pos x="46" y="11"/>
                  </a:cxn>
                  <a:cxn ang="0">
                    <a:pos x="46" y="0"/>
                  </a:cxn>
                </a:cxnLst>
                <a:rect l="0" t="0" r="r" b="b"/>
                <a:pathLst>
                  <a:path w="81" h="69">
                    <a:moveTo>
                      <a:pt x="46" y="0"/>
                    </a:moveTo>
                    <a:lnTo>
                      <a:pt x="46" y="0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69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5" y="58"/>
                    </a:lnTo>
                    <a:lnTo>
                      <a:pt x="35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58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8" name="Group 110"/>
            <p:cNvGrpSpPr>
              <a:grpSpLocks/>
            </p:cNvGrpSpPr>
            <p:nvPr/>
          </p:nvGrpSpPr>
          <p:grpSpPr bwMode="auto">
            <a:xfrm>
              <a:off x="959" y="2643"/>
              <a:ext cx="70" cy="58"/>
              <a:chOff x="818" y="2037"/>
              <a:chExt cx="70" cy="58"/>
            </a:xfrm>
          </p:grpSpPr>
          <p:sp>
            <p:nvSpPr>
              <p:cNvPr id="17519" name="Freeform 111"/>
              <p:cNvSpPr>
                <a:spLocks/>
              </p:cNvSpPr>
              <p:nvPr/>
            </p:nvSpPr>
            <p:spPr bwMode="auto">
              <a:xfrm>
                <a:off x="818" y="2037"/>
                <a:ext cx="70" cy="58"/>
              </a:xfrm>
              <a:custGeom>
                <a:avLst/>
                <a:gdLst/>
                <a:ahLst/>
                <a:cxnLst>
                  <a:cxn ang="0">
                    <a:pos x="35" y="24"/>
                  </a:cxn>
                  <a:cxn ang="0">
                    <a:pos x="47" y="0"/>
                  </a:cxn>
                  <a:cxn ang="0">
                    <a:pos x="35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12" y="47"/>
                  </a:cxn>
                  <a:cxn ang="0">
                    <a:pos x="12" y="47"/>
                  </a:cxn>
                  <a:cxn ang="0">
                    <a:pos x="24" y="47"/>
                  </a:cxn>
                  <a:cxn ang="0">
                    <a:pos x="24" y="47"/>
                  </a:cxn>
                  <a:cxn ang="0">
                    <a:pos x="35" y="47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47" y="58"/>
                  </a:cxn>
                  <a:cxn ang="0">
                    <a:pos x="58" y="47"/>
                  </a:cxn>
                  <a:cxn ang="0">
                    <a:pos x="58" y="47"/>
                  </a:cxn>
                  <a:cxn ang="0">
                    <a:pos x="58" y="35"/>
                  </a:cxn>
                  <a:cxn ang="0">
                    <a:pos x="58" y="35"/>
                  </a:cxn>
                  <a:cxn ang="0">
                    <a:pos x="70" y="24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47" y="24"/>
                  </a:cxn>
                  <a:cxn ang="0">
                    <a:pos x="47" y="12"/>
                  </a:cxn>
                  <a:cxn ang="0">
                    <a:pos x="35" y="24"/>
                  </a:cxn>
                </a:cxnLst>
                <a:rect l="0" t="0" r="r" b="b"/>
                <a:pathLst>
                  <a:path w="70" h="58">
                    <a:moveTo>
                      <a:pt x="35" y="24"/>
                    </a:moveTo>
                    <a:lnTo>
                      <a:pt x="47" y="0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35" y="47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47" y="58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70" y="24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47" y="24"/>
                    </a:lnTo>
                    <a:lnTo>
                      <a:pt x="47" y="12"/>
                    </a:lnTo>
                    <a:lnTo>
                      <a:pt x="35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112"/>
              <p:cNvSpPr>
                <a:spLocks/>
              </p:cNvSpPr>
              <p:nvPr/>
            </p:nvSpPr>
            <p:spPr bwMode="auto">
              <a:xfrm>
                <a:off x="818" y="2037"/>
                <a:ext cx="70" cy="58"/>
              </a:xfrm>
              <a:custGeom>
                <a:avLst/>
                <a:gdLst/>
                <a:ahLst/>
                <a:cxnLst>
                  <a:cxn ang="0">
                    <a:pos x="35" y="24"/>
                  </a:cxn>
                  <a:cxn ang="0">
                    <a:pos x="47" y="0"/>
                  </a:cxn>
                  <a:cxn ang="0">
                    <a:pos x="35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12" y="47"/>
                  </a:cxn>
                  <a:cxn ang="0">
                    <a:pos x="12" y="47"/>
                  </a:cxn>
                  <a:cxn ang="0">
                    <a:pos x="24" y="47"/>
                  </a:cxn>
                  <a:cxn ang="0">
                    <a:pos x="24" y="47"/>
                  </a:cxn>
                  <a:cxn ang="0">
                    <a:pos x="35" y="47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47" y="58"/>
                  </a:cxn>
                  <a:cxn ang="0">
                    <a:pos x="58" y="47"/>
                  </a:cxn>
                  <a:cxn ang="0">
                    <a:pos x="58" y="47"/>
                  </a:cxn>
                  <a:cxn ang="0">
                    <a:pos x="58" y="35"/>
                  </a:cxn>
                  <a:cxn ang="0">
                    <a:pos x="58" y="35"/>
                  </a:cxn>
                  <a:cxn ang="0">
                    <a:pos x="70" y="24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47" y="24"/>
                  </a:cxn>
                  <a:cxn ang="0">
                    <a:pos x="47" y="12"/>
                  </a:cxn>
                  <a:cxn ang="0">
                    <a:pos x="35" y="24"/>
                  </a:cxn>
                </a:cxnLst>
                <a:rect l="0" t="0" r="r" b="b"/>
                <a:pathLst>
                  <a:path w="70" h="58">
                    <a:moveTo>
                      <a:pt x="35" y="24"/>
                    </a:moveTo>
                    <a:lnTo>
                      <a:pt x="47" y="0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35" y="47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47" y="58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70" y="24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47" y="24"/>
                    </a:lnTo>
                    <a:lnTo>
                      <a:pt x="47" y="12"/>
                    </a:lnTo>
                    <a:lnTo>
                      <a:pt x="35" y="24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1" name="Group 113"/>
            <p:cNvGrpSpPr>
              <a:grpSpLocks/>
            </p:cNvGrpSpPr>
            <p:nvPr/>
          </p:nvGrpSpPr>
          <p:grpSpPr bwMode="auto">
            <a:xfrm>
              <a:off x="924" y="1493"/>
              <a:ext cx="140" cy="127"/>
              <a:chOff x="783" y="887"/>
              <a:chExt cx="140" cy="127"/>
            </a:xfrm>
          </p:grpSpPr>
          <p:sp>
            <p:nvSpPr>
              <p:cNvPr id="17522" name="Freeform 114"/>
              <p:cNvSpPr>
                <a:spLocks/>
              </p:cNvSpPr>
              <p:nvPr/>
            </p:nvSpPr>
            <p:spPr bwMode="auto">
              <a:xfrm>
                <a:off x="783" y="887"/>
                <a:ext cx="140" cy="127"/>
              </a:xfrm>
              <a:custGeom>
                <a:avLst/>
                <a:gdLst/>
                <a:ahLst/>
                <a:cxnLst>
                  <a:cxn ang="0">
                    <a:pos x="105" y="81"/>
                  </a:cxn>
                  <a:cxn ang="0">
                    <a:pos x="117" y="104"/>
                  </a:cxn>
                  <a:cxn ang="0">
                    <a:pos x="117" y="104"/>
                  </a:cxn>
                  <a:cxn ang="0">
                    <a:pos x="117" y="116"/>
                  </a:cxn>
                  <a:cxn ang="0">
                    <a:pos x="117" y="116"/>
                  </a:cxn>
                  <a:cxn ang="0">
                    <a:pos x="105" y="127"/>
                  </a:cxn>
                  <a:cxn ang="0">
                    <a:pos x="105" y="127"/>
                  </a:cxn>
                  <a:cxn ang="0">
                    <a:pos x="93" y="127"/>
                  </a:cxn>
                  <a:cxn ang="0">
                    <a:pos x="93" y="127"/>
                  </a:cxn>
                  <a:cxn ang="0">
                    <a:pos x="82" y="127"/>
                  </a:cxn>
                  <a:cxn ang="0">
                    <a:pos x="82" y="127"/>
                  </a:cxn>
                  <a:cxn ang="0">
                    <a:pos x="82" y="116"/>
                  </a:cxn>
                  <a:cxn ang="0">
                    <a:pos x="70" y="116"/>
                  </a:cxn>
                  <a:cxn ang="0">
                    <a:pos x="70" y="104"/>
                  </a:cxn>
                  <a:cxn ang="0">
                    <a:pos x="59" y="104"/>
                  </a:cxn>
                  <a:cxn ang="0">
                    <a:pos x="59" y="93"/>
                  </a:cxn>
                  <a:cxn ang="0">
                    <a:pos x="47" y="93"/>
                  </a:cxn>
                  <a:cxn ang="0">
                    <a:pos x="47" y="81"/>
                  </a:cxn>
                  <a:cxn ang="0">
                    <a:pos x="35" y="81"/>
                  </a:cxn>
                  <a:cxn ang="0">
                    <a:pos x="35" y="69"/>
                  </a:cxn>
                  <a:cxn ang="0">
                    <a:pos x="24" y="69"/>
                  </a:cxn>
                  <a:cxn ang="0">
                    <a:pos x="24" y="58"/>
                  </a:cxn>
                  <a:cxn ang="0">
                    <a:pos x="12" y="58"/>
                  </a:cxn>
                  <a:cxn ang="0">
                    <a:pos x="12" y="46"/>
                  </a:cxn>
                  <a:cxn ang="0">
                    <a:pos x="12" y="46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23"/>
                  </a:cxn>
                  <a:cxn ang="0">
                    <a:pos x="12" y="11"/>
                  </a:cxn>
                  <a:cxn ang="0">
                    <a:pos x="12" y="11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35" y="11"/>
                  </a:cxn>
                  <a:cxn ang="0">
                    <a:pos x="35" y="11"/>
                  </a:cxn>
                  <a:cxn ang="0">
                    <a:pos x="47" y="11"/>
                  </a:cxn>
                  <a:cxn ang="0">
                    <a:pos x="47" y="11"/>
                  </a:cxn>
                  <a:cxn ang="0">
                    <a:pos x="59" y="11"/>
                  </a:cxn>
                  <a:cxn ang="0">
                    <a:pos x="59" y="11"/>
                  </a:cxn>
                  <a:cxn ang="0">
                    <a:pos x="70" y="11"/>
                  </a:cxn>
                  <a:cxn ang="0">
                    <a:pos x="70" y="11"/>
                  </a:cxn>
                  <a:cxn ang="0">
                    <a:pos x="82" y="11"/>
                  </a:cxn>
                  <a:cxn ang="0">
                    <a:pos x="82" y="11"/>
                  </a:cxn>
                  <a:cxn ang="0">
                    <a:pos x="93" y="11"/>
                  </a:cxn>
                  <a:cxn ang="0">
                    <a:pos x="93" y="11"/>
                  </a:cxn>
                  <a:cxn ang="0">
                    <a:pos x="105" y="11"/>
                  </a:cxn>
                  <a:cxn ang="0">
                    <a:pos x="105" y="0"/>
                  </a:cxn>
                  <a:cxn ang="0">
                    <a:pos x="117" y="0"/>
                  </a:cxn>
                  <a:cxn ang="0">
                    <a:pos x="117" y="0"/>
                  </a:cxn>
                  <a:cxn ang="0">
                    <a:pos x="128" y="0"/>
                  </a:cxn>
                  <a:cxn ang="0">
                    <a:pos x="128" y="0"/>
                  </a:cxn>
                  <a:cxn ang="0">
                    <a:pos x="140" y="11"/>
                  </a:cxn>
                  <a:cxn ang="0">
                    <a:pos x="140" y="11"/>
                  </a:cxn>
                  <a:cxn ang="0">
                    <a:pos x="140" y="23"/>
                  </a:cxn>
                  <a:cxn ang="0">
                    <a:pos x="140" y="23"/>
                  </a:cxn>
                  <a:cxn ang="0">
                    <a:pos x="128" y="34"/>
                  </a:cxn>
                  <a:cxn ang="0">
                    <a:pos x="128" y="34"/>
                  </a:cxn>
                  <a:cxn ang="0">
                    <a:pos x="117" y="46"/>
                  </a:cxn>
                  <a:cxn ang="0">
                    <a:pos x="117" y="46"/>
                  </a:cxn>
                  <a:cxn ang="0">
                    <a:pos x="117" y="58"/>
                  </a:cxn>
                  <a:cxn ang="0">
                    <a:pos x="105" y="58"/>
                  </a:cxn>
                  <a:cxn ang="0">
                    <a:pos x="105" y="69"/>
                  </a:cxn>
                  <a:cxn ang="0">
                    <a:pos x="105" y="69"/>
                  </a:cxn>
                  <a:cxn ang="0">
                    <a:pos x="105" y="81"/>
                  </a:cxn>
                </a:cxnLst>
                <a:rect l="0" t="0" r="r" b="b"/>
                <a:pathLst>
                  <a:path w="140" h="127">
                    <a:moveTo>
                      <a:pt x="105" y="81"/>
                    </a:moveTo>
                    <a:lnTo>
                      <a:pt x="117" y="104"/>
                    </a:lnTo>
                    <a:lnTo>
                      <a:pt x="117" y="104"/>
                    </a:lnTo>
                    <a:lnTo>
                      <a:pt x="117" y="116"/>
                    </a:lnTo>
                    <a:lnTo>
                      <a:pt x="117" y="116"/>
                    </a:lnTo>
                    <a:lnTo>
                      <a:pt x="105" y="127"/>
                    </a:lnTo>
                    <a:lnTo>
                      <a:pt x="105" y="127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82" y="127"/>
                    </a:lnTo>
                    <a:lnTo>
                      <a:pt x="82" y="127"/>
                    </a:lnTo>
                    <a:lnTo>
                      <a:pt x="82" y="116"/>
                    </a:lnTo>
                    <a:lnTo>
                      <a:pt x="70" y="116"/>
                    </a:lnTo>
                    <a:lnTo>
                      <a:pt x="70" y="104"/>
                    </a:lnTo>
                    <a:lnTo>
                      <a:pt x="59" y="104"/>
                    </a:lnTo>
                    <a:lnTo>
                      <a:pt x="59" y="93"/>
                    </a:lnTo>
                    <a:lnTo>
                      <a:pt x="47" y="93"/>
                    </a:lnTo>
                    <a:lnTo>
                      <a:pt x="47" y="81"/>
                    </a:lnTo>
                    <a:lnTo>
                      <a:pt x="35" y="81"/>
                    </a:lnTo>
                    <a:lnTo>
                      <a:pt x="35" y="69"/>
                    </a:lnTo>
                    <a:lnTo>
                      <a:pt x="24" y="69"/>
                    </a:lnTo>
                    <a:lnTo>
                      <a:pt x="24" y="58"/>
                    </a:lnTo>
                    <a:lnTo>
                      <a:pt x="12" y="58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105" y="11"/>
                    </a:lnTo>
                    <a:lnTo>
                      <a:pt x="105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40" y="23"/>
                    </a:lnTo>
                    <a:lnTo>
                      <a:pt x="140" y="23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17" y="46"/>
                    </a:lnTo>
                    <a:lnTo>
                      <a:pt x="117" y="46"/>
                    </a:lnTo>
                    <a:lnTo>
                      <a:pt x="117" y="58"/>
                    </a:lnTo>
                    <a:lnTo>
                      <a:pt x="105" y="58"/>
                    </a:lnTo>
                    <a:lnTo>
                      <a:pt x="105" y="69"/>
                    </a:lnTo>
                    <a:lnTo>
                      <a:pt x="105" y="69"/>
                    </a:lnTo>
                    <a:lnTo>
                      <a:pt x="105" y="81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115"/>
              <p:cNvSpPr>
                <a:spLocks/>
              </p:cNvSpPr>
              <p:nvPr/>
            </p:nvSpPr>
            <p:spPr bwMode="auto">
              <a:xfrm>
                <a:off x="783" y="887"/>
                <a:ext cx="140" cy="127"/>
              </a:xfrm>
              <a:custGeom>
                <a:avLst/>
                <a:gdLst/>
                <a:ahLst/>
                <a:cxnLst>
                  <a:cxn ang="0">
                    <a:pos x="105" y="81"/>
                  </a:cxn>
                  <a:cxn ang="0">
                    <a:pos x="117" y="104"/>
                  </a:cxn>
                  <a:cxn ang="0">
                    <a:pos x="117" y="104"/>
                  </a:cxn>
                  <a:cxn ang="0">
                    <a:pos x="117" y="116"/>
                  </a:cxn>
                  <a:cxn ang="0">
                    <a:pos x="117" y="116"/>
                  </a:cxn>
                  <a:cxn ang="0">
                    <a:pos x="105" y="127"/>
                  </a:cxn>
                  <a:cxn ang="0">
                    <a:pos x="105" y="127"/>
                  </a:cxn>
                  <a:cxn ang="0">
                    <a:pos x="93" y="127"/>
                  </a:cxn>
                  <a:cxn ang="0">
                    <a:pos x="93" y="127"/>
                  </a:cxn>
                  <a:cxn ang="0">
                    <a:pos x="82" y="127"/>
                  </a:cxn>
                  <a:cxn ang="0">
                    <a:pos x="82" y="127"/>
                  </a:cxn>
                  <a:cxn ang="0">
                    <a:pos x="82" y="116"/>
                  </a:cxn>
                  <a:cxn ang="0">
                    <a:pos x="70" y="116"/>
                  </a:cxn>
                  <a:cxn ang="0">
                    <a:pos x="70" y="104"/>
                  </a:cxn>
                  <a:cxn ang="0">
                    <a:pos x="59" y="104"/>
                  </a:cxn>
                  <a:cxn ang="0">
                    <a:pos x="59" y="93"/>
                  </a:cxn>
                  <a:cxn ang="0">
                    <a:pos x="47" y="93"/>
                  </a:cxn>
                  <a:cxn ang="0">
                    <a:pos x="47" y="81"/>
                  </a:cxn>
                  <a:cxn ang="0">
                    <a:pos x="35" y="81"/>
                  </a:cxn>
                  <a:cxn ang="0">
                    <a:pos x="35" y="69"/>
                  </a:cxn>
                  <a:cxn ang="0">
                    <a:pos x="24" y="69"/>
                  </a:cxn>
                  <a:cxn ang="0">
                    <a:pos x="24" y="58"/>
                  </a:cxn>
                  <a:cxn ang="0">
                    <a:pos x="12" y="58"/>
                  </a:cxn>
                  <a:cxn ang="0">
                    <a:pos x="12" y="46"/>
                  </a:cxn>
                  <a:cxn ang="0">
                    <a:pos x="12" y="46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23"/>
                  </a:cxn>
                  <a:cxn ang="0">
                    <a:pos x="12" y="11"/>
                  </a:cxn>
                  <a:cxn ang="0">
                    <a:pos x="12" y="11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35" y="11"/>
                  </a:cxn>
                  <a:cxn ang="0">
                    <a:pos x="35" y="11"/>
                  </a:cxn>
                  <a:cxn ang="0">
                    <a:pos x="47" y="11"/>
                  </a:cxn>
                  <a:cxn ang="0">
                    <a:pos x="47" y="11"/>
                  </a:cxn>
                  <a:cxn ang="0">
                    <a:pos x="59" y="11"/>
                  </a:cxn>
                  <a:cxn ang="0">
                    <a:pos x="59" y="11"/>
                  </a:cxn>
                  <a:cxn ang="0">
                    <a:pos x="70" y="11"/>
                  </a:cxn>
                  <a:cxn ang="0">
                    <a:pos x="70" y="11"/>
                  </a:cxn>
                  <a:cxn ang="0">
                    <a:pos x="82" y="11"/>
                  </a:cxn>
                  <a:cxn ang="0">
                    <a:pos x="82" y="11"/>
                  </a:cxn>
                  <a:cxn ang="0">
                    <a:pos x="93" y="11"/>
                  </a:cxn>
                  <a:cxn ang="0">
                    <a:pos x="93" y="11"/>
                  </a:cxn>
                  <a:cxn ang="0">
                    <a:pos x="105" y="11"/>
                  </a:cxn>
                  <a:cxn ang="0">
                    <a:pos x="105" y="0"/>
                  </a:cxn>
                  <a:cxn ang="0">
                    <a:pos x="117" y="0"/>
                  </a:cxn>
                  <a:cxn ang="0">
                    <a:pos x="117" y="0"/>
                  </a:cxn>
                  <a:cxn ang="0">
                    <a:pos x="128" y="0"/>
                  </a:cxn>
                  <a:cxn ang="0">
                    <a:pos x="128" y="0"/>
                  </a:cxn>
                  <a:cxn ang="0">
                    <a:pos x="140" y="11"/>
                  </a:cxn>
                  <a:cxn ang="0">
                    <a:pos x="140" y="11"/>
                  </a:cxn>
                  <a:cxn ang="0">
                    <a:pos x="140" y="23"/>
                  </a:cxn>
                  <a:cxn ang="0">
                    <a:pos x="140" y="23"/>
                  </a:cxn>
                  <a:cxn ang="0">
                    <a:pos x="128" y="34"/>
                  </a:cxn>
                  <a:cxn ang="0">
                    <a:pos x="128" y="34"/>
                  </a:cxn>
                  <a:cxn ang="0">
                    <a:pos x="117" y="46"/>
                  </a:cxn>
                  <a:cxn ang="0">
                    <a:pos x="117" y="46"/>
                  </a:cxn>
                  <a:cxn ang="0">
                    <a:pos x="117" y="58"/>
                  </a:cxn>
                  <a:cxn ang="0">
                    <a:pos x="105" y="58"/>
                  </a:cxn>
                  <a:cxn ang="0">
                    <a:pos x="105" y="69"/>
                  </a:cxn>
                  <a:cxn ang="0">
                    <a:pos x="105" y="69"/>
                  </a:cxn>
                  <a:cxn ang="0">
                    <a:pos x="105" y="81"/>
                  </a:cxn>
                </a:cxnLst>
                <a:rect l="0" t="0" r="r" b="b"/>
                <a:pathLst>
                  <a:path w="140" h="127">
                    <a:moveTo>
                      <a:pt x="105" y="81"/>
                    </a:moveTo>
                    <a:lnTo>
                      <a:pt x="117" y="104"/>
                    </a:lnTo>
                    <a:lnTo>
                      <a:pt x="117" y="104"/>
                    </a:lnTo>
                    <a:lnTo>
                      <a:pt x="117" y="116"/>
                    </a:lnTo>
                    <a:lnTo>
                      <a:pt x="117" y="116"/>
                    </a:lnTo>
                    <a:lnTo>
                      <a:pt x="105" y="127"/>
                    </a:lnTo>
                    <a:lnTo>
                      <a:pt x="105" y="127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82" y="127"/>
                    </a:lnTo>
                    <a:lnTo>
                      <a:pt x="82" y="127"/>
                    </a:lnTo>
                    <a:lnTo>
                      <a:pt x="82" y="116"/>
                    </a:lnTo>
                    <a:lnTo>
                      <a:pt x="70" y="116"/>
                    </a:lnTo>
                    <a:lnTo>
                      <a:pt x="70" y="104"/>
                    </a:lnTo>
                    <a:lnTo>
                      <a:pt x="59" y="104"/>
                    </a:lnTo>
                    <a:lnTo>
                      <a:pt x="59" y="93"/>
                    </a:lnTo>
                    <a:lnTo>
                      <a:pt x="47" y="93"/>
                    </a:lnTo>
                    <a:lnTo>
                      <a:pt x="47" y="81"/>
                    </a:lnTo>
                    <a:lnTo>
                      <a:pt x="35" y="81"/>
                    </a:lnTo>
                    <a:lnTo>
                      <a:pt x="35" y="69"/>
                    </a:lnTo>
                    <a:lnTo>
                      <a:pt x="24" y="69"/>
                    </a:lnTo>
                    <a:lnTo>
                      <a:pt x="24" y="58"/>
                    </a:lnTo>
                    <a:lnTo>
                      <a:pt x="12" y="58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105" y="11"/>
                    </a:lnTo>
                    <a:lnTo>
                      <a:pt x="105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40" y="23"/>
                    </a:lnTo>
                    <a:lnTo>
                      <a:pt x="140" y="23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17" y="46"/>
                    </a:lnTo>
                    <a:lnTo>
                      <a:pt x="117" y="46"/>
                    </a:lnTo>
                    <a:lnTo>
                      <a:pt x="117" y="58"/>
                    </a:lnTo>
                    <a:lnTo>
                      <a:pt x="105" y="58"/>
                    </a:lnTo>
                    <a:lnTo>
                      <a:pt x="105" y="69"/>
                    </a:lnTo>
                    <a:lnTo>
                      <a:pt x="105" y="69"/>
                    </a:lnTo>
                    <a:lnTo>
                      <a:pt x="105" y="81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5" name="Group 116"/>
            <p:cNvGrpSpPr>
              <a:grpSpLocks/>
            </p:cNvGrpSpPr>
            <p:nvPr/>
          </p:nvGrpSpPr>
          <p:grpSpPr bwMode="auto">
            <a:xfrm>
              <a:off x="855" y="1388"/>
              <a:ext cx="139" cy="116"/>
              <a:chOff x="714" y="782"/>
              <a:chExt cx="139" cy="116"/>
            </a:xfrm>
          </p:grpSpPr>
          <p:sp>
            <p:nvSpPr>
              <p:cNvPr id="17525" name="Freeform 117"/>
              <p:cNvSpPr>
                <a:spLocks/>
              </p:cNvSpPr>
              <p:nvPr/>
            </p:nvSpPr>
            <p:spPr bwMode="auto">
              <a:xfrm>
                <a:off x="714" y="782"/>
                <a:ext cx="139" cy="116"/>
              </a:xfrm>
              <a:custGeom>
                <a:avLst/>
                <a:gdLst/>
                <a:ahLst/>
                <a:cxnLst>
                  <a:cxn ang="0">
                    <a:pos x="139" y="12"/>
                  </a:cxn>
                  <a:cxn ang="0">
                    <a:pos x="128" y="0"/>
                  </a:cxn>
                  <a:cxn ang="0">
                    <a:pos x="116" y="0"/>
                  </a:cxn>
                  <a:cxn ang="0">
                    <a:pos x="104" y="0"/>
                  </a:cxn>
                  <a:cxn ang="0">
                    <a:pos x="93" y="0"/>
                  </a:cxn>
                  <a:cxn ang="0">
                    <a:pos x="81" y="12"/>
                  </a:cxn>
                  <a:cxn ang="0">
                    <a:pos x="69" y="12"/>
                  </a:cxn>
                  <a:cxn ang="0">
                    <a:pos x="58" y="12"/>
                  </a:cxn>
                  <a:cxn ang="0">
                    <a:pos x="46" y="12"/>
                  </a:cxn>
                  <a:cxn ang="0">
                    <a:pos x="35" y="12"/>
                  </a:cxn>
                  <a:cxn ang="0">
                    <a:pos x="23" y="0"/>
                  </a:cxn>
                  <a:cxn ang="0">
                    <a:pos x="11" y="0"/>
                  </a:cxn>
                  <a:cxn ang="0">
                    <a:pos x="0" y="12"/>
                  </a:cxn>
                  <a:cxn ang="0">
                    <a:pos x="0" y="23"/>
                  </a:cxn>
                  <a:cxn ang="0">
                    <a:pos x="11" y="35"/>
                  </a:cxn>
                  <a:cxn ang="0">
                    <a:pos x="23" y="46"/>
                  </a:cxn>
                  <a:cxn ang="0">
                    <a:pos x="23" y="58"/>
                  </a:cxn>
                  <a:cxn ang="0">
                    <a:pos x="35" y="70"/>
                  </a:cxn>
                  <a:cxn ang="0">
                    <a:pos x="35" y="93"/>
                  </a:cxn>
                  <a:cxn ang="0">
                    <a:pos x="46" y="105"/>
                  </a:cxn>
                  <a:cxn ang="0">
                    <a:pos x="46" y="116"/>
                  </a:cxn>
                  <a:cxn ang="0">
                    <a:pos x="58" y="116"/>
                  </a:cxn>
                  <a:cxn ang="0">
                    <a:pos x="69" y="93"/>
                  </a:cxn>
                  <a:cxn ang="0">
                    <a:pos x="69" y="81"/>
                  </a:cxn>
                  <a:cxn ang="0">
                    <a:pos x="69" y="70"/>
                  </a:cxn>
                  <a:cxn ang="0">
                    <a:pos x="81" y="58"/>
                  </a:cxn>
                  <a:cxn ang="0">
                    <a:pos x="81" y="46"/>
                  </a:cxn>
                  <a:cxn ang="0">
                    <a:pos x="93" y="35"/>
                  </a:cxn>
                  <a:cxn ang="0">
                    <a:pos x="104" y="35"/>
                  </a:cxn>
                  <a:cxn ang="0">
                    <a:pos x="116" y="35"/>
                  </a:cxn>
                  <a:cxn ang="0">
                    <a:pos x="128" y="35"/>
                  </a:cxn>
                  <a:cxn ang="0">
                    <a:pos x="139" y="35"/>
                  </a:cxn>
                  <a:cxn ang="0">
                    <a:pos x="139" y="12"/>
                  </a:cxn>
                </a:cxnLst>
                <a:rect l="0" t="0" r="r" b="b"/>
                <a:pathLst>
                  <a:path w="139" h="116">
                    <a:moveTo>
                      <a:pt x="139" y="12"/>
                    </a:moveTo>
                    <a:lnTo>
                      <a:pt x="139" y="12"/>
                    </a:lnTo>
                    <a:lnTo>
                      <a:pt x="128" y="12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1" y="0"/>
                    </a:lnTo>
                    <a:lnTo>
                      <a:pt x="81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23" y="12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1" y="35"/>
                    </a:lnTo>
                    <a:lnTo>
                      <a:pt x="11" y="46"/>
                    </a:lnTo>
                    <a:lnTo>
                      <a:pt x="23" y="46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81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46" y="105"/>
                    </a:lnTo>
                    <a:lnTo>
                      <a:pt x="46" y="105"/>
                    </a:lnTo>
                    <a:lnTo>
                      <a:pt x="46" y="116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58" y="105"/>
                    </a:lnTo>
                    <a:lnTo>
                      <a:pt x="69" y="93"/>
                    </a:lnTo>
                    <a:lnTo>
                      <a:pt x="69" y="93"/>
                    </a:lnTo>
                    <a:lnTo>
                      <a:pt x="69" y="81"/>
                    </a:lnTo>
                    <a:lnTo>
                      <a:pt x="69" y="81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81" y="46"/>
                    </a:lnTo>
                    <a:lnTo>
                      <a:pt x="93" y="46"/>
                    </a:lnTo>
                    <a:lnTo>
                      <a:pt x="93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16" y="35"/>
                    </a:lnTo>
                    <a:lnTo>
                      <a:pt x="116" y="35"/>
                    </a:lnTo>
                    <a:lnTo>
                      <a:pt x="128" y="35"/>
                    </a:lnTo>
                    <a:lnTo>
                      <a:pt x="128" y="35"/>
                    </a:lnTo>
                    <a:lnTo>
                      <a:pt x="139" y="35"/>
                    </a:lnTo>
                    <a:lnTo>
                      <a:pt x="139" y="35"/>
                    </a:lnTo>
                    <a:lnTo>
                      <a:pt x="139" y="23"/>
                    </a:lnTo>
                    <a:lnTo>
                      <a:pt x="139" y="12"/>
                    </a:lnTo>
                    <a:lnTo>
                      <a:pt x="139" y="12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Freeform 118"/>
              <p:cNvSpPr>
                <a:spLocks/>
              </p:cNvSpPr>
              <p:nvPr/>
            </p:nvSpPr>
            <p:spPr bwMode="auto">
              <a:xfrm>
                <a:off x="714" y="782"/>
                <a:ext cx="139" cy="116"/>
              </a:xfrm>
              <a:custGeom>
                <a:avLst/>
                <a:gdLst/>
                <a:ahLst/>
                <a:cxnLst>
                  <a:cxn ang="0">
                    <a:pos x="139" y="12"/>
                  </a:cxn>
                  <a:cxn ang="0">
                    <a:pos x="128" y="0"/>
                  </a:cxn>
                  <a:cxn ang="0">
                    <a:pos x="116" y="0"/>
                  </a:cxn>
                  <a:cxn ang="0">
                    <a:pos x="104" y="0"/>
                  </a:cxn>
                  <a:cxn ang="0">
                    <a:pos x="93" y="0"/>
                  </a:cxn>
                  <a:cxn ang="0">
                    <a:pos x="81" y="12"/>
                  </a:cxn>
                  <a:cxn ang="0">
                    <a:pos x="69" y="12"/>
                  </a:cxn>
                  <a:cxn ang="0">
                    <a:pos x="58" y="12"/>
                  </a:cxn>
                  <a:cxn ang="0">
                    <a:pos x="46" y="12"/>
                  </a:cxn>
                  <a:cxn ang="0">
                    <a:pos x="35" y="12"/>
                  </a:cxn>
                  <a:cxn ang="0">
                    <a:pos x="23" y="0"/>
                  </a:cxn>
                  <a:cxn ang="0">
                    <a:pos x="11" y="0"/>
                  </a:cxn>
                  <a:cxn ang="0">
                    <a:pos x="0" y="12"/>
                  </a:cxn>
                  <a:cxn ang="0">
                    <a:pos x="0" y="23"/>
                  </a:cxn>
                  <a:cxn ang="0">
                    <a:pos x="11" y="35"/>
                  </a:cxn>
                  <a:cxn ang="0">
                    <a:pos x="23" y="46"/>
                  </a:cxn>
                  <a:cxn ang="0">
                    <a:pos x="23" y="58"/>
                  </a:cxn>
                  <a:cxn ang="0">
                    <a:pos x="35" y="70"/>
                  </a:cxn>
                  <a:cxn ang="0">
                    <a:pos x="35" y="93"/>
                  </a:cxn>
                  <a:cxn ang="0">
                    <a:pos x="46" y="105"/>
                  </a:cxn>
                  <a:cxn ang="0">
                    <a:pos x="46" y="116"/>
                  </a:cxn>
                  <a:cxn ang="0">
                    <a:pos x="58" y="116"/>
                  </a:cxn>
                  <a:cxn ang="0">
                    <a:pos x="69" y="93"/>
                  </a:cxn>
                  <a:cxn ang="0">
                    <a:pos x="69" y="81"/>
                  </a:cxn>
                  <a:cxn ang="0">
                    <a:pos x="69" y="70"/>
                  </a:cxn>
                  <a:cxn ang="0">
                    <a:pos x="81" y="58"/>
                  </a:cxn>
                  <a:cxn ang="0">
                    <a:pos x="81" y="46"/>
                  </a:cxn>
                  <a:cxn ang="0">
                    <a:pos x="93" y="35"/>
                  </a:cxn>
                  <a:cxn ang="0">
                    <a:pos x="104" y="35"/>
                  </a:cxn>
                  <a:cxn ang="0">
                    <a:pos x="116" y="35"/>
                  </a:cxn>
                  <a:cxn ang="0">
                    <a:pos x="128" y="35"/>
                  </a:cxn>
                  <a:cxn ang="0">
                    <a:pos x="139" y="35"/>
                  </a:cxn>
                  <a:cxn ang="0">
                    <a:pos x="139" y="12"/>
                  </a:cxn>
                </a:cxnLst>
                <a:rect l="0" t="0" r="r" b="b"/>
                <a:pathLst>
                  <a:path w="139" h="116">
                    <a:moveTo>
                      <a:pt x="139" y="12"/>
                    </a:moveTo>
                    <a:lnTo>
                      <a:pt x="139" y="12"/>
                    </a:lnTo>
                    <a:lnTo>
                      <a:pt x="128" y="12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1" y="0"/>
                    </a:lnTo>
                    <a:lnTo>
                      <a:pt x="81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23" y="12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1" y="35"/>
                    </a:lnTo>
                    <a:lnTo>
                      <a:pt x="11" y="46"/>
                    </a:lnTo>
                    <a:lnTo>
                      <a:pt x="23" y="46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81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46" y="105"/>
                    </a:lnTo>
                    <a:lnTo>
                      <a:pt x="46" y="105"/>
                    </a:lnTo>
                    <a:lnTo>
                      <a:pt x="46" y="116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58" y="105"/>
                    </a:lnTo>
                    <a:lnTo>
                      <a:pt x="69" y="93"/>
                    </a:lnTo>
                    <a:lnTo>
                      <a:pt x="69" y="93"/>
                    </a:lnTo>
                    <a:lnTo>
                      <a:pt x="69" y="81"/>
                    </a:lnTo>
                    <a:lnTo>
                      <a:pt x="69" y="81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81" y="46"/>
                    </a:lnTo>
                    <a:lnTo>
                      <a:pt x="93" y="46"/>
                    </a:lnTo>
                    <a:lnTo>
                      <a:pt x="93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16" y="35"/>
                    </a:lnTo>
                    <a:lnTo>
                      <a:pt x="116" y="35"/>
                    </a:lnTo>
                    <a:lnTo>
                      <a:pt x="128" y="35"/>
                    </a:lnTo>
                    <a:lnTo>
                      <a:pt x="128" y="35"/>
                    </a:lnTo>
                    <a:lnTo>
                      <a:pt x="139" y="35"/>
                    </a:lnTo>
                    <a:lnTo>
                      <a:pt x="139" y="35"/>
                    </a:lnTo>
                    <a:lnTo>
                      <a:pt x="139" y="23"/>
                    </a:lnTo>
                    <a:lnTo>
                      <a:pt x="139" y="12"/>
                    </a:lnTo>
                    <a:lnTo>
                      <a:pt x="139" y="1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8" name="Group 119"/>
            <p:cNvGrpSpPr>
              <a:grpSpLocks/>
            </p:cNvGrpSpPr>
            <p:nvPr/>
          </p:nvGrpSpPr>
          <p:grpSpPr bwMode="auto">
            <a:xfrm>
              <a:off x="1064" y="1004"/>
              <a:ext cx="1534" cy="930"/>
              <a:chOff x="923" y="398"/>
              <a:chExt cx="1534" cy="930"/>
            </a:xfrm>
          </p:grpSpPr>
          <p:sp>
            <p:nvSpPr>
              <p:cNvPr id="17528" name="Freeform 120"/>
              <p:cNvSpPr>
                <a:spLocks/>
              </p:cNvSpPr>
              <p:nvPr/>
            </p:nvSpPr>
            <p:spPr bwMode="auto">
              <a:xfrm>
                <a:off x="923" y="398"/>
                <a:ext cx="1534" cy="930"/>
              </a:xfrm>
              <a:custGeom>
                <a:avLst/>
                <a:gdLst/>
                <a:ahLst/>
                <a:cxnLst>
                  <a:cxn ang="0">
                    <a:pos x="58" y="605"/>
                  </a:cxn>
                  <a:cxn ang="0">
                    <a:pos x="116" y="547"/>
                  </a:cxn>
                  <a:cxn ang="0">
                    <a:pos x="198" y="523"/>
                  </a:cxn>
                  <a:cxn ang="0">
                    <a:pos x="244" y="442"/>
                  </a:cxn>
                  <a:cxn ang="0">
                    <a:pos x="151" y="419"/>
                  </a:cxn>
                  <a:cxn ang="0">
                    <a:pos x="128" y="372"/>
                  </a:cxn>
                  <a:cxn ang="0">
                    <a:pos x="209" y="396"/>
                  </a:cxn>
                  <a:cxn ang="0">
                    <a:pos x="291" y="407"/>
                  </a:cxn>
                  <a:cxn ang="0">
                    <a:pos x="349" y="361"/>
                  </a:cxn>
                  <a:cxn ang="0">
                    <a:pos x="337" y="303"/>
                  </a:cxn>
                  <a:cxn ang="0">
                    <a:pos x="407" y="326"/>
                  </a:cxn>
                  <a:cxn ang="0">
                    <a:pos x="488" y="291"/>
                  </a:cxn>
                  <a:cxn ang="0">
                    <a:pos x="558" y="210"/>
                  </a:cxn>
                  <a:cxn ang="0">
                    <a:pos x="651" y="151"/>
                  </a:cxn>
                  <a:cxn ang="0">
                    <a:pos x="744" y="93"/>
                  </a:cxn>
                  <a:cxn ang="0">
                    <a:pos x="837" y="58"/>
                  </a:cxn>
                  <a:cxn ang="0">
                    <a:pos x="918" y="47"/>
                  </a:cxn>
                  <a:cxn ang="0">
                    <a:pos x="988" y="12"/>
                  </a:cxn>
                  <a:cxn ang="0">
                    <a:pos x="988" y="24"/>
                  </a:cxn>
                  <a:cxn ang="0">
                    <a:pos x="1058" y="70"/>
                  </a:cxn>
                  <a:cxn ang="0">
                    <a:pos x="1128" y="93"/>
                  </a:cxn>
                  <a:cxn ang="0">
                    <a:pos x="1209" y="175"/>
                  </a:cxn>
                  <a:cxn ang="0">
                    <a:pos x="1279" y="233"/>
                  </a:cxn>
                  <a:cxn ang="0">
                    <a:pos x="1348" y="233"/>
                  </a:cxn>
                  <a:cxn ang="0">
                    <a:pos x="1383" y="221"/>
                  </a:cxn>
                  <a:cxn ang="0">
                    <a:pos x="1314" y="268"/>
                  </a:cxn>
                  <a:cxn ang="0">
                    <a:pos x="1314" y="349"/>
                  </a:cxn>
                  <a:cxn ang="0">
                    <a:pos x="1360" y="442"/>
                  </a:cxn>
                  <a:cxn ang="0">
                    <a:pos x="1383" y="523"/>
                  </a:cxn>
                  <a:cxn ang="0">
                    <a:pos x="1465" y="558"/>
                  </a:cxn>
                  <a:cxn ang="0">
                    <a:pos x="1418" y="593"/>
                  </a:cxn>
                  <a:cxn ang="0">
                    <a:pos x="1453" y="675"/>
                  </a:cxn>
                  <a:cxn ang="0">
                    <a:pos x="1511" y="756"/>
                  </a:cxn>
                  <a:cxn ang="0">
                    <a:pos x="1534" y="837"/>
                  </a:cxn>
                  <a:cxn ang="0">
                    <a:pos x="1523" y="930"/>
                  </a:cxn>
                  <a:cxn ang="0">
                    <a:pos x="1476" y="872"/>
                  </a:cxn>
                  <a:cxn ang="0">
                    <a:pos x="1476" y="802"/>
                  </a:cxn>
                  <a:cxn ang="0">
                    <a:pos x="1395" y="768"/>
                  </a:cxn>
                  <a:cxn ang="0">
                    <a:pos x="1325" y="698"/>
                  </a:cxn>
                  <a:cxn ang="0">
                    <a:pos x="1232" y="628"/>
                  </a:cxn>
                  <a:cxn ang="0">
                    <a:pos x="1151" y="605"/>
                  </a:cxn>
                  <a:cxn ang="0">
                    <a:pos x="1128" y="547"/>
                  </a:cxn>
                  <a:cxn ang="0">
                    <a:pos x="1046" y="547"/>
                  </a:cxn>
                  <a:cxn ang="0">
                    <a:pos x="976" y="558"/>
                  </a:cxn>
                  <a:cxn ang="0">
                    <a:pos x="895" y="547"/>
                  </a:cxn>
                  <a:cxn ang="0">
                    <a:pos x="814" y="547"/>
                  </a:cxn>
                  <a:cxn ang="0">
                    <a:pos x="732" y="558"/>
                  </a:cxn>
                  <a:cxn ang="0">
                    <a:pos x="663" y="535"/>
                  </a:cxn>
                  <a:cxn ang="0">
                    <a:pos x="593" y="558"/>
                  </a:cxn>
                  <a:cxn ang="0">
                    <a:pos x="639" y="605"/>
                  </a:cxn>
                  <a:cxn ang="0">
                    <a:pos x="558" y="628"/>
                  </a:cxn>
                  <a:cxn ang="0">
                    <a:pos x="511" y="593"/>
                  </a:cxn>
                  <a:cxn ang="0">
                    <a:pos x="488" y="675"/>
                  </a:cxn>
                  <a:cxn ang="0">
                    <a:pos x="430" y="651"/>
                  </a:cxn>
                  <a:cxn ang="0">
                    <a:pos x="360" y="686"/>
                  </a:cxn>
                  <a:cxn ang="0">
                    <a:pos x="279" y="709"/>
                  </a:cxn>
                  <a:cxn ang="0">
                    <a:pos x="198" y="709"/>
                  </a:cxn>
                  <a:cxn ang="0">
                    <a:pos x="116" y="663"/>
                  </a:cxn>
                  <a:cxn ang="0">
                    <a:pos x="0" y="640"/>
                  </a:cxn>
                </a:cxnLst>
                <a:rect l="0" t="0" r="r" b="b"/>
                <a:pathLst>
                  <a:path w="1534" h="930">
                    <a:moveTo>
                      <a:pt x="0" y="640"/>
                    </a:moveTo>
                    <a:lnTo>
                      <a:pt x="0" y="640"/>
                    </a:lnTo>
                    <a:lnTo>
                      <a:pt x="23" y="605"/>
                    </a:lnTo>
                    <a:lnTo>
                      <a:pt x="46" y="605"/>
                    </a:lnTo>
                    <a:lnTo>
                      <a:pt x="58" y="605"/>
                    </a:lnTo>
                    <a:lnTo>
                      <a:pt x="70" y="593"/>
                    </a:lnTo>
                    <a:lnTo>
                      <a:pt x="93" y="593"/>
                    </a:lnTo>
                    <a:lnTo>
                      <a:pt x="105" y="570"/>
                    </a:lnTo>
                    <a:lnTo>
                      <a:pt x="105" y="558"/>
                    </a:lnTo>
                    <a:lnTo>
                      <a:pt x="116" y="547"/>
                    </a:lnTo>
                    <a:lnTo>
                      <a:pt x="139" y="547"/>
                    </a:lnTo>
                    <a:lnTo>
                      <a:pt x="151" y="535"/>
                    </a:lnTo>
                    <a:lnTo>
                      <a:pt x="163" y="535"/>
                    </a:lnTo>
                    <a:lnTo>
                      <a:pt x="186" y="523"/>
                    </a:lnTo>
                    <a:lnTo>
                      <a:pt x="198" y="523"/>
                    </a:lnTo>
                    <a:lnTo>
                      <a:pt x="209" y="500"/>
                    </a:lnTo>
                    <a:lnTo>
                      <a:pt x="221" y="489"/>
                    </a:lnTo>
                    <a:lnTo>
                      <a:pt x="232" y="477"/>
                    </a:lnTo>
                    <a:lnTo>
                      <a:pt x="244" y="465"/>
                    </a:lnTo>
                    <a:lnTo>
                      <a:pt x="244" y="442"/>
                    </a:lnTo>
                    <a:lnTo>
                      <a:pt x="221" y="430"/>
                    </a:lnTo>
                    <a:lnTo>
                      <a:pt x="209" y="419"/>
                    </a:lnTo>
                    <a:lnTo>
                      <a:pt x="198" y="419"/>
                    </a:lnTo>
                    <a:lnTo>
                      <a:pt x="174" y="419"/>
                    </a:lnTo>
                    <a:lnTo>
                      <a:pt x="151" y="419"/>
                    </a:lnTo>
                    <a:lnTo>
                      <a:pt x="139" y="419"/>
                    </a:lnTo>
                    <a:lnTo>
                      <a:pt x="128" y="407"/>
                    </a:lnTo>
                    <a:lnTo>
                      <a:pt x="116" y="396"/>
                    </a:lnTo>
                    <a:lnTo>
                      <a:pt x="116" y="372"/>
                    </a:lnTo>
                    <a:lnTo>
                      <a:pt x="128" y="372"/>
                    </a:lnTo>
                    <a:lnTo>
                      <a:pt x="151" y="372"/>
                    </a:lnTo>
                    <a:lnTo>
                      <a:pt x="163" y="372"/>
                    </a:lnTo>
                    <a:lnTo>
                      <a:pt x="174" y="372"/>
                    </a:lnTo>
                    <a:lnTo>
                      <a:pt x="198" y="384"/>
                    </a:lnTo>
                    <a:lnTo>
                      <a:pt x="209" y="396"/>
                    </a:lnTo>
                    <a:lnTo>
                      <a:pt x="221" y="396"/>
                    </a:lnTo>
                    <a:lnTo>
                      <a:pt x="244" y="407"/>
                    </a:lnTo>
                    <a:lnTo>
                      <a:pt x="256" y="407"/>
                    </a:lnTo>
                    <a:lnTo>
                      <a:pt x="267" y="407"/>
                    </a:lnTo>
                    <a:lnTo>
                      <a:pt x="291" y="407"/>
                    </a:lnTo>
                    <a:lnTo>
                      <a:pt x="302" y="407"/>
                    </a:lnTo>
                    <a:lnTo>
                      <a:pt x="314" y="407"/>
                    </a:lnTo>
                    <a:lnTo>
                      <a:pt x="325" y="384"/>
                    </a:lnTo>
                    <a:lnTo>
                      <a:pt x="349" y="384"/>
                    </a:lnTo>
                    <a:lnTo>
                      <a:pt x="349" y="361"/>
                    </a:lnTo>
                    <a:lnTo>
                      <a:pt x="349" y="349"/>
                    </a:lnTo>
                    <a:lnTo>
                      <a:pt x="337" y="337"/>
                    </a:lnTo>
                    <a:lnTo>
                      <a:pt x="314" y="326"/>
                    </a:lnTo>
                    <a:lnTo>
                      <a:pt x="314" y="303"/>
                    </a:lnTo>
                    <a:lnTo>
                      <a:pt x="337" y="303"/>
                    </a:lnTo>
                    <a:lnTo>
                      <a:pt x="349" y="303"/>
                    </a:lnTo>
                    <a:lnTo>
                      <a:pt x="360" y="314"/>
                    </a:lnTo>
                    <a:lnTo>
                      <a:pt x="384" y="314"/>
                    </a:lnTo>
                    <a:lnTo>
                      <a:pt x="395" y="326"/>
                    </a:lnTo>
                    <a:lnTo>
                      <a:pt x="407" y="326"/>
                    </a:lnTo>
                    <a:lnTo>
                      <a:pt x="430" y="326"/>
                    </a:lnTo>
                    <a:lnTo>
                      <a:pt x="442" y="326"/>
                    </a:lnTo>
                    <a:lnTo>
                      <a:pt x="453" y="314"/>
                    </a:lnTo>
                    <a:lnTo>
                      <a:pt x="477" y="303"/>
                    </a:lnTo>
                    <a:lnTo>
                      <a:pt x="488" y="291"/>
                    </a:lnTo>
                    <a:lnTo>
                      <a:pt x="511" y="279"/>
                    </a:lnTo>
                    <a:lnTo>
                      <a:pt x="523" y="256"/>
                    </a:lnTo>
                    <a:lnTo>
                      <a:pt x="535" y="244"/>
                    </a:lnTo>
                    <a:lnTo>
                      <a:pt x="546" y="221"/>
                    </a:lnTo>
                    <a:lnTo>
                      <a:pt x="558" y="210"/>
                    </a:lnTo>
                    <a:lnTo>
                      <a:pt x="570" y="198"/>
                    </a:lnTo>
                    <a:lnTo>
                      <a:pt x="593" y="175"/>
                    </a:lnTo>
                    <a:lnTo>
                      <a:pt x="616" y="163"/>
                    </a:lnTo>
                    <a:lnTo>
                      <a:pt x="639" y="151"/>
                    </a:lnTo>
                    <a:lnTo>
                      <a:pt x="651" y="151"/>
                    </a:lnTo>
                    <a:lnTo>
                      <a:pt x="674" y="128"/>
                    </a:lnTo>
                    <a:lnTo>
                      <a:pt x="686" y="117"/>
                    </a:lnTo>
                    <a:lnTo>
                      <a:pt x="709" y="105"/>
                    </a:lnTo>
                    <a:lnTo>
                      <a:pt x="732" y="93"/>
                    </a:lnTo>
                    <a:lnTo>
                      <a:pt x="744" y="93"/>
                    </a:lnTo>
                    <a:lnTo>
                      <a:pt x="767" y="82"/>
                    </a:lnTo>
                    <a:lnTo>
                      <a:pt x="779" y="70"/>
                    </a:lnTo>
                    <a:lnTo>
                      <a:pt x="802" y="58"/>
                    </a:lnTo>
                    <a:lnTo>
                      <a:pt x="825" y="58"/>
                    </a:lnTo>
                    <a:lnTo>
                      <a:pt x="837" y="58"/>
                    </a:lnTo>
                    <a:lnTo>
                      <a:pt x="860" y="58"/>
                    </a:lnTo>
                    <a:lnTo>
                      <a:pt x="872" y="58"/>
                    </a:lnTo>
                    <a:lnTo>
                      <a:pt x="883" y="58"/>
                    </a:lnTo>
                    <a:lnTo>
                      <a:pt x="907" y="58"/>
                    </a:lnTo>
                    <a:lnTo>
                      <a:pt x="918" y="47"/>
                    </a:lnTo>
                    <a:lnTo>
                      <a:pt x="942" y="47"/>
                    </a:lnTo>
                    <a:lnTo>
                      <a:pt x="942" y="24"/>
                    </a:lnTo>
                    <a:lnTo>
                      <a:pt x="965" y="12"/>
                    </a:lnTo>
                    <a:lnTo>
                      <a:pt x="976" y="12"/>
                    </a:lnTo>
                    <a:lnTo>
                      <a:pt x="988" y="12"/>
                    </a:lnTo>
                    <a:lnTo>
                      <a:pt x="1011" y="0"/>
                    </a:lnTo>
                    <a:lnTo>
                      <a:pt x="1023" y="0"/>
                    </a:lnTo>
                    <a:lnTo>
                      <a:pt x="1023" y="24"/>
                    </a:lnTo>
                    <a:lnTo>
                      <a:pt x="1011" y="24"/>
                    </a:lnTo>
                    <a:lnTo>
                      <a:pt x="988" y="24"/>
                    </a:lnTo>
                    <a:lnTo>
                      <a:pt x="988" y="47"/>
                    </a:lnTo>
                    <a:lnTo>
                      <a:pt x="1011" y="58"/>
                    </a:lnTo>
                    <a:lnTo>
                      <a:pt x="1023" y="58"/>
                    </a:lnTo>
                    <a:lnTo>
                      <a:pt x="1035" y="58"/>
                    </a:lnTo>
                    <a:lnTo>
                      <a:pt x="1058" y="70"/>
                    </a:lnTo>
                    <a:lnTo>
                      <a:pt x="1069" y="70"/>
                    </a:lnTo>
                    <a:lnTo>
                      <a:pt x="1081" y="82"/>
                    </a:lnTo>
                    <a:lnTo>
                      <a:pt x="1104" y="82"/>
                    </a:lnTo>
                    <a:lnTo>
                      <a:pt x="1116" y="93"/>
                    </a:lnTo>
                    <a:lnTo>
                      <a:pt x="1128" y="93"/>
                    </a:lnTo>
                    <a:lnTo>
                      <a:pt x="1151" y="105"/>
                    </a:lnTo>
                    <a:lnTo>
                      <a:pt x="1174" y="128"/>
                    </a:lnTo>
                    <a:lnTo>
                      <a:pt x="1186" y="140"/>
                    </a:lnTo>
                    <a:lnTo>
                      <a:pt x="1197" y="163"/>
                    </a:lnTo>
                    <a:lnTo>
                      <a:pt x="1209" y="175"/>
                    </a:lnTo>
                    <a:lnTo>
                      <a:pt x="1221" y="186"/>
                    </a:lnTo>
                    <a:lnTo>
                      <a:pt x="1232" y="198"/>
                    </a:lnTo>
                    <a:lnTo>
                      <a:pt x="1244" y="210"/>
                    </a:lnTo>
                    <a:lnTo>
                      <a:pt x="1255" y="221"/>
                    </a:lnTo>
                    <a:lnTo>
                      <a:pt x="1279" y="233"/>
                    </a:lnTo>
                    <a:lnTo>
                      <a:pt x="1290" y="233"/>
                    </a:lnTo>
                    <a:lnTo>
                      <a:pt x="1302" y="233"/>
                    </a:lnTo>
                    <a:lnTo>
                      <a:pt x="1325" y="233"/>
                    </a:lnTo>
                    <a:lnTo>
                      <a:pt x="1337" y="233"/>
                    </a:lnTo>
                    <a:lnTo>
                      <a:pt x="1348" y="233"/>
                    </a:lnTo>
                    <a:lnTo>
                      <a:pt x="1360" y="210"/>
                    </a:lnTo>
                    <a:lnTo>
                      <a:pt x="1360" y="186"/>
                    </a:lnTo>
                    <a:lnTo>
                      <a:pt x="1383" y="186"/>
                    </a:lnTo>
                    <a:lnTo>
                      <a:pt x="1383" y="198"/>
                    </a:lnTo>
                    <a:lnTo>
                      <a:pt x="1383" y="221"/>
                    </a:lnTo>
                    <a:lnTo>
                      <a:pt x="1372" y="233"/>
                    </a:lnTo>
                    <a:lnTo>
                      <a:pt x="1360" y="244"/>
                    </a:lnTo>
                    <a:lnTo>
                      <a:pt x="1337" y="256"/>
                    </a:lnTo>
                    <a:lnTo>
                      <a:pt x="1325" y="256"/>
                    </a:lnTo>
                    <a:lnTo>
                      <a:pt x="1314" y="268"/>
                    </a:lnTo>
                    <a:lnTo>
                      <a:pt x="1302" y="279"/>
                    </a:lnTo>
                    <a:lnTo>
                      <a:pt x="1290" y="303"/>
                    </a:lnTo>
                    <a:lnTo>
                      <a:pt x="1290" y="314"/>
                    </a:lnTo>
                    <a:lnTo>
                      <a:pt x="1302" y="337"/>
                    </a:lnTo>
                    <a:lnTo>
                      <a:pt x="1314" y="349"/>
                    </a:lnTo>
                    <a:lnTo>
                      <a:pt x="1325" y="372"/>
                    </a:lnTo>
                    <a:lnTo>
                      <a:pt x="1337" y="384"/>
                    </a:lnTo>
                    <a:lnTo>
                      <a:pt x="1348" y="407"/>
                    </a:lnTo>
                    <a:lnTo>
                      <a:pt x="1348" y="419"/>
                    </a:lnTo>
                    <a:lnTo>
                      <a:pt x="1360" y="442"/>
                    </a:lnTo>
                    <a:lnTo>
                      <a:pt x="1360" y="454"/>
                    </a:lnTo>
                    <a:lnTo>
                      <a:pt x="1372" y="465"/>
                    </a:lnTo>
                    <a:lnTo>
                      <a:pt x="1372" y="489"/>
                    </a:lnTo>
                    <a:lnTo>
                      <a:pt x="1383" y="500"/>
                    </a:lnTo>
                    <a:lnTo>
                      <a:pt x="1383" y="523"/>
                    </a:lnTo>
                    <a:lnTo>
                      <a:pt x="1407" y="523"/>
                    </a:lnTo>
                    <a:lnTo>
                      <a:pt x="1418" y="535"/>
                    </a:lnTo>
                    <a:lnTo>
                      <a:pt x="1430" y="547"/>
                    </a:lnTo>
                    <a:lnTo>
                      <a:pt x="1453" y="547"/>
                    </a:lnTo>
                    <a:lnTo>
                      <a:pt x="1465" y="558"/>
                    </a:lnTo>
                    <a:lnTo>
                      <a:pt x="1465" y="570"/>
                    </a:lnTo>
                    <a:lnTo>
                      <a:pt x="1453" y="570"/>
                    </a:lnTo>
                    <a:lnTo>
                      <a:pt x="1430" y="570"/>
                    </a:lnTo>
                    <a:lnTo>
                      <a:pt x="1418" y="570"/>
                    </a:lnTo>
                    <a:lnTo>
                      <a:pt x="1418" y="593"/>
                    </a:lnTo>
                    <a:lnTo>
                      <a:pt x="1418" y="605"/>
                    </a:lnTo>
                    <a:lnTo>
                      <a:pt x="1430" y="616"/>
                    </a:lnTo>
                    <a:lnTo>
                      <a:pt x="1430" y="640"/>
                    </a:lnTo>
                    <a:lnTo>
                      <a:pt x="1441" y="651"/>
                    </a:lnTo>
                    <a:lnTo>
                      <a:pt x="1453" y="675"/>
                    </a:lnTo>
                    <a:lnTo>
                      <a:pt x="1453" y="686"/>
                    </a:lnTo>
                    <a:lnTo>
                      <a:pt x="1465" y="709"/>
                    </a:lnTo>
                    <a:lnTo>
                      <a:pt x="1476" y="721"/>
                    </a:lnTo>
                    <a:lnTo>
                      <a:pt x="1488" y="733"/>
                    </a:lnTo>
                    <a:lnTo>
                      <a:pt x="1511" y="756"/>
                    </a:lnTo>
                    <a:lnTo>
                      <a:pt x="1511" y="768"/>
                    </a:lnTo>
                    <a:lnTo>
                      <a:pt x="1523" y="779"/>
                    </a:lnTo>
                    <a:lnTo>
                      <a:pt x="1523" y="802"/>
                    </a:lnTo>
                    <a:lnTo>
                      <a:pt x="1523" y="826"/>
                    </a:lnTo>
                    <a:lnTo>
                      <a:pt x="1534" y="837"/>
                    </a:lnTo>
                    <a:lnTo>
                      <a:pt x="1534" y="861"/>
                    </a:lnTo>
                    <a:lnTo>
                      <a:pt x="1534" y="872"/>
                    </a:lnTo>
                    <a:lnTo>
                      <a:pt x="1534" y="895"/>
                    </a:lnTo>
                    <a:lnTo>
                      <a:pt x="1534" y="907"/>
                    </a:lnTo>
                    <a:lnTo>
                      <a:pt x="1523" y="930"/>
                    </a:lnTo>
                    <a:lnTo>
                      <a:pt x="1511" y="930"/>
                    </a:lnTo>
                    <a:lnTo>
                      <a:pt x="1511" y="907"/>
                    </a:lnTo>
                    <a:lnTo>
                      <a:pt x="1500" y="895"/>
                    </a:lnTo>
                    <a:lnTo>
                      <a:pt x="1488" y="872"/>
                    </a:lnTo>
                    <a:lnTo>
                      <a:pt x="1476" y="872"/>
                    </a:lnTo>
                    <a:lnTo>
                      <a:pt x="1465" y="849"/>
                    </a:lnTo>
                    <a:lnTo>
                      <a:pt x="1476" y="837"/>
                    </a:lnTo>
                    <a:lnTo>
                      <a:pt x="1488" y="826"/>
                    </a:lnTo>
                    <a:lnTo>
                      <a:pt x="1488" y="802"/>
                    </a:lnTo>
                    <a:lnTo>
                      <a:pt x="1476" y="802"/>
                    </a:lnTo>
                    <a:lnTo>
                      <a:pt x="1453" y="802"/>
                    </a:lnTo>
                    <a:lnTo>
                      <a:pt x="1441" y="802"/>
                    </a:lnTo>
                    <a:lnTo>
                      <a:pt x="1430" y="779"/>
                    </a:lnTo>
                    <a:lnTo>
                      <a:pt x="1407" y="779"/>
                    </a:lnTo>
                    <a:lnTo>
                      <a:pt x="1395" y="768"/>
                    </a:lnTo>
                    <a:lnTo>
                      <a:pt x="1383" y="744"/>
                    </a:lnTo>
                    <a:lnTo>
                      <a:pt x="1372" y="733"/>
                    </a:lnTo>
                    <a:lnTo>
                      <a:pt x="1348" y="721"/>
                    </a:lnTo>
                    <a:lnTo>
                      <a:pt x="1337" y="709"/>
                    </a:lnTo>
                    <a:lnTo>
                      <a:pt x="1325" y="698"/>
                    </a:lnTo>
                    <a:lnTo>
                      <a:pt x="1302" y="686"/>
                    </a:lnTo>
                    <a:lnTo>
                      <a:pt x="1290" y="663"/>
                    </a:lnTo>
                    <a:lnTo>
                      <a:pt x="1279" y="663"/>
                    </a:lnTo>
                    <a:lnTo>
                      <a:pt x="1255" y="640"/>
                    </a:lnTo>
                    <a:lnTo>
                      <a:pt x="1232" y="628"/>
                    </a:lnTo>
                    <a:lnTo>
                      <a:pt x="1221" y="628"/>
                    </a:lnTo>
                    <a:lnTo>
                      <a:pt x="1197" y="616"/>
                    </a:lnTo>
                    <a:lnTo>
                      <a:pt x="1186" y="616"/>
                    </a:lnTo>
                    <a:lnTo>
                      <a:pt x="1174" y="605"/>
                    </a:lnTo>
                    <a:lnTo>
                      <a:pt x="1151" y="605"/>
                    </a:lnTo>
                    <a:lnTo>
                      <a:pt x="1139" y="593"/>
                    </a:lnTo>
                    <a:lnTo>
                      <a:pt x="1128" y="593"/>
                    </a:lnTo>
                    <a:lnTo>
                      <a:pt x="1104" y="582"/>
                    </a:lnTo>
                    <a:lnTo>
                      <a:pt x="1128" y="570"/>
                    </a:lnTo>
                    <a:lnTo>
                      <a:pt x="1128" y="547"/>
                    </a:lnTo>
                    <a:lnTo>
                      <a:pt x="1116" y="535"/>
                    </a:lnTo>
                    <a:lnTo>
                      <a:pt x="1093" y="535"/>
                    </a:lnTo>
                    <a:lnTo>
                      <a:pt x="1081" y="535"/>
                    </a:lnTo>
                    <a:lnTo>
                      <a:pt x="1069" y="535"/>
                    </a:lnTo>
                    <a:lnTo>
                      <a:pt x="1046" y="547"/>
                    </a:lnTo>
                    <a:lnTo>
                      <a:pt x="1035" y="558"/>
                    </a:lnTo>
                    <a:lnTo>
                      <a:pt x="1023" y="558"/>
                    </a:lnTo>
                    <a:lnTo>
                      <a:pt x="1000" y="558"/>
                    </a:lnTo>
                    <a:lnTo>
                      <a:pt x="988" y="558"/>
                    </a:lnTo>
                    <a:lnTo>
                      <a:pt x="976" y="558"/>
                    </a:lnTo>
                    <a:lnTo>
                      <a:pt x="953" y="547"/>
                    </a:lnTo>
                    <a:lnTo>
                      <a:pt x="942" y="547"/>
                    </a:lnTo>
                    <a:lnTo>
                      <a:pt x="930" y="547"/>
                    </a:lnTo>
                    <a:lnTo>
                      <a:pt x="907" y="547"/>
                    </a:lnTo>
                    <a:lnTo>
                      <a:pt x="895" y="547"/>
                    </a:lnTo>
                    <a:lnTo>
                      <a:pt x="872" y="547"/>
                    </a:lnTo>
                    <a:lnTo>
                      <a:pt x="860" y="547"/>
                    </a:lnTo>
                    <a:lnTo>
                      <a:pt x="837" y="547"/>
                    </a:lnTo>
                    <a:lnTo>
                      <a:pt x="825" y="547"/>
                    </a:lnTo>
                    <a:lnTo>
                      <a:pt x="814" y="547"/>
                    </a:lnTo>
                    <a:lnTo>
                      <a:pt x="790" y="547"/>
                    </a:lnTo>
                    <a:lnTo>
                      <a:pt x="779" y="547"/>
                    </a:lnTo>
                    <a:lnTo>
                      <a:pt x="767" y="547"/>
                    </a:lnTo>
                    <a:lnTo>
                      <a:pt x="744" y="558"/>
                    </a:lnTo>
                    <a:lnTo>
                      <a:pt x="732" y="558"/>
                    </a:lnTo>
                    <a:lnTo>
                      <a:pt x="721" y="558"/>
                    </a:lnTo>
                    <a:lnTo>
                      <a:pt x="697" y="570"/>
                    </a:lnTo>
                    <a:lnTo>
                      <a:pt x="686" y="570"/>
                    </a:lnTo>
                    <a:lnTo>
                      <a:pt x="674" y="558"/>
                    </a:lnTo>
                    <a:lnTo>
                      <a:pt x="663" y="535"/>
                    </a:lnTo>
                    <a:lnTo>
                      <a:pt x="639" y="523"/>
                    </a:lnTo>
                    <a:lnTo>
                      <a:pt x="628" y="523"/>
                    </a:lnTo>
                    <a:lnTo>
                      <a:pt x="616" y="523"/>
                    </a:lnTo>
                    <a:lnTo>
                      <a:pt x="604" y="547"/>
                    </a:lnTo>
                    <a:lnTo>
                      <a:pt x="593" y="558"/>
                    </a:lnTo>
                    <a:lnTo>
                      <a:pt x="616" y="570"/>
                    </a:lnTo>
                    <a:lnTo>
                      <a:pt x="628" y="570"/>
                    </a:lnTo>
                    <a:lnTo>
                      <a:pt x="639" y="582"/>
                    </a:lnTo>
                    <a:lnTo>
                      <a:pt x="651" y="593"/>
                    </a:lnTo>
                    <a:lnTo>
                      <a:pt x="639" y="605"/>
                    </a:lnTo>
                    <a:lnTo>
                      <a:pt x="616" y="616"/>
                    </a:lnTo>
                    <a:lnTo>
                      <a:pt x="604" y="616"/>
                    </a:lnTo>
                    <a:lnTo>
                      <a:pt x="593" y="616"/>
                    </a:lnTo>
                    <a:lnTo>
                      <a:pt x="570" y="628"/>
                    </a:lnTo>
                    <a:lnTo>
                      <a:pt x="558" y="628"/>
                    </a:lnTo>
                    <a:lnTo>
                      <a:pt x="558" y="605"/>
                    </a:lnTo>
                    <a:lnTo>
                      <a:pt x="558" y="593"/>
                    </a:lnTo>
                    <a:lnTo>
                      <a:pt x="546" y="582"/>
                    </a:lnTo>
                    <a:lnTo>
                      <a:pt x="523" y="582"/>
                    </a:lnTo>
                    <a:lnTo>
                      <a:pt x="511" y="593"/>
                    </a:lnTo>
                    <a:lnTo>
                      <a:pt x="500" y="616"/>
                    </a:lnTo>
                    <a:lnTo>
                      <a:pt x="511" y="628"/>
                    </a:lnTo>
                    <a:lnTo>
                      <a:pt x="523" y="651"/>
                    </a:lnTo>
                    <a:lnTo>
                      <a:pt x="500" y="663"/>
                    </a:lnTo>
                    <a:lnTo>
                      <a:pt x="488" y="675"/>
                    </a:lnTo>
                    <a:lnTo>
                      <a:pt x="465" y="675"/>
                    </a:lnTo>
                    <a:lnTo>
                      <a:pt x="453" y="686"/>
                    </a:lnTo>
                    <a:lnTo>
                      <a:pt x="442" y="686"/>
                    </a:lnTo>
                    <a:lnTo>
                      <a:pt x="430" y="675"/>
                    </a:lnTo>
                    <a:lnTo>
                      <a:pt x="430" y="651"/>
                    </a:lnTo>
                    <a:lnTo>
                      <a:pt x="418" y="651"/>
                    </a:lnTo>
                    <a:lnTo>
                      <a:pt x="395" y="651"/>
                    </a:lnTo>
                    <a:lnTo>
                      <a:pt x="384" y="663"/>
                    </a:lnTo>
                    <a:lnTo>
                      <a:pt x="384" y="675"/>
                    </a:lnTo>
                    <a:lnTo>
                      <a:pt x="360" y="686"/>
                    </a:lnTo>
                    <a:lnTo>
                      <a:pt x="349" y="698"/>
                    </a:lnTo>
                    <a:lnTo>
                      <a:pt x="337" y="698"/>
                    </a:lnTo>
                    <a:lnTo>
                      <a:pt x="314" y="709"/>
                    </a:lnTo>
                    <a:lnTo>
                      <a:pt x="302" y="709"/>
                    </a:lnTo>
                    <a:lnTo>
                      <a:pt x="279" y="709"/>
                    </a:lnTo>
                    <a:lnTo>
                      <a:pt x="267" y="709"/>
                    </a:lnTo>
                    <a:lnTo>
                      <a:pt x="244" y="709"/>
                    </a:lnTo>
                    <a:lnTo>
                      <a:pt x="232" y="709"/>
                    </a:lnTo>
                    <a:lnTo>
                      <a:pt x="221" y="709"/>
                    </a:lnTo>
                    <a:lnTo>
                      <a:pt x="198" y="709"/>
                    </a:lnTo>
                    <a:lnTo>
                      <a:pt x="186" y="709"/>
                    </a:lnTo>
                    <a:lnTo>
                      <a:pt x="163" y="698"/>
                    </a:lnTo>
                    <a:lnTo>
                      <a:pt x="151" y="698"/>
                    </a:lnTo>
                    <a:lnTo>
                      <a:pt x="139" y="686"/>
                    </a:lnTo>
                    <a:lnTo>
                      <a:pt x="116" y="663"/>
                    </a:lnTo>
                    <a:lnTo>
                      <a:pt x="81" y="651"/>
                    </a:lnTo>
                    <a:lnTo>
                      <a:pt x="58" y="663"/>
                    </a:lnTo>
                    <a:lnTo>
                      <a:pt x="46" y="663"/>
                    </a:lnTo>
                    <a:lnTo>
                      <a:pt x="23" y="675"/>
                    </a:lnTo>
                    <a:lnTo>
                      <a:pt x="0" y="640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Freeform 121"/>
              <p:cNvSpPr>
                <a:spLocks/>
              </p:cNvSpPr>
              <p:nvPr/>
            </p:nvSpPr>
            <p:spPr bwMode="auto">
              <a:xfrm>
                <a:off x="923" y="398"/>
                <a:ext cx="1534" cy="930"/>
              </a:xfrm>
              <a:custGeom>
                <a:avLst/>
                <a:gdLst/>
                <a:ahLst/>
                <a:cxnLst>
                  <a:cxn ang="0">
                    <a:pos x="58" y="605"/>
                  </a:cxn>
                  <a:cxn ang="0">
                    <a:pos x="116" y="547"/>
                  </a:cxn>
                  <a:cxn ang="0">
                    <a:pos x="198" y="523"/>
                  </a:cxn>
                  <a:cxn ang="0">
                    <a:pos x="244" y="442"/>
                  </a:cxn>
                  <a:cxn ang="0">
                    <a:pos x="151" y="419"/>
                  </a:cxn>
                  <a:cxn ang="0">
                    <a:pos x="128" y="372"/>
                  </a:cxn>
                  <a:cxn ang="0">
                    <a:pos x="209" y="396"/>
                  </a:cxn>
                  <a:cxn ang="0">
                    <a:pos x="291" y="407"/>
                  </a:cxn>
                  <a:cxn ang="0">
                    <a:pos x="349" y="361"/>
                  </a:cxn>
                  <a:cxn ang="0">
                    <a:pos x="337" y="303"/>
                  </a:cxn>
                  <a:cxn ang="0">
                    <a:pos x="407" y="326"/>
                  </a:cxn>
                  <a:cxn ang="0">
                    <a:pos x="488" y="291"/>
                  </a:cxn>
                  <a:cxn ang="0">
                    <a:pos x="558" y="210"/>
                  </a:cxn>
                  <a:cxn ang="0">
                    <a:pos x="651" y="151"/>
                  </a:cxn>
                  <a:cxn ang="0">
                    <a:pos x="744" y="93"/>
                  </a:cxn>
                  <a:cxn ang="0">
                    <a:pos x="837" y="58"/>
                  </a:cxn>
                  <a:cxn ang="0">
                    <a:pos x="918" y="47"/>
                  </a:cxn>
                  <a:cxn ang="0">
                    <a:pos x="988" y="12"/>
                  </a:cxn>
                  <a:cxn ang="0">
                    <a:pos x="988" y="24"/>
                  </a:cxn>
                  <a:cxn ang="0">
                    <a:pos x="1058" y="70"/>
                  </a:cxn>
                  <a:cxn ang="0">
                    <a:pos x="1128" y="93"/>
                  </a:cxn>
                  <a:cxn ang="0">
                    <a:pos x="1209" y="175"/>
                  </a:cxn>
                  <a:cxn ang="0">
                    <a:pos x="1279" y="233"/>
                  </a:cxn>
                  <a:cxn ang="0">
                    <a:pos x="1348" y="233"/>
                  </a:cxn>
                  <a:cxn ang="0">
                    <a:pos x="1383" y="221"/>
                  </a:cxn>
                  <a:cxn ang="0">
                    <a:pos x="1314" y="268"/>
                  </a:cxn>
                  <a:cxn ang="0">
                    <a:pos x="1314" y="349"/>
                  </a:cxn>
                  <a:cxn ang="0">
                    <a:pos x="1360" y="442"/>
                  </a:cxn>
                  <a:cxn ang="0">
                    <a:pos x="1383" y="523"/>
                  </a:cxn>
                  <a:cxn ang="0">
                    <a:pos x="1465" y="558"/>
                  </a:cxn>
                  <a:cxn ang="0">
                    <a:pos x="1418" y="593"/>
                  </a:cxn>
                  <a:cxn ang="0">
                    <a:pos x="1453" y="675"/>
                  </a:cxn>
                  <a:cxn ang="0">
                    <a:pos x="1511" y="756"/>
                  </a:cxn>
                  <a:cxn ang="0">
                    <a:pos x="1534" y="837"/>
                  </a:cxn>
                  <a:cxn ang="0">
                    <a:pos x="1523" y="930"/>
                  </a:cxn>
                  <a:cxn ang="0">
                    <a:pos x="1476" y="872"/>
                  </a:cxn>
                  <a:cxn ang="0">
                    <a:pos x="1476" y="802"/>
                  </a:cxn>
                  <a:cxn ang="0">
                    <a:pos x="1395" y="768"/>
                  </a:cxn>
                  <a:cxn ang="0">
                    <a:pos x="1325" y="698"/>
                  </a:cxn>
                  <a:cxn ang="0">
                    <a:pos x="1232" y="628"/>
                  </a:cxn>
                  <a:cxn ang="0">
                    <a:pos x="1151" y="605"/>
                  </a:cxn>
                  <a:cxn ang="0">
                    <a:pos x="1128" y="547"/>
                  </a:cxn>
                  <a:cxn ang="0">
                    <a:pos x="1046" y="547"/>
                  </a:cxn>
                  <a:cxn ang="0">
                    <a:pos x="976" y="558"/>
                  </a:cxn>
                  <a:cxn ang="0">
                    <a:pos x="895" y="547"/>
                  </a:cxn>
                  <a:cxn ang="0">
                    <a:pos x="814" y="547"/>
                  </a:cxn>
                  <a:cxn ang="0">
                    <a:pos x="732" y="558"/>
                  </a:cxn>
                  <a:cxn ang="0">
                    <a:pos x="663" y="535"/>
                  </a:cxn>
                  <a:cxn ang="0">
                    <a:pos x="593" y="558"/>
                  </a:cxn>
                  <a:cxn ang="0">
                    <a:pos x="639" y="605"/>
                  </a:cxn>
                  <a:cxn ang="0">
                    <a:pos x="558" y="628"/>
                  </a:cxn>
                  <a:cxn ang="0">
                    <a:pos x="511" y="593"/>
                  </a:cxn>
                  <a:cxn ang="0">
                    <a:pos x="488" y="675"/>
                  </a:cxn>
                  <a:cxn ang="0">
                    <a:pos x="430" y="651"/>
                  </a:cxn>
                  <a:cxn ang="0">
                    <a:pos x="360" y="686"/>
                  </a:cxn>
                  <a:cxn ang="0">
                    <a:pos x="279" y="709"/>
                  </a:cxn>
                  <a:cxn ang="0">
                    <a:pos x="198" y="709"/>
                  </a:cxn>
                  <a:cxn ang="0">
                    <a:pos x="116" y="663"/>
                  </a:cxn>
                  <a:cxn ang="0">
                    <a:pos x="0" y="640"/>
                  </a:cxn>
                </a:cxnLst>
                <a:rect l="0" t="0" r="r" b="b"/>
                <a:pathLst>
                  <a:path w="1534" h="930">
                    <a:moveTo>
                      <a:pt x="0" y="640"/>
                    </a:moveTo>
                    <a:lnTo>
                      <a:pt x="0" y="640"/>
                    </a:lnTo>
                    <a:lnTo>
                      <a:pt x="23" y="605"/>
                    </a:lnTo>
                    <a:lnTo>
                      <a:pt x="46" y="605"/>
                    </a:lnTo>
                    <a:lnTo>
                      <a:pt x="58" y="605"/>
                    </a:lnTo>
                    <a:lnTo>
                      <a:pt x="70" y="593"/>
                    </a:lnTo>
                    <a:lnTo>
                      <a:pt x="93" y="593"/>
                    </a:lnTo>
                    <a:lnTo>
                      <a:pt x="105" y="570"/>
                    </a:lnTo>
                    <a:lnTo>
                      <a:pt x="105" y="558"/>
                    </a:lnTo>
                    <a:lnTo>
                      <a:pt x="116" y="547"/>
                    </a:lnTo>
                    <a:lnTo>
                      <a:pt x="139" y="547"/>
                    </a:lnTo>
                    <a:lnTo>
                      <a:pt x="151" y="535"/>
                    </a:lnTo>
                    <a:lnTo>
                      <a:pt x="163" y="535"/>
                    </a:lnTo>
                    <a:lnTo>
                      <a:pt x="186" y="523"/>
                    </a:lnTo>
                    <a:lnTo>
                      <a:pt x="198" y="523"/>
                    </a:lnTo>
                    <a:lnTo>
                      <a:pt x="209" y="500"/>
                    </a:lnTo>
                    <a:lnTo>
                      <a:pt x="221" y="489"/>
                    </a:lnTo>
                    <a:lnTo>
                      <a:pt x="232" y="477"/>
                    </a:lnTo>
                    <a:lnTo>
                      <a:pt x="244" y="465"/>
                    </a:lnTo>
                    <a:lnTo>
                      <a:pt x="244" y="442"/>
                    </a:lnTo>
                    <a:lnTo>
                      <a:pt x="221" y="430"/>
                    </a:lnTo>
                    <a:lnTo>
                      <a:pt x="209" y="419"/>
                    </a:lnTo>
                    <a:lnTo>
                      <a:pt x="198" y="419"/>
                    </a:lnTo>
                    <a:lnTo>
                      <a:pt x="174" y="419"/>
                    </a:lnTo>
                    <a:lnTo>
                      <a:pt x="151" y="419"/>
                    </a:lnTo>
                    <a:lnTo>
                      <a:pt x="139" y="419"/>
                    </a:lnTo>
                    <a:lnTo>
                      <a:pt x="128" y="407"/>
                    </a:lnTo>
                    <a:lnTo>
                      <a:pt x="116" y="396"/>
                    </a:lnTo>
                    <a:lnTo>
                      <a:pt x="116" y="372"/>
                    </a:lnTo>
                    <a:lnTo>
                      <a:pt x="128" y="372"/>
                    </a:lnTo>
                    <a:lnTo>
                      <a:pt x="151" y="372"/>
                    </a:lnTo>
                    <a:lnTo>
                      <a:pt x="163" y="372"/>
                    </a:lnTo>
                    <a:lnTo>
                      <a:pt x="174" y="372"/>
                    </a:lnTo>
                    <a:lnTo>
                      <a:pt x="198" y="384"/>
                    </a:lnTo>
                    <a:lnTo>
                      <a:pt x="209" y="396"/>
                    </a:lnTo>
                    <a:lnTo>
                      <a:pt x="221" y="396"/>
                    </a:lnTo>
                    <a:lnTo>
                      <a:pt x="244" y="407"/>
                    </a:lnTo>
                    <a:lnTo>
                      <a:pt x="256" y="407"/>
                    </a:lnTo>
                    <a:lnTo>
                      <a:pt x="267" y="407"/>
                    </a:lnTo>
                    <a:lnTo>
                      <a:pt x="291" y="407"/>
                    </a:lnTo>
                    <a:lnTo>
                      <a:pt x="302" y="407"/>
                    </a:lnTo>
                    <a:lnTo>
                      <a:pt x="314" y="407"/>
                    </a:lnTo>
                    <a:lnTo>
                      <a:pt x="325" y="384"/>
                    </a:lnTo>
                    <a:lnTo>
                      <a:pt x="349" y="384"/>
                    </a:lnTo>
                    <a:lnTo>
                      <a:pt x="349" y="361"/>
                    </a:lnTo>
                    <a:lnTo>
                      <a:pt x="349" y="349"/>
                    </a:lnTo>
                    <a:lnTo>
                      <a:pt x="337" y="337"/>
                    </a:lnTo>
                    <a:lnTo>
                      <a:pt x="314" y="326"/>
                    </a:lnTo>
                    <a:lnTo>
                      <a:pt x="314" y="303"/>
                    </a:lnTo>
                    <a:lnTo>
                      <a:pt x="337" y="303"/>
                    </a:lnTo>
                    <a:lnTo>
                      <a:pt x="349" y="303"/>
                    </a:lnTo>
                    <a:lnTo>
                      <a:pt x="360" y="314"/>
                    </a:lnTo>
                    <a:lnTo>
                      <a:pt x="384" y="314"/>
                    </a:lnTo>
                    <a:lnTo>
                      <a:pt x="395" y="326"/>
                    </a:lnTo>
                    <a:lnTo>
                      <a:pt x="407" y="326"/>
                    </a:lnTo>
                    <a:lnTo>
                      <a:pt x="430" y="326"/>
                    </a:lnTo>
                    <a:lnTo>
                      <a:pt x="442" y="326"/>
                    </a:lnTo>
                    <a:lnTo>
                      <a:pt x="453" y="314"/>
                    </a:lnTo>
                    <a:lnTo>
                      <a:pt x="477" y="303"/>
                    </a:lnTo>
                    <a:lnTo>
                      <a:pt x="488" y="291"/>
                    </a:lnTo>
                    <a:lnTo>
                      <a:pt x="511" y="279"/>
                    </a:lnTo>
                    <a:lnTo>
                      <a:pt x="523" y="256"/>
                    </a:lnTo>
                    <a:lnTo>
                      <a:pt x="535" y="244"/>
                    </a:lnTo>
                    <a:lnTo>
                      <a:pt x="546" y="221"/>
                    </a:lnTo>
                    <a:lnTo>
                      <a:pt x="558" y="210"/>
                    </a:lnTo>
                    <a:lnTo>
                      <a:pt x="570" y="198"/>
                    </a:lnTo>
                    <a:lnTo>
                      <a:pt x="593" y="175"/>
                    </a:lnTo>
                    <a:lnTo>
                      <a:pt x="616" y="163"/>
                    </a:lnTo>
                    <a:lnTo>
                      <a:pt x="639" y="151"/>
                    </a:lnTo>
                    <a:lnTo>
                      <a:pt x="651" y="151"/>
                    </a:lnTo>
                    <a:lnTo>
                      <a:pt x="674" y="128"/>
                    </a:lnTo>
                    <a:lnTo>
                      <a:pt x="686" y="117"/>
                    </a:lnTo>
                    <a:lnTo>
                      <a:pt x="709" y="105"/>
                    </a:lnTo>
                    <a:lnTo>
                      <a:pt x="732" y="93"/>
                    </a:lnTo>
                    <a:lnTo>
                      <a:pt x="744" y="93"/>
                    </a:lnTo>
                    <a:lnTo>
                      <a:pt x="767" y="82"/>
                    </a:lnTo>
                    <a:lnTo>
                      <a:pt x="779" y="70"/>
                    </a:lnTo>
                    <a:lnTo>
                      <a:pt x="802" y="58"/>
                    </a:lnTo>
                    <a:lnTo>
                      <a:pt x="825" y="58"/>
                    </a:lnTo>
                    <a:lnTo>
                      <a:pt x="837" y="58"/>
                    </a:lnTo>
                    <a:lnTo>
                      <a:pt x="860" y="58"/>
                    </a:lnTo>
                    <a:lnTo>
                      <a:pt x="872" y="58"/>
                    </a:lnTo>
                    <a:lnTo>
                      <a:pt x="883" y="58"/>
                    </a:lnTo>
                    <a:lnTo>
                      <a:pt x="907" y="58"/>
                    </a:lnTo>
                    <a:lnTo>
                      <a:pt x="918" y="47"/>
                    </a:lnTo>
                    <a:lnTo>
                      <a:pt x="942" y="47"/>
                    </a:lnTo>
                    <a:lnTo>
                      <a:pt x="942" y="24"/>
                    </a:lnTo>
                    <a:lnTo>
                      <a:pt x="965" y="12"/>
                    </a:lnTo>
                    <a:lnTo>
                      <a:pt x="976" y="12"/>
                    </a:lnTo>
                    <a:lnTo>
                      <a:pt x="988" y="12"/>
                    </a:lnTo>
                    <a:lnTo>
                      <a:pt x="1011" y="0"/>
                    </a:lnTo>
                    <a:lnTo>
                      <a:pt x="1023" y="0"/>
                    </a:lnTo>
                    <a:lnTo>
                      <a:pt x="1023" y="24"/>
                    </a:lnTo>
                    <a:lnTo>
                      <a:pt x="1011" y="24"/>
                    </a:lnTo>
                    <a:lnTo>
                      <a:pt x="988" y="24"/>
                    </a:lnTo>
                    <a:lnTo>
                      <a:pt x="988" y="47"/>
                    </a:lnTo>
                    <a:lnTo>
                      <a:pt x="1011" y="58"/>
                    </a:lnTo>
                    <a:lnTo>
                      <a:pt x="1023" y="58"/>
                    </a:lnTo>
                    <a:lnTo>
                      <a:pt x="1035" y="58"/>
                    </a:lnTo>
                    <a:lnTo>
                      <a:pt x="1058" y="70"/>
                    </a:lnTo>
                    <a:lnTo>
                      <a:pt x="1069" y="70"/>
                    </a:lnTo>
                    <a:lnTo>
                      <a:pt x="1081" y="82"/>
                    </a:lnTo>
                    <a:lnTo>
                      <a:pt x="1104" y="82"/>
                    </a:lnTo>
                    <a:lnTo>
                      <a:pt x="1116" y="93"/>
                    </a:lnTo>
                    <a:lnTo>
                      <a:pt x="1128" y="93"/>
                    </a:lnTo>
                    <a:lnTo>
                      <a:pt x="1151" y="105"/>
                    </a:lnTo>
                    <a:lnTo>
                      <a:pt x="1174" y="128"/>
                    </a:lnTo>
                    <a:lnTo>
                      <a:pt x="1186" y="140"/>
                    </a:lnTo>
                    <a:lnTo>
                      <a:pt x="1197" y="163"/>
                    </a:lnTo>
                    <a:lnTo>
                      <a:pt x="1209" y="175"/>
                    </a:lnTo>
                    <a:lnTo>
                      <a:pt x="1221" y="186"/>
                    </a:lnTo>
                    <a:lnTo>
                      <a:pt x="1232" y="198"/>
                    </a:lnTo>
                    <a:lnTo>
                      <a:pt x="1244" y="210"/>
                    </a:lnTo>
                    <a:lnTo>
                      <a:pt x="1255" y="221"/>
                    </a:lnTo>
                    <a:lnTo>
                      <a:pt x="1279" y="233"/>
                    </a:lnTo>
                    <a:lnTo>
                      <a:pt x="1290" y="233"/>
                    </a:lnTo>
                    <a:lnTo>
                      <a:pt x="1302" y="233"/>
                    </a:lnTo>
                    <a:lnTo>
                      <a:pt x="1325" y="233"/>
                    </a:lnTo>
                    <a:lnTo>
                      <a:pt x="1337" y="233"/>
                    </a:lnTo>
                    <a:lnTo>
                      <a:pt x="1348" y="233"/>
                    </a:lnTo>
                    <a:lnTo>
                      <a:pt x="1360" y="210"/>
                    </a:lnTo>
                    <a:lnTo>
                      <a:pt x="1360" y="186"/>
                    </a:lnTo>
                    <a:lnTo>
                      <a:pt x="1383" y="186"/>
                    </a:lnTo>
                    <a:lnTo>
                      <a:pt x="1383" y="198"/>
                    </a:lnTo>
                    <a:lnTo>
                      <a:pt x="1383" y="221"/>
                    </a:lnTo>
                    <a:lnTo>
                      <a:pt x="1372" y="233"/>
                    </a:lnTo>
                    <a:lnTo>
                      <a:pt x="1360" y="244"/>
                    </a:lnTo>
                    <a:lnTo>
                      <a:pt x="1337" y="256"/>
                    </a:lnTo>
                    <a:lnTo>
                      <a:pt x="1325" y="256"/>
                    </a:lnTo>
                    <a:lnTo>
                      <a:pt x="1314" y="268"/>
                    </a:lnTo>
                    <a:lnTo>
                      <a:pt x="1302" y="279"/>
                    </a:lnTo>
                    <a:lnTo>
                      <a:pt x="1290" y="303"/>
                    </a:lnTo>
                    <a:lnTo>
                      <a:pt x="1290" y="314"/>
                    </a:lnTo>
                    <a:lnTo>
                      <a:pt x="1302" y="337"/>
                    </a:lnTo>
                    <a:lnTo>
                      <a:pt x="1314" y="349"/>
                    </a:lnTo>
                    <a:lnTo>
                      <a:pt x="1325" y="372"/>
                    </a:lnTo>
                    <a:lnTo>
                      <a:pt x="1337" y="384"/>
                    </a:lnTo>
                    <a:lnTo>
                      <a:pt x="1348" y="407"/>
                    </a:lnTo>
                    <a:lnTo>
                      <a:pt x="1348" y="419"/>
                    </a:lnTo>
                    <a:lnTo>
                      <a:pt x="1360" y="442"/>
                    </a:lnTo>
                    <a:lnTo>
                      <a:pt x="1360" y="454"/>
                    </a:lnTo>
                    <a:lnTo>
                      <a:pt x="1372" y="465"/>
                    </a:lnTo>
                    <a:lnTo>
                      <a:pt x="1372" y="489"/>
                    </a:lnTo>
                    <a:lnTo>
                      <a:pt x="1383" y="500"/>
                    </a:lnTo>
                    <a:lnTo>
                      <a:pt x="1383" y="523"/>
                    </a:lnTo>
                    <a:lnTo>
                      <a:pt x="1407" y="523"/>
                    </a:lnTo>
                    <a:lnTo>
                      <a:pt x="1418" y="535"/>
                    </a:lnTo>
                    <a:lnTo>
                      <a:pt x="1430" y="547"/>
                    </a:lnTo>
                    <a:lnTo>
                      <a:pt x="1453" y="547"/>
                    </a:lnTo>
                    <a:lnTo>
                      <a:pt x="1465" y="558"/>
                    </a:lnTo>
                    <a:lnTo>
                      <a:pt x="1465" y="570"/>
                    </a:lnTo>
                    <a:lnTo>
                      <a:pt x="1453" y="570"/>
                    </a:lnTo>
                    <a:lnTo>
                      <a:pt x="1430" y="570"/>
                    </a:lnTo>
                    <a:lnTo>
                      <a:pt x="1418" y="570"/>
                    </a:lnTo>
                    <a:lnTo>
                      <a:pt x="1418" y="593"/>
                    </a:lnTo>
                    <a:lnTo>
                      <a:pt x="1418" y="605"/>
                    </a:lnTo>
                    <a:lnTo>
                      <a:pt x="1430" y="616"/>
                    </a:lnTo>
                    <a:lnTo>
                      <a:pt x="1430" y="640"/>
                    </a:lnTo>
                    <a:lnTo>
                      <a:pt x="1441" y="651"/>
                    </a:lnTo>
                    <a:lnTo>
                      <a:pt x="1453" y="675"/>
                    </a:lnTo>
                    <a:lnTo>
                      <a:pt x="1453" y="686"/>
                    </a:lnTo>
                    <a:lnTo>
                      <a:pt x="1465" y="709"/>
                    </a:lnTo>
                    <a:lnTo>
                      <a:pt x="1476" y="721"/>
                    </a:lnTo>
                    <a:lnTo>
                      <a:pt x="1488" y="733"/>
                    </a:lnTo>
                    <a:lnTo>
                      <a:pt x="1511" y="756"/>
                    </a:lnTo>
                    <a:lnTo>
                      <a:pt x="1511" y="768"/>
                    </a:lnTo>
                    <a:lnTo>
                      <a:pt x="1523" y="779"/>
                    </a:lnTo>
                    <a:lnTo>
                      <a:pt x="1523" y="802"/>
                    </a:lnTo>
                    <a:lnTo>
                      <a:pt x="1523" y="826"/>
                    </a:lnTo>
                    <a:lnTo>
                      <a:pt x="1534" y="837"/>
                    </a:lnTo>
                    <a:lnTo>
                      <a:pt x="1534" y="861"/>
                    </a:lnTo>
                    <a:lnTo>
                      <a:pt x="1534" y="872"/>
                    </a:lnTo>
                    <a:lnTo>
                      <a:pt x="1534" y="895"/>
                    </a:lnTo>
                    <a:lnTo>
                      <a:pt x="1534" y="907"/>
                    </a:lnTo>
                    <a:lnTo>
                      <a:pt x="1523" y="930"/>
                    </a:lnTo>
                    <a:lnTo>
                      <a:pt x="1511" y="930"/>
                    </a:lnTo>
                    <a:lnTo>
                      <a:pt x="1511" y="907"/>
                    </a:lnTo>
                    <a:lnTo>
                      <a:pt x="1500" y="895"/>
                    </a:lnTo>
                    <a:lnTo>
                      <a:pt x="1488" y="872"/>
                    </a:lnTo>
                    <a:lnTo>
                      <a:pt x="1476" y="872"/>
                    </a:lnTo>
                    <a:lnTo>
                      <a:pt x="1465" y="849"/>
                    </a:lnTo>
                    <a:lnTo>
                      <a:pt x="1476" y="837"/>
                    </a:lnTo>
                    <a:lnTo>
                      <a:pt x="1488" y="826"/>
                    </a:lnTo>
                    <a:lnTo>
                      <a:pt x="1488" y="802"/>
                    </a:lnTo>
                    <a:lnTo>
                      <a:pt x="1476" y="802"/>
                    </a:lnTo>
                    <a:lnTo>
                      <a:pt x="1453" y="802"/>
                    </a:lnTo>
                    <a:lnTo>
                      <a:pt x="1441" y="802"/>
                    </a:lnTo>
                    <a:lnTo>
                      <a:pt x="1430" y="779"/>
                    </a:lnTo>
                    <a:lnTo>
                      <a:pt x="1407" y="779"/>
                    </a:lnTo>
                    <a:lnTo>
                      <a:pt x="1395" y="768"/>
                    </a:lnTo>
                    <a:lnTo>
                      <a:pt x="1383" y="744"/>
                    </a:lnTo>
                    <a:lnTo>
                      <a:pt x="1372" y="733"/>
                    </a:lnTo>
                    <a:lnTo>
                      <a:pt x="1348" y="721"/>
                    </a:lnTo>
                    <a:lnTo>
                      <a:pt x="1337" y="709"/>
                    </a:lnTo>
                    <a:lnTo>
                      <a:pt x="1325" y="698"/>
                    </a:lnTo>
                    <a:lnTo>
                      <a:pt x="1302" y="686"/>
                    </a:lnTo>
                    <a:lnTo>
                      <a:pt x="1290" y="663"/>
                    </a:lnTo>
                    <a:lnTo>
                      <a:pt x="1279" y="663"/>
                    </a:lnTo>
                    <a:lnTo>
                      <a:pt x="1255" y="640"/>
                    </a:lnTo>
                    <a:lnTo>
                      <a:pt x="1232" y="628"/>
                    </a:lnTo>
                    <a:lnTo>
                      <a:pt x="1221" y="628"/>
                    </a:lnTo>
                    <a:lnTo>
                      <a:pt x="1197" y="616"/>
                    </a:lnTo>
                    <a:lnTo>
                      <a:pt x="1186" y="616"/>
                    </a:lnTo>
                    <a:lnTo>
                      <a:pt x="1174" y="605"/>
                    </a:lnTo>
                    <a:lnTo>
                      <a:pt x="1151" y="605"/>
                    </a:lnTo>
                    <a:lnTo>
                      <a:pt x="1139" y="593"/>
                    </a:lnTo>
                    <a:lnTo>
                      <a:pt x="1128" y="593"/>
                    </a:lnTo>
                    <a:lnTo>
                      <a:pt x="1104" y="582"/>
                    </a:lnTo>
                    <a:lnTo>
                      <a:pt x="1128" y="570"/>
                    </a:lnTo>
                    <a:lnTo>
                      <a:pt x="1128" y="547"/>
                    </a:lnTo>
                    <a:lnTo>
                      <a:pt x="1116" y="535"/>
                    </a:lnTo>
                    <a:lnTo>
                      <a:pt x="1093" y="535"/>
                    </a:lnTo>
                    <a:lnTo>
                      <a:pt x="1081" y="535"/>
                    </a:lnTo>
                    <a:lnTo>
                      <a:pt x="1069" y="535"/>
                    </a:lnTo>
                    <a:lnTo>
                      <a:pt x="1046" y="547"/>
                    </a:lnTo>
                    <a:lnTo>
                      <a:pt x="1035" y="558"/>
                    </a:lnTo>
                    <a:lnTo>
                      <a:pt x="1023" y="558"/>
                    </a:lnTo>
                    <a:lnTo>
                      <a:pt x="1000" y="558"/>
                    </a:lnTo>
                    <a:lnTo>
                      <a:pt x="988" y="558"/>
                    </a:lnTo>
                    <a:lnTo>
                      <a:pt x="976" y="558"/>
                    </a:lnTo>
                    <a:lnTo>
                      <a:pt x="953" y="547"/>
                    </a:lnTo>
                    <a:lnTo>
                      <a:pt x="942" y="547"/>
                    </a:lnTo>
                    <a:lnTo>
                      <a:pt x="930" y="547"/>
                    </a:lnTo>
                    <a:lnTo>
                      <a:pt x="907" y="547"/>
                    </a:lnTo>
                    <a:lnTo>
                      <a:pt x="895" y="547"/>
                    </a:lnTo>
                    <a:lnTo>
                      <a:pt x="872" y="547"/>
                    </a:lnTo>
                    <a:lnTo>
                      <a:pt x="860" y="547"/>
                    </a:lnTo>
                    <a:lnTo>
                      <a:pt x="837" y="547"/>
                    </a:lnTo>
                    <a:lnTo>
                      <a:pt x="825" y="547"/>
                    </a:lnTo>
                    <a:lnTo>
                      <a:pt x="814" y="547"/>
                    </a:lnTo>
                    <a:lnTo>
                      <a:pt x="790" y="547"/>
                    </a:lnTo>
                    <a:lnTo>
                      <a:pt x="779" y="547"/>
                    </a:lnTo>
                    <a:lnTo>
                      <a:pt x="767" y="547"/>
                    </a:lnTo>
                    <a:lnTo>
                      <a:pt x="744" y="558"/>
                    </a:lnTo>
                    <a:lnTo>
                      <a:pt x="732" y="558"/>
                    </a:lnTo>
                    <a:lnTo>
                      <a:pt x="721" y="558"/>
                    </a:lnTo>
                    <a:lnTo>
                      <a:pt x="697" y="570"/>
                    </a:lnTo>
                    <a:lnTo>
                      <a:pt x="686" y="570"/>
                    </a:lnTo>
                    <a:lnTo>
                      <a:pt x="674" y="558"/>
                    </a:lnTo>
                    <a:lnTo>
                      <a:pt x="663" y="535"/>
                    </a:lnTo>
                    <a:lnTo>
                      <a:pt x="639" y="523"/>
                    </a:lnTo>
                    <a:lnTo>
                      <a:pt x="628" y="523"/>
                    </a:lnTo>
                    <a:lnTo>
                      <a:pt x="616" y="523"/>
                    </a:lnTo>
                    <a:lnTo>
                      <a:pt x="604" y="547"/>
                    </a:lnTo>
                    <a:lnTo>
                      <a:pt x="593" y="558"/>
                    </a:lnTo>
                    <a:lnTo>
                      <a:pt x="616" y="570"/>
                    </a:lnTo>
                    <a:lnTo>
                      <a:pt x="628" y="570"/>
                    </a:lnTo>
                    <a:lnTo>
                      <a:pt x="639" y="582"/>
                    </a:lnTo>
                    <a:lnTo>
                      <a:pt x="651" y="593"/>
                    </a:lnTo>
                    <a:lnTo>
                      <a:pt x="639" y="605"/>
                    </a:lnTo>
                    <a:lnTo>
                      <a:pt x="616" y="616"/>
                    </a:lnTo>
                    <a:lnTo>
                      <a:pt x="604" y="616"/>
                    </a:lnTo>
                    <a:lnTo>
                      <a:pt x="593" y="616"/>
                    </a:lnTo>
                    <a:lnTo>
                      <a:pt x="570" y="628"/>
                    </a:lnTo>
                    <a:lnTo>
                      <a:pt x="558" y="628"/>
                    </a:lnTo>
                    <a:lnTo>
                      <a:pt x="558" y="605"/>
                    </a:lnTo>
                    <a:lnTo>
                      <a:pt x="558" y="593"/>
                    </a:lnTo>
                    <a:lnTo>
                      <a:pt x="546" y="582"/>
                    </a:lnTo>
                    <a:lnTo>
                      <a:pt x="523" y="582"/>
                    </a:lnTo>
                    <a:lnTo>
                      <a:pt x="511" y="593"/>
                    </a:lnTo>
                    <a:lnTo>
                      <a:pt x="500" y="616"/>
                    </a:lnTo>
                    <a:lnTo>
                      <a:pt x="511" y="628"/>
                    </a:lnTo>
                    <a:lnTo>
                      <a:pt x="523" y="651"/>
                    </a:lnTo>
                    <a:lnTo>
                      <a:pt x="500" y="663"/>
                    </a:lnTo>
                    <a:lnTo>
                      <a:pt x="488" y="675"/>
                    </a:lnTo>
                    <a:lnTo>
                      <a:pt x="465" y="675"/>
                    </a:lnTo>
                    <a:lnTo>
                      <a:pt x="453" y="686"/>
                    </a:lnTo>
                    <a:lnTo>
                      <a:pt x="442" y="686"/>
                    </a:lnTo>
                    <a:lnTo>
                      <a:pt x="430" y="675"/>
                    </a:lnTo>
                    <a:lnTo>
                      <a:pt x="430" y="651"/>
                    </a:lnTo>
                    <a:lnTo>
                      <a:pt x="418" y="651"/>
                    </a:lnTo>
                    <a:lnTo>
                      <a:pt x="395" y="651"/>
                    </a:lnTo>
                    <a:lnTo>
                      <a:pt x="384" y="663"/>
                    </a:lnTo>
                    <a:lnTo>
                      <a:pt x="384" y="675"/>
                    </a:lnTo>
                    <a:lnTo>
                      <a:pt x="360" y="686"/>
                    </a:lnTo>
                    <a:lnTo>
                      <a:pt x="349" y="698"/>
                    </a:lnTo>
                    <a:lnTo>
                      <a:pt x="337" y="698"/>
                    </a:lnTo>
                    <a:lnTo>
                      <a:pt x="314" y="709"/>
                    </a:lnTo>
                    <a:lnTo>
                      <a:pt x="302" y="709"/>
                    </a:lnTo>
                    <a:lnTo>
                      <a:pt x="279" y="709"/>
                    </a:lnTo>
                    <a:lnTo>
                      <a:pt x="267" y="709"/>
                    </a:lnTo>
                    <a:lnTo>
                      <a:pt x="244" y="709"/>
                    </a:lnTo>
                    <a:lnTo>
                      <a:pt x="232" y="709"/>
                    </a:lnTo>
                    <a:lnTo>
                      <a:pt x="221" y="709"/>
                    </a:lnTo>
                    <a:lnTo>
                      <a:pt x="198" y="709"/>
                    </a:lnTo>
                    <a:lnTo>
                      <a:pt x="186" y="709"/>
                    </a:lnTo>
                    <a:lnTo>
                      <a:pt x="163" y="698"/>
                    </a:lnTo>
                    <a:lnTo>
                      <a:pt x="151" y="698"/>
                    </a:lnTo>
                    <a:lnTo>
                      <a:pt x="139" y="686"/>
                    </a:lnTo>
                    <a:lnTo>
                      <a:pt x="116" y="663"/>
                    </a:lnTo>
                    <a:lnTo>
                      <a:pt x="81" y="651"/>
                    </a:lnTo>
                    <a:lnTo>
                      <a:pt x="58" y="663"/>
                    </a:lnTo>
                    <a:lnTo>
                      <a:pt x="46" y="663"/>
                    </a:lnTo>
                    <a:lnTo>
                      <a:pt x="23" y="675"/>
                    </a:lnTo>
                    <a:lnTo>
                      <a:pt x="0" y="64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1" name="Group 122"/>
            <p:cNvGrpSpPr>
              <a:grpSpLocks/>
            </p:cNvGrpSpPr>
            <p:nvPr/>
          </p:nvGrpSpPr>
          <p:grpSpPr bwMode="auto">
            <a:xfrm>
              <a:off x="1041" y="1307"/>
              <a:ext cx="128" cy="81"/>
              <a:chOff x="900" y="701"/>
              <a:chExt cx="128" cy="81"/>
            </a:xfrm>
          </p:grpSpPr>
          <p:sp>
            <p:nvSpPr>
              <p:cNvPr id="17531" name="Freeform 123"/>
              <p:cNvSpPr>
                <a:spLocks/>
              </p:cNvSpPr>
              <p:nvPr/>
            </p:nvSpPr>
            <p:spPr bwMode="auto">
              <a:xfrm>
                <a:off x="900" y="701"/>
                <a:ext cx="128" cy="81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4" y="46"/>
                  </a:cxn>
                  <a:cxn ang="0">
                    <a:pos x="93" y="34"/>
                  </a:cxn>
                  <a:cxn ang="0">
                    <a:pos x="81" y="34"/>
                  </a:cxn>
                  <a:cxn ang="0">
                    <a:pos x="69" y="23"/>
                  </a:cxn>
                  <a:cxn ang="0">
                    <a:pos x="58" y="11"/>
                  </a:cxn>
                  <a:cxn ang="0">
                    <a:pos x="46" y="0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23"/>
                  </a:cxn>
                  <a:cxn ang="0">
                    <a:pos x="23" y="34"/>
                  </a:cxn>
                  <a:cxn ang="0">
                    <a:pos x="35" y="34"/>
                  </a:cxn>
                  <a:cxn ang="0">
                    <a:pos x="46" y="34"/>
                  </a:cxn>
                  <a:cxn ang="0">
                    <a:pos x="58" y="46"/>
                  </a:cxn>
                  <a:cxn ang="0">
                    <a:pos x="69" y="46"/>
                  </a:cxn>
                  <a:cxn ang="0">
                    <a:pos x="69" y="69"/>
                  </a:cxn>
                  <a:cxn ang="0">
                    <a:pos x="81" y="69"/>
                  </a:cxn>
                  <a:cxn ang="0">
                    <a:pos x="93" y="81"/>
                  </a:cxn>
                  <a:cxn ang="0">
                    <a:pos x="104" y="81"/>
                  </a:cxn>
                  <a:cxn ang="0">
                    <a:pos x="116" y="81"/>
                  </a:cxn>
                  <a:cxn ang="0">
                    <a:pos x="128" y="69"/>
                  </a:cxn>
                  <a:cxn ang="0">
                    <a:pos x="128" y="58"/>
                  </a:cxn>
                  <a:cxn ang="0">
                    <a:pos x="116" y="46"/>
                  </a:cxn>
                </a:cxnLst>
                <a:rect l="0" t="0" r="r" b="b"/>
                <a:pathLst>
                  <a:path w="128" h="81">
                    <a:moveTo>
                      <a:pt x="116" y="46"/>
                    </a:moveTo>
                    <a:lnTo>
                      <a:pt x="104" y="46"/>
                    </a:lnTo>
                    <a:lnTo>
                      <a:pt x="93" y="34"/>
                    </a:lnTo>
                    <a:lnTo>
                      <a:pt x="81" y="34"/>
                    </a:lnTo>
                    <a:lnTo>
                      <a:pt x="69" y="23"/>
                    </a:lnTo>
                    <a:lnTo>
                      <a:pt x="58" y="11"/>
                    </a:lnTo>
                    <a:lnTo>
                      <a:pt x="46" y="0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23" y="34"/>
                    </a:lnTo>
                    <a:lnTo>
                      <a:pt x="35" y="34"/>
                    </a:lnTo>
                    <a:lnTo>
                      <a:pt x="46" y="34"/>
                    </a:lnTo>
                    <a:lnTo>
                      <a:pt x="58" y="46"/>
                    </a:lnTo>
                    <a:lnTo>
                      <a:pt x="69" y="46"/>
                    </a:lnTo>
                    <a:lnTo>
                      <a:pt x="69" y="69"/>
                    </a:lnTo>
                    <a:lnTo>
                      <a:pt x="81" y="69"/>
                    </a:lnTo>
                    <a:lnTo>
                      <a:pt x="93" y="81"/>
                    </a:lnTo>
                    <a:lnTo>
                      <a:pt x="104" y="81"/>
                    </a:lnTo>
                    <a:lnTo>
                      <a:pt x="116" y="81"/>
                    </a:lnTo>
                    <a:lnTo>
                      <a:pt x="128" y="69"/>
                    </a:lnTo>
                    <a:lnTo>
                      <a:pt x="128" y="58"/>
                    </a:lnTo>
                    <a:lnTo>
                      <a:pt x="116" y="46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Freeform 124"/>
              <p:cNvSpPr>
                <a:spLocks/>
              </p:cNvSpPr>
              <p:nvPr/>
            </p:nvSpPr>
            <p:spPr bwMode="auto">
              <a:xfrm>
                <a:off x="900" y="701"/>
                <a:ext cx="128" cy="81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4" y="46"/>
                  </a:cxn>
                  <a:cxn ang="0">
                    <a:pos x="93" y="34"/>
                  </a:cxn>
                  <a:cxn ang="0">
                    <a:pos x="81" y="34"/>
                  </a:cxn>
                  <a:cxn ang="0">
                    <a:pos x="69" y="23"/>
                  </a:cxn>
                  <a:cxn ang="0">
                    <a:pos x="58" y="11"/>
                  </a:cxn>
                  <a:cxn ang="0">
                    <a:pos x="46" y="0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23"/>
                  </a:cxn>
                  <a:cxn ang="0">
                    <a:pos x="23" y="34"/>
                  </a:cxn>
                  <a:cxn ang="0">
                    <a:pos x="35" y="34"/>
                  </a:cxn>
                  <a:cxn ang="0">
                    <a:pos x="46" y="34"/>
                  </a:cxn>
                  <a:cxn ang="0">
                    <a:pos x="58" y="46"/>
                  </a:cxn>
                  <a:cxn ang="0">
                    <a:pos x="69" y="46"/>
                  </a:cxn>
                  <a:cxn ang="0">
                    <a:pos x="69" y="69"/>
                  </a:cxn>
                  <a:cxn ang="0">
                    <a:pos x="81" y="69"/>
                  </a:cxn>
                  <a:cxn ang="0">
                    <a:pos x="93" y="81"/>
                  </a:cxn>
                  <a:cxn ang="0">
                    <a:pos x="104" y="81"/>
                  </a:cxn>
                  <a:cxn ang="0">
                    <a:pos x="116" y="81"/>
                  </a:cxn>
                  <a:cxn ang="0">
                    <a:pos x="128" y="69"/>
                  </a:cxn>
                  <a:cxn ang="0">
                    <a:pos x="128" y="58"/>
                  </a:cxn>
                  <a:cxn ang="0">
                    <a:pos x="116" y="46"/>
                  </a:cxn>
                </a:cxnLst>
                <a:rect l="0" t="0" r="r" b="b"/>
                <a:pathLst>
                  <a:path w="128" h="81">
                    <a:moveTo>
                      <a:pt x="116" y="46"/>
                    </a:moveTo>
                    <a:lnTo>
                      <a:pt x="104" y="46"/>
                    </a:lnTo>
                    <a:lnTo>
                      <a:pt x="93" y="34"/>
                    </a:lnTo>
                    <a:lnTo>
                      <a:pt x="81" y="34"/>
                    </a:lnTo>
                    <a:lnTo>
                      <a:pt x="69" y="23"/>
                    </a:lnTo>
                    <a:lnTo>
                      <a:pt x="58" y="11"/>
                    </a:lnTo>
                    <a:lnTo>
                      <a:pt x="46" y="0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23" y="34"/>
                    </a:lnTo>
                    <a:lnTo>
                      <a:pt x="35" y="34"/>
                    </a:lnTo>
                    <a:lnTo>
                      <a:pt x="46" y="34"/>
                    </a:lnTo>
                    <a:lnTo>
                      <a:pt x="58" y="46"/>
                    </a:lnTo>
                    <a:lnTo>
                      <a:pt x="69" y="46"/>
                    </a:lnTo>
                    <a:lnTo>
                      <a:pt x="69" y="69"/>
                    </a:lnTo>
                    <a:lnTo>
                      <a:pt x="81" y="69"/>
                    </a:lnTo>
                    <a:lnTo>
                      <a:pt x="93" y="81"/>
                    </a:lnTo>
                    <a:lnTo>
                      <a:pt x="104" y="81"/>
                    </a:lnTo>
                    <a:lnTo>
                      <a:pt x="116" y="81"/>
                    </a:lnTo>
                    <a:lnTo>
                      <a:pt x="128" y="69"/>
                    </a:lnTo>
                    <a:lnTo>
                      <a:pt x="128" y="58"/>
                    </a:lnTo>
                    <a:lnTo>
                      <a:pt x="116" y="4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4" name="Group 125"/>
            <p:cNvGrpSpPr>
              <a:grpSpLocks/>
            </p:cNvGrpSpPr>
            <p:nvPr/>
          </p:nvGrpSpPr>
          <p:grpSpPr bwMode="auto">
            <a:xfrm>
              <a:off x="1180" y="1272"/>
              <a:ext cx="175" cy="58"/>
              <a:chOff x="1039" y="666"/>
              <a:chExt cx="175" cy="58"/>
            </a:xfrm>
          </p:grpSpPr>
          <p:sp>
            <p:nvSpPr>
              <p:cNvPr id="17534" name="Freeform 126"/>
              <p:cNvSpPr>
                <a:spLocks/>
              </p:cNvSpPr>
              <p:nvPr/>
            </p:nvSpPr>
            <p:spPr bwMode="auto">
              <a:xfrm>
                <a:off x="1039" y="666"/>
                <a:ext cx="175" cy="58"/>
              </a:xfrm>
              <a:custGeom>
                <a:avLst/>
                <a:gdLst/>
                <a:ahLst/>
                <a:cxnLst>
                  <a:cxn ang="0">
                    <a:pos x="151" y="23"/>
                  </a:cxn>
                  <a:cxn ang="0">
                    <a:pos x="140" y="23"/>
                  </a:cxn>
                  <a:cxn ang="0">
                    <a:pos x="128" y="23"/>
                  </a:cxn>
                  <a:cxn ang="0">
                    <a:pos x="116" y="23"/>
                  </a:cxn>
                  <a:cxn ang="0">
                    <a:pos x="105" y="23"/>
                  </a:cxn>
                  <a:cxn ang="0">
                    <a:pos x="93" y="23"/>
                  </a:cxn>
                  <a:cxn ang="0">
                    <a:pos x="82" y="23"/>
                  </a:cxn>
                  <a:cxn ang="0">
                    <a:pos x="70" y="23"/>
                  </a:cxn>
                  <a:cxn ang="0">
                    <a:pos x="58" y="11"/>
                  </a:cxn>
                  <a:cxn ang="0">
                    <a:pos x="47" y="0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12" y="23"/>
                  </a:cxn>
                  <a:cxn ang="0">
                    <a:pos x="23" y="23"/>
                  </a:cxn>
                  <a:cxn ang="0">
                    <a:pos x="35" y="35"/>
                  </a:cxn>
                  <a:cxn ang="0">
                    <a:pos x="47" y="35"/>
                  </a:cxn>
                  <a:cxn ang="0">
                    <a:pos x="58" y="35"/>
                  </a:cxn>
                  <a:cxn ang="0">
                    <a:pos x="70" y="35"/>
                  </a:cxn>
                  <a:cxn ang="0">
                    <a:pos x="82" y="35"/>
                  </a:cxn>
                  <a:cxn ang="0">
                    <a:pos x="93" y="35"/>
                  </a:cxn>
                  <a:cxn ang="0">
                    <a:pos x="105" y="46"/>
                  </a:cxn>
                  <a:cxn ang="0">
                    <a:pos x="116" y="46"/>
                  </a:cxn>
                  <a:cxn ang="0">
                    <a:pos x="128" y="58"/>
                  </a:cxn>
                  <a:cxn ang="0">
                    <a:pos x="140" y="58"/>
                  </a:cxn>
                  <a:cxn ang="0">
                    <a:pos x="151" y="58"/>
                  </a:cxn>
                  <a:cxn ang="0">
                    <a:pos x="163" y="58"/>
                  </a:cxn>
                  <a:cxn ang="0">
                    <a:pos x="175" y="35"/>
                  </a:cxn>
                  <a:cxn ang="0">
                    <a:pos x="163" y="23"/>
                  </a:cxn>
                  <a:cxn ang="0">
                    <a:pos x="151" y="23"/>
                  </a:cxn>
                </a:cxnLst>
                <a:rect l="0" t="0" r="r" b="b"/>
                <a:pathLst>
                  <a:path w="175" h="58">
                    <a:moveTo>
                      <a:pt x="151" y="23"/>
                    </a:moveTo>
                    <a:lnTo>
                      <a:pt x="140" y="23"/>
                    </a:lnTo>
                    <a:lnTo>
                      <a:pt x="128" y="23"/>
                    </a:lnTo>
                    <a:lnTo>
                      <a:pt x="116" y="23"/>
                    </a:lnTo>
                    <a:lnTo>
                      <a:pt x="105" y="23"/>
                    </a:lnTo>
                    <a:lnTo>
                      <a:pt x="93" y="23"/>
                    </a:lnTo>
                    <a:lnTo>
                      <a:pt x="82" y="23"/>
                    </a:lnTo>
                    <a:lnTo>
                      <a:pt x="70" y="23"/>
                    </a:lnTo>
                    <a:lnTo>
                      <a:pt x="58" y="11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12" y="23"/>
                    </a:lnTo>
                    <a:lnTo>
                      <a:pt x="23" y="23"/>
                    </a:lnTo>
                    <a:lnTo>
                      <a:pt x="35" y="35"/>
                    </a:lnTo>
                    <a:lnTo>
                      <a:pt x="47" y="35"/>
                    </a:lnTo>
                    <a:lnTo>
                      <a:pt x="58" y="35"/>
                    </a:lnTo>
                    <a:lnTo>
                      <a:pt x="70" y="35"/>
                    </a:lnTo>
                    <a:lnTo>
                      <a:pt x="82" y="35"/>
                    </a:lnTo>
                    <a:lnTo>
                      <a:pt x="93" y="35"/>
                    </a:lnTo>
                    <a:lnTo>
                      <a:pt x="105" y="46"/>
                    </a:lnTo>
                    <a:lnTo>
                      <a:pt x="116" y="46"/>
                    </a:lnTo>
                    <a:lnTo>
                      <a:pt x="128" y="58"/>
                    </a:lnTo>
                    <a:lnTo>
                      <a:pt x="140" y="58"/>
                    </a:lnTo>
                    <a:lnTo>
                      <a:pt x="151" y="58"/>
                    </a:lnTo>
                    <a:lnTo>
                      <a:pt x="163" y="58"/>
                    </a:lnTo>
                    <a:lnTo>
                      <a:pt x="175" y="35"/>
                    </a:lnTo>
                    <a:lnTo>
                      <a:pt x="163" y="23"/>
                    </a:lnTo>
                    <a:lnTo>
                      <a:pt x="151" y="23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" name="Freeform 127"/>
              <p:cNvSpPr>
                <a:spLocks/>
              </p:cNvSpPr>
              <p:nvPr/>
            </p:nvSpPr>
            <p:spPr bwMode="auto">
              <a:xfrm>
                <a:off x="1039" y="666"/>
                <a:ext cx="175" cy="58"/>
              </a:xfrm>
              <a:custGeom>
                <a:avLst/>
                <a:gdLst/>
                <a:ahLst/>
                <a:cxnLst>
                  <a:cxn ang="0">
                    <a:pos x="151" y="23"/>
                  </a:cxn>
                  <a:cxn ang="0">
                    <a:pos x="140" y="23"/>
                  </a:cxn>
                  <a:cxn ang="0">
                    <a:pos x="128" y="23"/>
                  </a:cxn>
                  <a:cxn ang="0">
                    <a:pos x="116" y="23"/>
                  </a:cxn>
                  <a:cxn ang="0">
                    <a:pos x="105" y="23"/>
                  </a:cxn>
                  <a:cxn ang="0">
                    <a:pos x="93" y="23"/>
                  </a:cxn>
                  <a:cxn ang="0">
                    <a:pos x="82" y="23"/>
                  </a:cxn>
                  <a:cxn ang="0">
                    <a:pos x="70" y="23"/>
                  </a:cxn>
                  <a:cxn ang="0">
                    <a:pos x="58" y="11"/>
                  </a:cxn>
                  <a:cxn ang="0">
                    <a:pos x="47" y="0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12" y="23"/>
                  </a:cxn>
                  <a:cxn ang="0">
                    <a:pos x="23" y="23"/>
                  </a:cxn>
                  <a:cxn ang="0">
                    <a:pos x="35" y="35"/>
                  </a:cxn>
                  <a:cxn ang="0">
                    <a:pos x="47" y="35"/>
                  </a:cxn>
                  <a:cxn ang="0">
                    <a:pos x="58" y="35"/>
                  </a:cxn>
                  <a:cxn ang="0">
                    <a:pos x="70" y="35"/>
                  </a:cxn>
                  <a:cxn ang="0">
                    <a:pos x="82" y="35"/>
                  </a:cxn>
                  <a:cxn ang="0">
                    <a:pos x="93" y="35"/>
                  </a:cxn>
                  <a:cxn ang="0">
                    <a:pos x="105" y="46"/>
                  </a:cxn>
                  <a:cxn ang="0">
                    <a:pos x="116" y="46"/>
                  </a:cxn>
                  <a:cxn ang="0">
                    <a:pos x="128" y="58"/>
                  </a:cxn>
                  <a:cxn ang="0">
                    <a:pos x="140" y="58"/>
                  </a:cxn>
                  <a:cxn ang="0">
                    <a:pos x="151" y="58"/>
                  </a:cxn>
                  <a:cxn ang="0">
                    <a:pos x="163" y="58"/>
                  </a:cxn>
                  <a:cxn ang="0">
                    <a:pos x="175" y="35"/>
                  </a:cxn>
                  <a:cxn ang="0">
                    <a:pos x="163" y="23"/>
                  </a:cxn>
                </a:cxnLst>
                <a:rect l="0" t="0" r="r" b="b"/>
                <a:pathLst>
                  <a:path w="175" h="58">
                    <a:moveTo>
                      <a:pt x="151" y="23"/>
                    </a:moveTo>
                    <a:lnTo>
                      <a:pt x="140" y="23"/>
                    </a:lnTo>
                    <a:lnTo>
                      <a:pt x="128" y="23"/>
                    </a:lnTo>
                    <a:lnTo>
                      <a:pt x="116" y="23"/>
                    </a:lnTo>
                    <a:lnTo>
                      <a:pt x="105" y="23"/>
                    </a:lnTo>
                    <a:lnTo>
                      <a:pt x="93" y="23"/>
                    </a:lnTo>
                    <a:lnTo>
                      <a:pt x="82" y="23"/>
                    </a:lnTo>
                    <a:lnTo>
                      <a:pt x="70" y="23"/>
                    </a:lnTo>
                    <a:lnTo>
                      <a:pt x="58" y="11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12" y="23"/>
                    </a:lnTo>
                    <a:lnTo>
                      <a:pt x="23" y="23"/>
                    </a:lnTo>
                    <a:lnTo>
                      <a:pt x="35" y="35"/>
                    </a:lnTo>
                    <a:lnTo>
                      <a:pt x="47" y="35"/>
                    </a:lnTo>
                    <a:lnTo>
                      <a:pt x="58" y="35"/>
                    </a:lnTo>
                    <a:lnTo>
                      <a:pt x="70" y="35"/>
                    </a:lnTo>
                    <a:lnTo>
                      <a:pt x="82" y="35"/>
                    </a:lnTo>
                    <a:lnTo>
                      <a:pt x="93" y="35"/>
                    </a:lnTo>
                    <a:lnTo>
                      <a:pt x="105" y="46"/>
                    </a:lnTo>
                    <a:lnTo>
                      <a:pt x="116" y="46"/>
                    </a:lnTo>
                    <a:lnTo>
                      <a:pt x="128" y="58"/>
                    </a:lnTo>
                    <a:lnTo>
                      <a:pt x="140" y="58"/>
                    </a:lnTo>
                    <a:lnTo>
                      <a:pt x="151" y="58"/>
                    </a:lnTo>
                    <a:lnTo>
                      <a:pt x="163" y="58"/>
                    </a:lnTo>
                    <a:lnTo>
                      <a:pt x="175" y="35"/>
                    </a:lnTo>
                    <a:lnTo>
                      <a:pt x="163" y="23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7" name="Group 128"/>
            <p:cNvGrpSpPr>
              <a:grpSpLocks/>
            </p:cNvGrpSpPr>
            <p:nvPr/>
          </p:nvGrpSpPr>
          <p:grpSpPr bwMode="auto">
            <a:xfrm>
              <a:off x="2122" y="1004"/>
              <a:ext cx="151" cy="35"/>
              <a:chOff x="1981" y="398"/>
              <a:chExt cx="151" cy="35"/>
            </a:xfrm>
          </p:grpSpPr>
          <p:sp>
            <p:nvSpPr>
              <p:cNvPr id="17537" name="Freeform 129"/>
              <p:cNvSpPr>
                <a:spLocks/>
              </p:cNvSpPr>
              <p:nvPr/>
            </p:nvSpPr>
            <p:spPr bwMode="auto">
              <a:xfrm>
                <a:off x="1981" y="398"/>
                <a:ext cx="151" cy="3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1" y="24"/>
                  </a:cxn>
                  <a:cxn ang="0">
                    <a:pos x="0" y="24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8" y="0"/>
                  </a:cxn>
                  <a:cxn ang="0">
                    <a:pos x="58" y="12"/>
                  </a:cxn>
                  <a:cxn ang="0">
                    <a:pos x="70" y="12"/>
                  </a:cxn>
                  <a:cxn ang="0">
                    <a:pos x="70" y="12"/>
                  </a:cxn>
                  <a:cxn ang="0">
                    <a:pos x="81" y="12"/>
                  </a:cxn>
                  <a:cxn ang="0">
                    <a:pos x="81" y="12"/>
                  </a:cxn>
                  <a:cxn ang="0">
                    <a:pos x="93" y="12"/>
                  </a:cxn>
                  <a:cxn ang="0">
                    <a:pos x="93" y="12"/>
                  </a:cxn>
                  <a:cxn ang="0">
                    <a:pos x="104" y="12"/>
                  </a:cxn>
                  <a:cxn ang="0">
                    <a:pos x="104" y="12"/>
                  </a:cxn>
                  <a:cxn ang="0">
                    <a:pos x="116" y="12"/>
                  </a:cxn>
                  <a:cxn ang="0">
                    <a:pos x="116" y="12"/>
                  </a:cxn>
                  <a:cxn ang="0">
                    <a:pos x="128" y="12"/>
                  </a:cxn>
                  <a:cxn ang="0">
                    <a:pos x="128" y="0"/>
                  </a:cxn>
                  <a:cxn ang="0">
                    <a:pos x="139" y="0"/>
                  </a:cxn>
                  <a:cxn ang="0">
                    <a:pos x="139" y="0"/>
                  </a:cxn>
                  <a:cxn ang="0">
                    <a:pos x="151" y="0"/>
                  </a:cxn>
                  <a:cxn ang="0">
                    <a:pos x="151" y="12"/>
                  </a:cxn>
                  <a:cxn ang="0">
                    <a:pos x="151" y="12"/>
                  </a:cxn>
                  <a:cxn ang="0">
                    <a:pos x="139" y="24"/>
                  </a:cxn>
                  <a:cxn ang="0">
                    <a:pos x="139" y="24"/>
                  </a:cxn>
                  <a:cxn ang="0">
                    <a:pos x="128" y="24"/>
                  </a:cxn>
                  <a:cxn ang="0">
                    <a:pos x="128" y="24"/>
                  </a:cxn>
                  <a:cxn ang="0">
                    <a:pos x="116" y="24"/>
                  </a:cxn>
                  <a:cxn ang="0">
                    <a:pos x="116" y="24"/>
                  </a:cxn>
                  <a:cxn ang="0">
                    <a:pos x="104" y="24"/>
                  </a:cxn>
                  <a:cxn ang="0">
                    <a:pos x="93" y="35"/>
                  </a:cxn>
                  <a:cxn ang="0">
                    <a:pos x="93" y="35"/>
                  </a:cxn>
                  <a:cxn ang="0">
                    <a:pos x="81" y="35"/>
                  </a:cxn>
                  <a:cxn ang="0">
                    <a:pos x="81" y="35"/>
                  </a:cxn>
                  <a:cxn ang="0">
                    <a:pos x="70" y="35"/>
                  </a:cxn>
                  <a:cxn ang="0">
                    <a:pos x="70" y="35"/>
                  </a:cxn>
                  <a:cxn ang="0">
                    <a:pos x="58" y="35"/>
                  </a:cxn>
                  <a:cxn ang="0">
                    <a:pos x="58" y="35"/>
                  </a:cxn>
                  <a:cxn ang="0">
                    <a:pos x="46" y="35"/>
                  </a:cxn>
                  <a:cxn ang="0">
                    <a:pos x="35" y="24"/>
                  </a:cxn>
                  <a:cxn ang="0">
                    <a:pos x="35" y="24"/>
                  </a:cxn>
                  <a:cxn ang="0">
                    <a:pos x="23" y="24"/>
                  </a:cxn>
                  <a:cxn ang="0">
                    <a:pos x="23" y="24"/>
                  </a:cxn>
                  <a:cxn ang="0">
                    <a:pos x="11" y="24"/>
                  </a:cxn>
                  <a:cxn ang="0">
                    <a:pos x="11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51" h="35">
                    <a:moveTo>
                      <a:pt x="0" y="24"/>
                    </a:moveTo>
                    <a:lnTo>
                      <a:pt x="11" y="24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16" y="12"/>
                    </a:lnTo>
                    <a:lnTo>
                      <a:pt x="116" y="12"/>
                    </a:lnTo>
                    <a:lnTo>
                      <a:pt x="128" y="12"/>
                    </a:lnTo>
                    <a:lnTo>
                      <a:pt x="128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51" y="0"/>
                    </a:lnTo>
                    <a:lnTo>
                      <a:pt x="151" y="12"/>
                    </a:lnTo>
                    <a:lnTo>
                      <a:pt x="151" y="12"/>
                    </a:lnTo>
                    <a:lnTo>
                      <a:pt x="139" y="24"/>
                    </a:lnTo>
                    <a:lnTo>
                      <a:pt x="139" y="24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16" y="24"/>
                    </a:lnTo>
                    <a:lnTo>
                      <a:pt x="116" y="24"/>
                    </a:lnTo>
                    <a:lnTo>
                      <a:pt x="104" y="24"/>
                    </a:lnTo>
                    <a:lnTo>
                      <a:pt x="93" y="35"/>
                    </a:lnTo>
                    <a:lnTo>
                      <a:pt x="93" y="35"/>
                    </a:lnTo>
                    <a:lnTo>
                      <a:pt x="81" y="35"/>
                    </a:lnTo>
                    <a:lnTo>
                      <a:pt x="81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46" y="35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130"/>
              <p:cNvSpPr>
                <a:spLocks/>
              </p:cNvSpPr>
              <p:nvPr/>
            </p:nvSpPr>
            <p:spPr bwMode="auto">
              <a:xfrm>
                <a:off x="1981" y="398"/>
                <a:ext cx="151" cy="3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1" y="24"/>
                  </a:cxn>
                  <a:cxn ang="0">
                    <a:pos x="0" y="24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8" y="0"/>
                  </a:cxn>
                  <a:cxn ang="0">
                    <a:pos x="58" y="12"/>
                  </a:cxn>
                  <a:cxn ang="0">
                    <a:pos x="70" y="12"/>
                  </a:cxn>
                  <a:cxn ang="0">
                    <a:pos x="70" y="12"/>
                  </a:cxn>
                  <a:cxn ang="0">
                    <a:pos x="81" y="12"/>
                  </a:cxn>
                  <a:cxn ang="0">
                    <a:pos x="81" y="12"/>
                  </a:cxn>
                  <a:cxn ang="0">
                    <a:pos x="93" y="12"/>
                  </a:cxn>
                  <a:cxn ang="0">
                    <a:pos x="93" y="12"/>
                  </a:cxn>
                  <a:cxn ang="0">
                    <a:pos x="104" y="12"/>
                  </a:cxn>
                  <a:cxn ang="0">
                    <a:pos x="104" y="12"/>
                  </a:cxn>
                  <a:cxn ang="0">
                    <a:pos x="116" y="12"/>
                  </a:cxn>
                  <a:cxn ang="0">
                    <a:pos x="116" y="12"/>
                  </a:cxn>
                  <a:cxn ang="0">
                    <a:pos x="128" y="12"/>
                  </a:cxn>
                  <a:cxn ang="0">
                    <a:pos x="128" y="0"/>
                  </a:cxn>
                  <a:cxn ang="0">
                    <a:pos x="139" y="0"/>
                  </a:cxn>
                  <a:cxn ang="0">
                    <a:pos x="139" y="0"/>
                  </a:cxn>
                  <a:cxn ang="0">
                    <a:pos x="151" y="0"/>
                  </a:cxn>
                  <a:cxn ang="0">
                    <a:pos x="151" y="12"/>
                  </a:cxn>
                  <a:cxn ang="0">
                    <a:pos x="151" y="12"/>
                  </a:cxn>
                  <a:cxn ang="0">
                    <a:pos x="139" y="24"/>
                  </a:cxn>
                  <a:cxn ang="0">
                    <a:pos x="139" y="24"/>
                  </a:cxn>
                  <a:cxn ang="0">
                    <a:pos x="128" y="24"/>
                  </a:cxn>
                  <a:cxn ang="0">
                    <a:pos x="128" y="24"/>
                  </a:cxn>
                  <a:cxn ang="0">
                    <a:pos x="116" y="24"/>
                  </a:cxn>
                  <a:cxn ang="0">
                    <a:pos x="116" y="24"/>
                  </a:cxn>
                  <a:cxn ang="0">
                    <a:pos x="104" y="24"/>
                  </a:cxn>
                  <a:cxn ang="0">
                    <a:pos x="93" y="35"/>
                  </a:cxn>
                  <a:cxn ang="0">
                    <a:pos x="93" y="35"/>
                  </a:cxn>
                  <a:cxn ang="0">
                    <a:pos x="81" y="35"/>
                  </a:cxn>
                  <a:cxn ang="0">
                    <a:pos x="81" y="35"/>
                  </a:cxn>
                  <a:cxn ang="0">
                    <a:pos x="70" y="35"/>
                  </a:cxn>
                  <a:cxn ang="0">
                    <a:pos x="70" y="35"/>
                  </a:cxn>
                  <a:cxn ang="0">
                    <a:pos x="58" y="35"/>
                  </a:cxn>
                  <a:cxn ang="0">
                    <a:pos x="58" y="35"/>
                  </a:cxn>
                  <a:cxn ang="0">
                    <a:pos x="46" y="35"/>
                  </a:cxn>
                  <a:cxn ang="0">
                    <a:pos x="35" y="24"/>
                  </a:cxn>
                  <a:cxn ang="0">
                    <a:pos x="35" y="24"/>
                  </a:cxn>
                  <a:cxn ang="0">
                    <a:pos x="23" y="24"/>
                  </a:cxn>
                  <a:cxn ang="0">
                    <a:pos x="23" y="24"/>
                  </a:cxn>
                  <a:cxn ang="0">
                    <a:pos x="11" y="24"/>
                  </a:cxn>
                  <a:cxn ang="0">
                    <a:pos x="11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51" h="35">
                    <a:moveTo>
                      <a:pt x="0" y="24"/>
                    </a:moveTo>
                    <a:lnTo>
                      <a:pt x="11" y="24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16" y="12"/>
                    </a:lnTo>
                    <a:lnTo>
                      <a:pt x="116" y="12"/>
                    </a:lnTo>
                    <a:lnTo>
                      <a:pt x="128" y="12"/>
                    </a:lnTo>
                    <a:lnTo>
                      <a:pt x="128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51" y="0"/>
                    </a:lnTo>
                    <a:lnTo>
                      <a:pt x="151" y="12"/>
                    </a:lnTo>
                    <a:lnTo>
                      <a:pt x="151" y="12"/>
                    </a:lnTo>
                    <a:lnTo>
                      <a:pt x="139" y="24"/>
                    </a:lnTo>
                    <a:lnTo>
                      <a:pt x="139" y="24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16" y="24"/>
                    </a:lnTo>
                    <a:lnTo>
                      <a:pt x="116" y="24"/>
                    </a:lnTo>
                    <a:lnTo>
                      <a:pt x="104" y="24"/>
                    </a:lnTo>
                    <a:lnTo>
                      <a:pt x="93" y="35"/>
                    </a:lnTo>
                    <a:lnTo>
                      <a:pt x="93" y="35"/>
                    </a:lnTo>
                    <a:lnTo>
                      <a:pt x="81" y="35"/>
                    </a:lnTo>
                    <a:lnTo>
                      <a:pt x="81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46" y="35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0" name="Group 131"/>
            <p:cNvGrpSpPr>
              <a:grpSpLocks/>
            </p:cNvGrpSpPr>
            <p:nvPr/>
          </p:nvGrpSpPr>
          <p:grpSpPr bwMode="auto">
            <a:xfrm>
              <a:off x="2343" y="1051"/>
              <a:ext cx="93" cy="116"/>
              <a:chOff x="2202" y="445"/>
              <a:chExt cx="93" cy="116"/>
            </a:xfrm>
          </p:grpSpPr>
          <p:sp>
            <p:nvSpPr>
              <p:cNvPr id="17540" name="Freeform 132"/>
              <p:cNvSpPr>
                <a:spLocks/>
              </p:cNvSpPr>
              <p:nvPr/>
            </p:nvSpPr>
            <p:spPr bwMode="auto">
              <a:xfrm>
                <a:off x="2202" y="445"/>
                <a:ext cx="93" cy="116"/>
              </a:xfrm>
              <a:custGeom>
                <a:avLst/>
                <a:gdLst/>
                <a:ahLst/>
                <a:cxnLst>
                  <a:cxn ang="0">
                    <a:pos x="81" y="81"/>
                  </a:cxn>
                  <a:cxn ang="0">
                    <a:pos x="81" y="70"/>
                  </a:cxn>
                  <a:cxn ang="0">
                    <a:pos x="69" y="58"/>
                  </a:cxn>
                  <a:cxn ang="0">
                    <a:pos x="69" y="58"/>
                  </a:cxn>
                  <a:cxn ang="0">
                    <a:pos x="69" y="46"/>
                  </a:cxn>
                  <a:cxn ang="0">
                    <a:pos x="58" y="46"/>
                  </a:cxn>
                  <a:cxn ang="0">
                    <a:pos x="58" y="35"/>
                  </a:cxn>
                  <a:cxn ang="0">
                    <a:pos x="46" y="23"/>
                  </a:cxn>
                  <a:cxn ang="0">
                    <a:pos x="35" y="23"/>
                  </a:cxn>
                  <a:cxn ang="0">
                    <a:pos x="35" y="11"/>
                  </a:cxn>
                  <a:cxn ang="0">
                    <a:pos x="23" y="11"/>
                  </a:cxn>
                  <a:cxn ang="0">
                    <a:pos x="11" y="11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1" y="35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35" y="46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46" y="70"/>
                  </a:cxn>
                  <a:cxn ang="0">
                    <a:pos x="46" y="70"/>
                  </a:cxn>
                  <a:cxn ang="0">
                    <a:pos x="58" y="70"/>
                  </a:cxn>
                  <a:cxn ang="0">
                    <a:pos x="58" y="81"/>
                  </a:cxn>
                  <a:cxn ang="0">
                    <a:pos x="58" y="81"/>
                  </a:cxn>
                  <a:cxn ang="0">
                    <a:pos x="58" y="93"/>
                  </a:cxn>
                  <a:cxn ang="0">
                    <a:pos x="58" y="93"/>
                  </a:cxn>
                  <a:cxn ang="0">
                    <a:pos x="69" y="104"/>
                  </a:cxn>
                  <a:cxn ang="0">
                    <a:pos x="69" y="116"/>
                  </a:cxn>
                  <a:cxn ang="0">
                    <a:pos x="81" y="116"/>
                  </a:cxn>
                  <a:cxn ang="0">
                    <a:pos x="81" y="116"/>
                  </a:cxn>
                  <a:cxn ang="0">
                    <a:pos x="93" y="104"/>
                  </a:cxn>
                  <a:cxn ang="0">
                    <a:pos x="93" y="93"/>
                  </a:cxn>
                  <a:cxn ang="0">
                    <a:pos x="93" y="93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1" y="81"/>
                  </a:cxn>
                </a:cxnLst>
                <a:rect l="0" t="0" r="r" b="b"/>
                <a:pathLst>
                  <a:path w="93" h="116">
                    <a:moveTo>
                      <a:pt x="81" y="81"/>
                    </a:moveTo>
                    <a:lnTo>
                      <a:pt x="81" y="70"/>
                    </a:lnTo>
                    <a:lnTo>
                      <a:pt x="69" y="58"/>
                    </a:lnTo>
                    <a:lnTo>
                      <a:pt x="69" y="58"/>
                    </a:lnTo>
                    <a:lnTo>
                      <a:pt x="69" y="46"/>
                    </a:lnTo>
                    <a:lnTo>
                      <a:pt x="58" y="46"/>
                    </a:lnTo>
                    <a:lnTo>
                      <a:pt x="58" y="35"/>
                    </a:lnTo>
                    <a:lnTo>
                      <a:pt x="46" y="23"/>
                    </a:lnTo>
                    <a:lnTo>
                      <a:pt x="35" y="23"/>
                    </a:lnTo>
                    <a:lnTo>
                      <a:pt x="35" y="11"/>
                    </a:lnTo>
                    <a:lnTo>
                      <a:pt x="23" y="11"/>
                    </a:lnTo>
                    <a:lnTo>
                      <a:pt x="11" y="1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35" y="46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58" y="70"/>
                    </a:lnTo>
                    <a:lnTo>
                      <a:pt x="58" y="81"/>
                    </a:lnTo>
                    <a:lnTo>
                      <a:pt x="58" y="81"/>
                    </a:lnTo>
                    <a:lnTo>
                      <a:pt x="58" y="93"/>
                    </a:lnTo>
                    <a:lnTo>
                      <a:pt x="58" y="93"/>
                    </a:lnTo>
                    <a:lnTo>
                      <a:pt x="69" y="104"/>
                    </a:lnTo>
                    <a:lnTo>
                      <a:pt x="69" y="116"/>
                    </a:lnTo>
                    <a:lnTo>
                      <a:pt x="81" y="116"/>
                    </a:lnTo>
                    <a:lnTo>
                      <a:pt x="81" y="116"/>
                    </a:lnTo>
                    <a:lnTo>
                      <a:pt x="93" y="104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1" y="81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133"/>
              <p:cNvSpPr>
                <a:spLocks/>
              </p:cNvSpPr>
              <p:nvPr/>
            </p:nvSpPr>
            <p:spPr bwMode="auto">
              <a:xfrm>
                <a:off x="2202" y="445"/>
                <a:ext cx="93" cy="116"/>
              </a:xfrm>
              <a:custGeom>
                <a:avLst/>
                <a:gdLst/>
                <a:ahLst/>
                <a:cxnLst>
                  <a:cxn ang="0">
                    <a:pos x="81" y="81"/>
                  </a:cxn>
                  <a:cxn ang="0">
                    <a:pos x="81" y="70"/>
                  </a:cxn>
                  <a:cxn ang="0">
                    <a:pos x="69" y="58"/>
                  </a:cxn>
                  <a:cxn ang="0">
                    <a:pos x="69" y="58"/>
                  </a:cxn>
                  <a:cxn ang="0">
                    <a:pos x="69" y="46"/>
                  </a:cxn>
                  <a:cxn ang="0">
                    <a:pos x="58" y="46"/>
                  </a:cxn>
                  <a:cxn ang="0">
                    <a:pos x="58" y="35"/>
                  </a:cxn>
                  <a:cxn ang="0">
                    <a:pos x="46" y="23"/>
                  </a:cxn>
                  <a:cxn ang="0">
                    <a:pos x="35" y="23"/>
                  </a:cxn>
                  <a:cxn ang="0">
                    <a:pos x="35" y="11"/>
                  </a:cxn>
                  <a:cxn ang="0">
                    <a:pos x="23" y="11"/>
                  </a:cxn>
                  <a:cxn ang="0">
                    <a:pos x="11" y="11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1" y="35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35" y="46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46" y="70"/>
                  </a:cxn>
                  <a:cxn ang="0">
                    <a:pos x="46" y="70"/>
                  </a:cxn>
                  <a:cxn ang="0">
                    <a:pos x="58" y="70"/>
                  </a:cxn>
                  <a:cxn ang="0">
                    <a:pos x="58" y="81"/>
                  </a:cxn>
                  <a:cxn ang="0">
                    <a:pos x="58" y="81"/>
                  </a:cxn>
                  <a:cxn ang="0">
                    <a:pos x="58" y="93"/>
                  </a:cxn>
                  <a:cxn ang="0">
                    <a:pos x="58" y="93"/>
                  </a:cxn>
                  <a:cxn ang="0">
                    <a:pos x="69" y="104"/>
                  </a:cxn>
                  <a:cxn ang="0">
                    <a:pos x="69" y="116"/>
                  </a:cxn>
                  <a:cxn ang="0">
                    <a:pos x="81" y="116"/>
                  </a:cxn>
                  <a:cxn ang="0">
                    <a:pos x="81" y="116"/>
                  </a:cxn>
                  <a:cxn ang="0">
                    <a:pos x="93" y="104"/>
                  </a:cxn>
                  <a:cxn ang="0">
                    <a:pos x="93" y="93"/>
                  </a:cxn>
                  <a:cxn ang="0">
                    <a:pos x="93" y="93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1" y="81"/>
                  </a:cxn>
                </a:cxnLst>
                <a:rect l="0" t="0" r="r" b="b"/>
                <a:pathLst>
                  <a:path w="93" h="116">
                    <a:moveTo>
                      <a:pt x="81" y="81"/>
                    </a:moveTo>
                    <a:lnTo>
                      <a:pt x="81" y="70"/>
                    </a:lnTo>
                    <a:lnTo>
                      <a:pt x="69" y="58"/>
                    </a:lnTo>
                    <a:lnTo>
                      <a:pt x="69" y="58"/>
                    </a:lnTo>
                    <a:lnTo>
                      <a:pt x="69" y="46"/>
                    </a:lnTo>
                    <a:lnTo>
                      <a:pt x="58" y="46"/>
                    </a:lnTo>
                    <a:lnTo>
                      <a:pt x="58" y="35"/>
                    </a:lnTo>
                    <a:lnTo>
                      <a:pt x="46" y="23"/>
                    </a:lnTo>
                    <a:lnTo>
                      <a:pt x="35" y="23"/>
                    </a:lnTo>
                    <a:lnTo>
                      <a:pt x="35" y="11"/>
                    </a:lnTo>
                    <a:lnTo>
                      <a:pt x="23" y="11"/>
                    </a:lnTo>
                    <a:lnTo>
                      <a:pt x="11" y="1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35" y="46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58" y="70"/>
                    </a:lnTo>
                    <a:lnTo>
                      <a:pt x="58" y="81"/>
                    </a:lnTo>
                    <a:lnTo>
                      <a:pt x="58" y="81"/>
                    </a:lnTo>
                    <a:lnTo>
                      <a:pt x="58" y="93"/>
                    </a:lnTo>
                    <a:lnTo>
                      <a:pt x="58" y="93"/>
                    </a:lnTo>
                    <a:lnTo>
                      <a:pt x="69" y="104"/>
                    </a:lnTo>
                    <a:lnTo>
                      <a:pt x="69" y="116"/>
                    </a:lnTo>
                    <a:lnTo>
                      <a:pt x="81" y="116"/>
                    </a:lnTo>
                    <a:lnTo>
                      <a:pt x="81" y="116"/>
                    </a:lnTo>
                    <a:lnTo>
                      <a:pt x="93" y="104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1" y="81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3" name="Group 134"/>
            <p:cNvGrpSpPr>
              <a:grpSpLocks/>
            </p:cNvGrpSpPr>
            <p:nvPr/>
          </p:nvGrpSpPr>
          <p:grpSpPr bwMode="auto">
            <a:xfrm>
              <a:off x="2564" y="1574"/>
              <a:ext cx="93" cy="151"/>
              <a:chOff x="2423" y="968"/>
              <a:chExt cx="93" cy="151"/>
            </a:xfrm>
          </p:grpSpPr>
          <p:sp>
            <p:nvSpPr>
              <p:cNvPr id="17543" name="Freeform 135"/>
              <p:cNvSpPr>
                <a:spLocks/>
              </p:cNvSpPr>
              <p:nvPr/>
            </p:nvSpPr>
            <p:spPr bwMode="auto">
              <a:xfrm>
                <a:off x="2423" y="968"/>
                <a:ext cx="93" cy="151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23" y="12"/>
                  </a:cxn>
                  <a:cxn ang="0">
                    <a:pos x="23" y="12"/>
                  </a:cxn>
                  <a:cxn ang="0">
                    <a:pos x="23" y="23"/>
                  </a:cxn>
                  <a:cxn ang="0">
                    <a:pos x="34" y="23"/>
                  </a:cxn>
                  <a:cxn ang="0">
                    <a:pos x="34" y="35"/>
                  </a:cxn>
                  <a:cxn ang="0">
                    <a:pos x="46" y="35"/>
                  </a:cxn>
                  <a:cxn ang="0">
                    <a:pos x="46" y="46"/>
                  </a:cxn>
                  <a:cxn ang="0">
                    <a:pos x="58" y="46"/>
                  </a:cxn>
                  <a:cxn ang="0">
                    <a:pos x="58" y="58"/>
                  </a:cxn>
                  <a:cxn ang="0">
                    <a:pos x="58" y="58"/>
                  </a:cxn>
                  <a:cxn ang="0">
                    <a:pos x="58" y="70"/>
                  </a:cxn>
                  <a:cxn ang="0">
                    <a:pos x="58" y="70"/>
                  </a:cxn>
                  <a:cxn ang="0">
                    <a:pos x="69" y="81"/>
                  </a:cxn>
                  <a:cxn ang="0">
                    <a:pos x="69" y="93"/>
                  </a:cxn>
                  <a:cxn ang="0">
                    <a:pos x="81" y="105"/>
                  </a:cxn>
                  <a:cxn ang="0">
                    <a:pos x="81" y="116"/>
                  </a:cxn>
                  <a:cxn ang="0">
                    <a:pos x="93" y="116"/>
                  </a:cxn>
                  <a:cxn ang="0">
                    <a:pos x="93" y="128"/>
                  </a:cxn>
                  <a:cxn ang="0">
                    <a:pos x="93" y="128"/>
                  </a:cxn>
                  <a:cxn ang="0">
                    <a:pos x="93" y="139"/>
                  </a:cxn>
                  <a:cxn ang="0">
                    <a:pos x="93" y="151"/>
                  </a:cxn>
                  <a:cxn ang="0">
                    <a:pos x="93" y="151"/>
                  </a:cxn>
                  <a:cxn ang="0">
                    <a:pos x="81" y="151"/>
                  </a:cxn>
                  <a:cxn ang="0">
                    <a:pos x="81" y="151"/>
                  </a:cxn>
                  <a:cxn ang="0">
                    <a:pos x="69" y="151"/>
                  </a:cxn>
                  <a:cxn ang="0">
                    <a:pos x="69" y="139"/>
                  </a:cxn>
                  <a:cxn ang="0">
                    <a:pos x="69" y="128"/>
                  </a:cxn>
                  <a:cxn ang="0">
                    <a:pos x="69" y="128"/>
                  </a:cxn>
                  <a:cxn ang="0">
                    <a:pos x="58" y="116"/>
                  </a:cxn>
                  <a:cxn ang="0">
                    <a:pos x="46" y="116"/>
                  </a:cxn>
                  <a:cxn ang="0">
                    <a:pos x="46" y="105"/>
                  </a:cxn>
                  <a:cxn ang="0">
                    <a:pos x="34" y="105"/>
                  </a:cxn>
                  <a:cxn ang="0">
                    <a:pos x="34" y="93"/>
                  </a:cxn>
                  <a:cxn ang="0">
                    <a:pos x="34" y="81"/>
                  </a:cxn>
                  <a:cxn ang="0">
                    <a:pos x="34" y="81"/>
                  </a:cxn>
                  <a:cxn ang="0">
                    <a:pos x="46" y="70"/>
                  </a:cxn>
                  <a:cxn ang="0">
                    <a:pos x="46" y="70"/>
                  </a:cxn>
                  <a:cxn ang="0">
                    <a:pos x="46" y="58"/>
                  </a:cxn>
                  <a:cxn ang="0">
                    <a:pos x="46" y="58"/>
                  </a:cxn>
                  <a:cxn ang="0">
                    <a:pos x="34" y="46"/>
                  </a:cxn>
                  <a:cxn ang="0">
                    <a:pos x="34" y="46"/>
                  </a:cxn>
                  <a:cxn ang="0">
                    <a:pos x="23" y="46"/>
                  </a:cxn>
                  <a:cxn ang="0">
                    <a:pos x="23" y="35"/>
                  </a:cxn>
                  <a:cxn ang="0">
                    <a:pos x="11" y="35"/>
                  </a:cxn>
                  <a:cxn ang="0">
                    <a:pos x="11" y="35"/>
                  </a:cxn>
                  <a:cxn ang="0">
                    <a:pos x="0" y="35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2"/>
                  </a:cxn>
                </a:cxnLst>
                <a:rect l="0" t="0" r="r" b="b"/>
                <a:pathLst>
                  <a:path w="93" h="151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23"/>
                    </a:lnTo>
                    <a:lnTo>
                      <a:pt x="34" y="23"/>
                    </a:lnTo>
                    <a:lnTo>
                      <a:pt x="34" y="35"/>
                    </a:lnTo>
                    <a:lnTo>
                      <a:pt x="46" y="35"/>
                    </a:lnTo>
                    <a:lnTo>
                      <a:pt x="46" y="46"/>
                    </a:lnTo>
                    <a:lnTo>
                      <a:pt x="58" y="46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8" y="70"/>
                    </a:lnTo>
                    <a:lnTo>
                      <a:pt x="58" y="70"/>
                    </a:lnTo>
                    <a:lnTo>
                      <a:pt x="69" y="81"/>
                    </a:lnTo>
                    <a:lnTo>
                      <a:pt x="69" y="93"/>
                    </a:lnTo>
                    <a:lnTo>
                      <a:pt x="81" y="105"/>
                    </a:lnTo>
                    <a:lnTo>
                      <a:pt x="81" y="116"/>
                    </a:lnTo>
                    <a:lnTo>
                      <a:pt x="93" y="116"/>
                    </a:lnTo>
                    <a:lnTo>
                      <a:pt x="93" y="128"/>
                    </a:lnTo>
                    <a:lnTo>
                      <a:pt x="93" y="128"/>
                    </a:lnTo>
                    <a:lnTo>
                      <a:pt x="93" y="139"/>
                    </a:lnTo>
                    <a:lnTo>
                      <a:pt x="93" y="151"/>
                    </a:lnTo>
                    <a:lnTo>
                      <a:pt x="93" y="151"/>
                    </a:lnTo>
                    <a:lnTo>
                      <a:pt x="81" y="151"/>
                    </a:lnTo>
                    <a:lnTo>
                      <a:pt x="81" y="151"/>
                    </a:lnTo>
                    <a:lnTo>
                      <a:pt x="69" y="151"/>
                    </a:lnTo>
                    <a:lnTo>
                      <a:pt x="69" y="139"/>
                    </a:lnTo>
                    <a:lnTo>
                      <a:pt x="69" y="128"/>
                    </a:lnTo>
                    <a:lnTo>
                      <a:pt x="69" y="128"/>
                    </a:lnTo>
                    <a:lnTo>
                      <a:pt x="58" y="116"/>
                    </a:lnTo>
                    <a:lnTo>
                      <a:pt x="46" y="116"/>
                    </a:lnTo>
                    <a:lnTo>
                      <a:pt x="46" y="105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23" y="46"/>
                    </a:lnTo>
                    <a:lnTo>
                      <a:pt x="23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0" y="3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136"/>
              <p:cNvSpPr>
                <a:spLocks/>
              </p:cNvSpPr>
              <p:nvPr/>
            </p:nvSpPr>
            <p:spPr bwMode="auto">
              <a:xfrm>
                <a:off x="2423" y="968"/>
                <a:ext cx="93" cy="151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23" y="12"/>
                  </a:cxn>
                  <a:cxn ang="0">
                    <a:pos x="23" y="12"/>
                  </a:cxn>
                  <a:cxn ang="0">
                    <a:pos x="23" y="23"/>
                  </a:cxn>
                  <a:cxn ang="0">
                    <a:pos x="34" y="23"/>
                  </a:cxn>
                  <a:cxn ang="0">
                    <a:pos x="34" y="35"/>
                  </a:cxn>
                  <a:cxn ang="0">
                    <a:pos x="46" y="35"/>
                  </a:cxn>
                  <a:cxn ang="0">
                    <a:pos x="46" y="46"/>
                  </a:cxn>
                  <a:cxn ang="0">
                    <a:pos x="58" y="46"/>
                  </a:cxn>
                  <a:cxn ang="0">
                    <a:pos x="58" y="58"/>
                  </a:cxn>
                  <a:cxn ang="0">
                    <a:pos x="58" y="58"/>
                  </a:cxn>
                  <a:cxn ang="0">
                    <a:pos x="58" y="70"/>
                  </a:cxn>
                  <a:cxn ang="0">
                    <a:pos x="58" y="70"/>
                  </a:cxn>
                  <a:cxn ang="0">
                    <a:pos x="69" y="81"/>
                  </a:cxn>
                  <a:cxn ang="0">
                    <a:pos x="69" y="93"/>
                  </a:cxn>
                  <a:cxn ang="0">
                    <a:pos x="81" y="105"/>
                  </a:cxn>
                  <a:cxn ang="0">
                    <a:pos x="81" y="116"/>
                  </a:cxn>
                  <a:cxn ang="0">
                    <a:pos x="93" y="116"/>
                  </a:cxn>
                  <a:cxn ang="0">
                    <a:pos x="93" y="128"/>
                  </a:cxn>
                  <a:cxn ang="0">
                    <a:pos x="93" y="128"/>
                  </a:cxn>
                  <a:cxn ang="0">
                    <a:pos x="93" y="139"/>
                  </a:cxn>
                  <a:cxn ang="0">
                    <a:pos x="93" y="151"/>
                  </a:cxn>
                  <a:cxn ang="0">
                    <a:pos x="93" y="151"/>
                  </a:cxn>
                  <a:cxn ang="0">
                    <a:pos x="81" y="151"/>
                  </a:cxn>
                  <a:cxn ang="0">
                    <a:pos x="81" y="151"/>
                  </a:cxn>
                  <a:cxn ang="0">
                    <a:pos x="69" y="151"/>
                  </a:cxn>
                  <a:cxn ang="0">
                    <a:pos x="69" y="139"/>
                  </a:cxn>
                  <a:cxn ang="0">
                    <a:pos x="69" y="128"/>
                  </a:cxn>
                  <a:cxn ang="0">
                    <a:pos x="69" y="128"/>
                  </a:cxn>
                  <a:cxn ang="0">
                    <a:pos x="58" y="116"/>
                  </a:cxn>
                  <a:cxn ang="0">
                    <a:pos x="46" y="116"/>
                  </a:cxn>
                  <a:cxn ang="0">
                    <a:pos x="46" y="105"/>
                  </a:cxn>
                  <a:cxn ang="0">
                    <a:pos x="34" y="105"/>
                  </a:cxn>
                  <a:cxn ang="0">
                    <a:pos x="34" y="93"/>
                  </a:cxn>
                  <a:cxn ang="0">
                    <a:pos x="34" y="81"/>
                  </a:cxn>
                  <a:cxn ang="0">
                    <a:pos x="34" y="81"/>
                  </a:cxn>
                  <a:cxn ang="0">
                    <a:pos x="46" y="70"/>
                  </a:cxn>
                  <a:cxn ang="0">
                    <a:pos x="46" y="70"/>
                  </a:cxn>
                  <a:cxn ang="0">
                    <a:pos x="46" y="58"/>
                  </a:cxn>
                  <a:cxn ang="0">
                    <a:pos x="46" y="58"/>
                  </a:cxn>
                  <a:cxn ang="0">
                    <a:pos x="34" y="46"/>
                  </a:cxn>
                  <a:cxn ang="0">
                    <a:pos x="34" y="46"/>
                  </a:cxn>
                  <a:cxn ang="0">
                    <a:pos x="23" y="46"/>
                  </a:cxn>
                  <a:cxn ang="0">
                    <a:pos x="23" y="35"/>
                  </a:cxn>
                  <a:cxn ang="0">
                    <a:pos x="11" y="35"/>
                  </a:cxn>
                  <a:cxn ang="0">
                    <a:pos x="11" y="35"/>
                  </a:cxn>
                  <a:cxn ang="0">
                    <a:pos x="0" y="35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2"/>
                  </a:cxn>
                </a:cxnLst>
                <a:rect l="0" t="0" r="r" b="b"/>
                <a:pathLst>
                  <a:path w="93" h="151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23"/>
                    </a:lnTo>
                    <a:lnTo>
                      <a:pt x="34" y="23"/>
                    </a:lnTo>
                    <a:lnTo>
                      <a:pt x="34" y="35"/>
                    </a:lnTo>
                    <a:lnTo>
                      <a:pt x="46" y="35"/>
                    </a:lnTo>
                    <a:lnTo>
                      <a:pt x="46" y="46"/>
                    </a:lnTo>
                    <a:lnTo>
                      <a:pt x="58" y="46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8" y="70"/>
                    </a:lnTo>
                    <a:lnTo>
                      <a:pt x="58" y="70"/>
                    </a:lnTo>
                    <a:lnTo>
                      <a:pt x="69" y="81"/>
                    </a:lnTo>
                    <a:lnTo>
                      <a:pt x="69" y="93"/>
                    </a:lnTo>
                    <a:lnTo>
                      <a:pt x="81" y="105"/>
                    </a:lnTo>
                    <a:lnTo>
                      <a:pt x="81" y="116"/>
                    </a:lnTo>
                    <a:lnTo>
                      <a:pt x="93" y="116"/>
                    </a:lnTo>
                    <a:lnTo>
                      <a:pt x="93" y="128"/>
                    </a:lnTo>
                    <a:lnTo>
                      <a:pt x="93" y="128"/>
                    </a:lnTo>
                    <a:lnTo>
                      <a:pt x="93" y="139"/>
                    </a:lnTo>
                    <a:lnTo>
                      <a:pt x="93" y="151"/>
                    </a:lnTo>
                    <a:lnTo>
                      <a:pt x="93" y="151"/>
                    </a:lnTo>
                    <a:lnTo>
                      <a:pt x="81" y="151"/>
                    </a:lnTo>
                    <a:lnTo>
                      <a:pt x="81" y="151"/>
                    </a:lnTo>
                    <a:lnTo>
                      <a:pt x="69" y="151"/>
                    </a:lnTo>
                    <a:lnTo>
                      <a:pt x="69" y="139"/>
                    </a:lnTo>
                    <a:lnTo>
                      <a:pt x="69" y="128"/>
                    </a:lnTo>
                    <a:lnTo>
                      <a:pt x="69" y="128"/>
                    </a:lnTo>
                    <a:lnTo>
                      <a:pt x="58" y="116"/>
                    </a:lnTo>
                    <a:lnTo>
                      <a:pt x="46" y="116"/>
                    </a:lnTo>
                    <a:lnTo>
                      <a:pt x="46" y="105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23" y="46"/>
                    </a:lnTo>
                    <a:lnTo>
                      <a:pt x="23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0" y="3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6" name="Group 137"/>
            <p:cNvGrpSpPr>
              <a:grpSpLocks/>
            </p:cNvGrpSpPr>
            <p:nvPr/>
          </p:nvGrpSpPr>
          <p:grpSpPr bwMode="auto">
            <a:xfrm>
              <a:off x="2505" y="1458"/>
              <a:ext cx="175" cy="116"/>
              <a:chOff x="2364" y="852"/>
              <a:chExt cx="175" cy="116"/>
            </a:xfrm>
          </p:grpSpPr>
          <p:sp>
            <p:nvSpPr>
              <p:cNvPr id="17546" name="Freeform 138"/>
              <p:cNvSpPr>
                <a:spLocks/>
              </p:cNvSpPr>
              <p:nvPr/>
            </p:nvSpPr>
            <p:spPr bwMode="auto">
              <a:xfrm>
                <a:off x="2364" y="852"/>
                <a:ext cx="175" cy="116"/>
              </a:xfrm>
              <a:custGeom>
                <a:avLst/>
                <a:gdLst/>
                <a:ahLst/>
                <a:cxnLst>
                  <a:cxn ang="0">
                    <a:pos x="175" y="116"/>
                  </a:cxn>
                  <a:cxn ang="0">
                    <a:pos x="163" y="116"/>
                  </a:cxn>
                  <a:cxn ang="0">
                    <a:pos x="152" y="116"/>
                  </a:cxn>
                  <a:cxn ang="0">
                    <a:pos x="152" y="104"/>
                  </a:cxn>
                  <a:cxn ang="0">
                    <a:pos x="140" y="104"/>
                  </a:cxn>
                  <a:cxn ang="0">
                    <a:pos x="140" y="93"/>
                  </a:cxn>
                  <a:cxn ang="0">
                    <a:pos x="140" y="93"/>
                  </a:cxn>
                  <a:cxn ang="0">
                    <a:pos x="128" y="93"/>
                  </a:cxn>
                  <a:cxn ang="0">
                    <a:pos x="117" y="81"/>
                  </a:cxn>
                  <a:cxn ang="0">
                    <a:pos x="105" y="81"/>
                  </a:cxn>
                  <a:cxn ang="0">
                    <a:pos x="105" y="81"/>
                  </a:cxn>
                  <a:cxn ang="0">
                    <a:pos x="93" y="69"/>
                  </a:cxn>
                  <a:cxn ang="0">
                    <a:pos x="82" y="69"/>
                  </a:cxn>
                  <a:cxn ang="0">
                    <a:pos x="82" y="69"/>
                  </a:cxn>
                  <a:cxn ang="0">
                    <a:pos x="70" y="69"/>
                  </a:cxn>
                  <a:cxn ang="0">
                    <a:pos x="59" y="69"/>
                  </a:cxn>
                  <a:cxn ang="0">
                    <a:pos x="59" y="69"/>
                  </a:cxn>
                  <a:cxn ang="0">
                    <a:pos x="47" y="69"/>
                  </a:cxn>
                  <a:cxn ang="0">
                    <a:pos x="47" y="58"/>
                  </a:cxn>
                  <a:cxn ang="0">
                    <a:pos x="35" y="58"/>
                  </a:cxn>
                  <a:cxn ang="0">
                    <a:pos x="24" y="46"/>
                  </a:cxn>
                  <a:cxn ang="0">
                    <a:pos x="12" y="46"/>
                  </a:cxn>
                  <a:cxn ang="0">
                    <a:pos x="12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23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35" y="23"/>
                  </a:cxn>
                  <a:cxn ang="0">
                    <a:pos x="35" y="23"/>
                  </a:cxn>
                  <a:cxn ang="0">
                    <a:pos x="47" y="23"/>
                  </a:cxn>
                  <a:cxn ang="0">
                    <a:pos x="47" y="23"/>
                  </a:cxn>
                  <a:cxn ang="0">
                    <a:pos x="59" y="35"/>
                  </a:cxn>
                  <a:cxn ang="0">
                    <a:pos x="59" y="35"/>
                  </a:cxn>
                  <a:cxn ang="0">
                    <a:pos x="70" y="35"/>
                  </a:cxn>
                  <a:cxn ang="0">
                    <a:pos x="70" y="35"/>
                  </a:cxn>
                  <a:cxn ang="0">
                    <a:pos x="82" y="46"/>
                  </a:cxn>
                  <a:cxn ang="0">
                    <a:pos x="82" y="46"/>
                  </a:cxn>
                  <a:cxn ang="0">
                    <a:pos x="93" y="46"/>
                  </a:cxn>
                  <a:cxn ang="0">
                    <a:pos x="93" y="46"/>
                  </a:cxn>
                  <a:cxn ang="0">
                    <a:pos x="105" y="46"/>
                  </a:cxn>
                  <a:cxn ang="0">
                    <a:pos x="117" y="58"/>
                  </a:cxn>
                  <a:cxn ang="0">
                    <a:pos x="117" y="58"/>
                  </a:cxn>
                  <a:cxn ang="0">
                    <a:pos x="128" y="58"/>
                  </a:cxn>
                  <a:cxn ang="0">
                    <a:pos x="140" y="69"/>
                  </a:cxn>
                  <a:cxn ang="0">
                    <a:pos x="140" y="69"/>
                  </a:cxn>
                  <a:cxn ang="0">
                    <a:pos x="152" y="69"/>
                  </a:cxn>
                  <a:cxn ang="0">
                    <a:pos x="152" y="69"/>
                  </a:cxn>
                  <a:cxn ang="0">
                    <a:pos x="163" y="81"/>
                  </a:cxn>
                  <a:cxn ang="0">
                    <a:pos x="163" y="81"/>
                  </a:cxn>
                  <a:cxn ang="0">
                    <a:pos x="175" y="81"/>
                  </a:cxn>
                  <a:cxn ang="0">
                    <a:pos x="175" y="93"/>
                  </a:cxn>
                  <a:cxn ang="0">
                    <a:pos x="175" y="104"/>
                  </a:cxn>
                  <a:cxn ang="0">
                    <a:pos x="175" y="104"/>
                  </a:cxn>
                  <a:cxn ang="0">
                    <a:pos x="175" y="116"/>
                  </a:cxn>
                  <a:cxn ang="0">
                    <a:pos x="175" y="116"/>
                  </a:cxn>
                </a:cxnLst>
                <a:rect l="0" t="0" r="r" b="b"/>
                <a:pathLst>
                  <a:path w="175" h="116">
                    <a:moveTo>
                      <a:pt x="175" y="116"/>
                    </a:moveTo>
                    <a:lnTo>
                      <a:pt x="163" y="116"/>
                    </a:lnTo>
                    <a:lnTo>
                      <a:pt x="152" y="116"/>
                    </a:lnTo>
                    <a:lnTo>
                      <a:pt x="152" y="104"/>
                    </a:lnTo>
                    <a:lnTo>
                      <a:pt x="140" y="104"/>
                    </a:lnTo>
                    <a:lnTo>
                      <a:pt x="140" y="93"/>
                    </a:lnTo>
                    <a:lnTo>
                      <a:pt x="140" y="93"/>
                    </a:lnTo>
                    <a:lnTo>
                      <a:pt x="128" y="93"/>
                    </a:lnTo>
                    <a:lnTo>
                      <a:pt x="117" y="81"/>
                    </a:lnTo>
                    <a:lnTo>
                      <a:pt x="105" y="81"/>
                    </a:lnTo>
                    <a:lnTo>
                      <a:pt x="105" y="81"/>
                    </a:lnTo>
                    <a:lnTo>
                      <a:pt x="93" y="69"/>
                    </a:lnTo>
                    <a:lnTo>
                      <a:pt x="82" y="69"/>
                    </a:lnTo>
                    <a:lnTo>
                      <a:pt x="82" y="69"/>
                    </a:lnTo>
                    <a:lnTo>
                      <a:pt x="70" y="69"/>
                    </a:lnTo>
                    <a:lnTo>
                      <a:pt x="59" y="69"/>
                    </a:lnTo>
                    <a:lnTo>
                      <a:pt x="59" y="69"/>
                    </a:lnTo>
                    <a:lnTo>
                      <a:pt x="47" y="69"/>
                    </a:lnTo>
                    <a:lnTo>
                      <a:pt x="47" y="58"/>
                    </a:lnTo>
                    <a:lnTo>
                      <a:pt x="35" y="58"/>
                    </a:lnTo>
                    <a:lnTo>
                      <a:pt x="24" y="46"/>
                    </a:lnTo>
                    <a:lnTo>
                      <a:pt x="12" y="46"/>
                    </a:lnTo>
                    <a:lnTo>
                      <a:pt x="12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2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93" y="46"/>
                    </a:lnTo>
                    <a:lnTo>
                      <a:pt x="93" y="46"/>
                    </a:lnTo>
                    <a:lnTo>
                      <a:pt x="105" y="46"/>
                    </a:lnTo>
                    <a:lnTo>
                      <a:pt x="117" y="58"/>
                    </a:lnTo>
                    <a:lnTo>
                      <a:pt x="117" y="58"/>
                    </a:lnTo>
                    <a:lnTo>
                      <a:pt x="128" y="58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52" y="69"/>
                    </a:lnTo>
                    <a:lnTo>
                      <a:pt x="152" y="69"/>
                    </a:lnTo>
                    <a:lnTo>
                      <a:pt x="163" y="81"/>
                    </a:lnTo>
                    <a:lnTo>
                      <a:pt x="163" y="81"/>
                    </a:lnTo>
                    <a:lnTo>
                      <a:pt x="175" y="81"/>
                    </a:lnTo>
                    <a:lnTo>
                      <a:pt x="175" y="93"/>
                    </a:lnTo>
                    <a:lnTo>
                      <a:pt x="175" y="104"/>
                    </a:lnTo>
                    <a:lnTo>
                      <a:pt x="175" y="104"/>
                    </a:lnTo>
                    <a:lnTo>
                      <a:pt x="175" y="116"/>
                    </a:lnTo>
                    <a:lnTo>
                      <a:pt x="175" y="116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139"/>
              <p:cNvSpPr>
                <a:spLocks/>
              </p:cNvSpPr>
              <p:nvPr/>
            </p:nvSpPr>
            <p:spPr bwMode="auto">
              <a:xfrm>
                <a:off x="2364" y="852"/>
                <a:ext cx="175" cy="116"/>
              </a:xfrm>
              <a:custGeom>
                <a:avLst/>
                <a:gdLst/>
                <a:ahLst/>
                <a:cxnLst>
                  <a:cxn ang="0">
                    <a:pos x="175" y="116"/>
                  </a:cxn>
                  <a:cxn ang="0">
                    <a:pos x="163" y="116"/>
                  </a:cxn>
                  <a:cxn ang="0">
                    <a:pos x="152" y="116"/>
                  </a:cxn>
                  <a:cxn ang="0">
                    <a:pos x="152" y="104"/>
                  </a:cxn>
                  <a:cxn ang="0">
                    <a:pos x="140" y="104"/>
                  </a:cxn>
                  <a:cxn ang="0">
                    <a:pos x="140" y="93"/>
                  </a:cxn>
                  <a:cxn ang="0">
                    <a:pos x="140" y="93"/>
                  </a:cxn>
                  <a:cxn ang="0">
                    <a:pos x="128" y="93"/>
                  </a:cxn>
                  <a:cxn ang="0">
                    <a:pos x="117" y="81"/>
                  </a:cxn>
                  <a:cxn ang="0">
                    <a:pos x="105" y="81"/>
                  </a:cxn>
                  <a:cxn ang="0">
                    <a:pos x="105" y="81"/>
                  </a:cxn>
                  <a:cxn ang="0">
                    <a:pos x="93" y="69"/>
                  </a:cxn>
                  <a:cxn ang="0">
                    <a:pos x="82" y="69"/>
                  </a:cxn>
                  <a:cxn ang="0">
                    <a:pos x="82" y="69"/>
                  </a:cxn>
                  <a:cxn ang="0">
                    <a:pos x="70" y="69"/>
                  </a:cxn>
                  <a:cxn ang="0">
                    <a:pos x="59" y="69"/>
                  </a:cxn>
                  <a:cxn ang="0">
                    <a:pos x="59" y="69"/>
                  </a:cxn>
                  <a:cxn ang="0">
                    <a:pos x="47" y="69"/>
                  </a:cxn>
                  <a:cxn ang="0">
                    <a:pos x="47" y="58"/>
                  </a:cxn>
                  <a:cxn ang="0">
                    <a:pos x="35" y="58"/>
                  </a:cxn>
                  <a:cxn ang="0">
                    <a:pos x="24" y="46"/>
                  </a:cxn>
                  <a:cxn ang="0">
                    <a:pos x="12" y="46"/>
                  </a:cxn>
                  <a:cxn ang="0">
                    <a:pos x="12" y="3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23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35" y="23"/>
                  </a:cxn>
                  <a:cxn ang="0">
                    <a:pos x="35" y="23"/>
                  </a:cxn>
                  <a:cxn ang="0">
                    <a:pos x="47" y="23"/>
                  </a:cxn>
                  <a:cxn ang="0">
                    <a:pos x="47" y="23"/>
                  </a:cxn>
                  <a:cxn ang="0">
                    <a:pos x="59" y="35"/>
                  </a:cxn>
                  <a:cxn ang="0">
                    <a:pos x="59" y="35"/>
                  </a:cxn>
                  <a:cxn ang="0">
                    <a:pos x="70" y="35"/>
                  </a:cxn>
                  <a:cxn ang="0">
                    <a:pos x="70" y="35"/>
                  </a:cxn>
                  <a:cxn ang="0">
                    <a:pos x="82" y="46"/>
                  </a:cxn>
                  <a:cxn ang="0">
                    <a:pos x="82" y="46"/>
                  </a:cxn>
                  <a:cxn ang="0">
                    <a:pos x="93" y="46"/>
                  </a:cxn>
                  <a:cxn ang="0">
                    <a:pos x="93" y="46"/>
                  </a:cxn>
                  <a:cxn ang="0">
                    <a:pos x="105" y="46"/>
                  </a:cxn>
                  <a:cxn ang="0">
                    <a:pos x="117" y="58"/>
                  </a:cxn>
                  <a:cxn ang="0">
                    <a:pos x="117" y="58"/>
                  </a:cxn>
                  <a:cxn ang="0">
                    <a:pos x="128" y="58"/>
                  </a:cxn>
                  <a:cxn ang="0">
                    <a:pos x="140" y="69"/>
                  </a:cxn>
                  <a:cxn ang="0">
                    <a:pos x="140" y="69"/>
                  </a:cxn>
                  <a:cxn ang="0">
                    <a:pos x="152" y="69"/>
                  </a:cxn>
                  <a:cxn ang="0">
                    <a:pos x="152" y="69"/>
                  </a:cxn>
                  <a:cxn ang="0">
                    <a:pos x="163" y="81"/>
                  </a:cxn>
                  <a:cxn ang="0">
                    <a:pos x="163" y="81"/>
                  </a:cxn>
                  <a:cxn ang="0">
                    <a:pos x="175" y="81"/>
                  </a:cxn>
                  <a:cxn ang="0">
                    <a:pos x="175" y="93"/>
                  </a:cxn>
                  <a:cxn ang="0">
                    <a:pos x="175" y="104"/>
                  </a:cxn>
                  <a:cxn ang="0">
                    <a:pos x="175" y="104"/>
                  </a:cxn>
                  <a:cxn ang="0">
                    <a:pos x="175" y="116"/>
                  </a:cxn>
                  <a:cxn ang="0">
                    <a:pos x="175" y="116"/>
                  </a:cxn>
                </a:cxnLst>
                <a:rect l="0" t="0" r="r" b="b"/>
                <a:pathLst>
                  <a:path w="175" h="116">
                    <a:moveTo>
                      <a:pt x="175" y="116"/>
                    </a:moveTo>
                    <a:lnTo>
                      <a:pt x="163" y="116"/>
                    </a:lnTo>
                    <a:lnTo>
                      <a:pt x="152" y="116"/>
                    </a:lnTo>
                    <a:lnTo>
                      <a:pt x="152" y="104"/>
                    </a:lnTo>
                    <a:lnTo>
                      <a:pt x="140" y="104"/>
                    </a:lnTo>
                    <a:lnTo>
                      <a:pt x="140" y="93"/>
                    </a:lnTo>
                    <a:lnTo>
                      <a:pt x="140" y="93"/>
                    </a:lnTo>
                    <a:lnTo>
                      <a:pt x="128" y="93"/>
                    </a:lnTo>
                    <a:lnTo>
                      <a:pt x="117" y="81"/>
                    </a:lnTo>
                    <a:lnTo>
                      <a:pt x="105" y="81"/>
                    </a:lnTo>
                    <a:lnTo>
                      <a:pt x="105" y="81"/>
                    </a:lnTo>
                    <a:lnTo>
                      <a:pt x="93" y="69"/>
                    </a:lnTo>
                    <a:lnTo>
                      <a:pt x="82" y="69"/>
                    </a:lnTo>
                    <a:lnTo>
                      <a:pt x="82" y="69"/>
                    </a:lnTo>
                    <a:lnTo>
                      <a:pt x="70" y="69"/>
                    </a:lnTo>
                    <a:lnTo>
                      <a:pt x="59" y="69"/>
                    </a:lnTo>
                    <a:lnTo>
                      <a:pt x="59" y="69"/>
                    </a:lnTo>
                    <a:lnTo>
                      <a:pt x="47" y="69"/>
                    </a:lnTo>
                    <a:lnTo>
                      <a:pt x="47" y="58"/>
                    </a:lnTo>
                    <a:lnTo>
                      <a:pt x="35" y="58"/>
                    </a:lnTo>
                    <a:lnTo>
                      <a:pt x="24" y="46"/>
                    </a:lnTo>
                    <a:lnTo>
                      <a:pt x="12" y="46"/>
                    </a:lnTo>
                    <a:lnTo>
                      <a:pt x="12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2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93" y="46"/>
                    </a:lnTo>
                    <a:lnTo>
                      <a:pt x="93" y="46"/>
                    </a:lnTo>
                    <a:lnTo>
                      <a:pt x="105" y="46"/>
                    </a:lnTo>
                    <a:lnTo>
                      <a:pt x="117" y="58"/>
                    </a:lnTo>
                    <a:lnTo>
                      <a:pt x="117" y="58"/>
                    </a:lnTo>
                    <a:lnTo>
                      <a:pt x="128" y="58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52" y="69"/>
                    </a:lnTo>
                    <a:lnTo>
                      <a:pt x="152" y="69"/>
                    </a:lnTo>
                    <a:lnTo>
                      <a:pt x="163" y="81"/>
                    </a:lnTo>
                    <a:lnTo>
                      <a:pt x="163" y="81"/>
                    </a:lnTo>
                    <a:lnTo>
                      <a:pt x="175" y="81"/>
                    </a:lnTo>
                    <a:lnTo>
                      <a:pt x="175" y="93"/>
                    </a:lnTo>
                    <a:lnTo>
                      <a:pt x="175" y="104"/>
                    </a:lnTo>
                    <a:lnTo>
                      <a:pt x="175" y="104"/>
                    </a:lnTo>
                    <a:lnTo>
                      <a:pt x="175" y="116"/>
                    </a:lnTo>
                    <a:lnTo>
                      <a:pt x="175" y="11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9" name="Group 140"/>
            <p:cNvGrpSpPr>
              <a:grpSpLocks/>
            </p:cNvGrpSpPr>
            <p:nvPr/>
          </p:nvGrpSpPr>
          <p:grpSpPr bwMode="auto">
            <a:xfrm>
              <a:off x="2564" y="1795"/>
              <a:ext cx="279" cy="1058"/>
              <a:chOff x="2423" y="1189"/>
              <a:chExt cx="279" cy="1058"/>
            </a:xfrm>
          </p:grpSpPr>
          <p:sp>
            <p:nvSpPr>
              <p:cNvPr id="17549" name="Freeform 141"/>
              <p:cNvSpPr>
                <a:spLocks/>
              </p:cNvSpPr>
              <p:nvPr/>
            </p:nvSpPr>
            <p:spPr bwMode="auto">
              <a:xfrm>
                <a:off x="2423" y="1189"/>
                <a:ext cx="279" cy="1058"/>
              </a:xfrm>
              <a:custGeom>
                <a:avLst/>
                <a:gdLst/>
                <a:ahLst/>
                <a:cxnLst>
                  <a:cxn ang="0">
                    <a:pos x="81" y="70"/>
                  </a:cxn>
                  <a:cxn ang="0">
                    <a:pos x="81" y="116"/>
                  </a:cxn>
                  <a:cxn ang="0">
                    <a:pos x="58" y="163"/>
                  </a:cxn>
                  <a:cxn ang="0">
                    <a:pos x="69" y="209"/>
                  </a:cxn>
                  <a:cxn ang="0">
                    <a:pos x="81" y="256"/>
                  </a:cxn>
                  <a:cxn ang="0">
                    <a:pos x="104" y="314"/>
                  </a:cxn>
                  <a:cxn ang="0">
                    <a:pos x="116" y="383"/>
                  </a:cxn>
                  <a:cxn ang="0">
                    <a:pos x="139" y="430"/>
                  </a:cxn>
                  <a:cxn ang="0">
                    <a:pos x="174" y="418"/>
                  </a:cxn>
                  <a:cxn ang="0">
                    <a:pos x="186" y="476"/>
                  </a:cxn>
                  <a:cxn ang="0">
                    <a:pos x="162" y="500"/>
                  </a:cxn>
                  <a:cxn ang="0">
                    <a:pos x="127" y="535"/>
                  </a:cxn>
                  <a:cxn ang="0">
                    <a:pos x="127" y="593"/>
                  </a:cxn>
                  <a:cxn ang="0">
                    <a:pos x="139" y="651"/>
                  </a:cxn>
                  <a:cxn ang="0">
                    <a:pos x="174" y="604"/>
                  </a:cxn>
                  <a:cxn ang="0">
                    <a:pos x="197" y="662"/>
                  </a:cxn>
                  <a:cxn ang="0">
                    <a:pos x="186" y="721"/>
                  </a:cxn>
                  <a:cxn ang="0">
                    <a:pos x="151" y="686"/>
                  </a:cxn>
                  <a:cxn ang="0">
                    <a:pos x="127" y="721"/>
                  </a:cxn>
                  <a:cxn ang="0">
                    <a:pos x="104" y="767"/>
                  </a:cxn>
                  <a:cxn ang="0">
                    <a:pos x="104" y="813"/>
                  </a:cxn>
                  <a:cxn ang="0">
                    <a:pos x="81" y="872"/>
                  </a:cxn>
                  <a:cxn ang="0">
                    <a:pos x="58" y="930"/>
                  </a:cxn>
                  <a:cxn ang="0">
                    <a:pos x="34" y="988"/>
                  </a:cxn>
                  <a:cxn ang="0">
                    <a:pos x="0" y="1046"/>
                  </a:cxn>
                  <a:cxn ang="0">
                    <a:pos x="34" y="1046"/>
                  </a:cxn>
                  <a:cxn ang="0">
                    <a:pos x="81" y="1011"/>
                  </a:cxn>
                  <a:cxn ang="0">
                    <a:pos x="116" y="965"/>
                  </a:cxn>
                  <a:cxn ang="0">
                    <a:pos x="139" y="918"/>
                  </a:cxn>
                  <a:cxn ang="0">
                    <a:pos x="174" y="848"/>
                  </a:cxn>
                  <a:cxn ang="0">
                    <a:pos x="209" y="813"/>
                  </a:cxn>
                  <a:cxn ang="0">
                    <a:pos x="197" y="860"/>
                  </a:cxn>
                  <a:cxn ang="0">
                    <a:pos x="197" y="918"/>
                  </a:cxn>
                  <a:cxn ang="0">
                    <a:pos x="232" y="930"/>
                  </a:cxn>
                  <a:cxn ang="0">
                    <a:pos x="220" y="872"/>
                  </a:cxn>
                  <a:cxn ang="0">
                    <a:pos x="232" y="813"/>
                  </a:cxn>
                  <a:cxn ang="0">
                    <a:pos x="220" y="767"/>
                  </a:cxn>
                  <a:cxn ang="0">
                    <a:pos x="232" y="709"/>
                  </a:cxn>
                  <a:cxn ang="0">
                    <a:pos x="244" y="651"/>
                  </a:cxn>
                  <a:cxn ang="0">
                    <a:pos x="244" y="593"/>
                  </a:cxn>
                  <a:cxn ang="0">
                    <a:pos x="232" y="535"/>
                  </a:cxn>
                  <a:cxn ang="0">
                    <a:pos x="232" y="488"/>
                  </a:cxn>
                  <a:cxn ang="0">
                    <a:pos x="255" y="418"/>
                  </a:cxn>
                  <a:cxn ang="0">
                    <a:pos x="267" y="372"/>
                  </a:cxn>
                  <a:cxn ang="0">
                    <a:pos x="279" y="314"/>
                  </a:cxn>
                  <a:cxn ang="0">
                    <a:pos x="255" y="337"/>
                  </a:cxn>
                  <a:cxn ang="0">
                    <a:pos x="232" y="395"/>
                  </a:cxn>
                  <a:cxn ang="0">
                    <a:pos x="209" y="407"/>
                  </a:cxn>
                  <a:cxn ang="0">
                    <a:pos x="186" y="349"/>
                  </a:cxn>
                  <a:cxn ang="0">
                    <a:pos x="174" y="290"/>
                  </a:cxn>
                  <a:cxn ang="0">
                    <a:pos x="174" y="244"/>
                  </a:cxn>
                  <a:cxn ang="0">
                    <a:pos x="139" y="186"/>
                  </a:cxn>
                  <a:cxn ang="0">
                    <a:pos x="127" y="139"/>
                  </a:cxn>
                  <a:cxn ang="0">
                    <a:pos x="104" y="81"/>
                  </a:cxn>
                  <a:cxn ang="0">
                    <a:pos x="116" y="35"/>
                  </a:cxn>
                  <a:cxn ang="0">
                    <a:pos x="93" y="0"/>
                  </a:cxn>
                </a:cxnLst>
                <a:rect l="0" t="0" r="r" b="b"/>
                <a:pathLst>
                  <a:path w="279" h="1058">
                    <a:moveTo>
                      <a:pt x="81" y="11"/>
                    </a:moveTo>
                    <a:lnTo>
                      <a:pt x="81" y="35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1" y="58"/>
                    </a:lnTo>
                    <a:lnTo>
                      <a:pt x="81" y="7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1" y="9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16"/>
                    </a:lnTo>
                    <a:lnTo>
                      <a:pt x="81" y="128"/>
                    </a:lnTo>
                    <a:lnTo>
                      <a:pt x="81" y="139"/>
                    </a:lnTo>
                    <a:lnTo>
                      <a:pt x="81" y="151"/>
                    </a:lnTo>
                    <a:lnTo>
                      <a:pt x="81" y="151"/>
                    </a:lnTo>
                    <a:lnTo>
                      <a:pt x="69" y="163"/>
                    </a:lnTo>
                    <a:lnTo>
                      <a:pt x="58" y="163"/>
                    </a:lnTo>
                    <a:lnTo>
                      <a:pt x="58" y="163"/>
                    </a:lnTo>
                    <a:lnTo>
                      <a:pt x="58" y="174"/>
                    </a:lnTo>
                    <a:lnTo>
                      <a:pt x="58" y="186"/>
                    </a:lnTo>
                    <a:lnTo>
                      <a:pt x="58" y="186"/>
                    </a:lnTo>
                    <a:lnTo>
                      <a:pt x="58" y="197"/>
                    </a:lnTo>
                    <a:lnTo>
                      <a:pt x="69" y="209"/>
                    </a:lnTo>
                    <a:lnTo>
                      <a:pt x="69" y="221"/>
                    </a:lnTo>
                    <a:lnTo>
                      <a:pt x="81" y="221"/>
                    </a:lnTo>
                    <a:lnTo>
                      <a:pt x="81" y="232"/>
                    </a:lnTo>
                    <a:lnTo>
                      <a:pt x="81" y="244"/>
                    </a:lnTo>
                    <a:lnTo>
                      <a:pt x="81" y="256"/>
                    </a:lnTo>
                    <a:lnTo>
                      <a:pt x="81" y="256"/>
                    </a:lnTo>
                    <a:lnTo>
                      <a:pt x="93" y="267"/>
                    </a:lnTo>
                    <a:lnTo>
                      <a:pt x="93" y="267"/>
                    </a:lnTo>
                    <a:lnTo>
                      <a:pt x="93" y="279"/>
                    </a:lnTo>
                    <a:lnTo>
                      <a:pt x="93" y="290"/>
                    </a:lnTo>
                    <a:lnTo>
                      <a:pt x="104" y="302"/>
                    </a:lnTo>
                    <a:lnTo>
                      <a:pt x="104" y="314"/>
                    </a:lnTo>
                    <a:lnTo>
                      <a:pt x="104" y="325"/>
                    </a:lnTo>
                    <a:lnTo>
                      <a:pt x="104" y="337"/>
                    </a:lnTo>
                    <a:lnTo>
                      <a:pt x="116" y="349"/>
                    </a:lnTo>
                    <a:lnTo>
                      <a:pt x="116" y="360"/>
                    </a:lnTo>
                    <a:lnTo>
                      <a:pt x="116" y="372"/>
                    </a:lnTo>
                    <a:lnTo>
                      <a:pt x="116" y="383"/>
                    </a:lnTo>
                    <a:lnTo>
                      <a:pt x="116" y="395"/>
                    </a:lnTo>
                    <a:lnTo>
                      <a:pt x="116" y="407"/>
                    </a:lnTo>
                    <a:lnTo>
                      <a:pt x="127" y="407"/>
                    </a:lnTo>
                    <a:lnTo>
                      <a:pt x="127" y="418"/>
                    </a:lnTo>
                    <a:lnTo>
                      <a:pt x="139" y="430"/>
                    </a:lnTo>
                    <a:lnTo>
                      <a:pt x="139" y="430"/>
                    </a:lnTo>
                    <a:lnTo>
                      <a:pt x="151" y="418"/>
                    </a:lnTo>
                    <a:lnTo>
                      <a:pt x="151" y="407"/>
                    </a:lnTo>
                    <a:lnTo>
                      <a:pt x="151" y="407"/>
                    </a:lnTo>
                    <a:lnTo>
                      <a:pt x="162" y="407"/>
                    </a:lnTo>
                    <a:lnTo>
                      <a:pt x="174" y="407"/>
                    </a:lnTo>
                    <a:lnTo>
                      <a:pt x="174" y="418"/>
                    </a:lnTo>
                    <a:lnTo>
                      <a:pt x="186" y="430"/>
                    </a:lnTo>
                    <a:lnTo>
                      <a:pt x="186" y="430"/>
                    </a:lnTo>
                    <a:lnTo>
                      <a:pt x="186" y="442"/>
                    </a:lnTo>
                    <a:lnTo>
                      <a:pt x="186" y="453"/>
                    </a:lnTo>
                    <a:lnTo>
                      <a:pt x="186" y="465"/>
                    </a:lnTo>
                    <a:lnTo>
                      <a:pt x="186" y="476"/>
                    </a:lnTo>
                    <a:lnTo>
                      <a:pt x="186" y="488"/>
                    </a:lnTo>
                    <a:lnTo>
                      <a:pt x="186" y="488"/>
                    </a:lnTo>
                    <a:lnTo>
                      <a:pt x="186" y="500"/>
                    </a:lnTo>
                    <a:lnTo>
                      <a:pt x="174" y="500"/>
                    </a:lnTo>
                    <a:lnTo>
                      <a:pt x="174" y="511"/>
                    </a:lnTo>
                    <a:lnTo>
                      <a:pt x="162" y="500"/>
                    </a:lnTo>
                    <a:lnTo>
                      <a:pt x="151" y="500"/>
                    </a:lnTo>
                    <a:lnTo>
                      <a:pt x="151" y="500"/>
                    </a:lnTo>
                    <a:lnTo>
                      <a:pt x="139" y="511"/>
                    </a:lnTo>
                    <a:lnTo>
                      <a:pt x="139" y="511"/>
                    </a:lnTo>
                    <a:lnTo>
                      <a:pt x="139" y="523"/>
                    </a:lnTo>
                    <a:lnTo>
                      <a:pt x="127" y="535"/>
                    </a:lnTo>
                    <a:lnTo>
                      <a:pt x="127" y="546"/>
                    </a:lnTo>
                    <a:lnTo>
                      <a:pt x="127" y="546"/>
                    </a:lnTo>
                    <a:lnTo>
                      <a:pt x="127" y="558"/>
                    </a:lnTo>
                    <a:lnTo>
                      <a:pt x="127" y="569"/>
                    </a:lnTo>
                    <a:lnTo>
                      <a:pt x="127" y="581"/>
                    </a:lnTo>
                    <a:lnTo>
                      <a:pt x="127" y="593"/>
                    </a:lnTo>
                    <a:lnTo>
                      <a:pt x="127" y="593"/>
                    </a:lnTo>
                    <a:lnTo>
                      <a:pt x="127" y="604"/>
                    </a:lnTo>
                    <a:lnTo>
                      <a:pt x="127" y="616"/>
                    </a:lnTo>
                    <a:lnTo>
                      <a:pt x="127" y="639"/>
                    </a:lnTo>
                    <a:lnTo>
                      <a:pt x="127" y="639"/>
                    </a:lnTo>
                    <a:lnTo>
                      <a:pt x="139" y="651"/>
                    </a:lnTo>
                    <a:lnTo>
                      <a:pt x="151" y="651"/>
                    </a:lnTo>
                    <a:lnTo>
                      <a:pt x="151" y="639"/>
                    </a:lnTo>
                    <a:lnTo>
                      <a:pt x="151" y="628"/>
                    </a:lnTo>
                    <a:lnTo>
                      <a:pt x="151" y="628"/>
                    </a:lnTo>
                    <a:lnTo>
                      <a:pt x="162" y="616"/>
                    </a:lnTo>
                    <a:lnTo>
                      <a:pt x="174" y="604"/>
                    </a:lnTo>
                    <a:lnTo>
                      <a:pt x="174" y="616"/>
                    </a:lnTo>
                    <a:lnTo>
                      <a:pt x="186" y="628"/>
                    </a:lnTo>
                    <a:lnTo>
                      <a:pt x="186" y="639"/>
                    </a:lnTo>
                    <a:lnTo>
                      <a:pt x="197" y="639"/>
                    </a:lnTo>
                    <a:lnTo>
                      <a:pt x="197" y="651"/>
                    </a:lnTo>
                    <a:lnTo>
                      <a:pt x="197" y="662"/>
                    </a:lnTo>
                    <a:lnTo>
                      <a:pt x="197" y="674"/>
                    </a:lnTo>
                    <a:lnTo>
                      <a:pt x="197" y="686"/>
                    </a:lnTo>
                    <a:lnTo>
                      <a:pt x="197" y="697"/>
                    </a:lnTo>
                    <a:lnTo>
                      <a:pt x="197" y="697"/>
                    </a:lnTo>
                    <a:lnTo>
                      <a:pt x="186" y="709"/>
                    </a:lnTo>
                    <a:lnTo>
                      <a:pt x="186" y="721"/>
                    </a:lnTo>
                    <a:lnTo>
                      <a:pt x="174" y="721"/>
                    </a:lnTo>
                    <a:lnTo>
                      <a:pt x="162" y="721"/>
                    </a:lnTo>
                    <a:lnTo>
                      <a:pt x="162" y="709"/>
                    </a:lnTo>
                    <a:lnTo>
                      <a:pt x="162" y="697"/>
                    </a:lnTo>
                    <a:lnTo>
                      <a:pt x="162" y="697"/>
                    </a:lnTo>
                    <a:lnTo>
                      <a:pt x="151" y="686"/>
                    </a:lnTo>
                    <a:lnTo>
                      <a:pt x="139" y="686"/>
                    </a:lnTo>
                    <a:lnTo>
                      <a:pt x="139" y="686"/>
                    </a:lnTo>
                    <a:lnTo>
                      <a:pt x="127" y="686"/>
                    </a:lnTo>
                    <a:lnTo>
                      <a:pt x="127" y="697"/>
                    </a:lnTo>
                    <a:lnTo>
                      <a:pt x="127" y="709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16" y="732"/>
                    </a:lnTo>
                    <a:lnTo>
                      <a:pt x="116" y="744"/>
                    </a:lnTo>
                    <a:lnTo>
                      <a:pt x="116" y="755"/>
                    </a:lnTo>
                    <a:lnTo>
                      <a:pt x="104" y="767"/>
                    </a:lnTo>
                    <a:lnTo>
                      <a:pt x="104" y="767"/>
                    </a:lnTo>
                    <a:lnTo>
                      <a:pt x="104" y="779"/>
                    </a:lnTo>
                    <a:lnTo>
                      <a:pt x="104" y="790"/>
                    </a:lnTo>
                    <a:lnTo>
                      <a:pt x="104" y="790"/>
                    </a:lnTo>
                    <a:lnTo>
                      <a:pt x="104" y="802"/>
                    </a:lnTo>
                    <a:lnTo>
                      <a:pt x="104" y="802"/>
                    </a:lnTo>
                    <a:lnTo>
                      <a:pt x="104" y="813"/>
                    </a:lnTo>
                    <a:lnTo>
                      <a:pt x="104" y="825"/>
                    </a:lnTo>
                    <a:lnTo>
                      <a:pt x="104" y="837"/>
                    </a:lnTo>
                    <a:lnTo>
                      <a:pt x="104" y="848"/>
                    </a:lnTo>
                    <a:lnTo>
                      <a:pt x="104" y="860"/>
                    </a:lnTo>
                    <a:lnTo>
                      <a:pt x="93" y="860"/>
                    </a:lnTo>
                    <a:lnTo>
                      <a:pt x="81" y="872"/>
                    </a:lnTo>
                    <a:lnTo>
                      <a:pt x="81" y="883"/>
                    </a:lnTo>
                    <a:lnTo>
                      <a:pt x="81" y="895"/>
                    </a:lnTo>
                    <a:lnTo>
                      <a:pt x="81" y="906"/>
                    </a:lnTo>
                    <a:lnTo>
                      <a:pt x="69" y="918"/>
                    </a:lnTo>
                    <a:lnTo>
                      <a:pt x="69" y="930"/>
                    </a:lnTo>
                    <a:lnTo>
                      <a:pt x="58" y="930"/>
                    </a:lnTo>
                    <a:lnTo>
                      <a:pt x="46" y="941"/>
                    </a:lnTo>
                    <a:lnTo>
                      <a:pt x="46" y="953"/>
                    </a:lnTo>
                    <a:lnTo>
                      <a:pt x="46" y="965"/>
                    </a:lnTo>
                    <a:lnTo>
                      <a:pt x="46" y="976"/>
                    </a:lnTo>
                    <a:lnTo>
                      <a:pt x="46" y="976"/>
                    </a:lnTo>
                    <a:lnTo>
                      <a:pt x="34" y="988"/>
                    </a:lnTo>
                    <a:lnTo>
                      <a:pt x="23" y="999"/>
                    </a:lnTo>
                    <a:lnTo>
                      <a:pt x="23" y="1011"/>
                    </a:lnTo>
                    <a:lnTo>
                      <a:pt x="11" y="1011"/>
                    </a:lnTo>
                    <a:lnTo>
                      <a:pt x="11" y="1023"/>
                    </a:lnTo>
                    <a:lnTo>
                      <a:pt x="0" y="1034"/>
                    </a:lnTo>
                    <a:lnTo>
                      <a:pt x="0" y="1046"/>
                    </a:lnTo>
                    <a:lnTo>
                      <a:pt x="0" y="1046"/>
                    </a:lnTo>
                    <a:lnTo>
                      <a:pt x="11" y="1058"/>
                    </a:lnTo>
                    <a:lnTo>
                      <a:pt x="11" y="1058"/>
                    </a:lnTo>
                    <a:lnTo>
                      <a:pt x="23" y="1058"/>
                    </a:lnTo>
                    <a:lnTo>
                      <a:pt x="34" y="1058"/>
                    </a:lnTo>
                    <a:lnTo>
                      <a:pt x="34" y="1046"/>
                    </a:lnTo>
                    <a:lnTo>
                      <a:pt x="46" y="1046"/>
                    </a:lnTo>
                    <a:lnTo>
                      <a:pt x="46" y="1034"/>
                    </a:lnTo>
                    <a:lnTo>
                      <a:pt x="58" y="1023"/>
                    </a:lnTo>
                    <a:lnTo>
                      <a:pt x="69" y="1011"/>
                    </a:lnTo>
                    <a:lnTo>
                      <a:pt x="69" y="1011"/>
                    </a:lnTo>
                    <a:lnTo>
                      <a:pt x="81" y="1011"/>
                    </a:lnTo>
                    <a:lnTo>
                      <a:pt x="93" y="999"/>
                    </a:lnTo>
                    <a:lnTo>
                      <a:pt x="93" y="999"/>
                    </a:lnTo>
                    <a:lnTo>
                      <a:pt x="104" y="988"/>
                    </a:lnTo>
                    <a:lnTo>
                      <a:pt x="104" y="976"/>
                    </a:lnTo>
                    <a:lnTo>
                      <a:pt x="116" y="965"/>
                    </a:lnTo>
                    <a:lnTo>
                      <a:pt x="116" y="965"/>
                    </a:lnTo>
                    <a:lnTo>
                      <a:pt x="116" y="953"/>
                    </a:lnTo>
                    <a:lnTo>
                      <a:pt x="127" y="941"/>
                    </a:lnTo>
                    <a:lnTo>
                      <a:pt x="127" y="930"/>
                    </a:lnTo>
                    <a:lnTo>
                      <a:pt x="127" y="930"/>
                    </a:lnTo>
                    <a:lnTo>
                      <a:pt x="139" y="918"/>
                    </a:lnTo>
                    <a:lnTo>
                      <a:pt x="139" y="918"/>
                    </a:lnTo>
                    <a:lnTo>
                      <a:pt x="151" y="906"/>
                    </a:lnTo>
                    <a:lnTo>
                      <a:pt x="151" y="895"/>
                    </a:lnTo>
                    <a:lnTo>
                      <a:pt x="162" y="883"/>
                    </a:lnTo>
                    <a:lnTo>
                      <a:pt x="162" y="872"/>
                    </a:lnTo>
                    <a:lnTo>
                      <a:pt x="174" y="860"/>
                    </a:lnTo>
                    <a:lnTo>
                      <a:pt x="174" y="848"/>
                    </a:lnTo>
                    <a:lnTo>
                      <a:pt x="174" y="837"/>
                    </a:lnTo>
                    <a:lnTo>
                      <a:pt x="174" y="825"/>
                    </a:lnTo>
                    <a:lnTo>
                      <a:pt x="186" y="825"/>
                    </a:lnTo>
                    <a:lnTo>
                      <a:pt x="186" y="813"/>
                    </a:lnTo>
                    <a:lnTo>
                      <a:pt x="197" y="813"/>
                    </a:lnTo>
                    <a:lnTo>
                      <a:pt x="209" y="813"/>
                    </a:lnTo>
                    <a:lnTo>
                      <a:pt x="209" y="825"/>
                    </a:lnTo>
                    <a:lnTo>
                      <a:pt x="209" y="825"/>
                    </a:lnTo>
                    <a:lnTo>
                      <a:pt x="209" y="837"/>
                    </a:lnTo>
                    <a:lnTo>
                      <a:pt x="209" y="848"/>
                    </a:lnTo>
                    <a:lnTo>
                      <a:pt x="209" y="848"/>
                    </a:lnTo>
                    <a:lnTo>
                      <a:pt x="197" y="860"/>
                    </a:lnTo>
                    <a:lnTo>
                      <a:pt x="197" y="872"/>
                    </a:lnTo>
                    <a:lnTo>
                      <a:pt x="197" y="883"/>
                    </a:lnTo>
                    <a:lnTo>
                      <a:pt x="197" y="883"/>
                    </a:lnTo>
                    <a:lnTo>
                      <a:pt x="197" y="895"/>
                    </a:lnTo>
                    <a:lnTo>
                      <a:pt x="197" y="906"/>
                    </a:lnTo>
                    <a:lnTo>
                      <a:pt x="197" y="918"/>
                    </a:lnTo>
                    <a:lnTo>
                      <a:pt x="197" y="930"/>
                    </a:lnTo>
                    <a:lnTo>
                      <a:pt x="197" y="930"/>
                    </a:lnTo>
                    <a:lnTo>
                      <a:pt x="209" y="930"/>
                    </a:lnTo>
                    <a:lnTo>
                      <a:pt x="220" y="930"/>
                    </a:lnTo>
                    <a:lnTo>
                      <a:pt x="220" y="930"/>
                    </a:lnTo>
                    <a:lnTo>
                      <a:pt x="232" y="930"/>
                    </a:lnTo>
                    <a:lnTo>
                      <a:pt x="220" y="918"/>
                    </a:lnTo>
                    <a:lnTo>
                      <a:pt x="220" y="906"/>
                    </a:lnTo>
                    <a:lnTo>
                      <a:pt x="220" y="895"/>
                    </a:lnTo>
                    <a:lnTo>
                      <a:pt x="220" y="895"/>
                    </a:lnTo>
                    <a:lnTo>
                      <a:pt x="220" y="883"/>
                    </a:lnTo>
                    <a:lnTo>
                      <a:pt x="220" y="872"/>
                    </a:lnTo>
                    <a:lnTo>
                      <a:pt x="220" y="860"/>
                    </a:lnTo>
                    <a:lnTo>
                      <a:pt x="220" y="848"/>
                    </a:lnTo>
                    <a:lnTo>
                      <a:pt x="232" y="848"/>
                    </a:lnTo>
                    <a:lnTo>
                      <a:pt x="232" y="837"/>
                    </a:lnTo>
                    <a:lnTo>
                      <a:pt x="232" y="825"/>
                    </a:lnTo>
                    <a:lnTo>
                      <a:pt x="232" y="813"/>
                    </a:lnTo>
                    <a:lnTo>
                      <a:pt x="232" y="813"/>
                    </a:lnTo>
                    <a:lnTo>
                      <a:pt x="232" y="802"/>
                    </a:lnTo>
                    <a:lnTo>
                      <a:pt x="220" y="790"/>
                    </a:lnTo>
                    <a:lnTo>
                      <a:pt x="220" y="779"/>
                    </a:lnTo>
                    <a:lnTo>
                      <a:pt x="220" y="779"/>
                    </a:lnTo>
                    <a:lnTo>
                      <a:pt x="220" y="767"/>
                    </a:lnTo>
                    <a:lnTo>
                      <a:pt x="220" y="755"/>
                    </a:lnTo>
                    <a:lnTo>
                      <a:pt x="220" y="744"/>
                    </a:lnTo>
                    <a:lnTo>
                      <a:pt x="220" y="732"/>
                    </a:lnTo>
                    <a:lnTo>
                      <a:pt x="220" y="721"/>
                    </a:lnTo>
                    <a:lnTo>
                      <a:pt x="220" y="721"/>
                    </a:lnTo>
                    <a:lnTo>
                      <a:pt x="232" y="709"/>
                    </a:lnTo>
                    <a:lnTo>
                      <a:pt x="232" y="697"/>
                    </a:lnTo>
                    <a:lnTo>
                      <a:pt x="244" y="686"/>
                    </a:lnTo>
                    <a:lnTo>
                      <a:pt x="244" y="674"/>
                    </a:lnTo>
                    <a:lnTo>
                      <a:pt x="244" y="674"/>
                    </a:lnTo>
                    <a:lnTo>
                      <a:pt x="244" y="662"/>
                    </a:lnTo>
                    <a:lnTo>
                      <a:pt x="244" y="651"/>
                    </a:lnTo>
                    <a:lnTo>
                      <a:pt x="244" y="639"/>
                    </a:lnTo>
                    <a:lnTo>
                      <a:pt x="244" y="628"/>
                    </a:lnTo>
                    <a:lnTo>
                      <a:pt x="244" y="628"/>
                    </a:lnTo>
                    <a:lnTo>
                      <a:pt x="244" y="616"/>
                    </a:lnTo>
                    <a:lnTo>
                      <a:pt x="244" y="604"/>
                    </a:lnTo>
                    <a:lnTo>
                      <a:pt x="244" y="593"/>
                    </a:lnTo>
                    <a:lnTo>
                      <a:pt x="244" y="581"/>
                    </a:lnTo>
                    <a:lnTo>
                      <a:pt x="244" y="581"/>
                    </a:lnTo>
                    <a:lnTo>
                      <a:pt x="244" y="569"/>
                    </a:lnTo>
                    <a:lnTo>
                      <a:pt x="232" y="558"/>
                    </a:lnTo>
                    <a:lnTo>
                      <a:pt x="232" y="546"/>
                    </a:lnTo>
                    <a:lnTo>
                      <a:pt x="232" y="535"/>
                    </a:lnTo>
                    <a:lnTo>
                      <a:pt x="232" y="535"/>
                    </a:lnTo>
                    <a:lnTo>
                      <a:pt x="232" y="523"/>
                    </a:lnTo>
                    <a:lnTo>
                      <a:pt x="232" y="511"/>
                    </a:lnTo>
                    <a:lnTo>
                      <a:pt x="232" y="500"/>
                    </a:lnTo>
                    <a:lnTo>
                      <a:pt x="232" y="488"/>
                    </a:lnTo>
                    <a:lnTo>
                      <a:pt x="232" y="488"/>
                    </a:lnTo>
                    <a:lnTo>
                      <a:pt x="232" y="476"/>
                    </a:lnTo>
                    <a:lnTo>
                      <a:pt x="244" y="465"/>
                    </a:lnTo>
                    <a:lnTo>
                      <a:pt x="244" y="453"/>
                    </a:lnTo>
                    <a:lnTo>
                      <a:pt x="255" y="442"/>
                    </a:lnTo>
                    <a:lnTo>
                      <a:pt x="255" y="430"/>
                    </a:lnTo>
                    <a:lnTo>
                      <a:pt x="255" y="418"/>
                    </a:lnTo>
                    <a:lnTo>
                      <a:pt x="267" y="418"/>
                    </a:lnTo>
                    <a:lnTo>
                      <a:pt x="267" y="407"/>
                    </a:lnTo>
                    <a:lnTo>
                      <a:pt x="267" y="395"/>
                    </a:lnTo>
                    <a:lnTo>
                      <a:pt x="267" y="383"/>
                    </a:lnTo>
                    <a:lnTo>
                      <a:pt x="267" y="383"/>
                    </a:lnTo>
                    <a:lnTo>
                      <a:pt x="267" y="372"/>
                    </a:lnTo>
                    <a:lnTo>
                      <a:pt x="267" y="360"/>
                    </a:lnTo>
                    <a:lnTo>
                      <a:pt x="279" y="349"/>
                    </a:lnTo>
                    <a:lnTo>
                      <a:pt x="279" y="349"/>
                    </a:lnTo>
                    <a:lnTo>
                      <a:pt x="279" y="337"/>
                    </a:lnTo>
                    <a:lnTo>
                      <a:pt x="279" y="325"/>
                    </a:lnTo>
                    <a:lnTo>
                      <a:pt x="279" y="314"/>
                    </a:lnTo>
                    <a:lnTo>
                      <a:pt x="267" y="314"/>
                    </a:lnTo>
                    <a:lnTo>
                      <a:pt x="267" y="314"/>
                    </a:lnTo>
                    <a:lnTo>
                      <a:pt x="255" y="314"/>
                    </a:lnTo>
                    <a:lnTo>
                      <a:pt x="255" y="314"/>
                    </a:lnTo>
                    <a:lnTo>
                      <a:pt x="255" y="325"/>
                    </a:lnTo>
                    <a:lnTo>
                      <a:pt x="255" y="337"/>
                    </a:lnTo>
                    <a:lnTo>
                      <a:pt x="255" y="349"/>
                    </a:lnTo>
                    <a:lnTo>
                      <a:pt x="244" y="360"/>
                    </a:lnTo>
                    <a:lnTo>
                      <a:pt x="232" y="360"/>
                    </a:lnTo>
                    <a:lnTo>
                      <a:pt x="232" y="372"/>
                    </a:lnTo>
                    <a:lnTo>
                      <a:pt x="232" y="383"/>
                    </a:lnTo>
                    <a:lnTo>
                      <a:pt x="232" y="395"/>
                    </a:lnTo>
                    <a:lnTo>
                      <a:pt x="232" y="395"/>
                    </a:lnTo>
                    <a:lnTo>
                      <a:pt x="232" y="407"/>
                    </a:lnTo>
                    <a:lnTo>
                      <a:pt x="232" y="407"/>
                    </a:lnTo>
                    <a:lnTo>
                      <a:pt x="220" y="418"/>
                    </a:lnTo>
                    <a:lnTo>
                      <a:pt x="209" y="418"/>
                    </a:lnTo>
                    <a:lnTo>
                      <a:pt x="209" y="407"/>
                    </a:lnTo>
                    <a:lnTo>
                      <a:pt x="209" y="395"/>
                    </a:lnTo>
                    <a:lnTo>
                      <a:pt x="209" y="395"/>
                    </a:lnTo>
                    <a:lnTo>
                      <a:pt x="209" y="383"/>
                    </a:lnTo>
                    <a:lnTo>
                      <a:pt x="209" y="372"/>
                    </a:lnTo>
                    <a:lnTo>
                      <a:pt x="197" y="360"/>
                    </a:lnTo>
                    <a:lnTo>
                      <a:pt x="186" y="349"/>
                    </a:lnTo>
                    <a:lnTo>
                      <a:pt x="186" y="349"/>
                    </a:lnTo>
                    <a:lnTo>
                      <a:pt x="186" y="337"/>
                    </a:lnTo>
                    <a:lnTo>
                      <a:pt x="174" y="325"/>
                    </a:lnTo>
                    <a:lnTo>
                      <a:pt x="174" y="314"/>
                    </a:lnTo>
                    <a:lnTo>
                      <a:pt x="174" y="302"/>
                    </a:lnTo>
                    <a:lnTo>
                      <a:pt x="174" y="290"/>
                    </a:lnTo>
                    <a:lnTo>
                      <a:pt x="174" y="290"/>
                    </a:lnTo>
                    <a:lnTo>
                      <a:pt x="174" y="279"/>
                    </a:lnTo>
                    <a:lnTo>
                      <a:pt x="174" y="267"/>
                    </a:lnTo>
                    <a:lnTo>
                      <a:pt x="174" y="256"/>
                    </a:lnTo>
                    <a:lnTo>
                      <a:pt x="174" y="256"/>
                    </a:lnTo>
                    <a:lnTo>
                      <a:pt x="174" y="244"/>
                    </a:lnTo>
                    <a:lnTo>
                      <a:pt x="174" y="232"/>
                    </a:lnTo>
                    <a:lnTo>
                      <a:pt x="162" y="221"/>
                    </a:lnTo>
                    <a:lnTo>
                      <a:pt x="162" y="221"/>
                    </a:lnTo>
                    <a:lnTo>
                      <a:pt x="151" y="209"/>
                    </a:lnTo>
                    <a:lnTo>
                      <a:pt x="139" y="197"/>
                    </a:lnTo>
                    <a:lnTo>
                      <a:pt x="139" y="186"/>
                    </a:lnTo>
                    <a:lnTo>
                      <a:pt x="127" y="186"/>
                    </a:lnTo>
                    <a:lnTo>
                      <a:pt x="127" y="174"/>
                    </a:lnTo>
                    <a:lnTo>
                      <a:pt x="127" y="163"/>
                    </a:lnTo>
                    <a:lnTo>
                      <a:pt x="127" y="151"/>
                    </a:lnTo>
                    <a:lnTo>
                      <a:pt x="127" y="151"/>
                    </a:lnTo>
                    <a:lnTo>
                      <a:pt x="127" y="139"/>
                    </a:lnTo>
                    <a:lnTo>
                      <a:pt x="127" y="128"/>
                    </a:lnTo>
                    <a:lnTo>
                      <a:pt x="127" y="116"/>
                    </a:lnTo>
                    <a:lnTo>
                      <a:pt x="116" y="104"/>
                    </a:lnTo>
                    <a:lnTo>
                      <a:pt x="104" y="104"/>
                    </a:lnTo>
                    <a:lnTo>
                      <a:pt x="104" y="93"/>
                    </a:lnTo>
                    <a:lnTo>
                      <a:pt x="104" y="81"/>
                    </a:lnTo>
                    <a:lnTo>
                      <a:pt x="104" y="81"/>
                    </a:lnTo>
                    <a:lnTo>
                      <a:pt x="104" y="70"/>
                    </a:lnTo>
                    <a:lnTo>
                      <a:pt x="104" y="58"/>
                    </a:lnTo>
                    <a:lnTo>
                      <a:pt x="104" y="46"/>
                    </a:lnTo>
                    <a:lnTo>
                      <a:pt x="104" y="46"/>
                    </a:lnTo>
                    <a:lnTo>
                      <a:pt x="116" y="35"/>
                    </a:lnTo>
                    <a:lnTo>
                      <a:pt x="116" y="23"/>
                    </a:lnTo>
                    <a:lnTo>
                      <a:pt x="116" y="11"/>
                    </a:lnTo>
                    <a:lnTo>
                      <a:pt x="116" y="11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11"/>
                    </a:lnTo>
                    <a:lnTo>
                      <a:pt x="81" y="11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Freeform 142"/>
              <p:cNvSpPr>
                <a:spLocks/>
              </p:cNvSpPr>
              <p:nvPr/>
            </p:nvSpPr>
            <p:spPr bwMode="auto">
              <a:xfrm>
                <a:off x="2423" y="1189"/>
                <a:ext cx="279" cy="1058"/>
              </a:xfrm>
              <a:custGeom>
                <a:avLst/>
                <a:gdLst/>
                <a:ahLst/>
                <a:cxnLst>
                  <a:cxn ang="0">
                    <a:pos x="81" y="70"/>
                  </a:cxn>
                  <a:cxn ang="0">
                    <a:pos x="81" y="116"/>
                  </a:cxn>
                  <a:cxn ang="0">
                    <a:pos x="58" y="163"/>
                  </a:cxn>
                  <a:cxn ang="0">
                    <a:pos x="69" y="209"/>
                  </a:cxn>
                  <a:cxn ang="0">
                    <a:pos x="81" y="256"/>
                  </a:cxn>
                  <a:cxn ang="0">
                    <a:pos x="104" y="314"/>
                  </a:cxn>
                  <a:cxn ang="0">
                    <a:pos x="116" y="383"/>
                  </a:cxn>
                  <a:cxn ang="0">
                    <a:pos x="139" y="430"/>
                  </a:cxn>
                  <a:cxn ang="0">
                    <a:pos x="174" y="418"/>
                  </a:cxn>
                  <a:cxn ang="0">
                    <a:pos x="186" y="476"/>
                  </a:cxn>
                  <a:cxn ang="0">
                    <a:pos x="162" y="500"/>
                  </a:cxn>
                  <a:cxn ang="0">
                    <a:pos x="127" y="535"/>
                  </a:cxn>
                  <a:cxn ang="0">
                    <a:pos x="127" y="593"/>
                  </a:cxn>
                  <a:cxn ang="0">
                    <a:pos x="139" y="651"/>
                  </a:cxn>
                  <a:cxn ang="0">
                    <a:pos x="174" y="604"/>
                  </a:cxn>
                  <a:cxn ang="0">
                    <a:pos x="197" y="662"/>
                  </a:cxn>
                  <a:cxn ang="0">
                    <a:pos x="186" y="721"/>
                  </a:cxn>
                  <a:cxn ang="0">
                    <a:pos x="151" y="686"/>
                  </a:cxn>
                  <a:cxn ang="0">
                    <a:pos x="127" y="721"/>
                  </a:cxn>
                  <a:cxn ang="0">
                    <a:pos x="104" y="767"/>
                  </a:cxn>
                  <a:cxn ang="0">
                    <a:pos x="104" y="813"/>
                  </a:cxn>
                  <a:cxn ang="0">
                    <a:pos x="81" y="872"/>
                  </a:cxn>
                  <a:cxn ang="0">
                    <a:pos x="58" y="930"/>
                  </a:cxn>
                  <a:cxn ang="0">
                    <a:pos x="34" y="988"/>
                  </a:cxn>
                  <a:cxn ang="0">
                    <a:pos x="0" y="1046"/>
                  </a:cxn>
                  <a:cxn ang="0">
                    <a:pos x="34" y="1046"/>
                  </a:cxn>
                  <a:cxn ang="0">
                    <a:pos x="81" y="1011"/>
                  </a:cxn>
                  <a:cxn ang="0">
                    <a:pos x="116" y="965"/>
                  </a:cxn>
                  <a:cxn ang="0">
                    <a:pos x="139" y="918"/>
                  </a:cxn>
                  <a:cxn ang="0">
                    <a:pos x="174" y="848"/>
                  </a:cxn>
                  <a:cxn ang="0">
                    <a:pos x="209" y="813"/>
                  </a:cxn>
                  <a:cxn ang="0">
                    <a:pos x="197" y="860"/>
                  </a:cxn>
                  <a:cxn ang="0">
                    <a:pos x="197" y="918"/>
                  </a:cxn>
                  <a:cxn ang="0">
                    <a:pos x="232" y="930"/>
                  </a:cxn>
                  <a:cxn ang="0">
                    <a:pos x="220" y="872"/>
                  </a:cxn>
                  <a:cxn ang="0">
                    <a:pos x="232" y="813"/>
                  </a:cxn>
                  <a:cxn ang="0">
                    <a:pos x="220" y="767"/>
                  </a:cxn>
                  <a:cxn ang="0">
                    <a:pos x="232" y="709"/>
                  </a:cxn>
                  <a:cxn ang="0">
                    <a:pos x="244" y="651"/>
                  </a:cxn>
                  <a:cxn ang="0">
                    <a:pos x="244" y="593"/>
                  </a:cxn>
                  <a:cxn ang="0">
                    <a:pos x="232" y="535"/>
                  </a:cxn>
                  <a:cxn ang="0">
                    <a:pos x="232" y="488"/>
                  </a:cxn>
                  <a:cxn ang="0">
                    <a:pos x="255" y="418"/>
                  </a:cxn>
                  <a:cxn ang="0">
                    <a:pos x="267" y="372"/>
                  </a:cxn>
                  <a:cxn ang="0">
                    <a:pos x="279" y="314"/>
                  </a:cxn>
                  <a:cxn ang="0">
                    <a:pos x="255" y="337"/>
                  </a:cxn>
                  <a:cxn ang="0">
                    <a:pos x="232" y="395"/>
                  </a:cxn>
                  <a:cxn ang="0">
                    <a:pos x="209" y="407"/>
                  </a:cxn>
                  <a:cxn ang="0">
                    <a:pos x="186" y="349"/>
                  </a:cxn>
                  <a:cxn ang="0">
                    <a:pos x="174" y="290"/>
                  </a:cxn>
                  <a:cxn ang="0">
                    <a:pos x="174" y="244"/>
                  </a:cxn>
                  <a:cxn ang="0">
                    <a:pos x="139" y="186"/>
                  </a:cxn>
                  <a:cxn ang="0">
                    <a:pos x="127" y="139"/>
                  </a:cxn>
                  <a:cxn ang="0">
                    <a:pos x="104" y="81"/>
                  </a:cxn>
                  <a:cxn ang="0">
                    <a:pos x="116" y="35"/>
                  </a:cxn>
                  <a:cxn ang="0">
                    <a:pos x="93" y="0"/>
                  </a:cxn>
                </a:cxnLst>
                <a:rect l="0" t="0" r="r" b="b"/>
                <a:pathLst>
                  <a:path w="279" h="1058">
                    <a:moveTo>
                      <a:pt x="81" y="11"/>
                    </a:moveTo>
                    <a:lnTo>
                      <a:pt x="81" y="35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1" y="58"/>
                    </a:lnTo>
                    <a:lnTo>
                      <a:pt x="81" y="7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1" y="9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16"/>
                    </a:lnTo>
                    <a:lnTo>
                      <a:pt x="81" y="128"/>
                    </a:lnTo>
                    <a:lnTo>
                      <a:pt x="81" y="139"/>
                    </a:lnTo>
                    <a:lnTo>
                      <a:pt x="81" y="151"/>
                    </a:lnTo>
                    <a:lnTo>
                      <a:pt x="81" y="151"/>
                    </a:lnTo>
                    <a:lnTo>
                      <a:pt x="69" y="163"/>
                    </a:lnTo>
                    <a:lnTo>
                      <a:pt x="58" y="163"/>
                    </a:lnTo>
                    <a:lnTo>
                      <a:pt x="58" y="163"/>
                    </a:lnTo>
                    <a:lnTo>
                      <a:pt x="58" y="174"/>
                    </a:lnTo>
                    <a:lnTo>
                      <a:pt x="58" y="186"/>
                    </a:lnTo>
                    <a:lnTo>
                      <a:pt x="58" y="186"/>
                    </a:lnTo>
                    <a:lnTo>
                      <a:pt x="58" y="197"/>
                    </a:lnTo>
                    <a:lnTo>
                      <a:pt x="69" y="209"/>
                    </a:lnTo>
                    <a:lnTo>
                      <a:pt x="69" y="221"/>
                    </a:lnTo>
                    <a:lnTo>
                      <a:pt x="81" y="221"/>
                    </a:lnTo>
                    <a:lnTo>
                      <a:pt x="81" y="232"/>
                    </a:lnTo>
                    <a:lnTo>
                      <a:pt x="81" y="244"/>
                    </a:lnTo>
                    <a:lnTo>
                      <a:pt x="81" y="256"/>
                    </a:lnTo>
                    <a:lnTo>
                      <a:pt x="81" y="256"/>
                    </a:lnTo>
                    <a:lnTo>
                      <a:pt x="93" y="267"/>
                    </a:lnTo>
                    <a:lnTo>
                      <a:pt x="93" y="267"/>
                    </a:lnTo>
                    <a:lnTo>
                      <a:pt x="93" y="279"/>
                    </a:lnTo>
                    <a:lnTo>
                      <a:pt x="93" y="290"/>
                    </a:lnTo>
                    <a:lnTo>
                      <a:pt x="104" y="302"/>
                    </a:lnTo>
                    <a:lnTo>
                      <a:pt x="104" y="314"/>
                    </a:lnTo>
                    <a:lnTo>
                      <a:pt x="104" y="325"/>
                    </a:lnTo>
                    <a:lnTo>
                      <a:pt x="104" y="337"/>
                    </a:lnTo>
                    <a:lnTo>
                      <a:pt x="116" y="349"/>
                    </a:lnTo>
                    <a:lnTo>
                      <a:pt x="116" y="360"/>
                    </a:lnTo>
                    <a:lnTo>
                      <a:pt x="116" y="372"/>
                    </a:lnTo>
                    <a:lnTo>
                      <a:pt x="116" y="383"/>
                    </a:lnTo>
                    <a:lnTo>
                      <a:pt x="116" y="395"/>
                    </a:lnTo>
                    <a:lnTo>
                      <a:pt x="116" y="407"/>
                    </a:lnTo>
                    <a:lnTo>
                      <a:pt x="127" y="407"/>
                    </a:lnTo>
                    <a:lnTo>
                      <a:pt x="127" y="418"/>
                    </a:lnTo>
                    <a:lnTo>
                      <a:pt x="139" y="430"/>
                    </a:lnTo>
                    <a:lnTo>
                      <a:pt x="139" y="430"/>
                    </a:lnTo>
                    <a:lnTo>
                      <a:pt x="151" y="418"/>
                    </a:lnTo>
                    <a:lnTo>
                      <a:pt x="151" y="407"/>
                    </a:lnTo>
                    <a:lnTo>
                      <a:pt x="151" y="407"/>
                    </a:lnTo>
                    <a:lnTo>
                      <a:pt x="162" y="407"/>
                    </a:lnTo>
                    <a:lnTo>
                      <a:pt x="174" y="407"/>
                    </a:lnTo>
                    <a:lnTo>
                      <a:pt x="174" y="418"/>
                    </a:lnTo>
                    <a:lnTo>
                      <a:pt x="186" y="430"/>
                    </a:lnTo>
                    <a:lnTo>
                      <a:pt x="186" y="430"/>
                    </a:lnTo>
                    <a:lnTo>
                      <a:pt x="186" y="442"/>
                    </a:lnTo>
                    <a:lnTo>
                      <a:pt x="186" y="453"/>
                    </a:lnTo>
                    <a:lnTo>
                      <a:pt x="186" y="465"/>
                    </a:lnTo>
                    <a:lnTo>
                      <a:pt x="186" y="476"/>
                    </a:lnTo>
                    <a:lnTo>
                      <a:pt x="186" y="488"/>
                    </a:lnTo>
                    <a:lnTo>
                      <a:pt x="186" y="488"/>
                    </a:lnTo>
                    <a:lnTo>
                      <a:pt x="186" y="500"/>
                    </a:lnTo>
                    <a:lnTo>
                      <a:pt x="174" y="500"/>
                    </a:lnTo>
                    <a:lnTo>
                      <a:pt x="174" y="511"/>
                    </a:lnTo>
                    <a:lnTo>
                      <a:pt x="162" y="500"/>
                    </a:lnTo>
                    <a:lnTo>
                      <a:pt x="151" y="500"/>
                    </a:lnTo>
                    <a:lnTo>
                      <a:pt x="151" y="500"/>
                    </a:lnTo>
                    <a:lnTo>
                      <a:pt x="139" y="511"/>
                    </a:lnTo>
                    <a:lnTo>
                      <a:pt x="139" y="511"/>
                    </a:lnTo>
                    <a:lnTo>
                      <a:pt x="139" y="523"/>
                    </a:lnTo>
                    <a:lnTo>
                      <a:pt x="127" y="535"/>
                    </a:lnTo>
                    <a:lnTo>
                      <a:pt x="127" y="546"/>
                    </a:lnTo>
                    <a:lnTo>
                      <a:pt x="127" y="546"/>
                    </a:lnTo>
                    <a:lnTo>
                      <a:pt x="127" y="558"/>
                    </a:lnTo>
                    <a:lnTo>
                      <a:pt x="127" y="569"/>
                    </a:lnTo>
                    <a:lnTo>
                      <a:pt x="127" y="581"/>
                    </a:lnTo>
                    <a:lnTo>
                      <a:pt x="127" y="593"/>
                    </a:lnTo>
                    <a:lnTo>
                      <a:pt x="127" y="593"/>
                    </a:lnTo>
                    <a:lnTo>
                      <a:pt x="127" y="604"/>
                    </a:lnTo>
                    <a:lnTo>
                      <a:pt x="127" y="616"/>
                    </a:lnTo>
                    <a:lnTo>
                      <a:pt x="127" y="639"/>
                    </a:lnTo>
                    <a:lnTo>
                      <a:pt x="127" y="639"/>
                    </a:lnTo>
                    <a:lnTo>
                      <a:pt x="139" y="651"/>
                    </a:lnTo>
                    <a:lnTo>
                      <a:pt x="151" y="651"/>
                    </a:lnTo>
                    <a:lnTo>
                      <a:pt x="151" y="639"/>
                    </a:lnTo>
                    <a:lnTo>
                      <a:pt x="151" y="628"/>
                    </a:lnTo>
                    <a:lnTo>
                      <a:pt x="151" y="628"/>
                    </a:lnTo>
                    <a:lnTo>
                      <a:pt x="162" y="616"/>
                    </a:lnTo>
                    <a:lnTo>
                      <a:pt x="174" y="604"/>
                    </a:lnTo>
                    <a:lnTo>
                      <a:pt x="174" y="616"/>
                    </a:lnTo>
                    <a:lnTo>
                      <a:pt x="186" y="628"/>
                    </a:lnTo>
                    <a:lnTo>
                      <a:pt x="186" y="639"/>
                    </a:lnTo>
                    <a:lnTo>
                      <a:pt x="197" y="639"/>
                    </a:lnTo>
                    <a:lnTo>
                      <a:pt x="197" y="651"/>
                    </a:lnTo>
                    <a:lnTo>
                      <a:pt x="197" y="662"/>
                    </a:lnTo>
                    <a:lnTo>
                      <a:pt x="197" y="674"/>
                    </a:lnTo>
                    <a:lnTo>
                      <a:pt x="197" y="686"/>
                    </a:lnTo>
                    <a:lnTo>
                      <a:pt x="197" y="697"/>
                    </a:lnTo>
                    <a:lnTo>
                      <a:pt x="197" y="697"/>
                    </a:lnTo>
                    <a:lnTo>
                      <a:pt x="186" y="709"/>
                    </a:lnTo>
                    <a:lnTo>
                      <a:pt x="186" y="721"/>
                    </a:lnTo>
                    <a:lnTo>
                      <a:pt x="174" y="721"/>
                    </a:lnTo>
                    <a:lnTo>
                      <a:pt x="162" y="721"/>
                    </a:lnTo>
                    <a:lnTo>
                      <a:pt x="162" y="709"/>
                    </a:lnTo>
                    <a:lnTo>
                      <a:pt x="162" y="697"/>
                    </a:lnTo>
                    <a:lnTo>
                      <a:pt x="162" y="697"/>
                    </a:lnTo>
                    <a:lnTo>
                      <a:pt x="151" y="686"/>
                    </a:lnTo>
                    <a:lnTo>
                      <a:pt x="139" y="686"/>
                    </a:lnTo>
                    <a:lnTo>
                      <a:pt x="139" y="686"/>
                    </a:lnTo>
                    <a:lnTo>
                      <a:pt x="127" y="686"/>
                    </a:lnTo>
                    <a:lnTo>
                      <a:pt x="127" y="697"/>
                    </a:lnTo>
                    <a:lnTo>
                      <a:pt x="127" y="709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16" y="732"/>
                    </a:lnTo>
                    <a:lnTo>
                      <a:pt x="116" y="744"/>
                    </a:lnTo>
                    <a:lnTo>
                      <a:pt x="116" y="755"/>
                    </a:lnTo>
                    <a:lnTo>
                      <a:pt x="104" y="767"/>
                    </a:lnTo>
                    <a:lnTo>
                      <a:pt x="104" y="767"/>
                    </a:lnTo>
                    <a:lnTo>
                      <a:pt x="104" y="779"/>
                    </a:lnTo>
                    <a:lnTo>
                      <a:pt x="104" y="790"/>
                    </a:lnTo>
                    <a:lnTo>
                      <a:pt x="104" y="790"/>
                    </a:lnTo>
                    <a:lnTo>
                      <a:pt x="104" y="802"/>
                    </a:lnTo>
                    <a:lnTo>
                      <a:pt x="104" y="802"/>
                    </a:lnTo>
                    <a:lnTo>
                      <a:pt x="104" y="813"/>
                    </a:lnTo>
                    <a:lnTo>
                      <a:pt x="104" y="825"/>
                    </a:lnTo>
                    <a:lnTo>
                      <a:pt x="104" y="837"/>
                    </a:lnTo>
                    <a:lnTo>
                      <a:pt x="104" y="848"/>
                    </a:lnTo>
                    <a:lnTo>
                      <a:pt x="104" y="860"/>
                    </a:lnTo>
                    <a:lnTo>
                      <a:pt x="93" y="860"/>
                    </a:lnTo>
                    <a:lnTo>
                      <a:pt x="81" y="872"/>
                    </a:lnTo>
                    <a:lnTo>
                      <a:pt x="81" y="883"/>
                    </a:lnTo>
                    <a:lnTo>
                      <a:pt x="81" y="895"/>
                    </a:lnTo>
                    <a:lnTo>
                      <a:pt x="81" y="906"/>
                    </a:lnTo>
                    <a:lnTo>
                      <a:pt x="69" y="918"/>
                    </a:lnTo>
                    <a:lnTo>
                      <a:pt x="69" y="930"/>
                    </a:lnTo>
                    <a:lnTo>
                      <a:pt x="58" y="930"/>
                    </a:lnTo>
                    <a:lnTo>
                      <a:pt x="46" y="941"/>
                    </a:lnTo>
                    <a:lnTo>
                      <a:pt x="46" y="953"/>
                    </a:lnTo>
                    <a:lnTo>
                      <a:pt x="46" y="965"/>
                    </a:lnTo>
                    <a:lnTo>
                      <a:pt x="46" y="976"/>
                    </a:lnTo>
                    <a:lnTo>
                      <a:pt x="46" y="976"/>
                    </a:lnTo>
                    <a:lnTo>
                      <a:pt x="34" y="988"/>
                    </a:lnTo>
                    <a:lnTo>
                      <a:pt x="23" y="999"/>
                    </a:lnTo>
                    <a:lnTo>
                      <a:pt x="23" y="1011"/>
                    </a:lnTo>
                    <a:lnTo>
                      <a:pt x="11" y="1011"/>
                    </a:lnTo>
                    <a:lnTo>
                      <a:pt x="11" y="1023"/>
                    </a:lnTo>
                    <a:lnTo>
                      <a:pt x="0" y="1034"/>
                    </a:lnTo>
                    <a:lnTo>
                      <a:pt x="0" y="1046"/>
                    </a:lnTo>
                    <a:lnTo>
                      <a:pt x="0" y="1046"/>
                    </a:lnTo>
                    <a:lnTo>
                      <a:pt x="11" y="1058"/>
                    </a:lnTo>
                    <a:lnTo>
                      <a:pt x="11" y="1058"/>
                    </a:lnTo>
                    <a:lnTo>
                      <a:pt x="23" y="1058"/>
                    </a:lnTo>
                    <a:lnTo>
                      <a:pt x="34" y="1058"/>
                    </a:lnTo>
                    <a:lnTo>
                      <a:pt x="34" y="1046"/>
                    </a:lnTo>
                    <a:lnTo>
                      <a:pt x="46" y="1046"/>
                    </a:lnTo>
                    <a:lnTo>
                      <a:pt x="46" y="1034"/>
                    </a:lnTo>
                    <a:lnTo>
                      <a:pt x="58" y="1023"/>
                    </a:lnTo>
                    <a:lnTo>
                      <a:pt x="69" y="1011"/>
                    </a:lnTo>
                    <a:lnTo>
                      <a:pt x="69" y="1011"/>
                    </a:lnTo>
                    <a:lnTo>
                      <a:pt x="81" y="1011"/>
                    </a:lnTo>
                    <a:lnTo>
                      <a:pt x="93" y="999"/>
                    </a:lnTo>
                    <a:lnTo>
                      <a:pt x="93" y="999"/>
                    </a:lnTo>
                    <a:lnTo>
                      <a:pt x="104" y="988"/>
                    </a:lnTo>
                    <a:lnTo>
                      <a:pt x="104" y="976"/>
                    </a:lnTo>
                    <a:lnTo>
                      <a:pt x="116" y="965"/>
                    </a:lnTo>
                    <a:lnTo>
                      <a:pt x="116" y="965"/>
                    </a:lnTo>
                    <a:lnTo>
                      <a:pt x="116" y="953"/>
                    </a:lnTo>
                    <a:lnTo>
                      <a:pt x="127" y="941"/>
                    </a:lnTo>
                    <a:lnTo>
                      <a:pt x="127" y="930"/>
                    </a:lnTo>
                    <a:lnTo>
                      <a:pt x="127" y="930"/>
                    </a:lnTo>
                    <a:lnTo>
                      <a:pt x="139" y="918"/>
                    </a:lnTo>
                    <a:lnTo>
                      <a:pt x="139" y="918"/>
                    </a:lnTo>
                    <a:lnTo>
                      <a:pt x="151" y="906"/>
                    </a:lnTo>
                    <a:lnTo>
                      <a:pt x="151" y="895"/>
                    </a:lnTo>
                    <a:lnTo>
                      <a:pt x="162" y="883"/>
                    </a:lnTo>
                    <a:lnTo>
                      <a:pt x="162" y="872"/>
                    </a:lnTo>
                    <a:lnTo>
                      <a:pt x="174" y="860"/>
                    </a:lnTo>
                    <a:lnTo>
                      <a:pt x="174" y="848"/>
                    </a:lnTo>
                    <a:lnTo>
                      <a:pt x="174" y="837"/>
                    </a:lnTo>
                    <a:lnTo>
                      <a:pt x="174" y="825"/>
                    </a:lnTo>
                    <a:lnTo>
                      <a:pt x="186" y="825"/>
                    </a:lnTo>
                    <a:lnTo>
                      <a:pt x="186" y="813"/>
                    </a:lnTo>
                    <a:lnTo>
                      <a:pt x="197" y="813"/>
                    </a:lnTo>
                    <a:lnTo>
                      <a:pt x="209" y="813"/>
                    </a:lnTo>
                    <a:lnTo>
                      <a:pt x="209" y="825"/>
                    </a:lnTo>
                    <a:lnTo>
                      <a:pt x="209" y="825"/>
                    </a:lnTo>
                    <a:lnTo>
                      <a:pt x="209" y="837"/>
                    </a:lnTo>
                    <a:lnTo>
                      <a:pt x="209" y="848"/>
                    </a:lnTo>
                    <a:lnTo>
                      <a:pt x="209" y="848"/>
                    </a:lnTo>
                    <a:lnTo>
                      <a:pt x="197" y="860"/>
                    </a:lnTo>
                    <a:lnTo>
                      <a:pt x="197" y="872"/>
                    </a:lnTo>
                    <a:lnTo>
                      <a:pt x="197" y="883"/>
                    </a:lnTo>
                    <a:lnTo>
                      <a:pt x="197" y="883"/>
                    </a:lnTo>
                    <a:lnTo>
                      <a:pt x="197" y="895"/>
                    </a:lnTo>
                    <a:lnTo>
                      <a:pt x="197" y="906"/>
                    </a:lnTo>
                    <a:lnTo>
                      <a:pt x="197" y="918"/>
                    </a:lnTo>
                    <a:lnTo>
                      <a:pt x="197" y="930"/>
                    </a:lnTo>
                    <a:lnTo>
                      <a:pt x="197" y="930"/>
                    </a:lnTo>
                    <a:lnTo>
                      <a:pt x="209" y="930"/>
                    </a:lnTo>
                    <a:lnTo>
                      <a:pt x="220" y="930"/>
                    </a:lnTo>
                    <a:lnTo>
                      <a:pt x="220" y="930"/>
                    </a:lnTo>
                    <a:lnTo>
                      <a:pt x="232" y="930"/>
                    </a:lnTo>
                    <a:lnTo>
                      <a:pt x="220" y="918"/>
                    </a:lnTo>
                    <a:lnTo>
                      <a:pt x="220" y="906"/>
                    </a:lnTo>
                    <a:lnTo>
                      <a:pt x="220" y="895"/>
                    </a:lnTo>
                    <a:lnTo>
                      <a:pt x="220" y="895"/>
                    </a:lnTo>
                    <a:lnTo>
                      <a:pt x="220" y="883"/>
                    </a:lnTo>
                    <a:lnTo>
                      <a:pt x="220" y="872"/>
                    </a:lnTo>
                    <a:lnTo>
                      <a:pt x="220" y="860"/>
                    </a:lnTo>
                    <a:lnTo>
                      <a:pt x="220" y="848"/>
                    </a:lnTo>
                    <a:lnTo>
                      <a:pt x="232" y="848"/>
                    </a:lnTo>
                    <a:lnTo>
                      <a:pt x="232" y="837"/>
                    </a:lnTo>
                    <a:lnTo>
                      <a:pt x="232" y="825"/>
                    </a:lnTo>
                    <a:lnTo>
                      <a:pt x="232" y="813"/>
                    </a:lnTo>
                    <a:lnTo>
                      <a:pt x="232" y="813"/>
                    </a:lnTo>
                    <a:lnTo>
                      <a:pt x="232" y="802"/>
                    </a:lnTo>
                    <a:lnTo>
                      <a:pt x="220" y="790"/>
                    </a:lnTo>
                    <a:lnTo>
                      <a:pt x="220" y="779"/>
                    </a:lnTo>
                    <a:lnTo>
                      <a:pt x="220" y="779"/>
                    </a:lnTo>
                    <a:lnTo>
                      <a:pt x="220" y="767"/>
                    </a:lnTo>
                    <a:lnTo>
                      <a:pt x="220" y="755"/>
                    </a:lnTo>
                    <a:lnTo>
                      <a:pt x="220" y="744"/>
                    </a:lnTo>
                    <a:lnTo>
                      <a:pt x="220" y="732"/>
                    </a:lnTo>
                    <a:lnTo>
                      <a:pt x="220" y="721"/>
                    </a:lnTo>
                    <a:lnTo>
                      <a:pt x="220" y="721"/>
                    </a:lnTo>
                    <a:lnTo>
                      <a:pt x="232" y="709"/>
                    </a:lnTo>
                    <a:lnTo>
                      <a:pt x="232" y="697"/>
                    </a:lnTo>
                    <a:lnTo>
                      <a:pt x="244" y="686"/>
                    </a:lnTo>
                    <a:lnTo>
                      <a:pt x="244" y="674"/>
                    </a:lnTo>
                    <a:lnTo>
                      <a:pt x="244" y="674"/>
                    </a:lnTo>
                    <a:lnTo>
                      <a:pt x="244" y="662"/>
                    </a:lnTo>
                    <a:lnTo>
                      <a:pt x="244" y="651"/>
                    </a:lnTo>
                    <a:lnTo>
                      <a:pt x="244" y="639"/>
                    </a:lnTo>
                    <a:lnTo>
                      <a:pt x="244" y="628"/>
                    </a:lnTo>
                    <a:lnTo>
                      <a:pt x="244" y="628"/>
                    </a:lnTo>
                    <a:lnTo>
                      <a:pt x="244" y="616"/>
                    </a:lnTo>
                    <a:lnTo>
                      <a:pt x="244" y="604"/>
                    </a:lnTo>
                    <a:lnTo>
                      <a:pt x="244" y="593"/>
                    </a:lnTo>
                    <a:lnTo>
                      <a:pt x="244" y="581"/>
                    </a:lnTo>
                    <a:lnTo>
                      <a:pt x="244" y="581"/>
                    </a:lnTo>
                    <a:lnTo>
                      <a:pt x="244" y="569"/>
                    </a:lnTo>
                    <a:lnTo>
                      <a:pt x="232" y="558"/>
                    </a:lnTo>
                    <a:lnTo>
                      <a:pt x="232" y="546"/>
                    </a:lnTo>
                    <a:lnTo>
                      <a:pt x="232" y="535"/>
                    </a:lnTo>
                    <a:lnTo>
                      <a:pt x="232" y="535"/>
                    </a:lnTo>
                    <a:lnTo>
                      <a:pt x="232" y="523"/>
                    </a:lnTo>
                    <a:lnTo>
                      <a:pt x="232" y="511"/>
                    </a:lnTo>
                    <a:lnTo>
                      <a:pt x="232" y="500"/>
                    </a:lnTo>
                    <a:lnTo>
                      <a:pt x="232" y="488"/>
                    </a:lnTo>
                    <a:lnTo>
                      <a:pt x="232" y="488"/>
                    </a:lnTo>
                    <a:lnTo>
                      <a:pt x="232" y="476"/>
                    </a:lnTo>
                    <a:lnTo>
                      <a:pt x="244" y="465"/>
                    </a:lnTo>
                    <a:lnTo>
                      <a:pt x="244" y="453"/>
                    </a:lnTo>
                    <a:lnTo>
                      <a:pt x="255" y="442"/>
                    </a:lnTo>
                    <a:lnTo>
                      <a:pt x="255" y="430"/>
                    </a:lnTo>
                    <a:lnTo>
                      <a:pt x="255" y="418"/>
                    </a:lnTo>
                    <a:lnTo>
                      <a:pt x="267" y="418"/>
                    </a:lnTo>
                    <a:lnTo>
                      <a:pt x="267" y="407"/>
                    </a:lnTo>
                    <a:lnTo>
                      <a:pt x="267" y="395"/>
                    </a:lnTo>
                    <a:lnTo>
                      <a:pt x="267" y="383"/>
                    </a:lnTo>
                    <a:lnTo>
                      <a:pt x="267" y="383"/>
                    </a:lnTo>
                    <a:lnTo>
                      <a:pt x="267" y="372"/>
                    </a:lnTo>
                    <a:lnTo>
                      <a:pt x="267" y="360"/>
                    </a:lnTo>
                    <a:lnTo>
                      <a:pt x="279" y="349"/>
                    </a:lnTo>
                    <a:lnTo>
                      <a:pt x="279" y="349"/>
                    </a:lnTo>
                    <a:lnTo>
                      <a:pt x="279" y="337"/>
                    </a:lnTo>
                    <a:lnTo>
                      <a:pt x="279" y="325"/>
                    </a:lnTo>
                    <a:lnTo>
                      <a:pt x="279" y="314"/>
                    </a:lnTo>
                    <a:lnTo>
                      <a:pt x="267" y="314"/>
                    </a:lnTo>
                    <a:lnTo>
                      <a:pt x="267" y="314"/>
                    </a:lnTo>
                    <a:lnTo>
                      <a:pt x="255" y="314"/>
                    </a:lnTo>
                    <a:lnTo>
                      <a:pt x="255" y="314"/>
                    </a:lnTo>
                    <a:lnTo>
                      <a:pt x="255" y="325"/>
                    </a:lnTo>
                    <a:lnTo>
                      <a:pt x="255" y="337"/>
                    </a:lnTo>
                    <a:lnTo>
                      <a:pt x="255" y="349"/>
                    </a:lnTo>
                    <a:lnTo>
                      <a:pt x="244" y="360"/>
                    </a:lnTo>
                    <a:lnTo>
                      <a:pt x="232" y="360"/>
                    </a:lnTo>
                    <a:lnTo>
                      <a:pt x="232" y="372"/>
                    </a:lnTo>
                    <a:lnTo>
                      <a:pt x="232" y="383"/>
                    </a:lnTo>
                    <a:lnTo>
                      <a:pt x="232" y="395"/>
                    </a:lnTo>
                    <a:lnTo>
                      <a:pt x="232" y="395"/>
                    </a:lnTo>
                    <a:lnTo>
                      <a:pt x="232" y="407"/>
                    </a:lnTo>
                    <a:lnTo>
                      <a:pt x="232" y="407"/>
                    </a:lnTo>
                    <a:lnTo>
                      <a:pt x="220" y="418"/>
                    </a:lnTo>
                    <a:lnTo>
                      <a:pt x="209" y="418"/>
                    </a:lnTo>
                    <a:lnTo>
                      <a:pt x="209" y="407"/>
                    </a:lnTo>
                    <a:lnTo>
                      <a:pt x="209" y="395"/>
                    </a:lnTo>
                    <a:lnTo>
                      <a:pt x="209" y="395"/>
                    </a:lnTo>
                    <a:lnTo>
                      <a:pt x="209" y="383"/>
                    </a:lnTo>
                    <a:lnTo>
                      <a:pt x="209" y="372"/>
                    </a:lnTo>
                    <a:lnTo>
                      <a:pt x="197" y="360"/>
                    </a:lnTo>
                    <a:lnTo>
                      <a:pt x="186" y="349"/>
                    </a:lnTo>
                    <a:lnTo>
                      <a:pt x="186" y="349"/>
                    </a:lnTo>
                    <a:lnTo>
                      <a:pt x="186" y="337"/>
                    </a:lnTo>
                    <a:lnTo>
                      <a:pt x="174" y="325"/>
                    </a:lnTo>
                    <a:lnTo>
                      <a:pt x="174" y="314"/>
                    </a:lnTo>
                    <a:lnTo>
                      <a:pt x="174" y="302"/>
                    </a:lnTo>
                    <a:lnTo>
                      <a:pt x="174" y="290"/>
                    </a:lnTo>
                    <a:lnTo>
                      <a:pt x="174" y="290"/>
                    </a:lnTo>
                    <a:lnTo>
                      <a:pt x="174" y="279"/>
                    </a:lnTo>
                    <a:lnTo>
                      <a:pt x="174" y="267"/>
                    </a:lnTo>
                    <a:lnTo>
                      <a:pt x="174" y="256"/>
                    </a:lnTo>
                    <a:lnTo>
                      <a:pt x="174" y="256"/>
                    </a:lnTo>
                    <a:lnTo>
                      <a:pt x="174" y="244"/>
                    </a:lnTo>
                    <a:lnTo>
                      <a:pt x="174" y="232"/>
                    </a:lnTo>
                    <a:lnTo>
                      <a:pt x="162" y="221"/>
                    </a:lnTo>
                    <a:lnTo>
                      <a:pt x="162" y="221"/>
                    </a:lnTo>
                    <a:lnTo>
                      <a:pt x="151" y="209"/>
                    </a:lnTo>
                    <a:lnTo>
                      <a:pt x="139" y="197"/>
                    </a:lnTo>
                    <a:lnTo>
                      <a:pt x="139" y="186"/>
                    </a:lnTo>
                    <a:lnTo>
                      <a:pt x="127" y="186"/>
                    </a:lnTo>
                    <a:lnTo>
                      <a:pt x="127" y="174"/>
                    </a:lnTo>
                    <a:lnTo>
                      <a:pt x="127" y="163"/>
                    </a:lnTo>
                    <a:lnTo>
                      <a:pt x="127" y="151"/>
                    </a:lnTo>
                    <a:lnTo>
                      <a:pt x="127" y="151"/>
                    </a:lnTo>
                    <a:lnTo>
                      <a:pt x="127" y="139"/>
                    </a:lnTo>
                    <a:lnTo>
                      <a:pt x="127" y="128"/>
                    </a:lnTo>
                    <a:lnTo>
                      <a:pt x="127" y="116"/>
                    </a:lnTo>
                    <a:lnTo>
                      <a:pt x="116" y="104"/>
                    </a:lnTo>
                    <a:lnTo>
                      <a:pt x="104" y="104"/>
                    </a:lnTo>
                    <a:lnTo>
                      <a:pt x="104" y="93"/>
                    </a:lnTo>
                    <a:lnTo>
                      <a:pt x="104" y="81"/>
                    </a:lnTo>
                    <a:lnTo>
                      <a:pt x="104" y="81"/>
                    </a:lnTo>
                    <a:lnTo>
                      <a:pt x="104" y="70"/>
                    </a:lnTo>
                    <a:lnTo>
                      <a:pt x="104" y="58"/>
                    </a:lnTo>
                    <a:lnTo>
                      <a:pt x="104" y="46"/>
                    </a:lnTo>
                    <a:lnTo>
                      <a:pt x="104" y="46"/>
                    </a:lnTo>
                    <a:lnTo>
                      <a:pt x="116" y="35"/>
                    </a:lnTo>
                    <a:lnTo>
                      <a:pt x="116" y="23"/>
                    </a:lnTo>
                    <a:lnTo>
                      <a:pt x="116" y="11"/>
                    </a:lnTo>
                    <a:lnTo>
                      <a:pt x="116" y="11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11"/>
                    </a:lnTo>
                    <a:lnTo>
                      <a:pt x="81" y="11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12" name="Group 143"/>
            <p:cNvGrpSpPr>
              <a:grpSpLocks/>
            </p:cNvGrpSpPr>
            <p:nvPr/>
          </p:nvGrpSpPr>
          <p:grpSpPr bwMode="auto">
            <a:xfrm>
              <a:off x="2808" y="1841"/>
              <a:ext cx="46" cy="244"/>
              <a:chOff x="2667" y="1235"/>
              <a:chExt cx="46" cy="244"/>
            </a:xfrm>
          </p:grpSpPr>
          <p:sp>
            <p:nvSpPr>
              <p:cNvPr id="17552" name="Freeform 144"/>
              <p:cNvSpPr>
                <a:spLocks/>
              </p:cNvSpPr>
              <p:nvPr/>
            </p:nvSpPr>
            <p:spPr bwMode="auto">
              <a:xfrm>
                <a:off x="2667" y="1235"/>
                <a:ext cx="46" cy="244"/>
              </a:xfrm>
              <a:custGeom>
                <a:avLst/>
                <a:gdLst/>
                <a:ahLst/>
                <a:cxnLst>
                  <a:cxn ang="0">
                    <a:pos x="35" y="24"/>
                  </a:cxn>
                  <a:cxn ang="0">
                    <a:pos x="23" y="24"/>
                  </a:cxn>
                  <a:cxn ang="0">
                    <a:pos x="23" y="1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1" y="35"/>
                  </a:cxn>
                  <a:cxn ang="0">
                    <a:pos x="11" y="47"/>
                  </a:cxn>
                  <a:cxn ang="0">
                    <a:pos x="11" y="58"/>
                  </a:cxn>
                  <a:cxn ang="0">
                    <a:pos x="11" y="58"/>
                  </a:cxn>
                  <a:cxn ang="0">
                    <a:pos x="11" y="70"/>
                  </a:cxn>
                  <a:cxn ang="0">
                    <a:pos x="11" y="82"/>
                  </a:cxn>
                  <a:cxn ang="0">
                    <a:pos x="0" y="82"/>
                  </a:cxn>
                  <a:cxn ang="0">
                    <a:pos x="0" y="93"/>
                  </a:cxn>
                  <a:cxn ang="0">
                    <a:pos x="0" y="105"/>
                  </a:cxn>
                  <a:cxn ang="0">
                    <a:pos x="0" y="117"/>
                  </a:cxn>
                  <a:cxn ang="0">
                    <a:pos x="0" y="128"/>
                  </a:cxn>
                  <a:cxn ang="0">
                    <a:pos x="11" y="140"/>
                  </a:cxn>
                  <a:cxn ang="0">
                    <a:pos x="23" y="140"/>
                  </a:cxn>
                  <a:cxn ang="0">
                    <a:pos x="23" y="151"/>
                  </a:cxn>
                  <a:cxn ang="0">
                    <a:pos x="23" y="163"/>
                  </a:cxn>
                  <a:cxn ang="0">
                    <a:pos x="23" y="175"/>
                  </a:cxn>
                  <a:cxn ang="0">
                    <a:pos x="23" y="186"/>
                  </a:cxn>
                  <a:cxn ang="0">
                    <a:pos x="23" y="198"/>
                  </a:cxn>
                  <a:cxn ang="0">
                    <a:pos x="23" y="198"/>
                  </a:cxn>
                  <a:cxn ang="0">
                    <a:pos x="23" y="210"/>
                  </a:cxn>
                  <a:cxn ang="0">
                    <a:pos x="23" y="221"/>
                  </a:cxn>
                  <a:cxn ang="0">
                    <a:pos x="23" y="233"/>
                  </a:cxn>
                  <a:cxn ang="0">
                    <a:pos x="23" y="244"/>
                  </a:cxn>
                  <a:cxn ang="0">
                    <a:pos x="23" y="244"/>
                  </a:cxn>
                  <a:cxn ang="0">
                    <a:pos x="35" y="244"/>
                  </a:cxn>
                  <a:cxn ang="0">
                    <a:pos x="46" y="233"/>
                  </a:cxn>
                  <a:cxn ang="0">
                    <a:pos x="46" y="233"/>
                  </a:cxn>
                  <a:cxn ang="0">
                    <a:pos x="46" y="221"/>
                  </a:cxn>
                  <a:cxn ang="0">
                    <a:pos x="46" y="210"/>
                  </a:cxn>
                  <a:cxn ang="0">
                    <a:pos x="46" y="198"/>
                  </a:cxn>
                  <a:cxn ang="0">
                    <a:pos x="46" y="198"/>
                  </a:cxn>
                  <a:cxn ang="0">
                    <a:pos x="46" y="186"/>
                  </a:cxn>
                  <a:cxn ang="0">
                    <a:pos x="46" y="175"/>
                  </a:cxn>
                  <a:cxn ang="0">
                    <a:pos x="46" y="163"/>
                  </a:cxn>
                  <a:cxn ang="0">
                    <a:pos x="46" y="163"/>
                  </a:cxn>
                  <a:cxn ang="0">
                    <a:pos x="46" y="151"/>
                  </a:cxn>
                  <a:cxn ang="0">
                    <a:pos x="35" y="140"/>
                  </a:cxn>
                  <a:cxn ang="0">
                    <a:pos x="35" y="128"/>
                  </a:cxn>
                  <a:cxn ang="0">
                    <a:pos x="35" y="128"/>
                  </a:cxn>
                  <a:cxn ang="0">
                    <a:pos x="23" y="117"/>
                  </a:cxn>
                  <a:cxn ang="0">
                    <a:pos x="23" y="105"/>
                  </a:cxn>
                  <a:cxn ang="0">
                    <a:pos x="35" y="93"/>
                  </a:cxn>
                  <a:cxn ang="0">
                    <a:pos x="35" y="93"/>
                  </a:cxn>
                  <a:cxn ang="0">
                    <a:pos x="35" y="82"/>
                  </a:cxn>
                  <a:cxn ang="0">
                    <a:pos x="35" y="70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5" y="47"/>
                  </a:cxn>
                  <a:cxn ang="0">
                    <a:pos x="35" y="35"/>
                  </a:cxn>
                </a:cxnLst>
                <a:rect l="0" t="0" r="r" b="b"/>
                <a:pathLst>
                  <a:path w="46" h="244">
                    <a:moveTo>
                      <a:pt x="35" y="35"/>
                    </a:moveTo>
                    <a:lnTo>
                      <a:pt x="35" y="24"/>
                    </a:lnTo>
                    <a:lnTo>
                      <a:pt x="35" y="24"/>
                    </a:lnTo>
                    <a:lnTo>
                      <a:pt x="23" y="24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1" y="70"/>
                    </a:lnTo>
                    <a:lnTo>
                      <a:pt x="11" y="70"/>
                    </a:lnTo>
                    <a:lnTo>
                      <a:pt x="11" y="70"/>
                    </a:lnTo>
                    <a:lnTo>
                      <a:pt x="1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8"/>
                    </a:lnTo>
                    <a:lnTo>
                      <a:pt x="11" y="128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23" y="140"/>
                    </a:lnTo>
                    <a:lnTo>
                      <a:pt x="23" y="151"/>
                    </a:lnTo>
                    <a:lnTo>
                      <a:pt x="23" y="151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23" y="186"/>
                    </a:lnTo>
                    <a:lnTo>
                      <a:pt x="23" y="186"/>
                    </a:lnTo>
                    <a:lnTo>
                      <a:pt x="23" y="198"/>
                    </a:lnTo>
                    <a:lnTo>
                      <a:pt x="23" y="198"/>
                    </a:lnTo>
                    <a:lnTo>
                      <a:pt x="23" y="198"/>
                    </a:lnTo>
                    <a:lnTo>
                      <a:pt x="23" y="210"/>
                    </a:lnTo>
                    <a:lnTo>
                      <a:pt x="23" y="210"/>
                    </a:lnTo>
                    <a:lnTo>
                      <a:pt x="23" y="221"/>
                    </a:lnTo>
                    <a:lnTo>
                      <a:pt x="23" y="221"/>
                    </a:lnTo>
                    <a:lnTo>
                      <a:pt x="23" y="221"/>
                    </a:lnTo>
                    <a:lnTo>
                      <a:pt x="23" y="233"/>
                    </a:lnTo>
                    <a:lnTo>
                      <a:pt x="23" y="233"/>
                    </a:lnTo>
                    <a:lnTo>
                      <a:pt x="23" y="244"/>
                    </a:lnTo>
                    <a:lnTo>
                      <a:pt x="23" y="244"/>
                    </a:lnTo>
                    <a:lnTo>
                      <a:pt x="23" y="244"/>
                    </a:lnTo>
                    <a:lnTo>
                      <a:pt x="35" y="244"/>
                    </a:lnTo>
                    <a:lnTo>
                      <a:pt x="35" y="244"/>
                    </a:lnTo>
                    <a:lnTo>
                      <a:pt x="35" y="244"/>
                    </a:lnTo>
                    <a:lnTo>
                      <a:pt x="46" y="233"/>
                    </a:lnTo>
                    <a:lnTo>
                      <a:pt x="46" y="233"/>
                    </a:lnTo>
                    <a:lnTo>
                      <a:pt x="46" y="233"/>
                    </a:lnTo>
                    <a:lnTo>
                      <a:pt x="46" y="221"/>
                    </a:lnTo>
                    <a:lnTo>
                      <a:pt x="46" y="221"/>
                    </a:lnTo>
                    <a:lnTo>
                      <a:pt x="46" y="210"/>
                    </a:lnTo>
                    <a:lnTo>
                      <a:pt x="46" y="210"/>
                    </a:lnTo>
                    <a:lnTo>
                      <a:pt x="46" y="210"/>
                    </a:lnTo>
                    <a:lnTo>
                      <a:pt x="46" y="198"/>
                    </a:lnTo>
                    <a:lnTo>
                      <a:pt x="46" y="198"/>
                    </a:lnTo>
                    <a:lnTo>
                      <a:pt x="46" y="198"/>
                    </a:lnTo>
                    <a:lnTo>
                      <a:pt x="46" y="186"/>
                    </a:lnTo>
                    <a:lnTo>
                      <a:pt x="46" y="186"/>
                    </a:lnTo>
                    <a:lnTo>
                      <a:pt x="46" y="175"/>
                    </a:lnTo>
                    <a:lnTo>
                      <a:pt x="46" y="175"/>
                    </a:lnTo>
                    <a:lnTo>
                      <a:pt x="46" y="175"/>
                    </a:lnTo>
                    <a:lnTo>
                      <a:pt x="46" y="163"/>
                    </a:lnTo>
                    <a:lnTo>
                      <a:pt x="46" y="163"/>
                    </a:lnTo>
                    <a:lnTo>
                      <a:pt x="46" y="163"/>
                    </a:lnTo>
                    <a:lnTo>
                      <a:pt x="46" y="151"/>
                    </a:lnTo>
                    <a:lnTo>
                      <a:pt x="46" y="151"/>
                    </a:lnTo>
                    <a:lnTo>
                      <a:pt x="46" y="151"/>
                    </a:lnTo>
                    <a:lnTo>
                      <a:pt x="35" y="140"/>
                    </a:lnTo>
                    <a:lnTo>
                      <a:pt x="35" y="140"/>
                    </a:lnTo>
                    <a:lnTo>
                      <a:pt x="35" y="128"/>
                    </a:lnTo>
                    <a:lnTo>
                      <a:pt x="35" y="128"/>
                    </a:lnTo>
                    <a:lnTo>
                      <a:pt x="35" y="128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35" y="35"/>
                    </a:lnTo>
                    <a:lnTo>
                      <a:pt x="35" y="35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Freeform 145"/>
              <p:cNvSpPr>
                <a:spLocks/>
              </p:cNvSpPr>
              <p:nvPr/>
            </p:nvSpPr>
            <p:spPr bwMode="auto">
              <a:xfrm>
                <a:off x="2667" y="1235"/>
                <a:ext cx="46" cy="244"/>
              </a:xfrm>
              <a:custGeom>
                <a:avLst/>
                <a:gdLst/>
                <a:ahLst/>
                <a:cxnLst>
                  <a:cxn ang="0">
                    <a:pos x="35" y="24"/>
                  </a:cxn>
                  <a:cxn ang="0">
                    <a:pos x="23" y="24"/>
                  </a:cxn>
                  <a:cxn ang="0">
                    <a:pos x="23" y="1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1" y="35"/>
                  </a:cxn>
                  <a:cxn ang="0">
                    <a:pos x="11" y="47"/>
                  </a:cxn>
                  <a:cxn ang="0">
                    <a:pos x="11" y="58"/>
                  </a:cxn>
                  <a:cxn ang="0">
                    <a:pos x="11" y="58"/>
                  </a:cxn>
                  <a:cxn ang="0">
                    <a:pos x="11" y="70"/>
                  </a:cxn>
                  <a:cxn ang="0">
                    <a:pos x="11" y="82"/>
                  </a:cxn>
                  <a:cxn ang="0">
                    <a:pos x="0" y="82"/>
                  </a:cxn>
                  <a:cxn ang="0">
                    <a:pos x="0" y="93"/>
                  </a:cxn>
                  <a:cxn ang="0">
                    <a:pos x="0" y="105"/>
                  </a:cxn>
                  <a:cxn ang="0">
                    <a:pos x="0" y="117"/>
                  </a:cxn>
                  <a:cxn ang="0">
                    <a:pos x="0" y="128"/>
                  </a:cxn>
                  <a:cxn ang="0">
                    <a:pos x="11" y="140"/>
                  </a:cxn>
                  <a:cxn ang="0">
                    <a:pos x="23" y="140"/>
                  </a:cxn>
                  <a:cxn ang="0">
                    <a:pos x="23" y="151"/>
                  </a:cxn>
                  <a:cxn ang="0">
                    <a:pos x="23" y="163"/>
                  </a:cxn>
                  <a:cxn ang="0">
                    <a:pos x="23" y="175"/>
                  </a:cxn>
                  <a:cxn ang="0">
                    <a:pos x="23" y="186"/>
                  </a:cxn>
                  <a:cxn ang="0">
                    <a:pos x="23" y="198"/>
                  </a:cxn>
                  <a:cxn ang="0">
                    <a:pos x="23" y="198"/>
                  </a:cxn>
                  <a:cxn ang="0">
                    <a:pos x="23" y="210"/>
                  </a:cxn>
                  <a:cxn ang="0">
                    <a:pos x="23" y="221"/>
                  </a:cxn>
                  <a:cxn ang="0">
                    <a:pos x="23" y="233"/>
                  </a:cxn>
                  <a:cxn ang="0">
                    <a:pos x="23" y="244"/>
                  </a:cxn>
                  <a:cxn ang="0">
                    <a:pos x="23" y="244"/>
                  </a:cxn>
                  <a:cxn ang="0">
                    <a:pos x="35" y="244"/>
                  </a:cxn>
                  <a:cxn ang="0">
                    <a:pos x="46" y="233"/>
                  </a:cxn>
                  <a:cxn ang="0">
                    <a:pos x="46" y="233"/>
                  </a:cxn>
                  <a:cxn ang="0">
                    <a:pos x="46" y="221"/>
                  </a:cxn>
                  <a:cxn ang="0">
                    <a:pos x="46" y="210"/>
                  </a:cxn>
                  <a:cxn ang="0">
                    <a:pos x="46" y="198"/>
                  </a:cxn>
                  <a:cxn ang="0">
                    <a:pos x="46" y="198"/>
                  </a:cxn>
                  <a:cxn ang="0">
                    <a:pos x="46" y="186"/>
                  </a:cxn>
                  <a:cxn ang="0">
                    <a:pos x="46" y="175"/>
                  </a:cxn>
                  <a:cxn ang="0">
                    <a:pos x="46" y="163"/>
                  </a:cxn>
                  <a:cxn ang="0">
                    <a:pos x="46" y="163"/>
                  </a:cxn>
                  <a:cxn ang="0">
                    <a:pos x="46" y="151"/>
                  </a:cxn>
                  <a:cxn ang="0">
                    <a:pos x="35" y="140"/>
                  </a:cxn>
                  <a:cxn ang="0">
                    <a:pos x="35" y="128"/>
                  </a:cxn>
                  <a:cxn ang="0">
                    <a:pos x="35" y="128"/>
                  </a:cxn>
                  <a:cxn ang="0">
                    <a:pos x="23" y="117"/>
                  </a:cxn>
                  <a:cxn ang="0">
                    <a:pos x="23" y="105"/>
                  </a:cxn>
                  <a:cxn ang="0">
                    <a:pos x="35" y="93"/>
                  </a:cxn>
                  <a:cxn ang="0">
                    <a:pos x="35" y="93"/>
                  </a:cxn>
                  <a:cxn ang="0">
                    <a:pos x="35" y="82"/>
                  </a:cxn>
                  <a:cxn ang="0">
                    <a:pos x="35" y="70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5" y="47"/>
                  </a:cxn>
                  <a:cxn ang="0">
                    <a:pos x="35" y="35"/>
                  </a:cxn>
                </a:cxnLst>
                <a:rect l="0" t="0" r="r" b="b"/>
                <a:pathLst>
                  <a:path w="46" h="244">
                    <a:moveTo>
                      <a:pt x="35" y="35"/>
                    </a:moveTo>
                    <a:lnTo>
                      <a:pt x="35" y="24"/>
                    </a:lnTo>
                    <a:lnTo>
                      <a:pt x="35" y="24"/>
                    </a:lnTo>
                    <a:lnTo>
                      <a:pt x="23" y="24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1" y="70"/>
                    </a:lnTo>
                    <a:lnTo>
                      <a:pt x="11" y="70"/>
                    </a:lnTo>
                    <a:lnTo>
                      <a:pt x="11" y="70"/>
                    </a:lnTo>
                    <a:lnTo>
                      <a:pt x="1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8"/>
                    </a:lnTo>
                    <a:lnTo>
                      <a:pt x="11" y="128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23" y="140"/>
                    </a:lnTo>
                    <a:lnTo>
                      <a:pt x="23" y="151"/>
                    </a:lnTo>
                    <a:lnTo>
                      <a:pt x="23" y="151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23" y="186"/>
                    </a:lnTo>
                    <a:lnTo>
                      <a:pt x="23" y="186"/>
                    </a:lnTo>
                    <a:lnTo>
                      <a:pt x="23" y="198"/>
                    </a:lnTo>
                    <a:lnTo>
                      <a:pt x="23" y="198"/>
                    </a:lnTo>
                    <a:lnTo>
                      <a:pt x="23" y="198"/>
                    </a:lnTo>
                    <a:lnTo>
                      <a:pt x="23" y="210"/>
                    </a:lnTo>
                    <a:lnTo>
                      <a:pt x="23" y="210"/>
                    </a:lnTo>
                    <a:lnTo>
                      <a:pt x="23" y="221"/>
                    </a:lnTo>
                    <a:lnTo>
                      <a:pt x="23" y="221"/>
                    </a:lnTo>
                    <a:lnTo>
                      <a:pt x="23" y="221"/>
                    </a:lnTo>
                    <a:lnTo>
                      <a:pt x="23" y="233"/>
                    </a:lnTo>
                    <a:lnTo>
                      <a:pt x="23" y="233"/>
                    </a:lnTo>
                    <a:lnTo>
                      <a:pt x="23" y="244"/>
                    </a:lnTo>
                    <a:lnTo>
                      <a:pt x="23" y="244"/>
                    </a:lnTo>
                    <a:lnTo>
                      <a:pt x="23" y="244"/>
                    </a:lnTo>
                    <a:lnTo>
                      <a:pt x="35" y="244"/>
                    </a:lnTo>
                    <a:lnTo>
                      <a:pt x="35" y="244"/>
                    </a:lnTo>
                    <a:lnTo>
                      <a:pt x="35" y="244"/>
                    </a:lnTo>
                    <a:lnTo>
                      <a:pt x="46" y="233"/>
                    </a:lnTo>
                    <a:lnTo>
                      <a:pt x="46" y="233"/>
                    </a:lnTo>
                    <a:lnTo>
                      <a:pt x="46" y="233"/>
                    </a:lnTo>
                    <a:lnTo>
                      <a:pt x="46" y="221"/>
                    </a:lnTo>
                    <a:lnTo>
                      <a:pt x="46" y="221"/>
                    </a:lnTo>
                    <a:lnTo>
                      <a:pt x="46" y="210"/>
                    </a:lnTo>
                    <a:lnTo>
                      <a:pt x="46" y="210"/>
                    </a:lnTo>
                    <a:lnTo>
                      <a:pt x="46" y="210"/>
                    </a:lnTo>
                    <a:lnTo>
                      <a:pt x="46" y="198"/>
                    </a:lnTo>
                    <a:lnTo>
                      <a:pt x="46" y="198"/>
                    </a:lnTo>
                    <a:lnTo>
                      <a:pt x="46" y="198"/>
                    </a:lnTo>
                    <a:lnTo>
                      <a:pt x="46" y="186"/>
                    </a:lnTo>
                    <a:lnTo>
                      <a:pt x="46" y="186"/>
                    </a:lnTo>
                    <a:lnTo>
                      <a:pt x="46" y="175"/>
                    </a:lnTo>
                    <a:lnTo>
                      <a:pt x="46" y="175"/>
                    </a:lnTo>
                    <a:lnTo>
                      <a:pt x="46" y="175"/>
                    </a:lnTo>
                    <a:lnTo>
                      <a:pt x="46" y="163"/>
                    </a:lnTo>
                    <a:lnTo>
                      <a:pt x="46" y="163"/>
                    </a:lnTo>
                    <a:lnTo>
                      <a:pt x="46" y="163"/>
                    </a:lnTo>
                    <a:lnTo>
                      <a:pt x="46" y="151"/>
                    </a:lnTo>
                    <a:lnTo>
                      <a:pt x="46" y="151"/>
                    </a:lnTo>
                    <a:lnTo>
                      <a:pt x="46" y="151"/>
                    </a:lnTo>
                    <a:lnTo>
                      <a:pt x="35" y="140"/>
                    </a:lnTo>
                    <a:lnTo>
                      <a:pt x="35" y="140"/>
                    </a:lnTo>
                    <a:lnTo>
                      <a:pt x="35" y="128"/>
                    </a:lnTo>
                    <a:lnTo>
                      <a:pt x="35" y="128"/>
                    </a:lnTo>
                    <a:lnTo>
                      <a:pt x="35" y="128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35" y="35"/>
                    </a:lnTo>
                    <a:lnTo>
                      <a:pt x="35" y="35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15" name="Group 146"/>
            <p:cNvGrpSpPr>
              <a:grpSpLocks/>
            </p:cNvGrpSpPr>
            <p:nvPr/>
          </p:nvGrpSpPr>
          <p:grpSpPr bwMode="auto">
            <a:xfrm>
              <a:off x="2715" y="2725"/>
              <a:ext cx="58" cy="139"/>
              <a:chOff x="2574" y="2119"/>
              <a:chExt cx="58" cy="139"/>
            </a:xfrm>
          </p:grpSpPr>
          <p:sp>
            <p:nvSpPr>
              <p:cNvPr id="17555" name="Freeform 147"/>
              <p:cNvSpPr>
                <a:spLocks/>
              </p:cNvSpPr>
              <p:nvPr/>
            </p:nvSpPr>
            <p:spPr bwMode="auto">
              <a:xfrm>
                <a:off x="2574" y="2119"/>
                <a:ext cx="58" cy="139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23"/>
                  </a:cxn>
                  <a:cxn ang="0">
                    <a:pos x="11" y="23"/>
                  </a:cxn>
                  <a:cxn ang="0">
                    <a:pos x="11" y="35"/>
                  </a:cxn>
                  <a:cxn ang="0">
                    <a:pos x="11" y="46"/>
                  </a:cxn>
                  <a:cxn ang="0">
                    <a:pos x="11" y="58"/>
                  </a:cxn>
                  <a:cxn ang="0">
                    <a:pos x="11" y="69"/>
                  </a:cxn>
                  <a:cxn ang="0">
                    <a:pos x="11" y="81"/>
                  </a:cxn>
                  <a:cxn ang="0">
                    <a:pos x="11" y="93"/>
                  </a:cxn>
                  <a:cxn ang="0">
                    <a:pos x="11" y="104"/>
                  </a:cxn>
                  <a:cxn ang="0">
                    <a:pos x="11" y="116"/>
                  </a:cxn>
                  <a:cxn ang="0">
                    <a:pos x="11" y="128"/>
                  </a:cxn>
                  <a:cxn ang="0">
                    <a:pos x="23" y="128"/>
                  </a:cxn>
                  <a:cxn ang="0">
                    <a:pos x="35" y="139"/>
                  </a:cxn>
                  <a:cxn ang="0">
                    <a:pos x="35" y="139"/>
                  </a:cxn>
                  <a:cxn ang="0">
                    <a:pos x="46" y="139"/>
                  </a:cxn>
                  <a:cxn ang="0">
                    <a:pos x="58" y="139"/>
                  </a:cxn>
                  <a:cxn ang="0">
                    <a:pos x="58" y="128"/>
                  </a:cxn>
                  <a:cxn ang="0">
                    <a:pos x="58" y="128"/>
                  </a:cxn>
                  <a:cxn ang="0">
                    <a:pos x="46" y="116"/>
                  </a:cxn>
                  <a:cxn ang="0">
                    <a:pos x="35" y="116"/>
                  </a:cxn>
                  <a:cxn ang="0">
                    <a:pos x="35" y="104"/>
                  </a:cxn>
                  <a:cxn ang="0">
                    <a:pos x="35" y="104"/>
                  </a:cxn>
                  <a:cxn ang="0">
                    <a:pos x="35" y="93"/>
                  </a:cxn>
                  <a:cxn ang="0">
                    <a:pos x="35" y="81"/>
                  </a:cxn>
                  <a:cxn ang="0">
                    <a:pos x="35" y="69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5" y="46"/>
                  </a:cxn>
                  <a:cxn ang="0">
                    <a:pos x="35" y="35"/>
                  </a:cxn>
                  <a:cxn ang="0">
                    <a:pos x="35" y="23"/>
                  </a:cxn>
                  <a:cxn ang="0">
                    <a:pos x="35" y="11"/>
                  </a:cxn>
                </a:cxnLst>
                <a:rect l="0" t="0" r="r" b="b"/>
                <a:pathLst>
                  <a:path w="58" h="139">
                    <a:moveTo>
                      <a:pt x="23" y="11"/>
                    </a:moveTo>
                    <a:lnTo>
                      <a:pt x="23" y="11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1" y="81"/>
                    </a:lnTo>
                    <a:lnTo>
                      <a:pt x="11" y="81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11" y="104"/>
                    </a:lnTo>
                    <a:lnTo>
                      <a:pt x="11" y="104"/>
                    </a:lnTo>
                    <a:lnTo>
                      <a:pt x="11" y="104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1" y="128"/>
                    </a:lnTo>
                    <a:lnTo>
                      <a:pt x="23" y="128"/>
                    </a:lnTo>
                    <a:lnTo>
                      <a:pt x="23" y="128"/>
                    </a:lnTo>
                    <a:lnTo>
                      <a:pt x="23" y="139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46" y="139"/>
                    </a:lnTo>
                    <a:lnTo>
                      <a:pt x="46" y="139"/>
                    </a:lnTo>
                    <a:lnTo>
                      <a:pt x="46" y="139"/>
                    </a:lnTo>
                    <a:lnTo>
                      <a:pt x="58" y="139"/>
                    </a:lnTo>
                    <a:lnTo>
                      <a:pt x="58" y="139"/>
                    </a:lnTo>
                    <a:lnTo>
                      <a:pt x="58" y="128"/>
                    </a:lnTo>
                    <a:lnTo>
                      <a:pt x="58" y="128"/>
                    </a:lnTo>
                    <a:lnTo>
                      <a:pt x="58" y="128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5" y="81"/>
                    </a:lnTo>
                    <a:lnTo>
                      <a:pt x="35" y="81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6" name="Freeform 148"/>
              <p:cNvSpPr>
                <a:spLocks/>
              </p:cNvSpPr>
              <p:nvPr/>
            </p:nvSpPr>
            <p:spPr bwMode="auto">
              <a:xfrm>
                <a:off x="2574" y="2119"/>
                <a:ext cx="58" cy="139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23"/>
                  </a:cxn>
                  <a:cxn ang="0">
                    <a:pos x="11" y="23"/>
                  </a:cxn>
                  <a:cxn ang="0">
                    <a:pos x="11" y="35"/>
                  </a:cxn>
                  <a:cxn ang="0">
                    <a:pos x="11" y="46"/>
                  </a:cxn>
                  <a:cxn ang="0">
                    <a:pos x="11" y="58"/>
                  </a:cxn>
                  <a:cxn ang="0">
                    <a:pos x="11" y="69"/>
                  </a:cxn>
                  <a:cxn ang="0">
                    <a:pos x="11" y="81"/>
                  </a:cxn>
                  <a:cxn ang="0">
                    <a:pos x="11" y="93"/>
                  </a:cxn>
                  <a:cxn ang="0">
                    <a:pos x="11" y="104"/>
                  </a:cxn>
                  <a:cxn ang="0">
                    <a:pos x="11" y="116"/>
                  </a:cxn>
                  <a:cxn ang="0">
                    <a:pos x="11" y="128"/>
                  </a:cxn>
                  <a:cxn ang="0">
                    <a:pos x="23" y="128"/>
                  </a:cxn>
                  <a:cxn ang="0">
                    <a:pos x="35" y="139"/>
                  </a:cxn>
                  <a:cxn ang="0">
                    <a:pos x="35" y="139"/>
                  </a:cxn>
                  <a:cxn ang="0">
                    <a:pos x="46" y="139"/>
                  </a:cxn>
                  <a:cxn ang="0">
                    <a:pos x="58" y="139"/>
                  </a:cxn>
                  <a:cxn ang="0">
                    <a:pos x="58" y="128"/>
                  </a:cxn>
                  <a:cxn ang="0">
                    <a:pos x="58" y="128"/>
                  </a:cxn>
                  <a:cxn ang="0">
                    <a:pos x="46" y="116"/>
                  </a:cxn>
                  <a:cxn ang="0">
                    <a:pos x="35" y="116"/>
                  </a:cxn>
                  <a:cxn ang="0">
                    <a:pos x="35" y="104"/>
                  </a:cxn>
                  <a:cxn ang="0">
                    <a:pos x="35" y="104"/>
                  </a:cxn>
                  <a:cxn ang="0">
                    <a:pos x="35" y="93"/>
                  </a:cxn>
                  <a:cxn ang="0">
                    <a:pos x="35" y="81"/>
                  </a:cxn>
                  <a:cxn ang="0">
                    <a:pos x="35" y="69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5" y="46"/>
                  </a:cxn>
                  <a:cxn ang="0">
                    <a:pos x="35" y="35"/>
                  </a:cxn>
                  <a:cxn ang="0">
                    <a:pos x="35" y="23"/>
                  </a:cxn>
                  <a:cxn ang="0">
                    <a:pos x="35" y="11"/>
                  </a:cxn>
                </a:cxnLst>
                <a:rect l="0" t="0" r="r" b="b"/>
                <a:pathLst>
                  <a:path w="58" h="139">
                    <a:moveTo>
                      <a:pt x="23" y="11"/>
                    </a:moveTo>
                    <a:lnTo>
                      <a:pt x="23" y="11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1" y="81"/>
                    </a:lnTo>
                    <a:lnTo>
                      <a:pt x="11" y="81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11" y="104"/>
                    </a:lnTo>
                    <a:lnTo>
                      <a:pt x="11" y="104"/>
                    </a:lnTo>
                    <a:lnTo>
                      <a:pt x="11" y="104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1" y="128"/>
                    </a:lnTo>
                    <a:lnTo>
                      <a:pt x="23" y="128"/>
                    </a:lnTo>
                    <a:lnTo>
                      <a:pt x="23" y="128"/>
                    </a:lnTo>
                    <a:lnTo>
                      <a:pt x="23" y="139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46" y="139"/>
                    </a:lnTo>
                    <a:lnTo>
                      <a:pt x="46" y="139"/>
                    </a:lnTo>
                    <a:lnTo>
                      <a:pt x="46" y="139"/>
                    </a:lnTo>
                    <a:lnTo>
                      <a:pt x="58" y="139"/>
                    </a:lnTo>
                    <a:lnTo>
                      <a:pt x="58" y="139"/>
                    </a:lnTo>
                    <a:lnTo>
                      <a:pt x="58" y="128"/>
                    </a:lnTo>
                    <a:lnTo>
                      <a:pt x="58" y="128"/>
                    </a:lnTo>
                    <a:lnTo>
                      <a:pt x="58" y="128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5" y="81"/>
                    </a:lnTo>
                    <a:lnTo>
                      <a:pt x="35" y="81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11"/>
                    </a:lnTo>
                    <a:lnTo>
                      <a:pt x="23" y="11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18" name="Group 149"/>
            <p:cNvGrpSpPr>
              <a:grpSpLocks/>
            </p:cNvGrpSpPr>
            <p:nvPr/>
          </p:nvGrpSpPr>
          <p:grpSpPr bwMode="auto">
            <a:xfrm>
              <a:off x="2412" y="2864"/>
              <a:ext cx="256" cy="175"/>
              <a:chOff x="2271" y="2258"/>
              <a:chExt cx="256" cy="175"/>
            </a:xfrm>
          </p:grpSpPr>
          <p:sp>
            <p:nvSpPr>
              <p:cNvPr id="17558" name="Freeform 150"/>
              <p:cNvSpPr>
                <a:spLocks/>
              </p:cNvSpPr>
              <p:nvPr/>
            </p:nvSpPr>
            <p:spPr bwMode="auto">
              <a:xfrm>
                <a:off x="2271" y="2258"/>
                <a:ext cx="256" cy="175"/>
              </a:xfrm>
              <a:custGeom>
                <a:avLst/>
                <a:gdLst/>
                <a:ahLst/>
                <a:cxnLst>
                  <a:cxn ang="0">
                    <a:pos x="198" y="35"/>
                  </a:cxn>
                  <a:cxn ang="0">
                    <a:pos x="175" y="35"/>
                  </a:cxn>
                  <a:cxn ang="0">
                    <a:pos x="163" y="12"/>
                  </a:cxn>
                  <a:cxn ang="0">
                    <a:pos x="152" y="0"/>
                  </a:cxn>
                  <a:cxn ang="0">
                    <a:pos x="128" y="0"/>
                  </a:cxn>
                  <a:cxn ang="0">
                    <a:pos x="117" y="23"/>
                  </a:cxn>
                  <a:cxn ang="0">
                    <a:pos x="105" y="35"/>
                  </a:cxn>
                  <a:cxn ang="0">
                    <a:pos x="82" y="58"/>
                  </a:cxn>
                  <a:cxn ang="0">
                    <a:pos x="82" y="70"/>
                  </a:cxn>
                  <a:cxn ang="0">
                    <a:pos x="93" y="82"/>
                  </a:cxn>
                  <a:cxn ang="0">
                    <a:pos x="117" y="82"/>
                  </a:cxn>
                  <a:cxn ang="0">
                    <a:pos x="128" y="70"/>
                  </a:cxn>
                  <a:cxn ang="0">
                    <a:pos x="152" y="58"/>
                  </a:cxn>
                  <a:cxn ang="0">
                    <a:pos x="152" y="82"/>
                  </a:cxn>
                  <a:cxn ang="0">
                    <a:pos x="152" y="93"/>
                  </a:cxn>
                  <a:cxn ang="0">
                    <a:pos x="128" y="105"/>
                  </a:cxn>
                  <a:cxn ang="0">
                    <a:pos x="117" y="128"/>
                  </a:cxn>
                  <a:cxn ang="0">
                    <a:pos x="93" y="140"/>
                  </a:cxn>
                  <a:cxn ang="0">
                    <a:pos x="82" y="116"/>
                  </a:cxn>
                  <a:cxn ang="0">
                    <a:pos x="82" y="105"/>
                  </a:cxn>
                  <a:cxn ang="0">
                    <a:pos x="59" y="105"/>
                  </a:cxn>
                  <a:cxn ang="0">
                    <a:pos x="47" y="105"/>
                  </a:cxn>
                  <a:cxn ang="0">
                    <a:pos x="35" y="128"/>
                  </a:cxn>
                  <a:cxn ang="0">
                    <a:pos x="12" y="140"/>
                  </a:cxn>
                  <a:cxn ang="0">
                    <a:pos x="0" y="151"/>
                  </a:cxn>
                  <a:cxn ang="0">
                    <a:pos x="0" y="175"/>
                  </a:cxn>
                  <a:cxn ang="0">
                    <a:pos x="24" y="175"/>
                  </a:cxn>
                  <a:cxn ang="0">
                    <a:pos x="35" y="163"/>
                  </a:cxn>
                  <a:cxn ang="0">
                    <a:pos x="59" y="163"/>
                  </a:cxn>
                  <a:cxn ang="0">
                    <a:pos x="70" y="163"/>
                  </a:cxn>
                  <a:cxn ang="0">
                    <a:pos x="93" y="163"/>
                  </a:cxn>
                  <a:cxn ang="0">
                    <a:pos x="117" y="163"/>
                  </a:cxn>
                  <a:cxn ang="0">
                    <a:pos x="128" y="151"/>
                  </a:cxn>
                  <a:cxn ang="0">
                    <a:pos x="152" y="140"/>
                  </a:cxn>
                  <a:cxn ang="0">
                    <a:pos x="163" y="128"/>
                  </a:cxn>
                  <a:cxn ang="0">
                    <a:pos x="186" y="105"/>
                  </a:cxn>
                  <a:cxn ang="0">
                    <a:pos x="210" y="82"/>
                  </a:cxn>
                  <a:cxn ang="0">
                    <a:pos x="221" y="70"/>
                  </a:cxn>
                  <a:cxn ang="0">
                    <a:pos x="245" y="70"/>
                  </a:cxn>
                  <a:cxn ang="0">
                    <a:pos x="256" y="47"/>
                  </a:cxn>
                  <a:cxn ang="0">
                    <a:pos x="245" y="35"/>
                  </a:cxn>
                  <a:cxn ang="0">
                    <a:pos x="233" y="35"/>
                  </a:cxn>
                  <a:cxn ang="0">
                    <a:pos x="210" y="47"/>
                  </a:cxn>
                </a:cxnLst>
                <a:rect l="0" t="0" r="r" b="b"/>
                <a:pathLst>
                  <a:path w="256" h="175">
                    <a:moveTo>
                      <a:pt x="210" y="47"/>
                    </a:moveTo>
                    <a:lnTo>
                      <a:pt x="198" y="35"/>
                    </a:lnTo>
                    <a:lnTo>
                      <a:pt x="198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75" y="35"/>
                    </a:lnTo>
                    <a:lnTo>
                      <a:pt x="175" y="23"/>
                    </a:lnTo>
                    <a:lnTo>
                      <a:pt x="175" y="23"/>
                    </a:lnTo>
                    <a:lnTo>
                      <a:pt x="163" y="12"/>
                    </a:lnTo>
                    <a:lnTo>
                      <a:pt x="163" y="12"/>
                    </a:lnTo>
                    <a:lnTo>
                      <a:pt x="152" y="12"/>
                    </a:lnTo>
                    <a:lnTo>
                      <a:pt x="152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28" y="0"/>
                    </a:lnTo>
                    <a:lnTo>
                      <a:pt x="128" y="12"/>
                    </a:lnTo>
                    <a:lnTo>
                      <a:pt x="117" y="12"/>
                    </a:lnTo>
                    <a:lnTo>
                      <a:pt x="117" y="23"/>
                    </a:lnTo>
                    <a:lnTo>
                      <a:pt x="117" y="23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82" y="58"/>
                    </a:lnTo>
                    <a:lnTo>
                      <a:pt x="82" y="58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2" y="82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17" y="82"/>
                    </a:lnTo>
                    <a:lnTo>
                      <a:pt x="117" y="70"/>
                    </a:lnTo>
                    <a:lnTo>
                      <a:pt x="128" y="70"/>
                    </a:lnTo>
                    <a:lnTo>
                      <a:pt x="128" y="70"/>
                    </a:lnTo>
                    <a:lnTo>
                      <a:pt x="140" y="58"/>
                    </a:lnTo>
                    <a:lnTo>
                      <a:pt x="140" y="58"/>
                    </a:lnTo>
                    <a:lnTo>
                      <a:pt x="152" y="58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52" y="93"/>
                    </a:lnTo>
                    <a:lnTo>
                      <a:pt x="152" y="93"/>
                    </a:lnTo>
                    <a:lnTo>
                      <a:pt x="140" y="105"/>
                    </a:lnTo>
                    <a:lnTo>
                      <a:pt x="140" y="105"/>
                    </a:lnTo>
                    <a:lnTo>
                      <a:pt x="128" y="105"/>
                    </a:lnTo>
                    <a:lnTo>
                      <a:pt x="128" y="116"/>
                    </a:lnTo>
                    <a:lnTo>
                      <a:pt x="117" y="116"/>
                    </a:lnTo>
                    <a:lnTo>
                      <a:pt x="117" y="128"/>
                    </a:lnTo>
                    <a:lnTo>
                      <a:pt x="105" y="128"/>
                    </a:lnTo>
                    <a:lnTo>
                      <a:pt x="93" y="140"/>
                    </a:lnTo>
                    <a:lnTo>
                      <a:pt x="93" y="140"/>
                    </a:lnTo>
                    <a:lnTo>
                      <a:pt x="82" y="128"/>
                    </a:lnTo>
                    <a:lnTo>
                      <a:pt x="82" y="128"/>
                    </a:lnTo>
                    <a:lnTo>
                      <a:pt x="82" y="116"/>
                    </a:lnTo>
                    <a:lnTo>
                      <a:pt x="82" y="116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70" y="105"/>
                    </a:lnTo>
                    <a:lnTo>
                      <a:pt x="70" y="105"/>
                    </a:lnTo>
                    <a:lnTo>
                      <a:pt x="59" y="105"/>
                    </a:lnTo>
                    <a:lnTo>
                      <a:pt x="59" y="105"/>
                    </a:lnTo>
                    <a:lnTo>
                      <a:pt x="47" y="105"/>
                    </a:lnTo>
                    <a:lnTo>
                      <a:pt x="47" y="105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5" y="128"/>
                    </a:lnTo>
                    <a:lnTo>
                      <a:pt x="24" y="128"/>
                    </a:lnTo>
                    <a:lnTo>
                      <a:pt x="24" y="140"/>
                    </a:lnTo>
                    <a:lnTo>
                      <a:pt x="12" y="140"/>
                    </a:lnTo>
                    <a:lnTo>
                      <a:pt x="12" y="151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63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24" y="175"/>
                    </a:lnTo>
                    <a:lnTo>
                      <a:pt x="24" y="175"/>
                    </a:lnTo>
                    <a:lnTo>
                      <a:pt x="35" y="163"/>
                    </a:lnTo>
                    <a:lnTo>
                      <a:pt x="35" y="163"/>
                    </a:lnTo>
                    <a:lnTo>
                      <a:pt x="47" y="163"/>
                    </a:lnTo>
                    <a:lnTo>
                      <a:pt x="47" y="163"/>
                    </a:lnTo>
                    <a:lnTo>
                      <a:pt x="59" y="163"/>
                    </a:lnTo>
                    <a:lnTo>
                      <a:pt x="59" y="163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82" y="163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105" y="163"/>
                    </a:lnTo>
                    <a:lnTo>
                      <a:pt x="105" y="163"/>
                    </a:lnTo>
                    <a:lnTo>
                      <a:pt x="117" y="163"/>
                    </a:lnTo>
                    <a:lnTo>
                      <a:pt x="117" y="163"/>
                    </a:lnTo>
                    <a:lnTo>
                      <a:pt x="128" y="163"/>
                    </a:lnTo>
                    <a:lnTo>
                      <a:pt x="128" y="151"/>
                    </a:lnTo>
                    <a:lnTo>
                      <a:pt x="140" y="151"/>
                    </a:lnTo>
                    <a:lnTo>
                      <a:pt x="140" y="151"/>
                    </a:lnTo>
                    <a:lnTo>
                      <a:pt x="152" y="140"/>
                    </a:lnTo>
                    <a:lnTo>
                      <a:pt x="152" y="140"/>
                    </a:lnTo>
                    <a:lnTo>
                      <a:pt x="163" y="128"/>
                    </a:lnTo>
                    <a:lnTo>
                      <a:pt x="163" y="128"/>
                    </a:lnTo>
                    <a:lnTo>
                      <a:pt x="175" y="116"/>
                    </a:lnTo>
                    <a:lnTo>
                      <a:pt x="186" y="105"/>
                    </a:lnTo>
                    <a:lnTo>
                      <a:pt x="186" y="105"/>
                    </a:lnTo>
                    <a:lnTo>
                      <a:pt x="198" y="93"/>
                    </a:lnTo>
                    <a:lnTo>
                      <a:pt x="198" y="93"/>
                    </a:lnTo>
                    <a:lnTo>
                      <a:pt x="210" y="82"/>
                    </a:lnTo>
                    <a:lnTo>
                      <a:pt x="210" y="82"/>
                    </a:lnTo>
                    <a:lnTo>
                      <a:pt x="221" y="82"/>
                    </a:lnTo>
                    <a:lnTo>
                      <a:pt x="221" y="70"/>
                    </a:lnTo>
                    <a:lnTo>
                      <a:pt x="233" y="70"/>
                    </a:lnTo>
                    <a:lnTo>
                      <a:pt x="233" y="70"/>
                    </a:lnTo>
                    <a:lnTo>
                      <a:pt x="245" y="70"/>
                    </a:lnTo>
                    <a:lnTo>
                      <a:pt x="245" y="58"/>
                    </a:lnTo>
                    <a:lnTo>
                      <a:pt x="256" y="58"/>
                    </a:lnTo>
                    <a:lnTo>
                      <a:pt x="256" y="47"/>
                    </a:lnTo>
                    <a:lnTo>
                      <a:pt x="256" y="47"/>
                    </a:lnTo>
                    <a:lnTo>
                      <a:pt x="256" y="35"/>
                    </a:lnTo>
                    <a:lnTo>
                      <a:pt x="245" y="35"/>
                    </a:lnTo>
                    <a:lnTo>
                      <a:pt x="245" y="35"/>
                    </a:lnTo>
                    <a:lnTo>
                      <a:pt x="233" y="35"/>
                    </a:lnTo>
                    <a:lnTo>
                      <a:pt x="233" y="35"/>
                    </a:lnTo>
                    <a:lnTo>
                      <a:pt x="221" y="35"/>
                    </a:lnTo>
                    <a:lnTo>
                      <a:pt x="221" y="35"/>
                    </a:lnTo>
                    <a:lnTo>
                      <a:pt x="210" y="47"/>
                    </a:lnTo>
                    <a:lnTo>
                      <a:pt x="210" y="47"/>
                    </a:lnTo>
                    <a:lnTo>
                      <a:pt x="210" y="47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Freeform 151"/>
              <p:cNvSpPr>
                <a:spLocks/>
              </p:cNvSpPr>
              <p:nvPr/>
            </p:nvSpPr>
            <p:spPr bwMode="auto">
              <a:xfrm>
                <a:off x="2271" y="2258"/>
                <a:ext cx="256" cy="175"/>
              </a:xfrm>
              <a:custGeom>
                <a:avLst/>
                <a:gdLst/>
                <a:ahLst/>
                <a:cxnLst>
                  <a:cxn ang="0">
                    <a:pos x="198" y="35"/>
                  </a:cxn>
                  <a:cxn ang="0">
                    <a:pos x="175" y="35"/>
                  </a:cxn>
                  <a:cxn ang="0">
                    <a:pos x="163" y="12"/>
                  </a:cxn>
                  <a:cxn ang="0">
                    <a:pos x="152" y="0"/>
                  </a:cxn>
                  <a:cxn ang="0">
                    <a:pos x="128" y="0"/>
                  </a:cxn>
                  <a:cxn ang="0">
                    <a:pos x="117" y="23"/>
                  </a:cxn>
                  <a:cxn ang="0">
                    <a:pos x="105" y="35"/>
                  </a:cxn>
                  <a:cxn ang="0">
                    <a:pos x="82" y="58"/>
                  </a:cxn>
                  <a:cxn ang="0">
                    <a:pos x="82" y="70"/>
                  </a:cxn>
                  <a:cxn ang="0">
                    <a:pos x="93" y="82"/>
                  </a:cxn>
                  <a:cxn ang="0">
                    <a:pos x="117" y="82"/>
                  </a:cxn>
                  <a:cxn ang="0">
                    <a:pos x="128" y="70"/>
                  </a:cxn>
                  <a:cxn ang="0">
                    <a:pos x="152" y="58"/>
                  </a:cxn>
                  <a:cxn ang="0">
                    <a:pos x="152" y="82"/>
                  </a:cxn>
                  <a:cxn ang="0">
                    <a:pos x="152" y="93"/>
                  </a:cxn>
                  <a:cxn ang="0">
                    <a:pos x="128" y="105"/>
                  </a:cxn>
                  <a:cxn ang="0">
                    <a:pos x="117" y="128"/>
                  </a:cxn>
                  <a:cxn ang="0">
                    <a:pos x="93" y="140"/>
                  </a:cxn>
                  <a:cxn ang="0">
                    <a:pos x="82" y="116"/>
                  </a:cxn>
                  <a:cxn ang="0">
                    <a:pos x="82" y="105"/>
                  </a:cxn>
                  <a:cxn ang="0">
                    <a:pos x="59" y="105"/>
                  </a:cxn>
                  <a:cxn ang="0">
                    <a:pos x="47" y="105"/>
                  </a:cxn>
                  <a:cxn ang="0">
                    <a:pos x="35" y="128"/>
                  </a:cxn>
                  <a:cxn ang="0">
                    <a:pos x="12" y="140"/>
                  </a:cxn>
                  <a:cxn ang="0">
                    <a:pos x="0" y="151"/>
                  </a:cxn>
                  <a:cxn ang="0">
                    <a:pos x="0" y="175"/>
                  </a:cxn>
                  <a:cxn ang="0">
                    <a:pos x="24" y="175"/>
                  </a:cxn>
                  <a:cxn ang="0">
                    <a:pos x="35" y="163"/>
                  </a:cxn>
                  <a:cxn ang="0">
                    <a:pos x="59" y="163"/>
                  </a:cxn>
                  <a:cxn ang="0">
                    <a:pos x="70" y="163"/>
                  </a:cxn>
                  <a:cxn ang="0">
                    <a:pos x="93" y="163"/>
                  </a:cxn>
                  <a:cxn ang="0">
                    <a:pos x="117" y="163"/>
                  </a:cxn>
                  <a:cxn ang="0">
                    <a:pos x="128" y="151"/>
                  </a:cxn>
                  <a:cxn ang="0">
                    <a:pos x="152" y="140"/>
                  </a:cxn>
                  <a:cxn ang="0">
                    <a:pos x="163" y="128"/>
                  </a:cxn>
                  <a:cxn ang="0">
                    <a:pos x="186" y="105"/>
                  </a:cxn>
                  <a:cxn ang="0">
                    <a:pos x="210" y="82"/>
                  </a:cxn>
                  <a:cxn ang="0">
                    <a:pos x="221" y="70"/>
                  </a:cxn>
                  <a:cxn ang="0">
                    <a:pos x="245" y="70"/>
                  </a:cxn>
                  <a:cxn ang="0">
                    <a:pos x="256" y="47"/>
                  </a:cxn>
                  <a:cxn ang="0">
                    <a:pos x="245" y="35"/>
                  </a:cxn>
                  <a:cxn ang="0">
                    <a:pos x="233" y="35"/>
                  </a:cxn>
                  <a:cxn ang="0">
                    <a:pos x="210" y="47"/>
                  </a:cxn>
                </a:cxnLst>
                <a:rect l="0" t="0" r="r" b="b"/>
                <a:pathLst>
                  <a:path w="256" h="175">
                    <a:moveTo>
                      <a:pt x="210" y="47"/>
                    </a:moveTo>
                    <a:lnTo>
                      <a:pt x="198" y="35"/>
                    </a:lnTo>
                    <a:lnTo>
                      <a:pt x="198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75" y="35"/>
                    </a:lnTo>
                    <a:lnTo>
                      <a:pt x="175" y="23"/>
                    </a:lnTo>
                    <a:lnTo>
                      <a:pt x="175" y="23"/>
                    </a:lnTo>
                    <a:lnTo>
                      <a:pt x="163" y="12"/>
                    </a:lnTo>
                    <a:lnTo>
                      <a:pt x="163" y="12"/>
                    </a:lnTo>
                    <a:lnTo>
                      <a:pt x="152" y="12"/>
                    </a:lnTo>
                    <a:lnTo>
                      <a:pt x="152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28" y="0"/>
                    </a:lnTo>
                    <a:lnTo>
                      <a:pt x="128" y="12"/>
                    </a:lnTo>
                    <a:lnTo>
                      <a:pt x="117" y="12"/>
                    </a:lnTo>
                    <a:lnTo>
                      <a:pt x="117" y="23"/>
                    </a:lnTo>
                    <a:lnTo>
                      <a:pt x="117" y="23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82" y="58"/>
                    </a:lnTo>
                    <a:lnTo>
                      <a:pt x="82" y="58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2" y="82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17" y="82"/>
                    </a:lnTo>
                    <a:lnTo>
                      <a:pt x="117" y="70"/>
                    </a:lnTo>
                    <a:lnTo>
                      <a:pt x="128" y="70"/>
                    </a:lnTo>
                    <a:lnTo>
                      <a:pt x="128" y="70"/>
                    </a:lnTo>
                    <a:lnTo>
                      <a:pt x="140" y="58"/>
                    </a:lnTo>
                    <a:lnTo>
                      <a:pt x="140" y="58"/>
                    </a:lnTo>
                    <a:lnTo>
                      <a:pt x="152" y="58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52" y="93"/>
                    </a:lnTo>
                    <a:lnTo>
                      <a:pt x="152" y="93"/>
                    </a:lnTo>
                    <a:lnTo>
                      <a:pt x="140" y="105"/>
                    </a:lnTo>
                    <a:lnTo>
                      <a:pt x="140" y="105"/>
                    </a:lnTo>
                    <a:lnTo>
                      <a:pt x="128" y="105"/>
                    </a:lnTo>
                    <a:lnTo>
                      <a:pt x="128" y="116"/>
                    </a:lnTo>
                    <a:lnTo>
                      <a:pt x="117" y="116"/>
                    </a:lnTo>
                    <a:lnTo>
                      <a:pt x="117" y="128"/>
                    </a:lnTo>
                    <a:lnTo>
                      <a:pt x="105" y="128"/>
                    </a:lnTo>
                    <a:lnTo>
                      <a:pt x="93" y="140"/>
                    </a:lnTo>
                    <a:lnTo>
                      <a:pt x="93" y="140"/>
                    </a:lnTo>
                    <a:lnTo>
                      <a:pt x="82" y="128"/>
                    </a:lnTo>
                    <a:lnTo>
                      <a:pt x="82" y="128"/>
                    </a:lnTo>
                    <a:lnTo>
                      <a:pt x="82" y="116"/>
                    </a:lnTo>
                    <a:lnTo>
                      <a:pt x="82" y="116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70" y="105"/>
                    </a:lnTo>
                    <a:lnTo>
                      <a:pt x="70" y="105"/>
                    </a:lnTo>
                    <a:lnTo>
                      <a:pt x="59" y="105"/>
                    </a:lnTo>
                    <a:lnTo>
                      <a:pt x="59" y="105"/>
                    </a:lnTo>
                    <a:lnTo>
                      <a:pt x="47" y="105"/>
                    </a:lnTo>
                    <a:lnTo>
                      <a:pt x="47" y="105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5" y="128"/>
                    </a:lnTo>
                    <a:lnTo>
                      <a:pt x="24" y="128"/>
                    </a:lnTo>
                    <a:lnTo>
                      <a:pt x="24" y="140"/>
                    </a:lnTo>
                    <a:lnTo>
                      <a:pt x="12" y="140"/>
                    </a:lnTo>
                    <a:lnTo>
                      <a:pt x="12" y="151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63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24" y="175"/>
                    </a:lnTo>
                    <a:lnTo>
                      <a:pt x="24" y="175"/>
                    </a:lnTo>
                    <a:lnTo>
                      <a:pt x="35" y="163"/>
                    </a:lnTo>
                    <a:lnTo>
                      <a:pt x="35" y="163"/>
                    </a:lnTo>
                    <a:lnTo>
                      <a:pt x="47" y="163"/>
                    </a:lnTo>
                    <a:lnTo>
                      <a:pt x="47" y="163"/>
                    </a:lnTo>
                    <a:lnTo>
                      <a:pt x="59" y="163"/>
                    </a:lnTo>
                    <a:lnTo>
                      <a:pt x="59" y="163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82" y="163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105" y="163"/>
                    </a:lnTo>
                    <a:lnTo>
                      <a:pt x="105" y="163"/>
                    </a:lnTo>
                    <a:lnTo>
                      <a:pt x="117" y="163"/>
                    </a:lnTo>
                    <a:lnTo>
                      <a:pt x="117" y="163"/>
                    </a:lnTo>
                    <a:lnTo>
                      <a:pt x="128" y="163"/>
                    </a:lnTo>
                    <a:lnTo>
                      <a:pt x="128" y="151"/>
                    </a:lnTo>
                    <a:lnTo>
                      <a:pt x="140" y="151"/>
                    </a:lnTo>
                    <a:lnTo>
                      <a:pt x="140" y="151"/>
                    </a:lnTo>
                    <a:lnTo>
                      <a:pt x="152" y="140"/>
                    </a:lnTo>
                    <a:lnTo>
                      <a:pt x="152" y="140"/>
                    </a:lnTo>
                    <a:lnTo>
                      <a:pt x="163" y="128"/>
                    </a:lnTo>
                    <a:lnTo>
                      <a:pt x="163" y="128"/>
                    </a:lnTo>
                    <a:lnTo>
                      <a:pt x="175" y="116"/>
                    </a:lnTo>
                    <a:lnTo>
                      <a:pt x="186" y="105"/>
                    </a:lnTo>
                    <a:lnTo>
                      <a:pt x="186" y="105"/>
                    </a:lnTo>
                    <a:lnTo>
                      <a:pt x="198" y="93"/>
                    </a:lnTo>
                    <a:lnTo>
                      <a:pt x="198" y="93"/>
                    </a:lnTo>
                    <a:lnTo>
                      <a:pt x="210" y="82"/>
                    </a:lnTo>
                    <a:lnTo>
                      <a:pt x="210" y="82"/>
                    </a:lnTo>
                    <a:lnTo>
                      <a:pt x="221" y="82"/>
                    </a:lnTo>
                    <a:lnTo>
                      <a:pt x="221" y="70"/>
                    </a:lnTo>
                    <a:lnTo>
                      <a:pt x="233" y="70"/>
                    </a:lnTo>
                    <a:lnTo>
                      <a:pt x="233" y="70"/>
                    </a:lnTo>
                    <a:lnTo>
                      <a:pt x="245" y="70"/>
                    </a:lnTo>
                    <a:lnTo>
                      <a:pt x="245" y="58"/>
                    </a:lnTo>
                    <a:lnTo>
                      <a:pt x="256" y="58"/>
                    </a:lnTo>
                    <a:lnTo>
                      <a:pt x="256" y="47"/>
                    </a:lnTo>
                    <a:lnTo>
                      <a:pt x="256" y="47"/>
                    </a:lnTo>
                    <a:lnTo>
                      <a:pt x="256" y="35"/>
                    </a:lnTo>
                    <a:lnTo>
                      <a:pt x="245" y="35"/>
                    </a:lnTo>
                    <a:lnTo>
                      <a:pt x="245" y="35"/>
                    </a:lnTo>
                    <a:lnTo>
                      <a:pt x="233" y="35"/>
                    </a:lnTo>
                    <a:lnTo>
                      <a:pt x="233" y="35"/>
                    </a:lnTo>
                    <a:lnTo>
                      <a:pt x="221" y="35"/>
                    </a:lnTo>
                    <a:lnTo>
                      <a:pt x="221" y="35"/>
                    </a:lnTo>
                    <a:lnTo>
                      <a:pt x="210" y="47"/>
                    </a:lnTo>
                    <a:lnTo>
                      <a:pt x="210" y="47"/>
                    </a:lnTo>
                    <a:lnTo>
                      <a:pt x="210" y="4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21" name="Group 152"/>
            <p:cNvGrpSpPr>
              <a:grpSpLocks/>
            </p:cNvGrpSpPr>
            <p:nvPr/>
          </p:nvGrpSpPr>
          <p:grpSpPr bwMode="auto">
            <a:xfrm>
              <a:off x="1878" y="3050"/>
              <a:ext cx="558" cy="221"/>
              <a:chOff x="1737" y="2444"/>
              <a:chExt cx="558" cy="221"/>
            </a:xfrm>
          </p:grpSpPr>
          <p:sp>
            <p:nvSpPr>
              <p:cNvPr id="17561" name="Freeform 153"/>
              <p:cNvSpPr>
                <a:spLocks/>
              </p:cNvSpPr>
              <p:nvPr/>
            </p:nvSpPr>
            <p:spPr bwMode="auto">
              <a:xfrm>
                <a:off x="1737" y="2444"/>
                <a:ext cx="558" cy="221"/>
              </a:xfrm>
              <a:custGeom>
                <a:avLst/>
                <a:gdLst/>
                <a:ahLst/>
                <a:cxnLst>
                  <a:cxn ang="0">
                    <a:pos x="511" y="47"/>
                  </a:cxn>
                  <a:cxn ang="0">
                    <a:pos x="523" y="12"/>
                  </a:cxn>
                  <a:cxn ang="0">
                    <a:pos x="511" y="0"/>
                  </a:cxn>
                  <a:cxn ang="0">
                    <a:pos x="488" y="0"/>
                  </a:cxn>
                  <a:cxn ang="0">
                    <a:pos x="465" y="23"/>
                  </a:cxn>
                  <a:cxn ang="0">
                    <a:pos x="441" y="35"/>
                  </a:cxn>
                  <a:cxn ang="0">
                    <a:pos x="407" y="47"/>
                  </a:cxn>
                  <a:cxn ang="0">
                    <a:pos x="383" y="58"/>
                  </a:cxn>
                  <a:cxn ang="0">
                    <a:pos x="348" y="70"/>
                  </a:cxn>
                  <a:cxn ang="0">
                    <a:pos x="325" y="70"/>
                  </a:cxn>
                  <a:cxn ang="0">
                    <a:pos x="302" y="82"/>
                  </a:cxn>
                  <a:cxn ang="0">
                    <a:pos x="302" y="105"/>
                  </a:cxn>
                  <a:cxn ang="0">
                    <a:pos x="267" y="116"/>
                  </a:cxn>
                  <a:cxn ang="0">
                    <a:pos x="244" y="128"/>
                  </a:cxn>
                  <a:cxn ang="0">
                    <a:pos x="209" y="140"/>
                  </a:cxn>
                  <a:cxn ang="0">
                    <a:pos x="209" y="116"/>
                  </a:cxn>
                  <a:cxn ang="0">
                    <a:pos x="209" y="105"/>
                  </a:cxn>
                  <a:cxn ang="0">
                    <a:pos x="174" y="105"/>
                  </a:cxn>
                  <a:cxn ang="0">
                    <a:pos x="151" y="105"/>
                  </a:cxn>
                  <a:cxn ang="0">
                    <a:pos x="128" y="116"/>
                  </a:cxn>
                  <a:cxn ang="0">
                    <a:pos x="104" y="116"/>
                  </a:cxn>
                  <a:cxn ang="0">
                    <a:pos x="69" y="116"/>
                  </a:cxn>
                  <a:cxn ang="0">
                    <a:pos x="46" y="116"/>
                  </a:cxn>
                  <a:cxn ang="0">
                    <a:pos x="23" y="116"/>
                  </a:cxn>
                  <a:cxn ang="0">
                    <a:pos x="0" y="116"/>
                  </a:cxn>
                  <a:cxn ang="0">
                    <a:pos x="11" y="140"/>
                  </a:cxn>
                  <a:cxn ang="0">
                    <a:pos x="46" y="151"/>
                  </a:cxn>
                  <a:cxn ang="0">
                    <a:pos x="69" y="163"/>
                  </a:cxn>
                  <a:cxn ang="0">
                    <a:pos x="93" y="163"/>
                  </a:cxn>
                  <a:cxn ang="0">
                    <a:pos x="128" y="163"/>
                  </a:cxn>
                  <a:cxn ang="0">
                    <a:pos x="151" y="163"/>
                  </a:cxn>
                  <a:cxn ang="0">
                    <a:pos x="174" y="163"/>
                  </a:cxn>
                  <a:cxn ang="0">
                    <a:pos x="197" y="186"/>
                  </a:cxn>
                  <a:cxn ang="0">
                    <a:pos x="174" y="198"/>
                  </a:cxn>
                  <a:cxn ang="0">
                    <a:pos x="151" y="198"/>
                  </a:cxn>
                  <a:cxn ang="0">
                    <a:pos x="139" y="209"/>
                  </a:cxn>
                  <a:cxn ang="0">
                    <a:pos x="162" y="221"/>
                  </a:cxn>
                  <a:cxn ang="0">
                    <a:pos x="197" y="209"/>
                  </a:cxn>
                  <a:cxn ang="0">
                    <a:pos x="221" y="209"/>
                  </a:cxn>
                  <a:cxn ang="0">
                    <a:pos x="232" y="186"/>
                  </a:cxn>
                  <a:cxn ang="0">
                    <a:pos x="255" y="163"/>
                  </a:cxn>
                  <a:cxn ang="0">
                    <a:pos x="290" y="163"/>
                  </a:cxn>
                  <a:cxn ang="0">
                    <a:pos x="314" y="163"/>
                  </a:cxn>
                  <a:cxn ang="0">
                    <a:pos x="337" y="151"/>
                  </a:cxn>
                  <a:cxn ang="0">
                    <a:pos x="360" y="128"/>
                  </a:cxn>
                  <a:cxn ang="0">
                    <a:pos x="383" y="116"/>
                  </a:cxn>
                  <a:cxn ang="0">
                    <a:pos x="407" y="116"/>
                  </a:cxn>
                  <a:cxn ang="0">
                    <a:pos x="430" y="116"/>
                  </a:cxn>
                  <a:cxn ang="0">
                    <a:pos x="453" y="93"/>
                  </a:cxn>
                  <a:cxn ang="0">
                    <a:pos x="476" y="82"/>
                  </a:cxn>
                  <a:cxn ang="0">
                    <a:pos x="511" y="82"/>
                  </a:cxn>
                  <a:cxn ang="0">
                    <a:pos x="534" y="93"/>
                  </a:cxn>
                  <a:cxn ang="0">
                    <a:pos x="558" y="82"/>
                  </a:cxn>
                  <a:cxn ang="0">
                    <a:pos x="534" y="70"/>
                  </a:cxn>
                  <a:cxn ang="0">
                    <a:pos x="523" y="58"/>
                  </a:cxn>
                </a:cxnLst>
                <a:rect l="0" t="0" r="r" b="b"/>
                <a:pathLst>
                  <a:path w="558" h="221">
                    <a:moveTo>
                      <a:pt x="523" y="58"/>
                    </a:moveTo>
                    <a:lnTo>
                      <a:pt x="523" y="58"/>
                    </a:lnTo>
                    <a:lnTo>
                      <a:pt x="511" y="47"/>
                    </a:lnTo>
                    <a:lnTo>
                      <a:pt x="511" y="47"/>
                    </a:lnTo>
                    <a:lnTo>
                      <a:pt x="511" y="35"/>
                    </a:lnTo>
                    <a:lnTo>
                      <a:pt x="511" y="35"/>
                    </a:lnTo>
                    <a:lnTo>
                      <a:pt x="523" y="23"/>
                    </a:lnTo>
                    <a:lnTo>
                      <a:pt x="523" y="12"/>
                    </a:lnTo>
                    <a:lnTo>
                      <a:pt x="523" y="12"/>
                    </a:lnTo>
                    <a:lnTo>
                      <a:pt x="523" y="0"/>
                    </a:lnTo>
                    <a:lnTo>
                      <a:pt x="511" y="0"/>
                    </a:lnTo>
                    <a:lnTo>
                      <a:pt x="511" y="0"/>
                    </a:lnTo>
                    <a:lnTo>
                      <a:pt x="500" y="0"/>
                    </a:lnTo>
                    <a:lnTo>
                      <a:pt x="500" y="0"/>
                    </a:lnTo>
                    <a:lnTo>
                      <a:pt x="488" y="0"/>
                    </a:lnTo>
                    <a:lnTo>
                      <a:pt x="488" y="0"/>
                    </a:lnTo>
                    <a:lnTo>
                      <a:pt x="476" y="0"/>
                    </a:lnTo>
                    <a:lnTo>
                      <a:pt x="476" y="0"/>
                    </a:lnTo>
                    <a:lnTo>
                      <a:pt x="465" y="12"/>
                    </a:lnTo>
                    <a:lnTo>
                      <a:pt x="465" y="23"/>
                    </a:lnTo>
                    <a:lnTo>
                      <a:pt x="453" y="23"/>
                    </a:lnTo>
                    <a:lnTo>
                      <a:pt x="453" y="23"/>
                    </a:lnTo>
                    <a:lnTo>
                      <a:pt x="441" y="35"/>
                    </a:lnTo>
                    <a:lnTo>
                      <a:pt x="441" y="35"/>
                    </a:lnTo>
                    <a:lnTo>
                      <a:pt x="430" y="35"/>
                    </a:lnTo>
                    <a:lnTo>
                      <a:pt x="430" y="47"/>
                    </a:lnTo>
                    <a:lnTo>
                      <a:pt x="418" y="47"/>
                    </a:lnTo>
                    <a:lnTo>
                      <a:pt x="407" y="47"/>
                    </a:lnTo>
                    <a:lnTo>
                      <a:pt x="407" y="47"/>
                    </a:lnTo>
                    <a:lnTo>
                      <a:pt x="395" y="47"/>
                    </a:lnTo>
                    <a:lnTo>
                      <a:pt x="383" y="58"/>
                    </a:lnTo>
                    <a:lnTo>
                      <a:pt x="383" y="58"/>
                    </a:lnTo>
                    <a:lnTo>
                      <a:pt x="372" y="58"/>
                    </a:lnTo>
                    <a:lnTo>
                      <a:pt x="360" y="70"/>
                    </a:lnTo>
                    <a:lnTo>
                      <a:pt x="360" y="70"/>
                    </a:lnTo>
                    <a:lnTo>
                      <a:pt x="348" y="70"/>
                    </a:lnTo>
                    <a:lnTo>
                      <a:pt x="348" y="70"/>
                    </a:lnTo>
                    <a:lnTo>
                      <a:pt x="337" y="70"/>
                    </a:lnTo>
                    <a:lnTo>
                      <a:pt x="337" y="70"/>
                    </a:lnTo>
                    <a:lnTo>
                      <a:pt x="325" y="70"/>
                    </a:lnTo>
                    <a:lnTo>
                      <a:pt x="325" y="70"/>
                    </a:lnTo>
                    <a:lnTo>
                      <a:pt x="314" y="70"/>
                    </a:lnTo>
                    <a:lnTo>
                      <a:pt x="314" y="82"/>
                    </a:lnTo>
                    <a:lnTo>
                      <a:pt x="302" y="82"/>
                    </a:lnTo>
                    <a:lnTo>
                      <a:pt x="302" y="82"/>
                    </a:lnTo>
                    <a:lnTo>
                      <a:pt x="302" y="93"/>
                    </a:lnTo>
                    <a:lnTo>
                      <a:pt x="302" y="105"/>
                    </a:lnTo>
                    <a:lnTo>
                      <a:pt x="302" y="105"/>
                    </a:lnTo>
                    <a:lnTo>
                      <a:pt x="290" y="105"/>
                    </a:lnTo>
                    <a:lnTo>
                      <a:pt x="290" y="116"/>
                    </a:lnTo>
                    <a:lnTo>
                      <a:pt x="279" y="116"/>
                    </a:lnTo>
                    <a:lnTo>
                      <a:pt x="267" y="116"/>
                    </a:lnTo>
                    <a:lnTo>
                      <a:pt x="267" y="116"/>
                    </a:lnTo>
                    <a:lnTo>
                      <a:pt x="255" y="116"/>
                    </a:lnTo>
                    <a:lnTo>
                      <a:pt x="255" y="116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32" y="140"/>
                    </a:lnTo>
                    <a:lnTo>
                      <a:pt x="221" y="140"/>
                    </a:lnTo>
                    <a:lnTo>
                      <a:pt x="209" y="140"/>
                    </a:lnTo>
                    <a:lnTo>
                      <a:pt x="209" y="140"/>
                    </a:lnTo>
                    <a:lnTo>
                      <a:pt x="209" y="128"/>
                    </a:lnTo>
                    <a:lnTo>
                      <a:pt x="209" y="116"/>
                    </a:lnTo>
                    <a:lnTo>
                      <a:pt x="209" y="116"/>
                    </a:lnTo>
                    <a:lnTo>
                      <a:pt x="221" y="116"/>
                    </a:lnTo>
                    <a:lnTo>
                      <a:pt x="221" y="105"/>
                    </a:lnTo>
                    <a:lnTo>
                      <a:pt x="209" y="105"/>
                    </a:lnTo>
                    <a:lnTo>
                      <a:pt x="209" y="105"/>
                    </a:lnTo>
                    <a:lnTo>
                      <a:pt x="197" y="105"/>
                    </a:lnTo>
                    <a:lnTo>
                      <a:pt x="197" y="105"/>
                    </a:lnTo>
                    <a:lnTo>
                      <a:pt x="186" y="105"/>
                    </a:lnTo>
                    <a:lnTo>
                      <a:pt x="174" y="105"/>
                    </a:lnTo>
                    <a:lnTo>
                      <a:pt x="174" y="105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51" y="105"/>
                    </a:lnTo>
                    <a:lnTo>
                      <a:pt x="151" y="105"/>
                    </a:lnTo>
                    <a:lnTo>
                      <a:pt x="139" y="116"/>
                    </a:lnTo>
                    <a:lnTo>
                      <a:pt x="128" y="116"/>
                    </a:lnTo>
                    <a:lnTo>
                      <a:pt x="128" y="116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93" y="116"/>
                    </a:lnTo>
                    <a:lnTo>
                      <a:pt x="93" y="116"/>
                    </a:lnTo>
                    <a:lnTo>
                      <a:pt x="81" y="116"/>
                    </a:lnTo>
                    <a:lnTo>
                      <a:pt x="69" y="116"/>
                    </a:lnTo>
                    <a:lnTo>
                      <a:pt x="69" y="116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0" y="116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23" y="140"/>
                    </a:lnTo>
                    <a:lnTo>
                      <a:pt x="23" y="140"/>
                    </a:lnTo>
                    <a:lnTo>
                      <a:pt x="35" y="151"/>
                    </a:lnTo>
                    <a:lnTo>
                      <a:pt x="46" y="151"/>
                    </a:lnTo>
                    <a:lnTo>
                      <a:pt x="46" y="151"/>
                    </a:lnTo>
                    <a:lnTo>
                      <a:pt x="58" y="151"/>
                    </a:lnTo>
                    <a:lnTo>
                      <a:pt x="58" y="163"/>
                    </a:lnTo>
                    <a:lnTo>
                      <a:pt x="69" y="163"/>
                    </a:lnTo>
                    <a:lnTo>
                      <a:pt x="69" y="163"/>
                    </a:lnTo>
                    <a:lnTo>
                      <a:pt x="81" y="163"/>
                    </a:lnTo>
                    <a:lnTo>
                      <a:pt x="81" y="163"/>
                    </a:lnTo>
                    <a:lnTo>
                      <a:pt x="93" y="163"/>
                    </a:lnTo>
                    <a:lnTo>
                      <a:pt x="104" y="163"/>
                    </a:lnTo>
                    <a:lnTo>
                      <a:pt x="104" y="163"/>
                    </a:lnTo>
                    <a:lnTo>
                      <a:pt x="116" y="163"/>
                    </a:lnTo>
                    <a:lnTo>
                      <a:pt x="128" y="163"/>
                    </a:lnTo>
                    <a:lnTo>
                      <a:pt x="128" y="163"/>
                    </a:lnTo>
                    <a:lnTo>
                      <a:pt x="139" y="163"/>
                    </a:lnTo>
                    <a:lnTo>
                      <a:pt x="139" y="163"/>
                    </a:lnTo>
                    <a:lnTo>
                      <a:pt x="151" y="163"/>
                    </a:lnTo>
                    <a:lnTo>
                      <a:pt x="162" y="163"/>
                    </a:lnTo>
                    <a:lnTo>
                      <a:pt x="162" y="163"/>
                    </a:lnTo>
                    <a:lnTo>
                      <a:pt x="174" y="163"/>
                    </a:lnTo>
                    <a:lnTo>
                      <a:pt x="174" y="163"/>
                    </a:lnTo>
                    <a:lnTo>
                      <a:pt x="186" y="175"/>
                    </a:lnTo>
                    <a:lnTo>
                      <a:pt x="197" y="175"/>
                    </a:lnTo>
                    <a:lnTo>
                      <a:pt x="197" y="175"/>
                    </a:lnTo>
                    <a:lnTo>
                      <a:pt x="197" y="186"/>
                    </a:lnTo>
                    <a:lnTo>
                      <a:pt x="197" y="186"/>
                    </a:lnTo>
                    <a:lnTo>
                      <a:pt x="197" y="198"/>
                    </a:lnTo>
                    <a:lnTo>
                      <a:pt x="186" y="198"/>
                    </a:lnTo>
                    <a:lnTo>
                      <a:pt x="174" y="198"/>
                    </a:lnTo>
                    <a:lnTo>
                      <a:pt x="174" y="198"/>
                    </a:lnTo>
                    <a:lnTo>
                      <a:pt x="162" y="198"/>
                    </a:lnTo>
                    <a:lnTo>
                      <a:pt x="162" y="198"/>
                    </a:lnTo>
                    <a:lnTo>
                      <a:pt x="151" y="198"/>
                    </a:lnTo>
                    <a:lnTo>
                      <a:pt x="151" y="198"/>
                    </a:lnTo>
                    <a:lnTo>
                      <a:pt x="139" y="198"/>
                    </a:lnTo>
                    <a:lnTo>
                      <a:pt x="139" y="209"/>
                    </a:lnTo>
                    <a:lnTo>
                      <a:pt x="139" y="209"/>
                    </a:lnTo>
                    <a:lnTo>
                      <a:pt x="151" y="221"/>
                    </a:lnTo>
                    <a:lnTo>
                      <a:pt x="151" y="221"/>
                    </a:lnTo>
                    <a:lnTo>
                      <a:pt x="162" y="221"/>
                    </a:lnTo>
                    <a:lnTo>
                      <a:pt x="162" y="221"/>
                    </a:lnTo>
                    <a:lnTo>
                      <a:pt x="174" y="209"/>
                    </a:lnTo>
                    <a:lnTo>
                      <a:pt x="174" y="209"/>
                    </a:lnTo>
                    <a:lnTo>
                      <a:pt x="186" y="209"/>
                    </a:lnTo>
                    <a:lnTo>
                      <a:pt x="197" y="209"/>
                    </a:lnTo>
                    <a:lnTo>
                      <a:pt x="197" y="209"/>
                    </a:lnTo>
                    <a:lnTo>
                      <a:pt x="209" y="209"/>
                    </a:lnTo>
                    <a:lnTo>
                      <a:pt x="209" y="209"/>
                    </a:lnTo>
                    <a:lnTo>
                      <a:pt x="221" y="209"/>
                    </a:lnTo>
                    <a:lnTo>
                      <a:pt x="221" y="198"/>
                    </a:lnTo>
                    <a:lnTo>
                      <a:pt x="221" y="198"/>
                    </a:lnTo>
                    <a:lnTo>
                      <a:pt x="232" y="186"/>
                    </a:lnTo>
                    <a:lnTo>
                      <a:pt x="232" y="186"/>
                    </a:lnTo>
                    <a:lnTo>
                      <a:pt x="232" y="175"/>
                    </a:lnTo>
                    <a:lnTo>
                      <a:pt x="244" y="175"/>
                    </a:lnTo>
                    <a:lnTo>
                      <a:pt x="255" y="163"/>
                    </a:lnTo>
                    <a:lnTo>
                      <a:pt x="255" y="163"/>
                    </a:lnTo>
                    <a:lnTo>
                      <a:pt x="267" y="163"/>
                    </a:lnTo>
                    <a:lnTo>
                      <a:pt x="267" y="163"/>
                    </a:lnTo>
                    <a:lnTo>
                      <a:pt x="279" y="163"/>
                    </a:lnTo>
                    <a:lnTo>
                      <a:pt x="290" y="163"/>
                    </a:lnTo>
                    <a:lnTo>
                      <a:pt x="290" y="163"/>
                    </a:lnTo>
                    <a:lnTo>
                      <a:pt x="302" y="163"/>
                    </a:lnTo>
                    <a:lnTo>
                      <a:pt x="302" y="163"/>
                    </a:lnTo>
                    <a:lnTo>
                      <a:pt x="314" y="163"/>
                    </a:lnTo>
                    <a:lnTo>
                      <a:pt x="314" y="163"/>
                    </a:lnTo>
                    <a:lnTo>
                      <a:pt x="325" y="151"/>
                    </a:lnTo>
                    <a:lnTo>
                      <a:pt x="325" y="151"/>
                    </a:lnTo>
                    <a:lnTo>
                      <a:pt x="337" y="151"/>
                    </a:lnTo>
                    <a:lnTo>
                      <a:pt x="337" y="140"/>
                    </a:lnTo>
                    <a:lnTo>
                      <a:pt x="348" y="140"/>
                    </a:lnTo>
                    <a:lnTo>
                      <a:pt x="348" y="128"/>
                    </a:lnTo>
                    <a:lnTo>
                      <a:pt x="360" y="128"/>
                    </a:lnTo>
                    <a:lnTo>
                      <a:pt x="372" y="128"/>
                    </a:lnTo>
                    <a:lnTo>
                      <a:pt x="372" y="116"/>
                    </a:lnTo>
                    <a:lnTo>
                      <a:pt x="383" y="116"/>
                    </a:lnTo>
                    <a:lnTo>
                      <a:pt x="383" y="116"/>
                    </a:lnTo>
                    <a:lnTo>
                      <a:pt x="395" y="116"/>
                    </a:lnTo>
                    <a:lnTo>
                      <a:pt x="395" y="116"/>
                    </a:lnTo>
                    <a:lnTo>
                      <a:pt x="407" y="116"/>
                    </a:lnTo>
                    <a:lnTo>
                      <a:pt x="407" y="116"/>
                    </a:lnTo>
                    <a:lnTo>
                      <a:pt x="418" y="116"/>
                    </a:lnTo>
                    <a:lnTo>
                      <a:pt x="418" y="116"/>
                    </a:lnTo>
                    <a:lnTo>
                      <a:pt x="430" y="116"/>
                    </a:lnTo>
                    <a:lnTo>
                      <a:pt x="430" y="116"/>
                    </a:lnTo>
                    <a:lnTo>
                      <a:pt x="441" y="105"/>
                    </a:lnTo>
                    <a:lnTo>
                      <a:pt x="441" y="105"/>
                    </a:lnTo>
                    <a:lnTo>
                      <a:pt x="453" y="93"/>
                    </a:lnTo>
                    <a:lnTo>
                      <a:pt x="453" y="93"/>
                    </a:lnTo>
                    <a:lnTo>
                      <a:pt x="465" y="82"/>
                    </a:lnTo>
                    <a:lnTo>
                      <a:pt x="465" y="82"/>
                    </a:lnTo>
                    <a:lnTo>
                      <a:pt x="476" y="82"/>
                    </a:lnTo>
                    <a:lnTo>
                      <a:pt x="476" y="82"/>
                    </a:lnTo>
                    <a:lnTo>
                      <a:pt x="488" y="82"/>
                    </a:lnTo>
                    <a:lnTo>
                      <a:pt x="500" y="82"/>
                    </a:lnTo>
                    <a:lnTo>
                      <a:pt x="500" y="82"/>
                    </a:lnTo>
                    <a:lnTo>
                      <a:pt x="511" y="82"/>
                    </a:lnTo>
                    <a:lnTo>
                      <a:pt x="511" y="82"/>
                    </a:lnTo>
                    <a:lnTo>
                      <a:pt x="523" y="82"/>
                    </a:lnTo>
                    <a:lnTo>
                      <a:pt x="523" y="93"/>
                    </a:lnTo>
                    <a:lnTo>
                      <a:pt x="534" y="93"/>
                    </a:lnTo>
                    <a:lnTo>
                      <a:pt x="534" y="93"/>
                    </a:lnTo>
                    <a:lnTo>
                      <a:pt x="546" y="93"/>
                    </a:lnTo>
                    <a:lnTo>
                      <a:pt x="546" y="93"/>
                    </a:lnTo>
                    <a:lnTo>
                      <a:pt x="558" y="82"/>
                    </a:lnTo>
                    <a:lnTo>
                      <a:pt x="558" y="82"/>
                    </a:lnTo>
                    <a:lnTo>
                      <a:pt x="546" y="70"/>
                    </a:lnTo>
                    <a:lnTo>
                      <a:pt x="546" y="70"/>
                    </a:lnTo>
                    <a:lnTo>
                      <a:pt x="534" y="70"/>
                    </a:lnTo>
                    <a:lnTo>
                      <a:pt x="534" y="70"/>
                    </a:lnTo>
                    <a:lnTo>
                      <a:pt x="523" y="58"/>
                    </a:lnTo>
                    <a:lnTo>
                      <a:pt x="523" y="58"/>
                    </a:lnTo>
                    <a:lnTo>
                      <a:pt x="523" y="58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154"/>
              <p:cNvSpPr>
                <a:spLocks/>
              </p:cNvSpPr>
              <p:nvPr/>
            </p:nvSpPr>
            <p:spPr bwMode="auto">
              <a:xfrm>
                <a:off x="1737" y="2444"/>
                <a:ext cx="558" cy="221"/>
              </a:xfrm>
              <a:custGeom>
                <a:avLst/>
                <a:gdLst/>
                <a:ahLst/>
                <a:cxnLst>
                  <a:cxn ang="0">
                    <a:pos x="511" y="47"/>
                  </a:cxn>
                  <a:cxn ang="0">
                    <a:pos x="523" y="12"/>
                  </a:cxn>
                  <a:cxn ang="0">
                    <a:pos x="511" y="0"/>
                  </a:cxn>
                  <a:cxn ang="0">
                    <a:pos x="488" y="0"/>
                  </a:cxn>
                  <a:cxn ang="0">
                    <a:pos x="465" y="23"/>
                  </a:cxn>
                  <a:cxn ang="0">
                    <a:pos x="441" y="35"/>
                  </a:cxn>
                  <a:cxn ang="0">
                    <a:pos x="407" y="47"/>
                  </a:cxn>
                  <a:cxn ang="0">
                    <a:pos x="383" y="58"/>
                  </a:cxn>
                  <a:cxn ang="0">
                    <a:pos x="348" y="70"/>
                  </a:cxn>
                  <a:cxn ang="0">
                    <a:pos x="325" y="70"/>
                  </a:cxn>
                  <a:cxn ang="0">
                    <a:pos x="302" y="82"/>
                  </a:cxn>
                  <a:cxn ang="0">
                    <a:pos x="302" y="105"/>
                  </a:cxn>
                  <a:cxn ang="0">
                    <a:pos x="267" y="116"/>
                  </a:cxn>
                  <a:cxn ang="0">
                    <a:pos x="244" y="128"/>
                  </a:cxn>
                  <a:cxn ang="0">
                    <a:pos x="209" y="140"/>
                  </a:cxn>
                  <a:cxn ang="0">
                    <a:pos x="209" y="116"/>
                  </a:cxn>
                  <a:cxn ang="0">
                    <a:pos x="209" y="105"/>
                  </a:cxn>
                  <a:cxn ang="0">
                    <a:pos x="174" y="105"/>
                  </a:cxn>
                  <a:cxn ang="0">
                    <a:pos x="151" y="105"/>
                  </a:cxn>
                  <a:cxn ang="0">
                    <a:pos x="128" y="116"/>
                  </a:cxn>
                  <a:cxn ang="0">
                    <a:pos x="104" y="116"/>
                  </a:cxn>
                  <a:cxn ang="0">
                    <a:pos x="69" y="116"/>
                  </a:cxn>
                  <a:cxn ang="0">
                    <a:pos x="46" y="116"/>
                  </a:cxn>
                  <a:cxn ang="0">
                    <a:pos x="23" y="116"/>
                  </a:cxn>
                  <a:cxn ang="0">
                    <a:pos x="0" y="116"/>
                  </a:cxn>
                  <a:cxn ang="0">
                    <a:pos x="11" y="140"/>
                  </a:cxn>
                  <a:cxn ang="0">
                    <a:pos x="46" y="151"/>
                  </a:cxn>
                  <a:cxn ang="0">
                    <a:pos x="69" y="163"/>
                  </a:cxn>
                  <a:cxn ang="0">
                    <a:pos x="93" y="163"/>
                  </a:cxn>
                  <a:cxn ang="0">
                    <a:pos x="128" y="163"/>
                  </a:cxn>
                  <a:cxn ang="0">
                    <a:pos x="151" y="163"/>
                  </a:cxn>
                  <a:cxn ang="0">
                    <a:pos x="174" y="163"/>
                  </a:cxn>
                  <a:cxn ang="0">
                    <a:pos x="197" y="186"/>
                  </a:cxn>
                  <a:cxn ang="0">
                    <a:pos x="174" y="198"/>
                  </a:cxn>
                  <a:cxn ang="0">
                    <a:pos x="151" y="198"/>
                  </a:cxn>
                  <a:cxn ang="0">
                    <a:pos x="139" y="209"/>
                  </a:cxn>
                  <a:cxn ang="0">
                    <a:pos x="162" y="221"/>
                  </a:cxn>
                  <a:cxn ang="0">
                    <a:pos x="197" y="209"/>
                  </a:cxn>
                  <a:cxn ang="0">
                    <a:pos x="221" y="209"/>
                  </a:cxn>
                  <a:cxn ang="0">
                    <a:pos x="232" y="186"/>
                  </a:cxn>
                  <a:cxn ang="0">
                    <a:pos x="255" y="163"/>
                  </a:cxn>
                  <a:cxn ang="0">
                    <a:pos x="290" y="163"/>
                  </a:cxn>
                  <a:cxn ang="0">
                    <a:pos x="314" y="163"/>
                  </a:cxn>
                  <a:cxn ang="0">
                    <a:pos x="337" y="151"/>
                  </a:cxn>
                  <a:cxn ang="0">
                    <a:pos x="360" y="128"/>
                  </a:cxn>
                  <a:cxn ang="0">
                    <a:pos x="383" y="116"/>
                  </a:cxn>
                  <a:cxn ang="0">
                    <a:pos x="407" y="116"/>
                  </a:cxn>
                  <a:cxn ang="0">
                    <a:pos x="430" y="116"/>
                  </a:cxn>
                  <a:cxn ang="0">
                    <a:pos x="453" y="93"/>
                  </a:cxn>
                  <a:cxn ang="0">
                    <a:pos x="476" y="82"/>
                  </a:cxn>
                  <a:cxn ang="0">
                    <a:pos x="511" y="82"/>
                  </a:cxn>
                  <a:cxn ang="0">
                    <a:pos x="534" y="93"/>
                  </a:cxn>
                  <a:cxn ang="0">
                    <a:pos x="558" y="82"/>
                  </a:cxn>
                  <a:cxn ang="0">
                    <a:pos x="534" y="70"/>
                  </a:cxn>
                  <a:cxn ang="0">
                    <a:pos x="523" y="58"/>
                  </a:cxn>
                </a:cxnLst>
                <a:rect l="0" t="0" r="r" b="b"/>
                <a:pathLst>
                  <a:path w="558" h="221">
                    <a:moveTo>
                      <a:pt x="523" y="58"/>
                    </a:moveTo>
                    <a:lnTo>
                      <a:pt x="523" y="58"/>
                    </a:lnTo>
                    <a:lnTo>
                      <a:pt x="511" y="47"/>
                    </a:lnTo>
                    <a:lnTo>
                      <a:pt x="511" y="47"/>
                    </a:lnTo>
                    <a:lnTo>
                      <a:pt x="511" y="35"/>
                    </a:lnTo>
                    <a:lnTo>
                      <a:pt x="511" y="35"/>
                    </a:lnTo>
                    <a:lnTo>
                      <a:pt x="523" y="23"/>
                    </a:lnTo>
                    <a:lnTo>
                      <a:pt x="523" y="12"/>
                    </a:lnTo>
                    <a:lnTo>
                      <a:pt x="523" y="12"/>
                    </a:lnTo>
                    <a:lnTo>
                      <a:pt x="523" y="0"/>
                    </a:lnTo>
                    <a:lnTo>
                      <a:pt x="511" y="0"/>
                    </a:lnTo>
                    <a:lnTo>
                      <a:pt x="511" y="0"/>
                    </a:lnTo>
                    <a:lnTo>
                      <a:pt x="500" y="0"/>
                    </a:lnTo>
                    <a:lnTo>
                      <a:pt x="500" y="0"/>
                    </a:lnTo>
                    <a:lnTo>
                      <a:pt x="488" y="0"/>
                    </a:lnTo>
                    <a:lnTo>
                      <a:pt x="488" y="0"/>
                    </a:lnTo>
                    <a:lnTo>
                      <a:pt x="476" y="0"/>
                    </a:lnTo>
                    <a:lnTo>
                      <a:pt x="476" y="0"/>
                    </a:lnTo>
                    <a:lnTo>
                      <a:pt x="465" y="12"/>
                    </a:lnTo>
                    <a:lnTo>
                      <a:pt x="465" y="23"/>
                    </a:lnTo>
                    <a:lnTo>
                      <a:pt x="453" y="23"/>
                    </a:lnTo>
                    <a:lnTo>
                      <a:pt x="453" y="23"/>
                    </a:lnTo>
                    <a:lnTo>
                      <a:pt x="441" y="35"/>
                    </a:lnTo>
                    <a:lnTo>
                      <a:pt x="441" y="35"/>
                    </a:lnTo>
                    <a:lnTo>
                      <a:pt x="430" y="35"/>
                    </a:lnTo>
                    <a:lnTo>
                      <a:pt x="430" y="47"/>
                    </a:lnTo>
                    <a:lnTo>
                      <a:pt x="418" y="47"/>
                    </a:lnTo>
                    <a:lnTo>
                      <a:pt x="407" y="47"/>
                    </a:lnTo>
                    <a:lnTo>
                      <a:pt x="407" y="47"/>
                    </a:lnTo>
                    <a:lnTo>
                      <a:pt x="395" y="47"/>
                    </a:lnTo>
                    <a:lnTo>
                      <a:pt x="383" y="58"/>
                    </a:lnTo>
                    <a:lnTo>
                      <a:pt x="383" y="58"/>
                    </a:lnTo>
                    <a:lnTo>
                      <a:pt x="372" y="58"/>
                    </a:lnTo>
                    <a:lnTo>
                      <a:pt x="360" y="70"/>
                    </a:lnTo>
                    <a:lnTo>
                      <a:pt x="360" y="70"/>
                    </a:lnTo>
                    <a:lnTo>
                      <a:pt x="348" y="70"/>
                    </a:lnTo>
                    <a:lnTo>
                      <a:pt x="348" y="70"/>
                    </a:lnTo>
                    <a:lnTo>
                      <a:pt x="337" y="70"/>
                    </a:lnTo>
                    <a:lnTo>
                      <a:pt x="337" y="70"/>
                    </a:lnTo>
                    <a:lnTo>
                      <a:pt x="325" y="70"/>
                    </a:lnTo>
                    <a:lnTo>
                      <a:pt x="325" y="70"/>
                    </a:lnTo>
                    <a:lnTo>
                      <a:pt x="314" y="70"/>
                    </a:lnTo>
                    <a:lnTo>
                      <a:pt x="314" y="82"/>
                    </a:lnTo>
                    <a:lnTo>
                      <a:pt x="302" y="82"/>
                    </a:lnTo>
                    <a:lnTo>
                      <a:pt x="302" y="82"/>
                    </a:lnTo>
                    <a:lnTo>
                      <a:pt x="302" y="93"/>
                    </a:lnTo>
                    <a:lnTo>
                      <a:pt x="302" y="105"/>
                    </a:lnTo>
                    <a:lnTo>
                      <a:pt x="302" y="105"/>
                    </a:lnTo>
                    <a:lnTo>
                      <a:pt x="290" y="105"/>
                    </a:lnTo>
                    <a:lnTo>
                      <a:pt x="290" y="116"/>
                    </a:lnTo>
                    <a:lnTo>
                      <a:pt x="279" y="116"/>
                    </a:lnTo>
                    <a:lnTo>
                      <a:pt x="267" y="116"/>
                    </a:lnTo>
                    <a:lnTo>
                      <a:pt x="267" y="116"/>
                    </a:lnTo>
                    <a:lnTo>
                      <a:pt x="255" y="116"/>
                    </a:lnTo>
                    <a:lnTo>
                      <a:pt x="255" y="116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32" y="140"/>
                    </a:lnTo>
                    <a:lnTo>
                      <a:pt x="221" y="140"/>
                    </a:lnTo>
                    <a:lnTo>
                      <a:pt x="209" y="140"/>
                    </a:lnTo>
                    <a:lnTo>
                      <a:pt x="209" y="140"/>
                    </a:lnTo>
                    <a:lnTo>
                      <a:pt x="209" y="128"/>
                    </a:lnTo>
                    <a:lnTo>
                      <a:pt x="209" y="116"/>
                    </a:lnTo>
                    <a:lnTo>
                      <a:pt x="209" y="116"/>
                    </a:lnTo>
                    <a:lnTo>
                      <a:pt x="221" y="116"/>
                    </a:lnTo>
                    <a:lnTo>
                      <a:pt x="221" y="105"/>
                    </a:lnTo>
                    <a:lnTo>
                      <a:pt x="209" y="105"/>
                    </a:lnTo>
                    <a:lnTo>
                      <a:pt x="209" y="105"/>
                    </a:lnTo>
                    <a:lnTo>
                      <a:pt x="197" y="105"/>
                    </a:lnTo>
                    <a:lnTo>
                      <a:pt x="197" y="105"/>
                    </a:lnTo>
                    <a:lnTo>
                      <a:pt x="186" y="105"/>
                    </a:lnTo>
                    <a:lnTo>
                      <a:pt x="174" y="105"/>
                    </a:lnTo>
                    <a:lnTo>
                      <a:pt x="174" y="105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51" y="105"/>
                    </a:lnTo>
                    <a:lnTo>
                      <a:pt x="151" y="105"/>
                    </a:lnTo>
                    <a:lnTo>
                      <a:pt x="139" y="116"/>
                    </a:lnTo>
                    <a:lnTo>
                      <a:pt x="128" y="116"/>
                    </a:lnTo>
                    <a:lnTo>
                      <a:pt x="128" y="116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93" y="116"/>
                    </a:lnTo>
                    <a:lnTo>
                      <a:pt x="93" y="116"/>
                    </a:lnTo>
                    <a:lnTo>
                      <a:pt x="81" y="116"/>
                    </a:lnTo>
                    <a:lnTo>
                      <a:pt x="69" y="116"/>
                    </a:lnTo>
                    <a:lnTo>
                      <a:pt x="69" y="116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0" y="116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23" y="140"/>
                    </a:lnTo>
                    <a:lnTo>
                      <a:pt x="23" y="140"/>
                    </a:lnTo>
                    <a:lnTo>
                      <a:pt x="35" y="151"/>
                    </a:lnTo>
                    <a:lnTo>
                      <a:pt x="46" y="151"/>
                    </a:lnTo>
                    <a:lnTo>
                      <a:pt x="46" y="151"/>
                    </a:lnTo>
                    <a:lnTo>
                      <a:pt x="58" y="151"/>
                    </a:lnTo>
                    <a:lnTo>
                      <a:pt x="58" y="163"/>
                    </a:lnTo>
                    <a:lnTo>
                      <a:pt x="69" y="163"/>
                    </a:lnTo>
                    <a:lnTo>
                      <a:pt x="69" y="163"/>
                    </a:lnTo>
                    <a:lnTo>
                      <a:pt x="81" y="163"/>
                    </a:lnTo>
                    <a:lnTo>
                      <a:pt x="81" y="163"/>
                    </a:lnTo>
                    <a:lnTo>
                      <a:pt x="93" y="163"/>
                    </a:lnTo>
                    <a:lnTo>
                      <a:pt x="104" y="163"/>
                    </a:lnTo>
                    <a:lnTo>
                      <a:pt x="104" y="163"/>
                    </a:lnTo>
                    <a:lnTo>
                      <a:pt x="116" y="163"/>
                    </a:lnTo>
                    <a:lnTo>
                      <a:pt x="128" y="163"/>
                    </a:lnTo>
                    <a:lnTo>
                      <a:pt x="128" y="163"/>
                    </a:lnTo>
                    <a:lnTo>
                      <a:pt x="139" y="163"/>
                    </a:lnTo>
                    <a:lnTo>
                      <a:pt x="139" y="163"/>
                    </a:lnTo>
                    <a:lnTo>
                      <a:pt x="151" y="163"/>
                    </a:lnTo>
                    <a:lnTo>
                      <a:pt x="162" y="163"/>
                    </a:lnTo>
                    <a:lnTo>
                      <a:pt x="162" y="163"/>
                    </a:lnTo>
                    <a:lnTo>
                      <a:pt x="174" y="163"/>
                    </a:lnTo>
                    <a:lnTo>
                      <a:pt x="174" y="163"/>
                    </a:lnTo>
                    <a:lnTo>
                      <a:pt x="186" y="175"/>
                    </a:lnTo>
                    <a:lnTo>
                      <a:pt x="197" y="175"/>
                    </a:lnTo>
                    <a:lnTo>
                      <a:pt x="197" y="175"/>
                    </a:lnTo>
                    <a:lnTo>
                      <a:pt x="197" y="186"/>
                    </a:lnTo>
                    <a:lnTo>
                      <a:pt x="197" y="186"/>
                    </a:lnTo>
                    <a:lnTo>
                      <a:pt x="197" y="198"/>
                    </a:lnTo>
                    <a:lnTo>
                      <a:pt x="186" y="198"/>
                    </a:lnTo>
                    <a:lnTo>
                      <a:pt x="174" y="198"/>
                    </a:lnTo>
                    <a:lnTo>
                      <a:pt x="174" y="198"/>
                    </a:lnTo>
                    <a:lnTo>
                      <a:pt x="162" y="198"/>
                    </a:lnTo>
                    <a:lnTo>
                      <a:pt x="162" y="198"/>
                    </a:lnTo>
                    <a:lnTo>
                      <a:pt x="151" y="198"/>
                    </a:lnTo>
                    <a:lnTo>
                      <a:pt x="151" y="198"/>
                    </a:lnTo>
                    <a:lnTo>
                      <a:pt x="139" y="198"/>
                    </a:lnTo>
                    <a:lnTo>
                      <a:pt x="139" y="209"/>
                    </a:lnTo>
                    <a:lnTo>
                      <a:pt x="139" y="209"/>
                    </a:lnTo>
                    <a:lnTo>
                      <a:pt x="151" y="221"/>
                    </a:lnTo>
                    <a:lnTo>
                      <a:pt x="151" y="221"/>
                    </a:lnTo>
                    <a:lnTo>
                      <a:pt x="162" y="221"/>
                    </a:lnTo>
                    <a:lnTo>
                      <a:pt x="162" y="221"/>
                    </a:lnTo>
                    <a:lnTo>
                      <a:pt x="174" y="209"/>
                    </a:lnTo>
                    <a:lnTo>
                      <a:pt x="174" y="209"/>
                    </a:lnTo>
                    <a:lnTo>
                      <a:pt x="186" y="209"/>
                    </a:lnTo>
                    <a:lnTo>
                      <a:pt x="197" y="209"/>
                    </a:lnTo>
                    <a:lnTo>
                      <a:pt x="197" y="209"/>
                    </a:lnTo>
                    <a:lnTo>
                      <a:pt x="209" y="209"/>
                    </a:lnTo>
                    <a:lnTo>
                      <a:pt x="209" y="209"/>
                    </a:lnTo>
                    <a:lnTo>
                      <a:pt x="221" y="209"/>
                    </a:lnTo>
                    <a:lnTo>
                      <a:pt x="221" y="198"/>
                    </a:lnTo>
                    <a:lnTo>
                      <a:pt x="221" y="198"/>
                    </a:lnTo>
                    <a:lnTo>
                      <a:pt x="232" y="186"/>
                    </a:lnTo>
                    <a:lnTo>
                      <a:pt x="232" y="186"/>
                    </a:lnTo>
                    <a:lnTo>
                      <a:pt x="232" y="175"/>
                    </a:lnTo>
                    <a:lnTo>
                      <a:pt x="244" y="175"/>
                    </a:lnTo>
                    <a:lnTo>
                      <a:pt x="255" y="163"/>
                    </a:lnTo>
                    <a:lnTo>
                      <a:pt x="255" y="163"/>
                    </a:lnTo>
                    <a:lnTo>
                      <a:pt x="267" y="163"/>
                    </a:lnTo>
                    <a:lnTo>
                      <a:pt x="267" y="163"/>
                    </a:lnTo>
                    <a:lnTo>
                      <a:pt x="279" y="163"/>
                    </a:lnTo>
                    <a:lnTo>
                      <a:pt x="290" y="163"/>
                    </a:lnTo>
                    <a:lnTo>
                      <a:pt x="290" y="163"/>
                    </a:lnTo>
                    <a:lnTo>
                      <a:pt x="302" y="163"/>
                    </a:lnTo>
                    <a:lnTo>
                      <a:pt x="302" y="163"/>
                    </a:lnTo>
                    <a:lnTo>
                      <a:pt x="314" y="163"/>
                    </a:lnTo>
                    <a:lnTo>
                      <a:pt x="314" y="163"/>
                    </a:lnTo>
                    <a:lnTo>
                      <a:pt x="325" y="151"/>
                    </a:lnTo>
                    <a:lnTo>
                      <a:pt x="325" y="151"/>
                    </a:lnTo>
                    <a:lnTo>
                      <a:pt x="337" y="151"/>
                    </a:lnTo>
                    <a:lnTo>
                      <a:pt x="337" y="140"/>
                    </a:lnTo>
                    <a:lnTo>
                      <a:pt x="348" y="140"/>
                    </a:lnTo>
                    <a:lnTo>
                      <a:pt x="348" y="128"/>
                    </a:lnTo>
                    <a:lnTo>
                      <a:pt x="360" y="128"/>
                    </a:lnTo>
                    <a:lnTo>
                      <a:pt x="372" y="128"/>
                    </a:lnTo>
                    <a:lnTo>
                      <a:pt x="372" y="116"/>
                    </a:lnTo>
                    <a:lnTo>
                      <a:pt x="383" y="116"/>
                    </a:lnTo>
                    <a:lnTo>
                      <a:pt x="383" y="116"/>
                    </a:lnTo>
                    <a:lnTo>
                      <a:pt x="395" y="116"/>
                    </a:lnTo>
                    <a:lnTo>
                      <a:pt x="395" y="116"/>
                    </a:lnTo>
                    <a:lnTo>
                      <a:pt x="407" y="116"/>
                    </a:lnTo>
                    <a:lnTo>
                      <a:pt x="407" y="116"/>
                    </a:lnTo>
                    <a:lnTo>
                      <a:pt x="418" y="116"/>
                    </a:lnTo>
                    <a:lnTo>
                      <a:pt x="418" y="116"/>
                    </a:lnTo>
                    <a:lnTo>
                      <a:pt x="430" y="116"/>
                    </a:lnTo>
                    <a:lnTo>
                      <a:pt x="430" y="116"/>
                    </a:lnTo>
                    <a:lnTo>
                      <a:pt x="441" y="105"/>
                    </a:lnTo>
                    <a:lnTo>
                      <a:pt x="441" y="105"/>
                    </a:lnTo>
                    <a:lnTo>
                      <a:pt x="453" y="93"/>
                    </a:lnTo>
                    <a:lnTo>
                      <a:pt x="453" y="93"/>
                    </a:lnTo>
                    <a:lnTo>
                      <a:pt x="465" y="82"/>
                    </a:lnTo>
                    <a:lnTo>
                      <a:pt x="465" y="82"/>
                    </a:lnTo>
                    <a:lnTo>
                      <a:pt x="476" y="82"/>
                    </a:lnTo>
                    <a:lnTo>
                      <a:pt x="476" y="82"/>
                    </a:lnTo>
                    <a:lnTo>
                      <a:pt x="488" y="82"/>
                    </a:lnTo>
                    <a:lnTo>
                      <a:pt x="500" y="82"/>
                    </a:lnTo>
                    <a:lnTo>
                      <a:pt x="500" y="82"/>
                    </a:lnTo>
                    <a:lnTo>
                      <a:pt x="511" y="82"/>
                    </a:lnTo>
                    <a:lnTo>
                      <a:pt x="511" y="82"/>
                    </a:lnTo>
                    <a:lnTo>
                      <a:pt x="523" y="82"/>
                    </a:lnTo>
                    <a:lnTo>
                      <a:pt x="523" y="93"/>
                    </a:lnTo>
                    <a:lnTo>
                      <a:pt x="534" y="93"/>
                    </a:lnTo>
                    <a:lnTo>
                      <a:pt x="534" y="93"/>
                    </a:lnTo>
                    <a:lnTo>
                      <a:pt x="546" y="93"/>
                    </a:lnTo>
                    <a:lnTo>
                      <a:pt x="546" y="93"/>
                    </a:lnTo>
                    <a:lnTo>
                      <a:pt x="558" y="82"/>
                    </a:lnTo>
                    <a:lnTo>
                      <a:pt x="558" y="82"/>
                    </a:lnTo>
                    <a:lnTo>
                      <a:pt x="546" y="70"/>
                    </a:lnTo>
                    <a:lnTo>
                      <a:pt x="546" y="70"/>
                    </a:lnTo>
                    <a:lnTo>
                      <a:pt x="534" y="70"/>
                    </a:lnTo>
                    <a:lnTo>
                      <a:pt x="534" y="70"/>
                    </a:lnTo>
                    <a:lnTo>
                      <a:pt x="523" y="58"/>
                    </a:lnTo>
                    <a:lnTo>
                      <a:pt x="523" y="58"/>
                    </a:lnTo>
                    <a:lnTo>
                      <a:pt x="523" y="5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24" name="Group 155"/>
            <p:cNvGrpSpPr>
              <a:grpSpLocks/>
            </p:cNvGrpSpPr>
            <p:nvPr/>
          </p:nvGrpSpPr>
          <p:grpSpPr bwMode="auto">
            <a:xfrm>
              <a:off x="1750" y="3143"/>
              <a:ext cx="116" cy="128"/>
              <a:chOff x="1609" y="2537"/>
              <a:chExt cx="116" cy="128"/>
            </a:xfrm>
          </p:grpSpPr>
          <p:sp>
            <p:nvSpPr>
              <p:cNvPr id="17564" name="Freeform 156"/>
              <p:cNvSpPr>
                <a:spLocks/>
              </p:cNvSpPr>
              <p:nvPr/>
            </p:nvSpPr>
            <p:spPr bwMode="auto">
              <a:xfrm>
                <a:off x="1609" y="2537"/>
                <a:ext cx="116" cy="128"/>
              </a:xfrm>
              <a:custGeom>
                <a:avLst/>
                <a:gdLst/>
                <a:ahLst/>
                <a:cxnLst>
                  <a:cxn ang="0">
                    <a:pos x="104" y="47"/>
                  </a:cxn>
                  <a:cxn ang="0">
                    <a:pos x="104" y="35"/>
                  </a:cxn>
                  <a:cxn ang="0">
                    <a:pos x="104" y="35"/>
                  </a:cxn>
                  <a:cxn ang="0">
                    <a:pos x="93" y="23"/>
                  </a:cxn>
                  <a:cxn ang="0">
                    <a:pos x="93" y="23"/>
                  </a:cxn>
                  <a:cxn ang="0">
                    <a:pos x="81" y="12"/>
                  </a:cxn>
                  <a:cxn ang="0">
                    <a:pos x="81" y="12"/>
                  </a:cxn>
                  <a:cxn ang="0">
                    <a:pos x="70" y="12"/>
                  </a:cxn>
                  <a:cxn ang="0">
                    <a:pos x="70" y="12"/>
                  </a:cxn>
                  <a:cxn ang="0">
                    <a:pos x="58" y="12"/>
                  </a:cxn>
                  <a:cxn ang="0">
                    <a:pos x="58" y="12"/>
                  </a:cxn>
                  <a:cxn ang="0">
                    <a:pos x="46" y="12"/>
                  </a:cxn>
                  <a:cxn ang="0">
                    <a:pos x="46" y="12"/>
                  </a:cxn>
                  <a:cxn ang="0">
                    <a:pos x="35" y="12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35"/>
                  </a:cxn>
                  <a:cxn ang="0">
                    <a:pos x="11" y="35"/>
                  </a:cxn>
                  <a:cxn ang="0">
                    <a:pos x="11" y="47"/>
                  </a:cxn>
                  <a:cxn ang="0">
                    <a:pos x="23" y="47"/>
                  </a:cxn>
                  <a:cxn ang="0">
                    <a:pos x="23" y="58"/>
                  </a:cxn>
                  <a:cxn ang="0">
                    <a:pos x="35" y="58"/>
                  </a:cxn>
                  <a:cxn ang="0">
                    <a:pos x="46" y="58"/>
                  </a:cxn>
                  <a:cxn ang="0">
                    <a:pos x="46" y="70"/>
                  </a:cxn>
                  <a:cxn ang="0">
                    <a:pos x="58" y="70"/>
                  </a:cxn>
                  <a:cxn ang="0">
                    <a:pos x="58" y="82"/>
                  </a:cxn>
                  <a:cxn ang="0">
                    <a:pos x="70" y="82"/>
                  </a:cxn>
                  <a:cxn ang="0">
                    <a:pos x="70" y="93"/>
                  </a:cxn>
                  <a:cxn ang="0">
                    <a:pos x="81" y="105"/>
                  </a:cxn>
                  <a:cxn ang="0">
                    <a:pos x="81" y="105"/>
                  </a:cxn>
                  <a:cxn ang="0">
                    <a:pos x="93" y="116"/>
                  </a:cxn>
                  <a:cxn ang="0">
                    <a:pos x="93" y="128"/>
                  </a:cxn>
                  <a:cxn ang="0">
                    <a:pos x="104" y="128"/>
                  </a:cxn>
                  <a:cxn ang="0">
                    <a:pos x="104" y="128"/>
                  </a:cxn>
                  <a:cxn ang="0">
                    <a:pos x="116" y="116"/>
                  </a:cxn>
                  <a:cxn ang="0">
                    <a:pos x="116" y="116"/>
                  </a:cxn>
                  <a:cxn ang="0">
                    <a:pos x="116" y="105"/>
                  </a:cxn>
                  <a:cxn ang="0">
                    <a:pos x="116" y="105"/>
                  </a:cxn>
                  <a:cxn ang="0">
                    <a:pos x="104" y="93"/>
                  </a:cxn>
                  <a:cxn ang="0">
                    <a:pos x="104" y="82"/>
                  </a:cxn>
                  <a:cxn ang="0">
                    <a:pos x="93" y="82"/>
                  </a:cxn>
                  <a:cxn ang="0">
                    <a:pos x="93" y="82"/>
                  </a:cxn>
                  <a:cxn ang="0">
                    <a:pos x="81" y="70"/>
                  </a:cxn>
                  <a:cxn ang="0">
                    <a:pos x="81" y="70"/>
                  </a:cxn>
                  <a:cxn ang="0">
                    <a:pos x="81" y="58"/>
                  </a:cxn>
                  <a:cxn ang="0">
                    <a:pos x="81" y="58"/>
                  </a:cxn>
                  <a:cxn ang="0">
                    <a:pos x="93" y="58"/>
                  </a:cxn>
                  <a:cxn ang="0">
                    <a:pos x="93" y="47"/>
                  </a:cxn>
                  <a:cxn ang="0">
                    <a:pos x="104" y="47"/>
                  </a:cxn>
                  <a:cxn ang="0">
                    <a:pos x="104" y="47"/>
                  </a:cxn>
                </a:cxnLst>
                <a:rect l="0" t="0" r="r" b="b"/>
                <a:pathLst>
                  <a:path w="116" h="128">
                    <a:moveTo>
                      <a:pt x="104" y="47"/>
                    </a:moveTo>
                    <a:lnTo>
                      <a:pt x="104" y="35"/>
                    </a:lnTo>
                    <a:lnTo>
                      <a:pt x="104" y="35"/>
                    </a:lnTo>
                    <a:lnTo>
                      <a:pt x="93" y="23"/>
                    </a:lnTo>
                    <a:lnTo>
                      <a:pt x="93" y="23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47"/>
                    </a:lnTo>
                    <a:lnTo>
                      <a:pt x="23" y="47"/>
                    </a:lnTo>
                    <a:lnTo>
                      <a:pt x="23" y="58"/>
                    </a:lnTo>
                    <a:lnTo>
                      <a:pt x="35" y="58"/>
                    </a:lnTo>
                    <a:lnTo>
                      <a:pt x="46" y="58"/>
                    </a:lnTo>
                    <a:lnTo>
                      <a:pt x="46" y="70"/>
                    </a:lnTo>
                    <a:lnTo>
                      <a:pt x="58" y="70"/>
                    </a:lnTo>
                    <a:lnTo>
                      <a:pt x="58" y="82"/>
                    </a:lnTo>
                    <a:lnTo>
                      <a:pt x="70" y="82"/>
                    </a:lnTo>
                    <a:lnTo>
                      <a:pt x="70" y="93"/>
                    </a:lnTo>
                    <a:lnTo>
                      <a:pt x="81" y="105"/>
                    </a:lnTo>
                    <a:lnTo>
                      <a:pt x="81" y="105"/>
                    </a:lnTo>
                    <a:lnTo>
                      <a:pt x="93" y="116"/>
                    </a:lnTo>
                    <a:lnTo>
                      <a:pt x="93" y="128"/>
                    </a:lnTo>
                    <a:lnTo>
                      <a:pt x="104" y="128"/>
                    </a:lnTo>
                    <a:lnTo>
                      <a:pt x="104" y="128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04" y="93"/>
                    </a:lnTo>
                    <a:lnTo>
                      <a:pt x="104" y="82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81" y="70"/>
                    </a:lnTo>
                    <a:lnTo>
                      <a:pt x="81" y="70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93" y="58"/>
                    </a:lnTo>
                    <a:lnTo>
                      <a:pt x="93" y="47"/>
                    </a:lnTo>
                    <a:lnTo>
                      <a:pt x="104" y="47"/>
                    </a:lnTo>
                    <a:lnTo>
                      <a:pt x="104" y="47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Freeform 157"/>
              <p:cNvSpPr>
                <a:spLocks/>
              </p:cNvSpPr>
              <p:nvPr/>
            </p:nvSpPr>
            <p:spPr bwMode="auto">
              <a:xfrm>
                <a:off x="1609" y="2537"/>
                <a:ext cx="116" cy="128"/>
              </a:xfrm>
              <a:custGeom>
                <a:avLst/>
                <a:gdLst/>
                <a:ahLst/>
                <a:cxnLst>
                  <a:cxn ang="0">
                    <a:pos x="104" y="47"/>
                  </a:cxn>
                  <a:cxn ang="0">
                    <a:pos x="104" y="35"/>
                  </a:cxn>
                  <a:cxn ang="0">
                    <a:pos x="104" y="35"/>
                  </a:cxn>
                  <a:cxn ang="0">
                    <a:pos x="93" y="23"/>
                  </a:cxn>
                  <a:cxn ang="0">
                    <a:pos x="93" y="23"/>
                  </a:cxn>
                  <a:cxn ang="0">
                    <a:pos x="81" y="12"/>
                  </a:cxn>
                  <a:cxn ang="0">
                    <a:pos x="81" y="12"/>
                  </a:cxn>
                  <a:cxn ang="0">
                    <a:pos x="70" y="12"/>
                  </a:cxn>
                  <a:cxn ang="0">
                    <a:pos x="70" y="12"/>
                  </a:cxn>
                  <a:cxn ang="0">
                    <a:pos x="58" y="12"/>
                  </a:cxn>
                  <a:cxn ang="0">
                    <a:pos x="58" y="12"/>
                  </a:cxn>
                  <a:cxn ang="0">
                    <a:pos x="46" y="12"/>
                  </a:cxn>
                  <a:cxn ang="0">
                    <a:pos x="46" y="12"/>
                  </a:cxn>
                  <a:cxn ang="0">
                    <a:pos x="35" y="12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35"/>
                  </a:cxn>
                  <a:cxn ang="0">
                    <a:pos x="11" y="35"/>
                  </a:cxn>
                  <a:cxn ang="0">
                    <a:pos x="11" y="47"/>
                  </a:cxn>
                  <a:cxn ang="0">
                    <a:pos x="23" y="47"/>
                  </a:cxn>
                  <a:cxn ang="0">
                    <a:pos x="23" y="58"/>
                  </a:cxn>
                  <a:cxn ang="0">
                    <a:pos x="35" y="58"/>
                  </a:cxn>
                  <a:cxn ang="0">
                    <a:pos x="46" y="58"/>
                  </a:cxn>
                  <a:cxn ang="0">
                    <a:pos x="46" y="70"/>
                  </a:cxn>
                  <a:cxn ang="0">
                    <a:pos x="58" y="70"/>
                  </a:cxn>
                  <a:cxn ang="0">
                    <a:pos x="58" y="82"/>
                  </a:cxn>
                  <a:cxn ang="0">
                    <a:pos x="70" y="82"/>
                  </a:cxn>
                  <a:cxn ang="0">
                    <a:pos x="70" y="93"/>
                  </a:cxn>
                  <a:cxn ang="0">
                    <a:pos x="81" y="105"/>
                  </a:cxn>
                  <a:cxn ang="0">
                    <a:pos x="81" y="105"/>
                  </a:cxn>
                  <a:cxn ang="0">
                    <a:pos x="93" y="116"/>
                  </a:cxn>
                  <a:cxn ang="0">
                    <a:pos x="93" y="128"/>
                  </a:cxn>
                  <a:cxn ang="0">
                    <a:pos x="104" y="128"/>
                  </a:cxn>
                  <a:cxn ang="0">
                    <a:pos x="104" y="128"/>
                  </a:cxn>
                  <a:cxn ang="0">
                    <a:pos x="116" y="116"/>
                  </a:cxn>
                  <a:cxn ang="0">
                    <a:pos x="116" y="116"/>
                  </a:cxn>
                  <a:cxn ang="0">
                    <a:pos x="116" y="105"/>
                  </a:cxn>
                  <a:cxn ang="0">
                    <a:pos x="116" y="105"/>
                  </a:cxn>
                  <a:cxn ang="0">
                    <a:pos x="104" y="93"/>
                  </a:cxn>
                  <a:cxn ang="0">
                    <a:pos x="104" y="82"/>
                  </a:cxn>
                  <a:cxn ang="0">
                    <a:pos x="93" y="82"/>
                  </a:cxn>
                  <a:cxn ang="0">
                    <a:pos x="93" y="82"/>
                  </a:cxn>
                  <a:cxn ang="0">
                    <a:pos x="81" y="70"/>
                  </a:cxn>
                  <a:cxn ang="0">
                    <a:pos x="81" y="70"/>
                  </a:cxn>
                  <a:cxn ang="0">
                    <a:pos x="81" y="58"/>
                  </a:cxn>
                  <a:cxn ang="0">
                    <a:pos x="81" y="58"/>
                  </a:cxn>
                  <a:cxn ang="0">
                    <a:pos x="93" y="58"/>
                  </a:cxn>
                  <a:cxn ang="0">
                    <a:pos x="93" y="47"/>
                  </a:cxn>
                  <a:cxn ang="0">
                    <a:pos x="104" y="47"/>
                  </a:cxn>
                  <a:cxn ang="0">
                    <a:pos x="104" y="47"/>
                  </a:cxn>
                </a:cxnLst>
                <a:rect l="0" t="0" r="r" b="b"/>
                <a:pathLst>
                  <a:path w="116" h="128">
                    <a:moveTo>
                      <a:pt x="104" y="47"/>
                    </a:moveTo>
                    <a:lnTo>
                      <a:pt x="104" y="35"/>
                    </a:lnTo>
                    <a:lnTo>
                      <a:pt x="104" y="35"/>
                    </a:lnTo>
                    <a:lnTo>
                      <a:pt x="93" y="23"/>
                    </a:lnTo>
                    <a:lnTo>
                      <a:pt x="93" y="23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47"/>
                    </a:lnTo>
                    <a:lnTo>
                      <a:pt x="23" y="47"/>
                    </a:lnTo>
                    <a:lnTo>
                      <a:pt x="23" y="58"/>
                    </a:lnTo>
                    <a:lnTo>
                      <a:pt x="35" y="58"/>
                    </a:lnTo>
                    <a:lnTo>
                      <a:pt x="46" y="58"/>
                    </a:lnTo>
                    <a:lnTo>
                      <a:pt x="46" y="70"/>
                    </a:lnTo>
                    <a:lnTo>
                      <a:pt x="58" y="70"/>
                    </a:lnTo>
                    <a:lnTo>
                      <a:pt x="58" y="82"/>
                    </a:lnTo>
                    <a:lnTo>
                      <a:pt x="70" y="82"/>
                    </a:lnTo>
                    <a:lnTo>
                      <a:pt x="70" y="93"/>
                    </a:lnTo>
                    <a:lnTo>
                      <a:pt x="81" y="105"/>
                    </a:lnTo>
                    <a:lnTo>
                      <a:pt x="81" y="105"/>
                    </a:lnTo>
                    <a:lnTo>
                      <a:pt x="93" y="116"/>
                    </a:lnTo>
                    <a:lnTo>
                      <a:pt x="93" y="128"/>
                    </a:lnTo>
                    <a:lnTo>
                      <a:pt x="104" y="128"/>
                    </a:lnTo>
                    <a:lnTo>
                      <a:pt x="104" y="128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04" y="93"/>
                    </a:lnTo>
                    <a:lnTo>
                      <a:pt x="104" y="82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81" y="70"/>
                    </a:lnTo>
                    <a:lnTo>
                      <a:pt x="81" y="70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93" y="58"/>
                    </a:lnTo>
                    <a:lnTo>
                      <a:pt x="93" y="47"/>
                    </a:lnTo>
                    <a:lnTo>
                      <a:pt x="104" y="47"/>
                    </a:lnTo>
                    <a:lnTo>
                      <a:pt x="104" y="4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27" name="Group 158"/>
            <p:cNvGrpSpPr>
              <a:grpSpLocks/>
            </p:cNvGrpSpPr>
            <p:nvPr/>
          </p:nvGrpSpPr>
          <p:grpSpPr bwMode="auto">
            <a:xfrm>
              <a:off x="1355" y="2980"/>
              <a:ext cx="465" cy="372"/>
              <a:chOff x="1214" y="2374"/>
              <a:chExt cx="465" cy="372"/>
            </a:xfrm>
          </p:grpSpPr>
          <p:sp>
            <p:nvSpPr>
              <p:cNvPr id="17567" name="Freeform 159"/>
              <p:cNvSpPr>
                <a:spLocks/>
              </p:cNvSpPr>
              <p:nvPr/>
            </p:nvSpPr>
            <p:spPr bwMode="auto">
              <a:xfrm>
                <a:off x="1214" y="2374"/>
                <a:ext cx="465" cy="372"/>
              </a:xfrm>
              <a:custGeom>
                <a:avLst/>
                <a:gdLst/>
                <a:ahLst/>
                <a:cxnLst>
                  <a:cxn ang="0">
                    <a:pos x="360" y="175"/>
                  </a:cxn>
                  <a:cxn ang="0">
                    <a:pos x="348" y="152"/>
                  </a:cxn>
                  <a:cxn ang="0">
                    <a:pos x="325" y="128"/>
                  </a:cxn>
                  <a:cxn ang="0">
                    <a:pos x="302" y="117"/>
                  </a:cxn>
                  <a:cxn ang="0">
                    <a:pos x="267" y="105"/>
                  </a:cxn>
                  <a:cxn ang="0">
                    <a:pos x="244" y="82"/>
                  </a:cxn>
                  <a:cxn ang="0">
                    <a:pos x="220" y="70"/>
                  </a:cxn>
                  <a:cxn ang="0">
                    <a:pos x="186" y="47"/>
                  </a:cxn>
                  <a:cxn ang="0">
                    <a:pos x="162" y="35"/>
                  </a:cxn>
                  <a:cxn ang="0">
                    <a:pos x="127" y="24"/>
                  </a:cxn>
                  <a:cxn ang="0">
                    <a:pos x="104" y="12"/>
                  </a:cxn>
                  <a:cxn ang="0">
                    <a:pos x="69" y="12"/>
                  </a:cxn>
                  <a:cxn ang="0">
                    <a:pos x="46" y="0"/>
                  </a:cxn>
                  <a:cxn ang="0">
                    <a:pos x="23" y="0"/>
                  </a:cxn>
                  <a:cxn ang="0">
                    <a:pos x="0" y="12"/>
                  </a:cxn>
                  <a:cxn ang="0">
                    <a:pos x="11" y="35"/>
                  </a:cxn>
                  <a:cxn ang="0">
                    <a:pos x="34" y="47"/>
                  </a:cxn>
                  <a:cxn ang="0">
                    <a:pos x="58" y="59"/>
                  </a:cxn>
                  <a:cxn ang="0">
                    <a:pos x="81" y="82"/>
                  </a:cxn>
                  <a:cxn ang="0">
                    <a:pos x="81" y="117"/>
                  </a:cxn>
                  <a:cxn ang="0">
                    <a:pos x="93" y="140"/>
                  </a:cxn>
                  <a:cxn ang="0">
                    <a:pos x="116" y="152"/>
                  </a:cxn>
                  <a:cxn ang="0">
                    <a:pos x="139" y="152"/>
                  </a:cxn>
                  <a:cxn ang="0">
                    <a:pos x="162" y="152"/>
                  </a:cxn>
                  <a:cxn ang="0">
                    <a:pos x="186" y="186"/>
                  </a:cxn>
                  <a:cxn ang="0">
                    <a:pos x="209" y="198"/>
                  </a:cxn>
                  <a:cxn ang="0">
                    <a:pos x="232" y="210"/>
                  </a:cxn>
                  <a:cxn ang="0">
                    <a:pos x="232" y="245"/>
                  </a:cxn>
                  <a:cxn ang="0">
                    <a:pos x="244" y="268"/>
                  </a:cxn>
                  <a:cxn ang="0">
                    <a:pos x="267" y="303"/>
                  </a:cxn>
                  <a:cxn ang="0">
                    <a:pos x="290" y="314"/>
                  </a:cxn>
                  <a:cxn ang="0">
                    <a:pos x="337" y="326"/>
                  </a:cxn>
                  <a:cxn ang="0">
                    <a:pos x="395" y="349"/>
                  </a:cxn>
                  <a:cxn ang="0">
                    <a:pos x="441" y="361"/>
                  </a:cxn>
                  <a:cxn ang="0">
                    <a:pos x="465" y="349"/>
                  </a:cxn>
                  <a:cxn ang="0">
                    <a:pos x="453" y="338"/>
                  </a:cxn>
                  <a:cxn ang="0">
                    <a:pos x="418" y="326"/>
                  </a:cxn>
                  <a:cxn ang="0">
                    <a:pos x="383" y="314"/>
                  </a:cxn>
                  <a:cxn ang="0">
                    <a:pos x="360" y="303"/>
                  </a:cxn>
                  <a:cxn ang="0">
                    <a:pos x="337" y="291"/>
                  </a:cxn>
                  <a:cxn ang="0">
                    <a:pos x="313" y="268"/>
                  </a:cxn>
                  <a:cxn ang="0">
                    <a:pos x="313" y="245"/>
                  </a:cxn>
                  <a:cxn ang="0">
                    <a:pos x="348" y="245"/>
                  </a:cxn>
                  <a:cxn ang="0">
                    <a:pos x="372" y="268"/>
                  </a:cxn>
                  <a:cxn ang="0">
                    <a:pos x="395" y="268"/>
                  </a:cxn>
                  <a:cxn ang="0">
                    <a:pos x="395" y="256"/>
                  </a:cxn>
                  <a:cxn ang="0">
                    <a:pos x="372" y="233"/>
                  </a:cxn>
                  <a:cxn ang="0">
                    <a:pos x="360" y="210"/>
                  </a:cxn>
                </a:cxnLst>
                <a:rect l="0" t="0" r="r" b="b"/>
                <a:pathLst>
                  <a:path w="465" h="372">
                    <a:moveTo>
                      <a:pt x="360" y="198"/>
                    </a:moveTo>
                    <a:lnTo>
                      <a:pt x="360" y="186"/>
                    </a:lnTo>
                    <a:lnTo>
                      <a:pt x="360" y="175"/>
                    </a:lnTo>
                    <a:lnTo>
                      <a:pt x="360" y="175"/>
                    </a:lnTo>
                    <a:lnTo>
                      <a:pt x="360" y="163"/>
                    </a:lnTo>
                    <a:lnTo>
                      <a:pt x="360" y="152"/>
                    </a:lnTo>
                    <a:lnTo>
                      <a:pt x="348" y="152"/>
                    </a:lnTo>
                    <a:lnTo>
                      <a:pt x="348" y="152"/>
                    </a:lnTo>
                    <a:lnTo>
                      <a:pt x="337" y="140"/>
                    </a:lnTo>
                    <a:lnTo>
                      <a:pt x="337" y="140"/>
                    </a:lnTo>
                    <a:lnTo>
                      <a:pt x="325" y="140"/>
                    </a:lnTo>
                    <a:lnTo>
                      <a:pt x="325" y="128"/>
                    </a:lnTo>
                    <a:lnTo>
                      <a:pt x="313" y="128"/>
                    </a:lnTo>
                    <a:lnTo>
                      <a:pt x="313" y="128"/>
                    </a:lnTo>
                    <a:lnTo>
                      <a:pt x="302" y="117"/>
                    </a:lnTo>
                    <a:lnTo>
                      <a:pt x="302" y="117"/>
                    </a:lnTo>
                    <a:lnTo>
                      <a:pt x="290" y="117"/>
                    </a:lnTo>
                    <a:lnTo>
                      <a:pt x="290" y="117"/>
                    </a:lnTo>
                    <a:lnTo>
                      <a:pt x="279" y="105"/>
                    </a:lnTo>
                    <a:lnTo>
                      <a:pt x="267" y="105"/>
                    </a:lnTo>
                    <a:lnTo>
                      <a:pt x="267" y="105"/>
                    </a:lnTo>
                    <a:lnTo>
                      <a:pt x="255" y="93"/>
                    </a:lnTo>
                    <a:lnTo>
                      <a:pt x="244" y="93"/>
                    </a:lnTo>
                    <a:lnTo>
                      <a:pt x="244" y="82"/>
                    </a:lnTo>
                    <a:lnTo>
                      <a:pt x="232" y="82"/>
                    </a:lnTo>
                    <a:lnTo>
                      <a:pt x="232" y="70"/>
                    </a:lnTo>
                    <a:lnTo>
                      <a:pt x="220" y="70"/>
                    </a:lnTo>
                    <a:lnTo>
                      <a:pt x="220" y="70"/>
                    </a:lnTo>
                    <a:lnTo>
                      <a:pt x="209" y="59"/>
                    </a:lnTo>
                    <a:lnTo>
                      <a:pt x="197" y="59"/>
                    </a:lnTo>
                    <a:lnTo>
                      <a:pt x="197" y="59"/>
                    </a:lnTo>
                    <a:lnTo>
                      <a:pt x="186" y="47"/>
                    </a:lnTo>
                    <a:lnTo>
                      <a:pt x="186" y="47"/>
                    </a:lnTo>
                    <a:lnTo>
                      <a:pt x="174" y="47"/>
                    </a:lnTo>
                    <a:lnTo>
                      <a:pt x="174" y="35"/>
                    </a:lnTo>
                    <a:lnTo>
                      <a:pt x="162" y="35"/>
                    </a:lnTo>
                    <a:lnTo>
                      <a:pt x="151" y="35"/>
                    </a:lnTo>
                    <a:lnTo>
                      <a:pt x="151" y="24"/>
                    </a:lnTo>
                    <a:lnTo>
                      <a:pt x="139" y="24"/>
                    </a:lnTo>
                    <a:lnTo>
                      <a:pt x="127" y="24"/>
                    </a:lnTo>
                    <a:lnTo>
                      <a:pt x="116" y="24"/>
                    </a:lnTo>
                    <a:lnTo>
                      <a:pt x="116" y="24"/>
                    </a:lnTo>
                    <a:lnTo>
                      <a:pt x="104" y="24"/>
                    </a:lnTo>
                    <a:lnTo>
                      <a:pt x="104" y="12"/>
                    </a:lnTo>
                    <a:lnTo>
                      <a:pt x="93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11" y="35"/>
                    </a:lnTo>
                    <a:lnTo>
                      <a:pt x="11" y="4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34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58" y="47"/>
                    </a:lnTo>
                    <a:lnTo>
                      <a:pt x="58" y="59"/>
                    </a:lnTo>
                    <a:lnTo>
                      <a:pt x="69" y="59"/>
                    </a:lnTo>
                    <a:lnTo>
                      <a:pt x="69" y="70"/>
                    </a:lnTo>
                    <a:lnTo>
                      <a:pt x="81" y="70"/>
                    </a:lnTo>
                    <a:lnTo>
                      <a:pt x="81" y="82"/>
                    </a:lnTo>
                    <a:lnTo>
                      <a:pt x="81" y="93"/>
                    </a:lnTo>
                    <a:lnTo>
                      <a:pt x="81" y="93"/>
                    </a:lnTo>
                    <a:lnTo>
                      <a:pt x="81" y="105"/>
                    </a:lnTo>
                    <a:lnTo>
                      <a:pt x="81" y="117"/>
                    </a:lnTo>
                    <a:lnTo>
                      <a:pt x="81" y="117"/>
                    </a:lnTo>
                    <a:lnTo>
                      <a:pt x="81" y="128"/>
                    </a:lnTo>
                    <a:lnTo>
                      <a:pt x="93" y="128"/>
                    </a:lnTo>
                    <a:lnTo>
                      <a:pt x="93" y="140"/>
                    </a:lnTo>
                    <a:lnTo>
                      <a:pt x="93" y="140"/>
                    </a:lnTo>
                    <a:lnTo>
                      <a:pt x="104" y="152"/>
                    </a:lnTo>
                    <a:lnTo>
                      <a:pt x="104" y="152"/>
                    </a:lnTo>
                    <a:lnTo>
                      <a:pt x="116" y="152"/>
                    </a:lnTo>
                    <a:lnTo>
                      <a:pt x="116" y="152"/>
                    </a:lnTo>
                    <a:lnTo>
                      <a:pt x="127" y="152"/>
                    </a:lnTo>
                    <a:lnTo>
                      <a:pt x="127" y="152"/>
                    </a:lnTo>
                    <a:lnTo>
                      <a:pt x="139" y="152"/>
                    </a:lnTo>
                    <a:lnTo>
                      <a:pt x="151" y="152"/>
                    </a:lnTo>
                    <a:lnTo>
                      <a:pt x="151" y="152"/>
                    </a:lnTo>
                    <a:lnTo>
                      <a:pt x="162" y="152"/>
                    </a:lnTo>
                    <a:lnTo>
                      <a:pt x="162" y="152"/>
                    </a:lnTo>
                    <a:lnTo>
                      <a:pt x="174" y="163"/>
                    </a:lnTo>
                    <a:lnTo>
                      <a:pt x="174" y="175"/>
                    </a:lnTo>
                    <a:lnTo>
                      <a:pt x="186" y="175"/>
                    </a:lnTo>
                    <a:lnTo>
                      <a:pt x="186" y="186"/>
                    </a:lnTo>
                    <a:lnTo>
                      <a:pt x="197" y="186"/>
                    </a:lnTo>
                    <a:lnTo>
                      <a:pt x="197" y="198"/>
                    </a:lnTo>
                    <a:lnTo>
                      <a:pt x="209" y="198"/>
                    </a:lnTo>
                    <a:lnTo>
                      <a:pt x="209" y="198"/>
                    </a:lnTo>
                    <a:lnTo>
                      <a:pt x="220" y="198"/>
                    </a:lnTo>
                    <a:lnTo>
                      <a:pt x="220" y="198"/>
                    </a:lnTo>
                    <a:lnTo>
                      <a:pt x="232" y="210"/>
                    </a:lnTo>
                    <a:lnTo>
                      <a:pt x="232" y="210"/>
                    </a:lnTo>
                    <a:lnTo>
                      <a:pt x="232" y="221"/>
                    </a:lnTo>
                    <a:lnTo>
                      <a:pt x="232" y="233"/>
                    </a:lnTo>
                    <a:lnTo>
                      <a:pt x="232" y="233"/>
                    </a:lnTo>
                    <a:lnTo>
                      <a:pt x="232" y="245"/>
                    </a:lnTo>
                    <a:lnTo>
                      <a:pt x="232" y="245"/>
                    </a:lnTo>
                    <a:lnTo>
                      <a:pt x="232" y="256"/>
                    </a:lnTo>
                    <a:lnTo>
                      <a:pt x="244" y="268"/>
                    </a:lnTo>
                    <a:lnTo>
                      <a:pt x="244" y="268"/>
                    </a:lnTo>
                    <a:lnTo>
                      <a:pt x="244" y="279"/>
                    </a:lnTo>
                    <a:lnTo>
                      <a:pt x="255" y="291"/>
                    </a:lnTo>
                    <a:lnTo>
                      <a:pt x="255" y="291"/>
                    </a:lnTo>
                    <a:lnTo>
                      <a:pt x="267" y="303"/>
                    </a:lnTo>
                    <a:lnTo>
                      <a:pt x="279" y="303"/>
                    </a:lnTo>
                    <a:lnTo>
                      <a:pt x="279" y="303"/>
                    </a:lnTo>
                    <a:lnTo>
                      <a:pt x="290" y="303"/>
                    </a:lnTo>
                    <a:lnTo>
                      <a:pt x="290" y="314"/>
                    </a:lnTo>
                    <a:lnTo>
                      <a:pt x="302" y="314"/>
                    </a:lnTo>
                    <a:lnTo>
                      <a:pt x="313" y="314"/>
                    </a:lnTo>
                    <a:lnTo>
                      <a:pt x="325" y="314"/>
                    </a:lnTo>
                    <a:lnTo>
                      <a:pt x="337" y="326"/>
                    </a:lnTo>
                    <a:lnTo>
                      <a:pt x="348" y="326"/>
                    </a:lnTo>
                    <a:lnTo>
                      <a:pt x="360" y="338"/>
                    </a:lnTo>
                    <a:lnTo>
                      <a:pt x="372" y="338"/>
                    </a:lnTo>
                    <a:lnTo>
                      <a:pt x="395" y="349"/>
                    </a:lnTo>
                    <a:lnTo>
                      <a:pt x="406" y="349"/>
                    </a:lnTo>
                    <a:lnTo>
                      <a:pt x="418" y="361"/>
                    </a:lnTo>
                    <a:lnTo>
                      <a:pt x="430" y="361"/>
                    </a:lnTo>
                    <a:lnTo>
                      <a:pt x="441" y="361"/>
                    </a:lnTo>
                    <a:lnTo>
                      <a:pt x="453" y="372"/>
                    </a:lnTo>
                    <a:lnTo>
                      <a:pt x="453" y="372"/>
                    </a:lnTo>
                    <a:lnTo>
                      <a:pt x="465" y="361"/>
                    </a:lnTo>
                    <a:lnTo>
                      <a:pt x="465" y="349"/>
                    </a:lnTo>
                    <a:lnTo>
                      <a:pt x="465" y="349"/>
                    </a:lnTo>
                    <a:lnTo>
                      <a:pt x="465" y="338"/>
                    </a:lnTo>
                    <a:lnTo>
                      <a:pt x="453" y="338"/>
                    </a:lnTo>
                    <a:lnTo>
                      <a:pt x="453" y="338"/>
                    </a:lnTo>
                    <a:lnTo>
                      <a:pt x="441" y="338"/>
                    </a:lnTo>
                    <a:lnTo>
                      <a:pt x="430" y="338"/>
                    </a:lnTo>
                    <a:lnTo>
                      <a:pt x="418" y="338"/>
                    </a:lnTo>
                    <a:lnTo>
                      <a:pt x="418" y="326"/>
                    </a:lnTo>
                    <a:lnTo>
                      <a:pt x="406" y="326"/>
                    </a:lnTo>
                    <a:lnTo>
                      <a:pt x="395" y="326"/>
                    </a:lnTo>
                    <a:lnTo>
                      <a:pt x="395" y="326"/>
                    </a:lnTo>
                    <a:lnTo>
                      <a:pt x="383" y="314"/>
                    </a:lnTo>
                    <a:lnTo>
                      <a:pt x="383" y="314"/>
                    </a:lnTo>
                    <a:lnTo>
                      <a:pt x="372" y="314"/>
                    </a:lnTo>
                    <a:lnTo>
                      <a:pt x="372" y="303"/>
                    </a:lnTo>
                    <a:lnTo>
                      <a:pt x="360" y="303"/>
                    </a:lnTo>
                    <a:lnTo>
                      <a:pt x="360" y="291"/>
                    </a:lnTo>
                    <a:lnTo>
                      <a:pt x="348" y="291"/>
                    </a:lnTo>
                    <a:lnTo>
                      <a:pt x="348" y="291"/>
                    </a:lnTo>
                    <a:lnTo>
                      <a:pt x="337" y="291"/>
                    </a:lnTo>
                    <a:lnTo>
                      <a:pt x="337" y="279"/>
                    </a:lnTo>
                    <a:lnTo>
                      <a:pt x="325" y="279"/>
                    </a:lnTo>
                    <a:lnTo>
                      <a:pt x="325" y="279"/>
                    </a:lnTo>
                    <a:lnTo>
                      <a:pt x="313" y="268"/>
                    </a:lnTo>
                    <a:lnTo>
                      <a:pt x="313" y="268"/>
                    </a:lnTo>
                    <a:lnTo>
                      <a:pt x="302" y="256"/>
                    </a:lnTo>
                    <a:lnTo>
                      <a:pt x="302" y="256"/>
                    </a:lnTo>
                    <a:lnTo>
                      <a:pt x="313" y="245"/>
                    </a:lnTo>
                    <a:lnTo>
                      <a:pt x="313" y="245"/>
                    </a:lnTo>
                    <a:lnTo>
                      <a:pt x="325" y="245"/>
                    </a:lnTo>
                    <a:lnTo>
                      <a:pt x="337" y="245"/>
                    </a:lnTo>
                    <a:lnTo>
                      <a:pt x="348" y="245"/>
                    </a:lnTo>
                    <a:lnTo>
                      <a:pt x="348" y="256"/>
                    </a:lnTo>
                    <a:lnTo>
                      <a:pt x="360" y="256"/>
                    </a:lnTo>
                    <a:lnTo>
                      <a:pt x="360" y="256"/>
                    </a:lnTo>
                    <a:lnTo>
                      <a:pt x="372" y="268"/>
                    </a:lnTo>
                    <a:lnTo>
                      <a:pt x="372" y="268"/>
                    </a:lnTo>
                    <a:lnTo>
                      <a:pt x="383" y="268"/>
                    </a:lnTo>
                    <a:lnTo>
                      <a:pt x="383" y="268"/>
                    </a:lnTo>
                    <a:lnTo>
                      <a:pt x="395" y="268"/>
                    </a:lnTo>
                    <a:lnTo>
                      <a:pt x="395" y="268"/>
                    </a:lnTo>
                    <a:lnTo>
                      <a:pt x="395" y="268"/>
                    </a:lnTo>
                    <a:lnTo>
                      <a:pt x="395" y="256"/>
                    </a:lnTo>
                    <a:lnTo>
                      <a:pt x="395" y="256"/>
                    </a:lnTo>
                    <a:lnTo>
                      <a:pt x="395" y="245"/>
                    </a:lnTo>
                    <a:lnTo>
                      <a:pt x="383" y="245"/>
                    </a:lnTo>
                    <a:lnTo>
                      <a:pt x="372" y="245"/>
                    </a:lnTo>
                    <a:lnTo>
                      <a:pt x="372" y="233"/>
                    </a:lnTo>
                    <a:lnTo>
                      <a:pt x="360" y="233"/>
                    </a:lnTo>
                    <a:lnTo>
                      <a:pt x="360" y="221"/>
                    </a:lnTo>
                    <a:lnTo>
                      <a:pt x="360" y="210"/>
                    </a:lnTo>
                    <a:lnTo>
                      <a:pt x="360" y="210"/>
                    </a:lnTo>
                    <a:lnTo>
                      <a:pt x="360" y="198"/>
                    </a:lnTo>
                    <a:lnTo>
                      <a:pt x="360" y="198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160"/>
              <p:cNvSpPr>
                <a:spLocks/>
              </p:cNvSpPr>
              <p:nvPr/>
            </p:nvSpPr>
            <p:spPr bwMode="auto">
              <a:xfrm>
                <a:off x="1214" y="2374"/>
                <a:ext cx="465" cy="372"/>
              </a:xfrm>
              <a:custGeom>
                <a:avLst/>
                <a:gdLst/>
                <a:ahLst/>
                <a:cxnLst>
                  <a:cxn ang="0">
                    <a:pos x="360" y="175"/>
                  </a:cxn>
                  <a:cxn ang="0">
                    <a:pos x="348" y="152"/>
                  </a:cxn>
                  <a:cxn ang="0">
                    <a:pos x="325" y="128"/>
                  </a:cxn>
                  <a:cxn ang="0">
                    <a:pos x="302" y="117"/>
                  </a:cxn>
                  <a:cxn ang="0">
                    <a:pos x="267" y="105"/>
                  </a:cxn>
                  <a:cxn ang="0">
                    <a:pos x="244" y="82"/>
                  </a:cxn>
                  <a:cxn ang="0">
                    <a:pos x="220" y="70"/>
                  </a:cxn>
                  <a:cxn ang="0">
                    <a:pos x="186" y="47"/>
                  </a:cxn>
                  <a:cxn ang="0">
                    <a:pos x="162" y="35"/>
                  </a:cxn>
                  <a:cxn ang="0">
                    <a:pos x="127" y="24"/>
                  </a:cxn>
                  <a:cxn ang="0">
                    <a:pos x="104" y="12"/>
                  </a:cxn>
                  <a:cxn ang="0">
                    <a:pos x="69" y="12"/>
                  </a:cxn>
                  <a:cxn ang="0">
                    <a:pos x="46" y="0"/>
                  </a:cxn>
                  <a:cxn ang="0">
                    <a:pos x="23" y="0"/>
                  </a:cxn>
                  <a:cxn ang="0">
                    <a:pos x="0" y="12"/>
                  </a:cxn>
                  <a:cxn ang="0">
                    <a:pos x="11" y="35"/>
                  </a:cxn>
                  <a:cxn ang="0">
                    <a:pos x="34" y="47"/>
                  </a:cxn>
                  <a:cxn ang="0">
                    <a:pos x="58" y="59"/>
                  </a:cxn>
                  <a:cxn ang="0">
                    <a:pos x="81" y="82"/>
                  </a:cxn>
                  <a:cxn ang="0">
                    <a:pos x="81" y="117"/>
                  </a:cxn>
                  <a:cxn ang="0">
                    <a:pos x="93" y="140"/>
                  </a:cxn>
                  <a:cxn ang="0">
                    <a:pos x="116" y="152"/>
                  </a:cxn>
                  <a:cxn ang="0">
                    <a:pos x="139" y="152"/>
                  </a:cxn>
                  <a:cxn ang="0">
                    <a:pos x="162" y="152"/>
                  </a:cxn>
                  <a:cxn ang="0">
                    <a:pos x="186" y="186"/>
                  </a:cxn>
                  <a:cxn ang="0">
                    <a:pos x="209" y="198"/>
                  </a:cxn>
                  <a:cxn ang="0">
                    <a:pos x="232" y="210"/>
                  </a:cxn>
                  <a:cxn ang="0">
                    <a:pos x="232" y="245"/>
                  </a:cxn>
                  <a:cxn ang="0">
                    <a:pos x="244" y="268"/>
                  </a:cxn>
                  <a:cxn ang="0">
                    <a:pos x="267" y="303"/>
                  </a:cxn>
                  <a:cxn ang="0">
                    <a:pos x="290" y="314"/>
                  </a:cxn>
                  <a:cxn ang="0">
                    <a:pos x="337" y="326"/>
                  </a:cxn>
                  <a:cxn ang="0">
                    <a:pos x="395" y="349"/>
                  </a:cxn>
                  <a:cxn ang="0">
                    <a:pos x="441" y="361"/>
                  </a:cxn>
                  <a:cxn ang="0">
                    <a:pos x="465" y="349"/>
                  </a:cxn>
                  <a:cxn ang="0">
                    <a:pos x="453" y="338"/>
                  </a:cxn>
                  <a:cxn ang="0">
                    <a:pos x="418" y="326"/>
                  </a:cxn>
                  <a:cxn ang="0">
                    <a:pos x="383" y="314"/>
                  </a:cxn>
                  <a:cxn ang="0">
                    <a:pos x="360" y="303"/>
                  </a:cxn>
                  <a:cxn ang="0">
                    <a:pos x="337" y="291"/>
                  </a:cxn>
                  <a:cxn ang="0">
                    <a:pos x="313" y="268"/>
                  </a:cxn>
                  <a:cxn ang="0">
                    <a:pos x="313" y="245"/>
                  </a:cxn>
                  <a:cxn ang="0">
                    <a:pos x="348" y="245"/>
                  </a:cxn>
                  <a:cxn ang="0">
                    <a:pos x="372" y="268"/>
                  </a:cxn>
                  <a:cxn ang="0">
                    <a:pos x="395" y="268"/>
                  </a:cxn>
                  <a:cxn ang="0">
                    <a:pos x="395" y="256"/>
                  </a:cxn>
                  <a:cxn ang="0">
                    <a:pos x="372" y="233"/>
                  </a:cxn>
                  <a:cxn ang="0">
                    <a:pos x="360" y="210"/>
                  </a:cxn>
                </a:cxnLst>
                <a:rect l="0" t="0" r="r" b="b"/>
                <a:pathLst>
                  <a:path w="465" h="372">
                    <a:moveTo>
                      <a:pt x="360" y="198"/>
                    </a:moveTo>
                    <a:lnTo>
                      <a:pt x="360" y="186"/>
                    </a:lnTo>
                    <a:lnTo>
                      <a:pt x="360" y="175"/>
                    </a:lnTo>
                    <a:lnTo>
                      <a:pt x="360" y="175"/>
                    </a:lnTo>
                    <a:lnTo>
                      <a:pt x="360" y="163"/>
                    </a:lnTo>
                    <a:lnTo>
                      <a:pt x="360" y="152"/>
                    </a:lnTo>
                    <a:lnTo>
                      <a:pt x="348" y="152"/>
                    </a:lnTo>
                    <a:lnTo>
                      <a:pt x="348" y="152"/>
                    </a:lnTo>
                    <a:lnTo>
                      <a:pt x="337" y="140"/>
                    </a:lnTo>
                    <a:lnTo>
                      <a:pt x="337" y="140"/>
                    </a:lnTo>
                    <a:lnTo>
                      <a:pt x="325" y="140"/>
                    </a:lnTo>
                    <a:lnTo>
                      <a:pt x="325" y="128"/>
                    </a:lnTo>
                    <a:lnTo>
                      <a:pt x="313" y="128"/>
                    </a:lnTo>
                    <a:lnTo>
                      <a:pt x="313" y="128"/>
                    </a:lnTo>
                    <a:lnTo>
                      <a:pt x="302" y="117"/>
                    </a:lnTo>
                    <a:lnTo>
                      <a:pt x="302" y="117"/>
                    </a:lnTo>
                    <a:lnTo>
                      <a:pt x="290" y="117"/>
                    </a:lnTo>
                    <a:lnTo>
                      <a:pt x="290" y="117"/>
                    </a:lnTo>
                    <a:lnTo>
                      <a:pt x="279" y="105"/>
                    </a:lnTo>
                    <a:lnTo>
                      <a:pt x="267" y="105"/>
                    </a:lnTo>
                    <a:lnTo>
                      <a:pt x="267" y="105"/>
                    </a:lnTo>
                    <a:lnTo>
                      <a:pt x="255" y="93"/>
                    </a:lnTo>
                    <a:lnTo>
                      <a:pt x="244" y="93"/>
                    </a:lnTo>
                    <a:lnTo>
                      <a:pt x="244" y="82"/>
                    </a:lnTo>
                    <a:lnTo>
                      <a:pt x="232" y="82"/>
                    </a:lnTo>
                    <a:lnTo>
                      <a:pt x="232" y="70"/>
                    </a:lnTo>
                    <a:lnTo>
                      <a:pt x="220" y="70"/>
                    </a:lnTo>
                    <a:lnTo>
                      <a:pt x="220" y="70"/>
                    </a:lnTo>
                    <a:lnTo>
                      <a:pt x="209" y="59"/>
                    </a:lnTo>
                    <a:lnTo>
                      <a:pt x="197" y="59"/>
                    </a:lnTo>
                    <a:lnTo>
                      <a:pt x="197" y="59"/>
                    </a:lnTo>
                    <a:lnTo>
                      <a:pt x="186" y="47"/>
                    </a:lnTo>
                    <a:lnTo>
                      <a:pt x="186" y="47"/>
                    </a:lnTo>
                    <a:lnTo>
                      <a:pt x="174" y="47"/>
                    </a:lnTo>
                    <a:lnTo>
                      <a:pt x="174" y="35"/>
                    </a:lnTo>
                    <a:lnTo>
                      <a:pt x="162" y="35"/>
                    </a:lnTo>
                    <a:lnTo>
                      <a:pt x="151" y="35"/>
                    </a:lnTo>
                    <a:lnTo>
                      <a:pt x="151" y="24"/>
                    </a:lnTo>
                    <a:lnTo>
                      <a:pt x="139" y="24"/>
                    </a:lnTo>
                    <a:lnTo>
                      <a:pt x="127" y="24"/>
                    </a:lnTo>
                    <a:lnTo>
                      <a:pt x="116" y="24"/>
                    </a:lnTo>
                    <a:lnTo>
                      <a:pt x="116" y="24"/>
                    </a:lnTo>
                    <a:lnTo>
                      <a:pt x="104" y="24"/>
                    </a:lnTo>
                    <a:lnTo>
                      <a:pt x="104" y="12"/>
                    </a:lnTo>
                    <a:lnTo>
                      <a:pt x="93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11" y="35"/>
                    </a:lnTo>
                    <a:lnTo>
                      <a:pt x="11" y="4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34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58" y="47"/>
                    </a:lnTo>
                    <a:lnTo>
                      <a:pt x="58" y="59"/>
                    </a:lnTo>
                    <a:lnTo>
                      <a:pt x="69" y="59"/>
                    </a:lnTo>
                    <a:lnTo>
                      <a:pt x="69" y="70"/>
                    </a:lnTo>
                    <a:lnTo>
                      <a:pt x="81" y="70"/>
                    </a:lnTo>
                    <a:lnTo>
                      <a:pt x="81" y="82"/>
                    </a:lnTo>
                    <a:lnTo>
                      <a:pt x="81" y="93"/>
                    </a:lnTo>
                    <a:lnTo>
                      <a:pt x="81" y="93"/>
                    </a:lnTo>
                    <a:lnTo>
                      <a:pt x="81" y="105"/>
                    </a:lnTo>
                    <a:lnTo>
                      <a:pt x="81" y="117"/>
                    </a:lnTo>
                    <a:lnTo>
                      <a:pt x="81" y="117"/>
                    </a:lnTo>
                    <a:lnTo>
                      <a:pt x="81" y="128"/>
                    </a:lnTo>
                    <a:lnTo>
                      <a:pt x="93" y="128"/>
                    </a:lnTo>
                    <a:lnTo>
                      <a:pt x="93" y="140"/>
                    </a:lnTo>
                    <a:lnTo>
                      <a:pt x="93" y="140"/>
                    </a:lnTo>
                    <a:lnTo>
                      <a:pt x="104" y="152"/>
                    </a:lnTo>
                    <a:lnTo>
                      <a:pt x="104" y="152"/>
                    </a:lnTo>
                    <a:lnTo>
                      <a:pt x="116" y="152"/>
                    </a:lnTo>
                    <a:lnTo>
                      <a:pt x="116" y="152"/>
                    </a:lnTo>
                    <a:lnTo>
                      <a:pt x="127" y="152"/>
                    </a:lnTo>
                    <a:lnTo>
                      <a:pt x="127" y="152"/>
                    </a:lnTo>
                    <a:lnTo>
                      <a:pt x="139" y="152"/>
                    </a:lnTo>
                    <a:lnTo>
                      <a:pt x="151" y="152"/>
                    </a:lnTo>
                    <a:lnTo>
                      <a:pt x="151" y="152"/>
                    </a:lnTo>
                    <a:lnTo>
                      <a:pt x="162" y="152"/>
                    </a:lnTo>
                    <a:lnTo>
                      <a:pt x="162" y="152"/>
                    </a:lnTo>
                    <a:lnTo>
                      <a:pt x="174" y="163"/>
                    </a:lnTo>
                    <a:lnTo>
                      <a:pt x="174" y="175"/>
                    </a:lnTo>
                    <a:lnTo>
                      <a:pt x="186" y="175"/>
                    </a:lnTo>
                    <a:lnTo>
                      <a:pt x="186" y="186"/>
                    </a:lnTo>
                    <a:lnTo>
                      <a:pt x="197" y="186"/>
                    </a:lnTo>
                    <a:lnTo>
                      <a:pt x="197" y="198"/>
                    </a:lnTo>
                    <a:lnTo>
                      <a:pt x="209" y="198"/>
                    </a:lnTo>
                    <a:lnTo>
                      <a:pt x="209" y="198"/>
                    </a:lnTo>
                    <a:lnTo>
                      <a:pt x="220" y="198"/>
                    </a:lnTo>
                    <a:lnTo>
                      <a:pt x="220" y="198"/>
                    </a:lnTo>
                    <a:lnTo>
                      <a:pt x="232" y="210"/>
                    </a:lnTo>
                    <a:lnTo>
                      <a:pt x="232" y="210"/>
                    </a:lnTo>
                    <a:lnTo>
                      <a:pt x="232" y="221"/>
                    </a:lnTo>
                    <a:lnTo>
                      <a:pt x="232" y="233"/>
                    </a:lnTo>
                    <a:lnTo>
                      <a:pt x="232" y="233"/>
                    </a:lnTo>
                    <a:lnTo>
                      <a:pt x="232" y="245"/>
                    </a:lnTo>
                    <a:lnTo>
                      <a:pt x="232" y="245"/>
                    </a:lnTo>
                    <a:lnTo>
                      <a:pt x="232" y="256"/>
                    </a:lnTo>
                    <a:lnTo>
                      <a:pt x="244" y="268"/>
                    </a:lnTo>
                    <a:lnTo>
                      <a:pt x="244" y="268"/>
                    </a:lnTo>
                    <a:lnTo>
                      <a:pt x="244" y="279"/>
                    </a:lnTo>
                    <a:lnTo>
                      <a:pt x="255" y="291"/>
                    </a:lnTo>
                    <a:lnTo>
                      <a:pt x="255" y="291"/>
                    </a:lnTo>
                    <a:lnTo>
                      <a:pt x="267" y="303"/>
                    </a:lnTo>
                    <a:lnTo>
                      <a:pt x="279" y="303"/>
                    </a:lnTo>
                    <a:lnTo>
                      <a:pt x="279" y="303"/>
                    </a:lnTo>
                    <a:lnTo>
                      <a:pt x="290" y="303"/>
                    </a:lnTo>
                    <a:lnTo>
                      <a:pt x="290" y="314"/>
                    </a:lnTo>
                    <a:lnTo>
                      <a:pt x="302" y="314"/>
                    </a:lnTo>
                    <a:lnTo>
                      <a:pt x="313" y="314"/>
                    </a:lnTo>
                    <a:lnTo>
                      <a:pt x="325" y="314"/>
                    </a:lnTo>
                    <a:lnTo>
                      <a:pt x="337" y="326"/>
                    </a:lnTo>
                    <a:lnTo>
                      <a:pt x="348" y="326"/>
                    </a:lnTo>
                    <a:lnTo>
                      <a:pt x="360" y="338"/>
                    </a:lnTo>
                    <a:lnTo>
                      <a:pt x="372" y="338"/>
                    </a:lnTo>
                    <a:lnTo>
                      <a:pt x="395" y="349"/>
                    </a:lnTo>
                    <a:lnTo>
                      <a:pt x="406" y="349"/>
                    </a:lnTo>
                    <a:lnTo>
                      <a:pt x="418" y="361"/>
                    </a:lnTo>
                    <a:lnTo>
                      <a:pt x="430" y="361"/>
                    </a:lnTo>
                    <a:lnTo>
                      <a:pt x="441" y="361"/>
                    </a:lnTo>
                    <a:lnTo>
                      <a:pt x="453" y="372"/>
                    </a:lnTo>
                    <a:lnTo>
                      <a:pt x="453" y="372"/>
                    </a:lnTo>
                    <a:lnTo>
                      <a:pt x="465" y="361"/>
                    </a:lnTo>
                    <a:lnTo>
                      <a:pt x="465" y="349"/>
                    </a:lnTo>
                    <a:lnTo>
                      <a:pt x="465" y="349"/>
                    </a:lnTo>
                    <a:lnTo>
                      <a:pt x="465" y="338"/>
                    </a:lnTo>
                    <a:lnTo>
                      <a:pt x="453" y="338"/>
                    </a:lnTo>
                    <a:lnTo>
                      <a:pt x="453" y="338"/>
                    </a:lnTo>
                    <a:lnTo>
                      <a:pt x="441" y="338"/>
                    </a:lnTo>
                    <a:lnTo>
                      <a:pt x="430" y="338"/>
                    </a:lnTo>
                    <a:lnTo>
                      <a:pt x="418" y="338"/>
                    </a:lnTo>
                    <a:lnTo>
                      <a:pt x="418" y="326"/>
                    </a:lnTo>
                    <a:lnTo>
                      <a:pt x="406" y="326"/>
                    </a:lnTo>
                    <a:lnTo>
                      <a:pt x="395" y="326"/>
                    </a:lnTo>
                    <a:lnTo>
                      <a:pt x="395" y="326"/>
                    </a:lnTo>
                    <a:lnTo>
                      <a:pt x="383" y="314"/>
                    </a:lnTo>
                    <a:lnTo>
                      <a:pt x="383" y="314"/>
                    </a:lnTo>
                    <a:lnTo>
                      <a:pt x="372" y="314"/>
                    </a:lnTo>
                    <a:lnTo>
                      <a:pt x="372" y="303"/>
                    </a:lnTo>
                    <a:lnTo>
                      <a:pt x="360" y="303"/>
                    </a:lnTo>
                    <a:lnTo>
                      <a:pt x="360" y="291"/>
                    </a:lnTo>
                    <a:lnTo>
                      <a:pt x="348" y="291"/>
                    </a:lnTo>
                    <a:lnTo>
                      <a:pt x="348" y="291"/>
                    </a:lnTo>
                    <a:lnTo>
                      <a:pt x="337" y="291"/>
                    </a:lnTo>
                    <a:lnTo>
                      <a:pt x="337" y="279"/>
                    </a:lnTo>
                    <a:lnTo>
                      <a:pt x="325" y="279"/>
                    </a:lnTo>
                    <a:lnTo>
                      <a:pt x="325" y="279"/>
                    </a:lnTo>
                    <a:lnTo>
                      <a:pt x="313" y="268"/>
                    </a:lnTo>
                    <a:lnTo>
                      <a:pt x="313" y="268"/>
                    </a:lnTo>
                    <a:lnTo>
                      <a:pt x="302" y="256"/>
                    </a:lnTo>
                    <a:lnTo>
                      <a:pt x="302" y="256"/>
                    </a:lnTo>
                    <a:lnTo>
                      <a:pt x="313" y="245"/>
                    </a:lnTo>
                    <a:lnTo>
                      <a:pt x="313" y="245"/>
                    </a:lnTo>
                    <a:lnTo>
                      <a:pt x="325" y="245"/>
                    </a:lnTo>
                    <a:lnTo>
                      <a:pt x="337" y="245"/>
                    </a:lnTo>
                    <a:lnTo>
                      <a:pt x="348" y="245"/>
                    </a:lnTo>
                    <a:lnTo>
                      <a:pt x="348" y="256"/>
                    </a:lnTo>
                    <a:lnTo>
                      <a:pt x="360" y="256"/>
                    </a:lnTo>
                    <a:lnTo>
                      <a:pt x="360" y="256"/>
                    </a:lnTo>
                    <a:lnTo>
                      <a:pt x="372" y="268"/>
                    </a:lnTo>
                    <a:lnTo>
                      <a:pt x="372" y="268"/>
                    </a:lnTo>
                    <a:lnTo>
                      <a:pt x="383" y="268"/>
                    </a:lnTo>
                    <a:lnTo>
                      <a:pt x="383" y="268"/>
                    </a:lnTo>
                    <a:lnTo>
                      <a:pt x="395" y="268"/>
                    </a:lnTo>
                    <a:lnTo>
                      <a:pt x="395" y="268"/>
                    </a:lnTo>
                    <a:lnTo>
                      <a:pt x="395" y="268"/>
                    </a:lnTo>
                    <a:lnTo>
                      <a:pt x="395" y="256"/>
                    </a:lnTo>
                    <a:lnTo>
                      <a:pt x="395" y="256"/>
                    </a:lnTo>
                    <a:lnTo>
                      <a:pt x="395" y="245"/>
                    </a:lnTo>
                    <a:lnTo>
                      <a:pt x="383" y="245"/>
                    </a:lnTo>
                    <a:lnTo>
                      <a:pt x="372" y="245"/>
                    </a:lnTo>
                    <a:lnTo>
                      <a:pt x="372" y="233"/>
                    </a:lnTo>
                    <a:lnTo>
                      <a:pt x="360" y="233"/>
                    </a:lnTo>
                    <a:lnTo>
                      <a:pt x="360" y="221"/>
                    </a:lnTo>
                    <a:lnTo>
                      <a:pt x="360" y="210"/>
                    </a:lnTo>
                    <a:lnTo>
                      <a:pt x="360" y="210"/>
                    </a:lnTo>
                    <a:lnTo>
                      <a:pt x="360" y="198"/>
                    </a:lnTo>
                    <a:lnTo>
                      <a:pt x="360" y="19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30" name="Group 161"/>
            <p:cNvGrpSpPr>
              <a:grpSpLocks/>
            </p:cNvGrpSpPr>
            <p:nvPr/>
          </p:nvGrpSpPr>
          <p:grpSpPr bwMode="auto">
            <a:xfrm>
              <a:off x="855" y="2992"/>
              <a:ext cx="476" cy="372"/>
              <a:chOff x="714" y="2386"/>
              <a:chExt cx="476" cy="372"/>
            </a:xfrm>
          </p:grpSpPr>
          <p:sp>
            <p:nvSpPr>
              <p:cNvPr id="17570" name="Freeform 162"/>
              <p:cNvSpPr>
                <a:spLocks/>
              </p:cNvSpPr>
              <p:nvPr/>
            </p:nvSpPr>
            <p:spPr bwMode="auto">
              <a:xfrm>
                <a:off x="714" y="2386"/>
                <a:ext cx="476" cy="372"/>
              </a:xfrm>
              <a:custGeom>
                <a:avLst/>
                <a:gdLst/>
                <a:ahLst/>
                <a:cxnLst>
                  <a:cxn ang="0">
                    <a:pos x="453" y="0"/>
                  </a:cxn>
                  <a:cxn ang="0">
                    <a:pos x="418" y="0"/>
                  </a:cxn>
                  <a:cxn ang="0">
                    <a:pos x="383" y="0"/>
                  </a:cxn>
                  <a:cxn ang="0">
                    <a:pos x="348" y="0"/>
                  </a:cxn>
                  <a:cxn ang="0">
                    <a:pos x="314" y="23"/>
                  </a:cxn>
                  <a:cxn ang="0">
                    <a:pos x="267" y="23"/>
                  </a:cxn>
                  <a:cxn ang="0">
                    <a:pos x="232" y="47"/>
                  </a:cxn>
                  <a:cxn ang="0">
                    <a:pos x="244" y="81"/>
                  </a:cxn>
                  <a:cxn ang="0">
                    <a:pos x="221" y="116"/>
                  </a:cxn>
                  <a:cxn ang="0">
                    <a:pos x="186" y="116"/>
                  </a:cxn>
                  <a:cxn ang="0">
                    <a:pos x="162" y="163"/>
                  </a:cxn>
                  <a:cxn ang="0">
                    <a:pos x="128" y="198"/>
                  </a:cxn>
                  <a:cxn ang="0">
                    <a:pos x="116" y="174"/>
                  </a:cxn>
                  <a:cxn ang="0">
                    <a:pos x="81" y="186"/>
                  </a:cxn>
                  <a:cxn ang="0">
                    <a:pos x="58" y="221"/>
                  </a:cxn>
                  <a:cxn ang="0">
                    <a:pos x="35" y="267"/>
                  </a:cxn>
                  <a:cxn ang="0">
                    <a:pos x="11" y="302"/>
                  </a:cxn>
                  <a:cxn ang="0">
                    <a:pos x="0" y="337"/>
                  </a:cxn>
                  <a:cxn ang="0">
                    <a:pos x="35" y="349"/>
                  </a:cxn>
                  <a:cxn ang="0">
                    <a:pos x="58" y="326"/>
                  </a:cxn>
                  <a:cxn ang="0">
                    <a:pos x="81" y="302"/>
                  </a:cxn>
                  <a:cxn ang="0">
                    <a:pos x="116" y="302"/>
                  </a:cxn>
                  <a:cxn ang="0">
                    <a:pos x="162" y="291"/>
                  </a:cxn>
                  <a:cxn ang="0">
                    <a:pos x="197" y="267"/>
                  </a:cxn>
                  <a:cxn ang="0">
                    <a:pos x="232" y="267"/>
                  </a:cxn>
                  <a:cxn ang="0">
                    <a:pos x="267" y="279"/>
                  </a:cxn>
                  <a:cxn ang="0">
                    <a:pos x="279" y="302"/>
                  </a:cxn>
                  <a:cxn ang="0">
                    <a:pos x="255" y="326"/>
                  </a:cxn>
                  <a:cxn ang="0">
                    <a:pos x="209" y="326"/>
                  </a:cxn>
                  <a:cxn ang="0">
                    <a:pos x="186" y="349"/>
                  </a:cxn>
                  <a:cxn ang="0">
                    <a:pos x="209" y="372"/>
                  </a:cxn>
                  <a:cxn ang="0">
                    <a:pos x="244" y="372"/>
                  </a:cxn>
                  <a:cxn ang="0">
                    <a:pos x="267" y="349"/>
                  </a:cxn>
                  <a:cxn ang="0">
                    <a:pos x="302" y="326"/>
                  </a:cxn>
                  <a:cxn ang="0">
                    <a:pos x="302" y="291"/>
                  </a:cxn>
                  <a:cxn ang="0">
                    <a:pos x="290" y="267"/>
                  </a:cxn>
                  <a:cxn ang="0">
                    <a:pos x="267" y="233"/>
                  </a:cxn>
                  <a:cxn ang="0">
                    <a:pos x="290" y="198"/>
                  </a:cxn>
                  <a:cxn ang="0">
                    <a:pos x="325" y="174"/>
                  </a:cxn>
                  <a:cxn ang="0">
                    <a:pos x="337" y="140"/>
                  </a:cxn>
                  <a:cxn ang="0">
                    <a:pos x="348" y="105"/>
                  </a:cxn>
                  <a:cxn ang="0">
                    <a:pos x="372" y="81"/>
                  </a:cxn>
                  <a:cxn ang="0">
                    <a:pos x="407" y="81"/>
                  </a:cxn>
                  <a:cxn ang="0">
                    <a:pos x="418" y="116"/>
                  </a:cxn>
                  <a:cxn ang="0">
                    <a:pos x="407" y="151"/>
                  </a:cxn>
                  <a:cxn ang="0">
                    <a:pos x="383" y="186"/>
                  </a:cxn>
                  <a:cxn ang="0">
                    <a:pos x="372" y="233"/>
                  </a:cxn>
                  <a:cxn ang="0">
                    <a:pos x="383" y="267"/>
                  </a:cxn>
                  <a:cxn ang="0">
                    <a:pos x="418" y="267"/>
                  </a:cxn>
                  <a:cxn ang="0">
                    <a:pos x="418" y="244"/>
                  </a:cxn>
                  <a:cxn ang="0">
                    <a:pos x="407" y="221"/>
                  </a:cxn>
                  <a:cxn ang="0">
                    <a:pos x="418" y="174"/>
                  </a:cxn>
                  <a:cxn ang="0">
                    <a:pos x="441" y="140"/>
                  </a:cxn>
                  <a:cxn ang="0">
                    <a:pos x="453" y="105"/>
                  </a:cxn>
                  <a:cxn ang="0">
                    <a:pos x="453" y="81"/>
                  </a:cxn>
                  <a:cxn ang="0">
                    <a:pos x="476" y="58"/>
                  </a:cxn>
                  <a:cxn ang="0">
                    <a:pos x="476" y="23"/>
                  </a:cxn>
                </a:cxnLst>
                <a:rect l="0" t="0" r="r" b="b"/>
                <a:pathLst>
                  <a:path w="476" h="372">
                    <a:moveTo>
                      <a:pt x="476" y="23"/>
                    </a:moveTo>
                    <a:lnTo>
                      <a:pt x="476" y="12"/>
                    </a:lnTo>
                    <a:lnTo>
                      <a:pt x="465" y="12"/>
                    </a:lnTo>
                    <a:lnTo>
                      <a:pt x="465" y="0"/>
                    </a:lnTo>
                    <a:lnTo>
                      <a:pt x="453" y="0"/>
                    </a:lnTo>
                    <a:lnTo>
                      <a:pt x="453" y="0"/>
                    </a:lnTo>
                    <a:lnTo>
                      <a:pt x="441" y="0"/>
                    </a:lnTo>
                    <a:lnTo>
                      <a:pt x="441" y="0"/>
                    </a:lnTo>
                    <a:lnTo>
                      <a:pt x="430" y="0"/>
                    </a:lnTo>
                    <a:lnTo>
                      <a:pt x="418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72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48" y="0"/>
                    </a:lnTo>
                    <a:lnTo>
                      <a:pt x="337" y="0"/>
                    </a:lnTo>
                    <a:lnTo>
                      <a:pt x="337" y="0"/>
                    </a:lnTo>
                    <a:lnTo>
                      <a:pt x="325" y="12"/>
                    </a:lnTo>
                    <a:lnTo>
                      <a:pt x="314" y="12"/>
                    </a:lnTo>
                    <a:lnTo>
                      <a:pt x="314" y="23"/>
                    </a:lnTo>
                    <a:lnTo>
                      <a:pt x="302" y="23"/>
                    </a:lnTo>
                    <a:lnTo>
                      <a:pt x="290" y="23"/>
                    </a:lnTo>
                    <a:lnTo>
                      <a:pt x="290" y="23"/>
                    </a:lnTo>
                    <a:lnTo>
                      <a:pt x="279" y="23"/>
                    </a:lnTo>
                    <a:lnTo>
                      <a:pt x="267" y="23"/>
                    </a:lnTo>
                    <a:lnTo>
                      <a:pt x="267" y="35"/>
                    </a:lnTo>
                    <a:lnTo>
                      <a:pt x="255" y="35"/>
                    </a:lnTo>
                    <a:lnTo>
                      <a:pt x="244" y="35"/>
                    </a:lnTo>
                    <a:lnTo>
                      <a:pt x="244" y="47"/>
                    </a:lnTo>
                    <a:lnTo>
                      <a:pt x="232" y="47"/>
                    </a:lnTo>
                    <a:lnTo>
                      <a:pt x="232" y="58"/>
                    </a:lnTo>
                    <a:lnTo>
                      <a:pt x="232" y="58"/>
                    </a:lnTo>
                    <a:lnTo>
                      <a:pt x="232" y="70"/>
                    </a:lnTo>
                    <a:lnTo>
                      <a:pt x="244" y="70"/>
                    </a:lnTo>
                    <a:lnTo>
                      <a:pt x="244" y="81"/>
                    </a:lnTo>
                    <a:lnTo>
                      <a:pt x="244" y="93"/>
                    </a:lnTo>
                    <a:lnTo>
                      <a:pt x="244" y="105"/>
                    </a:lnTo>
                    <a:lnTo>
                      <a:pt x="232" y="105"/>
                    </a:lnTo>
                    <a:lnTo>
                      <a:pt x="232" y="116"/>
                    </a:lnTo>
                    <a:lnTo>
                      <a:pt x="221" y="116"/>
                    </a:lnTo>
                    <a:lnTo>
                      <a:pt x="209" y="116"/>
                    </a:lnTo>
                    <a:lnTo>
                      <a:pt x="209" y="116"/>
                    </a:lnTo>
                    <a:lnTo>
                      <a:pt x="197" y="116"/>
                    </a:lnTo>
                    <a:lnTo>
                      <a:pt x="197" y="116"/>
                    </a:lnTo>
                    <a:lnTo>
                      <a:pt x="186" y="116"/>
                    </a:lnTo>
                    <a:lnTo>
                      <a:pt x="174" y="128"/>
                    </a:lnTo>
                    <a:lnTo>
                      <a:pt x="174" y="140"/>
                    </a:lnTo>
                    <a:lnTo>
                      <a:pt x="174" y="151"/>
                    </a:lnTo>
                    <a:lnTo>
                      <a:pt x="162" y="163"/>
                    </a:lnTo>
                    <a:lnTo>
                      <a:pt x="162" y="163"/>
                    </a:lnTo>
                    <a:lnTo>
                      <a:pt x="151" y="186"/>
                    </a:lnTo>
                    <a:lnTo>
                      <a:pt x="151" y="186"/>
                    </a:lnTo>
                    <a:lnTo>
                      <a:pt x="139" y="198"/>
                    </a:lnTo>
                    <a:lnTo>
                      <a:pt x="139" y="198"/>
                    </a:lnTo>
                    <a:lnTo>
                      <a:pt x="128" y="198"/>
                    </a:lnTo>
                    <a:lnTo>
                      <a:pt x="128" y="198"/>
                    </a:lnTo>
                    <a:lnTo>
                      <a:pt x="128" y="186"/>
                    </a:lnTo>
                    <a:lnTo>
                      <a:pt x="128" y="186"/>
                    </a:lnTo>
                    <a:lnTo>
                      <a:pt x="116" y="174"/>
                    </a:lnTo>
                    <a:lnTo>
                      <a:pt x="116" y="174"/>
                    </a:lnTo>
                    <a:lnTo>
                      <a:pt x="104" y="174"/>
                    </a:lnTo>
                    <a:lnTo>
                      <a:pt x="104" y="174"/>
                    </a:lnTo>
                    <a:lnTo>
                      <a:pt x="93" y="174"/>
                    </a:lnTo>
                    <a:lnTo>
                      <a:pt x="93" y="186"/>
                    </a:lnTo>
                    <a:lnTo>
                      <a:pt x="81" y="186"/>
                    </a:lnTo>
                    <a:lnTo>
                      <a:pt x="81" y="198"/>
                    </a:lnTo>
                    <a:lnTo>
                      <a:pt x="69" y="209"/>
                    </a:lnTo>
                    <a:lnTo>
                      <a:pt x="69" y="209"/>
                    </a:lnTo>
                    <a:lnTo>
                      <a:pt x="69" y="221"/>
                    </a:lnTo>
                    <a:lnTo>
                      <a:pt x="58" y="221"/>
                    </a:lnTo>
                    <a:lnTo>
                      <a:pt x="58" y="233"/>
                    </a:lnTo>
                    <a:lnTo>
                      <a:pt x="46" y="244"/>
                    </a:lnTo>
                    <a:lnTo>
                      <a:pt x="46" y="244"/>
                    </a:lnTo>
                    <a:lnTo>
                      <a:pt x="35" y="256"/>
                    </a:lnTo>
                    <a:lnTo>
                      <a:pt x="35" y="267"/>
                    </a:lnTo>
                    <a:lnTo>
                      <a:pt x="35" y="267"/>
                    </a:lnTo>
                    <a:lnTo>
                      <a:pt x="23" y="279"/>
                    </a:lnTo>
                    <a:lnTo>
                      <a:pt x="23" y="279"/>
                    </a:lnTo>
                    <a:lnTo>
                      <a:pt x="23" y="291"/>
                    </a:lnTo>
                    <a:lnTo>
                      <a:pt x="11" y="302"/>
                    </a:lnTo>
                    <a:lnTo>
                      <a:pt x="11" y="314"/>
                    </a:lnTo>
                    <a:lnTo>
                      <a:pt x="0" y="314"/>
                    </a:lnTo>
                    <a:lnTo>
                      <a:pt x="0" y="326"/>
                    </a:lnTo>
                    <a:lnTo>
                      <a:pt x="0" y="337"/>
                    </a:lnTo>
                    <a:lnTo>
                      <a:pt x="0" y="337"/>
                    </a:lnTo>
                    <a:lnTo>
                      <a:pt x="0" y="349"/>
                    </a:lnTo>
                    <a:lnTo>
                      <a:pt x="11" y="349"/>
                    </a:lnTo>
                    <a:lnTo>
                      <a:pt x="23" y="349"/>
                    </a:lnTo>
                    <a:lnTo>
                      <a:pt x="23" y="349"/>
                    </a:lnTo>
                    <a:lnTo>
                      <a:pt x="35" y="349"/>
                    </a:lnTo>
                    <a:lnTo>
                      <a:pt x="35" y="349"/>
                    </a:lnTo>
                    <a:lnTo>
                      <a:pt x="46" y="349"/>
                    </a:lnTo>
                    <a:lnTo>
                      <a:pt x="46" y="337"/>
                    </a:lnTo>
                    <a:lnTo>
                      <a:pt x="46" y="326"/>
                    </a:lnTo>
                    <a:lnTo>
                      <a:pt x="58" y="326"/>
                    </a:lnTo>
                    <a:lnTo>
                      <a:pt x="58" y="326"/>
                    </a:lnTo>
                    <a:lnTo>
                      <a:pt x="69" y="314"/>
                    </a:lnTo>
                    <a:lnTo>
                      <a:pt x="69" y="302"/>
                    </a:lnTo>
                    <a:lnTo>
                      <a:pt x="81" y="302"/>
                    </a:lnTo>
                    <a:lnTo>
                      <a:pt x="81" y="302"/>
                    </a:lnTo>
                    <a:lnTo>
                      <a:pt x="93" y="302"/>
                    </a:lnTo>
                    <a:lnTo>
                      <a:pt x="93" y="302"/>
                    </a:lnTo>
                    <a:lnTo>
                      <a:pt x="104" y="302"/>
                    </a:lnTo>
                    <a:lnTo>
                      <a:pt x="116" y="302"/>
                    </a:lnTo>
                    <a:lnTo>
                      <a:pt x="116" y="302"/>
                    </a:lnTo>
                    <a:lnTo>
                      <a:pt x="128" y="302"/>
                    </a:lnTo>
                    <a:lnTo>
                      <a:pt x="139" y="291"/>
                    </a:lnTo>
                    <a:lnTo>
                      <a:pt x="139" y="291"/>
                    </a:lnTo>
                    <a:lnTo>
                      <a:pt x="151" y="291"/>
                    </a:lnTo>
                    <a:lnTo>
                      <a:pt x="162" y="291"/>
                    </a:lnTo>
                    <a:lnTo>
                      <a:pt x="162" y="279"/>
                    </a:lnTo>
                    <a:lnTo>
                      <a:pt x="174" y="279"/>
                    </a:lnTo>
                    <a:lnTo>
                      <a:pt x="174" y="267"/>
                    </a:lnTo>
                    <a:lnTo>
                      <a:pt x="186" y="267"/>
                    </a:lnTo>
                    <a:lnTo>
                      <a:pt x="197" y="267"/>
                    </a:lnTo>
                    <a:lnTo>
                      <a:pt x="197" y="267"/>
                    </a:lnTo>
                    <a:lnTo>
                      <a:pt x="209" y="267"/>
                    </a:lnTo>
                    <a:lnTo>
                      <a:pt x="221" y="267"/>
                    </a:lnTo>
                    <a:lnTo>
                      <a:pt x="221" y="267"/>
                    </a:lnTo>
                    <a:lnTo>
                      <a:pt x="232" y="267"/>
                    </a:lnTo>
                    <a:lnTo>
                      <a:pt x="244" y="267"/>
                    </a:lnTo>
                    <a:lnTo>
                      <a:pt x="244" y="267"/>
                    </a:lnTo>
                    <a:lnTo>
                      <a:pt x="255" y="267"/>
                    </a:lnTo>
                    <a:lnTo>
                      <a:pt x="255" y="279"/>
                    </a:lnTo>
                    <a:lnTo>
                      <a:pt x="267" y="279"/>
                    </a:lnTo>
                    <a:lnTo>
                      <a:pt x="267" y="279"/>
                    </a:lnTo>
                    <a:lnTo>
                      <a:pt x="279" y="291"/>
                    </a:lnTo>
                    <a:lnTo>
                      <a:pt x="279" y="291"/>
                    </a:lnTo>
                    <a:lnTo>
                      <a:pt x="279" y="302"/>
                    </a:lnTo>
                    <a:lnTo>
                      <a:pt x="279" y="302"/>
                    </a:lnTo>
                    <a:lnTo>
                      <a:pt x="279" y="314"/>
                    </a:lnTo>
                    <a:lnTo>
                      <a:pt x="279" y="326"/>
                    </a:lnTo>
                    <a:lnTo>
                      <a:pt x="267" y="326"/>
                    </a:lnTo>
                    <a:lnTo>
                      <a:pt x="267" y="326"/>
                    </a:lnTo>
                    <a:lnTo>
                      <a:pt x="255" y="326"/>
                    </a:lnTo>
                    <a:lnTo>
                      <a:pt x="244" y="326"/>
                    </a:lnTo>
                    <a:lnTo>
                      <a:pt x="244" y="326"/>
                    </a:lnTo>
                    <a:lnTo>
                      <a:pt x="232" y="326"/>
                    </a:lnTo>
                    <a:lnTo>
                      <a:pt x="221" y="326"/>
                    </a:lnTo>
                    <a:lnTo>
                      <a:pt x="209" y="326"/>
                    </a:lnTo>
                    <a:lnTo>
                      <a:pt x="209" y="326"/>
                    </a:lnTo>
                    <a:lnTo>
                      <a:pt x="197" y="326"/>
                    </a:lnTo>
                    <a:lnTo>
                      <a:pt x="197" y="326"/>
                    </a:lnTo>
                    <a:lnTo>
                      <a:pt x="186" y="337"/>
                    </a:lnTo>
                    <a:lnTo>
                      <a:pt x="186" y="349"/>
                    </a:lnTo>
                    <a:lnTo>
                      <a:pt x="186" y="360"/>
                    </a:lnTo>
                    <a:lnTo>
                      <a:pt x="186" y="360"/>
                    </a:lnTo>
                    <a:lnTo>
                      <a:pt x="197" y="372"/>
                    </a:lnTo>
                    <a:lnTo>
                      <a:pt x="197" y="372"/>
                    </a:lnTo>
                    <a:lnTo>
                      <a:pt x="209" y="372"/>
                    </a:lnTo>
                    <a:lnTo>
                      <a:pt x="209" y="372"/>
                    </a:lnTo>
                    <a:lnTo>
                      <a:pt x="221" y="372"/>
                    </a:lnTo>
                    <a:lnTo>
                      <a:pt x="221" y="372"/>
                    </a:lnTo>
                    <a:lnTo>
                      <a:pt x="232" y="372"/>
                    </a:lnTo>
                    <a:lnTo>
                      <a:pt x="244" y="372"/>
                    </a:lnTo>
                    <a:lnTo>
                      <a:pt x="244" y="372"/>
                    </a:lnTo>
                    <a:lnTo>
                      <a:pt x="255" y="360"/>
                    </a:lnTo>
                    <a:lnTo>
                      <a:pt x="255" y="360"/>
                    </a:lnTo>
                    <a:lnTo>
                      <a:pt x="267" y="360"/>
                    </a:lnTo>
                    <a:lnTo>
                      <a:pt x="267" y="349"/>
                    </a:lnTo>
                    <a:lnTo>
                      <a:pt x="279" y="349"/>
                    </a:lnTo>
                    <a:lnTo>
                      <a:pt x="290" y="349"/>
                    </a:lnTo>
                    <a:lnTo>
                      <a:pt x="290" y="337"/>
                    </a:lnTo>
                    <a:lnTo>
                      <a:pt x="302" y="337"/>
                    </a:lnTo>
                    <a:lnTo>
                      <a:pt x="302" y="326"/>
                    </a:lnTo>
                    <a:lnTo>
                      <a:pt x="302" y="326"/>
                    </a:lnTo>
                    <a:lnTo>
                      <a:pt x="302" y="314"/>
                    </a:lnTo>
                    <a:lnTo>
                      <a:pt x="302" y="302"/>
                    </a:lnTo>
                    <a:lnTo>
                      <a:pt x="302" y="302"/>
                    </a:lnTo>
                    <a:lnTo>
                      <a:pt x="302" y="291"/>
                    </a:lnTo>
                    <a:lnTo>
                      <a:pt x="302" y="291"/>
                    </a:lnTo>
                    <a:lnTo>
                      <a:pt x="302" y="279"/>
                    </a:lnTo>
                    <a:lnTo>
                      <a:pt x="302" y="279"/>
                    </a:lnTo>
                    <a:lnTo>
                      <a:pt x="290" y="267"/>
                    </a:lnTo>
                    <a:lnTo>
                      <a:pt x="290" y="267"/>
                    </a:lnTo>
                    <a:lnTo>
                      <a:pt x="279" y="256"/>
                    </a:lnTo>
                    <a:lnTo>
                      <a:pt x="267" y="256"/>
                    </a:lnTo>
                    <a:lnTo>
                      <a:pt x="267" y="244"/>
                    </a:lnTo>
                    <a:lnTo>
                      <a:pt x="267" y="244"/>
                    </a:lnTo>
                    <a:lnTo>
                      <a:pt x="267" y="233"/>
                    </a:lnTo>
                    <a:lnTo>
                      <a:pt x="267" y="221"/>
                    </a:lnTo>
                    <a:lnTo>
                      <a:pt x="267" y="221"/>
                    </a:lnTo>
                    <a:lnTo>
                      <a:pt x="279" y="209"/>
                    </a:lnTo>
                    <a:lnTo>
                      <a:pt x="279" y="209"/>
                    </a:lnTo>
                    <a:lnTo>
                      <a:pt x="290" y="198"/>
                    </a:lnTo>
                    <a:lnTo>
                      <a:pt x="290" y="198"/>
                    </a:lnTo>
                    <a:lnTo>
                      <a:pt x="302" y="198"/>
                    </a:lnTo>
                    <a:lnTo>
                      <a:pt x="302" y="186"/>
                    </a:lnTo>
                    <a:lnTo>
                      <a:pt x="314" y="186"/>
                    </a:lnTo>
                    <a:lnTo>
                      <a:pt x="325" y="174"/>
                    </a:lnTo>
                    <a:lnTo>
                      <a:pt x="325" y="174"/>
                    </a:lnTo>
                    <a:lnTo>
                      <a:pt x="337" y="163"/>
                    </a:lnTo>
                    <a:lnTo>
                      <a:pt x="337" y="163"/>
                    </a:lnTo>
                    <a:lnTo>
                      <a:pt x="337" y="151"/>
                    </a:lnTo>
                    <a:lnTo>
                      <a:pt x="337" y="140"/>
                    </a:lnTo>
                    <a:lnTo>
                      <a:pt x="337" y="140"/>
                    </a:lnTo>
                    <a:lnTo>
                      <a:pt x="348" y="128"/>
                    </a:lnTo>
                    <a:lnTo>
                      <a:pt x="348" y="116"/>
                    </a:lnTo>
                    <a:lnTo>
                      <a:pt x="348" y="105"/>
                    </a:lnTo>
                    <a:lnTo>
                      <a:pt x="348" y="105"/>
                    </a:lnTo>
                    <a:lnTo>
                      <a:pt x="348" y="93"/>
                    </a:lnTo>
                    <a:lnTo>
                      <a:pt x="360" y="93"/>
                    </a:lnTo>
                    <a:lnTo>
                      <a:pt x="360" y="81"/>
                    </a:lnTo>
                    <a:lnTo>
                      <a:pt x="372" y="81"/>
                    </a:lnTo>
                    <a:lnTo>
                      <a:pt x="372" y="81"/>
                    </a:lnTo>
                    <a:lnTo>
                      <a:pt x="383" y="81"/>
                    </a:lnTo>
                    <a:lnTo>
                      <a:pt x="383" y="81"/>
                    </a:lnTo>
                    <a:lnTo>
                      <a:pt x="395" y="81"/>
                    </a:lnTo>
                    <a:lnTo>
                      <a:pt x="407" y="81"/>
                    </a:lnTo>
                    <a:lnTo>
                      <a:pt x="407" y="81"/>
                    </a:lnTo>
                    <a:lnTo>
                      <a:pt x="418" y="81"/>
                    </a:lnTo>
                    <a:lnTo>
                      <a:pt x="418" y="93"/>
                    </a:lnTo>
                    <a:lnTo>
                      <a:pt x="418" y="105"/>
                    </a:lnTo>
                    <a:lnTo>
                      <a:pt x="418" y="105"/>
                    </a:lnTo>
                    <a:lnTo>
                      <a:pt x="418" y="116"/>
                    </a:lnTo>
                    <a:lnTo>
                      <a:pt x="418" y="116"/>
                    </a:lnTo>
                    <a:lnTo>
                      <a:pt x="418" y="128"/>
                    </a:lnTo>
                    <a:lnTo>
                      <a:pt x="418" y="140"/>
                    </a:lnTo>
                    <a:lnTo>
                      <a:pt x="407" y="151"/>
                    </a:lnTo>
                    <a:lnTo>
                      <a:pt x="407" y="151"/>
                    </a:lnTo>
                    <a:lnTo>
                      <a:pt x="395" y="163"/>
                    </a:lnTo>
                    <a:lnTo>
                      <a:pt x="395" y="163"/>
                    </a:lnTo>
                    <a:lnTo>
                      <a:pt x="383" y="174"/>
                    </a:lnTo>
                    <a:lnTo>
                      <a:pt x="383" y="186"/>
                    </a:lnTo>
                    <a:lnTo>
                      <a:pt x="383" y="186"/>
                    </a:lnTo>
                    <a:lnTo>
                      <a:pt x="383" y="198"/>
                    </a:lnTo>
                    <a:lnTo>
                      <a:pt x="372" y="209"/>
                    </a:lnTo>
                    <a:lnTo>
                      <a:pt x="372" y="221"/>
                    </a:lnTo>
                    <a:lnTo>
                      <a:pt x="372" y="221"/>
                    </a:lnTo>
                    <a:lnTo>
                      <a:pt x="372" y="233"/>
                    </a:lnTo>
                    <a:lnTo>
                      <a:pt x="372" y="233"/>
                    </a:lnTo>
                    <a:lnTo>
                      <a:pt x="372" y="244"/>
                    </a:lnTo>
                    <a:lnTo>
                      <a:pt x="372" y="256"/>
                    </a:lnTo>
                    <a:lnTo>
                      <a:pt x="383" y="256"/>
                    </a:lnTo>
                    <a:lnTo>
                      <a:pt x="383" y="267"/>
                    </a:lnTo>
                    <a:lnTo>
                      <a:pt x="395" y="267"/>
                    </a:lnTo>
                    <a:lnTo>
                      <a:pt x="395" y="267"/>
                    </a:lnTo>
                    <a:lnTo>
                      <a:pt x="407" y="267"/>
                    </a:lnTo>
                    <a:lnTo>
                      <a:pt x="407" y="267"/>
                    </a:lnTo>
                    <a:lnTo>
                      <a:pt x="418" y="267"/>
                    </a:lnTo>
                    <a:lnTo>
                      <a:pt x="418" y="267"/>
                    </a:lnTo>
                    <a:lnTo>
                      <a:pt x="418" y="256"/>
                    </a:lnTo>
                    <a:lnTo>
                      <a:pt x="418" y="256"/>
                    </a:lnTo>
                    <a:lnTo>
                      <a:pt x="418" y="244"/>
                    </a:lnTo>
                    <a:lnTo>
                      <a:pt x="418" y="244"/>
                    </a:lnTo>
                    <a:lnTo>
                      <a:pt x="407" y="244"/>
                    </a:lnTo>
                    <a:lnTo>
                      <a:pt x="407" y="244"/>
                    </a:lnTo>
                    <a:lnTo>
                      <a:pt x="407" y="233"/>
                    </a:lnTo>
                    <a:lnTo>
                      <a:pt x="407" y="221"/>
                    </a:lnTo>
                    <a:lnTo>
                      <a:pt x="407" y="221"/>
                    </a:lnTo>
                    <a:lnTo>
                      <a:pt x="407" y="209"/>
                    </a:lnTo>
                    <a:lnTo>
                      <a:pt x="407" y="198"/>
                    </a:lnTo>
                    <a:lnTo>
                      <a:pt x="407" y="186"/>
                    </a:lnTo>
                    <a:lnTo>
                      <a:pt x="418" y="186"/>
                    </a:lnTo>
                    <a:lnTo>
                      <a:pt x="418" y="174"/>
                    </a:lnTo>
                    <a:lnTo>
                      <a:pt x="430" y="174"/>
                    </a:lnTo>
                    <a:lnTo>
                      <a:pt x="430" y="163"/>
                    </a:lnTo>
                    <a:lnTo>
                      <a:pt x="441" y="163"/>
                    </a:lnTo>
                    <a:lnTo>
                      <a:pt x="441" y="151"/>
                    </a:lnTo>
                    <a:lnTo>
                      <a:pt x="441" y="140"/>
                    </a:lnTo>
                    <a:lnTo>
                      <a:pt x="441" y="140"/>
                    </a:lnTo>
                    <a:lnTo>
                      <a:pt x="441" y="128"/>
                    </a:lnTo>
                    <a:lnTo>
                      <a:pt x="453" y="128"/>
                    </a:lnTo>
                    <a:lnTo>
                      <a:pt x="453" y="116"/>
                    </a:lnTo>
                    <a:lnTo>
                      <a:pt x="453" y="105"/>
                    </a:lnTo>
                    <a:lnTo>
                      <a:pt x="453" y="105"/>
                    </a:lnTo>
                    <a:lnTo>
                      <a:pt x="453" y="93"/>
                    </a:lnTo>
                    <a:lnTo>
                      <a:pt x="453" y="93"/>
                    </a:lnTo>
                    <a:lnTo>
                      <a:pt x="453" y="81"/>
                    </a:lnTo>
                    <a:lnTo>
                      <a:pt x="453" y="81"/>
                    </a:lnTo>
                    <a:lnTo>
                      <a:pt x="453" y="70"/>
                    </a:lnTo>
                    <a:lnTo>
                      <a:pt x="465" y="70"/>
                    </a:lnTo>
                    <a:lnTo>
                      <a:pt x="465" y="70"/>
                    </a:lnTo>
                    <a:lnTo>
                      <a:pt x="476" y="58"/>
                    </a:lnTo>
                    <a:lnTo>
                      <a:pt x="476" y="58"/>
                    </a:lnTo>
                    <a:lnTo>
                      <a:pt x="476" y="47"/>
                    </a:lnTo>
                    <a:lnTo>
                      <a:pt x="476" y="47"/>
                    </a:lnTo>
                    <a:lnTo>
                      <a:pt x="476" y="35"/>
                    </a:lnTo>
                    <a:lnTo>
                      <a:pt x="476" y="35"/>
                    </a:lnTo>
                    <a:lnTo>
                      <a:pt x="476" y="23"/>
                    </a:lnTo>
                    <a:lnTo>
                      <a:pt x="465" y="12"/>
                    </a:lnTo>
                    <a:lnTo>
                      <a:pt x="476" y="23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163"/>
              <p:cNvSpPr>
                <a:spLocks/>
              </p:cNvSpPr>
              <p:nvPr/>
            </p:nvSpPr>
            <p:spPr bwMode="auto">
              <a:xfrm>
                <a:off x="714" y="2386"/>
                <a:ext cx="476" cy="372"/>
              </a:xfrm>
              <a:custGeom>
                <a:avLst/>
                <a:gdLst/>
                <a:ahLst/>
                <a:cxnLst>
                  <a:cxn ang="0">
                    <a:pos x="453" y="0"/>
                  </a:cxn>
                  <a:cxn ang="0">
                    <a:pos x="418" y="0"/>
                  </a:cxn>
                  <a:cxn ang="0">
                    <a:pos x="383" y="0"/>
                  </a:cxn>
                  <a:cxn ang="0">
                    <a:pos x="348" y="0"/>
                  </a:cxn>
                  <a:cxn ang="0">
                    <a:pos x="314" y="23"/>
                  </a:cxn>
                  <a:cxn ang="0">
                    <a:pos x="267" y="23"/>
                  </a:cxn>
                  <a:cxn ang="0">
                    <a:pos x="232" y="47"/>
                  </a:cxn>
                  <a:cxn ang="0">
                    <a:pos x="244" y="81"/>
                  </a:cxn>
                  <a:cxn ang="0">
                    <a:pos x="221" y="116"/>
                  </a:cxn>
                  <a:cxn ang="0">
                    <a:pos x="186" y="116"/>
                  </a:cxn>
                  <a:cxn ang="0">
                    <a:pos x="162" y="163"/>
                  </a:cxn>
                  <a:cxn ang="0">
                    <a:pos x="128" y="198"/>
                  </a:cxn>
                  <a:cxn ang="0">
                    <a:pos x="116" y="174"/>
                  </a:cxn>
                  <a:cxn ang="0">
                    <a:pos x="81" y="186"/>
                  </a:cxn>
                  <a:cxn ang="0">
                    <a:pos x="58" y="221"/>
                  </a:cxn>
                  <a:cxn ang="0">
                    <a:pos x="35" y="267"/>
                  </a:cxn>
                  <a:cxn ang="0">
                    <a:pos x="11" y="302"/>
                  </a:cxn>
                  <a:cxn ang="0">
                    <a:pos x="0" y="337"/>
                  </a:cxn>
                  <a:cxn ang="0">
                    <a:pos x="35" y="349"/>
                  </a:cxn>
                  <a:cxn ang="0">
                    <a:pos x="58" y="326"/>
                  </a:cxn>
                  <a:cxn ang="0">
                    <a:pos x="81" y="302"/>
                  </a:cxn>
                  <a:cxn ang="0">
                    <a:pos x="116" y="302"/>
                  </a:cxn>
                  <a:cxn ang="0">
                    <a:pos x="162" y="291"/>
                  </a:cxn>
                  <a:cxn ang="0">
                    <a:pos x="197" y="267"/>
                  </a:cxn>
                  <a:cxn ang="0">
                    <a:pos x="232" y="267"/>
                  </a:cxn>
                  <a:cxn ang="0">
                    <a:pos x="267" y="279"/>
                  </a:cxn>
                  <a:cxn ang="0">
                    <a:pos x="279" y="302"/>
                  </a:cxn>
                  <a:cxn ang="0">
                    <a:pos x="255" y="326"/>
                  </a:cxn>
                  <a:cxn ang="0">
                    <a:pos x="209" y="326"/>
                  </a:cxn>
                  <a:cxn ang="0">
                    <a:pos x="186" y="349"/>
                  </a:cxn>
                  <a:cxn ang="0">
                    <a:pos x="209" y="372"/>
                  </a:cxn>
                  <a:cxn ang="0">
                    <a:pos x="244" y="372"/>
                  </a:cxn>
                  <a:cxn ang="0">
                    <a:pos x="267" y="349"/>
                  </a:cxn>
                  <a:cxn ang="0">
                    <a:pos x="302" y="326"/>
                  </a:cxn>
                  <a:cxn ang="0">
                    <a:pos x="302" y="291"/>
                  </a:cxn>
                  <a:cxn ang="0">
                    <a:pos x="290" y="267"/>
                  </a:cxn>
                  <a:cxn ang="0">
                    <a:pos x="267" y="233"/>
                  </a:cxn>
                  <a:cxn ang="0">
                    <a:pos x="290" y="198"/>
                  </a:cxn>
                  <a:cxn ang="0">
                    <a:pos x="325" y="174"/>
                  </a:cxn>
                  <a:cxn ang="0">
                    <a:pos x="337" y="140"/>
                  </a:cxn>
                  <a:cxn ang="0">
                    <a:pos x="348" y="105"/>
                  </a:cxn>
                  <a:cxn ang="0">
                    <a:pos x="372" y="81"/>
                  </a:cxn>
                  <a:cxn ang="0">
                    <a:pos x="407" y="81"/>
                  </a:cxn>
                  <a:cxn ang="0">
                    <a:pos x="418" y="116"/>
                  </a:cxn>
                  <a:cxn ang="0">
                    <a:pos x="407" y="151"/>
                  </a:cxn>
                  <a:cxn ang="0">
                    <a:pos x="383" y="186"/>
                  </a:cxn>
                  <a:cxn ang="0">
                    <a:pos x="372" y="233"/>
                  </a:cxn>
                  <a:cxn ang="0">
                    <a:pos x="383" y="267"/>
                  </a:cxn>
                  <a:cxn ang="0">
                    <a:pos x="418" y="267"/>
                  </a:cxn>
                  <a:cxn ang="0">
                    <a:pos x="418" y="244"/>
                  </a:cxn>
                  <a:cxn ang="0">
                    <a:pos x="407" y="221"/>
                  </a:cxn>
                  <a:cxn ang="0">
                    <a:pos x="418" y="174"/>
                  </a:cxn>
                  <a:cxn ang="0">
                    <a:pos x="441" y="140"/>
                  </a:cxn>
                  <a:cxn ang="0">
                    <a:pos x="453" y="105"/>
                  </a:cxn>
                  <a:cxn ang="0">
                    <a:pos x="453" y="81"/>
                  </a:cxn>
                  <a:cxn ang="0">
                    <a:pos x="476" y="58"/>
                  </a:cxn>
                  <a:cxn ang="0">
                    <a:pos x="476" y="23"/>
                  </a:cxn>
                </a:cxnLst>
                <a:rect l="0" t="0" r="r" b="b"/>
                <a:pathLst>
                  <a:path w="476" h="372">
                    <a:moveTo>
                      <a:pt x="476" y="23"/>
                    </a:moveTo>
                    <a:lnTo>
                      <a:pt x="476" y="12"/>
                    </a:lnTo>
                    <a:lnTo>
                      <a:pt x="465" y="12"/>
                    </a:lnTo>
                    <a:lnTo>
                      <a:pt x="465" y="0"/>
                    </a:lnTo>
                    <a:lnTo>
                      <a:pt x="453" y="0"/>
                    </a:lnTo>
                    <a:lnTo>
                      <a:pt x="453" y="0"/>
                    </a:lnTo>
                    <a:lnTo>
                      <a:pt x="441" y="0"/>
                    </a:lnTo>
                    <a:lnTo>
                      <a:pt x="441" y="0"/>
                    </a:lnTo>
                    <a:lnTo>
                      <a:pt x="430" y="0"/>
                    </a:lnTo>
                    <a:lnTo>
                      <a:pt x="418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72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48" y="0"/>
                    </a:lnTo>
                    <a:lnTo>
                      <a:pt x="337" y="0"/>
                    </a:lnTo>
                    <a:lnTo>
                      <a:pt x="337" y="0"/>
                    </a:lnTo>
                    <a:lnTo>
                      <a:pt x="325" y="12"/>
                    </a:lnTo>
                    <a:lnTo>
                      <a:pt x="314" y="12"/>
                    </a:lnTo>
                    <a:lnTo>
                      <a:pt x="314" y="23"/>
                    </a:lnTo>
                    <a:lnTo>
                      <a:pt x="302" y="23"/>
                    </a:lnTo>
                    <a:lnTo>
                      <a:pt x="290" y="23"/>
                    </a:lnTo>
                    <a:lnTo>
                      <a:pt x="290" y="23"/>
                    </a:lnTo>
                    <a:lnTo>
                      <a:pt x="279" y="23"/>
                    </a:lnTo>
                    <a:lnTo>
                      <a:pt x="267" y="23"/>
                    </a:lnTo>
                    <a:lnTo>
                      <a:pt x="267" y="35"/>
                    </a:lnTo>
                    <a:lnTo>
                      <a:pt x="255" y="35"/>
                    </a:lnTo>
                    <a:lnTo>
                      <a:pt x="244" y="35"/>
                    </a:lnTo>
                    <a:lnTo>
                      <a:pt x="244" y="47"/>
                    </a:lnTo>
                    <a:lnTo>
                      <a:pt x="232" y="47"/>
                    </a:lnTo>
                    <a:lnTo>
                      <a:pt x="232" y="58"/>
                    </a:lnTo>
                    <a:lnTo>
                      <a:pt x="232" y="58"/>
                    </a:lnTo>
                    <a:lnTo>
                      <a:pt x="232" y="70"/>
                    </a:lnTo>
                    <a:lnTo>
                      <a:pt x="244" y="70"/>
                    </a:lnTo>
                    <a:lnTo>
                      <a:pt x="244" y="81"/>
                    </a:lnTo>
                    <a:lnTo>
                      <a:pt x="244" y="93"/>
                    </a:lnTo>
                    <a:lnTo>
                      <a:pt x="244" y="105"/>
                    </a:lnTo>
                    <a:lnTo>
                      <a:pt x="232" y="105"/>
                    </a:lnTo>
                    <a:lnTo>
                      <a:pt x="232" y="116"/>
                    </a:lnTo>
                    <a:lnTo>
                      <a:pt x="221" y="116"/>
                    </a:lnTo>
                    <a:lnTo>
                      <a:pt x="209" y="116"/>
                    </a:lnTo>
                    <a:lnTo>
                      <a:pt x="209" y="116"/>
                    </a:lnTo>
                    <a:lnTo>
                      <a:pt x="197" y="116"/>
                    </a:lnTo>
                    <a:lnTo>
                      <a:pt x="197" y="116"/>
                    </a:lnTo>
                    <a:lnTo>
                      <a:pt x="186" y="116"/>
                    </a:lnTo>
                    <a:lnTo>
                      <a:pt x="174" y="128"/>
                    </a:lnTo>
                    <a:lnTo>
                      <a:pt x="174" y="140"/>
                    </a:lnTo>
                    <a:lnTo>
                      <a:pt x="174" y="151"/>
                    </a:lnTo>
                    <a:lnTo>
                      <a:pt x="162" y="163"/>
                    </a:lnTo>
                    <a:lnTo>
                      <a:pt x="162" y="163"/>
                    </a:lnTo>
                    <a:lnTo>
                      <a:pt x="151" y="186"/>
                    </a:lnTo>
                    <a:lnTo>
                      <a:pt x="151" y="186"/>
                    </a:lnTo>
                    <a:lnTo>
                      <a:pt x="139" y="198"/>
                    </a:lnTo>
                    <a:lnTo>
                      <a:pt x="139" y="198"/>
                    </a:lnTo>
                    <a:lnTo>
                      <a:pt x="128" y="198"/>
                    </a:lnTo>
                    <a:lnTo>
                      <a:pt x="128" y="198"/>
                    </a:lnTo>
                    <a:lnTo>
                      <a:pt x="128" y="186"/>
                    </a:lnTo>
                    <a:lnTo>
                      <a:pt x="128" y="186"/>
                    </a:lnTo>
                    <a:lnTo>
                      <a:pt x="116" y="174"/>
                    </a:lnTo>
                    <a:lnTo>
                      <a:pt x="116" y="174"/>
                    </a:lnTo>
                    <a:lnTo>
                      <a:pt x="104" y="174"/>
                    </a:lnTo>
                    <a:lnTo>
                      <a:pt x="104" y="174"/>
                    </a:lnTo>
                    <a:lnTo>
                      <a:pt x="93" y="174"/>
                    </a:lnTo>
                    <a:lnTo>
                      <a:pt x="93" y="186"/>
                    </a:lnTo>
                    <a:lnTo>
                      <a:pt x="81" y="186"/>
                    </a:lnTo>
                    <a:lnTo>
                      <a:pt x="81" y="198"/>
                    </a:lnTo>
                    <a:lnTo>
                      <a:pt x="69" y="209"/>
                    </a:lnTo>
                    <a:lnTo>
                      <a:pt x="69" y="209"/>
                    </a:lnTo>
                    <a:lnTo>
                      <a:pt x="69" y="221"/>
                    </a:lnTo>
                    <a:lnTo>
                      <a:pt x="58" y="221"/>
                    </a:lnTo>
                    <a:lnTo>
                      <a:pt x="58" y="233"/>
                    </a:lnTo>
                    <a:lnTo>
                      <a:pt x="46" y="244"/>
                    </a:lnTo>
                    <a:lnTo>
                      <a:pt x="46" y="244"/>
                    </a:lnTo>
                    <a:lnTo>
                      <a:pt x="35" y="256"/>
                    </a:lnTo>
                    <a:lnTo>
                      <a:pt x="35" y="267"/>
                    </a:lnTo>
                    <a:lnTo>
                      <a:pt x="35" y="267"/>
                    </a:lnTo>
                    <a:lnTo>
                      <a:pt x="23" y="279"/>
                    </a:lnTo>
                    <a:lnTo>
                      <a:pt x="23" y="279"/>
                    </a:lnTo>
                    <a:lnTo>
                      <a:pt x="23" y="291"/>
                    </a:lnTo>
                    <a:lnTo>
                      <a:pt x="11" y="302"/>
                    </a:lnTo>
                    <a:lnTo>
                      <a:pt x="11" y="314"/>
                    </a:lnTo>
                    <a:lnTo>
                      <a:pt x="0" y="314"/>
                    </a:lnTo>
                    <a:lnTo>
                      <a:pt x="0" y="326"/>
                    </a:lnTo>
                    <a:lnTo>
                      <a:pt x="0" y="337"/>
                    </a:lnTo>
                    <a:lnTo>
                      <a:pt x="0" y="337"/>
                    </a:lnTo>
                    <a:lnTo>
                      <a:pt x="0" y="349"/>
                    </a:lnTo>
                    <a:lnTo>
                      <a:pt x="11" y="349"/>
                    </a:lnTo>
                    <a:lnTo>
                      <a:pt x="23" y="349"/>
                    </a:lnTo>
                    <a:lnTo>
                      <a:pt x="23" y="349"/>
                    </a:lnTo>
                    <a:lnTo>
                      <a:pt x="35" y="349"/>
                    </a:lnTo>
                    <a:lnTo>
                      <a:pt x="35" y="349"/>
                    </a:lnTo>
                    <a:lnTo>
                      <a:pt x="46" y="349"/>
                    </a:lnTo>
                    <a:lnTo>
                      <a:pt x="46" y="337"/>
                    </a:lnTo>
                    <a:lnTo>
                      <a:pt x="46" y="326"/>
                    </a:lnTo>
                    <a:lnTo>
                      <a:pt x="58" y="326"/>
                    </a:lnTo>
                    <a:lnTo>
                      <a:pt x="58" y="326"/>
                    </a:lnTo>
                    <a:lnTo>
                      <a:pt x="69" y="314"/>
                    </a:lnTo>
                    <a:lnTo>
                      <a:pt x="69" y="302"/>
                    </a:lnTo>
                    <a:lnTo>
                      <a:pt x="81" y="302"/>
                    </a:lnTo>
                    <a:lnTo>
                      <a:pt x="81" y="302"/>
                    </a:lnTo>
                    <a:lnTo>
                      <a:pt x="93" y="302"/>
                    </a:lnTo>
                    <a:lnTo>
                      <a:pt x="93" y="302"/>
                    </a:lnTo>
                    <a:lnTo>
                      <a:pt x="104" y="302"/>
                    </a:lnTo>
                    <a:lnTo>
                      <a:pt x="116" y="302"/>
                    </a:lnTo>
                    <a:lnTo>
                      <a:pt x="116" y="302"/>
                    </a:lnTo>
                    <a:lnTo>
                      <a:pt x="128" y="302"/>
                    </a:lnTo>
                    <a:lnTo>
                      <a:pt x="139" y="291"/>
                    </a:lnTo>
                    <a:lnTo>
                      <a:pt x="139" y="291"/>
                    </a:lnTo>
                    <a:lnTo>
                      <a:pt x="151" y="291"/>
                    </a:lnTo>
                    <a:lnTo>
                      <a:pt x="162" y="291"/>
                    </a:lnTo>
                    <a:lnTo>
                      <a:pt x="162" y="279"/>
                    </a:lnTo>
                    <a:lnTo>
                      <a:pt x="174" y="279"/>
                    </a:lnTo>
                    <a:lnTo>
                      <a:pt x="174" y="267"/>
                    </a:lnTo>
                    <a:lnTo>
                      <a:pt x="186" y="267"/>
                    </a:lnTo>
                    <a:lnTo>
                      <a:pt x="197" y="267"/>
                    </a:lnTo>
                    <a:lnTo>
                      <a:pt x="197" y="267"/>
                    </a:lnTo>
                    <a:lnTo>
                      <a:pt x="209" y="267"/>
                    </a:lnTo>
                    <a:lnTo>
                      <a:pt x="221" y="267"/>
                    </a:lnTo>
                    <a:lnTo>
                      <a:pt x="221" y="267"/>
                    </a:lnTo>
                    <a:lnTo>
                      <a:pt x="232" y="267"/>
                    </a:lnTo>
                    <a:lnTo>
                      <a:pt x="244" y="267"/>
                    </a:lnTo>
                    <a:lnTo>
                      <a:pt x="244" y="267"/>
                    </a:lnTo>
                    <a:lnTo>
                      <a:pt x="255" y="267"/>
                    </a:lnTo>
                    <a:lnTo>
                      <a:pt x="255" y="279"/>
                    </a:lnTo>
                    <a:lnTo>
                      <a:pt x="267" y="279"/>
                    </a:lnTo>
                    <a:lnTo>
                      <a:pt x="267" y="279"/>
                    </a:lnTo>
                    <a:lnTo>
                      <a:pt x="279" y="291"/>
                    </a:lnTo>
                    <a:lnTo>
                      <a:pt x="279" y="291"/>
                    </a:lnTo>
                    <a:lnTo>
                      <a:pt x="279" y="302"/>
                    </a:lnTo>
                    <a:lnTo>
                      <a:pt x="279" y="302"/>
                    </a:lnTo>
                    <a:lnTo>
                      <a:pt x="279" y="314"/>
                    </a:lnTo>
                    <a:lnTo>
                      <a:pt x="279" y="326"/>
                    </a:lnTo>
                    <a:lnTo>
                      <a:pt x="267" y="326"/>
                    </a:lnTo>
                    <a:lnTo>
                      <a:pt x="267" y="326"/>
                    </a:lnTo>
                    <a:lnTo>
                      <a:pt x="255" y="326"/>
                    </a:lnTo>
                    <a:lnTo>
                      <a:pt x="244" y="326"/>
                    </a:lnTo>
                    <a:lnTo>
                      <a:pt x="244" y="326"/>
                    </a:lnTo>
                    <a:lnTo>
                      <a:pt x="232" y="326"/>
                    </a:lnTo>
                    <a:lnTo>
                      <a:pt x="221" y="326"/>
                    </a:lnTo>
                    <a:lnTo>
                      <a:pt x="209" y="326"/>
                    </a:lnTo>
                    <a:lnTo>
                      <a:pt x="209" y="326"/>
                    </a:lnTo>
                    <a:lnTo>
                      <a:pt x="197" y="326"/>
                    </a:lnTo>
                    <a:lnTo>
                      <a:pt x="197" y="326"/>
                    </a:lnTo>
                    <a:lnTo>
                      <a:pt x="186" y="337"/>
                    </a:lnTo>
                    <a:lnTo>
                      <a:pt x="186" y="349"/>
                    </a:lnTo>
                    <a:lnTo>
                      <a:pt x="186" y="360"/>
                    </a:lnTo>
                    <a:lnTo>
                      <a:pt x="186" y="360"/>
                    </a:lnTo>
                    <a:lnTo>
                      <a:pt x="197" y="372"/>
                    </a:lnTo>
                    <a:lnTo>
                      <a:pt x="197" y="372"/>
                    </a:lnTo>
                    <a:lnTo>
                      <a:pt x="209" y="372"/>
                    </a:lnTo>
                    <a:lnTo>
                      <a:pt x="209" y="372"/>
                    </a:lnTo>
                    <a:lnTo>
                      <a:pt x="221" y="372"/>
                    </a:lnTo>
                    <a:lnTo>
                      <a:pt x="221" y="372"/>
                    </a:lnTo>
                    <a:lnTo>
                      <a:pt x="232" y="372"/>
                    </a:lnTo>
                    <a:lnTo>
                      <a:pt x="244" y="372"/>
                    </a:lnTo>
                    <a:lnTo>
                      <a:pt x="244" y="372"/>
                    </a:lnTo>
                    <a:lnTo>
                      <a:pt x="255" y="360"/>
                    </a:lnTo>
                    <a:lnTo>
                      <a:pt x="255" y="360"/>
                    </a:lnTo>
                    <a:lnTo>
                      <a:pt x="267" y="360"/>
                    </a:lnTo>
                    <a:lnTo>
                      <a:pt x="267" y="349"/>
                    </a:lnTo>
                    <a:lnTo>
                      <a:pt x="279" y="349"/>
                    </a:lnTo>
                    <a:lnTo>
                      <a:pt x="290" y="349"/>
                    </a:lnTo>
                    <a:lnTo>
                      <a:pt x="290" y="337"/>
                    </a:lnTo>
                    <a:lnTo>
                      <a:pt x="302" y="337"/>
                    </a:lnTo>
                    <a:lnTo>
                      <a:pt x="302" y="326"/>
                    </a:lnTo>
                    <a:lnTo>
                      <a:pt x="302" y="326"/>
                    </a:lnTo>
                    <a:lnTo>
                      <a:pt x="302" y="314"/>
                    </a:lnTo>
                    <a:lnTo>
                      <a:pt x="302" y="302"/>
                    </a:lnTo>
                    <a:lnTo>
                      <a:pt x="302" y="302"/>
                    </a:lnTo>
                    <a:lnTo>
                      <a:pt x="302" y="291"/>
                    </a:lnTo>
                    <a:lnTo>
                      <a:pt x="302" y="291"/>
                    </a:lnTo>
                    <a:lnTo>
                      <a:pt x="302" y="279"/>
                    </a:lnTo>
                    <a:lnTo>
                      <a:pt x="302" y="279"/>
                    </a:lnTo>
                    <a:lnTo>
                      <a:pt x="290" y="267"/>
                    </a:lnTo>
                    <a:lnTo>
                      <a:pt x="290" y="267"/>
                    </a:lnTo>
                    <a:lnTo>
                      <a:pt x="279" y="256"/>
                    </a:lnTo>
                    <a:lnTo>
                      <a:pt x="267" y="256"/>
                    </a:lnTo>
                    <a:lnTo>
                      <a:pt x="267" y="244"/>
                    </a:lnTo>
                    <a:lnTo>
                      <a:pt x="267" y="244"/>
                    </a:lnTo>
                    <a:lnTo>
                      <a:pt x="267" y="233"/>
                    </a:lnTo>
                    <a:lnTo>
                      <a:pt x="267" y="221"/>
                    </a:lnTo>
                    <a:lnTo>
                      <a:pt x="267" y="221"/>
                    </a:lnTo>
                    <a:lnTo>
                      <a:pt x="279" y="209"/>
                    </a:lnTo>
                    <a:lnTo>
                      <a:pt x="279" y="209"/>
                    </a:lnTo>
                    <a:lnTo>
                      <a:pt x="290" y="198"/>
                    </a:lnTo>
                    <a:lnTo>
                      <a:pt x="290" y="198"/>
                    </a:lnTo>
                    <a:lnTo>
                      <a:pt x="302" y="198"/>
                    </a:lnTo>
                    <a:lnTo>
                      <a:pt x="302" y="186"/>
                    </a:lnTo>
                    <a:lnTo>
                      <a:pt x="314" y="186"/>
                    </a:lnTo>
                    <a:lnTo>
                      <a:pt x="325" y="174"/>
                    </a:lnTo>
                    <a:lnTo>
                      <a:pt x="325" y="174"/>
                    </a:lnTo>
                    <a:lnTo>
                      <a:pt x="337" y="163"/>
                    </a:lnTo>
                    <a:lnTo>
                      <a:pt x="337" y="163"/>
                    </a:lnTo>
                    <a:lnTo>
                      <a:pt x="337" y="151"/>
                    </a:lnTo>
                    <a:lnTo>
                      <a:pt x="337" y="140"/>
                    </a:lnTo>
                    <a:lnTo>
                      <a:pt x="337" y="140"/>
                    </a:lnTo>
                    <a:lnTo>
                      <a:pt x="348" y="128"/>
                    </a:lnTo>
                    <a:lnTo>
                      <a:pt x="348" y="116"/>
                    </a:lnTo>
                    <a:lnTo>
                      <a:pt x="348" y="105"/>
                    </a:lnTo>
                    <a:lnTo>
                      <a:pt x="348" y="105"/>
                    </a:lnTo>
                    <a:lnTo>
                      <a:pt x="348" y="93"/>
                    </a:lnTo>
                    <a:lnTo>
                      <a:pt x="360" y="93"/>
                    </a:lnTo>
                    <a:lnTo>
                      <a:pt x="360" y="81"/>
                    </a:lnTo>
                    <a:lnTo>
                      <a:pt x="372" y="81"/>
                    </a:lnTo>
                    <a:lnTo>
                      <a:pt x="372" y="81"/>
                    </a:lnTo>
                    <a:lnTo>
                      <a:pt x="383" y="81"/>
                    </a:lnTo>
                    <a:lnTo>
                      <a:pt x="383" y="81"/>
                    </a:lnTo>
                    <a:lnTo>
                      <a:pt x="395" y="81"/>
                    </a:lnTo>
                    <a:lnTo>
                      <a:pt x="407" y="81"/>
                    </a:lnTo>
                    <a:lnTo>
                      <a:pt x="407" y="81"/>
                    </a:lnTo>
                    <a:lnTo>
                      <a:pt x="418" y="81"/>
                    </a:lnTo>
                    <a:lnTo>
                      <a:pt x="418" y="93"/>
                    </a:lnTo>
                    <a:lnTo>
                      <a:pt x="418" y="105"/>
                    </a:lnTo>
                    <a:lnTo>
                      <a:pt x="418" y="105"/>
                    </a:lnTo>
                    <a:lnTo>
                      <a:pt x="418" y="116"/>
                    </a:lnTo>
                    <a:lnTo>
                      <a:pt x="418" y="116"/>
                    </a:lnTo>
                    <a:lnTo>
                      <a:pt x="418" y="128"/>
                    </a:lnTo>
                    <a:lnTo>
                      <a:pt x="418" y="140"/>
                    </a:lnTo>
                    <a:lnTo>
                      <a:pt x="407" y="151"/>
                    </a:lnTo>
                    <a:lnTo>
                      <a:pt x="407" y="151"/>
                    </a:lnTo>
                    <a:lnTo>
                      <a:pt x="395" y="163"/>
                    </a:lnTo>
                    <a:lnTo>
                      <a:pt x="395" y="163"/>
                    </a:lnTo>
                    <a:lnTo>
                      <a:pt x="383" y="174"/>
                    </a:lnTo>
                    <a:lnTo>
                      <a:pt x="383" y="186"/>
                    </a:lnTo>
                    <a:lnTo>
                      <a:pt x="383" y="186"/>
                    </a:lnTo>
                    <a:lnTo>
                      <a:pt x="383" y="198"/>
                    </a:lnTo>
                    <a:lnTo>
                      <a:pt x="372" y="209"/>
                    </a:lnTo>
                    <a:lnTo>
                      <a:pt x="372" y="221"/>
                    </a:lnTo>
                    <a:lnTo>
                      <a:pt x="372" y="221"/>
                    </a:lnTo>
                    <a:lnTo>
                      <a:pt x="372" y="233"/>
                    </a:lnTo>
                    <a:lnTo>
                      <a:pt x="372" y="233"/>
                    </a:lnTo>
                    <a:lnTo>
                      <a:pt x="372" y="244"/>
                    </a:lnTo>
                    <a:lnTo>
                      <a:pt x="372" y="256"/>
                    </a:lnTo>
                    <a:lnTo>
                      <a:pt x="383" y="256"/>
                    </a:lnTo>
                    <a:lnTo>
                      <a:pt x="383" y="267"/>
                    </a:lnTo>
                    <a:lnTo>
                      <a:pt x="395" y="267"/>
                    </a:lnTo>
                    <a:lnTo>
                      <a:pt x="395" y="267"/>
                    </a:lnTo>
                    <a:lnTo>
                      <a:pt x="407" y="267"/>
                    </a:lnTo>
                    <a:lnTo>
                      <a:pt x="407" y="267"/>
                    </a:lnTo>
                    <a:lnTo>
                      <a:pt x="418" y="267"/>
                    </a:lnTo>
                    <a:lnTo>
                      <a:pt x="418" y="267"/>
                    </a:lnTo>
                    <a:lnTo>
                      <a:pt x="418" y="256"/>
                    </a:lnTo>
                    <a:lnTo>
                      <a:pt x="418" y="256"/>
                    </a:lnTo>
                    <a:lnTo>
                      <a:pt x="418" y="244"/>
                    </a:lnTo>
                    <a:lnTo>
                      <a:pt x="418" y="244"/>
                    </a:lnTo>
                    <a:lnTo>
                      <a:pt x="407" y="244"/>
                    </a:lnTo>
                    <a:lnTo>
                      <a:pt x="407" y="244"/>
                    </a:lnTo>
                    <a:lnTo>
                      <a:pt x="407" y="233"/>
                    </a:lnTo>
                    <a:lnTo>
                      <a:pt x="407" y="221"/>
                    </a:lnTo>
                    <a:lnTo>
                      <a:pt x="407" y="221"/>
                    </a:lnTo>
                    <a:lnTo>
                      <a:pt x="407" y="209"/>
                    </a:lnTo>
                    <a:lnTo>
                      <a:pt x="407" y="198"/>
                    </a:lnTo>
                    <a:lnTo>
                      <a:pt x="407" y="186"/>
                    </a:lnTo>
                    <a:lnTo>
                      <a:pt x="418" y="186"/>
                    </a:lnTo>
                    <a:lnTo>
                      <a:pt x="418" y="174"/>
                    </a:lnTo>
                    <a:lnTo>
                      <a:pt x="430" y="174"/>
                    </a:lnTo>
                    <a:lnTo>
                      <a:pt x="430" y="163"/>
                    </a:lnTo>
                    <a:lnTo>
                      <a:pt x="441" y="163"/>
                    </a:lnTo>
                    <a:lnTo>
                      <a:pt x="441" y="151"/>
                    </a:lnTo>
                    <a:lnTo>
                      <a:pt x="441" y="140"/>
                    </a:lnTo>
                    <a:lnTo>
                      <a:pt x="441" y="140"/>
                    </a:lnTo>
                    <a:lnTo>
                      <a:pt x="441" y="128"/>
                    </a:lnTo>
                    <a:lnTo>
                      <a:pt x="453" y="128"/>
                    </a:lnTo>
                    <a:lnTo>
                      <a:pt x="453" y="116"/>
                    </a:lnTo>
                    <a:lnTo>
                      <a:pt x="453" y="105"/>
                    </a:lnTo>
                    <a:lnTo>
                      <a:pt x="453" y="105"/>
                    </a:lnTo>
                    <a:lnTo>
                      <a:pt x="453" y="93"/>
                    </a:lnTo>
                    <a:lnTo>
                      <a:pt x="453" y="93"/>
                    </a:lnTo>
                    <a:lnTo>
                      <a:pt x="453" y="81"/>
                    </a:lnTo>
                    <a:lnTo>
                      <a:pt x="453" y="81"/>
                    </a:lnTo>
                    <a:lnTo>
                      <a:pt x="453" y="70"/>
                    </a:lnTo>
                    <a:lnTo>
                      <a:pt x="465" y="70"/>
                    </a:lnTo>
                    <a:lnTo>
                      <a:pt x="465" y="70"/>
                    </a:lnTo>
                    <a:lnTo>
                      <a:pt x="476" y="58"/>
                    </a:lnTo>
                    <a:lnTo>
                      <a:pt x="476" y="58"/>
                    </a:lnTo>
                    <a:lnTo>
                      <a:pt x="476" y="47"/>
                    </a:lnTo>
                    <a:lnTo>
                      <a:pt x="476" y="47"/>
                    </a:lnTo>
                    <a:lnTo>
                      <a:pt x="476" y="35"/>
                    </a:lnTo>
                    <a:lnTo>
                      <a:pt x="476" y="35"/>
                    </a:lnTo>
                    <a:lnTo>
                      <a:pt x="476" y="23"/>
                    </a:lnTo>
                    <a:lnTo>
                      <a:pt x="465" y="1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33" name="Group 164"/>
            <p:cNvGrpSpPr>
              <a:grpSpLocks/>
            </p:cNvGrpSpPr>
            <p:nvPr/>
          </p:nvGrpSpPr>
          <p:grpSpPr bwMode="auto">
            <a:xfrm>
              <a:off x="1308" y="3225"/>
              <a:ext cx="116" cy="93"/>
              <a:chOff x="1167" y="2619"/>
              <a:chExt cx="116" cy="93"/>
            </a:xfrm>
          </p:grpSpPr>
          <p:sp>
            <p:nvSpPr>
              <p:cNvPr id="17573" name="Freeform 165"/>
              <p:cNvSpPr>
                <a:spLocks/>
              </p:cNvSpPr>
              <p:nvPr/>
            </p:nvSpPr>
            <p:spPr bwMode="auto">
              <a:xfrm>
                <a:off x="1167" y="2619"/>
                <a:ext cx="116" cy="9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2" y="11"/>
                  </a:cxn>
                  <a:cxn ang="0">
                    <a:pos x="12" y="11"/>
                  </a:cxn>
                  <a:cxn ang="0">
                    <a:pos x="23" y="11"/>
                  </a:cxn>
                  <a:cxn ang="0">
                    <a:pos x="35" y="11"/>
                  </a:cxn>
                  <a:cxn ang="0">
                    <a:pos x="35" y="11"/>
                  </a:cxn>
                  <a:cxn ang="0">
                    <a:pos x="47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81" y="0"/>
                  </a:cxn>
                  <a:cxn ang="0">
                    <a:pos x="93" y="11"/>
                  </a:cxn>
                  <a:cxn ang="0">
                    <a:pos x="93" y="11"/>
                  </a:cxn>
                  <a:cxn ang="0">
                    <a:pos x="105" y="23"/>
                  </a:cxn>
                  <a:cxn ang="0">
                    <a:pos x="105" y="34"/>
                  </a:cxn>
                  <a:cxn ang="0">
                    <a:pos x="116" y="34"/>
                  </a:cxn>
                  <a:cxn ang="0">
                    <a:pos x="116" y="46"/>
                  </a:cxn>
                  <a:cxn ang="0">
                    <a:pos x="116" y="46"/>
                  </a:cxn>
                  <a:cxn ang="0">
                    <a:pos x="116" y="58"/>
                  </a:cxn>
                  <a:cxn ang="0">
                    <a:pos x="116" y="69"/>
                  </a:cxn>
                  <a:cxn ang="0">
                    <a:pos x="116" y="69"/>
                  </a:cxn>
                  <a:cxn ang="0">
                    <a:pos x="116" y="81"/>
                  </a:cxn>
                  <a:cxn ang="0">
                    <a:pos x="116" y="81"/>
                  </a:cxn>
                  <a:cxn ang="0">
                    <a:pos x="105" y="93"/>
                  </a:cxn>
                  <a:cxn ang="0">
                    <a:pos x="93" y="93"/>
                  </a:cxn>
                  <a:cxn ang="0">
                    <a:pos x="93" y="81"/>
                  </a:cxn>
                  <a:cxn ang="0">
                    <a:pos x="93" y="81"/>
                  </a:cxn>
                  <a:cxn ang="0">
                    <a:pos x="93" y="69"/>
                  </a:cxn>
                  <a:cxn ang="0">
                    <a:pos x="93" y="69"/>
                  </a:cxn>
                  <a:cxn ang="0">
                    <a:pos x="93" y="58"/>
                  </a:cxn>
                  <a:cxn ang="0">
                    <a:pos x="81" y="58"/>
                  </a:cxn>
                  <a:cxn ang="0">
                    <a:pos x="81" y="46"/>
                  </a:cxn>
                  <a:cxn ang="0">
                    <a:pos x="70" y="46"/>
                  </a:cxn>
                  <a:cxn ang="0">
                    <a:pos x="70" y="3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47" y="34"/>
                  </a:cxn>
                  <a:cxn ang="0">
                    <a:pos x="47" y="34"/>
                  </a:cxn>
                  <a:cxn ang="0">
                    <a:pos x="35" y="34"/>
                  </a:cxn>
                  <a:cxn ang="0">
                    <a:pos x="23" y="34"/>
                  </a:cxn>
                  <a:cxn ang="0">
                    <a:pos x="23" y="34"/>
                  </a:cxn>
                  <a:cxn ang="0">
                    <a:pos x="12" y="34"/>
                  </a:cxn>
                  <a:cxn ang="0">
                    <a:pos x="12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23"/>
                  </a:cxn>
                </a:cxnLst>
                <a:rect l="0" t="0" r="r" b="b"/>
                <a:pathLst>
                  <a:path w="116" h="93">
                    <a:moveTo>
                      <a:pt x="0" y="23"/>
                    </a:moveTo>
                    <a:lnTo>
                      <a:pt x="12" y="11"/>
                    </a:lnTo>
                    <a:lnTo>
                      <a:pt x="12" y="11"/>
                    </a:lnTo>
                    <a:lnTo>
                      <a:pt x="23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47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1" y="0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105" y="23"/>
                    </a:lnTo>
                    <a:lnTo>
                      <a:pt x="105" y="34"/>
                    </a:lnTo>
                    <a:lnTo>
                      <a:pt x="116" y="34"/>
                    </a:lnTo>
                    <a:lnTo>
                      <a:pt x="116" y="46"/>
                    </a:lnTo>
                    <a:lnTo>
                      <a:pt x="116" y="46"/>
                    </a:lnTo>
                    <a:lnTo>
                      <a:pt x="116" y="58"/>
                    </a:lnTo>
                    <a:lnTo>
                      <a:pt x="116" y="69"/>
                    </a:lnTo>
                    <a:lnTo>
                      <a:pt x="116" y="69"/>
                    </a:lnTo>
                    <a:lnTo>
                      <a:pt x="116" y="81"/>
                    </a:lnTo>
                    <a:lnTo>
                      <a:pt x="116" y="81"/>
                    </a:lnTo>
                    <a:lnTo>
                      <a:pt x="105" y="93"/>
                    </a:lnTo>
                    <a:lnTo>
                      <a:pt x="93" y="93"/>
                    </a:lnTo>
                    <a:lnTo>
                      <a:pt x="93" y="81"/>
                    </a:lnTo>
                    <a:lnTo>
                      <a:pt x="93" y="81"/>
                    </a:lnTo>
                    <a:lnTo>
                      <a:pt x="93" y="69"/>
                    </a:lnTo>
                    <a:lnTo>
                      <a:pt x="93" y="69"/>
                    </a:lnTo>
                    <a:lnTo>
                      <a:pt x="93" y="58"/>
                    </a:lnTo>
                    <a:lnTo>
                      <a:pt x="81" y="58"/>
                    </a:lnTo>
                    <a:lnTo>
                      <a:pt x="81" y="46"/>
                    </a:lnTo>
                    <a:lnTo>
                      <a:pt x="70" y="46"/>
                    </a:lnTo>
                    <a:lnTo>
                      <a:pt x="70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35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Freeform 166"/>
              <p:cNvSpPr>
                <a:spLocks/>
              </p:cNvSpPr>
              <p:nvPr/>
            </p:nvSpPr>
            <p:spPr bwMode="auto">
              <a:xfrm>
                <a:off x="1167" y="2619"/>
                <a:ext cx="116" cy="9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2" y="11"/>
                  </a:cxn>
                  <a:cxn ang="0">
                    <a:pos x="12" y="11"/>
                  </a:cxn>
                  <a:cxn ang="0">
                    <a:pos x="23" y="11"/>
                  </a:cxn>
                  <a:cxn ang="0">
                    <a:pos x="35" y="11"/>
                  </a:cxn>
                  <a:cxn ang="0">
                    <a:pos x="35" y="11"/>
                  </a:cxn>
                  <a:cxn ang="0">
                    <a:pos x="47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81" y="0"/>
                  </a:cxn>
                  <a:cxn ang="0">
                    <a:pos x="93" y="11"/>
                  </a:cxn>
                  <a:cxn ang="0">
                    <a:pos x="93" y="11"/>
                  </a:cxn>
                  <a:cxn ang="0">
                    <a:pos x="105" y="23"/>
                  </a:cxn>
                  <a:cxn ang="0">
                    <a:pos x="105" y="34"/>
                  </a:cxn>
                  <a:cxn ang="0">
                    <a:pos x="116" y="34"/>
                  </a:cxn>
                  <a:cxn ang="0">
                    <a:pos x="116" y="46"/>
                  </a:cxn>
                  <a:cxn ang="0">
                    <a:pos x="116" y="46"/>
                  </a:cxn>
                  <a:cxn ang="0">
                    <a:pos x="116" y="58"/>
                  </a:cxn>
                  <a:cxn ang="0">
                    <a:pos x="116" y="69"/>
                  </a:cxn>
                  <a:cxn ang="0">
                    <a:pos x="116" y="69"/>
                  </a:cxn>
                  <a:cxn ang="0">
                    <a:pos x="116" y="81"/>
                  </a:cxn>
                  <a:cxn ang="0">
                    <a:pos x="116" y="81"/>
                  </a:cxn>
                  <a:cxn ang="0">
                    <a:pos x="105" y="93"/>
                  </a:cxn>
                  <a:cxn ang="0">
                    <a:pos x="93" y="93"/>
                  </a:cxn>
                  <a:cxn ang="0">
                    <a:pos x="93" y="81"/>
                  </a:cxn>
                  <a:cxn ang="0">
                    <a:pos x="93" y="81"/>
                  </a:cxn>
                  <a:cxn ang="0">
                    <a:pos x="93" y="69"/>
                  </a:cxn>
                  <a:cxn ang="0">
                    <a:pos x="93" y="69"/>
                  </a:cxn>
                  <a:cxn ang="0">
                    <a:pos x="93" y="58"/>
                  </a:cxn>
                  <a:cxn ang="0">
                    <a:pos x="81" y="58"/>
                  </a:cxn>
                  <a:cxn ang="0">
                    <a:pos x="81" y="46"/>
                  </a:cxn>
                  <a:cxn ang="0">
                    <a:pos x="70" y="46"/>
                  </a:cxn>
                  <a:cxn ang="0">
                    <a:pos x="70" y="3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47" y="34"/>
                  </a:cxn>
                  <a:cxn ang="0">
                    <a:pos x="47" y="34"/>
                  </a:cxn>
                  <a:cxn ang="0">
                    <a:pos x="35" y="34"/>
                  </a:cxn>
                  <a:cxn ang="0">
                    <a:pos x="23" y="34"/>
                  </a:cxn>
                  <a:cxn ang="0">
                    <a:pos x="23" y="34"/>
                  </a:cxn>
                  <a:cxn ang="0">
                    <a:pos x="12" y="34"/>
                  </a:cxn>
                  <a:cxn ang="0">
                    <a:pos x="12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23"/>
                  </a:cxn>
                </a:cxnLst>
                <a:rect l="0" t="0" r="r" b="b"/>
                <a:pathLst>
                  <a:path w="116" h="93">
                    <a:moveTo>
                      <a:pt x="0" y="23"/>
                    </a:moveTo>
                    <a:lnTo>
                      <a:pt x="12" y="11"/>
                    </a:lnTo>
                    <a:lnTo>
                      <a:pt x="12" y="11"/>
                    </a:lnTo>
                    <a:lnTo>
                      <a:pt x="23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47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1" y="0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105" y="23"/>
                    </a:lnTo>
                    <a:lnTo>
                      <a:pt x="105" y="34"/>
                    </a:lnTo>
                    <a:lnTo>
                      <a:pt x="116" y="34"/>
                    </a:lnTo>
                    <a:lnTo>
                      <a:pt x="116" y="46"/>
                    </a:lnTo>
                    <a:lnTo>
                      <a:pt x="116" y="46"/>
                    </a:lnTo>
                    <a:lnTo>
                      <a:pt x="116" y="58"/>
                    </a:lnTo>
                    <a:lnTo>
                      <a:pt x="116" y="69"/>
                    </a:lnTo>
                    <a:lnTo>
                      <a:pt x="116" y="69"/>
                    </a:lnTo>
                    <a:lnTo>
                      <a:pt x="116" y="81"/>
                    </a:lnTo>
                    <a:lnTo>
                      <a:pt x="116" y="81"/>
                    </a:lnTo>
                    <a:lnTo>
                      <a:pt x="105" y="93"/>
                    </a:lnTo>
                    <a:lnTo>
                      <a:pt x="93" y="93"/>
                    </a:lnTo>
                    <a:lnTo>
                      <a:pt x="93" y="81"/>
                    </a:lnTo>
                    <a:lnTo>
                      <a:pt x="93" y="81"/>
                    </a:lnTo>
                    <a:lnTo>
                      <a:pt x="93" y="69"/>
                    </a:lnTo>
                    <a:lnTo>
                      <a:pt x="93" y="69"/>
                    </a:lnTo>
                    <a:lnTo>
                      <a:pt x="93" y="58"/>
                    </a:lnTo>
                    <a:lnTo>
                      <a:pt x="81" y="58"/>
                    </a:lnTo>
                    <a:lnTo>
                      <a:pt x="81" y="46"/>
                    </a:lnTo>
                    <a:lnTo>
                      <a:pt x="70" y="46"/>
                    </a:lnTo>
                    <a:lnTo>
                      <a:pt x="70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47" y="34"/>
                    </a:lnTo>
                    <a:lnTo>
                      <a:pt x="47" y="34"/>
                    </a:lnTo>
                    <a:lnTo>
                      <a:pt x="35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3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36" name="Group 167"/>
            <p:cNvGrpSpPr>
              <a:grpSpLocks/>
            </p:cNvGrpSpPr>
            <p:nvPr/>
          </p:nvGrpSpPr>
          <p:grpSpPr bwMode="auto">
            <a:xfrm>
              <a:off x="1599" y="1132"/>
              <a:ext cx="662" cy="372"/>
              <a:chOff x="1458" y="526"/>
              <a:chExt cx="662" cy="372"/>
            </a:xfrm>
          </p:grpSpPr>
          <p:sp>
            <p:nvSpPr>
              <p:cNvPr id="17576" name="Freeform 168"/>
              <p:cNvSpPr>
                <a:spLocks/>
              </p:cNvSpPr>
              <p:nvPr/>
            </p:nvSpPr>
            <p:spPr bwMode="auto">
              <a:xfrm>
                <a:off x="1458" y="526"/>
                <a:ext cx="662" cy="372"/>
              </a:xfrm>
              <a:custGeom>
                <a:avLst/>
                <a:gdLst/>
                <a:ahLst/>
                <a:cxnLst>
                  <a:cxn ang="0">
                    <a:pos x="627" y="302"/>
                  </a:cxn>
                  <a:cxn ang="0">
                    <a:pos x="651" y="279"/>
                  </a:cxn>
                  <a:cxn ang="0">
                    <a:pos x="662" y="256"/>
                  </a:cxn>
                  <a:cxn ang="0">
                    <a:pos x="662" y="221"/>
                  </a:cxn>
                  <a:cxn ang="0">
                    <a:pos x="662" y="198"/>
                  </a:cxn>
                  <a:cxn ang="0">
                    <a:pos x="662" y="175"/>
                  </a:cxn>
                  <a:cxn ang="0">
                    <a:pos x="662" y="151"/>
                  </a:cxn>
                  <a:cxn ang="0">
                    <a:pos x="639" y="128"/>
                  </a:cxn>
                  <a:cxn ang="0">
                    <a:pos x="616" y="105"/>
                  </a:cxn>
                  <a:cxn ang="0">
                    <a:pos x="593" y="82"/>
                  </a:cxn>
                  <a:cxn ang="0">
                    <a:pos x="569" y="58"/>
                  </a:cxn>
                  <a:cxn ang="0">
                    <a:pos x="546" y="47"/>
                  </a:cxn>
                  <a:cxn ang="0">
                    <a:pos x="523" y="35"/>
                  </a:cxn>
                  <a:cxn ang="0">
                    <a:pos x="500" y="23"/>
                  </a:cxn>
                  <a:cxn ang="0">
                    <a:pos x="476" y="23"/>
                  </a:cxn>
                  <a:cxn ang="0">
                    <a:pos x="441" y="12"/>
                  </a:cxn>
                  <a:cxn ang="0">
                    <a:pos x="418" y="12"/>
                  </a:cxn>
                  <a:cxn ang="0">
                    <a:pos x="383" y="0"/>
                  </a:cxn>
                  <a:cxn ang="0">
                    <a:pos x="360" y="0"/>
                  </a:cxn>
                  <a:cxn ang="0">
                    <a:pos x="337" y="0"/>
                  </a:cxn>
                  <a:cxn ang="0">
                    <a:pos x="302" y="0"/>
                  </a:cxn>
                  <a:cxn ang="0">
                    <a:pos x="279" y="0"/>
                  </a:cxn>
                  <a:cxn ang="0">
                    <a:pos x="244" y="0"/>
                  </a:cxn>
                  <a:cxn ang="0">
                    <a:pos x="221" y="12"/>
                  </a:cxn>
                  <a:cxn ang="0">
                    <a:pos x="197" y="12"/>
                  </a:cxn>
                  <a:cxn ang="0">
                    <a:pos x="174" y="35"/>
                  </a:cxn>
                  <a:cxn ang="0">
                    <a:pos x="151" y="47"/>
                  </a:cxn>
                  <a:cxn ang="0">
                    <a:pos x="128" y="58"/>
                  </a:cxn>
                  <a:cxn ang="0">
                    <a:pos x="93" y="82"/>
                  </a:cxn>
                  <a:cxn ang="0">
                    <a:pos x="69" y="116"/>
                  </a:cxn>
                  <a:cxn ang="0">
                    <a:pos x="58" y="140"/>
                  </a:cxn>
                  <a:cxn ang="0">
                    <a:pos x="35" y="175"/>
                  </a:cxn>
                  <a:cxn ang="0">
                    <a:pos x="11" y="209"/>
                  </a:cxn>
                  <a:cxn ang="0">
                    <a:pos x="11" y="244"/>
                  </a:cxn>
                  <a:cxn ang="0">
                    <a:pos x="0" y="268"/>
                  </a:cxn>
                  <a:cxn ang="0">
                    <a:pos x="0" y="291"/>
                  </a:cxn>
                  <a:cxn ang="0">
                    <a:pos x="11" y="326"/>
                  </a:cxn>
                  <a:cxn ang="0">
                    <a:pos x="35" y="337"/>
                  </a:cxn>
                  <a:cxn ang="0">
                    <a:pos x="58" y="361"/>
                  </a:cxn>
                  <a:cxn ang="0">
                    <a:pos x="81" y="372"/>
                  </a:cxn>
                  <a:cxn ang="0">
                    <a:pos x="104" y="372"/>
                  </a:cxn>
                  <a:cxn ang="0">
                    <a:pos x="128" y="372"/>
                  </a:cxn>
                  <a:cxn ang="0">
                    <a:pos x="151" y="372"/>
                  </a:cxn>
                  <a:cxn ang="0">
                    <a:pos x="174" y="372"/>
                  </a:cxn>
                  <a:cxn ang="0">
                    <a:pos x="197" y="372"/>
                  </a:cxn>
                  <a:cxn ang="0">
                    <a:pos x="221" y="361"/>
                  </a:cxn>
                  <a:cxn ang="0">
                    <a:pos x="244" y="361"/>
                  </a:cxn>
                  <a:cxn ang="0">
                    <a:pos x="279" y="361"/>
                  </a:cxn>
                  <a:cxn ang="0">
                    <a:pos x="302" y="361"/>
                  </a:cxn>
                  <a:cxn ang="0">
                    <a:pos x="325" y="349"/>
                  </a:cxn>
                  <a:cxn ang="0">
                    <a:pos x="348" y="349"/>
                  </a:cxn>
                  <a:cxn ang="0">
                    <a:pos x="372" y="349"/>
                  </a:cxn>
                  <a:cxn ang="0">
                    <a:pos x="395" y="337"/>
                  </a:cxn>
                  <a:cxn ang="0">
                    <a:pos x="418" y="337"/>
                  </a:cxn>
                  <a:cxn ang="0">
                    <a:pos x="453" y="337"/>
                  </a:cxn>
                  <a:cxn ang="0">
                    <a:pos x="476" y="326"/>
                  </a:cxn>
                  <a:cxn ang="0">
                    <a:pos x="500" y="326"/>
                  </a:cxn>
                  <a:cxn ang="0">
                    <a:pos x="534" y="314"/>
                  </a:cxn>
                  <a:cxn ang="0">
                    <a:pos x="558" y="302"/>
                  </a:cxn>
                  <a:cxn ang="0">
                    <a:pos x="581" y="302"/>
                  </a:cxn>
                  <a:cxn ang="0">
                    <a:pos x="604" y="302"/>
                  </a:cxn>
                </a:cxnLst>
                <a:rect l="0" t="0" r="r" b="b"/>
                <a:pathLst>
                  <a:path w="662" h="372">
                    <a:moveTo>
                      <a:pt x="616" y="302"/>
                    </a:moveTo>
                    <a:lnTo>
                      <a:pt x="627" y="302"/>
                    </a:lnTo>
                    <a:lnTo>
                      <a:pt x="639" y="291"/>
                    </a:lnTo>
                    <a:lnTo>
                      <a:pt x="651" y="279"/>
                    </a:lnTo>
                    <a:lnTo>
                      <a:pt x="651" y="268"/>
                    </a:lnTo>
                    <a:lnTo>
                      <a:pt x="662" y="256"/>
                    </a:lnTo>
                    <a:lnTo>
                      <a:pt x="662" y="244"/>
                    </a:lnTo>
                    <a:lnTo>
                      <a:pt x="662" y="221"/>
                    </a:lnTo>
                    <a:lnTo>
                      <a:pt x="662" y="209"/>
                    </a:lnTo>
                    <a:lnTo>
                      <a:pt x="662" y="198"/>
                    </a:lnTo>
                    <a:lnTo>
                      <a:pt x="662" y="186"/>
                    </a:lnTo>
                    <a:lnTo>
                      <a:pt x="662" y="175"/>
                    </a:lnTo>
                    <a:lnTo>
                      <a:pt x="662" y="163"/>
                    </a:lnTo>
                    <a:lnTo>
                      <a:pt x="662" y="151"/>
                    </a:lnTo>
                    <a:lnTo>
                      <a:pt x="651" y="140"/>
                    </a:lnTo>
                    <a:lnTo>
                      <a:pt x="639" y="128"/>
                    </a:lnTo>
                    <a:lnTo>
                      <a:pt x="627" y="116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3" y="82"/>
                    </a:lnTo>
                    <a:lnTo>
                      <a:pt x="581" y="70"/>
                    </a:lnTo>
                    <a:lnTo>
                      <a:pt x="569" y="58"/>
                    </a:lnTo>
                    <a:lnTo>
                      <a:pt x="558" y="58"/>
                    </a:lnTo>
                    <a:lnTo>
                      <a:pt x="546" y="47"/>
                    </a:lnTo>
                    <a:lnTo>
                      <a:pt x="534" y="35"/>
                    </a:lnTo>
                    <a:lnTo>
                      <a:pt x="523" y="35"/>
                    </a:lnTo>
                    <a:lnTo>
                      <a:pt x="511" y="35"/>
                    </a:lnTo>
                    <a:lnTo>
                      <a:pt x="500" y="23"/>
                    </a:lnTo>
                    <a:lnTo>
                      <a:pt x="488" y="23"/>
                    </a:lnTo>
                    <a:lnTo>
                      <a:pt x="476" y="23"/>
                    </a:lnTo>
                    <a:lnTo>
                      <a:pt x="465" y="23"/>
                    </a:lnTo>
                    <a:lnTo>
                      <a:pt x="441" y="12"/>
                    </a:lnTo>
                    <a:lnTo>
                      <a:pt x="430" y="12"/>
                    </a:lnTo>
                    <a:lnTo>
                      <a:pt x="418" y="12"/>
                    </a:lnTo>
                    <a:lnTo>
                      <a:pt x="407" y="12"/>
                    </a:lnTo>
                    <a:lnTo>
                      <a:pt x="383" y="0"/>
                    </a:lnTo>
                    <a:lnTo>
                      <a:pt x="372" y="0"/>
                    </a:lnTo>
                    <a:lnTo>
                      <a:pt x="360" y="0"/>
                    </a:lnTo>
                    <a:lnTo>
                      <a:pt x="348" y="0"/>
                    </a:lnTo>
                    <a:lnTo>
                      <a:pt x="337" y="0"/>
                    </a:lnTo>
                    <a:lnTo>
                      <a:pt x="325" y="0"/>
                    </a:lnTo>
                    <a:lnTo>
                      <a:pt x="302" y="0"/>
                    </a:lnTo>
                    <a:lnTo>
                      <a:pt x="290" y="0"/>
                    </a:lnTo>
                    <a:lnTo>
                      <a:pt x="279" y="0"/>
                    </a:lnTo>
                    <a:lnTo>
                      <a:pt x="267" y="0"/>
                    </a:lnTo>
                    <a:lnTo>
                      <a:pt x="244" y="0"/>
                    </a:lnTo>
                    <a:lnTo>
                      <a:pt x="232" y="0"/>
                    </a:lnTo>
                    <a:lnTo>
                      <a:pt x="221" y="12"/>
                    </a:lnTo>
                    <a:lnTo>
                      <a:pt x="209" y="12"/>
                    </a:lnTo>
                    <a:lnTo>
                      <a:pt x="197" y="12"/>
                    </a:lnTo>
                    <a:lnTo>
                      <a:pt x="186" y="23"/>
                    </a:lnTo>
                    <a:lnTo>
                      <a:pt x="174" y="35"/>
                    </a:lnTo>
                    <a:lnTo>
                      <a:pt x="162" y="35"/>
                    </a:lnTo>
                    <a:lnTo>
                      <a:pt x="151" y="47"/>
                    </a:lnTo>
                    <a:lnTo>
                      <a:pt x="139" y="47"/>
                    </a:lnTo>
                    <a:lnTo>
                      <a:pt x="128" y="58"/>
                    </a:lnTo>
                    <a:lnTo>
                      <a:pt x="104" y="70"/>
                    </a:lnTo>
                    <a:lnTo>
                      <a:pt x="93" y="82"/>
                    </a:lnTo>
                    <a:lnTo>
                      <a:pt x="81" y="105"/>
                    </a:lnTo>
                    <a:lnTo>
                      <a:pt x="69" y="116"/>
                    </a:lnTo>
                    <a:lnTo>
                      <a:pt x="69" y="128"/>
                    </a:lnTo>
                    <a:lnTo>
                      <a:pt x="58" y="140"/>
                    </a:lnTo>
                    <a:lnTo>
                      <a:pt x="46" y="163"/>
                    </a:lnTo>
                    <a:lnTo>
                      <a:pt x="35" y="175"/>
                    </a:lnTo>
                    <a:lnTo>
                      <a:pt x="23" y="198"/>
                    </a:lnTo>
                    <a:lnTo>
                      <a:pt x="11" y="209"/>
                    </a:lnTo>
                    <a:lnTo>
                      <a:pt x="11" y="221"/>
                    </a:lnTo>
                    <a:lnTo>
                      <a:pt x="11" y="244"/>
                    </a:lnTo>
                    <a:lnTo>
                      <a:pt x="0" y="256"/>
                    </a:lnTo>
                    <a:lnTo>
                      <a:pt x="0" y="268"/>
                    </a:lnTo>
                    <a:lnTo>
                      <a:pt x="0" y="279"/>
                    </a:lnTo>
                    <a:lnTo>
                      <a:pt x="0" y="291"/>
                    </a:lnTo>
                    <a:lnTo>
                      <a:pt x="11" y="302"/>
                    </a:lnTo>
                    <a:lnTo>
                      <a:pt x="11" y="326"/>
                    </a:lnTo>
                    <a:lnTo>
                      <a:pt x="23" y="337"/>
                    </a:lnTo>
                    <a:lnTo>
                      <a:pt x="35" y="337"/>
                    </a:lnTo>
                    <a:lnTo>
                      <a:pt x="46" y="349"/>
                    </a:lnTo>
                    <a:lnTo>
                      <a:pt x="58" y="361"/>
                    </a:lnTo>
                    <a:lnTo>
                      <a:pt x="69" y="372"/>
                    </a:lnTo>
                    <a:lnTo>
                      <a:pt x="81" y="372"/>
                    </a:lnTo>
                    <a:lnTo>
                      <a:pt x="93" y="372"/>
                    </a:lnTo>
                    <a:lnTo>
                      <a:pt x="104" y="372"/>
                    </a:lnTo>
                    <a:lnTo>
                      <a:pt x="116" y="372"/>
                    </a:lnTo>
                    <a:lnTo>
                      <a:pt x="128" y="372"/>
                    </a:lnTo>
                    <a:lnTo>
                      <a:pt x="139" y="372"/>
                    </a:lnTo>
                    <a:lnTo>
                      <a:pt x="151" y="372"/>
                    </a:lnTo>
                    <a:lnTo>
                      <a:pt x="162" y="372"/>
                    </a:lnTo>
                    <a:lnTo>
                      <a:pt x="174" y="372"/>
                    </a:lnTo>
                    <a:lnTo>
                      <a:pt x="186" y="372"/>
                    </a:lnTo>
                    <a:lnTo>
                      <a:pt x="197" y="372"/>
                    </a:lnTo>
                    <a:lnTo>
                      <a:pt x="209" y="372"/>
                    </a:lnTo>
                    <a:lnTo>
                      <a:pt x="221" y="361"/>
                    </a:lnTo>
                    <a:lnTo>
                      <a:pt x="232" y="361"/>
                    </a:lnTo>
                    <a:lnTo>
                      <a:pt x="244" y="361"/>
                    </a:lnTo>
                    <a:lnTo>
                      <a:pt x="267" y="361"/>
                    </a:lnTo>
                    <a:lnTo>
                      <a:pt x="279" y="361"/>
                    </a:lnTo>
                    <a:lnTo>
                      <a:pt x="290" y="361"/>
                    </a:lnTo>
                    <a:lnTo>
                      <a:pt x="302" y="361"/>
                    </a:lnTo>
                    <a:lnTo>
                      <a:pt x="314" y="361"/>
                    </a:lnTo>
                    <a:lnTo>
                      <a:pt x="325" y="349"/>
                    </a:lnTo>
                    <a:lnTo>
                      <a:pt x="337" y="349"/>
                    </a:lnTo>
                    <a:lnTo>
                      <a:pt x="348" y="349"/>
                    </a:lnTo>
                    <a:lnTo>
                      <a:pt x="360" y="349"/>
                    </a:lnTo>
                    <a:lnTo>
                      <a:pt x="372" y="349"/>
                    </a:lnTo>
                    <a:lnTo>
                      <a:pt x="383" y="349"/>
                    </a:lnTo>
                    <a:lnTo>
                      <a:pt x="395" y="337"/>
                    </a:lnTo>
                    <a:lnTo>
                      <a:pt x="407" y="337"/>
                    </a:lnTo>
                    <a:lnTo>
                      <a:pt x="418" y="337"/>
                    </a:lnTo>
                    <a:lnTo>
                      <a:pt x="430" y="337"/>
                    </a:lnTo>
                    <a:lnTo>
                      <a:pt x="453" y="337"/>
                    </a:lnTo>
                    <a:lnTo>
                      <a:pt x="465" y="337"/>
                    </a:lnTo>
                    <a:lnTo>
                      <a:pt x="476" y="326"/>
                    </a:lnTo>
                    <a:lnTo>
                      <a:pt x="488" y="326"/>
                    </a:lnTo>
                    <a:lnTo>
                      <a:pt x="500" y="326"/>
                    </a:lnTo>
                    <a:lnTo>
                      <a:pt x="523" y="314"/>
                    </a:lnTo>
                    <a:lnTo>
                      <a:pt x="534" y="314"/>
                    </a:lnTo>
                    <a:lnTo>
                      <a:pt x="546" y="314"/>
                    </a:lnTo>
                    <a:lnTo>
                      <a:pt x="558" y="302"/>
                    </a:lnTo>
                    <a:lnTo>
                      <a:pt x="569" y="302"/>
                    </a:lnTo>
                    <a:lnTo>
                      <a:pt x="581" y="302"/>
                    </a:lnTo>
                    <a:lnTo>
                      <a:pt x="593" y="302"/>
                    </a:lnTo>
                    <a:lnTo>
                      <a:pt x="604" y="302"/>
                    </a:lnTo>
                    <a:lnTo>
                      <a:pt x="616" y="302"/>
                    </a:lnTo>
                    <a:close/>
                  </a:path>
                </a:pathLst>
              </a:cu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Freeform 169"/>
              <p:cNvSpPr>
                <a:spLocks/>
              </p:cNvSpPr>
              <p:nvPr/>
            </p:nvSpPr>
            <p:spPr bwMode="auto">
              <a:xfrm>
                <a:off x="1458" y="526"/>
                <a:ext cx="662" cy="372"/>
              </a:xfrm>
              <a:custGeom>
                <a:avLst/>
                <a:gdLst/>
                <a:ahLst/>
                <a:cxnLst>
                  <a:cxn ang="0">
                    <a:pos x="627" y="302"/>
                  </a:cxn>
                  <a:cxn ang="0">
                    <a:pos x="651" y="279"/>
                  </a:cxn>
                  <a:cxn ang="0">
                    <a:pos x="662" y="256"/>
                  </a:cxn>
                  <a:cxn ang="0">
                    <a:pos x="662" y="221"/>
                  </a:cxn>
                  <a:cxn ang="0">
                    <a:pos x="662" y="198"/>
                  </a:cxn>
                  <a:cxn ang="0">
                    <a:pos x="662" y="175"/>
                  </a:cxn>
                  <a:cxn ang="0">
                    <a:pos x="662" y="151"/>
                  </a:cxn>
                  <a:cxn ang="0">
                    <a:pos x="639" y="128"/>
                  </a:cxn>
                  <a:cxn ang="0">
                    <a:pos x="616" y="105"/>
                  </a:cxn>
                  <a:cxn ang="0">
                    <a:pos x="593" y="82"/>
                  </a:cxn>
                  <a:cxn ang="0">
                    <a:pos x="569" y="58"/>
                  </a:cxn>
                  <a:cxn ang="0">
                    <a:pos x="546" y="47"/>
                  </a:cxn>
                  <a:cxn ang="0">
                    <a:pos x="523" y="35"/>
                  </a:cxn>
                  <a:cxn ang="0">
                    <a:pos x="500" y="23"/>
                  </a:cxn>
                  <a:cxn ang="0">
                    <a:pos x="476" y="23"/>
                  </a:cxn>
                  <a:cxn ang="0">
                    <a:pos x="441" y="12"/>
                  </a:cxn>
                  <a:cxn ang="0">
                    <a:pos x="418" y="12"/>
                  </a:cxn>
                  <a:cxn ang="0">
                    <a:pos x="383" y="0"/>
                  </a:cxn>
                  <a:cxn ang="0">
                    <a:pos x="360" y="0"/>
                  </a:cxn>
                  <a:cxn ang="0">
                    <a:pos x="337" y="0"/>
                  </a:cxn>
                  <a:cxn ang="0">
                    <a:pos x="302" y="0"/>
                  </a:cxn>
                  <a:cxn ang="0">
                    <a:pos x="279" y="0"/>
                  </a:cxn>
                  <a:cxn ang="0">
                    <a:pos x="244" y="0"/>
                  </a:cxn>
                  <a:cxn ang="0">
                    <a:pos x="221" y="12"/>
                  </a:cxn>
                  <a:cxn ang="0">
                    <a:pos x="197" y="12"/>
                  </a:cxn>
                  <a:cxn ang="0">
                    <a:pos x="174" y="35"/>
                  </a:cxn>
                  <a:cxn ang="0">
                    <a:pos x="151" y="47"/>
                  </a:cxn>
                  <a:cxn ang="0">
                    <a:pos x="128" y="58"/>
                  </a:cxn>
                  <a:cxn ang="0">
                    <a:pos x="93" y="82"/>
                  </a:cxn>
                  <a:cxn ang="0">
                    <a:pos x="69" y="116"/>
                  </a:cxn>
                  <a:cxn ang="0">
                    <a:pos x="58" y="140"/>
                  </a:cxn>
                  <a:cxn ang="0">
                    <a:pos x="35" y="175"/>
                  </a:cxn>
                  <a:cxn ang="0">
                    <a:pos x="11" y="209"/>
                  </a:cxn>
                  <a:cxn ang="0">
                    <a:pos x="11" y="244"/>
                  </a:cxn>
                  <a:cxn ang="0">
                    <a:pos x="0" y="268"/>
                  </a:cxn>
                  <a:cxn ang="0">
                    <a:pos x="0" y="291"/>
                  </a:cxn>
                  <a:cxn ang="0">
                    <a:pos x="11" y="326"/>
                  </a:cxn>
                  <a:cxn ang="0">
                    <a:pos x="35" y="337"/>
                  </a:cxn>
                  <a:cxn ang="0">
                    <a:pos x="58" y="361"/>
                  </a:cxn>
                  <a:cxn ang="0">
                    <a:pos x="81" y="372"/>
                  </a:cxn>
                  <a:cxn ang="0">
                    <a:pos x="104" y="372"/>
                  </a:cxn>
                  <a:cxn ang="0">
                    <a:pos x="128" y="372"/>
                  </a:cxn>
                  <a:cxn ang="0">
                    <a:pos x="151" y="372"/>
                  </a:cxn>
                  <a:cxn ang="0">
                    <a:pos x="174" y="372"/>
                  </a:cxn>
                  <a:cxn ang="0">
                    <a:pos x="197" y="372"/>
                  </a:cxn>
                  <a:cxn ang="0">
                    <a:pos x="221" y="361"/>
                  </a:cxn>
                  <a:cxn ang="0">
                    <a:pos x="244" y="361"/>
                  </a:cxn>
                  <a:cxn ang="0">
                    <a:pos x="279" y="361"/>
                  </a:cxn>
                  <a:cxn ang="0">
                    <a:pos x="302" y="361"/>
                  </a:cxn>
                  <a:cxn ang="0">
                    <a:pos x="325" y="349"/>
                  </a:cxn>
                  <a:cxn ang="0">
                    <a:pos x="348" y="349"/>
                  </a:cxn>
                  <a:cxn ang="0">
                    <a:pos x="372" y="349"/>
                  </a:cxn>
                  <a:cxn ang="0">
                    <a:pos x="395" y="337"/>
                  </a:cxn>
                  <a:cxn ang="0">
                    <a:pos x="418" y="337"/>
                  </a:cxn>
                  <a:cxn ang="0">
                    <a:pos x="453" y="337"/>
                  </a:cxn>
                  <a:cxn ang="0">
                    <a:pos x="476" y="326"/>
                  </a:cxn>
                  <a:cxn ang="0">
                    <a:pos x="500" y="326"/>
                  </a:cxn>
                  <a:cxn ang="0">
                    <a:pos x="534" y="314"/>
                  </a:cxn>
                  <a:cxn ang="0">
                    <a:pos x="558" y="302"/>
                  </a:cxn>
                  <a:cxn ang="0">
                    <a:pos x="581" y="302"/>
                  </a:cxn>
                  <a:cxn ang="0">
                    <a:pos x="604" y="302"/>
                  </a:cxn>
                </a:cxnLst>
                <a:rect l="0" t="0" r="r" b="b"/>
                <a:pathLst>
                  <a:path w="662" h="372">
                    <a:moveTo>
                      <a:pt x="616" y="302"/>
                    </a:moveTo>
                    <a:lnTo>
                      <a:pt x="627" y="302"/>
                    </a:lnTo>
                    <a:lnTo>
                      <a:pt x="639" y="291"/>
                    </a:lnTo>
                    <a:lnTo>
                      <a:pt x="651" y="279"/>
                    </a:lnTo>
                    <a:lnTo>
                      <a:pt x="651" y="268"/>
                    </a:lnTo>
                    <a:lnTo>
                      <a:pt x="662" y="256"/>
                    </a:lnTo>
                    <a:lnTo>
                      <a:pt x="662" y="244"/>
                    </a:lnTo>
                    <a:lnTo>
                      <a:pt x="662" y="221"/>
                    </a:lnTo>
                    <a:lnTo>
                      <a:pt x="662" y="209"/>
                    </a:lnTo>
                    <a:lnTo>
                      <a:pt x="662" y="198"/>
                    </a:lnTo>
                    <a:lnTo>
                      <a:pt x="662" y="186"/>
                    </a:lnTo>
                    <a:lnTo>
                      <a:pt x="662" y="175"/>
                    </a:lnTo>
                    <a:lnTo>
                      <a:pt x="662" y="163"/>
                    </a:lnTo>
                    <a:lnTo>
                      <a:pt x="662" y="151"/>
                    </a:lnTo>
                    <a:lnTo>
                      <a:pt x="651" y="140"/>
                    </a:lnTo>
                    <a:lnTo>
                      <a:pt x="639" y="128"/>
                    </a:lnTo>
                    <a:lnTo>
                      <a:pt x="627" y="116"/>
                    </a:lnTo>
                    <a:lnTo>
                      <a:pt x="616" y="105"/>
                    </a:lnTo>
                    <a:lnTo>
                      <a:pt x="604" y="93"/>
                    </a:lnTo>
                    <a:lnTo>
                      <a:pt x="593" y="82"/>
                    </a:lnTo>
                    <a:lnTo>
                      <a:pt x="581" y="70"/>
                    </a:lnTo>
                    <a:lnTo>
                      <a:pt x="569" y="58"/>
                    </a:lnTo>
                    <a:lnTo>
                      <a:pt x="558" y="58"/>
                    </a:lnTo>
                    <a:lnTo>
                      <a:pt x="546" y="47"/>
                    </a:lnTo>
                    <a:lnTo>
                      <a:pt x="534" y="35"/>
                    </a:lnTo>
                    <a:lnTo>
                      <a:pt x="523" y="35"/>
                    </a:lnTo>
                    <a:lnTo>
                      <a:pt x="511" y="35"/>
                    </a:lnTo>
                    <a:lnTo>
                      <a:pt x="500" y="23"/>
                    </a:lnTo>
                    <a:lnTo>
                      <a:pt x="488" y="23"/>
                    </a:lnTo>
                    <a:lnTo>
                      <a:pt x="476" y="23"/>
                    </a:lnTo>
                    <a:lnTo>
                      <a:pt x="465" y="23"/>
                    </a:lnTo>
                    <a:lnTo>
                      <a:pt x="441" y="12"/>
                    </a:lnTo>
                    <a:lnTo>
                      <a:pt x="430" y="12"/>
                    </a:lnTo>
                    <a:lnTo>
                      <a:pt x="418" y="12"/>
                    </a:lnTo>
                    <a:lnTo>
                      <a:pt x="407" y="12"/>
                    </a:lnTo>
                    <a:lnTo>
                      <a:pt x="383" y="0"/>
                    </a:lnTo>
                    <a:lnTo>
                      <a:pt x="372" y="0"/>
                    </a:lnTo>
                    <a:lnTo>
                      <a:pt x="360" y="0"/>
                    </a:lnTo>
                    <a:lnTo>
                      <a:pt x="348" y="0"/>
                    </a:lnTo>
                    <a:lnTo>
                      <a:pt x="337" y="0"/>
                    </a:lnTo>
                    <a:lnTo>
                      <a:pt x="325" y="0"/>
                    </a:lnTo>
                    <a:lnTo>
                      <a:pt x="302" y="0"/>
                    </a:lnTo>
                    <a:lnTo>
                      <a:pt x="290" y="0"/>
                    </a:lnTo>
                    <a:lnTo>
                      <a:pt x="279" y="0"/>
                    </a:lnTo>
                    <a:lnTo>
                      <a:pt x="267" y="0"/>
                    </a:lnTo>
                    <a:lnTo>
                      <a:pt x="244" y="0"/>
                    </a:lnTo>
                    <a:lnTo>
                      <a:pt x="232" y="0"/>
                    </a:lnTo>
                    <a:lnTo>
                      <a:pt x="221" y="12"/>
                    </a:lnTo>
                    <a:lnTo>
                      <a:pt x="209" y="12"/>
                    </a:lnTo>
                    <a:lnTo>
                      <a:pt x="197" y="12"/>
                    </a:lnTo>
                    <a:lnTo>
                      <a:pt x="186" y="23"/>
                    </a:lnTo>
                    <a:lnTo>
                      <a:pt x="174" y="35"/>
                    </a:lnTo>
                    <a:lnTo>
                      <a:pt x="162" y="35"/>
                    </a:lnTo>
                    <a:lnTo>
                      <a:pt x="151" y="47"/>
                    </a:lnTo>
                    <a:lnTo>
                      <a:pt x="139" y="47"/>
                    </a:lnTo>
                    <a:lnTo>
                      <a:pt x="128" y="58"/>
                    </a:lnTo>
                    <a:lnTo>
                      <a:pt x="104" y="70"/>
                    </a:lnTo>
                    <a:lnTo>
                      <a:pt x="93" y="82"/>
                    </a:lnTo>
                    <a:lnTo>
                      <a:pt x="81" y="105"/>
                    </a:lnTo>
                    <a:lnTo>
                      <a:pt x="69" y="116"/>
                    </a:lnTo>
                    <a:lnTo>
                      <a:pt x="69" y="128"/>
                    </a:lnTo>
                    <a:lnTo>
                      <a:pt x="58" y="140"/>
                    </a:lnTo>
                    <a:lnTo>
                      <a:pt x="46" y="163"/>
                    </a:lnTo>
                    <a:lnTo>
                      <a:pt x="35" y="175"/>
                    </a:lnTo>
                    <a:lnTo>
                      <a:pt x="23" y="198"/>
                    </a:lnTo>
                    <a:lnTo>
                      <a:pt x="11" y="209"/>
                    </a:lnTo>
                    <a:lnTo>
                      <a:pt x="11" y="221"/>
                    </a:lnTo>
                    <a:lnTo>
                      <a:pt x="11" y="244"/>
                    </a:lnTo>
                    <a:lnTo>
                      <a:pt x="0" y="256"/>
                    </a:lnTo>
                    <a:lnTo>
                      <a:pt x="0" y="268"/>
                    </a:lnTo>
                    <a:lnTo>
                      <a:pt x="0" y="279"/>
                    </a:lnTo>
                    <a:lnTo>
                      <a:pt x="0" y="291"/>
                    </a:lnTo>
                    <a:lnTo>
                      <a:pt x="11" y="302"/>
                    </a:lnTo>
                    <a:lnTo>
                      <a:pt x="11" y="326"/>
                    </a:lnTo>
                    <a:lnTo>
                      <a:pt x="23" y="337"/>
                    </a:lnTo>
                    <a:lnTo>
                      <a:pt x="35" y="337"/>
                    </a:lnTo>
                    <a:lnTo>
                      <a:pt x="46" y="349"/>
                    </a:lnTo>
                    <a:lnTo>
                      <a:pt x="58" y="361"/>
                    </a:lnTo>
                    <a:lnTo>
                      <a:pt x="69" y="372"/>
                    </a:lnTo>
                    <a:lnTo>
                      <a:pt x="81" y="372"/>
                    </a:lnTo>
                    <a:lnTo>
                      <a:pt x="93" y="372"/>
                    </a:lnTo>
                    <a:lnTo>
                      <a:pt x="104" y="372"/>
                    </a:lnTo>
                    <a:lnTo>
                      <a:pt x="116" y="372"/>
                    </a:lnTo>
                    <a:lnTo>
                      <a:pt x="128" y="372"/>
                    </a:lnTo>
                    <a:lnTo>
                      <a:pt x="139" y="372"/>
                    </a:lnTo>
                    <a:lnTo>
                      <a:pt x="151" y="372"/>
                    </a:lnTo>
                    <a:lnTo>
                      <a:pt x="162" y="372"/>
                    </a:lnTo>
                    <a:lnTo>
                      <a:pt x="174" y="372"/>
                    </a:lnTo>
                    <a:lnTo>
                      <a:pt x="186" y="372"/>
                    </a:lnTo>
                    <a:lnTo>
                      <a:pt x="197" y="372"/>
                    </a:lnTo>
                    <a:lnTo>
                      <a:pt x="209" y="372"/>
                    </a:lnTo>
                    <a:lnTo>
                      <a:pt x="221" y="361"/>
                    </a:lnTo>
                    <a:lnTo>
                      <a:pt x="232" y="361"/>
                    </a:lnTo>
                    <a:lnTo>
                      <a:pt x="244" y="361"/>
                    </a:lnTo>
                    <a:lnTo>
                      <a:pt x="267" y="361"/>
                    </a:lnTo>
                    <a:lnTo>
                      <a:pt x="279" y="361"/>
                    </a:lnTo>
                    <a:lnTo>
                      <a:pt x="290" y="361"/>
                    </a:lnTo>
                    <a:lnTo>
                      <a:pt x="302" y="361"/>
                    </a:lnTo>
                    <a:lnTo>
                      <a:pt x="314" y="361"/>
                    </a:lnTo>
                    <a:lnTo>
                      <a:pt x="325" y="349"/>
                    </a:lnTo>
                    <a:lnTo>
                      <a:pt x="337" y="349"/>
                    </a:lnTo>
                    <a:lnTo>
                      <a:pt x="348" y="349"/>
                    </a:lnTo>
                    <a:lnTo>
                      <a:pt x="360" y="349"/>
                    </a:lnTo>
                    <a:lnTo>
                      <a:pt x="372" y="349"/>
                    </a:lnTo>
                    <a:lnTo>
                      <a:pt x="383" y="349"/>
                    </a:lnTo>
                    <a:lnTo>
                      <a:pt x="395" y="337"/>
                    </a:lnTo>
                    <a:lnTo>
                      <a:pt x="407" y="337"/>
                    </a:lnTo>
                    <a:lnTo>
                      <a:pt x="418" y="337"/>
                    </a:lnTo>
                    <a:lnTo>
                      <a:pt x="430" y="337"/>
                    </a:lnTo>
                    <a:lnTo>
                      <a:pt x="453" y="337"/>
                    </a:lnTo>
                    <a:lnTo>
                      <a:pt x="465" y="337"/>
                    </a:lnTo>
                    <a:lnTo>
                      <a:pt x="476" y="326"/>
                    </a:lnTo>
                    <a:lnTo>
                      <a:pt x="488" y="326"/>
                    </a:lnTo>
                    <a:lnTo>
                      <a:pt x="500" y="326"/>
                    </a:lnTo>
                    <a:lnTo>
                      <a:pt x="523" y="314"/>
                    </a:lnTo>
                    <a:lnTo>
                      <a:pt x="534" y="314"/>
                    </a:lnTo>
                    <a:lnTo>
                      <a:pt x="546" y="314"/>
                    </a:lnTo>
                    <a:lnTo>
                      <a:pt x="558" y="302"/>
                    </a:lnTo>
                    <a:lnTo>
                      <a:pt x="569" y="302"/>
                    </a:lnTo>
                    <a:lnTo>
                      <a:pt x="581" y="302"/>
                    </a:lnTo>
                    <a:lnTo>
                      <a:pt x="593" y="302"/>
                    </a:lnTo>
                    <a:lnTo>
                      <a:pt x="604" y="302"/>
                    </a:lnTo>
                    <a:lnTo>
                      <a:pt x="616" y="30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39" name="Group 170"/>
            <p:cNvGrpSpPr>
              <a:grpSpLocks/>
            </p:cNvGrpSpPr>
            <p:nvPr/>
          </p:nvGrpSpPr>
          <p:grpSpPr bwMode="auto">
            <a:xfrm>
              <a:off x="1599" y="1132"/>
              <a:ext cx="662" cy="384"/>
              <a:chOff x="1458" y="526"/>
              <a:chExt cx="662" cy="384"/>
            </a:xfrm>
          </p:grpSpPr>
          <p:sp>
            <p:nvSpPr>
              <p:cNvPr id="17579" name="Freeform 171"/>
              <p:cNvSpPr>
                <a:spLocks/>
              </p:cNvSpPr>
              <p:nvPr/>
            </p:nvSpPr>
            <p:spPr bwMode="auto">
              <a:xfrm>
                <a:off x="1458" y="526"/>
                <a:ext cx="662" cy="384"/>
              </a:xfrm>
              <a:custGeom>
                <a:avLst/>
                <a:gdLst/>
                <a:ahLst/>
                <a:cxnLst>
                  <a:cxn ang="0">
                    <a:pos x="407" y="23"/>
                  </a:cxn>
                  <a:cxn ang="0">
                    <a:pos x="360" y="23"/>
                  </a:cxn>
                  <a:cxn ang="0">
                    <a:pos x="302" y="35"/>
                  </a:cxn>
                  <a:cxn ang="0">
                    <a:pos x="244" y="35"/>
                  </a:cxn>
                  <a:cxn ang="0">
                    <a:pos x="209" y="47"/>
                  </a:cxn>
                  <a:cxn ang="0">
                    <a:pos x="151" y="58"/>
                  </a:cxn>
                  <a:cxn ang="0">
                    <a:pos x="104" y="105"/>
                  </a:cxn>
                  <a:cxn ang="0">
                    <a:pos x="81" y="151"/>
                  </a:cxn>
                  <a:cxn ang="0">
                    <a:pos x="46" y="209"/>
                  </a:cxn>
                  <a:cxn ang="0">
                    <a:pos x="23" y="268"/>
                  </a:cxn>
                  <a:cxn ang="0">
                    <a:pos x="46" y="314"/>
                  </a:cxn>
                  <a:cxn ang="0">
                    <a:pos x="81" y="349"/>
                  </a:cxn>
                  <a:cxn ang="0">
                    <a:pos x="139" y="337"/>
                  </a:cxn>
                  <a:cxn ang="0">
                    <a:pos x="174" y="361"/>
                  </a:cxn>
                  <a:cxn ang="0">
                    <a:pos x="221" y="337"/>
                  </a:cxn>
                  <a:cxn ang="0">
                    <a:pos x="267" y="349"/>
                  </a:cxn>
                  <a:cxn ang="0">
                    <a:pos x="325" y="326"/>
                  </a:cxn>
                  <a:cxn ang="0">
                    <a:pos x="372" y="337"/>
                  </a:cxn>
                  <a:cxn ang="0">
                    <a:pos x="418" y="314"/>
                  </a:cxn>
                  <a:cxn ang="0">
                    <a:pos x="476" y="326"/>
                  </a:cxn>
                  <a:cxn ang="0">
                    <a:pos x="523" y="291"/>
                  </a:cxn>
                  <a:cxn ang="0">
                    <a:pos x="581" y="291"/>
                  </a:cxn>
                  <a:cxn ang="0">
                    <a:pos x="616" y="268"/>
                  </a:cxn>
                  <a:cxn ang="0">
                    <a:pos x="639" y="221"/>
                  </a:cxn>
                  <a:cxn ang="0">
                    <a:pos x="639" y="163"/>
                  </a:cxn>
                  <a:cxn ang="0">
                    <a:pos x="616" y="116"/>
                  </a:cxn>
                  <a:cxn ang="0">
                    <a:pos x="558" y="105"/>
                  </a:cxn>
                  <a:cxn ang="0">
                    <a:pos x="511" y="58"/>
                  </a:cxn>
                  <a:cxn ang="0">
                    <a:pos x="453" y="23"/>
                  </a:cxn>
                  <a:cxn ang="0">
                    <a:pos x="511" y="35"/>
                  </a:cxn>
                  <a:cxn ang="0">
                    <a:pos x="569" y="58"/>
                  </a:cxn>
                  <a:cxn ang="0">
                    <a:pos x="616" y="93"/>
                  </a:cxn>
                  <a:cxn ang="0">
                    <a:pos x="651" y="140"/>
                  </a:cxn>
                  <a:cxn ang="0">
                    <a:pos x="662" y="198"/>
                  </a:cxn>
                  <a:cxn ang="0">
                    <a:pos x="651" y="268"/>
                  </a:cxn>
                  <a:cxn ang="0">
                    <a:pos x="604" y="302"/>
                  </a:cxn>
                  <a:cxn ang="0">
                    <a:pos x="546" y="314"/>
                  </a:cxn>
                  <a:cxn ang="0">
                    <a:pos x="488" y="314"/>
                  </a:cxn>
                  <a:cxn ang="0">
                    <a:pos x="441" y="337"/>
                  </a:cxn>
                  <a:cxn ang="0">
                    <a:pos x="383" y="349"/>
                  </a:cxn>
                  <a:cxn ang="0">
                    <a:pos x="325" y="349"/>
                  </a:cxn>
                  <a:cxn ang="0">
                    <a:pos x="279" y="361"/>
                  </a:cxn>
                  <a:cxn ang="0">
                    <a:pos x="221" y="361"/>
                  </a:cxn>
                  <a:cxn ang="0">
                    <a:pos x="162" y="372"/>
                  </a:cxn>
                  <a:cxn ang="0">
                    <a:pos x="116" y="384"/>
                  </a:cxn>
                  <a:cxn ang="0">
                    <a:pos x="58" y="361"/>
                  </a:cxn>
                  <a:cxn ang="0">
                    <a:pos x="11" y="326"/>
                  </a:cxn>
                  <a:cxn ang="0">
                    <a:pos x="0" y="268"/>
                  </a:cxn>
                  <a:cxn ang="0">
                    <a:pos x="23" y="209"/>
                  </a:cxn>
                  <a:cxn ang="0">
                    <a:pos x="46" y="151"/>
                  </a:cxn>
                  <a:cxn ang="0">
                    <a:pos x="81" y="105"/>
                  </a:cxn>
                  <a:cxn ang="0">
                    <a:pos x="128" y="58"/>
                  </a:cxn>
                  <a:cxn ang="0">
                    <a:pos x="186" y="23"/>
                  </a:cxn>
                  <a:cxn ang="0">
                    <a:pos x="244" y="12"/>
                  </a:cxn>
                  <a:cxn ang="0">
                    <a:pos x="302" y="0"/>
                  </a:cxn>
                  <a:cxn ang="0">
                    <a:pos x="348" y="0"/>
                  </a:cxn>
                  <a:cxn ang="0">
                    <a:pos x="407" y="12"/>
                  </a:cxn>
                  <a:cxn ang="0">
                    <a:pos x="453" y="23"/>
                  </a:cxn>
                </a:cxnLst>
                <a:rect l="0" t="0" r="r" b="b"/>
                <a:pathLst>
                  <a:path w="662" h="384">
                    <a:moveTo>
                      <a:pt x="453" y="35"/>
                    </a:moveTo>
                    <a:lnTo>
                      <a:pt x="453" y="35"/>
                    </a:lnTo>
                    <a:lnTo>
                      <a:pt x="441" y="35"/>
                    </a:lnTo>
                    <a:lnTo>
                      <a:pt x="441" y="35"/>
                    </a:lnTo>
                    <a:lnTo>
                      <a:pt x="430" y="35"/>
                    </a:lnTo>
                    <a:lnTo>
                      <a:pt x="430" y="35"/>
                    </a:lnTo>
                    <a:lnTo>
                      <a:pt x="418" y="35"/>
                    </a:lnTo>
                    <a:lnTo>
                      <a:pt x="418" y="35"/>
                    </a:lnTo>
                    <a:lnTo>
                      <a:pt x="407" y="23"/>
                    </a:lnTo>
                    <a:lnTo>
                      <a:pt x="407" y="23"/>
                    </a:lnTo>
                    <a:lnTo>
                      <a:pt x="395" y="23"/>
                    </a:lnTo>
                    <a:lnTo>
                      <a:pt x="395" y="23"/>
                    </a:lnTo>
                    <a:lnTo>
                      <a:pt x="383" y="23"/>
                    </a:lnTo>
                    <a:lnTo>
                      <a:pt x="383" y="23"/>
                    </a:lnTo>
                    <a:lnTo>
                      <a:pt x="372" y="23"/>
                    </a:lnTo>
                    <a:lnTo>
                      <a:pt x="372" y="23"/>
                    </a:lnTo>
                    <a:lnTo>
                      <a:pt x="360" y="23"/>
                    </a:lnTo>
                    <a:lnTo>
                      <a:pt x="360" y="23"/>
                    </a:lnTo>
                    <a:lnTo>
                      <a:pt x="348" y="23"/>
                    </a:lnTo>
                    <a:lnTo>
                      <a:pt x="348" y="23"/>
                    </a:lnTo>
                    <a:lnTo>
                      <a:pt x="337" y="23"/>
                    </a:lnTo>
                    <a:lnTo>
                      <a:pt x="337" y="23"/>
                    </a:lnTo>
                    <a:lnTo>
                      <a:pt x="325" y="23"/>
                    </a:lnTo>
                    <a:lnTo>
                      <a:pt x="325" y="23"/>
                    </a:lnTo>
                    <a:lnTo>
                      <a:pt x="314" y="35"/>
                    </a:lnTo>
                    <a:lnTo>
                      <a:pt x="314" y="35"/>
                    </a:lnTo>
                    <a:lnTo>
                      <a:pt x="302" y="35"/>
                    </a:lnTo>
                    <a:lnTo>
                      <a:pt x="302" y="35"/>
                    </a:lnTo>
                    <a:lnTo>
                      <a:pt x="290" y="23"/>
                    </a:lnTo>
                    <a:lnTo>
                      <a:pt x="279" y="23"/>
                    </a:lnTo>
                    <a:lnTo>
                      <a:pt x="279" y="23"/>
                    </a:lnTo>
                    <a:lnTo>
                      <a:pt x="267" y="12"/>
                    </a:lnTo>
                    <a:lnTo>
                      <a:pt x="255" y="12"/>
                    </a:lnTo>
                    <a:lnTo>
                      <a:pt x="255" y="23"/>
                    </a:lnTo>
                    <a:lnTo>
                      <a:pt x="244" y="23"/>
                    </a:lnTo>
                    <a:lnTo>
                      <a:pt x="244" y="35"/>
                    </a:lnTo>
                    <a:lnTo>
                      <a:pt x="244" y="35"/>
                    </a:lnTo>
                    <a:lnTo>
                      <a:pt x="232" y="35"/>
                    </a:lnTo>
                    <a:lnTo>
                      <a:pt x="232" y="35"/>
                    </a:lnTo>
                    <a:lnTo>
                      <a:pt x="221" y="35"/>
                    </a:lnTo>
                    <a:lnTo>
                      <a:pt x="221" y="35"/>
                    </a:lnTo>
                    <a:lnTo>
                      <a:pt x="209" y="35"/>
                    </a:lnTo>
                    <a:lnTo>
                      <a:pt x="209" y="35"/>
                    </a:lnTo>
                    <a:lnTo>
                      <a:pt x="209" y="47"/>
                    </a:lnTo>
                    <a:lnTo>
                      <a:pt x="209" y="47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86" y="47"/>
                    </a:lnTo>
                    <a:lnTo>
                      <a:pt x="186" y="47"/>
                    </a:lnTo>
                    <a:lnTo>
                      <a:pt x="174" y="47"/>
                    </a:lnTo>
                    <a:lnTo>
                      <a:pt x="162" y="47"/>
                    </a:lnTo>
                    <a:lnTo>
                      <a:pt x="162" y="58"/>
                    </a:lnTo>
                    <a:lnTo>
                      <a:pt x="151" y="58"/>
                    </a:lnTo>
                    <a:lnTo>
                      <a:pt x="151" y="58"/>
                    </a:lnTo>
                    <a:lnTo>
                      <a:pt x="139" y="70"/>
                    </a:lnTo>
                    <a:lnTo>
                      <a:pt x="139" y="82"/>
                    </a:lnTo>
                    <a:lnTo>
                      <a:pt x="139" y="82"/>
                    </a:lnTo>
                    <a:lnTo>
                      <a:pt x="128" y="82"/>
                    </a:lnTo>
                    <a:lnTo>
                      <a:pt x="116" y="82"/>
                    </a:lnTo>
                    <a:lnTo>
                      <a:pt x="116" y="93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04" y="105"/>
                    </a:lnTo>
                    <a:lnTo>
                      <a:pt x="104" y="105"/>
                    </a:lnTo>
                    <a:lnTo>
                      <a:pt x="104" y="116"/>
                    </a:lnTo>
                    <a:lnTo>
                      <a:pt x="104" y="128"/>
                    </a:lnTo>
                    <a:lnTo>
                      <a:pt x="104" y="128"/>
                    </a:lnTo>
                    <a:lnTo>
                      <a:pt x="104" y="140"/>
                    </a:lnTo>
                    <a:lnTo>
                      <a:pt x="93" y="140"/>
                    </a:lnTo>
                    <a:lnTo>
                      <a:pt x="93" y="151"/>
                    </a:lnTo>
                    <a:lnTo>
                      <a:pt x="81" y="151"/>
                    </a:lnTo>
                    <a:lnTo>
                      <a:pt x="81" y="151"/>
                    </a:lnTo>
                    <a:lnTo>
                      <a:pt x="81" y="163"/>
                    </a:lnTo>
                    <a:lnTo>
                      <a:pt x="81" y="163"/>
                    </a:lnTo>
                    <a:lnTo>
                      <a:pt x="81" y="175"/>
                    </a:lnTo>
                    <a:lnTo>
                      <a:pt x="81" y="186"/>
                    </a:lnTo>
                    <a:lnTo>
                      <a:pt x="69" y="186"/>
                    </a:lnTo>
                    <a:lnTo>
                      <a:pt x="69" y="198"/>
                    </a:lnTo>
                    <a:lnTo>
                      <a:pt x="58" y="209"/>
                    </a:lnTo>
                    <a:lnTo>
                      <a:pt x="46" y="209"/>
                    </a:lnTo>
                    <a:lnTo>
                      <a:pt x="46" y="209"/>
                    </a:lnTo>
                    <a:lnTo>
                      <a:pt x="46" y="221"/>
                    </a:lnTo>
                    <a:lnTo>
                      <a:pt x="46" y="221"/>
                    </a:lnTo>
                    <a:lnTo>
                      <a:pt x="46" y="233"/>
                    </a:lnTo>
                    <a:lnTo>
                      <a:pt x="46" y="233"/>
                    </a:lnTo>
                    <a:lnTo>
                      <a:pt x="35" y="244"/>
                    </a:lnTo>
                    <a:lnTo>
                      <a:pt x="35" y="244"/>
                    </a:lnTo>
                    <a:lnTo>
                      <a:pt x="23" y="256"/>
                    </a:lnTo>
                    <a:lnTo>
                      <a:pt x="23" y="256"/>
                    </a:lnTo>
                    <a:lnTo>
                      <a:pt x="23" y="268"/>
                    </a:lnTo>
                    <a:lnTo>
                      <a:pt x="23" y="268"/>
                    </a:lnTo>
                    <a:lnTo>
                      <a:pt x="35" y="279"/>
                    </a:lnTo>
                    <a:lnTo>
                      <a:pt x="35" y="279"/>
                    </a:lnTo>
                    <a:lnTo>
                      <a:pt x="46" y="279"/>
                    </a:lnTo>
                    <a:lnTo>
                      <a:pt x="46" y="279"/>
                    </a:lnTo>
                    <a:lnTo>
                      <a:pt x="46" y="291"/>
                    </a:lnTo>
                    <a:lnTo>
                      <a:pt x="46" y="291"/>
                    </a:lnTo>
                    <a:lnTo>
                      <a:pt x="46" y="302"/>
                    </a:lnTo>
                    <a:lnTo>
                      <a:pt x="46" y="314"/>
                    </a:lnTo>
                    <a:lnTo>
                      <a:pt x="46" y="314"/>
                    </a:lnTo>
                    <a:lnTo>
                      <a:pt x="58" y="314"/>
                    </a:lnTo>
                    <a:lnTo>
                      <a:pt x="58" y="326"/>
                    </a:lnTo>
                    <a:lnTo>
                      <a:pt x="69" y="326"/>
                    </a:lnTo>
                    <a:lnTo>
                      <a:pt x="69" y="326"/>
                    </a:lnTo>
                    <a:lnTo>
                      <a:pt x="81" y="326"/>
                    </a:lnTo>
                    <a:lnTo>
                      <a:pt x="81" y="337"/>
                    </a:lnTo>
                    <a:lnTo>
                      <a:pt x="81" y="337"/>
                    </a:lnTo>
                    <a:lnTo>
                      <a:pt x="81" y="349"/>
                    </a:lnTo>
                    <a:lnTo>
                      <a:pt x="93" y="349"/>
                    </a:lnTo>
                    <a:lnTo>
                      <a:pt x="93" y="349"/>
                    </a:lnTo>
                    <a:lnTo>
                      <a:pt x="104" y="349"/>
                    </a:lnTo>
                    <a:lnTo>
                      <a:pt x="104" y="349"/>
                    </a:lnTo>
                    <a:lnTo>
                      <a:pt x="116" y="337"/>
                    </a:lnTo>
                    <a:lnTo>
                      <a:pt x="116" y="337"/>
                    </a:lnTo>
                    <a:lnTo>
                      <a:pt x="128" y="337"/>
                    </a:lnTo>
                    <a:lnTo>
                      <a:pt x="128" y="337"/>
                    </a:lnTo>
                    <a:lnTo>
                      <a:pt x="139" y="337"/>
                    </a:lnTo>
                    <a:lnTo>
                      <a:pt x="139" y="337"/>
                    </a:lnTo>
                    <a:lnTo>
                      <a:pt x="151" y="337"/>
                    </a:lnTo>
                    <a:lnTo>
                      <a:pt x="151" y="337"/>
                    </a:lnTo>
                    <a:lnTo>
                      <a:pt x="151" y="349"/>
                    </a:lnTo>
                    <a:lnTo>
                      <a:pt x="151" y="349"/>
                    </a:lnTo>
                    <a:lnTo>
                      <a:pt x="162" y="361"/>
                    </a:lnTo>
                    <a:lnTo>
                      <a:pt x="162" y="361"/>
                    </a:lnTo>
                    <a:lnTo>
                      <a:pt x="174" y="361"/>
                    </a:lnTo>
                    <a:lnTo>
                      <a:pt x="174" y="361"/>
                    </a:lnTo>
                    <a:lnTo>
                      <a:pt x="186" y="361"/>
                    </a:lnTo>
                    <a:lnTo>
                      <a:pt x="186" y="361"/>
                    </a:lnTo>
                    <a:lnTo>
                      <a:pt x="197" y="361"/>
                    </a:lnTo>
                    <a:lnTo>
                      <a:pt x="197" y="361"/>
                    </a:lnTo>
                    <a:lnTo>
                      <a:pt x="197" y="349"/>
                    </a:lnTo>
                    <a:lnTo>
                      <a:pt x="209" y="349"/>
                    </a:lnTo>
                    <a:lnTo>
                      <a:pt x="209" y="337"/>
                    </a:lnTo>
                    <a:lnTo>
                      <a:pt x="209" y="337"/>
                    </a:lnTo>
                    <a:lnTo>
                      <a:pt x="221" y="337"/>
                    </a:lnTo>
                    <a:lnTo>
                      <a:pt x="221" y="337"/>
                    </a:lnTo>
                    <a:lnTo>
                      <a:pt x="232" y="337"/>
                    </a:lnTo>
                    <a:lnTo>
                      <a:pt x="232" y="337"/>
                    </a:lnTo>
                    <a:lnTo>
                      <a:pt x="244" y="337"/>
                    </a:lnTo>
                    <a:lnTo>
                      <a:pt x="244" y="349"/>
                    </a:lnTo>
                    <a:lnTo>
                      <a:pt x="255" y="349"/>
                    </a:lnTo>
                    <a:lnTo>
                      <a:pt x="255" y="349"/>
                    </a:lnTo>
                    <a:lnTo>
                      <a:pt x="267" y="349"/>
                    </a:lnTo>
                    <a:lnTo>
                      <a:pt x="267" y="349"/>
                    </a:lnTo>
                    <a:lnTo>
                      <a:pt x="279" y="349"/>
                    </a:lnTo>
                    <a:lnTo>
                      <a:pt x="279" y="349"/>
                    </a:lnTo>
                    <a:lnTo>
                      <a:pt x="290" y="349"/>
                    </a:lnTo>
                    <a:lnTo>
                      <a:pt x="290" y="349"/>
                    </a:lnTo>
                    <a:lnTo>
                      <a:pt x="302" y="337"/>
                    </a:lnTo>
                    <a:lnTo>
                      <a:pt x="302" y="326"/>
                    </a:lnTo>
                    <a:lnTo>
                      <a:pt x="314" y="326"/>
                    </a:lnTo>
                    <a:lnTo>
                      <a:pt x="314" y="326"/>
                    </a:lnTo>
                    <a:lnTo>
                      <a:pt x="325" y="326"/>
                    </a:lnTo>
                    <a:lnTo>
                      <a:pt x="325" y="326"/>
                    </a:lnTo>
                    <a:lnTo>
                      <a:pt x="337" y="326"/>
                    </a:lnTo>
                    <a:lnTo>
                      <a:pt x="337" y="326"/>
                    </a:lnTo>
                    <a:lnTo>
                      <a:pt x="348" y="326"/>
                    </a:lnTo>
                    <a:lnTo>
                      <a:pt x="348" y="326"/>
                    </a:lnTo>
                    <a:lnTo>
                      <a:pt x="360" y="326"/>
                    </a:lnTo>
                    <a:lnTo>
                      <a:pt x="360" y="337"/>
                    </a:lnTo>
                    <a:lnTo>
                      <a:pt x="372" y="337"/>
                    </a:lnTo>
                    <a:lnTo>
                      <a:pt x="372" y="337"/>
                    </a:lnTo>
                    <a:lnTo>
                      <a:pt x="383" y="337"/>
                    </a:lnTo>
                    <a:lnTo>
                      <a:pt x="383" y="337"/>
                    </a:lnTo>
                    <a:lnTo>
                      <a:pt x="395" y="337"/>
                    </a:lnTo>
                    <a:lnTo>
                      <a:pt x="395" y="337"/>
                    </a:lnTo>
                    <a:lnTo>
                      <a:pt x="395" y="326"/>
                    </a:lnTo>
                    <a:lnTo>
                      <a:pt x="407" y="326"/>
                    </a:lnTo>
                    <a:lnTo>
                      <a:pt x="407" y="314"/>
                    </a:lnTo>
                    <a:lnTo>
                      <a:pt x="418" y="314"/>
                    </a:lnTo>
                    <a:lnTo>
                      <a:pt x="418" y="314"/>
                    </a:lnTo>
                    <a:lnTo>
                      <a:pt x="430" y="314"/>
                    </a:lnTo>
                    <a:lnTo>
                      <a:pt x="430" y="314"/>
                    </a:lnTo>
                    <a:lnTo>
                      <a:pt x="441" y="314"/>
                    </a:lnTo>
                    <a:lnTo>
                      <a:pt x="441" y="314"/>
                    </a:lnTo>
                    <a:lnTo>
                      <a:pt x="453" y="314"/>
                    </a:lnTo>
                    <a:lnTo>
                      <a:pt x="453" y="314"/>
                    </a:lnTo>
                    <a:lnTo>
                      <a:pt x="465" y="326"/>
                    </a:lnTo>
                    <a:lnTo>
                      <a:pt x="465" y="326"/>
                    </a:lnTo>
                    <a:lnTo>
                      <a:pt x="476" y="326"/>
                    </a:lnTo>
                    <a:lnTo>
                      <a:pt x="476" y="326"/>
                    </a:lnTo>
                    <a:lnTo>
                      <a:pt x="488" y="314"/>
                    </a:lnTo>
                    <a:lnTo>
                      <a:pt x="488" y="314"/>
                    </a:lnTo>
                    <a:lnTo>
                      <a:pt x="488" y="302"/>
                    </a:lnTo>
                    <a:lnTo>
                      <a:pt x="500" y="302"/>
                    </a:lnTo>
                    <a:lnTo>
                      <a:pt x="500" y="302"/>
                    </a:lnTo>
                    <a:lnTo>
                      <a:pt x="511" y="291"/>
                    </a:lnTo>
                    <a:lnTo>
                      <a:pt x="511" y="291"/>
                    </a:lnTo>
                    <a:lnTo>
                      <a:pt x="523" y="291"/>
                    </a:lnTo>
                    <a:lnTo>
                      <a:pt x="523" y="279"/>
                    </a:lnTo>
                    <a:lnTo>
                      <a:pt x="534" y="279"/>
                    </a:lnTo>
                    <a:lnTo>
                      <a:pt x="546" y="279"/>
                    </a:lnTo>
                    <a:lnTo>
                      <a:pt x="546" y="279"/>
                    </a:lnTo>
                    <a:lnTo>
                      <a:pt x="558" y="279"/>
                    </a:lnTo>
                    <a:lnTo>
                      <a:pt x="558" y="279"/>
                    </a:lnTo>
                    <a:lnTo>
                      <a:pt x="569" y="279"/>
                    </a:lnTo>
                    <a:lnTo>
                      <a:pt x="569" y="291"/>
                    </a:lnTo>
                    <a:lnTo>
                      <a:pt x="581" y="291"/>
                    </a:lnTo>
                    <a:lnTo>
                      <a:pt x="581" y="291"/>
                    </a:lnTo>
                    <a:lnTo>
                      <a:pt x="593" y="291"/>
                    </a:lnTo>
                    <a:lnTo>
                      <a:pt x="593" y="291"/>
                    </a:lnTo>
                    <a:lnTo>
                      <a:pt x="604" y="291"/>
                    </a:lnTo>
                    <a:lnTo>
                      <a:pt x="604" y="291"/>
                    </a:lnTo>
                    <a:lnTo>
                      <a:pt x="616" y="291"/>
                    </a:lnTo>
                    <a:lnTo>
                      <a:pt x="616" y="279"/>
                    </a:lnTo>
                    <a:lnTo>
                      <a:pt x="616" y="279"/>
                    </a:lnTo>
                    <a:lnTo>
                      <a:pt x="616" y="268"/>
                    </a:lnTo>
                    <a:lnTo>
                      <a:pt x="616" y="256"/>
                    </a:lnTo>
                    <a:lnTo>
                      <a:pt x="627" y="256"/>
                    </a:lnTo>
                    <a:lnTo>
                      <a:pt x="627" y="256"/>
                    </a:lnTo>
                    <a:lnTo>
                      <a:pt x="639" y="244"/>
                    </a:lnTo>
                    <a:lnTo>
                      <a:pt x="639" y="244"/>
                    </a:lnTo>
                    <a:lnTo>
                      <a:pt x="639" y="233"/>
                    </a:lnTo>
                    <a:lnTo>
                      <a:pt x="639" y="233"/>
                    </a:lnTo>
                    <a:lnTo>
                      <a:pt x="639" y="221"/>
                    </a:lnTo>
                    <a:lnTo>
                      <a:pt x="639" y="221"/>
                    </a:lnTo>
                    <a:lnTo>
                      <a:pt x="639" y="209"/>
                    </a:lnTo>
                    <a:lnTo>
                      <a:pt x="651" y="198"/>
                    </a:lnTo>
                    <a:lnTo>
                      <a:pt x="651" y="198"/>
                    </a:lnTo>
                    <a:lnTo>
                      <a:pt x="651" y="186"/>
                    </a:lnTo>
                    <a:lnTo>
                      <a:pt x="651" y="186"/>
                    </a:lnTo>
                    <a:lnTo>
                      <a:pt x="651" y="175"/>
                    </a:lnTo>
                    <a:lnTo>
                      <a:pt x="651" y="163"/>
                    </a:lnTo>
                    <a:lnTo>
                      <a:pt x="639" y="163"/>
                    </a:lnTo>
                    <a:lnTo>
                      <a:pt x="639" y="163"/>
                    </a:lnTo>
                    <a:lnTo>
                      <a:pt x="627" y="163"/>
                    </a:lnTo>
                    <a:lnTo>
                      <a:pt x="616" y="163"/>
                    </a:lnTo>
                    <a:lnTo>
                      <a:pt x="616" y="163"/>
                    </a:lnTo>
                    <a:lnTo>
                      <a:pt x="616" y="151"/>
                    </a:lnTo>
                    <a:lnTo>
                      <a:pt x="616" y="140"/>
                    </a:lnTo>
                    <a:lnTo>
                      <a:pt x="616" y="140"/>
                    </a:lnTo>
                    <a:lnTo>
                      <a:pt x="616" y="128"/>
                    </a:lnTo>
                    <a:lnTo>
                      <a:pt x="616" y="128"/>
                    </a:lnTo>
                    <a:lnTo>
                      <a:pt x="616" y="116"/>
                    </a:lnTo>
                    <a:lnTo>
                      <a:pt x="616" y="116"/>
                    </a:lnTo>
                    <a:lnTo>
                      <a:pt x="604" y="105"/>
                    </a:lnTo>
                    <a:lnTo>
                      <a:pt x="604" y="105"/>
                    </a:lnTo>
                    <a:lnTo>
                      <a:pt x="593" y="105"/>
                    </a:lnTo>
                    <a:lnTo>
                      <a:pt x="593" y="105"/>
                    </a:lnTo>
                    <a:lnTo>
                      <a:pt x="581" y="105"/>
                    </a:lnTo>
                    <a:lnTo>
                      <a:pt x="581" y="105"/>
                    </a:lnTo>
                    <a:lnTo>
                      <a:pt x="569" y="105"/>
                    </a:lnTo>
                    <a:lnTo>
                      <a:pt x="558" y="105"/>
                    </a:lnTo>
                    <a:lnTo>
                      <a:pt x="558" y="93"/>
                    </a:lnTo>
                    <a:lnTo>
                      <a:pt x="546" y="93"/>
                    </a:lnTo>
                    <a:lnTo>
                      <a:pt x="546" y="82"/>
                    </a:lnTo>
                    <a:lnTo>
                      <a:pt x="546" y="82"/>
                    </a:lnTo>
                    <a:lnTo>
                      <a:pt x="534" y="70"/>
                    </a:lnTo>
                    <a:lnTo>
                      <a:pt x="523" y="70"/>
                    </a:lnTo>
                    <a:lnTo>
                      <a:pt x="523" y="58"/>
                    </a:lnTo>
                    <a:lnTo>
                      <a:pt x="511" y="58"/>
                    </a:lnTo>
                    <a:lnTo>
                      <a:pt x="511" y="58"/>
                    </a:lnTo>
                    <a:lnTo>
                      <a:pt x="500" y="47"/>
                    </a:lnTo>
                    <a:lnTo>
                      <a:pt x="500" y="47"/>
                    </a:lnTo>
                    <a:lnTo>
                      <a:pt x="488" y="47"/>
                    </a:lnTo>
                    <a:lnTo>
                      <a:pt x="476" y="47"/>
                    </a:lnTo>
                    <a:lnTo>
                      <a:pt x="476" y="35"/>
                    </a:lnTo>
                    <a:lnTo>
                      <a:pt x="476" y="35"/>
                    </a:lnTo>
                    <a:lnTo>
                      <a:pt x="465" y="35"/>
                    </a:lnTo>
                    <a:lnTo>
                      <a:pt x="465" y="23"/>
                    </a:lnTo>
                    <a:lnTo>
                      <a:pt x="453" y="23"/>
                    </a:lnTo>
                    <a:lnTo>
                      <a:pt x="465" y="23"/>
                    </a:lnTo>
                    <a:lnTo>
                      <a:pt x="465" y="23"/>
                    </a:lnTo>
                    <a:lnTo>
                      <a:pt x="476" y="23"/>
                    </a:lnTo>
                    <a:lnTo>
                      <a:pt x="476" y="23"/>
                    </a:lnTo>
                    <a:lnTo>
                      <a:pt x="488" y="23"/>
                    </a:lnTo>
                    <a:lnTo>
                      <a:pt x="488" y="23"/>
                    </a:lnTo>
                    <a:lnTo>
                      <a:pt x="500" y="23"/>
                    </a:lnTo>
                    <a:lnTo>
                      <a:pt x="500" y="23"/>
                    </a:lnTo>
                    <a:lnTo>
                      <a:pt x="511" y="35"/>
                    </a:lnTo>
                    <a:lnTo>
                      <a:pt x="511" y="35"/>
                    </a:lnTo>
                    <a:lnTo>
                      <a:pt x="523" y="35"/>
                    </a:lnTo>
                    <a:lnTo>
                      <a:pt x="523" y="35"/>
                    </a:lnTo>
                    <a:lnTo>
                      <a:pt x="534" y="35"/>
                    </a:lnTo>
                    <a:lnTo>
                      <a:pt x="546" y="47"/>
                    </a:lnTo>
                    <a:lnTo>
                      <a:pt x="546" y="47"/>
                    </a:lnTo>
                    <a:lnTo>
                      <a:pt x="558" y="47"/>
                    </a:lnTo>
                    <a:lnTo>
                      <a:pt x="558" y="58"/>
                    </a:lnTo>
                    <a:lnTo>
                      <a:pt x="569" y="58"/>
                    </a:lnTo>
                    <a:lnTo>
                      <a:pt x="569" y="58"/>
                    </a:lnTo>
                    <a:lnTo>
                      <a:pt x="569" y="70"/>
                    </a:lnTo>
                    <a:lnTo>
                      <a:pt x="581" y="70"/>
                    </a:lnTo>
                    <a:lnTo>
                      <a:pt x="581" y="82"/>
                    </a:lnTo>
                    <a:lnTo>
                      <a:pt x="593" y="82"/>
                    </a:lnTo>
                    <a:lnTo>
                      <a:pt x="593" y="82"/>
                    </a:lnTo>
                    <a:lnTo>
                      <a:pt x="604" y="93"/>
                    </a:lnTo>
                    <a:lnTo>
                      <a:pt x="604" y="93"/>
                    </a:lnTo>
                    <a:lnTo>
                      <a:pt x="616" y="93"/>
                    </a:lnTo>
                    <a:lnTo>
                      <a:pt x="616" y="105"/>
                    </a:lnTo>
                    <a:lnTo>
                      <a:pt x="627" y="105"/>
                    </a:lnTo>
                    <a:lnTo>
                      <a:pt x="627" y="116"/>
                    </a:lnTo>
                    <a:lnTo>
                      <a:pt x="627" y="116"/>
                    </a:lnTo>
                    <a:lnTo>
                      <a:pt x="639" y="116"/>
                    </a:lnTo>
                    <a:lnTo>
                      <a:pt x="639" y="128"/>
                    </a:lnTo>
                    <a:lnTo>
                      <a:pt x="651" y="128"/>
                    </a:lnTo>
                    <a:lnTo>
                      <a:pt x="651" y="140"/>
                    </a:lnTo>
                    <a:lnTo>
                      <a:pt x="651" y="140"/>
                    </a:lnTo>
                    <a:lnTo>
                      <a:pt x="651" y="151"/>
                    </a:lnTo>
                    <a:lnTo>
                      <a:pt x="651" y="163"/>
                    </a:lnTo>
                    <a:lnTo>
                      <a:pt x="662" y="163"/>
                    </a:lnTo>
                    <a:lnTo>
                      <a:pt x="662" y="175"/>
                    </a:lnTo>
                    <a:lnTo>
                      <a:pt x="662" y="175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62" y="198"/>
                    </a:lnTo>
                    <a:lnTo>
                      <a:pt x="662" y="198"/>
                    </a:lnTo>
                    <a:lnTo>
                      <a:pt x="662" y="209"/>
                    </a:lnTo>
                    <a:lnTo>
                      <a:pt x="662" y="221"/>
                    </a:lnTo>
                    <a:lnTo>
                      <a:pt x="662" y="221"/>
                    </a:lnTo>
                    <a:lnTo>
                      <a:pt x="662" y="233"/>
                    </a:lnTo>
                    <a:lnTo>
                      <a:pt x="662" y="233"/>
                    </a:lnTo>
                    <a:lnTo>
                      <a:pt x="662" y="244"/>
                    </a:lnTo>
                    <a:lnTo>
                      <a:pt x="651" y="244"/>
                    </a:lnTo>
                    <a:lnTo>
                      <a:pt x="651" y="256"/>
                    </a:lnTo>
                    <a:lnTo>
                      <a:pt x="651" y="268"/>
                    </a:lnTo>
                    <a:lnTo>
                      <a:pt x="651" y="268"/>
                    </a:lnTo>
                    <a:lnTo>
                      <a:pt x="639" y="279"/>
                    </a:lnTo>
                    <a:lnTo>
                      <a:pt x="639" y="279"/>
                    </a:lnTo>
                    <a:lnTo>
                      <a:pt x="627" y="291"/>
                    </a:lnTo>
                    <a:lnTo>
                      <a:pt x="627" y="302"/>
                    </a:lnTo>
                    <a:lnTo>
                      <a:pt x="616" y="302"/>
                    </a:lnTo>
                    <a:lnTo>
                      <a:pt x="616" y="302"/>
                    </a:lnTo>
                    <a:lnTo>
                      <a:pt x="604" y="302"/>
                    </a:lnTo>
                    <a:lnTo>
                      <a:pt x="604" y="302"/>
                    </a:lnTo>
                    <a:lnTo>
                      <a:pt x="593" y="302"/>
                    </a:lnTo>
                    <a:lnTo>
                      <a:pt x="593" y="302"/>
                    </a:lnTo>
                    <a:lnTo>
                      <a:pt x="581" y="302"/>
                    </a:lnTo>
                    <a:lnTo>
                      <a:pt x="581" y="302"/>
                    </a:lnTo>
                    <a:lnTo>
                      <a:pt x="569" y="302"/>
                    </a:lnTo>
                    <a:lnTo>
                      <a:pt x="569" y="302"/>
                    </a:lnTo>
                    <a:lnTo>
                      <a:pt x="558" y="302"/>
                    </a:lnTo>
                    <a:lnTo>
                      <a:pt x="558" y="314"/>
                    </a:lnTo>
                    <a:lnTo>
                      <a:pt x="546" y="314"/>
                    </a:lnTo>
                    <a:lnTo>
                      <a:pt x="546" y="314"/>
                    </a:lnTo>
                    <a:lnTo>
                      <a:pt x="534" y="314"/>
                    </a:lnTo>
                    <a:lnTo>
                      <a:pt x="523" y="314"/>
                    </a:lnTo>
                    <a:lnTo>
                      <a:pt x="523" y="314"/>
                    </a:lnTo>
                    <a:lnTo>
                      <a:pt x="511" y="314"/>
                    </a:lnTo>
                    <a:lnTo>
                      <a:pt x="511" y="314"/>
                    </a:lnTo>
                    <a:lnTo>
                      <a:pt x="500" y="314"/>
                    </a:lnTo>
                    <a:lnTo>
                      <a:pt x="500" y="314"/>
                    </a:lnTo>
                    <a:lnTo>
                      <a:pt x="488" y="314"/>
                    </a:lnTo>
                    <a:lnTo>
                      <a:pt x="488" y="326"/>
                    </a:lnTo>
                    <a:lnTo>
                      <a:pt x="476" y="326"/>
                    </a:lnTo>
                    <a:lnTo>
                      <a:pt x="476" y="326"/>
                    </a:lnTo>
                    <a:lnTo>
                      <a:pt x="465" y="326"/>
                    </a:lnTo>
                    <a:lnTo>
                      <a:pt x="465" y="326"/>
                    </a:lnTo>
                    <a:lnTo>
                      <a:pt x="453" y="337"/>
                    </a:lnTo>
                    <a:lnTo>
                      <a:pt x="453" y="337"/>
                    </a:lnTo>
                    <a:lnTo>
                      <a:pt x="441" y="337"/>
                    </a:lnTo>
                    <a:lnTo>
                      <a:pt x="441" y="337"/>
                    </a:lnTo>
                    <a:lnTo>
                      <a:pt x="430" y="337"/>
                    </a:lnTo>
                    <a:lnTo>
                      <a:pt x="430" y="337"/>
                    </a:lnTo>
                    <a:lnTo>
                      <a:pt x="418" y="337"/>
                    </a:lnTo>
                    <a:lnTo>
                      <a:pt x="418" y="337"/>
                    </a:lnTo>
                    <a:lnTo>
                      <a:pt x="407" y="337"/>
                    </a:lnTo>
                    <a:lnTo>
                      <a:pt x="407" y="349"/>
                    </a:lnTo>
                    <a:lnTo>
                      <a:pt x="395" y="349"/>
                    </a:lnTo>
                    <a:lnTo>
                      <a:pt x="395" y="349"/>
                    </a:lnTo>
                    <a:lnTo>
                      <a:pt x="383" y="349"/>
                    </a:lnTo>
                    <a:lnTo>
                      <a:pt x="383" y="349"/>
                    </a:lnTo>
                    <a:lnTo>
                      <a:pt x="372" y="349"/>
                    </a:lnTo>
                    <a:lnTo>
                      <a:pt x="372" y="349"/>
                    </a:lnTo>
                    <a:lnTo>
                      <a:pt x="360" y="349"/>
                    </a:lnTo>
                    <a:lnTo>
                      <a:pt x="360" y="349"/>
                    </a:lnTo>
                    <a:lnTo>
                      <a:pt x="348" y="349"/>
                    </a:lnTo>
                    <a:lnTo>
                      <a:pt x="348" y="349"/>
                    </a:lnTo>
                    <a:lnTo>
                      <a:pt x="337" y="349"/>
                    </a:lnTo>
                    <a:lnTo>
                      <a:pt x="325" y="349"/>
                    </a:lnTo>
                    <a:lnTo>
                      <a:pt x="325" y="349"/>
                    </a:lnTo>
                    <a:lnTo>
                      <a:pt x="314" y="349"/>
                    </a:lnTo>
                    <a:lnTo>
                      <a:pt x="314" y="349"/>
                    </a:lnTo>
                    <a:lnTo>
                      <a:pt x="302" y="349"/>
                    </a:lnTo>
                    <a:lnTo>
                      <a:pt x="302" y="361"/>
                    </a:lnTo>
                    <a:lnTo>
                      <a:pt x="290" y="361"/>
                    </a:lnTo>
                    <a:lnTo>
                      <a:pt x="290" y="361"/>
                    </a:lnTo>
                    <a:lnTo>
                      <a:pt x="279" y="361"/>
                    </a:lnTo>
                    <a:lnTo>
                      <a:pt x="279" y="361"/>
                    </a:lnTo>
                    <a:lnTo>
                      <a:pt x="267" y="361"/>
                    </a:lnTo>
                    <a:lnTo>
                      <a:pt x="267" y="361"/>
                    </a:lnTo>
                    <a:lnTo>
                      <a:pt x="255" y="361"/>
                    </a:lnTo>
                    <a:lnTo>
                      <a:pt x="255" y="361"/>
                    </a:lnTo>
                    <a:lnTo>
                      <a:pt x="244" y="361"/>
                    </a:lnTo>
                    <a:lnTo>
                      <a:pt x="244" y="361"/>
                    </a:lnTo>
                    <a:lnTo>
                      <a:pt x="232" y="361"/>
                    </a:lnTo>
                    <a:lnTo>
                      <a:pt x="232" y="361"/>
                    </a:lnTo>
                    <a:lnTo>
                      <a:pt x="221" y="361"/>
                    </a:lnTo>
                    <a:lnTo>
                      <a:pt x="221" y="361"/>
                    </a:lnTo>
                    <a:lnTo>
                      <a:pt x="209" y="372"/>
                    </a:lnTo>
                    <a:lnTo>
                      <a:pt x="197" y="372"/>
                    </a:lnTo>
                    <a:lnTo>
                      <a:pt x="197" y="372"/>
                    </a:lnTo>
                    <a:lnTo>
                      <a:pt x="186" y="372"/>
                    </a:lnTo>
                    <a:lnTo>
                      <a:pt x="186" y="372"/>
                    </a:lnTo>
                    <a:lnTo>
                      <a:pt x="174" y="372"/>
                    </a:lnTo>
                    <a:lnTo>
                      <a:pt x="174" y="372"/>
                    </a:lnTo>
                    <a:lnTo>
                      <a:pt x="162" y="372"/>
                    </a:lnTo>
                    <a:lnTo>
                      <a:pt x="162" y="372"/>
                    </a:lnTo>
                    <a:lnTo>
                      <a:pt x="151" y="384"/>
                    </a:lnTo>
                    <a:lnTo>
                      <a:pt x="151" y="384"/>
                    </a:lnTo>
                    <a:lnTo>
                      <a:pt x="139" y="384"/>
                    </a:lnTo>
                    <a:lnTo>
                      <a:pt x="139" y="384"/>
                    </a:lnTo>
                    <a:lnTo>
                      <a:pt x="128" y="384"/>
                    </a:lnTo>
                    <a:lnTo>
                      <a:pt x="128" y="384"/>
                    </a:lnTo>
                    <a:lnTo>
                      <a:pt x="116" y="384"/>
                    </a:lnTo>
                    <a:lnTo>
                      <a:pt x="116" y="384"/>
                    </a:lnTo>
                    <a:lnTo>
                      <a:pt x="104" y="372"/>
                    </a:lnTo>
                    <a:lnTo>
                      <a:pt x="104" y="372"/>
                    </a:lnTo>
                    <a:lnTo>
                      <a:pt x="93" y="372"/>
                    </a:lnTo>
                    <a:lnTo>
                      <a:pt x="93" y="372"/>
                    </a:lnTo>
                    <a:lnTo>
                      <a:pt x="81" y="372"/>
                    </a:lnTo>
                    <a:lnTo>
                      <a:pt x="81" y="372"/>
                    </a:lnTo>
                    <a:lnTo>
                      <a:pt x="69" y="372"/>
                    </a:lnTo>
                    <a:lnTo>
                      <a:pt x="69" y="361"/>
                    </a:lnTo>
                    <a:lnTo>
                      <a:pt x="58" y="361"/>
                    </a:lnTo>
                    <a:lnTo>
                      <a:pt x="58" y="361"/>
                    </a:lnTo>
                    <a:lnTo>
                      <a:pt x="46" y="361"/>
                    </a:lnTo>
                    <a:lnTo>
                      <a:pt x="46" y="349"/>
                    </a:lnTo>
                    <a:lnTo>
                      <a:pt x="35" y="349"/>
                    </a:lnTo>
                    <a:lnTo>
                      <a:pt x="35" y="349"/>
                    </a:lnTo>
                    <a:lnTo>
                      <a:pt x="23" y="337"/>
                    </a:lnTo>
                    <a:lnTo>
                      <a:pt x="23" y="337"/>
                    </a:lnTo>
                    <a:lnTo>
                      <a:pt x="11" y="326"/>
                    </a:lnTo>
                    <a:lnTo>
                      <a:pt x="11" y="326"/>
                    </a:lnTo>
                    <a:lnTo>
                      <a:pt x="11" y="314"/>
                    </a:lnTo>
                    <a:lnTo>
                      <a:pt x="11" y="314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291"/>
                    </a:lnTo>
                    <a:lnTo>
                      <a:pt x="0" y="291"/>
                    </a:lnTo>
                    <a:lnTo>
                      <a:pt x="0" y="279"/>
                    </a:lnTo>
                    <a:lnTo>
                      <a:pt x="0" y="268"/>
                    </a:lnTo>
                    <a:lnTo>
                      <a:pt x="0" y="268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33"/>
                    </a:lnTo>
                    <a:lnTo>
                      <a:pt x="11" y="221"/>
                    </a:lnTo>
                    <a:lnTo>
                      <a:pt x="11" y="221"/>
                    </a:lnTo>
                    <a:lnTo>
                      <a:pt x="11" y="221"/>
                    </a:lnTo>
                    <a:lnTo>
                      <a:pt x="23" y="209"/>
                    </a:lnTo>
                    <a:lnTo>
                      <a:pt x="23" y="198"/>
                    </a:lnTo>
                    <a:lnTo>
                      <a:pt x="23" y="198"/>
                    </a:lnTo>
                    <a:lnTo>
                      <a:pt x="23" y="186"/>
                    </a:lnTo>
                    <a:lnTo>
                      <a:pt x="35" y="186"/>
                    </a:lnTo>
                    <a:lnTo>
                      <a:pt x="35" y="186"/>
                    </a:lnTo>
                    <a:lnTo>
                      <a:pt x="35" y="175"/>
                    </a:lnTo>
                    <a:lnTo>
                      <a:pt x="46" y="163"/>
                    </a:lnTo>
                    <a:lnTo>
                      <a:pt x="46" y="163"/>
                    </a:lnTo>
                    <a:lnTo>
                      <a:pt x="46" y="151"/>
                    </a:lnTo>
                    <a:lnTo>
                      <a:pt x="58" y="151"/>
                    </a:lnTo>
                    <a:lnTo>
                      <a:pt x="58" y="140"/>
                    </a:lnTo>
                    <a:lnTo>
                      <a:pt x="58" y="140"/>
                    </a:lnTo>
                    <a:lnTo>
                      <a:pt x="69" y="128"/>
                    </a:lnTo>
                    <a:lnTo>
                      <a:pt x="69" y="128"/>
                    </a:lnTo>
                    <a:lnTo>
                      <a:pt x="69" y="116"/>
                    </a:lnTo>
                    <a:lnTo>
                      <a:pt x="69" y="116"/>
                    </a:lnTo>
                    <a:lnTo>
                      <a:pt x="81" y="105"/>
                    </a:lnTo>
                    <a:lnTo>
                      <a:pt x="81" y="105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82"/>
                    </a:lnTo>
                    <a:lnTo>
                      <a:pt x="104" y="82"/>
                    </a:lnTo>
                    <a:lnTo>
                      <a:pt x="104" y="70"/>
                    </a:lnTo>
                    <a:lnTo>
                      <a:pt x="116" y="58"/>
                    </a:lnTo>
                    <a:lnTo>
                      <a:pt x="116" y="58"/>
                    </a:lnTo>
                    <a:lnTo>
                      <a:pt x="128" y="58"/>
                    </a:lnTo>
                    <a:lnTo>
                      <a:pt x="128" y="58"/>
                    </a:lnTo>
                    <a:lnTo>
                      <a:pt x="139" y="47"/>
                    </a:lnTo>
                    <a:lnTo>
                      <a:pt x="139" y="47"/>
                    </a:lnTo>
                    <a:lnTo>
                      <a:pt x="151" y="35"/>
                    </a:lnTo>
                    <a:lnTo>
                      <a:pt x="151" y="35"/>
                    </a:lnTo>
                    <a:lnTo>
                      <a:pt x="162" y="35"/>
                    </a:lnTo>
                    <a:lnTo>
                      <a:pt x="162" y="35"/>
                    </a:lnTo>
                    <a:lnTo>
                      <a:pt x="174" y="23"/>
                    </a:lnTo>
                    <a:lnTo>
                      <a:pt x="174" y="23"/>
                    </a:lnTo>
                    <a:lnTo>
                      <a:pt x="186" y="23"/>
                    </a:lnTo>
                    <a:lnTo>
                      <a:pt x="186" y="12"/>
                    </a:lnTo>
                    <a:lnTo>
                      <a:pt x="197" y="12"/>
                    </a:lnTo>
                    <a:lnTo>
                      <a:pt x="209" y="12"/>
                    </a:lnTo>
                    <a:lnTo>
                      <a:pt x="209" y="12"/>
                    </a:lnTo>
                    <a:lnTo>
                      <a:pt x="221" y="12"/>
                    </a:lnTo>
                    <a:lnTo>
                      <a:pt x="221" y="12"/>
                    </a:lnTo>
                    <a:lnTo>
                      <a:pt x="232" y="12"/>
                    </a:lnTo>
                    <a:lnTo>
                      <a:pt x="232" y="12"/>
                    </a:lnTo>
                    <a:lnTo>
                      <a:pt x="244" y="12"/>
                    </a:lnTo>
                    <a:lnTo>
                      <a:pt x="244" y="12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67" y="0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302" y="0"/>
                    </a:lnTo>
                    <a:lnTo>
                      <a:pt x="302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37" y="0"/>
                    </a:lnTo>
                    <a:lnTo>
                      <a:pt x="337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95" y="0"/>
                    </a:lnTo>
                    <a:lnTo>
                      <a:pt x="395" y="12"/>
                    </a:lnTo>
                    <a:lnTo>
                      <a:pt x="407" y="12"/>
                    </a:lnTo>
                    <a:lnTo>
                      <a:pt x="407" y="12"/>
                    </a:lnTo>
                    <a:lnTo>
                      <a:pt x="418" y="12"/>
                    </a:lnTo>
                    <a:lnTo>
                      <a:pt x="418" y="12"/>
                    </a:lnTo>
                    <a:lnTo>
                      <a:pt x="430" y="12"/>
                    </a:lnTo>
                    <a:lnTo>
                      <a:pt x="430" y="12"/>
                    </a:lnTo>
                    <a:lnTo>
                      <a:pt x="441" y="23"/>
                    </a:lnTo>
                    <a:lnTo>
                      <a:pt x="441" y="23"/>
                    </a:lnTo>
                    <a:lnTo>
                      <a:pt x="453" y="23"/>
                    </a:lnTo>
                    <a:lnTo>
                      <a:pt x="453" y="23"/>
                    </a:lnTo>
                    <a:lnTo>
                      <a:pt x="453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Freeform 172"/>
              <p:cNvSpPr>
                <a:spLocks/>
              </p:cNvSpPr>
              <p:nvPr/>
            </p:nvSpPr>
            <p:spPr bwMode="auto">
              <a:xfrm>
                <a:off x="1458" y="526"/>
                <a:ext cx="662" cy="384"/>
              </a:xfrm>
              <a:custGeom>
                <a:avLst/>
                <a:gdLst/>
                <a:ahLst/>
                <a:cxnLst>
                  <a:cxn ang="0">
                    <a:pos x="407" y="23"/>
                  </a:cxn>
                  <a:cxn ang="0">
                    <a:pos x="360" y="23"/>
                  </a:cxn>
                  <a:cxn ang="0">
                    <a:pos x="302" y="35"/>
                  </a:cxn>
                  <a:cxn ang="0">
                    <a:pos x="244" y="35"/>
                  </a:cxn>
                  <a:cxn ang="0">
                    <a:pos x="209" y="47"/>
                  </a:cxn>
                  <a:cxn ang="0">
                    <a:pos x="151" y="58"/>
                  </a:cxn>
                  <a:cxn ang="0">
                    <a:pos x="104" y="105"/>
                  </a:cxn>
                  <a:cxn ang="0">
                    <a:pos x="81" y="151"/>
                  </a:cxn>
                  <a:cxn ang="0">
                    <a:pos x="46" y="209"/>
                  </a:cxn>
                  <a:cxn ang="0">
                    <a:pos x="23" y="268"/>
                  </a:cxn>
                  <a:cxn ang="0">
                    <a:pos x="46" y="314"/>
                  </a:cxn>
                  <a:cxn ang="0">
                    <a:pos x="81" y="349"/>
                  </a:cxn>
                  <a:cxn ang="0">
                    <a:pos x="139" y="337"/>
                  </a:cxn>
                  <a:cxn ang="0">
                    <a:pos x="174" y="361"/>
                  </a:cxn>
                  <a:cxn ang="0">
                    <a:pos x="221" y="337"/>
                  </a:cxn>
                  <a:cxn ang="0">
                    <a:pos x="267" y="349"/>
                  </a:cxn>
                  <a:cxn ang="0">
                    <a:pos x="325" y="326"/>
                  </a:cxn>
                  <a:cxn ang="0">
                    <a:pos x="372" y="337"/>
                  </a:cxn>
                  <a:cxn ang="0">
                    <a:pos x="418" y="314"/>
                  </a:cxn>
                  <a:cxn ang="0">
                    <a:pos x="476" y="326"/>
                  </a:cxn>
                  <a:cxn ang="0">
                    <a:pos x="523" y="291"/>
                  </a:cxn>
                  <a:cxn ang="0">
                    <a:pos x="581" y="291"/>
                  </a:cxn>
                  <a:cxn ang="0">
                    <a:pos x="616" y="268"/>
                  </a:cxn>
                  <a:cxn ang="0">
                    <a:pos x="639" y="221"/>
                  </a:cxn>
                  <a:cxn ang="0">
                    <a:pos x="639" y="163"/>
                  </a:cxn>
                  <a:cxn ang="0">
                    <a:pos x="616" y="116"/>
                  </a:cxn>
                  <a:cxn ang="0">
                    <a:pos x="558" y="105"/>
                  </a:cxn>
                  <a:cxn ang="0">
                    <a:pos x="511" y="58"/>
                  </a:cxn>
                  <a:cxn ang="0">
                    <a:pos x="453" y="23"/>
                  </a:cxn>
                  <a:cxn ang="0">
                    <a:pos x="511" y="35"/>
                  </a:cxn>
                  <a:cxn ang="0">
                    <a:pos x="569" y="58"/>
                  </a:cxn>
                  <a:cxn ang="0">
                    <a:pos x="616" y="93"/>
                  </a:cxn>
                  <a:cxn ang="0">
                    <a:pos x="651" y="140"/>
                  </a:cxn>
                  <a:cxn ang="0">
                    <a:pos x="662" y="198"/>
                  </a:cxn>
                  <a:cxn ang="0">
                    <a:pos x="651" y="268"/>
                  </a:cxn>
                  <a:cxn ang="0">
                    <a:pos x="604" y="302"/>
                  </a:cxn>
                  <a:cxn ang="0">
                    <a:pos x="546" y="314"/>
                  </a:cxn>
                  <a:cxn ang="0">
                    <a:pos x="488" y="314"/>
                  </a:cxn>
                  <a:cxn ang="0">
                    <a:pos x="441" y="337"/>
                  </a:cxn>
                  <a:cxn ang="0">
                    <a:pos x="383" y="349"/>
                  </a:cxn>
                  <a:cxn ang="0">
                    <a:pos x="325" y="349"/>
                  </a:cxn>
                  <a:cxn ang="0">
                    <a:pos x="279" y="361"/>
                  </a:cxn>
                  <a:cxn ang="0">
                    <a:pos x="221" y="361"/>
                  </a:cxn>
                  <a:cxn ang="0">
                    <a:pos x="162" y="372"/>
                  </a:cxn>
                  <a:cxn ang="0">
                    <a:pos x="116" y="384"/>
                  </a:cxn>
                  <a:cxn ang="0">
                    <a:pos x="58" y="361"/>
                  </a:cxn>
                  <a:cxn ang="0">
                    <a:pos x="11" y="326"/>
                  </a:cxn>
                  <a:cxn ang="0">
                    <a:pos x="0" y="268"/>
                  </a:cxn>
                  <a:cxn ang="0">
                    <a:pos x="23" y="209"/>
                  </a:cxn>
                  <a:cxn ang="0">
                    <a:pos x="46" y="151"/>
                  </a:cxn>
                  <a:cxn ang="0">
                    <a:pos x="81" y="105"/>
                  </a:cxn>
                  <a:cxn ang="0">
                    <a:pos x="128" y="58"/>
                  </a:cxn>
                  <a:cxn ang="0">
                    <a:pos x="186" y="23"/>
                  </a:cxn>
                  <a:cxn ang="0">
                    <a:pos x="244" y="12"/>
                  </a:cxn>
                  <a:cxn ang="0">
                    <a:pos x="302" y="0"/>
                  </a:cxn>
                  <a:cxn ang="0">
                    <a:pos x="348" y="0"/>
                  </a:cxn>
                  <a:cxn ang="0">
                    <a:pos x="407" y="12"/>
                  </a:cxn>
                  <a:cxn ang="0">
                    <a:pos x="453" y="23"/>
                  </a:cxn>
                </a:cxnLst>
                <a:rect l="0" t="0" r="r" b="b"/>
                <a:pathLst>
                  <a:path w="662" h="384">
                    <a:moveTo>
                      <a:pt x="453" y="35"/>
                    </a:moveTo>
                    <a:lnTo>
                      <a:pt x="453" y="35"/>
                    </a:lnTo>
                    <a:lnTo>
                      <a:pt x="441" y="35"/>
                    </a:lnTo>
                    <a:lnTo>
                      <a:pt x="441" y="35"/>
                    </a:lnTo>
                    <a:lnTo>
                      <a:pt x="430" y="35"/>
                    </a:lnTo>
                    <a:lnTo>
                      <a:pt x="430" y="35"/>
                    </a:lnTo>
                    <a:lnTo>
                      <a:pt x="418" y="35"/>
                    </a:lnTo>
                    <a:lnTo>
                      <a:pt x="418" y="35"/>
                    </a:lnTo>
                    <a:lnTo>
                      <a:pt x="407" y="23"/>
                    </a:lnTo>
                    <a:lnTo>
                      <a:pt x="407" y="23"/>
                    </a:lnTo>
                    <a:lnTo>
                      <a:pt x="395" y="23"/>
                    </a:lnTo>
                    <a:lnTo>
                      <a:pt x="395" y="23"/>
                    </a:lnTo>
                    <a:lnTo>
                      <a:pt x="383" y="23"/>
                    </a:lnTo>
                    <a:lnTo>
                      <a:pt x="383" y="23"/>
                    </a:lnTo>
                    <a:lnTo>
                      <a:pt x="372" y="23"/>
                    </a:lnTo>
                    <a:lnTo>
                      <a:pt x="372" y="23"/>
                    </a:lnTo>
                    <a:lnTo>
                      <a:pt x="360" y="23"/>
                    </a:lnTo>
                    <a:lnTo>
                      <a:pt x="360" y="23"/>
                    </a:lnTo>
                    <a:lnTo>
                      <a:pt x="348" y="23"/>
                    </a:lnTo>
                    <a:lnTo>
                      <a:pt x="348" y="23"/>
                    </a:lnTo>
                    <a:lnTo>
                      <a:pt x="337" y="23"/>
                    </a:lnTo>
                    <a:lnTo>
                      <a:pt x="337" y="23"/>
                    </a:lnTo>
                    <a:lnTo>
                      <a:pt x="325" y="23"/>
                    </a:lnTo>
                    <a:lnTo>
                      <a:pt x="325" y="23"/>
                    </a:lnTo>
                    <a:lnTo>
                      <a:pt x="314" y="35"/>
                    </a:lnTo>
                    <a:lnTo>
                      <a:pt x="314" y="35"/>
                    </a:lnTo>
                    <a:lnTo>
                      <a:pt x="302" y="35"/>
                    </a:lnTo>
                    <a:lnTo>
                      <a:pt x="302" y="35"/>
                    </a:lnTo>
                    <a:lnTo>
                      <a:pt x="290" y="23"/>
                    </a:lnTo>
                    <a:lnTo>
                      <a:pt x="279" y="23"/>
                    </a:lnTo>
                    <a:lnTo>
                      <a:pt x="279" y="23"/>
                    </a:lnTo>
                    <a:lnTo>
                      <a:pt x="267" y="12"/>
                    </a:lnTo>
                    <a:lnTo>
                      <a:pt x="255" y="12"/>
                    </a:lnTo>
                    <a:lnTo>
                      <a:pt x="255" y="23"/>
                    </a:lnTo>
                    <a:lnTo>
                      <a:pt x="244" y="23"/>
                    </a:lnTo>
                    <a:lnTo>
                      <a:pt x="244" y="35"/>
                    </a:lnTo>
                    <a:lnTo>
                      <a:pt x="244" y="35"/>
                    </a:lnTo>
                    <a:lnTo>
                      <a:pt x="232" y="35"/>
                    </a:lnTo>
                    <a:lnTo>
                      <a:pt x="232" y="35"/>
                    </a:lnTo>
                    <a:lnTo>
                      <a:pt x="221" y="35"/>
                    </a:lnTo>
                    <a:lnTo>
                      <a:pt x="221" y="35"/>
                    </a:lnTo>
                    <a:lnTo>
                      <a:pt x="209" y="35"/>
                    </a:lnTo>
                    <a:lnTo>
                      <a:pt x="209" y="35"/>
                    </a:lnTo>
                    <a:lnTo>
                      <a:pt x="209" y="47"/>
                    </a:lnTo>
                    <a:lnTo>
                      <a:pt x="209" y="47"/>
                    </a:lnTo>
                    <a:lnTo>
                      <a:pt x="197" y="47"/>
                    </a:lnTo>
                    <a:lnTo>
                      <a:pt x="197" y="47"/>
                    </a:lnTo>
                    <a:lnTo>
                      <a:pt x="186" y="47"/>
                    </a:lnTo>
                    <a:lnTo>
                      <a:pt x="186" y="47"/>
                    </a:lnTo>
                    <a:lnTo>
                      <a:pt x="174" y="47"/>
                    </a:lnTo>
                    <a:lnTo>
                      <a:pt x="162" y="47"/>
                    </a:lnTo>
                    <a:lnTo>
                      <a:pt x="162" y="58"/>
                    </a:lnTo>
                    <a:lnTo>
                      <a:pt x="151" y="58"/>
                    </a:lnTo>
                    <a:lnTo>
                      <a:pt x="151" y="58"/>
                    </a:lnTo>
                    <a:lnTo>
                      <a:pt x="139" y="70"/>
                    </a:lnTo>
                    <a:lnTo>
                      <a:pt x="139" y="82"/>
                    </a:lnTo>
                    <a:lnTo>
                      <a:pt x="139" y="82"/>
                    </a:lnTo>
                    <a:lnTo>
                      <a:pt x="128" y="82"/>
                    </a:lnTo>
                    <a:lnTo>
                      <a:pt x="116" y="82"/>
                    </a:lnTo>
                    <a:lnTo>
                      <a:pt x="116" y="93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04" y="105"/>
                    </a:lnTo>
                    <a:lnTo>
                      <a:pt x="104" y="105"/>
                    </a:lnTo>
                    <a:lnTo>
                      <a:pt x="104" y="116"/>
                    </a:lnTo>
                    <a:lnTo>
                      <a:pt x="104" y="128"/>
                    </a:lnTo>
                    <a:lnTo>
                      <a:pt x="104" y="128"/>
                    </a:lnTo>
                    <a:lnTo>
                      <a:pt x="104" y="140"/>
                    </a:lnTo>
                    <a:lnTo>
                      <a:pt x="93" y="140"/>
                    </a:lnTo>
                    <a:lnTo>
                      <a:pt x="93" y="151"/>
                    </a:lnTo>
                    <a:lnTo>
                      <a:pt x="81" y="151"/>
                    </a:lnTo>
                    <a:lnTo>
                      <a:pt x="81" y="151"/>
                    </a:lnTo>
                    <a:lnTo>
                      <a:pt x="81" y="163"/>
                    </a:lnTo>
                    <a:lnTo>
                      <a:pt x="81" y="163"/>
                    </a:lnTo>
                    <a:lnTo>
                      <a:pt x="81" y="175"/>
                    </a:lnTo>
                    <a:lnTo>
                      <a:pt x="81" y="186"/>
                    </a:lnTo>
                    <a:lnTo>
                      <a:pt x="69" y="186"/>
                    </a:lnTo>
                    <a:lnTo>
                      <a:pt x="69" y="198"/>
                    </a:lnTo>
                    <a:lnTo>
                      <a:pt x="58" y="209"/>
                    </a:lnTo>
                    <a:lnTo>
                      <a:pt x="46" y="209"/>
                    </a:lnTo>
                    <a:lnTo>
                      <a:pt x="46" y="209"/>
                    </a:lnTo>
                    <a:lnTo>
                      <a:pt x="46" y="221"/>
                    </a:lnTo>
                    <a:lnTo>
                      <a:pt x="46" y="221"/>
                    </a:lnTo>
                    <a:lnTo>
                      <a:pt x="46" y="233"/>
                    </a:lnTo>
                    <a:lnTo>
                      <a:pt x="46" y="233"/>
                    </a:lnTo>
                    <a:lnTo>
                      <a:pt x="35" y="244"/>
                    </a:lnTo>
                    <a:lnTo>
                      <a:pt x="35" y="244"/>
                    </a:lnTo>
                    <a:lnTo>
                      <a:pt x="23" y="256"/>
                    </a:lnTo>
                    <a:lnTo>
                      <a:pt x="23" y="256"/>
                    </a:lnTo>
                    <a:lnTo>
                      <a:pt x="23" y="268"/>
                    </a:lnTo>
                    <a:lnTo>
                      <a:pt x="23" y="268"/>
                    </a:lnTo>
                    <a:lnTo>
                      <a:pt x="35" y="279"/>
                    </a:lnTo>
                    <a:lnTo>
                      <a:pt x="35" y="279"/>
                    </a:lnTo>
                    <a:lnTo>
                      <a:pt x="46" y="279"/>
                    </a:lnTo>
                    <a:lnTo>
                      <a:pt x="46" y="279"/>
                    </a:lnTo>
                    <a:lnTo>
                      <a:pt x="46" y="291"/>
                    </a:lnTo>
                    <a:lnTo>
                      <a:pt x="46" y="291"/>
                    </a:lnTo>
                    <a:lnTo>
                      <a:pt x="46" y="302"/>
                    </a:lnTo>
                    <a:lnTo>
                      <a:pt x="46" y="314"/>
                    </a:lnTo>
                    <a:lnTo>
                      <a:pt x="46" y="314"/>
                    </a:lnTo>
                    <a:lnTo>
                      <a:pt x="58" y="314"/>
                    </a:lnTo>
                    <a:lnTo>
                      <a:pt x="58" y="326"/>
                    </a:lnTo>
                    <a:lnTo>
                      <a:pt x="69" y="326"/>
                    </a:lnTo>
                    <a:lnTo>
                      <a:pt x="69" y="326"/>
                    </a:lnTo>
                    <a:lnTo>
                      <a:pt x="81" y="326"/>
                    </a:lnTo>
                    <a:lnTo>
                      <a:pt x="81" y="337"/>
                    </a:lnTo>
                    <a:lnTo>
                      <a:pt x="81" y="337"/>
                    </a:lnTo>
                    <a:lnTo>
                      <a:pt x="81" y="349"/>
                    </a:lnTo>
                    <a:lnTo>
                      <a:pt x="93" y="349"/>
                    </a:lnTo>
                    <a:lnTo>
                      <a:pt x="93" y="349"/>
                    </a:lnTo>
                    <a:lnTo>
                      <a:pt x="104" y="349"/>
                    </a:lnTo>
                    <a:lnTo>
                      <a:pt x="104" y="349"/>
                    </a:lnTo>
                    <a:lnTo>
                      <a:pt x="116" y="337"/>
                    </a:lnTo>
                    <a:lnTo>
                      <a:pt x="116" y="337"/>
                    </a:lnTo>
                    <a:lnTo>
                      <a:pt x="128" y="337"/>
                    </a:lnTo>
                    <a:lnTo>
                      <a:pt x="128" y="337"/>
                    </a:lnTo>
                    <a:lnTo>
                      <a:pt x="139" y="337"/>
                    </a:lnTo>
                    <a:lnTo>
                      <a:pt x="139" y="337"/>
                    </a:lnTo>
                    <a:lnTo>
                      <a:pt x="151" y="337"/>
                    </a:lnTo>
                    <a:lnTo>
                      <a:pt x="151" y="337"/>
                    </a:lnTo>
                    <a:lnTo>
                      <a:pt x="151" y="349"/>
                    </a:lnTo>
                    <a:lnTo>
                      <a:pt x="151" y="349"/>
                    </a:lnTo>
                    <a:lnTo>
                      <a:pt x="162" y="361"/>
                    </a:lnTo>
                    <a:lnTo>
                      <a:pt x="162" y="361"/>
                    </a:lnTo>
                    <a:lnTo>
                      <a:pt x="174" y="361"/>
                    </a:lnTo>
                    <a:lnTo>
                      <a:pt x="174" y="361"/>
                    </a:lnTo>
                    <a:lnTo>
                      <a:pt x="186" y="361"/>
                    </a:lnTo>
                    <a:lnTo>
                      <a:pt x="186" y="361"/>
                    </a:lnTo>
                    <a:lnTo>
                      <a:pt x="197" y="361"/>
                    </a:lnTo>
                    <a:lnTo>
                      <a:pt x="197" y="361"/>
                    </a:lnTo>
                    <a:lnTo>
                      <a:pt x="197" y="349"/>
                    </a:lnTo>
                    <a:lnTo>
                      <a:pt x="209" y="349"/>
                    </a:lnTo>
                    <a:lnTo>
                      <a:pt x="209" y="337"/>
                    </a:lnTo>
                    <a:lnTo>
                      <a:pt x="209" y="337"/>
                    </a:lnTo>
                    <a:lnTo>
                      <a:pt x="221" y="337"/>
                    </a:lnTo>
                    <a:lnTo>
                      <a:pt x="221" y="337"/>
                    </a:lnTo>
                    <a:lnTo>
                      <a:pt x="232" y="337"/>
                    </a:lnTo>
                    <a:lnTo>
                      <a:pt x="232" y="337"/>
                    </a:lnTo>
                    <a:lnTo>
                      <a:pt x="244" y="337"/>
                    </a:lnTo>
                    <a:lnTo>
                      <a:pt x="244" y="349"/>
                    </a:lnTo>
                    <a:lnTo>
                      <a:pt x="255" y="349"/>
                    </a:lnTo>
                    <a:lnTo>
                      <a:pt x="255" y="349"/>
                    </a:lnTo>
                    <a:lnTo>
                      <a:pt x="267" y="349"/>
                    </a:lnTo>
                    <a:lnTo>
                      <a:pt x="267" y="349"/>
                    </a:lnTo>
                    <a:lnTo>
                      <a:pt x="279" y="349"/>
                    </a:lnTo>
                    <a:lnTo>
                      <a:pt x="279" y="349"/>
                    </a:lnTo>
                    <a:lnTo>
                      <a:pt x="290" y="349"/>
                    </a:lnTo>
                    <a:lnTo>
                      <a:pt x="290" y="349"/>
                    </a:lnTo>
                    <a:lnTo>
                      <a:pt x="302" y="337"/>
                    </a:lnTo>
                    <a:lnTo>
                      <a:pt x="302" y="326"/>
                    </a:lnTo>
                    <a:lnTo>
                      <a:pt x="314" y="326"/>
                    </a:lnTo>
                    <a:lnTo>
                      <a:pt x="314" y="326"/>
                    </a:lnTo>
                    <a:lnTo>
                      <a:pt x="325" y="326"/>
                    </a:lnTo>
                    <a:lnTo>
                      <a:pt x="325" y="326"/>
                    </a:lnTo>
                    <a:lnTo>
                      <a:pt x="337" y="326"/>
                    </a:lnTo>
                    <a:lnTo>
                      <a:pt x="337" y="326"/>
                    </a:lnTo>
                    <a:lnTo>
                      <a:pt x="348" y="326"/>
                    </a:lnTo>
                    <a:lnTo>
                      <a:pt x="348" y="326"/>
                    </a:lnTo>
                    <a:lnTo>
                      <a:pt x="360" y="326"/>
                    </a:lnTo>
                    <a:lnTo>
                      <a:pt x="360" y="337"/>
                    </a:lnTo>
                    <a:lnTo>
                      <a:pt x="372" y="337"/>
                    </a:lnTo>
                    <a:lnTo>
                      <a:pt x="372" y="337"/>
                    </a:lnTo>
                    <a:lnTo>
                      <a:pt x="383" y="337"/>
                    </a:lnTo>
                    <a:lnTo>
                      <a:pt x="383" y="337"/>
                    </a:lnTo>
                    <a:lnTo>
                      <a:pt x="395" y="337"/>
                    </a:lnTo>
                    <a:lnTo>
                      <a:pt x="395" y="337"/>
                    </a:lnTo>
                    <a:lnTo>
                      <a:pt x="395" y="326"/>
                    </a:lnTo>
                    <a:lnTo>
                      <a:pt x="407" y="326"/>
                    </a:lnTo>
                    <a:lnTo>
                      <a:pt x="407" y="314"/>
                    </a:lnTo>
                    <a:lnTo>
                      <a:pt x="418" y="314"/>
                    </a:lnTo>
                    <a:lnTo>
                      <a:pt x="418" y="314"/>
                    </a:lnTo>
                    <a:lnTo>
                      <a:pt x="430" y="314"/>
                    </a:lnTo>
                    <a:lnTo>
                      <a:pt x="430" y="314"/>
                    </a:lnTo>
                    <a:lnTo>
                      <a:pt x="441" y="314"/>
                    </a:lnTo>
                    <a:lnTo>
                      <a:pt x="441" y="314"/>
                    </a:lnTo>
                    <a:lnTo>
                      <a:pt x="453" y="314"/>
                    </a:lnTo>
                    <a:lnTo>
                      <a:pt x="453" y="314"/>
                    </a:lnTo>
                    <a:lnTo>
                      <a:pt x="465" y="326"/>
                    </a:lnTo>
                    <a:lnTo>
                      <a:pt x="465" y="326"/>
                    </a:lnTo>
                    <a:lnTo>
                      <a:pt x="476" y="326"/>
                    </a:lnTo>
                    <a:lnTo>
                      <a:pt x="476" y="326"/>
                    </a:lnTo>
                    <a:lnTo>
                      <a:pt x="488" y="314"/>
                    </a:lnTo>
                    <a:lnTo>
                      <a:pt x="488" y="314"/>
                    </a:lnTo>
                    <a:lnTo>
                      <a:pt x="488" y="302"/>
                    </a:lnTo>
                    <a:lnTo>
                      <a:pt x="500" y="302"/>
                    </a:lnTo>
                    <a:lnTo>
                      <a:pt x="500" y="302"/>
                    </a:lnTo>
                    <a:lnTo>
                      <a:pt x="511" y="291"/>
                    </a:lnTo>
                    <a:lnTo>
                      <a:pt x="511" y="291"/>
                    </a:lnTo>
                    <a:lnTo>
                      <a:pt x="523" y="291"/>
                    </a:lnTo>
                    <a:lnTo>
                      <a:pt x="523" y="279"/>
                    </a:lnTo>
                    <a:lnTo>
                      <a:pt x="534" y="279"/>
                    </a:lnTo>
                    <a:lnTo>
                      <a:pt x="546" y="279"/>
                    </a:lnTo>
                    <a:lnTo>
                      <a:pt x="546" y="279"/>
                    </a:lnTo>
                    <a:lnTo>
                      <a:pt x="558" y="279"/>
                    </a:lnTo>
                    <a:lnTo>
                      <a:pt x="558" y="279"/>
                    </a:lnTo>
                    <a:lnTo>
                      <a:pt x="569" y="279"/>
                    </a:lnTo>
                    <a:lnTo>
                      <a:pt x="569" y="291"/>
                    </a:lnTo>
                    <a:lnTo>
                      <a:pt x="581" y="291"/>
                    </a:lnTo>
                    <a:lnTo>
                      <a:pt x="581" y="291"/>
                    </a:lnTo>
                    <a:lnTo>
                      <a:pt x="593" y="291"/>
                    </a:lnTo>
                    <a:lnTo>
                      <a:pt x="593" y="291"/>
                    </a:lnTo>
                    <a:lnTo>
                      <a:pt x="604" y="291"/>
                    </a:lnTo>
                    <a:lnTo>
                      <a:pt x="604" y="291"/>
                    </a:lnTo>
                    <a:lnTo>
                      <a:pt x="616" y="291"/>
                    </a:lnTo>
                    <a:lnTo>
                      <a:pt x="616" y="279"/>
                    </a:lnTo>
                    <a:lnTo>
                      <a:pt x="616" y="279"/>
                    </a:lnTo>
                    <a:lnTo>
                      <a:pt x="616" y="268"/>
                    </a:lnTo>
                    <a:lnTo>
                      <a:pt x="616" y="256"/>
                    </a:lnTo>
                    <a:lnTo>
                      <a:pt x="627" y="256"/>
                    </a:lnTo>
                    <a:lnTo>
                      <a:pt x="627" y="256"/>
                    </a:lnTo>
                    <a:lnTo>
                      <a:pt x="639" y="244"/>
                    </a:lnTo>
                    <a:lnTo>
                      <a:pt x="639" y="244"/>
                    </a:lnTo>
                    <a:lnTo>
                      <a:pt x="639" y="233"/>
                    </a:lnTo>
                    <a:lnTo>
                      <a:pt x="639" y="233"/>
                    </a:lnTo>
                    <a:lnTo>
                      <a:pt x="639" y="221"/>
                    </a:lnTo>
                    <a:lnTo>
                      <a:pt x="639" y="221"/>
                    </a:lnTo>
                    <a:lnTo>
                      <a:pt x="639" y="209"/>
                    </a:lnTo>
                    <a:lnTo>
                      <a:pt x="651" y="198"/>
                    </a:lnTo>
                    <a:lnTo>
                      <a:pt x="651" y="198"/>
                    </a:lnTo>
                    <a:lnTo>
                      <a:pt x="651" y="186"/>
                    </a:lnTo>
                    <a:lnTo>
                      <a:pt x="651" y="186"/>
                    </a:lnTo>
                    <a:lnTo>
                      <a:pt x="651" y="175"/>
                    </a:lnTo>
                    <a:lnTo>
                      <a:pt x="651" y="163"/>
                    </a:lnTo>
                    <a:lnTo>
                      <a:pt x="639" y="163"/>
                    </a:lnTo>
                    <a:lnTo>
                      <a:pt x="639" y="163"/>
                    </a:lnTo>
                    <a:lnTo>
                      <a:pt x="627" y="163"/>
                    </a:lnTo>
                    <a:lnTo>
                      <a:pt x="616" y="163"/>
                    </a:lnTo>
                    <a:lnTo>
                      <a:pt x="616" y="163"/>
                    </a:lnTo>
                    <a:lnTo>
                      <a:pt x="616" y="151"/>
                    </a:lnTo>
                    <a:lnTo>
                      <a:pt x="616" y="140"/>
                    </a:lnTo>
                    <a:lnTo>
                      <a:pt x="616" y="140"/>
                    </a:lnTo>
                    <a:lnTo>
                      <a:pt x="616" y="128"/>
                    </a:lnTo>
                    <a:lnTo>
                      <a:pt x="616" y="128"/>
                    </a:lnTo>
                    <a:lnTo>
                      <a:pt x="616" y="116"/>
                    </a:lnTo>
                    <a:lnTo>
                      <a:pt x="616" y="116"/>
                    </a:lnTo>
                    <a:lnTo>
                      <a:pt x="604" y="105"/>
                    </a:lnTo>
                    <a:lnTo>
                      <a:pt x="604" y="105"/>
                    </a:lnTo>
                    <a:lnTo>
                      <a:pt x="593" y="105"/>
                    </a:lnTo>
                    <a:lnTo>
                      <a:pt x="593" y="105"/>
                    </a:lnTo>
                    <a:lnTo>
                      <a:pt x="581" y="105"/>
                    </a:lnTo>
                    <a:lnTo>
                      <a:pt x="581" y="105"/>
                    </a:lnTo>
                    <a:lnTo>
                      <a:pt x="569" y="105"/>
                    </a:lnTo>
                    <a:lnTo>
                      <a:pt x="558" y="105"/>
                    </a:lnTo>
                    <a:lnTo>
                      <a:pt x="558" y="93"/>
                    </a:lnTo>
                    <a:lnTo>
                      <a:pt x="546" y="93"/>
                    </a:lnTo>
                    <a:lnTo>
                      <a:pt x="546" y="82"/>
                    </a:lnTo>
                    <a:lnTo>
                      <a:pt x="546" y="82"/>
                    </a:lnTo>
                    <a:lnTo>
                      <a:pt x="534" y="70"/>
                    </a:lnTo>
                    <a:lnTo>
                      <a:pt x="523" y="70"/>
                    </a:lnTo>
                    <a:lnTo>
                      <a:pt x="523" y="58"/>
                    </a:lnTo>
                    <a:lnTo>
                      <a:pt x="511" y="58"/>
                    </a:lnTo>
                    <a:lnTo>
                      <a:pt x="511" y="58"/>
                    </a:lnTo>
                    <a:lnTo>
                      <a:pt x="500" y="47"/>
                    </a:lnTo>
                    <a:lnTo>
                      <a:pt x="500" y="47"/>
                    </a:lnTo>
                    <a:lnTo>
                      <a:pt x="488" y="47"/>
                    </a:lnTo>
                    <a:lnTo>
                      <a:pt x="476" y="47"/>
                    </a:lnTo>
                    <a:lnTo>
                      <a:pt x="476" y="35"/>
                    </a:lnTo>
                    <a:lnTo>
                      <a:pt x="476" y="35"/>
                    </a:lnTo>
                    <a:lnTo>
                      <a:pt x="465" y="35"/>
                    </a:lnTo>
                    <a:lnTo>
                      <a:pt x="465" y="23"/>
                    </a:lnTo>
                    <a:lnTo>
                      <a:pt x="453" y="23"/>
                    </a:lnTo>
                    <a:lnTo>
                      <a:pt x="465" y="23"/>
                    </a:lnTo>
                    <a:lnTo>
                      <a:pt x="465" y="23"/>
                    </a:lnTo>
                    <a:lnTo>
                      <a:pt x="476" y="23"/>
                    </a:lnTo>
                    <a:lnTo>
                      <a:pt x="476" y="23"/>
                    </a:lnTo>
                    <a:lnTo>
                      <a:pt x="488" y="23"/>
                    </a:lnTo>
                    <a:lnTo>
                      <a:pt x="488" y="23"/>
                    </a:lnTo>
                    <a:lnTo>
                      <a:pt x="500" y="23"/>
                    </a:lnTo>
                    <a:lnTo>
                      <a:pt x="500" y="23"/>
                    </a:lnTo>
                    <a:lnTo>
                      <a:pt x="511" y="35"/>
                    </a:lnTo>
                    <a:lnTo>
                      <a:pt x="511" y="35"/>
                    </a:lnTo>
                    <a:lnTo>
                      <a:pt x="523" y="35"/>
                    </a:lnTo>
                    <a:lnTo>
                      <a:pt x="523" y="35"/>
                    </a:lnTo>
                    <a:lnTo>
                      <a:pt x="534" y="35"/>
                    </a:lnTo>
                    <a:lnTo>
                      <a:pt x="546" y="47"/>
                    </a:lnTo>
                    <a:lnTo>
                      <a:pt x="546" y="47"/>
                    </a:lnTo>
                    <a:lnTo>
                      <a:pt x="558" y="47"/>
                    </a:lnTo>
                    <a:lnTo>
                      <a:pt x="558" y="58"/>
                    </a:lnTo>
                    <a:lnTo>
                      <a:pt x="569" y="58"/>
                    </a:lnTo>
                    <a:lnTo>
                      <a:pt x="569" y="58"/>
                    </a:lnTo>
                    <a:lnTo>
                      <a:pt x="569" y="70"/>
                    </a:lnTo>
                    <a:lnTo>
                      <a:pt x="581" y="70"/>
                    </a:lnTo>
                    <a:lnTo>
                      <a:pt x="581" y="82"/>
                    </a:lnTo>
                    <a:lnTo>
                      <a:pt x="593" y="82"/>
                    </a:lnTo>
                    <a:lnTo>
                      <a:pt x="593" y="82"/>
                    </a:lnTo>
                    <a:lnTo>
                      <a:pt x="604" y="93"/>
                    </a:lnTo>
                    <a:lnTo>
                      <a:pt x="604" y="93"/>
                    </a:lnTo>
                    <a:lnTo>
                      <a:pt x="616" y="93"/>
                    </a:lnTo>
                    <a:lnTo>
                      <a:pt x="616" y="105"/>
                    </a:lnTo>
                    <a:lnTo>
                      <a:pt x="627" y="105"/>
                    </a:lnTo>
                    <a:lnTo>
                      <a:pt x="627" y="116"/>
                    </a:lnTo>
                    <a:lnTo>
                      <a:pt x="627" y="116"/>
                    </a:lnTo>
                    <a:lnTo>
                      <a:pt x="639" y="116"/>
                    </a:lnTo>
                    <a:lnTo>
                      <a:pt x="639" y="128"/>
                    </a:lnTo>
                    <a:lnTo>
                      <a:pt x="651" y="128"/>
                    </a:lnTo>
                    <a:lnTo>
                      <a:pt x="651" y="140"/>
                    </a:lnTo>
                    <a:lnTo>
                      <a:pt x="651" y="140"/>
                    </a:lnTo>
                    <a:lnTo>
                      <a:pt x="651" y="151"/>
                    </a:lnTo>
                    <a:lnTo>
                      <a:pt x="651" y="163"/>
                    </a:lnTo>
                    <a:lnTo>
                      <a:pt x="662" y="163"/>
                    </a:lnTo>
                    <a:lnTo>
                      <a:pt x="662" y="175"/>
                    </a:lnTo>
                    <a:lnTo>
                      <a:pt x="662" y="175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62" y="198"/>
                    </a:lnTo>
                    <a:lnTo>
                      <a:pt x="662" y="198"/>
                    </a:lnTo>
                    <a:lnTo>
                      <a:pt x="662" y="209"/>
                    </a:lnTo>
                    <a:lnTo>
                      <a:pt x="662" y="221"/>
                    </a:lnTo>
                    <a:lnTo>
                      <a:pt x="662" y="221"/>
                    </a:lnTo>
                    <a:lnTo>
                      <a:pt x="662" y="233"/>
                    </a:lnTo>
                    <a:lnTo>
                      <a:pt x="662" y="233"/>
                    </a:lnTo>
                    <a:lnTo>
                      <a:pt x="662" y="244"/>
                    </a:lnTo>
                    <a:lnTo>
                      <a:pt x="651" y="244"/>
                    </a:lnTo>
                    <a:lnTo>
                      <a:pt x="651" y="256"/>
                    </a:lnTo>
                    <a:lnTo>
                      <a:pt x="651" y="268"/>
                    </a:lnTo>
                    <a:lnTo>
                      <a:pt x="651" y="268"/>
                    </a:lnTo>
                    <a:lnTo>
                      <a:pt x="639" y="279"/>
                    </a:lnTo>
                    <a:lnTo>
                      <a:pt x="639" y="279"/>
                    </a:lnTo>
                    <a:lnTo>
                      <a:pt x="627" y="291"/>
                    </a:lnTo>
                    <a:lnTo>
                      <a:pt x="627" y="302"/>
                    </a:lnTo>
                    <a:lnTo>
                      <a:pt x="616" y="302"/>
                    </a:lnTo>
                    <a:lnTo>
                      <a:pt x="616" y="302"/>
                    </a:lnTo>
                    <a:lnTo>
                      <a:pt x="604" y="302"/>
                    </a:lnTo>
                    <a:lnTo>
                      <a:pt x="604" y="302"/>
                    </a:lnTo>
                    <a:lnTo>
                      <a:pt x="593" y="302"/>
                    </a:lnTo>
                    <a:lnTo>
                      <a:pt x="593" y="302"/>
                    </a:lnTo>
                    <a:lnTo>
                      <a:pt x="581" y="302"/>
                    </a:lnTo>
                    <a:lnTo>
                      <a:pt x="581" y="302"/>
                    </a:lnTo>
                    <a:lnTo>
                      <a:pt x="569" y="302"/>
                    </a:lnTo>
                    <a:lnTo>
                      <a:pt x="569" y="302"/>
                    </a:lnTo>
                    <a:lnTo>
                      <a:pt x="558" y="302"/>
                    </a:lnTo>
                    <a:lnTo>
                      <a:pt x="558" y="314"/>
                    </a:lnTo>
                    <a:lnTo>
                      <a:pt x="546" y="314"/>
                    </a:lnTo>
                    <a:lnTo>
                      <a:pt x="546" y="314"/>
                    </a:lnTo>
                    <a:lnTo>
                      <a:pt x="534" y="314"/>
                    </a:lnTo>
                    <a:lnTo>
                      <a:pt x="523" y="314"/>
                    </a:lnTo>
                    <a:lnTo>
                      <a:pt x="523" y="314"/>
                    </a:lnTo>
                    <a:lnTo>
                      <a:pt x="511" y="314"/>
                    </a:lnTo>
                    <a:lnTo>
                      <a:pt x="511" y="314"/>
                    </a:lnTo>
                    <a:lnTo>
                      <a:pt x="500" y="314"/>
                    </a:lnTo>
                    <a:lnTo>
                      <a:pt x="500" y="314"/>
                    </a:lnTo>
                    <a:lnTo>
                      <a:pt x="488" y="314"/>
                    </a:lnTo>
                    <a:lnTo>
                      <a:pt x="488" y="326"/>
                    </a:lnTo>
                    <a:lnTo>
                      <a:pt x="476" y="326"/>
                    </a:lnTo>
                    <a:lnTo>
                      <a:pt x="476" y="326"/>
                    </a:lnTo>
                    <a:lnTo>
                      <a:pt x="465" y="326"/>
                    </a:lnTo>
                    <a:lnTo>
                      <a:pt x="465" y="326"/>
                    </a:lnTo>
                    <a:lnTo>
                      <a:pt x="453" y="337"/>
                    </a:lnTo>
                    <a:lnTo>
                      <a:pt x="453" y="337"/>
                    </a:lnTo>
                    <a:lnTo>
                      <a:pt x="441" y="337"/>
                    </a:lnTo>
                    <a:lnTo>
                      <a:pt x="441" y="337"/>
                    </a:lnTo>
                    <a:lnTo>
                      <a:pt x="430" y="337"/>
                    </a:lnTo>
                    <a:lnTo>
                      <a:pt x="430" y="337"/>
                    </a:lnTo>
                    <a:lnTo>
                      <a:pt x="418" y="337"/>
                    </a:lnTo>
                    <a:lnTo>
                      <a:pt x="418" y="337"/>
                    </a:lnTo>
                    <a:lnTo>
                      <a:pt x="407" y="337"/>
                    </a:lnTo>
                    <a:lnTo>
                      <a:pt x="407" y="349"/>
                    </a:lnTo>
                    <a:lnTo>
                      <a:pt x="395" y="349"/>
                    </a:lnTo>
                    <a:lnTo>
                      <a:pt x="395" y="349"/>
                    </a:lnTo>
                    <a:lnTo>
                      <a:pt x="383" y="349"/>
                    </a:lnTo>
                    <a:lnTo>
                      <a:pt x="383" y="349"/>
                    </a:lnTo>
                    <a:lnTo>
                      <a:pt x="372" y="349"/>
                    </a:lnTo>
                    <a:lnTo>
                      <a:pt x="372" y="349"/>
                    </a:lnTo>
                    <a:lnTo>
                      <a:pt x="360" y="349"/>
                    </a:lnTo>
                    <a:lnTo>
                      <a:pt x="360" y="349"/>
                    </a:lnTo>
                    <a:lnTo>
                      <a:pt x="348" y="349"/>
                    </a:lnTo>
                    <a:lnTo>
                      <a:pt x="348" y="349"/>
                    </a:lnTo>
                    <a:lnTo>
                      <a:pt x="337" y="349"/>
                    </a:lnTo>
                    <a:lnTo>
                      <a:pt x="325" y="349"/>
                    </a:lnTo>
                    <a:lnTo>
                      <a:pt x="325" y="349"/>
                    </a:lnTo>
                    <a:lnTo>
                      <a:pt x="314" y="349"/>
                    </a:lnTo>
                    <a:lnTo>
                      <a:pt x="314" y="349"/>
                    </a:lnTo>
                    <a:lnTo>
                      <a:pt x="302" y="349"/>
                    </a:lnTo>
                    <a:lnTo>
                      <a:pt x="302" y="361"/>
                    </a:lnTo>
                    <a:lnTo>
                      <a:pt x="290" y="361"/>
                    </a:lnTo>
                    <a:lnTo>
                      <a:pt x="290" y="361"/>
                    </a:lnTo>
                    <a:lnTo>
                      <a:pt x="279" y="361"/>
                    </a:lnTo>
                    <a:lnTo>
                      <a:pt x="279" y="361"/>
                    </a:lnTo>
                    <a:lnTo>
                      <a:pt x="267" y="361"/>
                    </a:lnTo>
                    <a:lnTo>
                      <a:pt x="267" y="361"/>
                    </a:lnTo>
                    <a:lnTo>
                      <a:pt x="255" y="361"/>
                    </a:lnTo>
                    <a:lnTo>
                      <a:pt x="255" y="361"/>
                    </a:lnTo>
                    <a:lnTo>
                      <a:pt x="244" y="361"/>
                    </a:lnTo>
                    <a:lnTo>
                      <a:pt x="244" y="361"/>
                    </a:lnTo>
                    <a:lnTo>
                      <a:pt x="232" y="361"/>
                    </a:lnTo>
                    <a:lnTo>
                      <a:pt x="232" y="361"/>
                    </a:lnTo>
                    <a:lnTo>
                      <a:pt x="221" y="361"/>
                    </a:lnTo>
                    <a:lnTo>
                      <a:pt x="221" y="361"/>
                    </a:lnTo>
                    <a:lnTo>
                      <a:pt x="209" y="372"/>
                    </a:lnTo>
                    <a:lnTo>
                      <a:pt x="197" y="372"/>
                    </a:lnTo>
                    <a:lnTo>
                      <a:pt x="197" y="372"/>
                    </a:lnTo>
                    <a:lnTo>
                      <a:pt x="186" y="372"/>
                    </a:lnTo>
                    <a:lnTo>
                      <a:pt x="186" y="372"/>
                    </a:lnTo>
                    <a:lnTo>
                      <a:pt x="174" y="372"/>
                    </a:lnTo>
                    <a:lnTo>
                      <a:pt x="174" y="372"/>
                    </a:lnTo>
                    <a:lnTo>
                      <a:pt x="162" y="372"/>
                    </a:lnTo>
                    <a:lnTo>
                      <a:pt x="162" y="372"/>
                    </a:lnTo>
                    <a:lnTo>
                      <a:pt x="151" y="384"/>
                    </a:lnTo>
                    <a:lnTo>
                      <a:pt x="151" y="384"/>
                    </a:lnTo>
                    <a:lnTo>
                      <a:pt x="139" y="384"/>
                    </a:lnTo>
                    <a:lnTo>
                      <a:pt x="139" y="384"/>
                    </a:lnTo>
                    <a:lnTo>
                      <a:pt x="128" y="384"/>
                    </a:lnTo>
                    <a:lnTo>
                      <a:pt x="128" y="384"/>
                    </a:lnTo>
                    <a:lnTo>
                      <a:pt x="116" y="384"/>
                    </a:lnTo>
                    <a:lnTo>
                      <a:pt x="116" y="384"/>
                    </a:lnTo>
                    <a:lnTo>
                      <a:pt x="104" y="372"/>
                    </a:lnTo>
                    <a:lnTo>
                      <a:pt x="104" y="372"/>
                    </a:lnTo>
                    <a:lnTo>
                      <a:pt x="93" y="372"/>
                    </a:lnTo>
                    <a:lnTo>
                      <a:pt x="93" y="372"/>
                    </a:lnTo>
                    <a:lnTo>
                      <a:pt x="81" y="372"/>
                    </a:lnTo>
                    <a:lnTo>
                      <a:pt x="81" y="372"/>
                    </a:lnTo>
                    <a:lnTo>
                      <a:pt x="69" y="372"/>
                    </a:lnTo>
                    <a:lnTo>
                      <a:pt x="69" y="361"/>
                    </a:lnTo>
                    <a:lnTo>
                      <a:pt x="58" y="361"/>
                    </a:lnTo>
                    <a:lnTo>
                      <a:pt x="58" y="361"/>
                    </a:lnTo>
                    <a:lnTo>
                      <a:pt x="46" y="361"/>
                    </a:lnTo>
                    <a:lnTo>
                      <a:pt x="46" y="349"/>
                    </a:lnTo>
                    <a:lnTo>
                      <a:pt x="35" y="349"/>
                    </a:lnTo>
                    <a:lnTo>
                      <a:pt x="35" y="349"/>
                    </a:lnTo>
                    <a:lnTo>
                      <a:pt x="23" y="337"/>
                    </a:lnTo>
                    <a:lnTo>
                      <a:pt x="23" y="337"/>
                    </a:lnTo>
                    <a:lnTo>
                      <a:pt x="11" y="326"/>
                    </a:lnTo>
                    <a:lnTo>
                      <a:pt x="11" y="326"/>
                    </a:lnTo>
                    <a:lnTo>
                      <a:pt x="11" y="314"/>
                    </a:lnTo>
                    <a:lnTo>
                      <a:pt x="11" y="314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291"/>
                    </a:lnTo>
                    <a:lnTo>
                      <a:pt x="0" y="291"/>
                    </a:lnTo>
                    <a:lnTo>
                      <a:pt x="0" y="279"/>
                    </a:lnTo>
                    <a:lnTo>
                      <a:pt x="0" y="268"/>
                    </a:lnTo>
                    <a:lnTo>
                      <a:pt x="0" y="268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33"/>
                    </a:lnTo>
                    <a:lnTo>
                      <a:pt x="11" y="221"/>
                    </a:lnTo>
                    <a:lnTo>
                      <a:pt x="11" y="221"/>
                    </a:lnTo>
                    <a:lnTo>
                      <a:pt x="11" y="221"/>
                    </a:lnTo>
                    <a:lnTo>
                      <a:pt x="23" y="209"/>
                    </a:lnTo>
                    <a:lnTo>
                      <a:pt x="23" y="198"/>
                    </a:lnTo>
                    <a:lnTo>
                      <a:pt x="23" y="198"/>
                    </a:lnTo>
                    <a:lnTo>
                      <a:pt x="23" y="186"/>
                    </a:lnTo>
                    <a:lnTo>
                      <a:pt x="35" y="186"/>
                    </a:lnTo>
                    <a:lnTo>
                      <a:pt x="35" y="186"/>
                    </a:lnTo>
                    <a:lnTo>
                      <a:pt x="35" y="175"/>
                    </a:lnTo>
                    <a:lnTo>
                      <a:pt x="46" y="163"/>
                    </a:lnTo>
                    <a:lnTo>
                      <a:pt x="46" y="163"/>
                    </a:lnTo>
                    <a:lnTo>
                      <a:pt x="46" y="151"/>
                    </a:lnTo>
                    <a:lnTo>
                      <a:pt x="58" y="151"/>
                    </a:lnTo>
                    <a:lnTo>
                      <a:pt x="58" y="140"/>
                    </a:lnTo>
                    <a:lnTo>
                      <a:pt x="58" y="140"/>
                    </a:lnTo>
                    <a:lnTo>
                      <a:pt x="69" y="128"/>
                    </a:lnTo>
                    <a:lnTo>
                      <a:pt x="69" y="128"/>
                    </a:lnTo>
                    <a:lnTo>
                      <a:pt x="69" y="116"/>
                    </a:lnTo>
                    <a:lnTo>
                      <a:pt x="69" y="116"/>
                    </a:lnTo>
                    <a:lnTo>
                      <a:pt x="81" y="105"/>
                    </a:lnTo>
                    <a:lnTo>
                      <a:pt x="81" y="105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82"/>
                    </a:lnTo>
                    <a:lnTo>
                      <a:pt x="104" y="82"/>
                    </a:lnTo>
                    <a:lnTo>
                      <a:pt x="104" y="70"/>
                    </a:lnTo>
                    <a:lnTo>
                      <a:pt x="116" y="58"/>
                    </a:lnTo>
                    <a:lnTo>
                      <a:pt x="116" y="58"/>
                    </a:lnTo>
                    <a:lnTo>
                      <a:pt x="128" y="58"/>
                    </a:lnTo>
                    <a:lnTo>
                      <a:pt x="128" y="58"/>
                    </a:lnTo>
                    <a:lnTo>
                      <a:pt x="139" y="47"/>
                    </a:lnTo>
                    <a:lnTo>
                      <a:pt x="139" y="47"/>
                    </a:lnTo>
                    <a:lnTo>
                      <a:pt x="151" y="35"/>
                    </a:lnTo>
                    <a:lnTo>
                      <a:pt x="151" y="35"/>
                    </a:lnTo>
                    <a:lnTo>
                      <a:pt x="162" y="35"/>
                    </a:lnTo>
                    <a:lnTo>
                      <a:pt x="162" y="35"/>
                    </a:lnTo>
                    <a:lnTo>
                      <a:pt x="174" y="23"/>
                    </a:lnTo>
                    <a:lnTo>
                      <a:pt x="174" y="23"/>
                    </a:lnTo>
                    <a:lnTo>
                      <a:pt x="186" y="23"/>
                    </a:lnTo>
                    <a:lnTo>
                      <a:pt x="186" y="12"/>
                    </a:lnTo>
                    <a:lnTo>
                      <a:pt x="197" y="12"/>
                    </a:lnTo>
                    <a:lnTo>
                      <a:pt x="209" y="12"/>
                    </a:lnTo>
                    <a:lnTo>
                      <a:pt x="209" y="12"/>
                    </a:lnTo>
                    <a:lnTo>
                      <a:pt x="221" y="12"/>
                    </a:lnTo>
                    <a:lnTo>
                      <a:pt x="221" y="12"/>
                    </a:lnTo>
                    <a:lnTo>
                      <a:pt x="232" y="12"/>
                    </a:lnTo>
                    <a:lnTo>
                      <a:pt x="232" y="12"/>
                    </a:lnTo>
                    <a:lnTo>
                      <a:pt x="244" y="12"/>
                    </a:lnTo>
                    <a:lnTo>
                      <a:pt x="244" y="12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67" y="0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302" y="0"/>
                    </a:lnTo>
                    <a:lnTo>
                      <a:pt x="302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37" y="0"/>
                    </a:lnTo>
                    <a:lnTo>
                      <a:pt x="337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95" y="0"/>
                    </a:lnTo>
                    <a:lnTo>
                      <a:pt x="395" y="12"/>
                    </a:lnTo>
                    <a:lnTo>
                      <a:pt x="407" y="12"/>
                    </a:lnTo>
                    <a:lnTo>
                      <a:pt x="407" y="12"/>
                    </a:lnTo>
                    <a:lnTo>
                      <a:pt x="418" y="12"/>
                    </a:lnTo>
                    <a:lnTo>
                      <a:pt x="418" y="12"/>
                    </a:lnTo>
                    <a:lnTo>
                      <a:pt x="430" y="12"/>
                    </a:lnTo>
                    <a:lnTo>
                      <a:pt x="430" y="12"/>
                    </a:lnTo>
                    <a:lnTo>
                      <a:pt x="441" y="23"/>
                    </a:lnTo>
                    <a:lnTo>
                      <a:pt x="441" y="23"/>
                    </a:lnTo>
                    <a:lnTo>
                      <a:pt x="453" y="23"/>
                    </a:lnTo>
                    <a:lnTo>
                      <a:pt x="453" y="23"/>
                    </a:lnTo>
                    <a:lnTo>
                      <a:pt x="453" y="35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42" name="Group 173"/>
            <p:cNvGrpSpPr>
              <a:grpSpLocks/>
            </p:cNvGrpSpPr>
            <p:nvPr/>
          </p:nvGrpSpPr>
          <p:grpSpPr bwMode="auto">
            <a:xfrm>
              <a:off x="1854" y="1248"/>
              <a:ext cx="117" cy="105"/>
              <a:chOff x="1713" y="642"/>
              <a:chExt cx="117" cy="105"/>
            </a:xfrm>
          </p:grpSpPr>
          <p:sp>
            <p:nvSpPr>
              <p:cNvPr id="17582" name="Freeform 174"/>
              <p:cNvSpPr>
                <a:spLocks/>
              </p:cNvSpPr>
              <p:nvPr/>
            </p:nvSpPr>
            <p:spPr bwMode="auto">
              <a:xfrm>
                <a:off x="1713" y="642"/>
                <a:ext cx="117" cy="105"/>
              </a:xfrm>
              <a:custGeom>
                <a:avLst/>
                <a:gdLst/>
                <a:ahLst/>
                <a:cxnLst>
                  <a:cxn ang="0">
                    <a:pos x="105" y="47"/>
                  </a:cxn>
                  <a:cxn ang="0">
                    <a:pos x="117" y="35"/>
                  </a:cxn>
                  <a:cxn ang="0">
                    <a:pos x="105" y="24"/>
                  </a:cxn>
                  <a:cxn ang="0">
                    <a:pos x="105" y="24"/>
                  </a:cxn>
                  <a:cxn ang="0">
                    <a:pos x="93" y="12"/>
                  </a:cxn>
                  <a:cxn ang="0">
                    <a:pos x="82" y="12"/>
                  </a:cxn>
                  <a:cxn ang="0">
                    <a:pos x="70" y="12"/>
                  </a:cxn>
                  <a:cxn ang="0">
                    <a:pos x="70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7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0" y="35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82"/>
                  </a:cxn>
                  <a:cxn ang="0">
                    <a:pos x="0" y="93"/>
                  </a:cxn>
                  <a:cxn ang="0">
                    <a:pos x="12" y="93"/>
                  </a:cxn>
                  <a:cxn ang="0">
                    <a:pos x="12" y="105"/>
                  </a:cxn>
                  <a:cxn ang="0">
                    <a:pos x="24" y="105"/>
                  </a:cxn>
                  <a:cxn ang="0">
                    <a:pos x="35" y="105"/>
                  </a:cxn>
                  <a:cxn ang="0">
                    <a:pos x="35" y="105"/>
                  </a:cxn>
                  <a:cxn ang="0">
                    <a:pos x="47" y="105"/>
                  </a:cxn>
                  <a:cxn ang="0">
                    <a:pos x="59" y="105"/>
                  </a:cxn>
                  <a:cxn ang="0">
                    <a:pos x="59" y="105"/>
                  </a:cxn>
                  <a:cxn ang="0">
                    <a:pos x="70" y="105"/>
                  </a:cxn>
                  <a:cxn ang="0">
                    <a:pos x="82" y="105"/>
                  </a:cxn>
                  <a:cxn ang="0">
                    <a:pos x="82" y="105"/>
                  </a:cxn>
                  <a:cxn ang="0">
                    <a:pos x="93" y="105"/>
                  </a:cxn>
                  <a:cxn ang="0">
                    <a:pos x="105" y="93"/>
                  </a:cxn>
                  <a:cxn ang="0">
                    <a:pos x="105" y="93"/>
                  </a:cxn>
                  <a:cxn ang="0">
                    <a:pos x="105" y="82"/>
                  </a:cxn>
                  <a:cxn ang="0">
                    <a:pos x="105" y="82"/>
                  </a:cxn>
                  <a:cxn ang="0">
                    <a:pos x="117" y="70"/>
                  </a:cxn>
                  <a:cxn ang="0">
                    <a:pos x="117" y="70"/>
                  </a:cxn>
                  <a:cxn ang="0">
                    <a:pos x="117" y="59"/>
                  </a:cxn>
                  <a:cxn ang="0">
                    <a:pos x="117" y="47"/>
                  </a:cxn>
                  <a:cxn ang="0">
                    <a:pos x="117" y="47"/>
                  </a:cxn>
                  <a:cxn ang="0">
                    <a:pos x="105" y="47"/>
                  </a:cxn>
                </a:cxnLst>
                <a:rect l="0" t="0" r="r" b="b"/>
                <a:pathLst>
                  <a:path w="117" h="105">
                    <a:moveTo>
                      <a:pt x="105" y="47"/>
                    </a:moveTo>
                    <a:lnTo>
                      <a:pt x="117" y="35"/>
                    </a:lnTo>
                    <a:lnTo>
                      <a:pt x="105" y="24"/>
                    </a:lnTo>
                    <a:lnTo>
                      <a:pt x="105" y="24"/>
                    </a:lnTo>
                    <a:lnTo>
                      <a:pt x="93" y="12"/>
                    </a:lnTo>
                    <a:lnTo>
                      <a:pt x="82" y="12"/>
                    </a:lnTo>
                    <a:lnTo>
                      <a:pt x="70" y="12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2" y="93"/>
                    </a:lnTo>
                    <a:lnTo>
                      <a:pt x="12" y="105"/>
                    </a:lnTo>
                    <a:lnTo>
                      <a:pt x="24" y="105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47" y="105"/>
                    </a:lnTo>
                    <a:lnTo>
                      <a:pt x="59" y="105"/>
                    </a:lnTo>
                    <a:lnTo>
                      <a:pt x="59" y="105"/>
                    </a:lnTo>
                    <a:lnTo>
                      <a:pt x="70" y="105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93" y="105"/>
                    </a:lnTo>
                    <a:lnTo>
                      <a:pt x="105" y="93"/>
                    </a:lnTo>
                    <a:lnTo>
                      <a:pt x="105" y="93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17" y="70"/>
                    </a:lnTo>
                    <a:lnTo>
                      <a:pt x="117" y="70"/>
                    </a:lnTo>
                    <a:lnTo>
                      <a:pt x="117" y="59"/>
                    </a:lnTo>
                    <a:lnTo>
                      <a:pt x="117" y="47"/>
                    </a:lnTo>
                    <a:lnTo>
                      <a:pt x="117" y="47"/>
                    </a:lnTo>
                    <a:lnTo>
                      <a:pt x="105" y="47"/>
                    </a:lnTo>
                    <a:close/>
                  </a:path>
                </a:pathLst>
              </a:custGeom>
              <a:solidFill>
                <a:srgbClr val="919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175"/>
              <p:cNvSpPr>
                <a:spLocks/>
              </p:cNvSpPr>
              <p:nvPr/>
            </p:nvSpPr>
            <p:spPr bwMode="auto">
              <a:xfrm>
                <a:off x="1713" y="642"/>
                <a:ext cx="117" cy="105"/>
              </a:xfrm>
              <a:custGeom>
                <a:avLst/>
                <a:gdLst/>
                <a:ahLst/>
                <a:cxnLst>
                  <a:cxn ang="0">
                    <a:pos x="105" y="47"/>
                  </a:cxn>
                  <a:cxn ang="0">
                    <a:pos x="117" y="35"/>
                  </a:cxn>
                  <a:cxn ang="0">
                    <a:pos x="105" y="24"/>
                  </a:cxn>
                  <a:cxn ang="0">
                    <a:pos x="105" y="24"/>
                  </a:cxn>
                  <a:cxn ang="0">
                    <a:pos x="93" y="12"/>
                  </a:cxn>
                  <a:cxn ang="0">
                    <a:pos x="82" y="12"/>
                  </a:cxn>
                  <a:cxn ang="0">
                    <a:pos x="70" y="12"/>
                  </a:cxn>
                  <a:cxn ang="0">
                    <a:pos x="70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7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0" y="35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82"/>
                  </a:cxn>
                  <a:cxn ang="0">
                    <a:pos x="0" y="93"/>
                  </a:cxn>
                  <a:cxn ang="0">
                    <a:pos x="12" y="93"/>
                  </a:cxn>
                  <a:cxn ang="0">
                    <a:pos x="12" y="105"/>
                  </a:cxn>
                  <a:cxn ang="0">
                    <a:pos x="24" y="105"/>
                  </a:cxn>
                  <a:cxn ang="0">
                    <a:pos x="35" y="105"/>
                  </a:cxn>
                  <a:cxn ang="0">
                    <a:pos x="35" y="105"/>
                  </a:cxn>
                  <a:cxn ang="0">
                    <a:pos x="47" y="105"/>
                  </a:cxn>
                  <a:cxn ang="0">
                    <a:pos x="59" y="105"/>
                  </a:cxn>
                  <a:cxn ang="0">
                    <a:pos x="59" y="105"/>
                  </a:cxn>
                  <a:cxn ang="0">
                    <a:pos x="70" y="105"/>
                  </a:cxn>
                  <a:cxn ang="0">
                    <a:pos x="82" y="105"/>
                  </a:cxn>
                  <a:cxn ang="0">
                    <a:pos x="82" y="105"/>
                  </a:cxn>
                  <a:cxn ang="0">
                    <a:pos x="93" y="105"/>
                  </a:cxn>
                  <a:cxn ang="0">
                    <a:pos x="105" y="93"/>
                  </a:cxn>
                  <a:cxn ang="0">
                    <a:pos x="105" y="93"/>
                  </a:cxn>
                  <a:cxn ang="0">
                    <a:pos x="105" y="82"/>
                  </a:cxn>
                  <a:cxn ang="0">
                    <a:pos x="105" y="82"/>
                  </a:cxn>
                  <a:cxn ang="0">
                    <a:pos x="117" y="70"/>
                  </a:cxn>
                  <a:cxn ang="0">
                    <a:pos x="117" y="70"/>
                  </a:cxn>
                  <a:cxn ang="0">
                    <a:pos x="117" y="59"/>
                  </a:cxn>
                  <a:cxn ang="0">
                    <a:pos x="117" y="47"/>
                  </a:cxn>
                  <a:cxn ang="0">
                    <a:pos x="117" y="47"/>
                  </a:cxn>
                  <a:cxn ang="0">
                    <a:pos x="105" y="47"/>
                  </a:cxn>
                </a:cxnLst>
                <a:rect l="0" t="0" r="r" b="b"/>
                <a:pathLst>
                  <a:path w="117" h="105">
                    <a:moveTo>
                      <a:pt x="105" y="47"/>
                    </a:moveTo>
                    <a:lnTo>
                      <a:pt x="117" y="35"/>
                    </a:lnTo>
                    <a:lnTo>
                      <a:pt x="105" y="24"/>
                    </a:lnTo>
                    <a:lnTo>
                      <a:pt x="105" y="24"/>
                    </a:lnTo>
                    <a:lnTo>
                      <a:pt x="93" y="12"/>
                    </a:lnTo>
                    <a:lnTo>
                      <a:pt x="82" y="12"/>
                    </a:lnTo>
                    <a:lnTo>
                      <a:pt x="70" y="12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2" y="93"/>
                    </a:lnTo>
                    <a:lnTo>
                      <a:pt x="12" y="105"/>
                    </a:lnTo>
                    <a:lnTo>
                      <a:pt x="24" y="105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47" y="105"/>
                    </a:lnTo>
                    <a:lnTo>
                      <a:pt x="59" y="105"/>
                    </a:lnTo>
                    <a:lnTo>
                      <a:pt x="59" y="105"/>
                    </a:lnTo>
                    <a:lnTo>
                      <a:pt x="70" y="105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93" y="105"/>
                    </a:lnTo>
                    <a:lnTo>
                      <a:pt x="105" y="93"/>
                    </a:lnTo>
                    <a:lnTo>
                      <a:pt x="105" y="93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17" y="70"/>
                    </a:lnTo>
                    <a:lnTo>
                      <a:pt x="117" y="70"/>
                    </a:lnTo>
                    <a:lnTo>
                      <a:pt x="117" y="59"/>
                    </a:lnTo>
                    <a:lnTo>
                      <a:pt x="117" y="47"/>
                    </a:lnTo>
                    <a:lnTo>
                      <a:pt x="117" y="47"/>
                    </a:lnTo>
                    <a:lnTo>
                      <a:pt x="105" y="4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45" name="Group 176"/>
            <p:cNvGrpSpPr>
              <a:grpSpLocks/>
            </p:cNvGrpSpPr>
            <p:nvPr/>
          </p:nvGrpSpPr>
          <p:grpSpPr bwMode="auto">
            <a:xfrm>
              <a:off x="1854" y="1248"/>
              <a:ext cx="117" cy="117"/>
              <a:chOff x="1713" y="642"/>
              <a:chExt cx="117" cy="117"/>
            </a:xfrm>
          </p:grpSpPr>
          <p:sp>
            <p:nvSpPr>
              <p:cNvPr id="17585" name="Freeform 177"/>
              <p:cNvSpPr>
                <a:spLocks/>
              </p:cNvSpPr>
              <p:nvPr/>
            </p:nvSpPr>
            <p:spPr bwMode="auto">
              <a:xfrm>
                <a:off x="1713" y="642"/>
                <a:ext cx="117" cy="117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24"/>
                  </a:cxn>
                  <a:cxn ang="0">
                    <a:pos x="59" y="24"/>
                  </a:cxn>
                  <a:cxn ang="0">
                    <a:pos x="47" y="24"/>
                  </a:cxn>
                  <a:cxn ang="0">
                    <a:pos x="35" y="24"/>
                  </a:cxn>
                  <a:cxn ang="0">
                    <a:pos x="35" y="35"/>
                  </a:cxn>
                  <a:cxn ang="0">
                    <a:pos x="24" y="47"/>
                  </a:cxn>
                  <a:cxn ang="0">
                    <a:pos x="24" y="59"/>
                  </a:cxn>
                  <a:cxn ang="0">
                    <a:pos x="24" y="70"/>
                  </a:cxn>
                  <a:cxn ang="0">
                    <a:pos x="35" y="70"/>
                  </a:cxn>
                  <a:cxn ang="0">
                    <a:pos x="47" y="82"/>
                  </a:cxn>
                  <a:cxn ang="0">
                    <a:pos x="59" y="82"/>
                  </a:cxn>
                  <a:cxn ang="0">
                    <a:pos x="59" y="70"/>
                  </a:cxn>
                  <a:cxn ang="0">
                    <a:pos x="59" y="59"/>
                  </a:cxn>
                  <a:cxn ang="0">
                    <a:pos x="70" y="70"/>
                  </a:cxn>
                  <a:cxn ang="0">
                    <a:pos x="93" y="70"/>
                  </a:cxn>
                  <a:cxn ang="0">
                    <a:pos x="93" y="59"/>
                  </a:cxn>
                  <a:cxn ang="0">
                    <a:pos x="93" y="47"/>
                  </a:cxn>
                  <a:cxn ang="0">
                    <a:pos x="82" y="47"/>
                  </a:cxn>
                  <a:cxn ang="0">
                    <a:pos x="82" y="35"/>
                  </a:cxn>
                  <a:cxn ang="0">
                    <a:pos x="70" y="24"/>
                  </a:cxn>
                  <a:cxn ang="0">
                    <a:pos x="82" y="12"/>
                  </a:cxn>
                  <a:cxn ang="0">
                    <a:pos x="93" y="12"/>
                  </a:cxn>
                  <a:cxn ang="0">
                    <a:pos x="93" y="24"/>
                  </a:cxn>
                  <a:cxn ang="0">
                    <a:pos x="105" y="35"/>
                  </a:cxn>
                  <a:cxn ang="0">
                    <a:pos x="117" y="47"/>
                  </a:cxn>
                  <a:cxn ang="0">
                    <a:pos x="117" y="59"/>
                  </a:cxn>
                  <a:cxn ang="0">
                    <a:pos x="105" y="82"/>
                  </a:cxn>
                  <a:cxn ang="0">
                    <a:pos x="105" y="93"/>
                  </a:cxn>
                  <a:cxn ang="0">
                    <a:pos x="93" y="93"/>
                  </a:cxn>
                  <a:cxn ang="0">
                    <a:pos x="82" y="105"/>
                  </a:cxn>
                  <a:cxn ang="0">
                    <a:pos x="70" y="105"/>
                  </a:cxn>
                  <a:cxn ang="0">
                    <a:pos x="59" y="117"/>
                  </a:cxn>
                  <a:cxn ang="0">
                    <a:pos x="47" y="117"/>
                  </a:cxn>
                  <a:cxn ang="0">
                    <a:pos x="35" y="117"/>
                  </a:cxn>
                  <a:cxn ang="0">
                    <a:pos x="24" y="105"/>
                  </a:cxn>
                  <a:cxn ang="0">
                    <a:pos x="12" y="105"/>
                  </a:cxn>
                  <a:cxn ang="0">
                    <a:pos x="0" y="93"/>
                  </a:cxn>
                  <a:cxn ang="0">
                    <a:pos x="0" y="82"/>
                  </a:cxn>
                  <a:cxn ang="0">
                    <a:pos x="0" y="70"/>
                  </a:cxn>
                  <a:cxn ang="0">
                    <a:pos x="0" y="47"/>
                  </a:cxn>
                  <a:cxn ang="0">
                    <a:pos x="0" y="35"/>
                  </a:cxn>
                  <a:cxn ang="0">
                    <a:pos x="0" y="24"/>
                  </a:cxn>
                  <a:cxn ang="0">
                    <a:pos x="12" y="12"/>
                  </a:cxn>
                  <a:cxn ang="0">
                    <a:pos x="24" y="12"/>
                  </a:cxn>
                  <a:cxn ang="0">
                    <a:pos x="35" y="0"/>
                  </a:cxn>
                  <a:cxn ang="0">
                    <a:pos x="47" y="0"/>
                  </a:cxn>
                  <a:cxn ang="0">
                    <a:pos x="59" y="0"/>
                  </a:cxn>
                  <a:cxn ang="0">
                    <a:pos x="70" y="12"/>
                  </a:cxn>
                  <a:cxn ang="0">
                    <a:pos x="82" y="12"/>
                  </a:cxn>
                </a:cxnLst>
                <a:rect l="0" t="0" r="r" b="b"/>
                <a:pathLst>
                  <a:path w="117" h="117">
                    <a:moveTo>
                      <a:pt x="82" y="12"/>
                    </a:moveTo>
                    <a:lnTo>
                      <a:pt x="70" y="12"/>
                    </a:lnTo>
                    <a:lnTo>
                      <a:pt x="70" y="12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35" y="24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24" y="35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4" y="59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82"/>
                    </a:lnTo>
                    <a:lnTo>
                      <a:pt x="47" y="82"/>
                    </a:lnTo>
                    <a:lnTo>
                      <a:pt x="47" y="82"/>
                    </a:lnTo>
                    <a:lnTo>
                      <a:pt x="59" y="82"/>
                    </a:lnTo>
                    <a:lnTo>
                      <a:pt x="59" y="82"/>
                    </a:lnTo>
                    <a:lnTo>
                      <a:pt x="59" y="70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70" y="59"/>
                    </a:lnTo>
                    <a:lnTo>
                      <a:pt x="70" y="70"/>
                    </a:lnTo>
                    <a:lnTo>
                      <a:pt x="82" y="70"/>
                    </a:lnTo>
                    <a:lnTo>
                      <a:pt x="93" y="70"/>
                    </a:lnTo>
                    <a:lnTo>
                      <a:pt x="93" y="70"/>
                    </a:lnTo>
                    <a:lnTo>
                      <a:pt x="93" y="59"/>
                    </a:lnTo>
                    <a:lnTo>
                      <a:pt x="93" y="59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82" y="47"/>
                    </a:lnTo>
                    <a:lnTo>
                      <a:pt x="82" y="35"/>
                    </a:lnTo>
                    <a:lnTo>
                      <a:pt x="82" y="35"/>
                    </a:lnTo>
                    <a:lnTo>
                      <a:pt x="82" y="24"/>
                    </a:lnTo>
                    <a:lnTo>
                      <a:pt x="70" y="24"/>
                    </a:lnTo>
                    <a:lnTo>
                      <a:pt x="70" y="12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93" y="12"/>
                    </a:lnTo>
                    <a:lnTo>
                      <a:pt x="93" y="24"/>
                    </a:lnTo>
                    <a:lnTo>
                      <a:pt x="93" y="24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117" y="47"/>
                    </a:lnTo>
                    <a:lnTo>
                      <a:pt x="117" y="47"/>
                    </a:lnTo>
                    <a:lnTo>
                      <a:pt x="117" y="59"/>
                    </a:lnTo>
                    <a:lnTo>
                      <a:pt x="117" y="59"/>
                    </a:lnTo>
                    <a:lnTo>
                      <a:pt x="117" y="70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05" y="93"/>
                    </a:lnTo>
                    <a:lnTo>
                      <a:pt x="105" y="93"/>
                    </a:lnTo>
                    <a:lnTo>
                      <a:pt x="93" y="93"/>
                    </a:lnTo>
                    <a:lnTo>
                      <a:pt x="93" y="105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70" y="105"/>
                    </a:lnTo>
                    <a:lnTo>
                      <a:pt x="70" y="105"/>
                    </a:lnTo>
                    <a:lnTo>
                      <a:pt x="59" y="117"/>
                    </a:lnTo>
                    <a:lnTo>
                      <a:pt x="59" y="117"/>
                    </a:lnTo>
                    <a:lnTo>
                      <a:pt x="47" y="117"/>
                    </a:lnTo>
                    <a:lnTo>
                      <a:pt x="47" y="117"/>
                    </a:lnTo>
                    <a:lnTo>
                      <a:pt x="35" y="117"/>
                    </a:lnTo>
                    <a:lnTo>
                      <a:pt x="35" y="117"/>
                    </a:lnTo>
                    <a:lnTo>
                      <a:pt x="24" y="105"/>
                    </a:lnTo>
                    <a:lnTo>
                      <a:pt x="24" y="105"/>
                    </a:lnTo>
                    <a:lnTo>
                      <a:pt x="12" y="105"/>
                    </a:lnTo>
                    <a:lnTo>
                      <a:pt x="12" y="93"/>
                    </a:lnTo>
                    <a:lnTo>
                      <a:pt x="0" y="93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59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82" y="12"/>
                    </a:lnTo>
                    <a:lnTo>
                      <a:pt x="8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178"/>
              <p:cNvSpPr>
                <a:spLocks/>
              </p:cNvSpPr>
              <p:nvPr/>
            </p:nvSpPr>
            <p:spPr bwMode="auto">
              <a:xfrm>
                <a:off x="1713" y="642"/>
                <a:ext cx="117" cy="117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70" y="24"/>
                  </a:cxn>
                  <a:cxn ang="0">
                    <a:pos x="59" y="24"/>
                  </a:cxn>
                  <a:cxn ang="0">
                    <a:pos x="47" y="24"/>
                  </a:cxn>
                  <a:cxn ang="0">
                    <a:pos x="35" y="24"/>
                  </a:cxn>
                  <a:cxn ang="0">
                    <a:pos x="35" y="35"/>
                  </a:cxn>
                  <a:cxn ang="0">
                    <a:pos x="24" y="47"/>
                  </a:cxn>
                  <a:cxn ang="0">
                    <a:pos x="24" y="59"/>
                  </a:cxn>
                  <a:cxn ang="0">
                    <a:pos x="24" y="70"/>
                  </a:cxn>
                  <a:cxn ang="0">
                    <a:pos x="35" y="70"/>
                  </a:cxn>
                  <a:cxn ang="0">
                    <a:pos x="47" y="82"/>
                  </a:cxn>
                  <a:cxn ang="0">
                    <a:pos x="59" y="82"/>
                  </a:cxn>
                  <a:cxn ang="0">
                    <a:pos x="59" y="70"/>
                  </a:cxn>
                  <a:cxn ang="0">
                    <a:pos x="59" y="59"/>
                  </a:cxn>
                  <a:cxn ang="0">
                    <a:pos x="70" y="70"/>
                  </a:cxn>
                  <a:cxn ang="0">
                    <a:pos x="93" y="70"/>
                  </a:cxn>
                  <a:cxn ang="0">
                    <a:pos x="93" y="59"/>
                  </a:cxn>
                  <a:cxn ang="0">
                    <a:pos x="93" y="47"/>
                  </a:cxn>
                  <a:cxn ang="0">
                    <a:pos x="82" y="47"/>
                  </a:cxn>
                  <a:cxn ang="0">
                    <a:pos x="82" y="35"/>
                  </a:cxn>
                  <a:cxn ang="0">
                    <a:pos x="70" y="24"/>
                  </a:cxn>
                  <a:cxn ang="0">
                    <a:pos x="82" y="12"/>
                  </a:cxn>
                  <a:cxn ang="0">
                    <a:pos x="93" y="12"/>
                  </a:cxn>
                  <a:cxn ang="0">
                    <a:pos x="93" y="24"/>
                  </a:cxn>
                  <a:cxn ang="0">
                    <a:pos x="105" y="35"/>
                  </a:cxn>
                  <a:cxn ang="0">
                    <a:pos x="117" y="47"/>
                  </a:cxn>
                  <a:cxn ang="0">
                    <a:pos x="117" y="59"/>
                  </a:cxn>
                  <a:cxn ang="0">
                    <a:pos x="105" y="82"/>
                  </a:cxn>
                  <a:cxn ang="0">
                    <a:pos x="105" y="93"/>
                  </a:cxn>
                  <a:cxn ang="0">
                    <a:pos x="93" y="93"/>
                  </a:cxn>
                  <a:cxn ang="0">
                    <a:pos x="82" y="105"/>
                  </a:cxn>
                  <a:cxn ang="0">
                    <a:pos x="70" y="105"/>
                  </a:cxn>
                  <a:cxn ang="0">
                    <a:pos x="59" y="117"/>
                  </a:cxn>
                  <a:cxn ang="0">
                    <a:pos x="47" y="117"/>
                  </a:cxn>
                  <a:cxn ang="0">
                    <a:pos x="35" y="117"/>
                  </a:cxn>
                  <a:cxn ang="0">
                    <a:pos x="24" y="105"/>
                  </a:cxn>
                  <a:cxn ang="0">
                    <a:pos x="12" y="105"/>
                  </a:cxn>
                  <a:cxn ang="0">
                    <a:pos x="0" y="93"/>
                  </a:cxn>
                  <a:cxn ang="0">
                    <a:pos x="0" y="82"/>
                  </a:cxn>
                  <a:cxn ang="0">
                    <a:pos x="0" y="70"/>
                  </a:cxn>
                  <a:cxn ang="0">
                    <a:pos x="0" y="47"/>
                  </a:cxn>
                  <a:cxn ang="0">
                    <a:pos x="0" y="35"/>
                  </a:cxn>
                  <a:cxn ang="0">
                    <a:pos x="0" y="24"/>
                  </a:cxn>
                  <a:cxn ang="0">
                    <a:pos x="12" y="12"/>
                  </a:cxn>
                  <a:cxn ang="0">
                    <a:pos x="24" y="12"/>
                  </a:cxn>
                  <a:cxn ang="0">
                    <a:pos x="35" y="0"/>
                  </a:cxn>
                  <a:cxn ang="0">
                    <a:pos x="47" y="0"/>
                  </a:cxn>
                  <a:cxn ang="0">
                    <a:pos x="59" y="0"/>
                  </a:cxn>
                  <a:cxn ang="0">
                    <a:pos x="70" y="12"/>
                  </a:cxn>
                  <a:cxn ang="0">
                    <a:pos x="82" y="12"/>
                  </a:cxn>
                </a:cxnLst>
                <a:rect l="0" t="0" r="r" b="b"/>
                <a:pathLst>
                  <a:path w="117" h="117">
                    <a:moveTo>
                      <a:pt x="82" y="12"/>
                    </a:moveTo>
                    <a:lnTo>
                      <a:pt x="70" y="12"/>
                    </a:lnTo>
                    <a:lnTo>
                      <a:pt x="70" y="12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35" y="24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24" y="35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4" y="59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82"/>
                    </a:lnTo>
                    <a:lnTo>
                      <a:pt x="47" y="82"/>
                    </a:lnTo>
                    <a:lnTo>
                      <a:pt x="47" y="82"/>
                    </a:lnTo>
                    <a:lnTo>
                      <a:pt x="59" y="82"/>
                    </a:lnTo>
                    <a:lnTo>
                      <a:pt x="59" y="82"/>
                    </a:lnTo>
                    <a:lnTo>
                      <a:pt x="59" y="70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70" y="59"/>
                    </a:lnTo>
                    <a:lnTo>
                      <a:pt x="70" y="70"/>
                    </a:lnTo>
                    <a:lnTo>
                      <a:pt x="82" y="70"/>
                    </a:lnTo>
                    <a:lnTo>
                      <a:pt x="93" y="70"/>
                    </a:lnTo>
                    <a:lnTo>
                      <a:pt x="93" y="70"/>
                    </a:lnTo>
                    <a:lnTo>
                      <a:pt x="93" y="59"/>
                    </a:lnTo>
                    <a:lnTo>
                      <a:pt x="93" y="59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82" y="47"/>
                    </a:lnTo>
                    <a:lnTo>
                      <a:pt x="82" y="35"/>
                    </a:lnTo>
                    <a:lnTo>
                      <a:pt x="82" y="35"/>
                    </a:lnTo>
                    <a:lnTo>
                      <a:pt x="82" y="24"/>
                    </a:lnTo>
                    <a:lnTo>
                      <a:pt x="70" y="24"/>
                    </a:lnTo>
                    <a:lnTo>
                      <a:pt x="70" y="12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93" y="12"/>
                    </a:lnTo>
                    <a:lnTo>
                      <a:pt x="93" y="24"/>
                    </a:lnTo>
                    <a:lnTo>
                      <a:pt x="93" y="24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117" y="47"/>
                    </a:lnTo>
                    <a:lnTo>
                      <a:pt x="117" y="47"/>
                    </a:lnTo>
                    <a:lnTo>
                      <a:pt x="117" y="59"/>
                    </a:lnTo>
                    <a:lnTo>
                      <a:pt x="117" y="59"/>
                    </a:lnTo>
                    <a:lnTo>
                      <a:pt x="117" y="70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05" y="93"/>
                    </a:lnTo>
                    <a:lnTo>
                      <a:pt x="105" y="93"/>
                    </a:lnTo>
                    <a:lnTo>
                      <a:pt x="93" y="93"/>
                    </a:lnTo>
                    <a:lnTo>
                      <a:pt x="93" y="105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70" y="105"/>
                    </a:lnTo>
                    <a:lnTo>
                      <a:pt x="70" y="105"/>
                    </a:lnTo>
                    <a:lnTo>
                      <a:pt x="59" y="117"/>
                    </a:lnTo>
                    <a:lnTo>
                      <a:pt x="59" y="117"/>
                    </a:lnTo>
                    <a:lnTo>
                      <a:pt x="47" y="117"/>
                    </a:lnTo>
                    <a:lnTo>
                      <a:pt x="47" y="117"/>
                    </a:lnTo>
                    <a:lnTo>
                      <a:pt x="35" y="117"/>
                    </a:lnTo>
                    <a:lnTo>
                      <a:pt x="35" y="117"/>
                    </a:lnTo>
                    <a:lnTo>
                      <a:pt x="24" y="105"/>
                    </a:lnTo>
                    <a:lnTo>
                      <a:pt x="24" y="105"/>
                    </a:lnTo>
                    <a:lnTo>
                      <a:pt x="12" y="105"/>
                    </a:lnTo>
                    <a:lnTo>
                      <a:pt x="12" y="93"/>
                    </a:lnTo>
                    <a:lnTo>
                      <a:pt x="0" y="93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59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82" y="12"/>
                    </a:lnTo>
                    <a:lnTo>
                      <a:pt x="82" y="1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48" name="Group 179"/>
            <p:cNvGrpSpPr>
              <a:grpSpLocks/>
            </p:cNvGrpSpPr>
            <p:nvPr/>
          </p:nvGrpSpPr>
          <p:grpSpPr bwMode="auto">
            <a:xfrm>
              <a:off x="1413" y="1783"/>
              <a:ext cx="128" cy="58"/>
              <a:chOff x="1272" y="1177"/>
              <a:chExt cx="128" cy="58"/>
            </a:xfrm>
          </p:grpSpPr>
          <p:sp>
            <p:nvSpPr>
              <p:cNvPr id="17588" name="Freeform 180"/>
              <p:cNvSpPr>
                <a:spLocks/>
              </p:cNvSpPr>
              <p:nvPr/>
            </p:nvSpPr>
            <p:spPr bwMode="auto">
              <a:xfrm>
                <a:off x="1272" y="1177"/>
                <a:ext cx="128" cy="58"/>
              </a:xfrm>
              <a:custGeom>
                <a:avLst/>
                <a:gdLst/>
                <a:ahLst/>
                <a:cxnLst>
                  <a:cxn ang="0">
                    <a:pos x="116" y="12"/>
                  </a:cxn>
                  <a:cxn ang="0">
                    <a:pos x="104" y="12"/>
                  </a:cxn>
                  <a:cxn ang="0">
                    <a:pos x="93" y="12"/>
                  </a:cxn>
                  <a:cxn ang="0">
                    <a:pos x="93" y="12"/>
                  </a:cxn>
                  <a:cxn ang="0">
                    <a:pos x="81" y="23"/>
                  </a:cxn>
                  <a:cxn ang="0">
                    <a:pos x="69" y="23"/>
                  </a:cxn>
                  <a:cxn ang="0">
                    <a:pos x="69" y="23"/>
                  </a:cxn>
                  <a:cxn ang="0">
                    <a:pos x="58" y="23"/>
                  </a:cxn>
                  <a:cxn ang="0">
                    <a:pos x="46" y="23"/>
                  </a:cxn>
                  <a:cxn ang="0">
                    <a:pos x="35" y="23"/>
                  </a:cxn>
                  <a:cxn ang="0">
                    <a:pos x="23" y="23"/>
                  </a:cxn>
                  <a:cxn ang="0">
                    <a:pos x="23" y="23"/>
                  </a:cxn>
                  <a:cxn ang="0">
                    <a:pos x="11" y="23"/>
                  </a:cxn>
                  <a:cxn ang="0">
                    <a:pos x="0" y="35"/>
                  </a:cxn>
                  <a:cxn ang="0">
                    <a:pos x="0" y="47"/>
                  </a:cxn>
                  <a:cxn ang="0">
                    <a:pos x="11" y="58"/>
                  </a:cxn>
                  <a:cxn ang="0">
                    <a:pos x="23" y="58"/>
                  </a:cxn>
                  <a:cxn ang="0">
                    <a:pos x="35" y="58"/>
                  </a:cxn>
                  <a:cxn ang="0">
                    <a:pos x="46" y="58"/>
                  </a:cxn>
                  <a:cxn ang="0">
                    <a:pos x="46" y="58"/>
                  </a:cxn>
                  <a:cxn ang="0">
                    <a:pos x="58" y="58"/>
                  </a:cxn>
                  <a:cxn ang="0">
                    <a:pos x="69" y="58"/>
                  </a:cxn>
                  <a:cxn ang="0">
                    <a:pos x="69" y="47"/>
                  </a:cxn>
                  <a:cxn ang="0">
                    <a:pos x="81" y="47"/>
                  </a:cxn>
                  <a:cxn ang="0">
                    <a:pos x="93" y="35"/>
                  </a:cxn>
                  <a:cxn ang="0">
                    <a:pos x="93" y="35"/>
                  </a:cxn>
                  <a:cxn ang="0">
                    <a:pos x="104" y="35"/>
                  </a:cxn>
                  <a:cxn ang="0">
                    <a:pos x="116" y="23"/>
                  </a:cxn>
                  <a:cxn ang="0">
                    <a:pos x="116" y="23"/>
                  </a:cxn>
                  <a:cxn ang="0">
                    <a:pos x="128" y="12"/>
                  </a:cxn>
                  <a:cxn ang="0">
                    <a:pos x="128" y="0"/>
                  </a:cxn>
                  <a:cxn ang="0">
                    <a:pos x="116" y="12"/>
                  </a:cxn>
                </a:cxnLst>
                <a:rect l="0" t="0" r="r" b="b"/>
                <a:pathLst>
                  <a:path w="128" h="58">
                    <a:moveTo>
                      <a:pt x="116" y="12"/>
                    </a:moveTo>
                    <a:lnTo>
                      <a:pt x="104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81" y="23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58" y="23"/>
                    </a:lnTo>
                    <a:lnTo>
                      <a:pt x="46" y="23"/>
                    </a:lnTo>
                    <a:lnTo>
                      <a:pt x="35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11" y="23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11" y="58"/>
                    </a:lnTo>
                    <a:lnTo>
                      <a:pt x="23" y="58"/>
                    </a:lnTo>
                    <a:lnTo>
                      <a:pt x="35" y="58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69" y="58"/>
                    </a:lnTo>
                    <a:lnTo>
                      <a:pt x="69" y="47"/>
                    </a:lnTo>
                    <a:lnTo>
                      <a:pt x="81" y="47"/>
                    </a:lnTo>
                    <a:lnTo>
                      <a:pt x="93" y="35"/>
                    </a:lnTo>
                    <a:lnTo>
                      <a:pt x="93" y="35"/>
                    </a:lnTo>
                    <a:lnTo>
                      <a:pt x="104" y="35"/>
                    </a:lnTo>
                    <a:lnTo>
                      <a:pt x="116" y="23"/>
                    </a:lnTo>
                    <a:lnTo>
                      <a:pt x="116" y="23"/>
                    </a:lnTo>
                    <a:lnTo>
                      <a:pt x="128" y="12"/>
                    </a:lnTo>
                    <a:lnTo>
                      <a:pt x="128" y="0"/>
                    </a:lnTo>
                    <a:lnTo>
                      <a:pt x="11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9" name="Freeform 181"/>
              <p:cNvSpPr>
                <a:spLocks/>
              </p:cNvSpPr>
              <p:nvPr/>
            </p:nvSpPr>
            <p:spPr bwMode="auto">
              <a:xfrm>
                <a:off x="1272" y="1177"/>
                <a:ext cx="128" cy="58"/>
              </a:xfrm>
              <a:custGeom>
                <a:avLst/>
                <a:gdLst/>
                <a:ahLst/>
                <a:cxnLst>
                  <a:cxn ang="0">
                    <a:pos x="116" y="12"/>
                  </a:cxn>
                  <a:cxn ang="0">
                    <a:pos x="104" y="12"/>
                  </a:cxn>
                  <a:cxn ang="0">
                    <a:pos x="93" y="12"/>
                  </a:cxn>
                  <a:cxn ang="0">
                    <a:pos x="93" y="12"/>
                  </a:cxn>
                  <a:cxn ang="0">
                    <a:pos x="81" y="23"/>
                  </a:cxn>
                  <a:cxn ang="0">
                    <a:pos x="69" y="23"/>
                  </a:cxn>
                  <a:cxn ang="0">
                    <a:pos x="69" y="23"/>
                  </a:cxn>
                  <a:cxn ang="0">
                    <a:pos x="58" y="23"/>
                  </a:cxn>
                  <a:cxn ang="0">
                    <a:pos x="46" y="23"/>
                  </a:cxn>
                  <a:cxn ang="0">
                    <a:pos x="35" y="23"/>
                  </a:cxn>
                  <a:cxn ang="0">
                    <a:pos x="23" y="23"/>
                  </a:cxn>
                  <a:cxn ang="0">
                    <a:pos x="23" y="23"/>
                  </a:cxn>
                  <a:cxn ang="0">
                    <a:pos x="11" y="23"/>
                  </a:cxn>
                  <a:cxn ang="0">
                    <a:pos x="0" y="35"/>
                  </a:cxn>
                  <a:cxn ang="0">
                    <a:pos x="0" y="47"/>
                  </a:cxn>
                  <a:cxn ang="0">
                    <a:pos x="11" y="58"/>
                  </a:cxn>
                  <a:cxn ang="0">
                    <a:pos x="23" y="58"/>
                  </a:cxn>
                  <a:cxn ang="0">
                    <a:pos x="35" y="58"/>
                  </a:cxn>
                  <a:cxn ang="0">
                    <a:pos x="46" y="58"/>
                  </a:cxn>
                  <a:cxn ang="0">
                    <a:pos x="46" y="58"/>
                  </a:cxn>
                  <a:cxn ang="0">
                    <a:pos x="58" y="58"/>
                  </a:cxn>
                  <a:cxn ang="0">
                    <a:pos x="69" y="58"/>
                  </a:cxn>
                  <a:cxn ang="0">
                    <a:pos x="69" y="47"/>
                  </a:cxn>
                  <a:cxn ang="0">
                    <a:pos x="81" y="47"/>
                  </a:cxn>
                  <a:cxn ang="0">
                    <a:pos x="93" y="35"/>
                  </a:cxn>
                  <a:cxn ang="0">
                    <a:pos x="93" y="35"/>
                  </a:cxn>
                  <a:cxn ang="0">
                    <a:pos x="104" y="35"/>
                  </a:cxn>
                  <a:cxn ang="0">
                    <a:pos x="116" y="23"/>
                  </a:cxn>
                  <a:cxn ang="0">
                    <a:pos x="116" y="23"/>
                  </a:cxn>
                  <a:cxn ang="0">
                    <a:pos x="128" y="12"/>
                  </a:cxn>
                  <a:cxn ang="0">
                    <a:pos x="128" y="0"/>
                  </a:cxn>
                  <a:cxn ang="0">
                    <a:pos x="116" y="12"/>
                  </a:cxn>
                </a:cxnLst>
                <a:rect l="0" t="0" r="r" b="b"/>
                <a:pathLst>
                  <a:path w="128" h="58">
                    <a:moveTo>
                      <a:pt x="116" y="12"/>
                    </a:moveTo>
                    <a:lnTo>
                      <a:pt x="104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81" y="23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58" y="23"/>
                    </a:lnTo>
                    <a:lnTo>
                      <a:pt x="46" y="23"/>
                    </a:lnTo>
                    <a:lnTo>
                      <a:pt x="35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11" y="23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11" y="58"/>
                    </a:lnTo>
                    <a:lnTo>
                      <a:pt x="23" y="58"/>
                    </a:lnTo>
                    <a:lnTo>
                      <a:pt x="35" y="58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69" y="58"/>
                    </a:lnTo>
                    <a:lnTo>
                      <a:pt x="69" y="47"/>
                    </a:lnTo>
                    <a:lnTo>
                      <a:pt x="81" y="47"/>
                    </a:lnTo>
                    <a:lnTo>
                      <a:pt x="93" y="35"/>
                    </a:lnTo>
                    <a:lnTo>
                      <a:pt x="93" y="35"/>
                    </a:lnTo>
                    <a:lnTo>
                      <a:pt x="104" y="35"/>
                    </a:lnTo>
                    <a:lnTo>
                      <a:pt x="116" y="23"/>
                    </a:lnTo>
                    <a:lnTo>
                      <a:pt x="116" y="23"/>
                    </a:lnTo>
                    <a:lnTo>
                      <a:pt x="128" y="12"/>
                    </a:lnTo>
                    <a:lnTo>
                      <a:pt x="128" y="0"/>
                    </a:lnTo>
                    <a:lnTo>
                      <a:pt x="116" y="1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51" name="Group 182"/>
            <p:cNvGrpSpPr>
              <a:grpSpLocks/>
            </p:cNvGrpSpPr>
            <p:nvPr/>
          </p:nvGrpSpPr>
          <p:grpSpPr bwMode="auto">
            <a:xfrm>
              <a:off x="924" y="2306"/>
              <a:ext cx="152" cy="140"/>
              <a:chOff x="783" y="1700"/>
              <a:chExt cx="152" cy="140"/>
            </a:xfrm>
          </p:grpSpPr>
          <p:sp>
            <p:nvSpPr>
              <p:cNvPr id="17591" name="Freeform 183"/>
              <p:cNvSpPr>
                <a:spLocks/>
              </p:cNvSpPr>
              <p:nvPr/>
            </p:nvSpPr>
            <p:spPr bwMode="auto">
              <a:xfrm>
                <a:off x="783" y="1700"/>
                <a:ext cx="152" cy="140"/>
              </a:xfrm>
              <a:custGeom>
                <a:avLst/>
                <a:gdLst/>
                <a:ahLst/>
                <a:cxnLst>
                  <a:cxn ang="0">
                    <a:pos x="140" y="58"/>
                  </a:cxn>
                  <a:cxn ang="0">
                    <a:pos x="140" y="47"/>
                  </a:cxn>
                  <a:cxn ang="0">
                    <a:pos x="128" y="35"/>
                  </a:cxn>
                  <a:cxn ang="0">
                    <a:pos x="105" y="24"/>
                  </a:cxn>
                  <a:cxn ang="0">
                    <a:pos x="93" y="24"/>
                  </a:cxn>
                  <a:cxn ang="0">
                    <a:pos x="93" y="0"/>
                  </a:cxn>
                  <a:cxn ang="0">
                    <a:pos x="82" y="0"/>
                  </a:cxn>
                  <a:cxn ang="0">
                    <a:pos x="59" y="0"/>
                  </a:cxn>
                  <a:cxn ang="0">
                    <a:pos x="47" y="0"/>
                  </a:cxn>
                  <a:cxn ang="0">
                    <a:pos x="35" y="12"/>
                  </a:cxn>
                  <a:cxn ang="0">
                    <a:pos x="24" y="24"/>
                  </a:cxn>
                  <a:cxn ang="0">
                    <a:pos x="12" y="35"/>
                  </a:cxn>
                  <a:cxn ang="0">
                    <a:pos x="0" y="47"/>
                  </a:cxn>
                  <a:cxn ang="0">
                    <a:pos x="0" y="58"/>
                  </a:cxn>
                  <a:cxn ang="0">
                    <a:pos x="0" y="82"/>
                  </a:cxn>
                  <a:cxn ang="0">
                    <a:pos x="12" y="82"/>
                  </a:cxn>
                  <a:cxn ang="0">
                    <a:pos x="35" y="82"/>
                  </a:cxn>
                  <a:cxn ang="0">
                    <a:pos x="47" y="93"/>
                  </a:cxn>
                  <a:cxn ang="0">
                    <a:pos x="47" y="105"/>
                  </a:cxn>
                  <a:cxn ang="0">
                    <a:pos x="59" y="128"/>
                  </a:cxn>
                  <a:cxn ang="0">
                    <a:pos x="70" y="128"/>
                  </a:cxn>
                  <a:cxn ang="0">
                    <a:pos x="82" y="140"/>
                  </a:cxn>
                  <a:cxn ang="0">
                    <a:pos x="105" y="140"/>
                  </a:cxn>
                  <a:cxn ang="0">
                    <a:pos x="117" y="140"/>
                  </a:cxn>
                  <a:cxn ang="0">
                    <a:pos x="128" y="140"/>
                  </a:cxn>
                  <a:cxn ang="0">
                    <a:pos x="128" y="128"/>
                  </a:cxn>
                  <a:cxn ang="0">
                    <a:pos x="128" y="105"/>
                  </a:cxn>
                  <a:cxn ang="0">
                    <a:pos x="117" y="93"/>
                  </a:cxn>
                  <a:cxn ang="0">
                    <a:pos x="128" y="82"/>
                  </a:cxn>
                  <a:cxn ang="0">
                    <a:pos x="140" y="82"/>
                  </a:cxn>
                  <a:cxn ang="0">
                    <a:pos x="152" y="70"/>
                  </a:cxn>
                  <a:cxn ang="0">
                    <a:pos x="140" y="58"/>
                  </a:cxn>
                </a:cxnLst>
                <a:rect l="0" t="0" r="r" b="b"/>
                <a:pathLst>
                  <a:path w="152" h="140">
                    <a:moveTo>
                      <a:pt x="140" y="58"/>
                    </a:moveTo>
                    <a:lnTo>
                      <a:pt x="140" y="58"/>
                    </a:lnTo>
                    <a:lnTo>
                      <a:pt x="140" y="58"/>
                    </a:lnTo>
                    <a:lnTo>
                      <a:pt x="140" y="47"/>
                    </a:lnTo>
                    <a:lnTo>
                      <a:pt x="128" y="47"/>
                    </a:lnTo>
                    <a:lnTo>
                      <a:pt x="128" y="35"/>
                    </a:lnTo>
                    <a:lnTo>
                      <a:pt x="117" y="35"/>
                    </a:lnTo>
                    <a:lnTo>
                      <a:pt x="105" y="24"/>
                    </a:lnTo>
                    <a:lnTo>
                      <a:pt x="105" y="24"/>
                    </a:lnTo>
                    <a:lnTo>
                      <a:pt x="93" y="24"/>
                    </a:lnTo>
                    <a:lnTo>
                      <a:pt x="93" y="12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35" y="12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0" y="47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70"/>
                    </a:lnTo>
                    <a:lnTo>
                      <a:pt x="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24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47" y="93"/>
                    </a:lnTo>
                    <a:lnTo>
                      <a:pt x="47" y="105"/>
                    </a:lnTo>
                    <a:lnTo>
                      <a:pt x="47" y="105"/>
                    </a:lnTo>
                    <a:lnTo>
                      <a:pt x="47" y="117"/>
                    </a:lnTo>
                    <a:lnTo>
                      <a:pt x="59" y="128"/>
                    </a:lnTo>
                    <a:lnTo>
                      <a:pt x="59" y="128"/>
                    </a:lnTo>
                    <a:lnTo>
                      <a:pt x="70" y="128"/>
                    </a:lnTo>
                    <a:lnTo>
                      <a:pt x="82" y="140"/>
                    </a:lnTo>
                    <a:lnTo>
                      <a:pt x="82" y="140"/>
                    </a:lnTo>
                    <a:lnTo>
                      <a:pt x="93" y="140"/>
                    </a:lnTo>
                    <a:lnTo>
                      <a:pt x="105" y="140"/>
                    </a:lnTo>
                    <a:lnTo>
                      <a:pt x="105" y="140"/>
                    </a:lnTo>
                    <a:lnTo>
                      <a:pt x="117" y="140"/>
                    </a:lnTo>
                    <a:lnTo>
                      <a:pt x="117" y="140"/>
                    </a:lnTo>
                    <a:lnTo>
                      <a:pt x="128" y="140"/>
                    </a:lnTo>
                    <a:lnTo>
                      <a:pt x="128" y="128"/>
                    </a:lnTo>
                    <a:lnTo>
                      <a:pt x="128" y="128"/>
                    </a:lnTo>
                    <a:lnTo>
                      <a:pt x="128" y="117"/>
                    </a:lnTo>
                    <a:lnTo>
                      <a:pt x="128" y="105"/>
                    </a:lnTo>
                    <a:lnTo>
                      <a:pt x="117" y="105"/>
                    </a:lnTo>
                    <a:lnTo>
                      <a:pt x="117" y="93"/>
                    </a:lnTo>
                    <a:lnTo>
                      <a:pt x="117" y="82"/>
                    </a:lnTo>
                    <a:lnTo>
                      <a:pt x="128" y="82"/>
                    </a:lnTo>
                    <a:lnTo>
                      <a:pt x="140" y="82"/>
                    </a:lnTo>
                    <a:lnTo>
                      <a:pt x="140" y="82"/>
                    </a:lnTo>
                    <a:lnTo>
                      <a:pt x="152" y="8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40" y="58"/>
                    </a:lnTo>
                    <a:lnTo>
                      <a:pt x="14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184"/>
              <p:cNvSpPr>
                <a:spLocks/>
              </p:cNvSpPr>
              <p:nvPr/>
            </p:nvSpPr>
            <p:spPr bwMode="auto">
              <a:xfrm>
                <a:off x="783" y="1700"/>
                <a:ext cx="152" cy="140"/>
              </a:xfrm>
              <a:custGeom>
                <a:avLst/>
                <a:gdLst/>
                <a:ahLst/>
                <a:cxnLst>
                  <a:cxn ang="0">
                    <a:pos x="140" y="58"/>
                  </a:cxn>
                  <a:cxn ang="0">
                    <a:pos x="140" y="47"/>
                  </a:cxn>
                  <a:cxn ang="0">
                    <a:pos x="128" y="35"/>
                  </a:cxn>
                  <a:cxn ang="0">
                    <a:pos x="105" y="24"/>
                  </a:cxn>
                  <a:cxn ang="0">
                    <a:pos x="93" y="24"/>
                  </a:cxn>
                  <a:cxn ang="0">
                    <a:pos x="93" y="0"/>
                  </a:cxn>
                  <a:cxn ang="0">
                    <a:pos x="82" y="0"/>
                  </a:cxn>
                  <a:cxn ang="0">
                    <a:pos x="59" y="0"/>
                  </a:cxn>
                  <a:cxn ang="0">
                    <a:pos x="47" y="0"/>
                  </a:cxn>
                  <a:cxn ang="0">
                    <a:pos x="35" y="12"/>
                  </a:cxn>
                  <a:cxn ang="0">
                    <a:pos x="24" y="24"/>
                  </a:cxn>
                  <a:cxn ang="0">
                    <a:pos x="12" y="35"/>
                  </a:cxn>
                  <a:cxn ang="0">
                    <a:pos x="0" y="47"/>
                  </a:cxn>
                  <a:cxn ang="0">
                    <a:pos x="0" y="58"/>
                  </a:cxn>
                  <a:cxn ang="0">
                    <a:pos x="0" y="82"/>
                  </a:cxn>
                  <a:cxn ang="0">
                    <a:pos x="12" y="82"/>
                  </a:cxn>
                  <a:cxn ang="0">
                    <a:pos x="35" y="82"/>
                  </a:cxn>
                  <a:cxn ang="0">
                    <a:pos x="47" y="93"/>
                  </a:cxn>
                  <a:cxn ang="0">
                    <a:pos x="47" y="105"/>
                  </a:cxn>
                  <a:cxn ang="0">
                    <a:pos x="59" y="128"/>
                  </a:cxn>
                  <a:cxn ang="0">
                    <a:pos x="70" y="128"/>
                  </a:cxn>
                  <a:cxn ang="0">
                    <a:pos x="82" y="140"/>
                  </a:cxn>
                  <a:cxn ang="0">
                    <a:pos x="105" y="140"/>
                  </a:cxn>
                  <a:cxn ang="0">
                    <a:pos x="117" y="140"/>
                  </a:cxn>
                  <a:cxn ang="0">
                    <a:pos x="128" y="140"/>
                  </a:cxn>
                  <a:cxn ang="0">
                    <a:pos x="128" y="128"/>
                  </a:cxn>
                  <a:cxn ang="0">
                    <a:pos x="128" y="105"/>
                  </a:cxn>
                  <a:cxn ang="0">
                    <a:pos x="117" y="93"/>
                  </a:cxn>
                  <a:cxn ang="0">
                    <a:pos x="128" y="82"/>
                  </a:cxn>
                  <a:cxn ang="0">
                    <a:pos x="140" y="82"/>
                  </a:cxn>
                  <a:cxn ang="0">
                    <a:pos x="152" y="70"/>
                  </a:cxn>
                  <a:cxn ang="0">
                    <a:pos x="140" y="58"/>
                  </a:cxn>
                </a:cxnLst>
                <a:rect l="0" t="0" r="r" b="b"/>
                <a:pathLst>
                  <a:path w="152" h="140">
                    <a:moveTo>
                      <a:pt x="140" y="58"/>
                    </a:moveTo>
                    <a:lnTo>
                      <a:pt x="140" y="58"/>
                    </a:lnTo>
                    <a:lnTo>
                      <a:pt x="140" y="58"/>
                    </a:lnTo>
                    <a:lnTo>
                      <a:pt x="140" y="47"/>
                    </a:lnTo>
                    <a:lnTo>
                      <a:pt x="128" y="47"/>
                    </a:lnTo>
                    <a:lnTo>
                      <a:pt x="128" y="35"/>
                    </a:lnTo>
                    <a:lnTo>
                      <a:pt x="117" y="35"/>
                    </a:lnTo>
                    <a:lnTo>
                      <a:pt x="105" y="24"/>
                    </a:lnTo>
                    <a:lnTo>
                      <a:pt x="105" y="24"/>
                    </a:lnTo>
                    <a:lnTo>
                      <a:pt x="93" y="24"/>
                    </a:lnTo>
                    <a:lnTo>
                      <a:pt x="93" y="12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35" y="12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0" y="47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70"/>
                    </a:lnTo>
                    <a:lnTo>
                      <a:pt x="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24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47" y="93"/>
                    </a:lnTo>
                    <a:lnTo>
                      <a:pt x="47" y="105"/>
                    </a:lnTo>
                    <a:lnTo>
                      <a:pt x="47" y="105"/>
                    </a:lnTo>
                    <a:lnTo>
                      <a:pt x="47" y="117"/>
                    </a:lnTo>
                    <a:lnTo>
                      <a:pt x="59" y="128"/>
                    </a:lnTo>
                    <a:lnTo>
                      <a:pt x="59" y="128"/>
                    </a:lnTo>
                    <a:lnTo>
                      <a:pt x="70" y="128"/>
                    </a:lnTo>
                    <a:lnTo>
                      <a:pt x="82" y="140"/>
                    </a:lnTo>
                    <a:lnTo>
                      <a:pt x="82" y="140"/>
                    </a:lnTo>
                    <a:lnTo>
                      <a:pt x="93" y="140"/>
                    </a:lnTo>
                    <a:lnTo>
                      <a:pt x="105" y="140"/>
                    </a:lnTo>
                    <a:lnTo>
                      <a:pt x="105" y="140"/>
                    </a:lnTo>
                    <a:lnTo>
                      <a:pt x="117" y="140"/>
                    </a:lnTo>
                    <a:lnTo>
                      <a:pt x="117" y="140"/>
                    </a:lnTo>
                    <a:lnTo>
                      <a:pt x="128" y="140"/>
                    </a:lnTo>
                    <a:lnTo>
                      <a:pt x="128" y="128"/>
                    </a:lnTo>
                    <a:lnTo>
                      <a:pt x="128" y="128"/>
                    </a:lnTo>
                    <a:lnTo>
                      <a:pt x="128" y="117"/>
                    </a:lnTo>
                    <a:lnTo>
                      <a:pt x="128" y="105"/>
                    </a:lnTo>
                    <a:lnTo>
                      <a:pt x="117" y="105"/>
                    </a:lnTo>
                    <a:lnTo>
                      <a:pt x="117" y="93"/>
                    </a:lnTo>
                    <a:lnTo>
                      <a:pt x="117" y="82"/>
                    </a:lnTo>
                    <a:lnTo>
                      <a:pt x="128" y="82"/>
                    </a:lnTo>
                    <a:lnTo>
                      <a:pt x="140" y="82"/>
                    </a:lnTo>
                    <a:lnTo>
                      <a:pt x="140" y="82"/>
                    </a:lnTo>
                    <a:lnTo>
                      <a:pt x="152" y="8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40" y="58"/>
                    </a:lnTo>
                    <a:lnTo>
                      <a:pt x="140" y="5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54" name="Group 185"/>
            <p:cNvGrpSpPr>
              <a:grpSpLocks/>
            </p:cNvGrpSpPr>
            <p:nvPr/>
          </p:nvGrpSpPr>
          <p:grpSpPr bwMode="auto">
            <a:xfrm>
              <a:off x="831" y="2829"/>
              <a:ext cx="489" cy="256"/>
              <a:chOff x="690" y="2223"/>
              <a:chExt cx="489" cy="256"/>
            </a:xfrm>
          </p:grpSpPr>
          <p:sp>
            <p:nvSpPr>
              <p:cNvPr id="17594" name="Freeform 186"/>
              <p:cNvSpPr>
                <a:spLocks/>
              </p:cNvSpPr>
              <p:nvPr/>
            </p:nvSpPr>
            <p:spPr bwMode="auto">
              <a:xfrm>
                <a:off x="690" y="2223"/>
                <a:ext cx="489" cy="256"/>
              </a:xfrm>
              <a:custGeom>
                <a:avLst/>
                <a:gdLst/>
                <a:ahLst/>
                <a:cxnLst>
                  <a:cxn ang="0">
                    <a:pos x="477" y="24"/>
                  </a:cxn>
                  <a:cxn ang="0">
                    <a:pos x="454" y="0"/>
                  </a:cxn>
                  <a:cxn ang="0">
                    <a:pos x="431" y="0"/>
                  </a:cxn>
                  <a:cxn ang="0">
                    <a:pos x="407" y="24"/>
                  </a:cxn>
                  <a:cxn ang="0">
                    <a:pos x="384" y="47"/>
                  </a:cxn>
                  <a:cxn ang="0">
                    <a:pos x="361" y="35"/>
                  </a:cxn>
                  <a:cxn ang="0">
                    <a:pos x="338" y="24"/>
                  </a:cxn>
                  <a:cxn ang="0">
                    <a:pos x="314" y="24"/>
                  </a:cxn>
                  <a:cxn ang="0">
                    <a:pos x="279" y="12"/>
                  </a:cxn>
                  <a:cxn ang="0">
                    <a:pos x="256" y="12"/>
                  </a:cxn>
                  <a:cxn ang="0">
                    <a:pos x="233" y="12"/>
                  </a:cxn>
                  <a:cxn ang="0">
                    <a:pos x="198" y="0"/>
                  </a:cxn>
                  <a:cxn ang="0">
                    <a:pos x="163" y="0"/>
                  </a:cxn>
                  <a:cxn ang="0">
                    <a:pos x="140" y="24"/>
                  </a:cxn>
                  <a:cxn ang="0">
                    <a:pos x="128" y="58"/>
                  </a:cxn>
                  <a:cxn ang="0">
                    <a:pos x="117" y="70"/>
                  </a:cxn>
                  <a:cxn ang="0">
                    <a:pos x="82" y="82"/>
                  </a:cxn>
                  <a:cxn ang="0">
                    <a:pos x="59" y="93"/>
                  </a:cxn>
                  <a:cxn ang="0">
                    <a:pos x="24" y="105"/>
                  </a:cxn>
                  <a:cxn ang="0">
                    <a:pos x="12" y="128"/>
                  </a:cxn>
                  <a:cxn ang="0">
                    <a:pos x="12" y="163"/>
                  </a:cxn>
                  <a:cxn ang="0">
                    <a:pos x="12" y="198"/>
                  </a:cxn>
                  <a:cxn ang="0">
                    <a:pos x="0" y="233"/>
                  </a:cxn>
                  <a:cxn ang="0">
                    <a:pos x="24" y="256"/>
                  </a:cxn>
                  <a:cxn ang="0">
                    <a:pos x="47" y="256"/>
                  </a:cxn>
                  <a:cxn ang="0">
                    <a:pos x="70" y="233"/>
                  </a:cxn>
                  <a:cxn ang="0">
                    <a:pos x="82" y="198"/>
                  </a:cxn>
                  <a:cxn ang="0">
                    <a:pos x="117" y="186"/>
                  </a:cxn>
                  <a:cxn ang="0">
                    <a:pos x="140" y="163"/>
                  </a:cxn>
                  <a:cxn ang="0">
                    <a:pos x="163" y="140"/>
                  </a:cxn>
                  <a:cxn ang="0">
                    <a:pos x="175" y="105"/>
                  </a:cxn>
                  <a:cxn ang="0">
                    <a:pos x="198" y="105"/>
                  </a:cxn>
                  <a:cxn ang="0">
                    <a:pos x="221" y="117"/>
                  </a:cxn>
                  <a:cxn ang="0">
                    <a:pos x="245" y="117"/>
                  </a:cxn>
                  <a:cxn ang="0">
                    <a:pos x="268" y="117"/>
                  </a:cxn>
                  <a:cxn ang="0">
                    <a:pos x="291" y="105"/>
                  </a:cxn>
                  <a:cxn ang="0">
                    <a:pos x="314" y="82"/>
                  </a:cxn>
                  <a:cxn ang="0">
                    <a:pos x="349" y="70"/>
                  </a:cxn>
                  <a:cxn ang="0">
                    <a:pos x="372" y="70"/>
                  </a:cxn>
                  <a:cxn ang="0">
                    <a:pos x="396" y="70"/>
                  </a:cxn>
                  <a:cxn ang="0">
                    <a:pos x="431" y="58"/>
                  </a:cxn>
                  <a:cxn ang="0">
                    <a:pos x="454" y="58"/>
                  </a:cxn>
                  <a:cxn ang="0">
                    <a:pos x="477" y="47"/>
                  </a:cxn>
                </a:cxnLst>
                <a:rect l="0" t="0" r="r" b="b"/>
                <a:pathLst>
                  <a:path w="489" h="256">
                    <a:moveTo>
                      <a:pt x="477" y="47"/>
                    </a:moveTo>
                    <a:lnTo>
                      <a:pt x="489" y="35"/>
                    </a:lnTo>
                    <a:lnTo>
                      <a:pt x="477" y="24"/>
                    </a:lnTo>
                    <a:lnTo>
                      <a:pt x="477" y="12"/>
                    </a:lnTo>
                    <a:lnTo>
                      <a:pt x="465" y="12"/>
                    </a:lnTo>
                    <a:lnTo>
                      <a:pt x="454" y="0"/>
                    </a:lnTo>
                    <a:lnTo>
                      <a:pt x="442" y="0"/>
                    </a:lnTo>
                    <a:lnTo>
                      <a:pt x="442" y="0"/>
                    </a:lnTo>
                    <a:lnTo>
                      <a:pt x="431" y="0"/>
                    </a:lnTo>
                    <a:lnTo>
                      <a:pt x="419" y="12"/>
                    </a:lnTo>
                    <a:lnTo>
                      <a:pt x="407" y="12"/>
                    </a:lnTo>
                    <a:lnTo>
                      <a:pt x="407" y="24"/>
                    </a:lnTo>
                    <a:lnTo>
                      <a:pt x="407" y="35"/>
                    </a:lnTo>
                    <a:lnTo>
                      <a:pt x="396" y="35"/>
                    </a:lnTo>
                    <a:lnTo>
                      <a:pt x="384" y="47"/>
                    </a:lnTo>
                    <a:lnTo>
                      <a:pt x="384" y="47"/>
                    </a:lnTo>
                    <a:lnTo>
                      <a:pt x="372" y="47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49" y="24"/>
                    </a:lnTo>
                    <a:lnTo>
                      <a:pt x="338" y="24"/>
                    </a:lnTo>
                    <a:lnTo>
                      <a:pt x="326" y="24"/>
                    </a:lnTo>
                    <a:lnTo>
                      <a:pt x="326" y="24"/>
                    </a:lnTo>
                    <a:lnTo>
                      <a:pt x="314" y="24"/>
                    </a:lnTo>
                    <a:lnTo>
                      <a:pt x="303" y="12"/>
                    </a:lnTo>
                    <a:lnTo>
                      <a:pt x="291" y="12"/>
                    </a:lnTo>
                    <a:lnTo>
                      <a:pt x="279" y="12"/>
                    </a:lnTo>
                    <a:lnTo>
                      <a:pt x="268" y="12"/>
                    </a:lnTo>
                    <a:lnTo>
                      <a:pt x="268" y="12"/>
                    </a:lnTo>
                    <a:lnTo>
                      <a:pt x="256" y="12"/>
                    </a:lnTo>
                    <a:lnTo>
                      <a:pt x="245" y="12"/>
                    </a:lnTo>
                    <a:lnTo>
                      <a:pt x="233" y="12"/>
                    </a:lnTo>
                    <a:lnTo>
                      <a:pt x="233" y="12"/>
                    </a:lnTo>
                    <a:lnTo>
                      <a:pt x="221" y="0"/>
                    </a:lnTo>
                    <a:lnTo>
                      <a:pt x="210" y="0"/>
                    </a:lnTo>
                    <a:lnTo>
                      <a:pt x="198" y="0"/>
                    </a:lnTo>
                    <a:lnTo>
                      <a:pt x="186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52" y="12"/>
                    </a:lnTo>
                    <a:lnTo>
                      <a:pt x="140" y="12"/>
                    </a:lnTo>
                    <a:lnTo>
                      <a:pt x="140" y="24"/>
                    </a:lnTo>
                    <a:lnTo>
                      <a:pt x="128" y="35"/>
                    </a:lnTo>
                    <a:lnTo>
                      <a:pt x="128" y="47"/>
                    </a:lnTo>
                    <a:lnTo>
                      <a:pt x="128" y="58"/>
                    </a:lnTo>
                    <a:lnTo>
                      <a:pt x="128" y="58"/>
                    </a:lnTo>
                    <a:lnTo>
                      <a:pt x="128" y="70"/>
                    </a:lnTo>
                    <a:lnTo>
                      <a:pt x="117" y="70"/>
                    </a:lnTo>
                    <a:lnTo>
                      <a:pt x="105" y="70"/>
                    </a:lnTo>
                    <a:lnTo>
                      <a:pt x="93" y="70"/>
                    </a:lnTo>
                    <a:lnTo>
                      <a:pt x="82" y="82"/>
                    </a:lnTo>
                    <a:lnTo>
                      <a:pt x="70" y="93"/>
                    </a:lnTo>
                    <a:lnTo>
                      <a:pt x="59" y="93"/>
                    </a:lnTo>
                    <a:lnTo>
                      <a:pt x="59" y="93"/>
                    </a:lnTo>
                    <a:lnTo>
                      <a:pt x="47" y="93"/>
                    </a:lnTo>
                    <a:lnTo>
                      <a:pt x="35" y="105"/>
                    </a:lnTo>
                    <a:lnTo>
                      <a:pt x="24" y="105"/>
                    </a:lnTo>
                    <a:lnTo>
                      <a:pt x="12" y="117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2" y="140"/>
                    </a:lnTo>
                    <a:lnTo>
                      <a:pt x="12" y="151"/>
                    </a:lnTo>
                    <a:lnTo>
                      <a:pt x="12" y="163"/>
                    </a:lnTo>
                    <a:lnTo>
                      <a:pt x="12" y="175"/>
                    </a:lnTo>
                    <a:lnTo>
                      <a:pt x="12" y="186"/>
                    </a:lnTo>
                    <a:lnTo>
                      <a:pt x="12" y="198"/>
                    </a:lnTo>
                    <a:lnTo>
                      <a:pt x="12" y="210"/>
                    </a:lnTo>
                    <a:lnTo>
                      <a:pt x="0" y="221"/>
                    </a:lnTo>
                    <a:lnTo>
                      <a:pt x="0" y="233"/>
                    </a:lnTo>
                    <a:lnTo>
                      <a:pt x="0" y="244"/>
                    </a:lnTo>
                    <a:lnTo>
                      <a:pt x="12" y="256"/>
                    </a:lnTo>
                    <a:lnTo>
                      <a:pt x="24" y="256"/>
                    </a:lnTo>
                    <a:lnTo>
                      <a:pt x="35" y="256"/>
                    </a:lnTo>
                    <a:lnTo>
                      <a:pt x="47" y="256"/>
                    </a:lnTo>
                    <a:lnTo>
                      <a:pt x="47" y="256"/>
                    </a:lnTo>
                    <a:lnTo>
                      <a:pt x="59" y="256"/>
                    </a:lnTo>
                    <a:lnTo>
                      <a:pt x="70" y="244"/>
                    </a:lnTo>
                    <a:lnTo>
                      <a:pt x="70" y="233"/>
                    </a:lnTo>
                    <a:lnTo>
                      <a:pt x="70" y="221"/>
                    </a:lnTo>
                    <a:lnTo>
                      <a:pt x="82" y="210"/>
                    </a:lnTo>
                    <a:lnTo>
                      <a:pt x="82" y="198"/>
                    </a:lnTo>
                    <a:lnTo>
                      <a:pt x="93" y="186"/>
                    </a:lnTo>
                    <a:lnTo>
                      <a:pt x="105" y="186"/>
                    </a:lnTo>
                    <a:lnTo>
                      <a:pt x="117" y="186"/>
                    </a:lnTo>
                    <a:lnTo>
                      <a:pt x="128" y="175"/>
                    </a:lnTo>
                    <a:lnTo>
                      <a:pt x="140" y="175"/>
                    </a:lnTo>
                    <a:lnTo>
                      <a:pt x="140" y="163"/>
                    </a:lnTo>
                    <a:lnTo>
                      <a:pt x="152" y="163"/>
                    </a:lnTo>
                    <a:lnTo>
                      <a:pt x="152" y="151"/>
                    </a:lnTo>
                    <a:lnTo>
                      <a:pt x="163" y="140"/>
                    </a:lnTo>
                    <a:lnTo>
                      <a:pt x="163" y="128"/>
                    </a:lnTo>
                    <a:lnTo>
                      <a:pt x="163" y="117"/>
                    </a:lnTo>
                    <a:lnTo>
                      <a:pt x="175" y="105"/>
                    </a:lnTo>
                    <a:lnTo>
                      <a:pt x="186" y="105"/>
                    </a:lnTo>
                    <a:lnTo>
                      <a:pt x="186" y="105"/>
                    </a:lnTo>
                    <a:lnTo>
                      <a:pt x="198" y="105"/>
                    </a:lnTo>
                    <a:lnTo>
                      <a:pt x="210" y="117"/>
                    </a:lnTo>
                    <a:lnTo>
                      <a:pt x="210" y="117"/>
                    </a:lnTo>
                    <a:lnTo>
                      <a:pt x="221" y="117"/>
                    </a:lnTo>
                    <a:lnTo>
                      <a:pt x="233" y="117"/>
                    </a:lnTo>
                    <a:lnTo>
                      <a:pt x="233" y="117"/>
                    </a:lnTo>
                    <a:lnTo>
                      <a:pt x="245" y="117"/>
                    </a:lnTo>
                    <a:lnTo>
                      <a:pt x="256" y="117"/>
                    </a:lnTo>
                    <a:lnTo>
                      <a:pt x="268" y="117"/>
                    </a:lnTo>
                    <a:lnTo>
                      <a:pt x="268" y="117"/>
                    </a:lnTo>
                    <a:lnTo>
                      <a:pt x="279" y="117"/>
                    </a:lnTo>
                    <a:lnTo>
                      <a:pt x="291" y="105"/>
                    </a:lnTo>
                    <a:lnTo>
                      <a:pt x="291" y="105"/>
                    </a:lnTo>
                    <a:lnTo>
                      <a:pt x="303" y="93"/>
                    </a:lnTo>
                    <a:lnTo>
                      <a:pt x="314" y="82"/>
                    </a:lnTo>
                    <a:lnTo>
                      <a:pt x="314" y="82"/>
                    </a:lnTo>
                    <a:lnTo>
                      <a:pt x="326" y="82"/>
                    </a:lnTo>
                    <a:lnTo>
                      <a:pt x="338" y="82"/>
                    </a:lnTo>
                    <a:lnTo>
                      <a:pt x="349" y="70"/>
                    </a:lnTo>
                    <a:lnTo>
                      <a:pt x="361" y="70"/>
                    </a:lnTo>
                    <a:lnTo>
                      <a:pt x="372" y="70"/>
                    </a:lnTo>
                    <a:lnTo>
                      <a:pt x="372" y="70"/>
                    </a:lnTo>
                    <a:lnTo>
                      <a:pt x="384" y="70"/>
                    </a:lnTo>
                    <a:lnTo>
                      <a:pt x="396" y="70"/>
                    </a:lnTo>
                    <a:lnTo>
                      <a:pt x="396" y="70"/>
                    </a:lnTo>
                    <a:lnTo>
                      <a:pt x="407" y="70"/>
                    </a:lnTo>
                    <a:lnTo>
                      <a:pt x="419" y="70"/>
                    </a:lnTo>
                    <a:lnTo>
                      <a:pt x="431" y="58"/>
                    </a:lnTo>
                    <a:lnTo>
                      <a:pt x="431" y="58"/>
                    </a:lnTo>
                    <a:lnTo>
                      <a:pt x="442" y="58"/>
                    </a:lnTo>
                    <a:lnTo>
                      <a:pt x="454" y="58"/>
                    </a:lnTo>
                    <a:lnTo>
                      <a:pt x="454" y="58"/>
                    </a:lnTo>
                    <a:lnTo>
                      <a:pt x="465" y="58"/>
                    </a:lnTo>
                    <a:lnTo>
                      <a:pt x="477" y="47"/>
                    </a:lnTo>
                    <a:lnTo>
                      <a:pt x="477" y="47"/>
                    </a:lnTo>
                    <a:lnTo>
                      <a:pt x="477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5" name="Freeform 187"/>
              <p:cNvSpPr>
                <a:spLocks/>
              </p:cNvSpPr>
              <p:nvPr/>
            </p:nvSpPr>
            <p:spPr bwMode="auto">
              <a:xfrm>
                <a:off x="690" y="2223"/>
                <a:ext cx="489" cy="256"/>
              </a:xfrm>
              <a:custGeom>
                <a:avLst/>
                <a:gdLst/>
                <a:ahLst/>
                <a:cxnLst>
                  <a:cxn ang="0">
                    <a:pos x="477" y="24"/>
                  </a:cxn>
                  <a:cxn ang="0">
                    <a:pos x="454" y="0"/>
                  </a:cxn>
                  <a:cxn ang="0">
                    <a:pos x="431" y="0"/>
                  </a:cxn>
                  <a:cxn ang="0">
                    <a:pos x="407" y="24"/>
                  </a:cxn>
                  <a:cxn ang="0">
                    <a:pos x="384" y="47"/>
                  </a:cxn>
                  <a:cxn ang="0">
                    <a:pos x="361" y="35"/>
                  </a:cxn>
                  <a:cxn ang="0">
                    <a:pos x="338" y="24"/>
                  </a:cxn>
                  <a:cxn ang="0">
                    <a:pos x="314" y="24"/>
                  </a:cxn>
                  <a:cxn ang="0">
                    <a:pos x="279" y="12"/>
                  </a:cxn>
                  <a:cxn ang="0">
                    <a:pos x="256" y="12"/>
                  </a:cxn>
                  <a:cxn ang="0">
                    <a:pos x="233" y="12"/>
                  </a:cxn>
                  <a:cxn ang="0">
                    <a:pos x="198" y="0"/>
                  </a:cxn>
                  <a:cxn ang="0">
                    <a:pos x="163" y="0"/>
                  </a:cxn>
                  <a:cxn ang="0">
                    <a:pos x="140" y="24"/>
                  </a:cxn>
                  <a:cxn ang="0">
                    <a:pos x="128" y="58"/>
                  </a:cxn>
                  <a:cxn ang="0">
                    <a:pos x="117" y="70"/>
                  </a:cxn>
                  <a:cxn ang="0">
                    <a:pos x="82" y="82"/>
                  </a:cxn>
                  <a:cxn ang="0">
                    <a:pos x="59" y="93"/>
                  </a:cxn>
                  <a:cxn ang="0">
                    <a:pos x="24" y="105"/>
                  </a:cxn>
                  <a:cxn ang="0">
                    <a:pos x="12" y="128"/>
                  </a:cxn>
                  <a:cxn ang="0">
                    <a:pos x="12" y="163"/>
                  </a:cxn>
                  <a:cxn ang="0">
                    <a:pos x="12" y="198"/>
                  </a:cxn>
                  <a:cxn ang="0">
                    <a:pos x="0" y="233"/>
                  </a:cxn>
                  <a:cxn ang="0">
                    <a:pos x="24" y="256"/>
                  </a:cxn>
                  <a:cxn ang="0">
                    <a:pos x="47" y="256"/>
                  </a:cxn>
                  <a:cxn ang="0">
                    <a:pos x="70" y="233"/>
                  </a:cxn>
                  <a:cxn ang="0">
                    <a:pos x="82" y="198"/>
                  </a:cxn>
                  <a:cxn ang="0">
                    <a:pos x="117" y="186"/>
                  </a:cxn>
                  <a:cxn ang="0">
                    <a:pos x="140" y="163"/>
                  </a:cxn>
                  <a:cxn ang="0">
                    <a:pos x="163" y="140"/>
                  </a:cxn>
                  <a:cxn ang="0">
                    <a:pos x="175" y="105"/>
                  </a:cxn>
                  <a:cxn ang="0">
                    <a:pos x="198" y="105"/>
                  </a:cxn>
                  <a:cxn ang="0">
                    <a:pos x="221" y="117"/>
                  </a:cxn>
                  <a:cxn ang="0">
                    <a:pos x="245" y="117"/>
                  </a:cxn>
                  <a:cxn ang="0">
                    <a:pos x="268" y="117"/>
                  </a:cxn>
                  <a:cxn ang="0">
                    <a:pos x="291" y="105"/>
                  </a:cxn>
                  <a:cxn ang="0">
                    <a:pos x="314" y="82"/>
                  </a:cxn>
                  <a:cxn ang="0">
                    <a:pos x="349" y="70"/>
                  </a:cxn>
                  <a:cxn ang="0">
                    <a:pos x="372" y="70"/>
                  </a:cxn>
                  <a:cxn ang="0">
                    <a:pos x="396" y="70"/>
                  </a:cxn>
                  <a:cxn ang="0">
                    <a:pos x="431" y="58"/>
                  </a:cxn>
                  <a:cxn ang="0">
                    <a:pos x="454" y="58"/>
                  </a:cxn>
                  <a:cxn ang="0">
                    <a:pos x="477" y="47"/>
                  </a:cxn>
                </a:cxnLst>
                <a:rect l="0" t="0" r="r" b="b"/>
                <a:pathLst>
                  <a:path w="489" h="256">
                    <a:moveTo>
                      <a:pt x="477" y="47"/>
                    </a:moveTo>
                    <a:lnTo>
                      <a:pt x="489" y="35"/>
                    </a:lnTo>
                    <a:lnTo>
                      <a:pt x="477" y="24"/>
                    </a:lnTo>
                    <a:lnTo>
                      <a:pt x="477" y="12"/>
                    </a:lnTo>
                    <a:lnTo>
                      <a:pt x="465" y="12"/>
                    </a:lnTo>
                    <a:lnTo>
                      <a:pt x="454" y="0"/>
                    </a:lnTo>
                    <a:lnTo>
                      <a:pt x="442" y="0"/>
                    </a:lnTo>
                    <a:lnTo>
                      <a:pt x="442" y="0"/>
                    </a:lnTo>
                    <a:lnTo>
                      <a:pt x="431" y="0"/>
                    </a:lnTo>
                    <a:lnTo>
                      <a:pt x="419" y="12"/>
                    </a:lnTo>
                    <a:lnTo>
                      <a:pt x="407" y="12"/>
                    </a:lnTo>
                    <a:lnTo>
                      <a:pt x="407" y="24"/>
                    </a:lnTo>
                    <a:lnTo>
                      <a:pt x="407" y="35"/>
                    </a:lnTo>
                    <a:lnTo>
                      <a:pt x="396" y="35"/>
                    </a:lnTo>
                    <a:lnTo>
                      <a:pt x="384" y="47"/>
                    </a:lnTo>
                    <a:lnTo>
                      <a:pt x="384" y="47"/>
                    </a:lnTo>
                    <a:lnTo>
                      <a:pt x="372" y="47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49" y="24"/>
                    </a:lnTo>
                    <a:lnTo>
                      <a:pt x="338" y="24"/>
                    </a:lnTo>
                    <a:lnTo>
                      <a:pt x="326" y="24"/>
                    </a:lnTo>
                    <a:lnTo>
                      <a:pt x="326" y="24"/>
                    </a:lnTo>
                    <a:lnTo>
                      <a:pt x="314" y="24"/>
                    </a:lnTo>
                    <a:lnTo>
                      <a:pt x="303" y="12"/>
                    </a:lnTo>
                    <a:lnTo>
                      <a:pt x="291" y="12"/>
                    </a:lnTo>
                    <a:lnTo>
                      <a:pt x="279" y="12"/>
                    </a:lnTo>
                    <a:lnTo>
                      <a:pt x="268" y="12"/>
                    </a:lnTo>
                    <a:lnTo>
                      <a:pt x="268" y="12"/>
                    </a:lnTo>
                    <a:lnTo>
                      <a:pt x="256" y="12"/>
                    </a:lnTo>
                    <a:lnTo>
                      <a:pt x="245" y="12"/>
                    </a:lnTo>
                    <a:lnTo>
                      <a:pt x="233" y="12"/>
                    </a:lnTo>
                    <a:lnTo>
                      <a:pt x="233" y="12"/>
                    </a:lnTo>
                    <a:lnTo>
                      <a:pt x="221" y="0"/>
                    </a:lnTo>
                    <a:lnTo>
                      <a:pt x="210" y="0"/>
                    </a:lnTo>
                    <a:lnTo>
                      <a:pt x="198" y="0"/>
                    </a:lnTo>
                    <a:lnTo>
                      <a:pt x="186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52" y="12"/>
                    </a:lnTo>
                    <a:lnTo>
                      <a:pt x="140" y="12"/>
                    </a:lnTo>
                    <a:lnTo>
                      <a:pt x="140" y="24"/>
                    </a:lnTo>
                    <a:lnTo>
                      <a:pt x="128" y="35"/>
                    </a:lnTo>
                    <a:lnTo>
                      <a:pt x="128" y="47"/>
                    </a:lnTo>
                    <a:lnTo>
                      <a:pt x="128" y="58"/>
                    </a:lnTo>
                    <a:lnTo>
                      <a:pt x="128" y="58"/>
                    </a:lnTo>
                    <a:lnTo>
                      <a:pt x="128" y="70"/>
                    </a:lnTo>
                    <a:lnTo>
                      <a:pt x="117" y="70"/>
                    </a:lnTo>
                    <a:lnTo>
                      <a:pt x="105" y="70"/>
                    </a:lnTo>
                    <a:lnTo>
                      <a:pt x="93" y="70"/>
                    </a:lnTo>
                    <a:lnTo>
                      <a:pt x="82" y="82"/>
                    </a:lnTo>
                    <a:lnTo>
                      <a:pt x="70" y="93"/>
                    </a:lnTo>
                    <a:lnTo>
                      <a:pt x="59" y="93"/>
                    </a:lnTo>
                    <a:lnTo>
                      <a:pt x="59" y="93"/>
                    </a:lnTo>
                    <a:lnTo>
                      <a:pt x="47" y="93"/>
                    </a:lnTo>
                    <a:lnTo>
                      <a:pt x="35" y="105"/>
                    </a:lnTo>
                    <a:lnTo>
                      <a:pt x="24" y="105"/>
                    </a:lnTo>
                    <a:lnTo>
                      <a:pt x="12" y="117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2" y="140"/>
                    </a:lnTo>
                    <a:lnTo>
                      <a:pt x="12" y="151"/>
                    </a:lnTo>
                    <a:lnTo>
                      <a:pt x="12" y="163"/>
                    </a:lnTo>
                    <a:lnTo>
                      <a:pt x="12" y="175"/>
                    </a:lnTo>
                    <a:lnTo>
                      <a:pt x="12" y="186"/>
                    </a:lnTo>
                    <a:lnTo>
                      <a:pt x="12" y="198"/>
                    </a:lnTo>
                    <a:lnTo>
                      <a:pt x="12" y="210"/>
                    </a:lnTo>
                    <a:lnTo>
                      <a:pt x="0" y="221"/>
                    </a:lnTo>
                    <a:lnTo>
                      <a:pt x="0" y="233"/>
                    </a:lnTo>
                    <a:lnTo>
                      <a:pt x="0" y="244"/>
                    </a:lnTo>
                    <a:lnTo>
                      <a:pt x="12" y="256"/>
                    </a:lnTo>
                    <a:lnTo>
                      <a:pt x="24" y="256"/>
                    </a:lnTo>
                    <a:lnTo>
                      <a:pt x="35" y="256"/>
                    </a:lnTo>
                    <a:lnTo>
                      <a:pt x="47" y="256"/>
                    </a:lnTo>
                    <a:lnTo>
                      <a:pt x="47" y="256"/>
                    </a:lnTo>
                    <a:lnTo>
                      <a:pt x="59" y="256"/>
                    </a:lnTo>
                    <a:lnTo>
                      <a:pt x="70" y="244"/>
                    </a:lnTo>
                    <a:lnTo>
                      <a:pt x="70" y="233"/>
                    </a:lnTo>
                    <a:lnTo>
                      <a:pt x="70" y="221"/>
                    </a:lnTo>
                    <a:lnTo>
                      <a:pt x="82" y="210"/>
                    </a:lnTo>
                    <a:lnTo>
                      <a:pt x="82" y="198"/>
                    </a:lnTo>
                    <a:lnTo>
                      <a:pt x="93" y="186"/>
                    </a:lnTo>
                    <a:lnTo>
                      <a:pt x="105" y="186"/>
                    </a:lnTo>
                    <a:lnTo>
                      <a:pt x="117" y="186"/>
                    </a:lnTo>
                    <a:lnTo>
                      <a:pt x="128" y="175"/>
                    </a:lnTo>
                    <a:lnTo>
                      <a:pt x="140" y="175"/>
                    </a:lnTo>
                    <a:lnTo>
                      <a:pt x="140" y="163"/>
                    </a:lnTo>
                    <a:lnTo>
                      <a:pt x="152" y="163"/>
                    </a:lnTo>
                    <a:lnTo>
                      <a:pt x="152" y="151"/>
                    </a:lnTo>
                    <a:lnTo>
                      <a:pt x="163" y="140"/>
                    </a:lnTo>
                    <a:lnTo>
                      <a:pt x="163" y="128"/>
                    </a:lnTo>
                    <a:lnTo>
                      <a:pt x="163" y="117"/>
                    </a:lnTo>
                    <a:lnTo>
                      <a:pt x="175" y="105"/>
                    </a:lnTo>
                    <a:lnTo>
                      <a:pt x="186" y="105"/>
                    </a:lnTo>
                    <a:lnTo>
                      <a:pt x="186" y="105"/>
                    </a:lnTo>
                    <a:lnTo>
                      <a:pt x="198" y="105"/>
                    </a:lnTo>
                    <a:lnTo>
                      <a:pt x="210" y="117"/>
                    </a:lnTo>
                    <a:lnTo>
                      <a:pt x="210" y="117"/>
                    </a:lnTo>
                    <a:lnTo>
                      <a:pt x="221" y="117"/>
                    </a:lnTo>
                    <a:lnTo>
                      <a:pt x="233" y="117"/>
                    </a:lnTo>
                    <a:lnTo>
                      <a:pt x="233" y="117"/>
                    </a:lnTo>
                    <a:lnTo>
                      <a:pt x="245" y="117"/>
                    </a:lnTo>
                    <a:lnTo>
                      <a:pt x="256" y="117"/>
                    </a:lnTo>
                    <a:lnTo>
                      <a:pt x="268" y="117"/>
                    </a:lnTo>
                    <a:lnTo>
                      <a:pt x="268" y="117"/>
                    </a:lnTo>
                    <a:lnTo>
                      <a:pt x="279" y="117"/>
                    </a:lnTo>
                    <a:lnTo>
                      <a:pt x="291" y="105"/>
                    </a:lnTo>
                    <a:lnTo>
                      <a:pt x="291" y="105"/>
                    </a:lnTo>
                    <a:lnTo>
                      <a:pt x="303" y="93"/>
                    </a:lnTo>
                    <a:lnTo>
                      <a:pt x="314" y="82"/>
                    </a:lnTo>
                    <a:lnTo>
                      <a:pt x="314" y="82"/>
                    </a:lnTo>
                    <a:lnTo>
                      <a:pt x="326" y="82"/>
                    </a:lnTo>
                    <a:lnTo>
                      <a:pt x="338" y="82"/>
                    </a:lnTo>
                    <a:lnTo>
                      <a:pt x="349" y="70"/>
                    </a:lnTo>
                    <a:lnTo>
                      <a:pt x="361" y="70"/>
                    </a:lnTo>
                    <a:lnTo>
                      <a:pt x="372" y="70"/>
                    </a:lnTo>
                    <a:lnTo>
                      <a:pt x="372" y="70"/>
                    </a:lnTo>
                    <a:lnTo>
                      <a:pt x="384" y="70"/>
                    </a:lnTo>
                    <a:lnTo>
                      <a:pt x="396" y="70"/>
                    </a:lnTo>
                    <a:lnTo>
                      <a:pt x="396" y="70"/>
                    </a:lnTo>
                    <a:lnTo>
                      <a:pt x="407" y="70"/>
                    </a:lnTo>
                    <a:lnTo>
                      <a:pt x="419" y="70"/>
                    </a:lnTo>
                    <a:lnTo>
                      <a:pt x="431" y="58"/>
                    </a:lnTo>
                    <a:lnTo>
                      <a:pt x="431" y="58"/>
                    </a:lnTo>
                    <a:lnTo>
                      <a:pt x="442" y="58"/>
                    </a:lnTo>
                    <a:lnTo>
                      <a:pt x="454" y="58"/>
                    </a:lnTo>
                    <a:lnTo>
                      <a:pt x="454" y="58"/>
                    </a:lnTo>
                    <a:lnTo>
                      <a:pt x="465" y="58"/>
                    </a:lnTo>
                    <a:lnTo>
                      <a:pt x="477" y="47"/>
                    </a:lnTo>
                    <a:lnTo>
                      <a:pt x="477" y="47"/>
                    </a:lnTo>
                    <a:lnTo>
                      <a:pt x="477" y="4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57" name="Group 188"/>
            <p:cNvGrpSpPr>
              <a:grpSpLocks/>
            </p:cNvGrpSpPr>
            <p:nvPr/>
          </p:nvGrpSpPr>
          <p:grpSpPr bwMode="auto">
            <a:xfrm>
              <a:off x="669" y="3108"/>
              <a:ext cx="151" cy="151"/>
              <a:chOff x="528" y="2502"/>
              <a:chExt cx="151" cy="151"/>
            </a:xfrm>
          </p:grpSpPr>
          <p:sp>
            <p:nvSpPr>
              <p:cNvPr id="17597" name="Freeform 189"/>
              <p:cNvSpPr>
                <a:spLocks/>
              </p:cNvSpPr>
              <p:nvPr/>
            </p:nvSpPr>
            <p:spPr bwMode="auto">
              <a:xfrm>
                <a:off x="528" y="2502"/>
                <a:ext cx="151" cy="151"/>
              </a:xfrm>
              <a:custGeom>
                <a:avLst/>
                <a:gdLst/>
                <a:ahLst/>
                <a:cxnLst>
                  <a:cxn ang="0">
                    <a:pos x="139" y="70"/>
                  </a:cxn>
                  <a:cxn ang="0">
                    <a:pos x="151" y="47"/>
                  </a:cxn>
                  <a:cxn ang="0">
                    <a:pos x="151" y="47"/>
                  </a:cxn>
                  <a:cxn ang="0">
                    <a:pos x="151" y="35"/>
                  </a:cxn>
                  <a:cxn ang="0">
                    <a:pos x="139" y="35"/>
                  </a:cxn>
                  <a:cxn ang="0">
                    <a:pos x="128" y="35"/>
                  </a:cxn>
                  <a:cxn ang="0">
                    <a:pos x="128" y="35"/>
                  </a:cxn>
                  <a:cxn ang="0">
                    <a:pos x="116" y="35"/>
                  </a:cxn>
                  <a:cxn ang="0">
                    <a:pos x="104" y="35"/>
                  </a:cxn>
                  <a:cxn ang="0">
                    <a:pos x="104" y="35"/>
                  </a:cxn>
                  <a:cxn ang="0">
                    <a:pos x="93" y="35"/>
                  </a:cxn>
                  <a:cxn ang="0">
                    <a:pos x="81" y="24"/>
                  </a:cxn>
                  <a:cxn ang="0">
                    <a:pos x="81" y="12"/>
                  </a:cxn>
                  <a:cxn ang="0">
                    <a:pos x="69" y="0"/>
                  </a:cxn>
                  <a:cxn ang="0">
                    <a:pos x="58" y="0"/>
                  </a:cxn>
                  <a:cxn ang="0">
                    <a:pos x="46" y="0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23" y="12"/>
                  </a:cxn>
                  <a:cxn ang="0">
                    <a:pos x="11" y="12"/>
                  </a:cxn>
                  <a:cxn ang="0">
                    <a:pos x="11" y="24"/>
                  </a:cxn>
                  <a:cxn ang="0">
                    <a:pos x="0" y="35"/>
                  </a:cxn>
                  <a:cxn ang="0">
                    <a:pos x="0" y="47"/>
                  </a:cxn>
                  <a:cxn ang="0">
                    <a:pos x="0" y="58"/>
                  </a:cxn>
                  <a:cxn ang="0">
                    <a:pos x="0" y="70"/>
                  </a:cxn>
                  <a:cxn ang="0">
                    <a:pos x="0" y="82"/>
                  </a:cxn>
                  <a:cxn ang="0">
                    <a:pos x="0" y="93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117"/>
                  </a:cxn>
                  <a:cxn ang="0">
                    <a:pos x="0" y="128"/>
                  </a:cxn>
                  <a:cxn ang="0">
                    <a:pos x="0" y="140"/>
                  </a:cxn>
                  <a:cxn ang="0">
                    <a:pos x="11" y="140"/>
                  </a:cxn>
                  <a:cxn ang="0">
                    <a:pos x="11" y="151"/>
                  </a:cxn>
                  <a:cxn ang="0">
                    <a:pos x="23" y="151"/>
                  </a:cxn>
                  <a:cxn ang="0">
                    <a:pos x="35" y="151"/>
                  </a:cxn>
                  <a:cxn ang="0">
                    <a:pos x="46" y="151"/>
                  </a:cxn>
                  <a:cxn ang="0">
                    <a:pos x="46" y="151"/>
                  </a:cxn>
                  <a:cxn ang="0">
                    <a:pos x="58" y="151"/>
                  </a:cxn>
                  <a:cxn ang="0">
                    <a:pos x="69" y="151"/>
                  </a:cxn>
                  <a:cxn ang="0">
                    <a:pos x="81" y="151"/>
                  </a:cxn>
                  <a:cxn ang="0">
                    <a:pos x="93" y="151"/>
                  </a:cxn>
                  <a:cxn ang="0">
                    <a:pos x="104" y="151"/>
                  </a:cxn>
                  <a:cxn ang="0">
                    <a:pos x="104" y="151"/>
                  </a:cxn>
                  <a:cxn ang="0">
                    <a:pos x="116" y="140"/>
                  </a:cxn>
                  <a:cxn ang="0">
                    <a:pos x="128" y="128"/>
                  </a:cxn>
                  <a:cxn ang="0">
                    <a:pos x="128" y="117"/>
                  </a:cxn>
                  <a:cxn ang="0">
                    <a:pos x="128" y="105"/>
                  </a:cxn>
                  <a:cxn ang="0">
                    <a:pos x="139" y="105"/>
                  </a:cxn>
                  <a:cxn ang="0">
                    <a:pos x="139" y="93"/>
                  </a:cxn>
                  <a:cxn ang="0">
                    <a:pos x="139" y="82"/>
                  </a:cxn>
                  <a:cxn ang="0">
                    <a:pos x="139" y="82"/>
                  </a:cxn>
                  <a:cxn ang="0">
                    <a:pos x="139" y="70"/>
                  </a:cxn>
                </a:cxnLst>
                <a:rect l="0" t="0" r="r" b="b"/>
                <a:pathLst>
                  <a:path w="151" h="151">
                    <a:moveTo>
                      <a:pt x="139" y="70"/>
                    </a:moveTo>
                    <a:lnTo>
                      <a:pt x="151" y="47"/>
                    </a:lnTo>
                    <a:lnTo>
                      <a:pt x="151" y="47"/>
                    </a:lnTo>
                    <a:lnTo>
                      <a:pt x="151" y="35"/>
                    </a:lnTo>
                    <a:lnTo>
                      <a:pt x="139" y="35"/>
                    </a:lnTo>
                    <a:lnTo>
                      <a:pt x="128" y="35"/>
                    </a:lnTo>
                    <a:lnTo>
                      <a:pt x="128" y="35"/>
                    </a:lnTo>
                    <a:lnTo>
                      <a:pt x="116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93" y="35"/>
                    </a:lnTo>
                    <a:lnTo>
                      <a:pt x="81" y="24"/>
                    </a:lnTo>
                    <a:lnTo>
                      <a:pt x="81" y="12"/>
                    </a:lnTo>
                    <a:lnTo>
                      <a:pt x="69" y="0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23" y="12"/>
                    </a:lnTo>
                    <a:lnTo>
                      <a:pt x="11" y="12"/>
                    </a:lnTo>
                    <a:lnTo>
                      <a:pt x="11" y="24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0" y="58"/>
                    </a:lnTo>
                    <a:lnTo>
                      <a:pt x="0" y="70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17"/>
                    </a:lnTo>
                    <a:lnTo>
                      <a:pt x="0" y="128"/>
                    </a:lnTo>
                    <a:lnTo>
                      <a:pt x="0" y="140"/>
                    </a:lnTo>
                    <a:lnTo>
                      <a:pt x="11" y="140"/>
                    </a:lnTo>
                    <a:lnTo>
                      <a:pt x="11" y="151"/>
                    </a:lnTo>
                    <a:lnTo>
                      <a:pt x="23" y="151"/>
                    </a:lnTo>
                    <a:lnTo>
                      <a:pt x="35" y="151"/>
                    </a:lnTo>
                    <a:lnTo>
                      <a:pt x="46" y="151"/>
                    </a:lnTo>
                    <a:lnTo>
                      <a:pt x="46" y="151"/>
                    </a:lnTo>
                    <a:lnTo>
                      <a:pt x="58" y="151"/>
                    </a:lnTo>
                    <a:lnTo>
                      <a:pt x="69" y="151"/>
                    </a:lnTo>
                    <a:lnTo>
                      <a:pt x="81" y="151"/>
                    </a:lnTo>
                    <a:lnTo>
                      <a:pt x="93" y="151"/>
                    </a:lnTo>
                    <a:lnTo>
                      <a:pt x="104" y="151"/>
                    </a:lnTo>
                    <a:lnTo>
                      <a:pt x="104" y="151"/>
                    </a:lnTo>
                    <a:lnTo>
                      <a:pt x="116" y="140"/>
                    </a:lnTo>
                    <a:lnTo>
                      <a:pt x="128" y="128"/>
                    </a:lnTo>
                    <a:lnTo>
                      <a:pt x="128" y="117"/>
                    </a:lnTo>
                    <a:lnTo>
                      <a:pt x="128" y="105"/>
                    </a:lnTo>
                    <a:lnTo>
                      <a:pt x="139" y="105"/>
                    </a:lnTo>
                    <a:lnTo>
                      <a:pt x="139" y="93"/>
                    </a:lnTo>
                    <a:lnTo>
                      <a:pt x="139" y="82"/>
                    </a:lnTo>
                    <a:lnTo>
                      <a:pt x="139" y="82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8" name="Freeform 190"/>
              <p:cNvSpPr>
                <a:spLocks/>
              </p:cNvSpPr>
              <p:nvPr/>
            </p:nvSpPr>
            <p:spPr bwMode="auto">
              <a:xfrm>
                <a:off x="528" y="2502"/>
                <a:ext cx="151" cy="151"/>
              </a:xfrm>
              <a:custGeom>
                <a:avLst/>
                <a:gdLst/>
                <a:ahLst/>
                <a:cxnLst>
                  <a:cxn ang="0">
                    <a:pos x="139" y="70"/>
                  </a:cxn>
                  <a:cxn ang="0">
                    <a:pos x="151" y="47"/>
                  </a:cxn>
                  <a:cxn ang="0">
                    <a:pos x="151" y="47"/>
                  </a:cxn>
                  <a:cxn ang="0">
                    <a:pos x="151" y="35"/>
                  </a:cxn>
                  <a:cxn ang="0">
                    <a:pos x="139" y="35"/>
                  </a:cxn>
                  <a:cxn ang="0">
                    <a:pos x="128" y="35"/>
                  </a:cxn>
                  <a:cxn ang="0">
                    <a:pos x="128" y="35"/>
                  </a:cxn>
                  <a:cxn ang="0">
                    <a:pos x="116" y="35"/>
                  </a:cxn>
                  <a:cxn ang="0">
                    <a:pos x="104" y="35"/>
                  </a:cxn>
                  <a:cxn ang="0">
                    <a:pos x="104" y="35"/>
                  </a:cxn>
                  <a:cxn ang="0">
                    <a:pos x="93" y="35"/>
                  </a:cxn>
                  <a:cxn ang="0">
                    <a:pos x="81" y="24"/>
                  </a:cxn>
                  <a:cxn ang="0">
                    <a:pos x="81" y="12"/>
                  </a:cxn>
                  <a:cxn ang="0">
                    <a:pos x="69" y="0"/>
                  </a:cxn>
                  <a:cxn ang="0">
                    <a:pos x="58" y="0"/>
                  </a:cxn>
                  <a:cxn ang="0">
                    <a:pos x="46" y="0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23" y="12"/>
                  </a:cxn>
                  <a:cxn ang="0">
                    <a:pos x="11" y="12"/>
                  </a:cxn>
                  <a:cxn ang="0">
                    <a:pos x="11" y="24"/>
                  </a:cxn>
                  <a:cxn ang="0">
                    <a:pos x="0" y="35"/>
                  </a:cxn>
                  <a:cxn ang="0">
                    <a:pos x="0" y="47"/>
                  </a:cxn>
                  <a:cxn ang="0">
                    <a:pos x="0" y="58"/>
                  </a:cxn>
                  <a:cxn ang="0">
                    <a:pos x="0" y="70"/>
                  </a:cxn>
                  <a:cxn ang="0">
                    <a:pos x="0" y="82"/>
                  </a:cxn>
                  <a:cxn ang="0">
                    <a:pos x="0" y="93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117"/>
                  </a:cxn>
                  <a:cxn ang="0">
                    <a:pos x="0" y="128"/>
                  </a:cxn>
                  <a:cxn ang="0">
                    <a:pos x="0" y="140"/>
                  </a:cxn>
                  <a:cxn ang="0">
                    <a:pos x="11" y="140"/>
                  </a:cxn>
                  <a:cxn ang="0">
                    <a:pos x="11" y="151"/>
                  </a:cxn>
                  <a:cxn ang="0">
                    <a:pos x="23" y="151"/>
                  </a:cxn>
                  <a:cxn ang="0">
                    <a:pos x="35" y="151"/>
                  </a:cxn>
                  <a:cxn ang="0">
                    <a:pos x="46" y="151"/>
                  </a:cxn>
                  <a:cxn ang="0">
                    <a:pos x="46" y="151"/>
                  </a:cxn>
                  <a:cxn ang="0">
                    <a:pos x="58" y="151"/>
                  </a:cxn>
                  <a:cxn ang="0">
                    <a:pos x="69" y="151"/>
                  </a:cxn>
                  <a:cxn ang="0">
                    <a:pos x="81" y="151"/>
                  </a:cxn>
                  <a:cxn ang="0">
                    <a:pos x="93" y="151"/>
                  </a:cxn>
                  <a:cxn ang="0">
                    <a:pos x="104" y="151"/>
                  </a:cxn>
                  <a:cxn ang="0">
                    <a:pos x="104" y="151"/>
                  </a:cxn>
                  <a:cxn ang="0">
                    <a:pos x="116" y="140"/>
                  </a:cxn>
                  <a:cxn ang="0">
                    <a:pos x="128" y="128"/>
                  </a:cxn>
                  <a:cxn ang="0">
                    <a:pos x="128" y="117"/>
                  </a:cxn>
                  <a:cxn ang="0">
                    <a:pos x="128" y="105"/>
                  </a:cxn>
                  <a:cxn ang="0">
                    <a:pos x="139" y="105"/>
                  </a:cxn>
                  <a:cxn ang="0">
                    <a:pos x="139" y="93"/>
                  </a:cxn>
                  <a:cxn ang="0">
                    <a:pos x="139" y="82"/>
                  </a:cxn>
                  <a:cxn ang="0">
                    <a:pos x="139" y="82"/>
                  </a:cxn>
                  <a:cxn ang="0">
                    <a:pos x="139" y="70"/>
                  </a:cxn>
                </a:cxnLst>
                <a:rect l="0" t="0" r="r" b="b"/>
                <a:pathLst>
                  <a:path w="151" h="151">
                    <a:moveTo>
                      <a:pt x="139" y="70"/>
                    </a:moveTo>
                    <a:lnTo>
                      <a:pt x="151" y="47"/>
                    </a:lnTo>
                    <a:lnTo>
                      <a:pt x="151" y="47"/>
                    </a:lnTo>
                    <a:lnTo>
                      <a:pt x="151" y="35"/>
                    </a:lnTo>
                    <a:lnTo>
                      <a:pt x="139" y="35"/>
                    </a:lnTo>
                    <a:lnTo>
                      <a:pt x="128" y="35"/>
                    </a:lnTo>
                    <a:lnTo>
                      <a:pt x="128" y="35"/>
                    </a:lnTo>
                    <a:lnTo>
                      <a:pt x="116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93" y="35"/>
                    </a:lnTo>
                    <a:lnTo>
                      <a:pt x="81" y="24"/>
                    </a:lnTo>
                    <a:lnTo>
                      <a:pt x="81" y="12"/>
                    </a:lnTo>
                    <a:lnTo>
                      <a:pt x="69" y="0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23" y="12"/>
                    </a:lnTo>
                    <a:lnTo>
                      <a:pt x="11" y="12"/>
                    </a:lnTo>
                    <a:lnTo>
                      <a:pt x="11" y="24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0" y="58"/>
                    </a:lnTo>
                    <a:lnTo>
                      <a:pt x="0" y="70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17"/>
                    </a:lnTo>
                    <a:lnTo>
                      <a:pt x="0" y="128"/>
                    </a:lnTo>
                    <a:lnTo>
                      <a:pt x="0" y="140"/>
                    </a:lnTo>
                    <a:lnTo>
                      <a:pt x="11" y="140"/>
                    </a:lnTo>
                    <a:lnTo>
                      <a:pt x="11" y="151"/>
                    </a:lnTo>
                    <a:lnTo>
                      <a:pt x="23" y="151"/>
                    </a:lnTo>
                    <a:lnTo>
                      <a:pt x="35" y="151"/>
                    </a:lnTo>
                    <a:lnTo>
                      <a:pt x="46" y="151"/>
                    </a:lnTo>
                    <a:lnTo>
                      <a:pt x="46" y="151"/>
                    </a:lnTo>
                    <a:lnTo>
                      <a:pt x="58" y="151"/>
                    </a:lnTo>
                    <a:lnTo>
                      <a:pt x="69" y="151"/>
                    </a:lnTo>
                    <a:lnTo>
                      <a:pt x="81" y="151"/>
                    </a:lnTo>
                    <a:lnTo>
                      <a:pt x="93" y="151"/>
                    </a:lnTo>
                    <a:lnTo>
                      <a:pt x="104" y="151"/>
                    </a:lnTo>
                    <a:lnTo>
                      <a:pt x="104" y="151"/>
                    </a:lnTo>
                    <a:lnTo>
                      <a:pt x="116" y="140"/>
                    </a:lnTo>
                    <a:lnTo>
                      <a:pt x="128" y="128"/>
                    </a:lnTo>
                    <a:lnTo>
                      <a:pt x="128" y="117"/>
                    </a:lnTo>
                    <a:lnTo>
                      <a:pt x="128" y="105"/>
                    </a:lnTo>
                    <a:lnTo>
                      <a:pt x="139" y="105"/>
                    </a:lnTo>
                    <a:lnTo>
                      <a:pt x="139" y="93"/>
                    </a:lnTo>
                    <a:lnTo>
                      <a:pt x="139" y="82"/>
                    </a:lnTo>
                    <a:lnTo>
                      <a:pt x="139" y="82"/>
                    </a:lnTo>
                    <a:lnTo>
                      <a:pt x="139" y="7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99" name="Freeform 191"/>
            <p:cNvSpPr>
              <a:spLocks/>
            </p:cNvSpPr>
            <p:nvPr/>
          </p:nvSpPr>
          <p:spPr bwMode="auto">
            <a:xfrm>
              <a:off x="1947" y="2899"/>
              <a:ext cx="500" cy="453"/>
            </a:xfrm>
            <a:custGeom>
              <a:avLst/>
              <a:gdLst/>
              <a:ahLst/>
              <a:cxnLst>
                <a:cxn ang="0">
                  <a:pos x="128" y="70"/>
                </a:cxn>
                <a:cxn ang="0">
                  <a:pos x="117" y="105"/>
                </a:cxn>
                <a:cxn ang="0">
                  <a:pos x="117" y="140"/>
                </a:cxn>
                <a:cxn ang="0">
                  <a:pos x="117" y="163"/>
                </a:cxn>
                <a:cxn ang="0">
                  <a:pos x="117" y="186"/>
                </a:cxn>
                <a:cxn ang="0">
                  <a:pos x="117" y="209"/>
                </a:cxn>
                <a:cxn ang="0">
                  <a:pos x="93" y="233"/>
                </a:cxn>
                <a:cxn ang="0">
                  <a:pos x="70" y="267"/>
                </a:cxn>
                <a:cxn ang="0">
                  <a:pos x="47" y="291"/>
                </a:cxn>
                <a:cxn ang="0">
                  <a:pos x="24" y="314"/>
                </a:cxn>
                <a:cxn ang="0">
                  <a:pos x="12" y="337"/>
                </a:cxn>
                <a:cxn ang="0">
                  <a:pos x="0" y="360"/>
                </a:cxn>
                <a:cxn ang="0">
                  <a:pos x="0" y="395"/>
                </a:cxn>
                <a:cxn ang="0">
                  <a:pos x="0" y="419"/>
                </a:cxn>
                <a:cxn ang="0">
                  <a:pos x="0" y="442"/>
                </a:cxn>
                <a:cxn ang="0">
                  <a:pos x="24" y="453"/>
                </a:cxn>
                <a:cxn ang="0">
                  <a:pos x="59" y="453"/>
                </a:cxn>
                <a:cxn ang="0">
                  <a:pos x="82" y="453"/>
                </a:cxn>
                <a:cxn ang="0">
                  <a:pos x="105" y="453"/>
                </a:cxn>
                <a:cxn ang="0">
                  <a:pos x="140" y="442"/>
                </a:cxn>
                <a:cxn ang="0">
                  <a:pos x="163" y="430"/>
                </a:cxn>
                <a:cxn ang="0">
                  <a:pos x="186" y="407"/>
                </a:cxn>
                <a:cxn ang="0">
                  <a:pos x="221" y="395"/>
                </a:cxn>
                <a:cxn ang="0">
                  <a:pos x="256" y="395"/>
                </a:cxn>
                <a:cxn ang="0">
                  <a:pos x="279" y="395"/>
                </a:cxn>
                <a:cxn ang="0">
                  <a:pos x="303" y="395"/>
                </a:cxn>
                <a:cxn ang="0">
                  <a:pos x="338" y="395"/>
                </a:cxn>
                <a:cxn ang="0">
                  <a:pos x="361" y="384"/>
                </a:cxn>
                <a:cxn ang="0">
                  <a:pos x="384" y="360"/>
                </a:cxn>
                <a:cxn ang="0">
                  <a:pos x="407" y="326"/>
                </a:cxn>
                <a:cxn ang="0">
                  <a:pos x="431" y="314"/>
                </a:cxn>
                <a:cxn ang="0">
                  <a:pos x="454" y="302"/>
                </a:cxn>
                <a:cxn ang="0">
                  <a:pos x="477" y="267"/>
                </a:cxn>
                <a:cxn ang="0">
                  <a:pos x="489" y="244"/>
                </a:cxn>
                <a:cxn ang="0">
                  <a:pos x="500" y="221"/>
                </a:cxn>
                <a:cxn ang="0">
                  <a:pos x="500" y="198"/>
                </a:cxn>
                <a:cxn ang="0">
                  <a:pos x="500" y="163"/>
                </a:cxn>
                <a:cxn ang="0">
                  <a:pos x="465" y="140"/>
                </a:cxn>
                <a:cxn ang="0">
                  <a:pos x="442" y="140"/>
                </a:cxn>
                <a:cxn ang="0">
                  <a:pos x="407" y="116"/>
                </a:cxn>
                <a:cxn ang="0">
                  <a:pos x="384" y="105"/>
                </a:cxn>
                <a:cxn ang="0">
                  <a:pos x="361" y="70"/>
                </a:cxn>
                <a:cxn ang="0">
                  <a:pos x="361" y="35"/>
                </a:cxn>
                <a:cxn ang="0">
                  <a:pos x="338" y="12"/>
                </a:cxn>
                <a:cxn ang="0">
                  <a:pos x="314" y="0"/>
                </a:cxn>
                <a:cxn ang="0">
                  <a:pos x="291" y="0"/>
                </a:cxn>
                <a:cxn ang="0">
                  <a:pos x="268" y="0"/>
                </a:cxn>
                <a:cxn ang="0">
                  <a:pos x="233" y="0"/>
                </a:cxn>
                <a:cxn ang="0">
                  <a:pos x="210" y="0"/>
                </a:cxn>
                <a:cxn ang="0">
                  <a:pos x="186" y="12"/>
                </a:cxn>
                <a:cxn ang="0">
                  <a:pos x="163" y="23"/>
                </a:cxn>
                <a:cxn ang="0">
                  <a:pos x="128" y="70"/>
                </a:cxn>
              </a:cxnLst>
              <a:rect l="0" t="0" r="r" b="b"/>
              <a:pathLst>
                <a:path w="500" h="453">
                  <a:moveTo>
                    <a:pt x="128" y="70"/>
                  </a:moveTo>
                  <a:lnTo>
                    <a:pt x="117" y="105"/>
                  </a:lnTo>
                  <a:lnTo>
                    <a:pt x="117" y="140"/>
                  </a:lnTo>
                  <a:lnTo>
                    <a:pt x="117" y="163"/>
                  </a:lnTo>
                  <a:lnTo>
                    <a:pt x="117" y="186"/>
                  </a:lnTo>
                  <a:lnTo>
                    <a:pt x="117" y="209"/>
                  </a:lnTo>
                  <a:lnTo>
                    <a:pt x="93" y="233"/>
                  </a:lnTo>
                  <a:lnTo>
                    <a:pt x="70" y="267"/>
                  </a:lnTo>
                  <a:lnTo>
                    <a:pt x="47" y="291"/>
                  </a:lnTo>
                  <a:lnTo>
                    <a:pt x="24" y="314"/>
                  </a:lnTo>
                  <a:lnTo>
                    <a:pt x="12" y="337"/>
                  </a:lnTo>
                  <a:lnTo>
                    <a:pt x="0" y="360"/>
                  </a:lnTo>
                  <a:lnTo>
                    <a:pt x="0" y="395"/>
                  </a:lnTo>
                  <a:lnTo>
                    <a:pt x="0" y="419"/>
                  </a:lnTo>
                  <a:lnTo>
                    <a:pt x="0" y="442"/>
                  </a:lnTo>
                  <a:lnTo>
                    <a:pt x="24" y="453"/>
                  </a:lnTo>
                  <a:lnTo>
                    <a:pt x="59" y="453"/>
                  </a:lnTo>
                  <a:lnTo>
                    <a:pt x="82" y="453"/>
                  </a:lnTo>
                  <a:lnTo>
                    <a:pt x="105" y="453"/>
                  </a:lnTo>
                  <a:lnTo>
                    <a:pt x="140" y="442"/>
                  </a:lnTo>
                  <a:lnTo>
                    <a:pt x="163" y="430"/>
                  </a:lnTo>
                  <a:lnTo>
                    <a:pt x="186" y="407"/>
                  </a:lnTo>
                  <a:lnTo>
                    <a:pt x="221" y="395"/>
                  </a:lnTo>
                  <a:lnTo>
                    <a:pt x="256" y="395"/>
                  </a:lnTo>
                  <a:lnTo>
                    <a:pt x="279" y="395"/>
                  </a:lnTo>
                  <a:lnTo>
                    <a:pt x="303" y="395"/>
                  </a:lnTo>
                  <a:lnTo>
                    <a:pt x="338" y="395"/>
                  </a:lnTo>
                  <a:lnTo>
                    <a:pt x="361" y="384"/>
                  </a:lnTo>
                  <a:lnTo>
                    <a:pt x="384" y="360"/>
                  </a:lnTo>
                  <a:lnTo>
                    <a:pt x="407" y="326"/>
                  </a:lnTo>
                  <a:lnTo>
                    <a:pt x="431" y="314"/>
                  </a:lnTo>
                  <a:lnTo>
                    <a:pt x="454" y="302"/>
                  </a:lnTo>
                  <a:lnTo>
                    <a:pt x="477" y="267"/>
                  </a:lnTo>
                  <a:lnTo>
                    <a:pt x="489" y="244"/>
                  </a:lnTo>
                  <a:lnTo>
                    <a:pt x="500" y="221"/>
                  </a:lnTo>
                  <a:lnTo>
                    <a:pt x="500" y="198"/>
                  </a:lnTo>
                  <a:lnTo>
                    <a:pt x="500" y="163"/>
                  </a:lnTo>
                  <a:lnTo>
                    <a:pt x="465" y="140"/>
                  </a:lnTo>
                  <a:lnTo>
                    <a:pt x="442" y="140"/>
                  </a:lnTo>
                  <a:lnTo>
                    <a:pt x="407" y="116"/>
                  </a:lnTo>
                  <a:lnTo>
                    <a:pt x="384" y="105"/>
                  </a:lnTo>
                  <a:lnTo>
                    <a:pt x="361" y="70"/>
                  </a:lnTo>
                  <a:lnTo>
                    <a:pt x="361" y="35"/>
                  </a:lnTo>
                  <a:lnTo>
                    <a:pt x="338" y="12"/>
                  </a:lnTo>
                  <a:lnTo>
                    <a:pt x="314" y="0"/>
                  </a:lnTo>
                  <a:lnTo>
                    <a:pt x="291" y="0"/>
                  </a:lnTo>
                  <a:lnTo>
                    <a:pt x="268" y="0"/>
                  </a:lnTo>
                  <a:lnTo>
                    <a:pt x="233" y="0"/>
                  </a:lnTo>
                  <a:lnTo>
                    <a:pt x="210" y="0"/>
                  </a:lnTo>
                  <a:lnTo>
                    <a:pt x="186" y="12"/>
                  </a:lnTo>
                  <a:lnTo>
                    <a:pt x="163" y="23"/>
                  </a:lnTo>
                  <a:lnTo>
                    <a:pt x="128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60" name="Group 192"/>
            <p:cNvGrpSpPr>
              <a:grpSpLocks/>
            </p:cNvGrpSpPr>
            <p:nvPr/>
          </p:nvGrpSpPr>
          <p:grpSpPr bwMode="auto">
            <a:xfrm>
              <a:off x="1157" y="2364"/>
              <a:ext cx="163" cy="279"/>
              <a:chOff x="1016" y="1758"/>
              <a:chExt cx="163" cy="279"/>
            </a:xfrm>
          </p:grpSpPr>
          <p:sp>
            <p:nvSpPr>
              <p:cNvPr id="17601" name="Freeform 193"/>
              <p:cNvSpPr>
                <a:spLocks/>
              </p:cNvSpPr>
              <p:nvPr/>
            </p:nvSpPr>
            <p:spPr bwMode="auto">
              <a:xfrm>
                <a:off x="1016" y="1758"/>
                <a:ext cx="163" cy="279"/>
              </a:xfrm>
              <a:custGeom>
                <a:avLst/>
                <a:gdLst/>
                <a:ahLst/>
                <a:cxnLst>
                  <a:cxn ang="0">
                    <a:pos x="128" y="82"/>
                  </a:cxn>
                  <a:cxn ang="0">
                    <a:pos x="116" y="70"/>
                  </a:cxn>
                  <a:cxn ang="0">
                    <a:pos x="105" y="59"/>
                  </a:cxn>
                  <a:cxn ang="0">
                    <a:pos x="93" y="47"/>
                  </a:cxn>
                  <a:cxn ang="0">
                    <a:pos x="81" y="47"/>
                  </a:cxn>
                  <a:cxn ang="0">
                    <a:pos x="70" y="35"/>
                  </a:cxn>
                  <a:cxn ang="0">
                    <a:pos x="58" y="24"/>
                  </a:cxn>
                  <a:cxn ang="0">
                    <a:pos x="46" y="24"/>
                  </a:cxn>
                  <a:cxn ang="0">
                    <a:pos x="35" y="12"/>
                  </a:cxn>
                  <a:cxn ang="0">
                    <a:pos x="23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24"/>
                  </a:cxn>
                  <a:cxn ang="0">
                    <a:pos x="0" y="35"/>
                  </a:cxn>
                  <a:cxn ang="0">
                    <a:pos x="12" y="47"/>
                  </a:cxn>
                  <a:cxn ang="0">
                    <a:pos x="35" y="59"/>
                  </a:cxn>
                  <a:cxn ang="0">
                    <a:pos x="46" y="70"/>
                  </a:cxn>
                  <a:cxn ang="0">
                    <a:pos x="46" y="82"/>
                  </a:cxn>
                  <a:cxn ang="0">
                    <a:pos x="58" y="93"/>
                  </a:cxn>
                  <a:cxn ang="0">
                    <a:pos x="58" y="105"/>
                  </a:cxn>
                  <a:cxn ang="0">
                    <a:pos x="70" y="117"/>
                  </a:cxn>
                  <a:cxn ang="0">
                    <a:pos x="81" y="117"/>
                  </a:cxn>
                  <a:cxn ang="0">
                    <a:pos x="93" y="117"/>
                  </a:cxn>
                  <a:cxn ang="0">
                    <a:pos x="105" y="128"/>
                  </a:cxn>
                  <a:cxn ang="0">
                    <a:pos x="105" y="140"/>
                  </a:cxn>
                  <a:cxn ang="0">
                    <a:pos x="116" y="163"/>
                  </a:cxn>
                  <a:cxn ang="0">
                    <a:pos x="128" y="175"/>
                  </a:cxn>
                  <a:cxn ang="0">
                    <a:pos x="128" y="186"/>
                  </a:cxn>
                  <a:cxn ang="0">
                    <a:pos x="128" y="198"/>
                  </a:cxn>
                  <a:cxn ang="0">
                    <a:pos x="116" y="210"/>
                  </a:cxn>
                  <a:cxn ang="0">
                    <a:pos x="116" y="233"/>
                  </a:cxn>
                  <a:cxn ang="0">
                    <a:pos x="116" y="244"/>
                  </a:cxn>
                  <a:cxn ang="0">
                    <a:pos x="116" y="256"/>
                  </a:cxn>
                  <a:cxn ang="0">
                    <a:pos x="116" y="279"/>
                  </a:cxn>
                  <a:cxn ang="0">
                    <a:pos x="128" y="279"/>
                  </a:cxn>
                  <a:cxn ang="0">
                    <a:pos x="139" y="279"/>
                  </a:cxn>
                  <a:cxn ang="0">
                    <a:pos x="151" y="279"/>
                  </a:cxn>
                  <a:cxn ang="0">
                    <a:pos x="163" y="268"/>
                  </a:cxn>
                  <a:cxn ang="0">
                    <a:pos x="163" y="256"/>
                  </a:cxn>
                  <a:cxn ang="0">
                    <a:pos x="163" y="244"/>
                  </a:cxn>
                  <a:cxn ang="0">
                    <a:pos x="163" y="233"/>
                  </a:cxn>
                  <a:cxn ang="0">
                    <a:pos x="151" y="210"/>
                  </a:cxn>
                  <a:cxn ang="0">
                    <a:pos x="151" y="198"/>
                  </a:cxn>
                  <a:cxn ang="0">
                    <a:pos x="151" y="186"/>
                  </a:cxn>
                  <a:cxn ang="0">
                    <a:pos x="151" y="175"/>
                  </a:cxn>
                  <a:cxn ang="0">
                    <a:pos x="139" y="163"/>
                  </a:cxn>
                  <a:cxn ang="0">
                    <a:pos x="128" y="152"/>
                  </a:cxn>
                  <a:cxn ang="0">
                    <a:pos x="116" y="140"/>
                  </a:cxn>
                  <a:cxn ang="0">
                    <a:pos x="116" y="128"/>
                  </a:cxn>
                  <a:cxn ang="0">
                    <a:pos x="128" y="117"/>
                  </a:cxn>
                  <a:cxn ang="0">
                    <a:pos x="128" y="93"/>
                  </a:cxn>
                </a:cxnLst>
                <a:rect l="0" t="0" r="r" b="b"/>
                <a:pathLst>
                  <a:path w="163" h="279">
                    <a:moveTo>
                      <a:pt x="116" y="93"/>
                    </a:moveTo>
                    <a:lnTo>
                      <a:pt x="128" y="82"/>
                    </a:lnTo>
                    <a:lnTo>
                      <a:pt x="128" y="82"/>
                    </a:lnTo>
                    <a:lnTo>
                      <a:pt x="116" y="70"/>
                    </a:lnTo>
                    <a:lnTo>
                      <a:pt x="116" y="70"/>
                    </a:lnTo>
                    <a:lnTo>
                      <a:pt x="105" y="59"/>
                    </a:lnTo>
                    <a:lnTo>
                      <a:pt x="105" y="59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81" y="47"/>
                    </a:lnTo>
                    <a:lnTo>
                      <a:pt x="81" y="35"/>
                    </a:lnTo>
                    <a:lnTo>
                      <a:pt x="70" y="35"/>
                    </a:lnTo>
                    <a:lnTo>
                      <a:pt x="70" y="24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46" y="24"/>
                    </a:lnTo>
                    <a:lnTo>
                      <a:pt x="46" y="12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23" y="59"/>
                    </a:lnTo>
                    <a:lnTo>
                      <a:pt x="35" y="59"/>
                    </a:lnTo>
                    <a:lnTo>
                      <a:pt x="35" y="59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82"/>
                    </a:lnTo>
                    <a:lnTo>
                      <a:pt x="58" y="82"/>
                    </a:lnTo>
                    <a:lnTo>
                      <a:pt x="58" y="93"/>
                    </a:lnTo>
                    <a:lnTo>
                      <a:pt x="58" y="93"/>
                    </a:lnTo>
                    <a:lnTo>
                      <a:pt x="58" y="105"/>
                    </a:lnTo>
                    <a:lnTo>
                      <a:pt x="58" y="117"/>
                    </a:lnTo>
                    <a:lnTo>
                      <a:pt x="70" y="117"/>
                    </a:lnTo>
                    <a:lnTo>
                      <a:pt x="70" y="117"/>
                    </a:lnTo>
                    <a:lnTo>
                      <a:pt x="81" y="117"/>
                    </a:lnTo>
                    <a:lnTo>
                      <a:pt x="93" y="117"/>
                    </a:lnTo>
                    <a:lnTo>
                      <a:pt x="93" y="117"/>
                    </a:lnTo>
                    <a:lnTo>
                      <a:pt x="105" y="128"/>
                    </a:lnTo>
                    <a:lnTo>
                      <a:pt x="105" y="128"/>
                    </a:lnTo>
                    <a:lnTo>
                      <a:pt x="105" y="140"/>
                    </a:lnTo>
                    <a:lnTo>
                      <a:pt x="105" y="140"/>
                    </a:lnTo>
                    <a:lnTo>
                      <a:pt x="105" y="152"/>
                    </a:lnTo>
                    <a:lnTo>
                      <a:pt x="116" y="163"/>
                    </a:lnTo>
                    <a:lnTo>
                      <a:pt x="116" y="163"/>
                    </a:lnTo>
                    <a:lnTo>
                      <a:pt x="128" y="175"/>
                    </a:lnTo>
                    <a:lnTo>
                      <a:pt x="128" y="175"/>
                    </a:lnTo>
                    <a:lnTo>
                      <a:pt x="128" y="186"/>
                    </a:lnTo>
                    <a:lnTo>
                      <a:pt x="128" y="186"/>
                    </a:lnTo>
                    <a:lnTo>
                      <a:pt x="128" y="198"/>
                    </a:lnTo>
                    <a:lnTo>
                      <a:pt x="116" y="210"/>
                    </a:lnTo>
                    <a:lnTo>
                      <a:pt x="116" y="210"/>
                    </a:lnTo>
                    <a:lnTo>
                      <a:pt x="116" y="221"/>
                    </a:lnTo>
                    <a:lnTo>
                      <a:pt x="116" y="233"/>
                    </a:lnTo>
                    <a:lnTo>
                      <a:pt x="116" y="233"/>
                    </a:lnTo>
                    <a:lnTo>
                      <a:pt x="116" y="244"/>
                    </a:lnTo>
                    <a:lnTo>
                      <a:pt x="116" y="256"/>
                    </a:lnTo>
                    <a:lnTo>
                      <a:pt x="116" y="256"/>
                    </a:lnTo>
                    <a:lnTo>
                      <a:pt x="116" y="268"/>
                    </a:lnTo>
                    <a:lnTo>
                      <a:pt x="116" y="279"/>
                    </a:lnTo>
                    <a:lnTo>
                      <a:pt x="128" y="279"/>
                    </a:lnTo>
                    <a:lnTo>
                      <a:pt x="128" y="279"/>
                    </a:lnTo>
                    <a:lnTo>
                      <a:pt x="139" y="279"/>
                    </a:lnTo>
                    <a:lnTo>
                      <a:pt x="139" y="279"/>
                    </a:lnTo>
                    <a:lnTo>
                      <a:pt x="151" y="279"/>
                    </a:lnTo>
                    <a:lnTo>
                      <a:pt x="151" y="279"/>
                    </a:lnTo>
                    <a:lnTo>
                      <a:pt x="163" y="279"/>
                    </a:lnTo>
                    <a:lnTo>
                      <a:pt x="163" y="268"/>
                    </a:lnTo>
                    <a:lnTo>
                      <a:pt x="163" y="256"/>
                    </a:lnTo>
                    <a:lnTo>
                      <a:pt x="163" y="256"/>
                    </a:lnTo>
                    <a:lnTo>
                      <a:pt x="163" y="244"/>
                    </a:lnTo>
                    <a:lnTo>
                      <a:pt x="163" y="244"/>
                    </a:lnTo>
                    <a:lnTo>
                      <a:pt x="163" y="233"/>
                    </a:lnTo>
                    <a:lnTo>
                      <a:pt x="163" y="233"/>
                    </a:lnTo>
                    <a:lnTo>
                      <a:pt x="163" y="221"/>
                    </a:lnTo>
                    <a:lnTo>
                      <a:pt x="151" y="210"/>
                    </a:lnTo>
                    <a:lnTo>
                      <a:pt x="151" y="210"/>
                    </a:lnTo>
                    <a:lnTo>
                      <a:pt x="151" y="198"/>
                    </a:lnTo>
                    <a:lnTo>
                      <a:pt x="151" y="198"/>
                    </a:lnTo>
                    <a:lnTo>
                      <a:pt x="151" y="186"/>
                    </a:lnTo>
                    <a:lnTo>
                      <a:pt x="151" y="175"/>
                    </a:lnTo>
                    <a:lnTo>
                      <a:pt x="151" y="175"/>
                    </a:lnTo>
                    <a:lnTo>
                      <a:pt x="151" y="163"/>
                    </a:lnTo>
                    <a:lnTo>
                      <a:pt x="139" y="163"/>
                    </a:lnTo>
                    <a:lnTo>
                      <a:pt x="128" y="152"/>
                    </a:lnTo>
                    <a:lnTo>
                      <a:pt x="128" y="152"/>
                    </a:lnTo>
                    <a:lnTo>
                      <a:pt x="116" y="140"/>
                    </a:lnTo>
                    <a:lnTo>
                      <a:pt x="116" y="140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28" y="117"/>
                    </a:lnTo>
                    <a:lnTo>
                      <a:pt x="128" y="117"/>
                    </a:lnTo>
                    <a:lnTo>
                      <a:pt x="128" y="105"/>
                    </a:lnTo>
                    <a:lnTo>
                      <a:pt x="128" y="93"/>
                    </a:lnTo>
                    <a:lnTo>
                      <a:pt x="116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Freeform 194"/>
              <p:cNvSpPr>
                <a:spLocks/>
              </p:cNvSpPr>
              <p:nvPr/>
            </p:nvSpPr>
            <p:spPr bwMode="auto">
              <a:xfrm>
                <a:off x="1016" y="1758"/>
                <a:ext cx="163" cy="279"/>
              </a:xfrm>
              <a:custGeom>
                <a:avLst/>
                <a:gdLst/>
                <a:ahLst/>
                <a:cxnLst>
                  <a:cxn ang="0">
                    <a:pos x="128" y="82"/>
                  </a:cxn>
                  <a:cxn ang="0">
                    <a:pos x="116" y="70"/>
                  </a:cxn>
                  <a:cxn ang="0">
                    <a:pos x="105" y="59"/>
                  </a:cxn>
                  <a:cxn ang="0">
                    <a:pos x="93" y="47"/>
                  </a:cxn>
                  <a:cxn ang="0">
                    <a:pos x="81" y="47"/>
                  </a:cxn>
                  <a:cxn ang="0">
                    <a:pos x="70" y="35"/>
                  </a:cxn>
                  <a:cxn ang="0">
                    <a:pos x="58" y="24"/>
                  </a:cxn>
                  <a:cxn ang="0">
                    <a:pos x="46" y="24"/>
                  </a:cxn>
                  <a:cxn ang="0">
                    <a:pos x="35" y="12"/>
                  </a:cxn>
                  <a:cxn ang="0">
                    <a:pos x="23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24"/>
                  </a:cxn>
                  <a:cxn ang="0">
                    <a:pos x="0" y="35"/>
                  </a:cxn>
                  <a:cxn ang="0">
                    <a:pos x="12" y="47"/>
                  </a:cxn>
                  <a:cxn ang="0">
                    <a:pos x="35" y="59"/>
                  </a:cxn>
                  <a:cxn ang="0">
                    <a:pos x="46" y="70"/>
                  </a:cxn>
                  <a:cxn ang="0">
                    <a:pos x="46" y="82"/>
                  </a:cxn>
                  <a:cxn ang="0">
                    <a:pos x="58" y="93"/>
                  </a:cxn>
                  <a:cxn ang="0">
                    <a:pos x="58" y="105"/>
                  </a:cxn>
                  <a:cxn ang="0">
                    <a:pos x="70" y="117"/>
                  </a:cxn>
                  <a:cxn ang="0">
                    <a:pos x="81" y="117"/>
                  </a:cxn>
                  <a:cxn ang="0">
                    <a:pos x="93" y="117"/>
                  </a:cxn>
                  <a:cxn ang="0">
                    <a:pos x="105" y="128"/>
                  </a:cxn>
                  <a:cxn ang="0">
                    <a:pos x="105" y="140"/>
                  </a:cxn>
                  <a:cxn ang="0">
                    <a:pos x="116" y="163"/>
                  </a:cxn>
                  <a:cxn ang="0">
                    <a:pos x="128" y="175"/>
                  </a:cxn>
                  <a:cxn ang="0">
                    <a:pos x="128" y="186"/>
                  </a:cxn>
                  <a:cxn ang="0">
                    <a:pos x="128" y="198"/>
                  </a:cxn>
                  <a:cxn ang="0">
                    <a:pos x="116" y="210"/>
                  </a:cxn>
                  <a:cxn ang="0">
                    <a:pos x="116" y="233"/>
                  </a:cxn>
                  <a:cxn ang="0">
                    <a:pos x="116" y="244"/>
                  </a:cxn>
                  <a:cxn ang="0">
                    <a:pos x="116" y="256"/>
                  </a:cxn>
                  <a:cxn ang="0">
                    <a:pos x="116" y="279"/>
                  </a:cxn>
                  <a:cxn ang="0">
                    <a:pos x="128" y="279"/>
                  </a:cxn>
                  <a:cxn ang="0">
                    <a:pos x="139" y="279"/>
                  </a:cxn>
                  <a:cxn ang="0">
                    <a:pos x="151" y="279"/>
                  </a:cxn>
                  <a:cxn ang="0">
                    <a:pos x="163" y="268"/>
                  </a:cxn>
                  <a:cxn ang="0">
                    <a:pos x="163" y="256"/>
                  </a:cxn>
                  <a:cxn ang="0">
                    <a:pos x="163" y="244"/>
                  </a:cxn>
                  <a:cxn ang="0">
                    <a:pos x="163" y="233"/>
                  </a:cxn>
                  <a:cxn ang="0">
                    <a:pos x="151" y="210"/>
                  </a:cxn>
                  <a:cxn ang="0">
                    <a:pos x="151" y="198"/>
                  </a:cxn>
                  <a:cxn ang="0">
                    <a:pos x="151" y="186"/>
                  </a:cxn>
                  <a:cxn ang="0">
                    <a:pos x="151" y="175"/>
                  </a:cxn>
                  <a:cxn ang="0">
                    <a:pos x="139" y="163"/>
                  </a:cxn>
                  <a:cxn ang="0">
                    <a:pos x="128" y="152"/>
                  </a:cxn>
                  <a:cxn ang="0">
                    <a:pos x="116" y="140"/>
                  </a:cxn>
                  <a:cxn ang="0">
                    <a:pos x="116" y="128"/>
                  </a:cxn>
                  <a:cxn ang="0">
                    <a:pos x="128" y="117"/>
                  </a:cxn>
                  <a:cxn ang="0">
                    <a:pos x="128" y="93"/>
                  </a:cxn>
                </a:cxnLst>
                <a:rect l="0" t="0" r="r" b="b"/>
                <a:pathLst>
                  <a:path w="163" h="279">
                    <a:moveTo>
                      <a:pt x="116" y="93"/>
                    </a:moveTo>
                    <a:lnTo>
                      <a:pt x="128" y="82"/>
                    </a:lnTo>
                    <a:lnTo>
                      <a:pt x="128" y="82"/>
                    </a:lnTo>
                    <a:lnTo>
                      <a:pt x="116" y="70"/>
                    </a:lnTo>
                    <a:lnTo>
                      <a:pt x="116" y="70"/>
                    </a:lnTo>
                    <a:lnTo>
                      <a:pt x="105" y="59"/>
                    </a:lnTo>
                    <a:lnTo>
                      <a:pt x="105" y="59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81" y="47"/>
                    </a:lnTo>
                    <a:lnTo>
                      <a:pt x="81" y="35"/>
                    </a:lnTo>
                    <a:lnTo>
                      <a:pt x="70" y="35"/>
                    </a:lnTo>
                    <a:lnTo>
                      <a:pt x="70" y="24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46" y="24"/>
                    </a:lnTo>
                    <a:lnTo>
                      <a:pt x="46" y="12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23" y="59"/>
                    </a:lnTo>
                    <a:lnTo>
                      <a:pt x="35" y="59"/>
                    </a:lnTo>
                    <a:lnTo>
                      <a:pt x="35" y="59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82"/>
                    </a:lnTo>
                    <a:lnTo>
                      <a:pt x="58" y="82"/>
                    </a:lnTo>
                    <a:lnTo>
                      <a:pt x="58" y="93"/>
                    </a:lnTo>
                    <a:lnTo>
                      <a:pt x="58" y="93"/>
                    </a:lnTo>
                    <a:lnTo>
                      <a:pt x="58" y="105"/>
                    </a:lnTo>
                    <a:lnTo>
                      <a:pt x="58" y="117"/>
                    </a:lnTo>
                    <a:lnTo>
                      <a:pt x="70" y="117"/>
                    </a:lnTo>
                    <a:lnTo>
                      <a:pt x="70" y="117"/>
                    </a:lnTo>
                    <a:lnTo>
                      <a:pt x="81" y="117"/>
                    </a:lnTo>
                    <a:lnTo>
                      <a:pt x="93" y="117"/>
                    </a:lnTo>
                    <a:lnTo>
                      <a:pt x="93" y="117"/>
                    </a:lnTo>
                    <a:lnTo>
                      <a:pt x="105" y="128"/>
                    </a:lnTo>
                    <a:lnTo>
                      <a:pt x="105" y="128"/>
                    </a:lnTo>
                    <a:lnTo>
                      <a:pt x="105" y="140"/>
                    </a:lnTo>
                    <a:lnTo>
                      <a:pt x="105" y="140"/>
                    </a:lnTo>
                    <a:lnTo>
                      <a:pt x="105" y="152"/>
                    </a:lnTo>
                    <a:lnTo>
                      <a:pt x="116" y="163"/>
                    </a:lnTo>
                    <a:lnTo>
                      <a:pt x="116" y="163"/>
                    </a:lnTo>
                    <a:lnTo>
                      <a:pt x="128" y="175"/>
                    </a:lnTo>
                    <a:lnTo>
                      <a:pt x="128" y="175"/>
                    </a:lnTo>
                    <a:lnTo>
                      <a:pt x="128" y="186"/>
                    </a:lnTo>
                    <a:lnTo>
                      <a:pt x="128" y="186"/>
                    </a:lnTo>
                    <a:lnTo>
                      <a:pt x="128" y="198"/>
                    </a:lnTo>
                    <a:lnTo>
                      <a:pt x="116" y="210"/>
                    </a:lnTo>
                    <a:lnTo>
                      <a:pt x="116" y="210"/>
                    </a:lnTo>
                    <a:lnTo>
                      <a:pt x="116" y="221"/>
                    </a:lnTo>
                    <a:lnTo>
                      <a:pt x="116" y="233"/>
                    </a:lnTo>
                    <a:lnTo>
                      <a:pt x="116" y="233"/>
                    </a:lnTo>
                    <a:lnTo>
                      <a:pt x="116" y="244"/>
                    </a:lnTo>
                    <a:lnTo>
                      <a:pt x="116" y="256"/>
                    </a:lnTo>
                    <a:lnTo>
                      <a:pt x="116" y="256"/>
                    </a:lnTo>
                    <a:lnTo>
                      <a:pt x="116" y="268"/>
                    </a:lnTo>
                    <a:lnTo>
                      <a:pt x="116" y="279"/>
                    </a:lnTo>
                    <a:lnTo>
                      <a:pt x="128" y="279"/>
                    </a:lnTo>
                    <a:lnTo>
                      <a:pt x="128" y="279"/>
                    </a:lnTo>
                    <a:lnTo>
                      <a:pt x="139" y="279"/>
                    </a:lnTo>
                    <a:lnTo>
                      <a:pt x="139" y="279"/>
                    </a:lnTo>
                    <a:lnTo>
                      <a:pt x="151" y="279"/>
                    </a:lnTo>
                    <a:lnTo>
                      <a:pt x="151" y="279"/>
                    </a:lnTo>
                    <a:lnTo>
                      <a:pt x="163" y="279"/>
                    </a:lnTo>
                    <a:lnTo>
                      <a:pt x="163" y="268"/>
                    </a:lnTo>
                    <a:lnTo>
                      <a:pt x="163" y="256"/>
                    </a:lnTo>
                    <a:lnTo>
                      <a:pt x="163" y="256"/>
                    </a:lnTo>
                    <a:lnTo>
                      <a:pt x="163" y="244"/>
                    </a:lnTo>
                    <a:lnTo>
                      <a:pt x="163" y="244"/>
                    </a:lnTo>
                    <a:lnTo>
                      <a:pt x="163" y="233"/>
                    </a:lnTo>
                    <a:lnTo>
                      <a:pt x="163" y="233"/>
                    </a:lnTo>
                    <a:lnTo>
                      <a:pt x="163" y="221"/>
                    </a:lnTo>
                    <a:lnTo>
                      <a:pt x="151" y="210"/>
                    </a:lnTo>
                    <a:lnTo>
                      <a:pt x="151" y="210"/>
                    </a:lnTo>
                    <a:lnTo>
                      <a:pt x="151" y="198"/>
                    </a:lnTo>
                    <a:lnTo>
                      <a:pt x="151" y="198"/>
                    </a:lnTo>
                    <a:lnTo>
                      <a:pt x="151" y="186"/>
                    </a:lnTo>
                    <a:lnTo>
                      <a:pt x="151" y="175"/>
                    </a:lnTo>
                    <a:lnTo>
                      <a:pt x="151" y="175"/>
                    </a:lnTo>
                    <a:lnTo>
                      <a:pt x="151" y="163"/>
                    </a:lnTo>
                    <a:lnTo>
                      <a:pt x="139" y="163"/>
                    </a:lnTo>
                    <a:lnTo>
                      <a:pt x="128" y="152"/>
                    </a:lnTo>
                    <a:lnTo>
                      <a:pt x="128" y="152"/>
                    </a:lnTo>
                    <a:lnTo>
                      <a:pt x="116" y="140"/>
                    </a:lnTo>
                    <a:lnTo>
                      <a:pt x="116" y="140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28" y="117"/>
                    </a:lnTo>
                    <a:lnTo>
                      <a:pt x="128" y="117"/>
                    </a:lnTo>
                    <a:lnTo>
                      <a:pt x="128" y="105"/>
                    </a:lnTo>
                    <a:lnTo>
                      <a:pt x="128" y="93"/>
                    </a:lnTo>
                    <a:lnTo>
                      <a:pt x="116" y="93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63" name="Group 195"/>
            <p:cNvGrpSpPr>
              <a:grpSpLocks/>
            </p:cNvGrpSpPr>
            <p:nvPr/>
          </p:nvGrpSpPr>
          <p:grpSpPr bwMode="auto">
            <a:xfrm>
              <a:off x="1366" y="2864"/>
              <a:ext cx="140" cy="47"/>
              <a:chOff x="1225" y="2258"/>
              <a:chExt cx="140" cy="47"/>
            </a:xfrm>
          </p:grpSpPr>
          <p:sp>
            <p:nvSpPr>
              <p:cNvPr id="17604" name="Freeform 196"/>
              <p:cNvSpPr>
                <a:spLocks/>
              </p:cNvSpPr>
              <p:nvPr/>
            </p:nvSpPr>
            <p:spPr bwMode="auto">
              <a:xfrm>
                <a:off x="1225" y="2258"/>
                <a:ext cx="140" cy="47"/>
              </a:xfrm>
              <a:custGeom>
                <a:avLst/>
                <a:gdLst/>
                <a:ahLst/>
                <a:cxnLst>
                  <a:cxn ang="0">
                    <a:pos x="128" y="47"/>
                  </a:cxn>
                  <a:cxn ang="0">
                    <a:pos x="140" y="23"/>
                  </a:cxn>
                  <a:cxn ang="0">
                    <a:pos x="128" y="23"/>
                  </a:cxn>
                  <a:cxn ang="0">
                    <a:pos x="128" y="12"/>
                  </a:cxn>
                  <a:cxn ang="0">
                    <a:pos x="116" y="12"/>
                  </a:cxn>
                  <a:cxn ang="0">
                    <a:pos x="116" y="12"/>
                  </a:cxn>
                  <a:cxn ang="0">
                    <a:pos x="105" y="0"/>
                  </a:cxn>
                  <a:cxn ang="0">
                    <a:pos x="105" y="0"/>
                  </a:cxn>
                  <a:cxn ang="0">
                    <a:pos x="93" y="0"/>
                  </a:cxn>
                  <a:cxn ang="0">
                    <a:pos x="9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12"/>
                  </a:cxn>
                  <a:cxn ang="0">
                    <a:pos x="58" y="12"/>
                  </a:cxn>
                  <a:cxn ang="0">
                    <a:pos x="58" y="12"/>
                  </a:cxn>
                  <a:cxn ang="0">
                    <a:pos x="47" y="12"/>
                  </a:cxn>
                  <a:cxn ang="0">
                    <a:pos x="35" y="12"/>
                  </a:cxn>
                  <a:cxn ang="0">
                    <a:pos x="35" y="12"/>
                  </a:cxn>
                  <a:cxn ang="0">
                    <a:pos x="23" y="12"/>
                  </a:cxn>
                  <a:cxn ang="0">
                    <a:pos x="23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23" y="23"/>
                  </a:cxn>
                  <a:cxn ang="0">
                    <a:pos x="23" y="23"/>
                  </a:cxn>
                  <a:cxn ang="0">
                    <a:pos x="35" y="23"/>
                  </a:cxn>
                  <a:cxn ang="0">
                    <a:pos x="47" y="23"/>
                  </a:cxn>
                  <a:cxn ang="0">
                    <a:pos x="47" y="23"/>
                  </a:cxn>
                  <a:cxn ang="0">
                    <a:pos x="58" y="23"/>
                  </a:cxn>
                  <a:cxn ang="0">
                    <a:pos x="58" y="23"/>
                  </a:cxn>
                  <a:cxn ang="0">
                    <a:pos x="70" y="23"/>
                  </a:cxn>
                  <a:cxn ang="0">
                    <a:pos x="70" y="23"/>
                  </a:cxn>
                  <a:cxn ang="0">
                    <a:pos x="82" y="35"/>
                  </a:cxn>
                  <a:cxn ang="0">
                    <a:pos x="82" y="35"/>
                  </a:cxn>
                  <a:cxn ang="0">
                    <a:pos x="93" y="35"/>
                  </a:cxn>
                  <a:cxn ang="0">
                    <a:pos x="93" y="35"/>
                  </a:cxn>
                  <a:cxn ang="0">
                    <a:pos x="105" y="35"/>
                  </a:cxn>
                  <a:cxn ang="0">
                    <a:pos x="105" y="35"/>
                  </a:cxn>
                  <a:cxn ang="0">
                    <a:pos x="116" y="47"/>
                  </a:cxn>
                  <a:cxn ang="0">
                    <a:pos x="116" y="47"/>
                  </a:cxn>
                  <a:cxn ang="0">
                    <a:pos x="128" y="47"/>
                  </a:cxn>
                  <a:cxn ang="0">
                    <a:pos x="128" y="47"/>
                  </a:cxn>
                </a:cxnLst>
                <a:rect l="0" t="0" r="r" b="b"/>
                <a:pathLst>
                  <a:path w="140" h="47">
                    <a:moveTo>
                      <a:pt x="128" y="47"/>
                    </a:moveTo>
                    <a:lnTo>
                      <a:pt x="140" y="23"/>
                    </a:lnTo>
                    <a:lnTo>
                      <a:pt x="128" y="23"/>
                    </a:lnTo>
                    <a:lnTo>
                      <a:pt x="128" y="12"/>
                    </a:lnTo>
                    <a:lnTo>
                      <a:pt x="116" y="12"/>
                    </a:lnTo>
                    <a:lnTo>
                      <a:pt x="116" y="12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12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47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35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82" y="35"/>
                    </a:lnTo>
                    <a:lnTo>
                      <a:pt x="82" y="35"/>
                    </a:lnTo>
                    <a:lnTo>
                      <a:pt x="93" y="35"/>
                    </a:lnTo>
                    <a:lnTo>
                      <a:pt x="93" y="35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116" y="47"/>
                    </a:lnTo>
                    <a:lnTo>
                      <a:pt x="116" y="47"/>
                    </a:lnTo>
                    <a:lnTo>
                      <a:pt x="128" y="47"/>
                    </a:lnTo>
                    <a:lnTo>
                      <a:pt x="128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Freeform 197"/>
              <p:cNvSpPr>
                <a:spLocks/>
              </p:cNvSpPr>
              <p:nvPr/>
            </p:nvSpPr>
            <p:spPr bwMode="auto">
              <a:xfrm>
                <a:off x="1225" y="2258"/>
                <a:ext cx="140" cy="47"/>
              </a:xfrm>
              <a:custGeom>
                <a:avLst/>
                <a:gdLst/>
                <a:ahLst/>
                <a:cxnLst>
                  <a:cxn ang="0">
                    <a:pos x="128" y="47"/>
                  </a:cxn>
                  <a:cxn ang="0">
                    <a:pos x="140" y="23"/>
                  </a:cxn>
                  <a:cxn ang="0">
                    <a:pos x="128" y="23"/>
                  </a:cxn>
                  <a:cxn ang="0">
                    <a:pos x="128" y="12"/>
                  </a:cxn>
                  <a:cxn ang="0">
                    <a:pos x="116" y="12"/>
                  </a:cxn>
                  <a:cxn ang="0">
                    <a:pos x="116" y="12"/>
                  </a:cxn>
                  <a:cxn ang="0">
                    <a:pos x="105" y="0"/>
                  </a:cxn>
                  <a:cxn ang="0">
                    <a:pos x="105" y="0"/>
                  </a:cxn>
                  <a:cxn ang="0">
                    <a:pos x="93" y="0"/>
                  </a:cxn>
                  <a:cxn ang="0">
                    <a:pos x="9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12"/>
                  </a:cxn>
                  <a:cxn ang="0">
                    <a:pos x="58" y="12"/>
                  </a:cxn>
                  <a:cxn ang="0">
                    <a:pos x="58" y="12"/>
                  </a:cxn>
                  <a:cxn ang="0">
                    <a:pos x="47" y="12"/>
                  </a:cxn>
                  <a:cxn ang="0">
                    <a:pos x="35" y="12"/>
                  </a:cxn>
                  <a:cxn ang="0">
                    <a:pos x="35" y="12"/>
                  </a:cxn>
                  <a:cxn ang="0">
                    <a:pos x="23" y="12"/>
                  </a:cxn>
                  <a:cxn ang="0">
                    <a:pos x="23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23" y="23"/>
                  </a:cxn>
                  <a:cxn ang="0">
                    <a:pos x="23" y="23"/>
                  </a:cxn>
                  <a:cxn ang="0">
                    <a:pos x="35" y="23"/>
                  </a:cxn>
                  <a:cxn ang="0">
                    <a:pos x="47" y="23"/>
                  </a:cxn>
                  <a:cxn ang="0">
                    <a:pos x="47" y="23"/>
                  </a:cxn>
                  <a:cxn ang="0">
                    <a:pos x="58" y="23"/>
                  </a:cxn>
                  <a:cxn ang="0">
                    <a:pos x="58" y="23"/>
                  </a:cxn>
                  <a:cxn ang="0">
                    <a:pos x="70" y="23"/>
                  </a:cxn>
                  <a:cxn ang="0">
                    <a:pos x="70" y="23"/>
                  </a:cxn>
                  <a:cxn ang="0">
                    <a:pos x="82" y="35"/>
                  </a:cxn>
                  <a:cxn ang="0">
                    <a:pos x="82" y="35"/>
                  </a:cxn>
                  <a:cxn ang="0">
                    <a:pos x="93" y="35"/>
                  </a:cxn>
                  <a:cxn ang="0">
                    <a:pos x="93" y="35"/>
                  </a:cxn>
                  <a:cxn ang="0">
                    <a:pos x="105" y="35"/>
                  </a:cxn>
                  <a:cxn ang="0">
                    <a:pos x="105" y="35"/>
                  </a:cxn>
                  <a:cxn ang="0">
                    <a:pos x="116" y="47"/>
                  </a:cxn>
                  <a:cxn ang="0">
                    <a:pos x="116" y="47"/>
                  </a:cxn>
                  <a:cxn ang="0">
                    <a:pos x="128" y="47"/>
                  </a:cxn>
                  <a:cxn ang="0">
                    <a:pos x="128" y="47"/>
                  </a:cxn>
                </a:cxnLst>
                <a:rect l="0" t="0" r="r" b="b"/>
                <a:pathLst>
                  <a:path w="140" h="47">
                    <a:moveTo>
                      <a:pt x="128" y="47"/>
                    </a:moveTo>
                    <a:lnTo>
                      <a:pt x="140" y="23"/>
                    </a:lnTo>
                    <a:lnTo>
                      <a:pt x="128" y="23"/>
                    </a:lnTo>
                    <a:lnTo>
                      <a:pt x="128" y="12"/>
                    </a:lnTo>
                    <a:lnTo>
                      <a:pt x="116" y="12"/>
                    </a:lnTo>
                    <a:lnTo>
                      <a:pt x="116" y="12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12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47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35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82" y="35"/>
                    </a:lnTo>
                    <a:lnTo>
                      <a:pt x="82" y="35"/>
                    </a:lnTo>
                    <a:lnTo>
                      <a:pt x="93" y="35"/>
                    </a:lnTo>
                    <a:lnTo>
                      <a:pt x="93" y="35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116" y="47"/>
                    </a:lnTo>
                    <a:lnTo>
                      <a:pt x="116" y="47"/>
                    </a:lnTo>
                    <a:lnTo>
                      <a:pt x="128" y="47"/>
                    </a:lnTo>
                    <a:lnTo>
                      <a:pt x="128" y="4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66" name="Group 198"/>
            <p:cNvGrpSpPr>
              <a:grpSpLocks/>
            </p:cNvGrpSpPr>
            <p:nvPr/>
          </p:nvGrpSpPr>
          <p:grpSpPr bwMode="auto">
            <a:xfrm>
              <a:off x="808" y="1504"/>
              <a:ext cx="570" cy="442"/>
              <a:chOff x="667" y="898"/>
              <a:chExt cx="570" cy="442"/>
            </a:xfrm>
          </p:grpSpPr>
          <p:sp>
            <p:nvSpPr>
              <p:cNvPr id="17607" name="Freeform 199"/>
              <p:cNvSpPr>
                <a:spLocks/>
              </p:cNvSpPr>
              <p:nvPr/>
            </p:nvSpPr>
            <p:spPr bwMode="auto">
              <a:xfrm>
                <a:off x="667" y="898"/>
                <a:ext cx="570" cy="442"/>
              </a:xfrm>
              <a:custGeom>
                <a:avLst/>
                <a:gdLst/>
                <a:ahLst/>
                <a:cxnLst>
                  <a:cxn ang="0">
                    <a:pos x="558" y="326"/>
                  </a:cxn>
                  <a:cxn ang="0">
                    <a:pos x="535" y="314"/>
                  </a:cxn>
                  <a:cxn ang="0">
                    <a:pos x="512" y="314"/>
                  </a:cxn>
                  <a:cxn ang="0">
                    <a:pos x="465" y="314"/>
                  </a:cxn>
                  <a:cxn ang="0">
                    <a:pos x="442" y="314"/>
                  </a:cxn>
                  <a:cxn ang="0">
                    <a:pos x="419" y="314"/>
                  </a:cxn>
                  <a:cxn ang="0">
                    <a:pos x="395" y="302"/>
                  </a:cxn>
                  <a:cxn ang="0">
                    <a:pos x="372" y="302"/>
                  </a:cxn>
                  <a:cxn ang="0">
                    <a:pos x="349" y="302"/>
                  </a:cxn>
                  <a:cxn ang="0">
                    <a:pos x="326" y="291"/>
                  </a:cxn>
                  <a:cxn ang="0">
                    <a:pos x="291" y="279"/>
                  </a:cxn>
                  <a:cxn ang="0">
                    <a:pos x="268" y="268"/>
                  </a:cxn>
                  <a:cxn ang="0">
                    <a:pos x="233" y="244"/>
                  </a:cxn>
                  <a:cxn ang="0">
                    <a:pos x="198" y="221"/>
                  </a:cxn>
                  <a:cxn ang="0">
                    <a:pos x="175" y="198"/>
                  </a:cxn>
                  <a:cxn ang="0">
                    <a:pos x="140" y="175"/>
                  </a:cxn>
                  <a:cxn ang="0">
                    <a:pos x="116" y="140"/>
                  </a:cxn>
                  <a:cxn ang="0">
                    <a:pos x="93" y="116"/>
                  </a:cxn>
                  <a:cxn ang="0">
                    <a:pos x="70" y="93"/>
                  </a:cxn>
                  <a:cxn ang="0">
                    <a:pos x="47" y="70"/>
                  </a:cxn>
                  <a:cxn ang="0">
                    <a:pos x="35" y="47"/>
                  </a:cxn>
                  <a:cxn ang="0">
                    <a:pos x="23" y="12"/>
                  </a:cxn>
                  <a:cxn ang="0">
                    <a:pos x="12" y="0"/>
                  </a:cxn>
                  <a:cxn ang="0">
                    <a:pos x="0" y="23"/>
                  </a:cxn>
                  <a:cxn ang="0">
                    <a:pos x="0" y="47"/>
                  </a:cxn>
                  <a:cxn ang="0">
                    <a:pos x="0" y="82"/>
                  </a:cxn>
                  <a:cxn ang="0">
                    <a:pos x="0" y="105"/>
                  </a:cxn>
                  <a:cxn ang="0">
                    <a:pos x="0" y="128"/>
                  </a:cxn>
                  <a:cxn ang="0">
                    <a:pos x="23" y="163"/>
                  </a:cxn>
                  <a:cxn ang="0">
                    <a:pos x="58" y="186"/>
                  </a:cxn>
                  <a:cxn ang="0">
                    <a:pos x="82" y="221"/>
                  </a:cxn>
                  <a:cxn ang="0">
                    <a:pos x="93" y="244"/>
                  </a:cxn>
                  <a:cxn ang="0">
                    <a:pos x="93" y="279"/>
                  </a:cxn>
                  <a:cxn ang="0">
                    <a:pos x="116" y="291"/>
                  </a:cxn>
                  <a:cxn ang="0">
                    <a:pos x="140" y="302"/>
                  </a:cxn>
                  <a:cxn ang="0">
                    <a:pos x="175" y="302"/>
                  </a:cxn>
                  <a:cxn ang="0">
                    <a:pos x="198" y="302"/>
                  </a:cxn>
                  <a:cxn ang="0">
                    <a:pos x="233" y="314"/>
                  </a:cxn>
                  <a:cxn ang="0">
                    <a:pos x="244" y="337"/>
                  </a:cxn>
                  <a:cxn ang="0">
                    <a:pos x="268" y="361"/>
                  </a:cxn>
                  <a:cxn ang="0">
                    <a:pos x="291" y="361"/>
                  </a:cxn>
                  <a:cxn ang="0">
                    <a:pos x="314" y="372"/>
                  </a:cxn>
                  <a:cxn ang="0">
                    <a:pos x="326" y="384"/>
                  </a:cxn>
                  <a:cxn ang="0">
                    <a:pos x="337" y="407"/>
                  </a:cxn>
                  <a:cxn ang="0">
                    <a:pos x="361" y="430"/>
                  </a:cxn>
                  <a:cxn ang="0">
                    <a:pos x="384" y="442"/>
                  </a:cxn>
                  <a:cxn ang="0">
                    <a:pos x="407" y="442"/>
                  </a:cxn>
                  <a:cxn ang="0">
                    <a:pos x="442" y="442"/>
                  </a:cxn>
                  <a:cxn ang="0">
                    <a:pos x="465" y="442"/>
                  </a:cxn>
                  <a:cxn ang="0">
                    <a:pos x="488" y="430"/>
                  </a:cxn>
                  <a:cxn ang="0">
                    <a:pos x="512" y="419"/>
                  </a:cxn>
                  <a:cxn ang="0">
                    <a:pos x="535" y="419"/>
                  </a:cxn>
                  <a:cxn ang="0">
                    <a:pos x="558" y="395"/>
                  </a:cxn>
                  <a:cxn ang="0">
                    <a:pos x="570" y="361"/>
                  </a:cxn>
                </a:cxnLst>
                <a:rect l="0" t="0" r="r" b="b"/>
                <a:pathLst>
                  <a:path w="570" h="442">
                    <a:moveTo>
                      <a:pt x="570" y="349"/>
                    </a:moveTo>
                    <a:lnTo>
                      <a:pt x="558" y="337"/>
                    </a:lnTo>
                    <a:lnTo>
                      <a:pt x="558" y="326"/>
                    </a:lnTo>
                    <a:lnTo>
                      <a:pt x="547" y="314"/>
                    </a:lnTo>
                    <a:lnTo>
                      <a:pt x="535" y="314"/>
                    </a:lnTo>
                    <a:lnTo>
                      <a:pt x="535" y="314"/>
                    </a:lnTo>
                    <a:lnTo>
                      <a:pt x="523" y="314"/>
                    </a:lnTo>
                    <a:lnTo>
                      <a:pt x="512" y="314"/>
                    </a:lnTo>
                    <a:lnTo>
                      <a:pt x="512" y="314"/>
                    </a:lnTo>
                    <a:lnTo>
                      <a:pt x="500" y="314"/>
                    </a:lnTo>
                    <a:lnTo>
                      <a:pt x="488" y="314"/>
                    </a:lnTo>
                    <a:lnTo>
                      <a:pt x="465" y="314"/>
                    </a:lnTo>
                    <a:lnTo>
                      <a:pt x="465" y="314"/>
                    </a:lnTo>
                    <a:lnTo>
                      <a:pt x="454" y="314"/>
                    </a:lnTo>
                    <a:lnTo>
                      <a:pt x="442" y="314"/>
                    </a:lnTo>
                    <a:lnTo>
                      <a:pt x="442" y="314"/>
                    </a:lnTo>
                    <a:lnTo>
                      <a:pt x="430" y="314"/>
                    </a:lnTo>
                    <a:lnTo>
                      <a:pt x="419" y="314"/>
                    </a:lnTo>
                    <a:lnTo>
                      <a:pt x="407" y="314"/>
                    </a:lnTo>
                    <a:lnTo>
                      <a:pt x="407" y="314"/>
                    </a:lnTo>
                    <a:lnTo>
                      <a:pt x="395" y="302"/>
                    </a:lnTo>
                    <a:lnTo>
                      <a:pt x="384" y="302"/>
                    </a:lnTo>
                    <a:lnTo>
                      <a:pt x="384" y="302"/>
                    </a:lnTo>
                    <a:lnTo>
                      <a:pt x="372" y="302"/>
                    </a:lnTo>
                    <a:lnTo>
                      <a:pt x="361" y="302"/>
                    </a:lnTo>
                    <a:lnTo>
                      <a:pt x="361" y="302"/>
                    </a:lnTo>
                    <a:lnTo>
                      <a:pt x="349" y="302"/>
                    </a:lnTo>
                    <a:lnTo>
                      <a:pt x="337" y="291"/>
                    </a:lnTo>
                    <a:lnTo>
                      <a:pt x="337" y="291"/>
                    </a:lnTo>
                    <a:lnTo>
                      <a:pt x="326" y="291"/>
                    </a:lnTo>
                    <a:lnTo>
                      <a:pt x="314" y="291"/>
                    </a:lnTo>
                    <a:lnTo>
                      <a:pt x="302" y="279"/>
                    </a:lnTo>
                    <a:lnTo>
                      <a:pt x="291" y="279"/>
                    </a:lnTo>
                    <a:lnTo>
                      <a:pt x="291" y="279"/>
                    </a:lnTo>
                    <a:lnTo>
                      <a:pt x="279" y="268"/>
                    </a:lnTo>
                    <a:lnTo>
                      <a:pt x="268" y="268"/>
                    </a:lnTo>
                    <a:lnTo>
                      <a:pt x="244" y="256"/>
                    </a:lnTo>
                    <a:lnTo>
                      <a:pt x="244" y="244"/>
                    </a:lnTo>
                    <a:lnTo>
                      <a:pt x="233" y="244"/>
                    </a:lnTo>
                    <a:lnTo>
                      <a:pt x="221" y="233"/>
                    </a:lnTo>
                    <a:lnTo>
                      <a:pt x="209" y="221"/>
                    </a:lnTo>
                    <a:lnTo>
                      <a:pt x="198" y="221"/>
                    </a:lnTo>
                    <a:lnTo>
                      <a:pt x="186" y="209"/>
                    </a:lnTo>
                    <a:lnTo>
                      <a:pt x="175" y="209"/>
                    </a:lnTo>
                    <a:lnTo>
                      <a:pt x="175" y="198"/>
                    </a:lnTo>
                    <a:lnTo>
                      <a:pt x="163" y="186"/>
                    </a:lnTo>
                    <a:lnTo>
                      <a:pt x="151" y="186"/>
                    </a:lnTo>
                    <a:lnTo>
                      <a:pt x="140" y="175"/>
                    </a:lnTo>
                    <a:lnTo>
                      <a:pt x="128" y="163"/>
                    </a:lnTo>
                    <a:lnTo>
                      <a:pt x="128" y="151"/>
                    </a:lnTo>
                    <a:lnTo>
                      <a:pt x="116" y="140"/>
                    </a:lnTo>
                    <a:lnTo>
                      <a:pt x="116" y="140"/>
                    </a:lnTo>
                    <a:lnTo>
                      <a:pt x="105" y="128"/>
                    </a:lnTo>
                    <a:lnTo>
                      <a:pt x="93" y="116"/>
                    </a:lnTo>
                    <a:lnTo>
                      <a:pt x="93" y="116"/>
                    </a:lnTo>
                    <a:lnTo>
                      <a:pt x="82" y="105"/>
                    </a:lnTo>
                    <a:lnTo>
                      <a:pt x="70" y="93"/>
                    </a:lnTo>
                    <a:lnTo>
                      <a:pt x="70" y="93"/>
                    </a:lnTo>
                    <a:lnTo>
                      <a:pt x="58" y="82"/>
                    </a:lnTo>
                    <a:lnTo>
                      <a:pt x="47" y="70"/>
                    </a:lnTo>
                    <a:lnTo>
                      <a:pt x="47" y="58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35" y="35"/>
                    </a:lnTo>
                    <a:lnTo>
                      <a:pt x="23" y="23"/>
                    </a:lnTo>
                    <a:lnTo>
                      <a:pt x="23" y="12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0" y="58"/>
                    </a:lnTo>
                    <a:lnTo>
                      <a:pt x="0" y="70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0" y="105"/>
                    </a:lnTo>
                    <a:lnTo>
                      <a:pt x="0" y="116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2" y="163"/>
                    </a:lnTo>
                    <a:lnTo>
                      <a:pt x="12" y="163"/>
                    </a:lnTo>
                    <a:lnTo>
                      <a:pt x="23" y="163"/>
                    </a:lnTo>
                    <a:lnTo>
                      <a:pt x="35" y="175"/>
                    </a:lnTo>
                    <a:lnTo>
                      <a:pt x="47" y="175"/>
                    </a:lnTo>
                    <a:lnTo>
                      <a:pt x="58" y="186"/>
                    </a:lnTo>
                    <a:lnTo>
                      <a:pt x="58" y="198"/>
                    </a:lnTo>
                    <a:lnTo>
                      <a:pt x="70" y="209"/>
                    </a:lnTo>
                    <a:lnTo>
                      <a:pt x="82" y="221"/>
                    </a:lnTo>
                    <a:lnTo>
                      <a:pt x="82" y="233"/>
                    </a:lnTo>
                    <a:lnTo>
                      <a:pt x="93" y="244"/>
                    </a:lnTo>
                    <a:lnTo>
                      <a:pt x="93" y="244"/>
                    </a:lnTo>
                    <a:lnTo>
                      <a:pt x="93" y="256"/>
                    </a:lnTo>
                    <a:lnTo>
                      <a:pt x="93" y="268"/>
                    </a:lnTo>
                    <a:lnTo>
                      <a:pt x="93" y="279"/>
                    </a:lnTo>
                    <a:lnTo>
                      <a:pt x="105" y="291"/>
                    </a:lnTo>
                    <a:lnTo>
                      <a:pt x="116" y="291"/>
                    </a:lnTo>
                    <a:lnTo>
                      <a:pt x="116" y="291"/>
                    </a:lnTo>
                    <a:lnTo>
                      <a:pt x="128" y="291"/>
                    </a:lnTo>
                    <a:lnTo>
                      <a:pt x="140" y="302"/>
                    </a:lnTo>
                    <a:lnTo>
                      <a:pt x="140" y="302"/>
                    </a:lnTo>
                    <a:lnTo>
                      <a:pt x="151" y="302"/>
                    </a:lnTo>
                    <a:lnTo>
                      <a:pt x="163" y="302"/>
                    </a:lnTo>
                    <a:lnTo>
                      <a:pt x="175" y="302"/>
                    </a:lnTo>
                    <a:lnTo>
                      <a:pt x="186" y="302"/>
                    </a:lnTo>
                    <a:lnTo>
                      <a:pt x="186" y="302"/>
                    </a:lnTo>
                    <a:lnTo>
                      <a:pt x="198" y="302"/>
                    </a:lnTo>
                    <a:lnTo>
                      <a:pt x="209" y="302"/>
                    </a:lnTo>
                    <a:lnTo>
                      <a:pt x="221" y="302"/>
                    </a:lnTo>
                    <a:lnTo>
                      <a:pt x="233" y="314"/>
                    </a:lnTo>
                    <a:lnTo>
                      <a:pt x="244" y="326"/>
                    </a:lnTo>
                    <a:lnTo>
                      <a:pt x="244" y="326"/>
                    </a:lnTo>
                    <a:lnTo>
                      <a:pt x="244" y="337"/>
                    </a:lnTo>
                    <a:lnTo>
                      <a:pt x="244" y="349"/>
                    </a:lnTo>
                    <a:lnTo>
                      <a:pt x="256" y="361"/>
                    </a:lnTo>
                    <a:lnTo>
                      <a:pt x="268" y="361"/>
                    </a:lnTo>
                    <a:lnTo>
                      <a:pt x="268" y="361"/>
                    </a:lnTo>
                    <a:lnTo>
                      <a:pt x="279" y="361"/>
                    </a:lnTo>
                    <a:lnTo>
                      <a:pt x="291" y="361"/>
                    </a:lnTo>
                    <a:lnTo>
                      <a:pt x="291" y="361"/>
                    </a:lnTo>
                    <a:lnTo>
                      <a:pt x="302" y="361"/>
                    </a:lnTo>
                    <a:lnTo>
                      <a:pt x="314" y="372"/>
                    </a:lnTo>
                    <a:lnTo>
                      <a:pt x="314" y="372"/>
                    </a:lnTo>
                    <a:lnTo>
                      <a:pt x="326" y="372"/>
                    </a:lnTo>
                    <a:lnTo>
                      <a:pt x="326" y="384"/>
                    </a:lnTo>
                    <a:lnTo>
                      <a:pt x="326" y="395"/>
                    </a:lnTo>
                    <a:lnTo>
                      <a:pt x="326" y="395"/>
                    </a:lnTo>
                    <a:lnTo>
                      <a:pt x="337" y="407"/>
                    </a:lnTo>
                    <a:lnTo>
                      <a:pt x="337" y="430"/>
                    </a:lnTo>
                    <a:lnTo>
                      <a:pt x="349" y="430"/>
                    </a:lnTo>
                    <a:lnTo>
                      <a:pt x="361" y="430"/>
                    </a:lnTo>
                    <a:lnTo>
                      <a:pt x="361" y="430"/>
                    </a:lnTo>
                    <a:lnTo>
                      <a:pt x="384" y="442"/>
                    </a:lnTo>
                    <a:lnTo>
                      <a:pt x="384" y="442"/>
                    </a:lnTo>
                    <a:lnTo>
                      <a:pt x="395" y="442"/>
                    </a:lnTo>
                    <a:lnTo>
                      <a:pt x="407" y="442"/>
                    </a:lnTo>
                    <a:lnTo>
                      <a:pt x="407" y="442"/>
                    </a:lnTo>
                    <a:lnTo>
                      <a:pt x="419" y="442"/>
                    </a:lnTo>
                    <a:lnTo>
                      <a:pt x="430" y="442"/>
                    </a:lnTo>
                    <a:lnTo>
                      <a:pt x="442" y="442"/>
                    </a:lnTo>
                    <a:lnTo>
                      <a:pt x="442" y="442"/>
                    </a:lnTo>
                    <a:lnTo>
                      <a:pt x="454" y="442"/>
                    </a:lnTo>
                    <a:lnTo>
                      <a:pt x="465" y="442"/>
                    </a:lnTo>
                    <a:lnTo>
                      <a:pt x="477" y="442"/>
                    </a:lnTo>
                    <a:lnTo>
                      <a:pt x="477" y="430"/>
                    </a:lnTo>
                    <a:lnTo>
                      <a:pt x="488" y="430"/>
                    </a:lnTo>
                    <a:lnTo>
                      <a:pt x="500" y="419"/>
                    </a:lnTo>
                    <a:lnTo>
                      <a:pt x="500" y="419"/>
                    </a:lnTo>
                    <a:lnTo>
                      <a:pt x="512" y="419"/>
                    </a:lnTo>
                    <a:lnTo>
                      <a:pt x="523" y="419"/>
                    </a:lnTo>
                    <a:lnTo>
                      <a:pt x="535" y="419"/>
                    </a:lnTo>
                    <a:lnTo>
                      <a:pt x="535" y="419"/>
                    </a:lnTo>
                    <a:lnTo>
                      <a:pt x="547" y="407"/>
                    </a:lnTo>
                    <a:lnTo>
                      <a:pt x="547" y="395"/>
                    </a:lnTo>
                    <a:lnTo>
                      <a:pt x="558" y="395"/>
                    </a:lnTo>
                    <a:lnTo>
                      <a:pt x="558" y="384"/>
                    </a:lnTo>
                    <a:lnTo>
                      <a:pt x="558" y="372"/>
                    </a:lnTo>
                    <a:lnTo>
                      <a:pt x="570" y="361"/>
                    </a:lnTo>
                    <a:lnTo>
                      <a:pt x="570" y="361"/>
                    </a:lnTo>
                    <a:lnTo>
                      <a:pt x="570" y="3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8" name="Freeform 200"/>
              <p:cNvSpPr>
                <a:spLocks/>
              </p:cNvSpPr>
              <p:nvPr/>
            </p:nvSpPr>
            <p:spPr bwMode="auto">
              <a:xfrm>
                <a:off x="667" y="898"/>
                <a:ext cx="570" cy="442"/>
              </a:xfrm>
              <a:custGeom>
                <a:avLst/>
                <a:gdLst/>
                <a:ahLst/>
                <a:cxnLst>
                  <a:cxn ang="0">
                    <a:pos x="558" y="326"/>
                  </a:cxn>
                  <a:cxn ang="0">
                    <a:pos x="535" y="314"/>
                  </a:cxn>
                  <a:cxn ang="0">
                    <a:pos x="512" y="314"/>
                  </a:cxn>
                  <a:cxn ang="0">
                    <a:pos x="465" y="314"/>
                  </a:cxn>
                  <a:cxn ang="0">
                    <a:pos x="442" y="314"/>
                  </a:cxn>
                  <a:cxn ang="0">
                    <a:pos x="419" y="314"/>
                  </a:cxn>
                  <a:cxn ang="0">
                    <a:pos x="395" y="302"/>
                  </a:cxn>
                  <a:cxn ang="0">
                    <a:pos x="372" y="302"/>
                  </a:cxn>
                  <a:cxn ang="0">
                    <a:pos x="349" y="302"/>
                  </a:cxn>
                  <a:cxn ang="0">
                    <a:pos x="326" y="291"/>
                  </a:cxn>
                  <a:cxn ang="0">
                    <a:pos x="291" y="279"/>
                  </a:cxn>
                  <a:cxn ang="0">
                    <a:pos x="268" y="268"/>
                  </a:cxn>
                  <a:cxn ang="0">
                    <a:pos x="233" y="244"/>
                  </a:cxn>
                  <a:cxn ang="0">
                    <a:pos x="198" y="221"/>
                  </a:cxn>
                  <a:cxn ang="0">
                    <a:pos x="175" y="198"/>
                  </a:cxn>
                  <a:cxn ang="0">
                    <a:pos x="140" y="175"/>
                  </a:cxn>
                  <a:cxn ang="0">
                    <a:pos x="116" y="140"/>
                  </a:cxn>
                  <a:cxn ang="0">
                    <a:pos x="93" y="116"/>
                  </a:cxn>
                  <a:cxn ang="0">
                    <a:pos x="70" y="93"/>
                  </a:cxn>
                  <a:cxn ang="0">
                    <a:pos x="47" y="70"/>
                  </a:cxn>
                  <a:cxn ang="0">
                    <a:pos x="35" y="47"/>
                  </a:cxn>
                  <a:cxn ang="0">
                    <a:pos x="23" y="12"/>
                  </a:cxn>
                  <a:cxn ang="0">
                    <a:pos x="12" y="0"/>
                  </a:cxn>
                  <a:cxn ang="0">
                    <a:pos x="0" y="23"/>
                  </a:cxn>
                  <a:cxn ang="0">
                    <a:pos x="0" y="47"/>
                  </a:cxn>
                  <a:cxn ang="0">
                    <a:pos x="0" y="82"/>
                  </a:cxn>
                  <a:cxn ang="0">
                    <a:pos x="0" y="105"/>
                  </a:cxn>
                  <a:cxn ang="0">
                    <a:pos x="0" y="128"/>
                  </a:cxn>
                  <a:cxn ang="0">
                    <a:pos x="23" y="163"/>
                  </a:cxn>
                  <a:cxn ang="0">
                    <a:pos x="58" y="186"/>
                  </a:cxn>
                  <a:cxn ang="0">
                    <a:pos x="82" y="221"/>
                  </a:cxn>
                  <a:cxn ang="0">
                    <a:pos x="93" y="244"/>
                  </a:cxn>
                  <a:cxn ang="0">
                    <a:pos x="93" y="279"/>
                  </a:cxn>
                  <a:cxn ang="0">
                    <a:pos x="116" y="291"/>
                  </a:cxn>
                  <a:cxn ang="0">
                    <a:pos x="140" y="302"/>
                  </a:cxn>
                  <a:cxn ang="0">
                    <a:pos x="175" y="302"/>
                  </a:cxn>
                  <a:cxn ang="0">
                    <a:pos x="198" y="302"/>
                  </a:cxn>
                  <a:cxn ang="0">
                    <a:pos x="233" y="314"/>
                  </a:cxn>
                  <a:cxn ang="0">
                    <a:pos x="244" y="337"/>
                  </a:cxn>
                  <a:cxn ang="0">
                    <a:pos x="268" y="361"/>
                  </a:cxn>
                  <a:cxn ang="0">
                    <a:pos x="291" y="361"/>
                  </a:cxn>
                  <a:cxn ang="0">
                    <a:pos x="314" y="372"/>
                  </a:cxn>
                  <a:cxn ang="0">
                    <a:pos x="326" y="384"/>
                  </a:cxn>
                  <a:cxn ang="0">
                    <a:pos x="337" y="407"/>
                  </a:cxn>
                  <a:cxn ang="0">
                    <a:pos x="361" y="430"/>
                  </a:cxn>
                  <a:cxn ang="0">
                    <a:pos x="384" y="442"/>
                  </a:cxn>
                  <a:cxn ang="0">
                    <a:pos x="407" y="442"/>
                  </a:cxn>
                  <a:cxn ang="0">
                    <a:pos x="442" y="442"/>
                  </a:cxn>
                  <a:cxn ang="0">
                    <a:pos x="465" y="442"/>
                  </a:cxn>
                  <a:cxn ang="0">
                    <a:pos x="488" y="430"/>
                  </a:cxn>
                  <a:cxn ang="0">
                    <a:pos x="512" y="419"/>
                  </a:cxn>
                  <a:cxn ang="0">
                    <a:pos x="535" y="419"/>
                  </a:cxn>
                  <a:cxn ang="0">
                    <a:pos x="558" y="395"/>
                  </a:cxn>
                  <a:cxn ang="0">
                    <a:pos x="570" y="361"/>
                  </a:cxn>
                </a:cxnLst>
                <a:rect l="0" t="0" r="r" b="b"/>
                <a:pathLst>
                  <a:path w="570" h="442">
                    <a:moveTo>
                      <a:pt x="570" y="349"/>
                    </a:moveTo>
                    <a:lnTo>
                      <a:pt x="558" y="337"/>
                    </a:lnTo>
                    <a:lnTo>
                      <a:pt x="558" y="326"/>
                    </a:lnTo>
                    <a:lnTo>
                      <a:pt x="547" y="314"/>
                    </a:lnTo>
                    <a:lnTo>
                      <a:pt x="535" y="314"/>
                    </a:lnTo>
                    <a:lnTo>
                      <a:pt x="535" y="314"/>
                    </a:lnTo>
                    <a:lnTo>
                      <a:pt x="523" y="314"/>
                    </a:lnTo>
                    <a:lnTo>
                      <a:pt x="512" y="314"/>
                    </a:lnTo>
                    <a:lnTo>
                      <a:pt x="512" y="314"/>
                    </a:lnTo>
                    <a:lnTo>
                      <a:pt x="500" y="314"/>
                    </a:lnTo>
                    <a:lnTo>
                      <a:pt x="488" y="314"/>
                    </a:lnTo>
                    <a:lnTo>
                      <a:pt x="465" y="314"/>
                    </a:lnTo>
                    <a:lnTo>
                      <a:pt x="465" y="314"/>
                    </a:lnTo>
                    <a:lnTo>
                      <a:pt x="454" y="314"/>
                    </a:lnTo>
                    <a:lnTo>
                      <a:pt x="442" y="314"/>
                    </a:lnTo>
                    <a:lnTo>
                      <a:pt x="442" y="314"/>
                    </a:lnTo>
                    <a:lnTo>
                      <a:pt x="430" y="314"/>
                    </a:lnTo>
                    <a:lnTo>
                      <a:pt x="419" y="314"/>
                    </a:lnTo>
                    <a:lnTo>
                      <a:pt x="407" y="314"/>
                    </a:lnTo>
                    <a:lnTo>
                      <a:pt x="407" y="314"/>
                    </a:lnTo>
                    <a:lnTo>
                      <a:pt x="395" y="302"/>
                    </a:lnTo>
                    <a:lnTo>
                      <a:pt x="384" y="302"/>
                    </a:lnTo>
                    <a:lnTo>
                      <a:pt x="384" y="302"/>
                    </a:lnTo>
                    <a:lnTo>
                      <a:pt x="372" y="302"/>
                    </a:lnTo>
                    <a:lnTo>
                      <a:pt x="361" y="302"/>
                    </a:lnTo>
                    <a:lnTo>
                      <a:pt x="361" y="302"/>
                    </a:lnTo>
                    <a:lnTo>
                      <a:pt x="349" y="302"/>
                    </a:lnTo>
                    <a:lnTo>
                      <a:pt x="337" y="291"/>
                    </a:lnTo>
                    <a:lnTo>
                      <a:pt x="337" y="291"/>
                    </a:lnTo>
                    <a:lnTo>
                      <a:pt x="326" y="291"/>
                    </a:lnTo>
                    <a:lnTo>
                      <a:pt x="314" y="291"/>
                    </a:lnTo>
                    <a:lnTo>
                      <a:pt x="302" y="279"/>
                    </a:lnTo>
                    <a:lnTo>
                      <a:pt x="291" y="279"/>
                    </a:lnTo>
                    <a:lnTo>
                      <a:pt x="291" y="279"/>
                    </a:lnTo>
                    <a:lnTo>
                      <a:pt x="279" y="268"/>
                    </a:lnTo>
                    <a:lnTo>
                      <a:pt x="268" y="268"/>
                    </a:lnTo>
                    <a:lnTo>
                      <a:pt x="244" y="256"/>
                    </a:lnTo>
                    <a:lnTo>
                      <a:pt x="244" y="244"/>
                    </a:lnTo>
                    <a:lnTo>
                      <a:pt x="233" y="244"/>
                    </a:lnTo>
                    <a:lnTo>
                      <a:pt x="221" y="233"/>
                    </a:lnTo>
                    <a:lnTo>
                      <a:pt x="209" y="221"/>
                    </a:lnTo>
                    <a:lnTo>
                      <a:pt x="198" y="221"/>
                    </a:lnTo>
                    <a:lnTo>
                      <a:pt x="186" y="209"/>
                    </a:lnTo>
                    <a:lnTo>
                      <a:pt x="175" y="209"/>
                    </a:lnTo>
                    <a:lnTo>
                      <a:pt x="175" y="198"/>
                    </a:lnTo>
                    <a:lnTo>
                      <a:pt x="163" y="186"/>
                    </a:lnTo>
                    <a:lnTo>
                      <a:pt x="151" y="186"/>
                    </a:lnTo>
                    <a:lnTo>
                      <a:pt x="140" y="175"/>
                    </a:lnTo>
                    <a:lnTo>
                      <a:pt x="128" y="163"/>
                    </a:lnTo>
                    <a:lnTo>
                      <a:pt x="128" y="151"/>
                    </a:lnTo>
                    <a:lnTo>
                      <a:pt x="116" y="140"/>
                    </a:lnTo>
                    <a:lnTo>
                      <a:pt x="116" y="140"/>
                    </a:lnTo>
                    <a:lnTo>
                      <a:pt x="105" y="128"/>
                    </a:lnTo>
                    <a:lnTo>
                      <a:pt x="93" y="116"/>
                    </a:lnTo>
                    <a:lnTo>
                      <a:pt x="93" y="116"/>
                    </a:lnTo>
                    <a:lnTo>
                      <a:pt x="82" y="105"/>
                    </a:lnTo>
                    <a:lnTo>
                      <a:pt x="70" y="93"/>
                    </a:lnTo>
                    <a:lnTo>
                      <a:pt x="70" y="93"/>
                    </a:lnTo>
                    <a:lnTo>
                      <a:pt x="58" y="82"/>
                    </a:lnTo>
                    <a:lnTo>
                      <a:pt x="47" y="70"/>
                    </a:lnTo>
                    <a:lnTo>
                      <a:pt x="47" y="58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35" y="35"/>
                    </a:lnTo>
                    <a:lnTo>
                      <a:pt x="23" y="23"/>
                    </a:lnTo>
                    <a:lnTo>
                      <a:pt x="23" y="12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0" y="58"/>
                    </a:lnTo>
                    <a:lnTo>
                      <a:pt x="0" y="70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0" y="105"/>
                    </a:lnTo>
                    <a:lnTo>
                      <a:pt x="0" y="116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2" y="163"/>
                    </a:lnTo>
                    <a:lnTo>
                      <a:pt x="12" y="163"/>
                    </a:lnTo>
                    <a:lnTo>
                      <a:pt x="23" y="163"/>
                    </a:lnTo>
                    <a:lnTo>
                      <a:pt x="35" y="175"/>
                    </a:lnTo>
                    <a:lnTo>
                      <a:pt x="47" y="175"/>
                    </a:lnTo>
                    <a:lnTo>
                      <a:pt x="58" y="186"/>
                    </a:lnTo>
                    <a:lnTo>
                      <a:pt x="58" y="198"/>
                    </a:lnTo>
                    <a:lnTo>
                      <a:pt x="70" y="209"/>
                    </a:lnTo>
                    <a:lnTo>
                      <a:pt x="82" y="221"/>
                    </a:lnTo>
                    <a:lnTo>
                      <a:pt x="82" y="233"/>
                    </a:lnTo>
                    <a:lnTo>
                      <a:pt x="93" y="244"/>
                    </a:lnTo>
                    <a:lnTo>
                      <a:pt x="93" y="244"/>
                    </a:lnTo>
                    <a:lnTo>
                      <a:pt x="93" y="256"/>
                    </a:lnTo>
                    <a:lnTo>
                      <a:pt x="93" y="268"/>
                    </a:lnTo>
                    <a:lnTo>
                      <a:pt x="93" y="279"/>
                    </a:lnTo>
                    <a:lnTo>
                      <a:pt x="105" y="291"/>
                    </a:lnTo>
                    <a:lnTo>
                      <a:pt x="116" y="291"/>
                    </a:lnTo>
                    <a:lnTo>
                      <a:pt x="116" y="291"/>
                    </a:lnTo>
                    <a:lnTo>
                      <a:pt x="128" y="291"/>
                    </a:lnTo>
                    <a:lnTo>
                      <a:pt x="140" y="302"/>
                    </a:lnTo>
                    <a:lnTo>
                      <a:pt x="140" y="302"/>
                    </a:lnTo>
                    <a:lnTo>
                      <a:pt x="151" y="302"/>
                    </a:lnTo>
                    <a:lnTo>
                      <a:pt x="163" y="302"/>
                    </a:lnTo>
                    <a:lnTo>
                      <a:pt x="175" y="302"/>
                    </a:lnTo>
                    <a:lnTo>
                      <a:pt x="186" y="302"/>
                    </a:lnTo>
                    <a:lnTo>
                      <a:pt x="186" y="302"/>
                    </a:lnTo>
                    <a:lnTo>
                      <a:pt x="198" y="302"/>
                    </a:lnTo>
                    <a:lnTo>
                      <a:pt x="209" y="302"/>
                    </a:lnTo>
                    <a:lnTo>
                      <a:pt x="221" y="302"/>
                    </a:lnTo>
                    <a:lnTo>
                      <a:pt x="233" y="314"/>
                    </a:lnTo>
                    <a:lnTo>
                      <a:pt x="244" y="326"/>
                    </a:lnTo>
                    <a:lnTo>
                      <a:pt x="244" y="326"/>
                    </a:lnTo>
                    <a:lnTo>
                      <a:pt x="244" y="337"/>
                    </a:lnTo>
                    <a:lnTo>
                      <a:pt x="244" y="349"/>
                    </a:lnTo>
                    <a:lnTo>
                      <a:pt x="256" y="361"/>
                    </a:lnTo>
                    <a:lnTo>
                      <a:pt x="268" y="361"/>
                    </a:lnTo>
                    <a:lnTo>
                      <a:pt x="268" y="361"/>
                    </a:lnTo>
                    <a:lnTo>
                      <a:pt x="279" y="361"/>
                    </a:lnTo>
                    <a:lnTo>
                      <a:pt x="291" y="361"/>
                    </a:lnTo>
                    <a:lnTo>
                      <a:pt x="291" y="361"/>
                    </a:lnTo>
                    <a:lnTo>
                      <a:pt x="302" y="361"/>
                    </a:lnTo>
                    <a:lnTo>
                      <a:pt x="314" y="372"/>
                    </a:lnTo>
                    <a:lnTo>
                      <a:pt x="314" y="372"/>
                    </a:lnTo>
                    <a:lnTo>
                      <a:pt x="326" y="372"/>
                    </a:lnTo>
                    <a:lnTo>
                      <a:pt x="326" y="384"/>
                    </a:lnTo>
                    <a:lnTo>
                      <a:pt x="326" y="395"/>
                    </a:lnTo>
                    <a:lnTo>
                      <a:pt x="326" y="395"/>
                    </a:lnTo>
                    <a:lnTo>
                      <a:pt x="337" y="407"/>
                    </a:lnTo>
                    <a:lnTo>
                      <a:pt x="337" y="430"/>
                    </a:lnTo>
                    <a:lnTo>
                      <a:pt x="349" y="430"/>
                    </a:lnTo>
                    <a:lnTo>
                      <a:pt x="361" y="430"/>
                    </a:lnTo>
                    <a:lnTo>
                      <a:pt x="361" y="430"/>
                    </a:lnTo>
                    <a:lnTo>
                      <a:pt x="384" y="442"/>
                    </a:lnTo>
                    <a:lnTo>
                      <a:pt x="384" y="442"/>
                    </a:lnTo>
                    <a:lnTo>
                      <a:pt x="395" y="442"/>
                    </a:lnTo>
                    <a:lnTo>
                      <a:pt x="407" y="442"/>
                    </a:lnTo>
                    <a:lnTo>
                      <a:pt x="407" y="442"/>
                    </a:lnTo>
                    <a:lnTo>
                      <a:pt x="419" y="442"/>
                    </a:lnTo>
                    <a:lnTo>
                      <a:pt x="430" y="442"/>
                    </a:lnTo>
                    <a:lnTo>
                      <a:pt x="442" y="442"/>
                    </a:lnTo>
                    <a:lnTo>
                      <a:pt x="442" y="442"/>
                    </a:lnTo>
                    <a:lnTo>
                      <a:pt x="454" y="442"/>
                    </a:lnTo>
                    <a:lnTo>
                      <a:pt x="465" y="442"/>
                    </a:lnTo>
                    <a:lnTo>
                      <a:pt x="477" y="442"/>
                    </a:lnTo>
                    <a:lnTo>
                      <a:pt x="477" y="430"/>
                    </a:lnTo>
                    <a:lnTo>
                      <a:pt x="488" y="430"/>
                    </a:lnTo>
                    <a:lnTo>
                      <a:pt x="500" y="419"/>
                    </a:lnTo>
                    <a:lnTo>
                      <a:pt x="500" y="419"/>
                    </a:lnTo>
                    <a:lnTo>
                      <a:pt x="512" y="419"/>
                    </a:lnTo>
                    <a:lnTo>
                      <a:pt x="523" y="419"/>
                    </a:lnTo>
                    <a:lnTo>
                      <a:pt x="535" y="419"/>
                    </a:lnTo>
                    <a:lnTo>
                      <a:pt x="535" y="419"/>
                    </a:lnTo>
                    <a:lnTo>
                      <a:pt x="547" y="407"/>
                    </a:lnTo>
                    <a:lnTo>
                      <a:pt x="547" y="395"/>
                    </a:lnTo>
                    <a:lnTo>
                      <a:pt x="558" y="395"/>
                    </a:lnTo>
                    <a:lnTo>
                      <a:pt x="558" y="384"/>
                    </a:lnTo>
                    <a:lnTo>
                      <a:pt x="558" y="372"/>
                    </a:lnTo>
                    <a:lnTo>
                      <a:pt x="570" y="361"/>
                    </a:lnTo>
                    <a:lnTo>
                      <a:pt x="570" y="361"/>
                    </a:lnTo>
                    <a:lnTo>
                      <a:pt x="570" y="34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69" name="Group 201"/>
            <p:cNvGrpSpPr>
              <a:grpSpLocks/>
            </p:cNvGrpSpPr>
            <p:nvPr/>
          </p:nvGrpSpPr>
          <p:grpSpPr bwMode="auto">
            <a:xfrm>
              <a:off x="1517" y="1713"/>
              <a:ext cx="140" cy="93"/>
              <a:chOff x="1376" y="1107"/>
              <a:chExt cx="140" cy="93"/>
            </a:xfrm>
          </p:grpSpPr>
          <p:sp>
            <p:nvSpPr>
              <p:cNvPr id="17610" name="Freeform 202"/>
              <p:cNvSpPr>
                <a:spLocks/>
              </p:cNvSpPr>
              <p:nvPr/>
            </p:nvSpPr>
            <p:spPr bwMode="auto">
              <a:xfrm>
                <a:off x="1376" y="1107"/>
                <a:ext cx="140" cy="93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28" y="12"/>
                  </a:cxn>
                  <a:cxn ang="0">
                    <a:pos x="128" y="12"/>
                  </a:cxn>
                  <a:cxn ang="0">
                    <a:pos x="128" y="12"/>
                  </a:cxn>
                  <a:cxn ang="0">
                    <a:pos x="128" y="12"/>
                  </a:cxn>
                  <a:cxn ang="0">
                    <a:pos x="117" y="24"/>
                  </a:cxn>
                  <a:cxn ang="0">
                    <a:pos x="117" y="24"/>
                  </a:cxn>
                  <a:cxn ang="0">
                    <a:pos x="105" y="24"/>
                  </a:cxn>
                  <a:cxn ang="0">
                    <a:pos x="105" y="24"/>
                  </a:cxn>
                  <a:cxn ang="0">
                    <a:pos x="105" y="35"/>
                  </a:cxn>
                  <a:cxn ang="0">
                    <a:pos x="105" y="35"/>
                  </a:cxn>
                  <a:cxn ang="0">
                    <a:pos x="93" y="35"/>
                  </a:cxn>
                  <a:cxn ang="0">
                    <a:pos x="93" y="47"/>
                  </a:cxn>
                  <a:cxn ang="0">
                    <a:pos x="93" y="47"/>
                  </a:cxn>
                  <a:cxn ang="0">
                    <a:pos x="82" y="47"/>
                  </a:cxn>
                  <a:cxn ang="0">
                    <a:pos x="82" y="59"/>
                  </a:cxn>
                  <a:cxn ang="0">
                    <a:pos x="82" y="59"/>
                  </a:cxn>
                  <a:cxn ang="0">
                    <a:pos x="70" y="59"/>
                  </a:cxn>
                  <a:cxn ang="0">
                    <a:pos x="70" y="70"/>
                  </a:cxn>
                  <a:cxn ang="0">
                    <a:pos x="70" y="70"/>
                  </a:cxn>
                  <a:cxn ang="0">
                    <a:pos x="58" y="70"/>
                  </a:cxn>
                  <a:cxn ang="0">
                    <a:pos x="58" y="70"/>
                  </a:cxn>
                  <a:cxn ang="0">
                    <a:pos x="47" y="70"/>
                  </a:cxn>
                  <a:cxn ang="0">
                    <a:pos x="47" y="82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35" y="93"/>
                  </a:cxn>
                  <a:cxn ang="0">
                    <a:pos x="24" y="93"/>
                  </a:cxn>
                  <a:cxn ang="0">
                    <a:pos x="24" y="93"/>
                  </a:cxn>
                  <a:cxn ang="0">
                    <a:pos x="24" y="93"/>
                  </a:cxn>
                  <a:cxn ang="0">
                    <a:pos x="12" y="93"/>
                  </a:cxn>
                  <a:cxn ang="0">
                    <a:pos x="12" y="93"/>
                  </a:cxn>
                  <a:cxn ang="0">
                    <a:pos x="12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24" y="70"/>
                  </a:cxn>
                  <a:cxn ang="0">
                    <a:pos x="24" y="70"/>
                  </a:cxn>
                  <a:cxn ang="0">
                    <a:pos x="24" y="70"/>
                  </a:cxn>
                  <a:cxn ang="0">
                    <a:pos x="24" y="70"/>
                  </a:cxn>
                  <a:cxn ang="0">
                    <a:pos x="35" y="70"/>
                  </a:cxn>
                  <a:cxn ang="0">
                    <a:pos x="35" y="70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58" y="59"/>
                  </a:cxn>
                  <a:cxn ang="0">
                    <a:pos x="82" y="35"/>
                  </a:cxn>
                  <a:cxn ang="0">
                    <a:pos x="93" y="35"/>
                  </a:cxn>
                  <a:cxn ang="0">
                    <a:pos x="93" y="24"/>
                  </a:cxn>
                  <a:cxn ang="0">
                    <a:pos x="93" y="24"/>
                  </a:cxn>
                  <a:cxn ang="0">
                    <a:pos x="105" y="24"/>
                  </a:cxn>
                  <a:cxn ang="0">
                    <a:pos x="105" y="24"/>
                  </a:cxn>
                  <a:cxn ang="0">
                    <a:pos x="105" y="12"/>
                  </a:cxn>
                  <a:cxn ang="0">
                    <a:pos x="117" y="12"/>
                  </a:cxn>
                  <a:cxn ang="0">
                    <a:pos x="128" y="0"/>
                  </a:cxn>
                  <a:cxn ang="0">
                    <a:pos x="140" y="0"/>
                  </a:cxn>
                  <a:cxn ang="0">
                    <a:pos x="140" y="0"/>
                  </a:cxn>
                  <a:cxn ang="0">
                    <a:pos x="140" y="0"/>
                  </a:cxn>
                </a:cxnLst>
                <a:rect l="0" t="0" r="r" b="b"/>
                <a:pathLst>
                  <a:path w="140" h="93">
                    <a:moveTo>
                      <a:pt x="140" y="0"/>
                    </a:moveTo>
                    <a:lnTo>
                      <a:pt x="128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17" y="24"/>
                    </a:lnTo>
                    <a:lnTo>
                      <a:pt x="117" y="24"/>
                    </a:lnTo>
                    <a:lnTo>
                      <a:pt x="105" y="24"/>
                    </a:lnTo>
                    <a:lnTo>
                      <a:pt x="105" y="24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93" y="35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82" y="47"/>
                    </a:lnTo>
                    <a:lnTo>
                      <a:pt x="82" y="59"/>
                    </a:lnTo>
                    <a:lnTo>
                      <a:pt x="82" y="59"/>
                    </a:lnTo>
                    <a:lnTo>
                      <a:pt x="70" y="59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58" y="70"/>
                    </a:lnTo>
                    <a:lnTo>
                      <a:pt x="58" y="70"/>
                    </a:lnTo>
                    <a:lnTo>
                      <a:pt x="47" y="70"/>
                    </a:lnTo>
                    <a:lnTo>
                      <a:pt x="47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93"/>
                    </a:lnTo>
                    <a:lnTo>
                      <a:pt x="24" y="93"/>
                    </a:lnTo>
                    <a:lnTo>
                      <a:pt x="24" y="93"/>
                    </a:lnTo>
                    <a:lnTo>
                      <a:pt x="24" y="93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58" y="59"/>
                    </a:lnTo>
                    <a:lnTo>
                      <a:pt x="82" y="35"/>
                    </a:lnTo>
                    <a:lnTo>
                      <a:pt x="93" y="35"/>
                    </a:lnTo>
                    <a:lnTo>
                      <a:pt x="93" y="24"/>
                    </a:lnTo>
                    <a:lnTo>
                      <a:pt x="93" y="24"/>
                    </a:lnTo>
                    <a:lnTo>
                      <a:pt x="105" y="24"/>
                    </a:lnTo>
                    <a:lnTo>
                      <a:pt x="105" y="24"/>
                    </a:lnTo>
                    <a:lnTo>
                      <a:pt x="105" y="12"/>
                    </a:lnTo>
                    <a:lnTo>
                      <a:pt x="117" y="12"/>
                    </a:lnTo>
                    <a:lnTo>
                      <a:pt x="128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1" name="Freeform 203"/>
              <p:cNvSpPr>
                <a:spLocks/>
              </p:cNvSpPr>
              <p:nvPr/>
            </p:nvSpPr>
            <p:spPr bwMode="auto">
              <a:xfrm>
                <a:off x="1376" y="1107"/>
                <a:ext cx="140" cy="93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28" y="12"/>
                  </a:cxn>
                  <a:cxn ang="0">
                    <a:pos x="128" y="12"/>
                  </a:cxn>
                  <a:cxn ang="0">
                    <a:pos x="128" y="12"/>
                  </a:cxn>
                  <a:cxn ang="0">
                    <a:pos x="128" y="12"/>
                  </a:cxn>
                  <a:cxn ang="0">
                    <a:pos x="117" y="24"/>
                  </a:cxn>
                  <a:cxn ang="0">
                    <a:pos x="117" y="24"/>
                  </a:cxn>
                  <a:cxn ang="0">
                    <a:pos x="105" y="24"/>
                  </a:cxn>
                  <a:cxn ang="0">
                    <a:pos x="105" y="24"/>
                  </a:cxn>
                  <a:cxn ang="0">
                    <a:pos x="105" y="35"/>
                  </a:cxn>
                  <a:cxn ang="0">
                    <a:pos x="105" y="35"/>
                  </a:cxn>
                  <a:cxn ang="0">
                    <a:pos x="93" y="35"/>
                  </a:cxn>
                  <a:cxn ang="0">
                    <a:pos x="93" y="47"/>
                  </a:cxn>
                  <a:cxn ang="0">
                    <a:pos x="93" y="47"/>
                  </a:cxn>
                  <a:cxn ang="0">
                    <a:pos x="82" y="47"/>
                  </a:cxn>
                  <a:cxn ang="0">
                    <a:pos x="82" y="59"/>
                  </a:cxn>
                  <a:cxn ang="0">
                    <a:pos x="82" y="59"/>
                  </a:cxn>
                  <a:cxn ang="0">
                    <a:pos x="70" y="59"/>
                  </a:cxn>
                  <a:cxn ang="0">
                    <a:pos x="70" y="70"/>
                  </a:cxn>
                  <a:cxn ang="0">
                    <a:pos x="70" y="70"/>
                  </a:cxn>
                  <a:cxn ang="0">
                    <a:pos x="58" y="70"/>
                  </a:cxn>
                  <a:cxn ang="0">
                    <a:pos x="58" y="70"/>
                  </a:cxn>
                  <a:cxn ang="0">
                    <a:pos x="47" y="70"/>
                  </a:cxn>
                  <a:cxn ang="0">
                    <a:pos x="47" y="82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35" y="93"/>
                  </a:cxn>
                  <a:cxn ang="0">
                    <a:pos x="24" y="93"/>
                  </a:cxn>
                  <a:cxn ang="0">
                    <a:pos x="24" y="93"/>
                  </a:cxn>
                  <a:cxn ang="0">
                    <a:pos x="24" y="93"/>
                  </a:cxn>
                  <a:cxn ang="0">
                    <a:pos x="12" y="93"/>
                  </a:cxn>
                  <a:cxn ang="0">
                    <a:pos x="12" y="93"/>
                  </a:cxn>
                  <a:cxn ang="0">
                    <a:pos x="12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24" y="70"/>
                  </a:cxn>
                  <a:cxn ang="0">
                    <a:pos x="24" y="70"/>
                  </a:cxn>
                  <a:cxn ang="0">
                    <a:pos x="24" y="70"/>
                  </a:cxn>
                  <a:cxn ang="0">
                    <a:pos x="24" y="70"/>
                  </a:cxn>
                  <a:cxn ang="0">
                    <a:pos x="35" y="70"/>
                  </a:cxn>
                  <a:cxn ang="0">
                    <a:pos x="35" y="70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58" y="59"/>
                  </a:cxn>
                  <a:cxn ang="0">
                    <a:pos x="82" y="35"/>
                  </a:cxn>
                  <a:cxn ang="0">
                    <a:pos x="93" y="35"/>
                  </a:cxn>
                  <a:cxn ang="0">
                    <a:pos x="93" y="24"/>
                  </a:cxn>
                  <a:cxn ang="0">
                    <a:pos x="93" y="24"/>
                  </a:cxn>
                  <a:cxn ang="0">
                    <a:pos x="105" y="24"/>
                  </a:cxn>
                  <a:cxn ang="0">
                    <a:pos x="105" y="24"/>
                  </a:cxn>
                  <a:cxn ang="0">
                    <a:pos x="105" y="12"/>
                  </a:cxn>
                  <a:cxn ang="0">
                    <a:pos x="117" y="12"/>
                  </a:cxn>
                  <a:cxn ang="0">
                    <a:pos x="128" y="0"/>
                  </a:cxn>
                  <a:cxn ang="0">
                    <a:pos x="140" y="0"/>
                  </a:cxn>
                  <a:cxn ang="0">
                    <a:pos x="140" y="0"/>
                  </a:cxn>
                  <a:cxn ang="0">
                    <a:pos x="140" y="0"/>
                  </a:cxn>
                </a:cxnLst>
                <a:rect l="0" t="0" r="r" b="b"/>
                <a:pathLst>
                  <a:path w="140" h="93">
                    <a:moveTo>
                      <a:pt x="140" y="0"/>
                    </a:moveTo>
                    <a:lnTo>
                      <a:pt x="128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17" y="24"/>
                    </a:lnTo>
                    <a:lnTo>
                      <a:pt x="117" y="24"/>
                    </a:lnTo>
                    <a:lnTo>
                      <a:pt x="105" y="24"/>
                    </a:lnTo>
                    <a:lnTo>
                      <a:pt x="105" y="24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93" y="35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82" y="47"/>
                    </a:lnTo>
                    <a:lnTo>
                      <a:pt x="82" y="59"/>
                    </a:lnTo>
                    <a:lnTo>
                      <a:pt x="82" y="59"/>
                    </a:lnTo>
                    <a:lnTo>
                      <a:pt x="70" y="59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58" y="70"/>
                    </a:lnTo>
                    <a:lnTo>
                      <a:pt x="58" y="70"/>
                    </a:lnTo>
                    <a:lnTo>
                      <a:pt x="47" y="70"/>
                    </a:lnTo>
                    <a:lnTo>
                      <a:pt x="47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93"/>
                    </a:lnTo>
                    <a:lnTo>
                      <a:pt x="24" y="93"/>
                    </a:lnTo>
                    <a:lnTo>
                      <a:pt x="24" y="93"/>
                    </a:lnTo>
                    <a:lnTo>
                      <a:pt x="24" y="93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58" y="59"/>
                    </a:lnTo>
                    <a:lnTo>
                      <a:pt x="82" y="35"/>
                    </a:lnTo>
                    <a:lnTo>
                      <a:pt x="93" y="35"/>
                    </a:lnTo>
                    <a:lnTo>
                      <a:pt x="93" y="24"/>
                    </a:lnTo>
                    <a:lnTo>
                      <a:pt x="93" y="24"/>
                    </a:lnTo>
                    <a:lnTo>
                      <a:pt x="105" y="24"/>
                    </a:lnTo>
                    <a:lnTo>
                      <a:pt x="105" y="24"/>
                    </a:lnTo>
                    <a:lnTo>
                      <a:pt x="105" y="12"/>
                    </a:lnTo>
                    <a:lnTo>
                      <a:pt x="117" y="12"/>
                    </a:lnTo>
                    <a:lnTo>
                      <a:pt x="128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72" name="Group 204"/>
            <p:cNvGrpSpPr>
              <a:grpSpLocks/>
            </p:cNvGrpSpPr>
            <p:nvPr/>
          </p:nvGrpSpPr>
          <p:grpSpPr bwMode="auto">
            <a:xfrm>
              <a:off x="1413" y="2481"/>
              <a:ext cx="651" cy="569"/>
              <a:chOff x="1272" y="1875"/>
              <a:chExt cx="651" cy="569"/>
            </a:xfrm>
          </p:grpSpPr>
          <p:grpSp>
            <p:nvGrpSpPr>
              <p:cNvPr id="17575" name="Group 205"/>
              <p:cNvGrpSpPr>
                <a:grpSpLocks/>
              </p:cNvGrpSpPr>
              <p:nvPr/>
            </p:nvGrpSpPr>
            <p:grpSpPr bwMode="auto">
              <a:xfrm>
                <a:off x="1272" y="1875"/>
                <a:ext cx="651" cy="569"/>
                <a:chOff x="1272" y="1875"/>
                <a:chExt cx="651" cy="569"/>
              </a:xfrm>
            </p:grpSpPr>
            <p:sp>
              <p:nvSpPr>
                <p:cNvPr id="17614" name="Freeform 206"/>
                <p:cNvSpPr>
                  <a:spLocks/>
                </p:cNvSpPr>
                <p:nvPr/>
              </p:nvSpPr>
              <p:spPr bwMode="auto">
                <a:xfrm>
                  <a:off x="1272" y="1875"/>
                  <a:ext cx="651" cy="569"/>
                </a:xfrm>
                <a:custGeom>
                  <a:avLst/>
                  <a:gdLst/>
                  <a:ahLst/>
                  <a:cxnLst>
                    <a:cxn ang="0">
                      <a:pos x="255" y="23"/>
                    </a:cxn>
                    <a:cxn ang="0">
                      <a:pos x="232" y="46"/>
                    </a:cxn>
                    <a:cxn ang="0">
                      <a:pos x="209" y="58"/>
                    </a:cxn>
                    <a:cxn ang="0">
                      <a:pos x="151" y="81"/>
                    </a:cxn>
                    <a:cxn ang="0">
                      <a:pos x="128" y="139"/>
                    </a:cxn>
                    <a:cxn ang="0">
                      <a:pos x="116" y="174"/>
                    </a:cxn>
                    <a:cxn ang="0">
                      <a:pos x="93" y="209"/>
                    </a:cxn>
                    <a:cxn ang="0">
                      <a:pos x="93" y="244"/>
                    </a:cxn>
                    <a:cxn ang="0">
                      <a:pos x="81" y="279"/>
                    </a:cxn>
                    <a:cxn ang="0">
                      <a:pos x="0" y="325"/>
                    </a:cxn>
                    <a:cxn ang="0">
                      <a:pos x="81" y="372"/>
                    </a:cxn>
                    <a:cxn ang="0">
                      <a:pos x="116" y="395"/>
                    </a:cxn>
                    <a:cxn ang="0">
                      <a:pos x="128" y="418"/>
                    </a:cxn>
                    <a:cxn ang="0">
                      <a:pos x="139" y="453"/>
                    </a:cxn>
                    <a:cxn ang="0">
                      <a:pos x="151" y="476"/>
                    </a:cxn>
                    <a:cxn ang="0">
                      <a:pos x="186" y="488"/>
                    </a:cxn>
                    <a:cxn ang="0">
                      <a:pos x="209" y="499"/>
                    </a:cxn>
                    <a:cxn ang="0">
                      <a:pos x="232" y="523"/>
                    </a:cxn>
                    <a:cxn ang="0">
                      <a:pos x="267" y="523"/>
                    </a:cxn>
                    <a:cxn ang="0">
                      <a:pos x="290" y="523"/>
                    </a:cxn>
                    <a:cxn ang="0">
                      <a:pos x="314" y="534"/>
                    </a:cxn>
                    <a:cxn ang="0">
                      <a:pos x="360" y="558"/>
                    </a:cxn>
                    <a:cxn ang="0">
                      <a:pos x="383" y="569"/>
                    </a:cxn>
                    <a:cxn ang="0">
                      <a:pos x="407" y="558"/>
                    </a:cxn>
                    <a:cxn ang="0">
                      <a:pos x="430" y="546"/>
                    </a:cxn>
                    <a:cxn ang="0">
                      <a:pos x="465" y="523"/>
                    </a:cxn>
                    <a:cxn ang="0">
                      <a:pos x="488" y="511"/>
                    </a:cxn>
                    <a:cxn ang="0">
                      <a:pos x="523" y="511"/>
                    </a:cxn>
                    <a:cxn ang="0">
                      <a:pos x="546" y="511"/>
                    </a:cxn>
                    <a:cxn ang="0">
                      <a:pos x="569" y="511"/>
                    </a:cxn>
                    <a:cxn ang="0">
                      <a:pos x="593" y="476"/>
                    </a:cxn>
                    <a:cxn ang="0">
                      <a:pos x="604" y="441"/>
                    </a:cxn>
                    <a:cxn ang="0">
                      <a:pos x="616" y="418"/>
                    </a:cxn>
                    <a:cxn ang="0">
                      <a:pos x="639" y="395"/>
                    </a:cxn>
                    <a:cxn ang="0">
                      <a:pos x="651" y="360"/>
                    </a:cxn>
                    <a:cxn ang="0">
                      <a:pos x="639" y="337"/>
                    </a:cxn>
                    <a:cxn ang="0">
                      <a:pos x="627" y="302"/>
                    </a:cxn>
                    <a:cxn ang="0">
                      <a:pos x="639" y="267"/>
                    </a:cxn>
                    <a:cxn ang="0">
                      <a:pos x="639" y="244"/>
                    </a:cxn>
                    <a:cxn ang="0">
                      <a:pos x="627" y="209"/>
                    </a:cxn>
                    <a:cxn ang="0">
                      <a:pos x="616" y="186"/>
                    </a:cxn>
                    <a:cxn ang="0">
                      <a:pos x="593" y="162"/>
                    </a:cxn>
                    <a:cxn ang="0">
                      <a:pos x="593" y="127"/>
                    </a:cxn>
                    <a:cxn ang="0">
                      <a:pos x="581" y="104"/>
                    </a:cxn>
                    <a:cxn ang="0">
                      <a:pos x="558" y="69"/>
                    </a:cxn>
                    <a:cxn ang="0">
                      <a:pos x="523" y="58"/>
                    </a:cxn>
                    <a:cxn ang="0">
                      <a:pos x="488" y="46"/>
                    </a:cxn>
                    <a:cxn ang="0">
                      <a:pos x="453" y="11"/>
                    </a:cxn>
                    <a:cxn ang="0">
                      <a:pos x="418" y="0"/>
                    </a:cxn>
                    <a:cxn ang="0">
                      <a:pos x="383" y="11"/>
                    </a:cxn>
                    <a:cxn ang="0">
                      <a:pos x="360" y="11"/>
                    </a:cxn>
                    <a:cxn ang="0">
                      <a:pos x="337" y="0"/>
                    </a:cxn>
                    <a:cxn ang="0">
                      <a:pos x="302" y="11"/>
                    </a:cxn>
                  </a:cxnLst>
                  <a:rect l="0" t="0" r="r" b="b"/>
                  <a:pathLst>
                    <a:path w="651" h="569">
                      <a:moveTo>
                        <a:pt x="279" y="11"/>
                      </a:moveTo>
                      <a:lnTo>
                        <a:pt x="267" y="11"/>
                      </a:lnTo>
                      <a:lnTo>
                        <a:pt x="255" y="23"/>
                      </a:lnTo>
                      <a:lnTo>
                        <a:pt x="244" y="35"/>
                      </a:lnTo>
                      <a:lnTo>
                        <a:pt x="244" y="46"/>
                      </a:lnTo>
                      <a:lnTo>
                        <a:pt x="232" y="46"/>
                      </a:lnTo>
                      <a:lnTo>
                        <a:pt x="221" y="58"/>
                      </a:lnTo>
                      <a:lnTo>
                        <a:pt x="209" y="58"/>
                      </a:lnTo>
                      <a:lnTo>
                        <a:pt x="209" y="58"/>
                      </a:lnTo>
                      <a:lnTo>
                        <a:pt x="174" y="35"/>
                      </a:lnTo>
                      <a:lnTo>
                        <a:pt x="139" y="46"/>
                      </a:lnTo>
                      <a:lnTo>
                        <a:pt x="151" y="81"/>
                      </a:lnTo>
                      <a:lnTo>
                        <a:pt x="151" y="116"/>
                      </a:lnTo>
                      <a:lnTo>
                        <a:pt x="139" y="127"/>
                      </a:lnTo>
                      <a:lnTo>
                        <a:pt x="128" y="139"/>
                      </a:lnTo>
                      <a:lnTo>
                        <a:pt x="128" y="162"/>
                      </a:lnTo>
                      <a:lnTo>
                        <a:pt x="116" y="162"/>
                      </a:lnTo>
                      <a:lnTo>
                        <a:pt x="116" y="174"/>
                      </a:lnTo>
                      <a:lnTo>
                        <a:pt x="104" y="186"/>
                      </a:lnTo>
                      <a:lnTo>
                        <a:pt x="93" y="197"/>
                      </a:lnTo>
                      <a:lnTo>
                        <a:pt x="93" y="209"/>
                      </a:lnTo>
                      <a:lnTo>
                        <a:pt x="93" y="220"/>
                      </a:lnTo>
                      <a:lnTo>
                        <a:pt x="93" y="232"/>
                      </a:lnTo>
                      <a:lnTo>
                        <a:pt x="93" y="244"/>
                      </a:lnTo>
                      <a:lnTo>
                        <a:pt x="93" y="255"/>
                      </a:lnTo>
                      <a:lnTo>
                        <a:pt x="93" y="267"/>
                      </a:lnTo>
                      <a:lnTo>
                        <a:pt x="81" y="279"/>
                      </a:lnTo>
                      <a:lnTo>
                        <a:pt x="69" y="313"/>
                      </a:lnTo>
                      <a:lnTo>
                        <a:pt x="35" y="313"/>
                      </a:lnTo>
                      <a:lnTo>
                        <a:pt x="0" y="325"/>
                      </a:lnTo>
                      <a:lnTo>
                        <a:pt x="11" y="360"/>
                      </a:lnTo>
                      <a:lnTo>
                        <a:pt x="46" y="383"/>
                      </a:lnTo>
                      <a:lnTo>
                        <a:pt x="81" y="372"/>
                      </a:lnTo>
                      <a:lnTo>
                        <a:pt x="104" y="372"/>
                      </a:lnTo>
                      <a:lnTo>
                        <a:pt x="104" y="383"/>
                      </a:lnTo>
                      <a:lnTo>
                        <a:pt x="116" y="395"/>
                      </a:lnTo>
                      <a:lnTo>
                        <a:pt x="116" y="406"/>
                      </a:lnTo>
                      <a:lnTo>
                        <a:pt x="116" y="406"/>
                      </a:lnTo>
                      <a:lnTo>
                        <a:pt x="128" y="418"/>
                      </a:lnTo>
                      <a:lnTo>
                        <a:pt x="128" y="430"/>
                      </a:lnTo>
                      <a:lnTo>
                        <a:pt x="128" y="441"/>
                      </a:lnTo>
                      <a:lnTo>
                        <a:pt x="139" y="453"/>
                      </a:lnTo>
                      <a:lnTo>
                        <a:pt x="139" y="453"/>
                      </a:lnTo>
                      <a:lnTo>
                        <a:pt x="139" y="465"/>
                      </a:lnTo>
                      <a:lnTo>
                        <a:pt x="151" y="476"/>
                      </a:lnTo>
                      <a:lnTo>
                        <a:pt x="162" y="476"/>
                      </a:lnTo>
                      <a:lnTo>
                        <a:pt x="174" y="488"/>
                      </a:lnTo>
                      <a:lnTo>
                        <a:pt x="186" y="488"/>
                      </a:lnTo>
                      <a:lnTo>
                        <a:pt x="186" y="488"/>
                      </a:lnTo>
                      <a:lnTo>
                        <a:pt x="197" y="488"/>
                      </a:lnTo>
                      <a:lnTo>
                        <a:pt x="209" y="499"/>
                      </a:lnTo>
                      <a:lnTo>
                        <a:pt x="221" y="499"/>
                      </a:lnTo>
                      <a:lnTo>
                        <a:pt x="221" y="511"/>
                      </a:lnTo>
                      <a:lnTo>
                        <a:pt x="232" y="523"/>
                      </a:lnTo>
                      <a:lnTo>
                        <a:pt x="244" y="523"/>
                      </a:lnTo>
                      <a:lnTo>
                        <a:pt x="255" y="523"/>
                      </a:lnTo>
                      <a:lnTo>
                        <a:pt x="267" y="523"/>
                      </a:lnTo>
                      <a:lnTo>
                        <a:pt x="267" y="523"/>
                      </a:lnTo>
                      <a:lnTo>
                        <a:pt x="279" y="523"/>
                      </a:lnTo>
                      <a:lnTo>
                        <a:pt x="290" y="523"/>
                      </a:lnTo>
                      <a:lnTo>
                        <a:pt x="302" y="523"/>
                      </a:lnTo>
                      <a:lnTo>
                        <a:pt x="314" y="534"/>
                      </a:lnTo>
                      <a:lnTo>
                        <a:pt x="314" y="534"/>
                      </a:lnTo>
                      <a:lnTo>
                        <a:pt x="337" y="546"/>
                      </a:lnTo>
                      <a:lnTo>
                        <a:pt x="348" y="558"/>
                      </a:lnTo>
                      <a:lnTo>
                        <a:pt x="360" y="558"/>
                      </a:lnTo>
                      <a:lnTo>
                        <a:pt x="360" y="558"/>
                      </a:lnTo>
                      <a:lnTo>
                        <a:pt x="372" y="558"/>
                      </a:lnTo>
                      <a:lnTo>
                        <a:pt x="383" y="569"/>
                      </a:lnTo>
                      <a:lnTo>
                        <a:pt x="395" y="558"/>
                      </a:lnTo>
                      <a:lnTo>
                        <a:pt x="407" y="558"/>
                      </a:lnTo>
                      <a:lnTo>
                        <a:pt x="407" y="558"/>
                      </a:lnTo>
                      <a:lnTo>
                        <a:pt x="418" y="558"/>
                      </a:lnTo>
                      <a:lnTo>
                        <a:pt x="430" y="546"/>
                      </a:lnTo>
                      <a:lnTo>
                        <a:pt x="430" y="546"/>
                      </a:lnTo>
                      <a:lnTo>
                        <a:pt x="441" y="534"/>
                      </a:lnTo>
                      <a:lnTo>
                        <a:pt x="453" y="523"/>
                      </a:lnTo>
                      <a:lnTo>
                        <a:pt x="465" y="523"/>
                      </a:lnTo>
                      <a:lnTo>
                        <a:pt x="476" y="511"/>
                      </a:lnTo>
                      <a:lnTo>
                        <a:pt x="488" y="511"/>
                      </a:lnTo>
                      <a:lnTo>
                        <a:pt x="488" y="511"/>
                      </a:lnTo>
                      <a:lnTo>
                        <a:pt x="500" y="511"/>
                      </a:lnTo>
                      <a:lnTo>
                        <a:pt x="511" y="511"/>
                      </a:lnTo>
                      <a:lnTo>
                        <a:pt x="523" y="511"/>
                      </a:lnTo>
                      <a:lnTo>
                        <a:pt x="523" y="511"/>
                      </a:lnTo>
                      <a:lnTo>
                        <a:pt x="534" y="511"/>
                      </a:lnTo>
                      <a:lnTo>
                        <a:pt x="546" y="511"/>
                      </a:lnTo>
                      <a:lnTo>
                        <a:pt x="558" y="511"/>
                      </a:lnTo>
                      <a:lnTo>
                        <a:pt x="569" y="511"/>
                      </a:lnTo>
                      <a:lnTo>
                        <a:pt x="569" y="511"/>
                      </a:lnTo>
                      <a:lnTo>
                        <a:pt x="581" y="499"/>
                      </a:lnTo>
                      <a:lnTo>
                        <a:pt x="593" y="476"/>
                      </a:lnTo>
                      <a:lnTo>
                        <a:pt x="593" y="476"/>
                      </a:lnTo>
                      <a:lnTo>
                        <a:pt x="593" y="465"/>
                      </a:lnTo>
                      <a:lnTo>
                        <a:pt x="593" y="453"/>
                      </a:lnTo>
                      <a:lnTo>
                        <a:pt x="604" y="441"/>
                      </a:lnTo>
                      <a:lnTo>
                        <a:pt x="604" y="430"/>
                      </a:lnTo>
                      <a:lnTo>
                        <a:pt x="616" y="418"/>
                      </a:lnTo>
                      <a:lnTo>
                        <a:pt x="616" y="418"/>
                      </a:lnTo>
                      <a:lnTo>
                        <a:pt x="627" y="406"/>
                      </a:lnTo>
                      <a:lnTo>
                        <a:pt x="639" y="406"/>
                      </a:lnTo>
                      <a:lnTo>
                        <a:pt x="639" y="395"/>
                      </a:lnTo>
                      <a:lnTo>
                        <a:pt x="651" y="383"/>
                      </a:lnTo>
                      <a:lnTo>
                        <a:pt x="651" y="372"/>
                      </a:lnTo>
                      <a:lnTo>
                        <a:pt x="651" y="360"/>
                      </a:lnTo>
                      <a:lnTo>
                        <a:pt x="651" y="348"/>
                      </a:lnTo>
                      <a:lnTo>
                        <a:pt x="651" y="348"/>
                      </a:lnTo>
                      <a:lnTo>
                        <a:pt x="639" y="337"/>
                      </a:lnTo>
                      <a:lnTo>
                        <a:pt x="639" y="325"/>
                      </a:lnTo>
                      <a:lnTo>
                        <a:pt x="627" y="313"/>
                      </a:lnTo>
                      <a:lnTo>
                        <a:pt x="627" y="302"/>
                      </a:lnTo>
                      <a:lnTo>
                        <a:pt x="627" y="302"/>
                      </a:lnTo>
                      <a:lnTo>
                        <a:pt x="627" y="290"/>
                      </a:lnTo>
                      <a:lnTo>
                        <a:pt x="639" y="267"/>
                      </a:lnTo>
                      <a:lnTo>
                        <a:pt x="639" y="267"/>
                      </a:lnTo>
                      <a:lnTo>
                        <a:pt x="639" y="244"/>
                      </a:lnTo>
                      <a:lnTo>
                        <a:pt x="639" y="244"/>
                      </a:lnTo>
                      <a:lnTo>
                        <a:pt x="639" y="232"/>
                      </a:lnTo>
                      <a:lnTo>
                        <a:pt x="639" y="220"/>
                      </a:lnTo>
                      <a:lnTo>
                        <a:pt x="627" y="209"/>
                      </a:lnTo>
                      <a:lnTo>
                        <a:pt x="627" y="197"/>
                      </a:lnTo>
                      <a:lnTo>
                        <a:pt x="627" y="197"/>
                      </a:lnTo>
                      <a:lnTo>
                        <a:pt x="616" y="186"/>
                      </a:lnTo>
                      <a:lnTo>
                        <a:pt x="604" y="174"/>
                      </a:lnTo>
                      <a:lnTo>
                        <a:pt x="604" y="162"/>
                      </a:lnTo>
                      <a:lnTo>
                        <a:pt x="593" y="162"/>
                      </a:lnTo>
                      <a:lnTo>
                        <a:pt x="593" y="151"/>
                      </a:lnTo>
                      <a:lnTo>
                        <a:pt x="593" y="139"/>
                      </a:lnTo>
                      <a:lnTo>
                        <a:pt x="593" y="127"/>
                      </a:lnTo>
                      <a:lnTo>
                        <a:pt x="593" y="116"/>
                      </a:lnTo>
                      <a:lnTo>
                        <a:pt x="581" y="104"/>
                      </a:lnTo>
                      <a:lnTo>
                        <a:pt x="581" y="104"/>
                      </a:lnTo>
                      <a:lnTo>
                        <a:pt x="581" y="93"/>
                      </a:lnTo>
                      <a:lnTo>
                        <a:pt x="569" y="81"/>
                      </a:lnTo>
                      <a:lnTo>
                        <a:pt x="558" y="69"/>
                      </a:lnTo>
                      <a:lnTo>
                        <a:pt x="546" y="58"/>
                      </a:lnTo>
                      <a:lnTo>
                        <a:pt x="523" y="58"/>
                      </a:lnTo>
                      <a:lnTo>
                        <a:pt x="523" y="58"/>
                      </a:lnTo>
                      <a:lnTo>
                        <a:pt x="511" y="46"/>
                      </a:lnTo>
                      <a:lnTo>
                        <a:pt x="500" y="46"/>
                      </a:lnTo>
                      <a:lnTo>
                        <a:pt x="488" y="46"/>
                      </a:lnTo>
                      <a:lnTo>
                        <a:pt x="476" y="35"/>
                      </a:lnTo>
                      <a:lnTo>
                        <a:pt x="465" y="23"/>
                      </a:lnTo>
                      <a:lnTo>
                        <a:pt x="453" y="11"/>
                      </a:lnTo>
                      <a:lnTo>
                        <a:pt x="430" y="0"/>
                      </a:lnTo>
                      <a:lnTo>
                        <a:pt x="418" y="0"/>
                      </a:lnTo>
                      <a:lnTo>
                        <a:pt x="418" y="0"/>
                      </a:lnTo>
                      <a:lnTo>
                        <a:pt x="407" y="0"/>
                      </a:lnTo>
                      <a:lnTo>
                        <a:pt x="395" y="0"/>
                      </a:lnTo>
                      <a:lnTo>
                        <a:pt x="383" y="11"/>
                      </a:lnTo>
                      <a:lnTo>
                        <a:pt x="383" y="11"/>
                      </a:lnTo>
                      <a:lnTo>
                        <a:pt x="372" y="11"/>
                      </a:lnTo>
                      <a:lnTo>
                        <a:pt x="360" y="11"/>
                      </a:lnTo>
                      <a:lnTo>
                        <a:pt x="348" y="0"/>
                      </a:lnTo>
                      <a:lnTo>
                        <a:pt x="337" y="0"/>
                      </a:lnTo>
                      <a:lnTo>
                        <a:pt x="337" y="0"/>
                      </a:lnTo>
                      <a:lnTo>
                        <a:pt x="325" y="0"/>
                      </a:lnTo>
                      <a:lnTo>
                        <a:pt x="314" y="0"/>
                      </a:lnTo>
                      <a:lnTo>
                        <a:pt x="302" y="11"/>
                      </a:lnTo>
                      <a:lnTo>
                        <a:pt x="279" y="11"/>
                      </a:lnTo>
                      <a:close/>
                    </a:path>
                  </a:pathLst>
                </a:custGeom>
                <a:solidFill>
                  <a:srgbClr val="51D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5" name="Freeform 207"/>
                <p:cNvSpPr>
                  <a:spLocks/>
                </p:cNvSpPr>
                <p:nvPr/>
              </p:nvSpPr>
              <p:spPr bwMode="auto">
                <a:xfrm>
                  <a:off x="1272" y="1875"/>
                  <a:ext cx="651" cy="569"/>
                </a:xfrm>
                <a:custGeom>
                  <a:avLst/>
                  <a:gdLst/>
                  <a:ahLst/>
                  <a:cxnLst>
                    <a:cxn ang="0">
                      <a:pos x="255" y="23"/>
                    </a:cxn>
                    <a:cxn ang="0">
                      <a:pos x="232" y="46"/>
                    </a:cxn>
                    <a:cxn ang="0">
                      <a:pos x="209" y="58"/>
                    </a:cxn>
                    <a:cxn ang="0">
                      <a:pos x="151" y="81"/>
                    </a:cxn>
                    <a:cxn ang="0">
                      <a:pos x="128" y="139"/>
                    </a:cxn>
                    <a:cxn ang="0">
                      <a:pos x="116" y="174"/>
                    </a:cxn>
                    <a:cxn ang="0">
                      <a:pos x="93" y="209"/>
                    </a:cxn>
                    <a:cxn ang="0">
                      <a:pos x="93" y="244"/>
                    </a:cxn>
                    <a:cxn ang="0">
                      <a:pos x="81" y="279"/>
                    </a:cxn>
                    <a:cxn ang="0">
                      <a:pos x="0" y="325"/>
                    </a:cxn>
                    <a:cxn ang="0">
                      <a:pos x="81" y="372"/>
                    </a:cxn>
                    <a:cxn ang="0">
                      <a:pos x="116" y="395"/>
                    </a:cxn>
                    <a:cxn ang="0">
                      <a:pos x="128" y="418"/>
                    </a:cxn>
                    <a:cxn ang="0">
                      <a:pos x="139" y="453"/>
                    </a:cxn>
                    <a:cxn ang="0">
                      <a:pos x="151" y="476"/>
                    </a:cxn>
                    <a:cxn ang="0">
                      <a:pos x="186" y="488"/>
                    </a:cxn>
                    <a:cxn ang="0">
                      <a:pos x="209" y="499"/>
                    </a:cxn>
                    <a:cxn ang="0">
                      <a:pos x="232" y="523"/>
                    </a:cxn>
                    <a:cxn ang="0">
                      <a:pos x="267" y="523"/>
                    </a:cxn>
                    <a:cxn ang="0">
                      <a:pos x="290" y="523"/>
                    </a:cxn>
                    <a:cxn ang="0">
                      <a:pos x="314" y="534"/>
                    </a:cxn>
                    <a:cxn ang="0">
                      <a:pos x="360" y="558"/>
                    </a:cxn>
                    <a:cxn ang="0">
                      <a:pos x="383" y="569"/>
                    </a:cxn>
                    <a:cxn ang="0">
                      <a:pos x="407" y="558"/>
                    </a:cxn>
                    <a:cxn ang="0">
                      <a:pos x="430" y="546"/>
                    </a:cxn>
                    <a:cxn ang="0">
                      <a:pos x="465" y="523"/>
                    </a:cxn>
                    <a:cxn ang="0">
                      <a:pos x="488" y="511"/>
                    </a:cxn>
                    <a:cxn ang="0">
                      <a:pos x="523" y="511"/>
                    </a:cxn>
                    <a:cxn ang="0">
                      <a:pos x="546" y="511"/>
                    </a:cxn>
                    <a:cxn ang="0">
                      <a:pos x="569" y="511"/>
                    </a:cxn>
                    <a:cxn ang="0">
                      <a:pos x="593" y="476"/>
                    </a:cxn>
                    <a:cxn ang="0">
                      <a:pos x="604" y="441"/>
                    </a:cxn>
                    <a:cxn ang="0">
                      <a:pos x="616" y="418"/>
                    </a:cxn>
                    <a:cxn ang="0">
                      <a:pos x="639" y="395"/>
                    </a:cxn>
                    <a:cxn ang="0">
                      <a:pos x="651" y="360"/>
                    </a:cxn>
                    <a:cxn ang="0">
                      <a:pos x="639" y="337"/>
                    </a:cxn>
                    <a:cxn ang="0">
                      <a:pos x="627" y="302"/>
                    </a:cxn>
                    <a:cxn ang="0">
                      <a:pos x="639" y="267"/>
                    </a:cxn>
                    <a:cxn ang="0">
                      <a:pos x="639" y="244"/>
                    </a:cxn>
                    <a:cxn ang="0">
                      <a:pos x="627" y="209"/>
                    </a:cxn>
                    <a:cxn ang="0">
                      <a:pos x="616" y="186"/>
                    </a:cxn>
                    <a:cxn ang="0">
                      <a:pos x="593" y="162"/>
                    </a:cxn>
                    <a:cxn ang="0">
                      <a:pos x="593" y="127"/>
                    </a:cxn>
                    <a:cxn ang="0">
                      <a:pos x="581" y="104"/>
                    </a:cxn>
                    <a:cxn ang="0">
                      <a:pos x="558" y="69"/>
                    </a:cxn>
                    <a:cxn ang="0">
                      <a:pos x="523" y="58"/>
                    </a:cxn>
                    <a:cxn ang="0">
                      <a:pos x="488" y="46"/>
                    </a:cxn>
                    <a:cxn ang="0">
                      <a:pos x="453" y="11"/>
                    </a:cxn>
                    <a:cxn ang="0">
                      <a:pos x="418" y="0"/>
                    </a:cxn>
                    <a:cxn ang="0">
                      <a:pos x="383" y="11"/>
                    </a:cxn>
                    <a:cxn ang="0">
                      <a:pos x="360" y="11"/>
                    </a:cxn>
                    <a:cxn ang="0">
                      <a:pos x="337" y="0"/>
                    </a:cxn>
                    <a:cxn ang="0">
                      <a:pos x="302" y="11"/>
                    </a:cxn>
                  </a:cxnLst>
                  <a:rect l="0" t="0" r="r" b="b"/>
                  <a:pathLst>
                    <a:path w="651" h="569">
                      <a:moveTo>
                        <a:pt x="279" y="11"/>
                      </a:moveTo>
                      <a:lnTo>
                        <a:pt x="267" y="11"/>
                      </a:lnTo>
                      <a:lnTo>
                        <a:pt x="255" y="23"/>
                      </a:lnTo>
                      <a:lnTo>
                        <a:pt x="244" y="35"/>
                      </a:lnTo>
                      <a:lnTo>
                        <a:pt x="244" y="46"/>
                      </a:lnTo>
                      <a:lnTo>
                        <a:pt x="232" y="46"/>
                      </a:lnTo>
                      <a:lnTo>
                        <a:pt x="221" y="58"/>
                      </a:lnTo>
                      <a:lnTo>
                        <a:pt x="209" y="58"/>
                      </a:lnTo>
                      <a:lnTo>
                        <a:pt x="209" y="58"/>
                      </a:lnTo>
                      <a:lnTo>
                        <a:pt x="174" y="35"/>
                      </a:lnTo>
                      <a:lnTo>
                        <a:pt x="139" y="46"/>
                      </a:lnTo>
                      <a:lnTo>
                        <a:pt x="151" y="81"/>
                      </a:lnTo>
                      <a:lnTo>
                        <a:pt x="151" y="116"/>
                      </a:lnTo>
                      <a:lnTo>
                        <a:pt x="139" y="127"/>
                      </a:lnTo>
                      <a:lnTo>
                        <a:pt x="128" y="139"/>
                      </a:lnTo>
                      <a:lnTo>
                        <a:pt x="128" y="162"/>
                      </a:lnTo>
                      <a:lnTo>
                        <a:pt x="116" y="162"/>
                      </a:lnTo>
                      <a:lnTo>
                        <a:pt x="116" y="174"/>
                      </a:lnTo>
                      <a:lnTo>
                        <a:pt x="104" y="186"/>
                      </a:lnTo>
                      <a:lnTo>
                        <a:pt x="93" y="197"/>
                      </a:lnTo>
                      <a:lnTo>
                        <a:pt x="93" y="209"/>
                      </a:lnTo>
                      <a:lnTo>
                        <a:pt x="93" y="220"/>
                      </a:lnTo>
                      <a:lnTo>
                        <a:pt x="93" y="232"/>
                      </a:lnTo>
                      <a:lnTo>
                        <a:pt x="93" y="244"/>
                      </a:lnTo>
                      <a:lnTo>
                        <a:pt x="93" y="255"/>
                      </a:lnTo>
                      <a:lnTo>
                        <a:pt x="93" y="267"/>
                      </a:lnTo>
                      <a:lnTo>
                        <a:pt x="81" y="279"/>
                      </a:lnTo>
                      <a:lnTo>
                        <a:pt x="69" y="313"/>
                      </a:lnTo>
                      <a:lnTo>
                        <a:pt x="35" y="313"/>
                      </a:lnTo>
                      <a:lnTo>
                        <a:pt x="0" y="325"/>
                      </a:lnTo>
                      <a:lnTo>
                        <a:pt x="11" y="360"/>
                      </a:lnTo>
                      <a:lnTo>
                        <a:pt x="46" y="383"/>
                      </a:lnTo>
                      <a:lnTo>
                        <a:pt x="81" y="372"/>
                      </a:lnTo>
                      <a:lnTo>
                        <a:pt x="104" y="372"/>
                      </a:lnTo>
                      <a:lnTo>
                        <a:pt x="104" y="383"/>
                      </a:lnTo>
                      <a:lnTo>
                        <a:pt x="116" y="395"/>
                      </a:lnTo>
                      <a:lnTo>
                        <a:pt x="116" y="406"/>
                      </a:lnTo>
                      <a:lnTo>
                        <a:pt x="116" y="406"/>
                      </a:lnTo>
                      <a:lnTo>
                        <a:pt x="128" y="418"/>
                      </a:lnTo>
                      <a:lnTo>
                        <a:pt x="128" y="430"/>
                      </a:lnTo>
                      <a:lnTo>
                        <a:pt x="128" y="441"/>
                      </a:lnTo>
                      <a:lnTo>
                        <a:pt x="139" y="453"/>
                      </a:lnTo>
                      <a:lnTo>
                        <a:pt x="139" y="453"/>
                      </a:lnTo>
                      <a:lnTo>
                        <a:pt x="139" y="465"/>
                      </a:lnTo>
                      <a:lnTo>
                        <a:pt x="151" y="476"/>
                      </a:lnTo>
                      <a:lnTo>
                        <a:pt x="162" y="476"/>
                      </a:lnTo>
                      <a:lnTo>
                        <a:pt x="174" y="488"/>
                      </a:lnTo>
                      <a:lnTo>
                        <a:pt x="186" y="488"/>
                      </a:lnTo>
                      <a:lnTo>
                        <a:pt x="186" y="488"/>
                      </a:lnTo>
                      <a:lnTo>
                        <a:pt x="197" y="488"/>
                      </a:lnTo>
                      <a:lnTo>
                        <a:pt x="209" y="499"/>
                      </a:lnTo>
                      <a:lnTo>
                        <a:pt x="221" y="499"/>
                      </a:lnTo>
                      <a:lnTo>
                        <a:pt x="221" y="511"/>
                      </a:lnTo>
                      <a:lnTo>
                        <a:pt x="232" y="523"/>
                      </a:lnTo>
                      <a:lnTo>
                        <a:pt x="244" y="523"/>
                      </a:lnTo>
                      <a:lnTo>
                        <a:pt x="255" y="523"/>
                      </a:lnTo>
                      <a:lnTo>
                        <a:pt x="267" y="523"/>
                      </a:lnTo>
                      <a:lnTo>
                        <a:pt x="267" y="523"/>
                      </a:lnTo>
                      <a:lnTo>
                        <a:pt x="279" y="523"/>
                      </a:lnTo>
                      <a:lnTo>
                        <a:pt x="290" y="523"/>
                      </a:lnTo>
                      <a:lnTo>
                        <a:pt x="302" y="523"/>
                      </a:lnTo>
                      <a:lnTo>
                        <a:pt x="314" y="534"/>
                      </a:lnTo>
                      <a:lnTo>
                        <a:pt x="314" y="534"/>
                      </a:lnTo>
                      <a:lnTo>
                        <a:pt x="337" y="546"/>
                      </a:lnTo>
                      <a:lnTo>
                        <a:pt x="348" y="558"/>
                      </a:lnTo>
                      <a:lnTo>
                        <a:pt x="360" y="558"/>
                      </a:lnTo>
                      <a:lnTo>
                        <a:pt x="360" y="558"/>
                      </a:lnTo>
                      <a:lnTo>
                        <a:pt x="372" y="558"/>
                      </a:lnTo>
                      <a:lnTo>
                        <a:pt x="383" y="569"/>
                      </a:lnTo>
                      <a:lnTo>
                        <a:pt x="395" y="558"/>
                      </a:lnTo>
                      <a:lnTo>
                        <a:pt x="407" y="558"/>
                      </a:lnTo>
                      <a:lnTo>
                        <a:pt x="407" y="558"/>
                      </a:lnTo>
                      <a:lnTo>
                        <a:pt x="418" y="558"/>
                      </a:lnTo>
                      <a:lnTo>
                        <a:pt x="430" y="546"/>
                      </a:lnTo>
                      <a:lnTo>
                        <a:pt x="430" y="546"/>
                      </a:lnTo>
                      <a:lnTo>
                        <a:pt x="441" y="534"/>
                      </a:lnTo>
                      <a:lnTo>
                        <a:pt x="453" y="523"/>
                      </a:lnTo>
                      <a:lnTo>
                        <a:pt x="465" y="523"/>
                      </a:lnTo>
                      <a:lnTo>
                        <a:pt x="476" y="511"/>
                      </a:lnTo>
                      <a:lnTo>
                        <a:pt x="488" y="511"/>
                      </a:lnTo>
                      <a:lnTo>
                        <a:pt x="488" y="511"/>
                      </a:lnTo>
                      <a:lnTo>
                        <a:pt x="500" y="511"/>
                      </a:lnTo>
                      <a:lnTo>
                        <a:pt x="511" y="511"/>
                      </a:lnTo>
                      <a:lnTo>
                        <a:pt x="523" y="511"/>
                      </a:lnTo>
                      <a:lnTo>
                        <a:pt x="523" y="511"/>
                      </a:lnTo>
                      <a:lnTo>
                        <a:pt x="534" y="511"/>
                      </a:lnTo>
                      <a:lnTo>
                        <a:pt x="546" y="511"/>
                      </a:lnTo>
                      <a:lnTo>
                        <a:pt x="558" y="511"/>
                      </a:lnTo>
                      <a:lnTo>
                        <a:pt x="569" y="511"/>
                      </a:lnTo>
                      <a:lnTo>
                        <a:pt x="569" y="511"/>
                      </a:lnTo>
                      <a:lnTo>
                        <a:pt x="581" y="499"/>
                      </a:lnTo>
                      <a:lnTo>
                        <a:pt x="593" y="476"/>
                      </a:lnTo>
                      <a:lnTo>
                        <a:pt x="593" y="476"/>
                      </a:lnTo>
                      <a:lnTo>
                        <a:pt x="593" y="465"/>
                      </a:lnTo>
                      <a:lnTo>
                        <a:pt x="593" y="453"/>
                      </a:lnTo>
                      <a:lnTo>
                        <a:pt x="604" y="441"/>
                      </a:lnTo>
                      <a:lnTo>
                        <a:pt x="604" y="430"/>
                      </a:lnTo>
                      <a:lnTo>
                        <a:pt x="616" y="418"/>
                      </a:lnTo>
                      <a:lnTo>
                        <a:pt x="616" y="418"/>
                      </a:lnTo>
                      <a:lnTo>
                        <a:pt x="627" y="406"/>
                      </a:lnTo>
                      <a:lnTo>
                        <a:pt x="639" y="406"/>
                      </a:lnTo>
                      <a:lnTo>
                        <a:pt x="639" y="395"/>
                      </a:lnTo>
                      <a:lnTo>
                        <a:pt x="651" y="383"/>
                      </a:lnTo>
                      <a:lnTo>
                        <a:pt x="651" y="372"/>
                      </a:lnTo>
                      <a:lnTo>
                        <a:pt x="651" y="360"/>
                      </a:lnTo>
                      <a:lnTo>
                        <a:pt x="651" y="348"/>
                      </a:lnTo>
                      <a:lnTo>
                        <a:pt x="651" y="348"/>
                      </a:lnTo>
                      <a:lnTo>
                        <a:pt x="639" y="337"/>
                      </a:lnTo>
                      <a:lnTo>
                        <a:pt x="639" y="325"/>
                      </a:lnTo>
                      <a:lnTo>
                        <a:pt x="627" y="313"/>
                      </a:lnTo>
                      <a:lnTo>
                        <a:pt x="627" y="302"/>
                      </a:lnTo>
                      <a:lnTo>
                        <a:pt x="627" y="302"/>
                      </a:lnTo>
                      <a:lnTo>
                        <a:pt x="627" y="290"/>
                      </a:lnTo>
                      <a:lnTo>
                        <a:pt x="639" y="267"/>
                      </a:lnTo>
                      <a:lnTo>
                        <a:pt x="639" y="267"/>
                      </a:lnTo>
                      <a:lnTo>
                        <a:pt x="639" y="244"/>
                      </a:lnTo>
                      <a:lnTo>
                        <a:pt x="639" y="244"/>
                      </a:lnTo>
                      <a:lnTo>
                        <a:pt x="639" y="232"/>
                      </a:lnTo>
                      <a:lnTo>
                        <a:pt x="639" y="220"/>
                      </a:lnTo>
                      <a:lnTo>
                        <a:pt x="627" y="209"/>
                      </a:lnTo>
                      <a:lnTo>
                        <a:pt x="627" y="197"/>
                      </a:lnTo>
                      <a:lnTo>
                        <a:pt x="627" y="197"/>
                      </a:lnTo>
                      <a:lnTo>
                        <a:pt x="616" y="186"/>
                      </a:lnTo>
                      <a:lnTo>
                        <a:pt x="604" y="174"/>
                      </a:lnTo>
                      <a:lnTo>
                        <a:pt x="604" y="162"/>
                      </a:lnTo>
                      <a:lnTo>
                        <a:pt x="593" y="162"/>
                      </a:lnTo>
                      <a:lnTo>
                        <a:pt x="593" y="151"/>
                      </a:lnTo>
                      <a:lnTo>
                        <a:pt x="593" y="139"/>
                      </a:lnTo>
                      <a:lnTo>
                        <a:pt x="593" y="127"/>
                      </a:lnTo>
                      <a:lnTo>
                        <a:pt x="593" y="116"/>
                      </a:lnTo>
                      <a:lnTo>
                        <a:pt x="581" y="104"/>
                      </a:lnTo>
                      <a:lnTo>
                        <a:pt x="581" y="104"/>
                      </a:lnTo>
                      <a:lnTo>
                        <a:pt x="581" y="93"/>
                      </a:lnTo>
                      <a:lnTo>
                        <a:pt x="569" y="81"/>
                      </a:lnTo>
                      <a:lnTo>
                        <a:pt x="558" y="69"/>
                      </a:lnTo>
                      <a:lnTo>
                        <a:pt x="546" y="58"/>
                      </a:lnTo>
                      <a:lnTo>
                        <a:pt x="523" y="58"/>
                      </a:lnTo>
                      <a:lnTo>
                        <a:pt x="523" y="58"/>
                      </a:lnTo>
                      <a:lnTo>
                        <a:pt x="511" y="46"/>
                      </a:lnTo>
                      <a:lnTo>
                        <a:pt x="500" y="46"/>
                      </a:lnTo>
                      <a:lnTo>
                        <a:pt x="488" y="46"/>
                      </a:lnTo>
                      <a:lnTo>
                        <a:pt x="476" y="35"/>
                      </a:lnTo>
                      <a:lnTo>
                        <a:pt x="465" y="23"/>
                      </a:lnTo>
                      <a:lnTo>
                        <a:pt x="453" y="11"/>
                      </a:lnTo>
                      <a:lnTo>
                        <a:pt x="430" y="0"/>
                      </a:lnTo>
                      <a:lnTo>
                        <a:pt x="418" y="0"/>
                      </a:lnTo>
                      <a:lnTo>
                        <a:pt x="418" y="0"/>
                      </a:lnTo>
                      <a:lnTo>
                        <a:pt x="407" y="0"/>
                      </a:lnTo>
                      <a:lnTo>
                        <a:pt x="395" y="0"/>
                      </a:lnTo>
                      <a:lnTo>
                        <a:pt x="383" y="11"/>
                      </a:lnTo>
                      <a:lnTo>
                        <a:pt x="383" y="11"/>
                      </a:lnTo>
                      <a:lnTo>
                        <a:pt x="372" y="11"/>
                      </a:lnTo>
                      <a:lnTo>
                        <a:pt x="360" y="11"/>
                      </a:lnTo>
                      <a:lnTo>
                        <a:pt x="348" y="0"/>
                      </a:lnTo>
                      <a:lnTo>
                        <a:pt x="337" y="0"/>
                      </a:lnTo>
                      <a:lnTo>
                        <a:pt x="337" y="0"/>
                      </a:lnTo>
                      <a:lnTo>
                        <a:pt x="325" y="0"/>
                      </a:lnTo>
                      <a:lnTo>
                        <a:pt x="314" y="0"/>
                      </a:lnTo>
                      <a:lnTo>
                        <a:pt x="302" y="11"/>
                      </a:lnTo>
                      <a:lnTo>
                        <a:pt x="279" y="11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78" name="Group 208"/>
              <p:cNvGrpSpPr>
                <a:grpSpLocks/>
              </p:cNvGrpSpPr>
              <p:nvPr/>
            </p:nvGrpSpPr>
            <p:grpSpPr bwMode="auto">
              <a:xfrm>
                <a:off x="1458" y="1968"/>
                <a:ext cx="372" cy="372"/>
                <a:chOff x="1458" y="1968"/>
                <a:chExt cx="372" cy="372"/>
              </a:xfrm>
            </p:grpSpPr>
            <p:sp>
              <p:nvSpPr>
                <p:cNvPr id="17617" name="Freeform 209"/>
                <p:cNvSpPr>
                  <a:spLocks/>
                </p:cNvSpPr>
                <p:nvPr/>
              </p:nvSpPr>
              <p:spPr bwMode="auto">
                <a:xfrm>
                  <a:off x="1458" y="1968"/>
                  <a:ext cx="372" cy="372"/>
                </a:xfrm>
                <a:custGeom>
                  <a:avLst/>
                  <a:gdLst/>
                  <a:ahLst/>
                  <a:cxnLst>
                    <a:cxn ang="0">
                      <a:pos x="232" y="302"/>
                    </a:cxn>
                    <a:cxn ang="0">
                      <a:pos x="232" y="337"/>
                    </a:cxn>
                    <a:cxn ang="0">
                      <a:pos x="232" y="360"/>
                    </a:cxn>
                    <a:cxn ang="0">
                      <a:pos x="267" y="360"/>
                    </a:cxn>
                    <a:cxn ang="0">
                      <a:pos x="290" y="372"/>
                    </a:cxn>
                    <a:cxn ang="0">
                      <a:pos x="325" y="360"/>
                    </a:cxn>
                    <a:cxn ang="0">
                      <a:pos x="348" y="337"/>
                    </a:cxn>
                    <a:cxn ang="0">
                      <a:pos x="360" y="313"/>
                    </a:cxn>
                    <a:cxn ang="0">
                      <a:pos x="372" y="279"/>
                    </a:cxn>
                    <a:cxn ang="0">
                      <a:pos x="372" y="232"/>
                    </a:cxn>
                    <a:cxn ang="0">
                      <a:pos x="372" y="209"/>
                    </a:cxn>
                    <a:cxn ang="0">
                      <a:pos x="360" y="174"/>
                    </a:cxn>
                    <a:cxn ang="0">
                      <a:pos x="325" y="162"/>
                    </a:cxn>
                    <a:cxn ang="0">
                      <a:pos x="314" y="127"/>
                    </a:cxn>
                    <a:cxn ang="0">
                      <a:pos x="314" y="104"/>
                    </a:cxn>
                    <a:cxn ang="0">
                      <a:pos x="314" y="69"/>
                    </a:cxn>
                    <a:cxn ang="0">
                      <a:pos x="290" y="46"/>
                    </a:cxn>
                    <a:cxn ang="0">
                      <a:pos x="279" y="11"/>
                    </a:cxn>
                    <a:cxn ang="0">
                      <a:pos x="244" y="11"/>
                    </a:cxn>
                    <a:cxn ang="0">
                      <a:pos x="221" y="0"/>
                    </a:cxn>
                    <a:cxn ang="0">
                      <a:pos x="186" y="0"/>
                    </a:cxn>
                    <a:cxn ang="0">
                      <a:pos x="162" y="11"/>
                    </a:cxn>
                    <a:cxn ang="0">
                      <a:pos x="128" y="11"/>
                    </a:cxn>
                    <a:cxn ang="0">
                      <a:pos x="104" y="34"/>
                    </a:cxn>
                    <a:cxn ang="0">
                      <a:pos x="93" y="69"/>
                    </a:cxn>
                    <a:cxn ang="0">
                      <a:pos x="104" y="104"/>
                    </a:cxn>
                    <a:cxn ang="0">
                      <a:pos x="93" y="127"/>
                    </a:cxn>
                    <a:cxn ang="0">
                      <a:pos x="58" y="139"/>
                    </a:cxn>
                    <a:cxn ang="0">
                      <a:pos x="35" y="151"/>
                    </a:cxn>
                    <a:cxn ang="0">
                      <a:pos x="11" y="174"/>
                    </a:cxn>
                    <a:cxn ang="0">
                      <a:pos x="0" y="209"/>
                    </a:cxn>
                    <a:cxn ang="0">
                      <a:pos x="0" y="232"/>
                    </a:cxn>
                    <a:cxn ang="0">
                      <a:pos x="0" y="267"/>
                    </a:cxn>
                    <a:cxn ang="0">
                      <a:pos x="11" y="302"/>
                    </a:cxn>
                    <a:cxn ang="0">
                      <a:pos x="46" y="313"/>
                    </a:cxn>
                    <a:cxn ang="0">
                      <a:pos x="69" y="313"/>
                    </a:cxn>
                    <a:cxn ang="0">
                      <a:pos x="104" y="313"/>
                    </a:cxn>
                    <a:cxn ang="0">
                      <a:pos x="128" y="302"/>
                    </a:cxn>
                    <a:cxn ang="0">
                      <a:pos x="139" y="267"/>
                    </a:cxn>
                    <a:cxn ang="0">
                      <a:pos x="139" y="232"/>
                    </a:cxn>
                    <a:cxn ang="0">
                      <a:pos x="128" y="209"/>
                    </a:cxn>
                    <a:cxn ang="0">
                      <a:pos x="104" y="186"/>
                    </a:cxn>
                    <a:cxn ang="0">
                      <a:pos x="104" y="162"/>
                    </a:cxn>
                    <a:cxn ang="0">
                      <a:pos x="116" y="127"/>
                    </a:cxn>
                    <a:cxn ang="0">
                      <a:pos x="139" y="116"/>
                    </a:cxn>
                    <a:cxn ang="0">
                      <a:pos x="151" y="139"/>
                    </a:cxn>
                    <a:cxn ang="0">
                      <a:pos x="174" y="174"/>
                    </a:cxn>
                    <a:cxn ang="0">
                      <a:pos x="197" y="174"/>
                    </a:cxn>
                    <a:cxn ang="0">
                      <a:pos x="221" y="162"/>
                    </a:cxn>
                    <a:cxn ang="0">
                      <a:pos x="244" y="139"/>
                    </a:cxn>
                    <a:cxn ang="0">
                      <a:pos x="279" y="116"/>
                    </a:cxn>
                    <a:cxn ang="0">
                      <a:pos x="302" y="151"/>
                    </a:cxn>
                    <a:cxn ang="0">
                      <a:pos x="314" y="174"/>
                    </a:cxn>
                    <a:cxn ang="0">
                      <a:pos x="314" y="209"/>
                    </a:cxn>
                    <a:cxn ang="0">
                      <a:pos x="325" y="232"/>
                    </a:cxn>
                    <a:cxn ang="0">
                      <a:pos x="302" y="267"/>
                    </a:cxn>
                    <a:cxn ang="0">
                      <a:pos x="279" y="267"/>
                    </a:cxn>
                    <a:cxn ang="0">
                      <a:pos x="244" y="255"/>
                    </a:cxn>
                    <a:cxn ang="0">
                      <a:pos x="232" y="279"/>
                    </a:cxn>
                  </a:cxnLst>
                  <a:rect l="0" t="0" r="r" b="b"/>
                  <a:pathLst>
                    <a:path w="372" h="372">
                      <a:moveTo>
                        <a:pt x="232" y="279"/>
                      </a:moveTo>
                      <a:lnTo>
                        <a:pt x="232" y="302"/>
                      </a:lnTo>
                      <a:lnTo>
                        <a:pt x="221" y="313"/>
                      </a:lnTo>
                      <a:lnTo>
                        <a:pt x="232" y="337"/>
                      </a:lnTo>
                      <a:lnTo>
                        <a:pt x="232" y="348"/>
                      </a:lnTo>
                      <a:lnTo>
                        <a:pt x="232" y="360"/>
                      </a:lnTo>
                      <a:lnTo>
                        <a:pt x="244" y="360"/>
                      </a:lnTo>
                      <a:lnTo>
                        <a:pt x="267" y="360"/>
                      </a:lnTo>
                      <a:lnTo>
                        <a:pt x="279" y="372"/>
                      </a:lnTo>
                      <a:lnTo>
                        <a:pt x="290" y="372"/>
                      </a:lnTo>
                      <a:lnTo>
                        <a:pt x="302" y="360"/>
                      </a:lnTo>
                      <a:lnTo>
                        <a:pt x="325" y="360"/>
                      </a:lnTo>
                      <a:lnTo>
                        <a:pt x="337" y="348"/>
                      </a:lnTo>
                      <a:lnTo>
                        <a:pt x="348" y="337"/>
                      </a:lnTo>
                      <a:lnTo>
                        <a:pt x="348" y="325"/>
                      </a:lnTo>
                      <a:lnTo>
                        <a:pt x="360" y="313"/>
                      </a:lnTo>
                      <a:lnTo>
                        <a:pt x="360" y="290"/>
                      </a:lnTo>
                      <a:lnTo>
                        <a:pt x="372" y="279"/>
                      </a:lnTo>
                      <a:lnTo>
                        <a:pt x="372" y="255"/>
                      </a:lnTo>
                      <a:lnTo>
                        <a:pt x="372" y="232"/>
                      </a:lnTo>
                      <a:lnTo>
                        <a:pt x="372" y="220"/>
                      </a:lnTo>
                      <a:lnTo>
                        <a:pt x="372" y="209"/>
                      </a:lnTo>
                      <a:lnTo>
                        <a:pt x="360" y="186"/>
                      </a:lnTo>
                      <a:lnTo>
                        <a:pt x="360" y="174"/>
                      </a:lnTo>
                      <a:lnTo>
                        <a:pt x="337" y="174"/>
                      </a:lnTo>
                      <a:lnTo>
                        <a:pt x="325" y="162"/>
                      </a:lnTo>
                      <a:lnTo>
                        <a:pt x="325" y="151"/>
                      </a:lnTo>
                      <a:lnTo>
                        <a:pt x="314" y="127"/>
                      </a:lnTo>
                      <a:lnTo>
                        <a:pt x="314" y="116"/>
                      </a:lnTo>
                      <a:lnTo>
                        <a:pt x="314" y="104"/>
                      </a:lnTo>
                      <a:lnTo>
                        <a:pt x="314" y="93"/>
                      </a:lnTo>
                      <a:lnTo>
                        <a:pt x="314" y="69"/>
                      </a:lnTo>
                      <a:lnTo>
                        <a:pt x="302" y="58"/>
                      </a:lnTo>
                      <a:lnTo>
                        <a:pt x="290" y="46"/>
                      </a:lnTo>
                      <a:lnTo>
                        <a:pt x="290" y="34"/>
                      </a:lnTo>
                      <a:lnTo>
                        <a:pt x="279" y="11"/>
                      </a:lnTo>
                      <a:lnTo>
                        <a:pt x="267" y="11"/>
                      </a:lnTo>
                      <a:lnTo>
                        <a:pt x="244" y="11"/>
                      </a:lnTo>
                      <a:lnTo>
                        <a:pt x="232" y="11"/>
                      </a:lnTo>
                      <a:lnTo>
                        <a:pt x="221" y="0"/>
                      </a:lnTo>
                      <a:lnTo>
                        <a:pt x="197" y="0"/>
                      </a:lnTo>
                      <a:lnTo>
                        <a:pt x="186" y="0"/>
                      </a:lnTo>
                      <a:lnTo>
                        <a:pt x="174" y="0"/>
                      </a:lnTo>
                      <a:lnTo>
                        <a:pt x="162" y="11"/>
                      </a:lnTo>
                      <a:lnTo>
                        <a:pt x="139" y="11"/>
                      </a:lnTo>
                      <a:lnTo>
                        <a:pt x="128" y="11"/>
                      </a:lnTo>
                      <a:lnTo>
                        <a:pt x="116" y="23"/>
                      </a:lnTo>
                      <a:lnTo>
                        <a:pt x="104" y="34"/>
                      </a:lnTo>
                      <a:lnTo>
                        <a:pt x="93" y="58"/>
                      </a:lnTo>
                      <a:lnTo>
                        <a:pt x="93" y="69"/>
                      </a:lnTo>
                      <a:lnTo>
                        <a:pt x="104" y="81"/>
                      </a:lnTo>
                      <a:lnTo>
                        <a:pt x="104" y="104"/>
                      </a:lnTo>
                      <a:lnTo>
                        <a:pt x="104" y="116"/>
                      </a:lnTo>
                      <a:lnTo>
                        <a:pt x="93" y="127"/>
                      </a:lnTo>
                      <a:lnTo>
                        <a:pt x="81" y="139"/>
                      </a:lnTo>
                      <a:lnTo>
                        <a:pt x="58" y="139"/>
                      </a:lnTo>
                      <a:lnTo>
                        <a:pt x="46" y="139"/>
                      </a:lnTo>
                      <a:lnTo>
                        <a:pt x="35" y="151"/>
                      </a:lnTo>
                      <a:lnTo>
                        <a:pt x="23" y="162"/>
                      </a:lnTo>
                      <a:lnTo>
                        <a:pt x="11" y="174"/>
                      </a:lnTo>
                      <a:lnTo>
                        <a:pt x="0" y="197"/>
                      </a:lnTo>
                      <a:lnTo>
                        <a:pt x="0" y="209"/>
                      </a:lnTo>
                      <a:lnTo>
                        <a:pt x="0" y="220"/>
                      </a:lnTo>
                      <a:lnTo>
                        <a:pt x="0" y="232"/>
                      </a:lnTo>
                      <a:lnTo>
                        <a:pt x="0" y="255"/>
                      </a:lnTo>
                      <a:lnTo>
                        <a:pt x="0" y="267"/>
                      </a:lnTo>
                      <a:lnTo>
                        <a:pt x="11" y="279"/>
                      </a:lnTo>
                      <a:lnTo>
                        <a:pt x="11" y="302"/>
                      </a:lnTo>
                      <a:lnTo>
                        <a:pt x="23" y="313"/>
                      </a:lnTo>
                      <a:lnTo>
                        <a:pt x="46" y="313"/>
                      </a:lnTo>
                      <a:lnTo>
                        <a:pt x="58" y="313"/>
                      </a:lnTo>
                      <a:lnTo>
                        <a:pt x="69" y="313"/>
                      </a:lnTo>
                      <a:lnTo>
                        <a:pt x="93" y="313"/>
                      </a:lnTo>
                      <a:lnTo>
                        <a:pt x="104" y="313"/>
                      </a:lnTo>
                      <a:lnTo>
                        <a:pt x="116" y="313"/>
                      </a:lnTo>
                      <a:lnTo>
                        <a:pt x="128" y="302"/>
                      </a:lnTo>
                      <a:lnTo>
                        <a:pt x="128" y="290"/>
                      </a:lnTo>
                      <a:lnTo>
                        <a:pt x="139" y="267"/>
                      </a:lnTo>
                      <a:lnTo>
                        <a:pt x="151" y="255"/>
                      </a:lnTo>
                      <a:lnTo>
                        <a:pt x="139" y="232"/>
                      </a:lnTo>
                      <a:lnTo>
                        <a:pt x="139" y="220"/>
                      </a:lnTo>
                      <a:lnTo>
                        <a:pt x="128" y="209"/>
                      </a:lnTo>
                      <a:lnTo>
                        <a:pt x="104" y="197"/>
                      </a:lnTo>
                      <a:lnTo>
                        <a:pt x="104" y="186"/>
                      </a:lnTo>
                      <a:lnTo>
                        <a:pt x="104" y="174"/>
                      </a:lnTo>
                      <a:lnTo>
                        <a:pt x="104" y="162"/>
                      </a:lnTo>
                      <a:lnTo>
                        <a:pt x="116" y="151"/>
                      </a:lnTo>
                      <a:lnTo>
                        <a:pt x="116" y="127"/>
                      </a:lnTo>
                      <a:lnTo>
                        <a:pt x="128" y="116"/>
                      </a:lnTo>
                      <a:lnTo>
                        <a:pt x="139" y="116"/>
                      </a:lnTo>
                      <a:lnTo>
                        <a:pt x="151" y="127"/>
                      </a:lnTo>
                      <a:lnTo>
                        <a:pt x="151" y="139"/>
                      </a:lnTo>
                      <a:lnTo>
                        <a:pt x="162" y="162"/>
                      </a:lnTo>
                      <a:lnTo>
                        <a:pt x="174" y="174"/>
                      </a:lnTo>
                      <a:lnTo>
                        <a:pt x="186" y="174"/>
                      </a:lnTo>
                      <a:lnTo>
                        <a:pt x="197" y="174"/>
                      </a:lnTo>
                      <a:lnTo>
                        <a:pt x="209" y="174"/>
                      </a:lnTo>
                      <a:lnTo>
                        <a:pt x="221" y="162"/>
                      </a:lnTo>
                      <a:lnTo>
                        <a:pt x="232" y="151"/>
                      </a:lnTo>
                      <a:lnTo>
                        <a:pt x="244" y="139"/>
                      </a:lnTo>
                      <a:lnTo>
                        <a:pt x="255" y="127"/>
                      </a:lnTo>
                      <a:lnTo>
                        <a:pt x="279" y="116"/>
                      </a:lnTo>
                      <a:lnTo>
                        <a:pt x="290" y="127"/>
                      </a:lnTo>
                      <a:lnTo>
                        <a:pt x="302" y="151"/>
                      </a:lnTo>
                      <a:lnTo>
                        <a:pt x="302" y="162"/>
                      </a:lnTo>
                      <a:lnTo>
                        <a:pt x="314" y="174"/>
                      </a:lnTo>
                      <a:lnTo>
                        <a:pt x="314" y="186"/>
                      </a:lnTo>
                      <a:lnTo>
                        <a:pt x="314" y="209"/>
                      </a:lnTo>
                      <a:lnTo>
                        <a:pt x="314" y="220"/>
                      </a:lnTo>
                      <a:lnTo>
                        <a:pt x="325" y="232"/>
                      </a:lnTo>
                      <a:lnTo>
                        <a:pt x="314" y="255"/>
                      </a:lnTo>
                      <a:lnTo>
                        <a:pt x="302" y="267"/>
                      </a:lnTo>
                      <a:lnTo>
                        <a:pt x="290" y="267"/>
                      </a:lnTo>
                      <a:lnTo>
                        <a:pt x="279" y="267"/>
                      </a:lnTo>
                      <a:lnTo>
                        <a:pt x="267" y="255"/>
                      </a:lnTo>
                      <a:lnTo>
                        <a:pt x="244" y="255"/>
                      </a:lnTo>
                      <a:lnTo>
                        <a:pt x="232" y="267"/>
                      </a:lnTo>
                      <a:lnTo>
                        <a:pt x="232" y="279"/>
                      </a:lnTo>
                      <a:lnTo>
                        <a:pt x="232" y="279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8" name="Freeform 210"/>
                <p:cNvSpPr>
                  <a:spLocks/>
                </p:cNvSpPr>
                <p:nvPr/>
              </p:nvSpPr>
              <p:spPr bwMode="auto">
                <a:xfrm>
                  <a:off x="1458" y="1968"/>
                  <a:ext cx="372" cy="372"/>
                </a:xfrm>
                <a:custGeom>
                  <a:avLst/>
                  <a:gdLst/>
                  <a:ahLst/>
                  <a:cxnLst>
                    <a:cxn ang="0">
                      <a:pos x="232" y="302"/>
                    </a:cxn>
                    <a:cxn ang="0">
                      <a:pos x="232" y="337"/>
                    </a:cxn>
                    <a:cxn ang="0">
                      <a:pos x="232" y="360"/>
                    </a:cxn>
                    <a:cxn ang="0">
                      <a:pos x="267" y="360"/>
                    </a:cxn>
                    <a:cxn ang="0">
                      <a:pos x="290" y="372"/>
                    </a:cxn>
                    <a:cxn ang="0">
                      <a:pos x="325" y="360"/>
                    </a:cxn>
                    <a:cxn ang="0">
                      <a:pos x="348" y="337"/>
                    </a:cxn>
                    <a:cxn ang="0">
                      <a:pos x="360" y="313"/>
                    </a:cxn>
                    <a:cxn ang="0">
                      <a:pos x="372" y="279"/>
                    </a:cxn>
                    <a:cxn ang="0">
                      <a:pos x="372" y="232"/>
                    </a:cxn>
                    <a:cxn ang="0">
                      <a:pos x="372" y="209"/>
                    </a:cxn>
                    <a:cxn ang="0">
                      <a:pos x="360" y="174"/>
                    </a:cxn>
                    <a:cxn ang="0">
                      <a:pos x="325" y="162"/>
                    </a:cxn>
                    <a:cxn ang="0">
                      <a:pos x="314" y="127"/>
                    </a:cxn>
                    <a:cxn ang="0">
                      <a:pos x="314" y="104"/>
                    </a:cxn>
                    <a:cxn ang="0">
                      <a:pos x="314" y="69"/>
                    </a:cxn>
                    <a:cxn ang="0">
                      <a:pos x="290" y="46"/>
                    </a:cxn>
                    <a:cxn ang="0">
                      <a:pos x="279" y="11"/>
                    </a:cxn>
                    <a:cxn ang="0">
                      <a:pos x="244" y="11"/>
                    </a:cxn>
                    <a:cxn ang="0">
                      <a:pos x="221" y="0"/>
                    </a:cxn>
                    <a:cxn ang="0">
                      <a:pos x="186" y="0"/>
                    </a:cxn>
                    <a:cxn ang="0">
                      <a:pos x="162" y="11"/>
                    </a:cxn>
                    <a:cxn ang="0">
                      <a:pos x="128" y="11"/>
                    </a:cxn>
                    <a:cxn ang="0">
                      <a:pos x="104" y="34"/>
                    </a:cxn>
                    <a:cxn ang="0">
                      <a:pos x="93" y="69"/>
                    </a:cxn>
                    <a:cxn ang="0">
                      <a:pos x="104" y="104"/>
                    </a:cxn>
                    <a:cxn ang="0">
                      <a:pos x="93" y="127"/>
                    </a:cxn>
                    <a:cxn ang="0">
                      <a:pos x="58" y="139"/>
                    </a:cxn>
                    <a:cxn ang="0">
                      <a:pos x="35" y="151"/>
                    </a:cxn>
                    <a:cxn ang="0">
                      <a:pos x="11" y="174"/>
                    </a:cxn>
                    <a:cxn ang="0">
                      <a:pos x="0" y="209"/>
                    </a:cxn>
                    <a:cxn ang="0">
                      <a:pos x="0" y="232"/>
                    </a:cxn>
                    <a:cxn ang="0">
                      <a:pos x="0" y="267"/>
                    </a:cxn>
                    <a:cxn ang="0">
                      <a:pos x="11" y="302"/>
                    </a:cxn>
                    <a:cxn ang="0">
                      <a:pos x="46" y="313"/>
                    </a:cxn>
                    <a:cxn ang="0">
                      <a:pos x="69" y="313"/>
                    </a:cxn>
                    <a:cxn ang="0">
                      <a:pos x="104" y="313"/>
                    </a:cxn>
                    <a:cxn ang="0">
                      <a:pos x="128" y="302"/>
                    </a:cxn>
                    <a:cxn ang="0">
                      <a:pos x="139" y="267"/>
                    </a:cxn>
                    <a:cxn ang="0">
                      <a:pos x="139" y="232"/>
                    </a:cxn>
                    <a:cxn ang="0">
                      <a:pos x="128" y="209"/>
                    </a:cxn>
                    <a:cxn ang="0">
                      <a:pos x="104" y="186"/>
                    </a:cxn>
                    <a:cxn ang="0">
                      <a:pos x="104" y="162"/>
                    </a:cxn>
                    <a:cxn ang="0">
                      <a:pos x="116" y="127"/>
                    </a:cxn>
                    <a:cxn ang="0">
                      <a:pos x="139" y="116"/>
                    </a:cxn>
                    <a:cxn ang="0">
                      <a:pos x="151" y="139"/>
                    </a:cxn>
                    <a:cxn ang="0">
                      <a:pos x="174" y="174"/>
                    </a:cxn>
                    <a:cxn ang="0">
                      <a:pos x="197" y="174"/>
                    </a:cxn>
                    <a:cxn ang="0">
                      <a:pos x="221" y="162"/>
                    </a:cxn>
                    <a:cxn ang="0">
                      <a:pos x="244" y="139"/>
                    </a:cxn>
                    <a:cxn ang="0">
                      <a:pos x="279" y="116"/>
                    </a:cxn>
                    <a:cxn ang="0">
                      <a:pos x="302" y="151"/>
                    </a:cxn>
                    <a:cxn ang="0">
                      <a:pos x="314" y="174"/>
                    </a:cxn>
                    <a:cxn ang="0">
                      <a:pos x="314" y="209"/>
                    </a:cxn>
                    <a:cxn ang="0">
                      <a:pos x="325" y="232"/>
                    </a:cxn>
                    <a:cxn ang="0">
                      <a:pos x="302" y="267"/>
                    </a:cxn>
                    <a:cxn ang="0">
                      <a:pos x="279" y="267"/>
                    </a:cxn>
                    <a:cxn ang="0">
                      <a:pos x="244" y="255"/>
                    </a:cxn>
                    <a:cxn ang="0">
                      <a:pos x="232" y="279"/>
                    </a:cxn>
                  </a:cxnLst>
                  <a:rect l="0" t="0" r="r" b="b"/>
                  <a:pathLst>
                    <a:path w="372" h="372">
                      <a:moveTo>
                        <a:pt x="232" y="279"/>
                      </a:moveTo>
                      <a:lnTo>
                        <a:pt x="232" y="302"/>
                      </a:lnTo>
                      <a:lnTo>
                        <a:pt x="221" y="313"/>
                      </a:lnTo>
                      <a:lnTo>
                        <a:pt x="232" y="337"/>
                      </a:lnTo>
                      <a:lnTo>
                        <a:pt x="232" y="348"/>
                      </a:lnTo>
                      <a:lnTo>
                        <a:pt x="232" y="360"/>
                      </a:lnTo>
                      <a:lnTo>
                        <a:pt x="244" y="360"/>
                      </a:lnTo>
                      <a:lnTo>
                        <a:pt x="267" y="360"/>
                      </a:lnTo>
                      <a:lnTo>
                        <a:pt x="279" y="372"/>
                      </a:lnTo>
                      <a:lnTo>
                        <a:pt x="290" y="372"/>
                      </a:lnTo>
                      <a:lnTo>
                        <a:pt x="302" y="360"/>
                      </a:lnTo>
                      <a:lnTo>
                        <a:pt x="325" y="360"/>
                      </a:lnTo>
                      <a:lnTo>
                        <a:pt x="337" y="348"/>
                      </a:lnTo>
                      <a:lnTo>
                        <a:pt x="348" y="337"/>
                      </a:lnTo>
                      <a:lnTo>
                        <a:pt x="348" y="325"/>
                      </a:lnTo>
                      <a:lnTo>
                        <a:pt x="360" y="313"/>
                      </a:lnTo>
                      <a:lnTo>
                        <a:pt x="360" y="290"/>
                      </a:lnTo>
                      <a:lnTo>
                        <a:pt x="372" y="279"/>
                      </a:lnTo>
                      <a:lnTo>
                        <a:pt x="372" y="255"/>
                      </a:lnTo>
                      <a:lnTo>
                        <a:pt x="372" y="232"/>
                      </a:lnTo>
                      <a:lnTo>
                        <a:pt x="372" y="220"/>
                      </a:lnTo>
                      <a:lnTo>
                        <a:pt x="372" y="209"/>
                      </a:lnTo>
                      <a:lnTo>
                        <a:pt x="360" y="186"/>
                      </a:lnTo>
                      <a:lnTo>
                        <a:pt x="360" y="174"/>
                      </a:lnTo>
                      <a:lnTo>
                        <a:pt x="337" y="174"/>
                      </a:lnTo>
                      <a:lnTo>
                        <a:pt x="325" y="162"/>
                      </a:lnTo>
                      <a:lnTo>
                        <a:pt x="325" y="151"/>
                      </a:lnTo>
                      <a:lnTo>
                        <a:pt x="314" y="127"/>
                      </a:lnTo>
                      <a:lnTo>
                        <a:pt x="314" y="116"/>
                      </a:lnTo>
                      <a:lnTo>
                        <a:pt x="314" y="104"/>
                      </a:lnTo>
                      <a:lnTo>
                        <a:pt x="314" y="93"/>
                      </a:lnTo>
                      <a:lnTo>
                        <a:pt x="314" y="69"/>
                      </a:lnTo>
                      <a:lnTo>
                        <a:pt x="302" y="58"/>
                      </a:lnTo>
                      <a:lnTo>
                        <a:pt x="290" y="46"/>
                      </a:lnTo>
                      <a:lnTo>
                        <a:pt x="290" y="34"/>
                      </a:lnTo>
                      <a:lnTo>
                        <a:pt x="279" y="11"/>
                      </a:lnTo>
                      <a:lnTo>
                        <a:pt x="267" y="11"/>
                      </a:lnTo>
                      <a:lnTo>
                        <a:pt x="244" y="11"/>
                      </a:lnTo>
                      <a:lnTo>
                        <a:pt x="232" y="11"/>
                      </a:lnTo>
                      <a:lnTo>
                        <a:pt x="221" y="0"/>
                      </a:lnTo>
                      <a:lnTo>
                        <a:pt x="197" y="0"/>
                      </a:lnTo>
                      <a:lnTo>
                        <a:pt x="186" y="0"/>
                      </a:lnTo>
                      <a:lnTo>
                        <a:pt x="174" y="0"/>
                      </a:lnTo>
                      <a:lnTo>
                        <a:pt x="162" y="11"/>
                      </a:lnTo>
                      <a:lnTo>
                        <a:pt x="139" y="11"/>
                      </a:lnTo>
                      <a:lnTo>
                        <a:pt x="128" y="11"/>
                      </a:lnTo>
                      <a:lnTo>
                        <a:pt x="116" y="23"/>
                      </a:lnTo>
                      <a:lnTo>
                        <a:pt x="104" y="34"/>
                      </a:lnTo>
                      <a:lnTo>
                        <a:pt x="93" y="58"/>
                      </a:lnTo>
                      <a:lnTo>
                        <a:pt x="93" y="69"/>
                      </a:lnTo>
                      <a:lnTo>
                        <a:pt x="104" y="81"/>
                      </a:lnTo>
                      <a:lnTo>
                        <a:pt x="104" y="104"/>
                      </a:lnTo>
                      <a:lnTo>
                        <a:pt x="104" y="116"/>
                      </a:lnTo>
                      <a:lnTo>
                        <a:pt x="93" y="127"/>
                      </a:lnTo>
                      <a:lnTo>
                        <a:pt x="81" y="139"/>
                      </a:lnTo>
                      <a:lnTo>
                        <a:pt x="58" y="139"/>
                      </a:lnTo>
                      <a:lnTo>
                        <a:pt x="46" y="139"/>
                      </a:lnTo>
                      <a:lnTo>
                        <a:pt x="35" y="151"/>
                      </a:lnTo>
                      <a:lnTo>
                        <a:pt x="23" y="162"/>
                      </a:lnTo>
                      <a:lnTo>
                        <a:pt x="11" y="174"/>
                      </a:lnTo>
                      <a:lnTo>
                        <a:pt x="0" y="197"/>
                      </a:lnTo>
                      <a:lnTo>
                        <a:pt x="0" y="209"/>
                      </a:lnTo>
                      <a:lnTo>
                        <a:pt x="0" y="220"/>
                      </a:lnTo>
                      <a:lnTo>
                        <a:pt x="0" y="232"/>
                      </a:lnTo>
                      <a:lnTo>
                        <a:pt x="0" y="255"/>
                      </a:lnTo>
                      <a:lnTo>
                        <a:pt x="0" y="267"/>
                      </a:lnTo>
                      <a:lnTo>
                        <a:pt x="11" y="279"/>
                      </a:lnTo>
                      <a:lnTo>
                        <a:pt x="11" y="302"/>
                      </a:lnTo>
                      <a:lnTo>
                        <a:pt x="23" y="313"/>
                      </a:lnTo>
                      <a:lnTo>
                        <a:pt x="46" y="313"/>
                      </a:lnTo>
                      <a:lnTo>
                        <a:pt x="58" y="313"/>
                      </a:lnTo>
                      <a:lnTo>
                        <a:pt x="69" y="313"/>
                      </a:lnTo>
                      <a:lnTo>
                        <a:pt x="93" y="313"/>
                      </a:lnTo>
                      <a:lnTo>
                        <a:pt x="104" y="313"/>
                      </a:lnTo>
                      <a:lnTo>
                        <a:pt x="116" y="313"/>
                      </a:lnTo>
                      <a:lnTo>
                        <a:pt x="128" y="302"/>
                      </a:lnTo>
                      <a:lnTo>
                        <a:pt x="128" y="290"/>
                      </a:lnTo>
                      <a:lnTo>
                        <a:pt x="139" y="267"/>
                      </a:lnTo>
                      <a:lnTo>
                        <a:pt x="151" y="255"/>
                      </a:lnTo>
                      <a:lnTo>
                        <a:pt x="139" y="232"/>
                      </a:lnTo>
                      <a:lnTo>
                        <a:pt x="139" y="220"/>
                      </a:lnTo>
                      <a:lnTo>
                        <a:pt x="128" y="209"/>
                      </a:lnTo>
                      <a:lnTo>
                        <a:pt x="104" y="197"/>
                      </a:lnTo>
                      <a:lnTo>
                        <a:pt x="104" y="186"/>
                      </a:lnTo>
                      <a:lnTo>
                        <a:pt x="104" y="174"/>
                      </a:lnTo>
                      <a:lnTo>
                        <a:pt x="104" y="162"/>
                      </a:lnTo>
                      <a:lnTo>
                        <a:pt x="116" y="151"/>
                      </a:lnTo>
                      <a:lnTo>
                        <a:pt x="116" y="127"/>
                      </a:lnTo>
                      <a:lnTo>
                        <a:pt x="128" y="116"/>
                      </a:lnTo>
                      <a:lnTo>
                        <a:pt x="139" y="116"/>
                      </a:lnTo>
                      <a:lnTo>
                        <a:pt x="151" y="127"/>
                      </a:lnTo>
                      <a:lnTo>
                        <a:pt x="151" y="139"/>
                      </a:lnTo>
                      <a:lnTo>
                        <a:pt x="162" y="162"/>
                      </a:lnTo>
                      <a:lnTo>
                        <a:pt x="174" y="174"/>
                      </a:lnTo>
                      <a:lnTo>
                        <a:pt x="186" y="174"/>
                      </a:lnTo>
                      <a:lnTo>
                        <a:pt x="197" y="174"/>
                      </a:lnTo>
                      <a:lnTo>
                        <a:pt x="209" y="174"/>
                      </a:lnTo>
                      <a:lnTo>
                        <a:pt x="221" y="162"/>
                      </a:lnTo>
                      <a:lnTo>
                        <a:pt x="232" y="151"/>
                      </a:lnTo>
                      <a:lnTo>
                        <a:pt x="244" y="139"/>
                      </a:lnTo>
                      <a:lnTo>
                        <a:pt x="255" y="127"/>
                      </a:lnTo>
                      <a:lnTo>
                        <a:pt x="279" y="116"/>
                      </a:lnTo>
                      <a:lnTo>
                        <a:pt x="290" y="127"/>
                      </a:lnTo>
                      <a:lnTo>
                        <a:pt x="302" y="151"/>
                      </a:lnTo>
                      <a:lnTo>
                        <a:pt x="302" y="162"/>
                      </a:lnTo>
                      <a:lnTo>
                        <a:pt x="314" y="174"/>
                      </a:lnTo>
                      <a:lnTo>
                        <a:pt x="314" y="186"/>
                      </a:lnTo>
                      <a:lnTo>
                        <a:pt x="314" y="209"/>
                      </a:lnTo>
                      <a:lnTo>
                        <a:pt x="314" y="220"/>
                      </a:lnTo>
                      <a:lnTo>
                        <a:pt x="325" y="232"/>
                      </a:lnTo>
                      <a:lnTo>
                        <a:pt x="314" y="255"/>
                      </a:lnTo>
                      <a:lnTo>
                        <a:pt x="302" y="267"/>
                      </a:lnTo>
                      <a:lnTo>
                        <a:pt x="290" y="267"/>
                      </a:lnTo>
                      <a:lnTo>
                        <a:pt x="279" y="267"/>
                      </a:lnTo>
                      <a:lnTo>
                        <a:pt x="267" y="255"/>
                      </a:lnTo>
                      <a:lnTo>
                        <a:pt x="244" y="255"/>
                      </a:lnTo>
                      <a:lnTo>
                        <a:pt x="232" y="267"/>
                      </a:lnTo>
                      <a:lnTo>
                        <a:pt x="232" y="279"/>
                      </a:lnTo>
                      <a:lnTo>
                        <a:pt x="232" y="279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81" name="Group 211"/>
              <p:cNvGrpSpPr>
                <a:grpSpLocks/>
              </p:cNvGrpSpPr>
              <p:nvPr/>
            </p:nvGrpSpPr>
            <p:grpSpPr bwMode="auto">
              <a:xfrm>
                <a:off x="1458" y="1968"/>
                <a:ext cx="372" cy="372"/>
                <a:chOff x="1458" y="1968"/>
                <a:chExt cx="372" cy="372"/>
              </a:xfrm>
            </p:grpSpPr>
            <p:sp>
              <p:nvSpPr>
                <p:cNvPr id="17620" name="Freeform 212"/>
                <p:cNvSpPr>
                  <a:spLocks/>
                </p:cNvSpPr>
                <p:nvPr/>
              </p:nvSpPr>
              <p:spPr bwMode="auto">
                <a:xfrm>
                  <a:off x="1458" y="1968"/>
                  <a:ext cx="372" cy="372"/>
                </a:xfrm>
                <a:custGeom>
                  <a:avLst/>
                  <a:gdLst/>
                  <a:ahLst/>
                  <a:cxnLst>
                    <a:cxn ang="0">
                      <a:pos x="348" y="255"/>
                    </a:cxn>
                    <a:cxn ang="0">
                      <a:pos x="325" y="302"/>
                    </a:cxn>
                    <a:cxn ang="0">
                      <a:pos x="279" y="325"/>
                    </a:cxn>
                    <a:cxn ang="0">
                      <a:pos x="302" y="290"/>
                    </a:cxn>
                    <a:cxn ang="0">
                      <a:pos x="325" y="255"/>
                    </a:cxn>
                    <a:cxn ang="0">
                      <a:pos x="325" y="197"/>
                    </a:cxn>
                    <a:cxn ang="0">
                      <a:pos x="302" y="139"/>
                    </a:cxn>
                    <a:cxn ang="0">
                      <a:pos x="267" y="93"/>
                    </a:cxn>
                    <a:cxn ang="0">
                      <a:pos x="221" y="116"/>
                    </a:cxn>
                    <a:cxn ang="0">
                      <a:pos x="197" y="127"/>
                    </a:cxn>
                    <a:cxn ang="0">
                      <a:pos x="174" y="104"/>
                    </a:cxn>
                    <a:cxn ang="0">
                      <a:pos x="128" y="93"/>
                    </a:cxn>
                    <a:cxn ang="0">
                      <a:pos x="93" y="151"/>
                    </a:cxn>
                    <a:cxn ang="0">
                      <a:pos x="81" y="209"/>
                    </a:cxn>
                    <a:cxn ang="0">
                      <a:pos x="81" y="255"/>
                    </a:cxn>
                    <a:cxn ang="0">
                      <a:pos x="46" y="255"/>
                    </a:cxn>
                    <a:cxn ang="0">
                      <a:pos x="23" y="220"/>
                    </a:cxn>
                    <a:cxn ang="0">
                      <a:pos x="46" y="174"/>
                    </a:cxn>
                    <a:cxn ang="0">
                      <a:pos x="93" y="151"/>
                    </a:cxn>
                    <a:cxn ang="0">
                      <a:pos x="139" y="93"/>
                    </a:cxn>
                    <a:cxn ang="0">
                      <a:pos x="162" y="46"/>
                    </a:cxn>
                    <a:cxn ang="0">
                      <a:pos x="209" y="58"/>
                    </a:cxn>
                    <a:cxn ang="0">
                      <a:pos x="244" y="34"/>
                    </a:cxn>
                    <a:cxn ang="0">
                      <a:pos x="279" y="58"/>
                    </a:cxn>
                    <a:cxn ang="0">
                      <a:pos x="302" y="116"/>
                    </a:cxn>
                    <a:cxn ang="0">
                      <a:pos x="325" y="174"/>
                    </a:cxn>
                    <a:cxn ang="0">
                      <a:pos x="360" y="209"/>
                    </a:cxn>
                    <a:cxn ang="0">
                      <a:pos x="337" y="174"/>
                    </a:cxn>
                    <a:cxn ang="0">
                      <a:pos x="314" y="116"/>
                    </a:cxn>
                    <a:cxn ang="0">
                      <a:pos x="302" y="69"/>
                    </a:cxn>
                    <a:cxn ang="0">
                      <a:pos x="279" y="11"/>
                    </a:cxn>
                    <a:cxn ang="0">
                      <a:pos x="221" y="0"/>
                    </a:cxn>
                    <a:cxn ang="0">
                      <a:pos x="162" y="0"/>
                    </a:cxn>
                    <a:cxn ang="0">
                      <a:pos x="116" y="23"/>
                    </a:cxn>
                    <a:cxn ang="0">
                      <a:pos x="93" y="81"/>
                    </a:cxn>
                    <a:cxn ang="0">
                      <a:pos x="93" y="127"/>
                    </a:cxn>
                    <a:cxn ang="0">
                      <a:pos x="46" y="151"/>
                    </a:cxn>
                    <a:cxn ang="0">
                      <a:pos x="0" y="209"/>
                    </a:cxn>
                    <a:cxn ang="0">
                      <a:pos x="11" y="267"/>
                    </a:cxn>
                    <a:cxn ang="0">
                      <a:pos x="35" y="313"/>
                    </a:cxn>
                    <a:cxn ang="0">
                      <a:pos x="81" y="313"/>
                    </a:cxn>
                    <a:cxn ang="0">
                      <a:pos x="128" y="302"/>
                    </a:cxn>
                    <a:cxn ang="0">
                      <a:pos x="139" y="232"/>
                    </a:cxn>
                    <a:cxn ang="0">
                      <a:pos x="104" y="197"/>
                    </a:cxn>
                    <a:cxn ang="0">
                      <a:pos x="116" y="151"/>
                    </a:cxn>
                    <a:cxn ang="0">
                      <a:pos x="151" y="127"/>
                    </a:cxn>
                    <a:cxn ang="0">
                      <a:pos x="162" y="174"/>
                    </a:cxn>
                    <a:cxn ang="0">
                      <a:pos x="221" y="174"/>
                    </a:cxn>
                    <a:cxn ang="0">
                      <a:pos x="255" y="127"/>
                    </a:cxn>
                    <a:cxn ang="0">
                      <a:pos x="302" y="151"/>
                    </a:cxn>
                    <a:cxn ang="0">
                      <a:pos x="314" y="209"/>
                    </a:cxn>
                    <a:cxn ang="0">
                      <a:pos x="302" y="267"/>
                    </a:cxn>
                    <a:cxn ang="0">
                      <a:pos x="255" y="255"/>
                    </a:cxn>
                    <a:cxn ang="0">
                      <a:pos x="232" y="313"/>
                    </a:cxn>
                    <a:cxn ang="0">
                      <a:pos x="244" y="360"/>
                    </a:cxn>
                    <a:cxn ang="0">
                      <a:pos x="290" y="372"/>
                    </a:cxn>
                    <a:cxn ang="0">
                      <a:pos x="337" y="348"/>
                    </a:cxn>
                    <a:cxn ang="0">
                      <a:pos x="360" y="290"/>
                    </a:cxn>
                    <a:cxn ang="0">
                      <a:pos x="372" y="232"/>
                    </a:cxn>
                    <a:cxn ang="0">
                      <a:pos x="360" y="232"/>
                    </a:cxn>
                  </a:cxnLst>
                  <a:rect l="0" t="0" r="r" b="b"/>
                  <a:pathLst>
                    <a:path w="372" h="372">
                      <a:moveTo>
                        <a:pt x="360" y="209"/>
                      </a:moveTo>
                      <a:lnTo>
                        <a:pt x="360" y="209"/>
                      </a:lnTo>
                      <a:lnTo>
                        <a:pt x="360" y="209"/>
                      </a:lnTo>
                      <a:lnTo>
                        <a:pt x="348" y="209"/>
                      </a:lnTo>
                      <a:lnTo>
                        <a:pt x="348" y="220"/>
                      </a:lnTo>
                      <a:lnTo>
                        <a:pt x="348" y="220"/>
                      </a:lnTo>
                      <a:lnTo>
                        <a:pt x="348" y="232"/>
                      </a:lnTo>
                      <a:lnTo>
                        <a:pt x="348" y="232"/>
                      </a:lnTo>
                      <a:lnTo>
                        <a:pt x="348" y="232"/>
                      </a:lnTo>
                      <a:lnTo>
                        <a:pt x="348" y="244"/>
                      </a:lnTo>
                      <a:lnTo>
                        <a:pt x="348" y="244"/>
                      </a:lnTo>
                      <a:lnTo>
                        <a:pt x="348" y="255"/>
                      </a:lnTo>
                      <a:lnTo>
                        <a:pt x="348" y="255"/>
                      </a:lnTo>
                      <a:lnTo>
                        <a:pt x="348" y="255"/>
                      </a:lnTo>
                      <a:lnTo>
                        <a:pt x="348" y="267"/>
                      </a:lnTo>
                      <a:lnTo>
                        <a:pt x="348" y="267"/>
                      </a:lnTo>
                      <a:lnTo>
                        <a:pt x="337" y="279"/>
                      </a:lnTo>
                      <a:lnTo>
                        <a:pt x="337" y="279"/>
                      </a:lnTo>
                      <a:lnTo>
                        <a:pt x="337" y="290"/>
                      </a:lnTo>
                      <a:lnTo>
                        <a:pt x="337" y="290"/>
                      </a:lnTo>
                      <a:lnTo>
                        <a:pt x="337" y="290"/>
                      </a:lnTo>
                      <a:lnTo>
                        <a:pt x="337" y="302"/>
                      </a:lnTo>
                      <a:lnTo>
                        <a:pt x="325" y="302"/>
                      </a:lnTo>
                      <a:lnTo>
                        <a:pt x="325" y="302"/>
                      </a:lnTo>
                      <a:lnTo>
                        <a:pt x="325" y="313"/>
                      </a:lnTo>
                      <a:lnTo>
                        <a:pt x="325" y="313"/>
                      </a:lnTo>
                      <a:lnTo>
                        <a:pt x="314" y="313"/>
                      </a:lnTo>
                      <a:lnTo>
                        <a:pt x="314" y="313"/>
                      </a:lnTo>
                      <a:lnTo>
                        <a:pt x="314" y="313"/>
                      </a:lnTo>
                      <a:lnTo>
                        <a:pt x="302" y="313"/>
                      </a:lnTo>
                      <a:lnTo>
                        <a:pt x="302" y="313"/>
                      </a:lnTo>
                      <a:lnTo>
                        <a:pt x="290" y="325"/>
                      </a:lnTo>
                      <a:lnTo>
                        <a:pt x="290" y="325"/>
                      </a:lnTo>
                      <a:lnTo>
                        <a:pt x="290" y="325"/>
                      </a:lnTo>
                      <a:lnTo>
                        <a:pt x="279" y="325"/>
                      </a:lnTo>
                      <a:lnTo>
                        <a:pt x="279" y="325"/>
                      </a:lnTo>
                      <a:lnTo>
                        <a:pt x="279" y="313"/>
                      </a:lnTo>
                      <a:lnTo>
                        <a:pt x="279" y="313"/>
                      </a:lnTo>
                      <a:lnTo>
                        <a:pt x="279" y="302"/>
                      </a:lnTo>
                      <a:lnTo>
                        <a:pt x="279" y="302"/>
                      </a:lnTo>
                      <a:lnTo>
                        <a:pt x="279" y="290"/>
                      </a:lnTo>
                      <a:lnTo>
                        <a:pt x="290" y="290"/>
                      </a:lnTo>
                      <a:lnTo>
                        <a:pt x="290" y="290"/>
                      </a:lnTo>
                      <a:lnTo>
                        <a:pt x="290" y="290"/>
                      </a:lnTo>
                      <a:lnTo>
                        <a:pt x="290" y="290"/>
                      </a:lnTo>
                      <a:lnTo>
                        <a:pt x="302" y="290"/>
                      </a:lnTo>
                      <a:lnTo>
                        <a:pt x="302" y="290"/>
                      </a:lnTo>
                      <a:lnTo>
                        <a:pt x="302" y="290"/>
                      </a:lnTo>
                      <a:lnTo>
                        <a:pt x="314" y="290"/>
                      </a:lnTo>
                      <a:lnTo>
                        <a:pt x="302" y="279"/>
                      </a:lnTo>
                      <a:lnTo>
                        <a:pt x="314" y="279"/>
                      </a:lnTo>
                      <a:lnTo>
                        <a:pt x="314" y="279"/>
                      </a:lnTo>
                      <a:lnTo>
                        <a:pt x="314" y="279"/>
                      </a:lnTo>
                      <a:lnTo>
                        <a:pt x="325" y="279"/>
                      </a:lnTo>
                      <a:lnTo>
                        <a:pt x="325" y="279"/>
                      </a:lnTo>
                      <a:lnTo>
                        <a:pt x="325" y="267"/>
                      </a:lnTo>
                      <a:lnTo>
                        <a:pt x="325" y="267"/>
                      </a:lnTo>
                      <a:lnTo>
                        <a:pt x="325" y="255"/>
                      </a:lnTo>
                      <a:lnTo>
                        <a:pt x="325" y="255"/>
                      </a:lnTo>
                      <a:lnTo>
                        <a:pt x="325" y="255"/>
                      </a:lnTo>
                      <a:lnTo>
                        <a:pt x="325" y="244"/>
                      </a:lnTo>
                      <a:lnTo>
                        <a:pt x="325" y="244"/>
                      </a:lnTo>
                      <a:lnTo>
                        <a:pt x="325" y="232"/>
                      </a:lnTo>
                      <a:lnTo>
                        <a:pt x="325" y="232"/>
                      </a:lnTo>
                      <a:lnTo>
                        <a:pt x="325" y="232"/>
                      </a:lnTo>
                      <a:lnTo>
                        <a:pt x="325" y="220"/>
                      </a:lnTo>
                      <a:lnTo>
                        <a:pt x="337" y="220"/>
                      </a:lnTo>
                      <a:lnTo>
                        <a:pt x="337" y="209"/>
                      </a:lnTo>
                      <a:lnTo>
                        <a:pt x="337" y="209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86"/>
                      </a:lnTo>
                      <a:lnTo>
                        <a:pt x="325" y="186"/>
                      </a:lnTo>
                      <a:lnTo>
                        <a:pt x="325" y="186"/>
                      </a:lnTo>
                      <a:lnTo>
                        <a:pt x="325" y="174"/>
                      </a:lnTo>
                      <a:lnTo>
                        <a:pt x="325" y="174"/>
                      </a:lnTo>
                      <a:lnTo>
                        <a:pt x="325" y="162"/>
                      </a:lnTo>
                      <a:lnTo>
                        <a:pt x="325" y="162"/>
                      </a:lnTo>
                      <a:lnTo>
                        <a:pt x="314" y="162"/>
                      </a:lnTo>
                      <a:lnTo>
                        <a:pt x="314" y="151"/>
                      </a:lnTo>
                      <a:lnTo>
                        <a:pt x="314" y="151"/>
                      </a:lnTo>
                      <a:lnTo>
                        <a:pt x="314" y="139"/>
                      </a:lnTo>
                      <a:lnTo>
                        <a:pt x="302" y="139"/>
                      </a:lnTo>
                      <a:lnTo>
                        <a:pt x="302" y="127"/>
                      </a:lnTo>
                      <a:lnTo>
                        <a:pt x="302" y="127"/>
                      </a:lnTo>
                      <a:lnTo>
                        <a:pt x="302" y="127"/>
                      </a:lnTo>
                      <a:lnTo>
                        <a:pt x="302" y="116"/>
                      </a:lnTo>
                      <a:lnTo>
                        <a:pt x="302" y="116"/>
                      </a:lnTo>
                      <a:lnTo>
                        <a:pt x="290" y="104"/>
                      </a:lnTo>
                      <a:lnTo>
                        <a:pt x="290" y="104"/>
                      </a:lnTo>
                      <a:lnTo>
                        <a:pt x="290" y="104"/>
                      </a:lnTo>
                      <a:lnTo>
                        <a:pt x="279" y="104"/>
                      </a:lnTo>
                      <a:lnTo>
                        <a:pt x="279" y="93"/>
                      </a:lnTo>
                      <a:lnTo>
                        <a:pt x="279" y="93"/>
                      </a:lnTo>
                      <a:lnTo>
                        <a:pt x="267" y="93"/>
                      </a:lnTo>
                      <a:lnTo>
                        <a:pt x="267" y="93"/>
                      </a:lnTo>
                      <a:lnTo>
                        <a:pt x="255" y="93"/>
                      </a:lnTo>
                      <a:lnTo>
                        <a:pt x="255" y="93"/>
                      </a:lnTo>
                      <a:lnTo>
                        <a:pt x="244" y="93"/>
                      </a:lnTo>
                      <a:lnTo>
                        <a:pt x="244" y="93"/>
                      </a:lnTo>
                      <a:lnTo>
                        <a:pt x="244" y="93"/>
                      </a:lnTo>
                      <a:lnTo>
                        <a:pt x="244" y="104"/>
                      </a:lnTo>
                      <a:lnTo>
                        <a:pt x="244" y="104"/>
                      </a:lnTo>
                      <a:lnTo>
                        <a:pt x="232" y="104"/>
                      </a:lnTo>
                      <a:lnTo>
                        <a:pt x="232" y="104"/>
                      </a:lnTo>
                      <a:lnTo>
                        <a:pt x="232" y="104"/>
                      </a:lnTo>
                      <a:lnTo>
                        <a:pt x="221" y="116"/>
                      </a:lnTo>
                      <a:lnTo>
                        <a:pt x="232" y="116"/>
                      </a:lnTo>
                      <a:lnTo>
                        <a:pt x="221" y="127"/>
                      </a:lnTo>
                      <a:lnTo>
                        <a:pt x="221" y="127"/>
                      </a:lnTo>
                      <a:lnTo>
                        <a:pt x="221" y="127"/>
                      </a:lnTo>
                      <a:lnTo>
                        <a:pt x="221" y="116"/>
                      </a:lnTo>
                      <a:lnTo>
                        <a:pt x="209" y="116"/>
                      </a:lnTo>
                      <a:lnTo>
                        <a:pt x="209" y="116"/>
                      </a:lnTo>
                      <a:lnTo>
                        <a:pt x="209" y="116"/>
                      </a:lnTo>
                      <a:lnTo>
                        <a:pt x="197" y="116"/>
                      </a:lnTo>
                      <a:lnTo>
                        <a:pt x="197" y="116"/>
                      </a:lnTo>
                      <a:lnTo>
                        <a:pt x="197" y="116"/>
                      </a:lnTo>
                      <a:lnTo>
                        <a:pt x="197" y="127"/>
                      </a:lnTo>
                      <a:lnTo>
                        <a:pt x="197" y="127"/>
                      </a:lnTo>
                      <a:lnTo>
                        <a:pt x="186" y="139"/>
                      </a:lnTo>
                      <a:lnTo>
                        <a:pt x="186" y="139"/>
                      </a:lnTo>
                      <a:lnTo>
                        <a:pt x="186" y="127"/>
                      </a:lnTo>
                      <a:lnTo>
                        <a:pt x="186" y="127"/>
                      </a:lnTo>
                      <a:lnTo>
                        <a:pt x="186" y="127"/>
                      </a:lnTo>
                      <a:lnTo>
                        <a:pt x="186" y="116"/>
                      </a:lnTo>
                      <a:lnTo>
                        <a:pt x="186" y="116"/>
                      </a:lnTo>
                      <a:lnTo>
                        <a:pt x="186" y="116"/>
                      </a:lnTo>
                      <a:lnTo>
                        <a:pt x="186" y="104"/>
                      </a:lnTo>
                      <a:lnTo>
                        <a:pt x="186" y="104"/>
                      </a:lnTo>
                      <a:lnTo>
                        <a:pt x="174" y="104"/>
                      </a:lnTo>
                      <a:lnTo>
                        <a:pt x="174" y="104"/>
                      </a:lnTo>
                      <a:lnTo>
                        <a:pt x="174" y="104"/>
                      </a:lnTo>
                      <a:lnTo>
                        <a:pt x="174" y="93"/>
                      </a:lnTo>
                      <a:lnTo>
                        <a:pt x="162" y="93"/>
                      </a:lnTo>
                      <a:lnTo>
                        <a:pt x="162" y="93"/>
                      </a:lnTo>
                      <a:lnTo>
                        <a:pt x="162" y="104"/>
                      </a:lnTo>
                      <a:lnTo>
                        <a:pt x="151" y="104"/>
                      </a:lnTo>
                      <a:lnTo>
                        <a:pt x="151" y="104"/>
                      </a:lnTo>
                      <a:lnTo>
                        <a:pt x="139" y="104"/>
                      </a:lnTo>
                      <a:lnTo>
                        <a:pt x="139" y="104"/>
                      </a:lnTo>
                      <a:lnTo>
                        <a:pt x="139" y="93"/>
                      </a:lnTo>
                      <a:lnTo>
                        <a:pt x="128" y="93"/>
                      </a:lnTo>
                      <a:lnTo>
                        <a:pt x="128" y="104"/>
                      </a:lnTo>
                      <a:lnTo>
                        <a:pt x="128" y="104"/>
                      </a:lnTo>
                      <a:lnTo>
                        <a:pt x="128" y="104"/>
                      </a:lnTo>
                      <a:lnTo>
                        <a:pt x="116" y="116"/>
                      </a:lnTo>
                      <a:lnTo>
                        <a:pt x="116" y="116"/>
                      </a:lnTo>
                      <a:lnTo>
                        <a:pt x="116" y="116"/>
                      </a:lnTo>
                      <a:lnTo>
                        <a:pt x="116" y="127"/>
                      </a:lnTo>
                      <a:lnTo>
                        <a:pt x="116" y="127"/>
                      </a:lnTo>
                      <a:lnTo>
                        <a:pt x="104" y="127"/>
                      </a:lnTo>
                      <a:lnTo>
                        <a:pt x="104" y="139"/>
                      </a:lnTo>
                      <a:lnTo>
                        <a:pt x="93" y="139"/>
                      </a:lnTo>
                      <a:lnTo>
                        <a:pt x="93" y="151"/>
                      </a:lnTo>
                      <a:lnTo>
                        <a:pt x="93" y="151"/>
                      </a:lnTo>
                      <a:lnTo>
                        <a:pt x="93" y="151"/>
                      </a:lnTo>
                      <a:lnTo>
                        <a:pt x="93" y="162"/>
                      </a:lnTo>
                      <a:lnTo>
                        <a:pt x="93" y="162"/>
                      </a:lnTo>
                      <a:lnTo>
                        <a:pt x="93" y="174"/>
                      </a:lnTo>
                      <a:lnTo>
                        <a:pt x="93" y="174"/>
                      </a:lnTo>
                      <a:lnTo>
                        <a:pt x="93" y="186"/>
                      </a:lnTo>
                      <a:lnTo>
                        <a:pt x="93" y="186"/>
                      </a:lnTo>
                      <a:lnTo>
                        <a:pt x="93" y="197"/>
                      </a:lnTo>
                      <a:lnTo>
                        <a:pt x="81" y="197"/>
                      </a:lnTo>
                      <a:lnTo>
                        <a:pt x="81" y="209"/>
                      </a:lnTo>
                      <a:lnTo>
                        <a:pt x="81" y="209"/>
                      </a:lnTo>
                      <a:lnTo>
                        <a:pt x="81" y="220"/>
                      </a:lnTo>
                      <a:lnTo>
                        <a:pt x="81" y="220"/>
                      </a:lnTo>
                      <a:lnTo>
                        <a:pt x="81" y="232"/>
                      </a:lnTo>
                      <a:lnTo>
                        <a:pt x="93" y="232"/>
                      </a:lnTo>
                      <a:lnTo>
                        <a:pt x="93" y="232"/>
                      </a:lnTo>
                      <a:lnTo>
                        <a:pt x="93" y="244"/>
                      </a:lnTo>
                      <a:lnTo>
                        <a:pt x="93" y="244"/>
                      </a:lnTo>
                      <a:lnTo>
                        <a:pt x="93" y="255"/>
                      </a:lnTo>
                      <a:lnTo>
                        <a:pt x="93" y="255"/>
                      </a:lnTo>
                      <a:lnTo>
                        <a:pt x="81" y="244"/>
                      </a:lnTo>
                      <a:lnTo>
                        <a:pt x="81" y="255"/>
                      </a:lnTo>
                      <a:lnTo>
                        <a:pt x="81" y="255"/>
                      </a:lnTo>
                      <a:lnTo>
                        <a:pt x="69" y="267"/>
                      </a:lnTo>
                      <a:lnTo>
                        <a:pt x="81" y="267"/>
                      </a:lnTo>
                      <a:lnTo>
                        <a:pt x="81" y="267"/>
                      </a:lnTo>
                      <a:lnTo>
                        <a:pt x="81" y="279"/>
                      </a:lnTo>
                      <a:lnTo>
                        <a:pt x="69" y="279"/>
                      </a:lnTo>
                      <a:lnTo>
                        <a:pt x="69" y="279"/>
                      </a:lnTo>
                      <a:lnTo>
                        <a:pt x="58" y="279"/>
                      </a:lnTo>
                      <a:lnTo>
                        <a:pt x="58" y="279"/>
                      </a:lnTo>
                      <a:lnTo>
                        <a:pt x="58" y="267"/>
                      </a:lnTo>
                      <a:lnTo>
                        <a:pt x="58" y="267"/>
                      </a:lnTo>
                      <a:lnTo>
                        <a:pt x="46" y="267"/>
                      </a:lnTo>
                      <a:lnTo>
                        <a:pt x="46" y="255"/>
                      </a:lnTo>
                      <a:lnTo>
                        <a:pt x="46" y="255"/>
                      </a:lnTo>
                      <a:lnTo>
                        <a:pt x="46" y="244"/>
                      </a:lnTo>
                      <a:lnTo>
                        <a:pt x="46" y="244"/>
                      </a:lnTo>
                      <a:lnTo>
                        <a:pt x="46" y="244"/>
                      </a:lnTo>
                      <a:lnTo>
                        <a:pt x="35" y="255"/>
                      </a:lnTo>
                      <a:lnTo>
                        <a:pt x="35" y="255"/>
                      </a:lnTo>
                      <a:lnTo>
                        <a:pt x="23" y="244"/>
                      </a:lnTo>
                      <a:lnTo>
                        <a:pt x="23" y="244"/>
                      </a:lnTo>
                      <a:lnTo>
                        <a:pt x="23" y="244"/>
                      </a:lnTo>
                      <a:lnTo>
                        <a:pt x="23" y="232"/>
                      </a:lnTo>
                      <a:lnTo>
                        <a:pt x="23" y="232"/>
                      </a:lnTo>
                      <a:lnTo>
                        <a:pt x="23" y="220"/>
                      </a:lnTo>
                      <a:lnTo>
                        <a:pt x="23" y="220"/>
                      </a:lnTo>
                      <a:lnTo>
                        <a:pt x="35" y="220"/>
                      </a:lnTo>
                      <a:lnTo>
                        <a:pt x="35" y="220"/>
                      </a:lnTo>
                      <a:lnTo>
                        <a:pt x="35" y="209"/>
                      </a:lnTo>
                      <a:lnTo>
                        <a:pt x="46" y="209"/>
                      </a:lnTo>
                      <a:lnTo>
                        <a:pt x="46" y="209"/>
                      </a:lnTo>
                      <a:lnTo>
                        <a:pt x="46" y="197"/>
                      </a:lnTo>
                      <a:lnTo>
                        <a:pt x="46" y="197"/>
                      </a:lnTo>
                      <a:lnTo>
                        <a:pt x="46" y="186"/>
                      </a:lnTo>
                      <a:lnTo>
                        <a:pt x="46" y="186"/>
                      </a:lnTo>
                      <a:lnTo>
                        <a:pt x="46" y="186"/>
                      </a:lnTo>
                      <a:lnTo>
                        <a:pt x="46" y="174"/>
                      </a:lnTo>
                      <a:lnTo>
                        <a:pt x="58" y="174"/>
                      </a:lnTo>
                      <a:lnTo>
                        <a:pt x="58" y="162"/>
                      </a:lnTo>
                      <a:lnTo>
                        <a:pt x="58" y="162"/>
                      </a:lnTo>
                      <a:lnTo>
                        <a:pt x="58" y="162"/>
                      </a:lnTo>
                      <a:lnTo>
                        <a:pt x="69" y="162"/>
                      </a:lnTo>
                      <a:lnTo>
                        <a:pt x="69" y="162"/>
                      </a:lnTo>
                      <a:lnTo>
                        <a:pt x="69" y="162"/>
                      </a:lnTo>
                      <a:lnTo>
                        <a:pt x="81" y="162"/>
                      </a:lnTo>
                      <a:lnTo>
                        <a:pt x="93" y="162"/>
                      </a:lnTo>
                      <a:lnTo>
                        <a:pt x="93" y="162"/>
                      </a:lnTo>
                      <a:lnTo>
                        <a:pt x="93" y="151"/>
                      </a:lnTo>
                      <a:lnTo>
                        <a:pt x="93" y="151"/>
                      </a:lnTo>
                      <a:lnTo>
                        <a:pt x="104" y="151"/>
                      </a:lnTo>
                      <a:lnTo>
                        <a:pt x="104" y="139"/>
                      </a:lnTo>
                      <a:lnTo>
                        <a:pt x="104" y="139"/>
                      </a:lnTo>
                      <a:lnTo>
                        <a:pt x="116" y="139"/>
                      </a:lnTo>
                      <a:lnTo>
                        <a:pt x="116" y="127"/>
                      </a:lnTo>
                      <a:lnTo>
                        <a:pt x="116" y="127"/>
                      </a:lnTo>
                      <a:lnTo>
                        <a:pt x="116" y="116"/>
                      </a:lnTo>
                      <a:lnTo>
                        <a:pt x="116" y="116"/>
                      </a:lnTo>
                      <a:lnTo>
                        <a:pt x="128" y="116"/>
                      </a:lnTo>
                      <a:lnTo>
                        <a:pt x="128" y="104"/>
                      </a:lnTo>
                      <a:lnTo>
                        <a:pt x="128" y="104"/>
                      </a:lnTo>
                      <a:lnTo>
                        <a:pt x="139" y="93"/>
                      </a:lnTo>
                      <a:lnTo>
                        <a:pt x="139" y="93"/>
                      </a:lnTo>
                      <a:lnTo>
                        <a:pt x="128" y="81"/>
                      </a:lnTo>
                      <a:lnTo>
                        <a:pt x="128" y="81"/>
                      </a:lnTo>
                      <a:lnTo>
                        <a:pt x="128" y="81"/>
                      </a:lnTo>
                      <a:lnTo>
                        <a:pt x="139" y="69"/>
                      </a:lnTo>
                      <a:lnTo>
                        <a:pt x="139" y="69"/>
                      </a:lnTo>
                      <a:lnTo>
                        <a:pt x="139" y="69"/>
                      </a:lnTo>
                      <a:lnTo>
                        <a:pt x="151" y="69"/>
                      </a:lnTo>
                      <a:lnTo>
                        <a:pt x="151" y="69"/>
                      </a:lnTo>
                      <a:lnTo>
                        <a:pt x="151" y="69"/>
                      </a:lnTo>
                      <a:lnTo>
                        <a:pt x="162" y="58"/>
                      </a:lnTo>
                      <a:lnTo>
                        <a:pt x="162" y="46"/>
                      </a:lnTo>
                      <a:lnTo>
                        <a:pt x="162" y="46"/>
                      </a:lnTo>
                      <a:lnTo>
                        <a:pt x="174" y="46"/>
                      </a:lnTo>
                      <a:lnTo>
                        <a:pt x="174" y="46"/>
                      </a:lnTo>
                      <a:lnTo>
                        <a:pt x="174" y="46"/>
                      </a:lnTo>
                      <a:lnTo>
                        <a:pt x="186" y="34"/>
                      </a:lnTo>
                      <a:lnTo>
                        <a:pt x="186" y="46"/>
                      </a:lnTo>
                      <a:lnTo>
                        <a:pt x="186" y="46"/>
                      </a:lnTo>
                      <a:lnTo>
                        <a:pt x="197" y="46"/>
                      </a:lnTo>
                      <a:lnTo>
                        <a:pt x="197" y="58"/>
                      </a:lnTo>
                      <a:lnTo>
                        <a:pt x="197" y="58"/>
                      </a:lnTo>
                      <a:lnTo>
                        <a:pt x="197" y="58"/>
                      </a:lnTo>
                      <a:lnTo>
                        <a:pt x="209" y="58"/>
                      </a:lnTo>
                      <a:lnTo>
                        <a:pt x="209" y="58"/>
                      </a:lnTo>
                      <a:lnTo>
                        <a:pt x="209" y="46"/>
                      </a:lnTo>
                      <a:lnTo>
                        <a:pt x="209" y="46"/>
                      </a:lnTo>
                      <a:lnTo>
                        <a:pt x="221" y="34"/>
                      </a:lnTo>
                      <a:lnTo>
                        <a:pt x="221" y="34"/>
                      </a:lnTo>
                      <a:lnTo>
                        <a:pt x="221" y="23"/>
                      </a:lnTo>
                      <a:lnTo>
                        <a:pt x="221" y="23"/>
                      </a:lnTo>
                      <a:lnTo>
                        <a:pt x="232" y="23"/>
                      </a:lnTo>
                      <a:lnTo>
                        <a:pt x="232" y="23"/>
                      </a:lnTo>
                      <a:lnTo>
                        <a:pt x="244" y="23"/>
                      </a:lnTo>
                      <a:lnTo>
                        <a:pt x="244" y="34"/>
                      </a:lnTo>
                      <a:lnTo>
                        <a:pt x="244" y="34"/>
                      </a:lnTo>
                      <a:lnTo>
                        <a:pt x="255" y="34"/>
                      </a:lnTo>
                      <a:lnTo>
                        <a:pt x="255" y="46"/>
                      </a:lnTo>
                      <a:lnTo>
                        <a:pt x="255" y="46"/>
                      </a:lnTo>
                      <a:lnTo>
                        <a:pt x="255" y="46"/>
                      </a:lnTo>
                      <a:lnTo>
                        <a:pt x="255" y="58"/>
                      </a:lnTo>
                      <a:lnTo>
                        <a:pt x="267" y="58"/>
                      </a:lnTo>
                      <a:lnTo>
                        <a:pt x="267" y="58"/>
                      </a:lnTo>
                      <a:lnTo>
                        <a:pt x="267" y="58"/>
                      </a:lnTo>
                      <a:lnTo>
                        <a:pt x="279" y="46"/>
                      </a:lnTo>
                      <a:lnTo>
                        <a:pt x="279" y="46"/>
                      </a:lnTo>
                      <a:lnTo>
                        <a:pt x="279" y="58"/>
                      </a:lnTo>
                      <a:lnTo>
                        <a:pt x="279" y="58"/>
                      </a:lnTo>
                      <a:lnTo>
                        <a:pt x="279" y="69"/>
                      </a:lnTo>
                      <a:lnTo>
                        <a:pt x="290" y="69"/>
                      </a:lnTo>
                      <a:lnTo>
                        <a:pt x="290" y="81"/>
                      </a:lnTo>
                      <a:lnTo>
                        <a:pt x="290" y="81"/>
                      </a:lnTo>
                      <a:lnTo>
                        <a:pt x="290" y="93"/>
                      </a:lnTo>
                      <a:lnTo>
                        <a:pt x="290" y="93"/>
                      </a:lnTo>
                      <a:lnTo>
                        <a:pt x="290" y="93"/>
                      </a:lnTo>
                      <a:lnTo>
                        <a:pt x="302" y="104"/>
                      </a:lnTo>
                      <a:lnTo>
                        <a:pt x="302" y="104"/>
                      </a:lnTo>
                      <a:lnTo>
                        <a:pt x="302" y="116"/>
                      </a:lnTo>
                      <a:lnTo>
                        <a:pt x="302" y="116"/>
                      </a:lnTo>
                      <a:lnTo>
                        <a:pt x="302" y="116"/>
                      </a:lnTo>
                      <a:lnTo>
                        <a:pt x="314" y="127"/>
                      </a:lnTo>
                      <a:lnTo>
                        <a:pt x="314" y="139"/>
                      </a:lnTo>
                      <a:lnTo>
                        <a:pt x="314" y="139"/>
                      </a:lnTo>
                      <a:lnTo>
                        <a:pt x="314" y="139"/>
                      </a:lnTo>
                      <a:lnTo>
                        <a:pt x="314" y="151"/>
                      </a:lnTo>
                      <a:lnTo>
                        <a:pt x="314" y="151"/>
                      </a:lnTo>
                      <a:lnTo>
                        <a:pt x="314" y="162"/>
                      </a:lnTo>
                      <a:lnTo>
                        <a:pt x="325" y="162"/>
                      </a:lnTo>
                      <a:lnTo>
                        <a:pt x="325" y="162"/>
                      </a:lnTo>
                      <a:lnTo>
                        <a:pt x="325" y="174"/>
                      </a:lnTo>
                      <a:lnTo>
                        <a:pt x="325" y="174"/>
                      </a:lnTo>
                      <a:lnTo>
                        <a:pt x="325" y="174"/>
                      </a:lnTo>
                      <a:lnTo>
                        <a:pt x="337" y="186"/>
                      </a:lnTo>
                      <a:lnTo>
                        <a:pt x="337" y="186"/>
                      </a:lnTo>
                      <a:lnTo>
                        <a:pt x="337" y="186"/>
                      </a:lnTo>
                      <a:lnTo>
                        <a:pt x="337" y="197"/>
                      </a:lnTo>
                      <a:lnTo>
                        <a:pt x="337" y="197"/>
                      </a:lnTo>
                      <a:lnTo>
                        <a:pt x="348" y="197"/>
                      </a:lnTo>
                      <a:lnTo>
                        <a:pt x="348" y="197"/>
                      </a:lnTo>
                      <a:lnTo>
                        <a:pt x="348" y="209"/>
                      </a:lnTo>
                      <a:lnTo>
                        <a:pt x="348" y="209"/>
                      </a:lnTo>
                      <a:lnTo>
                        <a:pt x="360" y="209"/>
                      </a:lnTo>
                      <a:lnTo>
                        <a:pt x="360" y="209"/>
                      </a:lnTo>
                      <a:lnTo>
                        <a:pt x="360" y="209"/>
                      </a:lnTo>
                      <a:lnTo>
                        <a:pt x="372" y="209"/>
                      </a:lnTo>
                      <a:lnTo>
                        <a:pt x="360" y="197"/>
                      </a:lnTo>
                      <a:lnTo>
                        <a:pt x="360" y="197"/>
                      </a:lnTo>
                      <a:lnTo>
                        <a:pt x="360" y="197"/>
                      </a:lnTo>
                      <a:lnTo>
                        <a:pt x="360" y="186"/>
                      </a:lnTo>
                      <a:lnTo>
                        <a:pt x="360" y="186"/>
                      </a:lnTo>
                      <a:lnTo>
                        <a:pt x="360" y="186"/>
                      </a:lnTo>
                      <a:lnTo>
                        <a:pt x="348" y="174"/>
                      </a:lnTo>
                      <a:lnTo>
                        <a:pt x="348" y="174"/>
                      </a:lnTo>
                      <a:lnTo>
                        <a:pt x="348" y="174"/>
                      </a:lnTo>
                      <a:lnTo>
                        <a:pt x="337" y="174"/>
                      </a:lnTo>
                      <a:lnTo>
                        <a:pt x="337" y="174"/>
                      </a:lnTo>
                      <a:lnTo>
                        <a:pt x="337" y="162"/>
                      </a:lnTo>
                      <a:lnTo>
                        <a:pt x="325" y="162"/>
                      </a:lnTo>
                      <a:lnTo>
                        <a:pt x="325" y="162"/>
                      </a:lnTo>
                      <a:lnTo>
                        <a:pt x="325" y="151"/>
                      </a:lnTo>
                      <a:lnTo>
                        <a:pt x="325" y="151"/>
                      </a:lnTo>
                      <a:lnTo>
                        <a:pt x="325" y="151"/>
                      </a:lnTo>
                      <a:lnTo>
                        <a:pt x="325" y="139"/>
                      </a:lnTo>
                      <a:lnTo>
                        <a:pt x="325" y="139"/>
                      </a:lnTo>
                      <a:lnTo>
                        <a:pt x="325" y="139"/>
                      </a:lnTo>
                      <a:lnTo>
                        <a:pt x="325" y="127"/>
                      </a:lnTo>
                      <a:lnTo>
                        <a:pt x="325" y="127"/>
                      </a:lnTo>
                      <a:lnTo>
                        <a:pt x="314" y="116"/>
                      </a:lnTo>
                      <a:lnTo>
                        <a:pt x="314" y="116"/>
                      </a:lnTo>
                      <a:lnTo>
                        <a:pt x="314" y="116"/>
                      </a:lnTo>
                      <a:lnTo>
                        <a:pt x="314" y="104"/>
                      </a:lnTo>
                      <a:lnTo>
                        <a:pt x="314" y="104"/>
                      </a:lnTo>
                      <a:lnTo>
                        <a:pt x="314" y="104"/>
                      </a:lnTo>
                      <a:lnTo>
                        <a:pt x="314" y="93"/>
                      </a:lnTo>
                      <a:lnTo>
                        <a:pt x="314" y="93"/>
                      </a:lnTo>
                      <a:lnTo>
                        <a:pt x="314" y="81"/>
                      </a:lnTo>
                      <a:lnTo>
                        <a:pt x="314" y="81"/>
                      </a:lnTo>
                      <a:lnTo>
                        <a:pt x="314" y="69"/>
                      </a:lnTo>
                      <a:lnTo>
                        <a:pt x="302" y="69"/>
                      </a:lnTo>
                      <a:lnTo>
                        <a:pt x="302" y="69"/>
                      </a:lnTo>
                      <a:lnTo>
                        <a:pt x="302" y="58"/>
                      </a:lnTo>
                      <a:lnTo>
                        <a:pt x="302" y="58"/>
                      </a:lnTo>
                      <a:lnTo>
                        <a:pt x="302" y="58"/>
                      </a:lnTo>
                      <a:lnTo>
                        <a:pt x="290" y="46"/>
                      </a:lnTo>
                      <a:lnTo>
                        <a:pt x="290" y="46"/>
                      </a:lnTo>
                      <a:lnTo>
                        <a:pt x="290" y="34"/>
                      </a:lnTo>
                      <a:lnTo>
                        <a:pt x="290" y="34"/>
                      </a:lnTo>
                      <a:lnTo>
                        <a:pt x="290" y="34"/>
                      </a:lnTo>
                      <a:lnTo>
                        <a:pt x="279" y="23"/>
                      </a:lnTo>
                      <a:lnTo>
                        <a:pt x="279" y="23"/>
                      </a:lnTo>
                      <a:lnTo>
                        <a:pt x="279" y="23"/>
                      </a:lnTo>
                      <a:lnTo>
                        <a:pt x="279" y="11"/>
                      </a:lnTo>
                      <a:lnTo>
                        <a:pt x="267" y="11"/>
                      </a:lnTo>
                      <a:lnTo>
                        <a:pt x="267" y="11"/>
                      </a:lnTo>
                      <a:lnTo>
                        <a:pt x="255" y="11"/>
                      </a:lnTo>
                      <a:lnTo>
                        <a:pt x="255" y="11"/>
                      </a:lnTo>
                      <a:lnTo>
                        <a:pt x="255" y="11"/>
                      </a:lnTo>
                      <a:lnTo>
                        <a:pt x="244" y="11"/>
                      </a:lnTo>
                      <a:lnTo>
                        <a:pt x="244" y="11"/>
                      </a:lnTo>
                      <a:lnTo>
                        <a:pt x="232" y="0"/>
                      </a:lnTo>
                      <a:lnTo>
                        <a:pt x="232" y="0"/>
                      </a:lnTo>
                      <a:lnTo>
                        <a:pt x="232" y="0"/>
                      </a:lnTo>
                      <a:lnTo>
                        <a:pt x="221" y="0"/>
                      </a:lnTo>
                      <a:lnTo>
                        <a:pt x="221" y="0"/>
                      </a:lnTo>
                      <a:lnTo>
                        <a:pt x="209" y="0"/>
                      </a:lnTo>
                      <a:lnTo>
                        <a:pt x="209" y="0"/>
                      </a:lnTo>
                      <a:lnTo>
                        <a:pt x="209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51" y="0"/>
                      </a:lnTo>
                      <a:lnTo>
                        <a:pt x="151" y="11"/>
                      </a:lnTo>
                      <a:lnTo>
                        <a:pt x="151" y="11"/>
                      </a:lnTo>
                      <a:lnTo>
                        <a:pt x="139" y="11"/>
                      </a:lnTo>
                      <a:lnTo>
                        <a:pt x="139" y="11"/>
                      </a:lnTo>
                      <a:lnTo>
                        <a:pt x="139" y="11"/>
                      </a:lnTo>
                      <a:lnTo>
                        <a:pt x="128" y="11"/>
                      </a:lnTo>
                      <a:lnTo>
                        <a:pt x="128" y="23"/>
                      </a:lnTo>
                      <a:lnTo>
                        <a:pt x="116" y="23"/>
                      </a:lnTo>
                      <a:lnTo>
                        <a:pt x="116" y="23"/>
                      </a:lnTo>
                      <a:lnTo>
                        <a:pt x="116" y="2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46"/>
                      </a:lnTo>
                      <a:lnTo>
                        <a:pt x="104" y="46"/>
                      </a:lnTo>
                      <a:lnTo>
                        <a:pt x="93" y="58"/>
                      </a:lnTo>
                      <a:lnTo>
                        <a:pt x="93" y="58"/>
                      </a:lnTo>
                      <a:lnTo>
                        <a:pt x="93" y="58"/>
                      </a:lnTo>
                      <a:lnTo>
                        <a:pt x="93" y="69"/>
                      </a:lnTo>
                      <a:lnTo>
                        <a:pt x="93" y="69"/>
                      </a:lnTo>
                      <a:lnTo>
                        <a:pt x="93" y="81"/>
                      </a:lnTo>
                      <a:lnTo>
                        <a:pt x="93" y="81"/>
                      </a:lnTo>
                      <a:lnTo>
                        <a:pt x="93" y="81"/>
                      </a:lnTo>
                      <a:lnTo>
                        <a:pt x="93" y="93"/>
                      </a:lnTo>
                      <a:lnTo>
                        <a:pt x="104" y="93"/>
                      </a:lnTo>
                      <a:lnTo>
                        <a:pt x="104" y="104"/>
                      </a:lnTo>
                      <a:lnTo>
                        <a:pt x="104" y="104"/>
                      </a:lnTo>
                      <a:lnTo>
                        <a:pt x="104" y="104"/>
                      </a:lnTo>
                      <a:lnTo>
                        <a:pt x="104" y="116"/>
                      </a:lnTo>
                      <a:lnTo>
                        <a:pt x="104" y="116"/>
                      </a:lnTo>
                      <a:lnTo>
                        <a:pt x="93" y="127"/>
                      </a:lnTo>
                      <a:lnTo>
                        <a:pt x="93" y="127"/>
                      </a:lnTo>
                      <a:lnTo>
                        <a:pt x="93" y="127"/>
                      </a:lnTo>
                      <a:lnTo>
                        <a:pt x="93" y="127"/>
                      </a:lnTo>
                      <a:lnTo>
                        <a:pt x="81" y="127"/>
                      </a:lnTo>
                      <a:lnTo>
                        <a:pt x="81" y="139"/>
                      </a:lnTo>
                      <a:lnTo>
                        <a:pt x="81" y="139"/>
                      </a:lnTo>
                      <a:lnTo>
                        <a:pt x="69" y="139"/>
                      </a:lnTo>
                      <a:lnTo>
                        <a:pt x="69" y="139"/>
                      </a:lnTo>
                      <a:lnTo>
                        <a:pt x="58" y="139"/>
                      </a:lnTo>
                      <a:lnTo>
                        <a:pt x="58" y="139"/>
                      </a:lnTo>
                      <a:lnTo>
                        <a:pt x="58" y="151"/>
                      </a:lnTo>
                      <a:lnTo>
                        <a:pt x="46" y="151"/>
                      </a:lnTo>
                      <a:lnTo>
                        <a:pt x="46" y="151"/>
                      </a:lnTo>
                      <a:lnTo>
                        <a:pt x="46" y="151"/>
                      </a:lnTo>
                      <a:lnTo>
                        <a:pt x="35" y="151"/>
                      </a:lnTo>
                      <a:lnTo>
                        <a:pt x="35" y="162"/>
                      </a:lnTo>
                      <a:lnTo>
                        <a:pt x="23" y="162"/>
                      </a:lnTo>
                      <a:lnTo>
                        <a:pt x="23" y="162"/>
                      </a:lnTo>
                      <a:lnTo>
                        <a:pt x="23" y="162"/>
                      </a:lnTo>
                      <a:lnTo>
                        <a:pt x="11" y="174"/>
                      </a:lnTo>
                      <a:lnTo>
                        <a:pt x="11" y="174"/>
                      </a:lnTo>
                      <a:lnTo>
                        <a:pt x="11" y="174"/>
                      </a:lnTo>
                      <a:lnTo>
                        <a:pt x="11" y="186"/>
                      </a:lnTo>
                      <a:lnTo>
                        <a:pt x="0" y="197"/>
                      </a:lnTo>
                      <a:lnTo>
                        <a:pt x="0" y="197"/>
                      </a:lnTo>
                      <a:lnTo>
                        <a:pt x="0" y="209"/>
                      </a:lnTo>
                      <a:lnTo>
                        <a:pt x="0" y="209"/>
                      </a:lnTo>
                      <a:lnTo>
                        <a:pt x="0" y="209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32"/>
                      </a:lnTo>
                      <a:lnTo>
                        <a:pt x="0" y="232"/>
                      </a:lnTo>
                      <a:lnTo>
                        <a:pt x="0" y="244"/>
                      </a:lnTo>
                      <a:lnTo>
                        <a:pt x="0" y="244"/>
                      </a:lnTo>
                      <a:lnTo>
                        <a:pt x="0" y="244"/>
                      </a:lnTo>
                      <a:lnTo>
                        <a:pt x="0" y="255"/>
                      </a:lnTo>
                      <a:lnTo>
                        <a:pt x="0" y="255"/>
                      </a:lnTo>
                      <a:lnTo>
                        <a:pt x="11" y="267"/>
                      </a:lnTo>
                      <a:lnTo>
                        <a:pt x="11" y="267"/>
                      </a:lnTo>
                      <a:lnTo>
                        <a:pt x="11" y="267"/>
                      </a:lnTo>
                      <a:lnTo>
                        <a:pt x="11" y="279"/>
                      </a:lnTo>
                      <a:lnTo>
                        <a:pt x="11" y="279"/>
                      </a:lnTo>
                      <a:lnTo>
                        <a:pt x="11" y="290"/>
                      </a:lnTo>
                      <a:lnTo>
                        <a:pt x="11" y="290"/>
                      </a:lnTo>
                      <a:lnTo>
                        <a:pt x="11" y="290"/>
                      </a:lnTo>
                      <a:lnTo>
                        <a:pt x="23" y="290"/>
                      </a:lnTo>
                      <a:lnTo>
                        <a:pt x="23" y="302"/>
                      </a:lnTo>
                      <a:lnTo>
                        <a:pt x="23" y="302"/>
                      </a:lnTo>
                      <a:lnTo>
                        <a:pt x="23" y="302"/>
                      </a:lnTo>
                      <a:lnTo>
                        <a:pt x="35" y="313"/>
                      </a:lnTo>
                      <a:lnTo>
                        <a:pt x="35" y="313"/>
                      </a:lnTo>
                      <a:lnTo>
                        <a:pt x="35" y="313"/>
                      </a:lnTo>
                      <a:lnTo>
                        <a:pt x="46" y="313"/>
                      </a:lnTo>
                      <a:lnTo>
                        <a:pt x="46" y="313"/>
                      </a:lnTo>
                      <a:lnTo>
                        <a:pt x="46" y="313"/>
                      </a:lnTo>
                      <a:lnTo>
                        <a:pt x="58" y="313"/>
                      </a:lnTo>
                      <a:lnTo>
                        <a:pt x="58" y="313"/>
                      </a:lnTo>
                      <a:lnTo>
                        <a:pt x="69" y="313"/>
                      </a:lnTo>
                      <a:lnTo>
                        <a:pt x="69" y="313"/>
                      </a:lnTo>
                      <a:lnTo>
                        <a:pt x="69" y="313"/>
                      </a:lnTo>
                      <a:lnTo>
                        <a:pt x="81" y="313"/>
                      </a:lnTo>
                      <a:lnTo>
                        <a:pt x="81" y="313"/>
                      </a:lnTo>
                      <a:lnTo>
                        <a:pt x="81" y="313"/>
                      </a:lnTo>
                      <a:lnTo>
                        <a:pt x="93" y="313"/>
                      </a:lnTo>
                      <a:lnTo>
                        <a:pt x="93" y="313"/>
                      </a:lnTo>
                      <a:lnTo>
                        <a:pt x="104" y="313"/>
                      </a:lnTo>
                      <a:lnTo>
                        <a:pt x="104" y="313"/>
                      </a:lnTo>
                      <a:lnTo>
                        <a:pt x="104" y="313"/>
                      </a:lnTo>
                      <a:lnTo>
                        <a:pt x="116" y="313"/>
                      </a:lnTo>
                      <a:lnTo>
                        <a:pt x="116" y="313"/>
                      </a:lnTo>
                      <a:lnTo>
                        <a:pt x="116" y="313"/>
                      </a:lnTo>
                      <a:lnTo>
                        <a:pt x="128" y="302"/>
                      </a:lnTo>
                      <a:lnTo>
                        <a:pt x="128" y="302"/>
                      </a:lnTo>
                      <a:lnTo>
                        <a:pt x="128" y="302"/>
                      </a:lnTo>
                      <a:lnTo>
                        <a:pt x="139" y="290"/>
                      </a:lnTo>
                      <a:lnTo>
                        <a:pt x="139" y="290"/>
                      </a:lnTo>
                      <a:lnTo>
                        <a:pt x="139" y="279"/>
                      </a:lnTo>
                      <a:lnTo>
                        <a:pt x="139" y="279"/>
                      </a:lnTo>
                      <a:lnTo>
                        <a:pt x="139" y="267"/>
                      </a:lnTo>
                      <a:lnTo>
                        <a:pt x="139" y="267"/>
                      </a:lnTo>
                      <a:lnTo>
                        <a:pt x="151" y="267"/>
                      </a:lnTo>
                      <a:lnTo>
                        <a:pt x="151" y="255"/>
                      </a:lnTo>
                      <a:lnTo>
                        <a:pt x="151" y="255"/>
                      </a:lnTo>
                      <a:lnTo>
                        <a:pt x="151" y="244"/>
                      </a:lnTo>
                      <a:lnTo>
                        <a:pt x="151" y="244"/>
                      </a:lnTo>
                      <a:lnTo>
                        <a:pt x="139" y="232"/>
                      </a:lnTo>
                      <a:lnTo>
                        <a:pt x="139" y="232"/>
                      </a:lnTo>
                      <a:lnTo>
                        <a:pt x="139" y="232"/>
                      </a:lnTo>
                      <a:lnTo>
                        <a:pt x="139" y="220"/>
                      </a:lnTo>
                      <a:lnTo>
                        <a:pt x="139" y="220"/>
                      </a:lnTo>
                      <a:lnTo>
                        <a:pt x="139" y="220"/>
                      </a:lnTo>
                      <a:lnTo>
                        <a:pt x="128" y="209"/>
                      </a:lnTo>
                      <a:lnTo>
                        <a:pt x="128" y="209"/>
                      </a:lnTo>
                      <a:lnTo>
                        <a:pt x="116" y="209"/>
                      </a:lnTo>
                      <a:lnTo>
                        <a:pt x="116" y="209"/>
                      </a:lnTo>
                      <a:lnTo>
                        <a:pt x="116" y="209"/>
                      </a:lnTo>
                      <a:lnTo>
                        <a:pt x="104" y="197"/>
                      </a:lnTo>
                      <a:lnTo>
                        <a:pt x="104" y="197"/>
                      </a:lnTo>
                      <a:lnTo>
                        <a:pt x="104" y="197"/>
                      </a:lnTo>
                      <a:lnTo>
                        <a:pt x="104" y="186"/>
                      </a:lnTo>
                      <a:lnTo>
                        <a:pt x="104" y="186"/>
                      </a:lnTo>
                      <a:lnTo>
                        <a:pt x="104" y="186"/>
                      </a:lnTo>
                      <a:lnTo>
                        <a:pt x="104" y="174"/>
                      </a:lnTo>
                      <a:lnTo>
                        <a:pt x="104" y="174"/>
                      </a:lnTo>
                      <a:lnTo>
                        <a:pt x="104" y="162"/>
                      </a:lnTo>
                      <a:lnTo>
                        <a:pt x="93" y="162"/>
                      </a:lnTo>
                      <a:lnTo>
                        <a:pt x="104" y="162"/>
                      </a:lnTo>
                      <a:lnTo>
                        <a:pt x="104" y="151"/>
                      </a:lnTo>
                      <a:lnTo>
                        <a:pt x="104" y="151"/>
                      </a:lnTo>
                      <a:lnTo>
                        <a:pt x="116" y="151"/>
                      </a:lnTo>
                      <a:lnTo>
                        <a:pt x="116" y="151"/>
                      </a:lnTo>
                      <a:lnTo>
                        <a:pt x="116" y="139"/>
                      </a:lnTo>
                      <a:lnTo>
                        <a:pt x="116" y="139"/>
                      </a:lnTo>
                      <a:lnTo>
                        <a:pt x="128" y="127"/>
                      </a:lnTo>
                      <a:lnTo>
                        <a:pt x="128" y="127"/>
                      </a:lnTo>
                      <a:lnTo>
                        <a:pt x="128" y="116"/>
                      </a:lnTo>
                      <a:lnTo>
                        <a:pt x="128" y="116"/>
                      </a:lnTo>
                      <a:lnTo>
                        <a:pt x="139" y="116"/>
                      </a:lnTo>
                      <a:lnTo>
                        <a:pt x="139" y="116"/>
                      </a:lnTo>
                      <a:lnTo>
                        <a:pt x="139" y="116"/>
                      </a:lnTo>
                      <a:lnTo>
                        <a:pt x="151" y="116"/>
                      </a:lnTo>
                      <a:lnTo>
                        <a:pt x="151" y="127"/>
                      </a:lnTo>
                      <a:lnTo>
                        <a:pt x="151" y="127"/>
                      </a:lnTo>
                      <a:lnTo>
                        <a:pt x="151" y="127"/>
                      </a:lnTo>
                      <a:lnTo>
                        <a:pt x="151" y="139"/>
                      </a:lnTo>
                      <a:lnTo>
                        <a:pt x="151" y="139"/>
                      </a:lnTo>
                      <a:lnTo>
                        <a:pt x="151" y="151"/>
                      </a:lnTo>
                      <a:lnTo>
                        <a:pt x="151" y="151"/>
                      </a:lnTo>
                      <a:lnTo>
                        <a:pt x="151" y="151"/>
                      </a:lnTo>
                      <a:lnTo>
                        <a:pt x="151" y="162"/>
                      </a:lnTo>
                      <a:lnTo>
                        <a:pt x="162" y="162"/>
                      </a:lnTo>
                      <a:lnTo>
                        <a:pt x="162" y="162"/>
                      </a:lnTo>
                      <a:lnTo>
                        <a:pt x="162" y="174"/>
                      </a:lnTo>
                      <a:lnTo>
                        <a:pt x="162" y="174"/>
                      </a:lnTo>
                      <a:lnTo>
                        <a:pt x="174" y="174"/>
                      </a:lnTo>
                      <a:lnTo>
                        <a:pt x="174" y="174"/>
                      </a:lnTo>
                      <a:lnTo>
                        <a:pt x="174" y="174"/>
                      </a:lnTo>
                      <a:lnTo>
                        <a:pt x="186" y="174"/>
                      </a:lnTo>
                      <a:lnTo>
                        <a:pt x="186" y="174"/>
                      </a:lnTo>
                      <a:lnTo>
                        <a:pt x="197" y="174"/>
                      </a:lnTo>
                      <a:lnTo>
                        <a:pt x="197" y="174"/>
                      </a:lnTo>
                      <a:lnTo>
                        <a:pt x="197" y="174"/>
                      </a:lnTo>
                      <a:lnTo>
                        <a:pt x="209" y="174"/>
                      </a:lnTo>
                      <a:lnTo>
                        <a:pt x="209" y="174"/>
                      </a:lnTo>
                      <a:lnTo>
                        <a:pt x="209" y="174"/>
                      </a:lnTo>
                      <a:lnTo>
                        <a:pt x="221" y="174"/>
                      </a:lnTo>
                      <a:lnTo>
                        <a:pt x="221" y="174"/>
                      </a:lnTo>
                      <a:lnTo>
                        <a:pt x="221" y="162"/>
                      </a:lnTo>
                      <a:lnTo>
                        <a:pt x="232" y="162"/>
                      </a:lnTo>
                      <a:lnTo>
                        <a:pt x="232" y="162"/>
                      </a:lnTo>
                      <a:lnTo>
                        <a:pt x="232" y="151"/>
                      </a:lnTo>
                      <a:lnTo>
                        <a:pt x="232" y="151"/>
                      </a:lnTo>
                      <a:lnTo>
                        <a:pt x="244" y="151"/>
                      </a:lnTo>
                      <a:lnTo>
                        <a:pt x="244" y="139"/>
                      </a:lnTo>
                      <a:lnTo>
                        <a:pt x="244" y="139"/>
                      </a:lnTo>
                      <a:lnTo>
                        <a:pt x="255" y="127"/>
                      </a:lnTo>
                      <a:lnTo>
                        <a:pt x="255" y="127"/>
                      </a:lnTo>
                      <a:lnTo>
                        <a:pt x="255" y="127"/>
                      </a:lnTo>
                      <a:lnTo>
                        <a:pt x="267" y="127"/>
                      </a:lnTo>
                      <a:lnTo>
                        <a:pt x="267" y="127"/>
                      </a:lnTo>
                      <a:lnTo>
                        <a:pt x="267" y="116"/>
                      </a:lnTo>
                      <a:lnTo>
                        <a:pt x="279" y="127"/>
                      </a:lnTo>
                      <a:lnTo>
                        <a:pt x="279" y="127"/>
                      </a:lnTo>
                      <a:lnTo>
                        <a:pt x="279" y="127"/>
                      </a:lnTo>
                      <a:lnTo>
                        <a:pt x="290" y="139"/>
                      </a:lnTo>
                      <a:lnTo>
                        <a:pt x="290" y="139"/>
                      </a:lnTo>
                      <a:lnTo>
                        <a:pt x="290" y="139"/>
                      </a:lnTo>
                      <a:lnTo>
                        <a:pt x="290" y="151"/>
                      </a:lnTo>
                      <a:lnTo>
                        <a:pt x="302" y="151"/>
                      </a:lnTo>
                      <a:lnTo>
                        <a:pt x="302" y="151"/>
                      </a:lnTo>
                      <a:lnTo>
                        <a:pt x="302" y="162"/>
                      </a:lnTo>
                      <a:lnTo>
                        <a:pt x="302" y="162"/>
                      </a:lnTo>
                      <a:lnTo>
                        <a:pt x="302" y="174"/>
                      </a:lnTo>
                      <a:lnTo>
                        <a:pt x="302" y="174"/>
                      </a:lnTo>
                      <a:lnTo>
                        <a:pt x="314" y="174"/>
                      </a:lnTo>
                      <a:lnTo>
                        <a:pt x="314" y="186"/>
                      </a:lnTo>
                      <a:lnTo>
                        <a:pt x="314" y="186"/>
                      </a:lnTo>
                      <a:lnTo>
                        <a:pt x="314" y="197"/>
                      </a:lnTo>
                      <a:lnTo>
                        <a:pt x="314" y="197"/>
                      </a:lnTo>
                      <a:lnTo>
                        <a:pt x="314" y="197"/>
                      </a:lnTo>
                      <a:lnTo>
                        <a:pt x="314" y="209"/>
                      </a:lnTo>
                      <a:lnTo>
                        <a:pt x="314" y="209"/>
                      </a:lnTo>
                      <a:lnTo>
                        <a:pt x="314" y="209"/>
                      </a:lnTo>
                      <a:lnTo>
                        <a:pt x="314" y="220"/>
                      </a:lnTo>
                      <a:lnTo>
                        <a:pt x="314" y="220"/>
                      </a:lnTo>
                      <a:lnTo>
                        <a:pt x="314" y="232"/>
                      </a:lnTo>
                      <a:lnTo>
                        <a:pt x="325" y="232"/>
                      </a:lnTo>
                      <a:lnTo>
                        <a:pt x="325" y="232"/>
                      </a:lnTo>
                      <a:lnTo>
                        <a:pt x="325" y="244"/>
                      </a:lnTo>
                      <a:lnTo>
                        <a:pt x="314" y="244"/>
                      </a:lnTo>
                      <a:lnTo>
                        <a:pt x="314" y="255"/>
                      </a:lnTo>
                      <a:lnTo>
                        <a:pt x="314" y="255"/>
                      </a:lnTo>
                      <a:lnTo>
                        <a:pt x="302" y="255"/>
                      </a:lnTo>
                      <a:lnTo>
                        <a:pt x="302" y="267"/>
                      </a:lnTo>
                      <a:lnTo>
                        <a:pt x="302" y="267"/>
                      </a:lnTo>
                      <a:lnTo>
                        <a:pt x="290" y="267"/>
                      </a:lnTo>
                      <a:lnTo>
                        <a:pt x="290" y="267"/>
                      </a:lnTo>
                      <a:lnTo>
                        <a:pt x="290" y="267"/>
                      </a:lnTo>
                      <a:lnTo>
                        <a:pt x="279" y="267"/>
                      </a:lnTo>
                      <a:lnTo>
                        <a:pt x="279" y="267"/>
                      </a:lnTo>
                      <a:lnTo>
                        <a:pt x="279" y="267"/>
                      </a:lnTo>
                      <a:lnTo>
                        <a:pt x="267" y="267"/>
                      </a:lnTo>
                      <a:lnTo>
                        <a:pt x="267" y="255"/>
                      </a:lnTo>
                      <a:lnTo>
                        <a:pt x="255" y="255"/>
                      </a:lnTo>
                      <a:lnTo>
                        <a:pt x="255" y="255"/>
                      </a:lnTo>
                      <a:lnTo>
                        <a:pt x="255" y="255"/>
                      </a:lnTo>
                      <a:lnTo>
                        <a:pt x="244" y="255"/>
                      </a:lnTo>
                      <a:lnTo>
                        <a:pt x="244" y="255"/>
                      </a:lnTo>
                      <a:lnTo>
                        <a:pt x="244" y="267"/>
                      </a:lnTo>
                      <a:lnTo>
                        <a:pt x="244" y="267"/>
                      </a:lnTo>
                      <a:lnTo>
                        <a:pt x="232" y="267"/>
                      </a:lnTo>
                      <a:lnTo>
                        <a:pt x="232" y="279"/>
                      </a:lnTo>
                      <a:lnTo>
                        <a:pt x="232" y="279"/>
                      </a:lnTo>
                      <a:lnTo>
                        <a:pt x="232" y="290"/>
                      </a:lnTo>
                      <a:lnTo>
                        <a:pt x="232" y="290"/>
                      </a:lnTo>
                      <a:lnTo>
                        <a:pt x="232" y="302"/>
                      </a:lnTo>
                      <a:lnTo>
                        <a:pt x="232" y="302"/>
                      </a:lnTo>
                      <a:lnTo>
                        <a:pt x="232" y="313"/>
                      </a:lnTo>
                      <a:lnTo>
                        <a:pt x="232" y="313"/>
                      </a:lnTo>
                      <a:lnTo>
                        <a:pt x="232" y="313"/>
                      </a:lnTo>
                      <a:lnTo>
                        <a:pt x="232" y="325"/>
                      </a:lnTo>
                      <a:lnTo>
                        <a:pt x="232" y="325"/>
                      </a:lnTo>
                      <a:lnTo>
                        <a:pt x="232" y="337"/>
                      </a:lnTo>
                      <a:lnTo>
                        <a:pt x="232" y="337"/>
                      </a:lnTo>
                      <a:lnTo>
                        <a:pt x="232" y="337"/>
                      </a:lnTo>
                      <a:lnTo>
                        <a:pt x="232" y="348"/>
                      </a:lnTo>
                      <a:lnTo>
                        <a:pt x="232" y="348"/>
                      </a:lnTo>
                      <a:lnTo>
                        <a:pt x="232" y="360"/>
                      </a:lnTo>
                      <a:lnTo>
                        <a:pt x="232" y="360"/>
                      </a:lnTo>
                      <a:lnTo>
                        <a:pt x="244" y="360"/>
                      </a:lnTo>
                      <a:lnTo>
                        <a:pt x="244" y="360"/>
                      </a:lnTo>
                      <a:lnTo>
                        <a:pt x="244" y="360"/>
                      </a:lnTo>
                      <a:lnTo>
                        <a:pt x="255" y="360"/>
                      </a:lnTo>
                      <a:lnTo>
                        <a:pt x="255" y="360"/>
                      </a:lnTo>
                      <a:lnTo>
                        <a:pt x="255" y="360"/>
                      </a:lnTo>
                      <a:lnTo>
                        <a:pt x="267" y="360"/>
                      </a:lnTo>
                      <a:lnTo>
                        <a:pt x="267" y="37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lnTo>
                        <a:pt x="290" y="372"/>
                      </a:lnTo>
                      <a:lnTo>
                        <a:pt x="290" y="372"/>
                      </a:lnTo>
                      <a:lnTo>
                        <a:pt x="290" y="372"/>
                      </a:lnTo>
                      <a:lnTo>
                        <a:pt x="302" y="372"/>
                      </a:lnTo>
                      <a:lnTo>
                        <a:pt x="302" y="360"/>
                      </a:lnTo>
                      <a:lnTo>
                        <a:pt x="302" y="360"/>
                      </a:lnTo>
                      <a:lnTo>
                        <a:pt x="314" y="360"/>
                      </a:lnTo>
                      <a:lnTo>
                        <a:pt x="314" y="360"/>
                      </a:lnTo>
                      <a:lnTo>
                        <a:pt x="325" y="360"/>
                      </a:lnTo>
                      <a:lnTo>
                        <a:pt x="325" y="360"/>
                      </a:lnTo>
                      <a:lnTo>
                        <a:pt x="325" y="360"/>
                      </a:lnTo>
                      <a:lnTo>
                        <a:pt x="325" y="348"/>
                      </a:lnTo>
                      <a:lnTo>
                        <a:pt x="337" y="348"/>
                      </a:lnTo>
                      <a:lnTo>
                        <a:pt x="337" y="348"/>
                      </a:lnTo>
                      <a:lnTo>
                        <a:pt x="337" y="348"/>
                      </a:lnTo>
                      <a:lnTo>
                        <a:pt x="348" y="337"/>
                      </a:lnTo>
                      <a:lnTo>
                        <a:pt x="348" y="337"/>
                      </a:lnTo>
                      <a:lnTo>
                        <a:pt x="348" y="325"/>
                      </a:lnTo>
                      <a:lnTo>
                        <a:pt x="348" y="325"/>
                      </a:lnTo>
                      <a:lnTo>
                        <a:pt x="360" y="313"/>
                      </a:lnTo>
                      <a:lnTo>
                        <a:pt x="360" y="313"/>
                      </a:lnTo>
                      <a:lnTo>
                        <a:pt x="360" y="302"/>
                      </a:lnTo>
                      <a:lnTo>
                        <a:pt x="360" y="302"/>
                      </a:lnTo>
                      <a:lnTo>
                        <a:pt x="360" y="302"/>
                      </a:lnTo>
                      <a:lnTo>
                        <a:pt x="360" y="290"/>
                      </a:lnTo>
                      <a:lnTo>
                        <a:pt x="360" y="290"/>
                      </a:lnTo>
                      <a:lnTo>
                        <a:pt x="360" y="279"/>
                      </a:lnTo>
                      <a:lnTo>
                        <a:pt x="360" y="279"/>
                      </a:lnTo>
                      <a:lnTo>
                        <a:pt x="360" y="267"/>
                      </a:lnTo>
                      <a:lnTo>
                        <a:pt x="360" y="267"/>
                      </a:lnTo>
                      <a:lnTo>
                        <a:pt x="372" y="267"/>
                      </a:lnTo>
                      <a:lnTo>
                        <a:pt x="372" y="255"/>
                      </a:lnTo>
                      <a:lnTo>
                        <a:pt x="372" y="255"/>
                      </a:lnTo>
                      <a:lnTo>
                        <a:pt x="372" y="244"/>
                      </a:lnTo>
                      <a:lnTo>
                        <a:pt x="372" y="244"/>
                      </a:lnTo>
                      <a:lnTo>
                        <a:pt x="372" y="244"/>
                      </a:lnTo>
                      <a:lnTo>
                        <a:pt x="372" y="232"/>
                      </a:lnTo>
                      <a:lnTo>
                        <a:pt x="372" y="232"/>
                      </a:lnTo>
                      <a:lnTo>
                        <a:pt x="372" y="220"/>
                      </a:lnTo>
                      <a:lnTo>
                        <a:pt x="372" y="220"/>
                      </a:lnTo>
                      <a:lnTo>
                        <a:pt x="372" y="220"/>
                      </a:lnTo>
                      <a:lnTo>
                        <a:pt x="360" y="209"/>
                      </a:lnTo>
                      <a:lnTo>
                        <a:pt x="372" y="220"/>
                      </a:lnTo>
                      <a:lnTo>
                        <a:pt x="372" y="220"/>
                      </a:lnTo>
                      <a:lnTo>
                        <a:pt x="372" y="220"/>
                      </a:lnTo>
                      <a:lnTo>
                        <a:pt x="372" y="232"/>
                      </a:lnTo>
                      <a:lnTo>
                        <a:pt x="372" y="232"/>
                      </a:lnTo>
                      <a:lnTo>
                        <a:pt x="372" y="244"/>
                      </a:lnTo>
                      <a:lnTo>
                        <a:pt x="372" y="232"/>
                      </a:lnTo>
                      <a:lnTo>
                        <a:pt x="360" y="232"/>
                      </a:lnTo>
                      <a:lnTo>
                        <a:pt x="360" y="220"/>
                      </a:lnTo>
                      <a:lnTo>
                        <a:pt x="360" y="220"/>
                      </a:lnTo>
                      <a:lnTo>
                        <a:pt x="360" y="209"/>
                      </a:lnTo>
                      <a:lnTo>
                        <a:pt x="360" y="2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1" name="Freeform 213"/>
                <p:cNvSpPr>
                  <a:spLocks/>
                </p:cNvSpPr>
                <p:nvPr/>
              </p:nvSpPr>
              <p:spPr bwMode="auto">
                <a:xfrm>
                  <a:off x="1458" y="1968"/>
                  <a:ext cx="372" cy="372"/>
                </a:xfrm>
                <a:custGeom>
                  <a:avLst/>
                  <a:gdLst/>
                  <a:ahLst/>
                  <a:cxnLst>
                    <a:cxn ang="0">
                      <a:pos x="348" y="255"/>
                    </a:cxn>
                    <a:cxn ang="0">
                      <a:pos x="325" y="302"/>
                    </a:cxn>
                    <a:cxn ang="0">
                      <a:pos x="279" y="325"/>
                    </a:cxn>
                    <a:cxn ang="0">
                      <a:pos x="302" y="290"/>
                    </a:cxn>
                    <a:cxn ang="0">
                      <a:pos x="325" y="255"/>
                    </a:cxn>
                    <a:cxn ang="0">
                      <a:pos x="325" y="197"/>
                    </a:cxn>
                    <a:cxn ang="0">
                      <a:pos x="302" y="139"/>
                    </a:cxn>
                    <a:cxn ang="0">
                      <a:pos x="267" y="93"/>
                    </a:cxn>
                    <a:cxn ang="0">
                      <a:pos x="221" y="116"/>
                    </a:cxn>
                    <a:cxn ang="0">
                      <a:pos x="197" y="127"/>
                    </a:cxn>
                    <a:cxn ang="0">
                      <a:pos x="174" y="104"/>
                    </a:cxn>
                    <a:cxn ang="0">
                      <a:pos x="128" y="93"/>
                    </a:cxn>
                    <a:cxn ang="0">
                      <a:pos x="93" y="151"/>
                    </a:cxn>
                    <a:cxn ang="0">
                      <a:pos x="81" y="209"/>
                    </a:cxn>
                    <a:cxn ang="0">
                      <a:pos x="81" y="255"/>
                    </a:cxn>
                    <a:cxn ang="0">
                      <a:pos x="46" y="255"/>
                    </a:cxn>
                    <a:cxn ang="0">
                      <a:pos x="23" y="220"/>
                    </a:cxn>
                    <a:cxn ang="0">
                      <a:pos x="46" y="174"/>
                    </a:cxn>
                    <a:cxn ang="0">
                      <a:pos x="93" y="151"/>
                    </a:cxn>
                    <a:cxn ang="0">
                      <a:pos x="139" y="93"/>
                    </a:cxn>
                    <a:cxn ang="0">
                      <a:pos x="162" y="46"/>
                    </a:cxn>
                    <a:cxn ang="0">
                      <a:pos x="209" y="58"/>
                    </a:cxn>
                    <a:cxn ang="0">
                      <a:pos x="244" y="34"/>
                    </a:cxn>
                    <a:cxn ang="0">
                      <a:pos x="279" y="58"/>
                    </a:cxn>
                    <a:cxn ang="0">
                      <a:pos x="302" y="116"/>
                    </a:cxn>
                    <a:cxn ang="0">
                      <a:pos x="325" y="174"/>
                    </a:cxn>
                    <a:cxn ang="0">
                      <a:pos x="360" y="209"/>
                    </a:cxn>
                    <a:cxn ang="0">
                      <a:pos x="337" y="174"/>
                    </a:cxn>
                    <a:cxn ang="0">
                      <a:pos x="314" y="116"/>
                    </a:cxn>
                    <a:cxn ang="0">
                      <a:pos x="302" y="69"/>
                    </a:cxn>
                    <a:cxn ang="0">
                      <a:pos x="279" y="11"/>
                    </a:cxn>
                    <a:cxn ang="0">
                      <a:pos x="221" y="0"/>
                    </a:cxn>
                    <a:cxn ang="0">
                      <a:pos x="162" y="0"/>
                    </a:cxn>
                    <a:cxn ang="0">
                      <a:pos x="116" y="23"/>
                    </a:cxn>
                    <a:cxn ang="0">
                      <a:pos x="93" y="81"/>
                    </a:cxn>
                    <a:cxn ang="0">
                      <a:pos x="93" y="127"/>
                    </a:cxn>
                    <a:cxn ang="0">
                      <a:pos x="46" y="151"/>
                    </a:cxn>
                    <a:cxn ang="0">
                      <a:pos x="0" y="209"/>
                    </a:cxn>
                    <a:cxn ang="0">
                      <a:pos x="11" y="267"/>
                    </a:cxn>
                    <a:cxn ang="0">
                      <a:pos x="35" y="313"/>
                    </a:cxn>
                    <a:cxn ang="0">
                      <a:pos x="81" y="313"/>
                    </a:cxn>
                    <a:cxn ang="0">
                      <a:pos x="128" y="302"/>
                    </a:cxn>
                    <a:cxn ang="0">
                      <a:pos x="139" y="232"/>
                    </a:cxn>
                    <a:cxn ang="0">
                      <a:pos x="104" y="197"/>
                    </a:cxn>
                    <a:cxn ang="0">
                      <a:pos x="116" y="151"/>
                    </a:cxn>
                    <a:cxn ang="0">
                      <a:pos x="151" y="127"/>
                    </a:cxn>
                    <a:cxn ang="0">
                      <a:pos x="162" y="174"/>
                    </a:cxn>
                    <a:cxn ang="0">
                      <a:pos x="221" y="174"/>
                    </a:cxn>
                    <a:cxn ang="0">
                      <a:pos x="255" y="127"/>
                    </a:cxn>
                    <a:cxn ang="0">
                      <a:pos x="302" y="151"/>
                    </a:cxn>
                    <a:cxn ang="0">
                      <a:pos x="314" y="209"/>
                    </a:cxn>
                    <a:cxn ang="0">
                      <a:pos x="302" y="267"/>
                    </a:cxn>
                    <a:cxn ang="0">
                      <a:pos x="255" y="255"/>
                    </a:cxn>
                    <a:cxn ang="0">
                      <a:pos x="232" y="313"/>
                    </a:cxn>
                    <a:cxn ang="0">
                      <a:pos x="244" y="360"/>
                    </a:cxn>
                    <a:cxn ang="0">
                      <a:pos x="290" y="372"/>
                    </a:cxn>
                    <a:cxn ang="0">
                      <a:pos x="337" y="348"/>
                    </a:cxn>
                    <a:cxn ang="0">
                      <a:pos x="360" y="290"/>
                    </a:cxn>
                    <a:cxn ang="0">
                      <a:pos x="372" y="232"/>
                    </a:cxn>
                    <a:cxn ang="0">
                      <a:pos x="360" y="232"/>
                    </a:cxn>
                  </a:cxnLst>
                  <a:rect l="0" t="0" r="r" b="b"/>
                  <a:pathLst>
                    <a:path w="372" h="372">
                      <a:moveTo>
                        <a:pt x="360" y="209"/>
                      </a:moveTo>
                      <a:lnTo>
                        <a:pt x="360" y="209"/>
                      </a:lnTo>
                      <a:lnTo>
                        <a:pt x="360" y="209"/>
                      </a:lnTo>
                      <a:lnTo>
                        <a:pt x="348" y="209"/>
                      </a:lnTo>
                      <a:lnTo>
                        <a:pt x="348" y="220"/>
                      </a:lnTo>
                      <a:lnTo>
                        <a:pt x="348" y="220"/>
                      </a:lnTo>
                      <a:lnTo>
                        <a:pt x="348" y="232"/>
                      </a:lnTo>
                      <a:lnTo>
                        <a:pt x="348" y="232"/>
                      </a:lnTo>
                      <a:lnTo>
                        <a:pt x="348" y="232"/>
                      </a:lnTo>
                      <a:lnTo>
                        <a:pt x="348" y="244"/>
                      </a:lnTo>
                      <a:lnTo>
                        <a:pt x="348" y="244"/>
                      </a:lnTo>
                      <a:lnTo>
                        <a:pt x="348" y="255"/>
                      </a:lnTo>
                      <a:lnTo>
                        <a:pt x="348" y="255"/>
                      </a:lnTo>
                      <a:lnTo>
                        <a:pt x="348" y="255"/>
                      </a:lnTo>
                      <a:lnTo>
                        <a:pt x="348" y="267"/>
                      </a:lnTo>
                      <a:lnTo>
                        <a:pt x="348" y="267"/>
                      </a:lnTo>
                      <a:lnTo>
                        <a:pt x="337" y="279"/>
                      </a:lnTo>
                      <a:lnTo>
                        <a:pt x="337" y="279"/>
                      </a:lnTo>
                      <a:lnTo>
                        <a:pt x="337" y="290"/>
                      </a:lnTo>
                      <a:lnTo>
                        <a:pt x="337" y="290"/>
                      </a:lnTo>
                      <a:lnTo>
                        <a:pt x="337" y="290"/>
                      </a:lnTo>
                      <a:lnTo>
                        <a:pt x="337" y="302"/>
                      </a:lnTo>
                      <a:lnTo>
                        <a:pt x="325" y="302"/>
                      </a:lnTo>
                      <a:lnTo>
                        <a:pt x="325" y="302"/>
                      </a:lnTo>
                      <a:lnTo>
                        <a:pt x="325" y="313"/>
                      </a:lnTo>
                      <a:lnTo>
                        <a:pt x="325" y="313"/>
                      </a:lnTo>
                      <a:lnTo>
                        <a:pt x="314" y="313"/>
                      </a:lnTo>
                      <a:lnTo>
                        <a:pt x="314" y="313"/>
                      </a:lnTo>
                      <a:lnTo>
                        <a:pt x="314" y="313"/>
                      </a:lnTo>
                      <a:lnTo>
                        <a:pt x="302" y="313"/>
                      </a:lnTo>
                      <a:lnTo>
                        <a:pt x="302" y="313"/>
                      </a:lnTo>
                      <a:lnTo>
                        <a:pt x="290" y="325"/>
                      </a:lnTo>
                      <a:lnTo>
                        <a:pt x="290" y="325"/>
                      </a:lnTo>
                      <a:lnTo>
                        <a:pt x="290" y="325"/>
                      </a:lnTo>
                      <a:lnTo>
                        <a:pt x="279" y="325"/>
                      </a:lnTo>
                      <a:lnTo>
                        <a:pt x="279" y="325"/>
                      </a:lnTo>
                      <a:lnTo>
                        <a:pt x="279" y="313"/>
                      </a:lnTo>
                      <a:lnTo>
                        <a:pt x="279" y="313"/>
                      </a:lnTo>
                      <a:lnTo>
                        <a:pt x="279" y="302"/>
                      </a:lnTo>
                      <a:lnTo>
                        <a:pt x="279" y="302"/>
                      </a:lnTo>
                      <a:lnTo>
                        <a:pt x="279" y="290"/>
                      </a:lnTo>
                      <a:lnTo>
                        <a:pt x="290" y="290"/>
                      </a:lnTo>
                      <a:lnTo>
                        <a:pt x="290" y="290"/>
                      </a:lnTo>
                      <a:lnTo>
                        <a:pt x="290" y="290"/>
                      </a:lnTo>
                      <a:lnTo>
                        <a:pt x="290" y="290"/>
                      </a:lnTo>
                      <a:lnTo>
                        <a:pt x="302" y="290"/>
                      </a:lnTo>
                      <a:lnTo>
                        <a:pt x="302" y="290"/>
                      </a:lnTo>
                      <a:lnTo>
                        <a:pt x="302" y="290"/>
                      </a:lnTo>
                      <a:lnTo>
                        <a:pt x="314" y="290"/>
                      </a:lnTo>
                      <a:lnTo>
                        <a:pt x="302" y="279"/>
                      </a:lnTo>
                      <a:lnTo>
                        <a:pt x="314" y="279"/>
                      </a:lnTo>
                      <a:lnTo>
                        <a:pt x="314" y="279"/>
                      </a:lnTo>
                      <a:lnTo>
                        <a:pt x="314" y="279"/>
                      </a:lnTo>
                      <a:lnTo>
                        <a:pt x="325" y="279"/>
                      </a:lnTo>
                      <a:lnTo>
                        <a:pt x="325" y="279"/>
                      </a:lnTo>
                      <a:lnTo>
                        <a:pt x="325" y="267"/>
                      </a:lnTo>
                      <a:lnTo>
                        <a:pt x="325" y="267"/>
                      </a:lnTo>
                      <a:lnTo>
                        <a:pt x="325" y="255"/>
                      </a:lnTo>
                      <a:lnTo>
                        <a:pt x="325" y="255"/>
                      </a:lnTo>
                      <a:lnTo>
                        <a:pt x="325" y="255"/>
                      </a:lnTo>
                      <a:lnTo>
                        <a:pt x="325" y="244"/>
                      </a:lnTo>
                      <a:lnTo>
                        <a:pt x="325" y="244"/>
                      </a:lnTo>
                      <a:lnTo>
                        <a:pt x="325" y="232"/>
                      </a:lnTo>
                      <a:lnTo>
                        <a:pt x="325" y="232"/>
                      </a:lnTo>
                      <a:lnTo>
                        <a:pt x="325" y="232"/>
                      </a:lnTo>
                      <a:lnTo>
                        <a:pt x="325" y="220"/>
                      </a:lnTo>
                      <a:lnTo>
                        <a:pt x="337" y="220"/>
                      </a:lnTo>
                      <a:lnTo>
                        <a:pt x="337" y="209"/>
                      </a:lnTo>
                      <a:lnTo>
                        <a:pt x="337" y="209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86"/>
                      </a:lnTo>
                      <a:lnTo>
                        <a:pt x="325" y="186"/>
                      </a:lnTo>
                      <a:lnTo>
                        <a:pt x="325" y="186"/>
                      </a:lnTo>
                      <a:lnTo>
                        <a:pt x="325" y="174"/>
                      </a:lnTo>
                      <a:lnTo>
                        <a:pt x="325" y="174"/>
                      </a:lnTo>
                      <a:lnTo>
                        <a:pt x="325" y="162"/>
                      </a:lnTo>
                      <a:lnTo>
                        <a:pt x="325" y="162"/>
                      </a:lnTo>
                      <a:lnTo>
                        <a:pt x="314" y="162"/>
                      </a:lnTo>
                      <a:lnTo>
                        <a:pt x="314" y="151"/>
                      </a:lnTo>
                      <a:lnTo>
                        <a:pt x="314" y="151"/>
                      </a:lnTo>
                      <a:lnTo>
                        <a:pt x="314" y="139"/>
                      </a:lnTo>
                      <a:lnTo>
                        <a:pt x="302" y="139"/>
                      </a:lnTo>
                      <a:lnTo>
                        <a:pt x="302" y="127"/>
                      </a:lnTo>
                      <a:lnTo>
                        <a:pt x="302" y="127"/>
                      </a:lnTo>
                      <a:lnTo>
                        <a:pt x="302" y="127"/>
                      </a:lnTo>
                      <a:lnTo>
                        <a:pt x="302" y="116"/>
                      </a:lnTo>
                      <a:lnTo>
                        <a:pt x="302" y="116"/>
                      </a:lnTo>
                      <a:lnTo>
                        <a:pt x="290" y="104"/>
                      </a:lnTo>
                      <a:lnTo>
                        <a:pt x="290" y="104"/>
                      </a:lnTo>
                      <a:lnTo>
                        <a:pt x="290" y="104"/>
                      </a:lnTo>
                      <a:lnTo>
                        <a:pt x="279" y="104"/>
                      </a:lnTo>
                      <a:lnTo>
                        <a:pt x="279" y="93"/>
                      </a:lnTo>
                      <a:lnTo>
                        <a:pt x="279" y="93"/>
                      </a:lnTo>
                      <a:lnTo>
                        <a:pt x="267" y="93"/>
                      </a:lnTo>
                      <a:lnTo>
                        <a:pt x="267" y="93"/>
                      </a:lnTo>
                      <a:lnTo>
                        <a:pt x="255" y="93"/>
                      </a:lnTo>
                      <a:lnTo>
                        <a:pt x="255" y="93"/>
                      </a:lnTo>
                      <a:lnTo>
                        <a:pt x="244" y="93"/>
                      </a:lnTo>
                      <a:lnTo>
                        <a:pt x="244" y="93"/>
                      </a:lnTo>
                      <a:lnTo>
                        <a:pt x="244" y="93"/>
                      </a:lnTo>
                      <a:lnTo>
                        <a:pt x="244" y="104"/>
                      </a:lnTo>
                      <a:lnTo>
                        <a:pt x="244" y="104"/>
                      </a:lnTo>
                      <a:lnTo>
                        <a:pt x="232" y="104"/>
                      </a:lnTo>
                      <a:lnTo>
                        <a:pt x="232" y="104"/>
                      </a:lnTo>
                      <a:lnTo>
                        <a:pt x="232" y="104"/>
                      </a:lnTo>
                      <a:lnTo>
                        <a:pt x="221" y="116"/>
                      </a:lnTo>
                      <a:lnTo>
                        <a:pt x="232" y="116"/>
                      </a:lnTo>
                      <a:lnTo>
                        <a:pt x="221" y="127"/>
                      </a:lnTo>
                      <a:lnTo>
                        <a:pt x="221" y="127"/>
                      </a:lnTo>
                      <a:lnTo>
                        <a:pt x="221" y="127"/>
                      </a:lnTo>
                      <a:lnTo>
                        <a:pt x="221" y="116"/>
                      </a:lnTo>
                      <a:lnTo>
                        <a:pt x="209" y="116"/>
                      </a:lnTo>
                      <a:lnTo>
                        <a:pt x="209" y="116"/>
                      </a:lnTo>
                      <a:lnTo>
                        <a:pt x="209" y="116"/>
                      </a:lnTo>
                      <a:lnTo>
                        <a:pt x="197" y="116"/>
                      </a:lnTo>
                      <a:lnTo>
                        <a:pt x="197" y="116"/>
                      </a:lnTo>
                      <a:lnTo>
                        <a:pt x="197" y="116"/>
                      </a:lnTo>
                      <a:lnTo>
                        <a:pt x="197" y="127"/>
                      </a:lnTo>
                      <a:lnTo>
                        <a:pt x="197" y="127"/>
                      </a:lnTo>
                      <a:lnTo>
                        <a:pt x="186" y="139"/>
                      </a:lnTo>
                      <a:lnTo>
                        <a:pt x="186" y="139"/>
                      </a:lnTo>
                      <a:lnTo>
                        <a:pt x="186" y="127"/>
                      </a:lnTo>
                      <a:lnTo>
                        <a:pt x="186" y="127"/>
                      </a:lnTo>
                      <a:lnTo>
                        <a:pt x="186" y="127"/>
                      </a:lnTo>
                      <a:lnTo>
                        <a:pt x="186" y="116"/>
                      </a:lnTo>
                      <a:lnTo>
                        <a:pt x="186" y="116"/>
                      </a:lnTo>
                      <a:lnTo>
                        <a:pt x="186" y="116"/>
                      </a:lnTo>
                      <a:lnTo>
                        <a:pt x="186" y="104"/>
                      </a:lnTo>
                      <a:lnTo>
                        <a:pt x="186" y="104"/>
                      </a:lnTo>
                      <a:lnTo>
                        <a:pt x="174" y="104"/>
                      </a:lnTo>
                      <a:lnTo>
                        <a:pt x="174" y="104"/>
                      </a:lnTo>
                      <a:lnTo>
                        <a:pt x="174" y="104"/>
                      </a:lnTo>
                      <a:lnTo>
                        <a:pt x="174" y="93"/>
                      </a:lnTo>
                      <a:lnTo>
                        <a:pt x="162" y="93"/>
                      </a:lnTo>
                      <a:lnTo>
                        <a:pt x="162" y="93"/>
                      </a:lnTo>
                      <a:lnTo>
                        <a:pt x="162" y="104"/>
                      </a:lnTo>
                      <a:lnTo>
                        <a:pt x="151" y="104"/>
                      </a:lnTo>
                      <a:lnTo>
                        <a:pt x="151" y="104"/>
                      </a:lnTo>
                      <a:lnTo>
                        <a:pt x="139" y="104"/>
                      </a:lnTo>
                      <a:lnTo>
                        <a:pt x="139" y="104"/>
                      </a:lnTo>
                      <a:lnTo>
                        <a:pt x="139" y="93"/>
                      </a:lnTo>
                      <a:lnTo>
                        <a:pt x="128" y="93"/>
                      </a:lnTo>
                      <a:lnTo>
                        <a:pt x="128" y="104"/>
                      </a:lnTo>
                      <a:lnTo>
                        <a:pt x="128" y="104"/>
                      </a:lnTo>
                      <a:lnTo>
                        <a:pt x="128" y="104"/>
                      </a:lnTo>
                      <a:lnTo>
                        <a:pt x="116" y="116"/>
                      </a:lnTo>
                      <a:lnTo>
                        <a:pt x="116" y="116"/>
                      </a:lnTo>
                      <a:lnTo>
                        <a:pt x="116" y="116"/>
                      </a:lnTo>
                      <a:lnTo>
                        <a:pt x="116" y="127"/>
                      </a:lnTo>
                      <a:lnTo>
                        <a:pt x="116" y="127"/>
                      </a:lnTo>
                      <a:lnTo>
                        <a:pt x="104" y="127"/>
                      </a:lnTo>
                      <a:lnTo>
                        <a:pt x="104" y="139"/>
                      </a:lnTo>
                      <a:lnTo>
                        <a:pt x="93" y="139"/>
                      </a:lnTo>
                      <a:lnTo>
                        <a:pt x="93" y="151"/>
                      </a:lnTo>
                      <a:lnTo>
                        <a:pt x="93" y="151"/>
                      </a:lnTo>
                      <a:lnTo>
                        <a:pt x="93" y="151"/>
                      </a:lnTo>
                      <a:lnTo>
                        <a:pt x="93" y="162"/>
                      </a:lnTo>
                      <a:lnTo>
                        <a:pt x="93" y="162"/>
                      </a:lnTo>
                      <a:lnTo>
                        <a:pt x="93" y="174"/>
                      </a:lnTo>
                      <a:lnTo>
                        <a:pt x="93" y="174"/>
                      </a:lnTo>
                      <a:lnTo>
                        <a:pt x="93" y="186"/>
                      </a:lnTo>
                      <a:lnTo>
                        <a:pt x="93" y="186"/>
                      </a:lnTo>
                      <a:lnTo>
                        <a:pt x="93" y="197"/>
                      </a:lnTo>
                      <a:lnTo>
                        <a:pt x="81" y="197"/>
                      </a:lnTo>
                      <a:lnTo>
                        <a:pt x="81" y="209"/>
                      </a:lnTo>
                      <a:lnTo>
                        <a:pt x="81" y="209"/>
                      </a:lnTo>
                      <a:lnTo>
                        <a:pt x="81" y="220"/>
                      </a:lnTo>
                      <a:lnTo>
                        <a:pt x="81" y="220"/>
                      </a:lnTo>
                      <a:lnTo>
                        <a:pt x="81" y="232"/>
                      </a:lnTo>
                      <a:lnTo>
                        <a:pt x="93" y="232"/>
                      </a:lnTo>
                      <a:lnTo>
                        <a:pt x="93" y="232"/>
                      </a:lnTo>
                      <a:lnTo>
                        <a:pt x="93" y="244"/>
                      </a:lnTo>
                      <a:lnTo>
                        <a:pt x="93" y="244"/>
                      </a:lnTo>
                      <a:lnTo>
                        <a:pt x="93" y="255"/>
                      </a:lnTo>
                      <a:lnTo>
                        <a:pt x="93" y="255"/>
                      </a:lnTo>
                      <a:lnTo>
                        <a:pt x="81" y="244"/>
                      </a:lnTo>
                      <a:lnTo>
                        <a:pt x="81" y="255"/>
                      </a:lnTo>
                      <a:lnTo>
                        <a:pt x="81" y="255"/>
                      </a:lnTo>
                      <a:lnTo>
                        <a:pt x="69" y="267"/>
                      </a:lnTo>
                      <a:lnTo>
                        <a:pt x="81" y="267"/>
                      </a:lnTo>
                      <a:lnTo>
                        <a:pt x="81" y="267"/>
                      </a:lnTo>
                      <a:lnTo>
                        <a:pt x="81" y="279"/>
                      </a:lnTo>
                      <a:lnTo>
                        <a:pt x="69" y="279"/>
                      </a:lnTo>
                      <a:lnTo>
                        <a:pt x="69" y="279"/>
                      </a:lnTo>
                      <a:lnTo>
                        <a:pt x="58" y="279"/>
                      </a:lnTo>
                      <a:lnTo>
                        <a:pt x="58" y="279"/>
                      </a:lnTo>
                      <a:lnTo>
                        <a:pt x="58" y="267"/>
                      </a:lnTo>
                      <a:lnTo>
                        <a:pt x="58" y="267"/>
                      </a:lnTo>
                      <a:lnTo>
                        <a:pt x="46" y="267"/>
                      </a:lnTo>
                      <a:lnTo>
                        <a:pt x="46" y="255"/>
                      </a:lnTo>
                      <a:lnTo>
                        <a:pt x="46" y="255"/>
                      </a:lnTo>
                      <a:lnTo>
                        <a:pt x="46" y="244"/>
                      </a:lnTo>
                      <a:lnTo>
                        <a:pt x="46" y="244"/>
                      </a:lnTo>
                      <a:lnTo>
                        <a:pt x="46" y="244"/>
                      </a:lnTo>
                      <a:lnTo>
                        <a:pt x="35" y="255"/>
                      </a:lnTo>
                      <a:lnTo>
                        <a:pt x="35" y="255"/>
                      </a:lnTo>
                      <a:lnTo>
                        <a:pt x="23" y="244"/>
                      </a:lnTo>
                      <a:lnTo>
                        <a:pt x="23" y="244"/>
                      </a:lnTo>
                      <a:lnTo>
                        <a:pt x="23" y="244"/>
                      </a:lnTo>
                      <a:lnTo>
                        <a:pt x="23" y="232"/>
                      </a:lnTo>
                      <a:lnTo>
                        <a:pt x="23" y="232"/>
                      </a:lnTo>
                      <a:lnTo>
                        <a:pt x="23" y="220"/>
                      </a:lnTo>
                      <a:lnTo>
                        <a:pt x="23" y="220"/>
                      </a:lnTo>
                      <a:lnTo>
                        <a:pt x="35" y="220"/>
                      </a:lnTo>
                      <a:lnTo>
                        <a:pt x="35" y="220"/>
                      </a:lnTo>
                      <a:lnTo>
                        <a:pt x="35" y="209"/>
                      </a:lnTo>
                      <a:lnTo>
                        <a:pt x="46" y="209"/>
                      </a:lnTo>
                      <a:lnTo>
                        <a:pt x="46" y="209"/>
                      </a:lnTo>
                      <a:lnTo>
                        <a:pt x="46" y="197"/>
                      </a:lnTo>
                      <a:lnTo>
                        <a:pt x="46" y="197"/>
                      </a:lnTo>
                      <a:lnTo>
                        <a:pt x="46" y="186"/>
                      </a:lnTo>
                      <a:lnTo>
                        <a:pt x="46" y="186"/>
                      </a:lnTo>
                      <a:lnTo>
                        <a:pt x="46" y="186"/>
                      </a:lnTo>
                      <a:lnTo>
                        <a:pt x="46" y="174"/>
                      </a:lnTo>
                      <a:lnTo>
                        <a:pt x="58" y="174"/>
                      </a:lnTo>
                      <a:lnTo>
                        <a:pt x="58" y="162"/>
                      </a:lnTo>
                      <a:lnTo>
                        <a:pt x="58" y="162"/>
                      </a:lnTo>
                      <a:lnTo>
                        <a:pt x="58" y="162"/>
                      </a:lnTo>
                      <a:lnTo>
                        <a:pt x="69" y="162"/>
                      </a:lnTo>
                      <a:lnTo>
                        <a:pt x="69" y="162"/>
                      </a:lnTo>
                      <a:lnTo>
                        <a:pt x="69" y="162"/>
                      </a:lnTo>
                      <a:lnTo>
                        <a:pt x="81" y="162"/>
                      </a:lnTo>
                      <a:lnTo>
                        <a:pt x="93" y="162"/>
                      </a:lnTo>
                      <a:lnTo>
                        <a:pt x="93" y="162"/>
                      </a:lnTo>
                      <a:lnTo>
                        <a:pt x="93" y="151"/>
                      </a:lnTo>
                      <a:lnTo>
                        <a:pt x="93" y="151"/>
                      </a:lnTo>
                      <a:lnTo>
                        <a:pt x="104" y="151"/>
                      </a:lnTo>
                      <a:lnTo>
                        <a:pt x="104" y="139"/>
                      </a:lnTo>
                      <a:lnTo>
                        <a:pt x="104" y="139"/>
                      </a:lnTo>
                      <a:lnTo>
                        <a:pt x="116" y="139"/>
                      </a:lnTo>
                      <a:lnTo>
                        <a:pt x="116" y="127"/>
                      </a:lnTo>
                      <a:lnTo>
                        <a:pt x="116" y="127"/>
                      </a:lnTo>
                      <a:lnTo>
                        <a:pt x="116" y="116"/>
                      </a:lnTo>
                      <a:lnTo>
                        <a:pt x="116" y="116"/>
                      </a:lnTo>
                      <a:lnTo>
                        <a:pt x="128" y="116"/>
                      </a:lnTo>
                      <a:lnTo>
                        <a:pt x="128" y="104"/>
                      </a:lnTo>
                      <a:lnTo>
                        <a:pt x="128" y="104"/>
                      </a:lnTo>
                      <a:lnTo>
                        <a:pt x="139" y="93"/>
                      </a:lnTo>
                      <a:lnTo>
                        <a:pt x="139" y="93"/>
                      </a:lnTo>
                      <a:lnTo>
                        <a:pt x="128" y="81"/>
                      </a:lnTo>
                      <a:lnTo>
                        <a:pt x="128" y="81"/>
                      </a:lnTo>
                      <a:lnTo>
                        <a:pt x="128" y="81"/>
                      </a:lnTo>
                      <a:lnTo>
                        <a:pt x="139" y="69"/>
                      </a:lnTo>
                      <a:lnTo>
                        <a:pt x="139" y="69"/>
                      </a:lnTo>
                      <a:lnTo>
                        <a:pt x="139" y="69"/>
                      </a:lnTo>
                      <a:lnTo>
                        <a:pt x="151" y="69"/>
                      </a:lnTo>
                      <a:lnTo>
                        <a:pt x="151" y="69"/>
                      </a:lnTo>
                      <a:lnTo>
                        <a:pt x="151" y="69"/>
                      </a:lnTo>
                      <a:lnTo>
                        <a:pt x="162" y="58"/>
                      </a:lnTo>
                      <a:lnTo>
                        <a:pt x="162" y="46"/>
                      </a:lnTo>
                      <a:lnTo>
                        <a:pt x="162" y="46"/>
                      </a:lnTo>
                      <a:lnTo>
                        <a:pt x="174" y="46"/>
                      </a:lnTo>
                      <a:lnTo>
                        <a:pt x="174" y="46"/>
                      </a:lnTo>
                      <a:lnTo>
                        <a:pt x="174" y="46"/>
                      </a:lnTo>
                      <a:lnTo>
                        <a:pt x="186" y="34"/>
                      </a:lnTo>
                      <a:lnTo>
                        <a:pt x="186" y="46"/>
                      </a:lnTo>
                      <a:lnTo>
                        <a:pt x="186" y="46"/>
                      </a:lnTo>
                      <a:lnTo>
                        <a:pt x="197" y="46"/>
                      </a:lnTo>
                      <a:lnTo>
                        <a:pt x="197" y="58"/>
                      </a:lnTo>
                      <a:lnTo>
                        <a:pt x="197" y="58"/>
                      </a:lnTo>
                      <a:lnTo>
                        <a:pt x="197" y="58"/>
                      </a:lnTo>
                      <a:lnTo>
                        <a:pt x="209" y="58"/>
                      </a:lnTo>
                      <a:lnTo>
                        <a:pt x="209" y="58"/>
                      </a:lnTo>
                      <a:lnTo>
                        <a:pt x="209" y="46"/>
                      </a:lnTo>
                      <a:lnTo>
                        <a:pt x="209" y="46"/>
                      </a:lnTo>
                      <a:lnTo>
                        <a:pt x="221" y="34"/>
                      </a:lnTo>
                      <a:lnTo>
                        <a:pt x="221" y="34"/>
                      </a:lnTo>
                      <a:lnTo>
                        <a:pt x="221" y="23"/>
                      </a:lnTo>
                      <a:lnTo>
                        <a:pt x="221" y="23"/>
                      </a:lnTo>
                      <a:lnTo>
                        <a:pt x="232" y="23"/>
                      </a:lnTo>
                      <a:lnTo>
                        <a:pt x="232" y="23"/>
                      </a:lnTo>
                      <a:lnTo>
                        <a:pt x="244" y="23"/>
                      </a:lnTo>
                      <a:lnTo>
                        <a:pt x="244" y="34"/>
                      </a:lnTo>
                      <a:lnTo>
                        <a:pt x="244" y="34"/>
                      </a:lnTo>
                      <a:lnTo>
                        <a:pt x="255" y="34"/>
                      </a:lnTo>
                      <a:lnTo>
                        <a:pt x="255" y="46"/>
                      </a:lnTo>
                      <a:lnTo>
                        <a:pt x="255" y="46"/>
                      </a:lnTo>
                      <a:lnTo>
                        <a:pt x="255" y="46"/>
                      </a:lnTo>
                      <a:lnTo>
                        <a:pt x="255" y="58"/>
                      </a:lnTo>
                      <a:lnTo>
                        <a:pt x="267" y="58"/>
                      </a:lnTo>
                      <a:lnTo>
                        <a:pt x="267" y="58"/>
                      </a:lnTo>
                      <a:lnTo>
                        <a:pt x="267" y="58"/>
                      </a:lnTo>
                      <a:lnTo>
                        <a:pt x="279" y="46"/>
                      </a:lnTo>
                      <a:lnTo>
                        <a:pt x="279" y="46"/>
                      </a:lnTo>
                      <a:lnTo>
                        <a:pt x="279" y="58"/>
                      </a:lnTo>
                      <a:lnTo>
                        <a:pt x="279" y="58"/>
                      </a:lnTo>
                      <a:lnTo>
                        <a:pt x="279" y="69"/>
                      </a:lnTo>
                      <a:lnTo>
                        <a:pt x="290" y="69"/>
                      </a:lnTo>
                      <a:lnTo>
                        <a:pt x="290" y="81"/>
                      </a:lnTo>
                      <a:lnTo>
                        <a:pt x="290" y="81"/>
                      </a:lnTo>
                      <a:lnTo>
                        <a:pt x="290" y="93"/>
                      </a:lnTo>
                      <a:lnTo>
                        <a:pt x="290" y="93"/>
                      </a:lnTo>
                      <a:lnTo>
                        <a:pt x="290" y="93"/>
                      </a:lnTo>
                      <a:lnTo>
                        <a:pt x="302" y="104"/>
                      </a:lnTo>
                      <a:lnTo>
                        <a:pt x="302" y="104"/>
                      </a:lnTo>
                      <a:lnTo>
                        <a:pt x="302" y="116"/>
                      </a:lnTo>
                      <a:lnTo>
                        <a:pt x="302" y="116"/>
                      </a:lnTo>
                      <a:lnTo>
                        <a:pt x="302" y="116"/>
                      </a:lnTo>
                      <a:lnTo>
                        <a:pt x="314" y="127"/>
                      </a:lnTo>
                      <a:lnTo>
                        <a:pt x="314" y="139"/>
                      </a:lnTo>
                      <a:lnTo>
                        <a:pt x="314" y="139"/>
                      </a:lnTo>
                      <a:lnTo>
                        <a:pt x="314" y="139"/>
                      </a:lnTo>
                      <a:lnTo>
                        <a:pt x="314" y="151"/>
                      </a:lnTo>
                      <a:lnTo>
                        <a:pt x="314" y="151"/>
                      </a:lnTo>
                      <a:lnTo>
                        <a:pt x="314" y="162"/>
                      </a:lnTo>
                      <a:lnTo>
                        <a:pt x="325" y="162"/>
                      </a:lnTo>
                      <a:lnTo>
                        <a:pt x="325" y="162"/>
                      </a:lnTo>
                      <a:lnTo>
                        <a:pt x="325" y="174"/>
                      </a:lnTo>
                      <a:lnTo>
                        <a:pt x="325" y="174"/>
                      </a:lnTo>
                      <a:lnTo>
                        <a:pt x="325" y="174"/>
                      </a:lnTo>
                      <a:lnTo>
                        <a:pt x="337" y="186"/>
                      </a:lnTo>
                      <a:lnTo>
                        <a:pt x="337" y="186"/>
                      </a:lnTo>
                      <a:lnTo>
                        <a:pt x="337" y="186"/>
                      </a:lnTo>
                      <a:lnTo>
                        <a:pt x="337" y="197"/>
                      </a:lnTo>
                      <a:lnTo>
                        <a:pt x="337" y="197"/>
                      </a:lnTo>
                      <a:lnTo>
                        <a:pt x="348" y="197"/>
                      </a:lnTo>
                      <a:lnTo>
                        <a:pt x="348" y="197"/>
                      </a:lnTo>
                      <a:lnTo>
                        <a:pt x="348" y="209"/>
                      </a:lnTo>
                      <a:lnTo>
                        <a:pt x="348" y="209"/>
                      </a:lnTo>
                      <a:lnTo>
                        <a:pt x="360" y="209"/>
                      </a:lnTo>
                      <a:lnTo>
                        <a:pt x="360" y="209"/>
                      </a:lnTo>
                      <a:lnTo>
                        <a:pt x="360" y="209"/>
                      </a:lnTo>
                      <a:lnTo>
                        <a:pt x="372" y="209"/>
                      </a:lnTo>
                      <a:lnTo>
                        <a:pt x="360" y="197"/>
                      </a:lnTo>
                      <a:lnTo>
                        <a:pt x="360" y="197"/>
                      </a:lnTo>
                      <a:lnTo>
                        <a:pt x="360" y="197"/>
                      </a:lnTo>
                      <a:lnTo>
                        <a:pt x="360" y="186"/>
                      </a:lnTo>
                      <a:lnTo>
                        <a:pt x="360" y="186"/>
                      </a:lnTo>
                      <a:lnTo>
                        <a:pt x="360" y="186"/>
                      </a:lnTo>
                      <a:lnTo>
                        <a:pt x="348" y="174"/>
                      </a:lnTo>
                      <a:lnTo>
                        <a:pt x="348" y="174"/>
                      </a:lnTo>
                      <a:lnTo>
                        <a:pt x="348" y="174"/>
                      </a:lnTo>
                      <a:lnTo>
                        <a:pt x="337" y="174"/>
                      </a:lnTo>
                      <a:lnTo>
                        <a:pt x="337" y="174"/>
                      </a:lnTo>
                      <a:lnTo>
                        <a:pt x="337" y="162"/>
                      </a:lnTo>
                      <a:lnTo>
                        <a:pt x="325" y="162"/>
                      </a:lnTo>
                      <a:lnTo>
                        <a:pt x="325" y="162"/>
                      </a:lnTo>
                      <a:lnTo>
                        <a:pt x="325" y="151"/>
                      </a:lnTo>
                      <a:lnTo>
                        <a:pt x="325" y="151"/>
                      </a:lnTo>
                      <a:lnTo>
                        <a:pt x="325" y="151"/>
                      </a:lnTo>
                      <a:lnTo>
                        <a:pt x="325" y="139"/>
                      </a:lnTo>
                      <a:lnTo>
                        <a:pt x="325" y="139"/>
                      </a:lnTo>
                      <a:lnTo>
                        <a:pt x="325" y="139"/>
                      </a:lnTo>
                      <a:lnTo>
                        <a:pt x="325" y="127"/>
                      </a:lnTo>
                      <a:lnTo>
                        <a:pt x="325" y="127"/>
                      </a:lnTo>
                      <a:lnTo>
                        <a:pt x="314" y="116"/>
                      </a:lnTo>
                      <a:lnTo>
                        <a:pt x="314" y="116"/>
                      </a:lnTo>
                      <a:lnTo>
                        <a:pt x="314" y="116"/>
                      </a:lnTo>
                      <a:lnTo>
                        <a:pt x="314" y="104"/>
                      </a:lnTo>
                      <a:lnTo>
                        <a:pt x="314" y="104"/>
                      </a:lnTo>
                      <a:lnTo>
                        <a:pt x="314" y="104"/>
                      </a:lnTo>
                      <a:lnTo>
                        <a:pt x="314" y="93"/>
                      </a:lnTo>
                      <a:lnTo>
                        <a:pt x="314" y="93"/>
                      </a:lnTo>
                      <a:lnTo>
                        <a:pt x="314" y="81"/>
                      </a:lnTo>
                      <a:lnTo>
                        <a:pt x="314" y="81"/>
                      </a:lnTo>
                      <a:lnTo>
                        <a:pt x="314" y="69"/>
                      </a:lnTo>
                      <a:lnTo>
                        <a:pt x="302" y="69"/>
                      </a:lnTo>
                      <a:lnTo>
                        <a:pt x="302" y="69"/>
                      </a:lnTo>
                      <a:lnTo>
                        <a:pt x="302" y="58"/>
                      </a:lnTo>
                      <a:lnTo>
                        <a:pt x="302" y="58"/>
                      </a:lnTo>
                      <a:lnTo>
                        <a:pt x="302" y="58"/>
                      </a:lnTo>
                      <a:lnTo>
                        <a:pt x="290" y="46"/>
                      </a:lnTo>
                      <a:lnTo>
                        <a:pt x="290" y="46"/>
                      </a:lnTo>
                      <a:lnTo>
                        <a:pt x="290" y="34"/>
                      </a:lnTo>
                      <a:lnTo>
                        <a:pt x="290" y="34"/>
                      </a:lnTo>
                      <a:lnTo>
                        <a:pt x="290" y="34"/>
                      </a:lnTo>
                      <a:lnTo>
                        <a:pt x="279" y="23"/>
                      </a:lnTo>
                      <a:lnTo>
                        <a:pt x="279" y="23"/>
                      </a:lnTo>
                      <a:lnTo>
                        <a:pt x="279" y="23"/>
                      </a:lnTo>
                      <a:lnTo>
                        <a:pt x="279" y="11"/>
                      </a:lnTo>
                      <a:lnTo>
                        <a:pt x="267" y="11"/>
                      </a:lnTo>
                      <a:lnTo>
                        <a:pt x="267" y="11"/>
                      </a:lnTo>
                      <a:lnTo>
                        <a:pt x="255" y="11"/>
                      </a:lnTo>
                      <a:lnTo>
                        <a:pt x="255" y="11"/>
                      </a:lnTo>
                      <a:lnTo>
                        <a:pt x="255" y="11"/>
                      </a:lnTo>
                      <a:lnTo>
                        <a:pt x="244" y="11"/>
                      </a:lnTo>
                      <a:lnTo>
                        <a:pt x="244" y="11"/>
                      </a:lnTo>
                      <a:lnTo>
                        <a:pt x="232" y="0"/>
                      </a:lnTo>
                      <a:lnTo>
                        <a:pt x="232" y="0"/>
                      </a:lnTo>
                      <a:lnTo>
                        <a:pt x="232" y="0"/>
                      </a:lnTo>
                      <a:lnTo>
                        <a:pt x="221" y="0"/>
                      </a:lnTo>
                      <a:lnTo>
                        <a:pt x="221" y="0"/>
                      </a:lnTo>
                      <a:lnTo>
                        <a:pt x="209" y="0"/>
                      </a:lnTo>
                      <a:lnTo>
                        <a:pt x="209" y="0"/>
                      </a:lnTo>
                      <a:lnTo>
                        <a:pt x="209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62" y="0"/>
                      </a:lnTo>
                      <a:lnTo>
                        <a:pt x="151" y="0"/>
                      </a:lnTo>
                      <a:lnTo>
                        <a:pt x="151" y="11"/>
                      </a:lnTo>
                      <a:lnTo>
                        <a:pt x="151" y="11"/>
                      </a:lnTo>
                      <a:lnTo>
                        <a:pt x="139" y="11"/>
                      </a:lnTo>
                      <a:lnTo>
                        <a:pt x="139" y="11"/>
                      </a:lnTo>
                      <a:lnTo>
                        <a:pt x="139" y="11"/>
                      </a:lnTo>
                      <a:lnTo>
                        <a:pt x="128" y="11"/>
                      </a:lnTo>
                      <a:lnTo>
                        <a:pt x="128" y="23"/>
                      </a:lnTo>
                      <a:lnTo>
                        <a:pt x="116" y="23"/>
                      </a:lnTo>
                      <a:lnTo>
                        <a:pt x="116" y="23"/>
                      </a:lnTo>
                      <a:lnTo>
                        <a:pt x="116" y="23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34"/>
                      </a:lnTo>
                      <a:lnTo>
                        <a:pt x="104" y="46"/>
                      </a:lnTo>
                      <a:lnTo>
                        <a:pt x="104" y="46"/>
                      </a:lnTo>
                      <a:lnTo>
                        <a:pt x="93" y="58"/>
                      </a:lnTo>
                      <a:lnTo>
                        <a:pt x="93" y="58"/>
                      </a:lnTo>
                      <a:lnTo>
                        <a:pt x="93" y="58"/>
                      </a:lnTo>
                      <a:lnTo>
                        <a:pt x="93" y="69"/>
                      </a:lnTo>
                      <a:lnTo>
                        <a:pt x="93" y="69"/>
                      </a:lnTo>
                      <a:lnTo>
                        <a:pt x="93" y="81"/>
                      </a:lnTo>
                      <a:lnTo>
                        <a:pt x="93" y="81"/>
                      </a:lnTo>
                      <a:lnTo>
                        <a:pt x="93" y="81"/>
                      </a:lnTo>
                      <a:lnTo>
                        <a:pt x="93" y="93"/>
                      </a:lnTo>
                      <a:lnTo>
                        <a:pt x="104" y="93"/>
                      </a:lnTo>
                      <a:lnTo>
                        <a:pt x="104" y="104"/>
                      </a:lnTo>
                      <a:lnTo>
                        <a:pt x="104" y="104"/>
                      </a:lnTo>
                      <a:lnTo>
                        <a:pt x="104" y="104"/>
                      </a:lnTo>
                      <a:lnTo>
                        <a:pt x="104" y="116"/>
                      </a:lnTo>
                      <a:lnTo>
                        <a:pt x="104" y="116"/>
                      </a:lnTo>
                      <a:lnTo>
                        <a:pt x="93" y="127"/>
                      </a:lnTo>
                      <a:lnTo>
                        <a:pt x="93" y="127"/>
                      </a:lnTo>
                      <a:lnTo>
                        <a:pt x="93" y="127"/>
                      </a:lnTo>
                      <a:lnTo>
                        <a:pt x="93" y="127"/>
                      </a:lnTo>
                      <a:lnTo>
                        <a:pt x="81" y="127"/>
                      </a:lnTo>
                      <a:lnTo>
                        <a:pt x="81" y="139"/>
                      </a:lnTo>
                      <a:lnTo>
                        <a:pt x="81" y="139"/>
                      </a:lnTo>
                      <a:lnTo>
                        <a:pt x="69" y="139"/>
                      </a:lnTo>
                      <a:lnTo>
                        <a:pt x="69" y="139"/>
                      </a:lnTo>
                      <a:lnTo>
                        <a:pt x="58" y="139"/>
                      </a:lnTo>
                      <a:lnTo>
                        <a:pt x="58" y="139"/>
                      </a:lnTo>
                      <a:lnTo>
                        <a:pt x="58" y="151"/>
                      </a:lnTo>
                      <a:lnTo>
                        <a:pt x="46" y="151"/>
                      </a:lnTo>
                      <a:lnTo>
                        <a:pt x="46" y="151"/>
                      </a:lnTo>
                      <a:lnTo>
                        <a:pt x="46" y="151"/>
                      </a:lnTo>
                      <a:lnTo>
                        <a:pt x="35" y="151"/>
                      </a:lnTo>
                      <a:lnTo>
                        <a:pt x="35" y="162"/>
                      </a:lnTo>
                      <a:lnTo>
                        <a:pt x="23" y="162"/>
                      </a:lnTo>
                      <a:lnTo>
                        <a:pt x="23" y="162"/>
                      </a:lnTo>
                      <a:lnTo>
                        <a:pt x="23" y="162"/>
                      </a:lnTo>
                      <a:lnTo>
                        <a:pt x="11" y="174"/>
                      </a:lnTo>
                      <a:lnTo>
                        <a:pt x="11" y="174"/>
                      </a:lnTo>
                      <a:lnTo>
                        <a:pt x="11" y="174"/>
                      </a:lnTo>
                      <a:lnTo>
                        <a:pt x="11" y="186"/>
                      </a:lnTo>
                      <a:lnTo>
                        <a:pt x="0" y="197"/>
                      </a:lnTo>
                      <a:lnTo>
                        <a:pt x="0" y="197"/>
                      </a:lnTo>
                      <a:lnTo>
                        <a:pt x="0" y="209"/>
                      </a:lnTo>
                      <a:lnTo>
                        <a:pt x="0" y="209"/>
                      </a:lnTo>
                      <a:lnTo>
                        <a:pt x="0" y="209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32"/>
                      </a:lnTo>
                      <a:lnTo>
                        <a:pt x="0" y="232"/>
                      </a:lnTo>
                      <a:lnTo>
                        <a:pt x="0" y="244"/>
                      </a:lnTo>
                      <a:lnTo>
                        <a:pt x="0" y="244"/>
                      </a:lnTo>
                      <a:lnTo>
                        <a:pt x="0" y="244"/>
                      </a:lnTo>
                      <a:lnTo>
                        <a:pt x="0" y="255"/>
                      </a:lnTo>
                      <a:lnTo>
                        <a:pt x="0" y="255"/>
                      </a:lnTo>
                      <a:lnTo>
                        <a:pt x="11" y="267"/>
                      </a:lnTo>
                      <a:lnTo>
                        <a:pt x="11" y="267"/>
                      </a:lnTo>
                      <a:lnTo>
                        <a:pt x="11" y="267"/>
                      </a:lnTo>
                      <a:lnTo>
                        <a:pt x="11" y="279"/>
                      </a:lnTo>
                      <a:lnTo>
                        <a:pt x="11" y="279"/>
                      </a:lnTo>
                      <a:lnTo>
                        <a:pt x="11" y="290"/>
                      </a:lnTo>
                      <a:lnTo>
                        <a:pt x="11" y="290"/>
                      </a:lnTo>
                      <a:lnTo>
                        <a:pt x="11" y="290"/>
                      </a:lnTo>
                      <a:lnTo>
                        <a:pt x="23" y="290"/>
                      </a:lnTo>
                      <a:lnTo>
                        <a:pt x="23" y="302"/>
                      </a:lnTo>
                      <a:lnTo>
                        <a:pt x="23" y="302"/>
                      </a:lnTo>
                      <a:lnTo>
                        <a:pt x="23" y="302"/>
                      </a:lnTo>
                      <a:lnTo>
                        <a:pt x="35" y="313"/>
                      </a:lnTo>
                      <a:lnTo>
                        <a:pt x="35" y="313"/>
                      </a:lnTo>
                      <a:lnTo>
                        <a:pt x="35" y="313"/>
                      </a:lnTo>
                      <a:lnTo>
                        <a:pt x="46" y="313"/>
                      </a:lnTo>
                      <a:lnTo>
                        <a:pt x="46" y="313"/>
                      </a:lnTo>
                      <a:lnTo>
                        <a:pt x="46" y="313"/>
                      </a:lnTo>
                      <a:lnTo>
                        <a:pt x="58" y="313"/>
                      </a:lnTo>
                      <a:lnTo>
                        <a:pt x="58" y="313"/>
                      </a:lnTo>
                      <a:lnTo>
                        <a:pt x="69" y="313"/>
                      </a:lnTo>
                      <a:lnTo>
                        <a:pt x="69" y="313"/>
                      </a:lnTo>
                      <a:lnTo>
                        <a:pt x="69" y="313"/>
                      </a:lnTo>
                      <a:lnTo>
                        <a:pt x="81" y="313"/>
                      </a:lnTo>
                      <a:lnTo>
                        <a:pt x="81" y="313"/>
                      </a:lnTo>
                      <a:lnTo>
                        <a:pt x="81" y="313"/>
                      </a:lnTo>
                      <a:lnTo>
                        <a:pt x="93" y="313"/>
                      </a:lnTo>
                      <a:lnTo>
                        <a:pt x="93" y="313"/>
                      </a:lnTo>
                      <a:lnTo>
                        <a:pt x="104" y="313"/>
                      </a:lnTo>
                      <a:lnTo>
                        <a:pt x="104" y="313"/>
                      </a:lnTo>
                      <a:lnTo>
                        <a:pt x="104" y="313"/>
                      </a:lnTo>
                      <a:lnTo>
                        <a:pt x="116" y="313"/>
                      </a:lnTo>
                      <a:lnTo>
                        <a:pt x="116" y="313"/>
                      </a:lnTo>
                      <a:lnTo>
                        <a:pt x="116" y="313"/>
                      </a:lnTo>
                      <a:lnTo>
                        <a:pt x="128" y="302"/>
                      </a:lnTo>
                      <a:lnTo>
                        <a:pt x="128" y="302"/>
                      </a:lnTo>
                      <a:lnTo>
                        <a:pt x="128" y="302"/>
                      </a:lnTo>
                      <a:lnTo>
                        <a:pt x="139" y="290"/>
                      </a:lnTo>
                      <a:lnTo>
                        <a:pt x="139" y="290"/>
                      </a:lnTo>
                      <a:lnTo>
                        <a:pt x="139" y="279"/>
                      </a:lnTo>
                      <a:lnTo>
                        <a:pt x="139" y="279"/>
                      </a:lnTo>
                      <a:lnTo>
                        <a:pt x="139" y="267"/>
                      </a:lnTo>
                      <a:lnTo>
                        <a:pt x="139" y="267"/>
                      </a:lnTo>
                      <a:lnTo>
                        <a:pt x="151" y="267"/>
                      </a:lnTo>
                      <a:lnTo>
                        <a:pt x="151" y="255"/>
                      </a:lnTo>
                      <a:lnTo>
                        <a:pt x="151" y="255"/>
                      </a:lnTo>
                      <a:lnTo>
                        <a:pt x="151" y="244"/>
                      </a:lnTo>
                      <a:lnTo>
                        <a:pt x="151" y="244"/>
                      </a:lnTo>
                      <a:lnTo>
                        <a:pt x="139" y="232"/>
                      </a:lnTo>
                      <a:lnTo>
                        <a:pt x="139" y="232"/>
                      </a:lnTo>
                      <a:lnTo>
                        <a:pt x="139" y="232"/>
                      </a:lnTo>
                      <a:lnTo>
                        <a:pt x="139" y="220"/>
                      </a:lnTo>
                      <a:lnTo>
                        <a:pt x="139" y="220"/>
                      </a:lnTo>
                      <a:lnTo>
                        <a:pt x="139" y="220"/>
                      </a:lnTo>
                      <a:lnTo>
                        <a:pt x="128" y="209"/>
                      </a:lnTo>
                      <a:lnTo>
                        <a:pt x="128" y="209"/>
                      </a:lnTo>
                      <a:lnTo>
                        <a:pt x="116" y="209"/>
                      </a:lnTo>
                      <a:lnTo>
                        <a:pt x="116" y="209"/>
                      </a:lnTo>
                      <a:lnTo>
                        <a:pt x="116" y="209"/>
                      </a:lnTo>
                      <a:lnTo>
                        <a:pt x="104" y="197"/>
                      </a:lnTo>
                      <a:lnTo>
                        <a:pt x="104" y="197"/>
                      </a:lnTo>
                      <a:lnTo>
                        <a:pt x="104" y="197"/>
                      </a:lnTo>
                      <a:lnTo>
                        <a:pt x="104" y="186"/>
                      </a:lnTo>
                      <a:lnTo>
                        <a:pt x="104" y="186"/>
                      </a:lnTo>
                      <a:lnTo>
                        <a:pt x="104" y="186"/>
                      </a:lnTo>
                      <a:lnTo>
                        <a:pt x="104" y="174"/>
                      </a:lnTo>
                      <a:lnTo>
                        <a:pt x="104" y="174"/>
                      </a:lnTo>
                      <a:lnTo>
                        <a:pt x="104" y="162"/>
                      </a:lnTo>
                      <a:lnTo>
                        <a:pt x="93" y="162"/>
                      </a:lnTo>
                      <a:lnTo>
                        <a:pt x="104" y="162"/>
                      </a:lnTo>
                      <a:lnTo>
                        <a:pt x="104" y="151"/>
                      </a:lnTo>
                      <a:lnTo>
                        <a:pt x="104" y="151"/>
                      </a:lnTo>
                      <a:lnTo>
                        <a:pt x="116" y="151"/>
                      </a:lnTo>
                      <a:lnTo>
                        <a:pt x="116" y="151"/>
                      </a:lnTo>
                      <a:lnTo>
                        <a:pt x="116" y="139"/>
                      </a:lnTo>
                      <a:lnTo>
                        <a:pt x="116" y="139"/>
                      </a:lnTo>
                      <a:lnTo>
                        <a:pt x="128" y="127"/>
                      </a:lnTo>
                      <a:lnTo>
                        <a:pt x="128" y="127"/>
                      </a:lnTo>
                      <a:lnTo>
                        <a:pt x="128" y="116"/>
                      </a:lnTo>
                      <a:lnTo>
                        <a:pt x="128" y="116"/>
                      </a:lnTo>
                      <a:lnTo>
                        <a:pt x="139" y="116"/>
                      </a:lnTo>
                      <a:lnTo>
                        <a:pt x="139" y="116"/>
                      </a:lnTo>
                      <a:lnTo>
                        <a:pt x="139" y="116"/>
                      </a:lnTo>
                      <a:lnTo>
                        <a:pt x="151" y="116"/>
                      </a:lnTo>
                      <a:lnTo>
                        <a:pt x="151" y="127"/>
                      </a:lnTo>
                      <a:lnTo>
                        <a:pt x="151" y="127"/>
                      </a:lnTo>
                      <a:lnTo>
                        <a:pt x="151" y="127"/>
                      </a:lnTo>
                      <a:lnTo>
                        <a:pt x="151" y="139"/>
                      </a:lnTo>
                      <a:lnTo>
                        <a:pt x="151" y="139"/>
                      </a:lnTo>
                      <a:lnTo>
                        <a:pt x="151" y="151"/>
                      </a:lnTo>
                      <a:lnTo>
                        <a:pt x="151" y="151"/>
                      </a:lnTo>
                      <a:lnTo>
                        <a:pt x="151" y="151"/>
                      </a:lnTo>
                      <a:lnTo>
                        <a:pt x="151" y="162"/>
                      </a:lnTo>
                      <a:lnTo>
                        <a:pt x="162" y="162"/>
                      </a:lnTo>
                      <a:lnTo>
                        <a:pt x="162" y="162"/>
                      </a:lnTo>
                      <a:lnTo>
                        <a:pt x="162" y="174"/>
                      </a:lnTo>
                      <a:lnTo>
                        <a:pt x="162" y="174"/>
                      </a:lnTo>
                      <a:lnTo>
                        <a:pt x="174" y="174"/>
                      </a:lnTo>
                      <a:lnTo>
                        <a:pt x="174" y="174"/>
                      </a:lnTo>
                      <a:lnTo>
                        <a:pt x="174" y="174"/>
                      </a:lnTo>
                      <a:lnTo>
                        <a:pt x="186" y="174"/>
                      </a:lnTo>
                      <a:lnTo>
                        <a:pt x="186" y="174"/>
                      </a:lnTo>
                      <a:lnTo>
                        <a:pt x="197" y="174"/>
                      </a:lnTo>
                      <a:lnTo>
                        <a:pt x="197" y="174"/>
                      </a:lnTo>
                      <a:lnTo>
                        <a:pt x="197" y="174"/>
                      </a:lnTo>
                      <a:lnTo>
                        <a:pt x="209" y="174"/>
                      </a:lnTo>
                      <a:lnTo>
                        <a:pt x="209" y="174"/>
                      </a:lnTo>
                      <a:lnTo>
                        <a:pt x="209" y="174"/>
                      </a:lnTo>
                      <a:lnTo>
                        <a:pt x="221" y="174"/>
                      </a:lnTo>
                      <a:lnTo>
                        <a:pt x="221" y="174"/>
                      </a:lnTo>
                      <a:lnTo>
                        <a:pt x="221" y="162"/>
                      </a:lnTo>
                      <a:lnTo>
                        <a:pt x="232" y="162"/>
                      </a:lnTo>
                      <a:lnTo>
                        <a:pt x="232" y="162"/>
                      </a:lnTo>
                      <a:lnTo>
                        <a:pt x="232" y="151"/>
                      </a:lnTo>
                      <a:lnTo>
                        <a:pt x="232" y="151"/>
                      </a:lnTo>
                      <a:lnTo>
                        <a:pt x="244" y="151"/>
                      </a:lnTo>
                      <a:lnTo>
                        <a:pt x="244" y="139"/>
                      </a:lnTo>
                      <a:lnTo>
                        <a:pt x="244" y="139"/>
                      </a:lnTo>
                      <a:lnTo>
                        <a:pt x="255" y="127"/>
                      </a:lnTo>
                      <a:lnTo>
                        <a:pt x="255" y="127"/>
                      </a:lnTo>
                      <a:lnTo>
                        <a:pt x="255" y="127"/>
                      </a:lnTo>
                      <a:lnTo>
                        <a:pt x="267" y="127"/>
                      </a:lnTo>
                      <a:lnTo>
                        <a:pt x="267" y="127"/>
                      </a:lnTo>
                      <a:lnTo>
                        <a:pt x="267" y="116"/>
                      </a:lnTo>
                      <a:lnTo>
                        <a:pt x="279" y="127"/>
                      </a:lnTo>
                      <a:lnTo>
                        <a:pt x="279" y="127"/>
                      </a:lnTo>
                      <a:lnTo>
                        <a:pt x="279" y="127"/>
                      </a:lnTo>
                      <a:lnTo>
                        <a:pt x="290" y="139"/>
                      </a:lnTo>
                      <a:lnTo>
                        <a:pt x="290" y="139"/>
                      </a:lnTo>
                      <a:lnTo>
                        <a:pt x="290" y="139"/>
                      </a:lnTo>
                      <a:lnTo>
                        <a:pt x="290" y="151"/>
                      </a:lnTo>
                      <a:lnTo>
                        <a:pt x="302" y="151"/>
                      </a:lnTo>
                      <a:lnTo>
                        <a:pt x="302" y="151"/>
                      </a:lnTo>
                      <a:lnTo>
                        <a:pt x="302" y="162"/>
                      </a:lnTo>
                      <a:lnTo>
                        <a:pt x="302" y="162"/>
                      </a:lnTo>
                      <a:lnTo>
                        <a:pt x="302" y="174"/>
                      </a:lnTo>
                      <a:lnTo>
                        <a:pt x="302" y="174"/>
                      </a:lnTo>
                      <a:lnTo>
                        <a:pt x="314" y="174"/>
                      </a:lnTo>
                      <a:lnTo>
                        <a:pt x="314" y="186"/>
                      </a:lnTo>
                      <a:lnTo>
                        <a:pt x="314" y="186"/>
                      </a:lnTo>
                      <a:lnTo>
                        <a:pt x="314" y="197"/>
                      </a:lnTo>
                      <a:lnTo>
                        <a:pt x="314" y="197"/>
                      </a:lnTo>
                      <a:lnTo>
                        <a:pt x="314" y="197"/>
                      </a:lnTo>
                      <a:lnTo>
                        <a:pt x="314" y="209"/>
                      </a:lnTo>
                      <a:lnTo>
                        <a:pt x="314" y="209"/>
                      </a:lnTo>
                      <a:lnTo>
                        <a:pt x="314" y="209"/>
                      </a:lnTo>
                      <a:lnTo>
                        <a:pt x="314" y="220"/>
                      </a:lnTo>
                      <a:lnTo>
                        <a:pt x="314" y="220"/>
                      </a:lnTo>
                      <a:lnTo>
                        <a:pt x="314" y="232"/>
                      </a:lnTo>
                      <a:lnTo>
                        <a:pt x="325" y="232"/>
                      </a:lnTo>
                      <a:lnTo>
                        <a:pt x="325" y="232"/>
                      </a:lnTo>
                      <a:lnTo>
                        <a:pt x="325" y="244"/>
                      </a:lnTo>
                      <a:lnTo>
                        <a:pt x="314" y="244"/>
                      </a:lnTo>
                      <a:lnTo>
                        <a:pt x="314" y="255"/>
                      </a:lnTo>
                      <a:lnTo>
                        <a:pt x="314" y="255"/>
                      </a:lnTo>
                      <a:lnTo>
                        <a:pt x="302" y="255"/>
                      </a:lnTo>
                      <a:lnTo>
                        <a:pt x="302" y="267"/>
                      </a:lnTo>
                      <a:lnTo>
                        <a:pt x="302" y="267"/>
                      </a:lnTo>
                      <a:lnTo>
                        <a:pt x="290" y="267"/>
                      </a:lnTo>
                      <a:lnTo>
                        <a:pt x="290" y="267"/>
                      </a:lnTo>
                      <a:lnTo>
                        <a:pt x="290" y="267"/>
                      </a:lnTo>
                      <a:lnTo>
                        <a:pt x="279" y="267"/>
                      </a:lnTo>
                      <a:lnTo>
                        <a:pt x="279" y="267"/>
                      </a:lnTo>
                      <a:lnTo>
                        <a:pt x="279" y="267"/>
                      </a:lnTo>
                      <a:lnTo>
                        <a:pt x="267" y="267"/>
                      </a:lnTo>
                      <a:lnTo>
                        <a:pt x="267" y="255"/>
                      </a:lnTo>
                      <a:lnTo>
                        <a:pt x="255" y="255"/>
                      </a:lnTo>
                      <a:lnTo>
                        <a:pt x="255" y="255"/>
                      </a:lnTo>
                      <a:lnTo>
                        <a:pt x="255" y="255"/>
                      </a:lnTo>
                      <a:lnTo>
                        <a:pt x="244" y="255"/>
                      </a:lnTo>
                      <a:lnTo>
                        <a:pt x="244" y="255"/>
                      </a:lnTo>
                      <a:lnTo>
                        <a:pt x="244" y="267"/>
                      </a:lnTo>
                      <a:lnTo>
                        <a:pt x="244" y="267"/>
                      </a:lnTo>
                      <a:lnTo>
                        <a:pt x="232" y="267"/>
                      </a:lnTo>
                      <a:lnTo>
                        <a:pt x="232" y="279"/>
                      </a:lnTo>
                      <a:lnTo>
                        <a:pt x="232" y="279"/>
                      </a:lnTo>
                      <a:lnTo>
                        <a:pt x="232" y="290"/>
                      </a:lnTo>
                      <a:lnTo>
                        <a:pt x="232" y="290"/>
                      </a:lnTo>
                      <a:lnTo>
                        <a:pt x="232" y="302"/>
                      </a:lnTo>
                      <a:lnTo>
                        <a:pt x="232" y="302"/>
                      </a:lnTo>
                      <a:lnTo>
                        <a:pt x="232" y="313"/>
                      </a:lnTo>
                      <a:lnTo>
                        <a:pt x="232" y="313"/>
                      </a:lnTo>
                      <a:lnTo>
                        <a:pt x="232" y="313"/>
                      </a:lnTo>
                      <a:lnTo>
                        <a:pt x="232" y="325"/>
                      </a:lnTo>
                      <a:lnTo>
                        <a:pt x="232" y="325"/>
                      </a:lnTo>
                      <a:lnTo>
                        <a:pt x="232" y="337"/>
                      </a:lnTo>
                      <a:lnTo>
                        <a:pt x="232" y="337"/>
                      </a:lnTo>
                      <a:lnTo>
                        <a:pt x="232" y="337"/>
                      </a:lnTo>
                      <a:lnTo>
                        <a:pt x="232" y="348"/>
                      </a:lnTo>
                      <a:lnTo>
                        <a:pt x="232" y="348"/>
                      </a:lnTo>
                      <a:lnTo>
                        <a:pt x="232" y="360"/>
                      </a:lnTo>
                      <a:lnTo>
                        <a:pt x="232" y="360"/>
                      </a:lnTo>
                      <a:lnTo>
                        <a:pt x="244" y="360"/>
                      </a:lnTo>
                      <a:lnTo>
                        <a:pt x="244" y="360"/>
                      </a:lnTo>
                      <a:lnTo>
                        <a:pt x="244" y="360"/>
                      </a:lnTo>
                      <a:lnTo>
                        <a:pt x="255" y="360"/>
                      </a:lnTo>
                      <a:lnTo>
                        <a:pt x="255" y="360"/>
                      </a:lnTo>
                      <a:lnTo>
                        <a:pt x="255" y="360"/>
                      </a:lnTo>
                      <a:lnTo>
                        <a:pt x="267" y="360"/>
                      </a:lnTo>
                      <a:lnTo>
                        <a:pt x="267" y="37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lnTo>
                        <a:pt x="279" y="372"/>
                      </a:lnTo>
                      <a:lnTo>
                        <a:pt x="290" y="372"/>
                      </a:lnTo>
                      <a:lnTo>
                        <a:pt x="290" y="372"/>
                      </a:lnTo>
                      <a:lnTo>
                        <a:pt x="290" y="372"/>
                      </a:lnTo>
                      <a:lnTo>
                        <a:pt x="302" y="372"/>
                      </a:lnTo>
                      <a:lnTo>
                        <a:pt x="302" y="360"/>
                      </a:lnTo>
                      <a:lnTo>
                        <a:pt x="302" y="360"/>
                      </a:lnTo>
                      <a:lnTo>
                        <a:pt x="314" y="360"/>
                      </a:lnTo>
                      <a:lnTo>
                        <a:pt x="314" y="360"/>
                      </a:lnTo>
                      <a:lnTo>
                        <a:pt x="325" y="360"/>
                      </a:lnTo>
                      <a:lnTo>
                        <a:pt x="325" y="360"/>
                      </a:lnTo>
                      <a:lnTo>
                        <a:pt x="325" y="360"/>
                      </a:lnTo>
                      <a:lnTo>
                        <a:pt x="325" y="348"/>
                      </a:lnTo>
                      <a:lnTo>
                        <a:pt x="337" y="348"/>
                      </a:lnTo>
                      <a:lnTo>
                        <a:pt x="337" y="348"/>
                      </a:lnTo>
                      <a:lnTo>
                        <a:pt x="337" y="348"/>
                      </a:lnTo>
                      <a:lnTo>
                        <a:pt x="348" y="337"/>
                      </a:lnTo>
                      <a:lnTo>
                        <a:pt x="348" y="337"/>
                      </a:lnTo>
                      <a:lnTo>
                        <a:pt x="348" y="325"/>
                      </a:lnTo>
                      <a:lnTo>
                        <a:pt x="348" y="325"/>
                      </a:lnTo>
                      <a:lnTo>
                        <a:pt x="360" y="313"/>
                      </a:lnTo>
                      <a:lnTo>
                        <a:pt x="360" y="313"/>
                      </a:lnTo>
                      <a:lnTo>
                        <a:pt x="360" y="302"/>
                      </a:lnTo>
                      <a:lnTo>
                        <a:pt x="360" y="302"/>
                      </a:lnTo>
                      <a:lnTo>
                        <a:pt x="360" y="302"/>
                      </a:lnTo>
                      <a:lnTo>
                        <a:pt x="360" y="290"/>
                      </a:lnTo>
                      <a:lnTo>
                        <a:pt x="360" y="290"/>
                      </a:lnTo>
                      <a:lnTo>
                        <a:pt x="360" y="279"/>
                      </a:lnTo>
                      <a:lnTo>
                        <a:pt x="360" y="279"/>
                      </a:lnTo>
                      <a:lnTo>
                        <a:pt x="360" y="267"/>
                      </a:lnTo>
                      <a:lnTo>
                        <a:pt x="360" y="267"/>
                      </a:lnTo>
                      <a:lnTo>
                        <a:pt x="372" y="267"/>
                      </a:lnTo>
                      <a:lnTo>
                        <a:pt x="372" y="255"/>
                      </a:lnTo>
                      <a:lnTo>
                        <a:pt x="372" y="255"/>
                      </a:lnTo>
                      <a:lnTo>
                        <a:pt x="372" y="244"/>
                      </a:lnTo>
                      <a:lnTo>
                        <a:pt x="372" y="244"/>
                      </a:lnTo>
                      <a:lnTo>
                        <a:pt x="372" y="244"/>
                      </a:lnTo>
                      <a:lnTo>
                        <a:pt x="372" y="232"/>
                      </a:lnTo>
                      <a:lnTo>
                        <a:pt x="372" y="232"/>
                      </a:lnTo>
                      <a:lnTo>
                        <a:pt x="372" y="220"/>
                      </a:lnTo>
                      <a:lnTo>
                        <a:pt x="372" y="220"/>
                      </a:lnTo>
                      <a:lnTo>
                        <a:pt x="372" y="220"/>
                      </a:lnTo>
                      <a:lnTo>
                        <a:pt x="360" y="209"/>
                      </a:lnTo>
                      <a:lnTo>
                        <a:pt x="372" y="220"/>
                      </a:lnTo>
                      <a:lnTo>
                        <a:pt x="372" y="220"/>
                      </a:lnTo>
                      <a:lnTo>
                        <a:pt x="372" y="220"/>
                      </a:lnTo>
                      <a:lnTo>
                        <a:pt x="372" y="232"/>
                      </a:lnTo>
                      <a:lnTo>
                        <a:pt x="372" y="232"/>
                      </a:lnTo>
                      <a:lnTo>
                        <a:pt x="372" y="244"/>
                      </a:lnTo>
                      <a:lnTo>
                        <a:pt x="372" y="232"/>
                      </a:lnTo>
                      <a:lnTo>
                        <a:pt x="360" y="232"/>
                      </a:lnTo>
                      <a:lnTo>
                        <a:pt x="360" y="220"/>
                      </a:lnTo>
                      <a:lnTo>
                        <a:pt x="360" y="220"/>
                      </a:lnTo>
                      <a:lnTo>
                        <a:pt x="360" y="209"/>
                      </a:lnTo>
                      <a:lnTo>
                        <a:pt x="360" y="209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584" name="Group 214"/>
            <p:cNvGrpSpPr>
              <a:grpSpLocks/>
            </p:cNvGrpSpPr>
            <p:nvPr/>
          </p:nvGrpSpPr>
          <p:grpSpPr bwMode="auto">
            <a:xfrm>
              <a:off x="2959" y="2946"/>
              <a:ext cx="465" cy="499"/>
              <a:chOff x="2818" y="2340"/>
              <a:chExt cx="465" cy="499"/>
            </a:xfrm>
          </p:grpSpPr>
          <p:sp>
            <p:nvSpPr>
              <p:cNvPr id="17623" name="Oval 215"/>
              <p:cNvSpPr>
                <a:spLocks noChangeArrowheads="1"/>
              </p:cNvSpPr>
              <p:nvPr/>
            </p:nvSpPr>
            <p:spPr bwMode="auto">
              <a:xfrm>
                <a:off x="2818" y="2340"/>
                <a:ext cx="465" cy="49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87" name="Group 216"/>
              <p:cNvGrpSpPr>
                <a:grpSpLocks/>
              </p:cNvGrpSpPr>
              <p:nvPr/>
            </p:nvGrpSpPr>
            <p:grpSpPr bwMode="auto">
              <a:xfrm>
                <a:off x="2911" y="2409"/>
                <a:ext cx="279" cy="361"/>
                <a:chOff x="2911" y="2409"/>
                <a:chExt cx="279" cy="361"/>
              </a:xfrm>
            </p:grpSpPr>
            <p:sp>
              <p:nvSpPr>
                <p:cNvPr id="17625" name="Freeform 217"/>
                <p:cNvSpPr>
                  <a:spLocks/>
                </p:cNvSpPr>
                <p:nvPr/>
              </p:nvSpPr>
              <p:spPr bwMode="auto">
                <a:xfrm>
                  <a:off x="2911" y="2409"/>
                  <a:ext cx="279" cy="361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2" y="0"/>
                    </a:cxn>
                    <a:cxn ang="0">
                      <a:pos x="24" y="15"/>
                    </a:cxn>
                    <a:cxn ang="0">
                      <a:pos x="12" y="31"/>
                    </a:cxn>
                    <a:cxn ang="0">
                      <a:pos x="7" y="29"/>
                    </a:cxn>
                    <a:cxn ang="0">
                      <a:pos x="12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24" h="31">
                      <a:moveTo>
                        <a:pt x="0" y="15"/>
                      </a:moveTo>
                      <a:cubicBezTo>
                        <a:pt x="0" y="7"/>
                        <a:pt x="6" y="0"/>
                        <a:pt x="12" y="0"/>
                      </a:cubicBezTo>
                      <a:cubicBezTo>
                        <a:pt x="19" y="0"/>
                        <a:pt x="24" y="7"/>
                        <a:pt x="24" y="15"/>
                      </a:cubicBezTo>
                      <a:cubicBezTo>
                        <a:pt x="24" y="24"/>
                        <a:pt x="19" y="31"/>
                        <a:pt x="12" y="31"/>
                      </a:cubicBezTo>
                      <a:cubicBezTo>
                        <a:pt x="10" y="31"/>
                        <a:pt x="9" y="30"/>
                        <a:pt x="7" y="29"/>
                      </a:cubicBezTo>
                      <a:lnTo>
                        <a:pt x="12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CC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6" name="Freeform 218"/>
                <p:cNvSpPr>
                  <a:spLocks/>
                </p:cNvSpPr>
                <p:nvPr/>
              </p:nvSpPr>
              <p:spPr bwMode="auto">
                <a:xfrm>
                  <a:off x="2911" y="2409"/>
                  <a:ext cx="279" cy="361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2" y="0"/>
                    </a:cxn>
                    <a:cxn ang="0">
                      <a:pos x="24" y="15"/>
                    </a:cxn>
                    <a:cxn ang="0">
                      <a:pos x="12" y="31"/>
                    </a:cxn>
                    <a:cxn ang="0">
                      <a:pos x="7" y="29"/>
                    </a:cxn>
                  </a:cxnLst>
                  <a:rect l="0" t="0" r="r" b="b"/>
                  <a:pathLst>
                    <a:path w="24" h="31">
                      <a:moveTo>
                        <a:pt x="0" y="15"/>
                      </a:moveTo>
                      <a:cubicBezTo>
                        <a:pt x="0" y="7"/>
                        <a:pt x="6" y="0"/>
                        <a:pt x="12" y="0"/>
                      </a:cubicBezTo>
                      <a:cubicBezTo>
                        <a:pt x="19" y="0"/>
                        <a:pt x="24" y="7"/>
                        <a:pt x="24" y="15"/>
                      </a:cubicBezTo>
                      <a:cubicBezTo>
                        <a:pt x="24" y="24"/>
                        <a:pt x="19" y="31"/>
                        <a:pt x="12" y="31"/>
                      </a:cubicBezTo>
                      <a:cubicBezTo>
                        <a:pt x="10" y="31"/>
                        <a:pt x="9" y="30"/>
                        <a:pt x="7" y="29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627" name="Oval 219"/>
            <p:cNvSpPr>
              <a:spLocks noChangeArrowheads="1"/>
            </p:cNvSpPr>
            <p:nvPr/>
          </p:nvSpPr>
          <p:spPr bwMode="auto">
            <a:xfrm>
              <a:off x="2877" y="2980"/>
              <a:ext cx="35" cy="47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8" name="Oval 220"/>
            <p:cNvSpPr>
              <a:spLocks noChangeArrowheads="1"/>
            </p:cNvSpPr>
            <p:nvPr/>
          </p:nvSpPr>
          <p:spPr bwMode="auto">
            <a:xfrm>
              <a:off x="2912" y="3434"/>
              <a:ext cx="35" cy="3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9" name="Oval 221"/>
            <p:cNvSpPr>
              <a:spLocks noChangeArrowheads="1"/>
            </p:cNvSpPr>
            <p:nvPr/>
          </p:nvSpPr>
          <p:spPr bwMode="auto">
            <a:xfrm>
              <a:off x="2064" y="1713"/>
              <a:ext cx="46" cy="47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0" name="Oval 222"/>
            <p:cNvSpPr>
              <a:spLocks noChangeArrowheads="1"/>
            </p:cNvSpPr>
            <p:nvPr/>
          </p:nvSpPr>
          <p:spPr bwMode="auto">
            <a:xfrm>
              <a:off x="3342" y="2783"/>
              <a:ext cx="47" cy="3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1" name="Oval 223"/>
            <p:cNvSpPr>
              <a:spLocks noChangeArrowheads="1"/>
            </p:cNvSpPr>
            <p:nvPr/>
          </p:nvSpPr>
          <p:spPr bwMode="auto">
            <a:xfrm>
              <a:off x="1820" y="2364"/>
              <a:ext cx="34" cy="47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2" name="Oval 224"/>
            <p:cNvSpPr>
              <a:spLocks noChangeArrowheads="1"/>
            </p:cNvSpPr>
            <p:nvPr/>
          </p:nvSpPr>
          <p:spPr bwMode="auto">
            <a:xfrm>
              <a:off x="2157" y="3434"/>
              <a:ext cx="46" cy="3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3" name="Oval 225"/>
            <p:cNvSpPr>
              <a:spLocks noChangeArrowheads="1"/>
            </p:cNvSpPr>
            <p:nvPr/>
          </p:nvSpPr>
          <p:spPr bwMode="auto">
            <a:xfrm>
              <a:off x="2970" y="2330"/>
              <a:ext cx="35" cy="46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4" name="Oval 226"/>
            <p:cNvSpPr>
              <a:spLocks noChangeArrowheads="1"/>
            </p:cNvSpPr>
            <p:nvPr/>
          </p:nvSpPr>
          <p:spPr bwMode="auto">
            <a:xfrm>
              <a:off x="2064" y="3294"/>
              <a:ext cx="46" cy="47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5" name="Oval 227"/>
            <p:cNvSpPr>
              <a:spLocks noChangeArrowheads="1"/>
            </p:cNvSpPr>
            <p:nvPr/>
          </p:nvSpPr>
          <p:spPr bwMode="auto">
            <a:xfrm>
              <a:off x="2133" y="2876"/>
              <a:ext cx="35" cy="46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6" name="Oval 228"/>
            <p:cNvSpPr>
              <a:spLocks noChangeArrowheads="1"/>
            </p:cNvSpPr>
            <p:nvPr/>
          </p:nvSpPr>
          <p:spPr bwMode="auto">
            <a:xfrm>
              <a:off x="2064" y="3155"/>
              <a:ext cx="35" cy="46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7" name="Oval 229"/>
            <p:cNvSpPr>
              <a:spLocks noChangeArrowheads="1"/>
            </p:cNvSpPr>
            <p:nvPr/>
          </p:nvSpPr>
          <p:spPr bwMode="auto">
            <a:xfrm>
              <a:off x="2819" y="3190"/>
              <a:ext cx="35" cy="46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8" name="Oval 230"/>
            <p:cNvSpPr>
              <a:spLocks noChangeArrowheads="1"/>
            </p:cNvSpPr>
            <p:nvPr/>
          </p:nvSpPr>
          <p:spPr bwMode="auto">
            <a:xfrm>
              <a:off x="2668" y="3050"/>
              <a:ext cx="35" cy="47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9" name="Oval 231"/>
            <p:cNvSpPr>
              <a:spLocks noChangeArrowheads="1"/>
            </p:cNvSpPr>
            <p:nvPr/>
          </p:nvSpPr>
          <p:spPr bwMode="auto">
            <a:xfrm>
              <a:off x="2471" y="3050"/>
              <a:ext cx="34" cy="47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0" name="Oval 232"/>
            <p:cNvSpPr>
              <a:spLocks noChangeArrowheads="1"/>
            </p:cNvSpPr>
            <p:nvPr/>
          </p:nvSpPr>
          <p:spPr bwMode="auto">
            <a:xfrm>
              <a:off x="1878" y="3434"/>
              <a:ext cx="35" cy="3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1" name="Oval 233"/>
            <p:cNvSpPr>
              <a:spLocks noChangeArrowheads="1"/>
            </p:cNvSpPr>
            <p:nvPr/>
          </p:nvSpPr>
          <p:spPr bwMode="auto">
            <a:xfrm>
              <a:off x="2691" y="3399"/>
              <a:ext cx="35" cy="3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90" name="Group 234"/>
            <p:cNvGrpSpPr>
              <a:grpSpLocks/>
            </p:cNvGrpSpPr>
            <p:nvPr/>
          </p:nvGrpSpPr>
          <p:grpSpPr bwMode="auto">
            <a:xfrm>
              <a:off x="2087" y="3015"/>
              <a:ext cx="546" cy="489"/>
              <a:chOff x="1946" y="2409"/>
              <a:chExt cx="546" cy="489"/>
            </a:xfrm>
          </p:grpSpPr>
          <p:sp>
            <p:nvSpPr>
              <p:cNvPr id="17643" name="Freeform 235"/>
              <p:cNvSpPr>
                <a:spLocks/>
              </p:cNvSpPr>
              <p:nvPr/>
            </p:nvSpPr>
            <p:spPr bwMode="auto">
              <a:xfrm>
                <a:off x="1946" y="2409"/>
                <a:ext cx="546" cy="489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5" y="5"/>
                  </a:cxn>
                  <a:cxn ang="0">
                    <a:pos x="32" y="11"/>
                  </a:cxn>
                  <a:cxn ang="0">
                    <a:pos x="42" y="37"/>
                  </a:cxn>
                  <a:cxn ang="0">
                    <a:pos x="15" y="31"/>
                  </a:cxn>
                </a:cxnLst>
                <a:rect l="0" t="0" r="r" b="b"/>
                <a:pathLst>
                  <a:path w="47" h="42">
                    <a:moveTo>
                      <a:pt x="15" y="31"/>
                    </a:moveTo>
                    <a:cubicBezTo>
                      <a:pt x="5" y="22"/>
                      <a:pt x="0" y="11"/>
                      <a:pt x="5" y="5"/>
                    </a:cubicBezTo>
                    <a:cubicBezTo>
                      <a:pt x="9" y="0"/>
                      <a:pt x="21" y="3"/>
                      <a:pt x="32" y="11"/>
                    </a:cubicBezTo>
                    <a:cubicBezTo>
                      <a:pt x="42" y="20"/>
                      <a:pt x="47" y="32"/>
                      <a:pt x="42" y="37"/>
                    </a:cubicBezTo>
                    <a:cubicBezTo>
                      <a:pt x="38" y="42"/>
                      <a:pt x="26" y="40"/>
                      <a:pt x="15" y="31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4" name="Freeform 236"/>
              <p:cNvSpPr>
                <a:spLocks/>
              </p:cNvSpPr>
              <p:nvPr/>
            </p:nvSpPr>
            <p:spPr bwMode="auto">
              <a:xfrm>
                <a:off x="2062" y="2584"/>
                <a:ext cx="268" cy="1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3" y="17"/>
                  </a:cxn>
                </a:cxnLst>
                <a:rect l="0" t="0" r="r" b="b"/>
                <a:pathLst>
                  <a:path w="23" h="1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23" y="8"/>
                      <a:pt x="23" y="17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93" name="Group 237"/>
            <p:cNvGrpSpPr>
              <a:grpSpLocks/>
            </p:cNvGrpSpPr>
            <p:nvPr/>
          </p:nvGrpSpPr>
          <p:grpSpPr bwMode="auto">
            <a:xfrm>
              <a:off x="2029" y="2190"/>
              <a:ext cx="535" cy="500"/>
              <a:chOff x="1888" y="1584"/>
              <a:chExt cx="535" cy="500"/>
            </a:xfrm>
          </p:grpSpPr>
          <p:sp>
            <p:nvSpPr>
              <p:cNvPr id="17646" name="Freeform 238"/>
              <p:cNvSpPr>
                <a:spLocks/>
              </p:cNvSpPr>
              <p:nvPr/>
            </p:nvSpPr>
            <p:spPr bwMode="auto">
              <a:xfrm>
                <a:off x="1888" y="1584"/>
                <a:ext cx="535" cy="500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4" y="37"/>
                  </a:cxn>
                  <a:cxn ang="0">
                    <a:pos x="31" y="31"/>
                  </a:cxn>
                  <a:cxn ang="0">
                    <a:pos x="42" y="6"/>
                  </a:cxn>
                  <a:cxn ang="0">
                    <a:pos x="15" y="12"/>
                  </a:cxn>
                </a:cxnLst>
                <a:rect l="0" t="0" r="r" b="b"/>
                <a:pathLst>
                  <a:path w="46" h="43">
                    <a:moveTo>
                      <a:pt x="15" y="12"/>
                    </a:moveTo>
                    <a:cubicBezTo>
                      <a:pt x="4" y="20"/>
                      <a:pt x="0" y="32"/>
                      <a:pt x="4" y="37"/>
                    </a:cubicBezTo>
                    <a:cubicBezTo>
                      <a:pt x="9" y="43"/>
                      <a:pt x="21" y="40"/>
                      <a:pt x="31" y="31"/>
                    </a:cubicBezTo>
                    <a:cubicBezTo>
                      <a:pt x="42" y="23"/>
                      <a:pt x="46" y="11"/>
                      <a:pt x="42" y="6"/>
                    </a:cubicBezTo>
                    <a:cubicBezTo>
                      <a:pt x="37" y="0"/>
                      <a:pt x="25" y="3"/>
                      <a:pt x="15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7" name="Freeform 239"/>
              <p:cNvSpPr>
                <a:spLocks/>
              </p:cNvSpPr>
              <p:nvPr/>
            </p:nvSpPr>
            <p:spPr bwMode="auto">
              <a:xfrm>
                <a:off x="2004" y="1700"/>
                <a:ext cx="256" cy="21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18"/>
                  </a:cxn>
                </a:cxnLst>
                <a:rect l="0" t="0" r="r" b="b"/>
                <a:pathLst>
                  <a:path w="22" h="18">
                    <a:moveTo>
                      <a:pt x="22" y="0"/>
                    </a:moveTo>
                    <a:cubicBezTo>
                      <a:pt x="22" y="10"/>
                      <a:pt x="12" y="18"/>
                      <a:pt x="0" y="1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96" name="Group 240"/>
            <p:cNvGrpSpPr>
              <a:grpSpLocks/>
            </p:cNvGrpSpPr>
            <p:nvPr/>
          </p:nvGrpSpPr>
          <p:grpSpPr bwMode="auto">
            <a:xfrm>
              <a:off x="1820" y="1888"/>
              <a:ext cx="581" cy="302"/>
              <a:chOff x="1679" y="1282"/>
              <a:chExt cx="581" cy="302"/>
            </a:xfrm>
          </p:grpSpPr>
          <p:sp>
            <p:nvSpPr>
              <p:cNvPr id="17649" name="Oval 241"/>
              <p:cNvSpPr>
                <a:spLocks noChangeArrowheads="1"/>
              </p:cNvSpPr>
              <p:nvPr/>
            </p:nvSpPr>
            <p:spPr bwMode="auto">
              <a:xfrm>
                <a:off x="1679" y="1282"/>
                <a:ext cx="581" cy="302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0" name="Freeform 242"/>
              <p:cNvSpPr>
                <a:spLocks/>
              </p:cNvSpPr>
              <p:nvPr/>
            </p:nvSpPr>
            <p:spPr bwMode="auto">
              <a:xfrm>
                <a:off x="1806" y="1386"/>
                <a:ext cx="338" cy="9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"/>
                  </a:cxn>
                </a:cxnLst>
                <a:rect l="0" t="0" r="r" b="b"/>
                <a:pathLst>
                  <a:path w="29" h="8">
                    <a:moveTo>
                      <a:pt x="29" y="0"/>
                    </a:moveTo>
                    <a:cubicBezTo>
                      <a:pt x="19" y="8"/>
                      <a:pt x="6" y="8"/>
                      <a:pt x="0" y="1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00" name="Group 243"/>
            <p:cNvGrpSpPr>
              <a:grpSpLocks/>
            </p:cNvGrpSpPr>
            <p:nvPr/>
          </p:nvGrpSpPr>
          <p:grpSpPr bwMode="auto">
            <a:xfrm>
              <a:off x="2877" y="2376"/>
              <a:ext cx="558" cy="477"/>
              <a:chOff x="2736" y="1770"/>
              <a:chExt cx="558" cy="477"/>
            </a:xfrm>
          </p:grpSpPr>
          <p:sp>
            <p:nvSpPr>
              <p:cNvPr id="17652" name="Freeform 244"/>
              <p:cNvSpPr>
                <a:spLocks/>
              </p:cNvSpPr>
              <p:nvPr/>
            </p:nvSpPr>
            <p:spPr bwMode="auto">
              <a:xfrm>
                <a:off x="2736" y="1770"/>
                <a:ext cx="558" cy="477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43" y="5"/>
                  </a:cxn>
                  <a:cxn ang="0">
                    <a:pos x="32" y="30"/>
                  </a:cxn>
                  <a:cxn ang="0">
                    <a:pos x="4" y="35"/>
                  </a:cxn>
                  <a:cxn ang="0">
                    <a:pos x="16" y="10"/>
                  </a:cxn>
                </a:cxnLst>
                <a:rect l="0" t="0" r="r" b="b"/>
                <a:pathLst>
                  <a:path w="48" h="41">
                    <a:moveTo>
                      <a:pt x="16" y="10"/>
                    </a:moveTo>
                    <a:cubicBezTo>
                      <a:pt x="27" y="2"/>
                      <a:pt x="39" y="0"/>
                      <a:pt x="43" y="5"/>
                    </a:cubicBezTo>
                    <a:cubicBezTo>
                      <a:pt x="48" y="11"/>
                      <a:pt x="42" y="22"/>
                      <a:pt x="32" y="30"/>
                    </a:cubicBezTo>
                    <a:cubicBezTo>
                      <a:pt x="21" y="39"/>
                      <a:pt x="8" y="41"/>
                      <a:pt x="4" y="35"/>
                    </a:cubicBezTo>
                    <a:cubicBezTo>
                      <a:pt x="0" y="29"/>
                      <a:pt x="5" y="18"/>
                      <a:pt x="16" y="1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3" name="Freeform 245"/>
              <p:cNvSpPr>
                <a:spLocks/>
              </p:cNvSpPr>
              <p:nvPr/>
            </p:nvSpPr>
            <p:spPr bwMode="auto">
              <a:xfrm>
                <a:off x="2864" y="1863"/>
                <a:ext cx="268" cy="244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18"/>
                  </a:cxn>
                </a:cxnLst>
                <a:rect l="0" t="0" r="r" b="b"/>
                <a:pathLst>
                  <a:path w="23" h="21">
                    <a:moveTo>
                      <a:pt x="23" y="0"/>
                    </a:moveTo>
                    <a:cubicBezTo>
                      <a:pt x="20" y="12"/>
                      <a:pt x="10" y="21"/>
                      <a:pt x="0" y="1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654" name="Oval 246"/>
            <p:cNvSpPr>
              <a:spLocks noChangeArrowheads="1"/>
            </p:cNvSpPr>
            <p:nvPr/>
          </p:nvSpPr>
          <p:spPr bwMode="auto">
            <a:xfrm>
              <a:off x="1913" y="1783"/>
              <a:ext cx="34" cy="47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5" name="Oval 247"/>
            <p:cNvSpPr>
              <a:spLocks noChangeArrowheads="1"/>
            </p:cNvSpPr>
            <p:nvPr/>
          </p:nvSpPr>
          <p:spPr bwMode="auto">
            <a:xfrm>
              <a:off x="1913" y="2330"/>
              <a:ext cx="34" cy="46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6" name="Oval 248"/>
            <p:cNvSpPr>
              <a:spLocks noChangeArrowheads="1"/>
            </p:cNvSpPr>
            <p:nvPr/>
          </p:nvSpPr>
          <p:spPr bwMode="auto">
            <a:xfrm>
              <a:off x="2006" y="2364"/>
              <a:ext cx="34" cy="47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7" name="Oval 249"/>
            <p:cNvSpPr>
              <a:spLocks noChangeArrowheads="1"/>
            </p:cNvSpPr>
            <p:nvPr/>
          </p:nvSpPr>
          <p:spPr bwMode="auto">
            <a:xfrm>
              <a:off x="2029" y="2190"/>
              <a:ext cx="46" cy="47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8" name="Oval 250"/>
            <p:cNvSpPr>
              <a:spLocks noChangeArrowheads="1"/>
            </p:cNvSpPr>
            <p:nvPr/>
          </p:nvSpPr>
          <p:spPr bwMode="auto">
            <a:xfrm>
              <a:off x="2378" y="2713"/>
              <a:ext cx="34" cy="3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9" name="Oval 251"/>
            <p:cNvSpPr>
              <a:spLocks noChangeArrowheads="1"/>
            </p:cNvSpPr>
            <p:nvPr/>
          </p:nvSpPr>
          <p:spPr bwMode="auto">
            <a:xfrm>
              <a:off x="2250" y="2748"/>
              <a:ext cx="46" cy="35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603" name="Group 252"/>
            <p:cNvGrpSpPr>
              <a:grpSpLocks/>
            </p:cNvGrpSpPr>
            <p:nvPr/>
          </p:nvGrpSpPr>
          <p:grpSpPr bwMode="auto">
            <a:xfrm>
              <a:off x="576" y="3329"/>
              <a:ext cx="197" cy="140"/>
              <a:chOff x="435" y="2723"/>
              <a:chExt cx="197" cy="140"/>
            </a:xfrm>
          </p:grpSpPr>
          <p:sp>
            <p:nvSpPr>
              <p:cNvPr id="17661" name="Freeform 253"/>
              <p:cNvSpPr>
                <a:spLocks/>
              </p:cNvSpPr>
              <p:nvPr/>
            </p:nvSpPr>
            <p:spPr bwMode="auto">
              <a:xfrm>
                <a:off x="435" y="2723"/>
                <a:ext cx="81" cy="140"/>
              </a:xfrm>
              <a:custGeom>
                <a:avLst/>
                <a:gdLst/>
                <a:ahLst/>
                <a:cxnLst>
                  <a:cxn ang="0">
                    <a:pos x="58" y="82"/>
                  </a:cxn>
                  <a:cxn ang="0">
                    <a:pos x="46" y="82"/>
                  </a:cxn>
                  <a:cxn ang="0">
                    <a:pos x="46" y="70"/>
                  </a:cxn>
                  <a:cxn ang="0">
                    <a:pos x="35" y="58"/>
                  </a:cxn>
                  <a:cxn ang="0">
                    <a:pos x="46" y="47"/>
                  </a:cxn>
                  <a:cxn ang="0">
                    <a:pos x="58" y="47"/>
                  </a:cxn>
                  <a:cxn ang="0">
                    <a:pos x="58" y="35"/>
                  </a:cxn>
                  <a:cxn ang="0">
                    <a:pos x="69" y="23"/>
                  </a:cxn>
                  <a:cxn ang="0">
                    <a:pos x="81" y="12"/>
                  </a:cxn>
                  <a:cxn ang="0">
                    <a:pos x="81" y="0"/>
                  </a:cxn>
                  <a:cxn ang="0">
                    <a:pos x="81" y="12"/>
                  </a:cxn>
                  <a:cxn ang="0">
                    <a:pos x="69" y="23"/>
                  </a:cxn>
                  <a:cxn ang="0">
                    <a:pos x="69" y="23"/>
                  </a:cxn>
                  <a:cxn ang="0">
                    <a:pos x="69" y="35"/>
                  </a:cxn>
                  <a:cxn ang="0">
                    <a:pos x="58" y="47"/>
                  </a:cxn>
                  <a:cxn ang="0">
                    <a:pos x="58" y="58"/>
                  </a:cxn>
                  <a:cxn ang="0">
                    <a:pos x="46" y="70"/>
                  </a:cxn>
                  <a:cxn ang="0">
                    <a:pos x="46" y="82"/>
                  </a:cxn>
                  <a:cxn ang="0">
                    <a:pos x="35" y="93"/>
                  </a:cxn>
                  <a:cxn ang="0">
                    <a:pos x="35" y="105"/>
                  </a:cxn>
                  <a:cxn ang="0">
                    <a:pos x="23" y="116"/>
                  </a:cxn>
                  <a:cxn ang="0">
                    <a:pos x="23" y="116"/>
                  </a:cxn>
                  <a:cxn ang="0">
                    <a:pos x="11" y="128"/>
                  </a:cxn>
                  <a:cxn ang="0">
                    <a:pos x="0" y="140"/>
                  </a:cxn>
                  <a:cxn ang="0">
                    <a:pos x="0" y="128"/>
                  </a:cxn>
                  <a:cxn ang="0">
                    <a:pos x="11" y="116"/>
                  </a:cxn>
                  <a:cxn ang="0">
                    <a:pos x="11" y="105"/>
                  </a:cxn>
                  <a:cxn ang="0">
                    <a:pos x="23" y="93"/>
                  </a:cxn>
                  <a:cxn ang="0">
                    <a:pos x="35" y="82"/>
                  </a:cxn>
                  <a:cxn ang="0">
                    <a:pos x="46" y="82"/>
                  </a:cxn>
                  <a:cxn ang="0">
                    <a:pos x="58" y="70"/>
                  </a:cxn>
                  <a:cxn ang="0">
                    <a:pos x="69" y="70"/>
                  </a:cxn>
                  <a:cxn ang="0">
                    <a:pos x="69" y="70"/>
                  </a:cxn>
                </a:cxnLst>
                <a:rect l="0" t="0" r="r" b="b"/>
                <a:pathLst>
                  <a:path w="81" h="140">
                    <a:moveTo>
                      <a:pt x="58" y="93"/>
                    </a:moveTo>
                    <a:lnTo>
                      <a:pt x="58" y="82"/>
                    </a:lnTo>
                    <a:lnTo>
                      <a:pt x="58" y="82"/>
                    </a:lnTo>
                    <a:lnTo>
                      <a:pt x="46" y="8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46" y="58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58" y="47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69" y="35"/>
                    </a:lnTo>
                    <a:lnTo>
                      <a:pt x="69" y="23"/>
                    </a:lnTo>
                    <a:lnTo>
                      <a:pt x="69" y="12"/>
                    </a:lnTo>
                    <a:lnTo>
                      <a:pt x="81" y="12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8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5" y="105"/>
                    </a:lnTo>
                    <a:lnTo>
                      <a:pt x="35" y="105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11" y="128"/>
                    </a:lnTo>
                    <a:lnTo>
                      <a:pt x="11" y="128"/>
                    </a:lnTo>
                    <a:lnTo>
                      <a:pt x="11" y="140"/>
                    </a:lnTo>
                    <a:lnTo>
                      <a:pt x="0" y="140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16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1" y="105"/>
                    </a:lnTo>
                    <a:lnTo>
                      <a:pt x="11" y="105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46" y="82"/>
                    </a:lnTo>
                    <a:lnTo>
                      <a:pt x="46" y="70"/>
                    </a:lnTo>
                    <a:lnTo>
                      <a:pt x="58" y="70"/>
                    </a:lnTo>
                    <a:lnTo>
                      <a:pt x="58" y="70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69" y="7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2" name="Freeform 254"/>
              <p:cNvSpPr>
                <a:spLocks/>
              </p:cNvSpPr>
              <p:nvPr/>
            </p:nvSpPr>
            <p:spPr bwMode="auto">
              <a:xfrm>
                <a:off x="516" y="2735"/>
                <a:ext cx="70" cy="70"/>
              </a:xfrm>
              <a:custGeom>
                <a:avLst/>
                <a:gdLst/>
                <a:ahLst/>
                <a:cxnLst>
                  <a:cxn ang="0">
                    <a:pos x="70" y="11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3" y="23"/>
                  </a:cxn>
                  <a:cxn ang="0">
                    <a:pos x="23" y="23"/>
                  </a:cxn>
                  <a:cxn ang="0">
                    <a:pos x="12" y="23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12" y="46"/>
                  </a:cxn>
                  <a:cxn ang="0">
                    <a:pos x="0" y="46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12" y="58"/>
                  </a:cxn>
                  <a:cxn ang="0">
                    <a:pos x="12" y="70"/>
                  </a:cxn>
                  <a:cxn ang="0">
                    <a:pos x="12" y="70"/>
                  </a:cxn>
                  <a:cxn ang="0">
                    <a:pos x="12" y="70"/>
                  </a:cxn>
                  <a:cxn ang="0">
                    <a:pos x="23" y="70"/>
                  </a:cxn>
                  <a:cxn ang="0">
                    <a:pos x="23" y="70"/>
                  </a:cxn>
                  <a:cxn ang="0">
                    <a:pos x="35" y="70"/>
                  </a:cxn>
                  <a:cxn ang="0">
                    <a:pos x="35" y="70"/>
                  </a:cxn>
                  <a:cxn ang="0">
                    <a:pos x="35" y="70"/>
                  </a:cxn>
                  <a:cxn ang="0">
                    <a:pos x="47" y="70"/>
                  </a:cxn>
                  <a:cxn ang="0">
                    <a:pos x="47" y="58"/>
                  </a:cxn>
                </a:cxnLst>
                <a:rect l="0" t="0" r="r" b="b"/>
                <a:pathLst>
                  <a:path w="70" h="70">
                    <a:moveTo>
                      <a:pt x="70" y="11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12" y="2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46"/>
                    </a:lnTo>
                    <a:lnTo>
                      <a:pt x="0" y="4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12" y="58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23" y="70"/>
                    </a:lnTo>
                    <a:lnTo>
                      <a:pt x="23" y="70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47" y="70"/>
                    </a:lnTo>
                    <a:lnTo>
                      <a:pt x="47" y="5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3" name="Freeform 255"/>
              <p:cNvSpPr>
                <a:spLocks/>
              </p:cNvSpPr>
              <p:nvPr/>
            </p:nvSpPr>
            <p:spPr bwMode="auto">
              <a:xfrm>
                <a:off x="539" y="2735"/>
                <a:ext cx="93" cy="128"/>
              </a:xfrm>
              <a:custGeom>
                <a:avLst/>
                <a:gdLst/>
                <a:ahLst/>
                <a:cxnLst>
                  <a:cxn ang="0">
                    <a:pos x="58" y="81"/>
                  </a:cxn>
                  <a:cxn ang="0">
                    <a:pos x="58" y="70"/>
                  </a:cxn>
                  <a:cxn ang="0">
                    <a:pos x="47" y="58"/>
                  </a:cxn>
                  <a:cxn ang="0">
                    <a:pos x="35" y="58"/>
                  </a:cxn>
                  <a:cxn ang="0">
                    <a:pos x="47" y="46"/>
                  </a:cxn>
                  <a:cxn ang="0">
                    <a:pos x="58" y="35"/>
                  </a:cxn>
                  <a:cxn ang="0">
                    <a:pos x="70" y="35"/>
                  </a:cxn>
                  <a:cxn ang="0">
                    <a:pos x="70" y="23"/>
                  </a:cxn>
                  <a:cxn ang="0">
                    <a:pos x="82" y="0"/>
                  </a:cxn>
                  <a:cxn ang="0">
                    <a:pos x="93" y="0"/>
                  </a:cxn>
                  <a:cxn ang="0">
                    <a:pos x="82" y="0"/>
                  </a:cxn>
                  <a:cxn ang="0">
                    <a:pos x="82" y="11"/>
                  </a:cxn>
                  <a:cxn ang="0">
                    <a:pos x="70" y="23"/>
                  </a:cxn>
                  <a:cxn ang="0">
                    <a:pos x="70" y="35"/>
                  </a:cxn>
                  <a:cxn ang="0">
                    <a:pos x="58" y="46"/>
                  </a:cxn>
                  <a:cxn ang="0">
                    <a:pos x="58" y="58"/>
                  </a:cxn>
                  <a:cxn ang="0">
                    <a:pos x="58" y="70"/>
                  </a:cxn>
                  <a:cxn ang="0">
                    <a:pos x="47" y="70"/>
                  </a:cxn>
                  <a:cxn ang="0">
                    <a:pos x="47" y="81"/>
                  </a:cxn>
                  <a:cxn ang="0">
                    <a:pos x="35" y="93"/>
                  </a:cxn>
                  <a:cxn ang="0">
                    <a:pos x="35" y="104"/>
                  </a:cxn>
                  <a:cxn ang="0">
                    <a:pos x="24" y="116"/>
                  </a:cxn>
                  <a:cxn ang="0">
                    <a:pos x="12" y="128"/>
                  </a:cxn>
                  <a:cxn ang="0">
                    <a:pos x="12" y="128"/>
                  </a:cxn>
                  <a:cxn ang="0">
                    <a:pos x="0" y="116"/>
                  </a:cxn>
                  <a:cxn ang="0">
                    <a:pos x="12" y="116"/>
                  </a:cxn>
                  <a:cxn ang="0">
                    <a:pos x="12" y="104"/>
                  </a:cxn>
                  <a:cxn ang="0">
                    <a:pos x="24" y="93"/>
                  </a:cxn>
                  <a:cxn ang="0">
                    <a:pos x="35" y="81"/>
                  </a:cxn>
                  <a:cxn ang="0">
                    <a:pos x="47" y="70"/>
                  </a:cxn>
                  <a:cxn ang="0">
                    <a:pos x="58" y="70"/>
                  </a:cxn>
                  <a:cxn ang="0">
                    <a:pos x="70" y="58"/>
                  </a:cxn>
                  <a:cxn ang="0">
                    <a:pos x="70" y="58"/>
                  </a:cxn>
                  <a:cxn ang="0">
                    <a:pos x="82" y="70"/>
                  </a:cxn>
                </a:cxnLst>
                <a:rect l="0" t="0" r="r" b="b"/>
                <a:pathLst>
                  <a:path w="93" h="128">
                    <a:moveTo>
                      <a:pt x="58" y="81"/>
                    </a:moveTo>
                    <a:lnTo>
                      <a:pt x="58" y="81"/>
                    </a:lnTo>
                    <a:lnTo>
                      <a:pt x="58" y="70"/>
                    </a:lnTo>
                    <a:lnTo>
                      <a:pt x="58" y="70"/>
                    </a:lnTo>
                    <a:lnTo>
                      <a:pt x="47" y="70"/>
                    </a:lnTo>
                    <a:lnTo>
                      <a:pt x="47" y="58"/>
                    </a:lnTo>
                    <a:lnTo>
                      <a:pt x="47" y="58"/>
                    </a:lnTo>
                    <a:lnTo>
                      <a:pt x="35" y="58"/>
                    </a:lnTo>
                    <a:lnTo>
                      <a:pt x="47" y="46"/>
                    </a:lnTo>
                    <a:lnTo>
                      <a:pt x="47" y="46"/>
                    </a:lnTo>
                    <a:lnTo>
                      <a:pt x="58" y="46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70" y="35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82" y="1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8" y="70"/>
                    </a:lnTo>
                    <a:lnTo>
                      <a:pt x="47" y="70"/>
                    </a:lnTo>
                    <a:lnTo>
                      <a:pt x="47" y="70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5" y="104"/>
                    </a:lnTo>
                    <a:lnTo>
                      <a:pt x="35" y="104"/>
                    </a:lnTo>
                    <a:lnTo>
                      <a:pt x="24" y="104"/>
                    </a:lnTo>
                    <a:lnTo>
                      <a:pt x="24" y="116"/>
                    </a:lnTo>
                    <a:lnTo>
                      <a:pt x="24" y="116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0" y="128"/>
                    </a:lnTo>
                    <a:lnTo>
                      <a:pt x="0" y="116"/>
                    </a:lnTo>
                    <a:lnTo>
                      <a:pt x="12" y="116"/>
                    </a:lnTo>
                    <a:lnTo>
                      <a:pt x="12" y="116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24" y="93"/>
                    </a:lnTo>
                    <a:lnTo>
                      <a:pt x="24" y="93"/>
                    </a:lnTo>
                    <a:lnTo>
                      <a:pt x="24" y="81"/>
                    </a:lnTo>
                    <a:lnTo>
                      <a:pt x="35" y="81"/>
                    </a:lnTo>
                    <a:lnTo>
                      <a:pt x="35" y="70"/>
                    </a:lnTo>
                    <a:lnTo>
                      <a:pt x="47" y="70"/>
                    </a:lnTo>
                    <a:lnTo>
                      <a:pt x="47" y="70"/>
                    </a:lnTo>
                    <a:lnTo>
                      <a:pt x="58" y="70"/>
                    </a:lnTo>
                    <a:lnTo>
                      <a:pt x="58" y="58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82" y="70"/>
                    </a:lnTo>
                    <a:lnTo>
                      <a:pt x="82" y="7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85522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Σπειραματική αιματουρία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Δύσμορφα ερυθρά αιμοσφαίρια</a:t>
            </a:r>
            <a:endParaRPr lang="en-US" sz="2400" dirty="0"/>
          </a:p>
        </p:txBody>
      </p:sp>
      <p:pic>
        <p:nvPicPr>
          <p:cNvPr id="9" name="Content Placeholder 8" descr="preview_html_677d83b7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533400"/>
            <a:ext cx="4038600" cy="2692400"/>
          </a:xfrm>
        </p:spPr>
      </p:pic>
      <p:pic>
        <p:nvPicPr>
          <p:cNvPr id="10" name="Picture 9" descr="preview_html_m5515888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505200"/>
            <a:ext cx="3962400" cy="264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08844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8600" y="3505200"/>
            <a:ext cx="1658211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l-GR" b="1" dirty="0">
                <a:solidFill>
                  <a:srgbClr val="FFFF00"/>
                </a:solidFill>
                <a:latin typeface="Arial" pitchFamily="34" charset="0"/>
              </a:rPr>
              <a:t>Φυσιολογικό </a:t>
            </a:r>
          </a:p>
          <a:p>
            <a:r>
              <a:rPr lang="el-GR" b="1" dirty="0">
                <a:solidFill>
                  <a:srgbClr val="FFFF00"/>
                </a:solidFill>
                <a:latin typeface="Arial" pitchFamily="34" charset="0"/>
              </a:rPr>
              <a:t>σπείραμα</a:t>
            </a:r>
            <a:endParaRPr lang="en-US" b="1" dirty="0">
              <a:solidFill>
                <a:srgbClr val="FFFF00"/>
              </a:solidFill>
              <a:latin typeface="Arial" pitchFamily="34" charset="0"/>
            </a:endParaRPr>
          </a:p>
          <a:p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1178" y="2146300"/>
            <a:ext cx="2946128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l-GR" b="1" dirty="0">
                <a:solidFill>
                  <a:srgbClr val="FFFF00"/>
                </a:solidFill>
                <a:latin typeface="Arial" pitchFamily="34" charset="0"/>
              </a:rPr>
              <a:t>Εστιακή ή διάχυτη </a:t>
            </a:r>
          </a:p>
          <a:p>
            <a:r>
              <a:rPr lang="el-GR" b="1" dirty="0" err="1">
                <a:solidFill>
                  <a:srgbClr val="FFFF00"/>
                </a:solidFill>
                <a:latin typeface="Arial" pitchFamily="34" charset="0"/>
              </a:rPr>
              <a:t>Μεσαγγειουπερπλαστική</a:t>
            </a:r>
            <a:endParaRPr lang="el-GR" b="1" dirty="0">
              <a:solidFill>
                <a:srgbClr val="FFFF00"/>
              </a:solidFill>
              <a:latin typeface="Arial" pitchFamily="34" charset="0"/>
            </a:endParaRPr>
          </a:p>
          <a:p>
            <a:r>
              <a:rPr lang="el-GR" b="1" dirty="0">
                <a:solidFill>
                  <a:srgbClr val="FFFF00"/>
                </a:solidFill>
                <a:latin typeface="Arial" pitchFamily="34" charset="0"/>
              </a:rPr>
              <a:t> ΣΝ 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124200" y="3429000"/>
            <a:ext cx="2268250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l-GR" b="1" dirty="0">
                <a:solidFill>
                  <a:srgbClr val="FFFF00"/>
                </a:solidFill>
                <a:latin typeface="Arial" pitchFamily="34" charset="0"/>
              </a:rPr>
              <a:t>Εστιακή ή διάχυτη </a:t>
            </a:r>
          </a:p>
          <a:p>
            <a:r>
              <a:rPr lang="el-GR" b="1" dirty="0" err="1">
                <a:solidFill>
                  <a:srgbClr val="FFFF00"/>
                </a:solidFill>
                <a:latin typeface="Arial" pitchFamily="34" charset="0"/>
              </a:rPr>
              <a:t>υπερπλαστική</a:t>
            </a:r>
            <a:r>
              <a:rPr lang="el-GR" b="1" dirty="0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r>
              <a:rPr lang="el-GR" b="1" dirty="0">
                <a:solidFill>
                  <a:srgbClr val="FFFF00"/>
                </a:solidFill>
                <a:latin typeface="Arial" pitchFamily="34" charset="0"/>
              </a:rPr>
              <a:t>ή νεκρωτική ΣΝ</a:t>
            </a:r>
            <a:endParaRPr lang="en-US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875750" y="3352800"/>
            <a:ext cx="226825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l-GR" b="1" dirty="0">
                <a:solidFill>
                  <a:srgbClr val="FFFF00"/>
                </a:solidFill>
                <a:latin typeface="Arial" pitchFamily="34" charset="0"/>
              </a:rPr>
              <a:t>Εστιακή ή διάχυτη </a:t>
            </a:r>
          </a:p>
          <a:p>
            <a:r>
              <a:rPr lang="el-GR" b="1" dirty="0">
                <a:solidFill>
                  <a:srgbClr val="FFFF00"/>
                </a:solidFill>
                <a:latin typeface="Arial" pitchFamily="34" charset="0"/>
              </a:rPr>
              <a:t>σκληρυντική ΣΝ</a:t>
            </a:r>
            <a:endParaRPr lang="en-US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334000" y="4724400"/>
            <a:ext cx="180337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l-GR" b="1" dirty="0" err="1">
                <a:solidFill>
                  <a:srgbClr val="FFFF00"/>
                </a:solidFill>
                <a:latin typeface="Arial" pitchFamily="34" charset="0"/>
              </a:rPr>
              <a:t>Μηνοειδική</a:t>
            </a:r>
            <a:r>
              <a:rPr lang="el-GR" b="1" dirty="0">
                <a:solidFill>
                  <a:srgbClr val="FFFF00"/>
                </a:solidFill>
                <a:latin typeface="Arial" pitchFamily="34" charset="0"/>
              </a:rPr>
              <a:t> ΣΝ</a:t>
            </a:r>
            <a:endParaRPr lang="en-US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833968" y="2974975"/>
            <a:ext cx="787400" cy="3937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1121834" y="3122613"/>
            <a:ext cx="491067" cy="24606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 flipV="1">
            <a:off x="3810000" y="3124200"/>
            <a:ext cx="491067" cy="24606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 flipV="1">
            <a:off x="3810000" y="2971800"/>
            <a:ext cx="787400" cy="3937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 flipV="1">
            <a:off x="5105400" y="4190999"/>
            <a:ext cx="603956" cy="357187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 flipV="1">
            <a:off x="5257799" y="4114799"/>
            <a:ext cx="685800" cy="3048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6577189" y="4191000"/>
            <a:ext cx="738011" cy="358776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1676401" y="3821113"/>
            <a:ext cx="1392767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5486400" y="3810000"/>
            <a:ext cx="11430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685800" y="5638800"/>
            <a:ext cx="2590800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l-GR" b="1" dirty="0" err="1">
                <a:solidFill>
                  <a:schemeClr val="bg1"/>
                </a:solidFill>
                <a:latin typeface="Arial" pitchFamily="34" charset="0"/>
              </a:rPr>
              <a:t>Ασυμπτωματική</a:t>
            </a:r>
            <a:endParaRPr lang="el-GR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el-GR" b="1" dirty="0">
                <a:solidFill>
                  <a:schemeClr val="bg1"/>
                </a:solidFill>
                <a:latin typeface="Arial" pitchFamily="34" charset="0"/>
              </a:rPr>
              <a:t> αιματουρία με ή χωρίς </a:t>
            </a:r>
            <a:r>
              <a:rPr lang="el-GR" b="1" dirty="0" err="1">
                <a:solidFill>
                  <a:schemeClr val="bg1"/>
                </a:solidFill>
                <a:latin typeface="Arial" pitchFamily="34" charset="0"/>
              </a:rPr>
              <a:t>πρωτεινουρία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3429000" y="5791200"/>
            <a:ext cx="184110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Arial" pitchFamily="34" charset="0"/>
              </a:rPr>
              <a:t>Οξεία </a:t>
            </a:r>
            <a:r>
              <a:rPr lang="el-GR" b="1" dirty="0" err="1">
                <a:solidFill>
                  <a:schemeClr val="bg1"/>
                </a:solidFill>
                <a:latin typeface="Arial" pitchFamily="34" charset="0"/>
              </a:rPr>
              <a:t>Σπειρα</a:t>
            </a:r>
            <a:r>
              <a:rPr lang="el-GR" b="1" dirty="0">
                <a:solidFill>
                  <a:schemeClr val="bg1"/>
                </a:solidFill>
                <a:latin typeface="Arial" pitchFamily="34" charset="0"/>
              </a:rPr>
              <a:t>-</a:t>
            </a:r>
          </a:p>
          <a:p>
            <a:r>
              <a:rPr lang="el-GR" b="1" dirty="0" err="1">
                <a:solidFill>
                  <a:schemeClr val="bg1"/>
                </a:solidFill>
                <a:latin typeface="Arial" pitchFamily="34" charset="0"/>
              </a:rPr>
              <a:t>ματονεφρίτιδα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5486400" y="5638800"/>
            <a:ext cx="1721625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Arial" pitchFamily="34" charset="0"/>
              </a:rPr>
              <a:t>Ταχέως </a:t>
            </a:r>
          </a:p>
          <a:p>
            <a:r>
              <a:rPr lang="el-GR" b="1" dirty="0">
                <a:solidFill>
                  <a:schemeClr val="bg1"/>
                </a:solidFill>
                <a:latin typeface="Arial" pitchFamily="34" charset="0"/>
              </a:rPr>
              <a:t>Εξελισσόμενη</a:t>
            </a:r>
          </a:p>
          <a:p>
            <a:r>
              <a:rPr lang="el-GR" b="1" dirty="0">
                <a:solidFill>
                  <a:schemeClr val="bg1"/>
                </a:solidFill>
                <a:latin typeface="Arial" pitchFamily="34" charset="0"/>
              </a:rPr>
              <a:t> ΣΝ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7391400" y="5638800"/>
            <a:ext cx="1391407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Arial" pitchFamily="34" charset="0"/>
              </a:rPr>
              <a:t>Χρόνια ΣΝ </a:t>
            </a:r>
          </a:p>
          <a:p>
            <a:r>
              <a:rPr lang="el-GR" b="1" dirty="0">
                <a:solidFill>
                  <a:schemeClr val="bg1"/>
                </a:solidFill>
                <a:latin typeface="Arial" pitchFamily="34" charset="0"/>
              </a:rPr>
              <a:t>ή ΤΣΧΝΝ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  <a:p>
            <a:endParaRPr lang="en-US" sz="1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596" name="Line 22"/>
          <p:cNvSpPr>
            <a:spLocks noChangeShapeType="1"/>
          </p:cNvSpPr>
          <p:nvPr/>
        </p:nvSpPr>
        <p:spPr bwMode="auto">
          <a:xfrm>
            <a:off x="381000" y="5562600"/>
            <a:ext cx="834813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23"/>
          <p:cNvSpPr>
            <a:spLocks noChangeShapeType="1"/>
          </p:cNvSpPr>
          <p:nvPr/>
        </p:nvSpPr>
        <p:spPr bwMode="auto">
          <a:xfrm>
            <a:off x="457200" y="5029200"/>
            <a:ext cx="0" cy="1447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Line 24"/>
          <p:cNvSpPr>
            <a:spLocks noChangeShapeType="1"/>
          </p:cNvSpPr>
          <p:nvPr/>
        </p:nvSpPr>
        <p:spPr bwMode="auto">
          <a:xfrm>
            <a:off x="3200400" y="5105400"/>
            <a:ext cx="0" cy="1447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Line 25"/>
          <p:cNvSpPr>
            <a:spLocks noChangeShapeType="1"/>
          </p:cNvSpPr>
          <p:nvPr/>
        </p:nvSpPr>
        <p:spPr bwMode="auto">
          <a:xfrm>
            <a:off x="5334000" y="5105400"/>
            <a:ext cx="0" cy="1447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Line 26"/>
          <p:cNvSpPr>
            <a:spLocks noChangeShapeType="1"/>
          </p:cNvSpPr>
          <p:nvPr/>
        </p:nvSpPr>
        <p:spPr bwMode="auto">
          <a:xfrm>
            <a:off x="7315200" y="5105400"/>
            <a:ext cx="0" cy="1447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Line 27"/>
          <p:cNvSpPr>
            <a:spLocks noChangeShapeType="1"/>
          </p:cNvSpPr>
          <p:nvPr/>
        </p:nvSpPr>
        <p:spPr bwMode="auto">
          <a:xfrm>
            <a:off x="8763000" y="5105400"/>
            <a:ext cx="0" cy="1447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Freeform 34"/>
          <p:cNvSpPr>
            <a:spLocks/>
          </p:cNvSpPr>
          <p:nvPr/>
        </p:nvSpPr>
        <p:spPr bwMode="auto">
          <a:xfrm>
            <a:off x="1185334" y="725488"/>
            <a:ext cx="6773333" cy="577850"/>
          </a:xfrm>
          <a:custGeom>
            <a:avLst/>
            <a:gdLst>
              <a:gd name="T0" fmla="*/ 0 w 3085"/>
              <a:gd name="T1" fmla="*/ 574657 h 181"/>
              <a:gd name="T2" fmla="*/ 5661278 w 3085"/>
              <a:gd name="T3" fmla="*/ 574657 h 181"/>
              <a:gd name="T4" fmla="*/ 7617530 w 3085"/>
              <a:gd name="T5" fmla="*/ 574657 h 181"/>
              <a:gd name="T6" fmla="*/ 3290062 w 3085"/>
              <a:gd name="T7" fmla="*/ 0 h 181"/>
              <a:gd name="T8" fmla="*/ 1062107 w 3085"/>
              <a:gd name="T9" fmla="*/ 0 h 181"/>
              <a:gd name="T10" fmla="*/ 0 w 3085"/>
              <a:gd name="T11" fmla="*/ 574657 h 1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85"/>
              <a:gd name="T19" fmla="*/ 0 h 181"/>
              <a:gd name="T20" fmla="*/ 3085 w 3085"/>
              <a:gd name="T21" fmla="*/ 181 h 1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85" h="181">
                <a:moveTo>
                  <a:pt x="0" y="180"/>
                </a:moveTo>
                <a:lnTo>
                  <a:pt x="2292" y="180"/>
                </a:lnTo>
                <a:lnTo>
                  <a:pt x="3084" y="180"/>
                </a:lnTo>
                <a:lnTo>
                  <a:pt x="1332" y="0"/>
                </a:lnTo>
                <a:lnTo>
                  <a:pt x="430" y="0"/>
                </a:lnTo>
                <a:lnTo>
                  <a:pt x="0" y="180"/>
                </a:lnTo>
              </a:path>
            </a:pathLst>
          </a:custGeom>
          <a:solidFill>
            <a:srgbClr val="FFFF00"/>
          </a:solidFill>
          <a:ln w="28575" cap="rnd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3" name="Freeform 35"/>
          <p:cNvSpPr>
            <a:spLocks/>
          </p:cNvSpPr>
          <p:nvPr/>
        </p:nvSpPr>
        <p:spPr bwMode="auto">
          <a:xfrm>
            <a:off x="4566356" y="2057400"/>
            <a:ext cx="3900311" cy="609600"/>
          </a:xfrm>
          <a:custGeom>
            <a:avLst/>
            <a:gdLst>
              <a:gd name="T0" fmla="*/ 0 w 1657"/>
              <a:gd name="T1" fmla="*/ 606156 h 177"/>
              <a:gd name="T2" fmla="*/ 4385202 w 1657"/>
              <a:gd name="T3" fmla="*/ 606156 h 177"/>
              <a:gd name="T4" fmla="*/ 3283606 w 1657"/>
              <a:gd name="T5" fmla="*/ 0 h 177"/>
              <a:gd name="T6" fmla="*/ 826198 w 1657"/>
              <a:gd name="T7" fmla="*/ 0 h 177"/>
              <a:gd name="T8" fmla="*/ 0 w 1657"/>
              <a:gd name="T9" fmla="*/ 606156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7"/>
              <a:gd name="T16" fmla="*/ 0 h 177"/>
              <a:gd name="T17" fmla="*/ 1657 w 1657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7" h="177">
                <a:moveTo>
                  <a:pt x="0" y="176"/>
                </a:moveTo>
                <a:lnTo>
                  <a:pt x="1656" y="176"/>
                </a:lnTo>
                <a:lnTo>
                  <a:pt x="1240" y="0"/>
                </a:lnTo>
                <a:lnTo>
                  <a:pt x="312" y="0"/>
                </a:lnTo>
                <a:lnTo>
                  <a:pt x="0" y="176"/>
                </a:lnTo>
              </a:path>
            </a:pathLst>
          </a:custGeom>
          <a:solidFill>
            <a:srgbClr val="FFFF00"/>
          </a:solidFill>
          <a:ln w="38100" cap="rnd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4" name="Rectangle 36"/>
          <p:cNvSpPr>
            <a:spLocks noChangeArrowheads="1"/>
          </p:cNvSpPr>
          <p:nvPr/>
        </p:nvSpPr>
        <p:spPr bwMode="auto">
          <a:xfrm>
            <a:off x="2441223" y="815976"/>
            <a:ext cx="208493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800" b="1" dirty="0" err="1">
                <a:latin typeface="Arial" pitchFamily="34" charset="0"/>
              </a:rPr>
              <a:t>IgA</a:t>
            </a:r>
            <a:r>
              <a:rPr lang="en-US" sz="1800" b="1" dirty="0">
                <a:latin typeface="Arial" pitchFamily="34" charset="0"/>
              </a:rPr>
              <a:t> N</a:t>
            </a:r>
            <a:r>
              <a:rPr lang="el-GR" sz="1800" b="1" dirty="0" err="1">
                <a:latin typeface="Arial" pitchFamily="34" charset="0"/>
              </a:rPr>
              <a:t>εφροπάθεια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24605" name="Rectangle 37"/>
          <p:cNvSpPr>
            <a:spLocks noChangeArrowheads="1"/>
          </p:cNvSpPr>
          <p:nvPr/>
        </p:nvSpPr>
        <p:spPr bwMode="auto">
          <a:xfrm>
            <a:off x="5257800" y="2057400"/>
            <a:ext cx="30988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800" b="1" dirty="0">
                <a:latin typeface="Arial" pitchFamily="34" charset="0"/>
              </a:rPr>
              <a:t>ANCA &amp; Anti-GBM </a:t>
            </a:r>
            <a:r>
              <a:rPr lang="el-GR" b="1" dirty="0" err="1">
                <a:latin typeface="Arial" pitchFamily="34" charset="0"/>
              </a:rPr>
              <a:t>Σπειραματονεφρίτιδα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24606" name="Freeform 38"/>
          <p:cNvSpPr>
            <a:spLocks/>
          </p:cNvSpPr>
          <p:nvPr/>
        </p:nvSpPr>
        <p:spPr bwMode="auto">
          <a:xfrm flipH="1">
            <a:off x="1117600" y="1416050"/>
            <a:ext cx="7315200" cy="565150"/>
          </a:xfrm>
          <a:custGeom>
            <a:avLst/>
            <a:gdLst>
              <a:gd name="T0" fmla="*/ 0 w 2721"/>
              <a:gd name="T1" fmla="*/ 562128 h 187"/>
              <a:gd name="T2" fmla="*/ 4833113 w 2721"/>
              <a:gd name="T3" fmla="*/ 562128 h 187"/>
              <a:gd name="T4" fmla="*/ 8226576 w 2721"/>
              <a:gd name="T5" fmla="*/ 543995 h 187"/>
              <a:gd name="T6" fmla="*/ 4294756 w 2721"/>
              <a:gd name="T7" fmla="*/ 0 h 187"/>
              <a:gd name="T8" fmla="*/ 1754196 w 2721"/>
              <a:gd name="T9" fmla="*/ 0 h 187"/>
              <a:gd name="T10" fmla="*/ 0 w 2721"/>
              <a:gd name="T11" fmla="*/ 562128 h 1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21"/>
              <a:gd name="T19" fmla="*/ 0 h 187"/>
              <a:gd name="T20" fmla="*/ 2721 w 2721"/>
              <a:gd name="T21" fmla="*/ 187 h 1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21" h="187">
                <a:moveTo>
                  <a:pt x="0" y="186"/>
                </a:moveTo>
                <a:lnTo>
                  <a:pt x="1598" y="186"/>
                </a:lnTo>
                <a:lnTo>
                  <a:pt x="2720" y="180"/>
                </a:lnTo>
                <a:lnTo>
                  <a:pt x="1420" y="0"/>
                </a:lnTo>
                <a:lnTo>
                  <a:pt x="580" y="0"/>
                </a:lnTo>
                <a:lnTo>
                  <a:pt x="0" y="186"/>
                </a:lnTo>
              </a:path>
            </a:pathLst>
          </a:custGeom>
          <a:solidFill>
            <a:srgbClr val="FFFF00"/>
          </a:solidFill>
          <a:ln w="28575" cap="rnd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7" name="Rectangle 39"/>
          <p:cNvSpPr>
            <a:spLocks noChangeArrowheads="1"/>
          </p:cNvSpPr>
          <p:nvPr/>
        </p:nvSpPr>
        <p:spPr bwMode="auto">
          <a:xfrm>
            <a:off x="3810000" y="1524000"/>
            <a:ext cx="327391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l-GR" b="1" dirty="0" err="1">
                <a:latin typeface="Arial" pitchFamily="34" charset="0"/>
              </a:rPr>
              <a:t>Σπειραματονεφρίτιδα</a:t>
            </a:r>
            <a:r>
              <a:rPr lang="el-GR" b="1" dirty="0">
                <a:latin typeface="Arial" pitchFamily="34" charset="0"/>
              </a:rPr>
              <a:t> Λύκου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24609" name="Rectangle 41"/>
          <p:cNvSpPr>
            <a:spLocks noChangeArrowheads="1"/>
          </p:cNvSpPr>
          <p:nvPr/>
        </p:nvSpPr>
        <p:spPr bwMode="auto">
          <a:xfrm>
            <a:off x="1" y="1"/>
            <a:ext cx="1752599" cy="92397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l-GR" b="1" dirty="0">
                <a:latin typeface="Arial" pitchFamily="34" charset="0"/>
              </a:rPr>
              <a:t>Νόσος λεπτής βασικής μεμβράνης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33" name="32 - Έλλειψη"/>
          <p:cNvSpPr/>
          <p:nvPr/>
        </p:nvSpPr>
        <p:spPr>
          <a:xfrm>
            <a:off x="4267200" y="685800"/>
            <a:ext cx="3581400" cy="2819400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33 - Έλλειψη"/>
          <p:cNvSpPr/>
          <p:nvPr/>
        </p:nvSpPr>
        <p:spPr>
          <a:xfrm>
            <a:off x="4724400" y="3810000"/>
            <a:ext cx="2819400" cy="3048000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7412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glom cres drawing color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48006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angle 3"/>
          <p:cNvSpPr>
            <a:spLocks noChangeArrowheads="1"/>
          </p:cNvSpPr>
          <p:nvPr/>
        </p:nvSpPr>
        <p:spPr bwMode="auto">
          <a:xfrm>
            <a:off x="5364163" y="1773239"/>
            <a:ext cx="36004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/>
          <a:lstStyle/>
          <a:p>
            <a:pPr algn="ctr"/>
            <a:r>
              <a:rPr lang="el-GR" sz="3600" dirty="0">
                <a:latin typeface="Times New Roman" pitchFamily="18" charset="0"/>
              </a:rPr>
              <a:t>Μηνοειδής</a:t>
            </a:r>
          </a:p>
          <a:p>
            <a:pPr algn="ctr"/>
            <a:r>
              <a:rPr lang="el-GR" sz="3600" dirty="0">
                <a:latin typeface="Times New Roman" pitchFamily="18" charset="0"/>
              </a:rPr>
              <a:t>Σχηματισμός</a:t>
            </a:r>
            <a:r>
              <a:rPr lang="en-US" sz="3600" dirty="0">
                <a:latin typeface="Times New Roman" pitchFamily="18" charset="0"/>
              </a:rPr>
              <a:t> </a:t>
            </a:r>
          </a:p>
          <a:p>
            <a:pPr algn="ctr"/>
            <a:endParaRPr lang="en-US" sz="4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42322"/>
      </p:ext>
    </p:extLst>
  </p:cSld>
  <p:clrMapOvr>
    <a:masterClrMapping/>
  </p:clrMapOvr>
  <p:transition advTm="34219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5600"/>
          <a:stretch>
            <a:fillRect/>
          </a:stretch>
        </p:blipFill>
        <p:spPr>
          <a:xfrm>
            <a:off x="0" y="-3171"/>
            <a:ext cx="9145588" cy="6861175"/>
          </a:xfrm>
        </p:spPr>
      </p:pic>
      <p:sp>
        <p:nvSpPr>
          <p:cNvPr id="116738" name="TextBox 5"/>
          <p:cNvSpPr txBox="1">
            <a:spLocks noChangeArrowheads="1"/>
          </p:cNvSpPr>
          <p:nvPr/>
        </p:nvSpPr>
        <p:spPr bwMode="auto">
          <a:xfrm>
            <a:off x="211142" y="12700"/>
            <a:ext cx="2160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defTabSz="91243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Granular </a:t>
            </a:r>
            <a:endParaRPr lang="el-GR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6739" name="TextBox 7"/>
          <p:cNvSpPr txBox="1">
            <a:spLocks noChangeArrowheads="1"/>
          </p:cNvSpPr>
          <p:nvPr/>
        </p:nvSpPr>
        <p:spPr bwMode="auto">
          <a:xfrm>
            <a:off x="3695700" y="76204"/>
            <a:ext cx="2160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defTabSz="91243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Linear </a:t>
            </a:r>
            <a:r>
              <a:rPr lang="el-GR" sz="24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6740" name="TextBox 8"/>
          <p:cNvSpPr txBox="1">
            <a:spLocks noChangeArrowheads="1"/>
          </p:cNvSpPr>
          <p:nvPr/>
        </p:nvSpPr>
        <p:spPr bwMode="auto">
          <a:xfrm>
            <a:off x="6964367" y="76204"/>
            <a:ext cx="2160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defTabSz="91243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</a:rPr>
              <a:t>Pauci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 immune</a:t>
            </a:r>
            <a:r>
              <a:rPr lang="el-GR" sz="24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6741" name="TextBox 9"/>
          <p:cNvSpPr txBox="1">
            <a:spLocks noChangeArrowheads="1"/>
          </p:cNvSpPr>
          <p:nvPr/>
        </p:nvSpPr>
        <p:spPr bwMode="auto">
          <a:xfrm>
            <a:off x="6775450" y="6381751"/>
            <a:ext cx="2160588" cy="3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defTabSz="912435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FFFFFF"/>
                </a:solidFill>
                <a:latin typeface="Times New Roman" pitchFamily="18" charset="0"/>
              </a:rPr>
              <a:t>JC.Jennette</a:t>
            </a:r>
            <a:endParaRPr lang="el-GR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6742" name="TextBox 10"/>
          <p:cNvSpPr txBox="1">
            <a:spLocks noChangeArrowheads="1"/>
          </p:cNvSpPr>
          <p:nvPr/>
        </p:nvSpPr>
        <p:spPr bwMode="auto">
          <a:xfrm>
            <a:off x="184150" y="5597529"/>
            <a:ext cx="21605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defTabSz="912435" fontAlgn="base">
              <a:spcBef>
                <a:spcPct val="0"/>
              </a:spcBef>
              <a:spcAft>
                <a:spcPct val="0"/>
              </a:spcAft>
            </a:pPr>
            <a:r>
              <a:rPr lang="el-GR" sz="3200">
                <a:solidFill>
                  <a:srgbClr val="FFFFFF"/>
                </a:solidFill>
                <a:latin typeface="Times New Roman" pitchFamily="18" charset="0"/>
              </a:rPr>
              <a:t>Ι</a:t>
            </a:r>
            <a:r>
              <a:rPr lang="en-US" sz="3200">
                <a:solidFill>
                  <a:srgbClr val="FFFFFF"/>
                </a:solidFill>
                <a:latin typeface="Times New Roman" pitchFamily="18" charset="0"/>
              </a:rPr>
              <a:t>mmune</a:t>
            </a:r>
          </a:p>
          <a:p>
            <a:pPr defTabSz="912435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latin typeface="Times New Roman" pitchFamily="18" charset="0"/>
              </a:rPr>
              <a:t>complex</a:t>
            </a:r>
            <a:endParaRPr lang="el-GR" sz="3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6743" name="TextBox 11"/>
          <p:cNvSpPr txBox="1">
            <a:spLocks noChangeArrowheads="1"/>
          </p:cNvSpPr>
          <p:nvPr/>
        </p:nvSpPr>
        <p:spPr bwMode="auto">
          <a:xfrm>
            <a:off x="3265488" y="58404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defTabSz="912435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latin typeface="Times New Roman" pitchFamily="18" charset="0"/>
              </a:rPr>
              <a:t>Anti-GBM</a:t>
            </a:r>
            <a:endParaRPr lang="el-GR" sz="3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6744" name="TextBox 12"/>
          <p:cNvSpPr txBox="1">
            <a:spLocks noChangeArrowheads="1"/>
          </p:cNvSpPr>
          <p:nvPr/>
        </p:nvSpPr>
        <p:spPr bwMode="auto">
          <a:xfrm>
            <a:off x="6983417" y="5843588"/>
            <a:ext cx="21605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defTabSz="912435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latin typeface="Times New Roman" pitchFamily="18" charset="0"/>
              </a:rPr>
              <a:t>ANCA</a:t>
            </a:r>
            <a:endParaRPr lang="el-GR" sz="32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413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0" dirty="0">
                <a:solidFill>
                  <a:schemeClr val="bg1"/>
                </a:solidFill>
              </a:rPr>
              <a:t>Επίπτωση τύπων Μηνοειδικής σπειραματονεφρίτιδας</a:t>
            </a:r>
            <a:r>
              <a:rPr lang="en-US" sz="3200" b="0" dirty="0">
                <a:solidFill>
                  <a:schemeClr val="bg1"/>
                </a:solidFill>
              </a:rPr>
              <a:t>, N=632</a:t>
            </a:r>
            <a:endParaRPr lang="el-GR" sz="3200" b="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idx="1"/>
          </p:nvPr>
        </p:nvGraphicFramePr>
        <p:xfrm>
          <a:off x="-1009128" y="878363"/>
          <a:ext cx="10153128" cy="568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75856" y="6134100"/>
            <a:ext cx="5545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2" rIns="91380" bIns="45692" anchor="ctr"/>
          <a:lstStyle/>
          <a:p>
            <a:pPr algn="r" defTabSz="912435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FFFFFF"/>
                </a:solidFill>
                <a:cs typeface="Arial" pitchFamily="34" charset="0"/>
              </a:rPr>
              <a:t>Jennette</a:t>
            </a: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 JC. Kidney Int. 2003 </a:t>
            </a:r>
          </a:p>
        </p:txBody>
      </p:sp>
    </p:spTree>
    <p:extLst>
      <p:ext uri="{BB962C8B-B14F-4D97-AF65-F5344CB8AC3E}">
        <p14:creationId xmlns:p14="http://schemas.microsoft.com/office/powerpoint/2010/main" val="25427215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908050"/>
            <a:ext cx="39608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76700"/>
            <a:ext cx="39608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468314" y="5157791"/>
            <a:ext cx="1641402" cy="52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15" tIns="46009" rIns="92015" bIns="46009">
            <a:spAutoFit/>
          </a:bodyPr>
          <a:lstStyle/>
          <a:p>
            <a:pPr defTabSz="9124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Palatino Linotype" pitchFamily="18" charset="0"/>
                <a:cs typeface="Arial" pitchFamily="34" charset="0"/>
              </a:rPr>
              <a:t>P-ANCA</a:t>
            </a: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468312" y="2349504"/>
            <a:ext cx="1679208" cy="52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15" tIns="46009" rIns="92015" bIns="46009">
            <a:spAutoFit/>
          </a:bodyPr>
          <a:lstStyle/>
          <a:p>
            <a:pPr defTabSz="9124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Palatino Linotype" pitchFamily="18" charset="0"/>
                <a:cs typeface="Arial" pitchFamily="34" charset="0"/>
              </a:rPr>
              <a:t>C-ANCA</a:t>
            </a: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250829" y="1844678"/>
            <a:ext cx="1901101" cy="4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15" tIns="46009" rIns="92015" bIns="46009">
            <a:spAutoFit/>
          </a:bodyPr>
          <a:lstStyle/>
          <a:p>
            <a:pPr defTabSz="9124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Palatino Linotype" pitchFamily="18" charset="0"/>
                <a:cs typeface="Arial" pitchFamily="34" charset="0"/>
              </a:rPr>
              <a:t>Cytoplasmic</a:t>
            </a: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417513" y="4724403"/>
            <a:ext cx="1735864" cy="4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15" tIns="46009" rIns="92015" bIns="46009">
            <a:spAutoFit/>
          </a:bodyPr>
          <a:lstStyle/>
          <a:p>
            <a:pPr defTabSz="9124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Palatino Linotype" pitchFamily="18" charset="0"/>
                <a:cs typeface="Arial" pitchFamily="34" charset="0"/>
              </a:rPr>
              <a:t>Perinuclear</a:t>
            </a: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6588125" y="4772029"/>
            <a:ext cx="2743200" cy="83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5" tIns="46009" rIns="92015" bIns="46009">
            <a:spAutoFit/>
          </a:bodyPr>
          <a:lstStyle/>
          <a:p>
            <a:pPr defTabSz="9124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Palatino Linotype" pitchFamily="18" charset="0"/>
                <a:cs typeface="Arial" pitchFamily="34" charset="0"/>
              </a:rPr>
              <a:t>Myeloperoxidase (MPO-ANCA</a:t>
            </a:r>
            <a:r>
              <a:rPr lang="en-US" sz="2400" b="1">
                <a:solidFill>
                  <a:srgbClr val="FFFF00"/>
                </a:solidFill>
                <a:cs typeface="Arial" pitchFamily="34" charset="0"/>
              </a:rPr>
              <a:t>)</a:t>
            </a:r>
            <a:endParaRPr lang="en-US" sz="24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6659566" y="1916117"/>
            <a:ext cx="2266950" cy="83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5" tIns="46009" rIns="92015" bIns="46009">
            <a:spAutoFit/>
          </a:bodyPr>
          <a:lstStyle/>
          <a:p>
            <a:pPr defTabSz="9124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Palatino Linotype" pitchFamily="18" charset="0"/>
                <a:cs typeface="Arial" pitchFamily="34" charset="0"/>
              </a:rPr>
              <a:t>Proteinase 3</a:t>
            </a:r>
          </a:p>
          <a:p>
            <a:pPr defTabSz="9124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  <a:latin typeface="Palatino Linotype" pitchFamily="18" charset="0"/>
                <a:cs typeface="Arial" pitchFamily="34" charset="0"/>
              </a:rPr>
              <a:t>(PR3-ANCA)</a:t>
            </a:r>
            <a:r>
              <a:rPr lang="en-US" sz="2400" b="1">
                <a:solidFill>
                  <a:srgbClr val="FFFFFF"/>
                </a:solidFill>
                <a:latin typeface="Palatino Linotype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523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380" tIns="45692" rIns="91380" bIns="45692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defTabSz="912435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FFFF"/>
                </a:solidFill>
                <a:latin typeface="Palatino Linotype" pitchFamily="18" charset="0"/>
                <a:cs typeface="Arial" pitchFamily="34" charset="0"/>
              </a:rPr>
              <a:t>Antineutrophil</a:t>
            </a:r>
            <a:r>
              <a:rPr lang="en-US" sz="2800" b="1" dirty="0">
                <a:solidFill>
                  <a:srgbClr val="FFFFFF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Palatino Linotype" pitchFamily="18" charset="0"/>
                <a:cs typeface="Arial" pitchFamily="34" charset="0"/>
              </a:rPr>
              <a:t>cytoplasmic</a:t>
            </a:r>
            <a:r>
              <a:rPr lang="en-US" sz="2800" b="1" dirty="0">
                <a:solidFill>
                  <a:srgbClr val="FFFFFF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Palatino Linotype" pitchFamily="18" charset="0"/>
                <a:cs typeface="Arial" pitchFamily="34" charset="0"/>
              </a:rPr>
              <a:t>autoantibodies</a:t>
            </a:r>
            <a:r>
              <a:rPr lang="el-GR" sz="2800" b="1" dirty="0">
                <a:solidFill>
                  <a:srgbClr val="FFFFFF"/>
                </a:solidFill>
                <a:latin typeface="Palatino Linotype" pitchFamily="18" charset="0"/>
                <a:cs typeface="Arial" pitchFamily="34" charset="0"/>
              </a:rPr>
              <a:t>-</a:t>
            </a:r>
            <a:r>
              <a:rPr lang="en-US" sz="2800" b="1" dirty="0">
                <a:solidFill>
                  <a:srgbClr val="FFFFFF"/>
                </a:solidFill>
                <a:latin typeface="Palatino Linotype" pitchFamily="18" charset="0"/>
                <a:cs typeface="Arial" pitchFamily="34" charset="0"/>
              </a:rPr>
              <a:t>ANCA</a:t>
            </a:r>
          </a:p>
        </p:txBody>
      </p:sp>
    </p:spTree>
    <p:extLst>
      <p:ext uri="{BB962C8B-B14F-4D97-AF65-F5344CB8AC3E}">
        <p14:creationId xmlns:p14="http://schemas.microsoft.com/office/powerpoint/2010/main" val="515650507"/>
      </p:ext>
    </p:extLst>
  </p:cSld>
  <p:clrMapOvr>
    <a:masterClrMapping/>
  </p:clrMapOvr>
  <p:transition advTm="3278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92" y="6256338"/>
            <a:ext cx="25304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059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2" y="806450"/>
            <a:ext cx="87852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0595" name="AutoShape 4"/>
          <p:cNvSpPr>
            <a:spLocks noChangeArrowheads="1"/>
          </p:cNvSpPr>
          <p:nvPr/>
        </p:nvSpPr>
        <p:spPr bwMode="auto">
          <a:xfrm>
            <a:off x="415925" y="160339"/>
            <a:ext cx="8312150" cy="646112"/>
          </a:xfrm>
          <a:custGeom>
            <a:avLst/>
            <a:gdLst>
              <a:gd name="T0" fmla="*/ 8312150 w 21600"/>
              <a:gd name="T1" fmla="*/ 323056 h 21600"/>
              <a:gd name="T2" fmla="*/ 4156075 w 21600"/>
              <a:gd name="T3" fmla="*/ 646112 h 21600"/>
              <a:gd name="T4" fmla="*/ 0 w 21600"/>
              <a:gd name="T5" fmla="*/ 323056 h 21600"/>
              <a:gd name="T6" fmla="*/ 4156075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 defTabSz="407819">
              <a:lnSpc>
                <a:spcPct val="97000"/>
              </a:lnSpc>
              <a:buClr>
                <a:srgbClr val="FFFFFF"/>
              </a:buClr>
              <a:buSzPct val="45000"/>
              <a:tabLst>
                <a:tab pos="647432" algn="l"/>
                <a:tab pos="1296450" algn="l"/>
                <a:tab pos="1947055" algn="l"/>
                <a:tab pos="2596073" algn="l"/>
                <a:tab pos="3245092" algn="l"/>
                <a:tab pos="3894110" algn="l"/>
                <a:tab pos="4544715" algn="l"/>
                <a:tab pos="5193733" algn="l"/>
                <a:tab pos="5842751" algn="l"/>
                <a:tab pos="6491771" algn="l"/>
                <a:tab pos="7140788" algn="l"/>
                <a:tab pos="7789807" algn="l"/>
              </a:tabLst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Vasculitis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10596" name="Text Box 5"/>
          <p:cNvSpPr txBox="1">
            <a:spLocks noChangeArrowheads="1"/>
          </p:cNvSpPr>
          <p:nvPr/>
        </p:nvSpPr>
        <p:spPr bwMode="auto">
          <a:xfrm>
            <a:off x="323850" y="6308729"/>
            <a:ext cx="59499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07988">
              <a:tabLst>
                <a:tab pos="647700" algn="l"/>
                <a:tab pos="1296988" algn="l"/>
                <a:tab pos="1947863" algn="l"/>
                <a:tab pos="2597150" algn="l"/>
                <a:tab pos="3246438" algn="l"/>
                <a:tab pos="3895725" algn="l"/>
                <a:tab pos="4546600" algn="l"/>
                <a:tab pos="5195888" algn="l"/>
                <a:tab pos="5845175" algn="l"/>
              </a:tabLst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defTabSz="407988">
              <a:tabLst>
                <a:tab pos="647700" algn="l"/>
                <a:tab pos="1296988" algn="l"/>
                <a:tab pos="1947863" algn="l"/>
                <a:tab pos="2597150" algn="l"/>
                <a:tab pos="3246438" algn="l"/>
                <a:tab pos="3895725" algn="l"/>
                <a:tab pos="4546600" algn="l"/>
                <a:tab pos="5195888" algn="l"/>
                <a:tab pos="5845175" algn="l"/>
              </a:tabLst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defTabSz="407988">
              <a:tabLst>
                <a:tab pos="647700" algn="l"/>
                <a:tab pos="1296988" algn="l"/>
                <a:tab pos="1947863" algn="l"/>
                <a:tab pos="2597150" algn="l"/>
                <a:tab pos="3246438" algn="l"/>
                <a:tab pos="3895725" algn="l"/>
                <a:tab pos="4546600" algn="l"/>
                <a:tab pos="5195888" algn="l"/>
                <a:tab pos="5845175" algn="l"/>
              </a:tabLst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defTabSz="407988">
              <a:tabLst>
                <a:tab pos="647700" algn="l"/>
                <a:tab pos="1296988" algn="l"/>
                <a:tab pos="1947863" algn="l"/>
                <a:tab pos="2597150" algn="l"/>
                <a:tab pos="3246438" algn="l"/>
                <a:tab pos="3895725" algn="l"/>
                <a:tab pos="4546600" algn="l"/>
                <a:tab pos="5195888" algn="l"/>
                <a:tab pos="5845175" algn="l"/>
              </a:tabLst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defTabSz="407988">
              <a:tabLst>
                <a:tab pos="647700" algn="l"/>
                <a:tab pos="1296988" algn="l"/>
                <a:tab pos="1947863" algn="l"/>
                <a:tab pos="2597150" algn="l"/>
                <a:tab pos="3246438" algn="l"/>
                <a:tab pos="3895725" algn="l"/>
                <a:tab pos="4546600" algn="l"/>
                <a:tab pos="5195888" algn="l"/>
                <a:tab pos="5845175" algn="l"/>
              </a:tabLst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647700" algn="l"/>
                <a:tab pos="1296988" algn="l"/>
                <a:tab pos="1947863" algn="l"/>
                <a:tab pos="2597150" algn="l"/>
                <a:tab pos="3246438" algn="l"/>
                <a:tab pos="3895725" algn="l"/>
                <a:tab pos="4546600" algn="l"/>
                <a:tab pos="5195888" algn="l"/>
                <a:tab pos="5845175" algn="l"/>
              </a:tabLs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647700" algn="l"/>
                <a:tab pos="1296988" algn="l"/>
                <a:tab pos="1947863" algn="l"/>
                <a:tab pos="2597150" algn="l"/>
                <a:tab pos="3246438" algn="l"/>
                <a:tab pos="3895725" algn="l"/>
                <a:tab pos="4546600" algn="l"/>
                <a:tab pos="5195888" algn="l"/>
                <a:tab pos="5845175" algn="l"/>
              </a:tabLs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647700" algn="l"/>
                <a:tab pos="1296988" algn="l"/>
                <a:tab pos="1947863" algn="l"/>
                <a:tab pos="2597150" algn="l"/>
                <a:tab pos="3246438" algn="l"/>
                <a:tab pos="3895725" algn="l"/>
                <a:tab pos="4546600" algn="l"/>
                <a:tab pos="5195888" algn="l"/>
                <a:tab pos="5845175" algn="l"/>
              </a:tabLs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647700" algn="l"/>
                <a:tab pos="1296988" algn="l"/>
                <a:tab pos="1947863" algn="l"/>
                <a:tab pos="2597150" algn="l"/>
                <a:tab pos="3246438" algn="l"/>
                <a:tab pos="3895725" algn="l"/>
                <a:tab pos="4546600" algn="l"/>
                <a:tab pos="5195888" algn="l"/>
                <a:tab pos="5845175" algn="l"/>
              </a:tabLs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FFFFFF"/>
              </a:buClr>
              <a:buSzPct val="45000"/>
            </a:pPr>
            <a:r>
              <a:rPr lang="en-US" sz="14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Jennette JC, Falk RJ. N </a:t>
            </a:r>
            <a:r>
              <a:rPr lang="en-US" sz="1400" dirty="0" err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Engl</a:t>
            </a:r>
            <a:r>
              <a:rPr lang="en-US" sz="14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J Med 1997;337:1512-1523</a:t>
            </a:r>
            <a:r>
              <a:rPr lang="en-US" sz="11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10598" name="Oval 6"/>
          <p:cNvSpPr>
            <a:spLocks noChangeArrowheads="1"/>
          </p:cNvSpPr>
          <p:nvPr/>
        </p:nvSpPr>
        <p:spPr bwMode="auto">
          <a:xfrm>
            <a:off x="4787900" y="3716338"/>
            <a:ext cx="2089150" cy="1008062"/>
          </a:xfrm>
          <a:prstGeom prst="ellips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 anchor="ctr"/>
          <a:lstStyle/>
          <a:p>
            <a:endParaRPr lang="el-GR"/>
          </a:p>
        </p:txBody>
      </p:sp>
      <p:sp>
        <p:nvSpPr>
          <p:cNvPr id="110599" name="Oval 7"/>
          <p:cNvSpPr>
            <a:spLocks noChangeArrowheads="1"/>
          </p:cNvSpPr>
          <p:nvPr/>
        </p:nvSpPr>
        <p:spPr bwMode="auto">
          <a:xfrm>
            <a:off x="2195513" y="5157792"/>
            <a:ext cx="5976937" cy="935037"/>
          </a:xfrm>
          <a:prstGeom prst="ellips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0" tIns="45702" rIns="91400" bIns="45702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23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Diagram 4">
            <a:extLst>
              <a:ext uri="{FF2B5EF4-FFF2-40B4-BE49-F238E27FC236}">
                <a16:creationId xmlns:a16="http://schemas.microsoft.com/office/drawing/2014/main" id="{28F036AF-0FB7-D94D-BD30-0E617CE34FC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609600"/>
            <a:ext cx="8280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2 - Τίτλος">
            <a:extLst>
              <a:ext uri="{FF2B5EF4-FFF2-40B4-BE49-F238E27FC236}">
                <a16:creationId xmlns:a16="http://schemas.microsoft.com/office/drawing/2014/main" id="{E041ACD3-6E78-C144-B815-926FC63F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/>
              <a:t>Ταξινόμηση Οξείας Νεφρικής Βλάβης</a:t>
            </a:r>
          </a:p>
        </p:txBody>
      </p:sp>
      <p:sp>
        <p:nvSpPr>
          <p:cNvPr id="23555" name="3 - Θέση περιεχομένου">
            <a:extLst>
              <a:ext uri="{FF2B5EF4-FFF2-40B4-BE49-F238E27FC236}">
                <a16:creationId xmlns:a16="http://schemas.microsoft.com/office/drawing/2014/main" id="{11BE57DE-220D-9E4A-9B47-E28C7BE577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458200" cy="4953000"/>
          </a:xfrm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042988" y="1597027"/>
            <a:ext cx="2881312" cy="120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5" tIns="46029" rIns="92055" bIns="46029">
            <a:spAutoFit/>
          </a:bodyPr>
          <a:lstStyle/>
          <a:p>
            <a:pPr algn="ctr" defTabSz="912624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3333CC"/>
              </a:solidFill>
            </a:endParaRPr>
          </a:p>
          <a:p>
            <a:pPr algn="ctr" defTabSz="912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>
                <a:solidFill>
                  <a:srgbClr val="FFFFFF"/>
                </a:solidFill>
              </a:rPr>
              <a:t>Γραμμική εναπόθεση Ι</a:t>
            </a:r>
            <a:r>
              <a:rPr lang="en-US">
                <a:solidFill>
                  <a:srgbClr val="FFFFFF"/>
                </a:solidFill>
              </a:rPr>
              <a:t>gG </a:t>
            </a:r>
            <a:r>
              <a:rPr lang="el-GR">
                <a:solidFill>
                  <a:srgbClr val="FFFFFF"/>
                </a:solidFill>
              </a:rPr>
              <a:t>και κυκλοφορούντα</a:t>
            </a:r>
          </a:p>
          <a:p>
            <a:pPr algn="ctr" defTabSz="912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Anti</a:t>
            </a:r>
            <a:r>
              <a:rPr lang="el-GR">
                <a:solidFill>
                  <a:srgbClr val="FFFFFF"/>
                </a:solidFill>
              </a:rPr>
              <a:t>-</a:t>
            </a:r>
            <a:r>
              <a:rPr lang="en-US">
                <a:solidFill>
                  <a:srgbClr val="FFFFFF"/>
                </a:solidFill>
              </a:rPr>
              <a:t> GBM </a:t>
            </a:r>
            <a:r>
              <a:rPr lang="el-GR">
                <a:solidFill>
                  <a:srgbClr val="FFFFFF"/>
                </a:solidFill>
              </a:rPr>
              <a:t>αντισώματα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752475" y="5157790"/>
            <a:ext cx="1481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55" tIns="46029" rIns="92055" bIns="46029">
            <a:spAutoFit/>
          </a:bodyPr>
          <a:lstStyle/>
          <a:p>
            <a:pPr algn="ctr" defTabSz="912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>
                <a:solidFill>
                  <a:srgbClr val="FFFF00"/>
                </a:solidFill>
              </a:rPr>
              <a:t>Σύνδρομο</a:t>
            </a:r>
          </a:p>
          <a:p>
            <a:pPr algn="ctr" defTabSz="912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</a:rPr>
              <a:t>Goodpasture</a:t>
            </a: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914400" y="3733800"/>
            <a:ext cx="1776671" cy="70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55" tIns="46029" rIns="92055" bIns="46029">
            <a:spAutoFit/>
          </a:bodyPr>
          <a:lstStyle/>
          <a:p>
            <a:pPr algn="ctr" defTabSz="912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dirty="0">
                <a:solidFill>
                  <a:srgbClr val="FFFF00"/>
                </a:solidFill>
              </a:rPr>
              <a:t>Με πνευμονική</a:t>
            </a:r>
          </a:p>
          <a:p>
            <a:pPr algn="ctr" defTabSz="912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dirty="0">
                <a:solidFill>
                  <a:srgbClr val="FFFF00"/>
                </a:solidFill>
              </a:rPr>
              <a:t>αιμορραγία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2568360" y="5445125"/>
            <a:ext cx="2397555" cy="70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55" tIns="46029" rIns="92055" bIns="46029">
            <a:spAutoFit/>
          </a:bodyPr>
          <a:lstStyle/>
          <a:p>
            <a:pPr algn="ctr" defTabSz="912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</a:rPr>
              <a:t>Anti-GBM</a:t>
            </a:r>
          </a:p>
          <a:p>
            <a:pPr algn="ctr" defTabSz="912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>
                <a:solidFill>
                  <a:srgbClr val="FFFF00"/>
                </a:solidFill>
              </a:rPr>
              <a:t>Σπειραματονεφρίτιδα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2668989" y="3789364"/>
            <a:ext cx="1442236" cy="101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55" tIns="46029" rIns="92055" bIns="46029">
            <a:spAutoFit/>
          </a:bodyPr>
          <a:lstStyle/>
          <a:p>
            <a:pPr algn="ctr" defTabSz="912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>
                <a:solidFill>
                  <a:srgbClr val="FFFF00"/>
                </a:solidFill>
              </a:rPr>
              <a:t>Χωρίς</a:t>
            </a:r>
          </a:p>
          <a:p>
            <a:pPr algn="ctr" defTabSz="912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>
                <a:solidFill>
                  <a:srgbClr val="FFFF00"/>
                </a:solidFill>
              </a:rPr>
              <a:t> πνευμονική</a:t>
            </a:r>
          </a:p>
          <a:p>
            <a:pPr algn="ctr" defTabSz="912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>
                <a:solidFill>
                  <a:srgbClr val="FFFF00"/>
                </a:solidFill>
              </a:rPr>
              <a:t>αιμορραγία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293895" name="Line 7"/>
          <p:cNvSpPr>
            <a:spLocks noChangeShapeType="1"/>
          </p:cNvSpPr>
          <p:nvPr/>
        </p:nvSpPr>
        <p:spPr bwMode="auto">
          <a:xfrm>
            <a:off x="1547813" y="4652965"/>
            <a:ext cx="0" cy="4016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912624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3896" name="Line 8"/>
          <p:cNvSpPr>
            <a:spLocks noChangeShapeType="1"/>
          </p:cNvSpPr>
          <p:nvPr/>
        </p:nvSpPr>
        <p:spPr bwMode="auto">
          <a:xfrm>
            <a:off x="3563938" y="4868863"/>
            <a:ext cx="0" cy="5048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912624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auto">
          <a:xfrm>
            <a:off x="1600200" y="3429000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912624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>
            <a:off x="3219450" y="3417890"/>
            <a:ext cx="0" cy="3619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912624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 flipV="1">
            <a:off x="1600200" y="3409950"/>
            <a:ext cx="1641475" cy="190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912624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3900" name="Rectangle 12"/>
          <p:cNvSpPr>
            <a:spLocks noChangeArrowheads="1"/>
          </p:cNvSpPr>
          <p:nvPr/>
        </p:nvSpPr>
        <p:spPr bwMode="auto">
          <a:xfrm>
            <a:off x="1116015" y="1557338"/>
            <a:ext cx="2733675" cy="164465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91262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3901" name="Line 13"/>
          <p:cNvSpPr>
            <a:spLocks noChangeShapeType="1"/>
          </p:cNvSpPr>
          <p:nvPr/>
        </p:nvSpPr>
        <p:spPr bwMode="auto">
          <a:xfrm>
            <a:off x="2566988" y="3200400"/>
            <a:ext cx="0" cy="215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912624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120044" y="106933"/>
            <a:ext cx="8634038" cy="7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5" tIns="46029" rIns="92055" bIns="46029">
            <a:spAutoFit/>
          </a:bodyPr>
          <a:lstStyle/>
          <a:p>
            <a:pPr algn="ctr" defTabSz="912624"/>
            <a:r>
              <a:rPr lang="el-GR" sz="2000" b="1" dirty="0">
                <a:solidFill>
                  <a:srgbClr val="FFFFFF"/>
                </a:solidFill>
              </a:rPr>
              <a:t>Α</a:t>
            </a:r>
            <a:r>
              <a:rPr lang="en-US" sz="2000" b="1" dirty="0" err="1">
                <a:solidFill>
                  <a:srgbClr val="FFFFFF"/>
                </a:solidFill>
              </a:rPr>
              <a:t>nti</a:t>
            </a:r>
            <a:r>
              <a:rPr lang="el-GR" sz="2000" b="1" dirty="0">
                <a:solidFill>
                  <a:srgbClr val="FFFFFF"/>
                </a:solidFill>
              </a:rPr>
              <a:t>-</a:t>
            </a:r>
            <a:r>
              <a:rPr lang="en-US" sz="2000" b="1" dirty="0">
                <a:solidFill>
                  <a:srgbClr val="FFFFFF"/>
                </a:solidFill>
              </a:rPr>
              <a:t>GBM</a:t>
            </a:r>
            <a:r>
              <a:rPr lang="el-GR" sz="2000" b="1" dirty="0">
                <a:solidFill>
                  <a:srgbClr val="FFFFFF"/>
                </a:solidFill>
              </a:rPr>
              <a:t> </a:t>
            </a:r>
            <a:r>
              <a:rPr lang="el-GR" sz="2000" b="1" dirty="0" err="1">
                <a:solidFill>
                  <a:srgbClr val="FFFFFF"/>
                </a:solidFill>
              </a:rPr>
              <a:t>Σπειραματονεφρίτιδα</a:t>
            </a:r>
            <a:r>
              <a:rPr lang="en-US" sz="2000" b="1" dirty="0">
                <a:solidFill>
                  <a:srgbClr val="FFFFFF"/>
                </a:solidFill>
              </a:rPr>
              <a:t>:</a:t>
            </a:r>
            <a:r>
              <a:rPr lang="el-GR" sz="2000" b="1" dirty="0"/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κυκλοφορούντα</a:t>
            </a:r>
            <a:r>
              <a:rPr lang="el-GR" sz="2000" b="1" dirty="0">
                <a:solidFill>
                  <a:schemeClr val="bg1"/>
                </a:solidFill>
              </a:rPr>
              <a:t> αντισώματα έναντι του</a:t>
            </a:r>
            <a:r>
              <a:rPr lang="en-US" sz="2000" b="1" dirty="0">
                <a:solidFill>
                  <a:schemeClr val="bg1"/>
                </a:solidFill>
              </a:rPr>
              <a:t> NC1</a:t>
            </a:r>
            <a:r>
              <a:rPr lang="el-GR" sz="2000" b="1" dirty="0">
                <a:solidFill>
                  <a:schemeClr val="bg1"/>
                </a:solidFill>
              </a:rPr>
              <a:t>τμήματος της αλυσίδας</a:t>
            </a:r>
            <a:r>
              <a:rPr lang="en-US" sz="2000" b="1" dirty="0">
                <a:solidFill>
                  <a:schemeClr val="bg1"/>
                </a:solidFill>
              </a:rPr>
              <a:t> a3 </a:t>
            </a:r>
            <a:r>
              <a:rPr lang="el-GR" sz="2000" b="1" dirty="0">
                <a:solidFill>
                  <a:schemeClr val="bg1"/>
                </a:solidFill>
              </a:rPr>
              <a:t>του κολλαγόνου τύπου </a:t>
            </a:r>
            <a:r>
              <a:rPr lang="en-US" sz="2000" b="1" dirty="0">
                <a:solidFill>
                  <a:schemeClr val="bg1"/>
                </a:solidFill>
              </a:rPr>
              <a:t>IV  </a:t>
            </a:r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>
            <a:off x="2549525" y="1325563"/>
            <a:ext cx="0" cy="2190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0" tIns="45711" rIns="91420" bIns="45711" anchor="ctr"/>
          <a:lstStyle/>
          <a:p>
            <a:pPr defTabSz="912624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9390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171575"/>
            <a:ext cx="4456112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905" name="Rectangle 17"/>
          <p:cNvSpPr>
            <a:spLocks noChangeArrowheads="1"/>
          </p:cNvSpPr>
          <p:nvPr/>
        </p:nvSpPr>
        <p:spPr bwMode="auto">
          <a:xfrm>
            <a:off x="6227763" y="6381750"/>
            <a:ext cx="26654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 anchor="ctr"/>
          <a:lstStyle/>
          <a:p>
            <a:pPr algn="r" defTabSz="912624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FFFFFF"/>
                </a:solidFill>
                <a:cs typeface="Arial" pitchFamily="34" charset="0"/>
              </a:rPr>
              <a:t>JC.Jennette</a:t>
            </a:r>
          </a:p>
        </p:txBody>
      </p:sp>
    </p:spTree>
    <p:extLst>
      <p:ext uri="{BB962C8B-B14F-4D97-AF65-F5344CB8AC3E}">
        <p14:creationId xmlns:p14="http://schemas.microsoft.com/office/powerpoint/2010/main" val="36479978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Οξεία ή και ταχέως εξελισσόμενη ΣΝ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b="1" dirty="0"/>
              <a:t>Διάγνωση</a:t>
            </a:r>
            <a:r>
              <a:rPr lang="en-US" b="1" dirty="0"/>
              <a:t>: </a:t>
            </a:r>
            <a:r>
              <a:rPr lang="el-GR" b="1" dirty="0"/>
              <a:t> Βιοψία νεφρού</a:t>
            </a:r>
            <a:endParaRPr lang="el-GR" dirty="0"/>
          </a:p>
          <a:p>
            <a:r>
              <a:rPr lang="el-GR" dirty="0"/>
              <a:t>Ο χρόνος της διάγνωσης και έναρξης θεραπείας είναι καθοριστικός για την έκβαση!!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l-GR" b="1" dirty="0"/>
              <a:t>Θεραπεία</a:t>
            </a:r>
            <a:r>
              <a:rPr lang="en-US" b="1" dirty="0"/>
              <a:t>:</a:t>
            </a:r>
            <a:endParaRPr lang="el-GR" b="1" dirty="0"/>
          </a:p>
          <a:p>
            <a:r>
              <a:rPr lang="el-GR" b="1" dirty="0" err="1"/>
              <a:t>Κορτικοστεροειδή</a:t>
            </a:r>
            <a:r>
              <a:rPr lang="el-GR" b="1" dirty="0"/>
              <a:t>+ </a:t>
            </a:r>
            <a:r>
              <a:rPr lang="el-GR" b="1" dirty="0" err="1"/>
              <a:t>κυκλοφωσφαμίδη±</a:t>
            </a:r>
            <a:r>
              <a:rPr lang="el-GR" b="1" dirty="0" err="1">
                <a:solidFill>
                  <a:schemeClr val="accent2"/>
                </a:solidFill>
              </a:rPr>
              <a:t>πλασμαφαίρεση</a:t>
            </a:r>
            <a:endParaRPr lang="en-US" b="1" dirty="0">
              <a:solidFill>
                <a:schemeClr val="accent2"/>
              </a:solidFill>
            </a:endParaRP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3429000" y="3886200"/>
            <a:ext cx="5029200" cy="1981200"/>
          </a:xfrm>
          <a:prstGeom prst="wedgeRectCallout">
            <a:avLst>
              <a:gd name="adj1" fmla="val 24463"/>
              <a:gd name="adj2" fmla="val -6667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r>
              <a:rPr lang="el-GR" dirty="0"/>
              <a:t> </a:t>
            </a:r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marL="342900" indent="-342900" algn="ctr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Anti-GBM </a:t>
            </a:r>
            <a:r>
              <a:rPr lang="el-GR" sz="2000" dirty="0">
                <a:solidFill>
                  <a:schemeClr val="tx1"/>
                </a:solidFill>
              </a:rPr>
              <a:t>ΣΝ </a:t>
            </a:r>
            <a:r>
              <a:rPr lang="en-US" sz="2000" dirty="0">
                <a:solidFill>
                  <a:schemeClr val="tx1"/>
                </a:solidFill>
              </a:rPr>
              <a:t>(±</a:t>
            </a:r>
            <a:r>
              <a:rPr lang="el-GR" sz="2000" dirty="0">
                <a:solidFill>
                  <a:schemeClr val="tx1"/>
                </a:solidFill>
              </a:rPr>
              <a:t>πνευμονική αιμορραγία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ANCA-</a:t>
            </a:r>
            <a:r>
              <a:rPr lang="el-GR" sz="2000" dirty="0">
                <a:solidFill>
                  <a:schemeClr val="tx1"/>
                </a:solidFill>
              </a:rPr>
              <a:t>ΣΝ με πνευμονική αιμορραγία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ANCA-</a:t>
            </a:r>
            <a:r>
              <a:rPr lang="el-GR" sz="2000" dirty="0">
                <a:solidFill>
                  <a:schemeClr val="tx1"/>
                </a:solidFill>
              </a:rPr>
              <a:t>ΣΝ με ταχεία εξελιξη</a:t>
            </a:r>
          </a:p>
          <a:p>
            <a:pPr algn="ctr"/>
            <a:endParaRPr lang="el-GR" sz="2000" dirty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/>
              <a:t> </a:t>
            </a:r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79255"/>
      </p:ext>
    </p:extLst>
  </p:cSld>
  <p:clrMapOvr>
    <a:masterClrMapping/>
  </p:clrMapOvr>
  <p:transition advClick="0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Μετανεφρική ΟΝΒ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2800" dirty="0"/>
              <a:t>Απόφραξη του ουροποιητικού σωλήνα. </a:t>
            </a:r>
          </a:p>
          <a:p>
            <a:pPr eaLnBrk="1" hangingPunct="1"/>
            <a:r>
              <a:rPr lang="el-GR" sz="2800" dirty="0"/>
              <a:t>5% των περιπτώσεων ΟΝΒ.</a:t>
            </a:r>
            <a:endParaRPr lang="en-US" sz="2800" dirty="0"/>
          </a:p>
          <a:p>
            <a:pPr eaLnBrk="1" hangingPunct="1"/>
            <a:r>
              <a:rPr lang="el-GR" sz="2800" dirty="0"/>
              <a:t>Πιο συχνή σε ηλικιωμένους άνδρες με καλοήθη υπερτροφία προστάτη.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Άλλα αίτια</a:t>
            </a:r>
            <a:endParaRPr lang="en-US" sz="2800" dirty="0"/>
          </a:p>
          <a:p>
            <a:pPr lvl="1"/>
            <a:r>
              <a:rPr lang="el-GR" sz="2400" dirty="0"/>
              <a:t>Καρκίνος προστάτη</a:t>
            </a:r>
            <a:endParaRPr lang="en-US" sz="2400" dirty="0"/>
          </a:p>
          <a:p>
            <a:pPr lvl="1"/>
            <a:r>
              <a:rPr lang="el-GR" sz="2400" dirty="0"/>
              <a:t>Κακοήθεια που συμπιέζει τους ουρητήρες</a:t>
            </a:r>
            <a:endParaRPr lang="en-US" sz="2400" dirty="0"/>
          </a:p>
          <a:p>
            <a:pPr lvl="1"/>
            <a:r>
              <a:rPr lang="en-US" sz="2400" dirty="0"/>
              <a:t>N</a:t>
            </a:r>
            <a:r>
              <a:rPr lang="el-GR" sz="2400" dirty="0"/>
              <a:t>ευρογενής ουροδόχος κύστη</a:t>
            </a:r>
            <a:endParaRPr lang="en-US" sz="2400" dirty="0"/>
          </a:p>
          <a:p>
            <a:pPr lvl="1"/>
            <a:r>
              <a:rPr lang="el-GR" sz="2400" dirty="0"/>
              <a:t>Νεφρολιθίαση </a:t>
            </a:r>
            <a:endParaRPr lang="en-US" sz="2400" dirty="0"/>
          </a:p>
          <a:p>
            <a:pPr lvl="1"/>
            <a:r>
              <a:rPr lang="el-GR" sz="2400" dirty="0"/>
              <a:t>Οπισθοπεριτοναική ίνωση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232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usnlk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626" y="1981200"/>
            <a:ext cx="3849974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5" descr="ushydro3WLab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3810000" cy="24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7" descr="ushydr4bWLabe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733800"/>
            <a:ext cx="3810000" cy="240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18"/>
          <p:cNvSpPr txBox="1">
            <a:spLocks noChangeArrowheads="1"/>
          </p:cNvSpPr>
          <p:nvPr/>
        </p:nvSpPr>
        <p:spPr bwMode="auto">
          <a:xfrm>
            <a:off x="457200" y="5943600"/>
            <a:ext cx="7162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From Loyola University Urology Dept. Web Page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http://www.meddean.luc.edu/lumen/MEdEd/urology/guimaghm.htm</a:t>
            </a:r>
          </a:p>
        </p:txBody>
      </p:sp>
      <p:sp>
        <p:nvSpPr>
          <p:cNvPr id="14342" name="Text Box 19"/>
          <p:cNvSpPr txBox="1">
            <a:spLocks noChangeArrowheads="1"/>
          </p:cNvSpPr>
          <p:nvPr/>
        </p:nvSpPr>
        <p:spPr bwMode="auto">
          <a:xfrm>
            <a:off x="609600" y="685800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solidFill>
                  <a:schemeClr val="accent1"/>
                </a:solidFill>
              </a:rPr>
              <a:t>Φυσιολογικό υπερηχογράφημα νεφρού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4343" name="Text Box 20"/>
          <p:cNvSpPr txBox="1">
            <a:spLocks noChangeArrowheads="1"/>
          </p:cNvSpPr>
          <p:nvPr/>
        </p:nvSpPr>
        <p:spPr bwMode="auto">
          <a:xfrm>
            <a:off x="4800600" y="3810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solidFill>
                  <a:schemeClr val="accent2"/>
                </a:solidFill>
              </a:rPr>
              <a:t>Νεφρός με υδρονέφρωση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209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solidFill>
            <a:srgbClr val="7A000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Διερεύνηση του ασθενούς με ΟΝΒ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38600" cy="510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l-GR" sz="2800" b="1" dirty="0"/>
              <a:t>	</a:t>
            </a:r>
            <a:endParaRPr lang="en-US" sz="2800" b="1" dirty="0"/>
          </a:p>
          <a:p>
            <a:pPr>
              <a:lnSpc>
                <a:spcPct val="80000"/>
              </a:lnSpc>
              <a:buNone/>
            </a:pPr>
            <a:r>
              <a:rPr lang="el-GR" sz="2800" b="1" dirty="0"/>
              <a:t>Ιστορικό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l-GR" dirty="0"/>
              <a:t>Φάρμακα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l-GR" dirty="0"/>
              <a:t>Έκθεση σε </a:t>
            </a:r>
            <a:r>
              <a:rPr lang="el-GR" dirty="0" err="1"/>
              <a:t>νεφροτοξικούς</a:t>
            </a:r>
            <a:r>
              <a:rPr lang="el-GR" dirty="0"/>
              <a:t> παράγοντες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l-GR" dirty="0"/>
              <a:t>Καταστάσεις </a:t>
            </a:r>
            <a:r>
              <a:rPr lang="el-GR" dirty="0" err="1"/>
              <a:t>υπογκαιμίας</a:t>
            </a:r>
            <a:endParaRPr lang="el-GR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l-GR" dirty="0"/>
              <a:t>Ισχαιμικά φαινόμενα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l-GR" dirty="0"/>
              <a:t>Συν-νοσηρότητες</a:t>
            </a:r>
            <a:endParaRPr lang="en-US" dirty="0"/>
          </a:p>
          <a:p>
            <a:pPr>
              <a:lnSpc>
                <a:spcPct val="80000"/>
              </a:lnSpc>
              <a:buNone/>
            </a:pPr>
            <a:r>
              <a:rPr lang="el-GR" sz="2800" b="1" dirty="0"/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el-GR" sz="2800" b="1" dirty="0"/>
              <a:t>Αντικειμενική εξέταση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l-GR" dirty="0"/>
              <a:t>Σημεία υπογκαιμίας </a:t>
            </a:r>
          </a:p>
          <a:p>
            <a:pPr>
              <a:lnSpc>
                <a:spcPct val="80000"/>
              </a:lnSpc>
              <a:buNone/>
            </a:pPr>
            <a:r>
              <a:rPr lang="en-US" sz="2100" dirty="0"/>
              <a:t>	</a:t>
            </a:r>
            <a:r>
              <a:rPr lang="el-GR" sz="2100" dirty="0">
                <a:solidFill>
                  <a:srgbClr val="29303B"/>
                </a:solidFill>
              </a:rPr>
              <a:t>(ΑΠ, σφύξεις, ορθοστατική δοκιμασία, οίδημα</a:t>
            </a:r>
            <a:r>
              <a:rPr lang="en-US" sz="2100" dirty="0">
                <a:solidFill>
                  <a:srgbClr val="29303B"/>
                </a:solidFill>
              </a:rPr>
              <a:t>, </a:t>
            </a:r>
            <a:r>
              <a:rPr lang="el-GR" sz="2100" dirty="0" err="1">
                <a:solidFill>
                  <a:srgbClr val="29303B"/>
                </a:solidFill>
              </a:rPr>
              <a:t>σπαργή</a:t>
            </a:r>
            <a:r>
              <a:rPr lang="el-GR" sz="2100" dirty="0">
                <a:solidFill>
                  <a:srgbClr val="29303B"/>
                </a:solidFill>
              </a:rPr>
              <a:t> δέρματος, κατάσταση </a:t>
            </a:r>
            <a:r>
              <a:rPr lang="el-GR" sz="2100" dirty="0" err="1">
                <a:solidFill>
                  <a:srgbClr val="29303B"/>
                </a:solidFill>
              </a:rPr>
              <a:t>βλενογόνων</a:t>
            </a:r>
            <a:r>
              <a:rPr lang="en-US" sz="2100" dirty="0">
                <a:solidFill>
                  <a:srgbClr val="29303B"/>
                </a:solidFill>
              </a:rPr>
              <a:t>)</a:t>
            </a:r>
            <a:endParaRPr lang="el-GR" sz="2100" dirty="0">
              <a:solidFill>
                <a:srgbClr val="29303B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l-GR" dirty="0"/>
              <a:t>Εξάνθημα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l-GR" dirty="0"/>
              <a:t>Σημεία ισχαιμίας ή </a:t>
            </a:r>
            <a:r>
              <a:rPr lang="el-GR" dirty="0" err="1"/>
              <a:t>εμβολικών</a:t>
            </a:r>
            <a:r>
              <a:rPr lang="el-GR" dirty="0"/>
              <a:t> </a:t>
            </a:r>
            <a:r>
              <a:rPr lang="el-GR" dirty="0" err="1"/>
              <a:t>φαινόμένων</a:t>
            </a:r>
            <a:endParaRPr lang="el-GR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l-GR" dirty="0"/>
              <a:t>Σημεία ηπατικής νόσου</a:t>
            </a:r>
            <a:endParaRPr lang="en-US" dirty="0"/>
          </a:p>
          <a:p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l-GR" sz="2800" b="1" dirty="0"/>
              <a:t>	</a:t>
            </a:r>
            <a:endParaRPr lang="en-US" sz="2800" b="1" dirty="0"/>
          </a:p>
          <a:p>
            <a:pPr>
              <a:lnSpc>
                <a:spcPct val="80000"/>
              </a:lnSpc>
              <a:buNone/>
            </a:pPr>
            <a:r>
              <a:rPr lang="el-GR" sz="2800" b="1" dirty="0"/>
              <a:t>Εργαστηριακός έλεγχος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l-GR" dirty="0"/>
              <a:t>Ουρία ορού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l-GR" dirty="0" err="1"/>
              <a:t>Κρεατινίνη</a:t>
            </a:r>
            <a:r>
              <a:rPr lang="el-GR" dirty="0"/>
              <a:t> ορού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l-GR" dirty="0"/>
              <a:t>Ηλεκτρολύτες  ορού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l-GR" dirty="0"/>
              <a:t>Μικροσκοπική ανάλυση ούρων</a:t>
            </a:r>
            <a:endParaRPr lang="en-US" dirty="0"/>
          </a:p>
          <a:p>
            <a:pPr>
              <a:lnSpc>
                <a:spcPct val="80000"/>
              </a:lnSpc>
              <a:buNone/>
            </a:pPr>
            <a:r>
              <a:rPr lang="el-GR" sz="2800" b="1" dirty="0"/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el-GR" b="1" dirty="0"/>
              <a:t>	Υπερηχογράφημα νεφρών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l-GR" dirty="0"/>
              <a:t>Αποκλεισμός απόφραξης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l-GR" dirty="0"/>
              <a:t>Μελέτη  του σχήματος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l-GR" dirty="0"/>
              <a:t>Πάχους  του φλοιού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l-GR" dirty="0"/>
              <a:t>Γενική ανατομία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54586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</p:nvPr>
        </p:nvGraphicFramePr>
        <p:xfrm>
          <a:off x="457200" y="1371600"/>
          <a:ext cx="8153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l-GR" sz="2800" dirty="0"/>
              <a:t>Διερεύνηση ΟΝ</a:t>
            </a:r>
            <a:r>
              <a:rPr lang="en-US" sz="2800" dirty="0"/>
              <a:t>B: </a:t>
            </a:r>
            <a:r>
              <a:rPr lang="el-GR" sz="2800" dirty="0"/>
              <a:t>Κλειδί η μικροσκοπική ανάλυση του ιζήματος των ούρων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5689937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Διερεύνηση του ασθενούς με ΟΝ</a:t>
            </a:r>
            <a:r>
              <a:rPr lang="en-US" dirty="0"/>
              <a:t>B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CPK </a:t>
            </a:r>
            <a:r>
              <a:rPr lang="el-GR" dirty="0"/>
              <a:t>επί υποψίας ραβδομυόλυσης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SPEP/UPEP </a:t>
            </a:r>
            <a:r>
              <a:rPr lang="el-GR" dirty="0"/>
              <a:t>επί υποψίας πολλαπλού μυελώματος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l-GR" dirty="0"/>
              <a:t>Ηπατική βιοχημεία σε υποψία κίρρωσης.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l-GR" dirty="0"/>
              <a:t>Ηωσινόφιλα ούρων σε υποψία οξείας διάμεσης νεφρίτιδας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l-GR" dirty="0"/>
              <a:t>Εάν δεν υπάρχει σαφής αιτιολογία, η έκπτωση της νεφρικής λειτουργίας δεν υποχωρεί και δεν υπάρχει αντένδειξη  </a:t>
            </a:r>
            <a:r>
              <a:rPr lang="el-GR" dirty="0">
                <a:latin typeface="Calibri"/>
              </a:rPr>
              <a:t>→ </a:t>
            </a:r>
            <a:r>
              <a:rPr lang="el-GR" b="1" dirty="0"/>
              <a:t>βιοψία νεφρού</a:t>
            </a:r>
            <a:endParaRPr lang="en-US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75391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3600" dirty="0"/>
              <a:t>Αντιμετώπιση της ΟΝΒ</a:t>
            </a:r>
            <a:endParaRPr lang="en-US" sz="36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/>
              <a:t>Αποφυγή νεφροτοξινών</a:t>
            </a:r>
            <a:endParaRPr lang="en-US" dirty="0"/>
          </a:p>
          <a:p>
            <a:pPr eaLnBrk="1" hangingPunct="1"/>
            <a:r>
              <a:rPr lang="el-GR" dirty="0"/>
              <a:t>Προσαρμογή των φαρμάκων</a:t>
            </a:r>
            <a:endParaRPr lang="en-US" dirty="0"/>
          </a:p>
          <a:p>
            <a:pPr eaLnBrk="1" hangingPunct="1"/>
            <a:r>
              <a:rPr lang="el-GR" dirty="0"/>
              <a:t>Διόρθωση ηλεκτρολυτικών διαταραχών </a:t>
            </a:r>
          </a:p>
          <a:p>
            <a:pPr eaLnBrk="1" hangingPunct="1"/>
            <a:r>
              <a:rPr lang="el-GR" dirty="0"/>
              <a:t>Διόρθωση διαταραχών του όγκου</a:t>
            </a:r>
            <a:endParaRPr lang="en-US" dirty="0"/>
          </a:p>
          <a:p>
            <a:pPr eaLnBrk="1" hangingPunct="1"/>
            <a:r>
              <a:rPr lang="el-GR" dirty="0"/>
              <a:t>Αιμοκάθαρση σε περίπτωση ανουρίας, ουραιμικών φαινομένων ή/και αδυναμίας αντιμετώπισης των παραπάνω διαταραχών. </a:t>
            </a:r>
            <a:endParaRPr lang="en-US" dirty="0"/>
          </a:p>
          <a:p>
            <a:pPr eaLnBrk="1" hangingPunct="1"/>
            <a:r>
              <a:rPr lang="el-GR" dirty="0"/>
              <a:t>Συστηματική παρακολούθηση μέχρι την επάνοδο της νεφρικής λειτουργίας.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397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dirty="0"/>
              <a:t>Ενδείξεις βιοψίας νεφρού στην ΟΝΒ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Μη εμφανής αιτία  της ΟΝΒ (έχουν αποκλεισθεί-προνεφρική, ΟΣΝ, λοίμωξη)</a:t>
            </a:r>
            <a:endParaRPr lang="en-US" dirty="0"/>
          </a:p>
          <a:p>
            <a:r>
              <a:rPr lang="el-GR" dirty="0"/>
              <a:t>Αιματουρία με δύσμορφα </a:t>
            </a:r>
            <a:r>
              <a:rPr lang="en-US" dirty="0"/>
              <a:t>RBC </a:t>
            </a:r>
            <a:r>
              <a:rPr lang="el-GR" dirty="0"/>
              <a:t>ή/και </a:t>
            </a:r>
            <a:r>
              <a:rPr lang="en-US" dirty="0"/>
              <a:t>RBC </a:t>
            </a:r>
            <a:r>
              <a:rPr lang="el-GR" dirty="0"/>
              <a:t>κυλίνδρους</a:t>
            </a:r>
          </a:p>
          <a:p>
            <a:r>
              <a:rPr lang="el-GR" dirty="0"/>
              <a:t>Θετικός ανοσολογικός έλεγχος (</a:t>
            </a:r>
            <a:r>
              <a:rPr lang="en-US" dirty="0"/>
              <a:t>ANCA, </a:t>
            </a:r>
            <a:r>
              <a:rPr lang="en-US" dirty="0" err="1"/>
              <a:t>dsDNA</a:t>
            </a:r>
            <a:r>
              <a:rPr lang="en-US" dirty="0"/>
              <a:t>, </a:t>
            </a:r>
            <a:r>
              <a:rPr lang="en-US" dirty="0">
                <a:latin typeface="Calibri"/>
              </a:rPr>
              <a:t>↓</a:t>
            </a:r>
            <a:r>
              <a:rPr lang="en-US" dirty="0"/>
              <a:t>C3, </a:t>
            </a:r>
            <a:r>
              <a:rPr lang="en-US" dirty="0">
                <a:latin typeface="Calibri"/>
              </a:rPr>
              <a:t>↓</a:t>
            </a:r>
            <a:r>
              <a:rPr lang="en-US" dirty="0"/>
              <a:t>C4, anti-GBM abs)</a:t>
            </a:r>
          </a:p>
          <a:p>
            <a:r>
              <a:rPr lang="el-GR" dirty="0"/>
              <a:t>Παθολογική ηλεκτροφόρηση λευκωμάτων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14217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3600" b="1" dirty="0">
                <a:solidFill>
                  <a:schemeClr val="tx1"/>
                </a:solidFill>
              </a:rPr>
              <a:t>Χρόνια Νεφρική Νόσος (ΧΝΝ)</a:t>
            </a:r>
          </a:p>
        </p:txBody>
      </p:sp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23F7E21B-7236-744A-B851-5D2760ADB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59637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35400AB7-D61A-6143-A54C-CAD5AB98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/>
              <a:t>Προνεφρική</a:t>
            </a:r>
            <a:r>
              <a:rPr lang="el-GR" altLang="el-GR" sz="4000"/>
              <a:t> </a:t>
            </a:r>
            <a:r>
              <a:rPr lang="el-GR" altLang="el-GR" sz="4000" b="1"/>
              <a:t>ΟΝΒ</a:t>
            </a:r>
            <a:endParaRPr lang="en-US" altLang="el-GR" sz="4000" b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AB3B-7A36-8C43-9BED-A24E638E14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800" dirty="0"/>
              <a:t>Κάθε κατάσταση που χαρακτηρίζεται από </a:t>
            </a:r>
            <a:r>
              <a:rPr lang="el-GR" sz="3200" b="1" dirty="0">
                <a:solidFill>
                  <a:schemeClr val="tx2">
                    <a:lumMod val="75000"/>
                  </a:schemeClr>
                </a:solidFill>
              </a:rPr>
              <a:t>μειωμένη παροχή αίματος στους νεφρούς</a:t>
            </a:r>
            <a:r>
              <a:rPr lang="el-GR" sz="3200" b="1" dirty="0">
                <a:solidFill>
                  <a:schemeClr val="accent2"/>
                </a:solidFill>
              </a:rPr>
              <a:t> </a:t>
            </a:r>
            <a:r>
              <a:rPr lang="el-GR" sz="2800" dirty="0"/>
              <a:t>μπορεί να οδηγήσει σε μείωση του ρυθμού σπειραματικής διήθησης (</a:t>
            </a:r>
            <a:r>
              <a:rPr lang="en-US" sz="2800" dirty="0"/>
              <a:t>GFR)</a:t>
            </a:r>
            <a:r>
              <a:rPr lang="el-GR" sz="2800" dirty="0"/>
              <a:t> και έκπτωση της νεφρικής λειτουργίας.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8650" y="1232297"/>
            <a:ext cx="7886700" cy="994172"/>
          </a:xfrm>
        </p:spPr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Χρόνια </a:t>
            </a:r>
            <a:r>
              <a:rPr lang="en-US" b="1" dirty="0">
                <a:solidFill>
                  <a:schemeClr val="tx1"/>
                </a:solidFill>
              </a:rPr>
              <a:t>N</a:t>
            </a:r>
            <a:r>
              <a:rPr lang="el-GR" b="1" dirty="0" err="1">
                <a:solidFill>
                  <a:schemeClr val="tx1"/>
                </a:solidFill>
              </a:rPr>
              <a:t>εφρική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N</a:t>
            </a:r>
            <a:r>
              <a:rPr lang="el-GR" b="1" dirty="0">
                <a:solidFill>
                  <a:schemeClr val="tx1"/>
                </a:solidFill>
              </a:rPr>
              <a:t>όσος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628650" y="2065104"/>
            <a:ext cx="7886700" cy="3263504"/>
          </a:xfrm>
        </p:spPr>
        <p:txBody>
          <a:bodyPr>
            <a:normAutofit/>
          </a:bodyPr>
          <a:lstStyle/>
          <a:p>
            <a:endParaRPr lang="el-GR" sz="2400" dirty="0"/>
          </a:p>
          <a:p>
            <a:r>
              <a:rPr lang="el-GR" sz="2400" dirty="0"/>
              <a:t>Η παρουσία νεφρικής βλάβης ή έκπτωσης της νεφρικής λειτουργίας, που παραμένει για 3 ή περισσότερους μήνες, ανεξάρτητα από την υποκείμενη αιτία. </a:t>
            </a:r>
          </a:p>
        </p:txBody>
      </p:sp>
      <p:sp>
        <p:nvSpPr>
          <p:cNvPr id="4" name="Επεξήγηση με παραλληλόγραμμο 3"/>
          <p:cNvSpPr/>
          <p:nvPr/>
        </p:nvSpPr>
        <p:spPr>
          <a:xfrm>
            <a:off x="6132472" y="634438"/>
            <a:ext cx="2383715" cy="1437365"/>
          </a:xfrm>
          <a:prstGeom prst="wedgeRectCallout">
            <a:avLst>
              <a:gd name="adj1" fmla="val -26403"/>
              <a:gd name="adj2" fmla="val 58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 υπολογιζόμενος ρυθμός </a:t>
            </a:r>
            <a:r>
              <a:rPr lang="el-GR" dirty="0" err="1"/>
              <a:t>σπειραματικής</a:t>
            </a:r>
            <a:r>
              <a:rPr lang="el-GR" dirty="0"/>
              <a:t> διήθησης &lt;60 </a:t>
            </a:r>
            <a:r>
              <a:rPr lang="en-GB" dirty="0"/>
              <a:t>mL</a:t>
            </a:r>
            <a:r>
              <a:rPr lang="el-GR" dirty="0"/>
              <a:t>/</a:t>
            </a:r>
            <a:r>
              <a:rPr lang="en-GB" dirty="0"/>
              <a:t>min</a:t>
            </a:r>
            <a:r>
              <a:rPr lang="el-GR" dirty="0"/>
              <a:t>/1.73</a:t>
            </a:r>
            <a:r>
              <a:rPr lang="en-GB" dirty="0"/>
              <a:t>m</a:t>
            </a:r>
            <a:r>
              <a:rPr lang="el-GR" baseline="30000" dirty="0"/>
              <a:t>2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460" y="3732025"/>
            <a:ext cx="5599540" cy="258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33976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My Documents\AKshirsagar\Pictures\Histology\NlKid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057400"/>
            <a:ext cx="49149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S:\fig 1b.jpg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59745"/>
            <a:ext cx="5311379" cy="398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714500" y="986459"/>
            <a:ext cx="582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l-GR" sz="3200" dirty="0">
                <a:latin typeface="+mj-lt"/>
              </a:rPr>
              <a:t>Ιστολογία της ΧΝΝ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8172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Χρόνια νεφρική νόσος (ΧΝΝ)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400" dirty="0"/>
              <a:t>Η παραμονή της βλάβης ή της μειωμένης νεφρικής λειτουργίας για </a:t>
            </a:r>
            <a:r>
              <a:rPr lang="el-GR" sz="2400" b="1" dirty="0"/>
              <a:t>3 μήνες τουλάχιστον </a:t>
            </a:r>
            <a:r>
              <a:rPr lang="el-GR" sz="2400" dirty="0"/>
              <a:t>είναι απαραίτητη προϋπόθεση για την διαφορική διάγνωση μεταξύ ΧΝΝ και </a:t>
            </a:r>
            <a:r>
              <a:rPr lang="en-US" sz="2400" dirty="0"/>
              <a:t>ONB</a:t>
            </a:r>
            <a:r>
              <a:rPr lang="el-GR" sz="2400" dirty="0"/>
              <a:t>. </a:t>
            </a:r>
          </a:p>
          <a:p>
            <a:pPr algn="just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22584608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>
            <a:extLst>
              <a:ext uri="{FF2B5EF4-FFF2-40B4-BE49-F238E27FC236}">
                <a16:creationId xmlns:a16="http://schemas.microsoft.com/office/drawing/2014/main" id="{65FF73FC-88EB-3C4C-8BBF-9182427F4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80" y="1808559"/>
            <a:ext cx="8516372" cy="373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338"/>
              </a:spcBef>
              <a:buFont typeface="Times New Roman" panose="02020603050405020304" pitchFamily="18" charset="0"/>
              <a:buChar char="•"/>
            </a:pPr>
            <a:r>
              <a:rPr lang="el-GR" altLang="el-GR" sz="21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11%-16% του ενήλικου πληθυσμού παγκοσμίως εμφανίζει XNN.	          					                                                                          	</a:t>
            </a:r>
            <a:r>
              <a:rPr lang="el-GR" altLang="el-GR" sz="15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			</a:t>
            </a:r>
            <a:r>
              <a:rPr lang="en-US" altLang="el-GR" sz="15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		</a:t>
            </a:r>
            <a:r>
              <a:rPr lang="el-GR" altLang="el-GR" sz="15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l-GR" altLang="el-GR" sz="900" i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Chadman</a:t>
            </a:r>
            <a:r>
              <a:rPr lang="el-GR" altLang="el-GR" sz="9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SJ </a:t>
            </a:r>
            <a:r>
              <a:rPr lang="el-GR" altLang="el-GR" sz="900" i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et</a:t>
            </a:r>
            <a:r>
              <a:rPr lang="el-GR" altLang="el-GR" sz="9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l-GR" sz="900" i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al</a:t>
            </a:r>
            <a:r>
              <a:rPr lang="el-GR" altLang="el-GR" sz="9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 JASN 2003</a:t>
            </a:r>
            <a:endParaRPr lang="el-GR" altLang="el-GR" sz="1500" i="1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338"/>
              </a:spcBef>
              <a:buFont typeface="Times New Roman" panose="02020603050405020304" pitchFamily="18" charset="0"/>
              <a:buChar char="•"/>
            </a:pPr>
            <a:r>
              <a:rPr lang="el-GR" altLang="el-GR" sz="21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Η ετήσια επίπτωση του τελικού σταδίου XNN αυξάνει παγκοσμίως κατά 8%.             </a:t>
            </a:r>
            <a:r>
              <a:rPr lang="el-GR" altLang="el-GR" sz="15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                       			                         	</a:t>
            </a:r>
            <a:r>
              <a:rPr lang="el-GR" altLang="el-GR" sz="900" i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Bello</a:t>
            </a:r>
            <a:r>
              <a:rPr lang="el-GR" altLang="el-GR" sz="9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AK,  </a:t>
            </a:r>
            <a:r>
              <a:rPr lang="el-GR" altLang="el-GR" sz="900" i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Kidney</a:t>
            </a:r>
            <a:r>
              <a:rPr lang="el-GR" altLang="el-GR" sz="9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l-GR" sz="900" i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Int</a:t>
            </a:r>
            <a:r>
              <a:rPr lang="el-GR" altLang="el-GR" sz="9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el-GR" altLang="el-GR" sz="900" i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Suppl</a:t>
            </a:r>
            <a:r>
              <a:rPr lang="el-GR" altLang="el-GR" sz="9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2005</a:t>
            </a:r>
          </a:p>
          <a:p>
            <a:pPr marL="403622" indent="-3429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lang="el-GR" sz="900" i="1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marL="403622" indent="-3429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l-GR" sz="2100" dirty="0">
                <a:solidFill>
                  <a:srgbClr val="000000"/>
                </a:solidFill>
                <a:latin typeface="+mn-lt"/>
                <a:cs typeface="Times New Roman" pitchFamily="16" charset="0"/>
              </a:rPr>
              <a:t>Στην Ελλάδα</a:t>
            </a:r>
            <a:r>
              <a:rPr lang="en-US" sz="2100" dirty="0">
                <a:solidFill>
                  <a:srgbClr val="000000"/>
                </a:solidFill>
                <a:latin typeface="+mn-lt"/>
                <a:cs typeface="Times New Roman" pitchFamily="16" charset="0"/>
              </a:rPr>
              <a:t>, </a:t>
            </a:r>
            <a:r>
              <a:rPr lang="el-GR" sz="2100" dirty="0">
                <a:solidFill>
                  <a:srgbClr val="000000"/>
                </a:solidFill>
                <a:latin typeface="+mn-lt"/>
                <a:cs typeface="Times New Roman" pitchFamily="16" charset="0"/>
              </a:rPr>
              <a:t>η ετήσια επίπτωση έχει αυξηθεί κατά  </a:t>
            </a:r>
            <a:r>
              <a:rPr lang="el-GR" sz="21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6" charset="0"/>
              </a:rPr>
              <a:t>4-6%</a:t>
            </a:r>
            <a:r>
              <a:rPr lang="el-GR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6" charset="0"/>
              </a:rPr>
              <a:t> </a:t>
            </a:r>
            <a:r>
              <a:rPr lang="el-GR" sz="2100" dirty="0">
                <a:solidFill>
                  <a:srgbClr val="000000"/>
                </a:solidFill>
                <a:latin typeface="+mn-lt"/>
                <a:cs typeface="Times New Roman" pitchFamily="16" charset="0"/>
              </a:rPr>
              <a:t>την τελευταία 10-ετία.</a:t>
            </a:r>
          </a:p>
          <a:p>
            <a:pPr eaLnBrk="1" hangingPunct="1">
              <a:lnSpc>
                <a:spcPct val="120000"/>
              </a:lnSpc>
              <a:spcBef>
                <a:spcPts val="338"/>
              </a:spcBef>
              <a:buFont typeface="Times New Roman" panose="02020603050405020304" pitchFamily="18" charset="0"/>
              <a:buChar char="•"/>
            </a:pPr>
            <a:endParaRPr lang="el-GR" altLang="el-GR" sz="21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23B1D2D-7E5B-3543-98CD-B77EE73BA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06" y="533400"/>
            <a:ext cx="8248919" cy="901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67500" tIns="35100" rIns="67500" bIns="3510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l-G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6" charset="0"/>
              </a:rPr>
              <a:t>Έκταση του προβλήματος της </a:t>
            </a:r>
            <a:r>
              <a:rPr lang="el-GR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6" charset="0"/>
              </a:rPr>
              <a:t>χρ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6" charset="0"/>
              </a:rPr>
              <a:t>ό</a:t>
            </a:r>
            <a:r>
              <a:rPr lang="el-G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6" charset="0"/>
              </a:rPr>
              <a:t>νιας νεφρικής νόσου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54651"/>
      </p:ext>
    </p:extLst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B3FB2EF1-DD79-FE42-88FF-46FE40D3CDC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sz="2700" b="1" dirty="0"/>
              <a:t>Παράγοντες κινδύνου για χρόνια νεφρική νόσο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82C86F-FFF5-A949-9B3D-AE262881A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47801"/>
            <a:ext cx="4000500" cy="4248150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l-GR" sz="2625" b="1" dirty="0"/>
              <a:t>Σακχαρώδης διαβήτης</a:t>
            </a:r>
            <a:r>
              <a:rPr lang="el-GR" sz="2625" dirty="0"/>
              <a:t> </a:t>
            </a:r>
          </a:p>
          <a:p>
            <a:r>
              <a:rPr lang="el-GR" sz="2625" dirty="0"/>
              <a:t>Υπέρταση </a:t>
            </a:r>
          </a:p>
          <a:p>
            <a:r>
              <a:rPr lang="el-GR" sz="2625" dirty="0" err="1"/>
              <a:t>Πολυκυστική</a:t>
            </a:r>
            <a:r>
              <a:rPr lang="el-GR" sz="2625" dirty="0"/>
              <a:t> νόσος των νεφρών </a:t>
            </a:r>
          </a:p>
          <a:p>
            <a:r>
              <a:rPr lang="el-GR" sz="2625" dirty="0" err="1"/>
              <a:t>Σπειραματονεφρίτιδες</a:t>
            </a:r>
            <a:r>
              <a:rPr lang="el-GR" sz="2625" dirty="0"/>
              <a:t> </a:t>
            </a:r>
          </a:p>
          <a:p>
            <a:r>
              <a:rPr lang="el-GR" sz="2625" dirty="0"/>
              <a:t>Καρδιαγγειακές παθήσεις </a:t>
            </a:r>
          </a:p>
          <a:p>
            <a:r>
              <a:rPr lang="el-GR" sz="2625" dirty="0"/>
              <a:t>Οικογενειακό ιστορικό                  </a:t>
            </a:r>
            <a:r>
              <a:rPr lang="el-GR" sz="1650" dirty="0"/>
              <a:t>(ύπαρξη ασθενών στην οικογένεια που υποβάλλονται σε αιμοκάθαρση ή περιτοναϊκή κάθαρση ή έχουν κάνει μεταμόσχευση νεφρού). </a:t>
            </a:r>
          </a:p>
          <a:p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AA4ACD68-72FB-0C43-BE0C-FB196DED0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447801"/>
            <a:ext cx="4362450" cy="4248149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l-GR" sz="2625" dirty="0" err="1"/>
              <a:t>Αυτοάνοσα</a:t>
            </a:r>
            <a:r>
              <a:rPr lang="el-GR" sz="2625" dirty="0"/>
              <a:t> νοσήματα </a:t>
            </a:r>
          </a:p>
          <a:p>
            <a:r>
              <a:rPr lang="el-GR" sz="2625" dirty="0"/>
              <a:t>Ουρολοιμώξεις (συχνές)</a:t>
            </a:r>
          </a:p>
          <a:p>
            <a:r>
              <a:rPr lang="el-GR" sz="2625" dirty="0"/>
              <a:t>Νεφρολιθίαση </a:t>
            </a:r>
          </a:p>
          <a:p>
            <a:r>
              <a:rPr lang="el-GR" sz="2625" dirty="0"/>
              <a:t>Κακοήθειες </a:t>
            </a:r>
          </a:p>
          <a:p>
            <a:r>
              <a:rPr lang="el-GR" sz="2625" dirty="0"/>
              <a:t>Οξεία νεφρική βλάβη (οξεία νεφρική ανεπάρκεια) </a:t>
            </a:r>
          </a:p>
          <a:p>
            <a:r>
              <a:rPr lang="el-GR" sz="2625" dirty="0"/>
              <a:t>Μικρό βάρος γέννησης του ατόμου </a:t>
            </a:r>
          </a:p>
          <a:p>
            <a:r>
              <a:rPr lang="el-GR" sz="2625" dirty="0"/>
              <a:t>Μεγάλη ηλικία </a:t>
            </a:r>
          </a:p>
          <a:p>
            <a:r>
              <a:rPr lang="el-GR" sz="2625" dirty="0"/>
              <a:t>Έκθεση σε χημικούς παράγοντες.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6908129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err="1"/>
              <a:t>Κλινικο</a:t>
            </a:r>
            <a:r>
              <a:rPr lang="el-GR" sz="2400" b="1" dirty="0"/>
              <a:t>-εργαστηριακή εικόνα χρόνιας νεφρικής νόσου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ln>
            <a:solidFill>
              <a:srgbClr val="3A4B88"/>
            </a:solidFill>
          </a:ln>
        </p:spPr>
        <p:txBody>
          <a:bodyPr>
            <a:normAutofit/>
          </a:bodyPr>
          <a:lstStyle/>
          <a:p>
            <a:r>
              <a:rPr lang="el-GR" b="1" dirty="0"/>
              <a:t>Ασυμπτωματική στα πρώιμα στάδια</a:t>
            </a:r>
          </a:p>
          <a:p>
            <a:r>
              <a:rPr lang="el-GR" dirty="0"/>
              <a:t>Υπέρταση</a:t>
            </a:r>
          </a:p>
          <a:p>
            <a:r>
              <a:rPr lang="el-GR" dirty="0" err="1"/>
              <a:t>Νυκτουρία</a:t>
            </a:r>
            <a:endParaRPr lang="el-GR" dirty="0"/>
          </a:p>
          <a:p>
            <a:r>
              <a:rPr lang="el-GR" dirty="0"/>
              <a:t>Ανορεξία </a:t>
            </a:r>
          </a:p>
          <a:p>
            <a:r>
              <a:rPr lang="el-GR" dirty="0"/>
              <a:t>Αδυναμία, υπνηλία </a:t>
            </a:r>
          </a:p>
          <a:p>
            <a:r>
              <a:rPr lang="el-GR" dirty="0"/>
              <a:t>Ναυτία, </a:t>
            </a:r>
            <a:r>
              <a:rPr lang="el-GR" dirty="0" err="1"/>
              <a:t>εμέτοι</a:t>
            </a:r>
            <a:endParaRPr lang="el-GR" dirty="0"/>
          </a:p>
          <a:p>
            <a:r>
              <a:rPr lang="el-GR" dirty="0"/>
              <a:t>Οίδημα κάτω άκρων (πρήξιμο στα πόδια)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58AE2C-7865-9F4D-A3E8-6E785BAD7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↑ </a:t>
            </a:r>
            <a:r>
              <a:rPr lang="el-GR" dirty="0" err="1"/>
              <a:t>Κρεατινίνη</a:t>
            </a:r>
            <a:r>
              <a:rPr lang="el-GR" dirty="0"/>
              <a:t> ορού</a:t>
            </a:r>
          </a:p>
          <a:p>
            <a:r>
              <a:rPr lang="el-GR" dirty="0"/>
              <a:t>Απώλεια πρωτεϊνών (λεύκωμα) στα ούρα</a:t>
            </a:r>
          </a:p>
          <a:p>
            <a:r>
              <a:rPr lang="el-GR" dirty="0"/>
              <a:t>Οίδημα λόγω κατακράτησης υγρών</a:t>
            </a:r>
          </a:p>
          <a:p>
            <a:r>
              <a:rPr lang="el-GR" dirty="0"/>
              <a:t>Ηλεκτρολυτικές διαταραχές (Ν</a:t>
            </a:r>
            <a:r>
              <a:rPr lang="en-US" dirty="0"/>
              <a:t>a</a:t>
            </a:r>
            <a:r>
              <a:rPr lang="en-US" baseline="30000" dirty="0"/>
              <a:t>+</a:t>
            </a:r>
            <a:r>
              <a:rPr lang="en-US" dirty="0"/>
              <a:t>, K</a:t>
            </a:r>
            <a:r>
              <a:rPr lang="en-US" baseline="30000" dirty="0"/>
              <a:t>+</a:t>
            </a:r>
            <a:r>
              <a:rPr lang="en-US" dirty="0"/>
              <a:t>, Ca</a:t>
            </a:r>
            <a:r>
              <a:rPr lang="en-US" baseline="30000" dirty="0"/>
              <a:t>+2</a:t>
            </a:r>
            <a:r>
              <a:rPr lang="en-US" dirty="0"/>
              <a:t>, PO</a:t>
            </a:r>
            <a:r>
              <a:rPr lang="en-US" baseline="30000" dirty="0"/>
              <a:t>-2</a:t>
            </a:r>
            <a:r>
              <a:rPr lang="en-US" dirty="0"/>
              <a:t>)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5929325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My Documents\A_Kshirsagar\Pictures\CrProduction.bmp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38" y="3365587"/>
            <a:ext cx="2009849" cy="167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567269" y="1257300"/>
            <a:ext cx="4114800" cy="457200"/>
          </a:xfrm>
        </p:spPr>
        <p:txBody>
          <a:bodyPr>
            <a:normAutofit fontScale="90000"/>
          </a:bodyPr>
          <a:lstStyle/>
          <a:p>
            <a:r>
              <a:rPr lang="el-GR" altLang="el-GR" dirty="0" err="1">
                <a:latin typeface="Calibri" charset="0"/>
              </a:rPr>
              <a:t>Κρεατινίνη</a:t>
            </a:r>
            <a:r>
              <a:rPr lang="en-US" altLang="el-GR" dirty="0">
                <a:latin typeface="Calibri" charset="0"/>
              </a:rPr>
              <a:t> </a:t>
            </a:r>
            <a:r>
              <a:rPr lang="el-GR" altLang="el-GR" dirty="0">
                <a:latin typeface="Calibri" charset="0"/>
              </a:rPr>
              <a:t>αίματος </a:t>
            </a:r>
            <a:endParaRPr lang="en-US" altLang="el-GR" b="0" dirty="0">
              <a:effectLst/>
              <a:latin typeface="Calibri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846939" y="1257301"/>
            <a:ext cx="3983912" cy="4247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l-GR" altLang="el-GR" sz="1500" dirty="0">
                <a:latin typeface="Calibri" charset="0"/>
              </a:rPr>
              <a:t>Η </a:t>
            </a:r>
            <a:r>
              <a:rPr lang="el-GR" altLang="el-GR" sz="1500" dirty="0" err="1">
                <a:latin typeface="Calibri" charset="0"/>
              </a:rPr>
              <a:t>κρεατινίνη</a:t>
            </a:r>
            <a:r>
              <a:rPr lang="el-GR" altLang="el-GR" sz="1500" dirty="0">
                <a:latin typeface="Calibri" charset="0"/>
              </a:rPr>
              <a:t> παράγεται από την αποδόμηση της κρεατίνης μιας </a:t>
            </a:r>
            <a:r>
              <a:rPr lang="el-GR" altLang="el-GR" sz="1500" dirty="0" err="1">
                <a:latin typeface="Calibri" charset="0"/>
              </a:rPr>
              <a:t>μυικής</a:t>
            </a:r>
            <a:r>
              <a:rPr lang="el-GR" altLang="el-GR" sz="1500" dirty="0">
                <a:latin typeface="Calibri" charset="0"/>
              </a:rPr>
              <a:t> </a:t>
            </a:r>
            <a:r>
              <a:rPr lang="el-GR" altLang="el-GR" sz="1500" dirty="0" err="1">
                <a:latin typeface="Calibri" charset="0"/>
              </a:rPr>
              <a:t>πρωτείνης</a:t>
            </a:r>
            <a:r>
              <a:rPr lang="el-GR" altLang="el-GR" sz="1500" dirty="0">
                <a:latin typeface="Calibri" charset="0"/>
              </a:rPr>
              <a:t>.</a:t>
            </a:r>
            <a:endParaRPr lang="en-US" altLang="el-GR" sz="1500" dirty="0">
              <a:latin typeface="Calibri" charset="0"/>
            </a:endParaRPr>
          </a:p>
          <a:p>
            <a:pPr eaLnBrk="1" hangingPunct="1">
              <a:buFontTx/>
              <a:buChar char="•"/>
            </a:pPr>
            <a:endParaRPr lang="el-GR" altLang="el-GR" sz="1500" dirty="0">
              <a:latin typeface="Calibri" charset="0"/>
            </a:endParaRPr>
          </a:p>
          <a:p>
            <a:pPr eaLnBrk="1" hangingPunct="1">
              <a:buFontTx/>
              <a:buChar char="•"/>
            </a:pPr>
            <a:r>
              <a:rPr lang="el-GR" altLang="el-GR" sz="1500" dirty="0">
                <a:latin typeface="Calibri" charset="0"/>
              </a:rPr>
              <a:t>Η κρεατίνη </a:t>
            </a:r>
            <a:r>
              <a:rPr lang="el-GR" altLang="el-GR" sz="1500" dirty="0" err="1">
                <a:latin typeface="Calibri" charset="0"/>
              </a:rPr>
              <a:t>μεταβολίζεται</a:t>
            </a:r>
            <a:r>
              <a:rPr lang="el-GR" altLang="el-GR" sz="1500" dirty="0">
                <a:latin typeface="Calibri" charset="0"/>
              </a:rPr>
              <a:t> σε </a:t>
            </a:r>
            <a:r>
              <a:rPr lang="el-GR" altLang="el-GR" sz="1500" dirty="0" err="1">
                <a:latin typeface="Calibri" charset="0"/>
              </a:rPr>
              <a:t>κρεατινίνη</a:t>
            </a:r>
            <a:r>
              <a:rPr lang="el-GR" altLang="el-GR" sz="1500" dirty="0">
                <a:latin typeface="Calibri" charset="0"/>
              </a:rPr>
              <a:t>. </a:t>
            </a:r>
          </a:p>
          <a:p>
            <a:pPr eaLnBrk="1" hangingPunct="1">
              <a:buFontTx/>
              <a:buChar char="•"/>
            </a:pPr>
            <a:endParaRPr lang="el-GR" altLang="el-GR" sz="1500" dirty="0">
              <a:latin typeface="Calibri" charset="0"/>
            </a:endParaRPr>
          </a:p>
          <a:p>
            <a:pPr eaLnBrk="1" hangingPunct="1">
              <a:buFontTx/>
              <a:buChar char="•"/>
            </a:pPr>
            <a:r>
              <a:rPr lang="el-GR" altLang="el-GR" sz="1500" dirty="0">
                <a:latin typeface="Calibri" charset="0"/>
              </a:rPr>
              <a:t>Η ημερήσια παραγωγή της </a:t>
            </a:r>
            <a:r>
              <a:rPr lang="el-GR" altLang="el-GR" sz="1500" dirty="0" err="1">
                <a:latin typeface="Calibri" charset="0"/>
              </a:rPr>
              <a:t>κρεατινίνης</a:t>
            </a:r>
            <a:r>
              <a:rPr lang="el-GR" altLang="el-GR" sz="1500" dirty="0">
                <a:latin typeface="Calibri" charset="0"/>
              </a:rPr>
              <a:t> είναι σταθερή </a:t>
            </a:r>
            <a:endParaRPr lang="en-US" altLang="el-GR" sz="1500" dirty="0">
              <a:latin typeface="Calibri" charset="0"/>
            </a:endParaRPr>
          </a:p>
          <a:p>
            <a:pPr lvl="1" eaLnBrk="1" hangingPunct="1">
              <a:buFontTx/>
              <a:buChar char="•"/>
            </a:pPr>
            <a:r>
              <a:rPr lang="en-US" altLang="el-GR" sz="1500" dirty="0">
                <a:latin typeface="Calibri" charset="0"/>
              </a:rPr>
              <a:t>10-15 mg/kg </a:t>
            </a:r>
            <a:r>
              <a:rPr lang="el-GR" altLang="el-GR" sz="1500" dirty="0">
                <a:latin typeface="Calibri" charset="0"/>
              </a:rPr>
              <a:t>για τις γυναίκες</a:t>
            </a:r>
            <a:r>
              <a:rPr lang="en-US" altLang="el-GR" sz="1500" dirty="0">
                <a:latin typeface="Calibri" charset="0"/>
              </a:rPr>
              <a:t> </a:t>
            </a:r>
          </a:p>
          <a:p>
            <a:pPr lvl="1" eaLnBrk="1" hangingPunct="1">
              <a:buFontTx/>
              <a:buChar char="•"/>
            </a:pPr>
            <a:r>
              <a:rPr lang="en-US" altLang="el-GR" sz="1500" dirty="0">
                <a:latin typeface="Calibri" charset="0"/>
              </a:rPr>
              <a:t>15-20 mg/kg</a:t>
            </a:r>
            <a:r>
              <a:rPr lang="el-GR" altLang="el-GR" sz="1500" dirty="0">
                <a:latin typeface="Calibri" charset="0"/>
              </a:rPr>
              <a:t> για τους άνδρες</a:t>
            </a:r>
            <a:endParaRPr lang="en-US" altLang="el-GR" sz="1500" dirty="0">
              <a:latin typeface="Calibri" charset="0"/>
            </a:endParaRPr>
          </a:p>
          <a:p>
            <a:pPr eaLnBrk="1" hangingPunct="1">
              <a:buFontTx/>
              <a:buChar char="•"/>
            </a:pPr>
            <a:endParaRPr lang="el-GR" altLang="el-GR" sz="1500" dirty="0">
              <a:latin typeface="Calibri" charset="0"/>
            </a:endParaRPr>
          </a:p>
          <a:p>
            <a:pPr eaLnBrk="1" hangingPunct="1">
              <a:buFontTx/>
              <a:buChar char="•"/>
            </a:pPr>
            <a:r>
              <a:rPr lang="el-GR" altLang="el-GR" sz="1500" dirty="0">
                <a:latin typeface="Calibri" charset="0"/>
              </a:rPr>
              <a:t>Η </a:t>
            </a:r>
            <a:r>
              <a:rPr lang="el-GR" altLang="el-GR" sz="1500" dirty="0" err="1">
                <a:latin typeface="Calibri" charset="0"/>
              </a:rPr>
              <a:t>κρεατινίνη</a:t>
            </a:r>
            <a:r>
              <a:rPr lang="el-GR" altLang="el-GR" sz="1500" dirty="0">
                <a:latin typeface="Calibri" charset="0"/>
              </a:rPr>
              <a:t> εκκρίνεται ελαφρώς από τους </a:t>
            </a:r>
            <a:r>
              <a:rPr lang="el-GR" altLang="el-GR" sz="1500" dirty="0" err="1">
                <a:latin typeface="Calibri" charset="0"/>
              </a:rPr>
              <a:t>νεφρούς</a:t>
            </a:r>
            <a:r>
              <a:rPr lang="el-GR" altLang="el-GR" sz="1500" dirty="0">
                <a:latin typeface="Calibri" charset="0"/>
              </a:rPr>
              <a:t>.</a:t>
            </a:r>
            <a:endParaRPr lang="en-US" altLang="el-GR" sz="1500" dirty="0">
              <a:latin typeface="Calibri" charset="0"/>
            </a:endParaRPr>
          </a:p>
          <a:p>
            <a:pPr eaLnBrk="1" hangingPunct="1">
              <a:buFontTx/>
              <a:buChar char="•"/>
            </a:pPr>
            <a:endParaRPr lang="el-GR" altLang="el-GR" sz="1500" dirty="0">
              <a:latin typeface="Calibri" charset="0"/>
            </a:endParaRPr>
          </a:p>
          <a:p>
            <a:pPr eaLnBrk="1" hangingPunct="1">
              <a:buFontTx/>
              <a:buChar char="•"/>
            </a:pPr>
            <a:r>
              <a:rPr lang="el-GR" altLang="el-GR" sz="1500" dirty="0">
                <a:latin typeface="Calibri" charset="0"/>
              </a:rPr>
              <a:t>Η φυσιολογική διακύμανση είναι </a:t>
            </a:r>
            <a:r>
              <a:rPr lang="en-US" altLang="el-GR" sz="1500" dirty="0">
                <a:latin typeface="Calibri" charset="0"/>
              </a:rPr>
              <a:t>0.2 mg/dl</a:t>
            </a:r>
            <a:r>
              <a:rPr lang="el-GR" altLang="el-GR" sz="1500" dirty="0">
                <a:latin typeface="Calibri" charset="0"/>
              </a:rPr>
              <a:t>.</a:t>
            </a:r>
          </a:p>
          <a:p>
            <a:pPr eaLnBrk="1" hangingPunct="1">
              <a:buFontTx/>
              <a:buChar char="•"/>
            </a:pPr>
            <a:endParaRPr lang="el-GR" altLang="el-GR" sz="1500" dirty="0">
              <a:latin typeface="Calibri" charset="0"/>
            </a:endParaRPr>
          </a:p>
          <a:p>
            <a:pPr eaLnBrk="1" hangingPunct="1">
              <a:buFontTx/>
              <a:buChar char="•"/>
            </a:pPr>
            <a:r>
              <a:rPr lang="el-GR" altLang="el-GR" sz="1500" dirty="0">
                <a:latin typeface="Calibri" charset="0"/>
              </a:rPr>
              <a:t>Κάποια φάρμακα επηρεάζουν τον βαθμό έκκρισης.</a:t>
            </a:r>
            <a:endParaRPr lang="en-US" altLang="el-GR" sz="1500" dirty="0">
              <a:latin typeface="Calibri" charset="0"/>
            </a:endParaRPr>
          </a:p>
          <a:p>
            <a:pPr eaLnBrk="1" hangingPunct="1">
              <a:buFontTx/>
              <a:buChar char="•"/>
            </a:pPr>
            <a:endParaRPr lang="en-US" altLang="el-GR" sz="1500" dirty="0"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897BC0-12FA-AF40-8430-5256ABDC5C61}"/>
              </a:ext>
            </a:extLst>
          </p:cNvPr>
          <p:cNvSpPr txBox="1"/>
          <p:nvPr/>
        </p:nvSpPr>
        <p:spPr>
          <a:xfrm>
            <a:off x="567269" y="1835449"/>
            <a:ext cx="3068411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dirty="0" err="1"/>
              <a:t>Φυσιολογικ</a:t>
            </a:r>
            <a:r>
              <a:rPr lang="en-US" sz="2400" dirty="0" err="1"/>
              <a:t>έ</a:t>
            </a:r>
            <a:r>
              <a:rPr lang="el-GR" sz="2400" dirty="0"/>
              <a:t>ς τιμές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/>
              <a:t>0</a:t>
            </a:r>
            <a:r>
              <a:rPr lang="el-GR" sz="2400" dirty="0"/>
              <a:t>.7-1.3 </a:t>
            </a:r>
            <a:r>
              <a:rPr lang="en-US" sz="2400" dirty="0"/>
              <a:t>mg/dl </a:t>
            </a:r>
            <a:r>
              <a:rPr lang="el-GR" sz="2400" dirty="0"/>
              <a:t>άνδρες</a:t>
            </a:r>
          </a:p>
          <a:p>
            <a:pPr algn="ctr"/>
            <a:r>
              <a:rPr lang="el-GR" sz="2400" dirty="0"/>
              <a:t>0.6-1.1 </a:t>
            </a:r>
            <a:r>
              <a:rPr lang="en-US" sz="2400" dirty="0"/>
              <a:t>mg/dl </a:t>
            </a:r>
            <a:r>
              <a:rPr lang="el-GR" sz="2400" dirty="0"/>
              <a:t>γυναίκες</a:t>
            </a:r>
          </a:p>
        </p:txBody>
      </p:sp>
    </p:spTree>
    <p:extLst>
      <p:ext uri="{BB962C8B-B14F-4D97-AF65-F5344CB8AC3E}">
        <p14:creationId xmlns:p14="http://schemas.microsoft.com/office/powerpoint/2010/main" val="172759756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 </a:t>
            </a:r>
            <a:br>
              <a:rPr lang="el-GR" sz="3000" dirty="0"/>
            </a:br>
            <a:r>
              <a:rPr lang="el-GR" sz="3000" b="1" dirty="0"/>
              <a:t>Εργαστηριακά ευρήματα σε προχωρημένη ΧΝΝ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00050" indent="-400050">
              <a:buNone/>
            </a:pPr>
            <a:r>
              <a:rPr lang="en-US" b="1"/>
              <a:t> </a:t>
            </a:r>
          </a:p>
        </p:txBody>
      </p:sp>
      <p:sp>
        <p:nvSpPr>
          <p:cNvPr id="259084" name="Rectangle 12"/>
          <p:cNvSpPr>
            <a:spLocks noGrp="1" noChangeArrowheads="1"/>
          </p:cNvSpPr>
          <p:nvPr>
            <p:ph sz="quarter" idx="3"/>
          </p:nvPr>
        </p:nvSpPr>
        <p:spPr>
          <a:xfrm>
            <a:off x="4686300" y="3429001"/>
            <a:ext cx="3028950" cy="2308622"/>
          </a:xfrm>
        </p:spPr>
        <p:txBody>
          <a:bodyPr/>
          <a:lstStyle/>
          <a:p>
            <a:pPr marL="342900" indent="-342900">
              <a:buNone/>
            </a:pPr>
            <a:endParaRPr lang="en-US" sz="1200" b="1"/>
          </a:p>
          <a:p>
            <a:pPr marL="342900" indent="-342900"/>
            <a:endParaRPr lang="en-US" sz="1200" b="1"/>
          </a:p>
        </p:txBody>
      </p:sp>
      <p:sp>
        <p:nvSpPr>
          <p:cNvPr id="259083" name="Rectangle 11"/>
          <p:cNvSpPr>
            <a:spLocks noChangeArrowheads="1"/>
          </p:cNvSpPr>
          <p:nvPr/>
        </p:nvSpPr>
        <p:spPr bwMode="auto">
          <a:xfrm>
            <a:off x="315468" y="2019300"/>
            <a:ext cx="8490204" cy="352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FF0000"/>
                </a:solidFill>
              </a:rPr>
              <a:t>Αναιμία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l-GR" sz="2400" dirty="0"/>
              <a:t>↓ παραγωγή ερυθροποιητίνης και ↑ καταστροφή ερυθροκυττάρων</a:t>
            </a:r>
            <a:r>
              <a:rPr lang="en-US" sz="2400" dirty="0"/>
              <a:t>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l-GR" sz="2400" b="1" dirty="0" err="1">
                <a:solidFill>
                  <a:srgbClr val="FF0000"/>
                </a:solidFill>
              </a:rPr>
              <a:t>ζωθαιμία</a:t>
            </a:r>
            <a:r>
              <a:rPr lang="en-US" sz="2400" dirty="0"/>
              <a:t> ↑</a:t>
            </a:r>
            <a:r>
              <a:rPr lang="el-GR" sz="2400" dirty="0"/>
              <a:t> παραγωγή και κατακράτηση  αζωτούχων προιόντων</a:t>
            </a:r>
            <a:endParaRPr lang="en-US" sz="24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↑</a:t>
            </a:r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 err="1">
                <a:solidFill>
                  <a:srgbClr val="FF0000"/>
                </a:solidFill>
              </a:rPr>
              <a:t>Κρεατινίνη</a:t>
            </a:r>
            <a:r>
              <a:rPr lang="el-GR" sz="2400" b="1" dirty="0">
                <a:solidFill>
                  <a:srgbClr val="FF0000"/>
                </a:solidFill>
              </a:rPr>
              <a:t>, </a:t>
            </a:r>
            <a:r>
              <a:rPr lang="en-US" sz="2400" dirty="0"/>
              <a:t> </a:t>
            </a:r>
            <a:r>
              <a:rPr lang="el-GR" sz="2400" dirty="0"/>
              <a:t>συστατικό των μυών, φυσιολογικά διηθείται και αποβάλλεται μέσω των ούρων</a:t>
            </a:r>
            <a:r>
              <a:rPr lang="en-US" sz="2400" dirty="0"/>
              <a:t>. </a:t>
            </a:r>
            <a:r>
              <a:rPr lang="el-GR" sz="2400" dirty="0"/>
              <a:t>Η σπειραματική βλάβη αυξάνει την νεφρική επαναρρόφηση της.</a:t>
            </a:r>
            <a:endParaRPr lang="en-US" sz="2400" dirty="0"/>
          </a:p>
          <a:p>
            <a:pPr marL="457200" indent="-457200">
              <a:spcBef>
                <a:spcPct val="20000"/>
              </a:spcBef>
              <a:buFont typeface="Wingdings" pitchFamily="2" charset="2"/>
              <a:buAutoNum type="arabicPeriod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793578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23875" y="304800"/>
            <a:ext cx="8223574" cy="7631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100" dirty="0"/>
              <a:t>Διαφορική διάγνωση οξείας νεφρικής βλάβης &amp; </a:t>
            </a:r>
            <a:r>
              <a:rPr lang="el-GR" sz="3100" dirty="0" err="1"/>
              <a:t>χρον</a:t>
            </a:r>
            <a:r>
              <a:rPr lang="en-US" sz="3100" dirty="0" err="1"/>
              <a:t>ί</a:t>
            </a:r>
            <a:r>
              <a:rPr lang="el-GR" sz="3100" dirty="0"/>
              <a:t>ας νεφρικής νόσου</a:t>
            </a:r>
            <a:r>
              <a:rPr lang="en-US" sz="3100" dirty="0"/>
              <a:t>:</a:t>
            </a:r>
            <a:r>
              <a:rPr lang="el-GR" sz="3100" dirty="0"/>
              <a:t> </a:t>
            </a:r>
            <a:r>
              <a:rPr lang="en-US" sz="2700" b="1" dirty="0">
                <a:solidFill>
                  <a:srgbClr val="FF0000"/>
                </a:solidFill>
              </a:rPr>
              <a:t>Y</a:t>
            </a:r>
            <a:r>
              <a:rPr lang="el-GR" sz="2700" b="1" dirty="0" err="1">
                <a:solidFill>
                  <a:srgbClr val="FF0000"/>
                </a:solidFill>
              </a:rPr>
              <a:t>περηχογράφημα</a:t>
            </a:r>
            <a:r>
              <a:rPr lang="el-GR" sz="2700" b="1" dirty="0">
                <a:solidFill>
                  <a:srgbClr val="FF0000"/>
                </a:solidFill>
              </a:rPr>
              <a:t> νεφρών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828800"/>
            <a:ext cx="3667125" cy="348615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l-GR" b="1" dirty="0"/>
          </a:p>
          <a:p>
            <a:pPr algn="ctr" eaLnBrk="1" hangingPunct="1">
              <a:buFont typeface="Wingdings" pitchFamily="2" charset="2"/>
              <a:buNone/>
            </a:pPr>
            <a:r>
              <a:rPr lang="el-GR" b="1" dirty="0"/>
              <a:t>Οξεία νεφρική βλάβη</a:t>
            </a:r>
            <a:endParaRPr lang="en-US" b="1" dirty="0"/>
          </a:p>
          <a:p>
            <a:pPr eaLnBrk="1" hangingPunct="1"/>
            <a:r>
              <a:rPr lang="en-US" dirty="0"/>
              <a:t> </a:t>
            </a:r>
            <a:r>
              <a:rPr lang="el-GR" dirty="0"/>
              <a:t>Φυσιολογικό ή μεγάλο μέγεθος νεφρών</a:t>
            </a:r>
            <a:r>
              <a:rPr lang="en-US" dirty="0"/>
              <a:t>.</a:t>
            </a:r>
            <a:r>
              <a:rPr lang="el-GR" dirty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371976" y="1828800"/>
            <a:ext cx="4375473" cy="348615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buSzTx/>
              <a:buFont typeface="Wingdings" pitchFamily="2" charset="2"/>
              <a:buNone/>
            </a:pPr>
            <a:endParaRPr lang="el-GR" b="1" dirty="0"/>
          </a:p>
          <a:p>
            <a:pPr algn="ctr" eaLnBrk="1" hangingPunct="1">
              <a:buSzTx/>
              <a:buFont typeface="Wingdings" pitchFamily="2" charset="2"/>
              <a:buNone/>
            </a:pPr>
            <a:r>
              <a:rPr lang="el-GR" b="1" dirty="0"/>
              <a:t>Χρόνια</a:t>
            </a:r>
            <a:r>
              <a:rPr lang="en-US" b="1" dirty="0"/>
              <a:t> </a:t>
            </a:r>
            <a:r>
              <a:rPr lang="el-GR" b="1" dirty="0"/>
              <a:t>νεφρική νόσος</a:t>
            </a:r>
            <a:endParaRPr lang="en-US" b="1" dirty="0"/>
          </a:p>
          <a:p>
            <a:pPr eaLnBrk="1" hangingPunct="1">
              <a:buSzTx/>
            </a:pPr>
            <a:r>
              <a:rPr lang="el-GR" dirty="0"/>
              <a:t>Μικροί ηχωγενείς νεφροί</a:t>
            </a:r>
            <a:r>
              <a:rPr lang="en-US" dirty="0"/>
              <a:t>.</a:t>
            </a:r>
          </a:p>
          <a:p>
            <a:pPr eaLnBrk="1" hangingPunct="1">
              <a:buSzTx/>
            </a:pPr>
            <a:r>
              <a:rPr lang="el-GR" dirty="0"/>
              <a:t>Μικροσκοπική ανάλυση ούρων</a:t>
            </a:r>
            <a:r>
              <a:rPr lang="en-US" dirty="0"/>
              <a:t>: </a:t>
            </a:r>
            <a:r>
              <a:rPr lang="el-GR" dirty="0"/>
              <a:t>Κηρώδεις κύλινδροι</a:t>
            </a:r>
            <a:r>
              <a:rPr lang="en-US" dirty="0"/>
              <a:t>.</a:t>
            </a:r>
          </a:p>
          <a:p>
            <a:pPr eaLnBrk="1" hangingPunct="1">
              <a:buSzTx/>
              <a:buFont typeface="Wingdings" pitchFamily="2" charset="2"/>
              <a:buNone/>
            </a:pPr>
            <a:endParaRPr lang="en-US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80685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9652" y="1430778"/>
            <a:ext cx="2438028" cy="2473784"/>
          </a:xfrm>
        </p:spPr>
        <p:txBody>
          <a:bodyPr>
            <a:normAutofit/>
          </a:bodyPr>
          <a:lstStyle/>
          <a:p>
            <a:r>
              <a:rPr lang="el-GR" sz="2400" dirty="0"/>
              <a:t>Χρόνια Νεφρική Νόσος=</a:t>
            </a:r>
            <a:br>
              <a:rPr lang="el-GR" sz="2400" dirty="0"/>
            </a:br>
            <a:r>
              <a:rPr lang="el-GR" sz="2400" dirty="0"/>
              <a:t>ρικνοί (μικροί) </a:t>
            </a:r>
            <a:r>
              <a:rPr lang="el-GR" sz="2400" dirty="0" err="1"/>
              <a:t>νεφροί</a:t>
            </a:r>
            <a:endParaRPr lang="el-G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49" y="858274"/>
            <a:ext cx="3335506" cy="513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216144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6351</TotalTime>
  <Words>4804</Words>
  <Application>Microsoft Macintosh PowerPoint</Application>
  <PresentationFormat>Προβολή στην οθόνη (4:3)</PresentationFormat>
  <Paragraphs>1062</Paragraphs>
  <Slides>140</Slides>
  <Notes>8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140</vt:i4>
      </vt:variant>
    </vt:vector>
  </HeadingPairs>
  <TitlesOfParts>
    <vt:vector size="162" baseType="lpstr">
      <vt:lpstr>Arial Unicode MS</vt:lpstr>
      <vt:lpstr>ＭＳ Ｐゴシック</vt:lpstr>
      <vt:lpstr>Arial</vt:lpstr>
      <vt:lpstr>Bookman Old Style</vt:lpstr>
      <vt:lpstr>Calibri</vt:lpstr>
      <vt:lpstr>Cambria</vt:lpstr>
      <vt:lpstr>Courier New</vt:lpstr>
      <vt:lpstr>Garamond</vt:lpstr>
      <vt:lpstr>Gill Sans MT</vt:lpstr>
      <vt:lpstr>Helvetica</vt:lpstr>
      <vt:lpstr>Lucida Sans Unicode</vt:lpstr>
      <vt:lpstr>Palatino Linotype</vt:lpstr>
      <vt:lpstr>Symbol</vt:lpstr>
      <vt:lpstr>Tahoma</vt:lpstr>
      <vt:lpstr>Times New Roman</vt:lpstr>
      <vt:lpstr>Wingdings</vt:lpstr>
      <vt:lpstr>Wingdings 3</vt:lpstr>
      <vt:lpstr>Origin</vt:lpstr>
      <vt:lpstr>Chart</vt:lpstr>
      <vt:lpstr>Bitmap Image</vt:lpstr>
      <vt:lpstr>Microsoft ClipArt Gallery</vt:lpstr>
      <vt:lpstr>Image</vt:lpstr>
      <vt:lpstr>Οξεία Νεφρική Βλάβη vs. Χρόνια Νεφρική νόσος  </vt:lpstr>
      <vt:lpstr>Λειτουργίες των νεφρών</vt:lpstr>
      <vt:lpstr>Παρουσίαση του PowerPoint</vt:lpstr>
      <vt:lpstr>Οξεία Νεφρική Βλάβη (ΟΝΒ)</vt:lpstr>
      <vt:lpstr>Παρουσίαση του PowerPoint</vt:lpstr>
      <vt:lpstr>KDIGO κριτήρια για την ΟΝΒ</vt:lpstr>
      <vt:lpstr>Οξεία Νεφρική Βλάβη</vt:lpstr>
      <vt:lpstr>Ταξινόμηση Οξείας Νεφρικής Βλάβης</vt:lpstr>
      <vt:lpstr>Προνεφρική ΟΝΒ</vt:lpstr>
      <vt:lpstr>Ομοιόσταση εξωκυττάριου χώρου</vt:lpstr>
      <vt:lpstr>Προνεφική ΟΝΒ</vt:lpstr>
      <vt:lpstr>Δραστικός Όγκος Αίματος </vt:lpstr>
      <vt:lpstr>Ρύθμιση δραστικού όγκου αίματος </vt:lpstr>
      <vt:lpstr>Πραγματική υπογκαιμία</vt:lpstr>
      <vt:lpstr>Πραγματική υπογκαιμία, αίτια:</vt:lpstr>
      <vt:lpstr>   Απώλεια υγρών στο 3ο χώρο </vt:lpstr>
      <vt:lpstr>Παράδειγμα ο ασθενής με κάταγμα</vt:lpstr>
      <vt:lpstr> Υπερογκαιμία με ↓ δραστικό όγκο αίματος </vt:lpstr>
      <vt:lpstr>Προνεφρική ΟΝΒ=↓ Παροχή αίματος </vt:lpstr>
      <vt:lpstr>Εκλεκτική Νεφρική ισχαιμία</vt:lpstr>
      <vt:lpstr>Εκλεκτική Νεφρική ισχαιμία</vt:lpstr>
      <vt:lpstr>Διάγνωση προνεφρικής ΟΝΒ</vt:lpstr>
      <vt:lpstr>Κλινική εικόνα υπογκαιμίας</vt:lpstr>
      <vt:lpstr>Η ολιγουρία ως προγνωστικός δείκτης στην ΟΝΒ</vt:lpstr>
      <vt:lpstr>Εργαστηριακά ευρήματα</vt:lpstr>
      <vt:lpstr>Προνεφρική ΟΝΒ</vt:lpstr>
      <vt:lpstr>Οξεία Σωληναριακή Νέκρωση (ΟΣΝ)</vt:lpstr>
      <vt:lpstr>Οξεία Σωληναριακή Νέκρωση</vt:lpstr>
      <vt:lpstr>Παρουσίαση του PowerPoint</vt:lpstr>
      <vt:lpstr>Παρουσίαση του PowerPoint</vt:lpstr>
      <vt:lpstr>Παρουσίαση του PowerPoint</vt:lpstr>
      <vt:lpstr>Οξεία Σωληναριακή Νέκρωση (ΟΣΝ)</vt:lpstr>
      <vt:lpstr>Μικροσκοπική ανάλυση ούρων</vt:lpstr>
      <vt:lpstr>Παρουσίαση του PowerPoint</vt:lpstr>
      <vt:lpstr>Παρουσίαση του PowerPoint</vt:lpstr>
      <vt:lpstr>Οξεία Σωληναριακή Νέκρωση από τοξίνες</vt:lpstr>
      <vt:lpstr>Ραβδομυόλυση</vt:lpstr>
      <vt:lpstr>Συχνότητα αιτίων ραβδομυόλυσης</vt:lpstr>
      <vt:lpstr>Κλινική εικόνα ραβδομυόλυσης</vt:lpstr>
      <vt:lpstr>Εργαστηριακά ευρήματα ραβδομυόλυσης</vt:lpstr>
      <vt:lpstr>ΟΝΒ από ελαφρές αλύσεις (cast nephropathy or myeloma kindey)</vt:lpstr>
      <vt:lpstr>Πολλαπλό μυέλωμα (ΠΜ)</vt:lpstr>
      <vt:lpstr>Κλινική εικόνα στη διάγνωση, Ν=1027</vt:lpstr>
      <vt:lpstr>Μυελωματικός νεφρός</vt:lpstr>
      <vt:lpstr>Παράγοντες κινδύνου για ΟΝΒ στο ΠΜ</vt:lpstr>
      <vt:lpstr>Κίνδυνος για ΟΝΒ και χαρακτηριστικά της ελαφράς αλυσίδας</vt:lpstr>
      <vt:lpstr>Διάγνωση της ΟΝΒ από ελαφρές αλυσίδες</vt:lpstr>
      <vt:lpstr>Φάρμακα με άμεση τοξικότητα στο σωληναριακό επιθήλιο</vt:lpstr>
      <vt:lpstr>ΟΝΒ από αμινογλυκοσίδες </vt:lpstr>
      <vt:lpstr>Παράγοντες κινδύνου για ΟΝΒ από αμινογλυκοσίδες</vt:lpstr>
      <vt:lpstr>Παράγοντες κινδύνου για ΟΝΒ από σκιαγραφικά</vt:lpstr>
      <vt:lpstr>ΟΝΒ από σκιαγραφικά</vt:lpstr>
      <vt:lpstr>ΟΝΒ από κρυστάλλους</vt:lpstr>
      <vt:lpstr>Παρουσίαση του PowerPoint</vt:lpstr>
      <vt:lpstr>Οξεία Διάμεση Νεφρίτιδα</vt:lpstr>
      <vt:lpstr>Παρουσίαση του PowerPoint</vt:lpstr>
      <vt:lpstr>Παρουσίαση του PowerPoint</vt:lpstr>
      <vt:lpstr>Οξεία Διάμεση Νεφρίτιδα</vt:lpstr>
      <vt:lpstr>Παρουσίαση του PowerPoint</vt:lpstr>
      <vt:lpstr>Ενδονεφρικά αίτια ΟΝΒ: Αγγεία</vt:lpstr>
      <vt:lpstr>   Αθηροεμβολική  νόσος </vt:lpstr>
      <vt:lpstr>Αθηροεμβολική  νόσος</vt:lpstr>
      <vt:lpstr>Θρομβωτικές Μικροαγγειοπάθειες</vt:lpstr>
      <vt:lpstr>Θρομβωτικές Μικροαγγειο- πάθειες</vt:lpstr>
      <vt:lpstr>Θρομβωτικές μικροαγγειπάθειες</vt:lpstr>
      <vt:lpstr>Θρομβωτικές Μικροαγγειοπάθειες</vt:lpstr>
      <vt:lpstr>Μεταλλοπρωτεάση ADAMTS13</vt:lpstr>
      <vt:lpstr>Θεραπεία ιδιοπαθούς ΘΘΠ: Πλασμαφαίρεση</vt:lpstr>
      <vt:lpstr>Οξεία Σπειραματονεφρίτιδα (ΣΝ) και ταχέως εξελισσόμενη ΣΝ</vt:lpstr>
      <vt:lpstr>Παρουσίαση του PowerPoint</vt:lpstr>
      <vt:lpstr>Παρουσίαση του PowerPoint</vt:lpstr>
      <vt:lpstr>Παρουσίαση του PowerPoint</vt:lpstr>
      <vt:lpstr>Σπειραματική αιματουρία</vt:lpstr>
      <vt:lpstr>Παρουσίαση του PowerPoint</vt:lpstr>
      <vt:lpstr>Παρουσίαση του PowerPoint</vt:lpstr>
      <vt:lpstr>Παρουσίαση του PowerPoint</vt:lpstr>
      <vt:lpstr>Επίπτωση τύπων Μηνοειδικής σπειραματονεφρίτιδας, N=632</vt:lpstr>
      <vt:lpstr>Παρουσίαση του PowerPoint</vt:lpstr>
      <vt:lpstr>Παρουσίαση του PowerPoint</vt:lpstr>
      <vt:lpstr>Παρουσίαση του PowerPoint</vt:lpstr>
      <vt:lpstr>Οξεία ή και ταχέως εξελισσόμενη ΣΝ</vt:lpstr>
      <vt:lpstr>Μετανεφρική ΟΝΒ</vt:lpstr>
      <vt:lpstr>Παρουσίαση του PowerPoint</vt:lpstr>
      <vt:lpstr>Διερεύνηση του ασθενούς με ΟΝΒ</vt:lpstr>
      <vt:lpstr>Διερεύνηση ΟΝB: Κλειδί η μικροσκοπική ανάλυση του ιζήματος των ούρων</vt:lpstr>
      <vt:lpstr>Διερεύνηση του ασθενούς με ΟΝB</vt:lpstr>
      <vt:lpstr>Αντιμετώπιση της ΟΝΒ</vt:lpstr>
      <vt:lpstr>Ενδείξεις βιοψίας νεφρού στην ΟΝΒ</vt:lpstr>
      <vt:lpstr>Χρόνια Νεφρική Νόσος (ΧΝΝ)</vt:lpstr>
      <vt:lpstr>Χρόνια Nεφρική Nόσος</vt:lpstr>
      <vt:lpstr>Παρουσίαση του PowerPoint</vt:lpstr>
      <vt:lpstr>Χρόνια νεφρική νόσος (ΧΝΝ)</vt:lpstr>
      <vt:lpstr>Παρουσίαση του PowerPoint</vt:lpstr>
      <vt:lpstr>Παράγοντες κινδύνου για χρόνια νεφρική νόσο</vt:lpstr>
      <vt:lpstr>Κλινικο-εργαστηριακή εικόνα χρόνιας νεφρικής νόσου</vt:lpstr>
      <vt:lpstr>Κρεατινίνη αίματος </vt:lpstr>
      <vt:lpstr>  Εργαστηριακά ευρήματα σε προχωρημένη ΧΝΝ </vt:lpstr>
      <vt:lpstr>Διαφορική διάγνωση οξείας νεφρικής βλάβης &amp; χρονίας νεφρικής νόσου: Yπερηχογράφημα νεφρών</vt:lpstr>
      <vt:lpstr>Χρόνια Νεφρική Νόσος= ρικνοί (μικροί) νεφροί</vt:lpstr>
      <vt:lpstr>Waxy Cast (Κηρώδης κύλινδρος)</vt:lpstr>
      <vt:lpstr>Υπολογισμός ρυθμού σπειραματικής διήθησης (ΡΣΔ):  Απαραίτητος για την εκτίμηση του σταδίου ΧΝΝ</vt:lpstr>
      <vt:lpstr>Παρουσίαση του PowerPoint</vt:lpstr>
      <vt:lpstr>Παρουσίαση του PowerPoint</vt:lpstr>
      <vt:lpstr>Παρουσίαση του PowerPoint</vt:lpstr>
      <vt:lpstr>Σταδιοποίηση της χρόνιας νεφρική νόσου με βάση το ΡΣΔ </vt:lpstr>
      <vt:lpstr> Σταδιοποίηση ΧΝΝ: </vt:lpstr>
      <vt:lpstr>Επίπτωση (συχνότητα) της ΧΝΝ</vt:lpstr>
      <vt:lpstr>Αίτια ΧΝΝ</vt:lpstr>
      <vt:lpstr>Η ανεύρεση της αιτίας της ΧΝΝ, όταν δεν είναι γνωστή, είναι πρωταρχικής σημασίας γιατί:</vt:lpstr>
      <vt:lpstr>Φυσική πορεία Χρόνιας Νεφρικής Βλάβης-Αντιρροπιστική υπερδιήθηση </vt:lpstr>
      <vt:lpstr>Παρουσίαση του PowerPoint</vt:lpstr>
      <vt:lpstr>Σπειραματοσκλήρυνση</vt:lpstr>
      <vt:lpstr>Παράγοντες που επιδεινώνουν την εξέλιξη της χρόνιας νεφρικής νόσου</vt:lpstr>
      <vt:lpstr>Επιπλοκές χρόνιας νεφρικής νόσου</vt:lpstr>
      <vt:lpstr>Θεραπεία υπέρτασης στη ΧΝΝ</vt:lpstr>
      <vt:lpstr>Κατευθυντήριες οδηγίες για τη θεραπεία της υπέρτασης ΧΝΝ</vt:lpstr>
      <vt:lpstr>Παρουσίαση του PowerPoint</vt:lpstr>
      <vt:lpstr>Παρουσίαση του PowerPoint</vt:lpstr>
      <vt:lpstr>Ρύθμιση Ca, P &amp; οστικού μεταβολισμού στη ΧΝΝ</vt:lpstr>
      <vt:lpstr> Παραθυρεοειδεκτομή- Ενδείξεις</vt:lpstr>
      <vt:lpstr> Αναιμία στη χρόνια νεφρική νόσο</vt:lpstr>
      <vt:lpstr>Why Treat Anemia?</vt:lpstr>
      <vt:lpstr>Ουραιμικό σύνδρομο</vt:lpstr>
      <vt:lpstr>Συμπτώματα Ουραιμικού Συνδρόμου</vt:lpstr>
      <vt:lpstr>Κλινικά ευρήματα ουραιμίας </vt:lpstr>
      <vt:lpstr>Παραδείγματα ουσιών που θεωρούνται ουραιμικές τοξίνες</vt:lpstr>
      <vt:lpstr>Παρουσίαση του PowerPoint</vt:lpstr>
      <vt:lpstr>Μοντέρνα μηχανήματα αιμοκάθαρσης</vt:lpstr>
      <vt:lpstr>Παρουσίαση του PowerPoint</vt:lpstr>
      <vt:lpstr>Αγγειακή προσπέλαση (A-V Fistula)</vt:lpstr>
      <vt:lpstr>Επιπλοκές της αιμοκάθαρσης</vt:lpstr>
      <vt:lpstr>Παρουσίαση του PowerPoint</vt:lpstr>
      <vt:lpstr>Επιπλοκές περιτοναϊκής κάθαρσης</vt:lpstr>
      <vt:lpstr>Μεταμόσχευση νεφρού</vt:lpstr>
      <vt:lpstr>Η μεταμόσχευση νεφρού είναι μια πολύ επιτυχής μέθοδος</vt:lpstr>
      <vt:lpstr>Η μεταμόσχευση νεφρού οδηγεί σε πολύ καλύτερα % επίβίωσης έναντι της αιμοκάθαρσης</vt:lpstr>
      <vt:lpstr>Το πρόβλημα:  Η λίστα αναμονής αυξάνεται με δυσανάλογο ρυθμό σε σχέση με τ τη δωρεά</vt:lpstr>
      <vt:lpstr>Παρουσίαση του PowerPoint</vt:lpstr>
      <vt:lpstr>Παρουσίαση του PowerPoint</vt:lpstr>
      <vt:lpstr>Ευχαριστώ!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Οξεία Νεφρική Βλάβη</dc:title>
  <dc:creator>IBM</dc:creator>
  <cp:lastModifiedBy>Χρήστης του Microsoft Office</cp:lastModifiedBy>
  <cp:revision>858</cp:revision>
  <dcterms:created xsi:type="dcterms:W3CDTF">2014-09-13T06:15:33Z</dcterms:created>
  <dcterms:modified xsi:type="dcterms:W3CDTF">2023-10-06T07:09:16Z</dcterms:modified>
</cp:coreProperties>
</file>