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E2CA"/>
          </a:solidFill>
        </a:fill>
      </a:tcStyle>
    </a:wholeTbl>
    <a:band2H>
      <a:tcTxStyle/>
      <a:tcStyle>
        <a:tcBdr/>
        <a:fill>
          <a:solidFill>
            <a:srgbClr val="FCF1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3D6"/>
          </a:solidFill>
        </a:fill>
      </a:tcStyle>
    </a:wholeTbl>
    <a:band2H>
      <a:tcTxStyle/>
      <a:tcStyle>
        <a:tcBdr/>
        <a:fill>
          <a:solidFill>
            <a:srgbClr val="FAEA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ECE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5" autoAdjust="0"/>
  </p:normalViewPr>
  <p:slideViewPr>
    <p:cSldViewPr snapToGrid="0">
      <p:cViewPr varScale="1">
        <p:scale>
          <a:sx n="71" d="100"/>
          <a:sy n="71" d="100"/>
        </p:scale>
        <p:origin x="91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orbel"/>
      </a:defRPr>
    </a:lvl1pPr>
    <a:lvl2pPr indent="228600" latinLnBrk="0">
      <a:defRPr sz="1200">
        <a:latin typeface="+mn-lt"/>
        <a:ea typeface="+mn-ea"/>
        <a:cs typeface="+mn-cs"/>
        <a:sym typeface="Corbel"/>
      </a:defRPr>
    </a:lvl2pPr>
    <a:lvl3pPr indent="457200" latinLnBrk="0">
      <a:defRPr sz="1200">
        <a:latin typeface="+mn-lt"/>
        <a:ea typeface="+mn-ea"/>
        <a:cs typeface="+mn-cs"/>
        <a:sym typeface="Corbel"/>
      </a:defRPr>
    </a:lvl3pPr>
    <a:lvl4pPr indent="685800" latinLnBrk="0">
      <a:defRPr sz="1200">
        <a:latin typeface="+mn-lt"/>
        <a:ea typeface="+mn-ea"/>
        <a:cs typeface="+mn-cs"/>
        <a:sym typeface="Corbel"/>
      </a:defRPr>
    </a:lvl4pPr>
    <a:lvl5pPr indent="914400" latinLnBrk="0">
      <a:defRPr sz="1200">
        <a:latin typeface="+mn-lt"/>
        <a:ea typeface="+mn-ea"/>
        <a:cs typeface="+mn-cs"/>
        <a:sym typeface="Corbel"/>
      </a:defRPr>
    </a:lvl5pPr>
    <a:lvl6pPr indent="1143000" latinLnBrk="0">
      <a:defRPr sz="1200">
        <a:latin typeface="+mn-lt"/>
        <a:ea typeface="+mn-ea"/>
        <a:cs typeface="+mn-cs"/>
        <a:sym typeface="Corbel"/>
      </a:defRPr>
    </a:lvl6pPr>
    <a:lvl7pPr indent="1371600" latinLnBrk="0">
      <a:defRPr sz="1200">
        <a:latin typeface="+mn-lt"/>
        <a:ea typeface="+mn-ea"/>
        <a:cs typeface="+mn-cs"/>
        <a:sym typeface="Corbel"/>
      </a:defRPr>
    </a:lvl7pPr>
    <a:lvl8pPr indent="1600200" latinLnBrk="0">
      <a:defRPr sz="1200">
        <a:latin typeface="+mn-lt"/>
        <a:ea typeface="+mn-ea"/>
        <a:cs typeface="+mn-cs"/>
        <a:sym typeface="Corbel"/>
      </a:defRPr>
    </a:lvl8pPr>
    <a:lvl9pPr indent="1828800" latinLnBrk="0">
      <a:defRPr sz="1200">
        <a:latin typeface="+mn-lt"/>
        <a:ea typeface="+mn-ea"/>
        <a:cs typeface="+mn-cs"/>
        <a:sym typeface="Corbe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Διαφάνεια τίτλου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 - Ορθογώνιο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14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85800" y="3355847"/>
            <a:ext cx="8077200" cy="167335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r>
              <a:t>Κείμενο τίτλου</a:t>
            </a:r>
          </a:p>
        </p:txBody>
      </p:sp>
      <p:sp>
        <p:nvSpPr>
          <p:cNvPr id="15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685800" y="1828800"/>
            <a:ext cx="8077200" cy="14996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6" name="9 - Ορθογώνιο"/>
          <p:cNvSpPr/>
          <p:nvPr/>
        </p:nvSpPr>
        <p:spPr>
          <a:xfrm>
            <a:off x="0" y="5128333"/>
            <a:ext cx="9144000" cy="45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17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Φωτογραφία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Ασπρόμαυρη φωτογραφία που δείχνει σε όψη προς τα πάνω τα καλώδια ανάρτησης μιας γέφυρας με σύννεφα στο φόντο"/>
          <p:cNvSpPr>
            <a:spLocks noGrp="1"/>
          </p:cNvSpPr>
          <p:nvPr>
            <p:ph type="pic" idx="21"/>
          </p:nvPr>
        </p:nvSpPr>
        <p:spPr>
          <a:xfrm>
            <a:off x="0" y="-138113"/>
            <a:ext cx="9144000" cy="64325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4468018" y="5738812"/>
            <a:ext cx="203201" cy="241301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412750"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5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Κεφαλίδα ενότητας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8 - Ορθογώνιο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34" name="11 - Ορθογώνιο"/>
          <p:cNvSpPr/>
          <p:nvPr/>
        </p:nvSpPr>
        <p:spPr>
          <a:xfrm>
            <a:off x="0" y="2602520"/>
            <a:ext cx="9144000" cy="45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35" name="Κείμενο τίτλου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4" cy="16367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r>
              <a:t>Κείμενο τίτλου</a:t>
            </a:r>
          </a:p>
        </p:txBody>
      </p:sp>
      <p:sp>
        <p:nvSpPr>
          <p:cNvPr id="36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740662" y="1828800"/>
            <a:ext cx="8022338" cy="685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0">
              <a:buClrTx/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37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Κείμενο τίτλου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3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45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8" indent="-320038">
              <a:defRPr sz="2800"/>
            </a:lvl2pPr>
            <a:lvl3pPr marL="1088136" indent="-320038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3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54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98986"/>
            <a:ext cx="4040188" cy="71535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300" cap="all"/>
            </a:lvl1pPr>
            <a:lvl2pPr marL="0" indent="0">
              <a:buClrTx/>
              <a:buSzTx/>
              <a:buNone/>
              <a:defRPr sz="2300" cap="all"/>
            </a:lvl2pPr>
            <a:lvl3pPr marL="0" indent="0">
              <a:buClrTx/>
              <a:buSzTx/>
              <a:buNone/>
              <a:defRPr sz="2300" cap="all"/>
            </a:lvl3pPr>
            <a:lvl4pPr marL="0" indent="0">
              <a:buClrTx/>
              <a:buSzTx/>
              <a:buNone/>
              <a:defRPr sz="2300" cap="all"/>
            </a:lvl4pPr>
            <a:lvl5pPr marL="0" indent="0">
              <a:buClrTx/>
              <a:buSzTx/>
              <a:buNone/>
              <a:defRPr sz="2300" cap="all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5" name="4 - Θέση κειμένου"/>
          <p:cNvSpPr>
            <a:spLocks noGrp="1"/>
          </p:cNvSpPr>
          <p:nvPr>
            <p:ph type="body" sz="quarter" idx="21"/>
          </p:nvPr>
        </p:nvSpPr>
        <p:spPr>
          <a:xfrm>
            <a:off x="4645025" y="1698986"/>
            <a:ext cx="4041775" cy="715358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3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64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67837" y="152400"/>
            <a:ext cx="2523746" cy="9784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r>
              <a:t>Κείμενο τίτλου</a:t>
            </a:r>
          </a:p>
        </p:txBody>
      </p:sp>
      <p:sp>
        <p:nvSpPr>
          <p:cNvPr id="79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3019375" y="1743131"/>
            <a:ext cx="5920644" cy="4558888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80" name="3 - Θέση κειμένου"/>
          <p:cNvSpPr>
            <a:spLocks noGrp="1"/>
          </p:cNvSpPr>
          <p:nvPr>
            <p:ph type="body" sz="quarter" idx="21"/>
          </p:nvPr>
        </p:nvSpPr>
        <p:spPr>
          <a:xfrm>
            <a:off x="167836" y="1730017"/>
            <a:ext cx="2468884" cy="4572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11 - Ορθογώνιο"/>
          <p:cNvSpPr/>
          <p:nvPr/>
        </p:nvSpPr>
        <p:spPr>
          <a:xfrm>
            <a:off x="2855735" y="-1"/>
            <a:ext cx="45722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82" name="8 - Ορθογώνιο"/>
          <p:cNvSpPr/>
          <p:nvPr/>
        </p:nvSpPr>
        <p:spPr>
          <a:xfrm>
            <a:off x="2855735" y="-1"/>
            <a:ext cx="45722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8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Εικόνα με λεζάντα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50" cy="97841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r>
              <a:t>Κείμενο τίτλου</a:t>
            </a:r>
          </a:p>
        </p:txBody>
      </p:sp>
      <p:sp>
        <p:nvSpPr>
          <p:cNvPr id="91" name="2 - Θέση εικόνας"/>
          <p:cNvSpPr>
            <a:spLocks noGrp="1"/>
          </p:cNvSpPr>
          <p:nvPr>
            <p:ph type="pic" idx="21"/>
          </p:nvPr>
        </p:nvSpPr>
        <p:spPr>
          <a:xfrm>
            <a:off x="2903803" y="1484808"/>
            <a:ext cx="6247400" cy="53731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64592" y="1728216"/>
            <a:ext cx="2468880" cy="45720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0">
              <a:buClrTx/>
              <a:buSzTx/>
              <a:buNone/>
              <a:defRPr sz="1400"/>
            </a:lvl2pPr>
            <a:lvl3pPr marL="0" indent="0">
              <a:buClrTx/>
              <a:buSzTx/>
              <a:buNone/>
              <a:defRPr sz="1400"/>
            </a:lvl3pPr>
            <a:lvl4pPr marL="0" indent="0">
              <a:buClrTx/>
              <a:buSzTx/>
              <a:buNone/>
              <a:defRPr sz="1400"/>
            </a:lvl4pPr>
            <a:lvl5pPr marL="0" indent="0">
              <a:buClrTx/>
              <a:buSzTx/>
              <a:buNone/>
              <a:defRPr sz="14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93" name="10 - Ορθογώνιο"/>
          <p:cNvSpPr/>
          <p:nvPr/>
        </p:nvSpPr>
        <p:spPr>
          <a:xfrm>
            <a:off x="2855735" y="0"/>
            <a:ext cx="4572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94" name="8 - Ορθογώνιο"/>
          <p:cNvSpPr/>
          <p:nvPr/>
        </p:nvSpPr>
        <p:spPr>
          <a:xfrm>
            <a:off x="2855735" y="0"/>
            <a:ext cx="45722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95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908092" y="1193801"/>
            <a:ext cx="165101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Ορθογώνιο"/>
          <p:cNvSpPr/>
          <p:nvPr/>
        </p:nvSpPr>
        <p:spPr>
          <a:xfrm>
            <a:off x="0" y="1435895"/>
            <a:ext cx="9144000" cy="45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3" name="6 - Ορθογώνιο"/>
          <p:cNvSpPr/>
          <p:nvPr/>
        </p:nvSpPr>
        <p:spPr>
          <a:xfrm>
            <a:off x="-1" y="-2"/>
            <a:ext cx="9144001" cy="14337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4" name="Κείμενο τίτλου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5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773160" y="6573519"/>
            <a:ext cx="1651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414141"/>
                </a:solidFill>
                <a:latin typeface="+mn-lt"/>
                <a:ea typeface="+mn-ea"/>
                <a:cs typeface="+mn-cs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438912" marR="0" indent="-32004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Tx/>
        <a:buChar char="◼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1pPr>
      <a:lvl2pPr marL="770707" marR="0" indent="-3135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90000"/>
        <a:buFontTx/>
        <a:buChar char="▪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2pPr>
      <a:lvl3pPr marL="1072896" marR="0" indent="-304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3pPr>
      <a:lvl4pPr marL="1325880" marR="0" indent="-29260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4pPr>
      <a:lvl5pPr marL="1536191" marR="0" indent="-29260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­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5pPr>
      <a:lvl6pPr marL="1737360" marR="0" indent="-29260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6pPr>
      <a:lvl7pPr marL="1971038" marR="0" indent="-32511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7pPr>
      <a:lvl8pPr marL="2172206" marR="0" indent="-32511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8pPr>
      <a:lvl9pPr marL="2373375" marR="0" indent="-32511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ebiom.2021.103427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 - Τίτλος"/>
          <p:cNvSpPr txBox="1">
            <a:spLocks noGrp="1"/>
          </p:cNvSpPr>
          <p:nvPr>
            <p:ph type="ctrTitle"/>
          </p:nvPr>
        </p:nvSpPr>
        <p:spPr>
          <a:xfrm>
            <a:off x="685800" y="3355847"/>
            <a:ext cx="8077200" cy="1673352"/>
          </a:xfrm>
          <a:prstGeom prst="rect">
            <a:avLst/>
          </a:prstGeom>
        </p:spPr>
        <p:txBody>
          <a:bodyPr/>
          <a:lstStyle/>
          <a:p>
            <a:r>
              <a:rPr dirty="0"/>
              <a:t>Η </a:t>
            </a:r>
            <a:r>
              <a:rPr dirty="0" err="1"/>
              <a:t>Αν</a:t>
            </a:r>
            <a:r>
              <a:rPr dirty="0"/>
              <a:t>απόφευκτη Ορθοπαιδική Παρέμβαση</a:t>
            </a:r>
          </a:p>
        </p:txBody>
      </p:sp>
      <p:sp>
        <p:nvSpPr>
          <p:cNvPr id="113" name="2 - Υπότιτλος"/>
          <p:cNvSpPr txBox="1">
            <a:spLocks noGrp="1"/>
          </p:cNvSpPr>
          <p:nvPr>
            <p:ph type="subTitle" sz="quarter" idx="1"/>
          </p:nvPr>
        </p:nvSpPr>
        <p:spPr>
          <a:xfrm>
            <a:off x="685800" y="1614487"/>
            <a:ext cx="8077201" cy="149961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t>ΑΡΘΡΙΤΙΔΕΣ ΚΕΝΤΡΙΚΩΝ &amp; ΠΕΡΙΦΕΡΙΚΩΝ ΑΡΘΡΩΣΕΩΝ :ΤΑ ΟΡΙΑ ΤΗΣ ΡΕΥΜΑΤΟΛΟΓΙAΣ ΚΑΙ …</a:t>
            </a:r>
          </a:p>
        </p:txBody>
      </p:sp>
      <p:sp>
        <p:nvSpPr>
          <p:cNvPr id="114" name="Α. ΔΡΑΚΟΥ , MPhil, PG Cert in Computer Assisted Surgery…"/>
          <p:cNvSpPr txBox="1"/>
          <p:nvPr/>
        </p:nvSpPr>
        <p:spPr>
          <a:xfrm>
            <a:off x="0" y="5394360"/>
            <a:ext cx="9038688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>
                <a:latin typeface="+mn-lt"/>
                <a:ea typeface="+mn-ea"/>
                <a:cs typeface="+mn-cs"/>
                <a:sym typeface="Corbel"/>
              </a:defRPr>
            </a:pPr>
            <a:r>
              <a:rPr dirty="0"/>
              <a:t>Α. ΔΡΑΚΟΥ</a:t>
            </a:r>
            <a:endParaRPr lang="en-US" dirty="0"/>
          </a:p>
          <a:p>
            <a:pPr algn="r">
              <a:defRPr>
                <a:latin typeface="+mn-lt"/>
                <a:ea typeface="+mn-ea"/>
                <a:cs typeface="+mn-cs"/>
                <a:sym typeface="Corbel"/>
              </a:defRPr>
            </a:pPr>
            <a:r>
              <a:rPr dirty="0"/>
              <a:t> , MPhil, PG Cert in Computer Assisted Surgery</a:t>
            </a:r>
          </a:p>
          <a:p>
            <a:pPr algn="r">
              <a:defRPr i="1">
                <a:latin typeface="+mn-lt"/>
                <a:ea typeface="+mn-ea"/>
                <a:cs typeface="+mn-cs"/>
                <a:sym typeface="Corbel"/>
              </a:defRPr>
            </a:pPr>
            <a:r>
              <a:rPr dirty="0"/>
              <a:t>Δ/</a:t>
            </a:r>
            <a:r>
              <a:rPr dirty="0" err="1"/>
              <a:t>ντρι</a:t>
            </a:r>
            <a:r>
              <a:rPr dirty="0"/>
              <a:t>α Ορθοπαιδικής Κλινικής </a:t>
            </a:r>
            <a:endParaRPr lang="en-US" dirty="0"/>
          </a:p>
          <a:p>
            <a:pPr algn="r">
              <a:defRPr i="1">
                <a:latin typeface="+mn-lt"/>
                <a:ea typeface="+mn-ea"/>
                <a:cs typeface="+mn-cs"/>
                <a:sym typeface="Corbel"/>
              </a:defRPr>
            </a:pPr>
            <a:r>
              <a:rPr dirty="0"/>
              <a:t>και Κέντρου Εμπειρογνωμοσύνης Σπανίων και Πολύπλοκων νοσημάτων των Οστών, ΓΝΑ Λαϊκό</a:t>
            </a:r>
          </a:p>
        </p:txBody>
      </p:sp>
      <p:pic>
        <p:nvPicPr>
          <p:cNvPr id="115" name="Στιγμιότυπο 2023-08-10, 12.48.21 μμ.png" descr="Στιγμιότυπο 2023-08-10, 12.48.21 μ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678" y="458343"/>
            <a:ext cx="2755902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/>
          <a:p>
            <a:r>
              <a:t>ΑΡΘΡΟΔΕΣΗ</a:t>
            </a:r>
          </a:p>
        </p:txBody>
      </p:sp>
      <p:sp>
        <p:nvSpPr>
          <p:cNvPr id="159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/>
          <a:p>
            <a:r>
              <a:t>ΠΟΔΟΚΝΗΜΙΚΗΣ</a:t>
            </a:r>
          </a:p>
        </p:txBody>
      </p:sp>
      <p:sp>
        <p:nvSpPr>
          <p:cNvPr id="160" name="3 - Θέση περιεχομένου"/>
          <p:cNvSpPr txBox="1"/>
          <p:nvPr/>
        </p:nvSpPr>
        <p:spPr>
          <a:xfrm>
            <a:off x="4657343" y="1819656"/>
            <a:ext cx="3983739" cy="45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lvl1pPr>
          </a:lstStyle>
          <a:p>
            <a:r>
              <a:t>Α.ΧΕΙΡΟΣ/ΠΟΔΟΣ</a:t>
            </a:r>
          </a:p>
        </p:txBody>
      </p:sp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428868"/>
            <a:ext cx="2643206" cy="415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5" y="2285992"/>
            <a:ext cx="4071969" cy="2023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5" y="4357694"/>
            <a:ext cx="4025849" cy="2000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/>
          <a:p>
            <a:r>
              <a:t>ΥΜΕΝΕΚΤΟΜΗ</a:t>
            </a:r>
          </a:p>
        </p:txBody>
      </p:sp>
      <p:sp>
        <p:nvSpPr>
          <p:cNvPr id="166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7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5" y="2222975"/>
            <a:ext cx="4038466" cy="3914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Unknown.jpeg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95" y="2663867"/>
            <a:ext cx="4643744" cy="3228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r>
              <a:t>ΕΠΙΠΛΟΚΕΣ ΟΡΘΟΠΑΙΔΙΚΩΝ ΠΑΡΕΜΒΑΣΕΩΝ</a:t>
            </a:r>
          </a:p>
        </p:txBody>
      </p:sp>
      <p:sp>
        <p:nvSpPr>
          <p:cNvPr id="171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/>
          <a:p>
            <a:r>
              <a:t>ΔΙΟΡΘΩΤΙΚΗ ΟΣΤΕΟΤΟΜΙΑ</a:t>
            </a:r>
          </a:p>
        </p:txBody>
      </p:sp>
      <p:sp>
        <p:nvSpPr>
          <p:cNvPr id="172" name="3 - Θέση περιεχομένου"/>
          <p:cNvSpPr txBox="1"/>
          <p:nvPr/>
        </p:nvSpPr>
        <p:spPr>
          <a:xfrm>
            <a:off x="4657343" y="1819656"/>
            <a:ext cx="3983739" cy="45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ΕΠΙΜΟΛΥΝΣΗ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ΑΠΟΤΥΧΙΑ ΥΛΙΚΩΝ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ΑΠΟΤΥΧΙΑ ΕΛΑΤΤΩΣΗΣ ΣΥΜΠΤΩΜΑΤΩΝ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ΑΝΑΘΕΩΡΗΣΗ ΣΕ ΟΛΙΚΗ ΑΡΘΡΟΠΛΑΣΤΙΚΗ</a:t>
            </a:r>
          </a:p>
        </p:txBody>
      </p:sp>
      <p:pic>
        <p:nvPicPr>
          <p:cNvPr id="173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6" y="2936739"/>
            <a:ext cx="2587113" cy="3769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r>
              <a:t>ΕΠΙΠΛΟΚΕΣ ΟΡΘΟΠΑΙΔΙΚΩΝ ΠΑΡΕΜΒΑΣΕΩΝ</a:t>
            </a:r>
          </a:p>
        </p:txBody>
      </p:sp>
      <p:sp>
        <p:nvSpPr>
          <p:cNvPr id="176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/>
          <a:p>
            <a:r>
              <a:t>ΑΡΘΡΟΠΛΑΣΤΙΚΗ</a:t>
            </a:r>
          </a:p>
        </p:txBody>
      </p:sp>
      <p:sp>
        <p:nvSpPr>
          <p:cNvPr id="177" name="3 - Θέση περιεχομένου"/>
          <p:cNvSpPr txBox="1"/>
          <p:nvPr/>
        </p:nvSpPr>
        <p:spPr>
          <a:xfrm>
            <a:off x="4657343" y="1819656"/>
            <a:ext cx="3983739" cy="45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ΕΠΙΜΟΛΥΝΣΗ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ΜΗΧΑΝΙΚΗ ΧΑΛΑΡΩΣΗ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ΣΗΠΤΙΚΗ ΧΑΛΑΡΩΣΗ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ΑΠΟΤΥΧΙΑ ΑΝΤΙΜΕΤΩΠΙΣΗΣ ΣΥΜΠΤΩΜΑΤΩΝ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ΠΕΡΙΠΡΟΘΕΤΙΚΟ ΚΑΤΑΓΜΑ </a:t>
            </a:r>
          </a:p>
        </p:txBody>
      </p:sp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643182"/>
            <a:ext cx="3147999" cy="4006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r>
              <a:t>ΕΠΙΠΛΟΚΕΣ ΟΡΘΟΠΑΙΔΙΚΩΝ ΠΑΡΕΜΒΑΣΕΩΝ</a:t>
            </a:r>
          </a:p>
        </p:txBody>
      </p:sp>
      <p:sp>
        <p:nvSpPr>
          <p:cNvPr id="181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/>
          <a:p>
            <a:r>
              <a:t>ΑΡΘΡΟΔΕΣΗ</a:t>
            </a:r>
          </a:p>
        </p:txBody>
      </p:sp>
      <p:sp>
        <p:nvSpPr>
          <p:cNvPr id="182" name="3 - Θέση περιεχομένου"/>
          <p:cNvSpPr txBox="1"/>
          <p:nvPr/>
        </p:nvSpPr>
        <p:spPr>
          <a:xfrm>
            <a:off x="5122950" y="1796796"/>
            <a:ext cx="3983738" cy="45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ΕΠΙΜΟΛΥΝΣΗ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ΨΕΥΔΑΡΘΡΩΣΗ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ΑΠΟΤΥΧΙΑ ΑΝΤΙΜΕΤΩΠΙΣΗΣ ΣΥΜΠΤΩΜΑΤΩΝ</a:t>
            </a:r>
          </a:p>
        </p:txBody>
      </p:sp>
      <p:pic>
        <p:nvPicPr>
          <p:cNvPr id="183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0" y="2875225"/>
            <a:ext cx="2387601" cy="3403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Unknown.jpeg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277" y="3460672"/>
            <a:ext cx="2463802" cy="3289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r>
              <a:t>ΕΠΙΠΛΟΚΕΣ ΟΡΘΟΠΑΙΔΙΚΩΝ ΠΑΡΕΜΒΑΣΕΩΝ</a:t>
            </a:r>
          </a:p>
        </p:txBody>
      </p:sp>
      <p:sp>
        <p:nvSpPr>
          <p:cNvPr id="187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/>
          <a:p>
            <a:r>
              <a:t>ΥΜΕΝΕΚΤΟΜΗ</a:t>
            </a:r>
          </a:p>
        </p:txBody>
      </p:sp>
      <p:sp>
        <p:nvSpPr>
          <p:cNvPr id="188" name="3 - Θέση περιεχομένου"/>
          <p:cNvSpPr txBox="1"/>
          <p:nvPr/>
        </p:nvSpPr>
        <p:spPr>
          <a:xfrm>
            <a:off x="4657343" y="1819656"/>
            <a:ext cx="3983739" cy="45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ΕΠΙΜΟΛΥΝΣΗ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pPr>
            <a:r>
              <a:t>ΑΠΟΤΥΧΙΑ ΑΝΤΙΜΕΤΩΠΙΣΗΣ ΣΥΜΠΤΩΜΑΤΩΝ</a:t>
            </a:r>
          </a:p>
        </p:txBody>
      </p:sp>
      <p:pic>
        <p:nvPicPr>
          <p:cNvPr id="189" name="gr3.jpg" descr="g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1" y="3962334"/>
            <a:ext cx="7213602" cy="2552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 defTabSz="722376">
              <a:defRPr sz="2500"/>
            </a:lvl1pPr>
          </a:lstStyle>
          <a:p>
            <a:r>
              <a:t>ΔΙΑΦΟΡΕΣ ΟΑ/ΦΑ ΣΧΕΤΙΚΑ ΜΕ ΤΗΝ ΑΠΟΤΕΛΕΣΜΑΤΙΚΟΤΗΤΑ ΤΩΝ ΟΡΘΟΠΑΙΔΙΚΩΝ ΠΑΡΕΜΒΑΣΕΩΝ</a:t>
            </a:r>
          </a:p>
        </p:txBody>
      </p:sp>
      <p:sp>
        <p:nvSpPr>
          <p:cNvPr id="192" name="2 - Θέση περιεχομένου"/>
          <p:cNvSpPr txBox="1">
            <a:spLocks noGrp="1"/>
          </p:cNvSpPr>
          <p:nvPr>
            <p:ph type="body" idx="1"/>
          </p:nvPr>
        </p:nvSpPr>
        <p:spPr>
          <a:xfrm>
            <a:off x="457200" y="1775190"/>
            <a:ext cx="8229600" cy="4625612"/>
          </a:xfrm>
          <a:prstGeom prst="rect">
            <a:avLst/>
          </a:prstGeom>
        </p:spPr>
        <p:txBody>
          <a:bodyPr/>
          <a:lstStyle/>
          <a:p>
            <a:pPr marL="195131" indent="-79825" defTabSz="886967">
              <a:buSzTx/>
              <a:buNone/>
              <a:defRPr sz="3100"/>
            </a:pPr>
            <a:r>
              <a:t>ΣΤΙΣ ΦΛΕΓΜΟΝΩΔΕΙΣ ΑΡΘΡΙΤΙΔΕΣ</a:t>
            </a:r>
          </a:p>
          <a:p>
            <a:pPr marL="425744" indent="-310438" defTabSz="886967">
              <a:defRPr sz="3100"/>
            </a:pPr>
            <a:endParaRPr/>
          </a:p>
          <a:p>
            <a:pPr marL="425744" indent="-310438" defTabSz="886967">
              <a:defRPr sz="3100"/>
            </a:pPr>
            <a:r>
              <a:t>ΑΥΞΗΜΕΝΗ ΠΙΘΑΝΟΤΗΤΑ ΕΠΙΜΟΛΥΝΣΗΣ ΑΜΕΣΑ ΜΤΧ ή ΚΑΙ ΑΠΩΤΕΡΑ</a:t>
            </a:r>
          </a:p>
          <a:p>
            <a:pPr marL="425744" indent="-310438" defTabSz="886967">
              <a:defRPr sz="3100"/>
            </a:pPr>
            <a:r>
              <a:t>ΜΕΓΑΛΥΤΕΡΟ ΠΟΣΟΣΤΟ ΑΝΑΘΕΩΡΗΣΕΩΝ</a:t>
            </a:r>
          </a:p>
          <a:p>
            <a:pPr marL="425744" indent="-310438" defTabSz="886967">
              <a:defRPr sz="3100"/>
            </a:pPr>
            <a:r>
              <a:t>ΜΕΓΑΛΥΤΕΡΟ ΠΟΣΟΣΤΟ</a:t>
            </a:r>
          </a:p>
          <a:p>
            <a:pPr marL="709573" lvl="1" indent="-266090" defTabSz="886967">
              <a:spcBef>
                <a:spcPts val="600"/>
              </a:spcBef>
              <a:buClr>
                <a:schemeClr val="accent2"/>
              </a:buClr>
              <a:defRPr sz="2700"/>
            </a:pPr>
            <a:r>
              <a:t>ΜΕΤΑΓΧΕΙΡΗΤΙΚΗΣ ΝΟΣΗΛΕΙΑΣ</a:t>
            </a:r>
          </a:p>
          <a:p>
            <a:pPr marL="709573" lvl="1" indent="-266090" defTabSz="886967">
              <a:spcBef>
                <a:spcPts val="600"/>
              </a:spcBef>
              <a:buClr>
                <a:schemeClr val="accent2"/>
              </a:buClr>
              <a:defRPr sz="2700"/>
            </a:pPr>
            <a:r>
              <a:t>ΦΛΕΒΙΚΗΣ ΘΡΟΜΒΩΣΗΣ</a:t>
            </a:r>
          </a:p>
          <a:p>
            <a:pPr marL="709573" lvl="1" indent="-266090" defTabSz="886967">
              <a:spcBef>
                <a:spcPts val="600"/>
              </a:spcBef>
              <a:buClr>
                <a:schemeClr val="accent2"/>
              </a:buClr>
              <a:defRPr sz="2700"/>
            </a:pPr>
            <a:r>
              <a:t>ΠΕΡΙΠΡΟΘΕΤΙΚΩΝ ΚΑΤΑΓΜΑΤΩΝ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 defTabSz="512062">
              <a:defRPr sz="2500"/>
            </a:lvl1pPr>
          </a:lstStyle>
          <a:p>
            <a:r>
              <a:t>ΟΡΘΟΠΑΙΔΙΚΟΙ ΧΕΙΡΙΣΜΟΙ ΜΕ ΣΚΟΠΟ ΤΗΝ ΚΑΘΥΣΤΕΡΗΣΗ ΤΗΣ ΜΕΙΖΟΝΟΣ ΧΕΙΡΟΥΡΓΙΚΗΣ ΠΑΡΕΜΒΑΣΗΣ</a:t>
            </a:r>
          </a:p>
        </p:txBody>
      </p:sp>
      <p:sp>
        <p:nvSpPr>
          <p:cNvPr id="195" name="2 - Θέση περιεχομένου"/>
          <p:cNvSpPr txBox="1">
            <a:spLocks noGrp="1"/>
          </p:cNvSpPr>
          <p:nvPr>
            <p:ph type="body" idx="1"/>
          </p:nvPr>
        </p:nvSpPr>
        <p:spPr>
          <a:xfrm>
            <a:off x="457200" y="1775190"/>
            <a:ext cx="8229600" cy="4625612"/>
          </a:xfrm>
          <a:prstGeom prst="rect">
            <a:avLst/>
          </a:prstGeom>
        </p:spPr>
        <p:txBody>
          <a:bodyPr/>
          <a:lstStyle/>
          <a:p>
            <a:r>
              <a:t>ΕΝΕΣΙΜΑ (ΒΛΑΣΤΟΚΥΤΤΑΡΑ/PRP)</a:t>
            </a:r>
          </a:p>
          <a:p>
            <a:endParaRPr/>
          </a:p>
          <a:p>
            <a:r>
              <a:t>ΚΡΥΟ-ή-ΘΕΡΜΟ-ΝΕΥΡΟΛΥΣΗ</a:t>
            </a:r>
          </a:p>
          <a:p>
            <a:endParaRPr/>
          </a:p>
          <a:p>
            <a:r>
              <a:t>ΣΕ ΣΥΝΔΙΑΣΜΟ ΜΕ</a:t>
            </a:r>
          </a:p>
          <a:p>
            <a:pPr marL="777240" lvl="1" indent="-320040">
              <a:buSzPct val="80000"/>
              <a:buChar char="◼"/>
            </a:pPr>
            <a:r>
              <a:t>ΑΠΩΛΕΙΑ ΒΑΡΟΥΣ</a:t>
            </a:r>
          </a:p>
          <a:p>
            <a:pPr marL="777240" lvl="1" indent="-320040">
              <a:buSzPct val="80000"/>
              <a:buChar char="◼"/>
            </a:pPr>
            <a:r>
              <a:t>ΚΙΝΗΣΗ ΧΑΜΗΛΗΣ ΕΝΕΡΓΕΙΑΣ</a:t>
            </a:r>
          </a:p>
          <a:p>
            <a:pPr marL="777240" lvl="1" indent="-320040">
              <a:buSzPct val="80000"/>
              <a:buChar char="◼"/>
            </a:pPr>
            <a:r>
              <a:t>ΦΥΣΙΟΘΕΡΑΠΕΙΑ</a:t>
            </a:r>
          </a:p>
          <a:p>
            <a:pPr marL="777240" lvl="1" indent="-320040">
              <a:buSzPct val="80000"/>
              <a:buChar char="◼"/>
            </a:pPr>
            <a:r>
              <a:t>ΑΝΤΙΟΞΕΙΔΩΤΙΚΗ ΔΙΑΤΡΟΦΗ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ΜΗΧΑΝΙΣΜΟΙ ΔΡΑΣΗΣ ΕΝΕΣΙΜΩΝ Θ."/>
          <p:cNvSpPr txBox="1">
            <a:spLocks noGrp="1"/>
          </p:cNvSpPr>
          <p:nvPr>
            <p:ph type="title"/>
          </p:nvPr>
        </p:nvSpPr>
        <p:spPr>
          <a:xfrm>
            <a:off x="117392" y="152400"/>
            <a:ext cx="8774849" cy="1251063"/>
          </a:xfrm>
          <a:prstGeom prst="rect">
            <a:avLst/>
          </a:prstGeom>
        </p:spPr>
        <p:txBody>
          <a:bodyPr/>
          <a:lstStyle>
            <a:lvl1pPr defTabSz="786383">
              <a:defRPr sz="3800"/>
            </a:lvl1pPr>
          </a:lstStyle>
          <a:p>
            <a:r>
              <a:t>ΜΗΧΑΝΙΣΜΟΙ ΔΡΑΣΗΣ ΕΝΕΣΙΜΩΝ Θ.</a:t>
            </a:r>
          </a:p>
        </p:txBody>
      </p:sp>
      <p:sp>
        <p:nvSpPr>
          <p:cNvPr id="198" name="Platelet-rich plasma (PRP) is an autologous blood sample that has highly concentrated platelets and several cell-growth factors. PRP may help to restore cartilage morphology and microarchitecture due to its action on synovial cell proliferation and diffe"/>
          <p:cNvSpPr txBox="1">
            <a:spLocks noGrp="1"/>
          </p:cNvSpPr>
          <p:nvPr>
            <p:ph type="body" sz="half" idx="1"/>
          </p:nvPr>
        </p:nvSpPr>
        <p:spPr>
          <a:xfrm>
            <a:off x="43996" y="3069149"/>
            <a:ext cx="8921641" cy="1433735"/>
          </a:xfrm>
          <a:prstGeom prst="rect">
            <a:avLst/>
          </a:prstGeom>
          <a:solidFill>
            <a:schemeClr val="accent2"/>
          </a:solidFill>
          <a:ln w="48000">
            <a:solidFill>
              <a:srgbClr val="468495"/>
            </a:solidFill>
            <a:round/>
          </a:ln>
          <a:effectLst>
            <a:outerShdw blurRad="38100" dist="254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>
              <a:defRPr sz="1800" cap="none">
                <a:solidFill>
                  <a:srgbClr val="FFFFFF"/>
                </a:solidFill>
              </a:defRPr>
            </a:lvl1pPr>
          </a:lstStyle>
          <a:p>
            <a:r>
              <a:t>Platelet-rich plasma (PRP) is an autologous blood sample that has highly concentrated platelets and several cell-growth factors. PRP may help to restore cartilage morphology and microarchitecture due to its action on synovial cell proliferation and differentiation and inhibition of inflammatory factors in joints</a:t>
            </a:r>
          </a:p>
        </p:txBody>
      </p:sp>
      <p:sp>
        <p:nvSpPr>
          <p:cNvPr id="199" name="4 - Θέση κειμένου"/>
          <p:cNvSpPr>
            <a:spLocks noGrp="1"/>
          </p:cNvSpPr>
          <p:nvPr>
            <p:ph type="body" idx="21"/>
          </p:nvPr>
        </p:nvSpPr>
        <p:spPr>
          <a:xfrm>
            <a:off x="79028" y="1670574"/>
            <a:ext cx="8985944" cy="1251064"/>
          </a:xfrm>
          <a:prstGeom prst="rect">
            <a:avLst/>
          </a:prstGeom>
          <a:gradFill>
            <a:gsLst>
              <a:gs pos="0">
                <a:srgbClr val="AEF7B0"/>
              </a:gs>
              <a:gs pos="35000">
                <a:srgbClr val="C6F8C7"/>
              </a:gs>
              <a:gs pos="100000">
                <a:schemeClr val="accent4">
                  <a:satOff val="53204"/>
                  <a:lumOff val="38319"/>
                </a:schemeClr>
              </a:gs>
            </a:gsLst>
            <a:lin ang="16200000"/>
          </a:gradFill>
          <a:ln w="6350" cap="rnd">
            <a:solidFill>
              <a:srgbClr val="67B569"/>
            </a:solidFill>
            <a:round/>
          </a:ln>
          <a:effectLst>
            <a:outerShdw blurRad="50800" dist="25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defTabSz="795527">
              <a:buSzTx/>
              <a:buNone/>
              <a:defRPr sz="1500"/>
            </a:pPr>
            <a:r>
              <a:t>The ability of MSCs to modulate immune responses is a safe and feasible strategy to treat rheumatoid arthritis and has consistently exhibited therapeutic benefits in modulating arthritis inflammation despite the significant diversity in tissue sourcing.</a:t>
            </a:r>
          </a:p>
          <a:p>
            <a:pPr marL="0" indent="0" defTabSz="795527">
              <a:buSzTx/>
              <a:buNone/>
              <a:defRPr sz="1500"/>
            </a:pPr>
            <a:endParaRPr/>
          </a:p>
          <a:p>
            <a:pPr marL="0" indent="0" defTabSz="795527">
              <a:buSzTx/>
              <a:buNone/>
              <a:defRPr sz="1500"/>
            </a:pPr>
            <a:r>
              <a:t>The Lancet eBioMedicine, July 09, 2021.DOI: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https://doi.org/10.1016/j.ebiom.2021.103427</a:t>
            </a:r>
          </a:p>
        </p:txBody>
      </p:sp>
      <p:sp>
        <p:nvSpPr>
          <p:cNvPr id="200" name="Mηχανιμοί δράσης ΜSCs στους ιστούς, περιφερικό αίμα και Δ.Ε.Σ…"/>
          <p:cNvSpPr txBox="1"/>
          <p:nvPr/>
        </p:nvSpPr>
        <p:spPr>
          <a:xfrm>
            <a:off x="61867" y="4617735"/>
            <a:ext cx="8885899" cy="2187225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300">
                <a:latin typeface="+mn-lt"/>
                <a:ea typeface="+mn-ea"/>
                <a:cs typeface="+mn-cs"/>
                <a:sym typeface="Corbel"/>
              </a:defRPr>
            </a:pPr>
            <a:r>
              <a:t>Mηχανιμοί δράσης ΜSCs στους ιστούς, περιφερικό αίμα και Δ.Ε.Σ</a:t>
            </a:r>
          </a:p>
          <a:p>
            <a:pPr algn="ctr">
              <a:defRPr sz="2300">
                <a:latin typeface="+mn-lt"/>
                <a:ea typeface="+mn-ea"/>
                <a:cs typeface="+mn-cs"/>
                <a:sym typeface="Corbel"/>
              </a:defRPr>
            </a:pPr>
            <a:r>
              <a:t> regulatory T cells (Treg) &amp; IL10-expressed CD4+ (Tr1) cells</a:t>
            </a:r>
          </a:p>
          <a:p>
            <a:pPr algn="ctr">
              <a:defRPr sz="2300">
                <a:latin typeface="+mn-lt"/>
                <a:ea typeface="+mn-ea"/>
                <a:cs typeface="+mn-cs"/>
                <a:sym typeface="Corbel"/>
              </a:defRPr>
            </a:pPr>
            <a:r>
              <a:t> inflammatory cells ( Th1, Th17)</a:t>
            </a:r>
          </a:p>
          <a:p>
            <a:pPr algn="ctr">
              <a:defRPr sz="2300">
                <a:latin typeface="+mn-lt"/>
                <a:ea typeface="+mn-ea"/>
                <a:cs typeface="+mn-cs"/>
                <a:sym typeface="Corbel"/>
              </a:defRPr>
            </a:pPr>
            <a:r>
              <a:t>Decrease of pro inflammatory cytokines :TNF, IL4, IL17</a:t>
            </a:r>
          </a:p>
          <a:p>
            <a:pPr algn="ctr">
              <a:defRPr sz="2300">
                <a:latin typeface="+mn-lt"/>
                <a:ea typeface="+mn-ea"/>
                <a:cs typeface="+mn-cs"/>
                <a:sym typeface="Corbel"/>
              </a:defRPr>
            </a:pPr>
            <a:r>
              <a:t>Increase of anti-inflammatory cytokines :TGF-b1, IL10</a:t>
            </a:r>
          </a:p>
        </p:txBody>
      </p:sp>
      <p:sp>
        <p:nvSpPr>
          <p:cNvPr id="201" name="Γραμμή"/>
          <p:cNvSpPr/>
          <p:nvPr/>
        </p:nvSpPr>
        <p:spPr>
          <a:xfrm flipV="1">
            <a:off x="812737" y="5250743"/>
            <a:ext cx="2" cy="358458"/>
          </a:xfrm>
          <a:prstGeom prst="line">
            <a:avLst/>
          </a:prstGeom>
          <a:ln w="48000">
            <a:solidFill>
              <a:schemeClr val="accent1"/>
            </a:solidFill>
            <a:tailEnd type="triangle"/>
          </a:ln>
          <a:effectLst>
            <a:outerShdw blurRad="50800" dist="25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2" name="Γραμμή"/>
          <p:cNvSpPr/>
          <p:nvPr/>
        </p:nvSpPr>
        <p:spPr>
          <a:xfrm>
            <a:off x="2427957" y="5594636"/>
            <a:ext cx="2" cy="358459"/>
          </a:xfrm>
          <a:prstGeom prst="line">
            <a:avLst/>
          </a:prstGeom>
          <a:ln w="48000">
            <a:solidFill>
              <a:schemeClr val="accent1"/>
            </a:solidFill>
            <a:tailEnd type="triangle"/>
          </a:ln>
          <a:effectLst>
            <a:outerShdw blurRad="50800" dist="25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ΚΡΥΟ-ΘΕΡΜΟ-ΝΕΥΡΟΛΥΣΗ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3"/>
          </a:xfrm>
          <a:prstGeom prst="rect">
            <a:avLst/>
          </a:prstGeom>
        </p:spPr>
        <p:txBody>
          <a:bodyPr/>
          <a:lstStyle/>
          <a:p>
            <a:r>
              <a:t>ΚΡΥΟ-ΘΕΡΜΟ-ΝΕΥΡΟΛΥΣΗ</a:t>
            </a:r>
          </a:p>
        </p:txBody>
      </p:sp>
      <p:sp>
        <p:nvSpPr>
          <p:cNvPr id="205" name="ΠΡΟΚΕΙΤΑΙ ΓΙΑ ΕΦΑΡΜΟΓΕΣ ΠΕΡΙΦΕΡΙΚΟΥ ΤΥΠΟΥ ΝΕΥΡΙΚΩΝ ΜΠΛΟΚ, ΕΙΤΕ ΜΕ ΤΗΝ ΧΡΗΣΗ ΨΥΞΗΣ ή ΘΕΡΜΟΤΗΤΑΣ, ΜΕ ΤΗΝ ΕΙΣΑΓΩΓΗ ΗΛΕΚΤΡΟΔΙΩΝ ΣΤΗΝ ΠΕΡΙΟΧΗ ΤΩΝ ΤΕΛΙΚΩΝ ΚΛΑΔΩΝ ΑΙΣΘΗΤΙΚΩΝ ΝΕΥΡΩΝ ΓΥΡΩ ΑΠΟ ΤΙΣ ΕΠΩΔΥΝΕΣ ΑΡΘΡΩΣΕΙΣ ΚΑΙ ΑΠΟΝΕΥΡΩΝΟΝΤΑΙ ΟΙ ΕΠΙΛΕΓΜΕΝΟΙ ΚΛΑΔΟΙ ΠΡΟΣΩΡΙ"/>
          <p:cNvSpPr txBox="1">
            <a:spLocks noGrp="1"/>
          </p:cNvSpPr>
          <p:nvPr>
            <p:ph type="body" sz="half" idx="1"/>
          </p:nvPr>
        </p:nvSpPr>
        <p:spPr>
          <a:xfrm>
            <a:off x="117504" y="1597552"/>
            <a:ext cx="8908992" cy="1433735"/>
          </a:xfrm>
          <a:prstGeom prst="rect">
            <a:avLst/>
          </a:prstGeom>
        </p:spPr>
        <p:txBody>
          <a:bodyPr/>
          <a:lstStyle/>
          <a:p>
            <a:pPr algn="ctr" defTabSz="179222">
              <a:defRPr sz="1274" cap="none">
                <a:solidFill>
                  <a:srgbClr val="2021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ΠΡΟΚΕΙΤΑΙ ΓΙΑ ΕΦΑΡΜΟΓΕΣ ΠΕΡΙΦΕΡΙΚΟΥ ΤΥΠΟΥ ΝΕΥΡΙΚΩΝ ΜΠΛΟΚ, ΕΙΤΕ ΜΕ ΤΗΝ ΧΡΗΣΗ ΨΥΞΗΣ ή ΘΕΡΜΟΤΗΤΑΣ, ΜΕ ΤΗΝ ΕΙΣΑΓΩΓΗ ΗΛΕΚΤΡΟΔΙΩΝ ΣΤΗΝ ΠΕΡΙΟΧΗ ΤΩΝ ΤΕΛΙΚΩΝ ΚΛΑΔΩΝ ΑΙΣΘΗΤΙΚΩΝ ΝΕΥΡΩΝ ΓΥΡΩ ΑΠΟ ΤΙΣ ΕΠΩΔΥΝΕΣ ΑΡΘΡΩΣΕΙΣ ΚΑΙ ΑΠΟΝΕΥΡΩΝΟΝΤΑΙ ΟΙ ΕΠΙΛΕΓΜΕΝΟΙ ΚΛΑΔΟΙ ΠΡΟΣΩΡΙΝΑ.</a:t>
            </a:r>
          </a:p>
          <a:p>
            <a:pPr algn="ctr" defTabSz="179222">
              <a:defRPr sz="1274" cap="none">
                <a:solidFill>
                  <a:srgbClr val="20212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 defTabSz="179222">
              <a:defRPr sz="1274" cap="none">
                <a:solidFill>
                  <a:srgbClr val="2021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ΓΙΝΕΤΑΙ ΚΑΙ ΣΕ ΣΥΝΔΙΑΣΜΟ ΜΕ ΤΙΣ ΕΝΕΣΙΜΕΣ ΘΕΡΑΠΕΙΕΣ</a:t>
            </a:r>
          </a:p>
          <a:p>
            <a:pPr defTabSz="179222">
              <a:defRPr sz="1078" cap="none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06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81" y="3330885"/>
            <a:ext cx="2387601" cy="3403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031" y="3362635"/>
            <a:ext cx="2438402" cy="3340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t> ΠΟΙΕΣ ΑΡΘΡΙΤΙΔΕΣ ΑΦΟΡΑ</a:t>
            </a:r>
          </a:p>
        </p:txBody>
      </p:sp>
      <p:sp>
        <p:nvSpPr>
          <p:cNvPr id="118" name="2 - Θέση περιεχομένου"/>
          <p:cNvSpPr txBox="1">
            <a:spLocks noGrp="1"/>
          </p:cNvSpPr>
          <p:nvPr>
            <p:ph type="body" idx="1"/>
          </p:nvPr>
        </p:nvSpPr>
        <p:spPr>
          <a:xfrm>
            <a:off x="457200" y="1775190"/>
            <a:ext cx="8229600" cy="4625612"/>
          </a:xfrm>
          <a:prstGeom prst="rect">
            <a:avLst/>
          </a:prstGeom>
        </p:spPr>
        <p:txBody>
          <a:bodyPr/>
          <a:lstStyle/>
          <a:p>
            <a:r>
              <a:t>Α. ΟΣΤΕΟΑΡΘΡΙΤΙΔΑ</a:t>
            </a:r>
          </a:p>
          <a:p>
            <a:pPr marL="201168" indent="-82295">
              <a:buSzTx/>
              <a:buNone/>
            </a:pPr>
            <a:endParaRPr/>
          </a:p>
          <a:p>
            <a:r>
              <a:t>Β.  ΦΛΕΓΜΟΝΩΔΕΙΣ ΑΡΘΡΙΤΙΔΕΣ</a:t>
            </a:r>
          </a:p>
          <a:p>
            <a:pPr marL="731519" lvl="1" indent="-274319">
              <a:spcBef>
                <a:spcPts val="600"/>
              </a:spcBef>
              <a:buClr>
                <a:schemeClr val="accent2"/>
              </a:buClr>
              <a:defRPr sz="2800"/>
            </a:pPr>
            <a:r>
              <a:t>ΡΕΥΜΑΤΟΕΙΔΗΣ</a:t>
            </a:r>
          </a:p>
          <a:p>
            <a:pPr marL="731519" lvl="1" indent="-274319">
              <a:spcBef>
                <a:spcPts val="600"/>
              </a:spcBef>
              <a:buClr>
                <a:schemeClr val="accent2"/>
              </a:buClr>
              <a:defRPr sz="2800"/>
            </a:pPr>
            <a:r>
              <a:t>ΨΩΡΙΑΣΙΚΗ</a:t>
            </a:r>
          </a:p>
          <a:p>
            <a:pPr marL="731519" lvl="1" indent="-274319">
              <a:spcBef>
                <a:spcPts val="600"/>
              </a:spcBef>
              <a:buClr>
                <a:schemeClr val="accent2"/>
              </a:buClr>
              <a:defRPr sz="2800"/>
            </a:pPr>
            <a:r>
              <a:t>ΣΕΛ</a:t>
            </a:r>
          </a:p>
          <a:p>
            <a:pPr marL="731519" lvl="1" indent="-274319">
              <a:spcBef>
                <a:spcPts val="600"/>
              </a:spcBef>
              <a:buClr>
                <a:schemeClr val="accent2"/>
              </a:buClr>
              <a:defRPr sz="2800"/>
            </a:pPr>
            <a:r>
              <a:t>Σ. SJOGREN</a:t>
            </a:r>
          </a:p>
          <a:p>
            <a:pPr marL="731519" lvl="1" indent="-274319">
              <a:spcBef>
                <a:spcPts val="600"/>
              </a:spcBef>
              <a:buClr>
                <a:schemeClr val="accent2"/>
              </a:buClr>
              <a:defRPr sz="2800"/>
            </a:pPr>
            <a:r>
              <a:t>ΚΡΥΣΤΑΛΛΟΓΕΝΕΙΣ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AKE-HOME MESSAGES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/>
          <a:p>
            <a:r>
              <a:t>TAKE-HOME MESSAGES</a:t>
            </a:r>
          </a:p>
        </p:txBody>
      </p:sp>
      <p:sp>
        <p:nvSpPr>
          <p:cNvPr id="210" name="OI ΔΙΑΦΟΡΕΣ ΣΤΗΝ ΠΑΘΟΦΥΣΙΟΛΟΓΙΑ ΤΩΝ ΟΑ-ΦΑ ΚΑΘΟΡΙΖΟΥΝ ΚΑΤΑ ΠΕΡΙΠΤΩΣΗ ΤΗΝ ΟΡΘΟΠΑΙΔΙΚΗ ΠΑΡΕΜΒΑΣΗ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r>
              <a:t>OI ΔΙΑΦΟΡΕΣ ΣΤΗΝ ΠΑΘΟΦΥΣΙΟΛΟΓΙΑ ΤΩΝ ΟΑ-ΦΑ ΚΑΘΟΡΙΖΟΥΝ ΚΑΤΑ ΠΕΡΙΠΤΩΣΗ ΤΗΝ ΟΡΘΟΠΑΙΔΙΚΗ ΠΑΡΕΜΒΑΣΗ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1. Η xxxxxxx?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/>
          <a:p>
            <a:r>
              <a:t>1. Η xxxxxxx?</a:t>
            </a:r>
          </a:p>
        </p:txBody>
      </p:sp>
      <p:sp>
        <p:nvSpPr>
          <p:cNvPr id="213" name="Η ? ΚΑΘΟΡΙΖΕΙ ΤΟΝ ΤΡΟΠΟ ΣΤΕΡΕΩΣΗΣ ΤΩΝ ΕΜΦΥΤΕΥΜΑΤΩΝ ΚΑΙ ΣΧΕΤΙΖΕΤΑΙ ΜΕ ΤΗΝ ΔΙΑΡΚΕΙΑ ΖΩΗΣ ΤΟΥΣ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r>
              <a:t>Η ? ΚΑΘΟΡΙΖΕΙ ΤΟΝ ΤΡΟΠΟ ΣΤΕΡΕΩΣΗΣ ΤΩΝ ΕΜΦΥΤΕΥΜΑΤΩΝ ΚΑΙ ΣΧΕΤΙΖΕΤΑΙ ΜΕ ΤΗΝ ΔΙΑΡΚΕΙΑ ΖΩΗΣ ΤΟΥΣ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2. Η ΣΥΜΜΕΤΡΙΚΗ ή ΑΣΥΜΜΕΤΡΗ ΚΑΤΑΣΤΡΟΦΗ ΤΗΣ ΑΡΘΡΩΣΗΣ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>
            <a:lvl1pPr defTabSz="753922">
              <a:defRPr sz="3686"/>
            </a:lvl1pPr>
          </a:lstStyle>
          <a:p>
            <a:r>
              <a:t>2. Η ΣΥΜΜΕΤΡΙΚΗ ή ΑΣΥΜΜΕΤΡΗ ΚΑΤΑΣΤΡΟΦΗ ΤΗΣ ΑΡΘΡΩΣΗΣ</a:t>
            </a:r>
          </a:p>
        </p:txBody>
      </p:sp>
      <p:sp>
        <p:nvSpPr>
          <p:cNvPr id="216" name="ΠΡΟΣΘΕΤΕΙ ή ΑΦΑΙΡΕΙ ΧΕΙΡΟΥΡΓΙΚΕΣ ΔΥΝΑΤΟΤΗΤΕΣ ΑΠΟ ΤΟΝ ΟΡΘΟΠΑΙΔΙΚΟ ΧΕΙΡΟΥΡΓΟ.…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r>
              <a:t>ΠΡΟΣΘΕΤΕΙ ή ΑΦΑΙΡΕΙ ΧΕΙΡΟΥΡΓΙΚΕΣ ΔΥΝΑΤΟΤΗΤΕΣ ΑΠΟ ΤΟΝ ΟΡΘΟΠΑΙΔΙΚΟ ΧΕΙΡΟΥΡΓΟ.</a:t>
            </a:r>
          </a:p>
          <a:p>
            <a:endParaRPr/>
          </a:p>
          <a:p>
            <a:r>
              <a:t>ΣΕ ΠΟΙΑ ΚΑΤΗΓΟΡΙΑ ΑΡΘΡΙΤΙΔΩΝ ΔΕΝ ΕΧΕΙ ΝΟΗΜΑ Η ΔΙΟΡΘΩΤΙΚΗ ΟΣΤΕΟΤΟΜΙΑ?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3. ΠΑΡΟΥΣΙΑ ΥΜΕΝΙΤΙΔΑΣ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/>
          <a:p>
            <a:r>
              <a:t>3. ΠΑΡΟΥΣΙΑ ΥΜΕΝΙΤΙΔΑΣ</a:t>
            </a:r>
          </a:p>
        </p:txBody>
      </p:sp>
      <p:sp>
        <p:nvSpPr>
          <p:cNvPr id="219" name="ΣΕ ΠΟΙΑ ΚΑΤΗΓΟΡΙΑ ΑΡΘΡΙΤΙΔΩΝ ΔΕΝ ΕΝΔΕΙΚΝΥΤΑΙ Η ΥΜΕΝΕΚΤΟΜΗ?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r>
              <a:t>ΣΕ ΠΟΙΑ ΚΑΤΗΓΟΡΙΑ ΑΡΘΡΙΤΙΔΩΝ ΔΕΝ ΕΝΔΕΙΚΝΥΤΑΙ Η ΥΜΕΝΕΚΤΟΜΗ?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4. ΑΝΟΣΟΚΑΤΑΣΤΟΛΗ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/>
          <a:p>
            <a:r>
              <a:t>4. ΑΝΟΣΟΚΑΤΑΣΤΟΛΗ</a:t>
            </a:r>
          </a:p>
        </p:txBody>
      </p:sp>
      <p:sp>
        <p:nvSpPr>
          <p:cNvPr id="222" name="ΣΕ ΠΟΙΑ ΚΑΤΗΓΟΡΙΑ ΑΡΘΡΙΤΙΔΩΝ ΕΙΝΑΙ ΠΑΡΟΥΣΑ ΚΑΙ ΠΟΙΑ ΜΕΤΕΓΧΕΙΡΗΤΙΚΗ ΕΠΙΠΛΟΚΗ ΣΧΕΤΙΖΕΤΑΙ ΜΕ ΑΥΤΗΝ?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r>
              <a:t>ΣΕ ΠΟΙΑ ΚΑΤΗΓΟΡΙΑ ΑΡΘΡΙΤΙΔΩΝ ΕΙΝΑΙ ΠΑΡΟΥΣΑ ΚΑΙ ΠΟΙΑ ΜΕΤΕΓΧΕΙΡΗΤΙΚΗ ΕΠΙΠΛΟΚΗ ΣΧΕΤΙΖΕΤΑΙ ΜΕ ΑΥΤΗΝ?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5. Η ΜΗΧΑΝΙΚΗ ΑΣΤΑΘΕΙΑ ΕΙΝΑΙ ΑΠΟΛΥΤΗ ΕΝΔΕΙΞΗ ΟΡΘΟΠΑΙΔΙΚΗΣ ΠΑΡΕΜΒΑΣΗΣ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>
            <a:lvl1pPr defTabSz="630936">
              <a:defRPr sz="3100"/>
            </a:lvl1pPr>
          </a:lstStyle>
          <a:p>
            <a:r>
              <a:t>5. Η ΜΗΧΑΝΙΚΗ ΑΣΤΑΘΕΙΑ ΕΙΝΑΙ ΑΠΟΛΥΤΗ ΕΝΔΕΙΞΗ ΟΡΘΟΠΑΙΔΙΚΗΣ ΠΑΡΕΜΒΑΣΗΣ</a:t>
            </a:r>
          </a:p>
        </p:txBody>
      </p:sp>
      <p:sp>
        <p:nvSpPr>
          <p:cNvPr id="225" name="ΠΟΙΟΣ ΕΙΝΑΙ Ο ΚΑΤΑΛΛΗΛΟΣ ΤΥΠΟΣ ΟΡΘΟΠΑΙΔΙΚΗΣ ΠΑΡΕΜΒΑΣΗΣ ?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r>
              <a:t>ΠΟΙΟΣ ΕΙΝΑΙ Ο ΚΑΤΑΛΛΗΛΟΣ ΤΥΠΟΣ ΟΡΘΟΠΑΙΔΙΚΗΣ ΠΑΡΕΜΒΑΣΗΣ 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6. ΕΝΕΣΙΜΕΣ ΘΕΡΑΠΕΙΕΣ ΑΝΑΓΕΝΝΗΤΙΚΗΣ ΙΑΤΡΙΚΗΣ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>
            <a:lvl1pPr defTabSz="753922">
              <a:defRPr sz="3686"/>
            </a:lvl1pPr>
          </a:lstStyle>
          <a:p>
            <a:r>
              <a:t>6. ΕΝΕΣΙΜΕΣ ΘΕΡΑΠΕΙΕΣ ΑΝΑΓΕΝΝΗΤΙΚΗΣ ΙΑΤΡΙΚΗΣ</a:t>
            </a:r>
          </a:p>
        </p:txBody>
      </p:sp>
      <p:sp>
        <p:nvSpPr>
          <p:cNvPr id="228" name="ΤΙ ΝΟΜΙΖΕΤΕ ΟΤΙ ΑΠΟΤΕΛΕΙ ΑΝΤΕΝΔΕΙΞΗ ΓΙΑ ΤΗΝ ΕΦΑΡΜΟΓΗ ΤΟΥΣ ?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r>
              <a:t>ΤΙ ΝΟΜΙΖΕΤΕ ΟΤΙ ΑΠΟΤΕΛΕΙ ΑΝΤΕΝΔΕΙΞΗ ΓΙΑ ΤΗΝ ΕΦΑΡΜΟΓΗ ΤΟΥΣ ?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ΣΥΝΟΨΙΖΟΝΤΑΣ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31"/>
          </a:xfrm>
          <a:prstGeom prst="rect">
            <a:avLst/>
          </a:prstGeom>
        </p:spPr>
        <p:txBody>
          <a:bodyPr/>
          <a:lstStyle/>
          <a:p>
            <a:r>
              <a:t>ΣΥΝΟΨΙΖΟΝΤΑΣ</a:t>
            </a:r>
          </a:p>
        </p:txBody>
      </p:sp>
      <p:sp>
        <p:nvSpPr>
          <p:cNvPr id="231" name="Η παρουσία Οστεοπόρωσης ενέχεται στην στερέωση των εμφυτευμάτων και την διάρκεια ζωής τους και πρέπει να αντιμετωπίζεται παράλληλα…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1"/>
          </a:xfrm>
          <a:prstGeom prst="rect">
            <a:avLst/>
          </a:prstGeom>
        </p:spPr>
        <p:txBody>
          <a:bodyPr/>
          <a:lstStyle/>
          <a:p>
            <a:pPr marL="241401" indent="-176021" defTabSz="502919">
              <a:defRPr sz="1700"/>
            </a:pPr>
            <a:r>
              <a:t>Η παρουσία Οστεοπόρωσης ενέχεται στην στερέωση των εμφυτευμάτων και την διάρκεια ζωής τους και πρέπει να αντιμετωπίζεται παράλληλα</a:t>
            </a:r>
          </a:p>
          <a:p>
            <a:pPr marL="241401" indent="-176021" defTabSz="502919">
              <a:defRPr sz="1700"/>
            </a:pPr>
            <a:r>
              <a:t>Η Ανοσοκαταστολή που συνοδεύει τις Φ.Α αυξάνει τον κίνδυνο της μετεγχειρητικές λοίμωξης και τα προφυλακτικά σχήματα είναι μεγαλύτερης διάρκειας και ενισχυμένα.</a:t>
            </a:r>
          </a:p>
          <a:p>
            <a:pPr marL="241401" indent="-176021" defTabSz="502919">
              <a:defRPr sz="1700"/>
            </a:pPr>
            <a:r>
              <a:t>Η διορθωτική Οστεοτομία δεν έχει θέση στις Φ.Α και η Υμενεκτομή δεν έχει θέση στην ΟΑ.</a:t>
            </a:r>
          </a:p>
          <a:p>
            <a:pPr marL="241401" indent="-176021" defTabSz="502919">
              <a:defRPr sz="1700"/>
            </a:pPr>
            <a:r>
              <a:t>Η μηχανική Αστάθεια μίας άρθρωσης (ΟΑ/ΦΑ)είναι απόλυτη ένδειξη Ορθοπαιδικής επέμβασης.</a:t>
            </a:r>
          </a:p>
          <a:p>
            <a:pPr marL="241401" indent="-176021" defTabSz="502919">
              <a:defRPr sz="1700"/>
            </a:pPr>
            <a:r>
              <a:t>Στα προχωρημένα στάδια ΟΑ/ΦΑ με εκτεταμένη καταστροφή του αρθρικού χόνδρου δεν έχουν ένδειξη τα PRP/βλαστοκύτταρα ενώ σχετική ένδειξη έχουν τα βλαστοκύτταρα μόνο στις ΦΑ, ακόμη και σε προχωρημένο στάδιο εάν δεν ελέγχεται η φλεγμονή επαρκώς με άλλο τρόπο.</a:t>
            </a:r>
          </a:p>
          <a:p>
            <a:pPr marL="241401" indent="-176021" defTabSz="502919">
              <a:defRPr sz="1700"/>
            </a:pPr>
            <a:r>
              <a:t>Τα αισθητικά μπλοκ (νευρολύσεις) προσφέρουν προσωρινή </a:t>
            </a:r>
            <a:r>
              <a:rPr i="1"/>
              <a:t>παρηγορική </a:t>
            </a:r>
            <a:r>
              <a:t>ανακούφιση και μπορούν να συνδυαστούν με τις σύγχρονες ενέσιμες θεραπείες.</a:t>
            </a:r>
          </a:p>
          <a:p>
            <a:pPr marL="241401" indent="-176021" defTabSz="502919">
              <a:defRPr sz="1700"/>
            </a:pPr>
            <a:r>
              <a:t>Πάντα να θυμόμαστε τις ΦΥΣΙΚΕΣ ΘΕΡΑΠΕΙΕΣ ανεξαρτήτως σταδίου.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Ασπρόμαυρη φωτογραφία που δείχνει σε όψη προς τα πάνω τα καλώδια ανάρτησης μιας γέφυρας με σύννεφα στο φόντο" descr="Ασπρόμαυρη φωτογραφία που δείχνει σε όψη προς τα πάνω τα καλώδια ανάρτησης μιας γέφυρας με σύννεφα στο φόντο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5473" b="4565"/>
          <a:stretch>
            <a:fillRect/>
          </a:stretch>
        </p:blipFill>
        <p:spPr>
          <a:xfrm>
            <a:off x="-173112" y="857248"/>
            <a:ext cx="9144001" cy="5143503"/>
          </a:xfrm>
          <a:prstGeom prst="rect">
            <a:avLst/>
          </a:prstGeom>
        </p:spPr>
      </p:pic>
      <p:sp>
        <p:nvSpPr>
          <p:cNvPr id="234" name="ΚΑΛΗ ΕΠΙΤΥΧΙΑ"/>
          <p:cNvSpPr txBox="1"/>
          <p:nvPr/>
        </p:nvSpPr>
        <p:spPr>
          <a:xfrm>
            <a:off x="3285144" y="890628"/>
            <a:ext cx="257371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412750">
              <a:defRPr sz="3400" b="1">
                <a:solidFill>
                  <a:srgbClr val="EA131B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ΕΡΩΤΗΣΕΙΣ</a:t>
            </a:r>
          </a:p>
        </p:txBody>
      </p:sp>
      <p:pic>
        <p:nvPicPr>
          <p:cNvPr id="235" name="Στιγμιότυπο 2023-08-10, 12.48.21 μμ.png" descr="Στιγμιότυπο 2023-08-10, 12.48.21 μ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37" y="2611475"/>
            <a:ext cx="1033465" cy="342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 defTabSz="842619">
              <a:defRPr sz="3686"/>
            </a:lvl1pPr>
          </a:lstStyle>
          <a:p>
            <a:r>
              <a:t>ΕΙΔΟΠΟΙΟΣ  ΔΙΑΦΟΡΑ ΟΑ VS ΦΛΕΓΜΟΝΩΔΕΙΣ ΑΡΘΡΙΤΙΔΕΣ</a:t>
            </a:r>
          </a:p>
        </p:txBody>
      </p:sp>
      <p:sp>
        <p:nvSpPr>
          <p:cNvPr id="121" name="2 - Θέση περιεχομένου"/>
          <p:cNvSpPr txBox="1">
            <a:spLocks noGrp="1"/>
          </p:cNvSpPr>
          <p:nvPr>
            <p:ph type="body" idx="1"/>
          </p:nvPr>
        </p:nvSpPr>
        <p:spPr>
          <a:xfrm>
            <a:off x="457200" y="1775190"/>
            <a:ext cx="8229600" cy="4625612"/>
          </a:xfrm>
          <a:prstGeom prst="rect">
            <a:avLst/>
          </a:prstGeom>
        </p:spPr>
        <p:txBody>
          <a:bodyPr/>
          <a:lstStyle/>
          <a:p>
            <a:pPr marL="425744" indent="-310438" defTabSz="886967">
              <a:lnSpc>
                <a:spcPct val="80000"/>
              </a:lnSpc>
              <a:defRPr sz="2800"/>
            </a:pPr>
            <a:endParaRPr/>
          </a:p>
          <a:p>
            <a:pPr marL="425744" indent="-310438" defTabSz="886967">
              <a:lnSpc>
                <a:spcPct val="80000"/>
              </a:lnSpc>
              <a:defRPr sz="2800"/>
            </a:pPr>
            <a:r>
              <a:t>ΑΝΟΣΟΚΑΤΑΣΤΟΛΗ –ΠΕΡΙΕΓΧΕΙΡΗΤΙΚΟΣ ΚΑΙ ΜΕΤΕΓΧΕΙΡΗΤΙΚΟΣ ΚΙΝΔΥΝΟΣ ΕΠΙΜΟΛΥΝΣΗΣ ΕΜΦΥΤΕΥΜΑΤΩΝ </a:t>
            </a:r>
          </a:p>
          <a:p>
            <a:pPr marL="425744" indent="-310438" defTabSz="886967">
              <a:lnSpc>
                <a:spcPct val="80000"/>
              </a:lnSpc>
              <a:defRPr sz="2800"/>
            </a:pPr>
            <a:endParaRPr/>
          </a:p>
          <a:p>
            <a:pPr marL="425744" indent="-310438" defTabSz="886967">
              <a:lnSpc>
                <a:spcPct val="80000"/>
              </a:lnSpc>
              <a:defRPr sz="2800">
                <a:solidFill>
                  <a:srgbClr val="535353"/>
                </a:solidFill>
              </a:defRPr>
            </a:pPr>
            <a:r>
              <a:t>ΟΣΤΕΟΠΩΡΩΣΗ</a:t>
            </a:r>
            <a:r>
              <a:rPr>
                <a:solidFill>
                  <a:srgbClr val="000000"/>
                </a:solidFill>
              </a:rPr>
              <a:t> – ΣΤΕΡΕΩΣΗ ΤΩΝ ΕΜΦΥΤΕΥΜΑΤΩΝ</a:t>
            </a:r>
          </a:p>
          <a:p>
            <a:pPr marL="425744" indent="-310438" defTabSz="886967">
              <a:lnSpc>
                <a:spcPct val="80000"/>
              </a:lnSpc>
              <a:defRPr sz="2800"/>
            </a:pPr>
            <a:endParaRPr>
              <a:solidFill>
                <a:srgbClr val="000000"/>
              </a:solidFill>
            </a:endParaRPr>
          </a:p>
          <a:p>
            <a:pPr marL="425744" indent="-310438" defTabSz="886967">
              <a:lnSpc>
                <a:spcPct val="80000"/>
              </a:lnSpc>
              <a:defRPr sz="2800"/>
            </a:pPr>
            <a:endParaRPr>
              <a:solidFill>
                <a:srgbClr val="000000"/>
              </a:solidFill>
            </a:endParaRPr>
          </a:p>
          <a:p>
            <a:pPr marL="425744" indent="-310438" defTabSz="886967">
              <a:lnSpc>
                <a:spcPct val="80000"/>
              </a:lnSpc>
              <a:defRPr sz="2800"/>
            </a:pPr>
            <a:r>
              <a:t>ΟΑ : ΑΣΥΜΜΕΤΡΗ ΚΑΤΑΣΤΡΟΦΗ ΑΡΘΡΩΣΗΣ                                             </a:t>
            </a:r>
          </a:p>
          <a:p>
            <a:pPr marL="425744" indent="-310438" defTabSz="886967">
              <a:lnSpc>
                <a:spcPct val="80000"/>
              </a:lnSpc>
              <a:defRPr sz="2800"/>
            </a:pPr>
            <a:r>
              <a:t>ΦΑ : ΣΥΜΜΕΤΡΙΚΗ ΣΤΕΝΩΣΗ ΚΑΙ ΚΑΤΑΣΤΡΟΦΗ ΤΗΣ ΑΡΘΡΩΣΗΣ ΠΟΥ ΣΧΕΤΙΖΕΤΑΙ ΜΕ ΤΗΝ ΧΡΟΝΙΑ ΥΜΕΝΙΤΙΔΑ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Ο.Α            vs          Φ.Α"/>
          <p:cNvSpPr txBox="1">
            <a:spLocks noGrp="1"/>
          </p:cNvSpPr>
          <p:nvPr>
            <p:ph type="title"/>
          </p:nvPr>
        </p:nvSpPr>
        <p:spPr>
          <a:xfrm>
            <a:off x="457200" y="182671"/>
            <a:ext cx="8229600" cy="1251063"/>
          </a:xfrm>
          <a:prstGeom prst="rect">
            <a:avLst/>
          </a:prstGeom>
        </p:spPr>
        <p:txBody>
          <a:bodyPr/>
          <a:lstStyle/>
          <a:p>
            <a:r>
              <a:t>       Ο.Α            vs          Φ.Α</a:t>
            </a:r>
          </a:p>
        </p:txBody>
      </p:sp>
      <p:pic>
        <p:nvPicPr>
          <p:cNvPr id="124" name="a00212f02_resized.jpg" descr="a00212f02_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32" y="1609622"/>
            <a:ext cx="3704696" cy="2766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67" y="1563958"/>
            <a:ext cx="2857502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Unknown.jpeg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814" y="7616929"/>
            <a:ext cx="3613529" cy="2036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How-Osteoarthritis-Affects-Joints.jpg" descr="How-Osteoarthritis-Affects-Joints.jpg"/>
          <p:cNvPicPr>
            <a:picLocks noChangeAspect="1"/>
          </p:cNvPicPr>
          <p:nvPr/>
        </p:nvPicPr>
        <p:blipFill>
          <a:blip r:embed="rId5"/>
          <a:srcRect l="15469" t="10851" r="6233" b="10851"/>
          <a:stretch>
            <a:fillRect/>
          </a:stretch>
        </p:blipFill>
        <p:spPr>
          <a:xfrm>
            <a:off x="776564" y="4452615"/>
            <a:ext cx="2942714" cy="2510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s_161116_rheumatoid_osteoarthritis_800x600.jpg.jpeg" descr="is_161116_rheumatoid_osteoarthritis_800x600.jpg.jpeg"/>
          <p:cNvPicPr>
            <a:picLocks noChangeAspect="1"/>
          </p:cNvPicPr>
          <p:nvPr/>
        </p:nvPicPr>
        <p:blipFill>
          <a:blip r:embed="rId6"/>
          <a:srcRect b="11741"/>
          <a:stretch>
            <a:fillRect/>
          </a:stretch>
        </p:blipFill>
        <p:spPr>
          <a:xfrm>
            <a:off x="5085395" y="4384783"/>
            <a:ext cx="3704648" cy="2452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>
            <a:lvl1pPr defTabSz="842619">
              <a:defRPr sz="3686"/>
            </a:lvl1pPr>
          </a:lstStyle>
          <a:p>
            <a:r>
              <a:t>ΔΙΑΦΟΡΕΣ ΟΑ-ΦΑ ΠΟΥ ΑΦΟΡΟΥΝ ΤΗΝ ΟΡΘΟΠΑΙΔΙΚΗ ΠΑΡΕΜΒΑΣΗ</a:t>
            </a:r>
          </a:p>
        </p:txBody>
      </p:sp>
      <p:sp>
        <p:nvSpPr>
          <p:cNvPr id="131" name="2 - Θέση κειμένου"/>
          <p:cNvSpPr txBox="1">
            <a:spLocks noGrp="1"/>
          </p:cNvSpPr>
          <p:nvPr>
            <p:ph type="body" sz="quarter" idx="1"/>
          </p:nvPr>
        </p:nvSpPr>
        <p:spPr>
          <a:xfrm>
            <a:off x="457200" y="1698986"/>
            <a:ext cx="4040188" cy="715358"/>
          </a:xfrm>
          <a:prstGeom prst="rect">
            <a:avLst/>
          </a:prstGeom>
        </p:spPr>
        <p:txBody>
          <a:bodyPr/>
          <a:lstStyle/>
          <a:p>
            <a:r>
              <a:t>ΠΑΘΟΦΥΣΙΟΛΟΓΙΑ ΟΑ</a:t>
            </a:r>
          </a:p>
        </p:txBody>
      </p:sp>
      <p:sp>
        <p:nvSpPr>
          <p:cNvPr id="132" name="3 - Θέση περιεχομένου"/>
          <p:cNvSpPr txBox="1"/>
          <p:nvPr/>
        </p:nvSpPr>
        <p:spPr>
          <a:xfrm>
            <a:off x="466343" y="2495232"/>
            <a:ext cx="3985326" cy="39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Char char="◼"/>
              <a:defRPr sz="2400">
                <a:latin typeface="+mn-lt"/>
                <a:ea typeface="+mn-ea"/>
                <a:cs typeface="+mn-cs"/>
                <a:sym typeface="Corbel"/>
              </a:defRPr>
            </a:pPr>
            <a:r>
              <a:t>1. ΦΘΟΡΑ ΧΟΝΔΡΟΥ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400">
                <a:latin typeface="+mn-lt"/>
                <a:ea typeface="+mn-ea"/>
                <a:cs typeface="+mn-cs"/>
                <a:sym typeface="Corbel"/>
              </a:defRPr>
            </a:pPr>
            <a:r>
              <a:t>2. ΦΘΟΡΑ ΟΣΤΟΥ-ΟΣΤΕΟΦΥΤΑ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400">
                <a:latin typeface="+mn-lt"/>
                <a:ea typeface="+mn-ea"/>
                <a:cs typeface="+mn-cs"/>
                <a:sym typeface="Corbel"/>
              </a:defRPr>
            </a:pPr>
            <a:r>
              <a:t>3. ΥΜΕΝΙΤΙΔΑ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400">
                <a:latin typeface="+mn-lt"/>
                <a:ea typeface="+mn-ea"/>
                <a:cs typeface="+mn-cs"/>
                <a:sym typeface="Corbel"/>
              </a:defRPr>
            </a:pPr>
            <a:r>
              <a:t>4. ΙΝΩΣΗ ΘΥΛΑΚΟΥ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400">
                <a:latin typeface="+mn-lt"/>
                <a:ea typeface="+mn-ea"/>
                <a:cs typeface="+mn-cs"/>
                <a:sym typeface="Corbel"/>
              </a:defRPr>
            </a:pPr>
            <a:r>
              <a:t>5. ΑΤΡΟΦΙΑ ΜΥΙΚΗ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400">
                <a:latin typeface="+mn-lt"/>
                <a:ea typeface="+mn-ea"/>
                <a:cs typeface="+mn-cs"/>
                <a:sym typeface="Corbel"/>
              </a:defRPr>
            </a:pPr>
            <a:r>
              <a:t>6. ΕΞΑΛΕΙΨΗ ΑΡΘΡΩΣΗΣ ΑΣΥΜΜΕΤΡΗ</a:t>
            </a:r>
          </a:p>
          <a:p>
            <a:pPr marL="438912" indent="-320040">
              <a:buClr>
                <a:schemeClr val="accent1"/>
              </a:buClr>
              <a:buSzPct val="80000"/>
              <a:buChar char="◼"/>
              <a:defRPr sz="2400">
                <a:latin typeface="+mn-lt"/>
                <a:ea typeface="+mn-ea"/>
                <a:cs typeface="+mn-cs"/>
                <a:sym typeface="Corbel"/>
              </a:defRPr>
            </a:pPr>
            <a:r>
              <a:t>7. ΥΠΕΞΑΡΘΡΗΜΑ &amp; ΑΣΤΑΘΕΙΑ</a:t>
            </a:r>
          </a:p>
        </p:txBody>
      </p:sp>
      <p:sp>
        <p:nvSpPr>
          <p:cNvPr id="133" name="4 - Θέση κειμένου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buSzTx/>
              <a:buNone/>
              <a:defRPr sz="2300" cap="all"/>
            </a:lvl1pPr>
          </a:lstStyle>
          <a:p>
            <a:r>
              <a:t>ΠΑΘΟΦΥΣΙΟΛΟΓΙΑ ΦΑ</a:t>
            </a:r>
          </a:p>
        </p:txBody>
      </p:sp>
      <p:sp>
        <p:nvSpPr>
          <p:cNvPr id="134" name="5 - Θέση περιεχομένου"/>
          <p:cNvSpPr txBox="1"/>
          <p:nvPr/>
        </p:nvSpPr>
        <p:spPr>
          <a:xfrm>
            <a:off x="4654168" y="2495232"/>
            <a:ext cx="3986914" cy="390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1. ΥΜΕΝΙΤΙΔΑ</a:t>
            </a:r>
          </a:p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2. ΠΡΟΣΒΟΛΗ ΧΟΝΔΡΟΥ</a:t>
            </a:r>
          </a:p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3. ΠΡΟΣΒΟΛΗ ΟΣΤΟΥ</a:t>
            </a:r>
          </a:p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4. ΡΙΚΝΩΣΗ ΘΥΛΑΚΟΥ</a:t>
            </a:r>
          </a:p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5. ΕΞΑΛΕΙΨΗ ΑΡΘΡΩΣΗΣ ΣΥΜΜΕΤΡΙΚΗ</a:t>
            </a:r>
          </a:p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6. ΔΥΣΚΑΜΨΙΑ ΧΩΡΙΣ ΑΣΤΑΘΕΙΑ AΡΧΙΚΑ</a:t>
            </a:r>
          </a:p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7.ΜΥΙΚΗ ΑΤΡΟΦΙΑ</a:t>
            </a:r>
          </a:p>
          <a:p>
            <a:pPr marL="412576" indent="-300836" defTabSz="859536">
              <a:buClr>
                <a:schemeClr val="accent1"/>
              </a:buClr>
              <a:buSzPct val="80000"/>
              <a:buChar char="◼"/>
              <a:defRPr sz="2200">
                <a:latin typeface="+mn-lt"/>
                <a:ea typeface="+mn-ea"/>
                <a:cs typeface="+mn-cs"/>
                <a:sym typeface="Corbel"/>
              </a:defRPr>
            </a:pPr>
            <a:r>
              <a:t>8. ΥΠΕΞΑΡΘΡΗΜΑ &amp; ΑΣΤΑΘΕΙΑ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r>
              <a:t>ΕΙΔΗ ΟΡΘΟΠΑΙΔΙΚΩΝ ΠΑΡΕΜΒΑΣΕΩΝ</a:t>
            </a:r>
          </a:p>
        </p:txBody>
      </p:sp>
      <p:sp>
        <p:nvSpPr>
          <p:cNvPr id="137" name="2 - Θέση περιεχομένου"/>
          <p:cNvSpPr txBox="1">
            <a:spLocks noGrp="1"/>
          </p:cNvSpPr>
          <p:nvPr>
            <p:ph type="body" idx="1"/>
          </p:nvPr>
        </p:nvSpPr>
        <p:spPr>
          <a:xfrm>
            <a:off x="457200" y="1775190"/>
            <a:ext cx="8229600" cy="46256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ΟΑ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defRPr sz="2800"/>
            </a:pPr>
            <a:r>
              <a:t>1. ΔΙΟΡΘΩΤΙΚΕΣ ΟΣΤΕΟΤΟΜΙΕΣ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defRPr sz="2800"/>
            </a:pPr>
            <a:r>
              <a:t>2. ΟΛΙΚΗ ΑΡΘΡΟΠΛΑΣΤΙΚΗ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defRPr sz="2800"/>
            </a:pPr>
            <a:r>
              <a:t>3. ΑΡΘΡΟΔΕΣΗ</a:t>
            </a:r>
          </a:p>
          <a:p>
            <a:pPr marL="201168" indent="-82295">
              <a:lnSpc>
                <a:spcPct val="90000"/>
              </a:lnSpc>
              <a:buSzTx/>
              <a:buNone/>
              <a:defRPr sz="2800"/>
            </a:pPr>
            <a:endParaRPr/>
          </a:p>
          <a:p>
            <a:pPr>
              <a:lnSpc>
                <a:spcPct val="90000"/>
              </a:lnSpc>
            </a:pPr>
            <a:r>
              <a:t>ΦΑ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defRPr sz="2800"/>
            </a:pPr>
            <a:r>
              <a:t>1. ΥΜΕΝΕΚΤΟΜΗ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defRPr sz="2800"/>
            </a:pPr>
            <a:r>
              <a:t>2. ΟΛΙΚΗ ΑΡΘΡΟΠΛΑΣΤΙΚΗ</a:t>
            </a:r>
          </a:p>
          <a:p>
            <a:pPr marL="731519" lvl="1" indent="-274319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defRPr sz="2800"/>
            </a:pPr>
            <a:r>
              <a:t>3. ΑΡΘΡΟΔΕΣΗ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/>
          <a:p>
            <a:r>
              <a:t>ΔΙΟΡΘΩΤΙΚΗ ΟΣΤΕΟΤΟΜΙΑ</a:t>
            </a:r>
          </a:p>
        </p:txBody>
      </p:sp>
      <p:sp>
        <p:nvSpPr>
          <p:cNvPr id="140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263196" y="1735134"/>
            <a:ext cx="2795167" cy="4623818"/>
          </a:xfrm>
          <a:prstGeom prst="rect">
            <a:avLst/>
          </a:prstGeom>
        </p:spPr>
        <p:txBody>
          <a:bodyPr/>
          <a:lstStyle/>
          <a:p>
            <a:pPr marL="381853" indent="-278433" defTabSz="795527">
              <a:defRPr sz="2400"/>
            </a:pPr>
            <a:r>
              <a:t>ΝΕΟΙ  ΑΣΘΕΝΕΙΣ</a:t>
            </a:r>
          </a:p>
          <a:p>
            <a:pPr marL="381853" indent="-278433" defTabSz="795527">
              <a:defRPr sz="2400"/>
            </a:pPr>
            <a:r>
              <a:t>ΜΟΜΕΡΗΣ ΠΡΟΣΒΟΛΗ ΤΜΗΜΑΤΟΣ ΑΡΘΡΩΣΗΣ-ΔΤΡΧ ΜΗΧΑΝΙΚΟΥ ΑΞΟΝΑ</a:t>
            </a:r>
          </a:p>
          <a:p>
            <a:pPr marL="381853" indent="-278433" defTabSz="795527">
              <a:defRPr sz="2400"/>
            </a:pPr>
            <a:r>
              <a:t>ΥΠΟΨΗΦΙΕΣ ΑΡΘΡΩΣΕΙΣ: ΓΟΝΑΤΟ</a:t>
            </a:r>
          </a:p>
        </p:txBody>
      </p:sp>
      <p:pic>
        <p:nvPicPr>
          <p:cNvPr id="141" name="stacks-image-5037984-800x596.jpg" descr="stacks-image-5037984-800x596.jpg"/>
          <p:cNvPicPr>
            <a:picLocks noChangeAspect="1"/>
          </p:cNvPicPr>
          <p:nvPr/>
        </p:nvPicPr>
        <p:blipFill>
          <a:blip r:embed="rId2"/>
          <a:srcRect r="2366" b="9796"/>
          <a:stretch>
            <a:fillRect/>
          </a:stretch>
        </p:blipFill>
        <p:spPr>
          <a:xfrm>
            <a:off x="5712425" y="4493416"/>
            <a:ext cx="3384957" cy="232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casereports-2014-April-2014---F3.large.jpg" descr="casereports-2014-April-2014---F3.large.jpg"/>
          <p:cNvPicPr>
            <a:picLocks noChangeAspect="1"/>
          </p:cNvPicPr>
          <p:nvPr/>
        </p:nvPicPr>
        <p:blipFill>
          <a:blip r:embed="rId3"/>
          <a:srcRect t="4559"/>
          <a:stretch>
            <a:fillRect/>
          </a:stretch>
        </p:blipFill>
        <p:spPr>
          <a:xfrm>
            <a:off x="3051311" y="1514047"/>
            <a:ext cx="3385504" cy="3354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152398"/>
            <a:ext cx="8229600" cy="1251066"/>
          </a:xfrm>
          <a:prstGeom prst="rect">
            <a:avLst/>
          </a:prstGeom>
        </p:spPr>
        <p:txBody>
          <a:bodyPr/>
          <a:lstStyle/>
          <a:p>
            <a:r>
              <a:t>ΟΛΙΚΗ ΑΡΘΡΟΠΛΑΣΤΙΚΗ</a:t>
            </a:r>
          </a:p>
        </p:txBody>
      </p:sp>
      <p:sp>
        <p:nvSpPr>
          <p:cNvPr id="145" name="2 - Θέση περιεχομένου"/>
          <p:cNvSpPr txBox="1">
            <a:spLocks noGrp="1"/>
          </p:cNvSpPr>
          <p:nvPr>
            <p:ph type="body" sz="half" idx="1"/>
          </p:nvPr>
        </p:nvSpPr>
        <p:spPr>
          <a:xfrm>
            <a:off x="457200" y="1773934"/>
            <a:ext cx="4038600" cy="4623818"/>
          </a:xfrm>
          <a:prstGeom prst="rect">
            <a:avLst/>
          </a:prstGeom>
        </p:spPr>
        <p:txBody>
          <a:bodyPr/>
          <a:lstStyle/>
          <a:p>
            <a:r>
              <a:t>ΙΣΧΙΟΥ</a:t>
            </a:r>
          </a:p>
        </p:txBody>
      </p:sp>
      <p:sp>
        <p:nvSpPr>
          <p:cNvPr id="146" name="3 - Θέση περιεχομένου"/>
          <p:cNvSpPr txBox="1"/>
          <p:nvPr/>
        </p:nvSpPr>
        <p:spPr>
          <a:xfrm>
            <a:off x="4657343" y="1819656"/>
            <a:ext cx="3983739" cy="457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438912" indent="-320040">
              <a:buClr>
                <a:schemeClr val="accent1"/>
              </a:buClr>
              <a:buSzPct val="80000"/>
              <a:buChar char="◼"/>
              <a:defRPr sz="2800">
                <a:latin typeface="+mn-lt"/>
                <a:ea typeface="+mn-ea"/>
                <a:cs typeface="+mn-cs"/>
                <a:sym typeface="Corbel"/>
              </a:defRPr>
            </a:lvl1pPr>
          </a:lstStyle>
          <a:p>
            <a:r>
              <a:t>ΓΟΝΑΤΟΣ</a:t>
            </a:r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/>
          <a:srcRect l="3450"/>
          <a:stretch>
            <a:fillRect/>
          </a:stretch>
        </p:blipFill>
        <p:spPr>
          <a:xfrm>
            <a:off x="4695692" y="2701800"/>
            <a:ext cx="4039308" cy="2091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9" y="2722898"/>
            <a:ext cx="3085416" cy="2468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ΟΛΙΚΗ ΑΡΘΡΟΠΛΑΣΤΙΚΗ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3"/>
          </a:xfrm>
          <a:prstGeom prst="rect">
            <a:avLst/>
          </a:prstGeom>
        </p:spPr>
        <p:txBody>
          <a:bodyPr/>
          <a:lstStyle/>
          <a:p>
            <a:r>
              <a:t>ΟΛΙΚΗ ΑΡΘΡΟΠΛΑΣΤΙΚΗ</a:t>
            </a:r>
          </a:p>
        </p:txBody>
      </p:sp>
      <p:sp>
        <p:nvSpPr>
          <p:cNvPr id="151" name="Ωμού"/>
          <p:cNvSpPr txBox="1">
            <a:spLocks noGrp="1"/>
          </p:cNvSpPr>
          <p:nvPr>
            <p:ph type="body" sz="quarter" idx="1"/>
          </p:nvPr>
        </p:nvSpPr>
        <p:spPr>
          <a:xfrm>
            <a:off x="457200" y="1698986"/>
            <a:ext cx="4040188" cy="71535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Ωμού</a:t>
            </a:r>
          </a:p>
        </p:txBody>
      </p:sp>
      <p:sp>
        <p:nvSpPr>
          <p:cNvPr id="152" name="4 - Θέση κειμένου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buSzTx/>
              <a:buNone/>
              <a:defRPr sz="2300" cap="all"/>
            </a:lvl1pPr>
          </a:lstStyle>
          <a:p>
            <a:r>
              <a:t>Ποδοκνημικής</a:t>
            </a:r>
          </a:p>
        </p:txBody>
      </p:sp>
      <p:pic>
        <p:nvPicPr>
          <p:cNvPr id="15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49" y="4507626"/>
            <a:ext cx="1857389" cy="2286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67" y="4598951"/>
            <a:ext cx="2261753" cy="2284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TSR-osteoarthritis.jpg" descr="TSR-osteoarthrit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15" y="2360715"/>
            <a:ext cx="3198456" cy="2136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s.jpeg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697" y="2360715"/>
            <a:ext cx="3210690" cy="2136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Λειτουργική μονάδα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Λειτουργική μονάδα">
  <a:themeElements>
    <a:clrScheme name="Λειτουργική μονάδ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Λειτουργική μονάδα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Προβολή στην οθόνη (4:3)</PresentationFormat>
  <Paragraphs>147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Corbel</vt:lpstr>
      <vt:lpstr>Helvetica</vt:lpstr>
      <vt:lpstr>Palatino</vt:lpstr>
      <vt:lpstr>Λειτουργική μονάδα</vt:lpstr>
      <vt:lpstr>Η Αναπόφευκτη Ορθοπαιδική Παρέμβαση</vt:lpstr>
      <vt:lpstr> ΠΟΙΕΣ ΑΡΘΡΙΤΙΔΕΣ ΑΦΟΡΑ</vt:lpstr>
      <vt:lpstr>ΕΙΔΟΠΟΙΟΣ  ΔΙΑΦΟΡΑ ΟΑ VS ΦΛΕΓΜΟΝΩΔΕΙΣ ΑΡΘΡΙΤΙΔΕΣ</vt:lpstr>
      <vt:lpstr>       Ο.Α            vs          Φ.Α</vt:lpstr>
      <vt:lpstr>ΔΙΑΦΟΡΕΣ ΟΑ-ΦΑ ΠΟΥ ΑΦΟΡΟΥΝ ΤΗΝ ΟΡΘΟΠΑΙΔΙΚΗ ΠΑΡΕΜΒΑΣΗ</vt:lpstr>
      <vt:lpstr>ΕΙΔΗ ΟΡΘΟΠΑΙΔΙΚΩΝ ΠΑΡΕΜΒΑΣΕΩΝ</vt:lpstr>
      <vt:lpstr>ΔΙΟΡΘΩΤΙΚΗ ΟΣΤΕΟΤΟΜΙΑ</vt:lpstr>
      <vt:lpstr>ΟΛΙΚΗ ΑΡΘΡΟΠΛΑΣΤΙΚΗ</vt:lpstr>
      <vt:lpstr>ΟΛΙΚΗ ΑΡΘΡΟΠΛΑΣΤΙΚΗ</vt:lpstr>
      <vt:lpstr>ΑΡΘΡΟΔΕΣΗ</vt:lpstr>
      <vt:lpstr>ΥΜΕΝΕΚΤΟΜΗ</vt:lpstr>
      <vt:lpstr>ΕΠΙΠΛΟΚΕΣ ΟΡΘΟΠΑΙΔΙΚΩΝ ΠΑΡΕΜΒΑΣΕΩΝ</vt:lpstr>
      <vt:lpstr>ΕΠΙΠΛΟΚΕΣ ΟΡΘΟΠΑΙΔΙΚΩΝ ΠΑΡΕΜΒΑΣΕΩΝ</vt:lpstr>
      <vt:lpstr>ΕΠΙΠΛΟΚΕΣ ΟΡΘΟΠΑΙΔΙΚΩΝ ΠΑΡΕΜΒΑΣΕΩΝ</vt:lpstr>
      <vt:lpstr>ΕΠΙΠΛΟΚΕΣ ΟΡΘΟΠΑΙΔΙΚΩΝ ΠΑΡΕΜΒΑΣΕΩΝ</vt:lpstr>
      <vt:lpstr>ΔΙΑΦΟΡΕΣ ΟΑ/ΦΑ ΣΧΕΤΙΚΑ ΜΕ ΤΗΝ ΑΠΟΤΕΛΕΣΜΑΤΙΚΟΤΗΤΑ ΤΩΝ ΟΡΘΟΠΑΙΔΙΚΩΝ ΠΑΡΕΜΒΑΣΕΩΝ</vt:lpstr>
      <vt:lpstr>ΟΡΘΟΠΑΙΔΙΚΟΙ ΧΕΙΡΙΣΜΟΙ ΜΕ ΣΚΟΠΟ ΤΗΝ ΚΑΘΥΣΤΕΡΗΣΗ ΤΗΣ ΜΕΙΖΟΝΟΣ ΧΕΙΡΟΥΡΓΙΚΗΣ ΠΑΡΕΜΒΑΣΗΣ</vt:lpstr>
      <vt:lpstr>ΜΗΧΑΝΙΣΜΟΙ ΔΡΑΣΗΣ ΕΝΕΣΙΜΩΝ Θ.</vt:lpstr>
      <vt:lpstr>ΚΡΥΟ-ΘΕΡΜΟ-ΝΕΥΡΟΛΥΣΗ</vt:lpstr>
      <vt:lpstr>TAKE-HOME MESSAGES</vt:lpstr>
      <vt:lpstr>1. Η xxxxxxx?</vt:lpstr>
      <vt:lpstr>2. Η ΣΥΜΜΕΤΡΙΚΗ ή ΑΣΥΜΜΕΤΡΗ ΚΑΤΑΣΤΡΟΦΗ ΤΗΣ ΑΡΘΡΩΣΗΣ</vt:lpstr>
      <vt:lpstr>3. ΠΑΡΟΥΣΙΑ ΥΜΕΝΙΤΙΔΑΣ</vt:lpstr>
      <vt:lpstr>4. ΑΝΟΣΟΚΑΤΑΣΤΟΛΗ</vt:lpstr>
      <vt:lpstr>5. Η ΜΗΧΑΝΙΚΗ ΑΣΤΑΘΕΙΑ ΕΙΝΑΙ ΑΠΟΛΥΤΗ ΕΝΔΕΙΞΗ ΟΡΘΟΠΑΙΔΙΚΗΣ ΠΑΡΕΜΒΑΣΗΣ</vt:lpstr>
      <vt:lpstr>6. ΕΝΕΣΙΜΕΣ ΘΕΡΑΠΕΙΕΣ ΑΝΑΓΕΝΝΗΤΙΚΗΣ ΙΑΤΡΙΚΗΣ</vt:lpstr>
      <vt:lpstr>ΣΥΝΟΨΙΖΟΝΤΑΣ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Αναπόφευκτη Ορθοπαιδική Παρέμβαση</dc:title>
  <cp:lastModifiedBy>user</cp:lastModifiedBy>
  <cp:revision>1</cp:revision>
  <dcterms:modified xsi:type="dcterms:W3CDTF">2023-11-01T10:01:02Z</dcterms:modified>
</cp:coreProperties>
</file>