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2" r:id="rId5"/>
    <p:sldId id="260" r:id="rId6"/>
    <p:sldId id="265" r:id="rId7"/>
    <p:sldId id="263" r:id="rId8"/>
    <p:sldId id="264" r:id="rId9"/>
    <p:sldId id="266" r:id="rId10"/>
    <p:sldId id="258" r:id="rId11"/>
    <p:sldId id="259" r:id="rId12"/>
    <p:sldId id="270" r:id="rId13"/>
    <p:sldId id="269" r:id="rId14"/>
    <p:sldId id="267" r:id="rId15"/>
    <p:sldId id="268" r:id="rId16"/>
    <p:sldId id="283" r:id="rId17"/>
    <p:sldId id="272" r:id="rId18"/>
    <p:sldId id="282" r:id="rId19"/>
    <p:sldId id="271" r:id="rId20"/>
    <p:sldId id="273" r:id="rId21"/>
    <p:sldId id="274" r:id="rId22"/>
    <p:sldId id="299" r:id="rId23"/>
    <p:sldId id="276" r:id="rId24"/>
    <p:sldId id="298" r:id="rId25"/>
    <p:sldId id="300" r:id="rId26"/>
    <p:sldId id="301" r:id="rId27"/>
    <p:sldId id="275" r:id="rId28"/>
    <p:sldId id="277" r:id="rId29"/>
    <p:sldId id="278" r:id="rId30"/>
    <p:sldId id="295" r:id="rId31"/>
    <p:sldId id="296" r:id="rId32"/>
    <p:sldId id="284" r:id="rId33"/>
    <p:sldId id="297" r:id="rId34"/>
    <p:sldId id="280" r:id="rId35"/>
    <p:sldId id="293" r:id="rId36"/>
    <p:sldId id="294" r:id="rId37"/>
    <p:sldId id="292" r:id="rId38"/>
    <p:sldId id="281" r:id="rId39"/>
    <p:sldId id="286" r:id="rId40"/>
    <p:sldId id="287" r:id="rId41"/>
    <p:sldId id="289" r:id="rId42"/>
    <p:sldId id="285" r:id="rId43"/>
    <p:sldId id="290" r:id="rId44"/>
    <p:sldId id="29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8092D-CC09-4669-A669-7E97F973FD2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0A90F6-0533-456B-ADE0-AB6FB2561D65}">
      <dgm:prSet/>
      <dgm:spPr/>
      <dgm:t>
        <a:bodyPr/>
        <a:lstStyle/>
        <a:p>
          <a:r>
            <a:rPr lang="el-GR"/>
            <a:t>Υποογκαιμία ή πυρετός από οποιαδήποτε αιτία</a:t>
          </a:r>
          <a:endParaRPr lang="en-US"/>
        </a:p>
      </dgm:t>
    </dgm:pt>
    <dgm:pt modelId="{D2B80500-1EFF-4BAB-9E08-B5B3AE55069F}" type="parTrans" cxnId="{09DD28DF-B01F-4119-82EC-EEAD699910FC}">
      <dgm:prSet/>
      <dgm:spPr/>
      <dgm:t>
        <a:bodyPr/>
        <a:lstStyle/>
        <a:p>
          <a:endParaRPr lang="en-US"/>
        </a:p>
      </dgm:t>
    </dgm:pt>
    <dgm:pt modelId="{A28D1DB4-EA14-4398-8A84-F704896CDC0D}" type="sibTrans" cxnId="{09DD28DF-B01F-4119-82EC-EEAD699910FC}">
      <dgm:prSet/>
      <dgm:spPr/>
      <dgm:t>
        <a:bodyPr/>
        <a:lstStyle/>
        <a:p>
          <a:endParaRPr lang="en-US"/>
        </a:p>
      </dgm:t>
    </dgm:pt>
    <dgm:pt modelId="{339C3677-3259-4667-9952-80241C58929D}">
      <dgm:prSet/>
      <dgm:spPr/>
      <dgm:t>
        <a:bodyPr/>
        <a:lstStyle/>
        <a:p>
          <a:r>
            <a:rPr lang="el-GR"/>
            <a:t>Σύνδρομο υπεραερισμού</a:t>
          </a:r>
          <a:endParaRPr lang="en-US"/>
        </a:p>
      </dgm:t>
    </dgm:pt>
    <dgm:pt modelId="{26D2371C-F4A6-4510-AED9-64413B878C22}" type="parTrans" cxnId="{1D1885B9-8EF1-4D33-9CB0-6827095CA16A}">
      <dgm:prSet/>
      <dgm:spPr/>
      <dgm:t>
        <a:bodyPr/>
        <a:lstStyle/>
        <a:p>
          <a:endParaRPr lang="en-US"/>
        </a:p>
      </dgm:t>
    </dgm:pt>
    <dgm:pt modelId="{E4233609-3A73-424E-8DD9-CB0EDDDE22E3}" type="sibTrans" cxnId="{1D1885B9-8EF1-4D33-9CB0-6827095CA16A}">
      <dgm:prSet/>
      <dgm:spPr/>
      <dgm:t>
        <a:bodyPr/>
        <a:lstStyle/>
        <a:p>
          <a:endParaRPr lang="en-US"/>
        </a:p>
      </dgm:t>
    </dgm:pt>
    <dgm:pt modelId="{2D9E0D56-E94F-46D4-8346-B0ADF957950D}">
      <dgm:prSet/>
      <dgm:spPr/>
      <dgm:t>
        <a:bodyPr/>
        <a:lstStyle/>
        <a:p>
          <a:r>
            <a:rPr lang="el-GR"/>
            <a:t>Αναπνευστική αντιστάθμιση για μεταβολική οξέωση (διαβητική κετοξέωση (DKA), υπερδοσολογία σαλικυλικών).</a:t>
          </a:r>
          <a:endParaRPr lang="en-US"/>
        </a:p>
      </dgm:t>
    </dgm:pt>
    <dgm:pt modelId="{1FFA7754-EBC6-49A0-B9A6-82BF54858379}" type="parTrans" cxnId="{2CC74E28-0AE6-4804-9D11-65DAD2C8249D}">
      <dgm:prSet/>
      <dgm:spPr/>
      <dgm:t>
        <a:bodyPr/>
        <a:lstStyle/>
        <a:p>
          <a:endParaRPr lang="en-US"/>
        </a:p>
      </dgm:t>
    </dgm:pt>
    <dgm:pt modelId="{2308673B-F678-4971-B221-5A9A795E0F7C}" type="sibTrans" cxnId="{2CC74E28-0AE6-4804-9D11-65DAD2C8249D}">
      <dgm:prSet/>
      <dgm:spPr/>
      <dgm:t>
        <a:bodyPr/>
        <a:lstStyle/>
        <a:p>
          <a:endParaRPr lang="en-US"/>
        </a:p>
      </dgm:t>
    </dgm:pt>
    <dgm:pt modelId="{8F8EB781-388B-43FE-9AC8-7765565FA343}" type="pres">
      <dgm:prSet presAssocID="{27C8092D-CC09-4669-A669-7E97F973FD29}" presName="Name0" presStyleCnt="0">
        <dgm:presLayoutVars>
          <dgm:dir/>
          <dgm:animLvl val="lvl"/>
          <dgm:resizeHandles val="exact"/>
        </dgm:presLayoutVars>
      </dgm:prSet>
      <dgm:spPr/>
    </dgm:pt>
    <dgm:pt modelId="{C07EA4E9-F9D0-407C-9B3D-43F0A8271051}" type="pres">
      <dgm:prSet presAssocID="{5C0A90F6-0533-456B-ADE0-AB6FB2561D6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2CDB851-9714-4B1D-AA83-AF98BE2BDA77}" type="pres">
      <dgm:prSet presAssocID="{A28D1DB4-EA14-4398-8A84-F704896CDC0D}" presName="parTxOnlySpace" presStyleCnt="0"/>
      <dgm:spPr/>
    </dgm:pt>
    <dgm:pt modelId="{78B574E9-491A-43A9-BA90-1F476DDB07CA}" type="pres">
      <dgm:prSet presAssocID="{339C3677-3259-4667-9952-80241C58929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453F2D1-050D-4B94-A17F-0386FEBF9A7F}" type="pres">
      <dgm:prSet presAssocID="{E4233609-3A73-424E-8DD9-CB0EDDDE22E3}" presName="parTxOnlySpace" presStyleCnt="0"/>
      <dgm:spPr/>
    </dgm:pt>
    <dgm:pt modelId="{08470102-A2BE-4C59-A589-EFFC73A9B487}" type="pres">
      <dgm:prSet presAssocID="{2D9E0D56-E94F-46D4-8346-B0ADF957950D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CC74E28-0AE6-4804-9D11-65DAD2C8249D}" srcId="{27C8092D-CC09-4669-A669-7E97F973FD29}" destId="{2D9E0D56-E94F-46D4-8346-B0ADF957950D}" srcOrd="2" destOrd="0" parTransId="{1FFA7754-EBC6-49A0-B9A6-82BF54858379}" sibTransId="{2308673B-F678-4971-B221-5A9A795E0F7C}"/>
    <dgm:cxn modelId="{ABD62886-594C-4EF8-9A91-7AEE7FAECA9F}" type="presOf" srcId="{2D9E0D56-E94F-46D4-8346-B0ADF957950D}" destId="{08470102-A2BE-4C59-A589-EFFC73A9B487}" srcOrd="0" destOrd="0" presId="urn:microsoft.com/office/officeart/2005/8/layout/chevron1"/>
    <dgm:cxn modelId="{97C1BAB5-0014-4BBA-9835-3D9A524AB266}" type="presOf" srcId="{5C0A90F6-0533-456B-ADE0-AB6FB2561D65}" destId="{C07EA4E9-F9D0-407C-9B3D-43F0A8271051}" srcOrd="0" destOrd="0" presId="urn:microsoft.com/office/officeart/2005/8/layout/chevron1"/>
    <dgm:cxn modelId="{1D1885B9-8EF1-4D33-9CB0-6827095CA16A}" srcId="{27C8092D-CC09-4669-A669-7E97F973FD29}" destId="{339C3677-3259-4667-9952-80241C58929D}" srcOrd="1" destOrd="0" parTransId="{26D2371C-F4A6-4510-AED9-64413B878C22}" sibTransId="{E4233609-3A73-424E-8DD9-CB0EDDDE22E3}"/>
    <dgm:cxn modelId="{249E0FC8-1FFC-4635-BB80-617EA85A7EB4}" type="presOf" srcId="{27C8092D-CC09-4669-A669-7E97F973FD29}" destId="{8F8EB781-388B-43FE-9AC8-7765565FA343}" srcOrd="0" destOrd="0" presId="urn:microsoft.com/office/officeart/2005/8/layout/chevron1"/>
    <dgm:cxn modelId="{09DD28DF-B01F-4119-82EC-EEAD699910FC}" srcId="{27C8092D-CC09-4669-A669-7E97F973FD29}" destId="{5C0A90F6-0533-456B-ADE0-AB6FB2561D65}" srcOrd="0" destOrd="0" parTransId="{D2B80500-1EFF-4BAB-9E08-B5B3AE55069F}" sibTransId="{A28D1DB4-EA14-4398-8A84-F704896CDC0D}"/>
    <dgm:cxn modelId="{0307F7F5-9842-47EF-B437-F9D5BC61726D}" type="presOf" srcId="{339C3677-3259-4667-9952-80241C58929D}" destId="{78B574E9-491A-43A9-BA90-1F476DDB07CA}" srcOrd="0" destOrd="0" presId="urn:microsoft.com/office/officeart/2005/8/layout/chevron1"/>
    <dgm:cxn modelId="{7E1A1E5A-7061-4B01-938C-880660DF7B92}" type="presParOf" srcId="{8F8EB781-388B-43FE-9AC8-7765565FA343}" destId="{C07EA4E9-F9D0-407C-9B3D-43F0A8271051}" srcOrd="0" destOrd="0" presId="urn:microsoft.com/office/officeart/2005/8/layout/chevron1"/>
    <dgm:cxn modelId="{BF34C7BA-6CCF-4EED-BAC3-0D98816B9B34}" type="presParOf" srcId="{8F8EB781-388B-43FE-9AC8-7765565FA343}" destId="{82CDB851-9714-4B1D-AA83-AF98BE2BDA77}" srcOrd="1" destOrd="0" presId="urn:microsoft.com/office/officeart/2005/8/layout/chevron1"/>
    <dgm:cxn modelId="{7FC6CAFF-ECD9-4B91-B843-6513189F0664}" type="presParOf" srcId="{8F8EB781-388B-43FE-9AC8-7765565FA343}" destId="{78B574E9-491A-43A9-BA90-1F476DDB07CA}" srcOrd="2" destOrd="0" presId="urn:microsoft.com/office/officeart/2005/8/layout/chevron1"/>
    <dgm:cxn modelId="{EB0D56BD-208C-4C6B-8917-FE15882DE83B}" type="presParOf" srcId="{8F8EB781-388B-43FE-9AC8-7765565FA343}" destId="{8453F2D1-050D-4B94-A17F-0386FEBF9A7F}" srcOrd="3" destOrd="0" presId="urn:microsoft.com/office/officeart/2005/8/layout/chevron1"/>
    <dgm:cxn modelId="{63FF5172-36EE-4ADC-9C96-29EFF904F26B}" type="presParOf" srcId="{8F8EB781-388B-43FE-9AC8-7765565FA343}" destId="{08470102-A2BE-4C59-A589-EFFC73A9B4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1EA7B7-B467-49A5-A992-F89604971EE1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091D426-76E5-4943-9A6F-1E9CAA9018B8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Εξέταση και διερεύνηση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2417A-0ACF-41E4-BF75-B552AB6FBAB7}" type="parTrans" cxnId="{4356875D-2E8A-447B-9ABD-58AC8F3DC568}">
      <dgm:prSet/>
      <dgm:spPr/>
      <dgm:t>
        <a:bodyPr/>
        <a:lstStyle/>
        <a:p>
          <a:endParaRPr lang="en-US"/>
        </a:p>
      </dgm:t>
    </dgm:pt>
    <dgm:pt modelId="{FD99A5AF-2A6B-4B35-BE7E-5603F8930F7E}" type="sibTrans" cxnId="{4356875D-2E8A-447B-9ABD-58AC8F3DC568}">
      <dgm:prSet/>
      <dgm:spPr/>
      <dgm:t>
        <a:bodyPr/>
        <a:lstStyle/>
        <a:p>
          <a:endParaRPr lang="en-US"/>
        </a:p>
      </dgm:t>
    </dgm:pt>
    <dgm:pt modelId="{65173AFF-7036-49E5-A286-5050F09D8672}">
      <dgm:prSet custT="1"/>
      <dgm:spPr/>
      <dgm:t>
        <a:bodyPr/>
        <a:lstStyle/>
        <a:p>
          <a:r>
            <a:rPr lang="el-GR" sz="1200" dirty="0"/>
            <a:t>• </a:t>
          </a:r>
          <a:endParaRPr lang="en-US" sz="1200" dirty="0"/>
        </a:p>
        <a:p>
          <a:endParaRPr lang="en-US" sz="1200" dirty="0"/>
        </a:p>
        <a:p>
          <a:r>
            <a:rPr lang="el-GR" sz="1100" dirty="0">
              <a:latin typeface="Arial" panose="020B0604020202020204" pitchFamily="34" charset="0"/>
              <a:cs typeface="Arial" panose="020B0604020202020204" pitchFamily="34" charset="0"/>
            </a:rPr>
            <a:t>Εάν υπάρχει υποψία λοίμωξης από </a:t>
          </a:r>
          <a:r>
            <a:rPr lang="en-US" sz="1100" dirty="0">
              <a:latin typeface="Arial" panose="020B0604020202020204" pitchFamily="34" charset="0"/>
              <a:cs typeface="Arial" panose="020B0604020202020204" pitchFamily="34" charset="0"/>
            </a:rPr>
            <a:t>COVID</a:t>
          </a:r>
          <a:r>
            <a:rPr lang="el-GR" sz="1100" dirty="0">
              <a:latin typeface="Arial" panose="020B0604020202020204" pitchFamily="34" charset="0"/>
              <a:cs typeface="Arial" panose="020B0604020202020204" pitchFamily="34" charset="0"/>
            </a:rPr>
            <a:t>-19, τοποθετήστε τον ασθενή σε απομόνωση, περιορίστε την αλληλεπίδραση του προσωπικού</a:t>
          </a:r>
          <a:r>
            <a:rPr lang="el-GR" sz="1200" dirty="0"/>
            <a:t>. </a:t>
          </a:r>
          <a:endParaRPr lang="en-US" sz="1200" dirty="0"/>
        </a:p>
      </dgm:t>
    </dgm:pt>
    <dgm:pt modelId="{EF95D6A6-3F98-41C2-A487-B4989EDEB972}" type="parTrans" cxnId="{C31ED121-4C76-4586-896C-46B8A24098F8}">
      <dgm:prSet/>
      <dgm:spPr/>
      <dgm:t>
        <a:bodyPr/>
        <a:lstStyle/>
        <a:p>
          <a:endParaRPr lang="en-US"/>
        </a:p>
      </dgm:t>
    </dgm:pt>
    <dgm:pt modelId="{D4E198F6-9449-45DA-BBFB-55C675F9D846}" type="sibTrans" cxnId="{C31ED121-4C76-4586-896C-46B8A24098F8}">
      <dgm:prSet/>
      <dgm:spPr/>
      <dgm:t>
        <a:bodyPr/>
        <a:lstStyle/>
        <a:p>
          <a:endParaRPr lang="en-US"/>
        </a:p>
      </dgm:t>
    </dgm:pt>
    <dgm:pt modelId="{1E6C77DA-A0B6-4227-A19D-185418B48420}">
      <dgm:prSet/>
      <dgm:spPr/>
      <dgm:t>
        <a:bodyPr/>
        <a:lstStyle/>
        <a:p>
          <a:r>
            <a:rPr lang="el-GR"/>
            <a:t>• Αξιολόγηση για σημεία σοβαρής σήψης. </a:t>
          </a:r>
          <a:endParaRPr lang="en-US"/>
        </a:p>
      </dgm:t>
    </dgm:pt>
    <dgm:pt modelId="{9E7930CC-DDFF-4ADC-A4A7-1DC1BC4362FF}" type="parTrans" cxnId="{D4274B0C-4FB8-4B75-A60F-F6A5542DDC07}">
      <dgm:prSet/>
      <dgm:spPr/>
      <dgm:t>
        <a:bodyPr/>
        <a:lstStyle/>
        <a:p>
          <a:endParaRPr lang="en-US"/>
        </a:p>
      </dgm:t>
    </dgm:pt>
    <dgm:pt modelId="{30B8F240-C2C0-4465-93FF-E4B218C95F49}" type="sibTrans" cxnId="{D4274B0C-4FB8-4B75-A60F-F6A5542DDC07}">
      <dgm:prSet/>
      <dgm:spPr/>
      <dgm:t>
        <a:bodyPr/>
        <a:lstStyle/>
        <a:p>
          <a:endParaRPr lang="en-US"/>
        </a:p>
      </dgm:t>
    </dgm:pt>
    <dgm:pt modelId="{A031267C-BA7A-4462-B38F-ED5504FE1904}">
      <dgm:prSet custT="1"/>
      <dgm:spPr/>
      <dgm:t>
        <a:bodyPr/>
        <a:lstStyle/>
        <a:p>
          <a:r>
            <a:rPr lang="el-GR" sz="1600" dirty="0"/>
            <a:t>• Ελέγξτε την </a:t>
          </a:r>
          <a:r>
            <a:rPr lang="en-US" sz="1600" dirty="0"/>
            <a:t>RR</a:t>
          </a:r>
          <a:r>
            <a:rPr lang="el-GR" sz="1600" dirty="0"/>
            <a:t>, τον παλμό και την ΑΠ. </a:t>
          </a:r>
          <a:endParaRPr lang="en-US" sz="1600" dirty="0"/>
        </a:p>
      </dgm:t>
    </dgm:pt>
    <dgm:pt modelId="{907D613E-B2A4-4EAB-A153-DC44AB9D7027}" type="parTrans" cxnId="{33082364-031A-42F7-87C0-496379A80B50}">
      <dgm:prSet/>
      <dgm:spPr/>
      <dgm:t>
        <a:bodyPr/>
        <a:lstStyle/>
        <a:p>
          <a:endParaRPr lang="en-US"/>
        </a:p>
      </dgm:t>
    </dgm:pt>
    <dgm:pt modelId="{5B9AC871-85B5-4231-910E-CF849DFF4AB9}" type="sibTrans" cxnId="{33082364-031A-42F7-87C0-496379A80B50}">
      <dgm:prSet/>
      <dgm:spPr/>
      <dgm:t>
        <a:bodyPr/>
        <a:lstStyle/>
        <a:p>
          <a:endParaRPr lang="en-US"/>
        </a:p>
      </dgm:t>
    </dgm:pt>
    <dgm:pt modelId="{21EA52FE-0C19-4357-8695-9ED3A5B610CD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• Η ακρόαση μπορεί να αποκαλύψει εισπνευστικούς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τρίζοντες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70CCB-F140-49B9-A5C7-17E164658BE5}" type="parTrans" cxnId="{1ED09DE6-9F3A-4DF1-8EEF-9B2D80B8EF25}">
      <dgm:prSet/>
      <dgm:spPr/>
      <dgm:t>
        <a:bodyPr/>
        <a:lstStyle/>
        <a:p>
          <a:endParaRPr lang="en-US"/>
        </a:p>
      </dgm:t>
    </dgm:pt>
    <dgm:pt modelId="{0064EE90-061E-4077-A2EC-1552322175CB}" type="sibTrans" cxnId="{1ED09DE6-9F3A-4DF1-8EEF-9B2D80B8EF25}">
      <dgm:prSet/>
      <dgm:spPr/>
      <dgm:t>
        <a:bodyPr/>
        <a:lstStyle/>
        <a:p>
          <a:endParaRPr lang="en-US"/>
        </a:p>
      </dgm:t>
    </dgm:pt>
    <dgm:pt modelId="{B6B5F51B-D29B-4547-954C-C25BCCDFE87D}" type="pres">
      <dgm:prSet presAssocID="{371EA7B7-B467-49A5-A992-F89604971EE1}" presName="compositeShape" presStyleCnt="0">
        <dgm:presLayoutVars>
          <dgm:chMax val="7"/>
          <dgm:dir/>
          <dgm:resizeHandles val="exact"/>
        </dgm:presLayoutVars>
      </dgm:prSet>
      <dgm:spPr/>
    </dgm:pt>
    <dgm:pt modelId="{D630BD52-C133-4057-B729-02931634A39D}" type="pres">
      <dgm:prSet presAssocID="{371EA7B7-B467-49A5-A992-F89604971EE1}" presName="wedge1" presStyleLbl="node1" presStyleIdx="0" presStyleCnt="5"/>
      <dgm:spPr/>
    </dgm:pt>
    <dgm:pt modelId="{ABFE45FF-2E19-4DA9-8964-BCC9A7B36EB8}" type="pres">
      <dgm:prSet presAssocID="{371EA7B7-B467-49A5-A992-F89604971EE1}" presName="dummy1a" presStyleCnt="0"/>
      <dgm:spPr/>
    </dgm:pt>
    <dgm:pt modelId="{A2EF07E1-43C8-4C56-83ED-58F879F51C18}" type="pres">
      <dgm:prSet presAssocID="{371EA7B7-B467-49A5-A992-F89604971EE1}" presName="dummy1b" presStyleCnt="0"/>
      <dgm:spPr/>
    </dgm:pt>
    <dgm:pt modelId="{3EB18927-F8C5-4B2A-8F74-1CA797B9F16C}" type="pres">
      <dgm:prSet presAssocID="{371EA7B7-B467-49A5-A992-F89604971EE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F8073C5-D38D-4D5E-A433-4CBB6BCC373D}" type="pres">
      <dgm:prSet presAssocID="{371EA7B7-B467-49A5-A992-F89604971EE1}" presName="wedge2" presStyleLbl="node1" presStyleIdx="1" presStyleCnt="5" custScaleX="117435" custScaleY="110867" custLinFactNeighborX="-403" custLinFactNeighborY="-1023"/>
      <dgm:spPr/>
    </dgm:pt>
    <dgm:pt modelId="{04520CF8-68AA-4070-BEC3-E718B4494142}" type="pres">
      <dgm:prSet presAssocID="{371EA7B7-B467-49A5-A992-F89604971EE1}" presName="dummy2a" presStyleCnt="0"/>
      <dgm:spPr/>
    </dgm:pt>
    <dgm:pt modelId="{C5EC387F-7959-4833-8804-ABD6F40F0D5A}" type="pres">
      <dgm:prSet presAssocID="{371EA7B7-B467-49A5-A992-F89604971EE1}" presName="dummy2b" presStyleCnt="0"/>
      <dgm:spPr/>
    </dgm:pt>
    <dgm:pt modelId="{46BC2080-66E0-4C15-B8B4-D75C6C5F16A8}" type="pres">
      <dgm:prSet presAssocID="{371EA7B7-B467-49A5-A992-F89604971EE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CCC2ED5-263C-45C9-BEB0-4E61EC58515D}" type="pres">
      <dgm:prSet presAssocID="{371EA7B7-B467-49A5-A992-F89604971EE1}" presName="wedge3" presStyleLbl="node1" presStyleIdx="2" presStyleCnt="5"/>
      <dgm:spPr/>
    </dgm:pt>
    <dgm:pt modelId="{3C358924-500F-4679-87A3-CA287E6F6E48}" type="pres">
      <dgm:prSet presAssocID="{371EA7B7-B467-49A5-A992-F89604971EE1}" presName="dummy3a" presStyleCnt="0"/>
      <dgm:spPr/>
    </dgm:pt>
    <dgm:pt modelId="{4658DE34-67E8-4914-91E6-84106683CD1E}" type="pres">
      <dgm:prSet presAssocID="{371EA7B7-B467-49A5-A992-F89604971EE1}" presName="dummy3b" presStyleCnt="0"/>
      <dgm:spPr/>
    </dgm:pt>
    <dgm:pt modelId="{0D0E9914-3E05-432B-89B5-C21CC952E45F}" type="pres">
      <dgm:prSet presAssocID="{371EA7B7-B467-49A5-A992-F89604971EE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916F6C5-1CA4-45E8-95F4-E974F9E1DCB7}" type="pres">
      <dgm:prSet presAssocID="{371EA7B7-B467-49A5-A992-F89604971EE1}" presName="wedge4" presStyleLbl="node1" presStyleIdx="3" presStyleCnt="5"/>
      <dgm:spPr/>
    </dgm:pt>
    <dgm:pt modelId="{D4B7BD7A-DF29-406C-A87C-116F666A5294}" type="pres">
      <dgm:prSet presAssocID="{371EA7B7-B467-49A5-A992-F89604971EE1}" presName="dummy4a" presStyleCnt="0"/>
      <dgm:spPr/>
    </dgm:pt>
    <dgm:pt modelId="{0702AF69-DDD5-426D-97E5-197C9D683DAF}" type="pres">
      <dgm:prSet presAssocID="{371EA7B7-B467-49A5-A992-F89604971EE1}" presName="dummy4b" presStyleCnt="0"/>
      <dgm:spPr/>
    </dgm:pt>
    <dgm:pt modelId="{4DA362F6-A82C-4CDE-8164-302DC05BE083}" type="pres">
      <dgm:prSet presAssocID="{371EA7B7-B467-49A5-A992-F89604971EE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04E9FCAF-13CB-48DC-8E47-D96CC4118DB9}" type="pres">
      <dgm:prSet presAssocID="{371EA7B7-B467-49A5-A992-F89604971EE1}" presName="wedge5" presStyleLbl="node1" presStyleIdx="4" presStyleCnt="5"/>
      <dgm:spPr/>
    </dgm:pt>
    <dgm:pt modelId="{7DC3E7F0-1C83-48F0-8D14-24F91563369B}" type="pres">
      <dgm:prSet presAssocID="{371EA7B7-B467-49A5-A992-F89604971EE1}" presName="dummy5a" presStyleCnt="0"/>
      <dgm:spPr/>
    </dgm:pt>
    <dgm:pt modelId="{353D9B7C-2C64-49F9-9D7F-FD6DBFF84808}" type="pres">
      <dgm:prSet presAssocID="{371EA7B7-B467-49A5-A992-F89604971EE1}" presName="dummy5b" presStyleCnt="0"/>
      <dgm:spPr/>
    </dgm:pt>
    <dgm:pt modelId="{37A7759A-06DE-4083-A1BD-FF0EAB62E05B}" type="pres">
      <dgm:prSet presAssocID="{371EA7B7-B467-49A5-A992-F89604971EE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B74215CD-F6ED-46B3-AAF6-FC6A4145EB94}" type="pres">
      <dgm:prSet presAssocID="{FD99A5AF-2A6B-4B35-BE7E-5603F8930F7E}" presName="arrowWedge1" presStyleLbl="fgSibTrans2D1" presStyleIdx="0" presStyleCnt="5"/>
      <dgm:spPr/>
    </dgm:pt>
    <dgm:pt modelId="{624E424F-417D-4043-85A6-088D46625EC7}" type="pres">
      <dgm:prSet presAssocID="{D4E198F6-9449-45DA-BBFB-55C675F9D846}" presName="arrowWedge2" presStyleLbl="fgSibTrans2D1" presStyleIdx="1" presStyleCnt="5" custLinFactNeighborX="6277" custLinFactNeighborY="1973"/>
      <dgm:spPr/>
    </dgm:pt>
    <dgm:pt modelId="{7330D355-3ED0-4B8A-89CA-CF0DD9EA68B4}" type="pres">
      <dgm:prSet presAssocID="{30B8F240-C2C0-4465-93FF-E4B218C95F49}" presName="arrowWedge3" presStyleLbl="fgSibTrans2D1" presStyleIdx="2" presStyleCnt="5"/>
      <dgm:spPr/>
    </dgm:pt>
    <dgm:pt modelId="{0254B902-340E-4808-A2D3-C15D3128F759}" type="pres">
      <dgm:prSet presAssocID="{5B9AC871-85B5-4231-910E-CF849DFF4AB9}" presName="arrowWedge4" presStyleLbl="fgSibTrans2D1" presStyleIdx="3" presStyleCnt="5"/>
      <dgm:spPr/>
    </dgm:pt>
    <dgm:pt modelId="{D57EC504-0710-48F5-BF48-9BB1222A43E6}" type="pres">
      <dgm:prSet presAssocID="{0064EE90-061E-4077-A2EC-1552322175CB}" presName="arrowWedge5" presStyleLbl="fgSibTrans2D1" presStyleIdx="4" presStyleCnt="5"/>
      <dgm:spPr/>
    </dgm:pt>
  </dgm:ptLst>
  <dgm:cxnLst>
    <dgm:cxn modelId="{D4274B0C-4FB8-4B75-A60F-F6A5542DDC07}" srcId="{371EA7B7-B467-49A5-A992-F89604971EE1}" destId="{1E6C77DA-A0B6-4227-A19D-185418B48420}" srcOrd="2" destOrd="0" parTransId="{9E7930CC-DDFF-4ADC-A4A7-1DC1BC4362FF}" sibTransId="{30B8F240-C2C0-4465-93FF-E4B218C95F49}"/>
    <dgm:cxn modelId="{DD02930D-30BC-4D41-8EF5-58A76B9E4406}" type="presOf" srcId="{1E6C77DA-A0B6-4227-A19D-185418B48420}" destId="{0D0E9914-3E05-432B-89B5-C21CC952E45F}" srcOrd="1" destOrd="0" presId="urn:microsoft.com/office/officeart/2005/8/layout/cycle8"/>
    <dgm:cxn modelId="{1D5DDD0F-17E4-45CD-B699-2F064CF350C1}" type="presOf" srcId="{A031267C-BA7A-4462-B38F-ED5504FE1904}" destId="{4DA362F6-A82C-4CDE-8164-302DC05BE083}" srcOrd="1" destOrd="0" presId="urn:microsoft.com/office/officeart/2005/8/layout/cycle8"/>
    <dgm:cxn modelId="{C31ED121-4C76-4586-896C-46B8A24098F8}" srcId="{371EA7B7-B467-49A5-A992-F89604971EE1}" destId="{65173AFF-7036-49E5-A286-5050F09D8672}" srcOrd="1" destOrd="0" parTransId="{EF95D6A6-3F98-41C2-A487-B4989EDEB972}" sibTransId="{D4E198F6-9449-45DA-BBFB-55C675F9D846}"/>
    <dgm:cxn modelId="{EB0E682E-A61B-45C2-AA75-E732BEAAAB26}" type="presOf" srcId="{21EA52FE-0C19-4357-8695-9ED3A5B610CD}" destId="{04E9FCAF-13CB-48DC-8E47-D96CC4118DB9}" srcOrd="0" destOrd="0" presId="urn:microsoft.com/office/officeart/2005/8/layout/cycle8"/>
    <dgm:cxn modelId="{AE938D31-6F54-4DED-93F7-152AA39FEF21}" type="presOf" srcId="{21EA52FE-0C19-4357-8695-9ED3A5B610CD}" destId="{37A7759A-06DE-4083-A1BD-FF0EAB62E05B}" srcOrd="1" destOrd="0" presId="urn:microsoft.com/office/officeart/2005/8/layout/cycle8"/>
    <dgm:cxn modelId="{4356875D-2E8A-447B-9ABD-58AC8F3DC568}" srcId="{371EA7B7-B467-49A5-A992-F89604971EE1}" destId="{8091D426-76E5-4943-9A6F-1E9CAA9018B8}" srcOrd="0" destOrd="0" parTransId="{7312417A-0ACF-41E4-BF75-B552AB6FBAB7}" sibTransId="{FD99A5AF-2A6B-4B35-BE7E-5603F8930F7E}"/>
    <dgm:cxn modelId="{33082364-031A-42F7-87C0-496379A80B50}" srcId="{371EA7B7-B467-49A5-A992-F89604971EE1}" destId="{A031267C-BA7A-4462-B38F-ED5504FE1904}" srcOrd="3" destOrd="0" parTransId="{907D613E-B2A4-4EAB-A153-DC44AB9D7027}" sibTransId="{5B9AC871-85B5-4231-910E-CF849DFF4AB9}"/>
    <dgm:cxn modelId="{31F2C249-857E-4F4C-86D5-D7E632A966F6}" type="presOf" srcId="{1E6C77DA-A0B6-4227-A19D-185418B48420}" destId="{ECCC2ED5-263C-45C9-BEB0-4E61EC58515D}" srcOrd="0" destOrd="0" presId="urn:microsoft.com/office/officeart/2005/8/layout/cycle8"/>
    <dgm:cxn modelId="{A732C44D-7965-4FBC-9C80-C76E22DD6E3F}" type="presOf" srcId="{65173AFF-7036-49E5-A286-5050F09D8672}" destId="{CF8073C5-D38D-4D5E-A433-4CBB6BCC373D}" srcOrd="0" destOrd="0" presId="urn:microsoft.com/office/officeart/2005/8/layout/cycle8"/>
    <dgm:cxn modelId="{67304C6F-D1E0-4FE4-9FD0-B071CDC12F5D}" type="presOf" srcId="{8091D426-76E5-4943-9A6F-1E9CAA9018B8}" destId="{3EB18927-F8C5-4B2A-8F74-1CA797B9F16C}" srcOrd="1" destOrd="0" presId="urn:microsoft.com/office/officeart/2005/8/layout/cycle8"/>
    <dgm:cxn modelId="{3E28E981-632D-4D82-9304-A6285CB0F497}" type="presOf" srcId="{371EA7B7-B467-49A5-A992-F89604971EE1}" destId="{B6B5F51B-D29B-4547-954C-C25BCCDFE87D}" srcOrd="0" destOrd="0" presId="urn:microsoft.com/office/officeart/2005/8/layout/cycle8"/>
    <dgm:cxn modelId="{9F2F92D5-6AFE-4FA9-A101-BB9D675A4247}" type="presOf" srcId="{65173AFF-7036-49E5-A286-5050F09D8672}" destId="{46BC2080-66E0-4C15-B8B4-D75C6C5F16A8}" srcOrd="1" destOrd="0" presId="urn:microsoft.com/office/officeart/2005/8/layout/cycle8"/>
    <dgm:cxn modelId="{9A3B7BD7-9331-4B83-95B4-DB21F51B051B}" type="presOf" srcId="{8091D426-76E5-4943-9A6F-1E9CAA9018B8}" destId="{D630BD52-C133-4057-B729-02931634A39D}" srcOrd="0" destOrd="0" presId="urn:microsoft.com/office/officeart/2005/8/layout/cycle8"/>
    <dgm:cxn modelId="{510C69DA-6FD2-488A-B818-A228C7992469}" type="presOf" srcId="{A031267C-BA7A-4462-B38F-ED5504FE1904}" destId="{2916F6C5-1CA4-45E8-95F4-E974F9E1DCB7}" srcOrd="0" destOrd="0" presId="urn:microsoft.com/office/officeart/2005/8/layout/cycle8"/>
    <dgm:cxn modelId="{1ED09DE6-9F3A-4DF1-8EEF-9B2D80B8EF25}" srcId="{371EA7B7-B467-49A5-A992-F89604971EE1}" destId="{21EA52FE-0C19-4357-8695-9ED3A5B610CD}" srcOrd="4" destOrd="0" parTransId="{13770CCB-F140-49B9-A5C7-17E164658BE5}" sibTransId="{0064EE90-061E-4077-A2EC-1552322175CB}"/>
    <dgm:cxn modelId="{B7BCFF6F-1F8D-4B0B-91F4-FD8E0C4BB5C6}" type="presParOf" srcId="{B6B5F51B-D29B-4547-954C-C25BCCDFE87D}" destId="{D630BD52-C133-4057-B729-02931634A39D}" srcOrd="0" destOrd="0" presId="urn:microsoft.com/office/officeart/2005/8/layout/cycle8"/>
    <dgm:cxn modelId="{5BEA1740-4C2B-46D1-A0E6-8C8038DFDF7F}" type="presParOf" srcId="{B6B5F51B-D29B-4547-954C-C25BCCDFE87D}" destId="{ABFE45FF-2E19-4DA9-8964-BCC9A7B36EB8}" srcOrd="1" destOrd="0" presId="urn:microsoft.com/office/officeart/2005/8/layout/cycle8"/>
    <dgm:cxn modelId="{8A345104-41A9-42D0-B3BA-D7DFE2781B9D}" type="presParOf" srcId="{B6B5F51B-D29B-4547-954C-C25BCCDFE87D}" destId="{A2EF07E1-43C8-4C56-83ED-58F879F51C18}" srcOrd="2" destOrd="0" presId="urn:microsoft.com/office/officeart/2005/8/layout/cycle8"/>
    <dgm:cxn modelId="{47CBC2CE-DF81-4214-AE18-9E8C835B2EFC}" type="presParOf" srcId="{B6B5F51B-D29B-4547-954C-C25BCCDFE87D}" destId="{3EB18927-F8C5-4B2A-8F74-1CA797B9F16C}" srcOrd="3" destOrd="0" presId="urn:microsoft.com/office/officeart/2005/8/layout/cycle8"/>
    <dgm:cxn modelId="{6C743026-C445-41CB-9802-230D889F59E8}" type="presParOf" srcId="{B6B5F51B-D29B-4547-954C-C25BCCDFE87D}" destId="{CF8073C5-D38D-4D5E-A433-4CBB6BCC373D}" srcOrd="4" destOrd="0" presId="urn:microsoft.com/office/officeart/2005/8/layout/cycle8"/>
    <dgm:cxn modelId="{D0589C06-DBAF-4B3F-9F6F-0ACA38CFB724}" type="presParOf" srcId="{B6B5F51B-D29B-4547-954C-C25BCCDFE87D}" destId="{04520CF8-68AA-4070-BEC3-E718B4494142}" srcOrd="5" destOrd="0" presId="urn:microsoft.com/office/officeart/2005/8/layout/cycle8"/>
    <dgm:cxn modelId="{5613A848-24FA-48E9-BABC-D94B4885E1CA}" type="presParOf" srcId="{B6B5F51B-D29B-4547-954C-C25BCCDFE87D}" destId="{C5EC387F-7959-4833-8804-ABD6F40F0D5A}" srcOrd="6" destOrd="0" presId="urn:microsoft.com/office/officeart/2005/8/layout/cycle8"/>
    <dgm:cxn modelId="{AD09C7BA-3913-41A7-817F-F115FC79F57E}" type="presParOf" srcId="{B6B5F51B-D29B-4547-954C-C25BCCDFE87D}" destId="{46BC2080-66E0-4C15-B8B4-D75C6C5F16A8}" srcOrd="7" destOrd="0" presId="urn:microsoft.com/office/officeart/2005/8/layout/cycle8"/>
    <dgm:cxn modelId="{5D9B7750-55FE-4116-83D2-BDB972898494}" type="presParOf" srcId="{B6B5F51B-D29B-4547-954C-C25BCCDFE87D}" destId="{ECCC2ED5-263C-45C9-BEB0-4E61EC58515D}" srcOrd="8" destOrd="0" presId="urn:microsoft.com/office/officeart/2005/8/layout/cycle8"/>
    <dgm:cxn modelId="{CB058665-171E-45B2-A232-0B1DEF011AB3}" type="presParOf" srcId="{B6B5F51B-D29B-4547-954C-C25BCCDFE87D}" destId="{3C358924-500F-4679-87A3-CA287E6F6E48}" srcOrd="9" destOrd="0" presId="urn:microsoft.com/office/officeart/2005/8/layout/cycle8"/>
    <dgm:cxn modelId="{5A86EC91-709B-4FB0-89CB-7194A8A09EBF}" type="presParOf" srcId="{B6B5F51B-D29B-4547-954C-C25BCCDFE87D}" destId="{4658DE34-67E8-4914-91E6-84106683CD1E}" srcOrd="10" destOrd="0" presId="urn:microsoft.com/office/officeart/2005/8/layout/cycle8"/>
    <dgm:cxn modelId="{B311259C-445B-46EE-9A01-A9DCB4AC3C22}" type="presParOf" srcId="{B6B5F51B-D29B-4547-954C-C25BCCDFE87D}" destId="{0D0E9914-3E05-432B-89B5-C21CC952E45F}" srcOrd="11" destOrd="0" presId="urn:microsoft.com/office/officeart/2005/8/layout/cycle8"/>
    <dgm:cxn modelId="{042F2874-C8F7-4495-9954-58A51D3FE08F}" type="presParOf" srcId="{B6B5F51B-D29B-4547-954C-C25BCCDFE87D}" destId="{2916F6C5-1CA4-45E8-95F4-E974F9E1DCB7}" srcOrd="12" destOrd="0" presId="urn:microsoft.com/office/officeart/2005/8/layout/cycle8"/>
    <dgm:cxn modelId="{B7A380FC-9FD6-4D9E-BC14-A594B05377F5}" type="presParOf" srcId="{B6B5F51B-D29B-4547-954C-C25BCCDFE87D}" destId="{D4B7BD7A-DF29-406C-A87C-116F666A5294}" srcOrd="13" destOrd="0" presId="urn:microsoft.com/office/officeart/2005/8/layout/cycle8"/>
    <dgm:cxn modelId="{9FFB6B20-7676-49F3-B07C-06ECFDFFCB9F}" type="presParOf" srcId="{B6B5F51B-D29B-4547-954C-C25BCCDFE87D}" destId="{0702AF69-DDD5-426D-97E5-197C9D683DAF}" srcOrd="14" destOrd="0" presId="urn:microsoft.com/office/officeart/2005/8/layout/cycle8"/>
    <dgm:cxn modelId="{00BC75C5-7AB1-4D9D-A6E7-4C8B07D91FE0}" type="presParOf" srcId="{B6B5F51B-D29B-4547-954C-C25BCCDFE87D}" destId="{4DA362F6-A82C-4CDE-8164-302DC05BE083}" srcOrd="15" destOrd="0" presId="urn:microsoft.com/office/officeart/2005/8/layout/cycle8"/>
    <dgm:cxn modelId="{592A2F92-79CF-4CD3-80C3-01D4F646C56B}" type="presParOf" srcId="{B6B5F51B-D29B-4547-954C-C25BCCDFE87D}" destId="{04E9FCAF-13CB-48DC-8E47-D96CC4118DB9}" srcOrd="16" destOrd="0" presId="urn:microsoft.com/office/officeart/2005/8/layout/cycle8"/>
    <dgm:cxn modelId="{7CC1F5BD-23A0-49EA-B5A8-9DB19478D6EB}" type="presParOf" srcId="{B6B5F51B-D29B-4547-954C-C25BCCDFE87D}" destId="{7DC3E7F0-1C83-48F0-8D14-24F91563369B}" srcOrd="17" destOrd="0" presId="urn:microsoft.com/office/officeart/2005/8/layout/cycle8"/>
    <dgm:cxn modelId="{650C0EED-9240-49B8-A86C-CFD88D4CD530}" type="presParOf" srcId="{B6B5F51B-D29B-4547-954C-C25BCCDFE87D}" destId="{353D9B7C-2C64-49F9-9D7F-FD6DBFF84808}" srcOrd="18" destOrd="0" presId="urn:microsoft.com/office/officeart/2005/8/layout/cycle8"/>
    <dgm:cxn modelId="{73A97B46-E04A-461E-AEDD-D160C637F969}" type="presParOf" srcId="{B6B5F51B-D29B-4547-954C-C25BCCDFE87D}" destId="{37A7759A-06DE-4083-A1BD-FF0EAB62E05B}" srcOrd="19" destOrd="0" presId="urn:microsoft.com/office/officeart/2005/8/layout/cycle8"/>
    <dgm:cxn modelId="{21C4BCE9-BFCB-4BB6-A9B8-1A0E990313A0}" type="presParOf" srcId="{B6B5F51B-D29B-4547-954C-C25BCCDFE87D}" destId="{B74215CD-F6ED-46B3-AAF6-FC6A4145EB94}" srcOrd="20" destOrd="0" presId="urn:microsoft.com/office/officeart/2005/8/layout/cycle8"/>
    <dgm:cxn modelId="{02CD6E67-51CF-431F-8458-8629D6302714}" type="presParOf" srcId="{B6B5F51B-D29B-4547-954C-C25BCCDFE87D}" destId="{624E424F-417D-4043-85A6-088D46625EC7}" srcOrd="21" destOrd="0" presId="urn:microsoft.com/office/officeart/2005/8/layout/cycle8"/>
    <dgm:cxn modelId="{CF46B63B-B09B-49F7-9845-0520A3BBA6F1}" type="presParOf" srcId="{B6B5F51B-D29B-4547-954C-C25BCCDFE87D}" destId="{7330D355-3ED0-4B8A-89CA-CF0DD9EA68B4}" srcOrd="22" destOrd="0" presId="urn:microsoft.com/office/officeart/2005/8/layout/cycle8"/>
    <dgm:cxn modelId="{941E410A-3F94-4D69-AC51-B533468E8E7B}" type="presParOf" srcId="{B6B5F51B-D29B-4547-954C-C25BCCDFE87D}" destId="{0254B902-340E-4808-A2D3-C15D3128F759}" srcOrd="23" destOrd="0" presId="urn:microsoft.com/office/officeart/2005/8/layout/cycle8"/>
    <dgm:cxn modelId="{8CA161DB-B519-4F95-8000-DB31E630E293}" type="presParOf" srcId="{B6B5F51B-D29B-4547-954C-C25BCCDFE87D}" destId="{D57EC504-0710-48F5-BF48-9BB1222A43E6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7E0321-55B9-43CA-8EA3-8E3B29FF12A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47D3D2-CE99-4243-B512-3EE6F5D8FDDE}">
      <dgm:prSet custT="1"/>
      <dgm:spPr/>
      <dgm:t>
        <a:bodyPr/>
        <a:lstStyle/>
        <a:p>
          <a:r>
            <a:rPr lang="el-GR" sz="3200" b="1" dirty="0"/>
            <a:t>Ασθενείς με σηψαιμία</a:t>
          </a:r>
          <a:endParaRPr lang="en-US" sz="3200" dirty="0"/>
        </a:p>
      </dgm:t>
    </dgm:pt>
    <dgm:pt modelId="{330FD83E-D574-485F-BF15-AD44F951C62C}" type="parTrans" cxnId="{D9DE5C81-19FC-43A7-81D1-CA91F72CB6C5}">
      <dgm:prSet/>
      <dgm:spPr/>
      <dgm:t>
        <a:bodyPr/>
        <a:lstStyle/>
        <a:p>
          <a:endParaRPr lang="en-US"/>
        </a:p>
      </dgm:t>
    </dgm:pt>
    <dgm:pt modelId="{0BDEBDB9-68B6-4BA8-9818-9EF7EE192CB9}" type="sibTrans" cxnId="{D9DE5C81-19FC-43A7-81D1-CA91F72CB6C5}">
      <dgm:prSet/>
      <dgm:spPr/>
      <dgm:t>
        <a:bodyPr/>
        <a:lstStyle/>
        <a:p>
          <a:endParaRPr lang="en-US"/>
        </a:p>
      </dgm:t>
    </dgm:pt>
    <dgm:pt modelId="{953708B7-A4C8-405C-AE48-F09BED21BD0E}">
      <dgm:prSet custT="1"/>
      <dgm:spPr/>
      <dgm:t>
        <a:bodyPr/>
        <a:lstStyle/>
        <a:p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Ξεκινήστε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IV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 κρυσταλλοειδή υγρά. Λάβετε καλλιέργειες αίματος και χορηγήστε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IV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 αντιβιοτικά (π.χ.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co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amoxiclav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 1,2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g IV tds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l-GR" sz="2000" dirty="0" err="1">
              <a:latin typeface="Arial" panose="020B0604020202020204" pitchFamily="34" charset="0"/>
              <a:cs typeface="Arial" panose="020B0604020202020204" pitchFamily="34" charset="0"/>
            </a:rPr>
            <a:t>κλαριθρομυκίνη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 500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mg IV bd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) αμέσως. Επικοινωνήστε με τη ΜΕΘ και τοποθετήστε έναν καθετήρα ούρων. Στοχεύστε σε μέση αρτηριακή πίεση (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MAP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) &gt;65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mmHg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 και παραγωγή ούρων &gt;0,5 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kg</a:t>
          </a:r>
          <a:r>
            <a:rPr lang="el-GR" sz="2000" dirty="0">
              <a:latin typeface="Arial" panose="020B0604020202020204" pitchFamily="34" charset="0"/>
              <a:cs typeface="Arial" panose="020B0604020202020204" pitchFamily="34" charset="0"/>
            </a:rPr>
            <a:t>/ώρα. 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D7BC41-6354-4BA1-BA6A-FF62FC142CC4}" type="parTrans" cxnId="{8CA2C36A-8D54-48DB-9EBB-DA78E4E6F91B}">
      <dgm:prSet/>
      <dgm:spPr/>
      <dgm:t>
        <a:bodyPr/>
        <a:lstStyle/>
        <a:p>
          <a:endParaRPr lang="en-US"/>
        </a:p>
      </dgm:t>
    </dgm:pt>
    <dgm:pt modelId="{426D7B56-9CF6-43A2-83FD-2433042E53C9}" type="sibTrans" cxnId="{8CA2C36A-8D54-48DB-9EBB-DA78E4E6F91B}">
      <dgm:prSet/>
      <dgm:spPr/>
      <dgm:t>
        <a:bodyPr/>
        <a:lstStyle/>
        <a:p>
          <a:endParaRPr lang="en-US"/>
        </a:p>
      </dgm:t>
    </dgm:pt>
    <dgm:pt modelId="{5267B0C2-E8E7-4DC6-8FE2-CC14F59DF91E}" type="pres">
      <dgm:prSet presAssocID="{967E0321-55B9-43CA-8EA3-8E3B29FF12A7}" presName="Name0" presStyleCnt="0">
        <dgm:presLayoutVars>
          <dgm:dir/>
          <dgm:animLvl val="lvl"/>
          <dgm:resizeHandles val="exact"/>
        </dgm:presLayoutVars>
      </dgm:prSet>
      <dgm:spPr/>
    </dgm:pt>
    <dgm:pt modelId="{599EE520-4CD0-4347-A04A-A15AF20CC1AA}" type="pres">
      <dgm:prSet presAssocID="{4347D3D2-CE99-4243-B512-3EE6F5D8FDDE}" presName="boxAndChildren" presStyleCnt="0"/>
      <dgm:spPr/>
    </dgm:pt>
    <dgm:pt modelId="{99F310AC-E6D0-4886-B5DE-9057D1EE6BA2}" type="pres">
      <dgm:prSet presAssocID="{4347D3D2-CE99-4243-B512-3EE6F5D8FDDE}" presName="parentTextBox" presStyleLbl="node1" presStyleIdx="0" presStyleCnt="1"/>
      <dgm:spPr/>
    </dgm:pt>
    <dgm:pt modelId="{7ACE88E3-4C03-41A2-803F-A22DCE54CF20}" type="pres">
      <dgm:prSet presAssocID="{4347D3D2-CE99-4243-B512-3EE6F5D8FDDE}" presName="entireBox" presStyleLbl="node1" presStyleIdx="0" presStyleCnt="1" custLinFactNeighborX="-1664" custLinFactNeighborY="17904"/>
      <dgm:spPr/>
    </dgm:pt>
    <dgm:pt modelId="{98CE8F82-1DB9-440D-81AD-027F39BF67C5}" type="pres">
      <dgm:prSet presAssocID="{4347D3D2-CE99-4243-B512-3EE6F5D8FDDE}" presName="descendantBox" presStyleCnt="0"/>
      <dgm:spPr/>
    </dgm:pt>
    <dgm:pt modelId="{A2668B5A-B950-4E65-B359-10A529B72D4A}" type="pres">
      <dgm:prSet presAssocID="{953708B7-A4C8-405C-AE48-F09BED21BD0E}" presName="childTextBox" presStyleLbl="fgAccFollowNode1" presStyleIdx="0" presStyleCnt="1" custScaleY="137392">
        <dgm:presLayoutVars>
          <dgm:bulletEnabled val="1"/>
        </dgm:presLayoutVars>
      </dgm:prSet>
      <dgm:spPr/>
    </dgm:pt>
  </dgm:ptLst>
  <dgm:cxnLst>
    <dgm:cxn modelId="{2191601C-D54C-47EA-AFF6-B1180BE7CA3C}" type="presOf" srcId="{967E0321-55B9-43CA-8EA3-8E3B29FF12A7}" destId="{5267B0C2-E8E7-4DC6-8FE2-CC14F59DF91E}" srcOrd="0" destOrd="0" presId="urn:microsoft.com/office/officeart/2005/8/layout/process4"/>
    <dgm:cxn modelId="{8CA2C36A-8D54-48DB-9EBB-DA78E4E6F91B}" srcId="{4347D3D2-CE99-4243-B512-3EE6F5D8FDDE}" destId="{953708B7-A4C8-405C-AE48-F09BED21BD0E}" srcOrd="0" destOrd="0" parTransId="{E7D7BC41-6354-4BA1-BA6A-FF62FC142CC4}" sibTransId="{426D7B56-9CF6-43A2-83FD-2433042E53C9}"/>
    <dgm:cxn modelId="{D9DE5C81-19FC-43A7-81D1-CA91F72CB6C5}" srcId="{967E0321-55B9-43CA-8EA3-8E3B29FF12A7}" destId="{4347D3D2-CE99-4243-B512-3EE6F5D8FDDE}" srcOrd="0" destOrd="0" parTransId="{330FD83E-D574-485F-BF15-AD44F951C62C}" sibTransId="{0BDEBDB9-68B6-4BA8-9818-9EF7EE192CB9}"/>
    <dgm:cxn modelId="{B19B71AF-DC18-4C56-BB6F-AFCF1F904BC9}" type="presOf" srcId="{4347D3D2-CE99-4243-B512-3EE6F5D8FDDE}" destId="{7ACE88E3-4C03-41A2-803F-A22DCE54CF20}" srcOrd="1" destOrd="0" presId="urn:microsoft.com/office/officeart/2005/8/layout/process4"/>
    <dgm:cxn modelId="{47B3DAC7-2ED8-44A3-982E-EB18082EF994}" type="presOf" srcId="{4347D3D2-CE99-4243-B512-3EE6F5D8FDDE}" destId="{99F310AC-E6D0-4886-B5DE-9057D1EE6BA2}" srcOrd="0" destOrd="0" presId="urn:microsoft.com/office/officeart/2005/8/layout/process4"/>
    <dgm:cxn modelId="{C6774FFF-523F-43C4-B720-274FB1E31636}" type="presOf" srcId="{953708B7-A4C8-405C-AE48-F09BED21BD0E}" destId="{A2668B5A-B950-4E65-B359-10A529B72D4A}" srcOrd="0" destOrd="0" presId="urn:microsoft.com/office/officeart/2005/8/layout/process4"/>
    <dgm:cxn modelId="{3C800DBB-41C3-49DC-97DB-1E246F92BE7C}" type="presParOf" srcId="{5267B0C2-E8E7-4DC6-8FE2-CC14F59DF91E}" destId="{599EE520-4CD0-4347-A04A-A15AF20CC1AA}" srcOrd="0" destOrd="0" presId="urn:microsoft.com/office/officeart/2005/8/layout/process4"/>
    <dgm:cxn modelId="{E9B9C981-8540-4B8E-B889-AF5334F7293E}" type="presParOf" srcId="{599EE520-4CD0-4347-A04A-A15AF20CC1AA}" destId="{99F310AC-E6D0-4886-B5DE-9057D1EE6BA2}" srcOrd="0" destOrd="0" presId="urn:microsoft.com/office/officeart/2005/8/layout/process4"/>
    <dgm:cxn modelId="{D70921DE-084F-4AA7-BACF-330BD4F1C053}" type="presParOf" srcId="{599EE520-4CD0-4347-A04A-A15AF20CC1AA}" destId="{7ACE88E3-4C03-41A2-803F-A22DCE54CF20}" srcOrd="1" destOrd="0" presId="urn:microsoft.com/office/officeart/2005/8/layout/process4"/>
    <dgm:cxn modelId="{D42358A1-E2FB-4BC0-857A-21413F06B387}" type="presParOf" srcId="{599EE520-4CD0-4347-A04A-A15AF20CC1AA}" destId="{98CE8F82-1DB9-440D-81AD-027F39BF67C5}" srcOrd="2" destOrd="0" presId="urn:microsoft.com/office/officeart/2005/8/layout/process4"/>
    <dgm:cxn modelId="{A27015FA-AC57-4A4C-B1B8-212309AFD728}" type="presParOf" srcId="{98CE8F82-1DB9-440D-81AD-027F39BF67C5}" destId="{A2668B5A-B950-4E65-B359-10A529B72D4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E2721A9-1751-4B5C-9041-ADFBD2E79C8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C8B4897-2FB6-4854-80E1-9D1B1B5CF1B0}">
      <dgm:prSet/>
      <dgm:spPr/>
      <dgm:t>
        <a:bodyPr/>
        <a:lstStyle/>
        <a:p>
          <a:r>
            <a:rPr lang="el-GR"/>
            <a:t>Κλινική εικόνα</a:t>
          </a:r>
          <a:endParaRPr lang="en-US"/>
        </a:p>
      </dgm:t>
    </dgm:pt>
    <dgm:pt modelId="{468F6379-4722-4D9D-9B8A-69EBBD06FE9E}" type="parTrans" cxnId="{B1B65B24-5C73-411C-85A7-C5FF3F0BF14F}">
      <dgm:prSet/>
      <dgm:spPr/>
      <dgm:t>
        <a:bodyPr/>
        <a:lstStyle/>
        <a:p>
          <a:endParaRPr lang="en-US"/>
        </a:p>
      </dgm:t>
    </dgm:pt>
    <dgm:pt modelId="{FE56B519-CC2A-45DF-944B-7CE18166025D}" type="sibTrans" cxnId="{B1B65B24-5C73-411C-85A7-C5FF3F0BF14F}">
      <dgm:prSet/>
      <dgm:spPr/>
      <dgm:t>
        <a:bodyPr/>
        <a:lstStyle/>
        <a:p>
          <a:endParaRPr lang="en-US"/>
        </a:p>
      </dgm:t>
    </dgm:pt>
    <dgm:pt modelId="{EAF2886A-448E-4B46-A7ED-AE9734C54D0A}">
      <dgm:prSet/>
      <dgm:spPr/>
      <dgm:t>
        <a:bodyPr/>
        <a:lstStyle/>
        <a:p>
          <a:r>
            <a:rPr lang="el-GR"/>
            <a:t>Τα συμπτώματα οφείλονται συνήθως στην υποκείμενη νόσο. </a:t>
          </a:r>
          <a:endParaRPr lang="en-US"/>
        </a:p>
      </dgm:t>
    </dgm:pt>
    <dgm:pt modelId="{6FDD379D-BA9D-4F15-9F67-DAD4DAE8AF22}" type="parTrans" cxnId="{60E327A2-CA50-4DE6-9DCC-4537B9AF0F36}">
      <dgm:prSet/>
      <dgm:spPr/>
      <dgm:t>
        <a:bodyPr/>
        <a:lstStyle/>
        <a:p>
          <a:endParaRPr lang="en-US"/>
        </a:p>
      </dgm:t>
    </dgm:pt>
    <dgm:pt modelId="{D2FBF93F-B671-41FA-B207-C4F881499C20}" type="sibTrans" cxnId="{60E327A2-CA50-4DE6-9DCC-4537B9AF0F36}">
      <dgm:prSet/>
      <dgm:spPr/>
      <dgm:t>
        <a:bodyPr/>
        <a:lstStyle/>
        <a:p>
          <a:endParaRPr lang="en-US"/>
        </a:p>
      </dgm:t>
    </dgm:pt>
    <dgm:pt modelId="{E0BD0F07-4676-45FE-B799-056A5FB8F466}">
      <dgm:prSet/>
      <dgm:spPr/>
      <dgm:t>
        <a:bodyPr/>
        <a:lstStyle/>
        <a:p>
          <a:r>
            <a:rPr lang="el-GR"/>
            <a:t>Ένας ήπιος πόνος και δύσπνοια (αρχικά κατά την άσκηση, αργότερα κατά την ηρεμία) μπορεί να εμφανιστεί εάν η συλλογή είναι μεγάλη.</a:t>
          </a:r>
          <a:endParaRPr lang="en-US"/>
        </a:p>
      </dgm:t>
    </dgm:pt>
    <dgm:pt modelId="{9A5EDC6F-7BE1-4AAC-837C-D50612BE3917}" type="parTrans" cxnId="{BD62DB5A-6715-448A-BC60-AA5E522C7BD5}">
      <dgm:prSet/>
      <dgm:spPr/>
      <dgm:t>
        <a:bodyPr/>
        <a:lstStyle/>
        <a:p>
          <a:endParaRPr lang="en-US"/>
        </a:p>
      </dgm:t>
    </dgm:pt>
    <dgm:pt modelId="{9F8119E1-93AF-481B-9D79-EAB182B35445}" type="sibTrans" cxnId="{BD62DB5A-6715-448A-BC60-AA5E522C7BD5}">
      <dgm:prSet/>
      <dgm:spPr/>
      <dgm:t>
        <a:bodyPr/>
        <a:lstStyle/>
        <a:p>
          <a:endParaRPr lang="en-US"/>
        </a:p>
      </dgm:t>
    </dgm:pt>
    <dgm:pt modelId="{A3FBFC54-A152-46C0-A1B9-4C3A75409468}">
      <dgm:prSet/>
      <dgm:spPr/>
      <dgm:t>
        <a:bodyPr/>
        <a:lstStyle/>
        <a:p>
          <a:r>
            <a:rPr lang="el-GR"/>
            <a:t>Ιστορικό εμέτου, ακολουθούμενο από πόνο στο στήθος, υποδηλώνει ρήξη οισοφάγου—επείγουσα χειρουργική επέμβαση. </a:t>
          </a:r>
          <a:endParaRPr lang="en-US"/>
        </a:p>
      </dgm:t>
    </dgm:pt>
    <dgm:pt modelId="{21BD9B68-7F00-4D5D-9D03-C24B9E3CC526}" type="parTrans" cxnId="{CED659EB-7D53-4104-AAC8-2AE6330BF642}">
      <dgm:prSet/>
      <dgm:spPr/>
      <dgm:t>
        <a:bodyPr/>
        <a:lstStyle/>
        <a:p>
          <a:endParaRPr lang="en-US"/>
        </a:p>
      </dgm:t>
    </dgm:pt>
    <dgm:pt modelId="{09434E32-B818-4FE9-BAFE-98392E117741}" type="sibTrans" cxnId="{CED659EB-7D53-4104-AAC8-2AE6330BF642}">
      <dgm:prSet/>
      <dgm:spPr/>
      <dgm:t>
        <a:bodyPr/>
        <a:lstStyle/>
        <a:p>
          <a:endParaRPr lang="en-US"/>
        </a:p>
      </dgm:t>
    </dgm:pt>
    <dgm:pt modelId="{035EBAFB-8D74-4B95-AEA7-FE432A756889}" type="pres">
      <dgm:prSet presAssocID="{2E2721A9-1751-4B5C-9041-ADFBD2E79C8E}" presName="linear" presStyleCnt="0">
        <dgm:presLayoutVars>
          <dgm:animLvl val="lvl"/>
          <dgm:resizeHandles val="exact"/>
        </dgm:presLayoutVars>
      </dgm:prSet>
      <dgm:spPr/>
    </dgm:pt>
    <dgm:pt modelId="{D77DE66F-81B2-4158-A5D4-52E3A3F8C892}" type="pres">
      <dgm:prSet presAssocID="{6C8B4897-2FB6-4854-80E1-9D1B1B5CF1B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186C969-1D73-42CC-A000-73A8BCC695EF}" type="pres">
      <dgm:prSet presAssocID="{FE56B519-CC2A-45DF-944B-7CE18166025D}" presName="spacer" presStyleCnt="0"/>
      <dgm:spPr/>
    </dgm:pt>
    <dgm:pt modelId="{CB90826F-F467-404C-AF64-6127A7AC2739}" type="pres">
      <dgm:prSet presAssocID="{EAF2886A-448E-4B46-A7ED-AE9734C54D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998CBD9-0747-480E-A228-944568D39BF6}" type="pres">
      <dgm:prSet presAssocID="{D2FBF93F-B671-41FA-B207-C4F881499C20}" presName="spacer" presStyleCnt="0"/>
      <dgm:spPr/>
    </dgm:pt>
    <dgm:pt modelId="{6C1D1DF0-BEBA-45D6-867E-EF448034CC5D}" type="pres">
      <dgm:prSet presAssocID="{E0BD0F07-4676-45FE-B799-056A5FB8F46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8AFC80-66CC-47CC-A064-D309CE153B54}" type="pres">
      <dgm:prSet presAssocID="{9F8119E1-93AF-481B-9D79-EAB182B35445}" presName="spacer" presStyleCnt="0"/>
      <dgm:spPr/>
    </dgm:pt>
    <dgm:pt modelId="{EB3E75B2-03DA-4CDB-A01E-1DB57D36777F}" type="pres">
      <dgm:prSet presAssocID="{A3FBFC54-A152-46C0-A1B9-4C3A7540946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A25A616-1A77-4C5A-BC2F-3C789BA9A69D}" type="presOf" srcId="{A3FBFC54-A152-46C0-A1B9-4C3A75409468}" destId="{EB3E75B2-03DA-4CDB-A01E-1DB57D36777F}" srcOrd="0" destOrd="0" presId="urn:microsoft.com/office/officeart/2005/8/layout/vList2"/>
    <dgm:cxn modelId="{B1B65B24-5C73-411C-85A7-C5FF3F0BF14F}" srcId="{2E2721A9-1751-4B5C-9041-ADFBD2E79C8E}" destId="{6C8B4897-2FB6-4854-80E1-9D1B1B5CF1B0}" srcOrd="0" destOrd="0" parTransId="{468F6379-4722-4D9D-9B8A-69EBBD06FE9E}" sibTransId="{FE56B519-CC2A-45DF-944B-7CE18166025D}"/>
    <dgm:cxn modelId="{BD62DB5A-6715-448A-BC60-AA5E522C7BD5}" srcId="{2E2721A9-1751-4B5C-9041-ADFBD2E79C8E}" destId="{E0BD0F07-4676-45FE-B799-056A5FB8F466}" srcOrd="2" destOrd="0" parTransId="{9A5EDC6F-7BE1-4AAC-837C-D50612BE3917}" sibTransId="{9F8119E1-93AF-481B-9D79-EAB182B35445}"/>
    <dgm:cxn modelId="{36A70D83-388C-4E4A-A6EA-E945922C9ACD}" type="presOf" srcId="{E0BD0F07-4676-45FE-B799-056A5FB8F466}" destId="{6C1D1DF0-BEBA-45D6-867E-EF448034CC5D}" srcOrd="0" destOrd="0" presId="urn:microsoft.com/office/officeart/2005/8/layout/vList2"/>
    <dgm:cxn modelId="{54AD839E-C4FB-4940-9E61-C9F74D013F32}" type="presOf" srcId="{2E2721A9-1751-4B5C-9041-ADFBD2E79C8E}" destId="{035EBAFB-8D74-4B95-AEA7-FE432A756889}" srcOrd="0" destOrd="0" presId="urn:microsoft.com/office/officeart/2005/8/layout/vList2"/>
    <dgm:cxn modelId="{60E327A2-CA50-4DE6-9DCC-4537B9AF0F36}" srcId="{2E2721A9-1751-4B5C-9041-ADFBD2E79C8E}" destId="{EAF2886A-448E-4B46-A7ED-AE9734C54D0A}" srcOrd="1" destOrd="0" parTransId="{6FDD379D-BA9D-4F15-9F67-DAD4DAE8AF22}" sibTransId="{D2FBF93F-B671-41FA-B207-C4F881499C20}"/>
    <dgm:cxn modelId="{2B4A5EBA-BABB-4DAB-8DF4-81B5180299DF}" type="presOf" srcId="{EAF2886A-448E-4B46-A7ED-AE9734C54D0A}" destId="{CB90826F-F467-404C-AF64-6127A7AC2739}" srcOrd="0" destOrd="0" presId="urn:microsoft.com/office/officeart/2005/8/layout/vList2"/>
    <dgm:cxn modelId="{67A0FBCF-E4DE-43C9-97A2-3CAE2BF6EFF6}" type="presOf" srcId="{6C8B4897-2FB6-4854-80E1-9D1B1B5CF1B0}" destId="{D77DE66F-81B2-4158-A5D4-52E3A3F8C892}" srcOrd="0" destOrd="0" presId="urn:microsoft.com/office/officeart/2005/8/layout/vList2"/>
    <dgm:cxn modelId="{CED659EB-7D53-4104-AAC8-2AE6330BF642}" srcId="{2E2721A9-1751-4B5C-9041-ADFBD2E79C8E}" destId="{A3FBFC54-A152-46C0-A1B9-4C3A75409468}" srcOrd="3" destOrd="0" parTransId="{21BD9B68-7F00-4D5D-9D03-C24B9E3CC526}" sibTransId="{09434E32-B818-4FE9-BAFE-98392E117741}"/>
    <dgm:cxn modelId="{3CF84069-C19E-46AB-976B-646525109772}" type="presParOf" srcId="{035EBAFB-8D74-4B95-AEA7-FE432A756889}" destId="{D77DE66F-81B2-4158-A5D4-52E3A3F8C892}" srcOrd="0" destOrd="0" presId="urn:microsoft.com/office/officeart/2005/8/layout/vList2"/>
    <dgm:cxn modelId="{AE0125F2-A24F-4FE9-95AD-76A32AC07272}" type="presParOf" srcId="{035EBAFB-8D74-4B95-AEA7-FE432A756889}" destId="{6186C969-1D73-42CC-A000-73A8BCC695EF}" srcOrd="1" destOrd="0" presId="urn:microsoft.com/office/officeart/2005/8/layout/vList2"/>
    <dgm:cxn modelId="{5D8AA95B-DBBD-401D-B8E4-4B3C42912734}" type="presParOf" srcId="{035EBAFB-8D74-4B95-AEA7-FE432A756889}" destId="{CB90826F-F467-404C-AF64-6127A7AC2739}" srcOrd="2" destOrd="0" presId="urn:microsoft.com/office/officeart/2005/8/layout/vList2"/>
    <dgm:cxn modelId="{AD531F1F-3173-4E89-BA87-A15AF52AA83F}" type="presParOf" srcId="{035EBAFB-8D74-4B95-AEA7-FE432A756889}" destId="{1998CBD9-0747-480E-A228-944568D39BF6}" srcOrd="3" destOrd="0" presId="urn:microsoft.com/office/officeart/2005/8/layout/vList2"/>
    <dgm:cxn modelId="{B87E5EB5-DED5-42D5-864D-F624C3A081E6}" type="presParOf" srcId="{035EBAFB-8D74-4B95-AEA7-FE432A756889}" destId="{6C1D1DF0-BEBA-45D6-867E-EF448034CC5D}" srcOrd="4" destOrd="0" presId="urn:microsoft.com/office/officeart/2005/8/layout/vList2"/>
    <dgm:cxn modelId="{611AD0BB-0283-4C72-BCAD-E64039BA5A0F}" type="presParOf" srcId="{035EBAFB-8D74-4B95-AEA7-FE432A756889}" destId="{BB8AFC80-66CC-47CC-A064-D309CE153B54}" srcOrd="5" destOrd="0" presId="urn:microsoft.com/office/officeart/2005/8/layout/vList2"/>
    <dgm:cxn modelId="{B216878E-874B-49EB-814D-970FEED86E9D}" type="presParOf" srcId="{035EBAFB-8D74-4B95-AEA7-FE432A756889}" destId="{EB3E75B2-03DA-4CDB-A01E-1DB57D36777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B0D78D9-EB92-4C8B-BDA8-C4B1DE4079E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1176734-EF59-4104-8A14-7AC6EBE67E16}">
      <dgm:prSet/>
      <dgm:spPr/>
      <dgm:t>
        <a:bodyPr/>
        <a:lstStyle/>
        <a:p>
          <a:r>
            <a:rPr lang="el-GR" b="1" dirty="0"/>
            <a:t>Ιστορικό</a:t>
          </a:r>
          <a:r>
            <a:rPr lang="el-GR" dirty="0"/>
            <a:t> </a:t>
          </a:r>
          <a:endParaRPr lang="en-US" dirty="0"/>
        </a:p>
      </dgm:t>
    </dgm:pt>
    <dgm:pt modelId="{E201C95E-FF75-44D0-9CD0-CCA10EE04978}" type="parTrans" cxnId="{A1EBCBBF-0302-41D0-AD2B-12B317CF94C1}">
      <dgm:prSet/>
      <dgm:spPr/>
      <dgm:t>
        <a:bodyPr/>
        <a:lstStyle/>
        <a:p>
          <a:endParaRPr lang="en-US"/>
        </a:p>
      </dgm:t>
    </dgm:pt>
    <dgm:pt modelId="{60195620-91D2-42FE-8952-99E22DEDAB9B}" type="sibTrans" cxnId="{A1EBCBBF-0302-41D0-AD2B-12B317CF94C1}">
      <dgm:prSet/>
      <dgm:spPr/>
      <dgm:t>
        <a:bodyPr/>
        <a:lstStyle/>
        <a:p>
          <a:endParaRPr lang="en-US"/>
        </a:p>
      </dgm:t>
    </dgm:pt>
    <dgm:pt modelId="{1CA640E2-4993-405B-8CD6-42C831BF1667}">
      <dgm:prSet/>
      <dgm:spPr/>
      <dgm:t>
        <a:bodyPr/>
        <a:lstStyle/>
        <a:p>
          <a:r>
            <a:rPr lang="el-GR"/>
            <a:t>Οι περισσότεροι ασθενείς με ΠΕ εμφανίζουν δύσπνοια, συνήθως χωρίς άλλα συμπτώματα.</a:t>
          </a:r>
          <a:endParaRPr lang="en-US"/>
        </a:p>
      </dgm:t>
    </dgm:pt>
    <dgm:pt modelId="{6ACC5689-02FD-4345-9BE2-FF8909CC675F}" type="parTrans" cxnId="{70203045-CEC0-4778-AB23-A2789E48C91C}">
      <dgm:prSet/>
      <dgm:spPr/>
      <dgm:t>
        <a:bodyPr/>
        <a:lstStyle/>
        <a:p>
          <a:endParaRPr lang="en-US"/>
        </a:p>
      </dgm:t>
    </dgm:pt>
    <dgm:pt modelId="{282F4A42-9107-4F54-A78F-8048BDAE05F8}" type="sibTrans" cxnId="{70203045-CEC0-4778-AB23-A2789E48C91C}">
      <dgm:prSet/>
      <dgm:spPr/>
      <dgm:t>
        <a:bodyPr/>
        <a:lstStyle/>
        <a:p>
          <a:endParaRPr lang="en-US"/>
        </a:p>
      </dgm:t>
    </dgm:pt>
    <dgm:pt modelId="{D36EBE6E-152B-4A4A-91E7-90BF34AC49FD}">
      <dgm:prSet/>
      <dgm:spPr/>
      <dgm:t>
        <a:bodyPr/>
        <a:lstStyle/>
        <a:p>
          <a:r>
            <a:rPr lang="el-GR"/>
            <a:t>Η συγκοπή με κυάνωση, καρδιακή ανακοπή ή στηθάγχη είναι σημάδια μαζικής ΠΕ.</a:t>
          </a:r>
          <a:endParaRPr lang="en-US"/>
        </a:p>
      </dgm:t>
    </dgm:pt>
    <dgm:pt modelId="{9E098E3A-59EE-413E-9438-DE2C4212B016}" type="parTrans" cxnId="{1DB84581-39D2-4DFF-990D-291C3BC51454}">
      <dgm:prSet/>
      <dgm:spPr/>
      <dgm:t>
        <a:bodyPr/>
        <a:lstStyle/>
        <a:p>
          <a:endParaRPr lang="en-US"/>
        </a:p>
      </dgm:t>
    </dgm:pt>
    <dgm:pt modelId="{E9C9C3B0-8132-4307-BCE4-D4D8EAE3A019}" type="sibTrans" cxnId="{1DB84581-39D2-4DFF-990D-291C3BC51454}">
      <dgm:prSet/>
      <dgm:spPr/>
      <dgm:t>
        <a:bodyPr/>
        <a:lstStyle/>
        <a:p>
          <a:endParaRPr lang="en-US"/>
        </a:p>
      </dgm:t>
    </dgm:pt>
    <dgm:pt modelId="{D4660B7B-1F76-42A8-A9C6-2464D77BAD40}">
      <dgm:prSet/>
      <dgm:spPr/>
      <dgm:t>
        <a:bodyPr/>
        <a:lstStyle/>
        <a:p>
          <a:r>
            <a:rPr lang="el-GR"/>
            <a:t>Μια μειοψηφία εμφανίζει πλευριτικό άλγος, μερικές με αιμόπτυση. </a:t>
          </a:r>
          <a:endParaRPr lang="en-US"/>
        </a:p>
      </dgm:t>
    </dgm:pt>
    <dgm:pt modelId="{5518A936-6921-4474-95C3-B71C90F2E462}" type="parTrans" cxnId="{220B8F84-2AE9-4428-921A-60E10F5BEF4C}">
      <dgm:prSet/>
      <dgm:spPr/>
      <dgm:t>
        <a:bodyPr/>
        <a:lstStyle/>
        <a:p>
          <a:endParaRPr lang="en-US"/>
        </a:p>
      </dgm:t>
    </dgm:pt>
    <dgm:pt modelId="{CE5049BA-D95F-4B6E-BC36-24CD884E8487}" type="sibTrans" cxnId="{220B8F84-2AE9-4428-921A-60E10F5BEF4C}">
      <dgm:prSet/>
      <dgm:spPr/>
      <dgm:t>
        <a:bodyPr/>
        <a:lstStyle/>
        <a:p>
          <a:endParaRPr lang="en-US"/>
        </a:p>
      </dgm:t>
    </dgm:pt>
    <dgm:pt modelId="{E198D26D-551D-43C3-922A-DC0E3B95DA00}">
      <dgm:prSet/>
      <dgm:spPr/>
      <dgm:t>
        <a:bodyPr/>
        <a:lstStyle/>
        <a:p>
          <a:r>
            <a:rPr lang="el-GR"/>
            <a:t>Πάντα να λαμβάνετε υπόψη την ΠΕ σε ασθενείς με ανεξήγητη υποξία ή δύσπνοια. </a:t>
          </a:r>
          <a:endParaRPr lang="en-US"/>
        </a:p>
      </dgm:t>
    </dgm:pt>
    <dgm:pt modelId="{DAD7535C-3471-4A3C-B714-289877C45590}" type="parTrans" cxnId="{6E9B11B4-284E-4BA0-BFB8-AADE29CA4FC7}">
      <dgm:prSet/>
      <dgm:spPr/>
      <dgm:t>
        <a:bodyPr/>
        <a:lstStyle/>
        <a:p>
          <a:endParaRPr lang="en-US"/>
        </a:p>
      </dgm:t>
    </dgm:pt>
    <dgm:pt modelId="{C33AC153-3B11-4204-8982-91A8764E96B1}" type="sibTrans" cxnId="{6E9B11B4-284E-4BA0-BFB8-AADE29CA4FC7}">
      <dgm:prSet/>
      <dgm:spPr/>
      <dgm:t>
        <a:bodyPr/>
        <a:lstStyle/>
        <a:p>
          <a:endParaRPr lang="en-US"/>
        </a:p>
      </dgm:t>
    </dgm:pt>
    <dgm:pt modelId="{405EB026-E354-4632-8528-B3ABC47B1239}">
      <dgm:prSet/>
      <dgm:spPr/>
      <dgm:t>
        <a:bodyPr/>
        <a:lstStyle/>
        <a:p>
          <a:r>
            <a:rPr lang="el-GR" dirty="0"/>
            <a:t>Λάβετε ένα πλήρες ιστορικό </a:t>
          </a:r>
          <a:r>
            <a:rPr lang="el-GR" dirty="0" err="1"/>
            <a:t>συννοσηροτήτων</a:t>
          </a:r>
          <a:r>
            <a:rPr lang="el-GR" dirty="0"/>
            <a:t>, χειρουργικών επεμβάσεων, πρόσφατης εισαγωγής στο νοσοκομείο, παρελθόντος ιστορικού, συμπεριλαμβανομένης της DVT και της PE, και ταξιδιωτικού και οικογενειακού ιστορικού. </a:t>
          </a:r>
          <a:endParaRPr lang="en-US" dirty="0"/>
        </a:p>
      </dgm:t>
    </dgm:pt>
    <dgm:pt modelId="{313CDEED-3B61-4CD3-9FDF-53AFBBF8702C}" type="parTrans" cxnId="{65FEFE4B-0502-4C59-BFAD-71DA867FE5D9}">
      <dgm:prSet/>
      <dgm:spPr/>
      <dgm:t>
        <a:bodyPr/>
        <a:lstStyle/>
        <a:p>
          <a:endParaRPr lang="en-US"/>
        </a:p>
      </dgm:t>
    </dgm:pt>
    <dgm:pt modelId="{11002579-8F26-43C8-8EA4-A769ED54AC07}" type="sibTrans" cxnId="{65FEFE4B-0502-4C59-BFAD-71DA867FE5D9}">
      <dgm:prSet/>
      <dgm:spPr/>
      <dgm:t>
        <a:bodyPr/>
        <a:lstStyle/>
        <a:p>
          <a:endParaRPr lang="en-US"/>
        </a:p>
      </dgm:t>
    </dgm:pt>
    <dgm:pt modelId="{822CB979-DB16-4D2E-9669-3C197C2E8C0B}" type="pres">
      <dgm:prSet presAssocID="{8B0D78D9-EB92-4C8B-BDA8-C4B1DE4079EE}" presName="linear" presStyleCnt="0">
        <dgm:presLayoutVars>
          <dgm:animLvl val="lvl"/>
          <dgm:resizeHandles val="exact"/>
        </dgm:presLayoutVars>
      </dgm:prSet>
      <dgm:spPr/>
    </dgm:pt>
    <dgm:pt modelId="{DD08400C-D8A5-4B6C-8105-1AAD4E17B190}" type="pres">
      <dgm:prSet presAssocID="{A1176734-EF59-4104-8A14-7AC6EBE67E1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2AC3089-FAEF-468F-AB83-26292D43B124}" type="pres">
      <dgm:prSet presAssocID="{60195620-91D2-42FE-8952-99E22DEDAB9B}" presName="spacer" presStyleCnt="0"/>
      <dgm:spPr/>
    </dgm:pt>
    <dgm:pt modelId="{EC62E460-232E-4611-B915-68883FE03A46}" type="pres">
      <dgm:prSet presAssocID="{1CA640E2-4993-405B-8CD6-42C831BF1667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7497B53-3194-4F49-98B5-E8A3827E10E8}" type="pres">
      <dgm:prSet presAssocID="{282F4A42-9107-4F54-A78F-8048BDAE05F8}" presName="spacer" presStyleCnt="0"/>
      <dgm:spPr/>
    </dgm:pt>
    <dgm:pt modelId="{7374967B-1F5D-4156-8847-332663F727EB}" type="pres">
      <dgm:prSet presAssocID="{D36EBE6E-152B-4A4A-91E7-90BF34AC49F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BBB7672-258B-4094-BCC2-8973CF64FF3D}" type="pres">
      <dgm:prSet presAssocID="{E9C9C3B0-8132-4307-BCE4-D4D8EAE3A019}" presName="spacer" presStyleCnt="0"/>
      <dgm:spPr/>
    </dgm:pt>
    <dgm:pt modelId="{42400D1F-4CF7-480A-A3CE-EF34BC78242C}" type="pres">
      <dgm:prSet presAssocID="{D4660B7B-1F76-42A8-A9C6-2464D77BAD4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3B9DC99-F274-4E84-8091-74B11A761AD8}" type="pres">
      <dgm:prSet presAssocID="{CE5049BA-D95F-4B6E-BC36-24CD884E8487}" presName="spacer" presStyleCnt="0"/>
      <dgm:spPr/>
    </dgm:pt>
    <dgm:pt modelId="{1455FDCB-54BA-4B42-AAE2-CDD8F9516BCF}" type="pres">
      <dgm:prSet presAssocID="{E198D26D-551D-43C3-922A-DC0E3B95DA0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D0F517B-1BC8-4E56-A400-BAAD6AFC2A7A}" type="pres">
      <dgm:prSet presAssocID="{C33AC153-3B11-4204-8982-91A8764E96B1}" presName="spacer" presStyleCnt="0"/>
      <dgm:spPr/>
    </dgm:pt>
    <dgm:pt modelId="{38061CBF-05CB-486B-8362-82EDA4F12B18}" type="pres">
      <dgm:prSet presAssocID="{405EB026-E354-4632-8528-B3ABC47B12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70203045-CEC0-4778-AB23-A2789E48C91C}" srcId="{8B0D78D9-EB92-4C8B-BDA8-C4B1DE4079EE}" destId="{1CA640E2-4993-405B-8CD6-42C831BF1667}" srcOrd="1" destOrd="0" parTransId="{6ACC5689-02FD-4345-9BE2-FF8909CC675F}" sibTransId="{282F4A42-9107-4F54-A78F-8048BDAE05F8}"/>
    <dgm:cxn modelId="{65FEFE4B-0502-4C59-BFAD-71DA867FE5D9}" srcId="{8B0D78D9-EB92-4C8B-BDA8-C4B1DE4079EE}" destId="{405EB026-E354-4632-8528-B3ABC47B1239}" srcOrd="5" destOrd="0" parTransId="{313CDEED-3B61-4CD3-9FDF-53AFBBF8702C}" sibTransId="{11002579-8F26-43C8-8EA4-A769ED54AC07}"/>
    <dgm:cxn modelId="{1DB84581-39D2-4DFF-990D-291C3BC51454}" srcId="{8B0D78D9-EB92-4C8B-BDA8-C4B1DE4079EE}" destId="{D36EBE6E-152B-4A4A-91E7-90BF34AC49FD}" srcOrd="2" destOrd="0" parTransId="{9E098E3A-59EE-413E-9438-DE2C4212B016}" sibTransId="{E9C9C3B0-8132-4307-BCE4-D4D8EAE3A019}"/>
    <dgm:cxn modelId="{220B8F84-2AE9-4428-921A-60E10F5BEF4C}" srcId="{8B0D78D9-EB92-4C8B-BDA8-C4B1DE4079EE}" destId="{D4660B7B-1F76-42A8-A9C6-2464D77BAD40}" srcOrd="3" destOrd="0" parTransId="{5518A936-6921-4474-95C3-B71C90F2E462}" sibTransId="{CE5049BA-D95F-4B6E-BC36-24CD884E8487}"/>
    <dgm:cxn modelId="{A06D738D-363F-4F31-BE40-D44575498019}" type="presOf" srcId="{8B0D78D9-EB92-4C8B-BDA8-C4B1DE4079EE}" destId="{822CB979-DB16-4D2E-9669-3C197C2E8C0B}" srcOrd="0" destOrd="0" presId="urn:microsoft.com/office/officeart/2005/8/layout/vList2"/>
    <dgm:cxn modelId="{6E9B11B4-284E-4BA0-BFB8-AADE29CA4FC7}" srcId="{8B0D78D9-EB92-4C8B-BDA8-C4B1DE4079EE}" destId="{E198D26D-551D-43C3-922A-DC0E3B95DA00}" srcOrd="4" destOrd="0" parTransId="{DAD7535C-3471-4A3C-B714-289877C45590}" sibTransId="{C33AC153-3B11-4204-8982-91A8764E96B1}"/>
    <dgm:cxn modelId="{2580A4BF-77F5-41AB-B4AB-C2A69396DB93}" type="presOf" srcId="{405EB026-E354-4632-8528-B3ABC47B1239}" destId="{38061CBF-05CB-486B-8362-82EDA4F12B18}" srcOrd="0" destOrd="0" presId="urn:microsoft.com/office/officeart/2005/8/layout/vList2"/>
    <dgm:cxn modelId="{A1EBCBBF-0302-41D0-AD2B-12B317CF94C1}" srcId="{8B0D78D9-EB92-4C8B-BDA8-C4B1DE4079EE}" destId="{A1176734-EF59-4104-8A14-7AC6EBE67E16}" srcOrd="0" destOrd="0" parTransId="{E201C95E-FF75-44D0-9CD0-CCA10EE04978}" sibTransId="{60195620-91D2-42FE-8952-99E22DEDAB9B}"/>
    <dgm:cxn modelId="{E2BC46CB-FCF0-4E75-9AEC-AC0FA47F6A9A}" type="presOf" srcId="{1CA640E2-4993-405B-8CD6-42C831BF1667}" destId="{EC62E460-232E-4611-B915-68883FE03A46}" srcOrd="0" destOrd="0" presId="urn:microsoft.com/office/officeart/2005/8/layout/vList2"/>
    <dgm:cxn modelId="{7A0D50CF-B121-4B76-A3EA-E52F341737AC}" type="presOf" srcId="{E198D26D-551D-43C3-922A-DC0E3B95DA00}" destId="{1455FDCB-54BA-4B42-AAE2-CDD8F9516BCF}" srcOrd="0" destOrd="0" presId="urn:microsoft.com/office/officeart/2005/8/layout/vList2"/>
    <dgm:cxn modelId="{47AF4CE2-ABAA-4885-97AE-89478CDA4692}" type="presOf" srcId="{A1176734-EF59-4104-8A14-7AC6EBE67E16}" destId="{DD08400C-D8A5-4B6C-8105-1AAD4E17B190}" srcOrd="0" destOrd="0" presId="urn:microsoft.com/office/officeart/2005/8/layout/vList2"/>
    <dgm:cxn modelId="{44CAD0E7-3378-462C-96A6-6DFDE1CD5D1D}" type="presOf" srcId="{D4660B7B-1F76-42A8-A9C6-2464D77BAD40}" destId="{42400D1F-4CF7-480A-A3CE-EF34BC78242C}" srcOrd="0" destOrd="0" presId="urn:microsoft.com/office/officeart/2005/8/layout/vList2"/>
    <dgm:cxn modelId="{984DA2FA-2ACC-443C-BFE1-A2E9BB25AF4D}" type="presOf" srcId="{D36EBE6E-152B-4A4A-91E7-90BF34AC49FD}" destId="{7374967B-1F5D-4156-8847-332663F727EB}" srcOrd="0" destOrd="0" presId="urn:microsoft.com/office/officeart/2005/8/layout/vList2"/>
    <dgm:cxn modelId="{55F0F1C1-D666-4ABD-9B24-903F59FF4C22}" type="presParOf" srcId="{822CB979-DB16-4D2E-9669-3C197C2E8C0B}" destId="{DD08400C-D8A5-4B6C-8105-1AAD4E17B190}" srcOrd="0" destOrd="0" presId="urn:microsoft.com/office/officeart/2005/8/layout/vList2"/>
    <dgm:cxn modelId="{E5C5EBC0-CE6F-4049-A56A-5A6EFF3270D9}" type="presParOf" srcId="{822CB979-DB16-4D2E-9669-3C197C2E8C0B}" destId="{A2AC3089-FAEF-468F-AB83-26292D43B124}" srcOrd="1" destOrd="0" presId="urn:microsoft.com/office/officeart/2005/8/layout/vList2"/>
    <dgm:cxn modelId="{AA388403-E09D-4D38-B565-C8C562BE7443}" type="presParOf" srcId="{822CB979-DB16-4D2E-9669-3C197C2E8C0B}" destId="{EC62E460-232E-4611-B915-68883FE03A46}" srcOrd="2" destOrd="0" presId="urn:microsoft.com/office/officeart/2005/8/layout/vList2"/>
    <dgm:cxn modelId="{061EB7C6-C921-444D-B0CC-5C4D6D7A3F64}" type="presParOf" srcId="{822CB979-DB16-4D2E-9669-3C197C2E8C0B}" destId="{B7497B53-3194-4F49-98B5-E8A3827E10E8}" srcOrd="3" destOrd="0" presId="urn:microsoft.com/office/officeart/2005/8/layout/vList2"/>
    <dgm:cxn modelId="{FFA33E71-8165-4D73-925C-BE824AB6C5FC}" type="presParOf" srcId="{822CB979-DB16-4D2E-9669-3C197C2E8C0B}" destId="{7374967B-1F5D-4156-8847-332663F727EB}" srcOrd="4" destOrd="0" presId="urn:microsoft.com/office/officeart/2005/8/layout/vList2"/>
    <dgm:cxn modelId="{6D217F38-FB84-4E18-A616-BC1869AB8408}" type="presParOf" srcId="{822CB979-DB16-4D2E-9669-3C197C2E8C0B}" destId="{1BBB7672-258B-4094-BCC2-8973CF64FF3D}" srcOrd="5" destOrd="0" presId="urn:microsoft.com/office/officeart/2005/8/layout/vList2"/>
    <dgm:cxn modelId="{24E40B94-F432-4F99-8851-C97B189A9281}" type="presParOf" srcId="{822CB979-DB16-4D2E-9669-3C197C2E8C0B}" destId="{42400D1F-4CF7-480A-A3CE-EF34BC78242C}" srcOrd="6" destOrd="0" presId="urn:microsoft.com/office/officeart/2005/8/layout/vList2"/>
    <dgm:cxn modelId="{AC9AEBEA-8A88-4A63-B84B-44725B45176E}" type="presParOf" srcId="{822CB979-DB16-4D2E-9669-3C197C2E8C0B}" destId="{23B9DC99-F274-4E84-8091-74B11A761AD8}" srcOrd="7" destOrd="0" presId="urn:microsoft.com/office/officeart/2005/8/layout/vList2"/>
    <dgm:cxn modelId="{D3C8D1CF-0731-4624-868F-C9853E68707D}" type="presParOf" srcId="{822CB979-DB16-4D2E-9669-3C197C2E8C0B}" destId="{1455FDCB-54BA-4B42-AAE2-CDD8F9516BCF}" srcOrd="8" destOrd="0" presId="urn:microsoft.com/office/officeart/2005/8/layout/vList2"/>
    <dgm:cxn modelId="{B42DEA35-C5CA-48AF-9EDC-3D2C88EFF19A}" type="presParOf" srcId="{822CB979-DB16-4D2E-9669-3C197C2E8C0B}" destId="{7D0F517B-1BC8-4E56-A400-BAAD6AFC2A7A}" srcOrd="9" destOrd="0" presId="urn:microsoft.com/office/officeart/2005/8/layout/vList2"/>
    <dgm:cxn modelId="{F85EBC8A-166B-4CBB-9DF5-6E719300195B}" type="presParOf" srcId="{822CB979-DB16-4D2E-9669-3C197C2E8C0B}" destId="{38061CBF-05CB-486B-8362-82EDA4F12B1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AB354-D63B-4AC8-A436-2D0AB0293A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A84C7F-B5D2-4E11-A9C5-7CF5D50CD8B1}">
      <dgm:prSet/>
      <dgm:spPr/>
      <dgm:t>
        <a:bodyPr/>
        <a:lstStyle/>
        <a:p>
          <a:r>
            <a:rPr lang="el-GR"/>
            <a:t>Πρωτοπαθής (ψυχογενής ή ακατάλληλος) υπεραερισμός</a:t>
          </a:r>
          <a:endParaRPr lang="en-US"/>
        </a:p>
      </dgm:t>
    </dgm:pt>
    <dgm:pt modelId="{ABD127B8-906F-4417-B6A8-41B28D473A59}" type="parTrans" cxnId="{5FD5AFD8-E9A5-4755-B67A-2AD05ED9B2DD}">
      <dgm:prSet/>
      <dgm:spPr/>
      <dgm:t>
        <a:bodyPr/>
        <a:lstStyle/>
        <a:p>
          <a:endParaRPr lang="en-US"/>
        </a:p>
      </dgm:t>
    </dgm:pt>
    <dgm:pt modelId="{F845FDD9-68D6-4A46-8B96-F180056133AD}" type="sibTrans" cxnId="{5FD5AFD8-E9A5-4755-B67A-2AD05ED9B2DD}">
      <dgm:prSet/>
      <dgm:spPr/>
      <dgm:t>
        <a:bodyPr/>
        <a:lstStyle/>
        <a:p>
          <a:endParaRPr lang="en-US"/>
        </a:p>
      </dgm:t>
    </dgm:pt>
    <dgm:pt modelId="{C2A077DB-93F2-42CF-8301-33BBE7FC114E}">
      <dgm:prSet/>
      <dgm:spPr/>
      <dgm:t>
        <a:bodyPr/>
        <a:lstStyle/>
        <a:p>
          <a:r>
            <a:rPr lang="el-GR"/>
            <a:t>Τυπικά, ο ασθενής είναι ταραγμένος και στενοχωρημένος, με ιστορικό κρίσεων πανικού ή επεισόδια υπεραερισμού.</a:t>
          </a:r>
          <a:endParaRPr lang="en-US"/>
        </a:p>
      </dgm:t>
    </dgm:pt>
    <dgm:pt modelId="{1BCAF7D3-499A-4DE1-A8C2-958A3D53BB18}" type="parTrans" cxnId="{28146CC4-8452-4D8A-BBBF-0278EC8A66D6}">
      <dgm:prSet/>
      <dgm:spPr/>
      <dgm:t>
        <a:bodyPr/>
        <a:lstStyle/>
        <a:p>
          <a:endParaRPr lang="en-US"/>
        </a:p>
      </dgm:t>
    </dgm:pt>
    <dgm:pt modelId="{291C337A-ED6C-4248-8500-86668A758940}" type="sibTrans" cxnId="{28146CC4-8452-4D8A-BBBF-0278EC8A66D6}">
      <dgm:prSet/>
      <dgm:spPr/>
      <dgm:t>
        <a:bodyPr/>
        <a:lstStyle/>
        <a:p>
          <a:endParaRPr lang="en-US"/>
        </a:p>
      </dgm:t>
    </dgm:pt>
    <dgm:pt modelId="{2D638182-7E90-4949-B0DD-4AFB27D8BC31}">
      <dgm:prSet/>
      <dgm:spPr/>
      <dgm:t>
        <a:bodyPr/>
        <a:lstStyle/>
        <a:p>
          <a:r>
            <a:rPr lang="el-GR" dirty="0"/>
            <a:t>Μπορεί να παραπονείται για ζάλη, περιφερικές παραισθησίες, </a:t>
          </a:r>
          <a:r>
            <a:rPr lang="el-GR" dirty="0" err="1"/>
            <a:t>καρπο</a:t>
          </a:r>
          <a:r>
            <a:rPr lang="el-GR" dirty="0"/>
            <a:t>-ποδικός σπασμός και περιστασιακά οξύ ή διαπεραστικό πόνο στο στήθος. </a:t>
          </a:r>
          <a:endParaRPr lang="en-US" dirty="0"/>
        </a:p>
      </dgm:t>
    </dgm:pt>
    <dgm:pt modelId="{82510226-8416-474B-94F3-5384E4317E7F}" type="parTrans" cxnId="{9AD042EF-486D-4B50-B48D-5DCEC40FCF70}">
      <dgm:prSet/>
      <dgm:spPr/>
      <dgm:t>
        <a:bodyPr/>
        <a:lstStyle/>
        <a:p>
          <a:endParaRPr lang="en-US"/>
        </a:p>
      </dgm:t>
    </dgm:pt>
    <dgm:pt modelId="{661775C6-56C7-4C3D-A6AE-2E6B351A8D1D}" type="sibTrans" cxnId="{9AD042EF-486D-4B50-B48D-5DCEC40FCF70}">
      <dgm:prSet/>
      <dgm:spPr/>
      <dgm:t>
        <a:bodyPr/>
        <a:lstStyle/>
        <a:p>
          <a:endParaRPr lang="en-US"/>
        </a:p>
      </dgm:t>
    </dgm:pt>
    <dgm:pt modelId="{E6028242-1521-40DB-9592-E0DC5201F808}">
      <dgm:prSet/>
      <dgm:spPr/>
      <dgm:t>
        <a:bodyPr/>
        <a:lstStyle/>
        <a:p>
          <a:r>
            <a:rPr lang="el-GR"/>
            <a:t>Η αρχική εξέταση αποκαλύπτει ταχύπνοια, με ίση είσοδο αέρα και στα δύο πνευμονικά πεδία, και χωρίς συριγμό ή ένδειξη απόφραξης των αεραγωγών. Είναι σημαντικό να ληφθούν υπόψη τα δευτερεύοντα αίτια (όπως PE ή DKA).</a:t>
          </a:r>
          <a:endParaRPr lang="en-US"/>
        </a:p>
      </dgm:t>
    </dgm:pt>
    <dgm:pt modelId="{6FCACD16-1076-4E78-8039-F05C3EC97EE8}" type="parTrans" cxnId="{FBFD51B1-EDD2-4731-9461-12C4E8DB9C2F}">
      <dgm:prSet/>
      <dgm:spPr/>
      <dgm:t>
        <a:bodyPr/>
        <a:lstStyle/>
        <a:p>
          <a:endParaRPr lang="en-US"/>
        </a:p>
      </dgm:t>
    </dgm:pt>
    <dgm:pt modelId="{8665C0F2-3971-462C-88E0-574CC9BED0C7}" type="sibTrans" cxnId="{FBFD51B1-EDD2-4731-9461-12C4E8DB9C2F}">
      <dgm:prSet/>
      <dgm:spPr/>
      <dgm:t>
        <a:bodyPr/>
        <a:lstStyle/>
        <a:p>
          <a:endParaRPr lang="en-US"/>
        </a:p>
      </dgm:t>
    </dgm:pt>
    <dgm:pt modelId="{FD307D30-A76C-4BA4-A8EE-8C757117935C}" type="pres">
      <dgm:prSet presAssocID="{7F4AB354-D63B-4AC8-A436-2D0AB0293A5E}" presName="linear" presStyleCnt="0">
        <dgm:presLayoutVars>
          <dgm:animLvl val="lvl"/>
          <dgm:resizeHandles val="exact"/>
        </dgm:presLayoutVars>
      </dgm:prSet>
      <dgm:spPr/>
    </dgm:pt>
    <dgm:pt modelId="{F3E08B66-AB14-4D82-B28E-26F8C3CFA150}" type="pres">
      <dgm:prSet presAssocID="{42A84C7F-B5D2-4E11-A9C5-7CF5D50CD8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D8032A-90EB-494B-A18C-B5E94A98F17F}" type="pres">
      <dgm:prSet presAssocID="{F845FDD9-68D6-4A46-8B96-F180056133AD}" presName="spacer" presStyleCnt="0"/>
      <dgm:spPr/>
    </dgm:pt>
    <dgm:pt modelId="{C8A3116D-45D4-4917-86E0-7BAC6610AEBE}" type="pres">
      <dgm:prSet presAssocID="{C2A077DB-93F2-42CF-8301-33BBE7FC11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093A5B2-768D-4435-B945-344D7E2FE390}" type="pres">
      <dgm:prSet presAssocID="{291C337A-ED6C-4248-8500-86668A758940}" presName="spacer" presStyleCnt="0"/>
      <dgm:spPr/>
    </dgm:pt>
    <dgm:pt modelId="{9FB1F9EF-CA20-4C2D-89D5-C94906DA21AD}" type="pres">
      <dgm:prSet presAssocID="{2D638182-7E90-4949-B0DD-4AFB27D8BC3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EF0936-8612-4642-8C0A-A32C8291FB92}" type="pres">
      <dgm:prSet presAssocID="{661775C6-56C7-4C3D-A6AE-2E6B351A8D1D}" presName="spacer" presStyleCnt="0"/>
      <dgm:spPr/>
    </dgm:pt>
    <dgm:pt modelId="{2BA84595-3E79-4CAC-B0BD-BA3E2A772F0B}" type="pres">
      <dgm:prSet presAssocID="{E6028242-1521-40DB-9592-E0DC5201F8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D571C30-8C17-40D8-923C-8E255C8C0A90}" type="presOf" srcId="{C2A077DB-93F2-42CF-8301-33BBE7FC114E}" destId="{C8A3116D-45D4-4917-86E0-7BAC6610AEBE}" srcOrd="0" destOrd="0" presId="urn:microsoft.com/office/officeart/2005/8/layout/vList2"/>
    <dgm:cxn modelId="{0F71B446-2A56-4AE7-B6C7-05C39A4822B5}" type="presOf" srcId="{E6028242-1521-40DB-9592-E0DC5201F808}" destId="{2BA84595-3E79-4CAC-B0BD-BA3E2A772F0B}" srcOrd="0" destOrd="0" presId="urn:microsoft.com/office/officeart/2005/8/layout/vList2"/>
    <dgm:cxn modelId="{FBFD51B1-EDD2-4731-9461-12C4E8DB9C2F}" srcId="{7F4AB354-D63B-4AC8-A436-2D0AB0293A5E}" destId="{E6028242-1521-40DB-9592-E0DC5201F808}" srcOrd="3" destOrd="0" parTransId="{6FCACD16-1076-4E78-8039-F05C3EC97EE8}" sibTransId="{8665C0F2-3971-462C-88E0-574CC9BED0C7}"/>
    <dgm:cxn modelId="{139339B9-6879-4B7C-A53D-00E3D8FB6DA5}" type="presOf" srcId="{42A84C7F-B5D2-4E11-A9C5-7CF5D50CD8B1}" destId="{F3E08B66-AB14-4D82-B28E-26F8C3CFA150}" srcOrd="0" destOrd="0" presId="urn:microsoft.com/office/officeart/2005/8/layout/vList2"/>
    <dgm:cxn modelId="{AE6F29C4-1421-4F41-8386-82929E102758}" type="presOf" srcId="{2D638182-7E90-4949-B0DD-4AFB27D8BC31}" destId="{9FB1F9EF-CA20-4C2D-89D5-C94906DA21AD}" srcOrd="0" destOrd="0" presId="urn:microsoft.com/office/officeart/2005/8/layout/vList2"/>
    <dgm:cxn modelId="{28146CC4-8452-4D8A-BBBF-0278EC8A66D6}" srcId="{7F4AB354-D63B-4AC8-A436-2D0AB0293A5E}" destId="{C2A077DB-93F2-42CF-8301-33BBE7FC114E}" srcOrd="1" destOrd="0" parTransId="{1BCAF7D3-499A-4DE1-A8C2-958A3D53BB18}" sibTransId="{291C337A-ED6C-4248-8500-86668A758940}"/>
    <dgm:cxn modelId="{73C2B9C7-C964-462F-98E9-C47D9FC5D2F0}" type="presOf" srcId="{7F4AB354-D63B-4AC8-A436-2D0AB0293A5E}" destId="{FD307D30-A76C-4BA4-A8EE-8C757117935C}" srcOrd="0" destOrd="0" presId="urn:microsoft.com/office/officeart/2005/8/layout/vList2"/>
    <dgm:cxn modelId="{5FD5AFD8-E9A5-4755-B67A-2AD05ED9B2DD}" srcId="{7F4AB354-D63B-4AC8-A436-2D0AB0293A5E}" destId="{42A84C7F-B5D2-4E11-A9C5-7CF5D50CD8B1}" srcOrd="0" destOrd="0" parTransId="{ABD127B8-906F-4417-B6A8-41B28D473A59}" sibTransId="{F845FDD9-68D6-4A46-8B96-F180056133AD}"/>
    <dgm:cxn modelId="{9AD042EF-486D-4B50-B48D-5DCEC40FCF70}" srcId="{7F4AB354-D63B-4AC8-A436-2D0AB0293A5E}" destId="{2D638182-7E90-4949-B0DD-4AFB27D8BC31}" srcOrd="2" destOrd="0" parTransId="{82510226-8416-474B-94F3-5384E4317E7F}" sibTransId="{661775C6-56C7-4C3D-A6AE-2E6B351A8D1D}"/>
    <dgm:cxn modelId="{BF9D90DF-3DEC-4D18-852B-83BD02FEBA72}" type="presParOf" srcId="{FD307D30-A76C-4BA4-A8EE-8C757117935C}" destId="{F3E08B66-AB14-4D82-B28E-26F8C3CFA150}" srcOrd="0" destOrd="0" presId="urn:microsoft.com/office/officeart/2005/8/layout/vList2"/>
    <dgm:cxn modelId="{F1F252D9-838C-47C7-9F66-8A2F8E301D4E}" type="presParOf" srcId="{FD307D30-A76C-4BA4-A8EE-8C757117935C}" destId="{E5D8032A-90EB-494B-A18C-B5E94A98F17F}" srcOrd="1" destOrd="0" presId="urn:microsoft.com/office/officeart/2005/8/layout/vList2"/>
    <dgm:cxn modelId="{6DB9AE3F-2528-424E-ADF4-26F6A304203A}" type="presParOf" srcId="{FD307D30-A76C-4BA4-A8EE-8C757117935C}" destId="{C8A3116D-45D4-4917-86E0-7BAC6610AEBE}" srcOrd="2" destOrd="0" presId="urn:microsoft.com/office/officeart/2005/8/layout/vList2"/>
    <dgm:cxn modelId="{8D007635-F5B5-444A-BCF9-033CEA3212BA}" type="presParOf" srcId="{FD307D30-A76C-4BA4-A8EE-8C757117935C}" destId="{1093A5B2-768D-4435-B945-344D7E2FE390}" srcOrd="3" destOrd="0" presId="urn:microsoft.com/office/officeart/2005/8/layout/vList2"/>
    <dgm:cxn modelId="{19EBE3F0-F128-4ECC-8723-2045A2544888}" type="presParOf" srcId="{FD307D30-A76C-4BA4-A8EE-8C757117935C}" destId="{9FB1F9EF-CA20-4C2D-89D5-C94906DA21AD}" srcOrd="4" destOrd="0" presId="urn:microsoft.com/office/officeart/2005/8/layout/vList2"/>
    <dgm:cxn modelId="{27B7A8D7-8802-494F-AE93-A325C9C67030}" type="presParOf" srcId="{FD307D30-A76C-4BA4-A8EE-8C757117935C}" destId="{98EF0936-8612-4642-8C0A-A32C8291FB92}" srcOrd="5" destOrd="0" presId="urn:microsoft.com/office/officeart/2005/8/layout/vList2"/>
    <dgm:cxn modelId="{690D18FF-3CE3-40E2-ADF6-3706DEDAFA4C}" type="presParOf" srcId="{FD307D30-A76C-4BA4-A8EE-8C757117935C}" destId="{2BA84595-3E79-4CAC-B0BD-BA3E2A772F0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3ED08-73FC-4CCF-8898-B587724A5FB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A8DB0C-7DF7-4A25-A6AC-B56F93EDACCD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Η παλμική οξυμετρία μπορεί να είναι ανακριβής ή παραπλανητική σε: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CBBAFD-219D-437C-97F5-C58447BF7746}" type="parTrans" cxnId="{E98B3136-A6B9-4D48-9958-C5A1FE5D2773}">
      <dgm:prSet/>
      <dgm:spPr/>
      <dgm:t>
        <a:bodyPr/>
        <a:lstStyle/>
        <a:p>
          <a:endParaRPr lang="en-US"/>
        </a:p>
      </dgm:t>
    </dgm:pt>
    <dgm:pt modelId="{BDEE3FF7-E268-4D61-84B9-81D9AFCA75CF}" type="sibTrans" cxnId="{E98B3136-A6B9-4D48-9958-C5A1FE5D2773}">
      <dgm:prSet/>
      <dgm:spPr/>
      <dgm:t>
        <a:bodyPr/>
        <a:lstStyle/>
        <a:p>
          <a:endParaRPr lang="en-US"/>
        </a:p>
      </dgm:t>
    </dgm:pt>
    <dgm:pt modelId="{3216CE2A-7498-4A36-90C1-08F951B9ABA9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• Κακή περιφερική αιμάτωση/καταπληξία και υποθερμία.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F323E-FDBB-48AE-BBB0-1EB5B6ACF670}" type="parTrans" cxnId="{816F33CD-2AAC-4DD8-B271-3140DD928134}">
      <dgm:prSet/>
      <dgm:spPr/>
      <dgm:t>
        <a:bodyPr/>
        <a:lstStyle/>
        <a:p>
          <a:endParaRPr lang="en-US"/>
        </a:p>
      </dgm:t>
    </dgm:pt>
    <dgm:pt modelId="{33CF8D1B-F34D-4D87-A600-FD5D8363B523}" type="sibTrans" cxnId="{816F33CD-2AAC-4DD8-B271-3140DD928134}">
      <dgm:prSet/>
      <dgm:spPr/>
      <dgm:t>
        <a:bodyPr/>
        <a:lstStyle/>
        <a:p>
          <a:endParaRPr lang="en-US"/>
        </a:p>
      </dgm:t>
    </dgm:pt>
    <dgm:pt modelId="{68A2C65F-DF19-4402-9101-E8083CC39751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Μεθαιμοσφαιριναιμία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05707-2F04-44BB-A175-97EC4777E03D}" type="parTrans" cxnId="{3B8AF640-F296-4EAA-BC79-111AAE886C2A}">
      <dgm:prSet/>
      <dgm:spPr/>
      <dgm:t>
        <a:bodyPr/>
        <a:lstStyle/>
        <a:p>
          <a:endParaRPr lang="en-US"/>
        </a:p>
      </dgm:t>
    </dgm:pt>
    <dgm:pt modelId="{77EFC38C-A4E6-4AF6-BD3F-E8883D730010}" type="sibTrans" cxnId="{3B8AF640-F296-4EAA-BC79-111AAE886C2A}">
      <dgm:prSet/>
      <dgm:spPr/>
      <dgm:t>
        <a:bodyPr/>
        <a:lstStyle/>
        <a:p>
          <a:endParaRPr lang="en-US"/>
        </a:p>
      </dgm:t>
    </dgm:pt>
    <dgm:pt modelId="{DD8295C7-6CED-4F9C-B390-50FCD516504E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• Δηλητηρίαση από CO - SpO2 μπορεί να είναι ψευδώς υψηλός καθώς το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COHb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 διαβάζεται ως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οξυαιμοσφαιρίνη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. Το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COHb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 μπορεί να μετρηθεί σε δοκιμή VBG ή με παλμικό οξύμετρο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COHb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01C755-E310-4DC6-BD3E-3415B363BD9F}" type="parTrans" cxnId="{D14290D7-32A3-4A9E-A86F-3C6E73D8379F}">
      <dgm:prSet/>
      <dgm:spPr/>
      <dgm:t>
        <a:bodyPr/>
        <a:lstStyle/>
        <a:p>
          <a:endParaRPr lang="en-US"/>
        </a:p>
      </dgm:t>
    </dgm:pt>
    <dgm:pt modelId="{60F183E5-1BDE-48D5-AFCE-17F3E2652AF2}" type="sibTrans" cxnId="{D14290D7-32A3-4A9E-A86F-3C6E73D8379F}">
      <dgm:prSet/>
      <dgm:spPr/>
      <dgm:t>
        <a:bodyPr/>
        <a:lstStyle/>
        <a:p>
          <a:endParaRPr lang="en-US"/>
        </a:p>
      </dgm:t>
    </dgm:pt>
    <dgm:pt modelId="{CEA3751F-CE0E-4A75-AAF1-B5CFF6FAC1AC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• Βερνίκι νυχιών/συνθετικά νύχια (εάν χρησιμοποιείται ανιχνευτής δακτύλου).• Υπερβολική κίνηση.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8A5AB-CFFA-4006-A6FE-70C1A31C7C9D}" type="parTrans" cxnId="{D6744A03-4C54-4307-A4C0-B7BC4B3FC4DB}">
      <dgm:prSet/>
      <dgm:spPr/>
      <dgm:t>
        <a:bodyPr/>
        <a:lstStyle/>
        <a:p>
          <a:endParaRPr lang="en-US"/>
        </a:p>
      </dgm:t>
    </dgm:pt>
    <dgm:pt modelId="{6D0CCCEC-189D-49C3-B680-A1216906288E}" type="sibTrans" cxnId="{D6744A03-4C54-4307-A4C0-B7BC4B3FC4DB}">
      <dgm:prSet/>
      <dgm:spPr/>
      <dgm:t>
        <a:bodyPr/>
        <a:lstStyle/>
        <a:p>
          <a:endParaRPr lang="en-US"/>
        </a:p>
      </dgm:t>
    </dgm:pt>
    <dgm:pt modelId="{25B56820-3918-42C6-93F7-9310F66948D9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• Αρρυθμία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68D6DF-BB39-42A6-9177-9EB4638CF8C7}" type="parTrans" cxnId="{E8EB9875-A09F-4807-82B9-9DCA9748AB3A}">
      <dgm:prSet/>
      <dgm:spPr/>
      <dgm:t>
        <a:bodyPr/>
        <a:lstStyle/>
        <a:p>
          <a:endParaRPr lang="en-US"/>
        </a:p>
      </dgm:t>
    </dgm:pt>
    <dgm:pt modelId="{0CC31DF9-B571-4992-BD6A-D14C6B74D626}" type="sibTrans" cxnId="{E8EB9875-A09F-4807-82B9-9DCA9748AB3A}">
      <dgm:prSet/>
      <dgm:spPr/>
      <dgm:t>
        <a:bodyPr/>
        <a:lstStyle/>
        <a:p>
          <a:endParaRPr lang="en-US"/>
        </a:p>
      </dgm:t>
    </dgm:pt>
    <dgm:pt modelId="{E685027E-ADF4-4737-BE70-6ECECE43E996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Συσχετίστε τις μετρήσεις με τα κλινικά ευρήματα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58F0A0-54E6-4B5D-8500-3675B2E4AED7}" type="parTrans" cxnId="{B506924E-8535-4E49-B8F2-5E08EB0F27EA}">
      <dgm:prSet/>
      <dgm:spPr/>
      <dgm:t>
        <a:bodyPr/>
        <a:lstStyle/>
        <a:p>
          <a:endParaRPr lang="en-US"/>
        </a:p>
      </dgm:t>
    </dgm:pt>
    <dgm:pt modelId="{197A1255-E1B9-4ADB-AB91-D6AFECE4D206}" type="sibTrans" cxnId="{B506924E-8535-4E49-B8F2-5E08EB0F27EA}">
      <dgm:prSet/>
      <dgm:spPr/>
      <dgm:t>
        <a:bodyPr/>
        <a:lstStyle/>
        <a:p>
          <a:endParaRPr lang="en-US"/>
        </a:p>
      </dgm:t>
    </dgm:pt>
    <dgm:pt modelId="{3B594627-9208-4792-B838-C83E3D9C7E0A}" type="pres">
      <dgm:prSet presAssocID="{D0C3ED08-73FC-4CCF-8898-B587724A5FB5}" presName="Name0" presStyleCnt="0">
        <dgm:presLayoutVars>
          <dgm:dir/>
          <dgm:resizeHandles val="exact"/>
        </dgm:presLayoutVars>
      </dgm:prSet>
      <dgm:spPr/>
    </dgm:pt>
    <dgm:pt modelId="{9806C64A-C14B-45A0-A61B-2243EE3598E3}" type="pres">
      <dgm:prSet presAssocID="{94A8DB0C-7DF7-4A25-A6AC-B56F93EDACCD}" presName="node" presStyleLbl="node1" presStyleIdx="0" presStyleCnt="7" custScaleY="160302">
        <dgm:presLayoutVars>
          <dgm:bulletEnabled val="1"/>
        </dgm:presLayoutVars>
      </dgm:prSet>
      <dgm:spPr/>
    </dgm:pt>
    <dgm:pt modelId="{C8536282-5915-452E-A580-8385C058994D}" type="pres">
      <dgm:prSet presAssocID="{BDEE3FF7-E268-4D61-84B9-81D9AFCA75CF}" presName="sibTrans" presStyleLbl="sibTrans1D1" presStyleIdx="0" presStyleCnt="6"/>
      <dgm:spPr/>
    </dgm:pt>
    <dgm:pt modelId="{D70D6DFB-A11A-41B0-B6C4-7E96D101A11D}" type="pres">
      <dgm:prSet presAssocID="{BDEE3FF7-E268-4D61-84B9-81D9AFCA75CF}" presName="connectorText" presStyleLbl="sibTrans1D1" presStyleIdx="0" presStyleCnt="6"/>
      <dgm:spPr/>
    </dgm:pt>
    <dgm:pt modelId="{5B39DD26-1F2F-4F0C-BA72-9396F27D7B24}" type="pres">
      <dgm:prSet presAssocID="{3216CE2A-7498-4A36-90C1-08F951B9ABA9}" presName="node" presStyleLbl="node1" presStyleIdx="1" presStyleCnt="7">
        <dgm:presLayoutVars>
          <dgm:bulletEnabled val="1"/>
        </dgm:presLayoutVars>
      </dgm:prSet>
      <dgm:spPr/>
    </dgm:pt>
    <dgm:pt modelId="{A63DF072-6C3E-4753-AD16-33005CEC4014}" type="pres">
      <dgm:prSet presAssocID="{33CF8D1B-F34D-4D87-A600-FD5D8363B523}" presName="sibTrans" presStyleLbl="sibTrans1D1" presStyleIdx="1" presStyleCnt="6"/>
      <dgm:spPr/>
    </dgm:pt>
    <dgm:pt modelId="{C7C52F36-8F73-45D8-8C74-E2A7C4193925}" type="pres">
      <dgm:prSet presAssocID="{33CF8D1B-F34D-4D87-A600-FD5D8363B523}" presName="connectorText" presStyleLbl="sibTrans1D1" presStyleIdx="1" presStyleCnt="6"/>
      <dgm:spPr/>
    </dgm:pt>
    <dgm:pt modelId="{810D9003-52C2-4C60-AB7E-E5894BA35105}" type="pres">
      <dgm:prSet presAssocID="{68A2C65F-DF19-4402-9101-E8083CC39751}" presName="node" presStyleLbl="node1" presStyleIdx="2" presStyleCnt="7">
        <dgm:presLayoutVars>
          <dgm:bulletEnabled val="1"/>
        </dgm:presLayoutVars>
      </dgm:prSet>
      <dgm:spPr/>
    </dgm:pt>
    <dgm:pt modelId="{A806FD0B-07B0-4118-93AB-296177A53F22}" type="pres">
      <dgm:prSet presAssocID="{77EFC38C-A4E6-4AF6-BD3F-E8883D730010}" presName="sibTrans" presStyleLbl="sibTrans1D1" presStyleIdx="2" presStyleCnt="6"/>
      <dgm:spPr/>
    </dgm:pt>
    <dgm:pt modelId="{47F6BB7E-3D65-47A5-908A-7A0138AB8EE0}" type="pres">
      <dgm:prSet presAssocID="{77EFC38C-A4E6-4AF6-BD3F-E8883D730010}" presName="connectorText" presStyleLbl="sibTrans1D1" presStyleIdx="2" presStyleCnt="6"/>
      <dgm:spPr/>
    </dgm:pt>
    <dgm:pt modelId="{85E65EF1-1268-4D1D-BB4C-5AED4819618C}" type="pres">
      <dgm:prSet presAssocID="{DD8295C7-6CED-4F9C-B390-50FCD516504E}" presName="node" presStyleLbl="node1" presStyleIdx="3" presStyleCnt="7" custScaleY="148352">
        <dgm:presLayoutVars>
          <dgm:bulletEnabled val="1"/>
        </dgm:presLayoutVars>
      </dgm:prSet>
      <dgm:spPr/>
    </dgm:pt>
    <dgm:pt modelId="{C4AC1D58-EFFF-4C78-8284-9F0D93C7F392}" type="pres">
      <dgm:prSet presAssocID="{60F183E5-1BDE-48D5-AFCE-17F3E2652AF2}" presName="sibTrans" presStyleLbl="sibTrans1D1" presStyleIdx="3" presStyleCnt="6"/>
      <dgm:spPr/>
    </dgm:pt>
    <dgm:pt modelId="{C767398D-8E21-4083-B29E-7A77E3FE662A}" type="pres">
      <dgm:prSet presAssocID="{60F183E5-1BDE-48D5-AFCE-17F3E2652AF2}" presName="connectorText" presStyleLbl="sibTrans1D1" presStyleIdx="3" presStyleCnt="6"/>
      <dgm:spPr/>
    </dgm:pt>
    <dgm:pt modelId="{FC16FE21-46D2-419C-A3E8-5FEF8CA29F18}" type="pres">
      <dgm:prSet presAssocID="{CEA3751F-CE0E-4A75-AAF1-B5CFF6FAC1AC}" presName="node" presStyleLbl="node1" presStyleIdx="4" presStyleCnt="7" custLinFactNeighborX="-2392" custLinFactNeighborY="478">
        <dgm:presLayoutVars>
          <dgm:bulletEnabled val="1"/>
        </dgm:presLayoutVars>
      </dgm:prSet>
      <dgm:spPr/>
    </dgm:pt>
    <dgm:pt modelId="{80D036D1-7137-4F57-AE15-D9CFB7C99241}" type="pres">
      <dgm:prSet presAssocID="{6D0CCCEC-189D-49C3-B680-A1216906288E}" presName="sibTrans" presStyleLbl="sibTrans1D1" presStyleIdx="4" presStyleCnt="6"/>
      <dgm:spPr/>
    </dgm:pt>
    <dgm:pt modelId="{3BDB0E44-7B75-4127-A3FE-31F3186495CE}" type="pres">
      <dgm:prSet presAssocID="{6D0CCCEC-189D-49C3-B680-A1216906288E}" presName="connectorText" presStyleLbl="sibTrans1D1" presStyleIdx="4" presStyleCnt="6"/>
      <dgm:spPr/>
    </dgm:pt>
    <dgm:pt modelId="{EF17F857-BFAC-452C-85B5-6350EF35A97A}" type="pres">
      <dgm:prSet presAssocID="{25B56820-3918-42C6-93F7-9310F66948D9}" presName="node" presStyleLbl="node1" presStyleIdx="5" presStyleCnt="7">
        <dgm:presLayoutVars>
          <dgm:bulletEnabled val="1"/>
        </dgm:presLayoutVars>
      </dgm:prSet>
      <dgm:spPr/>
    </dgm:pt>
    <dgm:pt modelId="{DEA1D468-D224-43D8-A581-C8508166B7C0}" type="pres">
      <dgm:prSet presAssocID="{0CC31DF9-B571-4992-BD6A-D14C6B74D626}" presName="sibTrans" presStyleLbl="sibTrans1D1" presStyleIdx="5" presStyleCnt="6"/>
      <dgm:spPr/>
    </dgm:pt>
    <dgm:pt modelId="{9CC79D76-E60C-48E0-9AFD-EA61F769A56F}" type="pres">
      <dgm:prSet presAssocID="{0CC31DF9-B571-4992-BD6A-D14C6B74D626}" presName="connectorText" presStyleLbl="sibTrans1D1" presStyleIdx="5" presStyleCnt="6"/>
      <dgm:spPr/>
    </dgm:pt>
    <dgm:pt modelId="{5C015E60-5EC2-4CA2-B5DA-5793D2DB12AC}" type="pres">
      <dgm:prSet presAssocID="{E685027E-ADF4-4737-BE70-6ECECE43E996}" presName="node" presStyleLbl="node1" presStyleIdx="6" presStyleCnt="7">
        <dgm:presLayoutVars>
          <dgm:bulletEnabled val="1"/>
        </dgm:presLayoutVars>
      </dgm:prSet>
      <dgm:spPr/>
    </dgm:pt>
  </dgm:ptLst>
  <dgm:cxnLst>
    <dgm:cxn modelId="{D6744A03-4C54-4307-A4C0-B7BC4B3FC4DB}" srcId="{D0C3ED08-73FC-4CCF-8898-B587724A5FB5}" destId="{CEA3751F-CE0E-4A75-AAF1-B5CFF6FAC1AC}" srcOrd="4" destOrd="0" parTransId="{C528A5AB-CFFA-4006-A6FE-70C1A31C7C9D}" sibTransId="{6D0CCCEC-189D-49C3-B680-A1216906288E}"/>
    <dgm:cxn modelId="{7078801B-EBA3-47F4-BE11-53C5D7C0A924}" type="presOf" srcId="{33CF8D1B-F34D-4D87-A600-FD5D8363B523}" destId="{C7C52F36-8F73-45D8-8C74-E2A7C4193925}" srcOrd="1" destOrd="0" presId="urn:microsoft.com/office/officeart/2016/7/layout/RepeatingBendingProcessNew"/>
    <dgm:cxn modelId="{EC7E5134-92E1-4C4D-80D5-0F6DD543628D}" type="presOf" srcId="{25B56820-3918-42C6-93F7-9310F66948D9}" destId="{EF17F857-BFAC-452C-85B5-6350EF35A97A}" srcOrd="0" destOrd="0" presId="urn:microsoft.com/office/officeart/2016/7/layout/RepeatingBendingProcessNew"/>
    <dgm:cxn modelId="{20400F36-ADC6-4F80-AFA8-92E231829346}" type="presOf" srcId="{3216CE2A-7498-4A36-90C1-08F951B9ABA9}" destId="{5B39DD26-1F2F-4F0C-BA72-9396F27D7B24}" srcOrd="0" destOrd="0" presId="urn:microsoft.com/office/officeart/2016/7/layout/RepeatingBendingProcessNew"/>
    <dgm:cxn modelId="{E98B3136-A6B9-4D48-9958-C5A1FE5D2773}" srcId="{D0C3ED08-73FC-4CCF-8898-B587724A5FB5}" destId="{94A8DB0C-7DF7-4A25-A6AC-B56F93EDACCD}" srcOrd="0" destOrd="0" parTransId="{97CBBAFD-219D-437C-97F5-C58447BF7746}" sibTransId="{BDEE3FF7-E268-4D61-84B9-81D9AFCA75CF}"/>
    <dgm:cxn modelId="{12C5AB3C-601D-4060-8596-E186F8A48EE2}" type="presOf" srcId="{BDEE3FF7-E268-4D61-84B9-81D9AFCA75CF}" destId="{D70D6DFB-A11A-41B0-B6C4-7E96D101A11D}" srcOrd="1" destOrd="0" presId="urn:microsoft.com/office/officeart/2016/7/layout/RepeatingBendingProcessNew"/>
    <dgm:cxn modelId="{3B8AF640-F296-4EAA-BC79-111AAE886C2A}" srcId="{D0C3ED08-73FC-4CCF-8898-B587724A5FB5}" destId="{68A2C65F-DF19-4402-9101-E8083CC39751}" srcOrd="2" destOrd="0" parTransId="{8F905707-2F04-44BB-A175-97EC4777E03D}" sibTransId="{77EFC38C-A4E6-4AF6-BD3F-E8883D730010}"/>
    <dgm:cxn modelId="{4F7E2C5C-E498-49E4-8478-B2934CC69E20}" type="presOf" srcId="{0CC31DF9-B571-4992-BD6A-D14C6B74D626}" destId="{9CC79D76-E60C-48E0-9AFD-EA61F769A56F}" srcOrd="1" destOrd="0" presId="urn:microsoft.com/office/officeart/2016/7/layout/RepeatingBendingProcessNew"/>
    <dgm:cxn modelId="{CE711A41-24AB-49BB-9D7E-EB97AF96FB41}" type="presOf" srcId="{68A2C65F-DF19-4402-9101-E8083CC39751}" destId="{810D9003-52C2-4C60-AB7E-E5894BA35105}" srcOrd="0" destOrd="0" presId="urn:microsoft.com/office/officeart/2016/7/layout/RepeatingBendingProcessNew"/>
    <dgm:cxn modelId="{F95B8548-31A2-4132-8891-CB28939E2C87}" type="presOf" srcId="{DD8295C7-6CED-4F9C-B390-50FCD516504E}" destId="{85E65EF1-1268-4D1D-BB4C-5AED4819618C}" srcOrd="0" destOrd="0" presId="urn:microsoft.com/office/officeart/2016/7/layout/RepeatingBendingProcessNew"/>
    <dgm:cxn modelId="{B506924E-8535-4E49-B8F2-5E08EB0F27EA}" srcId="{D0C3ED08-73FC-4CCF-8898-B587724A5FB5}" destId="{E685027E-ADF4-4737-BE70-6ECECE43E996}" srcOrd="6" destOrd="0" parTransId="{1958F0A0-54E6-4B5D-8500-3675B2E4AED7}" sibTransId="{197A1255-E1B9-4ADB-AB91-D6AFECE4D206}"/>
    <dgm:cxn modelId="{DB16D151-B359-4479-975B-525C0DB1B9F0}" type="presOf" srcId="{33CF8D1B-F34D-4D87-A600-FD5D8363B523}" destId="{A63DF072-6C3E-4753-AD16-33005CEC4014}" srcOrd="0" destOrd="0" presId="urn:microsoft.com/office/officeart/2016/7/layout/RepeatingBendingProcessNew"/>
    <dgm:cxn modelId="{946EED74-D792-4A05-8A15-FD7209DC4EA7}" type="presOf" srcId="{CEA3751F-CE0E-4A75-AAF1-B5CFF6FAC1AC}" destId="{FC16FE21-46D2-419C-A3E8-5FEF8CA29F18}" srcOrd="0" destOrd="0" presId="urn:microsoft.com/office/officeart/2016/7/layout/RepeatingBendingProcessNew"/>
    <dgm:cxn modelId="{E8EB9875-A09F-4807-82B9-9DCA9748AB3A}" srcId="{D0C3ED08-73FC-4CCF-8898-B587724A5FB5}" destId="{25B56820-3918-42C6-93F7-9310F66948D9}" srcOrd="5" destOrd="0" parTransId="{4168D6DF-BB39-42A6-9177-9EB4638CF8C7}" sibTransId="{0CC31DF9-B571-4992-BD6A-D14C6B74D626}"/>
    <dgm:cxn modelId="{B5D60757-2106-48BA-90AE-7D3B26A943BE}" type="presOf" srcId="{BDEE3FF7-E268-4D61-84B9-81D9AFCA75CF}" destId="{C8536282-5915-452E-A580-8385C058994D}" srcOrd="0" destOrd="0" presId="urn:microsoft.com/office/officeart/2016/7/layout/RepeatingBendingProcessNew"/>
    <dgm:cxn modelId="{9564D877-B5B5-4FE3-9298-96FCFD5EAF82}" type="presOf" srcId="{6D0CCCEC-189D-49C3-B680-A1216906288E}" destId="{3BDB0E44-7B75-4127-A3FE-31F3186495CE}" srcOrd="1" destOrd="0" presId="urn:microsoft.com/office/officeart/2016/7/layout/RepeatingBendingProcessNew"/>
    <dgm:cxn modelId="{9153C98C-B542-4A24-83D5-FF8664D61944}" type="presOf" srcId="{6D0CCCEC-189D-49C3-B680-A1216906288E}" destId="{80D036D1-7137-4F57-AE15-D9CFB7C99241}" srcOrd="0" destOrd="0" presId="urn:microsoft.com/office/officeart/2016/7/layout/RepeatingBendingProcessNew"/>
    <dgm:cxn modelId="{DFC6629C-9F8B-436D-A9D9-309146AE7E0B}" type="presOf" srcId="{D0C3ED08-73FC-4CCF-8898-B587724A5FB5}" destId="{3B594627-9208-4792-B838-C83E3D9C7E0A}" srcOrd="0" destOrd="0" presId="urn:microsoft.com/office/officeart/2016/7/layout/RepeatingBendingProcessNew"/>
    <dgm:cxn modelId="{69EDDAB1-FBFB-4AA1-985C-D034FD9F8ACF}" type="presOf" srcId="{77EFC38C-A4E6-4AF6-BD3F-E8883D730010}" destId="{A806FD0B-07B0-4118-93AB-296177A53F22}" srcOrd="0" destOrd="0" presId="urn:microsoft.com/office/officeart/2016/7/layout/RepeatingBendingProcessNew"/>
    <dgm:cxn modelId="{816F33CD-2AAC-4DD8-B271-3140DD928134}" srcId="{D0C3ED08-73FC-4CCF-8898-B587724A5FB5}" destId="{3216CE2A-7498-4A36-90C1-08F951B9ABA9}" srcOrd="1" destOrd="0" parTransId="{D20F323E-FDBB-48AE-BBB0-1EB5B6ACF670}" sibTransId="{33CF8D1B-F34D-4D87-A600-FD5D8363B523}"/>
    <dgm:cxn modelId="{D14290D7-32A3-4A9E-A86F-3C6E73D8379F}" srcId="{D0C3ED08-73FC-4CCF-8898-B587724A5FB5}" destId="{DD8295C7-6CED-4F9C-B390-50FCD516504E}" srcOrd="3" destOrd="0" parTransId="{6A01C755-E310-4DC6-BD3E-3415B363BD9F}" sibTransId="{60F183E5-1BDE-48D5-AFCE-17F3E2652AF2}"/>
    <dgm:cxn modelId="{7FCA27DC-0D10-4EB9-B4B9-76C83470CDD7}" type="presOf" srcId="{77EFC38C-A4E6-4AF6-BD3F-E8883D730010}" destId="{47F6BB7E-3D65-47A5-908A-7A0138AB8EE0}" srcOrd="1" destOrd="0" presId="urn:microsoft.com/office/officeart/2016/7/layout/RepeatingBendingProcessNew"/>
    <dgm:cxn modelId="{1871ACDD-5B0E-4ACC-9713-555810889AD4}" type="presOf" srcId="{60F183E5-1BDE-48D5-AFCE-17F3E2652AF2}" destId="{C4AC1D58-EFFF-4C78-8284-9F0D93C7F392}" srcOrd="0" destOrd="0" presId="urn:microsoft.com/office/officeart/2016/7/layout/RepeatingBendingProcessNew"/>
    <dgm:cxn modelId="{C04A51E4-1C2A-4F70-BA18-44DC164B4A4C}" type="presOf" srcId="{94A8DB0C-7DF7-4A25-A6AC-B56F93EDACCD}" destId="{9806C64A-C14B-45A0-A61B-2243EE3598E3}" srcOrd="0" destOrd="0" presId="urn:microsoft.com/office/officeart/2016/7/layout/RepeatingBendingProcessNew"/>
    <dgm:cxn modelId="{7ED730ED-D454-4C49-9CF3-D93BC25EDE35}" type="presOf" srcId="{E685027E-ADF4-4737-BE70-6ECECE43E996}" destId="{5C015E60-5EC2-4CA2-B5DA-5793D2DB12AC}" srcOrd="0" destOrd="0" presId="urn:microsoft.com/office/officeart/2016/7/layout/RepeatingBendingProcessNew"/>
    <dgm:cxn modelId="{70DFA4F4-4035-4931-88F1-1C03941677F2}" type="presOf" srcId="{0CC31DF9-B571-4992-BD6A-D14C6B74D626}" destId="{DEA1D468-D224-43D8-A581-C8508166B7C0}" srcOrd="0" destOrd="0" presId="urn:microsoft.com/office/officeart/2016/7/layout/RepeatingBendingProcessNew"/>
    <dgm:cxn modelId="{169446F8-36F1-4A64-A42E-AA25C0A7C8A2}" type="presOf" srcId="{60F183E5-1BDE-48D5-AFCE-17F3E2652AF2}" destId="{C767398D-8E21-4083-B29E-7A77E3FE662A}" srcOrd="1" destOrd="0" presId="urn:microsoft.com/office/officeart/2016/7/layout/RepeatingBendingProcessNew"/>
    <dgm:cxn modelId="{A3B6A689-C06E-4C3D-8CC0-3391079D9526}" type="presParOf" srcId="{3B594627-9208-4792-B838-C83E3D9C7E0A}" destId="{9806C64A-C14B-45A0-A61B-2243EE3598E3}" srcOrd="0" destOrd="0" presId="urn:microsoft.com/office/officeart/2016/7/layout/RepeatingBendingProcessNew"/>
    <dgm:cxn modelId="{B6A07B48-3A67-41E9-BF5A-C825B9270D3D}" type="presParOf" srcId="{3B594627-9208-4792-B838-C83E3D9C7E0A}" destId="{C8536282-5915-452E-A580-8385C058994D}" srcOrd="1" destOrd="0" presId="urn:microsoft.com/office/officeart/2016/7/layout/RepeatingBendingProcessNew"/>
    <dgm:cxn modelId="{3605AC9B-DA74-40A6-B9EC-B143BC613024}" type="presParOf" srcId="{C8536282-5915-452E-A580-8385C058994D}" destId="{D70D6DFB-A11A-41B0-B6C4-7E96D101A11D}" srcOrd="0" destOrd="0" presId="urn:microsoft.com/office/officeart/2016/7/layout/RepeatingBendingProcessNew"/>
    <dgm:cxn modelId="{C54A1D2C-42BE-4AAF-B05E-15109CECEF90}" type="presParOf" srcId="{3B594627-9208-4792-B838-C83E3D9C7E0A}" destId="{5B39DD26-1F2F-4F0C-BA72-9396F27D7B24}" srcOrd="2" destOrd="0" presId="urn:microsoft.com/office/officeart/2016/7/layout/RepeatingBendingProcessNew"/>
    <dgm:cxn modelId="{6193E9D0-63FD-4D49-A076-C93CD1691B33}" type="presParOf" srcId="{3B594627-9208-4792-B838-C83E3D9C7E0A}" destId="{A63DF072-6C3E-4753-AD16-33005CEC4014}" srcOrd="3" destOrd="0" presId="urn:microsoft.com/office/officeart/2016/7/layout/RepeatingBendingProcessNew"/>
    <dgm:cxn modelId="{6980934D-067D-4923-AA3F-8818044F5085}" type="presParOf" srcId="{A63DF072-6C3E-4753-AD16-33005CEC4014}" destId="{C7C52F36-8F73-45D8-8C74-E2A7C4193925}" srcOrd="0" destOrd="0" presId="urn:microsoft.com/office/officeart/2016/7/layout/RepeatingBendingProcessNew"/>
    <dgm:cxn modelId="{687A83E9-BCBD-43FD-8BFE-7D4CBDDE9343}" type="presParOf" srcId="{3B594627-9208-4792-B838-C83E3D9C7E0A}" destId="{810D9003-52C2-4C60-AB7E-E5894BA35105}" srcOrd="4" destOrd="0" presId="urn:microsoft.com/office/officeart/2016/7/layout/RepeatingBendingProcessNew"/>
    <dgm:cxn modelId="{CB71E05C-0E0C-40F2-B910-3C5016289DF3}" type="presParOf" srcId="{3B594627-9208-4792-B838-C83E3D9C7E0A}" destId="{A806FD0B-07B0-4118-93AB-296177A53F22}" srcOrd="5" destOrd="0" presId="urn:microsoft.com/office/officeart/2016/7/layout/RepeatingBendingProcessNew"/>
    <dgm:cxn modelId="{E845E5B5-1CED-44AA-8433-AD72F7113EE7}" type="presParOf" srcId="{A806FD0B-07B0-4118-93AB-296177A53F22}" destId="{47F6BB7E-3D65-47A5-908A-7A0138AB8EE0}" srcOrd="0" destOrd="0" presId="urn:microsoft.com/office/officeart/2016/7/layout/RepeatingBendingProcessNew"/>
    <dgm:cxn modelId="{5F65574F-7B27-4E39-AC6A-DFC0D3698360}" type="presParOf" srcId="{3B594627-9208-4792-B838-C83E3D9C7E0A}" destId="{85E65EF1-1268-4D1D-BB4C-5AED4819618C}" srcOrd="6" destOrd="0" presId="urn:microsoft.com/office/officeart/2016/7/layout/RepeatingBendingProcessNew"/>
    <dgm:cxn modelId="{5AF2F83E-0AC8-4280-9883-2FDCE80BF6C0}" type="presParOf" srcId="{3B594627-9208-4792-B838-C83E3D9C7E0A}" destId="{C4AC1D58-EFFF-4C78-8284-9F0D93C7F392}" srcOrd="7" destOrd="0" presId="urn:microsoft.com/office/officeart/2016/7/layout/RepeatingBendingProcessNew"/>
    <dgm:cxn modelId="{61AC38F5-1F0B-418B-B435-F5993BFD933A}" type="presParOf" srcId="{C4AC1D58-EFFF-4C78-8284-9F0D93C7F392}" destId="{C767398D-8E21-4083-B29E-7A77E3FE662A}" srcOrd="0" destOrd="0" presId="urn:microsoft.com/office/officeart/2016/7/layout/RepeatingBendingProcessNew"/>
    <dgm:cxn modelId="{4B102EEB-69DA-4047-B16F-166128BD268C}" type="presParOf" srcId="{3B594627-9208-4792-B838-C83E3D9C7E0A}" destId="{FC16FE21-46D2-419C-A3E8-5FEF8CA29F18}" srcOrd="8" destOrd="0" presId="urn:microsoft.com/office/officeart/2016/7/layout/RepeatingBendingProcessNew"/>
    <dgm:cxn modelId="{0A68BF30-0E5F-4853-84B5-2191A66E26D8}" type="presParOf" srcId="{3B594627-9208-4792-B838-C83E3D9C7E0A}" destId="{80D036D1-7137-4F57-AE15-D9CFB7C99241}" srcOrd="9" destOrd="0" presId="urn:microsoft.com/office/officeart/2016/7/layout/RepeatingBendingProcessNew"/>
    <dgm:cxn modelId="{5E1D7869-CDAE-4B53-A291-DA66FC5879B0}" type="presParOf" srcId="{80D036D1-7137-4F57-AE15-D9CFB7C99241}" destId="{3BDB0E44-7B75-4127-A3FE-31F3186495CE}" srcOrd="0" destOrd="0" presId="urn:microsoft.com/office/officeart/2016/7/layout/RepeatingBendingProcessNew"/>
    <dgm:cxn modelId="{5E83A738-32AA-469A-A5E6-306CBCF592BD}" type="presParOf" srcId="{3B594627-9208-4792-B838-C83E3D9C7E0A}" destId="{EF17F857-BFAC-452C-85B5-6350EF35A97A}" srcOrd="10" destOrd="0" presId="urn:microsoft.com/office/officeart/2016/7/layout/RepeatingBendingProcessNew"/>
    <dgm:cxn modelId="{9D47D6EE-47FF-4962-8BAB-D9CD61AD1B78}" type="presParOf" srcId="{3B594627-9208-4792-B838-C83E3D9C7E0A}" destId="{DEA1D468-D224-43D8-A581-C8508166B7C0}" srcOrd="11" destOrd="0" presId="urn:microsoft.com/office/officeart/2016/7/layout/RepeatingBendingProcessNew"/>
    <dgm:cxn modelId="{7C18D04B-14BC-43F2-91F1-D76C0B1DAD51}" type="presParOf" srcId="{DEA1D468-D224-43D8-A581-C8508166B7C0}" destId="{9CC79D76-E60C-48E0-9AFD-EA61F769A56F}" srcOrd="0" destOrd="0" presId="urn:microsoft.com/office/officeart/2016/7/layout/RepeatingBendingProcessNew"/>
    <dgm:cxn modelId="{04DE3517-AFA1-42DA-A22B-3B6ABD40F36F}" type="presParOf" srcId="{3B594627-9208-4792-B838-C83E3D9C7E0A}" destId="{5C015E60-5EC2-4CA2-B5DA-5793D2DB12AC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DF4A0D-9BB9-405C-A56E-3FCD12DB0E3F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89A9FF-7F60-4216-B9E1-05AFE05F9E13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Εξακριβώστε την ακριβή φύση και τον όγκο (π.χ. «έντονο κόκκινο/ ραβδώσεις» ή «σκούροι</a:t>
          </a:r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καφέ κόκκοι»).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3760B-28C6-47FC-ABA2-3FA655D6964B}" type="parTrans" cxnId="{D898121E-CFF4-4142-B904-A9264E97C460}">
      <dgm:prSet/>
      <dgm:spPr/>
      <dgm:t>
        <a:bodyPr/>
        <a:lstStyle/>
        <a:p>
          <a:endParaRPr lang="en-US"/>
        </a:p>
      </dgm:t>
    </dgm:pt>
    <dgm:pt modelId="{702F0217-BE5B-4DE2-B523-B7F2B93BC476}" type="sibTrans" cxnId="{D898121E-CFF4-4142-B904-A9264E97C460}">
      <dgm:prSet/>
      <dgm:spPr/>
      <dgm:t>
        <a:bodyPr/>
        <a:lstStyle/>
        <a:p>
          <a:endParaRPr lang="en-US"/>
        </a:p>
      </dgm:t>
    </dgm:pt>
    <dgm:pt modelId="{0B872292-CDA8-4853-8114-4DF4094F3D8B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Οι ασθενείς μερικές φορές έχουν σημαντική δυσκολία στη διάκριση της αιματέμεσης από την αιμόπτυση.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F0E0F-AF7D-46F3-88FF-9765E2E3DCEE}" type="parTrans" cxnId="{15A899E1-4FD8-4328-B6C9-836D0B904063}">
      <dgm:prSet/>
      <dgm:spPr/>
      <dgm:t>
        <a:bodyPr/>
        <a:lstStyle/>
        <a:p>
          <a:endParaRPr lang="en-US"/>
        </a:p>
      </dgm:t>
    </dgm:pt>
    <dgm:pt modelId="{D50F175B-77A2-4205-9EA8-0CF8C71659A3}" type="sibTrans" cxnId="{15A899E1-4FD8-4328-B6C9-836D0B904063}">
      <dgm:prSet/>
      <dgm:spPr/>
      <dgm:t>
        <a:bodyPr/>
        <a:lstStyle/>
        <a:p>
          <a:endParaRPr lang="en-US"/>
        </a:p>
      </dgm:t>
    </dgm:pt>
    <dgm:pt modelId="{EF66C43A-1982-4D8F-B3D5-B040188A2F93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Ρωτήστε για την απώλεια βάρους και πάρτε ιστορικό ναρκωτικών και ιστορικό καπνίσματος.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6D94CE-7911-4CB1-BAFF-1D9904F9A4D9}" type="parTrans" cxnId="{E108FA32-CE1E-4394-AC27-FB8B515610B5}">
      <dgm:prSet/>
      <dgm:spPr/>
      <dgm:t>
        <a:bodyPr/>
        <a:lstStyle/>
        <a:p>
          <a:endParaRPr lang="en-US"/>
        </a:p>
      </dgm:t>
    </dgm:pt>
    <dgm:pt modelId="{220597A2-D833-4DCD-BEF4-18119A7D4FB2}" type="sibTrans" cxnId="{E108FA32-CE1E-4394-AC27-FB8B515610B5}">
      <dgm:prSet/>
      <dgm:spPr/>
      <dgm:t>
        <a:bodyPr/>
        <a:lstStyle/>
        <a:p>
          <a:endParaRPr lang="en-US"/>
        </a:p>
      </dgm:t>
    </dgm:pt>
    <dgm:pt modelId="{CC331266-5DD4-423D-9EAA-AEAA157FF2F7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Στείλτε αίμα για FBC, έλεγχο πήξης, U&amp;E και LFT.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3CBBAF-04AD-4CC5-AB98-64A786B5FBFA}" type="parTrans" cxnId="{C36F865C-22FD-4541-B896-9823ACCBA8C9}">
      <dgm:prSet/>
      <dgm:spPr/>
      <dgm:t>
        <a:bodyPr/>
        <a:lstStyle/>
        <a:p>
          <a:endParaRPr lang="en-US"/>
        </a:p>
      </dgm:t>
    </dgm:pt>
    <dgm:pt modelId="{1639726F-E16A-45C4-88FF-7A9D9AD2B121}" type="sibTrans" cxnId="{C36F865C-22FD-4541-B896-9823ACCBA8C9}">
      <dgm:prSet/>
      <dgm:spPr/>
      <dgm:t>
        <a:bodyPr/>
        <a:lstStyle/>
        <a:p>
          <a:endParaRPr lang="en-US"/>
        </a:p>
      </dgm:t>
    </dgm:pt>
    <dgm:pt modelId="{B4E143C6-21A0-4E3E-B0B1-88CCE3514EAC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• Ζητήστε ομάδα και διαθέσιμη φιάλη εάν υπάρχουν ενδείξεις σημαντικής αιμορραγίας</a:t>
          </a:r>
          <a:r>
            <a:rPr lang="el-GR" sz="1200" dirty="0"/>
            <a:t>.</a:t>
          </a:r>
          <a:endParaRPr lang="en-US" sz="1200" dirty="0"/>
        </a:p>
      </dgm:t>
    </dgm:pt>
    <dgm:pt modelId="{25A6CC67-0ECA-484A-AEC5-B00E08403D8E}" type="parTrans" cxnId="{F532D792-9BC5-4540-8ECD-D75D65A7FF5F}">
      <dgm:prSet/>
      <dgm:spPr/>
      <dgm:t>
        <a:bodyPr/>
        <a:lstStyle/>
        <a:p>
          <a:endParaRPr lang="en-US"/>
        </a:p>
      </dgm:t>
    </dgm:pt>
    <dgm:pt modelId="{8C823926-1753-4A86-A3B7-CD5BFE00FBF5}" type="sibTrans" cxnId="{F532D792-9BC5-4540-8ECD-D75D65A7FF5F}">
      <dgm:prSet/>
      <dgm:spPr/>
      <dgm:t>
        <a:bodyPr/>
        <a:lstStyle/>
        <a:p>
          <a:endParaRPr lang="en-US"/>
        </a:p>
      </dgm:t>
    </dgm:pt>
    <dgm:pt modelId="{4FC49F37-9F78-4A14-8E95-E817F09024E4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• Εάν SpO2  &lt;90% on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air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ή ο ασθενής έχει ΧΑΠ, ελέγξτε τα αέρια αίματος.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059BC-A3A1-4F27-9120-9902DC4B6543}" type="parTrans" cxnId="{AB64D82A-5703-432B-85D5-79BB60A11255}">
      <dgm:prSet/>
      <dgm:spPr/>
      <dgm:t>
        <a:bodyPr/>
        <a:lstStyle/>
        <a:p>
          <a:endParaRPr lang="en-US"/>
        </a:p>
      </dgm:t>
    </dgm:pt>
    <dgm:pt modelId="{9BCD8773-6A4B-49ED-AEF8-C06F9E04EE21}" type="sibTrans" cxnId="{AB64D82A-5703-432B-85D5-79BB60A11255}">
      <dgm:prSet/>
      <dgm:spPr/>
      <dgm:t>
        <a:bodyPr/>
        <a:lstStyle/>
        <a:p>
          <a:endParaRPr lang="en-US"/>
        </a:p>
      </dgm:t>
    </dgm:pt>
    <dgm:pt modelId="{BD0D00EB-4FF8-4D8E-863A-8C8DBB322BD7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• CXR και ΗΚΓ. 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04D41-1916-4B77-ADF4-02D927EEC29B}" type="parTrans" cxnId="{9A1076E1-3615-43D2-9272-661AAC6AC4E0}">
      <dgm:prSet/>
      <dgm:spPr/>
      <dgm:t>
        <a:bodyPr/>
        <a:lstStyle/>
        <a:p>
          <a:endParaRPr lang="en-US"/>
        </a:p>
      </dgm:t>
    </dgm:pt>
    <dgm:pt modelId="{D00BE203-C12B-4986-ACF9-DF8D8D44C8F8}" type="sibTrans" cxnId="{9A1076E1-3615-43D2-9272-661AAC6AC4E0}">
      <dgm:prSet/>
      <dgm:spPr/>
      <dgm:t>
        <a:bodyPr/>
        <a:lstStyle/>
        <a:p>
          <a:endParaRPr lang="en-US"/>
        </a:p>
      </dgm:t>
    </dgm:pt>
    <dgm:pt modelId="{8CC37928-95E8-4A53-BED2-BAB241DB2335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Ζητήστε CT εάν υποψιάζεστε καρκίνο του πνεύμονα.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E0F62E-2545-4B48-A54A-2D3B344280A1}" type="parTrans" cxnId="{F2C2E105-EAF9-498F-8D17-93DBE863ECA1}">
      <dgm:prSet/>
      <dgm:spPr/>
      <dgm:t>
        <a:bodyPr/>
        <a:lstStyle/>
        <a:p>
          <a:endParaRPr lang="en-US"/>
        </a:p>
      </dgm:t>
    </dgm:pt>
    <dgm:pt modelId="{C2C1E2C0-D780-4B76-BA1C-53FACF58A540}" type="sibTrans" cxnId="{F2C2E105-EAF9-498F-8D17-93DBE863ECA1}">
      <dgm:prSet/>
      <dgm:spPr/>
      <dgm:t>
        <a:bodyPr/>
        <a:lstStyle/>
        <a:p>
          <a:endParaRPr lang="en-US"/>
        </a:p>
      </dgm:t>
    </dgm:pt>
    <dgm:pt modelId="{15AFC3A1-A4BD-4FAF-986C-8C028A025CE3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• Πραγματοποιήστε ανάλυση ούρων—σε περίπτωση καταπληξίας, τοποθετήστε έναν καθετήρα και παρακολουθήστε τη διούρηση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59948-2552-4928-A1EC-99DDB1A9323E}" type="parTrans" cxnId="{0C75EF5A-53AA-4685-8D0C-EF4772D9A17D}">
      <dgm:prSet/>
      <dgm:spPr/>
      <dgm:t>
        <a:bodyPr/>
        <a:lstStyle/>
        <a:p>
          <a:endParaRPr lang="en-US"/>
        </a:p>
      </dgm:t>
    </dgm:pt>
    <dgm:pt modelId="{0B0A99A1-EC1D-4E98-B809-21AD23BBA99C}" type="sibTrans" cxnId="{0C75EF5A-53AA-4685-8D0C-EF4772D9A17D}">
      <dgm:prSet/>
      <dgm:spPr/>
      <dgm:t>
        <a:bodyPr/>
        <a:lstStyle/>
        <a:p>
          <a:endParaRPr lang="en-US"/>
        </a:p>
      </dgm:t>
    </dgm:pt>
    <dgm:pt modelId="{899281DC-6016-4AC9-AEA5-AA8801468D80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.• Συλλέξτε δείγματα πτυέλων. Αποστολή για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μικροσκόπηση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, καλλιέργεια και ευαισθησία.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74407-5DC7-4764-BB89-AA8E1AF6E6C2}" type="parTrans" cxnId="{DD1C463F-AF24-4256-9795-23668F29A12D}">
      <dgm:prSet/>
      <dgm:spPr/>
      <dgm:t>
        <a:bodyPr/>
        <a:lstStyle/>
        <a:p>
          <a:endParaRPr lang="en-US"/>
        </a:p>
      </dgm:t>
    </dgm:pt>
    <dgm:pt modelId="{AF8A1A3E-B744-4E09-9916-3BAD32E696B5}" type="sibTrans" cxnId="{DD1C463F-AF24-4256-9795-23668F29A12D}">
      <dgm:prSet/>
      <dgm:spPr/>
      <dgm:t>
        <a:bodyPr/>
        <a:lstStyle/>
        <a:p>
          <a:endParaRPr lang="en-US"/>
        </a:p>
      </dgm:t>
    </dgm:pt>
    <dgm:pt modelId="{4D6A4D42-B3C8-4259-AAE3-565EC0FF9658}">
      <dgm:prSet custT="1"/>
      <dgm:spPr/>
      <dgm:t>
        <a:bodyPr/>
        <a:lstStyle/>
        <a:p>
          <a:r>
            <a:rPr lang="el-GR" sz="1600" dirty="0"/>
            <a:t>• </a:t>
          </a:r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Ξεκινήστε περαιτέρω έρευνες σύμφωνα με την πιθανή διάγνωση.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F9058-5171-4D5E-AA46-90A1B9175291}" type="parTrans" cxnId="{25A1C0D4-B6E9-48ED-AFB6-2F80AA220840}">
      <dgm:prSet/>
      <dgm:spPr/>
      <dgm:t>
        <a:bodyPr/>
        <a:lstStyle/>
        <a:p>
          <a:endParaRPr lang="en-US"/>
        </a:p>
      </dgm:t>
    </dgm:pt>
    <dgm:pt modelId="{2EAE2816-3DED-4FDE-A76E-2F27DDBDD441}" type="sibTrans" cxnId="{25A1C0D4-B6E9-48ED-AFB6-2F80AA220840}">
      <dgm:prSet/>
      <dgm:spPr/>
      <dgm:t>
        <a:bodyPr/>
        <a:lstStyle/>
        <a:p>
          <a:endParaRPr lang="en-US"/>
        </a:p>
      </dgm:t>
    </dgm:pt>
    <dgm:pt modelId="{B5B6B911-77B7-4A5E-886F-13582E756739}" type="pres">
      <dgm:prSet presAssocID="{3EDF4A0D-9BB9-405C-A56E-3FCD12DB0E3F}" presName="Name0" presStyleCnt="0">
        <dgm:presLayoutVars>
          <dgm:dir/>
          <dgm:resizeHandles val="exact"/>
        </dgm:presLayoutVars>
      </dgm:prSet>
      <dgm:spPr/>
    </dgm:pt>
    <dgm:pt modelId="{17E2860A-E6A2-484B-8CF9-52ED41804442}" type="pres">
      <dgm:prSet presAssocID="{1489A9FF-7F60-4216-B9E1-05AFE05F9E13}" presName="node" presStyleLbl="node1" presStyleIdx="0" presStyleCnt="11">
        <dgm:presLayoutVars>
          <dgm:bulletEnabled val="1"/>
        </dgm:presLayoutVars>
      </dgm:prSet>
      <dgm:spPr/>
    </dgm:pt>
    <dgm:pt modelId="{8C9B26A1-6954-4394-8CBD-DE0D7F08F89A}" type="pres">
      <dgm:prSet presAssocID="{702F0217-BE5B-4DE2-B523-B7F2B93BC476}" presName="sibTrans" presStyleLbl="sibTrans1D1" presStyleIdx="0" presStyleCnt="10"/>
      <dgm:spPr/>
    </dgm:pt>
    <dgm:pt modelId="{E00E871F-859F-411F-9DA9-A8532ADEFD82}" type="pres">
      <dgm:prSet presAssocID="{702F0217-BE5B-4DE2-B523-B7F2B93BC476}" presName="connectorText" presStyleLbl="sibTrans1D1" presStyleIdx="0" presStyleCnt="10"/>
      <dgm:spPr/>
    </dgm:pt>
    <dgm:pt modelId="{0C4E7880-BDD1-4A7C-B9B8-D9046AC05E4D}" type="pres">
      <dgm:prSet presAssocID="{0B872292-CDA8-4853-8114-4DF4094F3D8B}" presName="node" presStyleLbl="node1" presStyleIdx="1" presStyleCnt="11">
        <dgm:presLayoutVars>
          <dgm:bulletEnabled val="1"/>
        </dgm:presLayoutVars>
      </dgm:prSet>
      <dgm:spPr/>
    </dgm:pt>
    <dgm:pt modelId="{950F88B0-1E02-44E8-82B2-477BB3B68226}" type="pres">
      <dgm:prSet presAssocID="{D50F175B-77A2-4205-9EA8-0CF8C71659A3}" presName="sibTrans" presStyleLbl="sibTrans1D1" presStyleIdx="1" presStyleCnt="10"/>
      <dgm:spPr/>
    </dgm:pt>
    <dgm:pt modelId="{E33AAB00-C2DE-4DAE-8021-86B35DB25C60}" type="pres">
      <dgm:prSet presAssocID="{D50F175B-77A2-4205-9EA8-0CF8C71659A3}" presName="connectorText" presStyleLbl="sibTrans1D1" presStyleIdx="1" presStyleCnt="10"/>
      <dgm:spPr/>
    </dgm:pt>
    <dgm:pt modelId="{362765C9-BBD1-48E5-8FC9-B8677675C84D}" type="pres">
      <dgm:prSet presAssocID="{EF66C43A-1982-4D8F-B3D5-B040188A2F93}" presName="node" presStyleLbl="node1" presStyleIdx="2" presStyleCnt="11">
        <dgm:presLayoutVars>
          <dgm:bulletEnabled val="1"/>
        </dgm:presLayoutVars>
      </dgm:prSet>
      <dgm:spPr/>
    </dgm:pt>
    <dgm:pt modelId="{0BAB28AE-23BF-48F6-931A-F65D3C55A112}" type="pres">
      <dgm:prSet presAssocID="{220597A2-D833-4DCD-BEF4-18119A7D4FB2}" presName="sibTrans" presStyleLbl="sibTrans1D1" presStyleIdx="2" presStyleCnt="10"/>
      <dgm:spPr/>
    </dgm:pt>
    <dgm:pt modelId="{8D53ECEB-8CFA-4101-B20C-163500F2A2E1}" type="pres">
      <dgm:prSet presAssocID="{220597A2-D833-4DCD-BEF4-18119A7D4FB2}" presName="connectorText" presStyleLbl="sibTrans1D1" presStyleIdx="2" presStyleCnt="10"/>
      <dgm:spPr/>
    </dgm:pt>
    <dgm:pt modelId="{67B3F813-8645-4F19-AE37-77FDF16526D3}" type="pres">
      <dgm:prSet presAssocID="{CC331266-5DD4-423D-9EAA-AEAA157FF2F7}" presName="node" presStyleLbl="node1" presStyleIdx="3" presStyleCnt="11">
        <dgm:presLayoutVars>
          <dgm:bulletEnabled val="1"/>
        </dgm:presLayoutVars>
      </dgm:prSet>
      <dgm:spPr/>
    </dgm:pt>
    <dgm:pt modelId="{1775D6AF-A8BC-432F-8DAE-7E21B02599E0}" type="pres">
      <dgm:prSet presAssocID="{1639726F-E16A-45C4-88FF-7A9D9AD2B121}" presName="sibTrans" presStyleLbl="sibTrans1D1" presStyleIdx="3" presStyleCnt="10"/>
      <dgm:spPr/>
    </dgm:pt>
    <dgm:pt modelId="{A8EEDA97-19EA-4E56-A300-992BB517B794}" type="pres">
      <dgm:prSet presAssocID="{1639726F-E16A-45C4-88FF-7A9D9AD2B121}" presName="connectorText" presStyleLbl="sibTrans1D1" presStyleIdx="3" presStyleCnt="10"/>
      <dgm:spPr/>
    </dgm:pt>
    <dgm:pt modelId="{47235E02-5438-4A77-B35C-3DA59CD31C0B}" type="pres">
      <dgm:prSet presAssocID="{B4E143C6-21A0-4E3E-B0B1-88CCE3514EAC}" presName="node" presStyleLbl="node1" presStyleIdx="4" presStyleCnt="11">
        <dgm:presLayoutVars>
          <dgm:bulletEnabled val="1"/>
        </dgm:presLayoutVars>
      </dgm:prSet>
      <dgm:spPr/>
    </dgm:pt>
    <dgm:pt modelId="{D75A380C-5052-40B9-AC01-08BBAB929B3E}" type="pres">
      <dgm:prSet presAssocID="{8C823926-1753-4A86-A3B7-CD5BFE00FBF5}" presName="sibTrans" presStyleLbl="sibTrans1D1" presStyleIdx="4" presStyleCnt="10"/>
      <dgm:spPr/>
    </dgm:pt>
    <dgm:pt modelId="{B461B184-784B-4033-BD1C-F09D5EFB289F}" type="pres">
      <dgm:prSet presAssocID="{8C823926-1753-4A86-A3B7-CD5BFE00FBF5}" presName="connectorText" presStyleLbl="sibTrans1D1" presStyleIdx="4" presStyleCnt="10"/>
      <dgm:spPr/>
    </dgm:pt>
    <dgm:pt modelId="{5E613F67-A503-4544-85FE-82664C8214FF}" type="pres">
      <dgm:prSet presAssocID="{4FC49F37-9F78-4A14-8E95-E817F09024E4}" presName="node" presStyleLbl="node1" presStyleIdx="5" presStyleCnt="11">
        <dgm:presLayoutVars>
          <dgm:bulletEnabled val="1"/>
        </dgm:presLayoutVars>
      </dgm:prSet>
      <dgm:spPr/>
    </dgm:pt>
    <dgm:pt modelId="{6679CF3F-2743-4A0C-A762-02487E17543A}" type="pres">
      <dgm:prSet presAssocID="{9BCD8773-6A4B-49ED-AEF8-C06F9E04EE21}" presName="sibTrans" presStyleLbl="sibTrans1D1" presStyleIdx="5" presStyleCnt="10"/>
      <dgm:spPr/>
    </dgm:pt>
    <dgm:pt modelId="{311B19ED-AA5C-4024-9F63-6C2DC398E03B}" type="pres">
      <dgm:prSet presAssocID="{9BCD8773-6A4B-49ED-AEF8-C06F9E04EE21}" presName="connectorText" presStyleLbl="sibTrans1D1" presStyleIdx="5" presStyleCnt="10"/>
      <dgm:spPr/>
    </dgm:pt>
    <dgm:pt modelId="{2EB431F5-81B1-4838-AC4E-83AE146229FF}" type="pres">
      <dgm:prSet presAssocID="{BD0D00EB-4FF8-4D8E-863A-8C8DBB322BD7}" presName="node" presStyleLbl="node1" presStyleIdx="6" presStyleCnt="11">
        <dgm:presLayoutVars>
          <dgm:bulletEnabled val="1"/>
        </dgm:presLayoutVars>
      </dgm:prSet>
      <dgm:spPr/>
    </dgm:pt>
    <dgm:pt modelId="{D81F4D02-57DF-4407-B31D-38DBD7374435}" type="pres">
      <dgm:prSet presAssocID="{D00BE203-C12B-4986-ACF9-DF8D8D44C8F8}" presName="sibTrans" presStyleLbl="sibTrans1D1" presStyleIdx="6" presStyleCnt="10"/>
      <dgm:spPr/>
    </dgm:pt>
    <dgm:pt modelId="{D639440F-AEC4-4EB3-832F-DE61CA190F0F}" type="pres">
      <dgm:prSet presAssocID="{D00BE203-C12B-4986-ACF9-DF8D8D44C8F8}" presName="connectorText" presStyleLbl="sibTrans1D1" presStyleIdx="6" presStyleCnt="10"/>
      <dgm:spPr/>
    </dgm:pt>
    <dgm:pt modelId="{E5FCC408-046F-4789-AAD0-E14D9229D458}" type="pres">
      <dgm:prSet presAssocID="{8CC37928-95E8-4A53-BED2-BAB241DB2335}" presName="node" presStyleLbl="node1" presStyleIdx="7" presStyleCnt="11">
        <dgm:presLayoutVars>
          <dgm:bulletEnabled val="1"/>
        </dgm:presLayoutVars>
      </dgm:prSet>
      <dgm:spPr/>
    </dgm:pt>
    <dgm:pt modelId="{0247B07C-7A77-4A2E-8013-41E4D95C105F}" type="pres">
      <dgm:prSet presAssocID="{C2C1E2C0-D780-4B76-BA1C-53FACF58A540}" presName="sibTrans" presStyleLbl="sibTrans1D1" presStyleIdx="7" presStyleCnt="10"/>
      <dgm:spPr/>
    </dgm:pt>
    <dgm:pt modelId="{AFB667D7-3F4F-4055-BB1F-BC97DD0AA893}" type="pres">
      <dgm:prSet presAssocID="{C2C1E2C0-D780-4B76-BA1C-53FACF58A540}" presName="connectorText" presStyleLbl="sibTrans1D1" presStyleIdx="7" presStyleCnt="10"/>
      <dgm:spPr/>
    </dgm:pt>
    <dgm:pt modelId="{3E7D52E7-4215-49A2-880C-C93EE0D9319F}" type="pres">
      <dgm:prSet presAssocID="{15AFC3A1-A4BD-4FAF-986C-8C028A025CE3}" presName="node" presStyleLbl="node1" presStyleIdx="8" presStyleCnt="11" custScaleY="133219">
        <dgm:presLayoutVars>
          <dgm:bulletEnabled val="1"/>
        </dgm:presLayoutVars>
      </dgm:prSet>
      <dgm:spPr/>
    </dgm:pt>
    <dgm:pt modelId="{5855C72D-656D-40EF-95CF-2E96C008A929}" type="pres">
      <dgm:prSet presAssocID="{0B0A99A1-EC1D-4E98-B809-21AD23BBA99C}" presName="sibTrans" presStyleLbl="sibTrans1D1" presStyleIdx="8" presStyleCnt="10"/>
      <dgm:spPr/>
    </dgm:pt>
    <dgm:pt modelId="{BC12AE1F-49FE-4240-8D21-5F7941BD4305}" type="pres">
      <dgm:prSet presAssocID="{0B0A99A1-EC1D-4E98-B809-21AD23BBA99C}" presName="connectorText" presStyleLbl="sibTrans1D1" presStyleIdx="8" presStyleCnt="10"/>
      <dgm:spPr/>
    </dgm:pt>
    <dgm:pt modelId="{A1DD8788-248D-4C78-8FB7-517FD71E01F4}" type="pres">
      <dgm:prSet presAssocID="{899281DC-6016-4AC9-AEA5-AA8801468D80}" presName="node" presStyleLbl="node1" presStyleIdx="9" presStyleCnt="11">
        <dgm:presLayoutVars>
          <dgm:bulletEnabled val="1"/>
        </dgm:presLayoutVars>
      </dgm:prSet>
      <dgm:spPr/>
    </dgm:pt>
    <dgm:pt modelId="{50AA7583-9623-4697-9F43-D8189FA51486}" type="pres">
      <dgm:prSet presAssocID="{AF8A1A3E-B744-4E09-9916-3BAD32E696B5}" presName="sibTrans" presStyleLbl="sibTrans1D1" presStyleIdx="9" presStyleCnt="10"/>
      <dgm:spPr/>
    </dgm:pt>
    <dgm:pt modelId="{FA970F77-4A6A-4B80-B155-C29113034DAF}" type="pres">
      <dgm:prSet presAssocID="{AF8A1A3E-B744-4E09-9916-3BAD32E696B5}" presName="connectorText" presStyleLbl="sibTrans1D1" presStyleIdx="9" presStyleCnt="10"/>
      <dgm:spPr/>
    </dgm:pt>
    <dgm:pt modelId="{4E5491D8-67E7-4B7B-9935-0FF1FE0A2719}" type="pres">
      <dgm:prSet presAssocID="{4D6A4D42-B3C8-4259-AAE3-565EC0FF9658}" presName="node" presStyleLbl="node1" presStyleIdx="10" presStyleCnt="11">
        <dgm:presLayoutVars>
          <dgm:bulletEnabled val="1"/>
        </dgm:presLayoutVars>
      </dgm:prSet>
      <dgm:spPr/>
    </dgm:pt>
  </dgm:ptLst>
  <dgm:cxnLst>
    <dgm:cxn modelId="{12AF9104-F5C8-4FA9-A7AB-6F5CE5EC338B}" type="presOf" srcId="{15AFC3A1-A4BD-4FAF-986C-8C028A025CE3}" destId="{3E7D52E7-4215-49A2-880C-C93EE0D9319F}" srcOrd="0" destOrd="0" presId="urn:microsoft.com/office/officeart/2016/7/layout/RepeatingBendingProcessNew"/>
    <dgm:cxn modelId="{F2C2E105-EAF9-498F-8D17-93DBE863ECA1}" srcId="{3EDF4A0D-9BB9-405C-A56E-3FCD12DB0E3F}" destId="{8CC37928-95E8-4A53-BED2-BAB241DB2335}" srcOrd="7" destOrd="0" parTransId="{EEE0F62E-2545-4B48-A54A-2D3B344280A1}" sibTransId="{C2C1E2C0-D780-4B76-BA1C-53FACF58A540}"/>
    <dgm:cxn modelId="{5CC02D0C-39B7-4DFA-90A4-50E15009DE48}" type="presOf" srcId="{0B0A99A1-EC1D-4E98-B809-21AD23BBA99C}" destId="{5855C72D-656D-40EF-95CF-2E96C008A929}" srcOrd="0" destOrd="0" presId="urn:microsoft.com/office/officeart/2016/7/layout/RepeatingBendingProcessNew"/>
    <dgm:cxn modelId="{C5D7680C-FDC2-477A-995D-4B7B7596D339}" type="presOf" srcId="{D50F175B-77A2-4205-9EA8-0CF8C71659A3}" destId="{E33AAB00-C2DE-4DAE-8021-86B35DB25C60}" srcOrd="1" destOrd="0" presId="urn:microsoft.com/office/officeart/2016/7/layout/RepeatingBendingProcessNew"/>
    <dgm:cxn modelId="{60F9700C-6DF3-4037-BED1-0E22B67F5051}" type="presOf" srcId="{4D6A4D42-B3C8-4259-AAE3-565EC0FF9658}" destId="{4E5491D8-67E7-4B7B-9935-0FF1FE0A2719}" srcOrd="0" destOrd="0" presId="urn:microsoft.com/office/officeart/2016/7/layout/RepeatingBendingProcessNew"/>
    <dgm:cxn modelId="{6A994B0E-8381-4AE2-AE16-0F13288EDF62}" type="presOf" srcId="{702F0217-BE5B-4DE2-B523-B7F2B93BC476}" destId="{E00E871F-859F-411F-9DA9-A8532ADEFD82}" srcOrd="1" destOrd="0" presId="urn:microsoft.com/office/officeart/2016/7/layout/RepeatingBendingProcessNew"/>
    <dgm:cxn modelId="{14607712-8FE6-4616-BABC-37D4623A9D87}" type="presOf" srcId="{0B872292-CDA8-4853-8114-4DF4094F3D8B}" destId="{0C4E7880-BDD1-4A7C-B9B8-D9046AC05E4D}" srcOrd="0" destOrd="0" presId="urn:microsoft.com/office/officeart/2016/7/layout/RepeatingBendingProcessNew"/>
    <dgm:cxn modelId="{E090B419-1215-405E-A845-35D920F43194}" type="presOf" srcId="{D00BE203-C12B-4986-ACF9-DF8D8D44C8F8}" destId="{D639440F-AEC4-4EB3-832F-DE61CA190F0F}" srcOrd="1" destOrd="0" presId="urn:microsoft.com/office/officeart/2016/7/layout/RepeatingBendingProcessNew"/>
    <dgm:cxn modelId="{845AA71B-C3FE-4435-8001-4002458440B6}" type="presOf" srcId="{D50F175B-77A2-4205-9EA8-0CF8C71659A3}" destId="{950F88B0-1E02-44E8-82B2-477BB3B68226}" srcOrd="0" destOrd="0" presId="urn:microsoft.com/office/officeart/2016/7/layout/RepeatingBendingProcessNew"/>
    <dgm:cxn modelId="{D898121E-CFF4-4142-B904-A9264E97C460}" srcId="{3EDF4A0D-9BB9-405C-A56E-3FCD12DB0E3F}" destId="{1489A9FF-7F60-4216-B9E1-05AFE05F9E13}" srcOrd="0" destOrd="0" parTransId="{8EE3760B-28C6-47FC-ABA2-3FA655D6964B}" sibTransId="{702F0217-BE5B-4DE2-B523-B7F2B93BC476}"/>
    <dgm:cxn modelId="{B8B3EC26-22F2-42A0-86C6-456988A32C89}" type="presOf" srcId="{AF8A1A3E-B744-4E09-9916-3BAD32E696B5}" destId="{FA970F77-4A6A-4B80-B155-C29113034DAF}" srcOrd="1" destOrd="0" presId="urn:microsoft.com/office/officeart/2016/7/layout/RepeatingBendingProcessNew"/>
    <dgm:cxn modelId="{AB64D82A-5703-432B-85D5-79BB60A11255}" srcId="{3EDF4A0D-9BB9-405C-A56E-3FCD12DB0E3F}" destId="{4FC49F37-9F78-4A14-8E95-E817F09024E4}" srcOrd="5" destOrd="0" parTransId="{4CE059BC-A3A1-4F27-9120-9902DC4B6543}" sibTransId="{9BCD8773-6A4B-49ED-AEF8-C06F9E04EE21}"/>
    <dgm:cxn modelId="{2BB4CF31-8DFC-49E3-9F78-ACF275AA8BEF}" type="presOf" srcId="{8C823926-1753-4A86-A3B7-CD5BFE00FBF5}" destId="{B461B184-784B-4033-BD1C-F09D5EFB289F}" srcOrd="1" destOrd="0" presId="urn:microsoft.com/office/officeart/2016/7/layout/RepeatingBendingProcessNew"/>
    <dgm:cxn modelId="{07745D32-284E-467F-B916-61A8A0D75834}" type="presOf" srcId="{4FC49F37-9F78-4A14-8E95-E817F09024E4}" destId="{5E613F67-A503-4544-85FE-82664C8214FF}" srcOrd="0" destOrd="0" presId="urn:microsoft.com/office/officeart/2016/7/layout/RepeatingBendingProcessNew"/>
    <dgm:cxn modelId="{E108FA32-CE1E-4394-AC27-FB8B515610B5}" srcId="{3EDF4A0D-9BB9-405C-A56E-3FCD12DB0E3F}" destId="{EF66C43A-1982-4D8F-B3D5-B040188A2F93}" srcOrd="2" destOrd="0" parTransId="{676D94CE-7911-4CB1-BAFF-1D9904F9A4D9}" sibTransId="{220597A2-D833-4DCD-BEF4-18119A7D4FB2}"/>
    <dgm:cxn modelId="{5EAD1934-C11D-4CCA-80A1-1B9B0E189075}" type="presOf" srcId="{220597A2-D833-4DCD-BEF4-18119A7D4FB2}" destId="{8D53ECEB-8CFA-4101-B20C-163500F2A2E1}" srcOrd="1" destOrd="0" presId="urn:microsoft.com/office/officeart/2016/7/layout/RepeatingBendingProcessNew"/>
    <dgm:cxn modelId="{DD1C463F-AF24-4256-9795-23668F29A12D}" srcId="{3EDF4A0D-9BB9-405C-A56E-3FCD12DB0E3F}" destId="{899281DC-6016-4AC9-AEA5-AA8801468D80}" srcOrd="9" destOrd="0" parTransId="{11774407-5DC7-4764-BB89-AA8E1AF6E6C2}" sibTransId="{AF8A1A3E-B744-4E09-9916-3BAD32E696B5}"/>
    <dgm:cxn modelId="{62CEAD40-4129-416A-B44E-C5CD70F1B136}" type="presOf" srcId="{1489A9FF-7F60-4216-B9E1-05AFE05F9E13}" destId="{17E2860A-E6A2-484B-8CF9-52ED41804442}" srcOrd="0" destOrd="0" presId="urn:microsoft.com/office/officeart/2016/7/layout/RepeatingBendingProcessNew"/>
    <dgm:cxn modelId="{C36F865C-22FD-4541-B896-9823ACCBA8C9}" srcId="{3EDF4A0D-9BB9-405C-A56E-3FCD12DB0E3F}" destId="{CC331266-5DD4-423D-9EAA-AEAA157FF2F7}" srcOrd="3" destOrd="0" parTransId="{A93CBBAF-04AD-4CC5-AB98-64A786B5FBFA}" sibTransId="{1639726F-E16A-45C4-88FF-7A9D9AD2B121}"/>
    <dgm:cxn modelId="{E2B31E63-7719-4325-9257-846709D183B5}" type="presOf" srcId="{0B0A99A1-EC1D-4E98-B809-21AD23BBA99C}" destId="{BC12AE1F-49FE-4240-8D21-5F7941BD4305}" srcOrd="1" destOrd="0" presId="urn:microsoft.com/office/officeart/2016/7/layout/RepeatingBendingProcessNew"/>
    <dgm:cxn modelId="{815D7366-B3B8-4903-B9C9-8A866EE4F0E2}" type="presOf" srcId="{D00BE203-C12B-4986-ACF9-DF8D8D44C8F8}" destId="{D81F4D02-57DF-4407-B31D-38DBD7374435}" srcOrd="0" destOrd="0" presId="urn:microsoft.com/office/officeart/2016/7/layout/RepeatingBendingProcessNew"/>
    <dgm:cxn modelId="{70E0544B-D8C8-403C-AF07-7E2BFBA11B6D}" type="presOf" srcId="{BD0D00EB-4FF8-4D8E-863A-8C8DBB322BD7}" destId="{2EB431F5-81B1-4838-AC4E-83AE146229FF}" srcOrd="0" destOrd="0" presId="urn:microsoft.com/office/officeart/2016/7/layout/RepeatingBendingProcessNew"/>
    <dgm:cxn modelId="{1CDF8071-6F08-49C2-9792-47E0E5ED2B22}" type="presOf" srcId="{B4E143C6-21A0-4E3E-B0B1-88CCE3514EAC}" destId="{47235E02-5438-4A77-B35C-3DA59CD31C0B}" srcOrd="0" destOrd="0" presId="urn:microsoft.com/office/officeart/2016/7/layout/RepeatingBendingProcessNew"/>
    <dgm:cxn modelId="{47922172-5B0D-4678-8F6E-1C21FF858BE9}" type="presOf" srcId="{8CC37928-95E8-4A53-BED2-BAB241DB2335}" destId="{E5FCC408-046F-4789-AAD0-E14D9229D458}" srcOrd="0" destOrd="0" presId="urn:microsoft.com/office/officeart/2016/7/layout/RepeatingBendingProcessNew"/>
    <dgm:cxn modelId="{E87A9952-8D06-43D4-BDDF-08C50A32A9AE}" type="presOf" srcId="{AF8A1A3E-B744-4E09-9916-3BAD32E696B5}" destId="{50AA7583-9623-4697-9F43-D8189FA51486}" srcOrd="0" destOrd="0" presId="urn:microsoft.com/office/officeart/2016/7/layout/RepeatingBendingProcessNew"/>
    <dgm:cxn modelId="{958DED54-4A8F-4815-9833-DD6D4AE91CA5}" type="presOf" srcId="{702F0217-BE5B-4DE2-B523-B7F2B93BC476}" destId="{8C9B26A1-6954-4394-8CBD-DE0D7F08F89A}" srcOrd="0" destOrd="0" presId="urn:microsoft.com/office/officeart/2016/7/layout/RepeatingBendingProcessNew"/>
    <dgm:cxn modelId="{FBE9E555-AFAF-48E1-A296-DE2A9D82B0C3}" type="presOf" srcId="{3EDF4A0D-9BB9-405C-A56E-3FCD12DB0E3F}" destId="{B5B6B911-77B7-4A5E-886F-13582E756739}" srcOrd="0" destOrd="0" presId="urn:microsoft.com/office/officeart/2016/7/layout/RepeatingBendingProcessNew"/>
    <dgm:cxn modelId="{5CAF8D59-7E6F-42A7-90B2-404EF0821BDE}" type="presOf" srcId="{C2C1E2C0-D780-4B76-BA1C-53FACF58A540}" destId="{AFB667D7-3F4F-4055-BB1F-BC97DD0AA893}" srcOrd="1" destOrd="0" presId="urn:microsoft.com/office/officeart/2016/7/layout/RepeatingBendingProcessNew"/>
    <dgm:cxn modelId="{0C75EF5A-53AA-4685-8D0C-EF4772D9A17D}" srcId="{3EDF4A0D-9BB9-405C-A56E-3FCD12DB0E3F}" destId="{15AFC3A1-A4BD-4FAF-986C-8C028A025CE3}" srcOrd="8" destOrd="0" parTransId="{8CC59948-2552-4928-A1EC-99DDB1A9323E}" sibTransId="{0B0A99A1-EC1D-4E98-B809-21AD23BBA99C}"/>
    <dgm:cxn modelId="{5978FE7D-6D49-4868-B4C2-B5944B883B4D}" type="presOf" srcId="{899281DC-6016-4AC9-AEA5-AA8801468D80}" destId="{A1DD8788-248D-4C78-8FB7-517FD71E01F4}" srcOrd="0" destOrd="0" presId="urn:microsoft.com/office/officeart/2016/7/layout/RepeatingBendingProcessNew"/>
    <dgm:cxn modelId="{9DA6B991-2B8E-442B-AB7E-C2DE24465B31}" type="presOf" srcId="{EF66C43A-1982-4D8F-B3D5-B040188A2F93}" destId="{362765C9-BBD1-48E5-8FC9-B8677675C84D}" srcOrd="0" destOrd="0" presId="urn:microsoft.com/office/officeart/2016/7/layout/RepeatingBendingProcessNew"/>
    <dgm:cxn modelId="{F532D792-9BC5-4540-8ECD-D75D65A7FF5F}" srcId="{3EDF4A0D-9BB9-405C-A56E-3FCD12DB0E3F}" destId="{B4E143C6-21A0-4E3E-B0B1-88CCE3514EAC}" srcOrd="4" destOrd="0" parTransId="{25A6CC67-0ECA-484A-AEC5-B00E08403D8E}" sibTransId="{8C823926-1753-4A86-A3B7-CD5BFE00FBF5}"/>
    <dgm:cxn modelId="{2CD60F93-9F3B-4CB1-83EF-D6172437B4E0}" type="presOf" srcId="{9BCD8773-6A4B-49ED-AEF8-C06F9E04EE21}" destId="{311B19ED-AA5C-4024-9F63-6C2DC398E03B}" srcOrd="1" destOrd="0" presId="urn:microsoft.com/office/officeart/2016/7/layout/RepeatingBendingProcessNew"/>
    <dgm:cxn modelId="{0C2BC994-3FCC-4F63-AEB1-C8906A0CCB30}" type="presOf" srcId="{1639726F-E16A-45C4-88FF-7A9D9AD2B121}" destId="{1775D6AF-A8BC-432F-8DAE-7E21B02599E0}" srcOrd="0" destOrd="0" presId="urn:microsoft.com/office/officeart/2016/7/layout/RepeatingBendingProcessNew"/>
    <dgm:cxn modelId="{957FA8AA-5BDA-4D92-822A-BB5E4D8702C7}" type="presOf" srcId="{9BCD8773-6A4B-49ED-AEF8-C06F9E04EE21}" destId="{6679CF3F-2743-4A0C-A762-02487E17543A}" srcOrd="0" destOrd="0" presId="urn:microsoft.com/office/officeart/2016/7/layout/RepeatingBendingProcessNew"/>
    <dgm:cxn modelId="{F5A730BB-3D01-48AF-9580-830C433BF3BC}" type="presOf" srcId="{220597A2-D833-4DCD-BEF4-18119A7D4FB2}" destId="{0BAB28AE-23BF-48F6-931A-F65D3C55A112}" srcOrd="0" destOrd="0" presId="urn:microsoft.com/office/officeart/2016/7/layout/RepeatingBendingProcessNew"/>
    <dgm:cxn modelId="{95CFE5C0-AD88-45E3-977A-4A4C10D3301F}" type="presOf" srcId="{1639726F-E16A-45C4-88FF-7A9D9AD2B121}" destId="{A8EEDA97-19EA-4E56-A300-992BB517B794}" srcOrd="1" destOrd="0" presId="urn:microsoft.com/office/officeart/2016/7/layout/RepeatingBendingProcessNew"/>
    <dgm:cxn modelId="{BE0A53C6-1A81-4BF2-802E-8BD35104D1E0}" type="presOf" srcId="{C2C1E2C0-D780-4B76-BA1C-53FACF58A540}" destId="{0247B07C-7A77-4A2E-8013-41E4D95C105F}" srcOrd="0" destOrd="0" presId="urn:microsoft.com/office/officeart/2016/7/layout/RepeatingBendingProcessNew"/>
    <dgm:cxn modelId="{25A1C0D4-B6E9-48ED-AFB6-2F80AA220840}" srcId="{3EDF4A0D-9BB9-405C-A56E-3FCD12DB0E3F}" destId="{4D6A4D42-B3C8-4259-AAE3-565EC0FF9658}" srcOrd="10" destOrd="0" parTransId="{C7FF9058-5171-4D5E-AA46-90A1B9175291}" sibTransId="{2EAE2816-3DED-4FDE-A76E-2F27DDBDD441}"/>
    <dgm:cxn modelId="{9A1076E1-3615-43D2-9272-661AAC6AC4E0}" srcId="{3EDF4A0D-9BB9-405C-A56E-3FCD12DB0E3F}" destId="{BD0D00EB-4FF8-4D8E-863A-8C8DBB322BD7}" srcOrd="6" destOrd="0" parTransId="{1C504D41-1916-4B77-ADF4-02D927EEC29B}" sibTransId="{D00BE203-C12B-4986-ACF9-DF8D8D44C8F8}"/>
    <dgm:cxn modelId="{15A899E1-4FD8-4328-B6C9-836D0B904063}" srcId="{3EDF4A0D-9BB9-405C-A56E-3FCD12DB0E3F}" destId="{0B872292-CDA8-4853-8114-4DF4094F3D8B}" srcOrd="1" destOrd="0" parTransId="{B80F0E0F-AF7D-46F3-88FF-9765E2E3DCEE}" sibTransId="{D50F175B-77A2-4205-9EA8-0CF8C71659A3}"/>
    <dgm:cxn modelId="{B87F76E4-D6C5-45A8-AF5E-16EB15542229}" type="presOf" srcId="{8C823926-1753-4A86-A3B7-CD5BFE00FBF5}" destId="{D75A380C-5052-40B9-AC01-08BBAB929B3E}" srcOrd="0" destOrd="0" presId="urn:microsoft.com/office/officeart/2016/7/layout/RepeatingBendingProcessNew"/>
    <dgm:cxn modelId="{8327CBF5-EAB4-4F7B-A529-4C910039AE95}" type="presOf" srcId="{CC331266-5DD4-423D-9EAA-AEAA157FF2F7}" destId="{67B3F813-8645-4F19-AE37-77FDF16526D3}" srcOrd="0" destOrd="0" presId="urn:microsoft.com/office/officeart/2016/7/layout/RepeatingBendingProcessNew"/>
    <dgm:cxn modelId="{E4BCC854-7B4A-49FC-98F8-67B67706C933}" type="presParOf" srcId="{B5B6B911-77B7-4A5E-886F-13582E756739}" destId="{17E2860A-E6A2-484B-8CF9-52ED41804442}" srcOrd="0" destOrd="0" presId="urn:microsoft.com/office/officeart/2016/7/layout/RepeatingBendingProcessNew"/>
    <dgm:cxn modelId="{A247DC92-C6B6-40CB-AB6A-195D05E3F442}" type="presParOf" srcId="{B5B6B911-77B7-4A5E-886F-13582E756739}" destId="{8C9B26A1-6954-4394-8CBD-DE0D7F08F89A}" srcOrd="1" destOrd="0" presId="urn:microsoft.com/office/officeart/2016/7/layout/RepeatingBendingProcessNew"/>
    <dgm:cxn modelId="{42729A11-4D0E-4E02-925B-28C9154FD399}" type="presParOf" srcId="{8C9B26A1-6954-4394-8CBD-DE0D7F08F89A}" destId="{E00E871F-859F-411F-9DA9-A8532ADEFD82}" srcOrd="0" destOrd="0" presId="urn:microsoft.com/office/officeart/2016/7/layout/RepeatingBendingProcessNew"/>
    <dgm:cxn modelId="{20AB483E-24F9-43F8-BE6D-45AD73C68B73}" type="presParOf" srcId="{B5B6B911-77B7-4A5E-886F-13582E756739}" destId="{0C4E7880-BDD1-4A7C-B9B8-D9046AC05E4D}" srcOrd="2" destOrd="0" presId="urn:microsoft.com/office/officeart/2016/7/layout/RepeatingBendingProcessNew"/>
    <dgm:cxn modelId="{1E34BC7E-CE4D-4F76-88DD-B3B8864117ED}" type="presParOf" srcId="{B5B6B911-77B7-4A5E-886F-13582E756739}" destId="{950F88B0-1E02-44E8-82B2-477BB3B68226}" srcOrd="3" destOrd="0" presId="urn:microsoft.com/office/officeart/2016/7/layout/RepeatingBendingProcessNew"/>
    <dgm:cxn modelId="{6C1B7298-42DB-4FA6-BA08-672E1BD1A433}" type="presParOf" srcId="{950F88B0-1E02-44E8-82B2-477BB3B68226}" destId="{E33AAB00-C2DE-4DAE-8021-86B35DB25C60}" srcOrd="0" destOrd="0" presId="urn:microsoft.com/office/officeart/2016/7/layout/RepeatingBendingProcessNew"/>
    <dgm:cxn modelId="{8A494CDB-D053-477C-AB08-29CD0012A9DC}" type="presParOf" srcId="{B5B6B911-77B7-4A5E-886F-13582E756739}" destId="{362765C9-BBD1-48E5-8FC9-B8677675C84D}" srcOrd="4" destOrd="0" presId="urn:microsoft.com/office/officeart/2016/7/layout/RepeatingBendingProcessNew"/>
    <dgm:cxn modelId="{C8353449-D96B-472F-A716-838E85E6C44D}" type="presParOf" srcId="{B5B6B911-77B7-4A5E-886F-13582E756739}" destId="{0BAB28AE-23BF-48F6-931A-F65D3C55A112}" srcOrd="5" destOrd="0" presId="urn:microsoft.com/office/officeart/2016/7/layout/RepeatingBendingProcessNew"/>
    <dgm:cxn modelId="{563ED031-E441-4370-B591-45105D56672B}" type="presParOf" srcId="{0BAB28AE-23BF-48F6-931A-F65D3C55A112}" destId="{8D53ECEB-8CFA-4101-B20C-163500F2A2E1}" srcOrd="0" destOrd="0" presId="urn:microsoft.com/office/officeart/2016/7/layout/RepeatingBendingProcessNew"/>
    <dgm:cxn modelId="{97414D2B-2BC4-41C7-9604-D9DD6765A7A3}" type="presParOf" srcId="{B5B6B911-77B7-4A5E-886F-13582E756739}" destId="{67B3F813-8645-4F19-AE37-77FDF16526D3}" srcOrd="6" destOrd="0" presId="urn:microsoft.com/office/officeart/2016/7/layout/RepeatingBendingProcessNew"/>
    <dgm:cxn modelId="{630B6268-B628-431F-BC68-A88C2A37EBC9}" type="presParOf" srcId="{B5B6B911-77B7-4A5E-886F-13582E756739}" destId="{1775D6AF-A8BC-432F-8DAE-7E21B02599E0}" srcOrd="7" destOrd="0" presId="urn:microsoft.com/office/officeart/2016/7/layout/RepeatingBendingProcessNew"/>
    <dgm:cxn modelId="{BF58ACF5-AA70-4DBA-9801-AC00F85304CC}" type="presParOf" srcId="{1775D6AF-A8BC-432F-8DAE-7E21B02599E0}" destId="{A8EEDA97-19EA-4E56-A300-992BB517B794}" srcOrd="0" destOrd="0" presId="urn:microsoft.com/office/officeart/2016/7/layout/RepeatingBendingProcessNew"/>
    <dgm:cxn modelId="{6E4F97F7-88A3-4513-A1A3-124887EB736E}" type="presParOf" srcId="{B5B6B911-77B7-4A5E-886F-13582E756739}" destId="{47235E02-5438-4A77-B35C-3DA59CD31C0B}" srcOrd="8" destOrd="0" presId="urn:microsoft.com/office/officeart/2016/7/layout/RepeatingBendingProcessNew"/>
    <dgm:cxn modelId="{0564A6C5-6677-4A25-B932-B3582325B556}" type="presParOf" srcId="{B5B6B911-77B7-4A5E-886F-13582E756739}" destId="{D75A380C-5052-40B9-AC01-08BBAB929B3E}" srcOrd="9" destOrd="0" presId="urn:microsoft.com/office/officeart/2016/7/layout/RepeatingBendingProcessNew"/>
    <dgm:cxn modelId="{440AF41A-7F06-47D0-AB23-B2302116301D}" type="presParOf" srcId="{D75A380C-5052-40B9-AC01-08BBAB929B3E}" destId="{B461B184-784B-4033-BD1C-F09D5EFB289F}" srcOrd="0" destOrd="0" presId="urn:microsoft.com/office/officeart/2016/7/layout/RepeatingBendingProcessNew"/>
    <dgm:cxn modelId="{9CBB28D6-A77F-4624-B675-50CB6D6F9086}" type="presParOf" srcId="{B5B6B911-77B7-4A5E-886F-13582E756739}" destId="{5E613F67-A503-4544-85FE-82664C8214FF}" srcOrd="10" destOrd="0" presId="urn:microsoft.com/office/officeart/2016/7/layout/RepeatingBendingProcessNew"/>
    <dgm:cxn modelId="{E86F3FBC-D0A8-48C7-91A4-5C0B269D19FA}" type="presParOf" srcId="{B5B6B911-77B7-4A5E-886F-13582E756739}" destId="{6679CF3F-2743-4A0C-A762-02487E17543A}" srcOrd="11" destOrd="0" presId="urn:microsoft.com/office/officeart/2016/7/layout/RepeatingBendingProcessNew"/>
    <dgm:cxn modelId="{5B272495-09DA-4169-A843-93BA7A0ABBB5}" type="presParOf" srcId="{6679CF3F-2743-4A0C-A762-02487E17543A}" destId="{311B19ED-AA5C-4024-9F63-6C2DC398E03B}" srcOrd="0" destOrd="0" presId="urn:microsoft.com/office/officeart/2016/7/layout/RepeatingBendingProcessNew"/>
    <dgm:cxn modelId="{DE67D6B5-43BA-4A86-9073-380A2DCC2DDC}" type="presParOf" srcId="{B5B6B911-77B7-4A5E-886F-13582E756739}" destId="{2EB431F5-81B1-4838-AC4E-83AE146229FF}" srcOrd="12" destOrd="0" presId="urn:microsoft.com/office/officeart/2016/7/layout/RepeatingBendingProcessNew"/>
    <dgm:cxn modelId="{11153C65-B2C4-4AD3-A5D5-7AA7089BC659}" type="presParOf" srcId="{B5B6B911-77B7-4A5E-886F-13582E756739}" destId="{D81F4D02-57DF-4407-B31D-38DBD7374435}" srcOrd="13" destOrd="0" presId="urn:microsoft.com/office/officeart/2016/7/layout/RepeatingBendingProcessNew"/>
    <dgm:cxn modelId="{FB8246BD-083B-458C-B43E-3FA26A4AA26D}" type="presParOf" srcId="{D81F4D02-57DF-4407-B31D-38DBD7374435}" destId="{D639440F-AEC4-4EB3-832F-DE61CA190F0F}" srcOrd="0" destOrd="0" presId="urn:microsoft.com/office/officeart/2016/7/layout/RepeatingBendingProcessNew"/>
    <dgm:cxn modelId="{529C7953-8164-4385-8118-06DA5E4D7652}" type="presParOf" srcId="{B5B6B911-77B7-4A5E-886F-13582E756739}" destId="{E5FCC408-046F-4789-AAD0-E14D9229D458}" srcOrd="14" destOrd="0" presId="urn:microsoft.com/office/officeart/2016/7/layout/RepeatingBendingProcessNew"/>
    <dgm:cxn modelId="{06E84EEA-067B-4475-9122-A62BDEA60707}" type="presParOf" srcId="{B5B6B911-77B7-4A5E-886F-13582E756739}" destId="{0247B07C-7A77-4A2E-8013-41E4D95C105F}" srcOrd="15" destOrd="0" presId="urn:microsoft.com/office/officeart/2016/7/layout/RepeatingBendingProcessNew"/>
    <dgm:cxn modelId="{B84B1B9B-7D98-402C-9090-1037D645F5F5}" type="presParOf" srcId="{0247B07C-7A77-4A2E-8013-41E4D95C105F}" destId="{AFB667D7-3F4F-4055-BB1F-BC97DD0AA893}" srcOrd="0" destOrd="0" presId="urn:microsoft.com/office/officeart/2016/7/layout/RepeatingBendingProcessNew"/>
    <dgm:cxn modelId="{7AEFC972-926F-4D91-A1CD-A7D6CAF03AFD}" type="presParOf" srcId="{B5B6B911-77B7-4A5E-886F-13582E756739}" destId="{3E7D52E7-4215-49A2-880C-C93EE0D9319F}" srcOrd="16" destOrd="0" presId="urn:microsoft.com/office/officeart/2016/7/layout/RepeatingBendingProcessNew"/>
    <dgm:cxn modelId="{F68D4BB4-D48E-45FE-9BCA-0913E8F26391}" type="presParOf" srcId="{B5B6B911-77B7-4A5E-886F-13582E756739}" destId="{5855C72D-656D-40EF-95CF-2E96C008A929}" srcOrd="17" destOrd="0" presId="urn:microsoft.com/office/officeart/2016/7/layout/RepeatingBendingProcessNew"/>
    <dgm:cxn modelId="{7E58EAD5-7650-4766-9A75-D398137F2AF7}" type="presParOf" srcId="{5855C72D-656D-40EF-95CF-2E96C008A929}" destId="{BC12AE1F-49FE-4240-8D21-5F7941BD4305}" srcOrd="0" destOrd="0" presId="urn:microsoft.com/office/officeart/2016/7/layout/RepeatingBendingProcessNew"/>
    <dgm:cxn modelId="{BCADC1BE-2039-413B-8D49-CFC6533E36BA}" type="presParOf" srcId="{B5B6B911-77B7-4A5E-886F-13582E756739}" destId="{A1DD8788-248D-4C78-8FB7-517FD71E01F4}" srcOrd="18" destOrd="0" presId="urn:microsoft.com/office/officeart/2016/7/layout/RepeatingBendingProcessNew"/>
    <dgm:cxn modelId="{F54675CB-AFFD-4D8D-8D8D-8301298D9CBE}" type="presParOf" srcId="{B5B6B911-77B7-4A5E-886F-13582E756739}" destId="{50AA7583-9623-4697-9F43-D8189FA51486}" srcOrd="19" destOrd="0" presId="urn:microsoft.com/office/officeart/2016/7/layout/RepeatingBendingProcessNew"/>
    <dgm:cxn modelId="{42C54FA6-0601-4080-AD06-250916F3FB0B}" type="presParOf" srcId="{50AA7583-9623-4697-9F43-D8189FA51486}" destId="{FA970F77-4A6A-4B80-B155-C29113034DAF}" srcOrd="0" destOrd="0" presId="urn:microsoft.com/office/officeart/2016/7/layout/RepeatingBendingProcessNew"/>
    <dgm:cxn modelId="{96E5A46C-AF5E-46F0-BA50-B9F059722A82}" type="presParOf" srcId="{B5B6B911-77B7-4A5E-886F-13582E756739}" destId="{4E5491D8-67E7-4B7B-9935-0FF1FE0A2719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3F0928-1EB2-446B-B734-8A464113C1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ACDFF0-769E-4FE8-8774-F4E075D8494C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Αεραγωγός: καθαρός και ασφαλής (βήχας/αναρρόφηση).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0B0821-24AE-41FB-9FEF-5F3C70525F69}" type="parTrans" cxnId="{E6AA9C1A-2B1A-4ACA-B910-1AEE193ECABF}">
      <dgm:prSet/>
      <dgm:spPr/>
      <dgm:t>
        <a:bodyPr/>
        <a:lstStyle/>
        <a:p>
          <a:endParaRPr lang="en-US"/>
        </a:p>
      </dgm:t>
    </dgm:pt>
    <dgm:pt modelId="{8C8ED394-981E-4329-AD41-DEE41BBC7004}" type="sibTrans" cxnId="{E6AA9C1A-2B1A-4ACA-B910-1AEE193ECABF}">
      <dgm:prSet/>
      <dgm:spPr/>
      <dgm:t>
        <a:bodyPr/>
        <a:lstStyle/>
        <a:p>
          <a:endParaRPr lang="en-US"/>
        </a:p>
      </dgm:t>
    </dgm:pt>
    <dgm:pt modelId="{8327AB26-25E1-4DA8-8D53-D836192D88BE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Βάλτε μάσκα προσώπου ή ασπίδα σε περίπτωση διατήρησης του αεραγωγού ή διασωλήνωσης</a:t>
          </a:r>
          <a:r>
            <a:rPr lang="el-GR" sz="1600" dirty="0"/>
            <a:t>. </a:t>
          </a:r>
          <a:endParaRPr lang="en-US" sz="1600" dirty="0"/>
        </a:p>
      </dgm:t>
    </dgm:pt>
    <dgm:pt modelId="{FEF970ED-0E60-4F88-93F5-D742642B040A}" type="parTrans" cxnId="{D55770DE-3053-4984-B295-1145B641B673}">
      <dgm:prSet/>
      <dgm:spPr/>
      <dgm:t>
        <a:bodyPr/>
        <a:lstStyle/>
        <a:p>
          <a:endParaRPr lang="en-US"/>
        </a:p>
      </dgm:t>
    </dgm:pt>
    <dgm:pt modelId="{18A7CFB0-C657-4DBD-BB58-707A23AF7520}" type="sibTrans" cxnId="{D55770DE-3053-4984-B295-1145B641B673}">
      <dgm:prSet/>
      <dgm:spPr/>
      <dgm:t>
        <a:bodyPr/>
        <a:lstStyle/>
        <a:p>
          <a:endParaRPr lang="en-US"/>
        </a:p>
      </dgm:t>
    </dgm:pt>
    <dgm:pt modelId="{88DD96B5-B300-4F5F-B4E2-E8BDDBCEAD1E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Εξασφαλίστε αναρρόφηση υψηλής ροής.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59B3F-4732-4D08-8B46-A5094620E1CB}" type="parTrans" cxnId="{AD91E8F4-5A8A-49E6-918A-794C97B77E39}">
      <dgm:prSet/>
      <dgm:spPr/>
      <dgm:t>
        <a:bodyPr/>
        <a:lstStyle/>
        <a:p>
          <a:endParaRPr lang="en-US"/>
        </a:p>
      </dgm:t>
    </dgm:pt>
    <dgm:pt modelId="{044F1FFE-32A8-42C4-8900-8E79BB5C6C8A}" type="sibTrans" cxnId="{AD91E8F4-5A8A-49E6-918A-794C97B77E39}">
      <dgm:prSet/>
      <dgm:spPr/>
      <dgm:t>
        <a:bodyPr/>
        <a:lstStyle/>
        <a:p>
          <a:endParaRPr lang="en-US"/>
        </a:p>
      </dgm:t>
    </dgm:pt>
    <dgm:pt modelId="{4FB466B3-4B95-4CB6-AF72-BBFC0E7F506B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Η μαζική αιμορραγία μπορεί να απαιτεί διασωλήνωση τραχείας.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BC3AE-7ABF-4DB2-881C-4405B22EF337}" type="parTrans" cxnId="{D69251D2-2CCD-4A2D-B7F0-03A4B88A8320}">
      <dgm:prSet/>
      <dgm:spPr/>
      <dgm:t>
        <a:bodyPr/>
        <a:lstStyle/>
        <a:p>
          <a:endParaRPr lang="en-US"/>
        </a:p>
      </dgm:t>
    </dgm:pt>
    <dgm:pt modelId="{5121A25E-3E54-4ED9-9F1D-63D021D90FB4}" type="sibTrans" cxnId="{D69251D2-2CCD-4A2D-B7F0-03A4B88A8320}">
      <dgm:prSet/>
      <dgm:spPr/>
      <dgm:t>
        <a:bodyPr/>
        <a:lstStyle/>
        <a:p>
          <a:endParaRPr lang="en-US"/>
        </a:p>
      </dgm:t>
    </dgm:pt>
    <dgm:pt modelId="{E618215C-39DF-4EF4-A2EB-BD198046E297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Γείρετε το κρεβάτι έτσι ώστε ο ασθενής να είναι το κεφάλι προς τα κάτω.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BF6B5A-DC43-4574-83A2-A0B002808E90}" type="parTrans" cxnId="{ED281BAF-9858-45DE-8FBA-ACF9DE234B3A}">
      <dgm:prSet/>
      <dgm:spPr/>
      <dgm:t>
        <a:bodyPr/>
        <a:lstStyle/>
        <a:p>
          <a:endParaRPr lang="en-US"/>
        </a:p>
      </dgm:t>
    </dgm:pt>
    <dgm:pt modelId="{55C35F50-829F-4B01-9940-5F149BC4BE97}" type="sibTrans" cxnId="{ED281BAF-9858-45DE-8FBA-ACF9DE234B3A}">
      <dgm:prSet/>
      <dgm:spPr/>
      <dgm:t>
        <a:bodyPr/>
        <a:lstStyle/>
        <a:p>
          <a:endParaRPr lang="en-US"/>
        </a:p>
      </dgm:t>
    </dgm:pt>
    <dgm:pt modelId="{FB15E2D1-9376-4815-84B0-FCED0EB11BA6}">
      <dgm:prSet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2  για τη διατήρηση του SpO2  στο 90-94%. Εάν δεν υπάρχει αερισμός ανεπαρκής, βοηθήστε με ασκό ή μάσκα ή τραχειακό σωλήνα.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79054E-3F2F-4D0A-AD19-3F8636CBB2FA}" type="parTrans" cxnId="{496A403A-784E-4979-A00C-1A55F498A5EF}">
      <dgm:prSet/>
      <dgm:spPr/>
      <dgm:t>
        <a:bodyPr/>
        <a:lstStyle/>
        <a:p>
          <a:endParaRPr lang="en-US"/>
        </a:p>
      </dgm:t>
    </dgm:pt>
    <dgm:pt modelId="{D5153D24-E31A-435F-9E67-C49A3F3C5BF1}" type="sibTrans" cxnId="{496A403A-784E-4979-A00C-1A55F498A5EF}">
      <dgm:prSet/>
      <dgm:spPr/>
      <dgm:t>
        <a:bodyPr/>
        <a:lstStyle/>
        <a:p>
          <a:endParaRPr lang="en-US"/>
        </a:p>
      </dgm:t>
    </dgm:pt>
    <dgm:pt modelId="{7D49A916-652E-4C7C-8A99-B6B12BCAD201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Κυκλοφορία: τοποθετήστε έναν </a:t>
          </a:r>
          <a:r>
            <a:rPr lang="el-GR" sz="1800" dirty="0" err="1">
              <a:latin typeface="Arial" panose="020B0604020202020204" pitchFamily="34" charset="0"/>
              <a:cs typeface="Arial" panose="020B0604020202020204" pitchFamily="34" charset="0"/>
            </a:rPr>
            <a:t>φλεβοκαθετήρα</a:t>
          </a:r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 μεγάλης οπής (14G) (χρησιμοποιήστε δύο αν </a:t>
          </a:r>
          <a:r>
            <a:rPr lang="el-GR" sz="1800" dirty="0" err="1">
              <a:latin typeface="Arial" panose="020B0604020202020204" pitchFamily="34" charset="0"/>
              <a:cs typeface="Arial" panose="020B0604020202020204" pitchFamily="34" charset="0"/>
            </a:rPr>
            <a:t>υποογκαιμικός</a:t>
          </a:r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 ασθενής). Δώστε ενδοφλέβια υγρά/αίμα/παράγοντες πήξης, όπως κλινικά ενδείκνυται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4BA462-F83F-40AC-AFEE-57A39BE87DA6}" type="parTrans" cxnId="{FD53F8B1-CB4B-49DA-94D9-97933694FB87}">
      <dgm:prSet/>
      <dgm:spPr/>
      <dgm:t>
        <a:bodyPr/>
        <a:lstStyle/>
        <a:p>
          <a:endParaRPr lang="en-US"/>
        </a:p>
      </dgm:t>
    </dgm:pt>
    <dgm:pt modelId="{5ED88A2E-EB89-4B8C-9130-03A5DB8A36F1}" type="sibTrans" cxnId="{FD53F8B1-CB4B-49DA-94D9-97933694FB87}">
      <dgm:prSet/>
      <dgm:spPr/>
      <dgm:t>
        <a:bodyPr/>
        <a:lstStyle/>
        <a:p>
          <a:endParaRPr lang="en-US"/>
        </a:p>
      </dgm:t>
    </dgm:pt>
    <dgm:pt modelId="{1333AF3E-688D-4E6A-8670-F3D0AADB45B6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Περαιτέρω θεραπεία Ξεκινήστε ειδικά θεραπευτικά μέτρα που στοχεύουν στην απειλητική για τη ζωή υποκείμενη αιτία (π.χ. LVF, PE, λοίμωξη, πήξη).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E1037A-C43D-415E-8AA5-77C18E8CB676}" type="parTrans" cxnId="{3FA3D583-511A-4245-90AE-28A21CDB7E58}">
      <dgm:prSet/>
      <dgm:spPr/>
      <dgm:t>
        <a:bodyPr/>
        <a:lstStyle/>
        <a:p>
          <a:endParaRPr lang="en-US"/>
        </a:p>
      </dgm:t>
    </dgm:pt>
    <dgm:pt modelId="{9C8A3C26-0269-4A1A-9384-042DD505F915}" type="sibTrans" cxnId="{3FA3D583-511A-4245-90AE-28A21CDB7E58}">
      <dgm:prSet/>
      <dgm:spPr/>
      <dgm:t>
        <a:bodyPr/>
        <a:lstStyle/>
        <a:p>
          <a:endParaRPr lang="en-US"/>
        </a:p>
      </dgm:t>
    </dgm:pt>
    <dgm:pt modelId="{3BB88D5F-EEB4-4992-80AD-874ACFFC0334}" type="pres">
      <dgm:prSet presAssocID="{773F0928-1EB2-446B-B734-8A464113C18B}" presName="linear" presStyleCnt="0">
        <dgm:presLayoutVars>
          <dgm:animLvl val="lvl"/>
          <dgm:resizeHandles val="exact"/>
        </dgm:presLayoutVars>
      </dgm:prSet>
      <dgm:spPr/>
    </dgm:pt>
    <dgm:pt modelId="{63BC621A-F156-451A-9E7F-814CAEB20B41}" type="pres">
      <dgm:prSet presAssocID="{A2ACDFF0-769E-4FE8-8774-F4E075D8494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8C1DE8D-7E7F-4680-A991-3530D3E6C7B2}" type="pres">
      <dgm:prSet presAssocID="{8C8ED394-981E-4329-AD41-DEE41BBC7004}" presName="spacer" presStyleCnt="0"/>
      <dgm:spPr/>
    </dgm:pt>
    <dgm:pt modelId="{21ED3E15-C607-41D1-8E37-3E11008CCAD3}" type="pres">
      <dgm:prSet presAssocID="{8327AB26-25E1-4DA8-8D53-D836192D88BE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AE64C01-14A4-451A-A635-0DC58C3B33A3}" type="pres">
      <dgm:prSet presAssocID="{18A7CFB0-C657-4DBD-BB58-707A23AF7520}" presName="spacer" presStyleCnt="0"/>
      <dgm:spPr/>
    </dgm:pt>
    <dgm:pt modelId="{BDC3DBC0-B137-4C7B-877F-86F382F7C8EC}" type="pres">
      <dgm:prSet presAssocID="{88DD96B5-B300-4F5F-B4E2-E8BDDBCEAD1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4E99F81-4E93-4AEA-8ADC-B6ED897E7529}" type="pres">
      <dgm:prSet presAssocID="{044F1FFE-32A8-42C4-8900-8E79BB5C6C8A}" presName="spacer" presStyleCnt="0"/>
      <dgm:spPr/>
    </dgm:pt>
    <dgm:pt modelId="{C502BBDC-B56F-49CE-8532-A1C4A2E040FC}" type="pres">
      <dgm:prSet presAssocID="{4FB466B3-4B95-4CB6-AF72-BBFC0E7F506B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DF750E26-5344-4478-911C-F50ECC8BE181}" type="pres">
      <dgm:prSet presAssocID="{5121A25E-3E54-4ED9-9F1D-63D021D90FB4}" presName="spacer" presStyleCnt="0"/>
      <dgm:spPr/>
    </dgm:pt>
    <dgm:pt modelId="{D0D92C46-58C3-4CB2-A36A-23A3A2049F53}" type="pres">
      <dgm:prSet presAssocID="{E618215C-39DF-4EF4-A2EB-BD198046E29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2364B03-65D9-468F-8B4F-1957EE618091}" type="pres">
      <dgm:prSet presAssocID="{55C35F50-829F-4B01-9940-5F149BC4BE97}" presName="spacer" presStyleCnt="0"/>
      <dgm:spPr/>
    </dgm:pt>
    <dgm:pt modelId="{C54BE4B5-03B5-4F7B-9E8A-E67F9761A2EC}" type="pres">
      <dgm:prSet presAssocID="{FB15E2D1-9376-4815-84B0-FCED0EB11BA6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0A18B6E-8D73-4151-A4C0-F40E643AC168}" type="pres">
      <dgm:prSet presAssocID="{D5153D24-E31A-435F-9E67-C49A3F3C5BF1}" presName="spacer" presStyleCnt="0"/>
      <dgm:spPr/>
    </dgm:pt>
    <dgm:pt modelId="{0F39AE37-D8CF-4306-A5FE-BD9E69748E10}" type="pres">
      <dgm:prSet presAssocID="{7D49A916-652E-4C7C-8A99-B6B12BCAD20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1001AA62-DEB8-43D0-821D-CCACC69597DE}" type="pres">
      <dgm:prSet presAssocID="{5ED88A2E-EB89-4B8C-9130-03A5DB8A36F1}" presName="spacer" presStyleCnt="0"/>
      <dgm:spPr/>
    </dgm:pt>
    <dgm:pt modelId="{7A95194E-8DB9-4284-BE77-52E909B0400D}" type="pres">
      <dgm:prSet presAssocID="{1333AF3E-688D-4E6A-8670-F3D0AADB45B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E0F860E-F2B5-4089-A27C-4AF42B8EAB89}" type="presOf" srcId="{E618215C-39DF-4EF4-A2EB-BD198046E297}" destId="{D0D92C46-58C3-4CB2-A36A-23A3A2049F53}" srcOrd="0" destOrd="0" presId="urn:microsoft.com/office/officeart/2005/8/layout/vList2"/>
    <dgm:cxn modelId="{A1427616-A504-4A3F-BD19-83C8E3613D07}" type="presOf" srcId="{1333AF3E-688D-4E6A-8670-F3D0AADB45B6}" destId="{7A95194E-8DB9-4284-BE77-52E909B0400D}" srcOrd="0" destOrd="0" presId="urn:microsoft.com/office/officeart/2005/8/layout/vList2"/>
    <dgm:cxn modelId="{E6AA9C1A-2B1A-4ACA-B910-1AEE193ECABF}" srcId="{773F0928-1EB2-446B-B734-8A464113C18B}" destId="{A2ACDFF0-769E-4FE8-8774-F4E075D8494C}" srcOrd="0" destOrd="0" parTransId="{130B0821-24AE-41FB-9FEF-5F3C70525F69}" sibTransId="{8C8ED394-981E-4329-AD41-DEE41BBC7004}"/>
    <dgm:cxn modelId="{496A403A-784E-4979-A00C-1A55F498A5EF}" srcId="{773F0928-1EB2-446B-B734-8A464113C18B}" destId="{FB15E2D1-9376-4815-84B0-FCED0EB11BA6}" srcOrd="5" destOrd="0" parTransId="{7379054E-3F2F-4D0A-AD19-3F8636CBB2FA}" sibTransId="{D5153D24-E31A-435F-9E67-C49A3F3C5BF1}"/>
    <dgm:cxn modelId="{34116A6B-6850-45F5-B7FD-B79E2CD08F0D}" type="presOf" srcId="{FB15E2D1-9376-4815-84B0-FCED0EB11BA6}" destId="{C54BE4B5-03B5-4F7B-9E8A-E67F9761A2EC}" srcOrd="0" destOrd="0" presId="urn:microsoft.com/office/officeart/2005/8/layout/vList2"/>
    <dgm:cxn modelId="{3FA3D583-511A-4245-90AE-28A21CDB7E58}" srcId="{773F0928-1EB2-446B-B734-8A464113C18B}" destId="{1333AF3E-688D-4E6A-8670-F3D0AADB45B6}" srcOrd="7" destOrd="0" parTransId="{E8E1037A-C43D-415E-8AA5-77C18E8CB676}" sibTransId="{9C8A3C26-0269-4A1A-9384-042DD505F915}"/>
    <dgm:cxn modelId="{ED281BAF-9858-45DE-8FBA-ACF9DE234B3A}" srcId="{773F0928-1EB2-446B-B734-8A464113C18B}" destId="{E618215C-39DF-4EF4-A2EB-BD198046E297}" srcOrd="4" destOrd="0" parTransId="{C4BF6B5A-DC43-4574-83A2-A0B002808E90}" sibTransId="{55C35F50-829F-4B01-9940-5F149BC4BE97}"/>
    <dgm:cxn modelId="{FD53F8B1-CB4B-49DA-94D9-97933694FB87}" srcId="{773F0928-1EB2-446B-B734-8A464113C18B}" destId="{7D49A916-652E-4C7C-8A99-B6B12BCAD201}" srcOrd="6" destOrd="0" parTransId="{C94BA462-F83F-40AC-AFEE-57A39BE87DA6}" sibTransId="{5ED88A2E-EB89-4B8C-9130-03A5DB8A36F1}"/>
    <dgm:cxn modelId="{78431EB3-F395-4A0C-87AF-808FB8D28DB7}" type="presOf" srcId="{88DD96B5-B300-4F5F-B4E2-E8BDDBCEAD1E}" destId="{BDC3DBC0-B137-4C7B-877F-86F382F7C8EC}" srcOrd="0" destOrd="0" presId="urn:microsoft.com/office/officeart/2005/8/layout/vList2"/>
    <dgm:cxn modelId="{B2BE0CB4-8241-4333-A124-2875E37A74AC}" type="presOf" srcId="{7D49A916-652E-4C7C-8A99-B6B12BCAD201}" destId="{0F39AE37-D8CF-4306-A5FE-BD9E69748E10}" srcOrd="0" destOrd="0" presId="urn:microsoft.com/office/officeart/2005/8/layout/vList2"/>
    <dgm:cxn modelId="{1D29B3B7-6A54-43DB-B149-13363F8966F4}" type="presOf" srcId="{773F0928-1EB2-446B-B734-8A464113C18B}" destId="{3BB88D5F-EEB4-4992-80AD-874ACFFC0334}" srcOrd="0" destOrd="0" presId="urn:microsoft.com/office/officeart/2005/8/layout/vList2"/>
    <dgm:cxn modelId="{D69251D2-2CCD-4A2D-B7F0-03A4B88A8320}" srcId="{773F0928-1EB2-446B-B734-8A464113C18B}" destId="{4FB466B3-4B95-4CB6-AF72-BBFC0E7F506B}" srcOrd="3" destOrd="0" parTransId="{F6BBC3AE-7ABF-4DB2-881C-4405B22EF337}" sibTransId="{5121A25E-3E54-4ED9-9F1D-63D021D90FB4}"/>
    <dgm:cxn modelId="{E97976D7-8671-4A27-A0ED-4F47C3191A9B}" type="presOf" srcId="{8327AB26-25E1-4DA8-8D53-D836192D88BE}" destId="{21ED3E15-C607-41D1-8E37-3E11008CCAD3}" srcOrd="0" destOrd="0" presId="urn:microsoft.com/office/officeart/2005/8/layout/vList2"/>
    <dgm:cxn modelId="{5D82B4D9-234A-4A1C-AC48-3EDBAD386E52}" type="presOf" srcId="{4FB466B3-4B95-4CB6-AF72-BBFC0E7F506B}" destId="{C502BBDC-B56F-49CE-8532-A1C4A2E040FC}" srcOrd="0" destOrd="0" presId="urn:microsoft.com/office/officeart/2005/8/layout/vList2"/>
    <dgm:cxn modelId="{A5FB0ADA-6AFA-4441-9028-E5CCEC92CDAE}" type="presOf" srcId="{A2ACDFF0-769E-4FE8-8774-F4E075D8494C}" destId="{63BC621A-F156-451A-9E7F-814CAEB20B41}" srcOrd="0" destOrd="0" presId="urn:microsoft.com/office/officeart/2005/8/layout/vList2"/>
    <dgm:cxn modelId="{D55770DE-3053-4984-B295-1145B641B673}" srcId="{773F0928-1EB2-446B-B734-8A464113C18B}" destId="{8327AB26-25E1-4DA8-8D53-D836192D88BE}" srcOrd="1" destOrd="0" parTransId="{FEF970ED-0E60-4F88-93F5-D742642B040A}" sibTransId="{18A7CFB0-C657-4DBD-BB58-707A23AF7520}"/>
    <dgm:cxn modelId="{AD91E8F4-5A8A-49E6-918A-794C97B77E39}" srcId="{773F0928-1EB2-446B-B734-8A464113C18B}" destId="{88DD96B5-B300-4F5F-B4E2-E8BDDBCEAD1E}" srcOrd="2" destOrd="0" parTransId="{2D459B3F-4732-4D08-8B46-A5094620E1CB}" sibTransId="{044F1FFE-32A8-42C4-8900-8E79BB5C6C8A}"/>
    <dgm:cxn modelId="{214B3551-9B3F-4901-828D-942A10818C4F}" type="presParOf" srcId="{3BB88D5F-EEB4-4992-80AD-874ACFFC0334}" destId="{63BC621A-F156-451A-9E7F-814CAEB20B41}" srcOrd="0" destOrd="0" presId="urn:microsoft.com/office/officeart/2005/8/layout/vList2"/>
    <dgm:cxn modelId="{20AE50FA-6E89-4E2B-8D02-8470B49BFE78}" type="presParOf" srcId="{3BB88D5F-EEB4-4992-80AD-874ACFFC0334}" destId="{38C1DE8D-7E7F-4680-A991-3530D3E6C7B2}" srcOrd="1" destOrd="0" presId="urn:microsoft.com/office/officeart/2005/8/layout/vList2"/>
    <dgm:cxn modelId="{E90B250F-4235-4CC1-B385-00719DD93573}" type="presParOf" srcId="{3BB88D5F-EEB4-4992-80AD-874ACFFC0334}" destId="{21ED3E15-C607-41D1-8E37-3E11008CCAD3}" srcOrd="2" destOrd="0" presId="urn:microsoft.com/office/officeart/2005/8/layout/vList2"/>
    <dgm:cxn modelId="{EDF156D3-A523-4A1C-A1F1-044E775C0FAA}" type="presParOf" srcId="{3BB88D5F-EEB4-4992-80AD-874ACFFC0334}" destId="{EAE64C01-14A4-451A-A635-0DC58C3B33A3}" srcOrd="3" destOrd="0" presId="urn:microsoft.com/office/officeart/2005/8/layout/vList2"/>
    <dgm:cxn modelId="{2EEF64E3-C9C5-4606-8455-323143044FFE}" type="presParOf" srcId="{3BB88D5F-EEB4-4992-80AD-874ACFFC0334}" destId="{BDC3DBC0-B137-4C7B-877F-86F382F7C8EC}" srcOrd="4" destOrd="0" presId="urn:microsoft.com/office/officeart/2005/8/layout/vList2"/>
    <dgm:cxn modelId="{DA32CDB1-1AF0-46F7-81BF-D087149BA291}" type="presParOf" srcId="{3BB88D5F-EEB4-4992-80AD-874ACFFC0334}" destId="{14E99F81-4E93-4AEA-8ADC-B6ED897E7529}" srcOrd="5" destOrd="0" presId="urn:microsoft.com/office/officeart/2005/8/layout/vList2"/>
    <dgm:cxn modelId="{6EEC76F8-4C78-44EE-9C37-C02012BACDF1}" type="presParOf" srcId="{3BB88D5F-EEB4-4992-80AD-874ACFFC0334}" destId="{C502BBDC-B56F-49CE-8532-A1C4A2E040FC}" srcOrd="6" destOrd="0" presId="urn:microsoft.com/office/officeart/2005/8/layout/vList2"/>
    <dgm:cxn modelId="{4493FBB5-646B-4C94-BD1F-EA168C816A2C}" type="presParOf" srcId="{3BB88D5F-EEB4-4992-80AD-874ACFFC0334}" destId="{DF750E26-5344-4478-911C-F50ECC8BE181}" srcOrd="7" destOrd="0" presId="urn:microsoft.com/office/officeart/2005/8/layout/vList2"/>
    <dgm:cxn modelId="{6EAAB840-975F-48B2-948A-314D6B57FCFB}" type="presParOf" srcId="{3BB88D5F-EEB4-4992-80AD-874ACFFC0334}" destId="{D0D92C46-58C3-4CB2-A36A-23A3A2049F53}" srcOrd="8" destOrd="0" presId="urn:microsoft.com/office/officeart/2005/8/layout/vList2"/>
    <dgm:cxn modelId="{35CA52B7-3538-4C2B-9967-F1DBF59DE86E}" type="presParOf" srcId="{3BB88D5F-EEB4-4992-80AD-874ACFFC0334}" destId="{92364B03-65D9-468F-8B4F-1957EE618091}" srcOrd="9" destOrd="0" presId="urn:microsoft.com/office/officeart/2005/8/layout/vList2"/>
    <dgm:cxn modelId="{B7F6980E-0CF1-4CB9-A07C-34B720C5D5DC}" type="presParOf" srcId="{3BB88D5F-EEB4-4992-80AD-874ACFFC0334}" destId="{C54BE4B5-03B5-4F7B-9E8A-E67F9761A2EC}" srcOrd="10" destOrd="0" presId="urn:microsoft.com/office/officeart/2005/8/layout/vList2"/>
    <dgm:cxn modelId="{1E4ECC01-C742-4FE3-A629-23821C3281B4}" type="presParOf" srcId="{3BB88D5F-EEB4-4992-80AD-874ACFFC0334}" destId="{60A18B6E-8D73-4151-A4C0-F40E643AC168}" srcOrd="11" destOrd="0" presId="urn:microsoft.com/office/officeart/2005/8/layout/vList2"/>
    <dgm:cxn modelId="{1A6A3445-8C75-4F9C-AEA2-2DB8EB53732F}" type="presParOf" srcId="{3BB88D5F-EEB4-4992-80AD-874ACFFC0334}" destId="{0F39AE37-D8CF-4306-A5FE-BD9E69748E10}" srcOrd="12" destOrd="0" presId="urn:microsoft.com/office/officeart/2005/8/layout/vList2"/>
    <dgm:cxn modelId="{793E4C1D-10CC-4486-AE2E-C0A3FAFA75EB}" type="presParOf" srcId="{3BB88D5F-EEB4-4992-80AD-874ACFFC0334}" destId="{1001AA62-DEB8-43D0-821D-CCACC69597DE}" srcOrd="13" destOrd="0" presId="urn:microsoft.com/office/officeart/2005/8/layout/vList2"/>
    <dgm:cxn modelId="{15F3C372-ED76-40EC-97DE-17CB0C5A7149}" type="presParOf" srcId="{3BB88D5F-EEB4-4992-80AD-874ACFFC0334}" destId="{7A95194E-8DB9-4284-BE77-52E909B0400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CCB5BF-2B5A-428C-8631-FC61C9B266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5ADF73-2A67-45E9-B9F6-A95270FF38B4}">
      <dgm:prSet custT="1"/>
      <dgm:spPr/>
      <dgm:t>
        <a:bodyPr/>
        <a:lstStyle/>
        <a:p>
          <a:r>
            <a:rPr lang="el-GR" sz="1800" dirty="0">
              <a:latin typeface="Arial" panose="020B0604020202020204" pitchFamily="34" charset="0"/>
              <a:cs typeface="Arial" panose="020B0604020202020204" pitchFamily="34" charset="0"/>
            </a:rPr>
            <a:t>Απειλητικό για τη ζωή άσθμα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215C3-D0E4-4A75-9A07-F5CEEB37EF5B}" type="parTrans" cxnId="{C416BBCB-AF17-41EE-B318-DDDDA6A19D0D}">
      <dgm:prSet/>
      <dgm:spPr/>
      <dgm:t>
        <a:bodyPr/>
        <a:lstStyle/>
        <a:p>
          <a:endParaRPr lang="en-US"/>
        </a:p>
      </dgm:t>
    </dgm:pt>
    <dgm:pt modelId="{A3393A44-C0BF-4B38-B53F-D12D0FD37E7F}" type="sibTrans" cxnId="{C416BBCB-AF17-41EE-B318-DDDDA6A19D0D}">
      <dgm:prSet/>
      <dgm:spPr/>
      <dgm:t>
        <a:bodyPr/>
        <a:lstStyle/>
        <a:p>
          <a:endParaRPr lang="en-US"/>
        </a:p>
      </dgm:t>
    </dgm:pt>
    <dgm:pt modelId="{B38DEE7D-6B22-433D-9247-120A480D0CC2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Ένας ασθενής με σοβαρό άσθμα με οποιοδήποτε από:• Μέγιστη 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PEF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&lt;33% καλύτερης ή προβλεπόμενης.• SpO2 &lt;92%.• pO2 &lt;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60mmHg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.• Φυσιολογική pCO2 (</a:t>
          </a:r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34-45 mmHg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• Σιωπηλός θώρακας.• Κυάνωση.• Κακή αναπνευστική προσπάθεια.• Αρρυθμία.• Εξάντληση.• Αλλοιωμένο επίπεδο συνείδησης.• Υπόταση.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226A9-9239-4F76-8221-DFC009BF53CF}" type="parTrans" cxnId="{7B6C542C-DF38-471A-99E5-9BF35809A479}">
      <dgm:prSet/>
      <dgm:spPr/>
      <dgm:t>
        <a:bodyPr/>
        <a:lstStyle/>
        <a:p>
          <a:endParaRPr lang="en-US"/>
        </a:p>
      </dgm:t>
    </dgm:pt>
    <dgm:pt modelId="{BAE2DC17-2138-4F73-A6C6-D9FB48A2E506}" type="sibTrans" cxnId="{7B6C542C-DF38-471A-99E5-9BF35809A479}">
      <dgm:prSet/>
      <dgm:spPr/>
      <dgm:t>
        <a:bodyPr/>
        <a:lstStyle/>
        <a:p>
          <a:endParaRPr lang="en-US"/>
        </a:p>
      </dgm:t>
    </dgm:pt>
    <dgm:pt modelId="{A665D517-7936-4440-86E6-E9E0799EEF4F}" type="pres">
      <dgm:prSet presAssocID="{ABCCB5BF-2B5A-428C-8631-FC61C9B2667A}" presName="Name0" presStyleCnt="0">
        <dgm:presLayoutVars>
          <dgm:dir/>
          <dgm:resizeHandles val="exact"/>
        </dgm:presLayoutVars>
      </dgm:prSet>
      <dgm:spPr/>
    </dgm:pt>
    <dgm:pt modelId="{5B07F1BD-1650-41B8-AED5-C8E44676A7DA}" type="pres">
      <dgm:prSet presAssocID="{DC5ADF73-2A67-45E9-B9F6-A95270FF38B4}" presName="node" presStyleLbl="node1" presStyleIdx="0" presStyleCnt="2" custLinFactNeighborX="-2574">
        <dgm:presLayoutVars>
          <dgm:bulletEnabled val="1"/>
        </dgm:presLayoutVars>
      </dgm:prSet>
      <dgm:spPr/>
    </dgm:pt>
    <dgm:pt modelId="{6917DFCA-BF4B-47F9-A45B-8EC219AE554A}" type="pres">
      <dgm:prSet presAssocID="{A3393A44-C0BF-4B38-B53F-D12D0FD37E7F}" presName="sibTrans" presStyleLbl="sibTrans2D1" presStyleIdx="0" presStyleCnt="1"/>
      <dgm:spPr/>
    </dgm:pt>
    <dgm:pt modelId="{15C7D068-7928-4C77-8441-238DB0AB87F4}" type="pres">
      <dgm:prSet presAssocID="{A3393A44-C0BF-4B38-B53F-D12D0FD37E7F}" presName="connectorText" presStyleLbl="sibTrans2D1" presStyleIdx="0" presStyleCnt="1"/>
      <dgm:spPr/>
    </dgm:pt>
    <dgm:pt modelId="{B2034C75-965E-4A8F-913E-ECD0BF18FCD5}" type="pres">
      <dgm:prSet presAssocID="{B38DEE7D-6B22-433D-9247-120A480D0CC2}" presName="node" presStyleLbl="node1" presStyleIdx="1" presStyleCnt="2" custScaleX="208073">
        <dgm:presLayoutVars>
          <dgm:bulletEnabled val="1"/>
        </dgm:presLayoutVars>
      </dgm:prSet>
      <dgm:spPr/>
    </dgm:pt>
  </dgm:ptLst>
  <dgm:cxnLst>
    <dgm:cxn modelId="{20C6900A-AC28-49F1-9B56-80713C6CD4B0}" type="presOf" srcId="{ABCCB5BF-2B5A-428C-8631-FC61C9B2667A}" destId="{A665D517-7936-4440-86E6-E9E0799EEF4F}" srcOrd="0" destOrd="0" presId="urn:microsoft.com/office/officeart/2005/8/layout/process1"/>
    <dgm:cxn modelId="{7B6C542C-DF38-471A-99E5-9BF35809A479}" srcId="{ABCCB5BF-2B5A-428C-8631-FC61C9B2667A}" destId="{B38DEE7D-6B22-433D-9247-120A480D0CC2}" srcOrd="1" destOrd="0" parTransId="{CA6226A9-9239-4F76-8221-DFC009BF53CF}" sibTransId="{BAE2DC17-2138-4F73-A6C6-D9FB48A2E506}"/>
    <dgm:cxn modelId="{FA622B5B-1995-4AA4-AB0D-198FCE4A9C61}" type="presOf" srcId="{DC5ADF73-2A67-45E9-B9F6-A95270FF38B4}" destId="{5B07F1BD-1650-41B8-AED5-C8E44676A7DA}" srcOrd="0" destOrd="0" presId="urn:microsoft.com/office/officeart/2005/8/layout/process1"/>
    <dgm:cxn modelId="{B5CC3F48-7066-45C6-A6F2-FA6D4CABDDEB}" type="presOf" srcId="{B38DEE7D-6B22-433D-9247-120A480D0CC2}" destId="{B2034C75-965E-4A8F-913E-ECD0BF18FCD5}" srcOrd="0" destOrd="0" presId="urn:microsoft.com/office/officeart/2005/8/layout/process1"/>
    <dgm:cxn modelId="{0DEC8CAD-D085-479C-A3F6-1AF8BE602500}" type="presOf" srcId="{A3393A44-C0BF-4B38-B53F-D12D0FD37E7F}" destId="{6917DFCA-BF4B-47F9-A45B-8EC219AE554A}" srcOrd="0" destOrd="0" presId="urn:microsoft.com/office/officeart/2005/8/layout/process1"/>
    <dgm:cxn modelId="{C416BBCB-AF17-41EE-B318-DDDDA6A19D0D}" srcId="{ABCCB5BF-2B5A-428C-8631-FC61C9B2667A}" destId="{DC5ADF73-2A67-45E9-B9F6-A95270FF38B4}" srcOrd="0" destOrd="0" parTransId="{916215C3-D0E4-4A75-9A07-F5CEEB37EF5B}" sibTransId="{A3393A44-C0BF-4B38-B53F-D12D0FD37E7F}"/>
    <dgm:cxn modelId="{0A0E5ED2-43F4-4EB8-BF40-730166D8EAC9}" type="presOf" srcId="{A3393A44-C0BF-4B38-B53F-D12D0FD37E7F}" destId="{15C7D068-7928-4C77-8441-238DB0AB87F4}" srcOrd="1" destOrd="0" presId="urn:microsoft.com/office/officeart/2005/8/layout/process1"/>
    <dgm:cxn modelId="{EE56B7B2-FF74-4487-9716-ABF8422328BF}" type="presParOf" srcId="{A665D517-7936-4440-86E6-E9E0799EEF4F}" destId="{5B07F1BD-1650-41B8-AED5-C8E44676A7DA}" srcOrd="0" destOrd="0" presId="urn:microsoft.com/office/officeart/2005/8/layout/process1"/>
    <dgm:cxn modelId="{61156773-4402-4593-8A48-F00A483303AF}" type="presParOf" srcId="{A665D517-7936-4440-86E6-E9E0799EEF4F}" destId="{6917DFCA-BF4B-47F9-A45B-8EC219AE554A}" srcOrd="1" destOrd="0" presId="urn:microsoft.com/office/officeart/2005/8/layout/process1"/>
    <dgm:cxn modelId="{22E513AD-EA2A-40F5-BA44-FE76B581312C}" type="presParOf" srcId="{6917DFCA-BF4B-47F9-A45B-8EC219AE554A}" destId="{15C7D068-7928-4C77-8441-238DB0AB87F4}" srcOrd="0" destOrd="0" presId="urn:microsoft.com/office/officeart/2005/8/layout/process1"/>
    <dgm:cxn modelId="{9EE362F2-CE64-4461-892C-432FE39F9551}" type="presParOf" srcId="{A665D517-7936-4440-86E6-E9E0799EEF4F}" destId="{B2034C75-965E-4A8F-913E-ECD0BF18FCD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3E9A29-CC3F-48B2-8C18-7782D7754C6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3CA6D9-3C46-49D9-AD2F-00BD17D462FF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Παρέχετε O2 υψηλής ροής.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ABD79F-F82F-4A89-B220-7B5045D8BCDC}" type="parTrans" cxnId="{FC0B04F5-7A39-4F8A-B328-DF97BB267BA0}">
      <dgm:prSet/>
      <dgm:spPr/>
      <dgm:t>
        <a:bodyPr/>
        <a:lstStyle/>
        <a:p>
          <a:endParaRPr lang="en-US"/>
        </a:p>
      </dgm:t>
    </dgm:pt>
    <dgm:pt modelId="{AB359FC7-59D4-4D68-ACB4-3E13E7654AEB}" type="sibTrans" cxnId="{FC0B04F5-7A39-4F8A-B328-DF97BB267BA0}">
      <dgm:prSet/>
      <dgm:spPr/>
      <dgm:t>
        <a:bodyPr/>
        <a:lstStyle/>
        <a:p>
          <a:endParaRPr lang="en-US"/>
        </a:p>
      </dgm:t>
    </dgm:pt>
    <dgm:pt modelId="{9F07A2B8-07F0-4292-9E25-2DA85B848599}">
      <dgm:prSet custT="1"/>
      <dgm:spPr/>
      <dgm:t>
        <a:bodyPr/>
        <a:lstStyle/>
        <a:p>
          <a:r>
            <a:rPr lang="el-GR" sz="1600" dirty="0"/>
            <a:t>Εάν ο ασθενής δεν μπορεί να μιλήσει, ξεκινήστε θεραπεία, αλλά λάβετε ED και ΜΕΘ βοήθεια σε περίπτωση που απαιτείται διασωλήνωση και αερισμός.</a:t>
          </a:r>
          <a:endParaRPr lang="en-US" sz="1600" dirty="0"/>
        </a:p>
      </dgm:t>
    </dgm:pt>
    <dgm:pt modelId="{A99210D1-C8F8-4497-9CC3-C988B86E4263}" type="parTrans" cxnId="{9B5D3E31-FB35-4907-9ECB-28B0A7E73418}">
      <dgm:prSet/>
      <dgm:spPr/>
      <dgm:t>
        <a:bodyPr/>
        <a:lstStyle/>
        <a:p>
          <a:endParaRPr lang="en-US"/>
        </a:p>
      </dgm:t>
    </dgm:pt>
    <dgm:pt modelId="{4D688BE2-5BE1-414E-8449-3598BCED35AA}" type="sibTrans" cxnId="{9B5D3E31-FB35-4907-9ECB-28B0A7E73418}">
      <dgm:prSet/>
      <dgm:spPr/>
      <dgm:t>
        <a:bodyPr/>
        <a:lstStyle/>
        <a:p>
          <a:endParaRPr lang="en-US"/>
        </a:p>
      </dgm:t>
    </dgm:pt>
    <dgm:pt modelId="{4CA296A9-688D-4B5D-AA41-D078BF5B31BB}">
      <dgm:prSet custT="1"/>
      <dgm:spPr/>
      <dgm:t>
        <a:bodyPr/>
        <a:lstStyle/>
        <a:p>
          <a:r>
            <a:rPr lang="el-GR" sz="1800" dirty="0"/>
            <a:t>• Ελέγξτε για σημεία πνευμοθώρακα.</a:t>
          </a:r>
          <a:endParaRPr lang="en-US" sz="1800" dirty="0"/>
        </a:p>
      </dgm:t>
    </dgm:pt>
    <dgm:pt modelId="{846D9569-1F75-4FDB-8BE4-1CE020E5A7B8}" type="parTrans" cxnId="{A76191A7-CA56-485D-BDDF-C8285314F084}">
      <dgm:prSet/>
      <dgm:spPr/>
      <dgm:t>
        <a:bodyPr/>
        <a:lstStyle/>
        <a:p>
          <a:endParaRPr lang="en-US"/>
        </a:p>
      </dgm:t>
    </dgm:pt>
    <dgm:pt modelId="{F9CA22A9-21D2-475E-8C24-D0AE8471BC69}" type="sibTrans" cxnId="{A76191A7-CA56-485D-BDDF-C8285314F084}">
      <dgm:prSet/>
      <dgm:spPr/>
      <dgm:t>
        <a:bodyPr/>
        <a:lstStyle/>
        <a:p>
          <a:endParaRPr lang="en-US"/>
        </a:p>
      </dgm:t>
    </dgm:pt>
    <dgm:pt modelId="{ACA1E052-E6C1-4780-A769-AB97EB9E7B76}">
      <dgm:prSet custT="1"/>
      <dgm:spPr/>
      <dgm:t>
        <a:bodyPr/>
        <a:lstStyle/>
        <a:p>
          <a:r>
            <a:rPr lang="el-GR" sz="1800" dirty="0"/>
            <a:t>• Ρωτήστε για προηγούμενες εισαγωγές στη ΜΕΘ</a:t>
          </a:r>
          <a:endParaRPr lang="en-US" sz="1800" dirty="0"/>
        </a:p>
      </dgm:t>
    </dgm:pt>
    <dgm:pt modelId="{FC7BE46B-1C20-4CCF-99A5-DA8FA0DD9ECD}" type="parTrans" cxnId="{AE70A07F-08B8-4B33-8E64-F09B17BAFB29}">
      <dgm:prSet/>
      <dgm:spPr/>
      <dgm:t>
        <a:bodyPr/>
        <a:lstStyle/>
        <a:p>
          <a:endParaRPr lang="en-US"/>
        </a:p>
      </dgm:t>
    </dgm:pt>
    <dgm:pt modelId="{E2B8376A-D789-45E5-9A20-54D25E405CAA}" type="sibTrans" cxnId="{AE70A07F-08B8-4B33-8E64-F09B17BAFB29}">
      <dgm:prSet/>
      <dgm:spPr/>
      <dgm:t>
        <a:bodyPr/>
        <a:lstStyle/>
        <a:p>
          <a:endParaRPr lang="en-US"/>
        </a:p>
      </dgm:t>
    </dgm:pt>
    <dgm:pt modelId="{183E3593-51B4-4DAD-834E-0BF2255DE786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.• Χορηγήστε υψηλή δόση (O2-οδηγούμενη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νεφελοποίηση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) β2-αγωνιστή (π.χ.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σαλβουταμόλη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ή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τερβουταλίνη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), ή δέκα εισπνοές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σαλβουταμόλης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06596-804F-45FE-903D-6DA1CB578139}" type="parTrans" cxnId="{42D6A43C-C2A5-4EDA-94EB-597423EFA119}">
      <dgm:prSet/>
      <dgm:spPr/>
      <dgm:t>
        <a:bodyPr/>
        <a:lstStyle/>
        <a:p>
          <a:endParaRPr lang="en-US"/>
        </a:p>
      </dgm:t>
    </dgm:pt>
    <dgm:pt modelId="{BED06DE6-C037-47F3-B824-B0FF4781EA13}" type="sibTrans" cxnId="{42D6A43C-C2A5-4EDA-94EB-597423EFA119}">
      <dgm:prSet/>
      <dgm:spPr/>
      <dgm:t>
        <a:bodyPr/>
        <a:lstStyle/>
        <a:p>
          <a:endParaRPr lang="en-US"/>
        </a:p>
      </dgm:t>
    </dgm:pt>
    <dgm:pt modelId="{92A210CA-F6B7-44B2-AFCF-F157EDA94AE2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Για σοβαρό άσθμα ή άσθμα που ανταποκρίνεται κακώς στην αρχική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νεφελοποίηση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, εξετάστε το ενδεχόμενο συνεχούς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νεφελοποίησης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64F70-D93F-4C13-9B2A-F742C2AF87EC}" type="parTrans" cxnId="{A8D7F77C-E89F-4075-9820-327DE5B0EB8A}">
      <dgm:prSet/>
      <dgm:spPr/>
      <dgm:t>
        <a:bodyPr/>
        <a:lstStyle/>
        <a:p>
          <a:endParaRPr lang="en-US"/>
        </a:p>
      </dgm:t>
    </dgm:pt>
    <dgm:pt modelId="{A155D6B5-3D10-4418-B7C0-B726241A86DB}" type="sibTrans" cxnId="{A8D7F77C-E89F-4075-9820-327DE5B0EB8A}">
      <dgm:prSet/>
      <dgm:spPr/>
      <dgm:t>
        <a:bodyPr/>
        <a:lstStyle/>
        <a:p>
          <a:endParaRPr lang="en-US"/>
        </a:p>
      </dgm:t>
    </dgm:pt>
    <dgm:pt modelId="{428BE0A0-75AA-4E4B-95D5-4A7923B746AC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Χρήση IV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σαλβουταμόλης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για τους ασθενείς στους οποίους εισπνεόμενη θεραπεία δεν μπορεί να χρησιμοποιηθεί αξιόπιστα (στην περίπτωση αυτή, αναρροφήστε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σαλβουταμόλη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σε 500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mL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5% γλυκόζης και χορηγήστε με ρυθμό 30–60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mL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/ώρα).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75B00-12F7-42F1-829E-3566E652C15F}" type="parTrans" cxnId="{22D20CF7-DE30-47F0-8837-E8CBF550A3F4}">
      <dgm:prSet/>
      <dgm:spPr/>
      <dgm:t>
        <a:bodyPr/>
        <a:lstStyle/>
        <a:p>
          <a:endParaRPr lang="en-US"/>
        </a:p>
      </dgm:t>
    </dgm:pt>
    <dgm:pt modelId="{BF72A013-9C12-4A3A-BA64-8B9F1CC3AC9F}" type="sibTrans" cxnId="{22D20CF7-DE30-47F0-8837-E8CBF550A3F4}">
      <dgm:prSet/>
      <dgm:spPr/>
      <dgm:t>
        <a:bodyPr/>
        <a:lstStyle/>
        <a:p>
          <a:endParaRPr lang="en-US"/>
        </a:p>
      </dgm:t>
    </dgm:pt>
    <dgm:pt modelId="{0AD5021A-29DD-4409-B636-43A884157D5A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• Χορηγήστε ένα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κορτικοστεροειδές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σε όλους τους ασθενείς με οξύ άσθμα—είτε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πρεδνιζολόνη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40–50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PO ή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υδροκορτιζόνη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100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IV.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57FF37-9992-48DA-AEAE-1CF1D491EFFD}" type="parTrans" cxnId="{59857B20-B5FB-4D03-9320-7040E09F9985}">
      <dgm:prSet/>
      <dgm:spPr/>
      <dgm:t>
        <a:bodyPr/>
        <a:lstStyle/>
        <a:p>
          <a:endParaRPr lang="en-US"/>
        </a:p>
      </dgm:t>
    </dgm:pt>
    <dgm:pt modelId="{185A2A29-3810-4C75-A55F-3367A2EBDC76}" type="sibTrans" cxnId="{59857B20-B5FB-4D03-9320-7040E09F9985}">
      <dgm:prSet/>
      <dgm:spPr/>
      <dgm:t>
        <a:bodyPr/>
        <a:lstStyle/>
        <a:p>
          <a:endParaRPr lang="en-US"/>
        </a:p>
      </dgm:t>
    </dgm:pt>
    <dgm:pt modelId="{58FC066A-4ABA-48C3-AC1D-6B5E2D8A9169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• Προσθέστε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νεφελοποιημένο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βρωμιούχο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ιπρατρόπιο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(500 </a:t>
          </a:r>
          <a:r>
            <a:rPr lang="el-GR" sz="1400" dirty="0" err="1">
              <a:latin typeface="Arial" panose="020B0604020202020204" pitchFamily="34" charset="0"/>
              <a:cs typeface="Arial" panose="020B0604020202020204" pitchFamily="34" charset="0"/>
            </a:rPr>
            <a:t>mcg</a:t>
          </a:r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 4 έως 6 ώρες) στη θεραπεία με β2- αγωνιστές για ασθενείς με οξεία σοβαρή ή απειλητική για τη ζωή παρόξυνση άσθματος ή εκείνων με κακή αρχική ανταπόκριση στη θεραπεία με β2-αγωνιστές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4A7FF-69D6-4E8D-A6C6-D01F4268713F}" type="parTrans" cxnId="{60C5FDD5-BAA6-468C-9737-4F2E217E7AEA}">
      <dgm:prSet/>
      <dgm:spPr/>
      <dgm:t>
        <a:bodyPr/>
        <a:lstStyle/>
        <a:p>
          <a:endParaRPr lang="en-US"/>
        </a:p>
      </dgm:t>
    </dgm:pt>
    <dgm:pt modelId="{C416AE94-72F9-49DF-99C3-29B3EFAD9751}" type="sibTrans" cxnId="{60C5FDD5-BAA6-468C-9737-4F2E217E7AEA}">
      <dgm:prSet/>
      <dgm:spPr/>
      <dgm:t>
        <a:bodyPr/>
        <a:lstStyle/>
        <a:p>
          <a:endParaRPr lang="en-US"/>
        </a:p>
      </dgm:t>
    </dgm:pt>
    <dgm:pt modelId="{A8D7CC7E-4BA6-44F5-9A0F-44795486F0F3}" type="pres">
      <dgm:prSet presAssocID="{703E9A29-CC3F-48B2-8C18-7782D7754C68}" presName="diagram" presStyleCnt="0">
        <dgm:presLayoutVars>
          <dgm:dir/>
          <dgm:resizeHandles val="exact"/>
        </dgm:presLayoutVars>
      </dgm:prSet>
      <dgm:spPr/>
    </dgm:pt>
    <dgm:pt modelId="{EEF80314-66D9-4486-9E90-6CB9776459A6}" type="pres">
      <dgm:prSet presAssocID="{BE3CA6D9-3C46-49D9-AD2F-00BD17D462FF}" presName="node" presStyleLbl="node1" presStyleIdx="0" presStyleCnt="9">
        <dgm:presLayoutVars>
          <dgm:bulletEnabled val="1"/>
        </dgm:presLayoutVars>
      </dgm:prSet>
      <dgm:spPr/>
    </dgm:pt>
    <dgm:pt modelId="{3C8F4CF2-B1A7-4398-96E0-FD42F36561F7}" type="pres">
      <dgm:prSet presAssocID="{AB359FC7-59D4-4D68-ACB4-3E13E7654AEB}" presName="sibTrans" presStyleCnt="0"/>
      <dgm:spPr/>
    </dgm:pt>
    <dgm:pt modelId="{F87B197F-2D78-45F6-9E3E-BD8299DF655B}" type="pres">
      <dgm:prSet presAssocID="{9F07A2B8-07F0-4292-9E25-2DA85B848599}" presName="node" presStyleLbl="node1" presStyleIdx="1" presStyleCnt="9">
        <dgm:presLayoutVars>
          <dgm:bulletEnabled val="1"/>
        </dgm:presLayoutVars>
      </dgm:prSet>
      <dgm:spPr/>
    </dgm:pt>
    <dgm:pt modelId="{92B14352-5694-4804-881E-147BF462D78B}" type="pres">
      <dgm:prSet presAssocID="{4D688BE2-5BE1-414E-8449-3598BCED35AA}" presName="sibTrans" presStyleCnt="0"/>
      <dgm:spPr/>
    </dgm:pt>
    <dgm:pt modelId="{B8EC500B-DA56-40C2-A4BE-F262A81C1A25}" type="pres">
      <dgm:prSet presAssocID="{4CA296A9-688D-4B5D-AA41-D078BF5B31BB}" presName="node" presStyleLbl="node1" presStyleIdx="2" presStyleCnt="9">
        <dgm:presLayoutVars>
          <dgm:bulletEnabled val="1"/>
        </dgm:presLayoutVars>
      </dgm:prSet>
      <dgm:spPr/>
    </dgm:pt>
    <dgm:pt modelId="{28EB133E-5F78-4BF9-9899-9BA0DF6CC4A9}" type="pres">
      <dgm:prSet presAssocID="{F9CA22A9-21D2-475E-8C24-D0AE8471BC69}" presName="sibTrans" presStyleCnt="0"/>
      <dgm:spPr/>
    </dgm:pt>
    <dgm:pt modelId="{BF4EB24D-2C8D-4FC9-B9CB-DCFDB6D774DF}" type="pres">
      <dgm:prSet presAssocID="{ACA1E052-E6C1-4780-A769-AB97EB9E7B76}" presName="node" presStyleLbl="node1" presStyleIdx="3" presStyleCnt="9">
        <dgm:presLayoutVars>
          <dgm:bulletEnabled val="1"/>
        </dgm:presLayoutVars>
      </dgm:prSet>
      <dgm:spPr/>
    </dgm:pt>
    <dgm:pt modelId="{CD3E7448-B51A-43DE-837F-FD1F16FEF845}" type="pres">
      <dgm:prSet presAssocID="{E2B8376A-D789-45E5-9A20-54D25E405CAA}" presName="sibTrans" presStyleCnt="0"/>
      <dgm:spPr/>
    </dgm:pt>
    <dgm:pt modelId="{567695AF-E5D2-4777-B5B9-A4983F972EC8}" type="pres">
      <dgm:prSet presAssocID="{183E3593-51B4-4DAD-834E-0BF2255DE786}" presName="node" presStyleLbl="node1" presStyleIdx="4" presStyleCnt="9">
        <dgm:presLayoutVars>
          <dgm:bulletEnabled val="1"/>
        </dgm:presLayoutVars>
      </dgm:prSet>
      <dgm:spPr/>
    </dgm:pt>
    <dgm:pt modelId="{D504C500-14C8-4AA8-9AC6-B8E8D7C9318B}" type="pres">
      <dgm:prSet presAssocID="{BED06DE6-C037-47F3-B824-B0FF4781EA13}" presName="sibTrans" presStyleCnt="0"/>
      <dgm:spPr/>
    </dgm:pt>
    <dgm:pt modelId="{44A768F0-D21D-476D-BF87-86E4A2DE9183}" type="pres">
      <dgm:prSet presAssocID="{92A210CA-F6B7-44B2-AFCF-F157EDA94AE2}" presName="node" presStyleLbl="node1" presStyleIdx="5" presStyleCnt="9">
        <dgm:presLayoutVars>
          <dgm:bulletEnabled val="1"/>
        </dgm:presLayoutVars>
      </dgm:prSet>
      <dgm:spPr/>
    </dgm:pt>
    <dgm:pt modelId="{212D4CDA-7165-40E9-9C6A-E6726DFD25DD}" type="pres">
      <dgm:prSet presAssocID="{A155D6B5-3D10-4418-B7C0-B726241A86DB}" presName="sibTrans" presStyleCnt="0"/>
      <dgm:spPr/>
    </dgm:pt>
    <dgm:pt modelId="{F7C2DB29-705C-4CC7-894F-B809AADCE41A}" type="pres">
      <dgm:prSet presAssocID="{428BE0A0-75AA-4E4B-95D5-4A7923B746AC}" presName="node" presStyleLbl="node1" presStyleIdx="6" presStyleCnt="9">
        <dgm:presLayoutVars>
          <dgm:bulletEnabled val="1"/>
        </dgm:presLayoutVars>
      </dgm:prSet>
      <dgm:spPr/>
    </dgm:pt>
    <dgm:pt modelId="{5CF2E6EC-78D7-448E-8CC6-97974B0F8872}" type="pres">
      <dgm:prSet presAssocID="{BF72A013-9C12-4A3A-BA64-8B9F1CC3AC9F}" presName="sibTrans" presStyleCnt="0"/>
      <dgm:spPr/>
    </dgm:pt>
    <dgm:pt modelId="{629B1DA9-FBBF-4588-ABA3-134AFE71E86E}" type="pres">
      <dgm:prSet presAssocID="{0AD5021A-29DD-4409-B636-43A884157D5A}" presName="node" presStyleLbl="node1" presStyleIdx="7" presStyleCnt="9">
        <dgm:presLayoutVars>
          <dgm:bulletEnabled val="1"/>
        </dgm:presLayoutVars>
      </dgm:prSet>
      <dgm:spPr/>
    </dgm:pt>
    <dgm:pt modelId="{737F978F-6D2F-4E3F-909E-8A7FCE5351AC}" type="pres">
      <dgm:prSet presAssocID="{185A2A29-3810-4C75-A55F-3367A2EBDC76}" presName="sibTrans" presStyleCnt="0"/>
      <dgm:spPr/>
    </dgm:pt>
    <dgm:pt modelId="{B98CF6B6-6CD7-4171-8BE6-DFD723936483}" type="pres">
      <dgm:prSet presAssocID="{58FC066A-4ABA-48C3-AC1D-6B5E2D8A9169}" presName="node" presStyleLbl="node1" presStyleIdx="8" presStyleCnt="9">
        <dgm:presLayoutVars>
          <dgm:bulletEnabled val="1"/>
        </dgm:presLayoutVars>
      </dgm:prSet>
      <dgm:spPr/>
    </dgm:pt>
  </dgm:ptLst>
  <dgm:cxnLst>
    <dgm:cxn modelId="{59857B20-B5FB-4D03-9320-7040E09F9985}" srcId="{703E9A29-CC3F-48B2-8C18-7782D7754C68}" destId="{0AD5021A-29DD-4409-B636-43A884157D5A}" srcOrd="7" destOrd="0" parTransId="{3F57FF37-9992-48DA-AEAE-1CF1D491EFFD}" sibTransId="{185A2A29-3810-4C75-A55F-3367A2EBDC76}"/>
    <dgm:cxn modelId="{F90C1227-A4D0-42EF-BE55-804B6B3E3674}" type="presOf" srcId="{428BE0A0-75AA-4E4B-95D5-4A7923B746AC}" destId="{F7C2DB29-705C-4CC7-894F-B809AADCE41A}" srcOrd="0" destOrd="0" presId="urn:microsoft.com/office/officeart/2005/8/layout/default"/>
    <dgm:cxn modelId="{9B5D3E31-FB35-4907-9ECB-28B0A7E73418}" srcId="{703E9A29-CC3F-48B2-8C18-7782D7754C68}" destId="{9F07A2B8-07F0-4292-9E25-2DA85B848599}" srcOrd="1" destOrd="0" parTransId="{A99210D1-C8F8-4497-9CC3-C988B86E4263}" sibTransId="{4D688BE2-5BE1-414E-8449-3598BCED35AA}"/>
    <dgm:cxn modelId="{42D6A43C-C2A5-4EDA-94EB-597423EFA119}" srcId="{703E9A29-CC3F-48B2-8C18-7782D7754C68}" destId="{183E3593-51B4-4DAD-834E-0BF2255DE786}" srcOrd="4" destOrd="0" parTransId="{82406596-804F-45FE-903D-6DA1CB578139}" sibTransId="{BED06DE6-C037-47F3-B824-B0FF4781EA13}"/>
    <dgm:cxn modelId="{D365615C-6CF8-48D0-8C48-EB5490E7EF86}" type="presOf" srcId="{58FC066A-4ABA-48C3-AC1D-6B5E2D8A9169}" destId="{B98CF6B6-6CD7-4171-8BE6-DFD723936483}" srcOrd="0" destOrd="0" presId="urn:microsoft.com/office/officeart/2005/8/layout/default"/>
    <dgm:cxn modelId="{5F327D42-B754-40C3-BA7A-8E1888BADAF5}" type="presOf" srcId="{ACA1E052-E6C1-4780-A769-AB97EB9E7B76}" destId="{BF4EB24D-2C8D-4FC9-B9CB-DCFDB6D774DF}" srcOrd="0" destOrd="0" presId="urn:microsoft.com/office/officeart/2005/8/layout/default"/>
    <dgm:cxn modelId="{B395BF6C-97A3-437A-862F-729C6DF63E3C}" type="presOf" srcId="{4CA296A9-688D-4B5D-AA41-D078BF5B31BB}" destId="{B8EC500B-DA56-40C2-A4BE-F262A81C1A25}" srcOrd="0" destOrd="0" presId="urn:microsoft.com/office/officeart/2005/8/layout/default"/>
    <dgm:cxn modelId="{510A066F-6B36-4AA2-A364-5CAB20983790}" type="presOf" srcId="{BE3CA6D9-3C46-49D9-AD2F-00BD17D462FF}" destId="{EEF80314-66D9-4486-9E90-6CB9776459A6}" srcOrd="0" destOrd="0" presId="urn:microsoft.com/office/officeart/2005/8/layout/default"/>
    <dgm:cxn modelId="{A8D7F77C-E89F-4075-9820-327DE5B0EB8A}" srcId="{703E9A29-CC3F-48B2-8C18-7782D7754C68}" destId="{92A210CA-F6B7-44B2-AFCF-F157EDA94AE2}" srcOrd="5" destOrd="0" parTransId="{E4864F70-D93F-4C13-9B2A-F742C2AF87EC}" sibTransId="{A155D6B5-3D10-4418-B7C0-B726241A86DB}"/>
    <dgm:cxn modelId="{AE70A07F-08B8-4B33-8E64-F09B17BAFB29}" srcId="{703E9A29-CC3F-48B2-8C18-7782D7754C68}" destId="{ACA1E052-E6C1-4780-A769-AB97EB9E7B76}" srcOrd="3" destOrd="0" parTransId="{FC7BE46B-1C20-4CCF-99A5-DA8FA0DD9ECD}" sibTransId="{E2B8376A-D789-45E5-9A20-54D25E405CAA}"/>
    <dgm:cxn modelId="{A76191A7-CA56-485D-BDDF-C8285314F084}" srcId="{703E9A29-CC3F-48B2-8C18-7782D7754C68}" destId="{4CA296A9-688D-4B5D-AA41-D078BF5B31BB}" srcOrd="2" destOrd="0" parTransId="{846D9569-1F75-4FDB-8BE4-1CE020E5A7B8}" sibTransId="{F9CA22A9-21D2-475E-8C24-D0AE8471BC69}"/>
    <dgm:cxn modelId="{976844AC-9987-481F-9632-2DCB867E6E37}" type="presOf" srcId="{703E9A29-CC3F-48B2-8C18-7782D7754C68}" destId="{A8D7CC7E-4BA6-44F5-9A0F-44795486F0F3}" srcOrd="0" destOrd="0" presId="urn:microsoft.com/office/officeart/2005/8/layout/default"/>
    <dgm:cxn modelId="{230C54C9-D8A5-4E23-808E-C4E1534BF868}" type="presOf" srcId="{9F07A2B8-07F0-4292-9E25-2DA85B848599}" destId="{F87B197F-2D78-45F6-9E3E-BD8299DF655B}" srcOrd="0" destOrd="0" presId="urn:microsoft.com/office/officeart/2005/8/layout/default"/>
    <dgm:cxn modelId="{60C5FDD5-BAA6-468C-9737-4F2E217E7AEA}" srcId="{703E9A29-CC3F-48B2-8C18-7782D7754C68}" destId="{58FC066A-4ABA-48C3-AC1D-6B5E2D8A9169}" srcOrd="8" destOrd="0" parTransId="{FAC4A7FF-69D6-4E8D-A6C6-D01F4268713F}" sibTransId="{C416AE94-72F9-49DF-99C3-29B3EFAD9751}"/>
    <dgm:cxn modelId="{CE3BB1E6-3B7F-4EA5-8606-3FF4D1AB617A}" type="presOf" srcId="{183E3593-51B4-4DAD-834E-0BF2255DE786}" destId="{567695AF-E5D2-4777-B5B9-A4983F972EC8}" srcOrd="0" destOrd="0" presId="urn:microsoft.com/office/officeart/2005/8/layout/default"/>
    <dgm:cxn modelId="{FC0B04F5-7A39-4F8A-B328-DF97BB267BA0}" srcId="{703E9A29-CC3F-48B2-8C18-7782D7754C68}" destId="{BE3CA6D9-3C46-49D9-AD2F-00BD17D462FF}" srcOrd="0" destOrd="0" parTransId="{F3ABD79F-F82F-4A89-B220-7B5045D8BCDC}" sibTransId="{AB359FC7-59D4-4D68-ACB4-3E13E7654AEB}"/>
    <dgm:cxn modelId="{22D20CF7-DE30-47F0-8837-E8CBF550A3F4}" srcId="{703E9A29-CC3F-48B2-8C18-7782D7754C68}" destId="{428BE0A0-75AA-4E4B-95D5-4A7923B746AC}" srcOrd="6" destOrd="0" parTransId="{AAC75B00-12F7-42F1-829E-3566E652C15F}" sibTransId="{BF72A013-9C12-4A3A-BA64-8B9F1CC3AC9F}"/>
    <dgm:cxn modelId="{DD4EB1FC-CA9B-476B-B9CB-AE140E9AE0F5}" type="presOf" srcId="{0AD5021A-29DD-4409-B636-43A884157D5A}" destId="{629B1DA9-FBBF-4588-ABA3-134AFE71E86E}" srcOrd="0" destOrd="0" presId="urn:microsoft.com/office/officeart/2005/8/layout/default"/>
    <dgm:cxn modelId="{D9DD9DFF-0F9A-4323-8AEF-B970E6916D65}" type="presOf" srcId="{92A210CA-F6B7-44B2-AFCF-F157EDA94AE2}" destId="{44A768F0-D21D-476D-BF87-86E4A2DE9183}" srcOrd="0" destOrd="0" presId="urn:microsoft.com/office/officeart/2005/8/layout/default"/>
    <dgm:cxn modelId="{972ED98A-B35B-4F3E-AB75-D77D43FF5807}" type="presParOf" srcId="{A8D7CC7E-4BA6-44F5-9A0F-44795486F0F3}" destId="{EEF80314-66D9-4486-9E90-6CB9776459A6}" srcOrd="0" destOrd="0" presId="urn:microsoft.com/office/officeart/2005/8/layout/default"/>
    <dgm:cxn modelId="{13C7EF0C-0D0A-466D-9B36-AC087D50D656}" type="presParOf" srcId="{A8D7CC7E-4BA6-44F5-9A0F-44795486F0F3}" destId="{3C8F4CF2-B1A7-4398-96E0-FD42F36561F7}" srcOrd="1" destOrd="0" presId="urn:microsoft.com/office/officeart/2005/8/layout/default"/>
    <dgm:cxn modelId="{FBECA227-8054-45BD-A8E3-779DECA852DD}" type="presParOf" srcId="{A8D7CC7E-4BA6-44F5-9A0F-44795486F0F3}" destId="{F87B197F-2D78-45F6-9E3E-BD8299DF655B}" srcOrd="2" destOrd="0" presId="urn:microsoft.com/office/officeart/2005/8/layout/default"/>
    <dgm:cxn modelId="{3DC2F324-B3BF-48DA-A35E-CC094EF16AF5}" type="presParOf" srcId="{A8D7CC7E-4BA6-44F5-9A0F-44795486F0F3}" destId="{92B14352-5694-4804-881E-147BF462D78B}" srcOrd="3" destOrd="0" presId="urn:microsoft.com/office/officeart/2005/8/layout/default"/>
    <dgm:cxn modelId="{02A9518B-3CE8-41F9-8791-3BB9D1BEB669}" type="presParOf" srcId="{A8D7CC7E-4BA6-44F5-9A0F-44795486F0F3}" destId="{B8EC500B-DA56-40C2-A4BE-F262A81C1A25}" srcOrd="4" destOrd="0" presId="urn:microsoft.com/office/officeart/2005/8/layout/default"/>
    <dgm:cxn modelId="{94F03978-530E-4126-838A-5294E90D3E11}" type="presParOf" srcId="{A8D7CC7E-4BA6-44F5-9A0F-44795486F0F3}" destId="{28EB133E-5F78-4BF9-9899-9BA0DF6CC4A9}" srcOrd="5" destOrd="0" presId="urn:microsoft.com/office/officeart/2005/8/layout/default"/>
    <dgm:cxn modelId="{D8F9CCB5-25FB-48ED-A1D5-2AEA89B73CD6}" type="presParOf" srcId="{A8D7CC7E-4BA6-44F5-9A0F-44795486F0F3}" destId="{BF4EB24D-2C8D-4FC9-B9CB-DCFDB6D774DF}" srcOrd="6" destOrd="0" presId="urn:microsoft.com/office/officeart/2005/8/layout/default"/>
    <dgm:cxn modelId="{F99D3F7F-9154-4E57-948A-D102CE95C594}" type="presParOf" srcId="{A8D7CC7E-4BA6-44F5-9A0F-44795486F0F3}" destId="{CD3E7448-B51A-43DE-837F-FD1F16FEF845}" srcOrd="7" destOrd="0" presId="urn:microsoft.com/office/officeart/2005/8/layout/default"/>
    <dgm:cxn modelId="{E868546E-957F-4B70-B874-6505749EAA1E}" type="presParOf" srcId="{A8D7CC7E-4BA6-44F5-9A0F-44795486F0F3}" destId="{567695AF-E5D2-4777-B5B9-A4983F972EC8}" srcOrd="8" destOrd="0" presId="urn:microsoft.com/office/officeart/2005/8/layout/default"/>
    <dgm:cxn modelId="{08BB8EE9-D855-4CD1-AFD5-CC89AD27A109}" type="presParOf" srcId="{A8D7CC7E-4BA6-44F5-9A0F-44795486F0F3}" destId="{D504C500-14C8-4AA8-9AC6-B8E8D7C9318B}" srcOrd="9" destOrd="0" presId="urn:microsoft.com/office/officeart/2005/8/layout/default"/>
    <dgm:cxn modelId="{00329CBB-584B-48D8-A2EE-83E3B5C650FC}" type="presParOf" srcId="{A8D7CC7E-4BA6-44F5-9A0F-44795486F0F3}" destId="{44A768F0-D21D-476D-BF87-86E4A2DE9183}" srcOrd="10" destOrd="0" presId="urn:microsoft.com/office/officeart/2005/8/layout/default"/>
    <dgm:cxn modelId="{0F3984B5-1B1D-4FDE-B88E-BAD014199CA1}" type="presParOf" srcId="{A8D7CC7E-4BA6-44F5-9A0F-44795486F0F3}" destId="{212D4CDA-7165-40E9-9C6A-E6726DFD25DD}" srcOrd="11" destOrd="0" presId="urn:microsoft.com/office/officeart/2005/8/layout/default"/>
    <dgm:cxn modelId="{34D82CC6-CF90-4892-9FAD-8783BC95BD71}" type="presParOf" srcId="{A8D7CC7E-4BA6-44F5-9A0F-44795486F0F3}" destId="{F7C2DB29-705C-4CC7-894F-B809AADCE41A}" srcOrd="12" destOrd="0" presId="urn:microsoft.com/office/officeart/2005/8/layout/default"/>
    <dgm:cxn modelId="{96141BA4-807F-42D6-B2CF-A9D50E8C6DC7}" type="presParOf" srcId="{A8D7CC7E-4BA6-44F5-9A0F-44795486F0F3}" destId="{5CF2E6EC-78D7-448E-8CC6-97974B0F8872}" srcOrd="13" destOrd="0" presId="urn:microsoft.com/office/officeart/2005/8/layout/default"/>
    <dgm:cxn modelId="{C9E77C18-28CC-423A-879A-FF6EDD5E61EB}" type="presParOf" srcId="{A8D7CC7E-4BA6-44F5-9A0F-44795486F0F3}" destId="{629B1DA9-FBBF-4588-ABA3-134AFE71E86E}" srcOrd="14" destOrd="0" presId="urn:microsoft.com/office/officeart/2005/8/layout/default"/>
    <dgm:cxn modelId="{0E963D22-DFE7-4FDD-975A-FEB20504F636}" type="presParOf" srcId="{A8D7CC7E-4BA6-44F5-9A0F-44795486F0F3}" destId="{737F978F-6D2F-4E3F-909E-8A7FCE5351AC}" srcOrd="15" destOrd="0" presId="urn:microsoft.com/office/officeart/2005/8/layout/default"/>
    <dgm:cxn modelId="{46C58ED4-0F2D-4011-9613-967E9F710E23}" type="presParOf" srcId="{A8D7CC7E-4BA6-44F5-9A0F-44795486F0F3}" destId="{B98CF6B6-6CD7-4171-8BE6-DFD72393648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69A459-4A89-4421-A508-A3497694E3F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6EF66-EAAE-482F-AD0A-2C91F316FF28}">
      <dgm:prSet custT="1"/>
      <dgm:spPr/>
      <dgm:t>
        <a:bodyPr/>
        <a:lstStyle/>
        <a:p>
          <a:r>
            <a:rPr lang="el-GR" sz="2000" b="1" dirty="0">
              <a:latin typeface="Arial" panose="020B0604020202020204" pitchFamily="34" charset="0"/>
              <a:cs typeface="Arial" panose="020B0604020202020204" pitchFamily="34" charset="0"/>
            </a:rPr>
            <a:t>Διαχείριση εξιτηρίου</a:t>
          </a:r>
          <a:endParaRPr lang="en-US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DD1D2F-39B2-40D3-A326-79E959002EFF}" type="parTrans" cxnId="{ED56E9D9-7C60-4EE1-A123-5FDF6D7B51A0}">
      <dgm:prSet/>
      <dgm:spPr/>
      <dgm:t>
        <a:bodyPr/>
        <a:lstStyle/>
        <a:p>
          <a:endParaRPr lang="en-US"/>
        </a:p>
      </dgm:t>
    </dgm:pt>
    <dgm:pt modelId="{A7E2BCBB-BE2D-467E-BC04-F515DC46CB20}" type="sibTrans" cxnId="{ED56E9D9-7C60-4EE1-A123-5FDF6D7B51A0}">
      <dgm:prSet/>
      <dgm:spPr/>
      <dgm:t>
        <a:bodyPr/>
        <a:lstStyle/>
        <a:p>
          <a:endParaRPr lang="en-US"/>
        </a:p>
      </dgm:t>
    </dgm:pt>
    <dgm:pt modelId="{1CF792ED-4CC7-4DFE-83C8-2BB3955ED8EF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Εξετάστε για εξιτήριο εκείνους τους ασθενείς των οποίων η μέγιστη ροή είναι &gt;75%, 1 ώρα μετά την αρχική θεραπεία.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B80A67-39F3-41B8-902B-379E8781615F}" type="parTrans" cxnId="{1F124C3F-AB84-44D8-ABFA-2A084F4219CA}">
      <dgm:prSet/>
      <dgm:spPr/>
      <dgm:t>
        <a:bodyPr/>
        <a:lstStyle/>
        <a:p>
          <a:endParaRPr lang="en-US"/>
        </a:p>
      </dgm:t>
    </dgm:pt>
    <dgm:pt modelId="{9F371846-2A95-4564-BEA3-A6C2CBF08B57}" type="sibTrans" cxnId="{1F124C3F-AB84-44D8-ABFA-2A084F4219CA}">
      <dgm:prSet/>
      <dgm:spPr/>
      <dgm:t>
        <a:bodyPr/>
        <a:lstStyle/>
        <a:p>
          <a:endParaRPr lang="en-US"/>
        </a:p>
      </dgm:t>
    </dgm:pt>
    <dgm:pt modelId="{D4AEA014-A243-450C-8D16-C3D313836132}">
      <dgm:prSet custT="1"/>
      <dgm:spPr/>
      <dgm:t>
        <a:bodyPr/>
        <a:lstStyle/>
        <a:p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Συνταγογραφήστε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μια σύντομη δόση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πρεδνιζολόνης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από το στόμα (π.χ. 40–50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για 5 ημέρες) εάν η αρχική PEF είναι &lt;50%.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6EAA07-FE32-4DFE-A469-BBC8640D8388}" type="parTrans" cxnId="{E9564681-C110-44E3-BE7F-74BA84307F2C}">
      <dgm:prSet/>
      <dgm:spPr/>
      <dgm:t>
        <a:bodyPr/>
        <a:lstStyle/>
        <a:p>
          <a:endParaRPr lang="en-US"/>
        </a:p>
      </dgm:t>
    </dgm:pt>
    <dgm:pt modelId="{D93F709B-9935-4DBB-B5C6-A76C55A30FE1}" type="sibTrans" cxnId="{E9564681-C110-44E3-BE7F-74BA84307F2C}">
      <dgm:prSet/>
      <dgm:spPr/>
      <dgm:t>
        <a:bodyPr/>
        <a:lstStyle/>
        <a:p>
          <a:endParaRPr lang="en-US"/>
        </a:p>
      </dgm:t>
    </dgm:pt>
    <dgm:pt modelId="{A8DA5BC0-7C66-4079-BE58-4467D8BB17F9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Η τεχνική της εισπνοής θα πρέπει να επανεξεταστεί  όπως επίσης και η παρακολούθηση της μέγιστης </a:t>
          </a:r>
          <a:r>
            <a:rPr lang="el-GR" sz="1600" dirty="0" err="1">
              <a:latin typeface="Arial" panose="020B0604020202020204" pitchFamily="34" charset="0"/>
              <a:cs typeface="Arial" panose="020B0604020202020204" pitchFamily="34" charset="0"/>
            </a:rPr>
            <a:t>εκπνευστικής</a:t>
          </a:r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 ροής.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02B00F-AA83-4FE9-9AC7-53CC2643CEB2}" type="parTrans" cxnId="{3AC82CC4-CF7D-43A2-ABC5-502ADDCF1DBE}">
      <dgm:prSet/>
      <dgm:spPr/>
      <dgm:t>
        <a:bodyPr/>
        <a:lstStyle/>
        <a:p>
          <a:endParaRPr lang="en-US"/>
        </a:p>
      </dgm:t>
    </dgm:pt>
    <dgm:pt modelId="{E8D8EE3E-6005-4654-99B4-85E105E72EE7}" type="sibTrans" cxnId="{3AC82CC4-CF7D-43A2-ABC5-502ADDCF1DBE}">
      <dgm:prSet/>
      <dgm:spPr/>
      <dgm:t>
        <a:bodyPr/>
        <a:lstStyle/>
        <a:p>
          <a:endParaRPr lang="en-US"/>
        </a:p>
      </dgm:t>
    </dgm:pt>
    <dgm:pt modelId="{BB60A02A-6584-4544-BBEB-4FC0461A5227}">
      <dgm:prSet custT="1"/>
      <dgm:spPr/>
      <dgm:t>
        <a:bodyPr/>
        <a:lstStyle/>
        <a:p>
          <a:r>
            <a:rPr lang="el-GR" sz="1400" dirty="0">
              <a:latin typeface="Arial" panose="020B0604020202020204" pitchFamily="34" charset="0"/>
              <a:cs typeface="Arial" panose="020B0604020202020204" pitchFamily="34" charset="0"/>
            </a:rPr>
            <a:t>Συστήνεται επανεκτίμηση εντός 2 ημερών. Συμβουλέψτε για επιστροφή στο νοσοκομείο εάν τα συμπτώματα επιδεινωθούν/επανεμφανιστούν.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88567-F55D-40A3-A36B-2B072B1C9AA9}" type="parTrans" cxnId="{61499B6A-74DA-4D74-9E9A-23FDF92FDF46}">
      <dgm:prSet/>
      <dgm:spPr/>
      <dgm:t>
        <a:bodyPr/>
        <a:lstStyle/>
        <a:p>
          <a:endParaRPr lang="en-US"/>
        </a:p>
      </dgm:t>
    </dgm:pt>
    <dgm:pt modelId="{D00EE5DD-2681-42E8-A1B4-A6D4344248DC}" type="sibTrans" cxnId="{61499B6A-74DA-4D74-9E9A-23FDF92FDF46}">
      <dgm:prSet/>
      <dgm:spPr/>
      <dgm:t>
        <a:bodyPr/>
        <a:lstStyle/>
        <a:p>
          <a:endParaRPr lang="en-US"/>
        </a:p>
      </dgm:t>
    </dgm:pt>
    <dgm:pt modelId="{13498F1E-8A26-43FB-853B-B05A571E2825}" type="pres">
      <dgm:prSet presAssocID="{7A69A459-4A89-4421-A508-A3497694E3F4}" presName="outerComposite" presStyleCnt="0">
        <dgm:presLayoutVars>
          <dgm:chMax val="5"/>
          <dgm:dir/>
          <dgm:resizeHandles val="exact"/>
        </dgm:presLayoutVars>
      </dgm:prSet>
      <dgm:spPr/>
    </dgm:pt>
    <dgm:pt modelId="{CFDFED30-FA70-4E99-97FC-170C4B4A6C9F}" type="pres">
      <dgm:prSet presAssocID="{7A69A459-4A89-4421-A508-A3497694E3F4}" presName="dummyMaxCanvas" presStyleCnt="0">
        <dgm:presLayoutVars/>
      </dgm:prSet>
      <dgm:spPr/>
    </dgm:pt>
    <dgm:pt modelId="{93FD1D92-B7C8-484B-A828-B657DC844B01}" type="pres">
      <dgm:prSet presAssocID="{7A69A459-4A89-4421-A508-A3497694E3F4}" presName="FiveNodes_1" presStyleLbl="node1" presStyleIdx="0" presStyleCnt="5">
        <dgm:presLayoutVars>
          <dgm:bulletEnabled val="1"/>
        </dgm:presLayoutVars>
      </dgm:prSet>
      <dgm:spPr/>
    </dgm:pt>
    <dgm:pt modelId="{47C3A896-B8A5-41D1-99DB-1DF5DDE8144B}" type="pres">
      <dgm:prSet presAssocID="{7A69A459-4A89-4421-A508-A3497694E3F4}" presName="FiveNodes_2" presStyleLbl="node1" presStyleIdx="1" presStyleCnt="5">
        <dgm:presLayoutVars>
          <dgm:bulletEnabled val="1"/>
        </dgm:presLayoutVars>
      </dgm:prSet>
      <dgm:spPr/>
    </dgm:pt>
    <dgm:pt modelId="{DEAD9539-5E69-4A45-B468-9F0B32D64818}" type="pres">
      <dgm:prSet presAssocID="{7A69A459-4A89-4421-A508-A3497694E3F4}" presName="FiveNodes_3" presStyleLbl="node1" presStyleIdx="2" presStyleCnt="5">
        <dgm:presLayoutVars>
          <dgm:bulletEnabled val="1"/>
        </dgm:presLayoutVars>
      </dgm:prSet>
      <dgm:spPr/>
    </dgm:pt>
    <dgm:pt modelId="{363C4F4C-3E6E-481F-8009-A465BBA8E2DD}" type="pres">
      <dgm:prSet presAssocID="{7A69A459-4A89-4421-A508-A3497694E3F4}" presName="FiveNodes_4" presStyleLbl="node1" presStyleIdx="3" presStyleCnt="5">
        <dgm:presLayoutVars>
          <dgm:bulletEnabled val="1"/>
        </dgm:presLayoutVars>
      </dgm:prSet>
      <dgm:spPr/>
    </dgm:pt>
    <dgm:pt modelId="{1F92872E-153B-425B-980C-221F3E2A9268}" type="pres">
      <dgm:prSet presAssocID="{7A69A459-4A89-4421-A508-A3497694E3F4}" presName="FiveNodes_5" presStyleLbl="node1" presStyleIdx="4" presStyleCnt="5" custScaleX="114049" custLinFactNeighborX="-1679" custLinFactNeighborY="0">
        <dgm:presLayoutVars>
          <dgm:bulletEnabled val="1"/>
        </dgm:presLayoutVars>
      </dgm:prSet>
      <dgm:spPr/>
    </dgm:pt>
    <dgm:pt modelId="{2A173ED0-C818-4278-960F-DD78EB9D500F}" type="pres">
      <dgm:prSet presAssocID="{7A69A459-4A89-4421-A508-A3497694E3F4}" presName="FiveConn_1-2" presStyleLbl="fgAccFollowNode1" presStyleIdx="0" presStyleCnt="4">
        <dgm:presLayoutVars>
          <dgm:bulletEnabled val="1"/>
        </dgm:presLayoutVars>
      </dgm:prSet>
      <dgm:spPr/>
    </dgm:pt>
    <dgm:pt modelId="{13A9A967-937E-4708-B863-3F1193C6B9A4}" type="pres">
      <dgm:prSet presAssocID="{7A69A459-4A89-4421-A508-A3497694E3F4}" presName="FiveConn_2-3" presStyleLbl="fgAccFollowNode1" presStyleIdx="1" presStyleCnt="4">
        <dgm:presLayoutVars>
          <dgm:bulletEnabled val="1"/>
        </dgm:presLayoutVars>
      </dgm:prSet>
      <dgm:spPr/>
    </dgm:pt>
    <dgm:pt modelId="{DC812F09-8CBF-4677-B045-EE121CE78F5F}" type="pres">
      <dgm:prSet presAssocID="{7A69A459-4A89-4421-A508-A3497694E3F4}" presName="FiveConn_3-4" presStyleLbl="fgAccFollowNode1" presStyleIdx="2" presStyleCnt="4">
        <dgm:presLayoutVars>
          <dgm:bulletEnabled val="1"/>
        </dgm:presLayoutVars>
      </dgm:prSet>
      <dgm:spPr/>
    </dgm:pt>
    <dgm:pt modelId="{5A003ED5-F035-45F7-AB8D-E2C39907DAB2}" type="pres">
      <dgm:prSet presAssocID="{7A69A459-4A89-4421-A508-A3497694E3F4}" presName="FiveConn_4-5" presStyleLbl="fgAccFollowNode1" presStyleIdx="3" presStyleCnt="4">
        <dgm:presLayoutVars>
          <dgm:bulletEnabled val="1"/>
        </dgm:presLayoutVars>
      </dgm:prSet>
      <dgm:spPr/>
    </dgm:pt>
    <dgm:pt modelId="{4817333F-C682-418F-8D92-937550286EA1}" type="pres">
      <dgm:prSet presAssocID="{7A69A459-4A89-4421-A508-A3497694E3F4}" presName="FiveNodes_1_text" presStyleLbl="node1" presStyleIdx="4" presStyleCnt="5">
        <dgm:presLayoutVars>
          <dgm:bulletEnabled val="1"/>
        </dgm:presLayoutVars>
      </dgm:prSet>
      <dgm:spPr/>
    </dgm:pt>
    <dgm:pt modelId="{C13712E4-7C2F-47D9-95EE-EFE2CD456544}" type="pres">
      <dgm:prSet presAssocID="{7A69A459-4A89-4421-A508-A3497694E3F4}" presName="FiveNodes_2_text" presStyleLbl="node1" presStyleIdx="4" presStyleCnt="5">
        <dgm:presLayoutVars>
          <dgm:bulletEnabled val="1"/>
        </dgm:presLayoutVars>
      </dgm:prSet>
      <dgm:spPr/>
    </dgm:pt>
    <dgm:pt modelId="{42894682-C1B7-4320-A6D8-C6E0A5B24904}" type="pres">
      <dgm:prSet presAssocID="{7A69A459-4A89-4421-A508-A3497694E3F4}" presName="FiveNodes_3_text" presStyleLbl="node1" presStyleIdx="4" presStyleCnt="5">
        <dgm:presLayoutVars>
          <dgm:bulletEnabled val="1"/>
        </dgm:presLayoutVars>
      </dgm:prSet>
      <dgm:spPr/>
    </dgm:pt>
    <dgm:pt modelId="{0E736210-3D03-4829-B2F1-40B3B237FC27}" type="pres">
      <dgm:prSet presAssocID="{7A69A459-4A89-4421-A508-A3497694E3F4}" presName="FiveNodes_4_text" presStyleLbl="node1" presStyleIdx="4" presStyleCnt="5">
        <dgm:presLayoutVars>
          <dgm:bulletEnabled val="1"/>
        </dgm:presLayoutVars>
      </dgm:prSet>
      <dgm:spPr/>
    </dgm:pt>
    <dgm:pt modelId="{C4BEC10B-E210-48C8-A335-E50F9B9C5EE3}" type="pres">
      <dgm:prSet presAssocID="{7A69A459-4A89-4421-A508-A3497694E3F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F124C3F-AB84-44D8-ABFA-2A084F4219CA}" srcId="{7A69A459-4A89-4421-A508-A3497694E3F4}" destId="{1CF792ED-4CC7-4DFE-83C8-2BB3955ED8EF}" srcOrd="1" destOrd="0" parTransId="{12B80A67-39F3-41B8-902B-379E8781615F}" sibTransId="{9F371846-2A95-4564-BEA3-A6C2CBF08B57}"/>
    <dgm:cxn modelId="{CFBBC65F-E346-4090-97C1-E216A49968E5}" type="presOf" srcId="{1BB6EF66-EAAE-482F-AD0A-2C91F316FF28}" destId="{4817333F-C682-418F-8D92-937550286EA1}" srcOrd="1" destOrd="0" presId="urn:microsoft.com/office/officeart/2005/8/layout/vProcess5"/>
    <dgm:cxn modelId="{61499B6A-74DA-4D74-9E9A-23FDF92FDF46}" srcId="{7A69A459-4A89-4421-A508-A3497694E3F4}" destId="{BB60A02A-6584-4544-BBEB-4FC0461A5227}" srcOrd="4" destOrd="0" parTransId="{EA488567-F55D-40A3-A36B-2B072B1C9AA9}" sibTransId="{D00EE5DD-2681-42E8-A1B4-A6D4344248DC}"/>
    <dgm:cxn modelId="{0D04397C-C299-438F-BDE7-0AB73014E661}" type="presOf" srcId="{BB60A02A-6584-4544-BBEB-4FC0461A5227}" destId="{1F92872E-153B-425B-980C-221F3E2A9268}" srcOrd="0" destOrd="0" presId="urn:microsoft.com/office/officeart/2005/8/layout/vProcess5"/>
    <dgm:cxn modelId="{E9564681-C110-44E3-BE7F-74BA84307F2C}" srcId="{7A69A459-4A89-4421-A508-A3497694E3F4}" destId="{D4AEA014-A243-450C-8D16-C3D313836132}" srcOrd="2" destOrd="0" parTransId="{AA6EAA07-FE32-4DFE-A469-BBC8640D8388}" sibTransId="{D93F709B-9935-4DBB-B5C6-A76C55A30FE1}"/>
    <dgm:cxn modelId="{E7875F87-BE34-44E4-AED8-021941700CA4}" type="presOf" srcId="{A7E2BCBB-BE2D-467E-BC04-F515DC46CB20}" destId="{2A173ED0-C818-4278-960F-DD78EB9D500F}" srcOrd="0" destOrd="0" presId="urn:microsoft.com/office/officeart/2005/8/layout/vProcess5"/>
    <dgm:cxn modelId="{DAD8EB87-CBC8-4D71-9FCE-2E370B11FCB7}" type="presOf" srcId="{D4AEA014-A243-450C-8D16-C3D313836132}" destId="{42894682-C1B7-4320-A6D8-C6E0A5B24904}" srcOrd="1" destOrd="0" presId="urn:microsoft.com/office/officeart/2005/8/layout/vProcess5"/>
    <dgm:cxn modelId="{2CBA628F-ABAA-4608-B7BA-022954F89352}" type="presOf" srcId="{1CF792ED-4CC7-4DFE-83C8-2BB3955ED8EF}" destId="{C13712E4-7C2F-47D9-95EE-EFE2CD456544}" srcOrd="1" destOrd="0" presId="urn:microsoft.com/office/officeart/2005/8/layout/vProcess5"/>
    <dgm:cxn modelId="{0A921FB4-8F00-46A4-ADD9-3E5FF86BD077}" type="presOf" srcId="{D93F709B-9935-4DBB-B5C6-A76C55A30FE1}" destId="{DC812F09-8CBF-4677-B045-EE121CE78F5F}" srcOrd="0" destOrd="0" presId="urn:microsoft.com/office/officeart/2005/8/layout/vProcess5"/>
    <dgm:cxn modelId="{D9C3F2B4-5E0C-4DFB-92EC-4406A269C5F8}" type="presOf" srcId="{A8DA5BC0-7C66-4079-BE58-4467D8BB17F9}" destId="{0E736210-3D03-4829-B2F1-40B3B237FC27}" srcOrd="1" destOrd="0" presId="urn:microsoft.com/office/officeart/2005/8/layout/vProcess5"/>
    <dgm:cxn modelId="{17BE46C3-5526-4827-97CD-8E4617316A18}" type="presOf" srcId="{D4AEA014-A243-450C-8D16-C3D313836132}" destId="{DEAD9539-5E69-4A45-B468-9F0B32D64818}" srcOrd="0" destOrd="0" presId="urn:microsoft.com/office/officeart/2005/8/layout/vProcess5"/>
    <dgm:cxn modelId="{3AC82CC4-CF7D-43A2-ABC5-502ADDCF1DBE}" srcId="{7A69A459-4A89-4421-A508-A3497694E3F4}" destId="{A8DA5BC0-7C66-4079-BE58-4467D8BB17F9}" srcOrd="3" destOrd="0" parTransId="{F302B00F-AA83-4FE9-9AC7-53CC2643CEB2}" sibTransId="{E8D8EE3E-6005-4654-99B4-85E105E72EE7}"/>
    <dgm:cxn modelId="{F9ECAACA-29B5-462B-B6F0-0B961EE19404}" type="presOf" srcId="{A8DA5BC0-7C66-4079-BE58-4467D8BB17F9}" destId="{363C4F4C-3E6E-481F-8009-A465BBA8E2DD}" srcOrd="0" destOrd="0" presId="urn:microsoft.com/office/officeart/2005/8/layout/vProcess5"/>
    <dgm:cxn modelId="{C14FB4D3-2F0D-4516-80AD-5697CA7858F0}" type="presOf" srcId="{BB60A02A-6584-4544-BBEB-4FC0461A5227}" destId="{C4BEC10B-E210-48C8-A335-E50F9B9C5EE3}" srcOrd="1" destOrd="0" presId="urn:microsoft.com/office/officeart/2005/8/layout/vProcess5"/>
    <dgm:cxn modelId="{ED56E9D9-7C60-4EE1-A123-5FDF6D7B51A0}" srcId="{7A69A459-4A89-4421-A508-A3497694E3F4}" destId="{1BB6EF66-EAAE-482F-AD0A-2C91F316FF28}" srcOrd="0" destOrd="0" parTransId="{ECDD1D2F-39B2-40D3-A326-79E959002EFF}" sibTransId="{A7E2BCBB-BE2D-467E-BC04-F515DC46CB20}"/>
    <dgm:cxn modelId="{E7AFF5E2-913C-4826-A0BA-869717E2525C}" type="presOf" srcId="{9F371846-2A95-4564-BEA3-A6C2CBF08B57}" destId="{13A9A967-937E-4708-B863-3F1193C6B9A4}" srcOrd="0" destOrd="0" presId="urn:microsoft.com/office/officeart/2005/8/layout/vProcess5"/>
    <dgm:cxn modelId="{19E15FEA-8352-4777-B2F4-A3225FAB9C55}" type="presOf" srcId="{7A69A459-4A89-4421-A508-A3497694E3F4}" destId="{13498F1E-8A26-43FB-853B-B05A571E2825}" srcOrd="0" destOrd="0" presId="urn:microsoft.com/office/officeart/2005/8/layout/vProcess5"/>
    <dgm:cxn modelId="{65B555EF-3004-4DC8-B5CC-8A30663CEB0C}" type="presOf" srcId="{1CF792ED-4CC7-4DFE-83C8-2BB3955ED8EF}" destId="{47C3A896-B8A5-41D1-99DB-1DF5DDE8144B}" srcOrd="0" destOrd="0" presId="urn:microsoft.com/office/officeart/2005/8/layout/vProcess5"/>
    <dgm:cxn modelId="{8F7986F9-6426-49FF-A871-D71A67FFA033}" type="presOf" srcId="{1BB6EF66-EAAE-482F-AD0A-2C91F316FF28}" destId="{93FD1D92-B7C8-484B-A828-B657DC844B01}" srcOrd="0" destOrd="0" presId="urn:microsoft.com/office/officeart/2005/8/layout/vProcess5"/>
    <dgm:cxn modelId="{2583E4FF-1ED2-46BB-AEA6-38877F5D2151}" type="presOf" srcId="{E8D8EE3E-6005-4654-99B4-85E105E72EE7}" destId="{5A003ED5-F035-45F7-AB8D-E2C39907DAB2}" srcOrd="0" destOrd="0" presId="urn:microsoft.com/office/officeart/2005/8/layout/vProcess5"/>
    <dgm:cxn modelId="{67175BBB-42F7-463C-8DEF-95D82812EB0F}" type="presParOf" srcId="{13498F1E-8A26-43FB-853B-B05A571E2825}" destId="{CFDFED30-FA70-4E99-97FC-170C4B4A6C9F}" srcOrd="0" destOrd="0" presId="urn:microsoft.com/office/officeart/2005/8/layout/vProcess5"/>
    <dgm:cxn modelId="{14CF7F22-4EDF-4776-B184-5DD9A655BB5B}" type="presParOf" srcId="{13498F1E-8A26-43FB-853B-B05A571E2825}" destId="{93FD1D92-B7C8-484B-A828-B657DC844B01}" srcOrd="1" destOrd="0" presId="urn:microsoft.com/office/officeart/2005/8/layout/vProcess5"/>
    <dgm:cxn modelId="{CBBBD51D-2C03-44AA-A3DB-E3D719FE12E8}" type="presParOf" srcId="{13498F1E-8A26-43FB-853B-B05A571E2825}" destId="{47C3A896-B8A5-41D1-99DB-1DF5DDE8144B}" srcOrd="2" destOrd="0" presId="urn:microsoft.com/office/officeart/2005/8/layout/vProcess5"/>
    <dgm:cxn modelId="{DD4AF5CB-C54F-44C8-9E08-8560A0FE45C8}" type="presParOf" srcId="{13498F1E-8A26-43FB-853B-B05A571E2825}" destId="{DEAD9539-5E69-4A45-B468-9F0B32D64818}" srcOrd="3" destOrd="0" presId="urn:microsoft.com/office/officeart/2005/8/layout/vProcess5"/>
    <dgm:cxn modelId="{09020994-9097-452C-B807-DA0BF861BE22}" type="presParOf" srcId="{13498F1E-8A26-43FB-853B-B05A571E2825}" destId="{363C4F4C-3E6E-481F-8009-A465BBA8E2DD}" srcOrd="4" destOrd="0" presId="urn:microsoft.com/office/officeart/2005/8/layout/vProcess5"/>
    <dgm:cxn modelId="{FFECDFF4-4BDD-48BE-89EB-19B0AF18C172}" type="presParOf" srcId="{13498F1E-8A26-43FB-853B-B05A571E2825}" destId="{1F92872E-153B-425B-980C-221F3E2A9268}" srcOrd="5" destOrd="0" presId="urn:microsoft.com/office/officeart/2005/8/layout/vProcess5"/>
    <dgm:cxn modelId="{CB4F7334-2469-4E32-AFA0-970437F94C35}" type="presParOf" srcId="{13498F1E-8A26-43FB-853B-B05A571E2825}" destId="{2A173ED0-C818-4278-960F-DD78EB9D500F}" srcOrd="6" destOrd="0" presId="urn:microsoft.com/office/officeart/2005/8/layout/vProcess5"/>
    <dgm:cxn modelId="{C464E6B1-B779-40B9-B11B-A290620C0232}" type="presParOf" srcId="{13498F1E-8A26-43FB-853B-B05A571E2825}" destId="{13A9A967-937E-4708-B863-3F1193C6B9A4}" srcOrd="7" destOrd="0" presId="urn:microsoft.com/office/officeart/2005/8/layout/vProcess5"/>
    <dgm:cxn modelId="{4051D0AA-078C-42C2-AF90-5A79886E1232}" type="presParOf" srcId="{13498F1E-8A26-43FB-853B-B05A571E2825}" destId="{DC812F09-8CBF-4677-B045-EE121CE78F5F}" srcOrd="8" destOrd="0" presId="urn:microsoft.com/office/officeart/2005/8/layout/vProcess5"/>
    <dgm:cxn modelId="{B51E2558-9B23-4547-A0A6-E62E654F822B}" type="presParOf" srcId="{13498F1E-8A26-43FB-853B-B05A571E2825}" destId="{5A003ED5-F035-45F7-AB8D-E2C39907DAB2}" srcOrd="9" destOrd="0" presId="urn:microsoft.com/office/officeart/2005/8/layout/vProcess5"/>
    <dgm:cxn modelId="{BEE870F8-8C93-4009-BC40-11ECBF66B2EF}" type="presParOf" srcId="{13498F1E-8A26-43FB-853B-B05A571E2825}" destId="{4817333F-C682-418F-8D92-937550286EA1}" srcOrd="10" destOrd="0" presId="urn:microsoft.com/office/officeart/2005/8/layout/vProcess5"/>
    <dgm:cxn modelId="{738F9C94-0D44-4852-8E02-2902347E093C}" type="presParOf" srcId="{13498F1E-8A26-43FB-853B-B05A571E2825}" destId="{C13712E4-7C2F-47D9-95EE-EFE2CD456544}" srcOrd="11" destOrd="0" presId="urn:microsoft.com/office/officeart/2005/8/layout/vProcess5"/>
    <dgm:cxn modelId="{091AD58D-C317-4ACD-BF84-A579F666A7E6}" type="presParOf" srcId="{13498F1E-8A26-43FB-853B-B05A571E2825}" destId="{42894682-C1B7-4320-A6D8-C6E0A5B24904}" srcOrd="12" destOrd="0" presId="urn:microsoft.com/office/officeart/2005/8/layout/vProcess5"/>
    <dgm:cxn modelId="{5A16E559-8E9C-40DD-937E-2425F61A1CDE}" type="presParOf" srcId="{13498F1E-8A26-43FB-853B-B05A571E2825}" destId="{0E736210-3D03-4829-B2F1-40B3B237FC27}" srcOrd="13" destOrd="0" presId="urn:microsoft.com/office/officeart/2005/8/layout/vProcess5"/>
    <dgm:cxn modelId="{59948328-AF78-452C-9DA2-FD21DE305C8B}" type="presParOf" srcId="{13498F1E-8A26-43FB-853B-B05A571E2825}" destId="{C4BEC10B-E210-48C8-A335-E50F9B9C5EE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A07801-CAA6-413D-A07A-DDD0FB0DCFF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D3D803E-043D-4EC5-BB51-40B8D744ACFB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Σε αντίθεση με τη διασωλήνωση της τραχείας, ο NIV δεν προστατεύει τον αεραγωγό, επομένως το κώμα και ο έμετος αποτελούν αντενδείξεις</a:t>
          </a:r>
          <a:r>
            <a:rPr lang="el-GR" dirty="0"/>
            <a:t>.</a:t>
          </a:r>
          <a:endParaRPr lang="en-US" dirty="0"/>
        </a:p>
      </dgm:t>
    </dgm:pt>
    <dgm:pt modelId="{3F6AAC8B-09A1-4552-AE98-8A2D09926AF5}" type="parTrans" cxnId="{B9B2FAAB-0F47-475B-AE05-FA0F75434D1E}">
      <dgm:prSet/>
      <dgm:spPr/>
      <dgm:t>
        <a:bodyPr/>
        <a:lstStyle/>
        <a:p>
          <a:endParaRPr lang="en-US"/>
        </a:p>
      </dgm:t>
    </dgm:pt>
    <dgm:pt modelId="{DCB53BDD-931D-4326-A5A4-61C2E7066698}" type="sibTrans" cxnId="{B9B2FAAB-0F47-475B-AE05-FA0F75434D1E}">
      <dgm:prSet/>
      <dgm:spPr/>
      <dgm:t>
        <a:bodyPr/>
        <a:lstStyle/>
        <a:p>
          <a:endParaRPr lang="en-US"/>
        </a:p>
      </dgm:t>
    </dgm:pt>
    <dgm:pt modelId="{97D2EC89-1DE8-42A5-830F-4193D3CA7736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Οι απόλυτες αντενδείξεις περιλαμβάνουν άπνοια και καρδιακή ανακοπή</a:t>
          </a:r>
          <a:r>
            <a:rPr lang="el-GR" dirty="0"/>
            <a:t>. </a:t>
          </a:r>
          <a:endParaRPr lang="en-US" dirty="0"/>
        </a:p>
      </dgm:t>
    </dgm:pt>
    <dgm:pt modelId="{8389A998-B82B-460E-B364-B2D4941D312B}" type="parTrans" cxnId="{7ED86ACB-8722-4D14-BF8A-606215290FC8}">
      <dgm:prSet/>
      <dgm:spPr/>
      <dgm:t>
        <a:bodyPr/>
        <a:lstStyle/>
        <a:p>
          <a:endParaRPr lang="en-US"/>
        </a:p>
      </dgm:t>
    </dgm:pt>
    <dgm:pt modelId="{52CD29CF-0D91-4D1A-89ED-F50C1F609822}" type="sibTrans" cxnId="{7ED86ACB-8722-4D14-BF8A-606215290FC8}">
      <dgm:prSet/>
      <dgm:spPr/>
      <dgm:t>
        <a:bodyPr/>
        <a:lstStyle/>
        <a:p>
          <a:endParaRPr lang="en-US"/>
        </a:p>
      </dgm:t>
    </dgm:pt>
    <dgm:pt modelId="{C1F7E5C9-3F3F-40EC-B148-6088D6470DFA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Ελέγξτε το CXR πριν ξεκινήσετε — ένας πνευμοθώρακας θα μετατραπεί σε πνευμοθώρακα τάσεως με NIV.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341E9-383B-457A-95C1-329D4BF1BE32}" type="parTrans" cxnId="{1475E158-62CD-4B0E-B010-25F1CE8A774F}">
      <dgm:prSet/>
      <dgm:spPr/>
      <dgm:t>
        <a:bodyPr/>
        <a:lstStyle/>
        <a:p>
          <a:endParaRPr lang="en-US"/>
        </a:p>
      </dgm:t>
    </dgm:pt>
    <dgm:pt modelId="{C4511774-3159-4399-BEBA-B6BFF66E13BF}" type="sibTrans" cxnId="{1475E158-62CD-4B0E-B010-25F1CE8A774F}">
      <dgm:prSet/>
      <dgm:spPr/>
      <dgm:t>
        <a:bodyPr/>
        <a:lstStyle/>
        <a:p>
          <a:endParaRPr lang="en-US"/>
        </a:p>
      </dgm:t>
    </dgm:pt>
    <dgm:pt modelId="{CBA6511D-5042-41FA-AC6B-4A40603A5A3B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Η έντονη διέγερση μπορεί να καταστήσει αδύνατη την αποτελεσματική NIV.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7D4B77-DB9A-4882-BAC6-75EACF165870}" type="parTrans" cxnId="{75E61EFA-2800-46ED-8000-DED5DA56B530}">
      <dgm:prSet/>
      <dgm:spPr/>
      <dgm:t>
        <a:bodyPr/>
        <a:lstStyle/>
        <a:p>
          <a:endParaRPr lang="en-US"/>
        </a:p>
      </dgm:t>
    </dgm:pt>
    <dgm:pt modelId="{A8A1A9F9-C5C2-467A-AF0B-8F930D722D7A}" type="sibTrans" cxnId="{75E61EFA-2800-46ED-8000-DED5DA56B530}">
      <dgm:prSet/>
      <dgm:spPr/>
      <dgm:t>
        <a:bodyPr/>
        <a:lstStyle/>
        <a:p>
          <a:endParaRPr lang="en-US"/>
        </a:p>
      </dgm:t>
    </dgm:pt>
    <dgm:pt modelId="{B25B852C-A2CE-4E54-B465-962C5D96975A}">
      <dgm:prSet custT="1"/>
      <dgm:spPr/>
      <dgm:t>
        <a:bodyPr/>
        <a:lstStyle/>
        <a:p>
          <a:r>
            <a:rPr lang="el-GR" sz="1600" dirty="0">
              <a:latin typeface="Arial" panose="020B0604020202020204" pitchFamily="34" charset="0"/>
              <a:cs typeface="Arial" panose="020B0604020202020204" pitchFamily="34" charset="0"/>
            </a:rPr>
            <a:t>Ο ασθενής πρέπει πάντα να φροντίζεται από προσωπικό που είναι εξοικειωμένο με τον αναπνευστήρα και τη μάσκα, στο δωμάτιο ανάνηψης.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D755C-1831-4BB7-A9A9-E9AA5A83B606}" type="parTrans" cxnId="{8D301469-A102-4247-A0A6-9B14FC17D1E2}">
      <dgm:prSet/>
      <dgm:spPr/>
      <dgm:t>
        <a:bodyPr/>
        <a:lstStyle/>
        <a:p>
          <a:endParaRPr lang="en-US"/>
        </a:p>
      </dgm:t>
    </dgm:pt>
    <dgm:pt modelId="{6EEC19B0-218B-46E4-86D2-B13489355CDF}" type="sibTrans" cxnId="{8D301469-A102-4247-A0A6-9B14FC17D1E2}">
      <dgm:prSet/>
      <dgm:spPr/>
      <dgm:t>
        <a:bodyPr/>
        <a:lstStyle/>
        <a:p>
          <a:endParaRPr lang="en-US"/>
        </a:p>
      </dgm:t>
    </dgm:pt>
    <dgm:pt modelId="{C5D2753B-392E-488A-85AB-EB7A7120A7D7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Ξεκινήστε την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BiPAP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 στα 10 cmH2O θετική πίεση αεραγωγού εισπνοής (IPAP)/ 5 cmH2O θετική πίεση αεραγωγού εκπνοής (EPAP) και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τιτλοποιήστε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 προς τα πάνω: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0441A0-007D-46D8-A4FD-CD77BB98C979}" type="parTrans" cxnId="{F6B85318-8633-4627-B538-0F88D4C2E0E4}">
      <dgm:prSet/>
      <dgm:spPr/>
      <dgm:t>
        <a:bodyPr/>
        <a:lstStyle/>
        <a:p>
          <a:endParaRPr lang="en-US"/>
        </a:p>
      </dgm:t>
    </dgm:pt>
    <dgm:pt modelId="{73F49221-FA2A-4F87-BA61-7C29F6DF3D3F}" type="sibTrans" cxnId="{F6B85318-8633-4627-B538-0F88D4C2E0E4}">
      <dgm:prSet/>
      <dgm:spPr/>
      <dgm:t>
        <a:bodyPr/>
        <a:lstStyle/>
        <a:p>
          <a:endParaRPr lang="en-US"/>
        </a:p>
      </dgm:t>
    </dgm:pt>
    <dgm:pt modelId="{0D7155EC-815E-43CF-B0C3-8ECB938EBEBE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• Για τη θεραπεία της επίμονης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υπερκαπνίας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, αύξηση IPAP κατά 2 cmH2O κάθε φορά.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5DD6E-9A30-4DA8-A5D4-EB46FF65ACF7}" type="parTrans" cxnId="{A922DB1A-65CA-4410-A0AA-C3F512F2F4E5}">
      <dgm:prSet/>
      <dgm:spPr/>
      <dgm:t>
        <a:bodyPr/>
        <a:lstStyle/>
        <a:p>
          <a:endParaRPr lang="en-US"/>
        </a:p>
      </dgm:t>
    </dgm:pt>
    <dgm:pt modelId="{811B911E-E0D7-4CBF-894A-B252594FC220}" type="sibTrans" cxnId="{A922DB1A-65CA-4410-A0AA-C3F512F2F4E5}">
      <dgm:prSet/>
      <dgm:spPr/>
      <dgm:t>
        <a:bodyPr/>
        <a:lstStyle/>
        <a:p>
          <a:endParaRPr lang="en-US"/>
        </a:p>
      </dgm:t>
    </dgm:pt>
    <dgm:pt modelId="{947CFB4D-C414-4169-8B65-D860E23745AB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• Για τη θεραπεία της επίμονης </a:t>
          </a:r>
          <a:r>
            <a:rPr lang="el-GR" dirty="0" err="1">
              <a:latin typeface="Arial" panose="020B0604020202020204" pitchFamily="34" charset="0"/>
              <a:cs typeface="Arial" panose="020B0604020202020204" pitchFamily="34" charset="0"/>
            </a:rPr>
            <a:t>υποξίας</a:t>
          </a:r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, αύξηση IPAP και EPAP κατά 2cmH2O κάθε φορά.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FD944F-3C09-46BA-941F-2483381A6A46}" type="parTrans" cxnId="{58BCC922-CF05-4E8C-BFBC-471DE85E2953}">
      <dgm:prSet/>
      <dgm:spPr/>
      <dgm:t>
        <a:bodyPr/>
        <a:lstStyle/>
        <a:p>
          <a:endParaRPr lang="en-US"/>
        </a:p>
      </dgm:t>
    </dgm:pt>
    <dgm:pt modelId="{CFE13F04-7D10-4B78-8F07-7F1DD31F3D25}" type="sibTrans" cxnId="{58BCC922-CF05-4E8C-BFBC-471DE85E2953}">
      <dgm:prSet/>
      <dgm:spPr/>
      <dgm:t>
        <a:bodyPr/>
        <a:lstStyle/>
        <a:p>
          <a:endParaRPr lang="en-US"/>
        </a:p>
      </dgm:t>
    </dgm:pt>
    <dgm:pt modelId="{05D1003F-83BE-42DD-B04F-D0F57E47A9E4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• Το μέγιστο IPAP/EPAP είναι 25/15 cmH2 O.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D66B56-D4FD-458D-BA17-CFFE8D84AF7D}" type="parTrans" cxnId="{95CD276B-7E45-41D0-B114-4EDF5E615BE6}">
      <dgm:prSet/>
      <dgm:spPr/>
      <dgm:t>
        <a:bodyPr/>
        <a:lstStyle/>
        <a:p>
          <a:endParaRPr lang="en-US"/>
        </a:p>
      </dgm:t>
    </dgm:pt>
    <dgm:pt modelId="{67197E8F-38F1-4C71-869B-B529019F30AC}" type="sibTrans" cxnId="{95CD276B-7E45-41D0-B114-4EDF5E615BE6}">
      <dgm:prSet/>
      <dgm:spPr/>
      <dgm:t>
        <a:bodyPr/>
        <a:lstStyle/>
        <a:p>
          <a:endParaRPr lang="en-US"/>
        </a:p>
      </dgm:t>
    </dgm:pt>
    <dgm:pt modelId="{BBEC336E-F467-41B2-B633-5B6A3E51E61F}">
      <dgm:prSet/>
      <dgm:spPr/>
      <dgm:t>
        <a:bodyPr/>
        <a:lstStyle/>
        <a:p>
          <a:r>
            <a:rPr lang="el-GR" dirty="0">
              <a:latin typeface="Arial" panose="020B0604020202020204" pitchFamily="34" charset="0"/>
              <a:cs typeface="Arial" panose="020B0604020202020204" pitchFamily="34" charset="0"/>
            </a:rPr>
            <a:t>• Για CPAP, ξεκινήστε τη θεραπεία στα 5–8 cmH2O.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79178-4B42-4642-96D4-2F1283DABBBD}" type="parTrans" cxnId="{D072EABD-2102-4D94-8C03-3FC89FD6A1F1}">
      <dgm:prSet/>
      <dgm:spPr/>
      <dgm:t>
        <a:bodyPr/>
        <a:lstStyle/>
        <a:p>
          <a:endParaRPr lang="en-US"/>
        </a:p>
      </dgm:t>
    </dgm:pt>
    <dgm:pt modelId="{1701B4F7-369F-4A26-B82F-8826E9DA2D00}" type="sibTrans" cxnId="{D072EABD-2102-4D94-8C03-3FC89FD6A1F1}">
      <dgm:prSet/>
      <dgm:spPr/>
      <dgm:t>
        <a:bodyPr/>
        <a:lstStyle/>
        <a:p>
          <a:endParaRPr lang="en-US"/>
        </a:p>
      </dgm:t>
    </dgm:pt>
    <dgm:pt modelId="{FEECEA21-8BD2-4313-BEB2-35A6B28AA7A5}" type="pres">
      <dgm:prSet presAssocID="{FEA07801-CAA6-413D-A07A-DDD0FB0DCFF9}" presName="vert0" presStyleCnt="0">
        <dgm:presLayoutVars>
          <dgm:dir/>
          <dgm:animOne val="branch"/>
          <dgm:animLvl val="lvl"/>
        </dgm:presLayoutVars>
      </dgm:prSet>
      <dgm:spPr/>
    </dgm:pt>
    <dgm:pt modelId="{F81C18F7-0B11-4943-AFE5-89AFEF7E4323}" type="pres">
      <dgm:prSet presAssocID="{8D3D803E-043D-4EC5-BB51-40B8D744ACFB}" presName="thickLine" presStyleLbl="alignNode1" presStyleIdx="0" presStyleCnt="10"/>
      <dgm:spPr/>
    </dgm:pt>
    <dgm:pt modelId="{6EB071BA-FB01-468C-BCDC-16A685D2DC4D}" type="pres">
      <dgm:prSet presAssocID="{8D3D803E-043D-4EC5-BB51-40B8D744ACFB}" presName="horz1" presStyleCnt="0"/>
      <dgm:spPr/>
    </dgm:pt>
    <dgm:pt modelId="{1CFDEBF3-8513-449E-BB2A-EBBADD018EF5}" type="pres">
      <dgm:prSet presAssocID="{8D3D803E-043D-4EC5-BB51-40B8D744ACFB}" presName="tx1" presStyleLbl="revTx" presStyleIdx="0" presStyleCnt="10"/>
      <dgm:spPr/>
    </dgm:pt>
    <dgm:pt modelId="{DE1682DE-1D2D-4C23-BF43-6FE16AA5450F}" type="pres">
      <dgm:prSet presAssocID="{8D3D803E-043D-4EC5-BB51-40B8D744ACFB}" presName="vert1" presStyleCnt="0"/>
      <dgm:spPr/>
    </dgm:pt>
    <dgm:pt modelId="{BAB5FADA-2F52-491E-BF2C-ADC3D3A6F004}" type="pres">
      <dgm:prSet presAssocID="{97D2EC89-1DE8-42A5-830F-4193D3CA7736}" presName="thickLine" presStyleLbl="alignNode1" presStyleIdx="1" presStyleCnt="10"/>
      <dgm:spPr/>
    </dgm:pt>
    <dgm:pt modelId="{E72BF9AF-8738-4F11-8FA6-A3065DFBDDFE}" type="pres">
      <dgm:prSet presAssocID="{97D2EC89-1DE8-42A5-830F-4193D3CA7736}" presName="horz1" presStyleCnt="0"/>
      <dgm:spPr/>
    </dgm:pt>
    <dgm:pt modelId="{C9089359-2502-4386-A8F6-92377790228A}" type="pres">
      <dgm:prSet presAssocID="{97D2EC89-1DE8-42A5-830F-4193D3CA7736}" presName="tx1" presStyleLbl="revTx" presStyleIdx="1" presStyleCnt="10"/>
      <dgm:spPr/>
    </dgm:pt>
    <dgm:pt modelId="{8572ACE0-775F-4D55-B889-BB4077C082D4}" type="pres">
      <dgm:prSet presAssocID="{97D2EC89-1DE8-42A5-830F-4193D3CA7736}" presName="vert1" presStyleCnt="0"/>
      <dgm:spPr/>
    </dgm:pt>
    <dgm:pt modelId="{54117154-EC05-4960-81F6-D25389D2AD84}" type="pres">
      <dgm:prSet presAssocID="{C1F7E5C9-3F3F-40EC-B148-6088D6470DFA}" presName="thickLine" presStyleLbl="alignNode1" presStyleIdx="2" presStyleCnt="10"/>
      <dgm:spPr/>
    </dgm:pt>
    <dgm:pt modelId="{00ED6FCA-02E4-4CE4-A3ED-800E1BC18722}" type="pres">
      <dgm:prSet presAssocID="{C1F7E5C9-3F3F-40EC-B148-6088D6470DFA}" presName="horz1" presStyleCnt="0"/>
      <dgm:spPr/>
    </dgm:pt>
    <dgm:pt modelId="{7D56B392-31FA-44C3-8F2E-D16129BDD60A}" type="pres">
      <dgm:prSet presAssocID="{C1F7E5C9-3F3F-40EC-B148-6088D6470DFA}" presName="tx1" presStyleLbl="revTx" presStyleIdx="2" presStyleCnt="10"/>
      <dgm:spPr/>
    </dgm:pt>
    <dgm:pt modelId="{800D320F-D180-4072-913C-13346D74E7C4}" type="pres">
      <dgm:prSet presAssocID="{C1F7E5C9-3F3F-40EC-B148-6088D6470DFA}" presName="vert1" presStyleCnt="0"/>
      <dgm:spPr/>
    </dgm:pt>
    <dgm:pt modelId="{A392CDDD-53C5-4079-AA49-E34CC891345F}" type="pres">
      <dgm:prSet presAssocID="{CBA6511D-5042-41FA-AC6B-4A40603A5A3B}" presName="thickLine" presStyleLbl="alignNode1" presStyleIdx="3" presStyleCnt="10"/>
      <dgm:spPr/>
    </dgm:pt>
    <dgm:pt modelId="{CD84CAEB-088A-470D-B396-EF5C0737BA46}" type="pres">
      <dgm:prSet presAssocID="{CBA6511D-5042-41FA-AC6B-4A40603A5A3B}" presName="horz1" presStyleCnt="0"/>
      <dgm:spPr/>
    </dgm:pt>
    <dgm:pt modelId="{6C4E86CF-3D64-4226-9218-83B6971DE118}" type="pres">
      <dgm:prSet presAssocID="{CBA6511D-5042-41FA-AC6B-4A40603A5A3B}" presName="tx1" presStyleLbl="revTx" presStyleIdx="3" presStyleCnt="10"/>
      <dgm:spPr/>
    </dgm:pt>
    <dgm:pt modelId="{537B2D8A-CE8D-42D0-871A-E1B2CAE603AB}" type="pres">
      <dgm:prSet presAssocID="{CBA6511D-5042-41FA-AC6B-4A40603A5A3B}" presName="vert1" presStyleCnt="0"/>
      <dgm:spPr/>
    </dgm:pt>
    <dgm:pt modelId="{D911DE93-55CD-4BBF-8435-AD3D29FEA742}" type="pres">
      <dgm:prSet presAssocID="{B25B852C-A2CE-4E54-B465-962C5D96975A}" presName="thickLine" presStyleLbl="alignNode1" presStyleIdx="4" presStyleCnt="10"/>
      <dgm:spPr/>
    </dgm:pt>
    <dgm:pt modelId="{D3672AD9-D350-40E2-AACF-32A590E61CE1}" type="pres">
      <dgm:prSet presAssocID="{B25B852C-A2CE-4E54-B465-962C5D96975A}" presName="horz1" presStyleCnt="0"/>
      <dgm:spPr/>
    </dgm:pt>
    <dgm:pt modelId="{8F3EDA45-D3CE-49CE-B5A3-5AA23A47C46C}" type="pres">
      <dgm:prSet presAssocID="{B25B852C-A2CE-4E54-B465-962C5D96975A}" presName="tx1" presStyleLbl="revTx" presStyleIdx="4" presStyleCnt="10"/>
      <dgm:spPr/>
    </dgm:pt>
    <dgm:pt modelId="{025F9CF4-C2F3-4649-A445-DD30F8A41954}" type="pres">
      <dgm:prSet presAssocID="{B25B852C-A2CE-4E54-B465-962C5D96975A}" presName="vert1" presStyleCnt="0"/>
      <dgm:spPr/>
    </dgm:pt>
    <dgm:pt modelId="{27330252-4C89-46B2-9670-2E39E2AE197C}" type="pres">
      <dgm:prSet presAssocID="{C5D2753B-392E-488A-85AB-EB7A7120A7D7}" presName="thickLine" presStyleLbl="alignNode1" presStyleIdx="5" presStyleCnt="10"/>
      <dgm:spPr/>
    </dgm:pt>
    <dgm:pt modelId="{BA8B5DBC-F64D-467D-91CE-B6D16E18E564}" type="pres">
      <dgm:prSet presAssocID="{C5D2753B-392E-488A-85AB-EB7A7120A7D7}" presName="horz1" presStyleCnt="0"/>
      <dgm:spPr/>
    </dgm:pt>
    <dgm:pt modelId="{378F91D0-73C3-40E5-BE28-64DD8C564D1A}" type="pres">
      <dgm:prSet presAssocID="{C5D2753B-392E-488A-85AB-EB7A7120A7D7}" presName="tx1" presStyleLbl="revTx" presStyleIdx="5" presStyleCnt="10"/>
      <dgm:spPr/>
    </dgm:pt>
    <dgm:pt modelId="{13DE0D96-CBC4-4093-96FD-08427A97177F}" type="pres">
      <dgm:prSet presAssocID="{C5D2753B-392E-488A-85AB-EB7A7120A7D7}" presName="vert1" presStyleCnt="0"/>
      <dgm:spPr/>
    </dgm:pt>
    <dgm:pt modelId="{1A12A3E9-2380-4FC0-B99E-BB4506CD63D2}" type="pres">
      <dgm:prSet presAssocID="{0D7155EC-815E-43CF-B0C3-8ECB938EBEBE}" presName="thickLine" presStyleLbl="alignNode1" presStyleIdx="6" presStyleCnt="10"/>
      <dgm:spPr/>
    </dgm:pt>
    <dgm:pt modelId="{B1D1543B-D8E4-4DC4-904F-AB7A6B49091C}" type="pres">
      <dgm:prSet presAssocID="{0D7155EC-815E-43CF-B0C3-8ECB938EBEBE}" presName="horz1" presStyleCnt="0"/>
      <dgm:spPr/>
    </dgm:pt>
    <dgm:pt modelId="{32FD4E2E-6BF8-4FD3-BA27-3499AC39DBF0}" type="pres">
      <dgm:prSet presAssocID="{0D7155EC-815E-43CF-B0C3-8ECB938EBEBE}" presName="tx1" presStyleLbl="revTx" presStyleIdx="6" presStyleCnt="10"/>
      <dgm:spPr/>
    </dgm:pt>
    <dgm:pt modelId="{2A32A622-29F0-4704-9B7E-6801F0C0396C}" type="pres">
      <dgm:prSet presAssocID="{0D7155EC-815E-43CF-B0C3-8ECB938EBEBE}" presName="vert1" presStyleCnt="0"/>
      <dgm:spPr/>
    </dgm:pt>
    <dgm:pt modelId="{8E1E79B1-767F-4819-B779-EC3B76268699}" type="pres">
      <dgm:prSet presAssocID="{947CFB4D-C414-4169-8B65-D860E23745AB}" presName="thickLine" presStyleLbl="alignNode1" presStyleIdx="7" presStyleCnt="10"/>
      <dgm:spPr/>
    </dgm:pt>
    <dgm:pt modelId="{D584C333-4EFF-4468-AC35-0F554C2ACDC5}" type="pres">
      <dgm:prSet presAssocID="{947CFB4D-C414-4169-8B65-D860E23745AB}" presName="horz1" presStyleCnt="0"/>
      <dgm:spPr/>
    </dgm:pt>
    <dgm:pt modelId="{3CE793AA-F532-445D-8336-732E4719E6DF}" type="pres">
      <dgm:prSet presAssocID="{947CFB4D-C414-4169-8B65-D860E23745AB}" presName="tx1" presStyleLbl="revTx" presStyleIdx="7" presStyleCnt="10"/>
      <dgm:spPr/>
    </dgm:pt>
    <dgm:pt modelId="{62D37316-6ACC-4DF0-8867-3E9049DC46A3}" type="pres">
      <dgm:prSet presAssocID="{947CFB4D-C414-4169-8B65-D860E23745AB}" presName="vert1" presStyleCnt="0"/>
      <dgm:spPr/>
    </dgm:pt>
    <dgm:pt modelId="{8A0CD9A6-F5FC-41DB-9597-C76C724B7274}" type="pres">
      <dgm:prSet presAssocID="{05D1003F-83BE-42DD-B04F-D0F57E47A9E4}" presName="thickLine" presStyleLbl="alignNode1" presStyleIdx="8" presStyleCnt="10"/>
      <dgm:spPr/>
    </dgm:pt>
    <dgm:pt modelId="{CEE61FA6-15F0-4A1F-97B2-C4BB4D01A7B4}" type="pres">
      <dgm:prSet presAssocID="{05D1003F-83BE-42DD-B04F-D0F57E47A9E4}" presName="horz1" presStyleCnt="0"/>
      <dgm:spPr/>
    </dgm:pt>
    <dgm:pt modelId="{79A0ED3C-BDDB-4D2D-9EC4-DDACE254EDDE}" type="pres">
      <dgm:prSet presAssocID="{05D1003F-83BE-42DD-B04F-D0F57E47A9E4}" presName="tx1" presStyleLbl="revTx" presStyleIdx="8" presStyleCnt="10"/>
      <dgm:spPr/>
    </dgm:pt>
    <dgm:pt modelId="{E04FFCB7-E694-4253-A919-7B62EB2A3283}" type="pres">
      <dgm:prSet presAssocID="{05D1003F-83BE-42DD-B04F-D0F57E47A9E4}" presName="vert1" presStyleCnt="0"/>
      <dgm:spPr/>
    </dgm:pt>
    <dgm:pt modelId="{05B1BD7A-E3B0-49C6-BBB2-85EA6B7592D3}" type="pres">
      <dgm:prSet presAssocID="{BBEC336E-F467-41B2-B633-5B6A3E51E61F}" presName="thickLine" presStyleLbl="alignNode1" presStyleIdx="9" presStyleCnt="10"/>
      <dgm:spPr/>
    </dgm:pt>
    <dgm:pt modelId="{386F8FA1-28FA-4BA2-85B4-1422E20DBC96}" type="pres">
      <dgm:prSet presAssocID="{BBEC336E-F467-41B2-B633-5B6A3E51E61F}" presName="horz1" presStyleCnt="0"/>
      <dgm:spPr/>
    </dgm:pt>
    <dgm:pt modelId="{C073269E-F0D1-418A-9072-9E387E5A1013}" type="pres">
      <dgm:prSet presAssocID="{BBEC336E-F467-41B2-B633-5B6A3E51E61F}" presName="tx1" presStyleLbl="revTx" presStyleIdx="9" presStyleCnt="10"/>
      <dgm:spPr/>
    </dgm:pt>
    <dgm:pt modelId="{E0C26EEF-E012-43B6-B110-90581464268D}" type="pres">
      <dgm:prSet presAssocID="{BBEC336E-F467-41B2-B633-5B6A3E51E61F}" presName="vert1" presStyleCnt="0"/>
      <dgm:spPr/>
    </dgm:pt>
  </dgm:ptLst>
  <dgm:cxnLst>
    <dgm:cxn modelId="{32F7510C-A16C-4568-BF0B-81805490AF5E}" type="presOf" srcId="{8D3D803E-043D-4EC5-BB51-40B8D744ACFB}" destId="{1CFDEBF3-8513-449E-BB2A-EBBADD018EF5}" srcOrd="0" destOrd="0" presId="urn:microsoft.com/office/officeart/2008/layout/LinedList"/>
    <dgm:cxn modelId="{796FA313-BAA1-42A4-B569-F2C37DAB758F}" type="presOf" srcId="{05D1003F-83BE-42DD-B04F-D0F57E47A9E4}" destId="{79A0ED3C-BDDB-4D2D-9EC4-DDACE254EDDE}" srcOrd="0" destOrd="0" presId="urn:microsoft.com/office/officeart/2008/layout/LinedList"/>
    <dgm:cxn modelId="{F6B85318-8633-4627-B538-0F88D4C2E0E4}" srcId="{FEA07801-CAA6-413D-A07A-DDD0FB0DCFF9}" destId="{C5D2753B-392E-488A-85AB-EB7A7120A7D7}" srcOrd="5" destOrd="0" parTransId="{030441A0-007D-46D8-A4FD-CD77BB98C979}" sibTransId="{73F49221-FA2A-4F87-BA61-7C29F6DF3D3F}"/>
    <dgm:cxn modelId="{A922DB1A-65CA-4410-A0AA-C3F512F2F4E5}" srcId="{FEA07801-CAA6-413D-A07A-DDD0FB0DCFF9}" destId="{0D7155EC-815E-43CF-B0C3-8ECB938EBEBE}" srcOrd="6" destOrd="0" parTransId="{E485DD6E-9A30-4DA8-A5D4-EB46FF65ACF7}" sibTransId="{811B911E-E0D7-4CBF-894A-B252594FC220}"/>
    <dgm:cxn modelId="{306DA71E-D9C2-48E2-9420-86BB1F72877A}" type="presOf" srcId="{FEA07801-CAA6-413D-A07A-DDD0FB0DCFF9}" destId="{FEECEA21-8BD2-4313-BEB2-35A6B28AA7A5}" srcOrd="0" destOrd="0" presId="urn:microsoft.com/office/officeart/2008/layout/LinedList"/>
    <dgm:cxn modelId="{58BCC922-CF05-4E8C-BFBC-471DE85E2953}" srcId="{FEA07801-CAA6-413D-A07A-DDD0FB0DCFF9}" destId="{947CFB4D-C414-4169-8B65-D860E23745AB}" srcOrd="7" destOrd="0" parTransId="{53FD944F-3C09-46BA-941F-2483381A6A46}" sibTransId="{CFE13F04-7D10-4B78-8F07-7F1DD31F3D25}"/>
    <dgm:cxn modelId="{AA0FC540-480A-4407-94C0-5573D9F2207A}" type="presOf" srcId="{C5D2753B-392E-488A-85AB-EB7A7120A7D7}" destId="{378F91D0-73C3-40E5-BE28-64DD8C564D1A}" srcOrd="0" destOrd="0" presId="urn:microsoft.com/office/officeart/2008/layout/LinedList"/>
    <dgm:cxn modelId="{8D301469-A102-4247-A0A6-9B14FC17D1E2}" srcId="{FEA07801-CAA6-413D-A07A-DDD0FB0DCFF9}" destId="{B25B852C-A2CE-4E54-B465-962C5D96975A}" srcOrd="4" destOrd="0" parTransId="{0BED755C-1831-4BB7-A9A9-E9AA5A83B606}" sibTransId="{6EEC19B0-218B-46E4-86D2-B13489355CDF}"/>
    <dgm:cxn modelId="{95CD276B-7E45-41D0-B114-4EDF5E615BE6}" srcId="{FEA07801-CAA6-413D-A07A-DDD0FB0DCFF9}" destId="{05D1003F-83BE-42DD-B04F-D0F57E47A9E4}" srcOrd="8" destOrd="0" parTransId="{0DD66B56-D4FD-458D-BA17-CFFE8D84AF7D}" sibTransId="{67197E8F-38F1-4C71-869B-B529019F30AC}"/>
    <dgm:cxn modelId="{CC61F84F-3ACB-4674-8809-482953833AAE}" type="presOf" srcId="{947CFB4D-C414-4169-8B65-D860E23745AB}" destId="{3CE793AA-F532-445D-8336-732E4719E6DF}" srcOrd="0" destOrd="0" presId="urn:microsoft.com/office/officeart/2008/layout/LinedList"/>
    <dgm:cxn modelId="{1475E158-62CD-4B0E-B010-25F1CE8A774F}" srcId="{FEA07801-CAA6-413D-A07A-DDD0FB0DCFF9}" destId="{C1F7E5C9-3F3F-40EC-B148-6088D6470DFA}" srcOrd="2" destOrd="0" parTransId="{CC4341E9-383B-457A-95C1-329D4BF1BE32}" sibTransId="{C4511774-3159-4399-BEBA-B6BFF66E13BF}"/>
    <dgm:cxn modelId="{D1E38195-2379-4F7C-B474-25EFC6F37590}" type="presOf" srcId="{B25B852C-A2CE-4E54-B465-962C5D96975A}" destId="{8F3EDA45-D3CE-49CE-B5A3-5AA23A47C46C}" srcOrd="0" destOrd="0" presId="urn:microsoft.com/office/officeart/2008/layout/LinedList"/>
    <dgm:cxn modelId="{BFA4199C-D9C2-4DA7-A20C-9958B736E3EC}" type="presOf" srcId="{C1F7E5C9-3F3F-40EC-B148-6088D6470DFA}" destId="{7D56B392-31FA-44C3-8F2E-D16129BDD60A}" srcOrd="0" destOrd="0" presId="urn:microsoft.com/office/officeart/2008/layout/LinedList"/>
    <dgm:cxn modelId="{B9B2FAAB-0F47-475B-AE05-FA0F75434D1E}" srcId="{FEA07801-CAA6-413D-A07A-DDD0FB0DCFF9}" destId="{8D3D803E-043D-4EC5-BB51-40B8D744ACFB}" srcOrd="0" destOrd="0" parTransId="{3F6AAC8B-09A1-4552-AE98-8A2D09926AF5}" sibTransId="{DCB53BDD-931D-4326-A5A4-61C2E7066698}"/>
    <dgm:cxn modelId="{D072EABD-2102-4D94-8C03-3FC89FD6A1F1}" srcId="{FEA07801-CAA6-413D-A07A-DDD0FB0DCFF9}" destId="{BBEC336E-F467-41B2-B633-5B6A3E51E61F}" srcOrd="9" destOrd="0" parTransId="{93279178-4B42-4642-96D4-2F1283DABBBD}" sibTransId="{1701B4F7-369F-4A26-B82F-8826E9DA2D00}"/>
    <dgm:cxn modelId="{8BDE7BBE-4DEF-4A42-B0D3-A981C0BE1E8A}" type="presOf" srcId="{CBA6511D-5042-41FA-AC6B-4A40603A5A3B}" destId="{6C4E86CF-3D64-4226-9218-83B6971DE118}" srcOrd="0" destOrd="0" presId="urn:microsoft.com/office/officeart/2008/layout/LinedList"/>
    <dgm:cxn modelId="{25D7D8BE-5515-496A-BED6-894564AB3069}" type="presOf" srcId="{BBEC336E-F467-41B2-B633-5B6A3E51E61F}" destId="{C073269E-F0D1-418A-9072-9E387E5A1013}" srcOrd="0" destOrd="0" presId="urn:microsoft.com/office/officeart/2008/layout/LinedList"/>
    <dgm:cxn modelId="{7ED86ACB-8722-4D14-BF8A-606215290FC8}" srcId="{FEA07801-CAA6-413D-A07A-DDD0FB0DCFF9}" destId="{97D2EC89-1DE8-42A5-830F-4193D3CA7736}" srcOrd="1" destOrd="0" parTransId="{8389A998-B82B-460E-B364-B2D4941D312B}" sibTransId="{52CD29CF-0D91-4D1A-89ED-F50C1F609822}"/>
    <dgm:cxn modelId="{42DF75E5-2008-4417-9519-3E07492F2090}" type="presOf" srcId="{0D7155EC-815E-43CF-B0C3-8ECB938EBEBE}" destId="{32FD4E2E-6BF8-4FD3-BA27-3499AC39DBF0}" srcOrd="0" destOrd="0" presId="urn:microsoft.com/office/officeart/2008/layout/LinedList"/>
    <dgm:cxn modelId="{77E00DE6-9C27-47D1-9C7F-86463E7355B9}" type="presOf" srcId="{97D2EC89-1DE8-42A5-830F-4193D3CA7736}" destId="{C9089359-2502-4386-A8F6-92377790228A}" srcOrd="0" destOrd="0" presId="urn:microsoft.com/office/officeart/2008/layout/LinedList"/>
    <dgm:cxn modelId="{75E61EFA-2800-46ED-8000-DED5DA56B530}" srcId="{FEA07801-CAA6-413D-A07A-DDD0FB0DCFF9}" destId="{CBA6511D-5042-41FA-AC6B-4A40603A5A3B}" srcOrd="3" destOrd="0" parTransId="{437D4B77-DB9A-4882-BAC6-75EACF165870}" sibTransId="{A8A1A9F9-C5C2-467A-AF0B-8F930D722D7A}"/>
    <dgm:cxn modelId="{E941914A-CDCA-4FF4-8E88-AC3D76E60E8B}" type="presParOf" srcId="{FEECEA21-8BD2-4313-BEB2-35A6B28AA7A5}" destId="{F81C18F7-0B11-4943-AFE5-89AFEF7E4323}" srcOrd="0" destOrd="0" presId="urn:microsoft.com/office/officeart/2008/layout/LinedList"/>
    <dgm:cxn modelId="{1BB731D5-15BC-4A04-B6DB-FBF0030936E0}" type="presParOf" srcId="{FEECEA21-8BD2-4313-BEB2-35A6B28AA7A5}" destId="{6EB071BA-FB01-468C-BCDC-16A685D2DC4D}" srcOrd="1" destOrd="0" presId="urn:microsoft.com/office/officeart/2008/layout/LinedList"/>
    <dgm:cxn modelId="{E48B4EC3-AC28-4099-91F8-FA8B885CFEA7}" type="presParOf" srcId="{6EB071BA-FB01-468C-BCDC-16A685D2DC4D}" destId="{1CFDEBF3-8513-449E-BB2A-EBBADD018EF5}" srcOrd="0" destOrd="0" presId="urn:microsoft.com/office/officeart/2008/layout/LinedList"/>
    <dgm:cxn modelId="{BFFDB9C9-71AD-4768-AC6B-1E6340B6F381}" type="presParOf" srcId="{6EB071BA-FB01-468C-BCDC-16A685D2DC4D}" destId="{DE1682DE-1D2D-4C23-BF43-6FE16AA5450F}" srcOrd="1" destOrd="0" presId="urn:microsoft.com/office/officeart/2008/layout/LinedList"/>
    <dgm:cxn modelId="{DCC01DE7-BBD5-4689-B053-8F29AE14E280}" type="presParOf" srcId="{FEECEA21-8BD2-4313-BEB2-35A6B28AA7A5}" destId="{BAB5FADA-2F52-491E-BF2C-ADC3D3A6F004}" srcOrd="2" destOrd="0" presId="urn:microsoft.com/office/officeart/2008/layout/LinedList"/>
    <dgm:cxn modelId="{02EDAD8B-C749-485E-8E93-3EBB382854D1}" type="presParOf" srcId="{FEECEA21-8BD2-4313-BEB2-35A6B28AA7A5}" destId="{E72BF9AF-8738-4F11-8FA6-A3065DFBDDFE}" srcOrd="3" destOrd="0" presId="urn:microsoft.com/office/officeart/2008/layout/LinedList"/>
    <dgm:cxn modelId="{F0C03B71-627B-4B46-B457-57F5D9660AE3}" type="presParOf" srcId="{E72BF9AF-8738-4F11-8FA6-A3065DFBDDFE}" destId="{C9089359-2502-4386-A8F6-92377790228A}" srcOrd="0" destOrd="0" presId="urn:microsoft.com/office/officeart/2008/layout/LinedList"/>
    <dgm:cxn modelId="{7292F52A-95F9-4D85-B8BB-73C8783E03E1}" type="presParOf" srcId="{E72BF9AF-8738-4F11-8FA6-A3065DFBDDFE}" destId="{8572ACE0-775F-4D55-B889-BB4077C082D4}" srcOrd="1" destOrd="0" presId="urn:microsoft.com/office/officeart/2008/layout/LinedList"/>
    <dgm:cxn modelId="{388A9E93-8385-4F0D-B1C2-8537204E2021}" type="presParOf" srcId="{FEECEA21-8BD2-4313-BEB2-35A6B28AA7A5}" destId="{54117154-EC05-4960-81F6-D25389D2AD84}" srcOrd="4" destOrd="0" presId="urn:microsoft.com/office/officeart/2008/layout/LinedList"/>
    <dgm:cxn modelId="{171459F0-90A1-4EDD-863F-FFAF67A30F2E}" type="presParOf" srcId="{FEECEA21-8BD2-4313-BEB2-35A6B28AA7A5}" destId="{00ED6FCA-02E4-4CE4-A3ED-800E1BC18722}" srcOrd="5" destOrd="0" presId="urn:microsoft.com/office/officeart/2008/layout/LinedList"/>
    <dgm:cxn modelId="{D9D9C7D8-A616-49FB-8D0A-4CC1811836B8}" type="presParOf" srcId="{00ED6FCA-02E4-4CE4-A3ED-800E1BC18722}" destId="{7D56B392-31FA-44C3-8F2E-D16129BDD60A}" srcOrd="0" destOrd="0" presId="urn:microsoft.com/office/officeart/2008/layout/LinedList"/>
    <dgm:cxn modelId="{5CC4943D-A3FD-4F17-A9D8-77313752BB6A}" type="presParOf" srcId="{00ED6FCA-02E4-4CE4-A3ED-800E1BC18722}" destId="{800D320F-D180-4072-913C-13346D74E7C4}" srcOrd="1" destOrd="0" presId="urn:microsoft.com/office/officeart/2008/layout/LinedList"/>
    <dgm:cxn modelId="{DF7CE706-23D0-4BFC-BCD2-EBE411249619}" type="presParOf" srcId="{FEECEA21-8BD2-4313-BEB2-35A6B28AA7A5}" destId="{A392CDDD-53C5-4079-AA49-E34CC891345F}" srcOrd="6" destOrd="0" presId="urn:microsoft.com/office/officeart/2008/layout/LinedList"/>
    <dgm:cxn modelId="{35941772-D039-4F2D-B3B4-90886D0B6BA1}" type="presParOf" srcId="{FEECEA21-8BD2-4313-BEB2-35A6B28AA7A5}" destId="{CD84CAEB-088A-470D-B396-EF5C0737BA46}" srcOrd="7" destOrd="0" presId="urn:microsoft.com/office/officeart/2008/layout/LinedList"/>
    <dgm:cxn modelId="{1E3A3C78-DDB3-48D4-8D9A-379920EEFF4E}" type="presParOf" srcId="{CD84CAEB-088A-470D-B396-EF5C0737BA46}" destId="{6C4E86CF-3D64-4226-9218-83B6971DE118}" srcOrd="0" destOrd="0" presId="urn:microsoft.com/office/officeart/2008/layout/LinedList"/>
    <dgm:cxn modelId="{02ED5B85-2F10-4D2B-9CB8-6106316FF873}" type="presParOf" srcId="{CD84CAEB-088A-470D-B396-EF5C0737BA46}" destId="{537B2D8A-CE8D-42D0-871A-E1B2CAE603AB}" srcOrd="1" destOrd="0" presId="urn:microsoft.com/office/officeart/2008/layout/LinedList"/>
    <dgm:cxn modelId="{B3B41551-D575-4426-B6A2-47E8D4F45767}" type="presParOf" srcId="{FEECEA21-8BD2-4313-BEB2-35A6B28AA7A5}" destId="{D911DE93-55CD-4BBF-8435-AD3D29FEA742}" srcOrd="8" destOrd="0" presId="urn:microsoft.com/office/officeart/2008/layout/LinedList"/>
    <dgm:cxn modelId="{F213830F-8660-44F6-9AD8-9A6633820789}" type="presParOf" srcId="{FEECEA21-8BD2-4313-BEB2-35A6B28AA7A5}" destId="{D3672AD9-D350-40E2-AACF-32A590E61CE1}" srcOrd="9" destOrd="0" presId="urn:microsoft.com/office/officeart/2008/layout/LinedList"/>
    <dgm:cxn modelId="{9896F589-390F-4F7B-AE49-E3282D3AD184}" type="presParOf" srcId="{D3672AD9-D350-40E2-AACF-32A590E61CE1}" destId="{8F3EDA45-D3CE-49CE-B5A3-5AA23A47C46C}" srcOrd="0" destOrd="0" presId="urn:microsoft.com/office/officeart/2008/layout/LinedList"/>
    <dgm:cxn modelId="{2780FD39-EB53-42E6-BC4D-6CEAEFB46D2F}" type="presParOf" srcId="{D3672AD9-D350-40E2-AACF-32A590E61CE1}" destId="{025F9CF4-C2F3-4649-A445-DD30F8A41954}" srcOrd="1" destOrd="0" presId="urn:microsoft.com/office/officeart/2008/layout/LinedList"/>
    <dgm:cxn modelId="{D93CE141-D1C3-4C91-B9AB-A1EA4E36D418}" type="presParOf" srcId="{FEECEA21-8BD2-4313-BEB2-35A6B28AA7A5}" destId="{27330252-4C89-46B2-9670-2E39E2AE197C}" srcOrd="10" destOrd="0" presId="urn:microsoft.com/office/officeart/2008/layout/LinedList"/>
    <dgm:cxn modelId="{52CBF7EB-8B9B-44D5-9EF3-BE156467622C}" type="presParOf" srcId="{FEECEA21-8BD2-4313-BEB2-35A6B28AA7A5}" destId="{BA8B5DBC-F64D-467D-91CE-B6D16E18E564}" srcOrd="11" destOrd="0" presId="urn:microsoft.com/office/officeart/2008/layout/LinedList"/>
    <dgm:cxn modelId="{CDBAE176-A01F-44DF-A707-4871B9402539}" type="presParOf" srcId="{BA8B5DBC-F64D-467D-91CE-B6D16E18E564}" destId="{378F91D0-73C3-40E5-BE28-64DD8C564D1A}" srcOrd="0" destOrd="0" presId="urn:microsoft.com/office/officeart/2008/layout/LinedList"/>
    <dgm:cxn modelId="{CCBC9511-684E-4701-B3A0-997AD4B44312}" type="presParOf" srcId="{BA8B5DBC-F64D-467D-91CE-B6D16E18E564}" destId="{13DE0D96-CBC4-4093-96FD-08427A97177F}" srcOrd="1" destOrd="0" presId="urn:microsoft.com/office/officeart/2008/layout/LinedList"/>
    <dgm:cxn modelId="{02F877EA-B080-4E0C-B583-950229BDC372}" type="presParOf" srcId="{FEECEA21-8BD2-4313-BEB2-35A6B28AA7A5}" destId="{1A12A3E9-2380-4FC0-B99E-BB4506CD63D2}" srcOrd="12" destOrd="0" presId="urn:microsoft.com/office/officeart/2008/layout/LinedList"/>
    <dgm:cxn modelId="{56AC21F7-56CD-46A3-89FA-B45079E7416F}" type="presParOf" srcId="{FEECEA21-8BD2-4313-BEB2-35A6B28AA7A5}" destId="{B1D1543B-D8E4-4DC4-904F-AB7A6B49091C}" srcOrd="13" destOrd="0" presId="urn:microsoft.com/office/officeart/2008/layout/LinedList"/>
    <dgm:cxn modelId="{E648AC00-6943-4429-B08B-233E3F13012F}" type="presParOf" srcId="{B1D1543B-D8E4-4DC4-904F-AB7A6B49091C}" destId="{32FD4E2E-6BF8-4FD3-BA27-3499AC39DBF0}" srcOrd="0" destOrd="0" presId="urn:microsoft.com/office/officeart/2008/layout/LinedList"/>
    <dgm:cxn modelId="{5732B1F8-DC1E-49FB-8473-E90CF8AC9888}" type="presParOf" srcId="{B1D1543B-D8E4-4DC4-904F-AB7A6B49091C}" destId="{2A32A622-29F0-4704-9B7E-6801F0C0396C}" srcOrd="1" destOrd="0" presId="urn:microsoft.com/office/officeart/2008/layout/LinedList"/>
    <dgm:cxn modelId="{1D72481E-54F8-49F1-A355-D37C546BCBC2}" type="presParOf" srcId="{FEECEA21-8BD2-4313-BEB2-35A6B28AA7A5}" destId="{8E1E79B1-767F-4819-B779-EC3B76268699}" srcOrd="14" destOrd="0" presId="urn:microsoft.com/office/officeart/2008/layout/LinedList"/>
    <dgm:cxn modelId="{D4D54A2E-2114-4156-BFA7-30DD7CC5FD32}" type="presParOf" srcId="{FEECEA21-8BD2-4313-BEB2-35A6B28AA7A5}" destId="{D584C333-4EFF-4468-AC35-0F554C2ACDC5}" srcOrd="15" destOrd="0" presId="urn:microsoft.com/office/officeart/2008/layout/LinedList"/>
    <dgm:cxn modelId="{27C48192-C3AD-473D-ADF0-FC1C69B3AE77}" type="presParOf" srcId="{D584C333-4EFF-4468-AC35-0F554C2ACDC5}" destId="{3CE793AA-F532-445D-8336-732E4719E6DF}" srcOrd="0" destOrd="0" presId="urn:microsoft.com/office/officeart/2008/layout/LinedList"/>
    <dgm:cxn modelId="{C147E8B3-B5DC-4824-A4AA-C3FA57896FA1}" type="presParOf" srcId="{D584C333-4EFF-4468-AC35-0F554C2ACDC5}" destId="{62D37316-6ACC-4DF0-8867-3E9049DC46A3}" srcOrd="1" destOrd="0" presId="urn:microsoft.com/office/officeart/2008/layout/LinedList"/>
    <dgm:cxn modelId="{3597D72C-23B7-43C0-9840-EE2E568C06F6}" type="presParOf" srcId="{FEECEA21-8BD2-4313-BEB2-35A6B28AA7A5}" destId="{8A0CD9A6-F5FC-41DB-9597-C76C724B7274}" srcOrd="16" destOrd="0" presId="urn:microsoft.com/office/officeart/2008/layout/LinedList"/>
    <dgm:cxn modelId="{E4EFC57A-25F9-4697-98E4-E3A42084533B}" type="presParOf" srcId="{FEECEA21-8BD2-4313-BEB2-35A6B28AA7A5}" destId="{CEE61FA6-15F0-4A1F-97B2-C4BB4D01A7B4}" srcOrd="17" destOrd="0" presId="urn:microsoft.com/office/officeart/2008/layout/LinedList"/>
    <dgm:cxn modelId="{4ECB8656-FA79-4E0A-81D9-2380F4979F8F}" type="presParOf" srcId="{CEE61FA6-15F0-4A1F-97B2-C4BB4D01A7B4}" destId="{79A0ED3C-BDDB-4D2D-9EC4-DDACE254EDDE}" srcOrd="0" destOrd="0" presId="urn:microsoft.com/office/officeart/2008/layout/LinedList"/>
    <dgm:cxn modelId="{4DC8BD85-9D43-46E4-A15A-671C55F2FF85}" type="presParOf" srcId="{CEE61FA6-15F0-4A1F-97B2-C4BB4D01A7B4}" destId="{E04FFCB7-E694-4253-A919-7B62EB2A3283}" srcOrd="1" destOrd="0" presId="urn:microsoft.com/office/officeart/2008/layout/LinedList"/>
    <dgm:cxn modelId="{7D8DD054-002F-4C48-82B3-88D4535604F3}" type="presParOf" srcId="{FEECEA21-8BD2-4313-BEB2-35A6B28AA7A5}" destId="{05B1BD7A-E3B0-49C6-BBB2-85EA6B7592D3}" srcOrd="18" destOrd="0" presId="urn:microsoft.com/office/officeart/2008/layout/LinedList"/>
    <dgm:cxn modelId="{B76D2843-D1FF-434D-9516-C9EAA46801F1}" type="presParOf" srcId="{FEECEA21-8BD2-4313-BEB2-35A6B28AA7A5}" destId="{386F8FA1-28FA-4BA2-85B4-1422E20DBC96}" srcOrd="19" destOrd="0" presId="urn:microsoft.com/office/officeart/2008/layout/LinedList"/>
    <dgm:cxn modelId="{06B208F3-576B-4805-9627-6FD08ECB0CED}" type="presParOf" srcId="{386F8FA1-28FA-4BA2-85B4-1422E20DBC96}" destId="{C073269E-F0D1-418A-9072-9E387E5A1013}" srcOrd="0" destOrd="0" presId="urn:microsoft.com/office/officeart/2008/layout/LinedList"/>
    <dgm:cxn modelId="{6244A44D-BAE9-4C56-AF9C-B1BC05794D9B}" type="presParOf" srcId="{386F8FA1-28FA-4BA2-85B4-1422E20DBC96}" destId="{E0C26EEF-E012-43B6-B110-9058146426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EA4E9-F9D0-407C-9B3D-43F0A8271051}">
      <dsp:nvSpPr>
        <dsp:cNvPr id="0" name=""/>
        <dsp:cNvSpPr/>
      </dsp:nvSpPr>
      <dsp:spPr>
        <a:xfrm>
          <a:off x="3080" y="169073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Υποογκαιμία ή πυρετός από οποιαδήποτε αιτία</a:t>
          </a:r>
          <a:endParaRPr lang="en-US" sz="1700" kern="1200"/>
        </a:p>
      </dsp:txBody>
      <dsp:txXfrm>
        <a:off x="753754" y="169073"/>
        <a:ext cx="2252022" cy="1501348"/>
      </dsp:txXfrm>
    </dsp:sp>
    <dsp:sp modelId="{78B574E9-491A-43A9-BA90-1F476DDB07CA}">
      <dsp:nvSpPr>
        <dsp:cNvPr id="0" name=""/>
        <dsp:cNvSpPr/>
      </dsp:nvSpPr>
      <dsp:spPr>
        <a:xfrm>
          <a:off x="3381114" y="169073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Σύνδρομο υπεραερισμού</a:t>
          </a:r>
          <a:endParaRPr lang="en-US" sz="1700" kern="1200"/>
        </a:p>
      </dsp:txBody>
      <dsp:txXfrm>
        <a:off x="4131788" y="169073"/>
        <a:ext cx="2252022" cy="1501348"/>
      </dsp:txXfrm>
    </dsp:sp>
    <dsp:sp modelId="{08470102-A2BE-4C59-A589-EFFC73A9B487}">
      <dsp:nvSpPr>
        <dsp:cNvPr id="0" name=""/>
        <dsp:cNvSpPr/>
      </dsp:nvSpPr>
      <dsp:spPr>
        <a:xfrm>
          <a:off x="6759148" y="169073"/>
          <a:ext cx="3753370" cy="15013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Αναπνευστική αντιστάθμιση για μεταβολική οξέωση (διαβητική κετοξέωση (DKA), υπερδοσολογία σαλικυλικών).</a:t>
          </a:r>
          <a:endParaRPr lang="en-US" sz="1700" kern="1200"/>
        </a:p>
      </dsp:txBody>
      <dsp:txXfrm>
        <a:off x="7509822" y="169073"/>
        <a:ext cx="2252022" cy="15013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0BD52-C133-4057-B729-02931634A39D}">
      <dsp:nvSpPr>
        <dsp:cNvPr id="0" name=""/>
        <dsp:cNvSpPr/>
      </dsp:nvSpPr>
      <dsp:spPr>
        <a:xfrm>
          <a:off x="409612" y="802657"/>
          <a:ext cx="4726295" cy="4726295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Εξέταση και διερεύνηση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162" y="1597125"/>
        <a:ext cx="1519166" cy="1012777"/>
      </dsp:txXfrm>
    </dsp:sp>
    <dsp:sp modelId="{CF8073C5-D38D-4D5E-A433-4CBB6BCC373D}">
      <dsp:nvSpPr>
        <dsp:cNvPr id="0" name=""/>
        <dsp:cNvSpPr/>
      </dsp:nvSpPr>
      <dsp:spPr>
        <a:xfrm>
          <a:off x="19061" y="623538"/>
          <a:ext cx="5550324" cy="5239901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 dirty="0"/>
            <a:t>• </a:t>
          </a: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kern="1200" dirty="0">
              <a:latin typeface="Arial" panose="020B0604020202020204" pitchFamily="34" charset="0"/>
              <a:cs typeface="Arial" panose="020B0604020202020204" pitchFamily="34" charset="0"/>
            </a:rPr>
            <a:t>Εάν υπάρχει υποψία λοίμωξης από </a:t>
          </a: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COVID</a:t>
          </a:r>
          <a:r>
            <a:rPr lang="el-GR" sz="1100" kern="1200" dirty="0">
              <a:latin typeface="Arial" panose="020B0604020202020204" pitchFamily="34" charset="0"/>
              <a:cs typeface="Arial" panose="020B0604020202020204" pitchFamily="34" charset="0"/>
            </a:rPr>
            <a:t>-19, τοποθετήστε τον ασθενή σε απομόνωση, περιορίστε την αλληλεπίδραση του προσωπικού</a:t>
          </a:r>
          <a:r>
            <a:rPr lang="el-GR" sz="1200" kern="1200" dirty="0"/>
            <a:t>. </a:t>
          </a:r>
          <a:endParaRPr lang="en-US" sz="1200" kern="1200" dirty="0"/>
        </a:p>
      </dsp:txBody>
      <dsp:txXfrm>
        <a:off x="3593735" y="3017674"/>
        <a:ext cx="1651882" cy="1247595"/>
      </dsp:txXfrm>
    </dsp:sp>
    <dsp:sp modelId="{ECCC2ED5-263C-45C9-BEB0-4E61EC58515D}">
      <dsp:nvSpPr>
        <dsp:cNvPr id="0" name=""/>
        <dsp:cNvSpPr/>
      </dsp:nvSpPr>
      <dsp:spPr>
        <a:xfrm>
          <a:off x="343219" y="1006338"/>
          <a:ext cx="4726295" cy="4726295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• Αξιολόγηση για σημεία σοβαρής σήψης. </a:t>
          </a:r>
          <a:endParaRPr lang="en-US" sz="1800" kern="1200"/>
        </a:p>
      </dsp:txBody>
      <dsp:txXfrm>
        <a:off x="2031181" y="4325997"/>
        <a:ext cx="1350370" cy="1237839"/>
      </dsp:txXfrm>
    </dsp:sp>
    <dsp:sp modelId="{2916F6C5-1CA4-45E8-95F4-E974F9E1DCB7}">
      <dsp:nvSpPr>
        <dsp:cNvPr id="0" name=""/>
        <dsp:cNvSpPr/>
      </dsp:nvSpPr>
      <dsp:spPr>
        <a:xfrm>
          <a:off x="236314" y="928691"/>
          <a:ext cx="4726295" cy="4726295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• Ελέγξτε την </a:t>
          </a:r>
          <a:r>
            <a:rPr lang="en-US" sz="1600" kern="1200" dirty="0"/>
            <a:t>RR</a:t>
          </a:r>
          <a:r>
            <a:rPr lang="el-GR" sz="1600" kern="1200" dirty="0"/>
            <a:t>, τον παλμό και την ΑΠ. </a:t>
          </a:r>
          <a:endParaRPr lang="en-US" sz="1600" kern="1200" dirty="0"/>
        </a:p>
      </dsp:txBody>
      <dsp:txXfrm>
        <a:off x="512015" y="3088158"/>
        <a:ext cx="1406635" cy="1125308"/>
      </dsp:txXfrm>
    </dsp:sp>
    <dsp:sp modelId="{04E9FCAF-13CB-48DC-8E47-D96CC4118DB9}">
      <dsp:nvSpPr>
        <dsp:cNvPr id="0" name=""/>
        <dsp:cNvSpPr/>
      </dsp:nvSpPr>
      <dsp:spPr>
        <a:xfrm>
          <a:off x="276825" y="802657"/>
          <a:ext cx="4726295" cy="4726295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• Η ακρόαση μπορεί να αποκαλύψει εισπνευστικούς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τρίζοντες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8404" y="1597125"/>
        <a:ext cx="1519166" cy="1012777"/>
      </dsp:txXfrm>
    </dsp:sp>
    <dsp:sp modelId="{B74215CD-F6ED-46B3-AAF6-FC6A4145EB94}">
      <dsp:nvSpPr>
        <dsp:cNvPr id="0" name=""/>
        <dsp:cNvSpPr/>
      </dsp:nvSpPr>
      <dsp:spPr>
        <a:xfrm>
          <a:off x="116809" y="510077"/>
          <a:ext cx="5311455" cy="531145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E424F-417D-4043-85A6-088D46625EC7}">
      <dsp:nvSpPr>
        <dsp:cNvPr id="0" name=""/>
        <dsp:cNvSpPr/>
      </dsp:nvSpPr>
      <dsp:spPr>
        <a:xfrm>
          <a:off x="468537" y="690346"/>
          <a:ext cx="5311455" cy="531145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0D355-3ED0-4B8A-89CA-CF0DD9EA68B4}">
      <dsp:nvSpPr>
        <dsp:cNvPr id="0" name=""/>
        <dsp:cNvSpPr/>
      </dsp:nvSpPr>
      <dsp:spPr>
        <a:xfrm>
          <a:off x="50638" y="713953"/>
          <a:ext cx="5311455" cy="531145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4B902-340E-4808-A2D3-C15D3128F759}">
      <dsp:nvSpPr>
        <dsp:cNvPr id="0" name=""/>
        <dsp:cNvSpPr/>
      </dsp:nvSpPr>
      <dsp:spPr>
        <a:xfrm>
          <a:off x="-56592" y="636070"/>
          <a:ext cx="5311455" cy="531145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EC504-0710-48F5-BF48-9BB1222A43E6}">
      <dsp:nvSpPr>
        <dsp:cNvPr id="0" name=""/>
        <dsp:cNvSpPr/>
      </dsp:nvSpPr>
      <dsp:spPr>
        <a:xfrm>
          <a:off x="-15531" y="510077"/>
          <a:ext cx="5311455" cy="531145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E88E3-4C03-41A2-803F-A22DCE54CF20}">
      <dsp:nvSpPr>
        <dsp:cNvPr id="0" name=""/>
        <dsp:cNvSpPr/>
      </dsp:nvSpPr>
      <dsp:spPr>
        <a:xfrm>
          <a:off x="0" y="261342"/>
          <a:ext cx="6296024" cy="3920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b="1" kern="1200" dirty="0"/>
            <a:t>Ασθενείς με σηψαιμία</a:t>
          </a:r>
          <a:endParaRPr lang="en-US" sz="3200" kern="1200" dirty="0"/>
        </a:p>
      </dsp:txBody>
      <dsp:txXfrm>
        <a:off x="0" y="261342"/>
        <a:ext cx="6296024" cy="2116871"/>
      </dsp:txXfrm>
    </dsp:sp>
    <dsp:sp modelId="{A2668B5A-B950-4E65-B359-10A529B72D4A}">
      <dsp:nvSpPr>
        <dsp:cNvPr id="0" name=""/>
        <dsp:cNvSpPr/>
      </dsp:nvSpPr>
      <dsp:spPr>
        <a:xfrm>
          <a:off x="0" y="1702634"/>
          <a:ext cx="6296024" cy="24775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Ξεκινήστε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IV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 κρυσταλλοειδή υγρά. Λάβετε καλλιέργειες αίματος και χορηγήστε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IV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 αντιβιοτικά (π.χ.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co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amoxiclav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 1,2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g IV tds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 + </a:t>
          </a:r>
          <a:r>
            <a:rPr lang="el-GR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κλαριθρομυκίνη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 500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mg IV bd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) αμέσως. Επικοινωνήστε με τη ΜΕΘ και τοποθετήστε έναν καθετήρα ούρων. Στοχεύστε σε μέση αρτηριακή πίεση (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MAP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) &gt;65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mmHg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 και παραγωγή ούρων &gt;0,5 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/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kg</a:t>
          </a:r>
          <a:r>
            <a:rPr lang="el-GR" sz="2000" kern="1200" dirty="0">
              <a:latin typeface="Arial" panose="020B0604020202020204" pitchFamily="34" charset="0"/>
              <a:cs typeface="Arial" panose="020B0604020202020204" pitchFamily="34" charset="0"/>
            </a:rPr>
            <a:t>/ώρα. 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702634"/>
        <a:ext cx="6296024" cy="247753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DE66F-81B2-4158-A5D4-52E3A3F8C892}">
      <dsp:nvSpPr>
        <dsp:cNvPr id="0" name=""/>
        <dsp:cNvSpPr/>
      </dsp:nvSpPr>
      <dsp:spPr>
        <a:xfrm>
          <a:off x="0" y="62526"/>
          <a:ext cx="10156531" cy="9981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Κλινική εικόνα</a:t>
          </a:r>
          <a:endParaRPr lang="en-US" sz="2500" kern="1200"/>
        </a:p>
      </dsp:txBody>
      <dsp:txXfrm>
        <a:off x="48726" y="111252"/>
        <a:ext cx="10059079" cy="900704"/>
      </dsp:txXfrm>
    </dsp:sp>
    <dsp:sp modelId="{CB90826F-F467-404C-AF64-6127A7AC2739}">
      <dsp:nvSpPr>
        <dsp:cNvPr id="0" name=""/>
        <dsp:cNvSpPr/>
      </dsp:nvSpPr>
      <dsp:spPr>
        <a:xfrm>
          <a:off x="0" y="1132683"/>
          <a:ext cx="10156531" cy="998156"/>
        </a:xfrm>
        <a:prstGeom prst="roundRect">
          <a:avLst/>
        </a:prstGeom>
        <a:solidFill>
          <a:schemeClr val="accent2">
            <a:hueOff val="3195565"/>
            <a:satOff val="10438"/>
            <a:lumOff val="-8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Τα συμπτώματα οφείλονται συνήθως στην υποκείμενη νόσο. </a:t>
          </a:r>
          <a:endParaRPr lang="en-US" sz="2500" kern="1200"/>
        </a:p>
      </dsp:txBody>
      <dsp:txXfrm>
        <a:off x="48726" y="1181409"/>
        <a:ext cx="10059079" cy="900704"/>
      </dsp:txXfrm>
    </dsp:sp>
    <dsp:sp modelId="{6C1D1DF0-BEBA-45D6-867E-EF448034CC5D}">
      <dsp:nvSpPr>
        <dsp:cNvPr id="0" name=""/>
        <dsp:cNvSpPr/>
      </dsp:nvSpPr>
      <dsp:spPr>
        <a:xfrm>
          <a:off x="0" y="2202839"/>
          <a:ext cx="10156531" cy="998156"/>
        </a:xfrm>
        <a:prstGeom prst="roundRect">
          <a:avLst/>
        </a:prstGeom>
        <a:solidFill>
          <a:schemeClr val="accent2">
            <a:hueOff val="6391131"/>
            <a:satOff val="20875"/>
            <a:lumOff val="-177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Ένας ήπιος πόνος και δύσπνοια (αρχικά κατά την άσκηση, αργότερα κατά την ηρεμία) μπορεί να εμφανιστεί εάν η συλλογή είναι μεγάλη.</a:t>
          </a:r>
          <a:endParaRPr lang="en-US" sz="2500" kern="1200"/>
        </a:p>
      </dsp:txBody>
      <dsp:txXfrm>
        <a:off x="48726" y="2251565"/>
        <a:ext cx="10059079" cy="900704"/>
      </dsp:txXfrm>
    </dsp:sp>
    <dsp:sp modelId="{EB3E75B2-03DA-4CDB-A01E-1DB57D36777F}">
      <dsp:nvSpPr>
        <dsp:cNvPr id="0" name=""/>
        <dsp:cNvSpPr/>
      </dsp:nvSpPr>
      <dsp:spPr>
        <a:xfrm>
          <a:off x="0" y="3272995"/>
          <a:ext cx="10156531" cy="998156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Ιστορικό εμέτου, ακολουθούμενο από πόνο στο στήθος, υποδηλώνει ρήξη οισοφάγου—επείγουσα χειρουργική επέμβαση. </a:t>
          </a:r>
          <a:endParaRPr lang="en-US" sz="2500" kern="1200"/>
        </a:p>
      </dsp:txBody>
      <dsp:txXfrm>
        <a:off x="48726" y="3321721"/>
        <a:ext cx="10059079" cy="90070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8400C-D8A5-4B6C-8105-1AAD4E17B190}">
      <dsp:nvSpPr>
        <dsp:cNvPr id="0" name=""/>
        <dsp:cNvSpPr/>
      </dsp:nvSpPr>
      <dsp:spPr>
        <a:xfrm>
          <a:off x="0" y="199036"/>
          <a:ext cx="10515600" cy="678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kern="1200" dirty="0"/>
            <a:t>Ιστορικό</a:t>
          </a:r>
          <a:r>
            <a:rPr lang="el-GR" sz="1700" kern="1200" dirty="0"/>
            <a:t> </a:t>
          </a:r>
          <a:endParaRPr lang="en-US" sz="1700" kern="1200" dirty="0"/>
        </a:p>
      </dsp:txBody>
      <dsp:txXfrm>
        <a:off x="33134" y="232170"/>
        <a:ext cx="10449332" cy="612478"/>
      </dsp:txXfrm>
    </dsp:sp>
    <dsp:sp modelId="{EC62E460-232E-4611-B915-68883FE03A46}">
      <dsp:nvSpPr>
        <dsp:cNvPr id="0" name=""/>
        <dsp:cNvSpPr/>
      </dsp:nvSpPr>
      <dsp:spPr>
        <a:xfrm>
          <a:off x="0" y="926742"/>
          <a:ext cx="10515600" cy="678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Οι περισσότεροι ασθενείς με ΠΕ εμφανίζουν δύσπνοια, συνήθως χωρίς άλλα συμπτώματα.</a:t>
          </a:r>
          <a:endParaRPr lang="en-US" sz="1700" kern="1200"/>
        </a:p>
      </dsp:txBody>
      <dsp:txXfrm>
        <a:off x="33134" y="959876"/>
        <a:ext cx="10449332" cy="612478"/>
      </dsp:txXfrm>
    </dsp:sp>
    <dsp:sp modelId="{7374967B-1F5D-4156-8847-332663F727EB}">
      <dsp:nvSpPr>
        <dsp:cNvPr id="0" name=""/>
        <dsp:cNvSpPr/>
      </dsp:nvSpPr>
      <dsp:spPr>
        <a:xfrm>
          <a:off x="0" y="1654449"/>
          <a:ext cx="10515600" cy="678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Η συγκοπή με κυάνωση, καρδιακή ανακοπή ή στηθάγχη είναι σημάδια μαζικής ΠΕ.</a:t>
          </a:r>
          <a:endParaRPr lang="en-US" sz="1700" kern="1200"/>
        </a:p>
      </dsp:txBody>
      <dsp:txXfrm>
        <a:off x="33134" y="1687583"/>
        <a:ext cx="10449332" cy="612478"/>
      </dsp:txXfrm>
    </dsp:sp>
    <dsp:sp modelId="{42400D1F-4CF7-480A-A3CE-EF34BC78242C}">
      <dsp:nvSpPr>
        <dsp:cNvPr id="0" name=""/>
        <dsp:cNvSpPr/>
      </dsp:nvSpPr>
      <dsp:spPr>
        <a:xfrm>
          <a:off x="0" y="2382155"/>
          <a:ext cx="10515600" cy="678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Μια μειοψηφία εμφανίζει πλευριτικό άλγος, μερικές με αιμόπτυση. </a:t>
          </a:r>
          <a:endParaRPr lang="en-US" sz="1700" kern="1200"/>
        </a:p>
      </dsp:txBody>
      <dsp:txXfrm>
        <a:off x="33134" y="2415289"/>
        <a:ext cx="10449332" cy="612478"/>
      </dsp:txXfrm>
    </dsp:sp>
    <dsp:sp modelId="{1455FDCB-54BA-4B42-AAE2-CDD8F9516BCF}">
      <dsp:nvSpPr>
        <dsp:cNvPr id="0" name=""/>
        <dsp:cNvSpPr/>
      </dsp:nvSpPr>
      <dsp:spPr>
        <a:xfrm>
          <a:off x="0" y="3109861"/>
          <a:ext cx="10515600" cy="678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/>
            <a:t>Πάντα να λαμβάνετε υπόψη την ΠΕ σε ασθενείς με ανεξήγητη υποξία ή δύσπνοια. </a:t>
          </a:r>
          <a:endParaRPr lang="en-US" sz="1700" kern="1200"/>
        </a:p>
      </dsp:txBody>
      <dsp:txXfrm>
        <a:off x="33134" y="3142995"/>
        <a:ext cx="10449332" cy="612478"/>
      </dsp:txXfrm>
    </dsp:sp>
    <dsp:sp modelId="{38061CBF-05CB-486B-8362-82EDA4F12B18}">
      <dsp:nvSpPr>
        <dsp:cNvPr id="0" name=""/>
        <dsp:cNvSpPr/>
      </dsp:nvSpPr>
      <dsp:spPr>
        <a:xfrm>
          <a:off x="0" y="3837568"/>
          <a:ext cx="10515600" cy="6787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kern="1200" dirty="0"/>
            <a:t>Λάβετε ένα πλήρες ιστορικό </a:t>
          </a:r>
          <a:r>
            <a:rPr lang="el-GR" sz="1700" kern="1200" dirty="0" err="1"/>
            <a:t>συννοσηροτήτων</a:t>
          </a:r>
          <a:r>
            <a:rPr lang="el-GR" sz="1700" kern="1200" dirty="0"/>
            <a:t>, χειρουργικών επεμβάσεων, πρόσφατης εισαγωγής στο νοσοκομείο, παρελθόντος ιστορικού, συμπεριλαμβανομένης της DVT και της PE, και ταξιδιωτικού και οικογενειακού ιστορικού. </a:t>
          </a:r>
          <a:endParaRPr lang="en-US" sz="1700" kern="1200" dirty="0"/>
        </a:p>
      </dsp:txBody>
      <dsp:txXfrm>
        <a:off x="33134" y="3870702"/>
        <a:ext cx="10449332" cy="612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08B66-AB14-4D82-B28E-26F8C3CFA150}">
      <dsp:nvSpPr>
        <dsp:cNvPr id="0" name=""/>
        <dsp:cNvSpPr/>
      </dsp:nvSpPr>
      <dsp:spPr>
        <a:xfrm>
          <a:off x="0" y="59919"/>
          <a:ext cx="11008042" cy="519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Πρωτοπαθής (ψυχογενής ή ακατάλληλος) υπεραερισμός</a:t>
          </a:r>
          <a:endParaRPr lang="en-US" sz="1300" kern="1200"/>
        </a:p>
      </dsp:txBody>
      <dsp:txXfrm>
        <a:off x="25337" y="85256"/>
        <a:ext cx="10957368" cy="468367"/>
      </dsp:txXfrm>
    </dsp:sp>
    <dsp:sp modelId="{C8A3116D-45D4-4917-86E0-7BAC6610AEBE}">
      <dsp:nvSpPr>
        <dsp:cNvPr id="0" name=""/>
        <dsp:cNvSpPr/>
      </dsp:nvSpPr>
      <dsp:spPr>
        <a:xfrm>
          <a:off x="0" y="616400"/>
          <a:ext cx="11008042" cy="519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Τυπικά, ο ασθενής είναι ταραγμένος και στενοχωρημένος, με ιστορικό κρίσεων πανικού ή επεισόδια υπεραερισμού.</a:t>
          </a:r>
          <a:endParaRPr lang="en-US" sz="1300" kern="1200"/>
        </a:p>
      </dsp:txBody>
      <dsp:txXfrm>
        <a:off x="25337" y="641737"/>
        <a:ext cx="10957368" cy="468367"/>
      </dsp:txXfrm>
    </dsp:sp>
    <dsp:sp modelId="{9FB1F9EF-CA20-4C2D-89D5-C94906DA21AD}">
      <dsp:nvSpPr>
        <dsp:cNvPr id="0" name=""/>
        <dsp:cNvSpPr/>
      </dsp:nvSpPr>
      <dsp:spPr>
        <a:xfrm>
          <a:off x="0" y="1172882"/>
          <a:ext cx="11008042" cy="519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Μπορεί να παραπονείται για ζάλη, περιφερικές παραισθησίες, </a:t>
          </a:r>
          <a:r>
            <a:rPr lang="el-GR" sz="1300" kern="1200" dirty="0" err="1"/>
            <a:t>καρπο</a:t>
          </a:r>
          <a:r>
            <a:rPr lang="el-GR" sz="1300" kern="1200" dirty="0"/>
            <a:t>-ποδικός σπασμός και περιστασιακά οξύ ή διαπεραστικό πόνο στο στήθος. </a:t>
          </a:r>
          <a:endParaRPr lang="en-US" sz="1300" kern="1200" dirty="0"/>
        </a:p>
      </dsp:txBody>
      <dsp:txXfrm>
        <a:off x="25337" y="1198219"/>
        <a:ext cx="10957368" cy="468367"/>
      </dsp:txXfrm>
    </dsp:sp>
    <dsp:sp modelId="{2BA84595-3E79-4CAC-B0BD-BA3E2A772F0B}">
      <dsp:nvSpPr>
        <dsp:cNvPr id="0" name=""/>
        <dsp:cNvSpPr/>
      </dsp:nvSpPr>
      <dsp:spPr>
        <a:xfrm>
          <a:off x="0" y="1729363"/>
          <a:ext cx="11008042" cy="519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Η αρχική εξέταση αποκαλύπτει ταχύπνοια, με ίση είσοδο αέρα και στα δύο πνευμονικά πεδία, και χωρίς συριγμό ή ένδειξη απόφραξης των αεραγωγών. Είναι σημαντικό να ληφθούν υπόψη τα δευτερεύοντα αίτια (όπως PE ή DKA).</a:t>
          </a:r>
          <a:endParaRPr lang="en-US" sz="1300" kern="1200"/>
        </a:p>
      </dsp:txBody>
      <dsp:txXfrm>
        <a:off x="25337" y="1754700"/>
        <a:ext cx="10957368" cy="4683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36282-5915-452E-A580-8385C058994D}">
      <dsp:nvSpPr>
        <dsp:cNvPr id="0" name=""/>
        <dsp:cNvSpPr/>
      </dsp:nvSpPr>
      <dsp:spPr>
        <a:xfrm>
          <a:off x="2460988" y="1240508"/>
          <a:ext cx="535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31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14497" y="1283399"/>
        <a:ext cx="28295" cy="5659"/>
      </dsp:txXfrm>
    </dsp:sp>
    <dsp:sp modelId="{9806C64A-C14B-45A0-A61B-2243EE3598E3}">
      <dsp:nvSpPr>
        <dsp:cNvPr id="0" name=""/>
        <dsp:cNvSpPr/>
      </dsp:nvSpPr>
      <dsp:spPr>
        <a:xfrm>
          <a:off x="2297" y="102963"/>
          <a:ext cx="2460491" cy="23665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66" tIns="126555" rIns="120566" bIns="1265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Η παλμική οξυμετρία μπορεί να είναι ανακριβής ή παραπλανητική σε: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97" y="102963"/>
        <a:ext cx="2460491" cy="2366530"/>
      </dsp:txXfrm>
    </dsp:sp>
    <dsp:sp modelId="{A63DF072-6C3E-4753-AD16-33005CEC4014}">
      <dsp:nvSpPr>
        <dsp:cNvPr id="0" name=""/>
        <dsp:cNvSpPr/>
      </dsp:nvSpPr>
      <dsp:spPr>
        <a:xfrm>
          <a:off x="5487393" y="1240508"/>
          <a:ext cx="535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313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40902" y="1283399"/>
        <a:ext cx="28295" cy="5659"/>
      </dsp:txXfrm>
    </dsp:sp>
    <dsp:sp modelId="{5B39DD26-1F2F-4F0C-BA72-9396F27D7B24}">
      <dsp:nvSpPr>
        <dsp:cNvPr id="0" name=""/>
        <dsp:cNvSpPr/>
      </dsp:nvSpPr>
      <dsp:spPr>
        <a:xfrm>
          <a:off x="3028701" y="548081"/>
          <a:ext cx="2460491" cy="1476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66" tIns="126555" rIns="120566" bIns="1265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• Κακή περιφερική αιμάτωση/καταπληξία και υποθερμία.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8701" y="548081"/>
        <a:ext cx="2460491" cy="1476295"/>
      </dsp:txXfrm>
    </dsp:sp>
    <dsp:sp modelId="{A806FD0B-07B0-4118-93AB-296177A53F22}">
      <dsp:nvSpPr>
        <dsp:cNvPr id="0" name=""/>
        <dsp:cNvSpPr/>
      </dsp:nvSpPr>
      <dsp:spPr>
        <a:xfrm>
          <a:off x="8513798" y="1240508"/>
          <a:ext cx="535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313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767306" y="1283399"/>
        <a:ext cx="28295" cy="5659"/>
      </dsp:txXfrm>
    </dsp:sp>
    <dsp:sp modelId="{810D9003-52C2-4C60-AB7E-E5894BA35105}">
      <dsp:nvSpPr>
        <dsp:cNvPr id="0" name=""/>
        <dsp:cNvSpPr/>
      </dsp:nvSpPr>
      <dsp:spPr>
        <a:xfrm>
          <a:off x="6055106" y="548081"/>
          <a:ext cx="2460491" cy="14762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66" tIns="126555" rIns="120566" bIns="1265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•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Μεθαιμοσφαιριναιμία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5106" y="548081"/>
        <a:ext cx="2460491" cy="1476295"/>
      </dsp:txXfrm>
    </dsp:sp>
    <dsp:sp modelId="{C4AC1D58-EFFF-4C78-8284-9F0D93C7F392}">
      <dsp:nvSpPr>
        <dsp:cNvPr id="0" name=""/>
        <dsp:cNvSpPr/>
      </dsp:nvSpPr>
      <dsp:spPr>
        <a:xfrm>
          <a:off x="1230245" y="2379485"/>
          <a:ext cx="9081511" cy="630578"/>
        </a:xfrm>
        <a:custGeom>
          <a:avLst/>
          <a:gdLst/>
          <a:ahLst/>
          <a:cxnLst/>
          <a:rect l="0" t="0" r="0" b="0"/>
          <a:pathLst>
            <a:path>
              <a:moveTo>
                <a:pt x="9081511" y="0"/>
              </a:moveTo>
              <a:lnTo>
                <a:pt x="9081511" y="332389"/>
              </a:lnTo>
              <a:lnTo>
                <a:pt x="0" y="332389"/>
              </a:lnTo>
              <a:lnTo>
                <a:pt x="0" y="630578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3362" y="2691945"/>
        <a:ext cx="455277" cy="5659"/>
      </dsp:txXfrm>
    </dsp:sp>
    <dsp:sp modelId="{85E65EF1-1268-4D1D-BB4C-5AED4819618C}">
      <dsp:nvSpPr>
        <dsp:cNvPr id="0" name=""/>
        <dsp:cNvSpPr/>
      </dsp:nvSpPr>
      <dsp:spPr>
        <a:xfrm>
          <a:off x="9081511" y="191172"/>
          <a:ext cx="2460491" cy="21901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66" tIns="126555" rIns="120566" bIns="1265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• Δηλητηρίαση από CO - SpO2 μπορεί να είναι ψευδώς υψηλός καθώς το </a:t>
          </a:r>
          <a:r>
            <a:rPr lang="el-G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COHb</a:t>
          </a: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 διαβάζεται ως </a:t>
          </a:r>
          <a:r>
            <a:rPr lang="el-G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οξυαιμοσφαιρίνη</a:t>
          </a: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. Το </a:t>
          </a:r>
          <a:r>
            <a:rPr lang="el-G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COHb</a:t>
          </a: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 μπορεί να μετρηθεί σε δοκιμή VBG ή με παλμικό οξύμετρο </a:t>
          </a:r>
          <a:r>
            <a:rPr lang="el-G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COHb</a:t>
          </a: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81511" y="191172"/>
        <a:ext cx="2460491" cy="2190113"/>
      </dsp:txXfrm>
    </dsp:sp>
    <dsp:sp modelId="{80D036D1-7137-4F57-AE15-D9CFB7C99241}">
      <dsp:nvSpPr>
        <dsp:cNvPr id="0" name=""/>
        <dsp:cNvSpPr/>
      </dsp:nvSpPr>
      <dsp:spPr>
        <a:xfrm>
          <a:off x="2458691" y="3727834"/>
          <a:ext cx="5376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2776"/>
              </a:moveTo>
              <a:lnTo>
                <a:pt x="285905" y="52776"/>
              </a:lnTo>
              <a:lnTo>
                <a:pt x="285905" y="45720"/>
              </a:lnTo>
              <a:lnTo>
                <a:pt x="537610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13290" y="3770725"/>
        <a:ext cx="28412" cy="5659"/>
      </dsp:txXfrm>
    </dsp:sp>
    <dsp:sp modelId="{FC16FE21-46D2-419C-A3E8-5FEF8CA29F18}">
      <dsp:nvSpPr>
        <dsp:cNvPr id="0" name=""/>
        <dsp:cNvSpPr/>
      </dsp:nvSpPr>
      <dsp:spPr>
        <a:xfrm>
          <a:off x="0" y="3042463"/>
          <a:ext cx="2460491" cy="1476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66" tIns="126555" rIns="120566" bIns="12655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• Βερνίκι νυχιών/συνθετικά νύχια (εάν χρησιμοποιείται ανιχνευτής δακτύλου).• Υπερβολική κίνηση.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42463"/>
        <a:ext cx="2460491" cy="1476295"/>
      </dsp:txXfrm>
    </dsp:sp>
    <dsp:sp modelId="{DEA1D468-D224-43D8-A581-C8508166B7C0}">
      <dsp:nvSpPr>
        <dsp:cNvPr id="0" name=""/>
        <dsp:cNvSpPr/>
      </dsp:nvSpPr>
      <dsp:spPr>
        <a:xfrm>
          <a:off x="5487393" y="3727834"/>
          <a:ext cx="53531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5313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40902" y="3770725"/>
        <a:ext cx="28295" cy="5659"/>
      </dsp:txXfrm>
    </dsp:sp>
    <dsp:sp modelId="{EF17F857-BFAC-452C-85B5-6350EF35A97A}">
      <dsp:nvSpPr>
        <dsp:cNvPr id="0" name=""/>
        <dsp:cNvSpPr/>
      </dsp:nvSpPr>
      <dsp:spPr>
        <a:xfrm>
          <a:off x="3028701" y="3035407"/>
          <a:ext cx="2460491" cy="14762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66" tIns="126555" rIns="120566" bIns="126555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• Αρρυθμία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28701" y="3035407"/>
        <a:ext cx="2460491" cy="1476295"/>
      </dsp:txXfrm>
    </dsp:sp>
    <dsp:sp modelId="{5C015E60-5EC2-4CA2-B5DA-5793D2DB12AC}">
      <dsp:nvSpPr>
        <dsp:cNvPr id="0" name=""/>
        <dsp:cNvSpPr/>
      </dsp:nvSpPr>
      <dsp:spPr>
        <a:xfrm>
          <a:off x="6055106" y="3035407"/>
          <a:ext cx="2460491" cy="14762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566" tIns="126555" rIns="120566" bIns="126555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Συσχετίστε τις μετρήσεις με τα κλινικά ευρήματα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5106" y="3035407"/>
        <a:ext cx="2460491" cy="1476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B26A1-6954-4394-8CBD-DE0D7F08F89A}">
      <dsp:nvSpPr>
        <dsp:cNvPr id="0" name=""/>
        <dsp:cNvSpPr/>
      </dsp:nvSpPr>
      <dsp:spPr>
        <a:xfrm>
          <a:off x="2201092" y="598277"/>
          <a:ext cx="46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099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9349" y="641536"/>
        <a:ext cx="24584" cy="4921"/>
      </dsp:txXfrm>
    </dsp:sp>
    <dsp:sp modelId="{17E2860A-E6A2-484B-8CF9-52ED41804442}">
      <dsp:nvSpPr>
        <dsp:cNvPr id="0" name=""/>
        <dsp:cNvSpPr/>
      </dsp:nvSpPr>
      <dsp:spPr>
        <a:xfrm>
          <a:off x="65068" y="2649"/>
          <a:ext cx="2137823" cy="128269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Εξακριβώστε την ακριβή φύση και τον όγκο (π.χ. «έντονο κόκκινο/ ραβδώσεις» ή «σκούροι</a:t>
          </a: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καφέ κόκκοι»).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68" y="2649"/>
        <a:ext cx="2137823" cy="1282694"/>
      </dsp:txXfrm>
    </dsp:sp>
    <dsp:sp modelId="{950F88B0-1E02-44E8-82B2-477BB3B68226}">
      <dsp:nvSpPr>
        <dsp:cNvPr id="0" name=""/>
        <dsp:cNvSpPr/>
      </dsp:nvSpPr>
      <dsp:spPr>
        <a:xfrm>
          <a:off x="4830615" y="598277"/>
          <a:ext cx="46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099" y="45720"/>
              </a:lnTo>
            </a:path>
          </a:pathLst>
        </a:custGeom>
        <a:noFill/>
        <a:ln w="6350" cap="flat" cmpd="sng" algn="ctr">
          <a:solidFill>
            <a:schemeClr val="accent5">
              <a:hueOff val="-1115552"/>
              <a:satOff val="4013"/>
              <a:lumOff val="17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873" y="641536"/>
        <a:ext cx="24584" cy="4921"/>
      </dsp:txXfrm>
    </dsp:sp>
    <dsp:sp modelId="{0C4E7880-BDD1-4A7C-B9B8-D9046AC05E4D}">
      <dsp:nvSpPr>
        <dsp:cNvPr id="0" name=""/>
        <dsp:cNvSpPr/>
      </dsp:nvSpPr>
      <dsp:spPr>
        <a:xfrm>
          <a:off x="2694591" y="2649"/>
          <a:ext cx="2137823" cy="1282694"/>
        </a:xfrm>
        <a:prstGeom prst="rect">
          <a:avLst/>
        </a:prstGeom>
        <a:solidFill>
          <a:schemeClr val="accent5">
            <a:hueOff val="-1003996"/>
            <a:satOff val="3612"/>
            <a:lumOff val="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Οι ασθενείς μερικές φορές έχουν σημαντική δυσκολία στη διάκριση της αιματέμεσης από την αιμόπτυση.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4591" y="2649"/>
        <a:ext cx="2137823" cy="1282694"/>
      </dsp:txXfrm>
    </dsp:sp>
    <dsp:sp modelId="{0BAB28AE-23BF-48F6-931A-F65D3C55A112}">
      <dsp:nvSpPr>
        <dsp:cNvPr id="0" name=""/>
        <dsp:cNvSpPr/>
      </dsp:nvSpPr>
      <dsp:spPr>
        <a:xfrm>
          <a:off x="7460139" y="598277"/>
          <a:ext cx="46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099" y="45720"/>
              </a:lnTo>
            </a:path>
          </a:pathLst>
        </a:custGeom>
        <a:noFill/>
        <a:ln w="6350" cap="flat" cmpd="sng" algn="ctr">
          <a:solidFill>
            <a:schemeClr val="accent5">
              <a:hueOff val="-2231103"/>
              <a:satOff val="8026"/>
              <a:lumOff val="34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78396" y="641536"/>
        <a:ext cx="24584" cy="4921"/>
      </dsp:txXfrm>
    </dsp:sp>
    <dsp:sp modelId="{362765C9-BBD1-48E5-8FC9-B8677675C84D}">
      <dsp:nvSpPr>
        <dsp:cNvPr id="0" name=""/>
        <dsp:cNvSpPr/>
      </dsp:nvSpPr>
      <dsp:spPr>
        <a:xfrm>
          <a:off x="5324115" y="2649"/>
          <a:ext cx="2137823" cy="1282694"/>
        </a:xfrm>
        <a:prstGeom prst="rect">
          <a:avLst/>
        </a:prstGeom>
        <a:solidFill>
          <a:schemeClr val="accent5">
            <a:hueOff val="-2007993"/>
            <a:satOff val="7223"/>
            <a:lumOff val="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Ρωτήστε για την απώλεια βάρους και πάρτε ιστορικό ναρκωτικών και ιστορικό καπνίσματος.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4115" y="2649"/>
        <a:ext cx="2137823" cy="1282694"/>
      </dsp:txXfrm>
    </dsp:sp>
    <dsp:sp modelId="{1775D6AF-A8BC-432F-8DAE-7E21B02599E0}">
      <dsp:nvSpPr>
        <dsp:cNvPr id="0" name=""/>
        <dsp:cNvSpPr/>
      </dsp:nvSpPr>
      <dsp:spPr>
        <a:xfrm>
          <a:off x="1133980" y="1283544"/>
          <a:ext cx="7888570" cy="461099"/>
        </a:xfrm>
        <a:custGeom>
          <a:avLst/>
          <a:gdLst/>
          <a:ahLst/>
          <a:cxnLst/>
          <a:rect l="0" t="0" r="0" b="0"/>
          <a:pathLst>
            <a:path>
              <a:moveTo>
                <a:pt x="7888570" y="0"/>
              </a:moveTo>
              <a:lnTo>
                <a:pt x="7888570" y="247649"/>
              </a:lnTo>
              <a:lnTo>
                <a:pt x="0" y="247649"/>
              </a:lnTo>
              <a:lnTo>
                <a:pt x="0" y="461099"/>
              </a:lnTo>
            </a:path>
          </a:pathLst>
        </a:custGeom>
        <a:noFill/>
        <a:ln w="6350" cap="flat" cmpd="sng" algn="ctr">
          <a:solidFill>
            <a:schemeClr val="accent5">
              <a:hueOff val="-3346655"/>
              <a:satOff val="12038"/>
              <a:lumOff val="52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0668" y="1511633"/>
        <a:ext cx="395193" cy="4921"/>
      </dsp:txXfrm>
    </dsp:sp>
    <dsp:sp modelId="{67B3F813-8645-4F19-AE37-77FDF16526D3}">
      <dsp:nvSpPr>
        <dsp:cNvPr id="0" name=""/>
        <dsp:cNvSpPr/>
      </dsp:nvSpPr>
      <dsp:spPr>
        <a:xfrm>
          <a:off x="7953638" y="2649"/>
          <a:ext cx="2137823" cy="1282694"/>
        </a:xfrm>
        <a:prstGeom prst="rect">
          <a:avLst/>
        </a:prstGeom>
        <a:solidFill>
          <a:schemeClr val="accent5">
            <a:hueOff val="-3011989"/>
            <a:satOff val="10835"/>
            <a:lumOff val="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Στείλτε αίμα για FBC, έλεγχο πήξης, U&amp;E και LFT.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3638" y="2649"/>
        <a:ext cx="2137823" cy="1282694"/>
      </dsp:txXfrm>
    </dsp:sp>
    <dsp:sp modelId="{D75A380C-5052-40B9-AC01-08BBAB929B3E}">
      <dsp:nvSpPr>
        <dsp:cNvPr id="0" name=""/>
        <dsp:cNvSpPr/>
      </dsp:nvSpPr>
      <dsp:spPr>
        <a:xfrm>
          <a:off x="2201092" y="2372670"/>
          <a:ext cx="46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099" y="45720"/>
              </a:lnTo>
            </a:path>
          </a:pathLst>
        </a:custGeom>
        <a:noFill/>
        <a:ln w="6350" cap="flat" cmpd="sng" algn="ctr">
          <a:solidFill>
            <a:schemeClr val="accent5">
              <a:hueOff val="-4462206"/>
              <a:satOff val="16051"/>
              <a:lumOff val="69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9349" y="2415929"/>
        <a:ext cx="24584" cy="4921"/>
      </dsp:txXfrm>
    </dsp:sp>
    <dsp:sp modelId="{47235E02-5438-4A77-B35C-3DA59CD31C0B}">
      <dsp:nvSpPr>
        <dsp:cNvPr id="0" name=""/>
        <dsp:cNvSpPr/>
      </dsp:nvSpPr>
      <dsp:spPr>
        <a:xfrm>
          <a:off x="65068" y="1777043"/>
          <a:ext cx="2137823" cy="1282694"/>
        </a:xfrm>
        <a:prstGeom prst="rect">
          <a:avLst/>
        </a:prstGeom>
        <a:solidFill>
          <a:schemeClr val="accent5">
            <a:hueOff val="-4015986"/>
            <a:satOff val="14446"/>
            <a:lumOff val="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• Ζητήστε ομάδα και διαθέσιμη φιάλη εάν υπάρχουν ενδείξεις σημαντικής αιμορραγίας</a:t>
          </a:r>
          <a:r>
            <a:rPr lang="el-GR" sz="1200" kern="1200" dirty="0"/>
            <a:t>.</a:t>
          </a:r>
          <a:endParaRPr lang="en-US" sz="1200" kern="1200" dirty="0"/>
        </a:p>
      </dsp:txBody>
      <dsp:txXfrm>
        <a:off x="65068" y="1777043"/>
        <a:ext cx="2137823" cy="1282694"/>
      </dsp:txXfrm>
    </dsp:sp>
    <dsp:sp modelId="{6679CF3F-2743-4A0C-A762-02487E17543A}">
      <dsp:nvSpPr>
        <dsp:cNvPr id="0" name=""/>
        <dsp:cNvSpPr/>
      </dsp:nvSpPr>
      <dsp:spPr>
        <a:xfrm>
          <a:off x="4830615" y="2372670"/>
          <a:ext cx="46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099" y="45720"/>
              </a:lnTo>
            </a:path>
          </a:pathLst>
        </a:custGeom>
        <a:noFill/>
        <a:ln w="6350" cap="flat" cmpd="sng" algn="ctr">
          <a:solidFill>
            <a:schemeClr val="accent5">
              <a:hueOff val="-5577758"/>
              <a:satOff val="20064"/>
              <a:lumOff val="87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873" y="2415929"/>
        <a:ext cx="24584" cy="4921"/>
      </dsp:txXfrm>
    </dsp:sp>
    <dsp:sp modelId="{5E613F67-A503-4544-85FE-82664C8214FF}">
      <dsp:nvSpPr>
        <dsp:cNvPr id="0" name=""/>
        <dsp:cNvSpPr/>
      </dsp:nvSpPr>
      <dsp:spPr>
        <a:xfrm>
          <a:off x="2694591" y="1777043"/>
          <a:ext cx="2137823" cy="1282694"/>
        </a:xfrm>
        <a:prstGeom prst="rect">
          <a:avLst/>
        </a:prstGeom>
        <a:solidFill>
          <a:schemeClr val="accent5">
            <a:hueOff val="-5019982"/>
            <a:satOff val="18057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• Εάν SpO2  &lt;90% on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air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ή ο ασθενής έχει ΧΑΠ, ελέγξτε τα αέρια αίματος.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4591" y="1777043"/>
        <a:ext cx="2137823" cy="1282694"/>
      </dsp:txXfrm>
    </dsp:sp>
    <dsp:sp modelId="{D81F4D02-57DF-4407-B31D-38DBD7374435}">
      <dsp:nvSpPr>
        <dsp:cNvPr id="0" name=""/>
        <dsp:cNvSpPr/>
      </dsp:nvSpPr>
      <dsp:spPr>
        <a:xfrm>
          <a:off x="7460139" y="2372670"/>
          <a:ext cx="46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099" y="45720"/>
              </a:lnTo>
            </a:path>
          </a:pathLst>
        </a:custGeom>
        <a:noFill/>
        <a:ln w="6350" cap="flat" cmpd="sng" algn="ctr">
          <a:solidFill>
            <a:schemeClr val="accent5">
              <a:hueOff val="-6693310"/>
              <a:satOff val="24077"/>
              <a:lumOff val="104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78396" y="2415929"/>
        <a:ext cx="24584" cy="4921"/>
      </dsp:txXfrm>
    </dsp:sp>
    <dsp:sp modelId="{2EB431F5-81B1-4838-AC4E-83AE146229FF}">
      <dsp:nvSpPr>
        <dsp:cNvPr id="0" name=""/>
        <dsp:cNvSpPr/>
      </dsp:nvSpPr>
      <dsp:spPr>
        <a:xfrm>
          <a:off x="5324115" y="1777043"/>
          <a:ext cx="2137823" cy="1282694"/>
        </a:xfrm>
        <a:prstGeom prst="rect">
          <a:avLst/>
        </a:prstGeom>
        <a:solidFill>
          <a:schemeClr val="accent5">
            <a:hueOff val="-6023979"/>
            <a:satOff val="21669"/>
            <a:lumOff val="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• CXR και ΗΚΓ. 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4115" y="1777043"/>
        <a:ext cx="2137823" cy="1282694"/>
      </dsp:txXfrm>
    </dsp:sp>
    <dsp:sp modelId="{0247B07C-7A77-4A2E-8013-41E4D95C105F}">
      <dsp:nvSpPr>
        <dsp:cNvPr id="0" name=""/>
        <dsp:cNvSpPr/>
      </dsp:nvSpPr>
      <dsp:spPr>
        <a:xfrm>
          <a:off x="1133980" y="3057938"/>
          <a:ext cx="7888570" cy="461099"/>
        </a:xfrm>
        <a:custGeom>
          <a:avLst/>
          <a:gdLst/>
          <a:ahLst/>
          <a:cxnLst/>
          <a:rect l="0" t="0" r="0" b="0"/>
          <a:pathLst>
            <a:path>
              <a:moveTo>
                <a:pt x="7888570" y="0"/>
              </a:moveTo>
              <a:lnTo>
                <a:pt x="7888570" y="247649"/>
              </a:lnTo>
              <a:lnTo>
                <a:pt x="0" y="247649"/>
              </a:lnTo>
              <a:lnTo>
                <a:pt x="0" y="461099"/>
              </a:lnTo>
            </a:path>
          </a:pathLst>
        </a:custGeom>
        <a:noFill/>
        <a:ln w="6350" cap="flat" cmpd="sng" algn="ctr">
          <a:solidFill>
            <a:schemeClr val="accent5">
              <a:hueOff val="-7808861"/>
              <a:satOff val="28089"/>
              <a:lumOff val="122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0668" y="3286026"/>
        <a:ext cx="395193" cy="4921"/>
      </dsp:txXfrm>
    </dsp:sp>
    <dsp:sp modelId="{E5FCC408-046F-4789-AAD0-E14D9229D458}">
      <dsp:nvSpPr>
        <dsp:cNvPr id="0" name=""/>
        <dsp:cNvSpPr/>
      </dsp:nvSpPr>
      <dsp:spPr>
        <a:xfrm>
          <a:off x="7953638" y="1777043"/>
          <a:ext cx="2137823" cy="1282694"/>
        </a:xfrm>
        <a:prstGeom prst="rect">
          <a:avLst/>
        </a:prstGeom>
        <a:solidFill>
          <a:schemeClr val="accent5">
            <a:hueOff val="-7027975"/>
            <a:satOff val="25280"/>
            <a:lumOff val="1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Ζητήστε CT εάν υποψιάζεστε καρκίνο του πνεύμονα.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53638" y="1777043"/>
        <a:ext cx="2137823" cy="1282694"/>
      </dsp:txXfrm>
    </dsp:sp>
    <dsp:sp modelId="{5855C72D-656D-40EF-95CF-2E96C008A929}">
      <dsp:nvSpPr>
        <dsp:cNvPr id="0" name=""/>
        <dsp:cNvSpPr/>
      </dsp:nvSpPr>
      <dsp:spPr>
        <a:xfrm>
          <a:off x="2201092" y="4360113"/>
          <a:ext cx="46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099" y="45720"/>
              </a:lnTo>
            </a:path>
          </a:pathLst>
        </a:custGeom>
        <a:noFill/>
        <a:ln w="6350" cap="flat" cmpd="sng" algn="ctr">
          <a:solidFill>
            <a:schemeClr val="accent5">
              <a:hueOff val="-8924412"/>
              <a:satOff val="32102"/>
              <a:lumOff val="139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19349" y="4403372"/>
        <a:ext cx="24584" cy="4921"/>
      </dsp:txXfrm>
    </dsp:sp>
    <dsp:sp modelId="{3E7D52E7-4215-49A2-880C-C93EE0D9319F}">
      <dsp:nvSpPr>
        <dsp:cNvPr id="0" name=""/>
        <dsp:cNvSpPr/>
      </dsp:nvSpPr>
      <dsp:spPr>
        <a:xfrm>
          <a:off x="65068" y="3551437"/>
          <a:ext cx="2137823" cy="1708792"/>
        </a:xfrm>
        <a:prstGeom prst="rect">
          <a:avLst/>
        </a:prstGeom>
        <a:solidFill>
          <a:schemeClr val="accent5">
            <a:hueOff val="-8031972"/>
            <a:satOff val="28892"/>
            <a:lumOff val="1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• Πραγματοποιήστε ανάλυση ούρων—σε περίπτωση καταπληξίας, τοποθετήστε έναν καθετήρα και παρακολουθήστε τη διούρηση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068" y="3551437"/>
        <a:ext cx="2137823" cy="1708792"/>
      </dsp:txXfrm>
    </dsp:sp>
    <dsp:sp modelId="{50AA7583-9623-4697-9F43-D8189FA51486}">
      <dsp:nvSpPr>
        <dsp:cNvPr id="0" name=""/>
        <dsp:cNvSpPr/>
      </dsp:nvSpPr>
      <dsp:spPr>
        <a:xfrm>
          <a:off x="4830615" y="4360113"/>
          <a:ext cx="4610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099" y="45720"/>
              </a:lnTo>
            </a:path>
          </a:pathLst>
        </a:custGeom>
        <a:noFill/>
        <a:ln w="6350" cap="flat" cmpd="sng" algn="ctr">
          <a:solidFill>
            <a:schemeClr val="accent5">
              <a:hueOff val="-10039964"/>
              <a:satOff val="36115"/>
              <a:lumOff val="156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48873" y="4403372"/>
        <a:ext cx="24584" cy="4921"/>
      </dsp:txXfrm>
    </dsp:sp>
    <dsp:sp modelId="{A1DD8788-248D-4C78-8FB7-517FD71E01F4}">
      <dsp:nvSpPr>
        <dsp:cNvPr id="0" name=""/>
        <dsp:cNvSpPr/>
      </dsp:nvSpPr>
      <dsp:spPr>
        <a:xfrm>
          <a:off x="2694591" y="3764486"/>
          <a:ext cx="2137823" cy="1282694"/>
        </a:xfrm>
        <a:prstGeom prst="rect">
          <a:avLst/>
        </a:prstGeom>
        <a:solidFill>
          <a:schemeClr val="accent5">
            <a:hueOff val="-9035967"/>
            <a:satOff val="32503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.• Συλλέξτε δείγματα πτυέλων. Αποστολή για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μικροσκόπηση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, καλλιέργεια και ευαισθησία.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4591" y="3764486"/>
        <a:ext cx="2137823" cy="1282694"/>
      </dsp:txXfrm>
    </dsp:sp>
    <dsp:sp modelId="{4E5491D8-67E7-4B7B-9935-0FF1FE0A2719}">
      <dsp:nvSpPr>
        <dsp:cNvPr id="0" name=""/>
        <dsp:cNvSpPr/>
      </dsp:nvSpPr>
      <dsp:spPr>
        <a:xfrm>
          <a:off x="5324115" y="3764486"/>
          <a:ext cx="2137823" cy="1282694"/>
        </a:xfrm>
        <a:prstGeom prst="rect">
          <a:avLst/>
        </a:prstGeom>
        <a:solidFill>
          <a:schemeClr val="accent5">
            <a:hueOff val="-10039964"/>
            <a:satOff val="36115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55" tIns="109959" rIns="104755" bIns="109959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• </a:t>
          </a: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Ξεκινήστε περαιτέρω έρευνες σύμφωνα με την πιθανή διάγνωση.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24115" y="3764486"/>
        <a:ext cx="2137823" cy="1282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C621A-F156-451A-9E7F-814CAEB20B41}">
      <dsp:nvSpPr>
        <dsp:cNvPr id="0" name=""/>
        <dsp:cNvSpPr/>
      </dsp:nvSpPr>
      <dsp:spPr>
        <a:xfrm>
          <a:off x="0" y="172"/>
          <a:ext cx="10942651" cy="6844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Αεραγωγός: καθαρός και ασφαλής (βήχας/αναρρόφηση).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12" y="33584"/>
        <a:ext cx="10875827" cy="617626"/>
      </dsp:txXfrm>
    </dsp:sp>
    <dsp:sp modelId="{21ED3E15-C607-41D1-8E37-3E11008CCAD3}">
      <dsp:nvSpPr>
        <dsp:cNvPr id="0" name=""/>
        <dsp:cNvSpPr/>
      </dsp:nvSpPr>
      <dsp:spPr>
        <a:xfrm>
          <a:off x="0" y="736462"/>
          <a:ext cx="10942651" cy="684450"/>
        </a:xfrm>
        <a:prstGeom prst="roundRect">
          <a:avLst/>
        </a:prstGeom>
        <a:solidFill>
          <a:schemeClr val="accent2">
            <a:hueOff val="1369528"/>
            <a:satOff val="4473"/>
            <a:lumOff val="-38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Βάλτε μάσκα προσώπου ή ασπίδα σε περίπτωση διατήρησης του αεραγωγού ή διασωλήνωσης</a:t>
          </a:r>
          <a:r>
            <a:rPr lang="el-GR" sz="1600" kern="1200" dirty="0"/>
            <a:t>. </a:t>
          </a:r>
          <a:endParaRPr lang="en-US" sz="1600" kern="1200" dirty="0"/>
        </a:p>
      </dsp:txBody>
      <dsp:txXfrm>
        <a:off x="33412" y="769874"/>
        <a:ext cx="10875827" cy="617626"/>
      </dsp:txXfrm>
    </dsp:sp>
    <dsp:sp modelId="{BDC3DBC0-B137-4C7B-877F-86F382F7C8EC}">
      <dsp:nvSpPr>
        <dsp:cNvPr id="0" name=""/>
        <dsp:cNvSpPr/>
      </dsp:nvSpPr>
      <dsp:spPr>
        <a:xfrm>
          <a:off x="0" y="1472752"/>
          <a:ext cx="10942651" cy="684450"/>
        </a:xfrm>
        <a:prstGeom prst="roundRect">
          <a:avLst/>
        </a:prstGeom>
        <a:solidFill>
          <a:schemeClr val="accent2">
            <a:hueOff val="2739056"/>
            <a:satOff val="8947"/>
            <a:lumOff val="-76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Εξασφαλίστε αναρρόφηση υψηλής ροής.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12" y="1506164"/>
        <a:ext cx="10875827" cy="617626"/>
      </dsp:txXfrm>
    </dsp:sp>
    <dsp:sp modelId="{C502BBDC-B56F-49CE-8532-A1C4A2E040FC}">
      <dsp:nvSpPr>
        <dsp:cNvPr id="0" name=""/>
        <dsp:cNvSpPr/>
      </dsp:nvSpPr>
      <dsp:spPr>
        <a:xfrm>
          <a:off x="0" y="2209042"/>
          <a:ext cx="10942651" cy="684450"/>
        </a:xfrm>
        <a:prstGeom prst="roundRect">
          <a:avLst/>
        </a:prstGeom>
        <a:solidFill>
          <a:schemeClr val="accent2">
            <a:hueOff val="4108584"/>
            <a:satOff val="13420"/>
            <a:lumOff val="-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Η μαζική αιμορραγία μπορεί να απαιτεί διασωλήνωση τραχείας.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12" y="2242454"/>
        <a:ext cx="10875827" cy="617626"/>
      </dsp:txXfrm>
    </dsp:sp>
    <dsp:sp modelId="{D0D92C46-58C3-4CB2-A36A-23A3A2049F53}">
      <dsp:nvSpPr>
        <dsp:cNvPr id="0" name=""/>
        <dsp:cNvSpPr/>
      </dsp:nvSpPr>
      <dsp:spPr>
        <a:xfrm>
          <a:off x="0" y="2945332"/>
          <a:ext cx="10942651" cy="684450"/>
        </a:xfrm>
        <a:prstGeom prst="roundRect">
          <a:avLst/>
        </a:prstGeom>
        <a:solidFill>
          <a:schemeClr val="accent2">
            <a:hueOff val="5478112"/>
            <a:satOff val="17893"/>
            <a:lumOff val="-152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Γείρετε το κρεβάτι έτσι ώστε ο ασθενής να είναι το κεφάλι προς τα κάτω.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12" y="2978744"/>
        <a:ext cx="10875827" cy="617626"/>
      </dsp:txXfrm>
    </dsp:sp>
    <dsp:sp modelId="{C54BE4B5-03B5-4F7B-9E8A-E67F9761A2EC}">
      <dsp:nvSpPr>
        <dsp:cNvPr id="0" name=""/>
        <dsp:cNvSpPr/>
      </dsp:nvSpPr>
      <dsp:spPr>
        <a:xfrm>
          <a:off x="0" y="3681622"/>
          <a:ext cx="10942651" cy="684450"/>
        </a:xfrm>
        <a:prstGeom prst="roundRect">
          <a:avLst/>
        </a:prstGeom>
        <a:solidFill>
          <a:schemeClr val="accent2">
            <a:hueOff val="6847640"/>
            <a:satOff val="22366"/>
            <a:lumOff val="-190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O</a:t>
          </a: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2  για τη διατήρηση του SpO2  στο 90-94%. Εάν δεν υπάρχει αερισμός ανεπαρκής, βοηθήστε με ασκό ή μάσκα ή τραχειακό σωλήνα.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12" y="3715034"/>
        <a:ext cx="10875827" cy="617626"/>
      </dsp:txXfrm>
    </dsp:sp>
    <dsp:sp modelId="{0F39AE37-D8CF-4306-A5FE-BD9E69748E10}">
      <dsp:nvSpPr>
        <dsp:cNvPr id="0" name=""/>
        <dsp:cNvSpPr/>
      </dsp:nvSpPr>
      <dsp:spPr>
        <a:xfrm>
          <a:off x="0" y="4417912"/>
          <a:ext cx="10942651" cy="684450"/>
        </a:xfrm>
        <a:prstGeom prst="roundRect">
          <a:avLst/>
        </a:prstGeom>
        <a:solidFill>
          <a:schemeClr val="accent2">
            <a:hueOff val="8217167"/>
            <a:satOff val="26840"/>
            <a:lumOff val="-228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Κυκλοφορία: τοποθετήστε έναν </a:t>
          </a:r>
          <a:r>
            <a:rPr lang="el-G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φλεβοκαθετήρα</a:t>
          </a: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 μεγάλης οπής (14G) (χρησιμοποιήστε δύο αν </a:t>
          </a:r>
          <a:r>
            <a:rPr lang="el-GR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υποογκαιμικός</a:t>
          </a: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 ασθενής). Δώστε ενδοφλέβια υγρά/αίμα/παράγοντες πήξης, όπως κλινικά ενδείκνυται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12" y="4451324"/>
        <a:ext cx="10875827" cy="617626"/>
      </dsp:txXfrm>
    </dsp:sp>
    <dsp:sp modelId="{7A95194E-8DB9-4284-BE77-52E909B0400D}">
      <dsp:nvSpPr>
        <dsp:cNvPr id="0" name=""/>
        <dsp:cNvSpPr/>
      </dsp:nvSpPr>
      <dsp:spPr>
        <a:xfrm>
          <a:off x="0" y="5154202"/>
          <a:ext cx="10942651" cy="684450"/>
        </a:xfrm>
        <a:prstGeom prst="round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Περαιτέρω θεραπεία Ξεκινήστε ειδικά θεραπευτικά μέτρα που στοχεύουν στην απειλητική για τη ζωή υποκείμενη αιτία (π.χ. LVF, PE, λοίμωξη, πήξη).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12" y="5187614"/>
        <a:ext cx="10875827" cy="6176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7F1BD-1650-41B8-AED5-C8E44676A7DA}">
      <dsp:nvSpPr>
        <dsp:cNvPr id="0" name=""/>
        <dsp:cNvSpPr/>
      </dsp:nvSpPr>
      <dsp:spPr>
        <a:xfrm>
          <a:off x="0" y="93280"/>
          <a:ext cx="2718385" cy="1632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>
              <a:latin typeface="Arial" panose="020B0604020202020204" pitchFamily="34" charset="0"/>
              <a:cs typeface="Arial" panose="020B0604020202020204" pitchFamily="34" charset="0"/>
            </a:rPr>
            <a:t>Απειλητικό για τη ζωή άσθμα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18" y="141098"/>
        <a:ext cx="2622749" cy="1536989"/>
      </dsp:txXfrm>
    </dsp:sp>
    <dsp:sp modelId="{6917DFCA-BF4B-47F9-A45B-8EC219AE554A}">
      <dsp:nvSpPr>
        <dsp:cNvPr id="0" name=""/>
        <dsp:cNvSpPr/>
      </dsp:nvSpPr>
      <dsp:spPr>
        <a:xfrm>
          <a:off x="2992150" y="572513"/>
          <a:ext cx="580380" cy="674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2992150" y="707345"/>
        <a:ext cx="406266" cy="404495"/>
      </dsp:txXfrm>
    </dsp:sp>
    <dsp:sp modelId="{B2034C75-965E-4A8F-913E-ECD0BF18FCD5}">
      <dsp:nvSpPr>
        <dsp:cNvPr id="0" name=""/>
        <dsp:cNvSpPr/>
      </dsp:nvSpPr>
      <dsp:spPr>
        <a:xfrm>
          <a:off x="3813444" y="93280"/>
          <a:ext cx="5656227" cy="1632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Ένας ασθενής με σοβαρό άσθμα με οποιοδήποτε από:• Μέγιστη 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PEF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&lt;33% καλύτερης ή προβλεπόμενης.• SpO2 &lt;92%.• pO2 &lt;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60mmHg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.• Φυσιολογική pCO2 (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34-45 mmHg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• Σιωπηλός θώρακας.• Κυάνωση.• Κακή αναπνευστική προσπάθεια.• Αρρυθμία.• Εξάντληση.• Αλλοιωμένο επίπεδο συνείδησης.• Υπόταση.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61262" y="141098"/>
        <a:ext cx="5560591" cy="15369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80314-66D9-4486-9E90-6CB9776459A6}">
      <dsp:nvSpPr>
        <dsp:cNvPr id="0" name=""/>
        <dsp:cNvSpPr/>
      </dsp:nvSpPr>
      <dsp:spPr>
        <a:xfrm>
          <a:off x="832812" y="2585"/>
          <a:ext cx="2878726" cy="17272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Παρέχετε O2 υψηλής ροής.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812" y="2585"/>
        <a:ext cx="2878726" cy="1727235"/>
      </dsp:txXfrm>
    </dsp:sp>
    <dsp:sp modelId="{F87B197F-2D78-45F6-9E3E-BD8299DF655B}">
      <dsp:nvSpPr>
        <dsp:cNvPr id="0" name=""/>
        <dsp:cNvSpPr/>
      </dsp:nvSpPr>
      <dsp:spPr>
        <a:xfrm>
          <a:off x="3999411" y="2585"/>
          <a:ext cx="2878726" cy="1727235"/>
        </a:xfrm>
        <a:prstGeom prst="rect">
          <a:avLst/>
        </a:prstGeom>
        <a:solidFill>
          <a:schemeClr val="accent2">
            <a:hueOff val="1198337"/>
            <a:satOff val="3914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Εάν ο ασθενής δεν μπορεί να μιλήσει, ξεκινήστε θεραπεία, αλλά λάβετε ED και ΜΕΘ βοήθεια σε περίπτωση που απαιτείται διασωλήνωση και αερισμός.</a:t>
          </a:r>
          <a:endParaRPr lang="en-US" sz="1600" kern="1200" dirty="0"/>
        </a:p>
      </dsp:txBody>
      <dsp:txXfrm>
        <a:off x="3999411" y="2585"/>
        <a:ext cx="2878726" cy="1727235"/>
      </dsp:txXfrm>
    </dsp:sp>
    <dsp:sp modelId="{B8EC500B-DA56-40C2-A4BE-F262A81C1A25}">
      <dsp:nvSpPr>
        <dsp:cNvPr id="0" name=""/>
        <dsp:cNvSpPr/>
      </dsp:nvSpPr>
      <dsp:spPr>
        <a:xfrm>
          <a:off x="7166010" y="2585"/>
          <a:ext cx="2878726" cy="1727235"/>
        </a:xfrm>
        <a:prstGeom prst="rect">
          <a:avLst/>
        </a:prstGeom>
        <a:solidFill>
          <a:schemeClr val="accent2">
            <a:hueOff val="2396674"/>
            <a:satOff val="7828"/>
            <a:lumOff val="-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• Ελέγξτε για σημεία πνευμοθώρακα.</a:t>
          </a:r>
          <a:endParaRPr lang="en-US" sz="1800" kern="1200" dirty="0"/>
        </a:p>
      </dsp:txBody>
      <dsp:txXfrm>
        <a:off x="7166010" y="2585"/>
        <a:ext cx="2878726" cy="1727235"/>
      </dsp:txXfrm>
    </dsp:sp>
    <dsp:sp modelId="{BF4EB24D-2C8D-4FC9-B9CB-DCFDB6D774DF}">
      <dsp:nvSpPr>
        <dsp:cNvPr id="0" name=""/>
        <dsp:cNvSpPr/>
      </dsp:nvSpPr>
      <dsp:spPr>
        <a:xfrm>
          <a:off x="832812" y="2017694"/>
          <a:ext cx="2878726" cy="1727235"/>
        </a:xfrm>
        <a:prstGeom prst="rect">
          <a:avLst/>
        </a:prstGeom>
        <a:solidFill>
          <a:schemeClr val="accent2">
            <a:hueOff val="3595011"/>
            <a:satOff val="11742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• Ρωτήστε για προηγούμενες εισαγωγές στη ΜΕΘ</a:t>
          </a:r>
          <a:endParaRPr lang="en-US" sz="1800" kern="1200" dirty="0"/>
        </a:p>
      </dsp:txBody>
      <dsp:txXfrm>
        <a:off x="832812" y="2017694"/>
        <a:ext cx="2878726" cy="1727235"/>
      </dsp:txXfrm>
    </dsp:sp>
    <dsp:sp modelId="{567695AF-E5D2-4777-B5B9-A4983F972EC8}">
      <dsp:nvSpPr>
        <dsp:cNvPr id="0" name=""/>
        <dsp:cNvSpPr/>
      </dsp:nvSpPr>
      <dsp:spPr>
        <a:xfrm>
          <a:off x="3999411" y="2017694"/>
          <a:ext cx="2878726" cy="1727235"/>
        </a:xfrm>
        <a:prstGeom prst="rect">
          <a:avLst/>
        </a:prstGeom>
        <a:solidFill>
          <a:schemeClr val="accent2">
            <a:hueOff val="4793348"/>
            <a:satOff val="15656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.• Χορηγήστε υψηλή δόση (O2-οδηγούμενη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νεφελοποίηση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) β2-αγωνιστή (π.χ.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σαλβουταμόλη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ή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τερβουταλίνη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), ή δέκα εισπνοές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σαλβουταμόλης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9411" y="2017694"/>
        <a:ext cx="2878726" cy="1727235"/>
      </dsp:txXfrm>
    </dsp:sp>
    <dsp:sp modelId="{44A768F0-D21D-476D-BF87-86E4A2DE9183}">
      <dsp:nvSpPr>
        <dsp:cNvPr id="0" name=""/>
        <dsp:cNvSpPr/>
      </dsp:nvSpPr>
      <dsp:spPr>
        <a:xfrm>
          <a:off x="7166010" y="2017694"/>
          <a:ext cx="2878726" cy="1727235"/>
        </a:xfrm>
        <a:prstGeom prst="rect">
          <a:avLst/>
        </a:prstGeom>
        <a:solidFill>
          <a:schemeClr val="accent2">
            <a:hueOff val="5991685"/>
            <a:satOff val="19571"/>
            <a:lumOff val="-1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Για σοβαρό άσθμα ή άσθμα που ανταποκρίνεται κακώς στην αρχική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νεφελοποίηση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, εξετάστε το ενδεχόμενο συνεχούς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νεφελοποίησης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6010" y="2017694"/>
        <a:ext cx="2878726" cy="1727235"/>
      </dsp:txXfrm>
    </dsp:sp>
    <dsp:sp modelId="{F7C2DB29-705C-4CC7-894F-B809AADCE41A}">
      <dsp:nvSpPr>
        <dsp:cNvPr id="0" name=""/>
        <dsp:cNvSpPr/>
      </dsp:nvSpPr>
      <dsp:spPr>
        <a:xfrm>
          <a:off x="832812" y="4032802"/>
          <a:ext cx="2878726" cy="1727235"/>
        </a:xfrm>
        <a:prstGeom prst="rect">
          <a:avLst/>
        </a:prstGeom>
        <a:solidFill>
          <a:schemeClr val="accent2">
            <a:hueOff val="7190022"/>
            <a:satOff val="23485"/>
            <a:lumOff val="-1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Χρήση IV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σαλβουταμόλης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για τους ασθενείς στους οποίους εισπνεόμενη θεραπεία δεν μπορεί να χρησιμοποιηθεί αξιόπιστα (στην περίπτωση αυτή, αναρροφήστε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σαλβουταμόλη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σε 500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mL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5% γλυκόζης και χορηγήστε με ρυθμό 30–60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mL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/ώρα).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32812" y="4032802"/>
        <a:ext cx="2878726" cy="1727235"/>
      </dsp:txXfrm>
    </dsp:sp>
    <dsp:sp modelId="{629B1DA9-FBBF-4588-ABA3-134AFE71E86E}">
      <dsp:nvSpPr>
        <dsp:cNvPr id="0" name=""/>
        <dsp:cNvSpPr/>
      </dsp:nvSpPr>
      <dsp:spPr>
        <a:xfrm>
          <a:off x="3999411" y="4032802"/>
          <a:ext cx="2878726" cy="1727235"/>
        </a:xfrm>
        <a:prstGeom prst="rect">
          <a:avLst/>
        </a:prstGeom>
        <a:solidFill>
          <a:schemeClr val="accent2">
            <a:hueOff val="8388358"/>
            <a:satOff val="27399"/>
            <a:lumOff val="-2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• Χορηγήστε ένα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κορτικοστεροειδές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σε όλους τους ασθενείς με οξύ άσθμα—είτε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πρεδνιζολόνη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40–50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PO ή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υδροκορτιζόνη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100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IV.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99411" y="4032802"/>
        <a:ext cx="2878726" cy="1727235"/>
      </dsp:txXfrm>
    </dsp:sp>
    <dsp:sp modelId="{B98CF6B6-6CD7-4171-8BE6-DFD723936483}">
      <dsp:nvSpPr>
        <dsp:cNvPr id="0" name=""/>
        <dsp:cNvSpPr/>
      </dsp:nvSpPr>
      <dsp:spPr>
        <a:xfrm>
          <a:off x="7166010" y="4032802"/>
          <a:ext cx="2878726" cy="1727235"/>
        </a:xfrm>
        <a:prstGeom prst="rect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• Προσθέστε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νεφελοποιημένο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βρωμιούχο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ιπρατρόπιο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(500 </a:t>
          </a:r>
          <a:r>
            <a:rPr lang="el-GR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mcg</a:t>
          </a: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 4 έως 6 ώρες) στη θεραπεία με β2- αγωνιστές για ασθενείς με οξεία σοβαρή ή απειλητική για τη ζωή παρόξυνση άσθματος ή εκείνων με κακή αρχική ανταπόκριση στη θεραπεία με β2-αγωνιστές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66010" y="4032802"/>
        <a:ext cx="2878726" cy="172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D1D92-B7C8-484B-A828-B657DC844B01}">
      <dsp:nvSpPr>
        <dsp:cNvPr id="0" name=""/>
        <dsp:cNvSpPr/>
      </dsp:nvSpPr>
      <dsp:spPr>
        <a:xfrm>
          <a:off x="-157649" y="0"/>
          <a:ext cx="4488561" cy="1093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Arial" panose="020B0604020202020204" pitchFamily="34" charset="0"/>
              <a:cs typeface="Arial" panose="020B0604020202020204" pitchFamily="34" charset="0"/>
            </a:rPr>
            <a:t>Διαχείριση εξιτηρίου</a:t>
          </a:r>
          <a:endParaRPr lang="en-US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25629" y="32020"/>
        <a:ext cx="3180962" cy="1029198"/>
      </dsp:txXfrm>
    </dsp:sp>
    <dsp:sp modelId="{47C3A896-B8A5-41D1-99DB-1DF5DDE8144B}">
      <dsp:nvSpPr>
        <dsp:cNvPr id="0" name=""/>
        <dsp:cNvSpPr/>
      </dsp:nvSpPr>
      <dsp:spPr>
        <a:xfrm>
          <a:off x="177535" y="1245077"/>
          <a:ext cx="4488561" cy="1093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Εξετάστε για εξιτήριο εκείνους τους ασθενείς των οποίων η μέγιστη ροή είναι &gt;75%, 1 ώρα μετά την αρχική θεραπεία.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9555" y="1277097"/>
        <a:ext cx="3378731" cy="1029198"/>
      </dsp:txXfrm>
    </dsp:sp>
    <dsp:sp modelId="{DEAD9539-5E69-4A45-B468-9F0B32D64818}">
      <dsp:nvSpPr>
        <dsp:cNvPr id="0" name=""/>
        <dsp:cNvSpPr/>
      </dsp:nvSpPr>
      <dsp:spPr>
        <a:xfrm>
          <a:off x="512720" y="2490154"/>
          <a:ext cx="4488561" cy="1093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Συνταγογραφήστε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μια σύντομη δόση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πρεδνιζολόνης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από το στόμα (π.χ. 40–50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mg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για 5 ημέρες) εάν η αρχική PEF είναι &lt;50%.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4740" y="2522174"/>
        <a:ext cx="3378731" cy="1029198"/>
      </dsp:txXfrm>
    </dsp:sp>
    <dsp:sp modelId="{363C4F4C-3E6E-481F-8009-A465BBA8E2DD}">
      <dsp:nvSpPr>
        <dsp:cNvPr id="0" name=""/>
        <dsp:cNvSpPr/>
      </dsp:nvSpPr>
      <dsp:spPr>
        <a:xfrm>
          <a:off x="847904" y="3735232"/>
          <a:ext cx="4488561" cy="1093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Η τεχνική της εισπνοής θα πρέπει να επανεξεταστεί  όπως επίσης και η παρακολούθηση της μέγιστης </a:t>
          </a:r>
          <a:r>
            <a:rPr lang="el-GR" sz="1600" kern="1200" dirty="0" err="1">
              <a:latin typeface="Arial" panose="020B0604020202020204" pitchFamily="34" charset="0"/>
              <a:cs typeface="Arial" panose="020B0604020202020204" pitchFamily="34" charset="0"/>
            </a:rPr>
            <a:t>εκπνευστικής</a:t>
          </a: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 ροής.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9924" y="3767252"/>
        <a:ext cx="3378731" cy="1029198"/>
      </dsp:txXfrm>
    </dsp:sp>
    <dsp:sp modelId="{1F92872E-153B-425B-980C-221F3E2A9268}">
      <dsp:nvSpPr>
        <dsp:cNvPr id="0" name=""/>
        <dsp:cNvSpPr/>
      </dsp:nvSpPr>
      <dsp:spPr>
        <a:xfrm>
          <a:off x="792427" y="4980309"/>
          <a:ext cx="5119158" cy="1093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>
              <a:latin typeface="Arial" panose="020B0604020202020204" pitchFamily="34" charset="0"/>
              <a:cs typeface="Arial" panose="020B0604020202020204" pitchFamily="34" charset="0"/>
            </a:rPr>
            <a:t>Συστήνεται επανεκτίμηση εντός 2 ημερών. Συμβουλέψτε για επιστροφή στο νοσοκομείο εάν τα συμπτώματα επιδεινωθούν/επανεμφανιστούν.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4447" y="5012329"/>
        <a:ext cx="3862406" cy="1029198"/>
      </dsp:txXfrm>
    </dsp:sp>
    <dsp:sp modelId="{2A173ED0-C818-4278-960F-DD78EB9D500F}">
      <dsp:nvSpPr>
        <dsp:cNvPr id="0" name=""/>
        <dsp:cNvSpPr/>
      </dsp:nvSpPr>
      <dsp:spPr>
        <a:xfrm>
          <a:off x="3620306" y="798671"/>
          <a:ext cx="710605" cy="7106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3780192" y="798671"/>
        <a:ext cx="390833" cy="534730"/>
      </dsp:txXfrm>
    </dsp:sp>
    <dsp:sp modelId="{13A9A967-937E-4708-B863-3F1193C6B9A4}">
      <dsp:nvSpPr>
        <dsp:cNvPr id="0" name=""/>
        <dsp:cNvSpPr/>
      </dsp:nvSpPr>
      <dsp:spPr>
        <a:xfrm>
          <a:off x="3955491" y="2043748"/>
          <a:ext cx="710605" cy="7106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115377" y="2043748"/>
        <a:ext cx="390833" cy="534730"/>
      </dsp:txXfrm>
    </dsp:sp>
    <dsp:sp modelId="{DC812F09-8CBF-4677-B045-EE121CE78F5F}">
      <dsp:nvSpPr>
        <dsp:cNvPr id="0" name=""/>
        <dsp:cNvSpPr/>
      </dsp:nvSpPr>
      <dsp:spPr>
        <a:xfrm>
          <a:off x="4290675" y="3270605"/>
          <a:ext cx="710605" cy="7106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450561" y="3270605"/>
        <a:ext cx="390833" cy="534730"/>
      </dsp:txXfrm>
    </dsp:sp>
    <dsp:sp modelId="{5A003ED5-F035-45F7-AB8D-E2C39907DAB2}">
      <dsp:nvSpPr>
        <dsp:cNvPr id="0" name=""/>
        <dsp:cNvSpPr/>
      </dsp:nvSpPr>
      <dsp:spPr>
        <a:xfrm>
          <a:off x="4625860" y="4527830"/>
          <a:ext cx="710605" cy="7106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/>
        </a:p>
      </dsp:txBody>
      <dsp:txXfrm>
        <a:off x="4785746" y="4527830"/>
        <a:ext cx="390833" cy="5347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C18F7-0B11-4943-AFE5-89AFEF7E4323}">
      <dsp:nvSpPr>
        <dsp:cNvPr id="0" name=""/>
        <dsp:cNvSpPr/>
      </dsp:nvSpPr>
      <dsp:spPr>
        <a:xfrm>
          <a:off x="0" y="759"/>
          <a:ext cx="724190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DEBF3-8513-449E-BB2A-EBBADD018EF5}">
      <dsp:nvSpPr>
        <dsp:cNvPr id="0" name=""/>
        <dsp:cNvSpPr/>
      </dsp:nvSpPr>
      <dsp:spPr>
        <a:xfrm>
          <a:off x="0" y="759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Σε αντίθεση με τη διασωλήνωση της τραχείας, ο NIV δεν προστατεύει τον αεραγωγό, επομένως το κώμα και ο έμετος αποτελούν αντενδείξεις</a:t>
          </a:r>
          <a:r>
            <a:rPr lang="el-GR" sz="1500" kern="1200" dirty="0"/>
            <a:t>.</a:t>
          </a:r>
          <a:endParaRPr lang="en-US" sz="1500" kern="1200" dirty="0"/>
        </a:p>
      </dsp:txBody>
      <dsp:txXfrm>
        <a:off x="0" y="759"/>
        <a:ext cx="7241902" cy="621830"/>
      </dsp:txXfrm>
    </dsp:sp>
    <dsp:sp modelId="{BAB5FADA-2F52-491E-BF2C-ADC3D3A6F004}">
      <dsp:nvSpPr>
        <dsp:cNvPr id="0" name=""/>
        <dsp:cNvSpPr/>
      </dsp:nvSpPr>
      <dsp:spPr>
        <a:xfrm>
          <a:off x="0" y="622589"/>
          <a:ext cx="7241902" cy="0"/>
        </a:xfrm>
        <a:prstGeom prst="line">
          <a:avLst/>
        </a:prstGeom>
        <a:solidFill>
          <a:schemeClr val="accent2">
            <a:hueOff val="1065188"/>
            <a:satOff val="3479"/>
            <a:lumOff val="-2963"/>
            <a:alphaOff val="0"/>
          </a:schemeClr>
        </a:solidFill>
        <a:ln w="12700" cap="flat" cmpd="sng" algn="ctr">
          <a:solidFill>
            <a:schemeClr val="accent2">
              <a:hueOff val="1065188"/>
              <a:satOff val="3479"/>
              <a:lumOff val="-29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89359-2502-4386-A8F6-92377790228A}">
      <dsp:nvSpPr>
        <dsp:cNvPr id="0" name=""/>
        <dsp:cNvSpPr/>
      </dsp:nvSpPr>
      <dsp:spPr>
        <a:xfrm>
          <a:off x="0" y="622589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Οι απόλυτες αντενδείξεις περιλαμβάνουν άπνοια και καρδιακή ανακοπή</a:t>
          </a:r>
          <a:r>
            <a:rPr lang="el-GR" sz="1500" kern="1200" dirty="0"/>
            <a:t>. </a:t>
          </a:r>
          <a:endParaRPr lang="en-US" sz="1500" kern="1200" dirty="0"/>
        </a:p>
      </dsp:txBody>
      <dsp:txXfrm>
        <a:off x="0" y="622589"/>
        <a:ext cx="7241902" cy="621830"/>
      </dsp:txXfrm>
    </dsp:sp>
    <dsp:sp modelId="{54117154-EC05-4960-81F6-D25389D2AD84}">
      <dsp:nvSpPr>
        <dsp:cNvPr id="0" name=""/>
        <dsp:cNvSpPr/>
      </dsp:nvSpPr>
      <dsp:spPr>
        <a:xfrm>
          <a:off x="0" y="1244420"/>
          <a:ext cx="7241902" cy="0"/>
        </a:xfrm>
        <a:prstGeom prst="line">
          <a:avLst/>
        </a:prstGeom>
        <a:solidFill>
          <a:schemeClr val="accent2">
            <a:hueOff val="2130377"/>
            <a:satOff val="6958"/>
            <a:lumOff val="-5926"/>
            <a:alphaOff val="0"/>
          </a:schemeClr>
        </a:solidFill>
        <a:ln w="12700" cap="flat" cmpd="sng" algn="ctr">
          <a:solidFill>
            <a:schemeClr val="accent2">
              <a:hueOff val="2130377"/>
              <a:satOff val="6958"/>
              <a:lumOff val="-59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6B392-31FA-44C3-8F2E-D16129BDD60A}">
      <dsp:nvSpPr>
        <dsp:cNvPr id="0" name=""/>
        <dsp:cNvSpPr/>
      </dsp:nvSpPr>
      <dsp:spPr>
        <a:xfrm>
          <a:off x="0" y="1244420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Ελέγξτε το CXR πριν ξεκινήσετε — ένας πνευμοθώρακας θα μετατραπεί σε πνευμοθώρακα τάσεως με NIV. 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44420"/>
        <a:ext cx="7241902" cy="621830"/>
      </dsp:txXfrm>
    </dsp:sp>
    <dsp:sp modelId="{A392CDDD-53C5-4079-AA49-E34CC891345F}">
      <dsp:nvSpPr>
        <dsp:cNvPr id="0" name=""/>
        <dsp:cNvSpPr/>
      </dsp:nvSpPr>
      <dsp:spPr>
        <a:xfrm>
          <a:off x="0" y="1866251"/>
          <a:ext cx="7241902" cy="0"/>
        </a:xfrm>
        <a:prstGeom prst="line">
          <a:avLst/>
        </a:prstGeom>
        <a:solidFill>
          <a:schemeClr val="accent2">
            <a:hueOff val="3195565"/>
            <a:satOff val="10438"/>
            <a:lumOff val="-8889"/>
            <a:alphaOff val="0"/>
          </a:schemeClr>
        </a:solidFill>
        <a:ln w="12700" cap="flat" cmpd="sng" algn="ctr">
          <a:solidFill>
            <a:schemeClr val="accent2">
              <a:hueOff val="3195565"/>
              <a:satOff val="10438"/>
              <a:lumOff val="-88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E86CF-3D64-4226-9218-83B6971DE118}">
      <dsp:nvSpPr>
        <dsp:cNvPr id="0" name=""/>
        <dsp:cNvSpPr/>
      </dsp:nvSpPr>
      <dsp:spPr>
        <a:xfrm>
          <a:off x="0" y="1866251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Η έντονη διέγερση μπορεί να καταστήσει αδύνατη την αποτελεσματική NIV. 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866251"/>
        <a:ext cx="7241902" cy="621830"/>
      </dsp:txXfrm>
    </dsp:sp>
    <dsp:sp modelId="{D911DE93-55CD-4BBF-8435-AD3D29FEA742}">
      <dsp:nvSpPr>
        <dsp:cNvPr id="0" name=""/>
        <dsp:cNvSpPr/>
      </dsp:nvSpPr>
      <dsp:spPr>
        <a:xfrm>
          <a:off x="0" y="2488081"/>
          <a:ext cx="7241902" cy="0"/>
        </a:xfrm>
        <a:prstGeom prst="line">
          <a:avLst/>
        </a:prstGeom>
        <a:solidFill>
          <a:schemeClr val="accent2">
            <a:hueOff val="4260753"/>
            <a:satOff val="13917"/>
            <a:lumOff val="-11852"/>
            <a:alphaOff val="0"/>
          </a:schemeClr>
        </a:solidFill>
        <a:ln w="12700" cap="flat" cmpd="sng" algn="ctr">
          <a:solidFill>
            <a:schemeClr val="accent2">
              <a:hueOff val="4260753"/>
              <a:satOff val="13917"/>
              <a:lumOff val="-11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EDA45-D3CE-49CE-B5A3-5AA23A47C46C}">
      <dsp:nvSpPr>
        <dsp:cNvPr id="0" name=""/>
        <dsp:cNvSpPr/>
      </dsp:nvSpPr>
      <dsp:spPr>
        <a:xfrm>
          <a:off x="0" y="2488081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latin typeface="Arial" panose="020B0604020202020204" pitchFamily="34" charset="0"/>
              <a:cs typeface="Arial" panose="020B0604020202020204" pitchFamily="34" charset="0"/>
            </a:rPr>
            <a:t>Ο ασθενής πρέπει πάντα να φροντίζεται από προσωπικό που είναι εξοικειωμένο με τον αναπνευστήρα και τη μάσκα, στο δωμάτιο ανάνηψης.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88081"/>
        <a:ext cx="7241902" cy="621830"/>
      </dsp:txXfrm>
    </dsp:sp>
    <dsp:sp modelId="{27330252-4C89-46B2-9670-2E39E2AE197C}">
      <dsp:nvSpPr>
        <dsp:cNvPr id="0" name=""/>
        <dsp:cNvSpPr/>
      </dsp:nvSpPr>
      <dsp:spPr>
        <a:xfrm>
          <a:off x="0" y="3109912"/>
          <a:ext cx="7241902" cy="0"/>
        </a:xfrm>
        <a:prstGeom prst="line">
          <a:avLst/>
        </a:prstGeom>
        <a:solidFill>
          <a:schemeClr val="accent2">
            <a:hueOff val="5325942"/>
            <a:satOff val="17396"/>
            <a:lumOff val="-14814"/>
            <a:alphaOff val="0"/>
          </a:schemeClr>
        </a:solidFill>
        <a:ln w="12700" cap="flat" cmpd="sng" algn="ctr">
          <a:solidFill>
            <a:schemeClr val="accent2">
              <a:hueOff val="5325942"/>
              <a:satOff val="17396"/>
              <a:lumOff val="-148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F91D0-73C3-40E5-BE28-64DD8C564D1A}">
      <dsp:nvSpPr>
        <dsp:cNvPr id="0" name=""/>
        <dsp:cNvSpPr/>
      </dsp:nvSpPr>
      <dsp:spPr>
        <a:xfrm>
          <a:off x="0" y="3109912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Ξεκινήστε την </a:t>
          </a:r>
          <a:r>
            <a:rPr lang="el-G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BiPAP</a:t>
          </a: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 στα 10 cmH2O θετική πίεση αεραγωγού εισπνοής (IPAP)/ 5 cmH2O θετική πίεση αεραγωγού εκπνοής (EPAP) και </a:t>
          </a:r>
          <a:r>
            <a:rPr lang="el-G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τιτλοποιήστε</a:t>
          </a: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 προς τα πάνω: 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09912"/>
        <a:ext cx="7241902" cy="621830"/>
      </dsp:txXfrm>
    </dsp:sp>
    <dsp:sp modelId="{1A12A3E9-2380-4FC0-B99E-BB4506CD63D2}">
      <dsp:nvSpPr>
        <dsp:cNvPr id="0" name=""/>
        <dsp:cNvSpPr/>
      </dsp:nvSpPr>
      <dsp:spPr>
        <a:xfrm>
          <a:off x="0" y="3731743"/>
          <a:ext cx="7241902" cy="0"/>
        </a:xfrm>
        <a:prstGeom prst="line">
          <a:avLst/>
        </a:prstGeom>
        <a:solidFill>
          <a:schemeClr val="accent2">
            <a:hueOff val="6391131"/>
            <a:satOff val="20875"/>
            <a:lumOff val="-17777"/>
            <a:alphaOff val="0"/>
          </a:schemeClr>
        </a:solidFill>
        <a:ln w="12700" cap="flat" cmpd="sng" algn="ctr">
          <a:solidFill>
            <a:schemeClr val="accent2">
              <a:hueOff val="6391131"/>
              <a:satOff val="20875"/>
              <a:lumOff val="-177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D4E2E-6BF8-4FD3-BA27-3499AC39DBF0}">
      <dsp:nvSpPr>
        <dsp:cNvPr id="0" name=""/>
        <dsp:cNvSpPr/>
      </dsp:nvSpPr>
      <dsp:spPr>
        <a:xfrm>
          <a:off x="0" y="3731743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• Για τη θεραπεία της επίμονης </a:t>
          </a:r>
          <a:r>
            <a:rPr lang="el-G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υπερκαπνίας</a:t>
          </a: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, αύξηση IPAP κατά 2 cmH2O κάθε φορά.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731743"/>
        <a:ext cx="7241902" cy="621830"/>
      </dsp:txXfrm>
    </dsp:sp>
    <dsp:sp modelId="{8E1E79B1-767F-4819-B779-EC3B76268699}">
      <dsp:nvSpPr>
        <dsp:cNvPr id="0" name=""/>
        <dsp:cNvSpPr/>
      </dsp:nvSpPr>
      <dsp:spPr>
        <a:xfrm>
          <a:off x="0" y="4353573"/>
          <a:ext cx="7241902" cy="0"/>
        </a:xfrm>
        <a:prstGeom prst="line">
          <a:avLst/>
        </a:prstGeom>
        <a:solidFill>
          <a:schemeClr val="accent2">
            <a:hueOff val="7456319"/>
            <a:satOff val="24355"/>
            <a:lumOff val="-20740"/>
            <a:alphaOff val="0"/>
          </a:schemeClr>
        </a:solidFill>
        <a:ln w="12700" cap="flat" cmpd="sng" algn="ctr">
          <a:solidFill>
            <a:schemeClr val="accent2">
              <a:hueOff val="7456319"/>
              <a:satOff val="24355"/>
              <a:lumOff val="-20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793AA-F532-445D-8336-732E4719E6DF}">
      <dsp:nvSpPr>
        <dsp:cNvPr id="0" name=""/>
        <dsp:cNvSpPr/>
      </dsp:nvSpPr>
      <dsp:spPr>
        <a:xfrm>
          <a:off x="0" y="4353573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• Για τη θεραπεία της επίμονης </a:t>
          </a:r>
          <a:r>
            <a:rPr lang="el-GR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υποξίας</a:t>
          </a: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, αύξηση IPAP και EPAP κατά 2cmH2O κάθε φορά. 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353573"/>
        <a:ext cx="7241902" cy="621830"/>
      </dsp:txXfrm>
    </dsp:sp>
    <dsp:sp modelId="{8A0CD9A6-F5FC-41DB-9597-C76C724B7274}">
      <dsp:nvSpPr>
        <dsp:cNvPr id="0" name=""/>
        <dsp:cNvSpPr/>
      </dsp:nvSpPr>
      <dsp:spPr>
        <a:xfrm>
          <a:off x="0" y="4975404"/>
          <a:ext cx="7241902" cy="0"/>
        </a:xfrm>
        <a:prstGeom prst="line">
          <a:avLst/>
        </a:prstGeom>
        <a:solidFill>
          <a:schemeClr val="accent2">
            <a:hueOff val="8521507"/>
            <a:satOff val="27834"/>
            <a:lumOff val="-23703"/>
            <a:alphaOff val="0"/>
          </a:schemeClr>
        </a:solidFill>
        <a:ln w="12700" cap="flat" cmpd="sng" algn="ctr">
          <a:solidFill>
            <a:schemeClr val="accent2">
              <a:hueOff val="8521507"/>
              <a:satOff val="27834"/>
              <a:lumOff val="-237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0ED3C-BDDB-4D2D-9EC4-DDACE254EDDE}">
      <dsp:nvSpPr>
        <dsp:cNvPr id="0" name=""/>
        <dsp:cNvSpPr/>
      </dsp:nvSpPr>
      <dsp:spPr>
        <a:xfrm>
          <a:off x="0" y="4975404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• Το μέγιστο IPAP/EPAP είναι 25/15 cmH2 O.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975404"/>
        <a:ext cx="7241902" cy="621830"/>
      </dsp:txXfrm>
    </dsp:sp>
    <dsp:sp modelId="{05B1BD7A-E3B0-49C6-BBB2-85EA6B7592D3}">
      <dsp:nvSpPr>
        <dsp:cNvPr id="0" name=""/>
        <dsp:cNvSpPr/>
      </dsp:nvSpPr>
      <dsp:spPr>
        <a:xfrm>
          <a:off x="0" y="5597235"/>
          <a:ext cx="7241902" cy="0"/>
        </a:xfrm>
        <a:prstGeom prst="line">
          <a:avLst/>
        </a:prstGeom>
        <a:solidFill>
          <a:schemeClr val="accent2">
            <a:hueOff val="9586696"/>
            <a:satOff val="31313"/>
            <a:lumOff val="-26666"/>
            <a:alphaOff val="0"/>
          </a:schemeClr>
        </a:solidFill>
        <a:ln w="12700" cap="flat" cmpd="sng" algn="ctr">
          <a:solidFill>
            <a:schemeClr val="accent2">
              <a:hueOff val="9586696"/>
              <a:satOff val="31313"/>
              <a:lumOff val="-266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3269E-F0D1-418A-9072-9E387E5A1013}">
      <dsp:nvSpPr>
        <dsp:cNvPr id="0" name=""/>
        <dsp:cNvSpPr/>
      </dsp:nvSpPr>
      <dsp:spPr>
        <a:xfrm>
          <a:off x="0" y="5597235"/>
          <a:ext cx="7241902" cy="621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500" kern="1200" dirty="0">
              <a:latin typeface="Arial" panose="020B0604020202020204" pitchFamily="34" charset="0"/>
              <a:cs typeface="Arial" panose="020B0604020202020204" pitchFamily="34" charset="0"/>
            </a:rPr>
            <a:t>• Για CPAP, ξεκινήστε τη θεραπεία στα 5–8 cmH2O.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597235"/>
        <a:ext cx="7241902" cy="621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30FAE5-0C8C-DE83-9C1F-544F51367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1125" y="741363"/>
            <a:ext cx="9144000" cy="2387600"/>
          </a:xfrm>
        </p:spPr>
        <p:txBody>
          <a:bodyPr>
            <a:normAutofit/>
          </a:bodyPr>
          <a:lstStyle/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Παθολογία θωρακικών μη-λοιμωδών νοσημάτων εκτός καρδιάς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FDD6F19-5E3D-DFEC-B0E8-8DD454005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Βασιλική Γεωργακοπούλου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Πνευμονολόγος-Φυματιολόγος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Επιμελήτρια Β΄ ΕΣΥ, Μονάδα Λοιμώξεων- Κλινική Παθολογικής Φυσιολογίας ΕΚΠΑ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8015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C2508E-C9FF-BC68-D18D-7E0EFCAB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1056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Παρόξυνση βρογχικού άσθματος</a:t>
            </a:r>
          </a:p>
        </p:txBody>
      </p:sp>
      <p:graphicFrame>
        <p:nvGraphicFramePr>
          <p:cNvPr id="13" name="Θέση περιεχομένου 2">
            <a:extLst>
              <a:ext uri="{FF2B5EF4-FFF2-40B4-BE49-F238E27FC236}">
                <a16:creationId xmlns:a16="http://schemas.microsoft.com/office/drawing/2014/main" id="{FFC89B9F-82BF-05CF-08C0-BFA9D1CF02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7710387"/>
              </p:ext>
            </p:extLst>
          </p:nvPr>
        </p:nvGraphicFramePr>
        <p:xfrm>
          <a:off x="563880" y="4872171"/>
          <a:ext cx="9477375" cy="1819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ADDE62-2A04-AAB1-38FC-BB2A06DFF0B1}"/>
              </a:ext>
            </a:extLst>
          </p:cNvPr>
          <p:cNvSpPr txBox="1"/>
          <p:nvPr/>
        </p:nvSpPr>
        <p:spPr>
          <a:xfrm>
            <a:off x="171450" y="10762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Κάντε μια αρχική εκτίμηση της σοβαρότητας του οξέος άσθματος με βάση συνδυασμό κλινικών χαρακτηριστικών, μέτρηση της μέγιστης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εκπνευστικής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ροής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(PEF)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παλμικής οξυμετρίας.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4955F-7702-AB30-8FB8-7C77772C2521}"/>
              </a:ext>
            </a:extLst>
          </p:cNvPr>
          <p:cNvSpPr txBox="1"/>
          <p:nvPr/>
        </p:nvSpPr>
        <p:spPr>
          <a:xfrm>
            <a:off x="6334125" y="1590586"/>
            <a:ext cx="54268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Μέτρια έξαρση του άσθματος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Αυξημένα συμπτώματα.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Μέγιστη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50–75% καλύτερης ή προβλεπόμενης.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Δεν υπάρχουν χαρακτηριστικά οξέος σοβαρού άσθματος.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6946D-445F-2D1C-BE0C-23B2618EB03E}"/>
              </a:ext>
            </a:extLst>
          </p:cNvPr>
          <p:cNvSpPr txBox="1"/>
          <p:nvPr/>
        </p:nvSpPr>
        <p:spPr>
          <a:xfrm>
            <a:off x="171450" y="2771686"/>
            <a:ext cx="62150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Οξύ σοβαρό άσθμα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Οποιοδήποτε από τα: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Μέγιστη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PEF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33–50% καλύτερης ή προβλεπόμενης.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RR ≥25/λεπτό.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Καρδιακός ρυθμός ≥110/λεπτό.</a:t>
            </a:r>
          </a:p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Αδυναμία συμπλήρωσης προτάσεων με μια ανάσα.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07FF49-A37C-7D3D-B612-9D2CFF4AEF55}"/>
              </a:ext>
            </a:extLst>
          </p:cNvPr>
          <p:cNvSpPr txBox="1"/>
          <p:nvPr/>
        </p:nvSpPr>
        <p:spPr>
          <a:xfrm>
            <a:off x="6267450" y="3743325"/>
            <a:ext cx="575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Σχεδόν θανατηφόρο άσθμα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Αυξημένη pCO2  και/ή απαιτείται μηχανικός αερισμός </a:t>
            </a:r>
          </a:p>
        </p:txBody>
      </p:sp>
    </p:spTree>
    <p:extLst>
      <p:ext uri="{BB962C8B-B14F-4D97-AF65-F5344CB8AC3E}">
        <p14:creationId xmlns:p14="http://schemas.microsoft.com/office/powerpoint/2010/main" val="44659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420C9FD-F44F-BD33-84CC-BA5211F5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74019"/>
            <a:ext cx="10348146" cy="975937"/>
          </a:xfrm>
        </p:spPr>
        <p:txBody>
          <a:bodyPr anchor="t">
            <a:normAutofit/>
          </a:bodyPr>
          <a:lstStyle/>
          <a:p>
            <a:pPr algn="ctr"/>
            <a:r>
              <a:rPr lang="el-G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Διαχείριση παρόξυνσης </a:t>
            </a:r>
            <a:r>
              <a:rPr lang="el-GR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βρ.άσθματος</a:t>
            </a:r>
            <a:endParaRPr lang="el-GR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8588158-CBF3-FDE9-6A71-83FE297A1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117109"/>
              </p:ext>
            </p:extLst>
          </p:nvPr>
        </p:nvGraphicFramePr>
        <p:xfrm>
          <a:off x="904876" y="990601"/>
          <a:ext cx="10877550" cy="576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3508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Μεταλλικά κομμάτια τρίλιζας">
            <a:extLst>
              <a:ext uri="{FF2B5EF4-FFF2-40B4-BE49-F238E27FC236}">
                <a16:creationId xmlns:a16="http://schemas.microsoft.com/office/drawing/2014/main" id="{7F6B9339-C9DE-333D-A769-D69D68EDE1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" r="-3" b="-3"/>
          <a:stretch/>
        </p:blipFill>
        <p:spPr>
          <a:xfrm>
            <a:off x="168531" y="23851"/>
            <a:ext cx="3526217" cy="262855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420C9FD-F44F-BD33-84CC-BA5211F5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110" y="4836160"/>
            <a:ext cx="3939935" cy="163131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Διαχείριση παρόξυνσης </a:t>
            </a:r>
            <a:r>
              <a:rPr lang="el-GR" sz="3600" dirty="0" err="1">
                <a:latin typeface="Arial" panose="020B0604020202020204" pitchFamily="34" charset="0"/>
                <a:cs typeface="Arial" panose="020B0604020202020204" pitchFamily="34" charset="0"/>
              </a:rPr>
              <a:t>βρ.άσθματος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A6AE3C-75EA-8C85-94CE-7EAB727A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230" y="101600"/>
            <a:ext cx="8328714" cy="69850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Εξετάστε μια εφάπαξ δόση IV θειικού μαγνησίου (1,2–2 g IVI σε 20 λεπτά) για ασθενείς με οξύ σοβαρό άσθμα χωρίς καλή αρχική ανταπόκριση στην εισπνεόμενη βρογχοδιασταλτική θεραπεία ή για άτομα με απειλητικό για τη ζωή ή σχεδόν θανατηφόρο άσθμα.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χρήση της ενδοφλέβιας 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αμινοφυλλίνης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παραμένει αμφιλεγόμενη και δεν έχει ως αποτέλεσμα οποιαδήποτε πρόσθετη 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βρογχοδιαστολή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σε σύγκριση με την τυπική φροντίδα.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Χρησιμοποιήστε ενδοφλέβια 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αμινοφυλλίνη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μόνο μετά από συνεννόηση με ανώτερο ιατρικό προσωπικό.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 μερικούς μεμονωμένους ασθενείς με σχεδόν θανατηφόρο ή απειλητικό για τη ζωή άσθμα με ή με κακή ανταπόκριση στην αρχική θεραπεία μπορεί να αποφέρει πρόσθετο όφελος. Η δόση φόρτισης της 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αμινοφυλλίνης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IV είναι 5 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για 20 λεπτά, εκτός εάν απαιτείται συντήρηση θεραπεία, οπότε ελέγξτε τα επίπεδα 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θεοφυλλίνης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στο αίμα και ξεκινήστε IV 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αμινοφυλλίνη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σε 0,5–0,7 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6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/ώρα.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Ένας ασθενής που δεν μπορεί να μιλήσει δεν θα μπορεί να πιει υγρά και μπορεί να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αφυδατωμένος.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• Αποφύγετε τα αντιβιοτικά «ρουτίνας».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• Επαναλάβετε το ABG εντός μιας ώρας εάν: αρχικό pO2 είναι &lt;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60 mmHg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(εκτός αν μεταγενέστερα ο SpO2 είναι &gt;92%) ή pCO2 είναι φυσιολογική ή αυξημένη, ή εάν ο ασθενής επιδεινωθεί.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• 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υποκαλιαιμία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μπορεί να προκληθεί ή να επιδεινωθεί από το β2-αγωνιστή και/ή θεραπεία με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στεροειδή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Διορθώστε τις ανωμαλίες ηλεκτρολυτών.</a:t>
            </a:r>
          </a:p>
        </p:txBody>
      </p:sp>
    </p:spTree>
    <p:extLst>
      <p:ext uri="{BB962C8B-B14F-4D97-AF65-F5344CB8AC3E}">
        <p14:creationId xmlns:p14="http://schemas.microsoft.com/office/powerpoint/2010/main" val="3306420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20C9FD-F44F-BD33-84CC-BA5211F5E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0412"/>
            <a:ext cx="10515600" cy="82486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Διαχείριση παρόξυνσης </a:t>
            </a:r>
            <a:r>
              <a:rPr lang="el-GR" sz="3600" dirty="0" err="1">
                <a:latin typeface="Arial" panose="020B0604020202020204" pitchFamily="34" charset="0"/>
                <a:cs typeface="Arial" panose="020B0604020202020204" pitchFamily="34" charset="0"/>
              </a:rPr>
              <a:t>βρ.άσθματος</a:t>
            </a: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A6AE3C-75EA-8C85-94CE-7EAB727A4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2713266"/>
            <a:ext cx="5829301" cy="28835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Παραπομπή σε μονάδα εντατικής θεραπείας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Παραπέμψτε οποιονδήποτε ασθενή χρειάζεται αναπνευστική υποστήριξη ή με οξύ σοβαρό ή απειλητικό άσθμα που δεν ανταποκρίνεται στη θεραπεία, όπως αποδεικνύεται από: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• Επιδείνωση της μέγιστης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PEF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.• Επίμονη ή επιδεινούμενη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υποξία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Υπερκαπνία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ABGs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που δείχνουν μείωση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• Εξάντληση, αδύναμη αναπνοή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• Υπνηλία, σύγχυση, αλλοιωμένο επίπεδο συνείδησης ή αναπνευστική ανακοπή.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2D24D-2111-E798-C5CD-1D7A031E8F92}"/>
              </a:ext>
            </a:extLst>
          </p:cNvPr>
          <p:cNvSpPr txBox="1"/>
          <p:nvPr/>
        </p:nvSpPr>
        <p:spPr>
          <a:xfrm>
            <a:off x="466725" y="1261199"/>
            <a:ext cx="5629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Κριτήρια Εισαγωγής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Αποδοχή ασθενών με οποιαδήποτε χαρακτηριστικά: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Μια απειλητική για τη ζωή ή σχεδόν θανατηφόρα παρόξυνση.</a:t>
            </a:r>
          </a:p>
          <a:p>
            <a:pPr marL="0" indent="0">
              <a:buNone/>
            </a:pP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Σοβαρή προσβολή που επιμένει μετά την αρχική θεραπεία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54F272BE-E0CD-A1B3-2973-C04B85FB7C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4393069"/>
              </p:ext>
            </p:extLst>
          </p:nvPr>
        </p:nvGraphicFramePr>
        <p:xfrm>
          <a:off x="6229350" y="784453"/>
          <a:ext cx="5829300" cy="6073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32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78F8751A-EA16-FB1B-11E4-221C4C467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209675"/>
          </a:xfrm>
        </p:spPr>
        <p:txBody>
          <a:bodyPr>
            <a:normAutofit fontScale="9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Χρόνια αποφρακτική πνευμονοπάθεια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5873FFA-6428-ED9E-F4F3-3176F6DE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225674"/>
            <a:ext cx="11348720" cy="4449446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ΧΑΠ χαρακτηρίζεται από χρόνιο περιορισμό της ροής αέρα λόγω αντίστασης στην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εκπνευστική</a:t>
            </a: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ροή αέρα, οίδημα του βλεννογόνου, λοίμωξη,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βρογχόσπασμο</a:t>
            </a: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βρογχοσυστολή</a:t>
            </a: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λόγω μειωμένης ελαστικότητας του πνεύμονα.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κάπνισμα είναι η κύρια αιτία, αλλά άλλες αιτίες είναι το χρόνιο άσθμα, η ανεπάρκεια α-1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αντιθρυψίνης</a:t>
            </a: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η χρόνια λοίμωξη (π.χ.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βρογχεκτασίες</a:t>
            </a: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b="1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Ιστορικό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δύσπνοια κατά την άσκηση, ο βήχας και τα πτύελα είναι συνήθη συμπτώματα.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Ρωτήστε για: • Παρούσα θεραπεία: συμπεριλαμβανομένων συσκευών εισπνοής,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στεροειδών</a:t>
            </a: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αντιβιοτικών,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θεοφυλλινης</a:t>
            </a: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νεφελοποιητών</a:t>
            </a: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αναλγησίας με οπιούχα και θεραπείας με O2 στο σπίτι.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Προηγούμενο ιστορικό: ρωτήστε για προηγούμενες εισαγωγές και </a:t>
            </a:r>
            <a:r>
              <a:rPr lang="el-GR" sz="1600" dirty="0" err="1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συννοσηρότητες</a:t>
            </a:r>
            <a:endParaRPr lang="el-GR" sz="1600" dirty="0">
              <a:solidFill>
                <a:schemeClr val="accent1">
                  <a:lumMod val="50000"/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.• Ανοχή στην άσκηση: πόσο μακριά μπορούν να περπατήσουν στο επίπεδο χωρίς να σταματήσουν; Πόσες σκάλες μπορούν να ανέβουν; Βγαίνουν από το σπίτι;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Πρόσφατο ιστορικό: ρωτήστε για τον συριγμό και την δύσπνοια, τον όγκο και το χρώμα των πτυέλων.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l-GR" sz="1600" dirty="0">
                <a:solidFill>
                  <a:schemeClr val="accent1">
                    <a:lumMod val="50000"/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Τραυματισμοί θώρακα, κοιλιακά προβλήματα και άλλες λοιμώξεις μπορεί να προκαλέσουν αναπνευστική ανεπάρκεια.</a:t>
            </a:r>
          </a:p>
        </p:txBody>
      </p:sp>
    </p:spTree>
    <p:extLst>
      <p:ext uri="{BB962C8B-B14F-4D97-AF65-F5344CB8AC3E}">
        <p14:creationId xmlns:p14="http://schemas.microsoft.com/office/powerpoint/2010/main" val="2318126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8584C-F72F-B62C-6DEA-1598C55E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84391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Χρόνια αποφρακτική πνευμονοπάθεια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54457B-61A2-5C26-17C8-EE050CF4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50"/>
            <a:ext cx="10515600" cy="5276850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Εξετάστε για δύσπνοια, ταχύπνοια, χρήση επικουρικών μυών και το χρώμα των χειλιών.</a:t>
            </a:r>
          </a:p>
          <a:p>
            <a:r>
              <a:rPr lang="el-GR" dirty="0"/>
              <a:t>Ψάξτε για </a:t>
            </a:r>
            <a:r>
              <a:rPr lang="el-GR" dirty="0" err="1"/>
              <a:t>υπερδιάταση</a:t>
            </a:r>
            <a:r>
              <a:rPr lang="el-GR" dirty="0"/>
              <a:t> («στήθος βαρελιού») και ακούστε για συριγμό ή </a:t>
            </a:r>
            <a:r>
              <a:rPr lang="el-GR" dirty="0" err="1"/>
              <a:t>παχείς</a:t>
            </a:r>
            <a:r>
              <a:rPr lang="el-GR" dirty="0"/>
              <a:t> </a:t>
            </a:r>
            <a:r>
              <a:rPr lang="el-GR" dirty="0" err="1"/>
              <a:t>τρίζοντες</a:t>
            </a:r>
            <a:r>
              <a:rPr lang="el-GR" dirty="0"/>
              <a:t> (μεγάλες εκκρίσεις αεραγωγών). </a:t>
            </a:r>
          </a:p>
          <a:p>
            <a:r>
              <a:rPr lang="el-GR" dirty="0"/>
              <a:t>Η κυάνωση, η πληθώρα (λόγω δευτεροπαθούς </a:t>
            </a:r>
            <a:r>
              <a:rPr lang="el-GR" dirty="0" err="1"/>
              <a:t>πολυκυτταραιμίας</a:t>
            </a:r>
            <a:r>
              <a:rPr lang="el-GR" dirty="0"/>
              <a:t>) και η δεξιά καρδιακή ανεπάρκεια (πνευμονική καρδία) υποδηλώνουν προχωρημένη νόσο. </a:t>
            </a:r>
          </a:p>
          <a:p>
            <a:r>
              <a:rPr lang="el-GR" dirty="0"/>
              <a:t>Αναζητήστε ενδείξεις </a:t>
            </a:r>
            <a:r>
              <a:rPr lang="el-GR" dirty="0" err="1"/>
              <a:t>υπερκαπνίας</a:t>
            </a:r>
            <a:r>
              <a:rPr lang="el-GR" dirty="0"/>
              <a:t>: τρόμος, περιφερική αγγειοδιαστολή, υπνηλία ή σύγχυση. Ελέγξτε για ενδείξεις άλλων αιτιών οξείας δύσπνοιας, ιδιαίτερα: άσθμα, πνευμονικό οίδημα, πνευμοθώρακας και ΠΕ. Να θυμάστε ότι αυτές οι καταστάσεις μπορεί να συνυπάρχουν με ΧΑΠ. </a:t>
            </a:r>
          </a:p>
          <a:p>
            <a:pPr marL="0" indent="0">
              <a:buNone/>
            </a:pPr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0170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521142-BB9F-5376-FECD-23251275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Χρόνια αποφρακτική πνευμονοπάθεια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3F2651-AB2C-7A58-EA41-7CFF2720A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SpO2, RR, συχνότητα σφυγμού, BP, T° και μέγιστη </a:t>
            </a:r>
            <a:r>
              <a:rPr lang="en-US" dirty="0"/>
              <a:t>PEF</a:t>
            </a:r>
            <a:r>
              <a:rPr lang="el-GR" dirty="0"/>
              <a:t> (αν είναι δυνατόν).</a:t>
            </a:r>
            <a:endParaRPr lang="en-US" dirty="0"/>
          </a:p>
          <a:p>
            <a:r>
              <a:rPr lang="el-GR" dirty="0"/>
              <a:t>• CXR (αναζητήστε πνευμοθώρακα, </a:t>
            </a:r>
            <a:r>
              <a:rPr lang="el-GR" dirty="0" err="1"/>
              <a:t>υπερδιάταση</a:t>
            </a:r>
            <a:r>
              <a:rPr lang="el-GR" dirty="0"/>
              <a:t>, φυσαλίδες και πνευμονία).• ΗΚΓ.  </a:t>
            </a:r>
            <a:endParaRPr lang="en-US" dirty="0"/>
          </a:p>
          <a:p>
            <a:r>
              <a:rPr lang="el-GR" dirty="0"/>
              <a:t>• ABG (ή VBG), που τεκμηριώνει το FiO2 . Χρησιμοποιήστε pCO2 για να καθοδηγήσετε τη θεραπεία με Ο2.</a:t>
            </a:r>
            <a:endParaRPr lang="en-US" dirty="0"/>
          </a:p>
          <a:p>
            <a:r>
              <a:rPr lang="el-GR" dirty="0"/>
              <a:t>• Επίπεδα FBC, U&amp;E, γλυκόζης, </a:t>
            </a:r>
            <a:r>
              <a:rPr lang="el-GR" dirty="0" err="1"/>
              <a:t>θεοφυλλίνης</a:t>
            </a:r>
            <a:r>
              <a:rPr lang="el-GR" dirty="0"/>
              <a:t> και, εάν υπάρχει υποψία πνευμονίας ή/και πυρετού, καλλιέργειες αίματος, CRP και </a:t>
            </a:r>
            <a:r>
              <a:rPr lang="el-GR" dirty="0" err="1"/>
              <a:t>πνευμονιοκοκκικό</a:t>
            </a:r>
            <a:r>
              <a:rPr lang="el-GR" dirty="0"/>
              <a:t> αντιγόνο.</a:t>
            </a:r>
            <a:endParaRPr lang="en-US" dirty="0"/>
          </a:p>
          <a:p>
            <a:r>
              <a:rPr lang="el-GR" dirty="0"/>
              <a:t>• Στείλτε πτύελα για </a:t>
            </a:r>
            <a:r>
              <a:rPr lang="el-GR" dirty="0" err="1"/>
              <a:t>μικροσκόπηση</a:t>
            </a:r>
            <a:r>
              <a:rPr lang="el-GR" dirty="0"/>
              <a:t> και καλλιέργεια εάν είναι πυώδη.</a:t>
            </a:r>
          </a:p>
        </p:txBody>
      </p:sp>
    </p:spTree>
    <p:extLst>
      <p:ext uri="{BB962C8B-B14F-4D97-AF65-F5344CB8AC3E}">
        <p14:creationId xmlns:p14="http://schemas.microsoft.com/office/powerpoint/2010/main" val="406448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8584C-F72F-B62C-6DEA-1598C55E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79629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Χρόνια αποφρακτική πνευμονοπάθεια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54457B-61A2-5C26-17C8-EE050CF4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00175"/>
            <a:ext cx="11439525" cy="5092064"/>
          </a:xfrm>
        </p:spPr>
        <p:txBody>
          <a:bodyPr>
            <a:normAutofit fontScale="77500" lnSpcReduction="2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Δώστε οξυγόνο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Να θυμάστε ότι 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υπερκαπνία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με Ο2 είναι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πολυπαραγοντική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 Ο στόχος είναι να διατηρηθεί ο SpO2 στο 88-92% χωρίς να επισπεύσει την αναπνευστική οξέωση ή επιδείνωση της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υπερκαπνίας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Εάν ο ασθενής είναι γνωστό ότι έχει ΧΑΠ και έχει υπνηλία ή έχει τεκμηριωμένο ιστορικό προηγούμενης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υπερκαπνικής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αναπνευστικής ανεπάρκειας, δώστε FiO2 28% μέσω μάσκας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Venturi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και λάβετε ABG.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Τιτλοποιήστε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το FiO2 με σειριακή δειγματοληψία ABG μέχρι το ελάχιστο FiO2 που επιτυγχάνει SpO2 88–92%. Μειώστε τη συγκέντρωση εισπνεόμενου O2 εάν το SpO2 είναι &gt;92%.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Δώστε βρογχοδιασταλτικά και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στεροειδή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Χορηγήστε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νεφελοποιημένη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σαλβουταμόλη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τερβουταλίνη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5–10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.• Εξετάστε το ενδεχόμενο να προσθέσετε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νεφελοποιημένο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ιπρατρόπιο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0,5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.• Χορηγήστε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στεροειδή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(π.χ.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πρεδνιζολόνη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PO, μετά συνεχίστε μία φορά την ημέρα για 7 ημέρες). Χρησιμοποιήστε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υδροκορτιζόνη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IV εάν ο ασθενής δεν μπορεί να πάρει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πρεδνιζολόνη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PO.</a:t>
            </a:r>
          </a:p>
        </p:txBody>
      </p:sp>
    </p:spTree>
    <p:extLst>
      <p:ext uri="{BB962C8B-B14F-4D97-AF65-F5344CB8AC3E}">
        <p14:creationId xmlns:p14="http://schemas.microsoft.com/office/powerpoint/2010/main" val="187515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38584C-F72F-B62C-6DEA-1598C55E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1"/>
            <a:ext cx="10515600" cy="79629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Χρόνια αποφρακτική πνευμονοπάθεια</a:t>
            </a:r>
            <a:endParaRPr lang="el-GR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9BD1D-EE7F-38C2-2AC9-78B3B817A14E}"/>
              </a:ext>
            </a:extLst>
          </p:cNvPr>
          <p:cNvSpPr txBox="1"/>
          <p:nvPr/>
        </p:nvSpPr>
        <p:spPr>
          <a:xfrm>
            <a:off x="590549" y="1602165"/>
            <a:ext cx="1101090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Άλλες φαρμακευτικές θεραπείες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Χορηγήστε αντιβιοτικά (π.χ.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αμοξικιλλίνη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δοξυκυκλίνη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ή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κλαριθρομυκίνη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εάν ο ασθενής αναφέρει πυώδη πτύελα ή υπάρχουν κλινικές ενδείξεις πνευμονίας και/ή πύκνωσης στην CXR.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Λαμβάνετε υπόψη την ενδοφλέβια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αμινοφυλλίνη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μόνο εάν υπάρχει ανεπαρκής ανταπόκριση στα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νεφελοποιημένα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βρογχοδιασταλτικά. Προσοχή στις αλληλεπιδράσεις με άλλα φάρμακα και στην πιθανότητα τοξικότητας εάν ο ασθενής λαμβάνει ήδη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θεοφυλλίνη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από το στόμα. 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Εξετάστε το ενδεχόμενο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ναλοξόνης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εάν ο ασθενής λαμβάνει ένα </a:t>
            </a:r>
            <a:r>
              <a:rPr lang="el-G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οπιοειδή</a:t>
            </a: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αναλγητικό που μπορεί να προκαλέσει αναπνευστική καταστολή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3797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Γραφείο με στηθοσκόπιο και πληκτρολόγιο υπολογιστή">
            <a:extLst>
              <a:ext uri="{FF2B5EF4-FFF2-40B4-BE49-F238E27FC236}">
                <a16:creationId xmlns:a16="http://schemas.microsoft.com/office/drawing/2014/main" id="{E79AAF28-5FE1-24D7-8D29-E458B540DF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5" r="1" b="1"/>
          <a:stretch/>
        </p:blipFill>
        <p:spPr>
          <a:xfrm>
            <a:off x="3048" y="11"/>
            <a:ext cx="3489181" cy="26009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238584C-F72F-B62C-6DEA-1598C55E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r>
              <a:rPr lang="el-GR" sz="4100">
                <a:latin typeface="Arial" panose="020B0604020202020204" pitchFamily="34" charset="0"/>
                <a:cs typeface="Arial" panose="020B0604020202020204" pitchFamily="34" charset="0"/>
              </a:rPr>
              <a:t>Χρόνια αποφρακτική πνευμονοπάθεια</a:t>
            </a:r>
            <a:endParaRPr lang="el-GR" sz="410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54457B-61A2-5C26-17C8-EE050CF4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6960" y="0"/>
            <a:ext cx="8168640" cy="442976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μη επεμβατικός αερισμός NIV είναι η τυπική πρώιμη θεραπεία για την </a:t>
            </a:r>
            <a:r>
              <a:rPr lang="el-GR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υπερκαπνική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αναπνευστική ανεπάρκεια κατά τη διάρκεια παροξύνσεων της ΧΑΠ.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Βελτιώνει τις μετρήσεις των αερίων του αίματος, μειώνει την πιθανότητα διασωλήνωσης, τη θνησιμότητα και τη διάρκεια της παραμονής στο νοσοκομείο. 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Βεβαιωθείτε ότι οι ασθενείς που ξεκίνησαν με NIV έχουν ένα σχέδιο σε περίπτωση επιδείνωσης (συμφωνημένο ανώτατο όριο περίθαλψης).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NIV έχει δύο μορφές—CPAP και </a:t>
            </a:r>
            <a:r>
              <a:rPr lang="el-GR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BiPAP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(που μπορεί να είναι πιο κατάλληλες για τη θεραπεία της αναπνευστικής ανεπάρκειας τύπου II στη ΧΑΠ).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Τόσο το CPAP όσο και το </a:t>
            </a:r>
            <a:r>
              <a:rPr lang="el-GR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BiPAP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έχουν χρησιμοποιηθεί για τη θεραπεία του οξέος </a:t>
            </a:r>
            <a:r>
              <a:rPr lang="el-GR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καρδιογενούς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πνευμονικού οιδήματος.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ασθενείς με άπνοια ύπνου χρησιμοποιούν CPAP τη νύχτα.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θετική πίεση των αεραγωγών παρέχεται από μια σφιχτά κολλημένη μάσκα προσώπου, η οποία έχει μέγεθος ώστε να ταιριάζει στον ασθενή. </a:t>
            </a:r>
          </a:p>
          <a:p>
            <a:pPr>
              <a:lnSpc>
                <a:spcPct val="100000"/>
              </a:lnSpc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ασθενής είναι ξύπνιος και πρέπει να συμμορφώνεται με τη χρήση της μάσκας. </a:t>
            </a:r>
          </a:p>
        </p:txBody>
      </p:sp>
    </p:spTree>
    <p:extLst>
      <p:ext uri="{BB962C8B-B14F-4D97-AF65-F5344CB8AC3E}">
        <p14:creationId xmlns:p14="http://schemas.microsoft.com/office/powerpoint/2010/main" val="199977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28C9FD-9C37-858A-10F3-C99CCA4C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Οξεία δύσπνοια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Θέση περιεχομένου 2">
            <a:extLst>
              <a:ext uri="{FF2B5EF4-FFF2-40B4-BE49-F238E27FC236}">
                <a16:creationId xmlns:a16="http://schemas.microsoft.com/office/drawing/2014/main" id="{15FB27F5-3761-8049-3CB0-B39C2F202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082361"/>
              </p:ext>
            </p:extLst>
          </p:nvPr>
        </p:nvGraphicFramePr>
        <p:xfrm>
          <a:off x="838200" y="4652743"/>
          <a:ext cx="10515600" cy="1839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9E01AA-6B69-2E79-A118-D4A397752270}"/>
              </a:ext>
            </a:extLst>
          </p:cNvPr>
          <p:cNvSpPr txBox="1"/>
          <p:nvPr/>
        </p:nvSpPr>
        <p:spPr>
          <a:xfrm>
            <a:off x="409575" y="120014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φυσιολογική αναπνευστική συχνότητα των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ενηλίκων είναι 11–18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αναπνοές/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με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αναπνεόμενο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όγκο 400–800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DD156-F51C-5633-6219-A0468BF07FAD}"/>
              </a:ext>
            </a:extLst>
          </p:cNvPr>
          <p:cNvSpPr txBox="1"/>
          <p:nvPr/>
        </p:nvSpPr>
        <p:spPr>
          <a:xfrm>
            <a:off x="6619875" y="1368157"/>
            <a:ext cx="4733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οξεία δύσπνοια είναι ένα συχνό σύμπτωμα.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9BA78-AACB-AA63-FB1F-B7D1612E267F}"/>
              </a:ext>
            </a:extLst>
          </p:cNvPr>
          <p:cNvSpPr txBox="1"/>
          <p:nvPr/>
        </p:nvSpPr>
        <p:spPr>
          <a:xfrm>
            <a:off x="4562475" y="2067420"/>
            <a:ext cx="72771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Παρόξυνση βρογχικού άσθματος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Παρόξυνση ΧΑΠ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</a:p>
          <a:p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Υπεζωκοτική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συλλογή </a:t>
            </a:r>
          </a:p>
          <a:p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Εισρόφηση</a:t>
            </a:r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Πνευμοθώρακας/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αιμοθώρακας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Ασταθής θώρακας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Περιστατικό πνιγμού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6C928E-C941-D7BA-1F72-A2E9ECFF3D81}"/>
              </a:ext>
            </a:extLst>
          </p:cNvPr>
          <p:cNvSpPr txBox="1"/>
          <p:nvPr/>
        </p:nvSpPr>
        <p:spPr>
          <a:xfrm>
            <a:off x="200025" y="2501841"/>
            <a:ext cx="42576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Καρδιογενές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πνευμονικό οίδημα 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Οξύ έμφραγμα του μυοκαρδίου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Αρρυθμίες </a:t>
            </a:r>
          </a:p>
        </p:txBody>
      </p:sp>
    </p:spTree>
    <p:extLst>
      <p:ext uri="{BB962C8B-B14F-4D97-AF65-F5344CB8AC3E}">
        <p14:creationId xmlns:p14="http://schemas.microsoft.com/office/powerpoint/2010/main" val="1949726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238584C-F72F-B62C-6DEA-1598C55E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59813"/>
            <a:ext cx="4429270" cy="5577934"/>
          </a:xfrm>
        </p:spPr>
        <p:txBody>
          <a:bodyPr>
            <a:normAutofit/>
          </a:bodyPr>
          <a:lstStyle/>
          <a:p>
            <a:pPr algn="ctr"/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Χρόνια αποφρακτική πνευμονοπάθεια</a:t>
            </a:r>
            <a:endParaRPr lang="el-GR" sz="2800" dirty="0"/>
          </a:p>
        </p:txBody>
      </p:sp>
      <p:graphicFrame>
        <p:nvGraphicFramePr>
          <p:cNvPr id="16" name="Θέση περιεχομένου 2">
            <a:extLst>
              <a:ext uri="{FF2B5EF4-FFF2-40B4-BE49-F238E27FC236}">
                <a16:creationId xmlns:a16="http://schemas.microsoft.com/office/drawing/2014/main" id="{92AAEE7A-5425-08CB-AFDF-D23D95BD0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642813"/>
              </p:ext>
            </p:extLst>
          </p:nvPr>
        </p:nvGraphicFramePr>
        <p:xfrm>
          <a:off x="4807223" y="457200"/>
          <a:ext cx="7241902" cy="621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3107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CBEC9D-9F9B-4383-B986-DE5B184A9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0" t="44401"/>
          <a:stretch/>
        </p:blipFill>
        <p:spPr>
          <a:xfrm>
            <a:off x="-3048" y="-1"/>
            <a:ext cx="1146048" cy="107090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679947F-F79B-42B6-CCAF-B25FAA2D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1339"/>
            <a:ext cx="4648200" cy="283113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AD2A7C-300E-98F3-D0EE-16543F54B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529840"/>
            <a:ext cx="5730240" cy="40640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endParaRPr lang="el-GR" sz="1300" kern="1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l-GR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πνευμονία περιλαμβάνει συμπτώματα και σημεία λοίμωξης του κατώτερου αναπνευστικού συστήματος (δύσπνοια, παραγωγικός βήχας και πυρετός) που συνήθως σχετίζονται με πύκνωση στην </a:t>
            </a:r>
            <a:r>
              <a:rPr lang="en-US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CXR</a:t>
            </a:r>
            <a:r>
              <a:rPr lang="el-GR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l-GR" sz="2000" kern="100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l-GR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πνευμονία από </a:t>
            </a:r>
            <a:r>
              <a:rPr lang="en-US" sz="2000" kern="1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 </a:t>
            </a:r>
            <a:r>
              <a:rPr lang="en-US" sz="2000" kern="100" dirty="0" err="1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jirovecii</a:t>
            </a:r>
            <a:r>
              <a:rPr lang="el-GR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μπορεί να εμφανιστεί με ελάχιστες ή καθόλου αλλαγές στη </a:t>
            </a:r>
            <a:r>
              <a:rPr lang="en-US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CXR</a:t>
            </a:r>
            <a:r>
              <a:rPr lang="el-GR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l-GR" sz="2000" kern="1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Εξετάστε την πνευμονία σε ασθενείς με σηψαιμία ή οξεία κατάσταση σύγχυσης.</a:t>
            </a:r>
          </a:p>
        </p:txBody>
      </p:sp>
      <p:pic>
        <p:nvPicPr>
          <p:cNvPr id="11" name="Εικόνα 10" descr="Εικόνα που περιέχει φιλμ ακτινογραφίας, ιατρική απεικόνιση, ακτινολογία, ακτιν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940FCCD7-EC35-CE25-3E76-D0DF74ED4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06" y="1110594"/>
            <a:ext cx="4817466" cy="46368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E52FC7-B3EF-46A4-B8CE-292164EC9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3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79947F-F79B-42B6-CCAF-B25FAA2D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936"/>
            <a:ext cx="10515600" cy="75819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F5F9B0-1550-5AAF-73F6-B7DEF21BD256}"/>
              </a:ext>
            </a:extLst>
          </p:cNvPr>
          <p:cNvSpPr txBox="1"/>
          <p:nvPr/>
        </p:nvSpPr>
        <p:spPr>
          <a:xfrm>
            <a:off x="209549" y="5024248"/>
            <a:ext cx="116347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Πάντα να λαμβάνετε υπόψη τη φυματίωση, ιδιαίτερα σε χρόνιο αλκοολισμό, κακές κοινωνικές συνθήκες, μετανάστες και όσους ταξιδεύουν σε αναπτυσσόμενες χώρες ή άτομα που δεν έχουν εμβολιαστεί με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BCG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Οι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ανοσοκατασταλμένοι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ασθενείς (π.χ.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θεραπεία με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στεροειδή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διατρέχουν κίνδυνο φυματίωσης και πνευμονίας από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Pneumocystis </a:t>
            </a:r>
            <a:r>
              <a:rPr lang="en-US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jirovecii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F18F2-884B-3734-1DA6-861929287086}"/>
              </a:ext>
            </a:extLst>
          </p:cNvPr>
          <p:cNvSpPr txBox="1"/>
          <p:nvPr/>
        </p:nvSpPr>
        <p:spPr>
          <a:xfrm>
            <a:off x="278605" y="3677927"/>
            <a:ext cx="11634789" cy="833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Ιογενείς (10–20%) Κυρίως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-19, γρίπη Α και Β,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RSV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σπάνια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ανεμευλογιά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SARS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0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Rickettsial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(1%) Σπάνια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Coxiella </a:t>
            </a:r>
            <a:r>
              <a:rPr lang="en-US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burnetii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l-GR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9EA425-E784-8EED-75CE-BE6421836D43}"/>
              </a:ext>
            </a:extLst>
          </p:cNvPr>
          <p:cNvSpPr txBox="1"/>
          <p:nvPr/>
        </p:nvSpPr>
        <p:spPr>
          <a:xfrm>
            <a:off x="209549" y="1731825"/>
            <a:ext cx="1145857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Βακτηριακές (80–90%) </a:t>
            </a:r>
          </a:p>
          <a:p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Streptococcus pneumoniae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είναι η πιο συχνή αιτία πνευμονίας της κοινότητας. </a:t>
            </a:r>
          </a:p>
          <a:p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Άλλα παθογόνα περιλαμβάνουν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Mycoplasma pneumoniae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Haemophilus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influenzae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Legionella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Chlamydia </a:t>
            </a:r>
            <a:r>
              <a:rPr lang="en-US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psittaci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Staphylococcus aureus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(μπορεί να προκαλέσει κεραυνοβόλο πνευμονία σε ασθενείς με γρίπη). Οι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Gram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και οι αναερόβιες λοιμώξεις είναι σπάνιες. </a:t>
            </a:r>
            <a:endParaRPr lang="el-G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85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D9AF46-436C-222C-B4C8-69BC3CD7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5" y="80011"/>
            <a:ext cx="10515600" cy="72009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208504-32C2-9117-3275-448AE6744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1143000"/>
            <a:ext cx="10515599" cy="5278120"/>
          </a:xfrm>
        </p:spPr>
        <p:txBody>
          <a:bodyPr>
            <a:noAutofit/>
          </a:bodyPr>
          <a:lstStyle/>
          <a:p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Σημεία και συμπτώματα 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Πυρετός, βήχας και παραγωγή πτυέλων είναι κοινά </a:t>
            </a:r>
            <a:r>
              <a:rPr lang="el-GR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συμπτώματα</a:t>
            </a:r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Μπορεί να εμφανιστεί δύσπνοια, πλευριτικό άλγος, μυαλγίες ή αιμόπτυση. </a:t>
            </a:r>
          </a:p>
          <a:p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πνευμονία μπορεί να παρουσιαστεί χωρίς εμφανή σημεία από την εξέταση του θώρακα.</a:t>
            </a:r>
          </a:p>
          <a:p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Η πνευμονία από </a:t>
            </a:r>
            <a:r>
              <a:rPr lang="el-GR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μυκόπλασμα</a:t>
            </a:r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μπορεί να παρουσιαστεί σε παιδιά και νεαρούς ενήλικες με πονόλαιμο, κεφαλαλγία, ναυτία, κοιλιακό άλγος και διάρροια.</a:t>
            </a:r>
          </a:p>
          <a:p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Η </a:t>
            </a:r>
            <a:r>
              <a:rPr lang="el-GR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λεγεωνέλλα</a:t>
            </a:r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μπορεί να παρουσιαστεί με μυαλγίες, διάρροια ή σύγχυση, ιδιαίτερα στους ηλικιωμένους. </a:t>
            </a:r>
          </a:p>
          <a:p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πνευμονία από </a:t>
            </a:r>
            <a:r>
              <a:rPr lang="en-US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P.jirovecii</a:t>
            </a:r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σε </a:t>
            </a:r>
            <a:r>
              <a:rPr lang="el-GR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ανοσοκατασταλμένους</a:t>
            </a:r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ασθενείς μπορεί να εμφανιστεί με βήχα, δύσπνοια και έντονη </a:t>
            </a:r>
            <a:r>
              <a:rPr lang="el-GR" sz="20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υποξία</a:t>
            </a:r>
            <a:r>
              <a:rPr lang="el-G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με σχετικά λίγα άλλα ευρήματα.</a:t>
            </a:r>
          </a:p>
          <a:p>
            <a:r>
              <a:rPr lang="el-GR" sz="16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402288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98281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7D9AF46-436C-222C-B4C8-69BC3CD7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C151ECC1-E846-E11C-8809-2FA5C30E2C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875508"/>
              </p:ext>
            </p:extLst>
          </p:nvPr>
        </p:nvGraphicFramePr>
        <p:xfrm>
          <a:off x="6184458" y="274320"/>
          <a:ext cx="5626542" cy="658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063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D809CC-3328-6821-2124-6101A1DD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AF8C55-263E-7F57-E961-9F35ABF2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51"/>
            <a:ext cx="10515600" cy="3346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Αξιολόγηση: εισαγωγή ή εξιτήριο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Μερικοί ασθενείς με «ήπια» ασθένεια, καλές κοινωνικές συνθήκες και όχι σημαντική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συννοσηρότητα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μπορεί να λάβουν εξιτήριο από το ΤΕΠ με ασφάλεια με κατάλληλα αντιβιοτικά (π.χ.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αμοξικιλλίνη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0,5–1 g PO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tds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), απλή αναλγησία για πλευριτικό πόνο και την παρακολούθηση του GP.</a:t>
            </a:r>
          </a:p>
        </p:txBody>
      </p:sp>
    </p:spTree>
    <p:extLst>
      <p:ext uri="{BB962C8B-B14F-4D97-AF65-F5344CB8AC3E}">
        <p14:creationId xmlns:p14="http://schemas.microsoft.com/office/powerpoint/2010/main" val="1049891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CD809CC-3328-6821-2124-6101A1DD1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AF8C55-263E-7F57-E961-9F35ABF2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745362"/>
            <a:ext cx="5384800" cy="3552824"/>
          </a:xfrm>
        </p:spPr>
        <p:txBody>
          <a:bodyPr anchor="ctr">
            <a:noAutofit/>
          </a:bodyPr>
          <a:lstStyle/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Οι ασθενείς με βαθμολογία CURB-65 ≥3 έχουν σοβαρή πνευμονία με υψηλό κίνδυνο θανάτου. 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Όσοι σκοράρουν 2 κινδυνεύουν να πεθάνουν και θα πρέπει να λαμβάνονται υπόψη για </a:t>
            </a:r>
            <a:r>
              <a:rPr lang="el-GR" sz="20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ενδονοσοκομειακή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περίθαλψη ή εξωτερικά ιατρεία υπό την επίβλεψη νοσοκομείου.</a:t>
            </a:r>
          </a:p>
          <a:p>
            <a:r>
              <a:rPr lang="el-G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Ασθενείς με βαθμολογία CURB-65 0 ή 1 διατρέχουν χαμηλό κίνδυνο θανάτου και μπορεί να είναι κατάλληλοι για θεραπεία στο σπίτι</a:t>
            </a:r>
          </a:p>
        </p:txBody>
      </p:sp>
      <p:pic>
        <p:nvPicPr>
          <p:cNvPr id="5" name="Εικόνα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1FFFDF53-F764-464E-B9B9-9D663875C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28" y="3313850"/>
            <a:ext cx="5941372" cy="279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32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514ECD-F599-7D96-7DD7-327D3D9C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69151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  <a:endParaRPr lang="el-GR" sz="36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0B15CD7-1ED8-FA89-4817-3AD4B05E5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75" y="1057275"/>
            <a:ext cx="11153775" cy="580072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l-GR" sz="2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Θεραπεία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Ασθενείς που κρίνονται κατάλληλοι για εξιτήριο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Χορηγήστε αναλγησία, αντιβιοτικά από του στόματος για 5 ημέρες και παρακολούθηση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GP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(συμπεριλαμβανομένης της απόφασης σχετικά με την ανάγκη επανάληψης της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CXR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σε 6 εβδομάδες για να επιβεβαιώσετε ότι οι βλάβες έχουν υποχωρήσει).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Εξηγήστε στον ασθενή ποιο ποσοστό ανάρρωσης να περιμένει. Ασθενείς που εισήχθησαν, αλλά όχι σοβαρά αδιαθεσία Ξεκινήστε είτε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είτε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IV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αντιβιοτικά, ως εξής: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Είτε </a:t>
            </a:r>
            <a:r>
              <a:rPr lang="el-GR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αμοξικιλλίνη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0,5–1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 PO tds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l-GR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ερυθρομυκίνη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500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PO </a:t>
            </a:r>
            <a:r>
              <a:rPr lang="en-US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qds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(ή </a:t>
            </a:r>
            <a:r>
              <a:rPr lang="el-GR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κλαριθρομυκίνη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500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bd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Ή εάν απαιτείται ενδοφλέβια θεραπεία: </a:t>
            </a:r>
            <a:r>
              <a:rPr lang="el-GR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αμπικιλλίνη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500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IV </a:t>
            </a:r>
            <a:r>
              <a:rPr lang="en-US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qds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el-GR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ερυθρομυκίνη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500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IV </a:t>
            </a:r>
            <a:r>
              <a:rPr lang="en-US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qds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(ή </a:t>
            </a:r>
            <a:r>
              <a:rPr lang="el-GR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κλαριθρομυκίνη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500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mg bd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Θα ισχύουν οι τοπικές οδηγίες.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Παρακολουθήστε το </a:t>
            </a:r>
            <a:r>
              <a:rPr lang="en-US" sz="29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SpO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και παρέχετε ανάλογα </a:t>
            </a:r>
            <a:r>
              <a:rPr lang="en-US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 Παρέχετε απλή αναλγησία.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3861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8514ECD-F599-7D96-7DD7-327D3D9C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69151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Πνευμονία</a:t>
            </a:r>
            <a:endParaRPr lang="el-GR" sz="3600" dirty="0"/>
          </a:p>
        </p:txBody>
      </p:sp>
      <p:graphicFrame>
        <p:nvGraphicFramePr>
          <p:cNvPr id="7" name="Θέση περιεχομένου 2">
            <a:extLst>
              <a:ext uri="{FF2B5EF4-FFF2-40B4-BE49-F238E27FC236}">
                <a16:creationId xmlns:a16="http://schemas.microsoft.com/office/drawing/2014/main" id="{122B87B1-F1F9-5D8E-DC17-A89557689C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547742"/>
              </p:ext>
            </p:extLst>
          </p:nvPr>
        </p:nvGraphicFramePr>
        <p:xfrm>
          <a:off x="447676" y="1438274"/>
          <a:ext cx="6296024" cy="418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6DC86B-7F79-85F6-32F4-27A6A71743F5}"/>
              </a:ext>
            </a:extLst>
          </p:cNvPr>
          <p:cNvSpPr txBox="1"/>
          <p:nvPr/>
        </p:nvSpPr>
        <p:spPr>
          <a:xfrm>
            <a:off x="6886575" y="1609681"/>
            <a:ext cx="5162550" cy="3464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Διαφορική διάγνωση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Απεικονίσεις 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που μοιάζουν με πνευμονία μπορεί να εμφανιστούν </a:t>
            </a:r>
            <a:r>
              <a:rPr lang="el-GR" sz="2000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σ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ε πνευμονικό οίδημα, πνευμονικό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έμφρακτο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πνευμονική αγγειίτιδα (π.χ. ΣΕΛ,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σύνδρομο 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Churg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Strauss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και κοκκιωμάτωση με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πολυαγγειίτιδα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ασπεργίλλωση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εξωγενή αλλεργική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κυψελιδίτιδα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βρογχοκυψελιδικό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καρκίνωμα</a:t>
            </a:r>
            <a:r>
              <a:rPr lang="en-US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οξεία παγκρεατίτιδα και </a:t>
            </a:r>
            <a:r>
              <a:rPr lang="el-GR" sz="2000" kern="1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υποδιαφραγματικό</a:t>
            </a:r>
            <a:r>
              <a:rPr lang="el-GR" sz="2000" kern="1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απόστημα. </a:t>
            </a:r>
          </a:p>
        </p:txBody>
      </p:sp>
    </p:spTree>
    <p:extLst>
      <p:ext uri="{BB962C8B-B14F-4D97-AF65-F5344CB8AC3E}">
        <p14:creationId xmlns:p14="http://schemas.microsoft.com/office/powerpoint/2010/main" val="1420575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B9A5D7-9C48-D19B-98A4-7F72E7A1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2961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Αυτόματος Πνευμοθώρακας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E2D246-8487-E7B1-2C72-7309B764FB15}"/>
              </a:ext>
            </a:extLst>
          </p:cNvPr>
          <p:cNvSpPr txBox="1"/>
          <p:nvPr/>
        </p:nvSpPr>
        <p:spPr>
          <a:xfrm>
            <a:off x="933449" y="2181225"/>
            <a:ext cx="96869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Πρωτοπαθής αυτόματος πνευμοθώρακας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(PSP) μπορεί να εμφανιστεί σε προηγουμένως υγιή άτομα. </a:t>
            </a:r>
          </a:p>
          <a:p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δευτεροπαθής αυτόματος πνευμοθώρακας 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(SSP) εμφανίζεται σε ηλικιωμένους ασθενείς με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προϋπάρχουσα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χρόνια πνευμονοπάθεια (όπως ΧΑΠ ή ΤΒ) και μπορεί επίσης να εμφανιστεί με άσθμα, βρογχικό καρκίνωμα, σύνδρομο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Marfan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λοίμωξη, κυστική </a:t>
            </a:r>
            <a:r>
              <a:rPr lang="el-G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ίνωση</a:t>
            </a:r>
            <a:r>
              <a:rPr lang="el-G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ρήξη οισοφάγου. </a:t>
            </a:r>
          </a:p>
        </p:txBody>
      </p:sp>
    </p:spTree>
    <p:extLst>
      <p:ext uri="{BB962C8B-B14F-4D97-AF65-F5344CB8AC3E}">
        <p14:creationId xmlns:p14="http://schemas.microsoft.com/office/powerpoint/2010/main" val="1143978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4F0F5D-E7FD-1DA8-E5CA-CD974CE84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2738"/>
            <a:ext cx="9144000" cy="849312"/>
          </a:xfrm>
        </p:spPr>
        <p:txBody>
          <a:bodyPr>
            <a:normAutofit/>
          </a:bodyPr>
          <a:lstStyle/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Υπεραερισμός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170628-BBA7-5876-8756-EFEADBA90FA9}"/>
              </a:ext>
            </a:extLst>
          </p:cNvPr>
          <p:cNvSpPr txBox="1"/>
          <p:nvPr/>
        </p:nvSpPr>
        <p:spPr>
          <a:xfrm>
            <a:off x="2255520" y="5262086"/>
            <a:ext cx="86601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Δευτερεύουσες αιτίες υπεραερισμού</a:t>
            </a:r>
          </a:p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Μεταβολική οξέωση (π.χ. DKA, ουραιμία, σήψη, ηπατική ανεπάρκεια).• Δηλητηρίαση (π.χ. ασπιρίνη,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μεθανόλη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CO,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κυανίδιο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αιθυλενογλυκόλη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).• Πόνος/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υποξία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.•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Υποογκαιμία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.• Αναπνευστικές διαταραχές (π.χ. ΠΕ, άσθμα, πνευμοθώρακας).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8251B-F59B-EB73-D173-29C152C49E6B}"/>
              </a:ext>
            </a:extLst>
          </p:cNvPr>
          <p:cNvSpPr txBox="1"/>
          <p:nvPr/>
        </p:nvSpPr>
        <p:spPr>
          <a:xfrm>
            <a:off x="475614" y="1152228"/>
            <a:ext cx="87191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Υπεραερισμός είναι η αναπνοή που εμφανίζεται πιο βαθιά και/ή πιο γρήγορα από το κανονικό. Το CO2 «αποβάλλεται», έτσι ώστε το pCO2 μειώνεται. Ο υπεραερισμός μπορεί να είναι πρωτογενής («ψυχογενής») ή δευτεροπαθής. Κλασική δευτερεύουσα αιτία είναι DKA—η αναπνοή του </a:t>
            </a:r>
            <a:r>
              <a:rPr lang="el-G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Kussmaul</a:t>
            </a:r>
            <a:r>
              <a:rPr lang="el-G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αντιπροσωπεύει την αναπνευστική αντιστάθμιση για μεταβολική οξέωση.</a:t>
            </a:r>
          </a:p>
        </p:txBody>
      </p:sp>
      <p:graphicFrame>
        <p:nvGraphicFramePr>
          <p:cNvPr id="11" name="TextBox 4">
            <a:extLst>
              <a:ext uri="{FF2B5EF4-FFF2-40B4-BE49-F238E27FC236}">
                <a16:creationId xmlns:a16="http://schemas.microsoft.com/office/drawing/2014/main" id="{04EB5F53-AC97-E56E-9F72-455D7EF70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299343"/>
              </p:ext>
            </p:extLst>
          </p:nvPr>
        </p:nvGraphicFramePr>
        <p:xfrm>
          <a:off x="332422" y="2791659"/>
          <a:ext cx="11008043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003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B9A5D7-9C48-D19B-98A4-7F72E7A1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2961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Αυτόματος Πνευμοθώρακας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4D626C-7C2C-2C8F-4C0F-687746CF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228726"/>
            <a:ext cx="10515600" cy="5263516"/>
          </a:xfrm>
        </p:spPr>
        <p:txBody>
          <a:bodyPr>
            <a:normAutofit fontScale="70000" lnSpcReduction="20000"/>
          </a:bodyPr>
          <a:lstStyle/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Οι περισσότεροι ασθενείς παρουσιάζουν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ετερόπλευρο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πλευριτικό άλγος και δύσπνοια.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Κλασικά φυσικά σημεία μπορεί να μην υπάρχουν (ανάλογα με το μέγεθος του πνευμοθώρακα): ταχύπνοια, ταχυκαρδία, φυσιολογική επίκρουση ή τυμπανικό ήχο με μειωμένη είσοδο αέρα στην πληγείσα πλευρά.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Σπάνια, μπορεί να υπάρχει ήχος κρότου στην καρδιακή κορυφή.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Τα σοβαρά συμπτώματα (αδυναμία ομιλίας,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gasping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, χαμηλό SpO2) θα πρέπει να οδηγήσουν σε ταχεία εκτίμηση για πνευμοθώρακα τάσης: απόκλιση τραχείας, ταχυκαρδία, ταχυκαρδία και υπόταση.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Αντιμετωπίστε τον πνευμοθώρακα τάσης με άμεση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αποσυμπίεση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χρησιμοποιώντας μια βελόνα στο δεύτερο μεσοπλεύριο διάστημα (ακριβώς πάνω από την τρίτη πλευρά) στη μέση της κλείδας.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Σοβαρά συμπτώματα εντοπίζονται επίσης σε ασθενείς με SSP (δυσανάλογα με το μέγεθος του πνευμοθώρακα).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Σε περίπτωση απουσίας σημείων πνευμοθώρακα τάσης, κάντε φορητή CXR.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18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B9A5D7-9C48-D19B-98A4-7F72E7A1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2961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Αυτόματος Πνευμοθώρακας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4D626C-7C2C-2C8F-4C0F-687746CF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562101"/>
            <a:ext cx="10515600" cy="4930140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Αρχική αξιολόγηση και διαχείριση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Παρακολούθηση παλμών, SpO2 και BP. Εξασφαλίστε πρόσβαση IV.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Χορηγήστε O2 υψηλής ροής (σε ασθενείς με ΧΑΠ, στοχεύστε σε SpO2 90–92%).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 Όταν δεν υπάρχουν σημεία πνευμοθώρακα υπό τάση, τα ABG θα βοηθήσουν στην αξιολόγηση ασθενών με χρόνια πνευμονοπάθεια και θα καθοδηγήσει τη θεραπεία με Ο2.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• Η CXR σε όρθια θέση είναι ο κύριος τρόπος για τη διάγνωση, αλλά προσέξτε τις παγίδες.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• Η αξονική τομογραφία δεν είναι η κύρια διαγνωστική μέθοδος, αλλά μπορεί να αναγνωρίσει μικρούς πνευμοθώρακες που δεν είναι εμφανείς στη CXR.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Η αξονική τομογραφία χρησιμοποιείται επίσης σε </a:t>
            </a:r>
            <a:r>
              <a:rPr lang="el-GR" dirty="0" err="1">
                <a:latin typeface="Arial" panose="020B0604020202020204" pitchFamily="34" charset="0"/>
                <a:cs typeface="Arial" panose="020B0604020202020204" pitchFamily="34" charset="0"/>
              </a:rPr>
              <a:t>υποξεία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κατάσταση για την εκτίμηση της φυσαλιδώδους πνευμονοπάθειας σε σταθερό ασθενή.</a:t>
            </a:r>
          </a:p>
        </p:txBody>
      </p:sp>
    </p:spTree>
    <p:extLst>
      <p:ext uri="{BB962C8B-B14F-4D97-AF65-F5344CB8AC3E}">
        <p14:creationId xmlns:p14="http://schemas.microsoft.com/office/powerpoint/2010/main" val="624223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B9A5D7-9C48-D19B-98A4-7F72E7A1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101601"/>
            <a:ext cx="10515600" cy="640080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Αυτόματος Πνευμοθώρακας</a:t>
            </a:r>
            <a:endParaRPr lang="el-GR" sz="3600" dirty="0"/>
          </a:p>
        </p:txBody>
      </p:sp>
      <p:pic>
        <p:nvPicPr>
          <p:cNvPr id="5" name="Θέση περιεχομένου 4" descr="Εικόνα που περιέχει κείμενο, διάγραμμα, Σχέδιο, γραμμή&#10;&#10;Περιγραφή που δημιουργήθηκε αυτόματα">
            <a:extLst>
              <a:ext uri="{FF2B5EF4-FFF2-40B4-BE49-F238E27FC236}">
                <a16:creationId xmlns:a16="http://schemas.microsoft.com/office/drawing/2014/main" id="{498FEC32-4AD8-1D58-4D65-4876CCD3C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756" y="994846"/>
            <a:ext cx="8876284" cy="5617727"/>
          </a:xfrm>
        </p:spPr>
      </p:pic>
    </p:spTree>
    <p:extLst>
      <p:ext uri="{BB962C8B-B14F-4D97-AF65-F5344CB8AC3E}">
        <p14:creationId xmlns:p14="http://schemas.microsoft.com/office/powerpoint/2010/main" val="30036201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360D1D-030A-9F79-7AE2-1E28F2EE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767715"/>
          </a:xfrm>
        </p:spPr>
        <p:txBody>
          <a:bodyPr>
            <a:normAutofit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Αυτόματος Πνευμοθώρακας</a:t>
            </a:r>
            <a:endParaRPr lang="el-GR" sz="3600" dirty="0"/>
          </a:p>
        </p:txBody>
      </p:sp>
      <p:pic>
        <p:nvPicPr>
          <p:cNvPr id="5" name="Θέση περιεχομένου 4" descr="Εικόνα που περιέχει φιλμ ακτινογραφίας, ιατρική απεικόνιση, ακτινολογία, ακτιν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51CCD044-9A06-A6B9-009B-3C4DE55CF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r="1326" b="10977"/>
          <a:stretch/>
        </p:blipFill>
        <p:spPr>
          <a:xfrm>
            <a:off x="3348354" y="1133475"/>
            <a:ext cx="5728971" cy="5561175"/>
          </a:xfrm>
        </p:spPr>
      </p:pic>
    </p:spTree>
    <p:extLst>
      <p:ext uri="{BB962C8B-B14F-4D97-AF65-F5344CB8AC3E}">
        <p14:creationId xmlns:p14="http://schemas.microsoft.com/office/powerpoint/2010/main" val="1574315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2">
              <a:alphaModFix amt="24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BABBD1-5383-B897-5B1A-079CC35F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4876800" cy="5577934"/>
          </a:xfrm>
        </p:spPr>
        <p:txBody>
          <a:bodyPr>
            <a:normAutofit/>
          </a:bodyPr>
          <a:lstStyle/>
          <a:p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Υπεζωκοτική συλλογή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9D7A02-7485-569D-B65E-6A6E2195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559813"/>
            <a:ext cx="4785360" cy="555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Υπό κανονικές συνθήκες, κάθε </a:t>
            </a:r>
            <a:r>
              <a:rPr lang="el-G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υπεζωκοτική</a:t>
            </a:r>
            <a:r>
              <a:rPr lang="el-G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κοιλότητα περιέχει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&lt;20 mL </a:t>
            </a:r>
            <a:r>
              <a:rPr lang="el-G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υγρό. </a:t>
            </a:r>
            <a:endParaRPr 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 εξίδρωμα ορίζεται όταν πληρείται ένα τουλάχιστον από τα παρακάτω: </a:t>
            </a:r>
            <a:r>
              <a:rPr lang="el-G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πρωτείνη</a:t>
            </a:r>
            <a:r>
              <a:rPr lang="el-G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υγρού/ορού &gt;0,5 ή γαλακτική </a:t>
            </a:r>
            <a:r>
              <a:rPr lang="el-GR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αφυδρογονάση</a:t>
            </a:r>
            <a:r>
              <a:rPr lang="el-G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υγρού/ορού (LDH) &gt;0,6 ή τιμή LDH υγρού μεγαλύτερη από τα δύο τρίτα των ανώτερων ορίων της εργαστηριακής φυσιολογικής τιμής για την LDH ορού.</a:t>
            </a:r>
          </a:p>
        </p:txBody>
      </p:sp>
    </p:spTree>
    <p:extLst>
      <p:ext uri="{BB962C8B-B14F-4D97-AF65-F5344CB8AC3E}">
        <p14:creationId xmlns:p14="http://schemas.microsoft.com/office/powerpoint/2010/main" val="3298578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8BABBD1-5383-B897-5B1A-079CC35F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el-GR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Υπεζωκοτική συλλογή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DC13CECB-B975-DB9F-53CA-12083BF86A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047594"/>
              </p:ext>
            </p:extLst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15755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175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7" y="0"/>
            <a:ext cx="12191999" cy="2217528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8BABBD1-5383-B897-5B1A-079CC35F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Υπεζωκοτική συλλογή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9D7A02-7485-569D-B65E-6A6E2195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600"/>
            <a:ext cx="4876800" cy="378358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Τα σημεία δεν είναι εμφανή μέχρι να εμφανιστούν &gt;500mL. </a:t>
            </a:r>
            <a:endParaRPr 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Χαρακτηριστική είναι η δύσπνοια και η αμβλύτητα κατά την επίκρουση, με απουσία ήχων αναπνοής πάνω από τη συλλογή. Η βρογχική αναπνοή μπορεί να ακούγεται ακριβώς πάνω από την συλλογή. Πολύ μεγάλες </a:t>
            </a:r>
            <a:r>
              <a:rPr lang="el-GR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ετερόπλευρες</a:t>
            </a:r>
            <a:r>
              <a:rPr lang="el-G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συλλογές μπορεί να προκαλέσουν ενδείξεις μετατόπισης του </a:t>
            </a:r>
            <a:r>
              <a:rPr lang="el-GR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μεσοθωρακίου</a:t>
            </a:r>
            <a:r>
              <a:rPr lang="el-G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Η CXR μπορεί να επιδείξει </a:t>
            </a:r>
            <a:r>
              <a:rPr lang="el-GR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υπεζωκοτικές</a:t>
            </a:r>
            <a:r>
              <a:rPr lang="el-G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συλλογές τόσο μικρές όσο 250 </a:t>
            </a:r>
            <a:r>
              <a:rPr lang="el-GR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</a:t>
            </a:r>
            <a:r>
              <a:rPr lang="el-G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ως αμβλύνσεις της </a:t>
            </a:r>
            <a:r>
              <a:rPr lang="el-GR" sz="1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πλευροδιαφραγματικής</a:t>
            </a:r>
            <a:r>
              <a:rPr lang="el-GR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γωνίας.</a:t>
            </a:r>
          </a:p>
        </p:txBody>
      </p:sp>
      <p:pic>
        <p:nvPicPr>
          <p:cNvPr id="5" name="Εικόνα 4" descr="Εικόνα που περιέχει φιλμ ακτινογραφίας, ιατρική απεικόνιση, ακτινολογία, ακτιν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0BD8BD2B-D0C8-9961-4903-C4E3B3CEC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3" r="-3" b="11540"/>
          <a:stretch/>
        </p:blipFill>
        <p:spPr>
          <a:xfrm>
            <a:off x="5996628" y="2217529"/>
            <a:ext cx="6195372" cy="464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26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BABBD1-5383-B897-5B1A-079CC35F8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276"/>
            <a:ext cx="10515600" cy="923924"/>
          </a:xfrm>
        </p:spPr>
        <p:txBody>
          <a:bodyPr>
            <a:normAutofit/>
          </a:bodyPr>
          <a:lstStyle/>
          <a:p>
            <a:pPr algn="ctr"/>
            <a:r>
              <a:rPr lang="el-GR" sz="3600" dirty="0" err="1">
                <a:latin typeface="Arial" panose="020B0604020202020204" pitchFamily="34" charset="0"/>
                <a:cs typeface="Arial" panose="020B0604020202020204" pitchFamily="34" charset="0"/>
              </a:rPr>
              <a:t>Υπεζωκοτική</a:t>
            </a:r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συλλογή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A9D7A02-7485-569D-B65E-6A6E2195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7360" y="1489074"/>
            <a:ext cx="5262880" cy="3997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Παρέχετε Ο2 και αναζωογονήστε εάν είναι απαραίτητο, σύμφωνα με την υποκείμενη παθολογία.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Επείγουσα θεραπευτική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υπεζωκοτική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αναρρόφηση σπάνια απαιτείται, εκτός από τις περιπτώσεις όπου υπάρχει υποψία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αιμοθώρακα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Ανατρέξτε στην ιατρική ομάδα για περαιτέρω διερεύνηση (συμπεριλαμβανομένου της διαγνωστικής παρακέντησης καθοδηγούμενης από θωρακικό υπέρηχο)</a:t>
            </a:r>
          </a:p>
        </p:txBody>
      </p:sp>
      <p:pic>
        <p:nvPicPr>
          <p:cNvPr id="5" name="Εικόνα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710AF614-F8CB-30B4-640C-BCB7DAFEB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784984"/>
            <a:ext cx="6228080" cy="41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477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2066B-0B30-31C5-248B-125A9278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6A36FA-B0CD-C1AC-5732-19DAC9A3C78D}"/>
              </a:ext>
            </a:extLst>
          </p:cNvPr>
          <p:cNvSpPr txBox="1"/>
          <p:nvPr/>
        </p:nvSpPr>
        <p:spPr>
          <a:xfrm>
            <a:off x="295275" y="952024"/>
            <a:ext cx="838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θνησιμότητα της ΠΕ που έχει διαγνωστεί και αντιμετωπίζεται είναι 7%. </a:t>
            </a:r>
          </a:p>
          <a:p>
            <a:pPr marL="0" indent="0">
              <a:buNone/>
            </a:pP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πνευμονική </a:t>
            </a:r>
            <a:r>
              <a:rPr lang="el-G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εμβολική</a:t>
            </a:r>
            <a:r>
              <a:rPr lang="el-G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νόσος μπορεί να οδηγήσει σε μια ποικιλία συμπτωμάτων που συχνά διαγιγνώσκονται λανθασμένα ως άσθμα, άγχος, πνευμονία και ACS. 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extBox 6">
            <a:extLst>
              <a:ext uri="{FF2B5EF4-FFF2-40B4-BE49-F238E27FC236}">
                <a16:creationId xmlns:a16="http://schemas.microsoft.com/office/drawing/2014/main" id="{0FA5481F-E021-7C14-732E-68DC7DA77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93963"/>
              </p:ext>
            </p:extLst>
          </p:nvPr>
        </p:nvGraphicFramePr>
        <p:xfrm>
          <a:off x="1085850" y="1952149"/>
          <a:ext cx="10515600" cy="4715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109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2066B-0B30-31C5-248B-125A9278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099296-23F8-853D-DDCF-21BBFCA4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190625"/>
            <a:ext cx="10515600" cy="46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>
                <a:latin typeface="Arial" panose="020B0604020202020204" pitchFamily="34" charset="0"/>
                <a:cs typeface="Arial" panose="020B0604020202020204" pitchFamily="34" charset="0"/>
              </a:rPr>
              <a:t>Εξέταση 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Η εξέταση μπορεί να είναι φυσιολογική. 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• Η ταχυκαρδία και η ταχύπνοια είναι συχνές.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Ο πυρετός μετά από πνευμονική εμβολή είναι συχνός.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• Το 30% όλων των ασθενών με ΠΕ έχουν φυσιολογικό SpO2.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• Καταγράφετε πάντα την BP. Η υπόταση υποδηλώνει μαζική ΠΕ.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• Πραγματοποιήστε πλήρη αναπνευστική και καρδιαγγειακή εξέταση.</a:t>
            </a:r>
          </a:p>
          <a:p>
            <a:pPr marL="0" indent="0">
              <a:buNone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 • Εξετάζετε πάντα τα πόδια για σημεία DVT. 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9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AC98B5-1BA9-3BE7-A389-F2EDA2FA6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22" r="29602" b="-1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4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44F0F5D-E7FD-1DA8-E5CA-CD974CE84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76800"/>
            <a:ext cx="10003218" cy="121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/>
              <a:t>Υπεραερισμός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C8E9E-F068-346B-4177-2EB31A64EC85}"/>
              </a:ext>
            </a:extLst>
          </p:cNvPr>
          <p:cNvSpPr txBox="1"/>
          <p:nvPr/>
        </p:nvSpPr>
        <p:spPr>
          <a:xfrm>
            <a:off x="6553200" y="399684"/>
            <a:ext cx="4800600" cy="393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αγνωστικές δοκιμασίες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SpO2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ΗΚΓ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ABG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εάν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ο SpO2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μειώνετ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 ή εάν τα συμπτώματα δεν υποχωρούν πλήρως σε λίγα λεπτά.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BMG.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Εάν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τα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συμ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πτώματα δεν υποχωρήσουν πλήρως σε λίγα λεπτά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CXR.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U&amp;E, 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γλυκόζη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α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ίμ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ατος, FBC.</a:t>
            </a:r>
          </a:p>
          <a:p>
            <a:pPr indent="-2286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3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2066B-0B30-31C5-248B-125A9278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099296-23F8-853D-DDCF-21BBFCA4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190625"/>
            <a:ext cx="10515600" cy="6102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Κάθε ασθενής με βαθμολογία ≥4,5 στη βαθμολογία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Ή έχει αυξημένη τιμή D-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dimers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χρειάζεται πνευμονική απεικόνιση. Μόνο μία φυσιολογική τιμή D-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dimer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ΚΑΙ ένα «ΠΕ απίθανη" σκορ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θα αποκλείσει με ασφάλεια την ΠΕ. 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8834B51-F868-E140-B82E-9509FA3A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30" y="2509428"/>
            <a:ext cx="7438390" cy="38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3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2066B-0B30-31C5-248B-125A9278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775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099296-23F8-853D-DDCF-21BBFCA4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33525"/>
            <a:ext cx="10515600" cy="4838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Εργαστηριακές εξετάσεις για ύποπτη ΠΕ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• Εάν είναι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υποξικός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ταχυκαρδικός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ή υποτασικός, τοποθετήστε έναν ενδοφλέβιο σωληνίσκο. • Όλοι οι ασθενείς πρέπει να λαμβάνουν αίμα για FBC και U&amp;E.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• Μετρήστε D-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dimer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σε οποιονδήποτε ασθενή έχει βαθμολογία ≤4 στη βαθμολογία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Wells</a:t>
            </a:r>
            <a:endParaRPr lang="el-G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Μια φυσιολογική τιμή D-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dimers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σε βαθμολόγηση ασθενούς </a:t>
            </a:r>
            <a:r>
              <a:rPr lang="el-GR" sz="2000">
                <a:latin typeface="Arial" panose="020B0604020202020204" pitchFamily="34" charset="0"/>
                <a:cs typeface="Arial" panose="020B0604020202020204" pitchFamily="34" charset="0"/>
              </a:rPr>
              <a:t>≤ 4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αποκλείει την ΠΕ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ΗΚΓ (για να αναζητήσετε MI ή περικαρδίτιδα) και μια CXR (για να αναζητήσετε πνευμοθώρακα ή πνευμονία).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ΗΚΓ και η CXR είναι συχνά φυσιολογικά στην ΠΕ.</a:t>
            </a: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53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2066B-0B30-31C5-248B-125A9278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099296-23F8-853D-DDCF-21BBFCA4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52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Διαγνωστική απεικόνιση για πνευμονική εμβολή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Υπάρχουν δύο μορφές απεικόνισης για πνευμονική εμβολή: CT πνευμονική αγγειογραφία (CTPA) και σάρωση αερισμού-αιμάτωσης (V/Q).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CTPA χρησιμοποιεί υψηλότερη δόση ακτινοβολίας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αλλά θα δώσει μια οριστική απάντηση, καθώς και θα διαγνώσει άλλες καταστάσεις (όπως ανατομία αορτής).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scanning V/Q 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χρησιμοποιεί χαμηλότερη δόση ακτινοβολίας, αλλά ενδέχεται να μην δώσει οριστική απάντηση.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Το αποτέλεσμα της σάρωσης V/Q πρέπει να συμφωνεί με την κλινική πιθανότητα διάγνωσης ή αποκλεισμού ΠE (και οι δύο ΠE απίθανή και οι δύο ΠE πιθανή).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Άλλοι συνδυασμοί είναι μη διαγνωστικοί και απαιτούν CTPA. </a:t>
            </a:r>
          </a:p>
        </p:txBody>
      </p:sp>
    </p:spTree>
    <p:extLst>
      <p:ext uri="{BB962C8B-B14F-4D97-AF65-F5344CB8AC3E}">
        <p14:creationId xmlns:p14="http://schemas.microsoft.com/office/powerpoint/2010/main" val="1455754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2066B-0B30-31C5-248B-125A9278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099296-23F8-853D-DDCF-21BBFCA4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009650"/>
            <a:ext cx="5895975" cy="3952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>
                <a:latin typeface="Arial" panose="020B0604020202020204" pitchFamily="34" charset="0"/>
                <a:cs typeface="Arial" panose="020B0604020202020204" pitchFamily="34" charset="0"/>
              </a:rPr>
              <a:t>Θεραπεία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Μπορείτε να θεραπεύσετε τους ασθενείς με ΠE ως εξωτερικούς ασθενείς εάν είναι περιπατητικοί και έχουν φυσιολογικό SpO2, RR και καρδιακό ρυθμό.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εξωνοσοκομειακή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θεραπεία εξαρτάται από την αξιόπιστη παρακολούθηση.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Εισαγωγή απαιτείται σε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υποξικούς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υποτασικούς,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ταχυκαρδικούς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err="1">
                <a:latin typeface="Arial" panose="020B0604020202020204" pitchFamily="34" charset="0"/>
                <a:cs typeface="Arial" panose="020B0604020202020204" pitchFamily="34" charset="0"/>
              </a:rPr>
              <a:t>ταχυπνοϊκούς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 ασθενούς ή ασθενείς αδύνατον να λάβουν την απαραίτητη φροντίδα στο σπίτι </a:t>
            </a:r>
          </a:p>
          <a:p>
            <a:pPr marL="0" indent="0">
              <a:buNone/>
            </a:pP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Μόλις επιβεβαιωθεί η φλεβική θρόμβωση ή εάν υπάρξει καθυστέρηση &gt;4 ωρών για τη διάγνωση σε ασθενή υψηλού κινδύνου, χορηγήστε μια δόση αντιπηκτικής αγωγής</a:t>
            </a:r>
          </a:p>
          <a:p>
            <a:pPr marL="0" indent="0">
              <a:buNone/>
            </a:pPr>
            <a:endParaRPr lang="el-G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Εικόνα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E566B3F0-BC9B-9231-8335-A7EFF8ED1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2560"/>
            <a:ext cx="5895975" cy="367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157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92066B-0B30-31C5-248B-125A9278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500"/>
            <a:ext cx="10515600" cy="1000125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Πνευμονική εμβολή</a:t>
            </a:r>
            <a:b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099296-23F8-853D-DDCF-21BBFCA4A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212"/>
            <a:ext cx="10515600" cy="5021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b="1" dirty="0">
                <a:latin typeface="Arial" panose="020B0604020202020204" pitchFamily="34" charset="0"/>
                <a:cs typeface="Arial" panose="020B0604020202020204" pitchFamily="34" charset="0"/>
              </a:rPr>
              <a:t>Υποψία μαζικής ΠΕ 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• Σε ασθενείς με καρδιαγγειακή διαταραχή, καλέστε για επείγουσα βοήθεια στη ΜΕΘ. 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• Το υπερηχογράφημα καρδιάς παρά την κλίνη θα δείξει μια διευρυμένη RV.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• Το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triplex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φλεβών κάτω άκρων μπορεί να εμφανίζει DVT. 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• Μην μετακινείτε ασταθείς ασθενείς για αξονική τομογραφία ή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scanning 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V/Q.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• Εάν η υποψία ΠΕ είναι υψηλή και ο ασθενής είναι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αιμοδυναμικά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ασταθής, χορηγήστε θρομβολυτική θεραπεία. Μην καθυστερείτε. Χορηγήστε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alteplase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rtPA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) 10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αργή IV σε 1–2 λεπτά, ακολουθούμενη από 90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IV σε 2 ώρες (μέγιστη δόση 1,5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mg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εάν ο ασθενής είναι &lt;65 κιλά).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• Εάν η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θρομβόλυση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αντενδείκνυται ή δεν έχει αποτέλεσμα, επικοινωνήστε με ειδικούς να εξετάσουν άλλες εναλλακτικές λύσεις, εάν υπάρχουν (π.χ. χειρουργική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εμβολεκτομή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θρομβόλυση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κατευθυνόμενη από καθετήρα).</a:t>
            </a:r>
          </a:p>
          <a:p>
            <a:pPr marL="0" indent="0">
              <a:buNone/>
            </a:pP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• Μετά τη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θρομβόλυση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, ξεκινήστε τη μη </a:t>
            </a:r>
            <a:r>
              <a:rPr lang="el-GR" sz="1800" dirty="0" err="1">
                <a:latin typeface="Arial" panose="020B0604020202020204" pitchFamily="34" charset="0"/>
                <a:cs typeface="Arial" panose="020B0604020202020204" pitchFamily="34" charset="0"/>
              </a:rPr>
              <a:t>κλασματοποιημένη</a:t>
            </a:r>
            <a:r>
              <a:rPr lang="el-GR" sz="1800" dirty="0">
                <a:latin typeface="Arial" panose="020B0604020202020204" pitchFamily="34" charset="0"/>
                <a:cs typeface="Arial" panose="020B0604020202020204" pitchFamily="34" charset="0"/>
              </a:rPr>
              <a:t> ηπαρίνη IV, με βάση τη δόση στο βάρος του ασθενούς.</a:t>
            </a:r>
          </a:p>
        </p:txBody>
      </p:sp>
    </p:spTree>
    <p:extLst>
      <p:ext uri="{BB962C8B-B14F-4D97-AF65-F5344CB8AC3E}">
        <p14:creationId xmlns:p14="http://schemas.microsoft.com/office/powerpoint/2010/main" val="2786292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Picture 4" descr="Προγραμματισμός δεδομένων στην οθόνη του υπολογιστή">
            <a:extLst>
              <a:ext uri="{FF2B5EF4-FFF2-40B4-BE49-F238E27FC236}">
                <a16:creationId xmlns:a16="http://schemas.microsoft.com/office/drawing/2014/main" id="{A96FE7F1-9E6F-DF49-997E-E18339E8B8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9" r="257" b="1"/>
          <a:stretch/>
        </p:blipFill>
        <p:spPr>
          <a:xfrm>
            <a:off x="3048" y="10"/>
            <a:ext cx="6195372" cy="461823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02877"/>
            <a:ext cx="12192000" cy="226733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5" y="4596020"/>
            <a:ext cx="12191999" cy="2274195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F28C9FD-9C37-858A-10F3-C99CCA4C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76800"/>
            <a:ext cx="10003218" cy="121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100">
                <a:latin typeface="Arial" panose="020B0604020202020204" pitchFamily="34" charset="0"/>
                <a:cs typeface="Arial" panose="020B0604020202020204" pitchFamily="34" charset="0"/>
              </a:rPr>
              <a:t>Ο ασθενής με δύσπνοια</a:t>
            </a:r>
            <a:br>
              <a:rPr lang="el-GR" sz="41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1998D5-B96E-EEFA-2C13-E03145F9D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399684"/>
            <a:ext cx="5313680" cy="41841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Ακολουθήστε την προσέγγιση ABC και αναζωογονήστε εάν χρειάζεται.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κύριος στόχος της θεραπείας είναι η διόρθωση της απειλητικής για τη ζωή </a:t>
            </a:r>
            <a:r>
              <a:rPr lang="el-GR" sz="1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υποξίας</a:t>
            </a:r>
            <a:r>
              <a:rPr lang="el-G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Ρωτήστε για την ταχύτητα εμφάνισης της δύσπνοιας, παρελθόντος ιατρικού ιστορικού και συνοδών συμπτωμάτων (βήχας, αιμόπτυση, πυρετός, συριγμός, θωρακικό άλγος). </a:t>
            </a:r>
          </a:p>
          <a:p>
            <a:pPr marL="0" indent="0">
              <a:buNone/>
            </a:pPr>
            <a:r>
              <a:rPr lang="el-GR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Εξετάστε προσεκτικά, δίνοντας προσοχή στην RR, το βάθος και τον τύπο. Εφαρμόστε ένα παλμικό οξύμετρο.</a:t>
            </a:r>
          </a:p>
        </p:txBody>
      </p:sp>
    </p:spTree>
    <p:extLst>
      <p:ext uri="{BB962C8B-B14F-4D97-AF65-F5344CB8AC3E}">
        <p14:creationId xmlns:p14="http://schemas.microsoft.com/office/powerpoint/2010/main" val="32702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F28C9FD-9C37-858A-10F3-C99CCA4C7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4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 ασθενής με δύσπνοια</a:t>
            </a:r>
            <a:br>
              <a:rPr lang="el-GR" sz="4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l-GR" sz="4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250C314D-3CA1-83C5-4AE5-856D2CA464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036373"/>
              </p:ext>
            </p:extLst>
          </p:nvPr>
        </p:nvGraphicFramePr>
        <p:xfrm>
          <a:off x="571500" y="1843284"/>
          <a:ext cx="11544300" cy="461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8893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2B7514EE-4E49-8283-DC05-7637CF3F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157378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Αιμόπτυση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76EDE3-99FB-9A6C-22E7-E93E5C168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0" y="559814"/>
            <a:ext cx="6496050" cy="15737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 αιμόπτυση μπορεί να είναι το κύριο ή μοναδικό σύμπτωμα των ασθενών που παρουσιάζονται στο ΤΕΠ.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Χρειάζεται πάντα διερεύνηση.</a:t>
            </a:r>
          </a:p>
        </p:txBody>
      </p:sp>
      <p:pic>
        <p:nvPicPr>
          <p:cNvPr id="5" name="Εικόνα 4" descr="Εικόνα που περιέχει κείμενο, στιγμιότυπο οθόνης, γραμματοσειρά, αριθ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0F7F226E-1C0F-6936-D349-6FB88DD53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36" y="2385716"/>
            <a:ext cx="7360927" cy="39196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4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02C932C-82A1-E467-C82C-6FB9E047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el-G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Διαχείριση αιμόπτυσης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5F2F223D-9E22-BF70-6686-AEB9E6434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318010"/>
              </p:ext>
            </p:extLst>
          </p:nvPr>
        </p:nvGraphicFramePr>
        <p:xfrm>
          <a:off x="1197268" y="1442720"/>
          <a:ext cx="10156531" cy="526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36398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2D06A1-BA08-4820-BBC8-B24DDB32A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>
            <a:off x="10744200" y="0"/>
            <a:ext cx="1447800" cy="153575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02C932C-82A1-E467-C82C-6FB9E047E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19075"/>
            <a:ext cx="10348146" cy="695325"/>
          </a:xfrm>
        </p:spPr>
        <p:txBody>
          <a:bodyPr anchor="t">
            <a:normAutofit/>
          </a:bodyPr>
          <a:lstStyle/>
          <a:p>
            <a:pPr algn="ctr"/>
            <a:r>
              <a:rPr lang="el-GR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Διαχείριση αιμόπτυσης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5E665-0408-4072-94B3-49BA5ACBC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2"/>
          <a:stretch/>
        </p:blipFill>
        <p:spPr>
          <a:xfrm rot="10800000">
            <a:off x="-1" y="2719661"/>
            <a:ext cx="830249" cy="2548349"/>
          </a:xfrm>
          <a:prstGeom prst="rect">
            <a:avLst/>
          </a:prstGeom>
        </p:spPr>
      </p:pic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B31B8EBF-DFA8-9AB1-CA4B-629743D3E2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367063"/>
              </p:ext>
            </p:extLst>
          </p:nvPr>
        </p:nvGraphicFramePr>
        <p:xfrm>
          <a:off x="830249" y="914400"/>
          <a:ext cx="10942651" cy="583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789396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Αποτύπωμα</Template>
  <TotalTime>5574</TotalTime>
  <Words>4557</Words>
  <Application>Microsoft Office PowerPoint</Application>
  <PresentationFormat>Ευρεία οθόνη</PresentationFormat>
  <Paragraphs>325</Paragraphs>
  <Slides>44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8" baseType="lpstr">
      <vt:lpstr>Arial</vt:lpstr>
      <vt:lpstr>Avenir Next LT Pro</vt:lpstr>
      <vt:lpstr>AvenirNext LT Pro Medium</vt:lpstr>
      <vt:lpstr>BlockprintVTI</vt:lpstr>
      <vt:lpstr>Παθολογία θωρακικών μη-λοιμωδών νοσημάτων εκτός καρδιάς</vt:lpstr>
      <vt:lpstr>Οξεία δύσπνοια </vt:lpstr>
      <vt:lpstr>Υπεραερισμός</vt:lpstr>
      <vt:lpstr>Υπεραερισμός</vt:lpstr>
      <vt:lpstr>Ο ασθενής με δύσπνοια </vt:lpstr>
      <vt:lpstr>Ο ασθενής με δύσπνοια </vt:lpstr>
      <vt:lpstr>Αιμόπτυση</vt:lpstr>
      <vt:lpstr>Διαχείριση αιμόπτυσης</vt:lpstr>
      <vt:lpstr>Διαχείριση αιμόπτυσης</vt:lpstr>
      <vt:lpstr>Παρόξυνση βρογχικού άσθματος</vt:lpstr>
      <vt:lpstr>Διαχείριση παρόξυνσης βρ.άσθματος</vt:lpstr>
      <vt:lpstr>Διαχείριση παρόξυνσης βρ.άσθματος</vt:lpstr>
      <vt:lpstr>Διαχείριση παρόξυνσης βρ.άσθματος</vt:lpstr>
      <vt:lpstr>Χρόνια αποφρακτική πνευμονοπάθεια</vt:lpstr>
      <vt:lpstr>Χρόνια αποφρακτική πνευμονοπάθεια</vt:lpstr>
      <vt:lpstr>Χρόνια αποφρακτική πνευμονοπάθεια</vt:lpstr>
      <vt:lpstr>Χρόνια αποφρακτική πνευμονοπάθεια</vt:lpstr>
      <vt:lpstr>Χρόνια αποφρακτική πνευμονοπάθεια</vt:lpstr>
      <vt:lpstr>Χρόνια αποφρακτική πνευμονοπάθεια</vt:lpstr>
      <vt:lpstr>Χρόνια αποφρακτική πνευμονοπάθεια</vt:lpstr>
      <vt:lpstr>Πνευμονία</vt:lpstr>
      <vt:lpstr>Πνευμονία</vt:lpstr>
      <vt:lpstr>Πνευμονία</vt:lpstr>
      <vt:lpstr>Πνευμονία</vt:lpstr>
      <vt:lpstr>Πνευμονία</vt:lpstr>
      <vt:lpstr>Πνευμονία</vt:lpstr>
      <vt:lpstr>Πνευμονία</vt:lpstr>
      <vt:lpstr>Πνευμονία</vt:lpstr>
      <vt:lpstr>Αυτόματος Πνευμοθώρακας</vt:lpstr>
      <vt:lpstr>Αυτόματος Πνευμοθώρακας</vt:lpstr>
      <vt:lpstr>Αυτόματος Πνευμοθώρακας</vt:lpstr>
      <vt:lpstr>Αυτόματος Πνευμοθώρακας</vt:lpstr>
      <vt:lpstr>Αυτόματος Πνευμοθώρακας</vt:lpstr>
      <vt:lpstr>Υπεζωκοτική συλλογή</vt:lpstr>
      <vt:lpstr>Υπεζωκοτική συλλογή</vt:lpstr>
      <vt:lpstr>Υπεζωκοτική συλλογή</vt:lpstr>
      <vt:lpstr>Υπεζωκοτική συλλογή</vt:lpstr>
      <vt:lpstr>Πνευμονική εμβολή </vt:lpstr>
      <vt:lpstr>Πνευμονική εμβολή </vt:lpstr>
      <vt:lpstr>Πνευμονική εμβολή </vt:lpstr>
      <vt:lpstr>Πνευμονική εμβολή </vt:lpstr>
      <vt:lpstr>Πνευμονική εμβολή </vt:lpstr>
      <vt:lpstr>Πνευμονική εμβολή </vt:lpstr>
      <vt:lpstr>Πνευμονική εμβολή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θωρακικών μη-λοιμωδών νοσημάτων εκτός καρδιάς</dc:title>
  <dc:creator>Vaso Georgakopoulou</dc:creator>
  <cp:lastModifiedBy>Vaso Georgakopoulou</cp:lastModifiedBy>
  <cp:revision>181</cp:revision>
  <dcterms:created xsi:type="dcterms:W3CDTF">2023-08-29T18:21:03Z</dcterms:created>
  <dcterms:modified xsi:type="dcterms:W3CDTF">2023-09-13T18:34:27Z</dcterms:modified>
</cp:coreProperties>
</file>